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09" r:id="rId3"/>
    <p:sldId id="412" r:id="rId4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11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7" Type="http://schemas.openxmlformats.org/officeDocument/2006/relationships/image" Target="../media/image60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31.wmf"/><Relationship Id="rId8" Type="http://schemas.openxmlformats.org/officeDocument/2006/relationships/image" Target="../media/image30.wmf"/><Relationship Id="rId7" Type="http://schemas.openxmlformats.org/officeDocument/2006/relationships/image" Target="../media/image29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4" Type="http://schemas.openxmlformats.org/officeDocument/2006/relationships/image" Target="../media/image36.wmf"/><Relationship Id="rId13" Type="http://schemas.openxmlformats.org/officeDocument/2006/relationships/image" Target="../media/image35.wmf"/><Relationship Id="rId12" Type="http://schemas.openxmlformats.org/officeDocument/2006/relationships/image" Target="../media/image34.wmf"/><Relationship Id="rId11" Type="http://schemas.openxmlformats.org/officeDocument/2006/relationships/image" Target="../media/image33.wmf"/><Relationship Id="rId10" Type="http://schemas.openxmlformats.org/officeDocument/2006/relationships/image" Target="../media/image32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7.wmf"/><Relationship Id="rId1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8" Type="http://schemas.openxmlformats.org/officeDocument/2006/relationships/image" Target="../media/image51.wmf"/><Relationship Id="rId7" Type="http://schemas.openxmlformats.org/officeDocument/2006/relationships/oleObject" Target="../embeddings/oleObject43.bin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8.wmf"/><Relationship Id="rId16" Type="http://schemas.openxmlformats.org/officeDocument/2006/relationships/notesSlide" Target="../notesSlides/notesSlide10.xml"/><Relationship Id="rId15" Type="http://schemas.openxmlformats.org/officeDocument/2006/relationships/vmlDrawing" Target="../drawings/vmlDrawing10.vml"/><Relationship Id="rId14" Type="http://schemas.openxmlformats.org/officeDocument/2006/relationships/slideLayout" Target="../slideLayouts/slideLayout2.xml"/><Relationship Id="rId13" Type="http://schemas.openxmlformats.org/officeDocument/2006/relationships/image" Target="../media/image41.png"/><Relationship Id="rId12" Type="http://schemas.openxmlformats.org/officeDocument/2006/relationships/image" Target="../media/image53.wmf"/><Relationship Id="rId11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1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0.bin"/><Relationship Id="rId8" Type="http://schemas.openxmlformats.org/officeDocument/2006/relationships/image" Target="../media/image57.wmf"/><Relationship Id="rId7" Type="http://schemas.openxmlformats.org/officeDocument/2006/relationships/oleObject" Target="../embeddings/oleObject49.bin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5.wmf"/><Relationship Id="rId3" Type="http://schemas.openxmlformats.org/officeDocument/2006/relationships/oleObject" Target="../embeddings/oleObject47.bin"/><Relationship Id="rId2" Type="http://schemas.openxmlformats.org/officeDocument/2006/relationships/image" Target="../media/image54.wmf"/><Relationship Id="rId17" Type="http://schemas.openxmlformats.org/officeDocument/2006/relationships/notesSlide" Target="../notesSlides/notesSlide11.xml"/><Relationship Id="rId16" Type="http://schemas.openxmlformats.org/officeDocument/2006/relationships/vmlDrawing" Target="../drawings/vmlDrawing11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60.wmf"/><Relationship Id="rId13" Type="http://schemas.openxmlformats.org/officeDocument/2006/relationships/oleObject" Target="../embeddings/oleObject52.bin"/><Relationship Id="rId12" Type="http://schemas.openxmlformats.org/officeDocument/2006/relationships/image" Target="../media/image59.wmf"/><Relationship Id="rId11" Type="http://schemas.openxmlformats.org/officeDocument/2006/relationships/oleObject" Target="../embeddings/oleObject51.bin"/><Relationship Id="rId10" Type="http://schemas.openxmlformats.org/officeDocument/2006/relationships/image" Target="../media/image58.wmf"/><Relationship Id="rId1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3" Type="http://schemas.openxmlformats.org/officeDocument/2006/relationships/notesSlide" Target="../notesSlides/notesSlide1.xml"/><Relationship Id="rId22" Type="http://schemas.openxmlformats.org/officeDocument/2006/relationships/vmlDrawing" Target="../drawings/vmlDrawing1.vml"/><Relationship Id="rId21" Type="http://schemas.openxmlformats.org/officeDocument/2006/relationships/slideLayout" Target="../slideLayouts/slideLayout11.xml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1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3.jpeg"/><Relationship Id="rId17" Type="http://schemas.openxmlformats.org/officeDocument/2006/relationships/notesSlide" Target="../notesSlides/notesSlide3.xml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11.xml"/><Relationship Id="rId14" Type="http://schemas.openxmlformats.org/officeDocument/2006/relationships/image" Target="../media/image19.wmf"/><Relationship Id="rId13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11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Relationship Id="rId3" Type="http://schemas.openxmlformats.org/officeDocument/2006/relationships/image" Target="../media/image21.wmf"/><Relationship Id="rId2" Type="http://schemas.openxmlformats.org/officeDocument/2006/relationships/oleObject" Target="../embeddings/oleObject19.bin"/><Relationship Id="rId1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4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Relationship Id="rId31" Type="http://schemas.openxmlformats.org/officeDocument/2006/relationships/notesSlide" Target="../notesSlides/notesSlide5.xml"/><Relationship Id="rId30" Type="http://schemas.openxmlformats.org/officeDocument/2006/relationships/vmlDrawing" Target="../drawings/vmlDrawing5.vml"/><Relationship Id="rId3" Type="http://schemas.openxmlformats.org/officeDocument/2006/relationships/oleObject" Target="../embeddings/oleObject22.bin"/><Relationship Id="rId29" Type="http://schemas.openxmlformats.org/officeDocument/2006/relationships/slideLayout" Target="../slideLayouts/slideLayout11.xml"/><Relationship Id="rId28" Type="http://schemas.openxmlformats.org/officeDocument/2006/relationships/image" Target="../media/image36.wmf"/><Relationship Id="rId27" Type="http://schemas.openxmlformats.org/officeDocument/2006/relationships/oleObject" Target="../embeddings/oleObject34.bin"/><Relationship Id="rId26" Type="http://schemas.openxmlformats.org/officeDocument/2006/relationships/image" Target="../media/image35.wmf"/><Relationship Id="rId25" Type="http://schemas.openxmlformats.org/officeDocument/2006/relationships/oleObject" Target="../embeddings/oleObject33.bin"/><Relationship Id="rId24" Type="http://schemas.openxmlformats.org/officeDocument/2006/relationships/image" Target="../media/image34.wmf"/><Relationship Id="rId23" Type="http://schemas.openxmlformats.org/officeDocument/2006/relationships/oleObject" Target="../embeddings/oleObject32.bin"/><Relationship Id="rId22" Type="http://schemas.openxmlformats.org/officeDocument/2006/relationships/image" Target="../media/image33.wmf"/><Relationship Id="rId21" Type="http://schemas.openxmlformats.org/officeDocument/2006/relationships/oleObject" Target="../embeddings/oleObject31.bin"/><Relationship Id="rId20" Type="http://schemas.openxmlformats.org/officeDocument/2006/relationships/image" Target="../media/image32.wmf"/><Relationship Id="rId2" Type="http://schemas.openxmlformats.org/officeDocument/2006/relationships/image" Target="../media/image23.wmf"/><Relationship Id="rId19" Type="http://schemas.openxmlformats.org/officeDocument/2006/relationships/oleObject" Target="../embeddings/oleObject30.bin"/><Relationship Id="rId18" Type="http://schemas.openxmlformats.org/officeDocument/2006/relationships/image" Target="../media/image31.wmf"/><Relationship Id="rId17" Type="http://schemas.openxmlformats.org/officeDocument/2006/relationships/oleObject" Target="../embeddings/oleObject29.bin"/><Relationship Id="rId16" Type="http://schemas.openxmlformats.org/officeDocument/2006/relationships/image" Target="../media/image30.wmf"/><Relationship Id="rId15" Type="http://schemas.openxmlformats.org/officeDocument/2006/relationships/oleObject" Target="../embeddings/oleObject28.bin"/><Relationship Id="rId14" Type="http://schemas.openxmlformats.org/officeDocument/2006/relationships/image" Target="../media/image29.wmf"/><Relationship Id="rId13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43.png"/><Relationship Id="rId8" Type="http://schemas.openxmlformats.org/officeDocument/2006/relationships/image" Target="../media/image42.jpeg"/><Relationship Id="rId7" Type="http://schemas.openxmlformats.org/officeDocument/2006/relationships/image" Target="../media/image41.png"/><Relationship Id="rId6" Type="http://schemas.openxmlformats.org/officeDocument/2006/relationships/image" Target="../media/image40.png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Relationship Id="rId3" Type="http://schemas.openxmlformats.org/officeDocument/2006/relationships/image" Target="../media/image38.wmf"/><Relationship Id="rId2" Type="http://schemas.openxmlformats.org/officeDocument/2006/relationships/oleObject" Target="../embeddings/oleObject35.bin"/><Relationship Id="rId12" Type="http://schemas.openxmlformats.org/officeDocument/2006/relationships/notesSlide" Target="../notesSlides/notesSlide6.xml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37.jpe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1.png"/><Relationship Id="rId3" Type="http://schemas.openxmlformats.org/officeDocument/2006/relationships/image" Target="../media/image40.png"/><Relationship Id="rId2" Type="http://schemas.openxmlformats.org/officeDocument/2006/relationships/image" Target="../media/image44.wmf"/><Relationship Id="rId1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1.png"/><Relationship Id="rId3" Type="http://schemas.openxmlformats.org/officeDocument/2006/relationships/image" Target="../media/image46.wmf"/><Relationship Id="rId2" Type="http://schemas.openxmlformats.org/officeDocument/2006/relationships/oleObject" Target="../embeddings/oleObject38.bin"/><Relationship Id="rId1" Type="http://schemas.openxmlformats.org/officeDocument/2006/relationships/image" Target="../media/image4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力与运动</a:t>
            </a:r>
            <a:endParaRPr lang="zh-CN" altLang="zh-CN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2006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由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5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可知A错误,B正确。由座舱做匀速圆周运动,可知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27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座舱所受的合力提供向心力,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,方向始终指向摩天轮中心,则座舱在最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低点时,其所受摩天轮的作用力为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,故C错误,D正确。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486241" y="1550350"/>
          <a:ext cx="429739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Equation" r:id="rId1" imgW="11277600" imgH="18592800" progId="Equation.DSMT4">
                  <p:embed/>
                </p:oleObj>
              </mc:Choice>
              <mc:Fallback>
                <p:oleObj name="Equation" r:id="rId1" imgW="11277600" imgH="18592800" progId="Equation.DSMT4">
                  <p:embed/>
                  <p:pic>
                    <p:nvPicPr>
                      <p:cNvPr id="0" name="图片 921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86241" y="1550350"/>
                        <a:ext cx="429739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118914"/>
            <a:ext cx="11369476" cy="4023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4.(多选)(2020江苏单科,7,4分)甲、乙两颗人造卫星质量相等,均绕地球做圆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周运动,甲的轨道半径是乙的2倍。下列应用公式进行的推论正确的有</a:t>
            </a:r>
            <a:r>
              <a:rPr lang="zh-CN" altLang="en-US" sz="2045" kern="0" spc="56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    　)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A.由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410" kern="0" spc="239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可知,甲的速度是乙的</a:t>
            </a:r>
            <a:r>
              <a:rPr lang="zh-CN" altLang="en-US" sz="2095" kern="0" spc="105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倍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25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B.由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可知,甲的向心加速度是乙的2倍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C.由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3330" kern="0" spc="102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可知,甲的向心力是乙的</a:t>
            </a:r>
            <a:r>
              <a:rPr lang="zh-CN" altLang="en-US" sz="3330" kern="0" spc="-152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D.由</a:t>
            </a:r>
            <a:r>
              <a:rPr lang="zh-CN" altLang="en-US" sz="3495" kern="0" spc="-40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可知,甲的周期是乙的2</a:t>
            </a:r>
            <a:r>
              <a:rPr lang="zh-CN" altLang="en-US" sz="1770" kern="0" spc="138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倍</a:t>
            </a:r>
            <a:endParaRPr lang="zh-CN" altLang="en-US" sz="1805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742032" y="2385587"/>
          <a:ext cx="611185" cy="43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Equation" r:id="rId1" imgW="16154400" imgH="11582400" progId="Equation.DSMT4">
                  <p:embed/>
                </p:oleObj>
              </mc:Choice>
              <mc:Fallback>
                <p:oleObj name="Equation" r:id="rId1" imgW="16154400" imgH="11582400" progId="Equation.DSMT4">
                  <p:embed/>
                  <p:pic>
                    <p:nvPicPr>
                      <p:cNvPr id="0" name="图片 1024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42032" y="2385587"/>
                        <a:ext cx="611185" cy="43928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5424780" y="2386108"/>
          <a:ext cx="401090" cy="381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0668000" imgH="10058400" progId="Equation.DSMT4">
                  <p:embed/>
                </p:oleObj>
              </mc:Choice>
              <mc:Fallback>
                <p:oleObj name="Equation" r:id="rId3" imgW="10668000" imgH="10058400" progId="Equation.DSMT4">
                  <p:embed/>
                  <p:pic>
                    <p:nvPicPr>
                      <p:cNvPr id="0" name="图片 1024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4780" y="2386108"/>
                        <a:ext cx="401090" cy="3819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2020551" y="3619618"/>
          <a:ext cx="553885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4630400" imgH="18592800" progId="Equation.DSMT4">
                  <p:embed/>
                </p:oleObj>
              </mc:Choice>
              <mc:Fallback>
                <p:oleObj name="Equation" r:id="rId5" imgW="14630400" imgH="18592800" progId="Equation.DSMT4">
                  <p:embed/>
                  <p:pic>
                    <p:nvPicPr>
                      <p:cNvPr id="0" name="图片 10242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0551" y="3619618"/>
                        <a:ext cx="553885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978061" y="3619618"/>
          <a:ext cx="229193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6096000" imgH="18592800" progId="Equation.DSMT4">
                  <p:embed/>
                </p:oleObj>
              </mc:Choice>
              <mc:Fallback>
                <p:oleObj name="Equation" r:id="rId7" imgW="6096000" imgH="18592800" progId="Equation.DSMT4">
                  <p:embed/>
                  <p:pic>
                    <p:nvPicPr>
                      <p:cNvPr id="0" name="图片 1024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78061" y="3619618"/>
                        <a:ext cx="229193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408655" y="4369566"/>
          <a:ext cx="391539" cy="75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0363200" imgH="19812000" progId="Equation.DSMT4">
                  <p:embed/>
                </p:oleObj>
              </mc:Choice>
              <mc:Fallback>
                <p:oleObj name="Equation" r:id="rId9" imgW="10363200" imgH="19812000" progId="Equation.DSMT4">
                  <p:embed/>
                  <p:pic>
                    <p:nvPicPr>
                      <p:cNvPr id="0" name="图片 10244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8655" y="4369566"/>
                        <a:ext cx="391539" cy="7544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371166" y="4532024"/>
          <a:ext cx="401090" cy="381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10668000" imgH="10058400" progId="Equation.DSMT4">
                  <p:embed/>
                </p:oleObj>
              </mc:Choice>
              <mc:Fallback>
                <p:oleObj name="Equation" r:id="rId11" imgW="10668000" imgH="10058400" progId="Equation.DSMT4">
                  <p:embed/>
                  <p:pic>
                    <p:nvPicPr>
                      <p:cNvPr id="0" name="图片 10245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71166" y="4532024"/>
                        <a:ext cx="401090" cy="3819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11077467" y="1840866"/>
            <a:ext cx="643255" cy="492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en-US" altLang="zh-CN" sz="260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endParaRPr lang="zh-CN" altLang="en-US" sz="2605" dirty="0"/>
          </a:p>
        </p:txBody>
      </p:sp>
      <p:pic>
        <p:nvPicPr>
          <p:cNvPr id="11" name="答案" descr="C:\Users\BA0121\Desktop\同步 ppt设计\按钮-04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563377" y="6225806"/>
            <a:ext cx="1485942" cy="529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865" y="1443924"/>
            <a:ext cx="10992409" cy="43605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由</a:t>
            </a:r>
            <a:r>
              <a:rPr lang="zh-CN" altLang="en-US" sz="3330" kern="0" spc="26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可知,在离地不同高度处重力加速度不同,而A项推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27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论误将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作为一个常量,故A项所得结果错误。同理由</a:t>
            </a:r>
            <a:r>
              <a:rPr lang="zh-CN" altLang="en-US" sz="3330" kern="0" spc="26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mrω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可知卫星在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27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不同轨道上运行的角速度不同,B项将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作为常量做出的推论也是错误的。由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万有引力定律可知C项正确。由</a:t>
            </a:r>
            <a:r>
              <a:rPr lang="zh-CN" altLang="en-US" sz="3185" kern="0" spc="274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mr</a:t>
            </a:r>
            <a:r>
              <a:rPr lang="zh-CN" altLang="en-US" sz="3790" kern="0" spc="267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可得</a:t>
            </a:r>
            <a:r>
              <a:rPr lang="zh-CN" altLang="en-US" sz="3400" kern="0" spc="-316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185" kern="0" spc="1322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,可见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185" kern="0" spc="1322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是一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4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个只与地球质量有关的物理量,故D项由此所得推论是正确的。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考情分析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053070" y="1550350"/>
          <a:ext cx="754431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Equation" r:id="rId1" imgW="19812000" imgH="18592800" progId="Equation.DSMT4">
                  <p:embed/>
                </p:oleObj>
              </mc:Choice>
              <mc:Fallback>
                <p:oleObj name="Equation" r:id="rId1" imgW="19812000" imgH="18592800" progId="Equation.DSMT4">
                  <p:embed/>
                  <p:pic>
                    <p:nvPicPr>
                      <p:cNvPr id="0" name="图片 1126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3070" y="1550350"/>
                        <a:ext cx="754431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8215903" y="2354301"/>
          <a:ext cx="754431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9812000" imgH="18592800" progId="Equation.DSMT4">
                  <p:embed/>
                </p:oleObj>
              </mc:Choice>
              <mc:Fallback>
                <p:oleObj name="Equation" r:id="rId3" imgW="19812000" imgH="18592800" progId="Equation.DSMT4">
                  <p:embed/>
                  <p:pic>
                    <p:nvPicPr>
                      <p:cNvPr id="0" name="图片 1126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15903" y="2354301"/>
                        <a:ext cx="754431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292048" y="3838763"/>
          <a:ext cx="754431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9812000" imgH="18592800" progId="Equation.DSMT4">
                  <p:embed/>
                </p:oleObj>
              </mc:Choice>
              <mc:Fallback>
                <p:oleObj name="Equation" r:id="rId5" imgW="19812000" imgH="18592800" progId="Equation.DSMT4">
                  <p:embed/>
                  <p:pic>
                    <p:nvPicPr>
                      <p:cNvPr id="0" name="图片 1126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92048" y="3838763"/>
                        <a:ext cx="754431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6584891" y="3762291"/>
          <a:ext cx="821278" cy="84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21640800" imgH="22250400" progId="Equation.DSMT4">
                  <p:embed/>
                </p:oleObj>
              </mc:Choice>
              <mc:Fallback>
                <p:oleObj name="Equation" r:id="rId7" imgW="21640800" imgH="22250400" progId="Equation.DSMT4">
                  <p:embed/>
                  <p:pic>
                    <p:nvPicPr>
                      <p:cNvPr id="0" name="图片 11267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84891" y="3762291"/>
                        <a:ext cx="821278" cy="8403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8070293" y="3791425"/>
          <a:ext cx="391539" cy="754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0363200" imgH="19812000" progId="Equation.DSMT4">
                  <p:embed/>
                </p:oleObj>
              </mc:Choice>
              <mc:Fallback>
                <p:oleObj name="Equation" r:id="rId9" imgW="10363200" imgH="19812000" progId="Equation.DSMT4">
                  <p:embed/>
                  <p:pic>
                    <p:nvPicPr>
                      <p:cNvPr id="0" name="图片 1126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70293" y="3791425"/>
                        <a:ext cx="391539" cy="7544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649103" y="3838763"/>
          <a:ext cx="572986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15240000" imgH="18592800" progId="Equation.DSMT4">
                  <p:embed/>
                </p:oleObj>
              </mc:Choice>
              <mc:Fallback>
                <p:oleObj name="Equation" r:id="rId11" imgW="15240000" imgH="18592800" progId="Equation.DSMT4">
                  <p:embed/>
                  <p:pic>
                    <p:nvPicPr>
                      <p:cNvPr id="0" name="图片 11269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649103" y="3838763"/>
                        <a:ext cx="572986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0302603" y="3838763"/>
          <a:ext cx="572986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3" imgW="15240000" imgH="18592800" progId="Equation.DSMT4">
                  <p:embed/>
                </p:oleObj>
              </mc:Choice>
              <mc:Fallback>
                <p:oleObj name="Equation" r:id="rId13" imgW="15240000" imgH="18592800" progId="Equation.DSMT4">
                  <p:embed/>
                  <p:pic>
                    <p:nvPicPr>
                      <p:cNvPr id="0" name="图片 11270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302603" y="3838763"/>
                        <a:ext cx="572986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1833" y="1278472"/>
            <a:ext cx="11369476" cy="22402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 .(1)匀变速直线运动的三个基本公式: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970" u="sng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 </a:t>
            </a:r>
            <a:r>
              <a:rPr lang="zh-CN" altLang="en-US" sz="3085" u="sng" kern="0" spc="-97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ax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1805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(2)两个中间速度:</a:t>
            </a:r>
            <a:r>
              <a:rPr lang="zh-CN" altLang="en-US" sz="1390" kern="0" spc="-3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430" kern="0" spc="-25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565" u="sng" kern="0" spc="1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430" kern="0" spc="-25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6540" u="sng" kern="0" spc="21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,且</a:t>
            </a:r>
            <a:r>
              <a:rPr lang="zh-CN" altLang="en-US" sz="2430" kern="0" spc="-25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&lt;</a:t>
            </a:r>
            <a:r>
              <a:rPr lang="zh-CN" altLang="en-US" sz="2430" kern="0" spc="-25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。一个推论:Δ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9206079" y="1525794"/>
          <a:ext cx="254024" cy="3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1" imgW="7010400" imgH="10363200" progId="Equation.DSMT4">
                  <p:embed/>
                </p:oleObj>
              </mc:Choice>
              <mc:Fallback>
                <p:oleObj name="Equation" r:id="rId1" imgW="7010400" imgH="10363200" progId="Equation.DSMT4">
                  <p:embed/>
                  <p:pic>
                    <p:nvPicPr>
                      <p:cNvPr id="0" name="图片 102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206079" y="1525794"/>
                        <a:ext cx="254024" cy="3719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153644" y="2868332"/>
          <a:ext cx="171896" cy="343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4572000" imgH="9144000" progId="Equation.DSMT4">
                  <p:embed/>
                </p:oleObj>
              </mc:Choice>
              <mc:Fallback>
                <p:oleObj name="Equation" r:id="rId3" imgW="4572000" imgH="9144000" progId="Equation.DSMT4">
                  <p:embed/>
                  <p:pic>
                    <p:nvPicPr>
                      <p:cNvPr id="0" name="图片 102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3644" y="2868332"/>
                        <a:ext cx="171896" cy="34379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3584751" y="2917805"/>
          <a:ext cx="276942" cy="60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7315200" imgH="15849600" progId="Equation.DSMT4">
                  <p:embed/>
                </p:oleObj>
              </mc:Choice>
              <mc:Fallback>
                <p:oleObj name="Equation" r:id="rId5" imgW="7315200" imgH="15849600" progId="Equation.DSMT4">
                  <p:embed/>
                  <p:pic>
                    <p:nvPicPr>
                      <p:cNvPr id="0" name="图片 102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4751" y="2917805"/>
                        <a:ext cx="276942" cy="601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3995168" y="2601015"/>
          <a:ext cx="689492" cy="67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7" imgW="19202400" imgH="18592800" progId="Equation.DSMT4">
                  <p:embed/>
                </p:oleObj>
              </mc:Choice>
              <mc:Fallback>
                <p:oleObj name="Equation" r:id="rId7" imgW="19202400" imgH="18592800" progId="Equation.DSMT4">
                  <p:embed/>
                  <p:pic>
                    <p:nvPicPr>
                      <p:cNvPr id="0" name="图片 1029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95168" y="2601015"/>
                        <a:ext cx="689492" cy="6713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857762" y="2917805"/>
          <a:ext cx="276943" cy="60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9" imgW="7315200" imgH="15849600" progId="Equation.DSMT4">
                  <p:embed/>
                </p:oleObj>
              </mc:Choice>
              <mc:Fallback>
                <p:oleObj name="Equation" r:id="rId9" imgW="7315200" imgH="15849600" progId="Equation.DSMT4">
                  <p:embed/>
                  <p:pic>
                    <p:nvPicPr>
                      <p:cNvPr id="0" name="图片 1030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57762" y="2917805"/>
                        <a:ext cx="276943" cy="601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5349431" y="2460235"/>
          <a:ext cx="1043311" cy="7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1" imgW="28956000" imgH="21945600" progId="Equation.DSMT4">
                  <p:embed/>
                </p:oleObj>
              </mc:Choice>
              <mc:Fallback>
                <p:oleObj name="Equation" r:id="rId11" imgW="28956000" imgH="21945600" progId="Equation.DSMT4">
                  <p:embed/>
                  <p:pic>
                    <p:nvPicPr>
                      <p:cNvPr id="0" name="图片 1031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49431" y="2460235"/>
                        <a:ext cx="1043311" cy="7892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6773519" y="2773922"/>
          <a:ext cx="276943" cy="60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3" imgW="7315200" imgH="15849600" progId="Equation.DSMT4">
                  <p:embed/>
                </p:oleObj>
              </mc:Choice>
              <mc:Fallback>
                <p:oleObj name="Equation" r:id="rId13" imgW="7315200" imgH="15849600" progId="Equation.DSMT4">
                  <p:embed/>
                  <p:pic>
                    <p:nvPicPr>
                      <p:cNvPr id="0" name="图片 1032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773519" y="2773922"/>
                        <a:ext cx="276943" cy="601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7299487" y="2773922"/>
          <a:ext cx="276943" cy="60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5" imgW="7315200" imgH="15849600" progId="Equation.DSMT4">
                  <p:embed/>
                </p:oleObj>
              </mc:Choice>
              <mc:Fallback>
                <p:oleObj name="Equation" r:id="rId15" imgW="7315200" imgH="15849600" progId="Equation.DSMT4">
                  <p:embed/>
                  <p:pic>
                    <p:nvPicPr>
                      <p:cNvPr id="0" name="图片 1033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99487" y="2773922"/>
                        <a:ext cx="276943" cy="6016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2"/>
          <p:cNvSpPr txBox="1"/>
          <p:nvPr/>
        </p:nvSpPr>
        <p:spPr>
          <a:xfrm>
            <a:off x="753775" y="3677577"/>
            <a:ext cx="11369476" cy="24263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2.(1)轻绳只能产生拉力,方向沿绳子且指向绳子收缩的方向;轻杆产生的弹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力,既可以是压力,也可以是拉力,方向不一定沿杆;弹簧产生的支持力或拉力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沿轴线方向,弹簧弹力的大小: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kx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 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(2)滑动摩擦力大小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μF</a:t>
            </a:r>
            <a:r>
              <a:rPr lang="zh-CN" altLang="en-US" sz="1970" u="sng" kern="0" baseline="-2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,方向沿接触面的切线方向,与相对运动的方向相反。</a:t>
            </a:r>
            <a:endParaRPr lang="zh-CN" altLang="en-US" sz="1805" dirty="0"/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28922" y="1468116"/>
          <a:ext cx="727055" cy="385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" r:id="rId17" imgW="431800" imgH="228600" progId="Equation.KSEE3">
                  <p:embed/>
                </p:oleObj>
              </mc:Choice>
              <mc:Fallback>
                <p:oleObj name="" r:id="rId17" imgW="431800" imgH="228600" progId="Equation.KSEE3">
                  <p:embed/>
                  <p:pic>
                    <p:nvPicPr>
                      <p:cNvPr id="0" name="图片 103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528922" y="1468116"/>
                        <a:ext cx="727055" cy="385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778667" y="1330600"/>
          <a:ext cx="892584" cy="53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" r:id="rId19" imgW="660400" imgH="393700" progId="Equation.KSEE3">
                  <p:embed/>
                </p:oleObj>
              </mc:Choice>
              <mc:Fallback>
                <p:oleObj name="" r:id="rId19" imgW="660400" imgH="393700" progId="Equation.KSEE3">
                  <p:embed/>
                  <p:pic>
                    <p:nvPicPr>
                      <p:cNvPr id="0" name="图片 103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778667" y="1330600"/>
                        <a:ext cx="892584" cy="532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-3930095" y="163075"/>
            <a:ext cx="9799200" cy="1018800"/>
          </a:xfrm>
        </p:spPr>
        <p:txBody>
          <a:bodyPr>
            <a:normAutofit/>
          </a:bodyPr>
          <a:p>
            <a:r>
              <a:rPr lang="zh-CN" altLang="en-US" sz="2665"/>
              <a:t>知识回顾</a:t>
            </a:r>
            <a:endParaRPr lang="zh-CN" altLang="en-US" sz="2665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191109"/>
            <a:ext cx="11369476" cy="1221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2610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力的合成和分解均遵从平行四边形定则;两个力的合力范围:|</a:t>
            </a:r>
            <a:r>
              <a:rPr lang="zh-CN" altLang="en-US" sz="2610" i="1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u="sng" kern="0" spc="20" baseline="-1500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zh-CN" altLang="en-US" sz="2610" i="1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u="sng" kern="0" spc="20" baseline="-1500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|</a:t>
            </a:r>
            <a:r>
              <a:rPr lang="zh-CN" altLang="en-US" sz="2610" u="sng" kern="0" spc="20" dirty="0" smtClean="0">
                <a:solidFill>
                  <a:srgbClr val="000000"/>
                </a:solidFill>
                <a:uFillTx/>
                <a:latin typeface="黑体" panose="02010609060101010101" charset="-122"/>
                <a:ea typeface="宋体" panose="02010600030101010101" pitchFamily="2" charset="-122"/>
              </a:rPr>
              <a:t>≤</a:t>
            </a:r>
            <a:r>
              <a:rPr lang="zh-CN" altLang="en-US" sz="2610" i="1" u="sng" kern="0" spc="2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u="sng" kern="0" spc="20" dirty="0" smtClean="0">
                <a:solidFill>
                  <a:srgbClr val="000000"/>
                </a:solidFill>
                <a:uFillTx/>
                <a:latin typeface="黑体" panose="02010609060101010101" charset="-122"/>
                <a:ea typeface="宋体" panose="02010600030101010101" pitchFamily="2" charset="-122"/>
              </a:rPr>
              <a:t>≤</a:t>
            </a:r>
            <a:endParaRPr lang="zh-CN" altLang="en-US" sz="2610" u="sng" kern="0" spc="20" dirty="0" smtClean="0">
              <a:solidFill>
                <a:srgbClr val="000000"/>
              </a:solidFill>
              <a:uFillTx/>
              <a:latin typeface="黑体" panose="02010609060101010101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u="sng" kern="0" spc="5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|</a:t>
            </a:r>
            <a:r>
              <a:rPr lang="zh-CN" altLang="en-US" sz="2610" i="1" u="sng" kern="0" spc="5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u="sng" kern="0" spc="50" baseline="-15000" dirty="0" smtClean="0">
                <a:solidFill>
                  <a:srgbClr val="000000"/>
                </a:solidFill>
                <a:uFillTx/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u="sng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 </a:t>
            </a:r>
            <a:endParaRPr lang="zh-CN" altLang="en-US" sz="1805" dirty="0"/>
          </a:p>
        </p:txBody>
      </p:sp>
      <p:sp>
        <p:nvSpPr>
          <p:cNvPr id="3" name="TextBox 2"/>
          <p:cNvSpPr txBox="1"/>
          <p:nvPr/>
        </p:nvSpPr>
        <p:spPr>
          <a:xfrm>
            <a:off x="753775" y="2572692"/>
            <a:ext cx="11369476" cy="25253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4.牛顿运动定律 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(1)牛顿第二定律: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565" u="sng" kern="0" spc="-322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,具有独立性、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瞬时性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和矢量性等。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(2)牛顿第三定律: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       。注意区分一对作用力与反作用力和一对平衡力。</a:t>
            </a:r>
            <a:endParaRPr lang="zh-CN" altLang="en-US" sz="1805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585328" y="3646379"/>
          <a:ext cx="281240" cy="67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1" imgW="7924800" imgH="18592800" progId="Equation.DSMT4">
                  <p:embed/>
                </p:oleObj>
              </mc:Choice>
              <mc:Fallback>
                <p:oleObj name="Equation" r:id="rId1" imgW="7924800" imgH="18592800" progId="Equation.DSMT4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85328" y="3646379"/>
                        <a:ext cx="281240" cy="6713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43941" y="4511943"/>
          <a:ext cx="678033" cy="516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316865" imgH="241300" progId="Equation.KSEE3">
                  <p:embed/>
                </p:oleObj>
              </mc:Choice>
              <mc:Fallback>
                <p:oleObj name="" r:id="rId3" imgW="316865" imgH="2413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941" y="4511943"/>
                        <a:ext cx="678033" cy="516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-3930095" y="163075"/>
            <a:ext cx="9799200" cy="1018800"/>
          </a:xfrm>
        </p:spPr>
        <p:txBody>
          <a:bodyPr>
            <a:normAutofit/>
          </a:bodyPr>
          <a:p>
            <a:r>
              <a:rPr lang="zh-CN" altLang="en-US" sz="2665"/>
              <a:t>知识回顾</a:t>
            </a:r>
            <a:endParaRPr lang="zh-CN" altLang="en-US" sz="2665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083398"/>
            <a:ext cx="11369476" cy="24441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5.平抛运动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(1)研究方法:平抛运动可以分解为水平方向的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匀速直线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运动和竖直方向的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自</a:t>
            </a:r>
            <a:br>
              <a:rPr sz="1805" dirty="0"/>
            </a:b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由落体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运动。 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(2)主要公式</a:t>
            </a:r>
            <a:endParaRPr lang="zh-CN" altLang="en-US" sz="1805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197461" y="3592868"/>
          <a:ext cx="7759700" cy="2880360"/>
        </p:xfrm>
        <a:graphic>
          <a:graphicData uri="http://schemas.openxmlformats.org/drawingml/2006/table">
            <a:tbl>
              <a:tblPr/>
              <a:tblGrid>
                <a:gridCol w="1551940"/>
                <a:gridCol w="1551940"/>
                <a:gridCol w="1551940"/>
                <a:gridCol w="1551940"/>
                <a:gridCol w="1551940"/>
              </a:tblGrid>
              <a:tr h="551815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图示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物理量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方向分运动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y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方向分运动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合运动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</a:tr>
              <a:tr h="1182370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spc="7196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7196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速度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005" i="1" kern="0" baseline="-1500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005" kern="0" baseline="-1500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0</a:t>
                      </a:r>
                      <a:endParaRPr lang="zh-CN" altLang="en-US" sz="2005" kern="0" baseline="-1500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005" i="1" kern="0" baseline="-1500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y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gt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spc="2235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2235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55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kern="0" spc="3305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3305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55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tan 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θ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kern="0" spc="-399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-399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</a:tr>
              <a:tr h="1146175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位移</a:t>
                      </a:r>
                      <a:endParaRPr lang="zh-CN" altLang="en-US" sz="200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005" kern="0" baseline="-1500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0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</a:t>
                      </a:r>
                      <a:endParaRPr lang="zh-CN" altLang="en-US" sz="2005" i="1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y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kern="0" spc="-663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gt</a:t>
                      </a:r>
                      <a:r>
                        <a:rPr lang="zh-CN" altLang="en-US" sz="2005" kern="0" baseline="5900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2</a:t>
                      </a:r>
                      <a:endParaRPr lang="zh-CN" altLang="en-US" sz="2005" kern="0" baseline="5900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20"/>
                        </a:spcBef>
                      </a:pP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s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kern="0" spc="3403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3403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20"/>
                        </a:spcBef>
                      </a:pP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tan </a:t>
                      </a:r>
                      <a:r>
                        <a:rPr lang="zh-CN" altLang="en-US" sz="2005" i="1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α</a:t>
                      </a:r>
                      <a:r>
                        <a:rPr lang="zh-CN" altLang="en-US" sz="200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altLang="en-US" sz="2005" kern="0" spc="-588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 </a:t>
                      </a:r>
                      <a:endParaRPr lang="zh-CN" altLang="en-US" sz="2005" kern="0" spc="-588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838" marR="45838" marT="45838" marB="45838"/>
                </a:tc>
              </a:tr>
            </a:tbl>
          </a:graphicData>
        </a:graphic>
      </p:graphicFrame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9648" y="4615580"/>
            <a:ext cx="1407649" cy="1128398"/>
          </a:xfrm>
          <a:prstGeom prst="rect">
            <a:avLst/>
          </a:prstGeom>
        </p:spPr>
      </p:pic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7157933" y="5345955"/>
          <a:ext cx="205001" cy="537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3962400" imgH="10668000" progId="Equation.DSMT4">
                  <p:embed/>
                </p:oleObj>
              </mc:Choice>
              <mc:Fallback>
                <p:oleObj name="Equation" r:id="rId3" imgW="3962400" imgH="10668000" progId="Equation.DSMT4">
                  <p:embed/>
                  <p:pic>
                    <p:nvPicPr>
                      <p:cNvPr id="0" name="图片 307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57933" y="5345955"/>
                        <a:ext cx="205001" cy="53797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95995" y="4256009"/>
          <a:ext cx="667210" cy="43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393700" imgH="254000" progId="Equation.KSEE3">
                  <p:embed/>
                </p:oleObj>
              </mc:Choice>
              <mc:Fallback>
                <p:oleObj name="" r:id="rId5" imgW="393700" imgH="254000" progId="Equation.KSEE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95995" y="4256009"/>
                        <a:ext cx="667210" cy="430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693534" y="4282748"/>
          <a:ext cx="790720" cy="43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7" imgW="558800" imgH="304800" progId="Equation.KSEE3">
                  <p:embed/>
                </p:oleObj>
              </mc:Choice>
              <mc:Fallback>
                <p:oleObj name="" r:id="rId7" imgW="558800" imgH="304800" progId="Equation.KSEE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93534" y="4282748"/>
                        <a:ext cx="790720" cy="43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087621" y="4572424"/>
          <a:ext cx="329148" cy="720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9" imgW="203200" imgH="444500" progId="Equation.KSEE3">
                  <p:embed/>
                </p:oleObj>
              </mc:Choice>
              <mc:Fallback>
                <p:oleObj name="" r:id="rId9" imgW="203200" imgH="444500" progId="Equation.KSEE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87621" y="4572424"/>
                        <a:ext cx="329148" cy="7200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622866" y="5465009"/>
          <a:ext cx="865845" cy="405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1" imgW="596900" imgH="279400" progId="Equation.KSEE3">
                  <p:embed/>
                </p:oleObj>
              </mc:Choice>
              <mc:Fallback>
                <p:oleObj name="" r:id="rId11" imgW="596900" imgH="279400" progId="Equation.KSEE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622866" y="5465009"/>
                        <a:ext cx="865845" cy="4055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087621" y="5719669"/>
          <a:ext cx="315142" cy="753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3" imgW="165100" imgH="393700" progId="Equation.KSEE3">
                  <p:embed/>
                </p:oleObj>
              </mc:Choice>
              <mc:Fallback>
                <p:oleObj name="" r:id="rId13" imgW="165100" imgH="393700" progId="Equation.KSEE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087621" y="5719669"/>
                        <a:ext cx="315142" cy="753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613548"/>
            <a:ext cx="11369476" cy="25927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br>
              <a:rPr lang="en-US" altLang="zh-CN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(1)匀速圆周运动常用公式: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</a:t>
            </a:r>
            <a:r>
              <a:rPr lang="zh-CN" altLang="en-US" sz="1970" u="sng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5940" u="sng" kern="0" spc="-33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 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</a:t>
            </a:r>
            <a:r>
              <a:rPr lang="zh-CN" altLang="en-US" sz="1970" u="sng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5940" u="sng" kern="0" spc="-67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mωv</a:t>
            </a:r>
            <a:r>
              <a:rPr lang="zh-CN" altLang="en-US" sz="261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=4π</a:t>
            </a:r>
            <a:r>
              <a:rPr lang="zh-CN" altLang="en-US" sz="1970" u="sng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mf </a:t>
            </a:r>
            <a:r>
              <a:rPr lang="zh-CN" altLang="en-US" sz="1970" u="sng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(2)变速圆周运动 </a:t>
            </a:r>
            <a:endParaRPr lang="zh-CN" altLang="en-US" sz="1805" dirty="0"/>
          </a:p>
        </p:txBody>
      </p:sp>
      <p:pic>
        <p:nvPicPr>
          <p:cNvPr id="3" name="图片 3" descr="textimage1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507706" y="2562817"/>
            <a:ext cx="2887807" cy="2292475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753775" y="4822802"/>
            <a:ext cx="11369476" cy="1823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合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不指向圆心,沿半径方向的分力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充当向心力。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合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沿半径方向的分力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改变线速度的方向,垂直半径方向的分力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改变线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速度的大小。 </a:t>
            </a:r>
            <a:endParaRPr lang="zh-CN" altLang="en-US" sz="1805" dirty="0"/>
          </a:p>
        </p:txBody>
      </p:sp>
      <p:sp>
        <p:nvSpPr>
          <p:cNvPr id="8" name="TextBox 2"/>
          <p:cNvSpPr txBox="1"/>
          <p:nvPr/>
        </p:nvSpPr>
        <p:spPr>
          <a:xfrm>
            <a:off x="753557" y="995147"/>
            <a:ext cx="11369476" cy="601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6.圆周运动</a:t>
            </a:r>
            <a:endParaRPr lang="zh-CN" altLang="en-US" sz="1805" dirty="0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24833" y="1791535"/>
          <a:ext cx="509320" cy="6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" r:id="rId2" imgW="330200" imgH="419100" progId="Equation.KSEE3">
                  <p:embed/>
                </p:oleObj>
              </mc:Choice>
              <mc:Fallback>
                <p:oleObj name="" r:id="rId2" imgW="330200" imgH="419100" progId="Equation.KSEE3">
                  <p:embed/>
                  <p:pic>
                    <p:nvPicPr>
                      <p:cNvPr id="0" name="图片 409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24833" y="1791535"/>
                        <a:ext cx="509320" cy="6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296723" y="1786442"/>
          <a:ext cx="820006" cy="660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" r:id="rId4" imgW="520700" imgH="419100" progId="Equation.KSEE3">
                  <p:embed/>
                </p:oleObj>
              </mc:Choice>
              <mc:Fallback>
                <p:oleObj name="" r:id="rId4" imgW="520700" imgH="419100" progId="Equation.KSEE3">
                  <p:embed/>
                  <p:pic>
                    <p:nvPicPr>
                      <p:cNvPr id="0" name="图片 410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96723" y="1786442"/>
                        <a:ext cx="820006" cy="660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191109"/>
            <a:ext cx="11369476" cy="4933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7.万有引力定律和天体的运动</a:t>
            </a:r>
            <a:endParaRPr lang="zh-CN" altLang="en-US" sz="1805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(1)求中心天体质量: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905" kern="0" spc="145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3100" kern="0" spc="125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940" u="sng" kern="0" spc="1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(公转法),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905" kern="0" spc="145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940" u="sng" kern="0" spc="-15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(黄</a:t>
            </a:r>
            <a:endParaRPr lang="zh-CN" altLang="en-US" sz="1805"/>
          </a:p>
          <a:p>
            <a:pPr marL="0" indent="0" eaLnBrk="0" latinLnBrk="1" hangingPunct="0">
              <a:lnSpc>
                <a:spcPct val="150000"/>
              </a:lnSpc>
              <a:spcBef>
                <a:spcPts val="845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金代换法);中心天体的密度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135" kern="0" spc="407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,若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,则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565" u="sng" kern="0" spc="-7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/>
          </a:p>
          <a:p>
            <a:pPr marL="0" indent="0" eaLnBrk="0" latinLnBrk="1" hangingPunct="0">
              <a:lnSpc>
                <a:spcPct val="150000"/>
              </a:lnSpc>
              <a:spcBef>
                <a:spcPts val="845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(2)由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875" kern="0" spc="147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3075" kern="0" spc="-44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3425" kern="0" spc="303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,求得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5565" u="sng" kern="0" spc="-10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6240" u="sng" kern="0" spc="1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6240" u="sng" kern="0" spc="1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endParaRPr lang="zh-CN" altLang="en-US" sz="1805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797450" y="2347096"/>
          <a:ext cx="553885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1" imgW="14630400" imgH="18592800" progId="Equation.DSMT4">
                  <p:embed/>
                </p:oleObj>
              </mc:Choice>
              <mc:Fallback>
                <p:oleObj name="Equation" r:id="rId1" imgW="14630400" imgH="18592800" progId="Equation.DSMT4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97450" y="2347096"/>
                        <a:ext cx="553885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4765900" y="2370962"/>
          <a:ext cx="553885" cy="754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14630400" imgH="19812000" progId="Equation.DSMT4">
                  <p:embed/>
                </p:oleObj>
              </mc:Choice>
              <mc:Fallback>
                <p:oleObj name="Equation" r:id="rId3" imgW="14630400" imgH="19812000" progId="Equation.DSMT4">
                  <p:embed/>
                  <p:pic>
                    <p:nvPicPr>
                      <p:cNvPr id="0" name="图片 5122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5900" y="2370962"/>
                        <a:ext cx="553885" cy="7544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6319975" y="2285567"/>
          <a:ext cx="734853" cy="716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5" imgW="20421600" imgH="19812000" progId="Equation.DSMT4">
                  <p:embed/>
                </p:oleObj>
              </mc:Choice>
              <mc:Fallback>
                <p:oleObj name="Equation" r:id="rId5" imgW="20421600" imgH="19812000" progId="Equation.DSMT4">
                  <p:embed/>
                  <p:pic>
                    <p:nvPicPr>
                      <p:cNvPr id="0" name="图片 5123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9975" y="2285567"/>
                        <a:ext cx="734853" cy="71670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8542385" y="2347096"/>
          <a:ext cx="553885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7" imgW="14630400" imgH="18592800" progId="Equation.DSMT4">
                  <p:embed/>
                </p:oleObj>
              </mc:Choice>
              <mc:Fallback>
                <p:oleObj name="Equation" r:id="rId7" imgW="14630400" imgH="18592800" progId="Equation.DSMT4">
                  <p:embed/>
                  <p:pic>
                    <p:nvPicPr>
                      <p:cNvPr id="0" name="图片 5124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42385" y="2347096"/>
                        <a:ext cx="553885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0476013" y="2285567"/>
          <a:ext cx="535264" cy="716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9" imgW="14935200" imgH="19812000" progId="Equation.DSMT4">
                  <p:embed/>
                </p:oleObj>
              </mc:Choice>
              <mc:Fallback>
                <p:oleObj name="Equation" r:id="rId9" imgW="14935200" imgH="19812000" progId="Equation.DSMT4">
                  <p:embed/>
                  <p:pic>
                    <p:nvPicPr>
                      <p:cNvPr id="0" name="图片 5125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76013" y="2285567"/>
                        <a:ext cx="535264" cy="71670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962257" y="3717673"/>
          <a:ext cx="916777" cy="75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1" imgW="24079200" imgH="19812000" progId="Equation.DSMT4">
                  <p:embed/>
                </p:oleObj>
              </mc:Choice>
              <mc:Fallback>
                <p:oleObj name="Equation" r:id="rId11" imgW="24079200" imgH="19812000" progId="Equation.DSMT4">
                  <p:embed/>
                  <p:pic>
                    <p:nvPicPr>
                      <p:cNvPr id="0" name="图片 5126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62257" y="3717673"/>
                        <a:ext cx="916777" cy="7544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7587896" y="3745552"/>
          <a:ext cx="580625" cy="67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3" imgW="16154400" imgH="18592800" progId="Equation.DSMT4">
                  <p:embed/>
                </p:oleObj>
              </mc:Choice>
              <mc:Fallback>
                <p:oleObj name="Equation" r:id="rId13" imgW="16154400" imgH="18592800" progId="Equation.DSMT4">
                  <p:embed/>
                  <p:pic>
                    <p:nvPicPr>
                      <p:cNvPr id="0" name="图片 5127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87896" y="3745552"/>
                        <a:ext cx="580625" cy="6713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712827" y="5271510"/>
          <a:ext cx="553885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5" imgW="14630400" imgH="18592800" progId="Equation.DSMT4">
                  <p:embed/>
                </p:oleObj>
              </mc:Choice>
              <mc:Fallback>
                <p:oleObj name="Equation" r:id="rId15" imgW="14630400" imgH="18592800" progId="Equation.DSMT4">
                  <p:embed/>
                  <p:pic>
                    <p:nvPicPr>
                      <p:cNvPr id="0" name="图片 5128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12827" y="5271510"/>
                        <a:ext cx="553885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3260911" y="5223415"/>
          <a:ext cx="334242" cy="75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7" imgW="8839200" imgH="19812000" progId="Equation.DSMT4">
                  <p:embed/>
                </p:oleObj>
              </mc:Choice>
              <mc:Fallback>
                <p:oleObj name="Equation" r:id="rId17" imgW="8839200" imgH="19812000" progId="Equation.DSMT4">
                  <p:embed/>
                  <p:pic>
                    <p:nvPicPr>
                      <p:cNvPr id="0" name="图片 5129"/>
                      <p:cNvPicPr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260911" y="5223415"/>
                        <a:ext cx="334242" cy="7544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4921649" y="5193815"/>
          <a:ext cx="821278" cy="84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9" imgW="21640800" imgH="22250400" progId="Equation.DSMT4">
                  <p:embed/>
                </p:oleObj>
              </mc:Choice>
              <mc:Fallback>
                <p:oleObj name="Equation" r:id="rId19" imgW="21640800" imgH="22250400" progId="Equation.DSMT4">
                  <p:embed/>
                  <p:pic>
                    <p:nvPicPr>
                      <p:cNvPr id="0" name="图片 5130"/>
                      <p:cNvPicPr>
                        <a:picLocks noChangeAspect="1"/>
                      </p:cNvPicPr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21649" y="5193815"/>
                        <a:ext cx="821278" cy="8403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6980579" y="5246585"/>
          <a:ext cx="544336" cy="67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1" imgW="15240000" imgH="18592800" progId="Equation.DSMT4">
                  <p:embed/>
                </p:oleObj>
              </mc:Choice>
              <mc:Fallback>
                <p:oleObj name="Equation" r:id="rId21" imgW="15240000" imgH="18592800" progId="Equation.DSMT4">
                  <p:embed/>
                  <p:pic>
                    <p:nvPicPr>
                      <p:cNvPr id="0" name="图片 5131"/>
                      <p:cNvPicPr>
                        <a:picLocks noChangeAspect="1"/>
                      </p:cNvPicPr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980579" y="5246585"/>
                        <a:ext cx="544336" cy="6713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7975926" y="5176792"/>
          <a:ext cx="771142" cy="75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3" imgW="21336000" imgH="21031200" progId="Equation.DSMT4">
                  <p:embed/>
                </p:oleObj>
              </mc:Choice>
              <mc:Fallback>
                <p:oleObj name="Equation" r:id="rId23" imgW="21336000" imgH="21031200" progId="Equation.DSMT4">
                  <p:embed/>
                  <p:pic>
                    <p:nvPicPr>
                      <p:cNvPr id="0" name="图片 5132"/>
                      <p:cNvPicPr>
                        <a:picLocks noChangeAspect="1"/>
                      </p:cNvPicPr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975926" y="5176792"/>
                        <a:ext cx="771142" cy="7529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9276505" y="5176792"/>
          <a:ext cx="771142" cy="75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5" imgW="21336000" imgH="21031200" progId="Equation.DSMT4">
                  <p:embed/>
                </p:oleObj>
              </mc:Choice>
              <mc:Fallback>
                <p:oleObj name="Equation" r:id="rId25" imgW="21336000" imgH="21031200" progId="Equation.DSMT4">
                  <p:embed/>
                  <p:pic>
                    <p:nvPicPr>
                      <p:cNvPr id="0" name="图片 5133"/>
                      <p:cNvPicPr>
                        <a:picLocks noChangeAspect="1"/>
                      </p:cNvPicPr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9276505" y="5176792"/>
                        <a:ext cx="771142" cy="75299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2"/>
          <p:cNvSpPr txBox="1"/>
          <p:nvPr/>
        </p:nvSpPr>
        <p:spPr>
          <a:xfrm>
            <a:off x="10644296" y="4600726"/>
            <a:ext cx="1443686" cy="15093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845"/>
              </a:spcBef>
              <a:buNone/>
            </a:pPr>
            <a:r>
              <a:rPr lang="zh-CN" altLang="en-US" sz="6540" u="sng" kern="0" spc="135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 </a:t>
            </a:r>
            <a:endParaRPr lang="zh-CN" altLang="en-US" sz="1805" dirty="0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10669364" y="5106019"/>
          <a:ext cx="952588" cy="7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7" imgW="26517600" imgH="21945600" progId="Equation.DSMT4">
                  <p:embed/>
                </p:oleObj>
              </mc:Choice>
              <mc:Fallback>
                <p:oleObj name="Equation" r:id="rId27" imgW="26517600" imgH="21945600" progId="Equation.DSMT4">
                  <p:embed/>
                  <p:pic>
                    <p:nvPicPr>
                      <p:cNvPr id="0" name="图片 5134"/>
                      <p:cNvPicPr>
                        <a:picLocks noChangeAspect="1"/>
                      </p:cNvPicPr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0669364" y="5106019"/>
                        <a:ext cx="952588" cy="7892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646787"/>
            <a:ext cx="11369476" cy="2592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1.(2019江苏单科,2,3分)如图所示,一只气球在风中处于静止状态,风对气球的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作用力水平向右。细绳与竖直方向的夹角为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α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,绳的拉力为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,则风对气球作用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力的大小为</a:t>
            </a:r>
            <a:r>
              <a:rPr lang="zh-CN" altLang="en-US" sz="2045" kern="0" spc="56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　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)</a:t>
            </a:r>
            <a:endParaRPr lang="en-US" altLang="zh-CN" sz="2610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</a:t>
            </a:r>
            <a:r>
              <a:rPr lang="zh-CN" altLang="en-US" sz="3330" kern="0" spc="155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B.</a:t>
            </a:r>
            <a:r>
              <a:rPr lang="zh-CN" altLang="en-US" sz="3330" kern="0" spc="192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C.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sin 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α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D.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cos 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α</a:t>
            </a:r>
            <a:endParaRPr lang="zh-CN" altLang="en-US" sz="1805" dirty="0"/>
          </a:p>
        </p:txBody>
      </p:sp>
      <p:pic>
        <p:nvPicPr>
          <p:cNvPr id="3" name="图片 3" descr="textimage2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983807" y="2846873"/>
            <a:ext cx="1203270" cy="1680757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076594" y="3568825"/>
          <a:ext cx="620733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Equation" r:id="rId2" imgW="16459200" imgH="18592800" progId="Equation.DSMT4">
                  <p:embed/>
                </p:oleObj>
              </mc:Choice>
              <mc:Fallback>
                <p:oleObj name="Equation" r:id="rId2" imgW="16459200" imgH="18592800" progId="Equation.DSMT4">
                  <p:embed/>
                  <p:pic>
                    <p:nvPicPr>
                      <p:cNvPr id="0" name="图片 614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6594" y="3568825"/>
                        <a:ext cx="620733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2665946" y="3568825"/>
          <a:ext cx="668482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7678400" imgH="18592800" progId="Equation.DSMT4">
                  <p:embed/>
                </p:oleObj>
              </mc:Choice>
              <mc:Fallback>
                <p:oleObj name="Equation" r:id="rId4" imgW="17678400" imgH="18592800" progId="Equation.DSMT4">
                  <p:embed/>
                  <p:pic>
                    <p:nvPicPr>
                      <p:cNvPr id="0" name="图片 6145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5946" y="3568825"/>
                        <a:ext cx="668482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解析" descr="C:\Users\BA0121\Desktop\同步 ppt设计\按钮-0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04811" y="6244771"/>
            <a:ext cx="1458566" cy="519507"/>
          </a:xfrm>
          <a:prstGeom prst="rect">
            <a:avLst/>
          </a:prstGeom>
          <a:noFill/>
        </p:spPr>
      </p:pic>
      <p:pic>
        <p:nvPicPr>
          <p:cNvPr id="10" name="答案" descr="C:\Users\BA0121\Desktop\同步 ppt设计\按钮-0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63377" y="6235221"/>
            <a:ext cx="1485942" cy="529057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>
          <a:xfrm>
            <a:off x="3063803" y="2919068"/>
            <a:ext cx="403860" cy="492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5" kern="0" dirty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endParaRPr lang="zh-CN" altLang="en-US" sz="2605" dirty="0"/>
          </a:p>
        </p:txBody>
      </p:sp>
      <p:sp>
        <p:nvSpPr>
          <p:cNvPr id="12" name="TextBox 2"/>
          <p:cNvSpPr txBox="1"/>
          <p:nvPr/>
        </p:nvSpPr>
        <p:spPr>
          <a:xfrm>
            <a:off x="753557" y="4507362"/>
            <a:ext cx="9385372" cy="1203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如图所示,气球处于平衡状态,在水平方向上风力与拉力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的水平分力平衡,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风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sin 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α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,故选项C正确。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pic>
        <p:nvPicPr>
          <p:cNvPr id="13" name="图片 3" descr="textimage3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355514" y="4507362"/>
            <a:ext cx="974074" cy="1585259"/>
          </a:xfrm>
          <a:prstGeom prst="rect">
            <a:avLst/>
          </a:prstGeom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3557" y="1263304"/>
            <a:ext cx="1604794" cy="43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830133"/>
            <a:ext cx="11369476" cy="3046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2.(2018江苏单科,3,3分)某弹射管每次弹出的小球速度相等。在沿光滑竖直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轨道自由下落过程中,该弹射管保持水平,先后弹出两只小球。忽略空气阻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力,两只小球落到水平地面的</a:t>
            </a:r>
            <a:r>
              <a:rPr lang="zh-CN" altLang="en-US" sz="2045" kern="0" spc="56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　　) 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A.时刻相同,地点相同　    B.时刻相同,地点不同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C.时刻不同,地点相同　    D.时刻不同,地点不同</a:t>
            </a:r>
            <a:endParaRPr lang="zh-CN" altLang="en-US" sz="1805" dirty="0"/>
          </a:p>
        </p:txBody>
      </p:sp>
      <p:sp>
        <p:nvSpPr>
          <p:cNvPr id="4" name="TextBox 2"/>
          <p:cNvSpPr txBox="1"/>
          <p:nvPr/>
        </p:nvSpPr>
        <p:spPr>
          <a:xfrm>
            <a:off x="753775" y="3790135"/>
            <a:ext cx="11369476" cy="26085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由题意知,在竖直方向上,两只小球同时同高度自由下落,运动状态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始终相同,由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gt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知落到水平地面的时刻相同。在水平方向上,小球被弹出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27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后做速度相等的匀速直线运动,但先抛出的小球水平方向运动时间较长,由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知,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先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&gt;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,即两只小球落到水平地面的地点不同。故选B。 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850395" y="4501094"/>
          <a:ext cx="229193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1" imgW="6096000" imgH="18592800" progId="Equation.DSMT4">
                  <p:embed/>
                </p:oleObj>
              </mc:Choice>
              <mc:Fallback>
                <p:oleObj name="Equation" r:id="rId1" imgW="6096000" imgH="18592800" progId="Equation.DSMT4">
                  <p:embed/>
                  <p:pic>
                    <p:nvPicPr>
                      <p:cNvPr id="0" name="图片 716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50395" y="4501094"/>
                        <a:ext cx="229193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解析" descr="C:\Users\BA0121\Desktop\同步 ppt设计\按钮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4811" y="6225806"/>
            <a:ext cx="1458566" cy="519507"/>
          </a:xfrm>
          <a:prstGeom prst="rect">
            <a:avLst/>
          </a:prstGeom>
          <a:noFill/>
        </p:spPr>
      </p:pic>
      <p:pic>
        <p:nvPicPr>
          <p:cNvPr id="7" name="答案" descr="C:\Users\BA0121\Desktop\同步 ppt设计\按钮-0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3377" y="6225806"/>
            <a:ext cx="1485942" cy="529057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5446243" y="2129646"/>
            <a:ext cx="403860" cy="492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endParaRPr lang="zh-CN" altLang="en-US" sz="260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830133"/>
            <a:ext cx="11369476" cy="2574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3.(多选)(2019江苏单科,6,4分)如图所示,摩天轮悬挂的座舱在竖直平面内做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匀速圆周运动。座舱的质量为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,运动半径为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,角速度大小为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,重力加速度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,则座舱(　　)</a:t>
            </a:r>
            <a:br>
              <a:rPr lang="en-US" altLang="zh-CN" sz="1805" dirty="0" smtClean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A.运动周期为</a:t>
            </a:r>
            <a:r>
              <a:rPr lang="zh-CN" altLang="en-US" sz="3330" kern="0" spc="155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612099" y="2057451"/>
            <a:ext cx="3256232" cy="2777650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736898" y="2707208"/>
          <a:ext cx="62073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2" imgW="16459200" imgH="18592800" progId="Equation.DSMT4">
                  <p:embed/>
                </p:oleObj>
              </mc:Choice>
              <mc:Fallback>
                <p:oleObj name="Equation" r:id="rId2" imgW="16459200" imgH="18592800" progId="Equation.DSMT4">
                  <p:embed/>
                  <p:pic>
                    <p:nvPicPr>
                      <p:cNvPr id="0" name="图片 819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36898" y="2707208"/>
                        <a:ext cx="62073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2"/>
          <p:cNvSpPr txBox="1"/>
          <p:nvPr/>
        </p:nvSpPr>
        <p:spPr>
          <a:xfrm>
            <a:off x="753775" y="3356964"/>
            <a:ext cx="11369476" cy="18421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B.线速度的大小为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ωR 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C.受摩天轮作用力的大小始终为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mg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D.所受合力的大小始终为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mω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endParaRPr lang="zh-CN" altLang="en-US" sz="1805" dirty="0"/>
          </a:p>
        </p:txBody>
      </p:sp>
      <p:sp>
        <p:nvSpPr>
          <p:cNvPr id="7" name="矩形 6"/>
          <p:cNvSpPr/>
          <p:nvPr/>
        </p:nvSpPr>
        <p:spPr>
          <a:xfrm>
            <a:off x="2486241" y="2129646"/>
            <a:ext cx="643255" cy="492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BD</a:t>
            </a:r>
            <a:endParaRPr lang="zh-CN" altLang="en-US" sz="2605" dirty="0"/>
          </a:p>
        </p:txBody>
      </p:sp>
      <p:pic>
        <p:nvPicPr>
          <p:cNvPr id="10" name="答案" descr="C:\Users\BA0121\Desktop\同步 ppt设计\按钮-0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3377" y="6225806"/>
            <a:ext cx="1485942" cy="529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TABLE_BEAUTIFY" val="smartTable{fba466ee-75f8-465e-bd60-cd5dc382faa8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1803</Words>
  <Application>WPS 演示</Application>
  <PresentationFormat>宽屏</PresentationFormat>
  <Paragraphs>112</Paragraphs>
  <Slides>13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52</vt:i4>
      </vt:variant>
      <vt:variant>
        <vt:lpstr>幻灯片标题</vt:lpstr>
      </vt:variant>
      <vt:variant>
        <vt:i4>13</vt:i4>
      </vt:variant>
    </vt:vector>
  </HeadingPairs>
  <TitlesOfParts>
    <vt:vector size="75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黑体</vt:lpstr>
      <vt:lpstr>Office 主题​​</vt:lpstr>
      <vt:lpstr>Equation.DSMT4</vt:lpstr>
      <vt:lpstr>Equation.KSEE3</vt:lpstr>
      <vt:lpstr>Equation.DSMT4</vt:lpstr>
      <vt:lpstr>Equation.KSEE3</vt:lpstr>
      <vt:lpstr>Equation.DSMT4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空白演示</vt:lpstr>
      <vt:lpstr>PowerPoint 演示文稿</vt:lpstr>
      <vt:lpstr>知识回顾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zhaiyujia</cp:lastModifiedBy>
  <cp:revision>172</cp:revision>
  <dcterms:created xsi:type="dcterms:W3CDTF">2019-06-19T02:08:00Z</dcterms:created>
  <dcterms:modified xsi:type="dcterms:W3CDTF">2021-04-01T08:16:16Z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