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docx" ContentType="application/vnd.openxmlformats-officedocument.wordprocessingml.documen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470" r:id="rId4"/>
    <p:sldId id="399" r:id="rId5"/>
    <p:sldId id="2656" r:id="rId6"/>
    <p:sldId id="2657" r:id="rId7"/>
    <p:sldId id="2774" r:id="rId8"/>
    <p:sldId id="2658" r:id="rId9"/>
    <p:sldId id="2662" r:id="rId10"/>
    <p:sldId id="2659" r:id="rId11"/>
    <p:sldId id="2664" r:id="rId12"/>
    <p:sldId id="2740" r:id="rId13"/>
    <p:sldId id="2775" r:id="rId14"/>
    <p:sldId id="2742" r:id="rId15"/>
    <p:sldId id="2743" r:id="rId16"/>
    <p:sldId id="2744" r:id="rId17"/>
    <p:sldId id="2745" r:id="rId18"/>
    <p:sldId id="2746" r:id="rId19"/>
    <p:sldId id="2747" r:id="rId20"/>
    <p:sldId id="2748" r:id="rId21"/>
    <p:sldId id="2749" r:id="rId22"/>
    <p:sldId id="2750" r:id="rId23"/>
    <p:sldId id="2751" r:id="rId24"/>
    <p:sldId id="2752" r:id="rId25"/>
    <p:sldId id="2753" r:id="rId26"/>
    <p:sldId id="2754" r:id="rId27"/>
    <p:sldId id="2755" r:id="rId28"/>
    <p:sldId id="2756" r:id="rId29"/>
    <p:sldId id="2757" r:id="rId30"/>
    <p:sldId id="2758" r:id="rId31"/>
    <p:sldId id="2759" r:id="rId32"/>
    <p:sldId id="2760" r:id="rId33"/>
    <p:sldId id="2761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image" Target="../media/image55.emf"/></Relationships>
</file>

<file path=ppt/drawings/_rels/vmlDrawing11.vml.rels><?xml version="1.0" encoding="UTF-8" standalone="yes"?>
<Relationships xmlns="http://schemas.openxmlformats.org/package/2006/relationships"><Relationship Id="rId4" Type="http://schemas.openxmlformats.org/officeDocument/2006/relationships/image" Target="../media/image64.emf"/><Relationship Id="rId3" Type="http://schemas.openxmlformats.org/officeDocument/2006/relationships/image" Target="../media/image62.emf"/><Relationship Id="rId2" Type="http://schemas.openxmlformats.org/officeDocument/2006/relationships/image" Target="../media/image60.emf"/><Relationship Id="rId1" Type="http://schemas.openxmlformats.org/officeDocument/2006/relationships/image" Target="../media/image58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7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image" Target="../media/image28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image" Target="../media/image34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image" Target="../media/image36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1.emf"/><Relationship Id="rId1" Type="http://schemas.openxmlformats.org/officeDocument/2006/relationships/image" Target="../media/image3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60" name="Group 24"/>
          <p:cNvGrpSpPr/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938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39942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39958" name="Group 22"/>
            <p:cNvGrpSpPr/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39943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44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45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46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47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48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49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50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51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52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39939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6B56CD0-E12B-4601-9F8C-072435080DA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0D87243-4DEE-49C2-806B-5AB09C59EF81}" type="slidenum">
              <a:rPr lang="zh-CN" altLang="en-US" smtClean="0"/>
            </a:fld>
            <a:endParaRPr lang="zh-CN" altLang="en-US"/>
          </a:p>
        </p:txBody>
      </p: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noProof="0"/>
              <a:t>单击此处编辑母版标题样式</a:t>
            </a:r>
            <a:endParaRPr lang="en-US" altLang="zh-CN" noProof="0"/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zh-CN" altLang="en-US" noProof="0"/>
              <a:t>单击此处编辑母版副标题样式</a:t>
            </a:r>
            <a:endParaRPr lang="en-US" altLang="zh-CN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D87243-4DEE-49C2-806B-5AB09C59EF81}" type="slidenum">
              <a:rPr lang="zh-CN" altLang="en-US" smtClean="0"/>
            </a:fld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B56CD0-E12B-4601-9F8C-072435080DA3}" type="datetimeFigureOut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D87243-4DEE-49C2-806B-5AB09C59EF81}" type="slidenum">
              <a:rPr lang="zh-CN" altLang="en-US" smtClean="0"/>
            </a:fld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B56CD0-E12B-4601-9F8C-072435080DA3}" type="datetimeFigureOut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9144239" cy="6858318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 sz="1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3789132"/>
            <a:ext cx="9144239" cy="3069186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 sz="1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3978851"/>
            <a:ext cx="9144239" cy="28794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 sz="1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4509079"/>
            <a:ext cx="9144239" cy="2349239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 sz="1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4698718"/>
            <a:ext cx="9144239" cy="21596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 sz="1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4869052"/>
            <a:ext cx="9144239" cy="1989266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 sz="1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D87243-4DEE-49C2-806B-5AB09C59EF81}" type="slidenum">
              <a:rPr lang="zh-CN" altLang="en-US" smtClean="0"/>
            </a:fld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B56CD0-E12B-4601-9F8C-072435080DA3}" type="datetimeFigureOut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D87243-4DEE-49C2-806B-5AB09C59EF81}" type="slidenum">
              <a:rPr lang="zh-CN" altLang="en-US" smtClean="0"/>
            </a:fld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B56CD0-E12B-4601-9F8C-072435080DA3}" type="datetimeFigureOut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D87243-4DEE-49C2-806B-5AB09C59EF81}" type="slidenum">
              <a:rPr lang="zh-CN" altLang="en-US" smtClean="0"/>
            </a:fld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B56CD0-E12B-4601-9F8C-072435080DA3}" type="datetimeFigureOut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D87243-4DEE-49C2-806B-5AB09C59EF81}" type="slidenum">
              <a:rPr lang="zh-CN" altLang="en-US" smtClean="0"/>
            </a:fld>
            <a:endParaRPr lang="zh-CN" altLang="en-US"/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B56CD0-E12B-4601-9F8C-072435080DA3}" type="datetimeFigureOut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D87243-4DEE-49C2-806B-5AB09C59EF81}" type="slidenum">
              <a:rPr lang="zh-CN" altLang="en-US" smtClean="0"/>
            </a:fld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B56CD0-E12B-4601-9F8C-072435080DA3}" type="datetimeFigureOut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D87243-4DEE-49C2-806B-5AB09C59EF81}" type="slidenum">
              <a:rPr lang="zh-CN" altLang="en-US" smtClean="0"/>
            </a:fld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B56CD0-E12B-4601-9F8C-072435080DA3}" type="datetimeFigureOut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D87243-4DEE-49C2-806B-5AB09C59EF81}" type="slidenum">
              <a:rPr lang="zh-CN" altLang="en-US" smtClean="0"/>
            </a:fld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B56CD0-E12B-4601-9F8C-072435080DA3}" type="datetimeFigureOut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D87243-4DEE-49C2-806B-5AB09C59EF81}" type="slidenum">
              <a:rPr lang="zh-CN" altLang="en-US" smtClean="0"/>
            </a:fld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B56CD0-E12B-4601-9F8C-072435080DA3}" type="datetimeFigureOut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1200">
                <a:ea typeface="宋体" panose="0201060003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>
                <a:latin typeface="Arial Black" panose="020B0A04020102020204" pitchFamily="34" charset="0"/>
                <a:ea typeface="宋体" panose="02010600030101010101" pitchFamily="2" charset="-122"/>
              </a:defRPr>
            </a:lvl1pPr>
          </a:lstStyle>
          <a:p>
            <a:fld id="{40D87243-4DEE-49C2-806B-5AB09C59EF81}" type="slidenum">
              <a:rPr lang="zh-CN" altLang="en-US" smtClean="0"/>
            </a:fld>
            <a:endParaRPr lang="zh-CN" altLang="en-US"/>
          </a:p>
        </p:txBody>
      </p:sp>
      <p:grpSp>
        <p:nvGrpSpPr>
          <p:cNvPr id="38947" name="Group 35"/>
          <p:cNvGrpSpPr/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>
                <a:solidFill>
                  <a:schemeClr val="accent2"/>
                </a:solidFill>
              </a:endParaRPr>
            </a:p>
          </p:txBody>
        </p:sp>
      </p:grpSp>
      <p:sp>
        <p:nvSpPr>
          <p:cNvPr id="389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en-US" altLang="zh-CN"/>
          </a:p>
        </p:txBody>
      </p:sp>
      <p:sp>
        <p:nvSpPr>
          <p:cNvPr id="389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altLang="zh-CN"/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ea typeface="宋体" panose="02010600030101010101" pitchFamily="2" charset="-122"/>
              </a:defRPr>
            </a:lvl1pPr>
          </a:lstStyle>
          <a:p>
            <a:fld id="{B6B56CD0-E12B-4601-9F8C-072435080DA3}" type="datetimeFigureOut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2.xml"/><Relationship Id="rId8" Type="http://schemas.openxmlformats.org/officeDocument/2006/relationships/image" Target="../media/image13.png"/><Relationship Id="rId7" Type="http://schemas.openxmlformats.org/officeDocument/2006/relationships/image" Target="../media/image12.emf"/><Relationship Id="rId6" Type="http://schemas.openxmlformats.org/officeDocument/2006/relationships/package" Target="../embeddings/Document2.docx"/><Relationship Id="rId5" Type="http://schemas.openxmlformats.org/officeDocument/2006/relationships/image" Target="../media/image11.emf"/><Relationship Id="rId4" Type="http://schemas.openxmlformats.org/officeDocument/2006/relationships/package" Target="../embeddings/Document1.docx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0" Type="http://schemas.openxmlformats.org/officeDocument/2006/relationships/vmlDrawing" Target="../drawings/vmlDrawing1.vml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2.xml"/><Relationship Id="rId8" Type="http://schemas.openxmlformats.org/officeDocument/2006/relationships/image" Target="../media/image20.png"/><Relationship Id="rId7" Type="http://schemas.openxmlformats.org/officeDocument/2006/relationships/image" Target="../media/image19.emf"/><Relationship Id="rId6" Type="http://schemas.openxmlformats.org/officeDocument/2006/relationships/package" Target="../embeddings/Document4.docx"/><Relationship Id="rId5" Type="http://schemas.openxmlformats.org/officeDocument/2006/relationships/image" Target="../media/image18.png"/><Relationship Id="rId4" Type="http://schemas.openxmlformats.org/officeDocument/2006/relationships/image" Target="../media/image17.emf"/><Relationship Id="rId3" Type="http://schemas.openxmlformats.org/officeDocument/2006/relationships/package" Target="../embeddings/Document3.docx"/><Relationship Id="rId2" Type="http://schemas.openxmlformats.org/officeDocument/2006/relationships/image" Target="../media/image16.png"/><Relationship Id="rId10" Type="http://schemas.openxmlformats.org/officeDocument/2006/relationships/vmlDrawing" Target="../drawings/vmlDrawing2.vml"/><Relationship Id="rId1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1.png"/><Relationship Id="rId1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image" Target="../media/image29.png"/><Relationship Id="rId8" Type="http://schemas.openxmlformats.org/officeDocument/2006/relationships/image" Target="../media/image28.emf"/><Relationship Id="rId7" Type="http://schemas.openxmlformats.org/officeDocument/2006/relationships/package" Target="../embeddings/Document5.docx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3" Type="http://schemas.openxmlformats.org/officeDocument/2006/relationships/vmlDrawing" Target="../drawings/vmlDrawing3.vml"/><Relationship Id="rId12" Type="http://schemas.openxmlformats.org/officeDocument/2006/relationships/slideLayout" Target="../slideLayouts/slideLayout12.xml"/><Relationship Id="rId11" Type="http://schemas.openxmlformats.org/officeDocument/2006/relationships/image" Target="../media/image30.emf"/><Relationship Id="rId10" Type="http://schemas.openxmlformats.org/officeDocument/2006/relationships/package" Target="../embeddings/Document6.docx"/><Relationship Id="rId1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32.png"/><Relationship Id="rId1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3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3.png"/></Relationships>
</file>

<file path=ppt/slides/_rels/slide23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4.vml"/><Relationship Id="rId6" Type="http://schemas.openxmlformats.org/officeDocument/2006/relationships/slideLayout" Target="../slideLayouts/slideLayout16.xml"/><Relationship Id="rId5" Type="http://schemas.openxmlformats.org/officeDocument/2006/relationships/image" Target="../media/image35.emf"/><Relationship Id="rId4" Type="http://schemas.openxmlformats.org/officeDocument/2006/relationships/package" Target="../embeddings/Document8.docx"/><Relationship Id="rId3" Type="http://schemas.openxmlformats.org/officeDocument/2006/relationships/image" Target="../media/image34.emf"/><Relationship Id="rId2" Type="http://schemas.openxmlformats.org/officeDocument/2006/relationships/package" Target="../embeddings/Document7.docx"/><Relationship Id="rId1" Type="http://schemas.openxmlformats.org/officeDocument/2006/relationships/image" Target="../media/image3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33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33.png"/></Relationships>
</file>

<file path=ppt/slides/_rels/slide26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5.vml"/><Relationship Id="rId6" Type="http://schemas.openxmlformats.org/officeDocument/2006/relationships/slideLayout" Target="../slideLayouts/slideLayout16.xml"/><Relationship Id="rId5" Type="http://schemas.openxmlformats.org/officeDocument/2006/relationships/image" Target="../media/image37.emf"/><Relationship Id="rId4" Type="http://schemas.openxmlformats.org/officeDocument/2006/relationships/package" Target="../embeddings/Document10.docx"/><Relationship Id="rId3" Type="http://schemas.openxmlformats.org/officeDocument/2006/relationships/image" Target="../media/image33.png"/><Relationship Id="rId2" Type="http://schemas.openxmlformats.org/officeDocument/2006/relationships/image" Target="../media/image36.emf"/><Relationship Id="rId1" Type="http://schemas.openxmlformats.org/officeDocument/2006/relationships/package" Target="../embeddings/Document9.docx"/></Relationships>
</file>

<file path=ppt/slides/_rels/slide2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2.xml"/><Relationship Id="rId8" Type="http://schemas.openxmlformats.org/officeDocument/2006/relationships/image" Target="../media/image42.emf"/><Relationship Id="rId7" Type="http://schemas.openxmlformats.org/officeDocument/2006/relationships/package" Target="../embeddings/Document13.docx"/><Relationship Id="rId6" Type="http://schemas.openxmlformats.org/officeDocument/2006/relationships/image" Target="../media/image41.emf"/><Relationship Id="rId5" Type="http://schemas.openxmlformats.org/officeDocument/2006/relationships/package" Target="../embeddings/Document12.docx"/><Relationship Id="rId4" Type="http://schemas.openxmlformats.org/officeDocument/2006/relationships/image" Target="../media/image40.png"/><Relationship Id="rId3" Type="http://schemas.openxmlformats.org/officeDocument/2006/relationships/image" Target="../media/image39.emf"/><Relationship Id="rId2" Type="http://schemas.openxmlformats.org/officeDocument/2006/relationships/package" Target="../embeddings/Document11.docx"/><Relationship Id="rId10" Type="http://schemas.openxmlformats.org/officeDocument/2006/relationships/vmlDrawing" Target="../drawings/vmlDrawing6.vml"/><Relationship Id="rId1" Type="http://schemas.openxmlformats.org/officeDocument/2006/relationships/image" Target="../media/image38.png"/></Relationships>
</file>

<file path=ppt/slides/_rels/slide28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7.vml"/><Relationship Id="rId6" Type="http://schemas.openxmlformats.org/officeDocument/2006/relationships/slideLayout" Target="../slideLayouts/slideLayout13.xml"/><Relationship Id="rId5" Type="http://schemas.openxmlformats.org/officeDocument/2006/relationships/image" Target="../media/image46.png"/><Relationship Id="rId4" Type="http://schemas.openxmlformats.org/officeDocument/2006/relationships/image" Target="../media/image45.emf"/><Relationship Id="rId3" Type="http://schemas.openxmlformats.org/officeDocument/2006/relationships/package" Target="../embeddings/Document14.docx"/><Relationship Id="rId2" Type="http://schemas.openxmlformats.org/officeDocument/2006/relationships/image" Target="../media/image44.png"/><Relationship Id="rId1" Type="http://schemas.openxmlformats.org/officeDocument/2006/relationships/image" Target="../media/image43.png"/></Relationships>
</file>

<file path=ppt/slides/_rels/slide29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8.vml"/><Relationship Id="rId8" Type="http://schemas.openxmlformats.org/officeDocument/2006/relationships/slideLayout" Target="../slideLayouts/slideLayout13.xml"/><Relationship Id="rId7" Type="http://schemas.openxmlformats.org/officeDocument/2006/relationships/image" Target="../media/image52.png"/><Relationship Id="rId6" Type="http://schemas.openxmlformats.org/officeDocument/2006/relationships/image" Target="../media/image51.png"/><Relationship Id="rId5" Type="http://schemas.openxmlformats.org/officeDocument/2006/relationships/image" Target="../media/image50.emf"/><Relationship Id="rId4" Type="http://schemas.openxmlformats.org/officeDocument/2006/relationships/package" Target="../embeddings/Document15.docx"/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image" Target="../media/image4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9.vml"/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40.png"/><Relationship Id="rId2" Type="http://schemas.openxmlformats.org/officeDocument/2006/relationships/image" Target="../media/image39.emf"/><Relationship Id="rId1" Type="http://schemas.openxmlformats.org/officeDocument/2006/relationships/package" Target="../embeddings/Document16.docx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0.vml"/><Relationship Id="rId7" Type="http://schemas.openxmlformats.org/officeDocument/2006/relationships/slideLayout" Target="../slideLayouts/slideLayout12.xml"/><Relationship Id="rId6" Type="http://schemas.openxmlformats.org/officeDocument/2006/relationships/image" Target="../media/image56.emf"/><Relationship Id="rId5" Type="http://schemas.openxmlformats.org/officeDocument/2006/relationships/package" Target="../embeddings/Document18.docx"/><Relationship Id="rId4" Type="http://schemas.openxmlformats.org/officeDocument/2006/relationships/image" Target="../media/image55.emf"/><Relationship Id="rId3" Type="http://schemas.openxmlformats.org/officeDocument/2006/relationships/package" Target="../embeddings/Document17.docx"/><Relationship Id="rId2" Type="http://schemas.openxmlformats.org/officeDocument/2006/relationships/image" Target="../media/image54.png"/><Relationship Id="rId1" Type="http://schemas.openxmlformats.org/officeDocument/2006/relationships/image" Target="../media/image53.png"/></Relationships>
</file>

<file path=ppt/slides/_rels/slide32.xml.rels><?xml version="1.0" encoding="UTF-8" standalone="yes"?>
<Relationships xmlns="http://schemas.openxmlformats.org/package/2006/relationships"><Relationship Id="rId9" Type="http://schemas.openxmlformats.org/officeDocument/2006/relationships/image" Target="../media/image62.emf"/><Relationship Id="rId8" Type="http://schemas.openxmlformats.org/officeDocument/2006/relationships/package" Target="../embeddings/Document21.docx"/><Relationship Id="rId7" Type="http://schemas.openxmlformats.org/officeDocument/2006/relationships/image" Target="../media/image61.png"/><Relationship Id="rId6" Type="http://schemas.openxmlformats.org/officeDocument/2006/relationships/image" Target="../media/image60.emf"/><Relationship Id="rId5" Type="http://schemas.openxmlformats.org/officeDocument/2006/relationships/package" Target="../embeddings/Document20.docx"/><Relationship Id="rId4" Type="http://schemas.openxmlformats.org/officeDocument/2006/relationships/image" Target="../media/image59.png"/><Relationship Id="rId3" Type="http://schemas.openxmlformats.org/officeDocument/2006/relationships/image" Target="../media/image58.emf"/><Relationship Id="rId2" Type="http://schemas.openxmlformats.org/officeDocument/2006/relationships/package" Target="../embeddings/Document19.docx"/><Relationship Id="rId15" Type="http://schemas.openxmlformats.org/officeDocument/2006/relationships/vmlDrawing" Target="../drawings/vmlDrawing11.vml"/><Relationship Id="rId14" Type="http://schemas.openxmlformats.org/officeDocument/2006/relationships/slideLayout" Target="../slideLayouts/slideLayout12.xml"/><Relationship Id="rId13" Type="http://schemas.openxmlformats.org/officeDocument/2006/relationships/image" Target="../media/image65.png"/><Relationship Id="rId12" Type="http://schemas.openxmlformats.org/officeDocument/2006/relationships/image" Target="../media/image64.emf"/><Relationship Id="rId11" Type="http://schemas.openxmlformats.org/officeDocument/2006/relationships/package" Target="../embeddings/Document22.docx"/><Relationship Id="rId10" Type="http://schemas.openxmlformats.org/officeDocument/2006/relationships/image" Target="../media/image63.png"/><Relationship Id="rId1" Type="http://schemas.openxmlformats.org/officeDocument/2006/relationships/image" Target="../media/image5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4.png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/>
          <p:nvPr/>
        </p:nvSpPr>
        <p:spPr>
          <a:xfrm>
            <a:off x="1860549" y="1918086"/>
            <a:ext cx="6511926" cy="22048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zh-CN" altLang="en-US" sz="4800" b="1" dirty="0"/>
              <a:t>第四节　有机合成</a:t>
            </a:r>
            <a:br>
              <a:rPr lang="en-US" altLang="zh-CN" sz="4800" b="1" dirty="0"/>
            </a:br>
            <a:r>
              <a:rPr lang="en-US" altLang="zh-CN" sz="4800" b="1" dirty="0"/>
              <a:t> </a:t>
            </a:r>
            <a:endParaRPr lang="en-US" altLang="zh-CN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37048" y="1108572"/>
            <a:ext cx="54594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三、有机合成遵循的原则</a:t>
            </a:r>
            <a:endParaRPr lang="zh-CN" sz="28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83036" y="1650332"/>
            <a:ext cx="79978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、</a:t>
            </a:r>
            <a:r>
              <a:rPr lang="zh-CN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起始原料要廉价、易得、低毒、低污染</a:t>
            </a:r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；</a:t>
            </a:r>
            <a:endParaRPr lang="zh-CN" sz="28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83036" y="2290094"/>
            <a:ext cx="79978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、</a:t>
            </a:r>
            <a:r>
              <a:rPr lang="zh-CN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应尽量选择步骤最少的合成路线</a:t>
            </a:r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；</a:t>
            </a:r>
            <a:endParaRPr lang="zh-CN" sz="28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03661" y="3650582"/>
            <a:ext cx="8070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4</a:t>
            </a:r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、</a:t>
            </a:r>
            <a:r>
              <a:rPr lang="zh-CN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操作简单、条件温和、能耗低、易实现</a:t>
            </a:r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；</a:t>
            </a:r>
            <a:endParaRPr lang="zh-CN" sz="28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79861" y="2969544"/>
            <a:ext cx="71865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、</a:t>
            </a:r>
            <a:r>
              <a:rPr lang="zh-CN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合成路线要符合“绿色、环保”的要求</a:t>
            </a:r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；</a:t>
            </a:r>
            <a:endParaRPr lang="zh-CN" sz="28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403661" y="4220494"/>
            <a:ext cx="8070850" cy="1308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5</a:t>
            </a:r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、</a:t>
            </a:r>
            <a:r>
              <a:rPr lang="zh-CN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要按照一定的反应顺序和规律引入官能团，不能臆造不存在的反应事实。</a:t>
            </a:r>
            <a:endParaRPr lang="zh-CN" sz="28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utoUpdateAnimBg="0"/>
      <p:bldP spid="5" grpId="0" autoUpdateAnimBg="0"/>
      <p:bldP spid="6" grpId="0" autoUpdateAnimBg="0"/>
      <p:bldP spid="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291950" y="944455"/>
            <a:ext cx="8560338" cy="39693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  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    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和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      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为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原料合成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  </a:t>
            </a:r>
            <a:r>
              <a:rPr lang="en-US" altLang="zh-CN" sz="1950" kern="100" dirty="0" smtClean="0"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               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请用合成反应的流程图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表示</a:t>
            </a:r>
            <a:endParaRPr lang="en-US" altLang="zh-CN" sz="1950" kern="1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600" kern="1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出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最合理的合成方案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注明必要的反应条件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)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zh-CN" sz="19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zh-CN" altLang="zh-CN" sz="1950" kern="1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提示：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①</a:t>
            </a:r>
            <a:endParaRPr lang="zh-CN" altLang="zh-CN" sz="19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marL="495300" indent="-495300" algn="just">
              <a:lnSpc>
                <a:spcPct val="150000"/>
              </a:lnSpc>
              <a:spcAft>
                <a:spcPts val="0"/>
              </a:spcAft>
            </a:pPr>
            <a:endParaRPr lang="en-US" altLang="zh-CN" sz="600" kern="100" dirty="0" smtClean="0">
              <a:latin typeface="宋体" panose="02010600030101010101" pitchFamily="2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95300" indent="-495300" algn="just">
              <a:lnSpc>
                <a:spcPct val="150000"/>
              </a:lnSpc>
              <a:spcAft>
                <a:spcPts val="0"/>
              </a:spcAft>
            </a:pPr>
            <a:endParaRPr lang="en-US" altLang="zh-CN" sz="1950" kern="100" dirty="0" smtClean="0">
              <a:latin typeface="宋体" panose="02010600030101010101" pitchFamily="2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95300" indent="-4953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 smtClean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②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RCH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spc="-8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==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＋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Cl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 </a:t>
            </a:r>
            <a:r>
              <a:rPr lang="en-US" altLang="zh-CN" sz="1950" kern="100" baseline="-2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                   </a:t>
            </a:r>
            <a:r>
              <a:rPr lang="en-US" altLang="zh-CN" sz="1950" kern="100" dirty="0" err="1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RCHClCH</a:t>
            </a:r>
            <a:r>
              <a:rPr lang="en-US" altLang="zh-CN" sz="1950" kern="100" spc="-8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=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=CH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＋</a:t>
            </a:r>
            <a:r>
              <a:rPr lang="en-US" altLang="zh-CN" sz="1950" kern="100" dirty="0" err="1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HCl</a:t>
            </a:r>
            <a:endParaRPr lang="zh-CN" altLang="zh-CN" sz="19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1950" kern="100" dirty="0">
              <a:latin typeface="宋体" panose="02010600030101010101" pitchFamily="2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③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合成反应流程图示例如下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无机试剂可任选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)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：</a:t>
            </a:r>
            <a:endParaRPr lang="zh-CN" altLang="zh-CN" sz="19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259" y="946435"/>
            <a:ext cx="2280071" cy="566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19" name="Picture 3" descr="X271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30" y="866140"/>
            <a:ext cx="531495" cy="71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0" name="Picture 4" descr="X271B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0" y="866140"/>
            <a:ext cx="652780" cy="524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2897671" y="3476709"/>
          <a:ext cx="956222" cy="595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3" name="文档" r:id="rId4" imgW="1276985" imgH="795655" progId="Word.Document.12">
                  <p:embed/>
                </p:oleObj>
              </mc:Choice>
              <mc:Fallback>
                <p:oleObj name="文档" r:id="rId4" imgW="1276985" imgH="795655" progId="Word.Document.12">
                  <p:embed/>
                  <p:pic>
                    <p:nvPicPr>
                      <p:cNvPr id="0" name="图片 6051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97671" y="3476709"/>
                        <a:ext cx="956222" cy="5954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2417482" y="5093494"/>
          <a:ext cx="4308354" cy="1065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4" name="文档" r:id="rId6" imgW="5745480" imgH="1421765" progId="Word.Document.12">
                  <p:embed/>
                </p:oleObj>
              </mc:Choice>
              <mc:Fallback>
                <p:oleObj name="文档" r:id="rId6" imgW="5745480" imgH="1421765" progId="Word.Document.12">
                  <p:embed/>
                  <p:pic>
                    <p:nvPicPr>
                      <p:cNvPr id="0" name="图片 6051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417482" y="5093494"/>
                        <a:ext cx="4308354" cy="10657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矩形 33"/>
          <p:cNvSpPr/>
          <p:nvPr/>
        </p:nvSpPr>
        <p:spPr>
          <a:xfrm>
            <a:off x="291950" y="4161077"/>
            <a:ext cx="8560338" cy="5410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zh-CN" sz="195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endParaRPr lang="zh-CN" altLang="zh-CN" sz="79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62469" name="Picture 5" descr="TB3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660" y="2397760"/>
            <a:ext cx="2422525" cy="87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7910830" y="1513205"/>
            <a:ext cx="1040765" cy="45231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p>
            <a:pPr algn="ctr"/>
            <a:r>
              <a:rPr lang="zh-CN" altLang="en-US" sz="72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挑战一下</a:t>
            </a:r>
            <a:endParaRPr lang="zh-CN" altLang="en-US" sz="7200" b="1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0422" name="Picture 6" descr="X274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" y="1620520"/>
            <a:ext cx="8592820" cy="2763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50964" y="1538635"/>
            <a:ext cx="8622426" cy="35649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36B2E6"/>
            </a:solidFill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00">
              <a:solidFill>
                <a:prstClr val="black"/>
              </a:solidFill>
            </a:endParaRPr>
          </a:p>
        </p:txBody>
      </p:sp>
      <p:pic>
        <p:nvPicPr>
          <p:cNvPr id="10" name="Picture 3" descr="E:\仝德志文件，勿删！\03-参考文档\！PPT图片及版面资源\06-PPT精选插图\12-标签\蓝色上顶.pn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365314" y="1376571"/>
            <a:ext cx="1097487" cy="613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4"/>
          <p:cNvSpPr txBox="1"/>
          <p:nvPr/>
        </p:nvSpPr>
        <p:spPr>
          <a:xfrm>
            <a:off x="544435" y="1538635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610485" algn="l"/>
              </a:tabLst>
            </a:pPr>
            <a:r>
              <a:rPr lang="zh-CN" altLang="en-US" sz="12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归纳总结</a:t>
            </a:r>
            <a:endParaRPr lang="zh-CN" altLang="zh-CN" sz="12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26971" y="1646643"/>
            <a:ext cx="8290295" cy="3068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CN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</a:t>
            </a:r>
            <a:r>
              <a:rPr lang="zh-CN" altLang="zh-CN" sz="1950" b="1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有机合成中碳链的变化</a:t>
            </a:r>
            <a:endParaRPr lang="zh-CN" altLang="zh-CN" sz="195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(1)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增长碳链：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如</a:t>
            </a:r>
            <a:endParaRPr lang="en-US" altLang="zh-CN" sz="1950" kern="1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zh-CN" altLang="zh-CN" sz="1950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3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CHO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＋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RCHO</a:t>
            </a:r>
            <a:endParaRPr lang="zh-CN" altLang="zh-CN" sz="1950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1950" kern="100" dirty="0" smtClean="0"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1200" kern="100" dirty="0"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2)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缩短碳链：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如</a:t>
            </a:r>
            <a:endParaRPr lang="zh-CN" altLang="zh-CN" sz="1950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 panose="02070309020205020404" pitchFamily="49" charset="0"/>
            </a:endParaRPr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938" y="2700648"/>
            <a:ext cx="2065770" cy="743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2409530" y="2952302"/>
          <a:ext cx="991945" cy="603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1" name="文档" r:id="rId3" imgW="1324610" imgH="806450" progId="Word.Document.12">
                  <p:embed/>
                </p:oleObj>
              </mc:Choice>
              <mc:Fallback>
                <p:oleObj name="文档" r:id="rId3" imgW="1324610" imgH="806450" progId="Word.Document.12">
                  <p:embed/>
                  <p:pic>
                    <p:nvPicPr>
                      <p:cNvPr id="0" name="图片 6256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9530" y="2952302"/>
                        <a:ext cx="991945" cy="6037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598" y="3602593"/>
            <a:ext cx="1196153" cy="1260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3458576" y="4115391"/>
          <a:ext cx="1642129" cy="595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2" name="文档" r:id="rId6" imgW="2191385" imgH="795655" progId="Word.Document.12">
                  <p:embed/>
                </p:oleObj>
              </mc:Choice>
              <mc:Fallback>
                <p:oleObj name="文档" r:id="rId6" imgW="2191385" imgH="795655" progId="Word.Document.12">
                  <p:embed/>
                  <p:pic>
                    <p:nvPicPr>
                      <p:cNvPr id="0" name="图片 6256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458576" y="4115391"/>
                        <a:ext cx="1642129" cy="5954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159" y="4069117"/>
            <a:ext cx="1457934" cy="79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50964" y="1700678"/>
            <a:ext cx="8622426" cy="30788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36B2E6"/>
            </a:solidFill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00">
              <a:solidFill>
                <a:prstClr val="black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26971" y="1808686"/>
            <a:ext cx="8290295" cy="2826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</a:t>
            </a:r>
            <a:r>
              <a:rPr lang="en-US" altLang="zh-CN" sz="1950" kern="1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3)</a:t>
            </a:r>
            <a:r>
              <a:rPr lang="zh-CN" altLang="zh-CN" sz="1950" kern="1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成环：如</a:t>
            </a:r>
            <a:endParaRPr lang="zh-CN" altLang="zh-CN" sz="1950" kern="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</a:pPr>
            <a:endParaRPr lang="en-US" altLang="zh-CN" sz="750" kern="100" dirty="0" smtClean="0">
              <a:solidFill>
                <a:prstClr val="black"/>
              </a:solidFill>
              <a:latin typeface="宋体" panose="02010600030101010101" pitchFamily="2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1950" kern="100" dirty="0" smtClean="0">
                <a:solidFill>
                  <a:prstClr val="black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①</a:t>
            </a:r>
            <a:endParaRPr lang="zh-CN" altLang="zh-CN" sz="1950" kern="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</a:pPr>
            <a:endParaRPr lang="en-US" altLang="zh-CN" sz="1950" kern="100" dirty="0" smtClean="0">
              <a:solidFill>
                <a:prstClr val="black"/>
              </a:solidFill>
              <a:latin typeface="宋体" panose="02010600030101010101" pitchFamily="2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1950" kern="100" dirty="0" smtClean="0">
                <a:solidFill>
                  <a:prstClr val="black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②</a:t>
            </a:r>
            <a:endParaRPr lang="zh-CN" altLang="zh-CN" sz="1950" kern="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</a:pPr>
            <a:endParaRPr lang="en-US" altLang="zh-CN" sz="1350" kern="1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碳</a:t>
            </a:r>
            <a:r>
              <a:rPr lang="zh-CN" altLang="zh-CN" sz="1950" kern="1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链变化往往提供已知信息，注意已知信息的运用。</a:t>
            </a:r>
            <a:endParaRPr lang="zh-CN" altLang="zh-CN" sz="1950" kern="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309020205020404" pitchFamily="49" charset="0"/>
            </a:endParaRPr>
          </a:p>
        </p:txBody>
      </p:sp>
      <p:pic>
        <p:nvPicPr>
          <p:cNvPr id="62469" name="Picture 5" descr="TB32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61" y="2362412"/>
            <a:ext cx="1791000" cy="649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70" name="Picture 6" descr="TB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303" y="3017376"/>
            <a:ext cx="4863474" cy="109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返回">
            <a:hlinkClick r:id=""/>
          </p:cNvPr>
          <p:cNvSpPr/>
          <p:nvPr/>
        </p:nvSpPr>
        <p:spPr>
          <a:xfrm>
            <a:off x="8387281" y="5642942"/>
            <a:ext cx="634599" cy="259241"/>
          </a:xfrm>
          <a:prstGeom prst="round2Diag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500" dirty="0"/>
              <a:t>返回</a:t>
            </a:r>
            <a:endParaRPr kumimoji="1" lang="zh-CN" altLang="en-US" sz="15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: 形状 18"/>
          <p:cNvSpPr/>
          <p:nvPr/>
        </p:nvSpPr>
        <p:spPr>
          <a:xfrm>
            <a:off x="304896" y="2997004"/>
            <a:ext cx="8840071" cy="1512404"/>
          </a:xfrm>
          <a:custGeom>
            <a:avLst/>
            <a:gdLst>
              <a:gd name="connsiteX0" fmla="*/ 1402300 w 11787648"/>
              <a:gd name="connsiteY0" fmla="*/ 0 h 2443656"/>
              <a:gd name="connsiteX1" fmla="*/ 11787648 w 11787648"/>
              <a:gd name="connsiteY1" fmla="*/ 0 h 2443656"/>
              <a:gd name="connsiteX2" fmla="*/ 11787648 w 11787648"/>
              <a:gd name="connsiteY2" fmla="*/ 2443656 h 2443656"/>
              <a:gd name="connsiteX3" fmla="*/ 0 w 11787648"/>
              <a:gd name="connsiteY3" fmla="*/ 2443656 h 2443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7648" h="2443656">
                <a:moveTo>
                  <a:pt x="1402300" y="0"/>
                </a:moveTo>
                <a:lnTo>
                  <a:pt x="11787648" y="0"/>
                </a:lnTo>
                <a:lnTo>
                  <a:pt x="11787648" y="2443656"/>
                </a:lnTo>
                <a:lnTo>
                  <a:pt x="0" y="2443656"/>
                </a:lnTo>
                <a:close/>
              </a:path>
            </a:pathLst>
          </a:custGeom>
          <a:solidFill>
            <a:srgbClr val="0070C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1218565"/>
            <a:endParaRPr lang="zh-CN" altLang="en-US" sz="1800">
              <a:solidFill>
                <a:prstClr val="white"/>
              </a:solidFill>
            </a:endParaRPr>
          </a:p>
        </p:txBody>
      </p:sp>
      <p:cxnSp>
        <p:nvCxnSpPr>
          <p:cNvPr id="11" name="直接连接符 17"/>
          <p:cNvCxnSpPr/>
          <p:nvPr/>
        </p:nvCxnSpPr>
        <p:spPr>
          <a:xfrm flipH="1">
            <a:off x="1306347" y="856372"/>
            <a:ext cx="2963952" cy="5143113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平行四边形 11"/>
          <p:cNvSpPr/>
          <p:nvPr/>
        </p:nvSpPr>
        <p:spPr>
          <a:xfrm>
            <a:off x="2224780" y="3227246"/>
            <a:ext cx="746937" cy="1051919"/>
          </a:xfrm>
          <a:prstGeom prst="parallelogram">
            <a:avLst>
              <a:gd name="adj" fmla="val 81010"/>
            </a:avLst>
          </a:prstGeom>
          <a:solidFill>
            <a:schemeClr val="bg1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4" tIns="34287" rIns="68574" bIns="34287" numCol="1" spcCol="0" rtlCol="0" fromWordArt="0" anchor="ctr" anchorCtr="0" forceAA="0" compatLnSpc="1">
            <a:noAutofit/>
          </a:bodyPr>
          <a:lstStyle/>
          <a:p>
            <a:pPr algn="ctr" defTabSz="1218565"/>
            <a:endParaRPr lang="zh-CN" altLang="en-US" sz="1800">
              <a:solidFill>
                <a:prstClr val="white"/>
              </a:solidFill>
            </a:endParaRPr>
          </a:p>
        </p:txBody>
      </p:sp>
      <p:sp>
        <p:nvSpPr>
          <p:cNvPr id="7" name="MH_Number_1"/>
          <p:cNvSpPr/>
          <p:nvPr>
            <p:custDataLst>
              <p:tags r:id="rId1"/>
            </p:custDataLst>
          </p:nvPr>
        </p:nvSpPr>
        <p:spPr>
          <a:xfrm>
            <a:off x="7665040" y="3339629"/>
            <a:ext cx="695296" cy="7490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4050" b="1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03</a:t>
            </a:r>
            <a:endParaRPr lang="zh-CN" altLang="en-US" sz="4050" b="1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 flipH="1">
            <a:off x="2478257" y="3441318"/>
            <a:ext cx="5077357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3000" b="1" dirty="0">
                <a:solidFill>
                  <a:schemeClr val="bg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随堂验收练习</a:t>
            </a:r>
            <a:endParaRPr lang="zh-CN" altLang="en-US" sz="3000" b="1" dirty="0">
              <a:solidFill>
                <a:schemeClr val="bg1"/>
              </a:solidFill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91950" y="1376571"/>
            <a:ext cx="8560338" cy="2792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1.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以氯乙烷为原料制取乙二酸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(HOOC—COOH)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的过程中，要依次经过下列步骤中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</a:t>
            </a:r>
            <a:endParaRPr lang="zh-CN" altLang="zh-CN" sz="19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①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与</a:t>
            </a:r>
            <a:r>
              <a:rPr lang="en-US" altLang="zh-CN" sz="1950" kern="100" dirty="0" err="1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NaOH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的水溶液共热　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②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与</a:t>
            </a:r>
            <a:r>
              <a:rPr lang="en-US" altLang="zh-CN" sz="1950" kern="100" dirty="0" err="1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NaOH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的醇溶液共热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  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③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与浓硫酸共热到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170 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℃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④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在催化剂存在的情况下与氯气反应　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⑤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在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Cu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或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Ag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存在的情况下与氧气共热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  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⑥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与新制的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Cu(OH)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悬浊液共热</a:t>
            </a:r>
            <a:endParaRPr lang="zh-CN" altLang="zh-CN" sz="19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A.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①③④②⑥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  	B.</a:t>
            </a:r>
            <a:r>
              <a:rPr lang="en-US" altLang="zh-CN" sz="1950" kern="100" dirty="0" smtClean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①③④②⑤</a:t>
            </a:r>
            <a:r>
              <a:rPr lang="en-US" altLang="zh-CN" sz="1950" kern="100" dirty="0" smtClean="0"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 pitchFamily="49" charset="0"/>
              </a:rPr>
              <a:t>	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.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②④①⑤⑥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  	D.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②④①⑥⑤</a:t>
            </a:r>
            <a:endParaRPr lang="zh-CN" altLang="zh-CN" sz="19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2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694916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05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3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908808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05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122700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05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336593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05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7" name="TextBox 9"/>
          <p:cNvSpPr txBox="1"/>
          <p:nvPr/>
        </p:nvSpPr>
        <p:spPr>
          <a:xfrm>
            <a:off x="3843080" y="3579904"/>
            <a:ext cx="567089" cy="610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375" b="1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3375" b="1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91950" y="4204449"/>
            <a:ext cx="8560338" cy="991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195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采取逆向分析可知，乙二酸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→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乙二醛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→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乙二醇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→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1,2-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二氯乙烷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→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乙烯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→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氯乙烷。然后再逐一分析反应发生的条件，可知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项设计合理。</a:t>
            </a:r>
            <a:endParaRPr lang="zh-CN" altLang="zh-CN" sz="79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550485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91950" y="886910"/>
            <a:ext cx="8560338" cy="4420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2.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绿色化学提倡化工生产应提高原子利用率。原子利用率表示目标产物的质量与生成物总质量之比。在下列制备环氧乙烷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   </a:t>
            </a:r>
            <a:r>
              <a:rPr lang="en-US" altLang="zh-CN" sz="1950" kern="100" dirty="0" smtClean="0"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     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)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的反应中，原子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利用</a:t>
            </a:r>
            <a:endParaRPr lang="en-US" altLang="zh-CN" sz="1950" kern="1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endParaRPr lang="en-US" altLang="zh-CN" sz="600" kern="1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率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最高的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是</a:t>
            </a:r>
            <a:endParaRPr lang="zh-CN" altLang="zh-CN" sz="19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marL="165100" indent="-165100"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A.CH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spc="-8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==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＋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</a:t>
            </a:r>
            <a:r>
              <a:rPr lang="en-US" altLang="zh-CN" sz="1950" kern="100" dirty="0" smtClean="0"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             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 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过氧乙酸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)</a:t>
            </a:r>
            <a:r>
              <a:rPr lang="en-US" altLang="zh-CN" sz="1950" kern="100" spc="-8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―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→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</a:t>
            </a:r>
            <a:r>
              <a:rPr lang="en-US" altLang="zh-CN" sz="1950" kern="100" dirty="0" smtClean="0"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        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＋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3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COOH</a:t>
            </a:r>
            <a:endParaRPr lang="zh-CN" altLang="zh-CN" sz="19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endParaRPr lang="en-US" altLang="zh-CN" sz="1950" kern="100" dirty="0" smtClean="0"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B.CH</a:t>
            </a:r>
            <a:r>
              <a:rPr lang="en-US" altLang="zh-CN" sz="1950" kern="100" baseline="-2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spc="-8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==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＋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Cl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＋</a:t>
            </a:r>
            <a:r>
              <a:rPr lang="en-US" altLang="zh-CN" sz="1950" kern="100" dirty="0" err="1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Ca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(OH)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spc="-8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―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→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  </a:t>
            </a:r>
            <a:r>
              <a:rPr lang="en-US" altLang="zh-CN" sz="1950" kern="100" dirty="0" smtClean="0"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      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＋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CaCl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＋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O</a:t>
            </a:r>
            <a:endParaRPr lang="zh-CN" altLang="zh-CN" sz="19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endParaRPr lang="en-US" altLang="zh-CN" sz="1950" kern="100" dirty="0" smtClean="0"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C.2CH</a:t>
            </a:r>
            <a:r>
              <a:rPr lang="en-US" altLang="zh-CN" sz="1950" kern="100" baseline="-2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spc="-8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=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=CH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＋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O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endParaRPr lang="zh-CN" altLang="zh-CN" sz="19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endParaRPr lang="en-US" altLang="zh-CN" sz="1950" kern="100" dirty="0" smtClean="0"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D.                                                          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＋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HOCH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—O—CH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OH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＋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O</a:t>
            </a:r>
            <a:endParaRPr lang="zh-CN" altLang="zh-CN" sz="19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63495" name="Picture 7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23" y="4909535"/>
            <a:ext cx="1330785" cy="735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694916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05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908808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05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122700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05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3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336593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05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4267" y="1447115"/>
            <a:ext cx="1257277" cy="669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509" y="2405791"/>
            <a:ext cx="1947036" cy="735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761" y="2386045"/>
            <a:ext cx="1269850" cy="67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3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576" y="3236803"/>
            <a:ext cx="1268646" cy="678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4" name="Picture 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787" y="4127708"/>
            <a:ext cx="1428236" cy="658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2404926" y="3857390"/>
          <a:ext cx="1306320" cy="595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79" name="文档" r:id="rId7" imgW="1743710" imgH="795655" progId="Word.Document.12">
                  <p:embed/>
                </p:oleObj>
              </mc:Choice>
              <mc:Fallback>
                <p:oleObj name="文档" r:id="rId7" imgW="1743710" imgH="795655" progId="Word.Document.12">
                  <p:embed/>
                  <p:pic>
                    <p:nvPicPr>
                      <p:cNvPr id="0" name="图片 6357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04926" y="3857390"/>
                        <a:ext cx="1306320" cy="5954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880" y="4913955"/>
            <a:ext cx="1263608" cy="662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1959053" y="4660455"/>
          <a:ext cx="1181285" cy="595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80" name="文档" r:id="rId10" imgW="1576070" imgH="795655" progId="Word.Document.12">
                  <p:embed/>
                </p:oleObj>
              </mc:Choice>
              <mc:Fallback>
                <p:oleObj name="文档" r:id="rId10" imgW="1576070" imgH="795655" progId="Word.Document.12">
                  <p:embed/>
                  <p:pic>
                    <p:nvPicPr>
                      <p:cNvPr id="0" name="图片 6357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59053" y="4660455"/>
                        <a:ext cx="1181285" cy="5954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9"/>
          <p:cNvSpPr txBox="1"/>
          <p:nvPr/>
        </p:nvSpPr>
        <p:spPr>
          <a:xfrm>
            <a:off x="178202" y="3895096"/>
            <a:ext cx="567089" cy="610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375" b="1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3375" b="1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7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550485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249148" y="1649036"/>
            <a:ext cx="8645941" cy="3242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195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中存在副产品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COOH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，反应物没有全部转化为目标产物，原子利用率较低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195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spc="-5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zh-CN" altLang="zh-CN" sz="1950" kern="100" spc="-5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中存在副产品</a:t>
            </a:r>
            <a:r>
              <a:rPr lang="en-US" altLang="zh-CN" sz="1950" kern="100" spc="-5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CaCl</a:t>
            </a:r>
            <a:r>
              <a:rPr lang="en-US" altLang="zh-CN" sz="1950" kern="100" spc="-5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sz="1950" kern="100" spc="-5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1950" kern="100" spc="-5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H</a:t>
            </a:r>
            <a:r>
              <a:rPr lang="en-US" altLang="zh-CN" sz="1950" kern="100" spc="-5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spc="-5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O</a:t>
            </a:r>
            <a:r>
              <a:rPr lang="zh-CN" altLang="zh-CN" sz="1950" kern="100" spc="-5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，反应物没有全部转化为目标产物，原子利用率较低</a:t>
            </a:r>
            <a:r>
              <a:rPr lang="zh-CN" altLang="zh-CN" sz="1950" kern="100" spc="-5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1950" kern="100" spc="-5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中反应物全部转化为目标产物，原子利用率为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100%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，原子利用率最高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195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D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中存在副产品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HOCH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—O—CH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OH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O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，反应物没有全部转化为目标产物，原子利用率较低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79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694916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908808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05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122700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3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336593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550485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75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75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75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91950" y="1586525"/>
            <a:ext cx="8560338" cy="3484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3. 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           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是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一种有机烯醚，可由链烃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通过下列路线制得，下列说法正确的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是</a:t>
            </a:r>
            <a:endParaRPr lang="zh-CN" altLang="zh-CN" sz="79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1950" kern="100" dirty="0" smtClean="0"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3000" kern="100" dirty="0"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A.B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中含有的官能团有溴原子、碳碳双键</a:t>
            </a:r>
            <a:endParaRPr lang="zh-CN" altLang="zh-CN" sz="79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B.A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的结构简式是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spc="-8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=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=CHCH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3</a:t>
            </a:r>
            <a:endParaRPr lang="zh-CN" altLang="zh-CN" sz="79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C.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该有机烯醚不能发生加成反应</a:t>
            </a:r>
            <a:endParaRPr lang="zh-CN" altLang="zh-CN" sz="79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D.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①②③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的反应类型分别为加成反应、取代反应、消去反应</a:t>
            </a:r>
            <a:endParaRPr lang="zh-CN" altLang="zh-CN" sz="79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694916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05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908808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05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122700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 smtClean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05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336593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05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1" name="TextBox 9"/>
          <p:cNvSpPr txBox="1"/>
          <p:nvPr/>
        </p:nvSpPr>
        <p:spPr>
          <a:xfrm>
            <a:off x="169786" y="3142671"/>
            <a:ext cx="567089" cy="610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375" b="1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3375" b="1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pic>
        <p:nvPicPr>
          <p:cNvPr id="64514" name="Picture 2" descr="X276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03" y="1507544"/>
            <a:ext cx="738188" cy="716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5" name="Picture 3" descr="X27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143" y="2386156"/>
            <a:ext cx="4805951" cy="762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550485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/>
          <p:cNvSpPr txBox="1"/>
          <p:nvPr/>
        </p:nvSpPr>
        <p:spPr>
          <a:xfrm>
            <a:off x="5176521" y="2948940"/>
            <a:ext cx="24822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教材分析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256531" y="3291523"/>
            <a:ext cx="811214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</a:rPr>
              <a:t>课程分析</a:t>
            </a: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653" name="Freeform 104"/>
          <p:cNvSpPr/>
          <p:nvPr/>
        </p:nvSpPr>
        <p:spPr bwMode="auto">
          <a:xfrm>
            <a:off x="5130485" y="3352324"/>
            <a:ext cx="176213" cy="153988"/>
          </a:xfrm>
          <a:custGeom>
            <a:avLst/>
            <a:gdLst>
              <a:gd name="T0" fmla="*/ 0 w 111"/>
              <a:gd name="T1" fmla="*/ 42 h 97"/>
              <a:gd name="T2" fmla="*/ 27 w 111"/>
              <a:gd name="T3" fmla="*/ 42 h 97"/>
              <a:gd name="T4" fmla="*/ 41 w 111"/>
              <a:gd name="T5" fmla="*/ 70 h 97"/>
              <a:gd name="T6" fmla="*/ 83 w 111"/>
              <a:gd name="T7" fmla="*/ 0 h 97"/>
              <a:gd name="T8" fmla="*/ 111 w 111"/>
              <a:gd name="T9" fmla="*/ 0 h 97"/>
              <a:gd name="T10" fmla="*/ 55 w 111"/>
              <a:gd name="T11" fmla="*/ 97 h 97"/>
              <a:gd name="T12" fmla="*/ 27 w 111"/>
              <a:gd name="T13" fmla="*/ 97 h 97"/>
              <a:gd name="T14" fmla="*/ 0 w 111"/>
              <a:gd name="T15" fmla="*/ 42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1" h="97">
                <a:moveTo>
                  <a:pt x="0" y="42"/>
                </a:moveTo>
                <a:lnTo>
                  <a:pt x="27" y="42"/>
                </a:lnTo>
                <a:lnTo>
                  <a:pt x="41" y="70"/>
                </a:lnTo>
                <a:lnTo>
                  <a:pt x="83" y="0"/>
                </a:lnTo>
                <a:lnTo>
                  <a:pt x="111" y="0"/>
                </a:lnTo>
                <a:lnTo>
                  <a:pt x="55" y="97"/>
                </a:lnTo>
                <a:lnTo>
                  <a:pt x="27" y="97"/>
                </a:lnTo>
                <a:lnTo>
                  <a:pt x="0" y="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7409816" y="3316923"/>
            <a:ext cx="137350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</a:rPr>
              <a:t>内容分析</a:t>
            </a: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21" name="Freeform 104"/>
          <p:cNvSpPr/>
          <p:nvPr/>
        </p:nvSpPr>
        <p:spPr bwMode="auto">
          <a:xfrm>
            <a:off x="6067745" y="3353118"/>
            <a:ext cx="176213" cy="153988"/>
          </a:xfrm>
          <a:custGeom>
            <a:avLst/>
            <a:gdLst>
              <a:gd name="T0" fmla="*/ 0 w 111"/>
              <a:gd name="T1" fmla="*/ 42 h 97"/>
              <a:gd name="T2" fmla="*/ 27 w 111"/>
              <a:gd name="T3" fmla="*/ 42 h 97"/>
              <a:gd name="T4" fmla="*/ 41 w 111"/>
              <a:gd name="T5" fmla="*/ 70 h 97"/>
              <a:gd name="T6" fmla="*/ 83 w 111"/>
              <a:gd name="T7" fmla="*/ 0 h 97"/>
              <a:gd name="T8" fmla="*/ 111 w 111"/>
              <a:gd name="T9" fmla="*/ 0 h 97"/>
              <a:gd name="T10" fmla="*/ 55 w 111"/>
              <a:gd name="T11" fmla="*/ 97 h 97"/>
              <a:gd name="T12" fmla="*/ 27 w 111"/>
              <a:gd name="T13" fmla="*/ 97 h 97"/>
              <a:gd name="T14" fmla="*/ 0 w 111"/>
              <a:gd name="T15" fmla="*/ 42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1" h="97">
                <a:moveTo>
                  <a:pt x="0" y="42"/>
                </a:moveTo>
                <a:lnTo>
                  <a:pt x="27" y="42"/>
                </a:lnTo>
                <a:lnTo>
                  <a:pt x="41" y="70"/>
                </a:lnTo>
                <a:lnTo>
                  <a:pt x="83" y="0"/>
                </a:lnTo>
                <a:lnTo>
                  <a:pt x="111" y="0"/>
                </a:lnTo>
                <a:lnTo>
                  <a:pt x="55" y="97"/>
                </a:lnTo>
                <a:lnTo>
                  <a:pt x="27" y="97"/>
                </a:lnTo>
                <a:lnTo>
                  <a:pt x="0" y="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290311" y="3302318"/>
            <a:ext cx="9005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</a:rPr>
              <a:t>学情分析</a:t>
            </a: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23" name="Freeform 104"/>
          <p:cNvSpPr/>
          <p:nvPr/>
        </p:nvSpPr>
        <p:spPr bwMode="auto">
          <a:xfrm>
            <a:off x="6062665" y="3671888"/>
            <a:ext cx="176213" cy="153988"/>
          </a:xfrm>
          <a:custGeom>
            <a:avLst/>
            <a:gdLst>
              <a:gd name="T0" fmla="*/ 0 w 111"/>
              <a:gd name="T1" fmla="*/ 42 h 97"/>
              <a:gd name="T2" fmla="*/ 27 w 111"/>
              <a:gd name="T3" fmla="*/ 42 h 97"/>
              <a:gd name="T4" fmla="*/ 41 w 111"/>
              <a:gd name="T5" fmla="*/ 70 h 97"/>
              <a:gd name="T6" fmla="*/ 83 w 111"/>
              <a:gd name="T7" fmla="*/ 0 h 97"/>
              <a:gd name="T8" fmla="*/ 111 w 111"/>
              <a:gd name="T9" fmla="*/ 0 h 97"/>
              <a:gd name="T10" fmla="*/ 55 w 111"/>
              <a:gd name="T11" fmla="*/ 97 h 97"/>
              <a:gd name="T12" fmla="*/ 27 w 111"/>
              <a:gd name="T13" fmla="*/ 97 h 97"/>
              <a:gd name="T14" fmla="*/ 0 w 111"/>
              <a:gd name="T15" fmla="*/ 42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1" h="97">
                <a:moveTo>
                  <a:pt x="0" y="42"/>
                </a:moveTo>
                <a:lnTo>
                  <a:pt x="27" y="42"/>
                </a:lnTo>
                <a:lnTo>
                  <a:pt x="41" y="70"/>
                </a:lnTo>
                <a:lnTo>
                  <a:pt x="83" y="0"/>
                </a:lnTo>
                <a:lnTo>
                  <a:pt x="111" y="0"/>
                </a:lnTo>
                <a:lnTo>
                  <a:pt x="55" y="97"/>
                </a:lnTo>
                <a:lnTo>
                  <a:pt x="27" y="97"/>
                </a:lnTo>
                <a:lnTo>
                  <a:pt x="0" y="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409815" y="3642202"/>
            <a:ext cx="137350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</a:rPr>
              <a:t>教学难点</a:t>
            </a: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28" name="Freeform 104"/>
          <p:cNvSpPr/>
          <p:nvPr/>
        </p:nvSpPr>
        <p:spPr bwMode="auto">
          <a:xfrm>
            <a:off x="5130485" y="3703003"/>
            <a:ext cx="176213" cy="153988"/>
          </a:xfrm>
          <a:custGeom>
            <a:avLst/>
            <a:gdLst>
              <a:gd name="T0" fmla="*/ 0 w 111"/>
              <a:gd name="T1" fmla="*/ 42 h 97"/>
              <a:gd name="T2" fmla="*/ 27 w 111"/>
              <a:gd name="T3" fmla="*/ 42 h 97"/>
              <a:gd name="T4" fmla="*/ 41 w 111"/>
              <a:gd name="T5" fmla="*/ 70 h 97"/>
              <a:gd name="T6" fmla="*/ 83 w 111"/>
              <a:gd name="T7" fmla="*/ 0 h 97"/>
              <a:gd name="T8" fmla="*/ 111 w 111"/>
              <a:gd name="T9" fmla="*/ 0 h 97"/>
              <a:gd name="T10" fmla="*/ 55 w 111"/>
              <a:gd name="T11" fmla="*/ 97 h 97"/>
              <a:gd name="T12" fmla="*/ 27 w 111"/>
              <a:gd name="T13" fmla="*/ 97 h 97"/>
              <a:gd name="T14" fmla="*/ 0 w 111"/>
              <a:gd name="T15" fmla="*/ 42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1" h="97">
                <a:moveTo>
                  <a:pt x="0" y="42"/>
                </a:moveTo>
                <a:lnTo>
                  <a:pt x="27" y="42"/>
                </a:lnTo>
                <a:lnTo>
                  <a:pt x="41" y="70"/>
                </a:lnTo>
                <a:lnTo>
                  <a:pt x="83" y="0"/>
                </a:lnTo>
                <a:lnTo>
                  <a:pt x="111" y="0"/>
                </a:lnTo>
                <a:lnTo>
                  <a:pt x="55" y="97"/>
                </a:lnTo>
                <a:lnTo>
                  <a:pt x="27" y="97"/>
                </a:lnTo>
                <a:lnTo>
                  <a:pt x="0" y="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5256530" y="3635376"/>
            <a:ext cx="857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</a:rPr>
              <a:t>教学目标</a:t>
            </a: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30" name="Freeform 104"/>
          <p:cNvSpPr/>
          <p:nvPr/>
        </p:nvSpPr>
        <p:spPr bwMode="auto">
          <a:xfrm>
            <a:off x="7102795" y="3348038"/>
            <a:ext cx="176213" cy="153988"/>
          </a:xfrm>
          <a:custGeom>
            <a:avLst/>
            <a:gdLst>
              <a:gd name="T0" fmla="*/ 0 w 111"/>
              <a:gd name="T1" fmla="*/ 42 h 97"/>
              <a:gd name="T2" fmla="*/ 27 w 111"/>
              <a:gd name="T3" fmla="*/ 42 h 97"/>
              <a:gd name="T4" fmla="*/ 41 w 111"/>
              <a:gd name="T5" fmla="*/ 70 h 97"/>
              <a:gd name="T6" fmla="*/ 83 w 111"/>
              <a:gd name="T7" fmla="*/ 0 h 97"/>
              <a:gd name="T8" fmla="*/ 111 w 111"/>
              <a:gd name="T9" fmla="*/ 0 h 97"/>
              <a:gd name="T10" fmla="*/ 55 w 111"/>
              <a:gd name="T11" fmla="*/ 97 h 97"/>
              <a:gd name="T12" fmla="*/ 27 w 111"/>
              <a:gd name="T13" fmla="*/ 97 h 97"/>
              <a:gd name="T14" fmla="*/ 0 w 111"/>
              <a:gd name="T15" fmla="*/ 42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1" h="97">
                <a:moveTo>
                  <a:pt x="0" y="42"/>
                </a:moveTo>
                <a:lnTo>
                  <a:pt x="27" y="42"/>
                </a:lnTo>
                <a:lnTo>
                  <a:pt x="41" y="70"/>
                </a:lnTo>
                <a:lnTo>
                  <a:pt x="83" y="0"/>
                </a:lnTo>
                <a:lnTo>
                  <a:pt x="111" y="0"/>
                </a:lnTo>
                <a:lnTo>
                  <a:pt x="55" y="97"/>
                </a:lnTo>
                <a:lnTo>
                  <a:pt x="27" y="97"/>
                </a:lnTo>
                <a:lnTo>
                  <a:pt x="0" y="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90311" y="3635058"/>
            <a:ext cx="812484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</a:rPr>
              <a:t>教学重点</a:t>
            </a: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3" name="Freeform 104"/>
          <p:cNvSpPr/>
          <p:nvPr/>
        </p:nvSpPr>
        <p:spPr bwMode="auto">
          <a:xfrm>
            <a:off x="7102795" y="3671888"/>
            <a:ext cx="176213" cy="153988"/>
          </a:xfrm>
          <a:custGeom>
            <a:avLst/>
            <a:gdLst>
              <a:gd name="T0" fmla="*/ 0 w 111"/>
              <a:gd name="T1" fmla="*/ 42 h 97"/>
              <a:gd name="T2" fmla="*/ 27 w 111"/>
              <a:gd name="T3" fmla="*/ 42 h 97"/>
              <a:gd name="T4" fmla="*/ 41 w 111"/>
              <a:gd name="T5" fmla="*/ 70 h 97"/>
              <a:gd name="T6" fmla="*/ 83 w 111"/>
              <a:gd name="T7" fmla="*/ 0 h 97"/>
              <a:gd name="T8" fmla="*/ 111 w 111"/>
              <a:gd name="T9" fmla="*/ 0 h 97"/>
              <a:gd name="T10" fmla="*/ 55 w 111"/>
              <a:gd name="T11" fmla="*/ 97 h 97"/>
              <a:gd name="T12" fmla="*/ 27 w 111"/>
              <a:gd name="T13" fmla="*/ 97 h 97"/>
              <a:gd name="T14" fmla="*/ 0 w 111"/>
              <a:gd name="T15" fmla="*/ 42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1" h="97">
                <a:moveTo>
                  <a:pt x="0" y="42"/>
                </a:moveTo>
                <a:lnTo>
                  <a:pt x="27" y="42"/>
                </a:lnTo>
                <a:lnTo>
                  <a:pt x="41" y="70"/>
                </a:lnTo>
                <a:lnTo>
                  <a:pt x="83" y="0"/>
                </a:lnTo>
                <a:lnTo>
                  <a:pt x="111" y="0"/>
                </a:lnTo>
                <a:lnTo>
                  <a:pt x="55" y="97"/>
                </a:lnTo>
                <a:lnTo>
                  <a:pt x="27" y="97"/>
                </a:lnTo>
                <a:lnTo>
                  <a:pt x="0" y="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4518" name="文本框 64517"/>
          <p:cNvSpPr txBox="1"/>
          <p:nvPr/>
        </p:nvSpPr>
        <p:spPr>
          <a:xfrm>
            <a:off x="458153" y="2300606"/>
            <a:ext cx="1598612" cy="46672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</a:rPr>
              <a:t>基础原料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4519" name="燕尾形箭头 64518"/>
          <p:cNvSpPr/>
          <p:nvPr/>
        </p:nvSpPr>
        <p:spPr>
          <a:xfrm>
            <a:off x="2143443" y="2429510"/>
            <a:ext cx="728662" cy="209550"/>
          </a:xfrm>
          <a:prstGeom prst="notchedRightArrow">
            <a:avLst>
              <a:gd name="adj1" fmla="val 50000"/>
              <a:gd name="adj2" fmla="val 86931"/>
            </a:avLst>
          </a:prstGeom>
          <a:solidFill>
            <a:srgbClr val="E1F4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4522" name="文本框 64521"/>
          <p:cNvSpPr txBox="1"/>
          <p:nvPr/>
        </p:nvSpPr>
        <p:spPr>
          <a:xfrm>
            <a:off x="2871788" y="2300924"/>
            <a:ext cx="1295400" cy="46672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</a:rPr>
              <a:t>中间体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64525" name="燕尾形箭头 64524"/>
          <p:cNvSpPr/>
          <p:nvPr/>
        </p:nvSpPr>
        <p:spPr>
          <a:xfrm>
            <a:off x="4207511" y="2430145"/>
            <a:ext cx="728663" cy="209550"/>
          </a:xfrm>
          <a:prstGeom prst="notchedRightArrow">
            <a:avLst>
              <a:gd name="adj1" fmla="val 50000"/>
              <a:gd name="adj2" fmla="val 86931"/>
            </a:avLst>
          </a:prstGeom>
          <a:solidFill>
            <a:srgbClr val="E1F4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4528" name="文本框 64527"/>
          <p:cNvSpPr txBox="1"/>
          <p:nvPr/>
        </p:nvSpPr>
        <p:spPr>
          <a:xfrm>
            <a:off x="4969511" y="2300606"/>
            <a:ext cx="1484313" cy="46672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</a:rPr>
              <a:t>中间体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64531" name="燕尾形箭头 64530"/>
          <p:cNvSpPr/>
          <p:nvPr/>
        </p:nvSpPr>
        <p:spPr>
          <a:xfrm>
            <a:off x="6517006" y="2428875"/>
            <a:ext cx="728663" cy="209550"/>
          </a:xfrm>
          <a:prstGeom prst="notchedRightArrow">
            <a:avLst>
              <a:gd name="adj1" fmla="val 50000"/>
              <a:gd name="adj2" fmla="val 86931"/>
            </a:avLst>
          </a:prstGeom>
          <a:solidFill>
            <a:srgbClr val="E1F4FF"/>
          </a:solidFill>
          <a:ln w="28575" cap="flat" cmpd="sng">
            <a:solidFill>
              <a:srgbClr val="000000"/>
            </a:solidFill>
            <a:prstDash val="sysDot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4534" name="文本框 64533"/>
          <p:cNvSpPr txBox="1"/>
          <p:nvPr/>
        </p:nvSpPr>
        <p:spPr>
          <a:xfrm>
            <a:off x="7278688" y="2299971"/>
            <a:ext cx="1752600" cy="46672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</a:rPr>
              <a:t>目标化合物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64542" name="文本框 64541"/>
          <p:cNvSpPr txBox="1"/>
          <p:nvPr/>
        </p:nvSpPr>
        <p:spPr>
          <a:xfrm>
            <a:off x="3252788" y="1449706"/>
            <a:ext cx="360045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66"/>
                </a:solidFill>
              </a:rPr>
              <a:t>正合成分析法</a:t>
            </a:r>
            <a:endParaRPr lang="zh-CN" altLang="en-US" sz="3200" b="1" dirty="0">
              <a:solidFill>
                <a:srgbClr val="FF0066"/>
              </a:solidFill>
            </a:endParaRPr>
          </a:p>
        </p:txBody>
      </p:sp>
      <p:sp>
        <p:nvSpPr>
          <p:cNvPr id="12294" name="标题 12293"/>
          <p:cNvSpPr>
            <a:spLocks noGrp="1"/>
          </p:cNvSpPr>
          <p:nvPr>
            <p:ph type="title"/>
          </p:nvPr>
        </p:nvSpPr>
        <p:spPr>
          <a:xfrm>
            <a:off x="1434307" y="383064"/>
            <a:ext cx="8229600" cy="1066800"/>
          </a:xfrm>
        </p:spPr>
        <p:txBody>
          <a:bodyPr anchor="ctr"/>
          <a:lstStyle/>
          <a:p>
            <a:pPr algn="l"/>
            <a:r>
              <a:rPr lang="zh-CN" altLang="en-US" sz="3200" b="1" dirty="0">
                <a:solidFill>
                  <a:srgbClr val="FF0000"/>
                </a:solidFill>
              </a:rPr>
              <a:t>有机合成的过程</a:t>
            </a:r>
            <a:br>
              <a:rPr lang="zh-CN" altLang="en-US" sz="3200" b="1" dirty="0">
                <a:solidFill>
                  <a:srgbClr val="FF0000"/>
                </a:solidFill>
              </a:rPr>
            </a:br>
            <a:endParaRPr lang="zh-CN" altLang="en-US" sz="3200" b="1" dirty="0">
              <a:solidFill>
                <a:srgbClr val="FF0000"/>
              </a:solidFill>
            </a:endParaRPr>
          </a:p>
        </p:txBody>
      </p:sp>
      <p:cxnSp>
        <p:nvCxnSpPr>
          <p:cNvPr id="46" name="直接连接符 45"/>
          <p:cNvCxnSpPr>
            <a:stCxn id="47" idx="6"/>
          </p:cNvCxnSpPr>
          <p:nvPr/>
        </p:nvCxnSpPr>
        <p:spPr>
          <a:xfrm flipV="1">
            <a:off x="1306832" y="942021"/>
            <a:ext cx="3441065" cy="13335"/>
          </a:xfrm>
          <a:prstGeom prst="line">
            <a:avLst/>
          </a:prstGeom>
          <a:ln w="571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椭圆 46"/>
          <p:cNvSpPr/>
          <p:nvPr/>
        </p:nvSpPr>
        <p:spPr>
          <a:xfrm>
            <a:off x="458471" y="524826"/>
            <a:ext cx="848360" cy="841375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</a:t>
            </a:r>
            <a:endParaRPr lang="zh-CN" altLang="en-US" sz="36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1095446" y="4973325"/>
            <a:ext cx="205422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p>
            <a:r>
              <a:rPr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CH</a:t>
            </a:r>
            <a:r>
              <a:rPr lang="en-US" sz="2800" b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CH</a:t>
            </a:r>
            <a:r>
              <a:rPr lang="en-US" sz="2800" b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Br 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58" t="32739" r="69885" b="56189"/>
          <a:stretch>
            <a:fillRect/>
          </a:stretch>
        </p:blipFill>
        <p:spPr bwMode="auto">
          <a:xfrm>
            <a:off x="5454650" y="4564380"/>
            <a:ext cx="1402715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文本框 22532"/>
          <p:cNvSpPr txBox="1"/>
          <p:nvPr/>
        </p:nvSpPr>
        <p:spPr>
          <a:xfrm>
            <a:off x="564515" y="3825875"/>
            <a:ext cx="57251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你能用溴乙烷合成出乙二醇吗？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燕尾形箭头 3"/>
          <p:cNvSpPr/>
          <p:nvPr/>
        </p:nvSpPr>
        <p:spPr>
          <a:xfrm>
            <a:off x="3414395" y="5109210"/>
            <a:ext cx="1716405" cy="249555"/>
          </a:xfrm>
          <a:prstGeom prst="notchedRightArrow">
            <a:avLst>
              <a:gd name="adj1" fmla="val 50000"/>
              <a:gd name="adj2" fmla="val 86931"/>
            </a:avLst>
          </a:prstGeom>
          <a:solidFill>
            <a:srgbClr val="E1F4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8" grpId="0" bldLvl="0" animBg="1"/>
      <p:bldP spid="64522" grpId="0" bldLvl="0" animBg="1"/>
      <p:bldP spid="64528" grpId="0" bldLvl="0" animBg="1"/>
      <p:bldP spid="64534" grpId="0" bldLvl="0" animBg="1"/>
      <p:bldP spid="64542" grpId="0"/>
      <p:bldP spid="22533" grpId="0" bldLvl="0"/>
      <p:bldP spid="1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91950" y="2351223"/>
            <a:ext cx="8560338" cy="2792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195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由题述分析可知，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spc="-8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=CHCH</a:t>
            </a:r>
            <a:r>
              <a:rPr lang="en-US" altLang="zh-CN" sz="1950" kern="100" spc="-8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BrCH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spc="-8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=CHCH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Br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1950" kern="100" spc="-5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zh-CN" altLang="zh-CN" sz="1950" kern="100" spc="-5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lang="en-US" altLang="zh-CN" sz="1950" kern="100" spc="-5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HOCH</a:t>
            </a:r>
            <a:r>
              <a:rPr lang="en-US" altLang="zh-CN" sz="1950" kern="100" spc="-5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spc="-5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CH==CHCH</a:t>
            </a:r>
            <a:r>
              <a:rPr lang="en-US" altLang="zh-CN" sz="1950" kern="100" spc="-5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spc="-5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OH</a:t>
            </a:r>
            <a:r>
              <a:rPr lang="zh-CN" altLang="zh-CN" sz="1950" kern="100" spc="-5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1950" kern="100" spc="-5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zh-CN" altLang="zh-CN" sz="1950" kern="100" spc="-5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中含有的官能团有溴原子、碳碳双键，故</a:t>
            </a:r>
            <a:r>
              <a:rPr lang="en-US" altLang="zh-CN" sz="1950" kern="100" spc="-5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zh-CN" altLang="zh-CN" sz="1950" kern="100" spc="-5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正确</a:t>
            </a:r>
            <a:r>
              <a:rPr lang="zh-CN" altLang="zh-CN" sz="1950" kern="100" spc="-5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1950" kern="100" spc="-5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spc="-8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=CHCH</a:t>
            </a:r>
            <a:r>
              <a:rPr lang="en-US" altLang="zh-CN" sz="1950" kern="100" spc="-8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，故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错误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195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该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有机烯醚含有碳碳双键，能发生加成反应，故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错误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195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①②③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的反应类型分别为加成、水解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取代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、取代，故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D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错误。</a:t>
            </a:r>
            <a:endParaRPr lang="zh-CN" altLang="zh-CN" sz="79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694916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908808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122700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 smtClean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05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336593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64515" name="Picture 3" descr="X277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143" y="1595021"/>
            <a:ext cx="4805951" cy="762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550485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7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75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75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75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91950" y="1522928"/>
            <a:ext cx="8560338" cy="2792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4.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乙二酸二乙酯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(D)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可由石油气裂解得到的烯烃合成。回答下列问题：</a:t>
            </a:r>
            <a:endParaRPr lang="zh-CN" altLang="zh-CN" sz="79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1950" kern="100" dirty="0" smtClean="0"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1950" kern="100" dirty="0"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1950" kern="100" dirty="0" smtClean="0"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1950" kern="100" dirty="0"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1)B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和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为同系物，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B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的结构简式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为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_____________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zh-CN" sz="79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694916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05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908808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05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122700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05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336593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05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22662" name="Picture 134" descr="X278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884" y="2130733"/>
            <a:ext cx="5590471" cy="164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4099571" y="3820379"/>
            <a:ext cx="1645920" cy="391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CH</a:t>
            </a:r>
            <a:r>
              <a:rPr lang="en-US" altLang="zh-CN" sz="195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en-US" altLang="zh-CN" sz="1950" kern="100" spc="-8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=</a:t>
            </a:r>
            <a:r>
              <a:rPr lang="en-US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=CHCH</a:t>
            </a:r>
            <a:r>
              <a:rPr lang="en-US" altLang="zh-CN" sz="195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endParaRPr lang="zh-CN" altLang="en-US" sz="100" dirty="0">
              <a:solidFill>
                <a:srgbClr val="C00000"/>
              </a:solidFill>
            </a:endParaRPr>
          </a:p>
        </p:txBody>
      </p:sp>
      <p:sp>
        <p:nvSpPr>
          <p:cNvPr id="12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550485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91950" y="3074422"/>
            <a:ext cx="8560338" cy="189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195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根据流程图可知，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为乙烯，与水发生加成反应生成乙醇，再与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酯化生成乙二酸二乙酯，则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为乙二酸，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为同系物，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含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个碳，则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为丙烯，丙烯与氯气在光照的条件下发生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α-H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的取代反应生成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spc="-8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=CHCH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Cl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9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根据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上述分析，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为丙烯，结构简式为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spc="-8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=CHCH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9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694916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908808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122700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336593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05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12" name="Picture 134" descr="X278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884" y="1484599"/>
            <a:ext cx="5590471" cy="164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550485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75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291950" y="4308974"/>
            <a:ext cx="8560338" cy="1095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195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反应</a:t>
            </a:r>
            <a:r>
              <a:rPr lang="en-US" altLang="zh-CN" sz="1950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①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为乙烯与水发生加成反应生成乙醇，反应的化学方程式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spc="-8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</a:t>
            </a:r>
            <a:endParaRPr lang="en-US" altLang="zh-CN" sz="195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45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O 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            CH</a:t>
            </a:r>
            <a:r>
              <a:rPr lang="en-US" altLang="zh-CN" sz="1950" kern="100" baseline="-250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OH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，反应类型为加成反应。</a:t>
            </a:r>
            <a:endParaRPr lang="zh-CN" altLang="zh-CN" sz="79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91950" y="1493845"/>
            <a:ext cx="8560338" cy="991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(2)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反应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①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的化学方程式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为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_________________________________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，其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反应类型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为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_________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zh-CN" sz="79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694916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908808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122700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336593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05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22662" name="Picture 134" descr="X278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884" y="2383200"/>
            <a:ext cx="5590471" cy="164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5071438" y="1250936"/>
          <a:ext cx="1299175" cy="793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20" name="文档" r:id="rId2" imgW="1734185" imgH="1057910" progId="Word.Document.12">
                  <p:embed/>
                </p:oleObj>
              </mc:Choice>
              <mc:Fallback>
                <p:oleObj name="文档" r:id="rId2" imgW="1734185" imgH="1057910" progId="Word.Document.12">
                  <p:embed/>
                  <p:pic>
                    <p:nvPicPr>
                      <p:cNvPr id="0" name="图片 65619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071438" y="1250936"/>
                        <a:ext cx="1299175" cy="793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3142864" y="1462782"/>
            <a:ext cx="4191635" cy="391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CH</a:t>
            </a:r>
            <a:r>
              <a:rPr lang="en-US" altLang="zh-CN" sz="195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en-US" altLang="zh-CN" sz="1950" kern="100" spc="-8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=</a:t>
            </a:r>
            <a:r>
              <a:rPr lang="en-US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=CH</a:t>
            </a:r>
            <a:r>
              <a:rPr lang="en-US" altLang="zh-CN" sz="195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zh-CN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＋</a:t>
            </a:r>
            <a:r>
              <a:rPr lang="en-US" altLang="zh-CN" sz="195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H</a:t>
            </a:r>
            <a:r>
              <a:rPr lang="en-US" altLang="zh-CN" sz="1950" kern="1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en-US" altLang="zh-CN" sz="195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O                CH</a:t>
            </a:r>
            <a:r>
              <a:rPr lang="en-US" altLang="zh-CN" sz="1950" kern="1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r>
              <a:rPr lang="en-US" altLang="zh-CN" sz="195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CH</a:t>
            </a:r>
            <a:r>
              <a:rPr lang="en-US" altLang="zh-CN" sz="1950" kern="1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en-US" altLang="zh-CN" sz="195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OH</a:t>
            </a:r>
            <a:endParaRPr lang="zh-CN" altLang="en-US" sz="100" dirty="0">
              <a:solidFill>
                <a:srgbClr val="C0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603979" y="2037828"/>
            <a:ext cx="1173480" cy="391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加成反应</a:t>
            </a:r>
            <a:endParaRPr lang="zh-CN" altLang="en-US" sz="100" dirty="0">
              <a:solidFill>
                <a:srgbClr val="C00000"/>
              </a:solidFill>
            </a:endParaRPr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/>
        </p:nvGraphicFramePr>
        <p:xfrm>
          <a:off x="1516101" y="4791426"/>
          <a:ext cx="1033624" cy="744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21" name="文档" r:id="rId4" imgW="1379220" imgH="993775" progId="Word.Document.12">
                  <p:embed/>
                </p:oleObj>
              </mc:Choice>
              <mc:Fallback>
                <p:oleObj name="文档" r:id="rId4" imgW="1379220" imgH="993775" progId="Word.Document.12">
                  <p:embed/>
                  <p:pic>
                    <p:nvPicPr>
                      <p:cNvPr id="0" name="图片 6562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16101" y="4791426"/>
                        <a:ext cx="1033624" cy="744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550485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5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291950" y="3861235"/>
            <a:ext cx="8560338" cy="1060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1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1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反应</a:t>
            </a:r>
            <a:r>
              <a:rPr lang="en-US" altLang="zh-CN" sz="2100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③</a:t>
            </a:r>
            <a:r>
              <a:rPr lang="zh-CN" altLang="zh-CN" sz="21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是卤代烃在</a:t>
            </a:r>
            <a:r>
              <a:rPr lang="en-US" altLang="zh-CN" sz="2100" kern="100" dirty="0" err="1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NaOH</a:t>
            </a:r>
            <a:r>
              <a:rPr lang="zh-CN" altLang="zh-CN" sz="21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水溶液中发生取代反应生成醇，则反应类型为取代反应或水解反应。</a:t>
            </a:r>
            <a:endParaRPr lang="zh-CN" altLang="zh-CN" sz="825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91950" y="1493845"/>
            <a:ext cx="8560338" cy="541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(3)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反应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③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的反应类型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为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_____________________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zh-CN" sz="79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694916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908808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122700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336593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05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22662" name="Picture 134" descr="X278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884" y="2078758"/>
            <a:ext cx="5590471" cy="164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2884090" y="1574175"/>
            <a:ext cx="2576830" cy="391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取代反应</a:t>
            </a:r>
            <a:r>
              <a:rPr lang="en-US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(</a:t>
            </a:r>
            <a:r>
              <a:rPr lang="zh-CN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或水解反应</a:t>
            </a:r>
            <a:r>
              <a:rPr lang="en-US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)</a:t>
            </a:r>
            <a:endParaRPr lang="zh-CN" altLang="en-US" sz="100" dirty="0">
              <a:solidFill>
                <a:srgbClr val="C00000"/>
              </a:solidFill>
            </a:endParaRPr>
          </a:p>
        </p:txBody>
      </p:sp>
      <p:sp>
        <p:nvSpPr>
          <p:cNvPr id="12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550485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291950" y="3861235"/>
            <a:ext cx="8560338" cy="575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1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1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根据</a:t>
            </a:r>
            <a:r>
              <a:rPr lang="zh-CN" altLang="zh-CN" sz="21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上述分析，</a:t>
            </a:r>
            <a:r>
              <a:rPr lang="en-US" altLang="zh-CN" sz="21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zh-CN" altLang="zh-CN" sz="21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为乙二酸，则</a:t>
            </a:r>
            <a:r>
              <a:rPr lang="en-US" altLang="zh-CN" sz="21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zh-CN" altLang="zh-CN" sz="21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的结构简式为</a:t>
            </a:r>
            <a:r>
              <a:rPr lang="en-US" altLang="zh-CN" sz="21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HOOC—COOH</a:t>
            </a:r>
            <a:r>
              <a:rPr lang="zh-CN" altLang="zh-CN" sz="21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825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91950" y="1493845"/>
            <a:ext cx="8560338" cy="541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(4)C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的结构简式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为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______________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zh-CN" sz="79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694916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908808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122700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336593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05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22662" name="Picture 134" descr="X278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884" y="2078758"/>
            <a:ext cx="5590471" cy="164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2262768" y="1614921"/>
            <a:ext cx="1835150" cy="391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HOOC—COOH</a:t>
            </a:r>
            <a:endParaRPr lang="zh-CN" altLang="en-US" sz="100" dirty="0">
              <a:solidFill>
                <a:srgbClr val="C00000"/>
              </a:solidFill>
            </a:endParaRPr>
          </a:p>
        </p:txBody>
      </p:sp>
      <p:sp>
        <p:nvSpPr>
          <p:cNvPr id="12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550485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291950" y="4239336"/>
            <a:ext cx="8560338" cy="1545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1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1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反应</a:t>
            </a:r>
            <a:r>
              <a:rPr lang="en-US" altLang="zh-CN" sz="2100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②</a:t>
            </a:r>
            <a:r>
              <a:rPr lang="zh-CN" altLang="zh-CN" sz="21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是乙醇与乙二酸发生酯化反应生成酯和水，反应的化学方程式为</a:t>
            </a:r>
            <a:r>
              <a:rPr lang="en-US" altLang="zh-CN" sz="21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2CH</a:t>
            </a:r>
            <a:r>
              <a:rPr lang="en-US" altLang="zh-CN" sz="210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1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210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21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OH</a:t>
            </a:r>
            <a:r>
              <a:rPr lang="zh-CN" altLang="zh-CN" sz="21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1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HOOCCOOH               </a:t>
            </a:r>
            <a:r>
              <a:rPr lang="en-US" altLang="zh-CN" sz="21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210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21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210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21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OOCCOOCH</a:t>
            </a:r>
            <a:r>
              <a:rPr lang="en-US" altLang="zh-CN" sz="210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21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210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1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endParaRPr lang="en-US" altLang="zh-CN" sz="210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1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2H</a:t>
            </a:r>
            <a:r>
              <a:rPr lang="en-US" altLang="zh-CN" sz="2100" kern="100" baseline="-250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21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O</a:t>
            </a:r>
            <a:r>
              <a:rPr lang="zh-CN" altLang="zh-CN" sz="21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825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4450508" y="4699545"/>
          <a:ext cx="1215818" cy="744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45" name="文档" r:id="rId1" imgW="1621790" imgH="993775" progId="Word.Document.12">
                  <p:embed/>
                </p:oleObj>
              </mc:Choice>
              <mc:Fallback>
                <p:oleObj name="文档" r:id="rId1" imgW="1621790" imgH="993775" progId="Word.Document.12">
                  <p:embed/>
                  <p:pic>
                    <p:nvPicPr>
                      <p:cNvPr id="0" name="图片 6664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450508" y="4699545"/>
                        <a:ext cx="1215818" cy="744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291950" y="1493845"/>
            <a:ext cx="8560338" cy="991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(5)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反应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②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的化学方程式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为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_____________________________________________</a:t>
            </a:r>
            <a:endParaRPr lang="en-US" altLang="zh-CN" sz="1950" kern="1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_____________________________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zh-CN" sz="79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694916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908808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122700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336593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05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22662" name="Picture 134" descr="X27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884" y="2444005"/>
            <a:ext cx="5590471" cy="164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787790" y="1246082"/>
          <a:ext cx="1187239" cy="799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46" name="文档" r:id="rId4" imgW="1584960" imgH="1066800" progId="Word.Document.12">
                  <p:embed/>
                </p:oleObj>
              </mc:Choice>
              <mc:Fallback>
                <p:oleObj name="文档" r:id="rId4" imgW="1584960" imgH="1066800" progId="Word.Document.12">
                  <p:embed/>
                  <p:pic>
                    <p:nvPicPr>
                      <p:cNvPr id="0" name="图片 6664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87790" y="1246082"/>
                        <a:ext cx="1187239" cy="7990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3735425" y="1347767"/>
            <a:ext cx="3134861" cy="991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95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2CH</a:t>
            </a:r>
            <a:r>
              <a:rPr lang="en-US" altLang="zh-CN" sz="1950" kern="1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r>
              <a:rPr lang="en-US" altLang="zh-CN" sz="195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CH</a:t>
            </a:r>
            <a:r>
              <a:rPr lang="en-US" altLang="zh-CN" sz="1950" kern="1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en-US" altLang="zh-CN" sz="195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OH</a:t>
            </a:r>
            <a:r>
              <a:rPr lang="zh-CN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＋</a:t>
            </a:r>
            <a:r>
              <a:rPr lang="en-US" altLang="zh-CN" sz="195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HOOCCOOH</a:t>
            </a:r>
            <a:endParaRPr lang="zh-CN" altLang="zh-CN" sz="790" kern="100" dirty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1950" y="2004683"/>
            <a:ext cx="3738880" cy="391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CH</a:t>
            </a:r>
            <a:r>
              <a:rPr lang="en-US" altLang="zh-CN" sz="195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r>
              <a:rPr lang="en-US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CH</a:t>
            </a:r>
            <a:r>
              <a:rPr lang="en-US" altLang="zh-CN" sz="195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en-US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OOCCOOCH</a:t>
            </a:r>
            <a:r>
              <a:rPr lang="en-US" altLang="zh-CN" sz="195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en-US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CH</a:t>
            </a:r>
            <a:r>
              <a:rPr lang="en-US" altLang="zh-CN" sz="195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r>
              <a:rPr lang="zh-CN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＋</a:t>
            </a:r>
            <a:r>
              <a:rPr lang="en-US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2H</a:t>
            </a:r>
            <a:r>
              <a:rPr lang="en-US" altLang="zh-CN" sz="195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en-US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O</a:t>
            </a:r>
            <a:endParaRPr lang="zh-CN" altLang="en-US" sz="100" dirty="0"/>
          </a:p>
        </p:txBody>
      </p:sp>
      <p:sp>
        <p:nvSpPr>
          <p:cNvPr id="13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550485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2" grpId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291950" y="4594767"/>
            <a:ext cx="8560338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请回答下列问题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：</a:t>
            </a:r>
            <a:endParaRPr lang="en-US" altLang="zh-CN" sz="1950" kern="1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zh-CN" altLang="zh-CN" sz="9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(1)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写出化合物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的结构简式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：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______________________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zh-CN" sz="19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845" y="4921151"/>
            <a:ext cx="2610831" cy="75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矩形 15"/>
          <p:cNvSpPr/>
          <p:nvPr/>
        </p:nvSpPr>
        <p:spPr>
          <a:xfrm>
            <a:off x="291950" y="3410228"/>
            <a:ext cx="8560338" cy="575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1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提示：</a:t>
            </a:r>
            <a:r>
              <a:rPr lang="en-US" altLang="zh-CN" sz="210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Ⅰ</a:t>
            </a:r>
            <a:r>
              <a:rPr lang="en-US" altLang="zh-CN" sz="2100" kern="1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.CH</a:t>
            </a:r>
            <a:r>
              <a:rPr lang="en-US" altLang="zh-CN" sz="21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r>
              <a:rPr lang="en-US" altLang="zh-CN" sz="2100" kern="1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CH</a:t>
            </a:r>
            <a:r>
              <a:rPr lang="en-US" altLang="zh-CN" sz="2100" kern="100" spc="-80" dirty="0">
                <a:latin typeface="Times New Roman" panose="02020603050405020304" pitchFamily="18" charset="0"/>
                <a:ea typeface="微软雅黑" panose="020B0503020204020204" pitchFamily="34" charset="-122"/>
              </a:rPr>
              <a:t>=</a:t>
            </a:r>
            <a:r>
              <a:rPr lang="en-US" altLang="zh-CN" sz="2100" kern="1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=CHCH</a:t>
            </a:r>
            <a:r>
              <a:rPr lang="en-US" altLang="zh-CN" sz="21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en-US" altLang="zh-CN" sz="2100" kern="1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CH</a:t>
            </a:r>
            <a:r>
              <a:rPr lang="en-US" altLang="zh-CN" sz="21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endParaRPr lang="zh-CN" altLang="zh-CN" sz="825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91950" y="829635"/>
            <a:ext cx="8560338" cy="1441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5.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香豆素是广泛存在于植物中的一类芳香族化合物，大多具有光敏性，有的还具有抗菌和消炎作用。它的核心结构是芳香内酯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，其分子式为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9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6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O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，该芳香内酯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经下列步骤转变为水杨酸和乙二酸。</a:t>
            </a:r>
            <a:endParaRPr lang="zh-CN" altLang="zh-CN" sz="79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694916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908808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122700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336593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380231" y="2220429"/>
          <a:ext cx="6614956" cy="940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11" name="文档" r:id="rId2" imgW="8819515" imgH="1256030" progId="Word.Document.12">
                  <p:embed/>
                </p:oleObj>
              </mc:Choice>
              <mc:Fallback>
                <p:oleObj name="文档" r:id="rId2" imgW="8819515" imgH="1256030" progId="Word.Document.12">
                  <p:embed/>
                  <p:pic>
                    <p:nvPicPr>
                      <p:cNvPr id="0" name="图片 6771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0231" y="2220429"/>
                        <a:ext cx="6614956" cy="9407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664616" y="2871387"/>
            <a:ext cx="3479800" cy="391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A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　　　　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 B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　　　　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C</a:t>
            </a:r>
            <a:endParaRPr lang="zh-CN" altLang="en-US" sz="100" dirty="0"/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413" y="2031222"/>
            <a:ext cx="2478316" cy="112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矩形 13"/>
          <p:cNvSpPr/>
          <p:nvPr/>
        </p:nvSpPr>
        <p:spPr>
          <a:xfrm>
            <a:off x="7521805" y="3051018"/>
            <a:ext cx="361950" cy="5410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D</a:t>
            </a:r>
            <a:endParaRPr lang="zh-CN" altLang="zh-CN" sz="79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17" name="对象 16"/>
          <p:cNvGraphicFramePr>
            <a:graphicFrameLocks noChangeAspect="1"/>
          </p:cNvGraphicFramePr>
          <p:nvPr/>
        </p:nvGraphicFramePr>
        <p:xfrm>
          <a:off x="3950797" y="3323099"/>
          <a:ext cx="2145842" cy="799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12" name="文档" r:id="rId5" imgW="2861945" imgH="1066800" progId="Word.Document.12">
                  <p:embed/>
                </p:oleObj>
              </mc:Choice>
              <mc:Fallback>
                <p:oleObj name="文档" r:id="rId5" imgW="2861945" imgH="1066800" progId="Word.Document.12">
                  <p:embed/>
                  <p:pic>
                    <p:nvPicPr>
                      <p:cNvPr id="0" name="图片 677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50797" y="3323099"/>
                        <a:ext cx="2145842" cy="7990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矩形 18"/>
          <p:cNvSpPr/>
          <p:nvPr/>
        </p:nvSpPr>
        <p:spPr>
          <a:xfrm>
            <a:off x="5713213" y="3505515"/>
            <a:ext cx="3357245" cy="391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COOH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＋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COOH</a:t>
            </a:r>
            <a:r>
              <a:rPr lang="zh-CN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；</a:t>
            </a:r>
            <a:endParaRPr lang="zh-CN" altLang="en-US" sz="100" dirty="0"/>
          </a:p>
        </p:txBody>
      </p:sp>
      <p:graphicFrame>
        <p:nvGraphicFramePr>
          <p:cNvPr id="20" name="对象 19"/>
          <p:cNvGraphicFramePr>
            <a:graphicFrameLocks noChangeAspect="1"/>
          </p:cNvGraphicFramePr>
          <p:nvPr/>
        </p:nvGraphicFramePr>
        <p:xfrm>
          <a:off x="332141" y="4027502"/>
          <a:ext cx="5438434" cy="874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13" name="文档" r:id="rId7" imgW="7255510" imgH="1172210" progId="Word.Document.12">
                  <p:embed/>
                </p:oleObj>
              </mc:Choice>
              <mc:Fallback>
                <p:oleObj name="文档" r:id="rId7" imgW="7255510" imgH="1172210" progId="Word.Document.12">
                  <p:embed/>
                  <p:pic>
                    <p:nvPicPr>
                      <p:cNvPr id="0" name="图片 6771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2141" y="4027502"/>
                        <a:ext cx="5438434" cy="874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550485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05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91950" y="1376571"/>
            <a:ext cx="8560338" cy="4281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195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是芳香内酯，其分子式为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9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6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O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。由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en-US" altLang="zh-CN" sz="1950" kern="100" spc="-8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―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→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是酯的水解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开环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反应。由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的分子式为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9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8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O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结合题给信息</a:t>
            </a:r>
            <a:r>
              <a:rPr lang="en-US" altLang="zh-CN" sz="1950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Ⅰ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被氧化的产物，可以推出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结构</a:t>
            </a:r>
            <a:endParaRPr lang="en-US" altLang="zh-CN" sz="195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1950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简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式为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</a:t>
            </a:r>
            <a:r>
              <a:rPr lang="en-US" altLang="zh-CN" sz="1950" kern="100" dirty="0" smtClean="0"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         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从而推出水解产物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的结构简式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</a:t>
            </a:r>
            <a:r>
              <a:rPr lang="en-US" altLang="zh-CN" sz="1950" kern="100" dirty="0" smtClean="0"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  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由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</a:t>
            </a:r>
            <a:endParaRPr lang="en-US" altLang="zh-CN" sz="195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1950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60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分子式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，结合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           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，则不难推出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的结构简式为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  </a:t>
            </a:r>
            <a:r>
              <a:rPr lang="en-US" altLang="zh-CN" sz="1950" kern="100" dirty="0" smtClean="0"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                  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195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195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en-US" altLang="zh-CN" sz="1950" kern="100" spc="-8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―</a:t>
            </a:r>
            <a:r>
              <a:rPr lang="en-US" altLang="zh-CN" sz="195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→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 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的目的是把酚羟基保护起来，防止下一步</a:t>
            </a:r>
            <a:r>
              <a:rPr lang="en-US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zh-CN" altLang="zh-CN" sz="195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的氧化破坏酚羟基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79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694916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908808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122700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336593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812" y="2663187"/>
            <a:ext cx="1255667" cy="854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503" y="2342079"/>
            <a:ext cx="1461351" cy="1141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2049112" y="3670782"/>
          <a:ext cx="999090" cy="595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58" name="文档" r:id="rId3" imgW="1333500" imgH="795655" progId="Word.Document.12">
                  <p:embed/>
                </p:oleObj>
              </mc:Choice>
              <mc:Fallback>
                <p:oleObj name="文档" r:id="rId3" imgW="1333500" imgH="795655" progId="Word.Document.12">
                  <p:embed/>
                  <p:pic>
                    <p:nvPicPr>
                      <p:cNvPr id="0" name="图片 6865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49112" y="3670782"/>
                        <a:ext cx="999090" cy="5954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128" y="3671634"/>
            <a:ext cx="2608211" cy="90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550485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05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75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75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49148" y="1786169"/>
            <a:ext cx="8645941" cy="3865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CN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由</a:t>
            </a:r>
            <a:r>
              <a:rPr lang="en-US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1950" kern="100" dirty="0" smtClean="0">
                <a:solidFill>
                  <a:prstClr val="black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            </a:t>
            </a:r>
            <a:r>
              <a:rPr lang="zh-CN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合成</a:t>
            </a:r>
            <a:r>
              <a:rPr lang="en-US" altLang="zh-CN" sz="1950" kern="100" dirty="0" smtClean="0">
                <a:solidFill>
                  <a:prstClr val="black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              </a:t>
            </a:r>
            <a:r>
              <a:rPr lang="zh-CN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sz="1950" kern="1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采用逆向分析则有：</a:t>
            </a:r>
            <a:r>
              <a:rPr lang="en-US" altLang="zh-CN" sz="1950" kern="100" dirty="0">
                <a:solidFill>
                  <a:prstClr val="black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   </a:t>
            </a:r>
            <a:r>
              <a:rPr lang="en-US" altLang="zh-CN" sz="1950" kern="100" dirty="0" smtClean="0">
                <a:solidFill>
                  <a:prstClr val="black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         </a:t>
            </a:r>
            <a:endParaRPr lang="en-US" altLang="zh-CN" sz="1950" kern="100" dirty="0" smtClean="0">
              <a:solidFill>
                <a:prstClr val="black"/>
              </a:solidFill>
              <a:latin typeface="宋体" panose="02010600030101010101" pitchFamily="2" charset="-122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</a:pPr>
            <a:endParaRPr lang="en-US" altLang="zh-CN" sz="1950" kern="100" dirty="0">
              <a:solidFill>
                <a:prstClr val="black"/>
              </a:solidFill>
              <a:latin typeface="宋体" panose="02010600030101010101" pitchFamily="2" charset="-122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</a:pPr>
            <a:endParaRPr lang="en-US" altLang="zh-CN" sz="2700" kern="100" dirty="0" smtClean="0">
              <a:solidFill>
                <a:prstClr val="black"/>
              </a:solidFill>
              <a:latin typeface="宋体" panose="02010600030101010101" pitchFamily="2" charset="-122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      </a:t>
            </a:r>
            <a:r>
              <a:rPr lang="zh-CN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；正向分析</a:t>
            </a:r>
            <a:r>
              <a:rPr lang="zh-CN" altLang="zh-CN" sz="1950" kern="1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则要</a:t>
            </a:r>
            <a:r>
              <a:rPr lang="zh-CN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把</a:t>
            </a:r>
            <a:r>
              <a:rPr lang="en-US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zh-CN" sz="1950" kern="100" dirty="0" smtClean="0">
                <a:solidFill>
                  <a:prstClr val="black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       </a:t>
            </a:r>
            <a:r>
              <a:rPr lang="zh-CN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转变</a:t>
            </a:r>
            <a:r>
              <a:rPr lang="zh-CN" altLang="zh-CN" sz="1950" kern="100" spc="-5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成</a:t>
            </a:r>
            <a:r>
              <a:rPr lang="en-US" altLang="zh-CN" sz="1950" kern="100" spc="-5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—CH</a:t>
            </a:r>
            <a:r>
              <a:rPr lang="en-US" altLang="zh-CN" sz="1950" kern="100" spc="-5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spc="-5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spc="-5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spc="-5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—OH</a:t>
            </a:r>
            <a:r>
              <a:rPr lang="zh-CN" altLang="zh-CN" sz="1950" kern="100" spc="-5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zh-CN" altLang="zh-CN" sz="1950" kern="100" spc="-5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通</a:t>
            </a:r>
            <a:endParaRPr lang="en-US" altLang="zh-CN" sz="1950" kern="100" spc="-50" dirty="0" smtClean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endParaRPr lang="en-US" altLang="zh-CN" sz="1950" kern="100" spc="-5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endParaRPr lang="en-US" altLang="zh-CN" sz="1950" kern="100" spc="-50" dirty="0" smtClean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zh-CN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过</a:t>
            </a:r>
            <a:r>
              <a:rPr lang="zh-CN" altLang="zh-CN" sz="1950" kern="1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消去、加成、水解等过程，结合题给</a:t>
            </a:r>
            <a:r>
              <a:rPr lang="zh-CN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信息</a:t>
            </a:r>
            <a:r>
              <a:rPr lang="en-US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R—CH</a:t>
            </a:r>
            <a:r>
              <a:rPr lang="en-US" altLang="zh-CN" sz="1950" kern="1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==</a:t>
            </a:r>
            <a:r>
              <a:rPr lang="en-US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            R—CH</a:t>
            </a:r>
            <a:r>
              <a:rPr lang="en-US" altLang="zh-CN" sz="1950" kern="1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—CH</a:t>
            </a:r>
            <a:r>
              <a:rPr lang="en-US" altLang="zh-CN" sz="1950" kern="1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—Br</a:t>
            </a:r>
            <a:r>
              <a:rPr lang="zh-CN" altLang="zh-CN" sz="1950" kern="1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完成转变。最后再进行酯化成环反应，生成目标产物内酯。</a:t>
            </a:r>
            <a:endParaRPr lang="zh-CN" altLang="zh-CN" sz="79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694916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908808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122700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336593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68613" name="Picture 5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191" y="1130156"/>
            <a:ext cx="1717909" cy="1490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4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31" y="1591355"/>
            <a:ext cx="1744088" cy="1432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6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218" y="2989957"/>
            <a:ext cx="1278859" cy="70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6540529" y="4468975"/>
          <a:ext cx="1488514" cy="744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8" name="文档" r:id="rId4" imgW="1985645" imgH="993775" progId="Word.Document.12">
                  <p:embed/>
                </p:oleObj>
              </mc:Choice>
              <mc:Fallback>
                <p:oleObj name="文档" r:id="rId4" imgW="1985645" imgH="993775" progId="Word.Document.12">
                  <p:embed/>
                  <p:pic>
                    <p:nvPicPr>
                      <p:cNvPr id="0" name="图片 6967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40529" y="4468975"/>
                        <a:ext cx="1488514" cy="744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9635" name="图片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403" y="1643161"/>
            <a:ext cx="1945101" cy="990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6" name="图片 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06" y="3108198"/>
            <a:ext cx="2232669" cy="139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550485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05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75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75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75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75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75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/>
          <p:cNvSpPr txBox="1"/>
          <p:nvPr/>
        </p:nvSpPr>
        <p:spPr>
          <a:xfrm>
            <a:off x="5176521" y="2948940"/>
            <a:ext cx="24822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教材分析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256531" y="3291523"/>
            <a:ext cx="811214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</a:rPr>
              <a:t>课程分析</a:t>
            </a: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653" name="Freeform 104"/>
          <p:cNvSpPr/>
          <p:nvPr/>
        </p:nvSpPr>
        <p:spPr bwMode="auto">
          <a:xfrm>
            <a:off x="5130485" y="3352324"/>
            <a:ext cx="176213" cy="153988"/>
          </a:xfrm>
          <a:custGeom>
            <a:avLst/>
            <a:gdLst>
              <a:gd name="T0" fmla="*/ 0 w 111"/>
              <a:gd name="T1" fmla="*/ 42 h 97"/>
              <a:gd name="T2" fmla="*/ 27 w 111"/>
              <a:gd name="T3" fmla="*/ 42 h 97"/>
              <a:gd name="T4" fmla="*/ 41 w 111"/>
              <a:gd name="T5" fmla="*/ 70 h 97"/>
              <a:gd name="T6" fmla="*/ 83 w 111"/>
              <a:gd name="T7" fmla="*/ 0 h 97"/>
              <a:gd name="T8" fmla="*/ 111 w 111"/>
              <a:gd name="T9" fmla="*/ 0 h 97"/>
              <a:gd name="T10" fmla="*/ 55 w 111"/>
              <a:gd name="T11" fmla="*/ 97 h 97"/>
              <a:gd name="T12" fmla="*/ 27 w 111"/>
              <a:gd name="T13" fmla="*/ 97 h 97"/>
              <a:gd name="T14" fmla="*/ 0 w 111"/>
              <a:gd name="T15" fmla="*/ 42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1" h="97">
                <a:moveTo>
                  <a:pt x="0" y="42"/>
                </a:moveTo>
                <a:lnTo>
                  <a:pt x="27" y="42"/>
                </a:lnTo>
                <a:lnTo>
                  <a:pt x="41" y="70"/>
                </a:lnTo>
                <a:lnTo>
                  <a:pt x="83" y="0"/>
                </a:lnTo>
                <a:lnTo>
                  <a:pt x="111" y="0"/>
                </a:lnTo>
                <a:lnTo>
                  <a:pt x="55" y="97"/>
                </a:lnTo>
                <a:lnTo>
                  <a:pt x="27" y="97"/>
                </a:lnTo>
                <a:lnTo>
                  <a:pt x="0" y="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7409816" y="3316923"/>
            <a:ext cx="137350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</a:rPr>
              <a:t>内容分析</a:t>
            </a: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21" name="Freeform 104"/>
          <p:cNvSpPr/>
          <p:nvPr/>
        </p:nvSpPr>
        <p:spPr bwMode="auto">
          <a:xfrm>
            <a:off x="6067745" y="3353118"/>
            <a:ext cx="176213" cy="153988"/>
          </a:xfrm>
          <a:custGeom>
            <a:avLst/>
            <a:gdLst>
              <a:gd name="T0" fmla="*/ 0 w 111"/>
              <a:gd name="T1" fmla="*/ 42 h 97"/>
              <a:gd name="T2" fmla="*/ 27 w 111"/>
              <a:gd name="T3" fmla="*/ 42 h 97"/>
              <a:gd name="T4" fmla="*/ 41 w 111"/>
              <a:gd name="T5" fmla="*/ 70 h 97"/>
              <a:gd name="T6" fmla="*/ 83 w 111"/>
              <a:gd name="T7" fmla="*/ 0 h 97"/>
              <a:gd name="T8" fmla="*/ 111 w 111"/>
              <a:gd name="T9" fmla="*/ 0 h 97"/>
              <a:gd name="T10" fmla="*/ 55 w 111"/>
              <a:gd name="T11" fmla="*/ 97 h 97"/>
              <a:gd name="T12" fmla="*/ 27 w 111"/>
              <a:gd name="T13" fmla="*/ 97 h 97"/>
              <a:gd name="T14" fmla="*/ 0 w 111"/>
              <a:gd name="T15" fmla="*/ 42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1" h="97">
                <a:moveTo>
                  <a:pt x="0" y="42"/>
                </a:moveTo>
                <a:lnTo>
                  <a:pt x="27" y="42"/>
                </a:lnTo>
                <a:lnTo>
                  <a:pt x="41" y="70"/>
                </a:lnTo>
                <a:lnTo>
                  <a:pt x="83" y="0"/>
                </a:lnTo>
                <a:lnTo>
                  <a:pt x="111" y="0"/>
                </a:lnTo>
                <a:lnTo>
                  <a:pt x="55" y="97"/>
                </a:lnTo>
                <a:lnTo>
                  <a:pt x="27" y="97"/>
                </a:lnTo>
                <a:lnTo>
                  <a:pt x="0" y="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290311" y="3302318"/>
            <a:ext cx="9005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</a:rPr>
              <a:t>学情分析</a:t>
            </a: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23" name="Freeform 104"/>
          <p:cNvSpPr/>
          <p:nvPr/>
        </p:nvSpPr>
        <p:spPr bwMode="auto">
          <a:xfrm>
            <a:off x="6062665" y="3671888"/>
            <a:ext cx="176213" cy="153988"/>
          </a:xfrm>
          <a:custGeom>
            <a:avLst/>
            <a:gdLst>
              <a:gd name="T0" fmla="*/ 0 w 111"/>
              <a:gd name="T1" fmla="*/ 42 h 97"/>
              <a:gd name="T2" fmla="*/ 27 w 111"/>
              <a:gd name="T3" fmla="*/ 42 h 97"/>
              <a:gd name="T4" fmla="*/ 41 w 111"/>
              <a:gd name="T5" fmla="*/ 70 h 97"/>
              <a:gd name="T6" fmla="*/ 83 w 111"/>
              <a:gd name="T7" fmla="*/ 0 h 97"/>
              <a:gd name="T8" fmla="*/ 111 w 111"/>
              <a:gd name="T9" fmla="*/ 0 h 97"/>
              <a:gd name="T10" fmla="*/ 55 w 111"/>
              <a:gd name="T11" fmla="*/ 97 h 97"/>
              <a:gd name="T12" fmla="*/ 27 w 111"/>
              <a:gd name="T13" fmla="*/ 97 h 97"/>
              <a:gd name="T14" fmla="*/ 0 w 111"/>
              <a:gd name="T15" fmla="*/ 42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1" h="97">
                <a:moveTo>
                  <a:pt x="0" y="42"/>
                </a:moveTo>
                <a:lnTo>
                  <a:pt x="27" y="42"/>
                </a:lnTo>
                <a:lnTo>
                  <a:pt x="41" y="70"/>
                </a:lnTo>
                <a:lnTo>
                  <a:pt x="83" y="0"/>
                </a:lnTo>
                <a:lnTo>
                  <a:pt x="111" y="0"/>
                </a:lnTo>
                <a:lnTo>
                  <a:pt x="55" y="97"/>
                </a:lnTo>
                <a:lnTo>
                  <a:pt x="27" y="97"/>
                </a:lnTo>
                <a:lnTo>
                  <a:pt x="0" y="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409815" y="3642202"/>
            <a:ext cx="137350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</a:rPr>
              <a:t>教学难点</a:t>
            </a: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28" name="Freeform 104"/>
          <p:cNvSpPr/>
          <p:nvPr/>
        </p:nvSpPr>
        <p:spPr bwMode="auto">
          <a:xfrm>
            <a:off x="5130485" y="3703003"/>
            <a:ext cx="176213" cy="153988"/>
          </a:xfrm>
          <a:custGeom>
            <a:avLst/>
            <a:gdLst>
              <a:gd name="T0" fmla="*/ 0 w 111"/>
              <a:gd name="T1" fmla="*/ 42 h 97"/>
              <a:gd name="T2" fmla="*/ 27 w 111"/>
              <a:gd name="T3" fmla="*/ 42 h 97"/>
              <a:gd name="T4" fmla="*/ 41 w 111"/>
              <a:gd name="T5" fmla="*/ 70 h 97"/>
              <a:gd name="T6" fmla="*/ 83 w 111"/>
              <a:gd name="T7" fmla="*/ 0 h 97"/>
              <a:gd name="T8" fmla="*/ 111 w 111"/>
              <a:gd name="T9" fmla="*/ 0 h 97"/>
              <a:gd name="T10" fmla="*/ 55 w 111"/>
              <a:gd name="T11" fmla="*/ 97 h 97"/>
              <a:gd name="T12" fmla="*/ 27 w 111"/>
              <a:gd name="T13" fmla="*/ 97 h 97"/>
              <a:gd name="T14" fmla="*/ 0 w 111"/>
              <a:gd name="T15" fmla="*/ 42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1" h="97">
                <a:moveTo>
                  <a:pt x="0" y="42"/>
                </a:moveTo>
                <a:lnTo>
                  <a:pt x="27" y="42"/>
                </a:lnTo>
                <a:lnTo>
                  <a:pt x="41" y="70"/>
                </a:lnTo>
                <a:lnTo>
                  <a:pt x="83" y="0"/>
                </a:lnTo>
                <a:lnTo>
                  <a:pt x="111" y="0"/>
                </a:lnTo>
                <a:lnTo>
                  <a:pt x="55" y="97"/>
                </a:lnTo>
                <a:lnTo>
                  <a:pt x="27" y="97"/>
                </a:lnTo>
                <a:lnTo>
                  <a:pt x="0" y="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5256530" y="3635376"/>
            <a:ext cx="857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</a:rPr>
              <a:t>教学目标</a:t>
            </a: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30" name="Freeform 104"/>
          <p:cNvSpPr/>
          <p:nvPr/>
        </p:nvSpPr>
        <p:spPr bwMode="auto">
          <a:xfrm>
            <a:off x="7102795" y="3348038"/>
            <a:ext cx="176213" cy="153988"/>
          </a:xfrm>
          <a:custGeom>
            <a:avLst/>
            <a:gdLst>
              <a:gd name="T0" fmla="*/ 0 w 111"/>
              <a:gd name="T1" fmla="*/ 42 h 97"/>
              <a:gd name="T2" fmla="*/ 27 w 111"/>
              <a:gd name="T3" fmla="*/ 42 h 97"/>
              <a:gd name="T4" fmla="*/ 41 w 111"/>
              <a:gd name="T5" fmla="*/ 70 h 97"/>
              <a:gd name="T6" fmla="*/ 83 w 111"/>
              <a:gd name="T7" fmla="*/ 0 h 97"/>
              <a:gd name="T8" fmla="*/ 111 w 111"/>
              <a:gd name="T9" fmla="*/ 0 h 97"/>
              <a:gd name="T10" fmla="*/ 55 w 111"/>
              <a:gd name="T11" fmla="*/ 97 h 97"/>
              <a:gd name="T12" fmla="*/ 27 w 111"/>
              <a:gd name="T13" fmla="*/ 97 h 97"/>
              <a:gd name="T14" fmla="*/ 0 w 111"/>
              <a:gd name="T15" fmla="*/ 42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1" h="97">
                <a:moveTo>
                  <a:pt x="0" y="42"/>
                </a:moveTo>
                <a:lnTo>
                  <a:pt x="27" y="42"/>
                </a:lnTo>
                <a:lnTo>
                  <a:pt x="41" y="70"/>
                </a:lnTo>
                <a:lnTo>
                  <a:pt x="83" y="0"/>
                </a:lnTo>
                <a:lnTo>
                  <a:pt x="111" y="0"/>
                </a:lnTo>
                <a:lnTo>
                  <a:pt x="55" y="97"/>
                </a:lnTo>
                <a:lnTo>
                  <a:pt x="27" y="97"/>
                </a:lnTo>
                <a:lnTo>
                  <a:pt x="0" y="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90311" y="3635058"/>
            <a:ext cx="812484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</a:rPr>
              <a:t>教学重点</a:t>
            </a: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3" name="Freeform 104"/>
          <p:cNvSpPr/>
          <p:nvPr/>
        </p:nvSpPr>
        <p:spPr bwMode="auto">
          <a:xfrm>
            <a:off x="7102795" y="3671888"/>
            <a:ext cx="176213" cy="153988"/>
          </a:xfrm>
          <a:custGeom>
            <a:avLst/>
            <a:gdLst>
              <a:gd name="T0" fmla="*/ 0 w 111"/>
              <a:gd name="T1" fmla="*/ 42 h 97"/>
              <a:gd name="T2" fmla="*/ 27 w 111"/>
              <a:gd name="T3" fmla="*/ 42 h 97"/>
              <a:gd name="T4" fmla="*/ 41 w 111"/>
              <a:gd name="T5" fmla="*/ 70 h 97"/>
              <a:gd name="T6" fmla="*/ 83 w 111"/>
              <a:gd name="T7" fmla="*/ 0 h 97"/>
              <a:gd name="T8" fmla="*/ 111 w 111"/>
              <a:gd name="T9" fmla="*/ 0 h 97"/>
              <a:gd name="T10" fmla="*/ 55 w 111"/>
              <a:gd name="T11" fmla="*/ 97 h 97"/>
              <a:gd name="T12" fmla="*/ 27 w 111"/>
              <a:gd name="T13" fmla="*/ 97 h 97"/>
              <a:gd name="T14" fmla="*/ 0 w 111"/>
              <a:gd name="T15" fmla="*/ 42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1" h="97">
                <a:moveTo>
                  <a:pt x="0" y="42"/>
                </a:moveTo>
                <a:lnTo>
                  <a:pt x="27" y="42"/>
                </a:lnTo>
                <a:lnTo>
                  <a:pt x="41" y="70"/>
                </a:lnTo>
                <a:lnTo>
                  <a:pt x="83" y="0"/>
                </a:lnTo>
                <a:lnTo>
                  <a:pt x="111" y="0"/>
                </a:lnTo>
                <a:lnTo>
                  <a:pt x="55" y="97"/>
                </a:lnTo>
                <a:lnTo>
                  <a:pt x="27" y="97"/>
                </a:lnTo>
                <a:lnTo>
                  <a:pt x="0" y="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294" name="标题 12293"/>
          <p:cNvSpPr>
            <a:spLocks noGrp="1"/>
          </p:cNvSpPr>
          <p:nvPr>
            <p:ph type="title" idx="4294967295"/>
          </p:nvPr>
        </p:nvSpPr>
        <p:spPr>
          <a:xfrm>
            <a:off x="1372235" y="945515"/>
            <a:ext cx="8229600" cy="1066800"/>
          </a:xfrm>
        </p:spPr>
        <p:txBody>
          <a:bodyPr anchor="ctr"/>
          <a:lstStyle/>
          <a:p>
            <a:pPr algn="l"/>
            <a:r>
              <a:rPr lang="zh-CN" altLang="en-US" sz="3200" b="1" dirty="0">
                <a:solidFill>
                  <a:srgbClr val="FF0000"/>
                </a:solidFill>
              </a:rPr>
              <a:t>逆合成分析法</a:t>
            </a:r>
            <a:br>
              <a:rPr lang="zh-CN" altLang="en-US" sz="3200" b="1" dirty="0">
                <a:solidFill>
                  <a:srgbClr val="FF0000"/>
                </a:solidFill>
              </a:rPr>
            </a:br>
            <a:endParaRPr lang="zh-CN" altLang="en-US" sz="3200" b="1" dirty="0">
              <a:solidFill>
                <a:srgbClr val="FF0000"/>
              </a:solidFill>
            </a:endParaRPr>
          </a:p>
        </p:txBody>
      </p:sp>
      <p:cxnSp>
        <p:nvCxnSpPr>
          <p:cNvPr id="46" name="直接连接符 45"/>
          <p:cNvCxnSpPr>
            <a:stCxn id="47" idx="6"/>
          </p:cNvCxnSpPr>
          <p:nvPr/>
        </p:nvCxnSpPr>
        <p:spPr>
          <a:xfrm>
            <a:off x="1229360" y="1531304"/>
            <a:ext cx="2875280" cy="6667"/>
          </a:xfrm>
          <a:prstGeom prst="line">
            <a:avLst/>
          </a:prstGeom>
          <a:ln w="571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椭圆 46"/>
          <p:cNvSpPr/>
          <p:nvPr/>
        </p:nvSpPr>
        <p:spPr>
          <a:xfrm>
            <a:off x="381000" y="1110616"/>
            <a:ext cx="848360" cy="841375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</a:t>
            </a:r>
            <a:endParaRPr lang="zh-CN" altLang="en-US" sz="36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Rectangle 4"/>
          <p:cNvSpPr/>
          <p:nvPr/>
        </p:nvSpPr>
        <p:spPr>
          <a:xfrm>
            <a:off x="7562850" y="3825876"/>
            <a:ext cx="1263650" cy="974725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b="1" dirty="0">
                <a:ea typeface="黑体" panose="02010609060101010101" pitchFamily="49" charset="-122"/>
              </a:rPr>
              <a:t>基础原料</a:t>
            </a:r>
            <a:endParaRPr lang="zh-CN" altLang="en-US" sz="2800" b="1" dirty="0">
              <a:ea typeface="黑体" panose="02010609060101010101" pitchFamily="49" charset="-122"/>
            </a:endParaRPr>
          </a:p>
        </p:txBody>
      </p:sp>
      <p:sp>
        <p:nvSpPr>
          <p:cNvPr id="10" name="Rectangle 5"/>
          <p:cNvSpPr/>
          <p:nvPr/>
        </p:nvSpPr>
        <p:spPr>
          <a:xfrm>
            <a:off x="2560639" y="4056063"/>
            <a:ext cx="1525587" cy="52322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b="1" dirty="0">
                <a:ea typeface="黑体" panose="02010609060101010101" pitchFamily="49" charset="-122"/>
              </a:rPr>
              <a:t>中间体</a:t>
            </a:r>
            <a:r>
              <a:rPr lang="en-US" altLang="zh-CN" sz="2800" b="1">
                <a:ea typeface="黑体" panose="02010609060101010101" pitchFamily="49" charset="-122"/>
              </a:rPr>
              <a:t>1</a:t>
            </a:r>
            <a:endParaRPr lang="en-US" altLang="zh-CN" sz="2800" b="1">
              <a:ea typeface="黑体" panose="02010609060101010101" pitchFamily="49" charset="-122"/>
            </a:endParaRPr>
          </a:p>
        </p:txBody>
      </p:sp>
      <p:sp>
        <p:nvSpPr>
          <p:cNvPr id="11" name="Rectangle 6"/>
          <p:cNvSpPr/>
          <p:nvPr/>
        </p:nvSpPr>
        <p:spPr>
          <a:xfrm>
            <a:off x="228601" y="3825876"/>
            <a:ext cx="1458913" cy="974725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b="1" dirty="0">
                <a:ea typeface="黑体" panose="02010609060101010101" pitchFamily="49" charset="-122"/>
              </a:rPr>
              <a:t>目标</a:t>
            </a:r>
            <a:br>
              <a:rPr lang="zh-CN" altLang="en-US" sz="2800" b="1" dirty="0">
                <a:ea typeface="黑体" panose="02010609060101010101" pitchFamily="49" charset="-122"/>
              </a:rPr>
            </a:br>
            <a:r>
              <a:rPr lang="zh-CN" altLang="en-US" sz="2800" b="1" dirty="0">
                <a:ea typeface="黑体" panose="02010609060101010101" pitchFamily="49" charset="-122"/>
              </a:rPr>
              <a:t>化合物</a:t>
            </a:r>
            <a:endParaRPr lang="zh-CN" altLang="en-US" sz="2800" b="1" dirty="0">
              <a:ea typeface="黑体" panose="02010609060101010101" pitchFamily="49" charset="-122"/>
            </a:endParaRPr>
          </a:p>
        </p:txBody>
      </p:sp>
      <p:sp>
        <p:nvSpPr>
          <p:cNvPr id="12" name="Rectangle 7"/>
          <p:cNvSpPr/>
          <p:nvPr/>
        </p:nvSpPr>
        <p:spPr>
          <a:xfrm>
            <a:off x="4981576" y="4056063"/>
            <a:ext cx="1616075" cy="52322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b="1" dirty="0">
                <a:ea typeface="黑体" panose="02010609060101010101" pitchFamily="49" charset="-122"/>
              </a:rPr>
              <a:t>中间体</a:t>
            </a:r>
            <a:r>
              <a:rPr lang="en-US" altLang="zh-CN" sz="2800" b="1">
                <a:ea typeface="黑体" panose="02010609060101010101" pitchFamily="49" charset="-122"/>
              </a:rPr>
              <a:t>2</a:t>
            </a:r>
            <a:endParaRPr lang="en-US" altLang="zh-CN" sz="2800" b="1">
              <a:ea typeface="黑体" panose="02010609060101010101" pitchFamily="49" charset="-122"/>
            </a:endParaRPr>
          </a:p>
        </p:txBody>
      </p:sp>
      <p:sp>
        <p:nvSpPr>
          <p:cNvPr id="26632" name="Line 8"/>
          <p:cNvSpPr/>
          <p:nvPr/>
        </p:nvSpPr>
        <p:spPr>
          <a:xfrm rot="5400000">
            <a:off x="7059613" y="3841750"/>
            <a:ext cx="0" cy="914400"/>
          </a:xfrm>
          <a:prstGeom prst="line">
            <a:avLst/>
          </a:prstGeom>
          <a:ln w="76200" cap="flat" cmpd="sng">
            <a:solidFill>
              <a:srgbClr val="FF0000"/>
            </a:solidFill>
            <a:prstDash val="sysDot"/>
            <a:headEnd type="none" w="med" len="med"/>
            <a:tailEnd type="triangle" w="med" len="med"/>
          </a:ln>
        </p:spPr>
        <p:txBody>
          <a:bodyPr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6634" name="Line 10"/>
          <p:cNvSpPr/>
          <p:nvPr/>
        </p:nvSpPr>
        <p:spPr>
          <a:xfrm rot="10800000">
            <a:off x="4124326" y="4327525"/>
            <a:ext cx="792163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3" name="Line 10"/>
          <p:cNvSpPr/>
          <p:nvPr/>
        </p:nvSpPr>
        <p:spPr>
          <a:xfrm rot="10800000">
            <a:off x="1717676" y="4302125"/>
            <a:ext cx="792163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24840" y="2027556"/>
            <a:ext cx="7711440" cy="112857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从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目标化合物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出发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由后向前推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，先找出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产物的前几步原料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（中间体），直至找到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基础原料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为止。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47" grpId="0" animBg="1"/>
      <p:bldP spid="7" grpId="0" bldLvl="0" animBg="1"/>
      <p:bldP spid="10" grpId="0" bldLvl="0" animBg="1"/>
      <p:bldP spid="11" grpId="0" bldLvl="0" animBg="1"/>
      <p:bldP spid="12" grpId="0" bldLvl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91950" y="3151895"/>
            <a:ext cx="8560338" cy="991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950" kern="1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(2)</a:t>
            </a:r>
            <a:r>
              <a:rPr lang="zh-CN" altLang="zh-CN" sz="1950" kern="1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在</a:t>
            </a:r>
            <a:r>
              <a:rPr lang="zh-CN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上述转化过程中，反应步骤</a:t>
            </a:r>
            <a:r>
              <a:rPr lang="en-US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B</a:t>
            </a:r>
            <a:r>
              <a:rPr lang="en-US" altLang="zh-CN" sz="1950" kern="100" spc="-800" dirty="0" smtClean="0">
                <a:solidFill>
                  <a:prstClr val="black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―</a:t>
            </a:r>
            <a:r>
              <a:rPr lang="en-US" altLang="zh-CN" sz="1950" kern="100" dirty="0" smtClean="0">
                <a:solidFill>
                  <a:prstClr val="black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→</a:t>
            </a:r>
            <a:r>
              <a:rPr lang="en-US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</a:t>
            </a:r>
            <a:r>
              <a:rPr lang="zh-CN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的目的是</a:t>
            </a:r>
            <a:r>
              <a:rPr lang="en-US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_________________________</a:t>
            </a:r>
            <a:r>
              <a:rPr lang="zh-CN" altLang="zh-CN" sz="195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zh-CN" sz="1950" kern="100" dirty="0" smtClean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694916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908808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122700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336593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679076" y="3236320"/>
            <a:ext cx="3154680" cy="391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95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保护酚羟基，使之不被氧化</a:t>
            </a:r>
            <a:endParaRPr lang="zh-CN" altLang="en-US" sz="100" dirty="0">
              <a:solidFill>
                <a:srgbClr val="C00000"/>
              </a:solidFill>
            </a:endParaRP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380231" y="1889865"/>
          <a:ext cx="6614956" cy="940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9" name="文档" r:id="rId1" imgW="8819515" imgH="1256030" progId="Word.Document.12">
                  <p:embed/>
                </p:oleObj>
              </mc:Choice>
              <mc:Fallback>
                <p:oleObj name="文档" r:id="rId1" imgW="8819515" imgH="1256030" progId="Word.Document.12">
                  <p:embed/>
                  <p:pic>
                    <p:nvPicPr>
                      <p:cNvPr id="0" name="图片 9934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80231" y="1889865"/>
                        <a:ext cx="6614956" cy="9407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413" y="1700657"/>
            <a:ext cx="2478316" cy="112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矩形 13"/>
          <p:cNvSpPr/>
          <p:nvPr/>
        </p:nvSpPr>
        <p:spPr>
          <a:xfrm>
            <a:off x="7521805" y="2720454"/>
            <a:ext cx="361950" cy="5410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D</a:t>
            </a:r>
            <a:endParaRPr lang="zh-CN" altLang="zh-CN" sz="79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6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550485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05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91950" y="1896849"/>
            <a:ext cx="8560338" cy="2792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(3)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请设计合理方案由</a:t>
            </a:r>
            <a:r>
              <a:rPr lang="en-US" altLang="zh-CN" sz="1950" kern="100" dirty="0" smtClean="0"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            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合成</a:t>
            </a:r>
            <a:r>
              <a:rPr lang="en-US" altLang="zh-CN" sz="1950" kern="100" dirty="0" smtClean="0">
                <a:latin typeface="宋体" panose="02010600030101010101" pitchFamily="2" charset="-122"/>
                <a:ea typeface="微软雅黑" panose="020B0503020204020204" pitchFamily="34" charset="-122"/>
                <a:cs typeface="Courier New" panose="02070309020205020404" pitchFamily="49" charset="0"/>
              </a:rPr>
              <a:t>              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用反应流程图表示，</a:t>
            </a:r>
            <a:endParaRPr lang="en-US" altLang="zh-CN" sz="1950" kern="1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1950" kern="1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1950" kern="1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并注明反应条件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)</a:t>
            </a: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zh-CN" sz="1950" kern="100" dirty="0" smtClean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例：由乙醇合成聚乙烯的反应流程图可表示为</a:t>
            </a:r>
            <a:endParaRPr lang="zh-CN" altLang="zh-CN" sz="19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694916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908808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122700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336593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433" y="1538614"/>
            <a:ext cx="1630220" cy="1020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095" y="1683921"/>
            <a:ext cx="1641328" cy="1373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1619742" y="4125607"/>
          <a:ext cx="1257496" cy="771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0" name="文档" r:id="rId3" imgW="1677670" imgH="1029970" progId="Word.Document.12">
                  <p:embed/>
                </p:oleObj>
              </mc:Choice>
              <mc:Fallback>
                <p:oleObj name="文档" r:id="rId3" imgW="1677670" imgH="1029970" progId="Word.Document.12">
                  <p:embed/>
                  <p:pic>
                    <p:nvPicPr>
                      <p:cNvPr id="0" name="图片 7073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742" y="4125607"/>
                        <a:ext cx="1257496" cy="7716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3757604" y="4140474"/>
          <a:ext cx="1629030" cy="778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1" name="文档" r:id="rId5" imgW="2172970" imgH="1039495" progId="Word.Document.12">
                  <p:embed/>
                </p:oleObj>
              </mc:Choice>
              <mc:Fallback>
                <p:oleObj name="文档" r:id="rId5" imgW="2172970" imgH="1039495" progId="Word.Document.12">
                  <p:embed/>
                  <p:pic>
                    <p:nvPicPr>
                      <p:cNvPr id="0" name="图片 7074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57604" y="4140474"/>
                        <a:ext cx="1629030" cy="7787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/>
          <p:nvPr/>
        </p:nvSpPr>
        <p:spPr>
          <a:xfrm>
            <a:off x="291950" y="4267903"/>
            <a:ext cx="8560338" cy="541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0200" indent="-3302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3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OH  </a:t>
            </a:r>
            <a:r>
              <a:rPr lang="en-US" altLang="zh-CN" sz="195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              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spc="-8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=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=CH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 </a:t>
            </a:r>
            <a:r>
              <a:rPr lang="en-US" altLang="zh-CN" sz="1950" kern="100" baseline="-2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                                  </a:t>
            </a:r>
            <a:r>
              <a:rPr lang="en-US" altLang="zh-CN" sz="1950" kern="100" dirty="0" smtClean="0">
                <a:latin typeface="GBK_S" panose="03000509000000000000" pitchFamily="65" charset="-122"/>
                <a:ea typeface="GBK_S" panose="03000509000000000000" pitchFamily="65" charset="-122"/>
                <a:cs typeface="Times New Roman" panose="02020603050405020304" pitchFamily="18" charset="0"/>
              </a:rPr>
              <a:t>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—CH</a:t>
            </a:r>
            <a:r>
              <a:rPr lang="en-US" altLang="zh-CN" sz="195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1950" kern="100" dirty="0">
                <a:latin typeface="GBK_S" panose="03000509000000000000" pitchFamily="65" charset="-122"/>
                <a:ea typeface="GBK_S" panose="03000509000000000000" pitchFamily="65" charset="-122"/>
                <a:cs typeface="Times New Roman" panose="02020603050405020304" pitchFamily="18" charset="0"/>
              </a:rPr>
              <a:t></a:t>
            </a:r>
            <a:endParaRPr lang="zh-CN" altLang="zh-CN" sz="790" kern="100" dirty="0">
              <a:effectLst/>
              <a:latin typeface="GBK_S" panose="03000509000000000000" pitchFamily="65" charset="-122"/>
              <a:ea typeface="GBK_S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12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550485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05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91950" y="2203135"/>
            <a:ext cx="8560338" cy="541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195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答案　</a:t>
            </a:r>
            <a:endParaRPr lang="zh-CN" altLang="zh-CN" sz="79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694916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1908808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122700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336593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05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039" y="1546423"/>
            <a:ext cx="1666159" cy="1475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2728020" y="2143475"/>
          <a:ext cx="1712386" cy="744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7" name="文档" r:id="rId2" imgW="2284730" imgH="993775" progId="Word.Document.12">
                  <p:embed/>
                </p:oleObj>
              </mc:Choice>
              <mc:Fallback>
                <p:oleObj name="文档" r:id="rId2" imgW="2284730" imgH="993775" progId="Word.Document.12">
                  <p:embed/>
                  <p:pic>
                    <p:nvPicPr>
                      <p:cNvPr id="0" name="图片 7184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28020" y="2143475"/>
                        <a:ext cx="1712386" cy="744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2221" y="2078001"/>
            <a:ext cx="1649913" cy="937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5785340" y="2203135"/>
          <a:ext cx="1461125" cy="744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8" name="文档" r:id="rId5" imgW="1949450" imgH="993775" progId="Word.Document.12">
                  <p:embed/>
                </p:oleObj>
              </mc:Choice>
              <mc:Fallback>
                <p:oleObj name="文档" r:id="rId5" imgW="1949450" imgH="993775" progId="Word.Document.12">
                  <p:embed/>
                  <p:pic>
                    <p:nvPicPr>
                      <p:cNvPr id="0" name="图片 7184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85340" y="2203135"/>
                        <a:ext cx="1461125" cy="744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740" y="2095565"/>
            <a:ext cx="1700967" cy="956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384122" y="3365051"/>
          <a:ext cx="1705241" cy="744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9" name="文档" r:id="rId8" imgW="2275205" imgH="993775" progId="Word.Document.12">
                  <p:embed/>
                </p:oleObj>
              </mc:Choice>
              <mc:Fallback>
                <p:oleObj name="文档" r:id="rId8" imgW="2275205" imgH="993775" progId="Word.Document.12">
                  <p:embed/>
                  <p:pic>
                    <p:nvPicPr>
                      <p:cNvPr id="0" name="图片 7184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4122" y="3365051"/>
                        <a:ext cx="1705241" cy="744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685" name="Picture 5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190" y="3241550"/>
            <a:ext cx="1934070" cy="1004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3761902" y="3365051"/>
          <a:ext cx="1215818" cy="750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0" name="文档" r:id="rId11" imgW="1621790" imgH="1002665" progId="Word.Document.12">
                  <p:embed/>
                </p:oleObj>
              </mc:Choice>
              <mc:Fallback>
                <p:oleObj name="文档" r:id="rId11" imgW="1621790" imgH="1002665" progId="Word.Document.12">
                  <p:embed/>
                  <p:pic>
                    <p:nvPicPr>
                      <p:cNvPr id="0" name="图片 7184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761902" y="3365051"/>
                        <a:ext cx="1215818" cy="7502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686" name="Picture 6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307" y="3219927"/>
            <a:ext cx="1789601" cy="150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返回">
            <a:hlinkClick r:id=""/>
          </p:cNvPr>
          <p:cNvSpPr/>
          <p:nvPr/>
        </p:nvSpPr>
        <p:spPr>
          <a:xfrm>
            <a:off x="8387281" y="5642942"/>
            <a:ext cx="634599" cy="259241"/>
          </a:xfrm>
          <a:prstGeom prst="round2Diag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500" dirty="0">
                <a:solidFill>
                  <a:prstClr val="white"/>
                </a:solidFill>
              </a:rPr>
              <a:t>返回</a:t>
            </a:r>
            <a:endParaRPr kumimoji="1" lang="zh-CN" altLang="en-US" sz="1500" dirty="0">
              <a:solidFill>
                <a:prstClr val="white"/>
              </a:solidFill>
            </a:endParaRPr>
          </a:p>
        </p:txBody>
      </p:sp>
      <p:sp>
        <p:nvSpPr>
          <p:cNvPr id="18" name="Rectangle 21">
            <a:hlinkClick r:id=""/>
          </p:cNvPr>
          <p:cNvSpPr>
            <a:spLocks noChangeArrowheads="1"/>
          </p:cNvSpPr>
          <p:nvPr/>
        </p:nvSpPr>
        <p:spPr bwMode="auto">
          <a:xfrm>
            <a:off x="2550485" y="5669146"/>
            <a:ext cx="183671" cy="24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784" tIns="38391" rIns="76784" bIns="3839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05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75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75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75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75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75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323850" y="1054411"/>
            <a:ext cx="8362950" cy="14704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资料：</a:t>
            </a:r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草酸二乙酯为无色油状液体，有芳香气味。主要用于医药工业中，是药物的中间体。</a:t>
            </a:r>
            <a:endParaRPr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 txBox="1"/>
          <p:nvPr/>
        </p:nvSpPr>
        <p:spPr>
          <a:xfrm>
            <a:off x="323850" y="2827321"/>
            <a:ext cx="4681538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已知</a:t>
            </a:r>
            <a:r>
              <a:rPr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:</a:t>
            </a:r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草酸二乙酯的结构</a:t>
            </a:r>
            <a:endParaRPr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23096" y="5500982"/>
            <a:ext cx="6524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Clr>
                <a:srgbClr val="FFCC00"/>
              </a:buClr>
              <a:buSzPct val="70000"/>
              <a:buFont typeface="Wingdings" panose="05000000000000000000" pitchFamily="2" charset="2"/>
              <a:buNone/>
            </a:pPr>
            <a:r>
              <a:rPr lang="zh-CN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例</a:t>
            </a:r>
            <a:r>
              <a:rPr lang="en-US" altLang="zh-CN" sz="2800" b="1" dirty="0">
                <a:solidFill>
                  <a:schemeClr val="hlink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1</a:t>
            </a:r>
            <a:r>
              <a:rPr lang="zh-CN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、请运用所学知识合成草酸二乙酯。</a:t>
            </a:r>
            <a:endParaRPr lang="zh-CN" altLang="en-US" sz="2800" b="1" dirty="0">
              <a:solidFill>
                <a:schemeClr val="hlink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3043874" y="3820070"/>
            <a:ext cx="3056363" cy="1340055"/>
            <a:chOff x="4932364" y="2576740"/>
            <a:chExt cx="3056363" cy="1340055"/>
          </a:xfrm>
        </p:grpSpPr>
        <p:sp>
          <p:nvSpPr>
            <p:cNvPr id="7" name="TextBox 4"/>
            <p:cNvSpPr txBox="1">
              <a:spLocks noChangeArrowheads="1"/>
            </p:cNvSpPr>
            <p:nvPr/>
          </p:nvSpPr>
          <p:spPr bwMode="auto">
            <a:xfrm>
              <a:off x="5005388" y="2962688"/>
              <a:ext cx="2983339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200000"/>
                </a:lnSpc>
                <a:spcAft>
                  <a:spcPts val="1200"/>
                </a:spcAft>
              </a:pPr>
              <a:r>
                <a:rPr lang="en-US" altLang="zh-CN" sz="2800" b="1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O</a:t>
              </a:r>
              <a:r>
                <a:rPr lang="zh-CN" altLang="en-US" sz="2800" b="1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＝</a:t>
              </a:r>
              <a:r>
                <a:rPr lang="en-US" altLang="zh-CN" sz="2800" b="1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C</a:t>
              </a:r>
              <a:r>
                <a:rPr lang="zh-CN" altLang="en-US" sz="2800" b="1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－</a:t>
              </a:r>
              <a:r>
                <a:rPr lang="en-US" altLang="zh-CN" sz="2800" b="1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O</a:t>
              </a:r>
              <a:r>
                <a:rPr lang="zh-CN" altLang="en-US" sz="2800" b="1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－</a:t>
              </a:r>
              <a:r>
                <a:rPr lang="en-US" altLang="zh-CN" sz="2800" b="1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C</a:t>
              </a:r>
              <a:r>
                <a:rPr lang="en-US" altLang="zh-CN" sz="2800" b="1" baseline="-25000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2</a:t>
              </a:r>
              <a:r>
                <a:rPr lang="en-US" altLang="zh-CN" sz="2800" b="1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H</a:t>
              </a:r>
              <a:r>
                <a:rPr lang="en-US" altLang="zh-CN" sz="2800" b="1" baseline="-25000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5</a:t>
              </a:r>
              <a:endParaRPr lang="zh-CN" altLang="en-US" sz="2800" b="1" baseline="-25000" dirty="0">
                <a:solidFill>
                  <a:schemeClr val="bg2"/>
                </a:solidFill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8" name="TextBox 5"/>
            <p:cNvSpPr txBox="1">
              <a:spLocks noChangeArrowheads="1"/>
            </p:cNvSpPr>
            <p:nvPr/>
          </p:nvSpPr>
          <p:spPr bwMode="auto">
            <a:xfrm>
              <a:off x="4932364" y="2576740"/>
              <a:ext cx="2983338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ts val="1200"/>
                </a:spcBef>
              </a:pPr>
              <a:r>
                <a:rPr lang="en-US" altLang="zh-CN" sz="2800" b="1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O</a:t>
              </a:r>
              <a:r>
                <a:rPr lang="zh-CN" altLang="en-US" sz="2800" b="1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＝</a:t>
              </a:r>
              <a:r>
                <a:rPr lang="en-US" altLang="zh-CN" sz="2800" b="1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C</a:t>
              </a:r>
              <a:r>
                <a:rPr lang="zh-CN" altLang="en-US" sz="2800" b="1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－</a:t>
              </a:r>
              <a:r>
                <a:rPr lang="en-US" altLang="zh-CN" sz="2800" b="1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O</a:t>
              </a:r>
              <a:r>
                <a:rPr lang="zh-CN" altLang="en-US" sz="2800" b="1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－</a:t>
              </a:r>
              <a:r>
                <a:rPr lang="en-US" altLang="zh-CN" sz="2800" b="1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C</a:t>
              </a:r>
              <a:r>
                <a:rPr lang="en-US" altLang="zh-CN" sz="2800" b="1" baseline="-25000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2</a:t>
              </a:r>
              <a:r>
                <a:rPr lang="en-US" altLang="zh-CN" sz="2800" b="1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H</a:t>
              </a:r>
              <a:r>
                <a:rPr lang="en-US" altLang="zh-CN" sz="2800" b="1" baseline="-25000" dirty="0">
                  <a:solidFill>
                    <a:schemeClr val="bg2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5</a:t>
              </a:r>
              <a:endParaRPr lang="zh-CN" altLang="en-US" sz="2800" b="1" baseline="-25000" dirty="0">
                <a:solidFill>
                  <a:schemeClr val="bg2"/>
                </a:solidFill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cxnSp>
          <p:nvCxnSpPr>
            <p:cNvPr id="9" name="直接连接符 8"/>
            <p:cNvCxnSpPr/>
            <p:nvPr/>
          </p:nvCxnSpPr>
          <p:spPr>
            <a:xfrm>
              <a:off x="5797395" y="2992867"/>
              <a:ext cx="0" cy="3295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354" t="45982" r="27654" b="43890"/>
          <a:stretch>
            <a:fillRect/>
          </a:stretch>
        </p:blipFill>
        <p:spPr bwMode="auto">
          <a:xfrm>
            <a:off x="2517775" y="2598567"/>
            <a:ext cx="8207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74" t="40318" r="35951" b="39520"/>
          <a:stretch>
            <a:fillRect/>
          </a:stretch>
        </p:blipFill>
        <p:spPr bwMode="auto">
          <a:xfrm>
            <a:off x="258763" y="1749255"/>
            <a:ext cx="165735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712742"/>
            <a:ext cx="8636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2700338" y="2000080"/>
            <a:ext cx="5810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latin typeface="Times New Roman" panose="02020603050405020304" pitchFamily="18" charset="0"/>
                <a:ea typeface="微软雅黑" panose="020B0503020204020204" pitchFamily="34" charset="-122"/>
              </a:rPr>
              <a:t>+</a:t>
            </a:r>
            <a:endParaRPr lang="zh-CN" altLang="en-US" sz="28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6" name="燕尾形箭头 5"/>
          <p:cNvSpPr/>
          <p:nvPr/>
        </p:nvSpPr>
        <p:spPr>
          <a:xfrm>
            <a:off x="1916113" y="2309751"/>
            <a:ext cx="574675" cy="504825"/>
          </a:xfrm>
          <a:prstGeom prst="notchedRight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800" b="1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69" t="33759" r="51701" b="55035"/>
          <a:stretch>
            <a:fillRect/>
          </a:stretch>
        </p:blipFill>
        <p:spPr bwMode="auto">
          <a:xfrm>
            <a:off x="8172450" y="2576342"/>
            <a:ext cx="6445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0" t="32709" r="80051" b="56219"/>
          <a:stretch>
            <a:fillRect/>
          </a:stretch>
        </p:blipFill>
        <p:spPr bwMode="auto">
          <a:xfrm>
            <a:off x="4006850" y="2609680"/>
            <a:ext cx="6477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58" t="32739" r="69885" b="56189"/>
          <a:stretch>
            <a:fillRect/>
          </a:stretch>
        </p:blipFill>
        <p:spPr bwMode="auto">
          <a:xfrm>
            <a:off x="5253038" y="2563642"/>
            <a:ext cx="906462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28" t="33493" r="60086" b="54895"/>
          <a:stretch>
            <a:fillRect/>
          </a:stretch>
        </p:blipFill>
        <p:spPr bwMode="auto">
          <a:xfrm>
            <a:off x="6765925" y="2563642"/>
            <a:ext cx="792163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燕尾形箭头 10"/>
          <p:cNvSpPr/>
          <p:nvPr/>
        </p:nvSpPr>
        <p:spPr>
          <a:xfrm>
            <a:off x="3346450" y="2790655"/>
            <a:ext cx="576263" cy="504825"/>
          </a:xfrm>
          <a:prstGeom prst="notchedRight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800" b="1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2" name="燕尾形箭头 11"/>
          <p:cNvSpPr/>
          <p:nvPr/>
        </p:nvSpPr>
        <p:spPr>
          <a:xfrm>
            <a:off x="4678363" y="2743030"/>
            <a:ext cx="574675" cy="504825"/>
          </a:xfrm>
          <a:prstGeom prst="notchedRight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800" b="1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3" name="燕尾形箭头 12"/>
          <p:cNvSpPr/>
          <p:nvPr/>
        </p:nvSpPr>
        <p:spPr>
          <a:xfrm>
            <a:off x="6189663" y="2743030"/>
            <a:ext cx="576262" cy="504825"/>
          </a:xfrm>
          <a:prstGeom prst="notchedRight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800" b="1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4" name="燕尾形箭头 13"/>
          <p:cNvSpPr/>
          <p:nvPr/>
        </p:nvSpPr>
        <p:spPr>
          <a:xfrm>
            <a:off x="7558088" y="2743030"/>
            <a:ext cx="576262" cy="504825"/>
          </a:xfrm>
          <a:prstGeom prst="notchedRight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800" b="1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5" name="燕尾形箭头 14"/>
          <p:cNvSpPr/>
          <p:nvPr/>
        </p:nvSpPr>
        <p:spPr>
          <a:xfrm>
            <a:off x="3395725" y="1663467"/>
            <a:ext cx="576263" cy="504825"/>
          </a:xfrm>
          <a:prstGeom prst="notchedRight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800" b="1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69" t="33759" r="52321" b="55035"/>
          <a:stretch>
            <a:fillRect/>
          </a:stretch>
        </p:blipFill>
        <p:spPr bwMode="auto">
          <a:xfrm>
            <a:off x="3995738" y="1496842"/>
            <a:ext cx="5683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39"/>
          <p:cNvSpPr txBox="1">
            <a:spLocks noChangeArrowheads="1"/>
          </p:cNvSpPr>
          <p:nvPr/>
        </p:nvSpPr>
        <p:spPr bwMode="auto">
          <a:xfrm>
            <a:off x="357187" y="786570"/>
            <a:ext cx="21605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分析过程：</a:t>
            </a:r>
            <a:endParaRPr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8" name="内容占位符 2"/>
          <p:cNvSpPr txBox="1"/>
          <p:nvPr/>
        </p:nvSpPr>
        <p:spPr bwMode="auto">
          <a:xfrm>
            <a:off x="281610" y="3645278"/>
            <a:ext cx="6568203" cy="1305089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65D7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原料</a:t>
            </a:r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：要廉价、易得、低毒、低污染。</a:t>
            </a:r>
            <a:endParaRPr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辅料</a:t>
            </a:r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：减少副反应的发生。</a:t>
            </a:r>
            <a:endParaRPr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9" name="内容占位符 2"/>
          <p:cNvSpPr txBox="1"/>
          <p:nvPr/>
        </p:nvSpPr>
        <p:spPr bwMode="auto">
          <a:xfrm>
            <a:off x="211465" y="4871532"/>
            <a:ext cx="8496300" cy="1295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65D7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思考：</a:t>
            </a:r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乙二醇可以用酸性高锰酸钾直接氧化为乙二酸吗？为什么？</a:t>
            </a:r>
            <a:endParaRPr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451108" y="5424635"/>
            <a:ext cx="60390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乙二酸具有一定的还原性，会被酸性高锰酸钾氧化</a:t>
            </a:r>
            <a:endParaRPr lang="zh-CN" altLang="en-US" sz="28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 uiExpand="1" build="p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8370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7465" y="1982470"/>
            <a:ext cx="2775585" cy="2592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558236" y="2881000"/>
            <a:ext cx="212344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p>
            <a:r>
              <a:rPr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CH</a:t>
            </a:r>
            <a:r>
              <a:rPr lang="en-US" sz="2800" b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CH</a:t>
            </a:r>
            <a:r>
              <a:rPr lang="en-US" sz="2800" b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OH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" name="燕尾形箭头 3"/>
          <p:cNvSpPr/>
          <p:nvPr/>
        </p:nvSpPr>
        <p:spPr>
          <a:xfrm>
            <a:off x="3239135" y="3153410"/>
            <a:ext cx="1716405" cy="249555"/>
          </a:xfrm>
          <a:prstGeom prst="notchedRightArrow">
            <a:avLst>
              <a:gd name="adj1" fmla="val 50000"/>
              <a:gd name="adj2" fmla="val 86931"/>
            </a:avLst>
          </a:prstGeom>
          <a:solidFill>
            <a:srgbClr val="E1F4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2776855" y="445135"/>
            <a:ext cx="2937510" cy="11988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t">
            <a:spAutoFit/>
          </a:bodyPr>
          <a:p>
            <a:pPr algn="ctr"/>
            <a:r>
              <a:rPr lang="zh-CN" altLang="en-US" sz="72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</a:rPr>
              <a:t>试一试</a:t>
            </a:r>
            <a:endParaRPr lang="zh-CN" altLang="en-US" sz="7200" b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267601" y="891927"/>
            <a:ext cx="8327658" cy="1383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1-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丙醇为主要原料合成三硝酸甘油酯。</a:t>
            </a:r>
            <a:b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（无机试剂任选）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000155" y="2274966"/>
            <a:ext cx="1204037" cy="807916"/>
            <a:chOff x="3038429" y="2495690"/>
            <a:chExt cx="1204037" cy="807916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3038429" y="2904659"/>
              <a:ext cx="10810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 b="1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3162966" y="2872719"/>
              <a:ext cx="1079500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200" b="1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500℃</a:t>
              </a:r>
              <a:endParaRPr lang="en-US" altLang="zh-CN" sz="2200" b="1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217459" y="2495690"/>
              <a:ext cx="631904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200" b="1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Cl</a:t>
              </a:r>
              <a:r>
                <a:rPr lang="en-US" altLang="zh-CN" sz="2200" b="1" baseline="-250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2</a:t>
              </a:r>
              <a:endParaRPr lang="zh-CN" altLang="en-US" sz="2200" b="1" baseline="-2500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</p:grp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27" y="3057481"/>
            <a:ext cx="7561262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/>
          <p:cNvSpPr/>
          <p:nvPr/>
        </p:nvSpPr>
        <p:spPr>
          <a:xfrm>
            <a:off x="5212279" y="2396945"/>
            <a:ext cx="2938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CH</a:t>
            </a:r>
            <a:r>
              <a:rPr lang="en-US" altLang="zh-CN" sz="2800" b="1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en-US" altLang="zh-CN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=CH-CH</a:t>
            </a:r>
            <a:r>
              <a:rPr lang="en-US" altLang="zh-CN" sz="2800" b="1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en-US" altLang="zh-CN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Cl</a:t>
            </a:r>
            <a:endParaRPr lang="en-US" altLang="zh-CN" sz="2800" b="1" baseline="-25000" dirty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528882" y="2422325"/>
            <a:ext cx="25701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CH</a:t>
            </a:r>
            <a:r>
              <a:rPr lang="en-US" altLang="zh-CN" sz="2800" b="1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en-US" altLang="zh-CN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=CH-CH</a:t>
            </a:r>
            <a:r>
              <a:rPr lang="en-US" altLang="zh-CN" sz="2800" b="1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382200" y="2375974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已知：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928044" y="5242063"/>
            <a:ext cx="7007046" cy="52322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官能团引入顺序：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不能影响后续反应的进行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-32527" y="878325"/>
            <a:ext cx="8907382" cy="1276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：工业上用</a:t>
            </a: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甲苯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生产</a:t>
            </a: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对羟基苯甲酸乙酯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（一种常用的化妆品防霉剂），生产过程如下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lang="en-US" altLang="zh-CN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0558" y="5197380"/>
            <a:ext cx="8299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请回答：合成路线中反应③和⑥的目的是</a:t>
            </a:r>
            <a:r>
              <a:rPr kumimoji="1" lang="zh-CN" altLang="en-US" sz="2800" b="1" u="sng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　　　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5" name="Group 4"/>
          <p:cNvGrpSpPr/>
          <p:nvPr/>
        </p:nvGrpSpPr>
        <p:grpSpPr bwMode="auto">
          <a:xfrm rot="0">
            <a:off x="455295" y="2690495"/>
            <a:ext cx="419100" cy="792163"/>
            <a:chOff x="1368" y="3048"/>
            <a:chExt cx="264" cy="499"/>
          </a:xfrm>
        </p:grpSpPr>
        <p:sp>
          <p:nvSpPr>
            <p:cNvPr id="7" name="Oval 5"/>
            <p:cNvSpPr>
              <a:spLocks noChangeArrowheads="1"/>
            </p:cNvSpPr>
            <p:nvPr/>
          </p:nvSpPr>
          <p:spPr bwMode="auto">
            <a:xfrm rot="5400000">
              <a:off x="1386" y="3158"/>
              <a:ext cx="219" cy="14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800" b="1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pSp>
          <p:nvGrpSpPr>
            <p:cNvPr id="8" name="Group 6"/>
            <p:cNvGrpSpPr/>
            <p:nvPr/>
          </p:nvGrpSpPr>
          <p:grpSpPr bwMode="auto">
            <a:xfrm>
              <a:off x="1368" y="3048"/>
              <a:ext cx="264" cy="499"/>
              <a:chOff x="1368" y="3048"/>
              <a:chExt cx="264" cy="499"/>
            </a:xfrm>
          </p:grpSpPr>
          <p:sp>
            <p:nvSpPr>
              <p:cNvPr id="9" name="AutoShape 7"/>
              <p:cNvSpPr>
                <a:spLocks noChangeArrowheads="1"/>
              </p:cNvSpPr>
              <p:nvPr/>
            </p:nvSpPr>
            <p:spPr bwMode="auto">
              <a:xfrm rot="5400000">
                <a:off x="1320" y="3096"/>
                <a:ext cx="360" cy="264"/>
              </a:xfrm>
              <a:prstGeom prst="hexagon">
                <a:avLst>
                  <a:gd name="adj" fmla="val 34091"/>
                  <a:gd name="vf" fmla="val 115470"/>
                </a:avLst>
              </a:prstGeom>
              <a:noFill/>
              <a:ln w="28575">
                <a:solidFill>
                  <a:schemeClr val="tx1"/>
                </a:solidFill>
                <a:miter lim="800000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800" b="1">
                  <a:latin typeface="Times New Roman" panose="02020603050405020304" pitchFamily="18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 flipV="1">
                <a:off x="1500" y="3451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anose="02020603050405020304" pitchFamily="18" charset="0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11" name="组合 10"/>
          <p:cNvGrpSpPr/>
          <p:nvPr/>
        </p:nvGrpSpPr>
        <p:grpSpPr>
          <a:xfrm>
            <a:off x="5281551" y="4245494"/>
            <a:ext cx="3368458" cy="616876"/>
            <a:chOff x="5612637" y="4087834"/>
            <a:chExt cx="3368458" cy="616876"/>
          </a:xfrm>
        </p:grpSpPr>
        <p:sp>
          <p:nvSpPr>
            <p:cNvPr id="12" name="Text Box 18"/>
            <p:cNvSpPr txBox="1">
              <a:spLocks noChangeArrowheads="1"/>
            </p:cNvSpPr>
            <p:nvPr/>
          </p:nvSpPr>
          <p:spPr bwMode="auto">
            <a:xfrm>
              <a:off x="5612637" y="4159482"/>
              <a:ext cx="76358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kumimoji="1" lang="en-US" altLang="zh-CN" sz="2400" b="1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HO</a:t>
              </a:r>
              <a:endParaRPr kumimoji="1" lang="en-US" altLang="zh-CN" sz="2400" b="1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13" name="Text Box 19"/>
            <p:cNvSpPr txBox="1">
              <a:spLocks noChangeArrowheads="1"/>
            </p:cNvSpPr>
            <p:nvPr/>
          </p:nvSpPr>
          <p:spPr bwMode="auto">
            <a:xfrm>
              <a:off x="7382217" y="4159482"/>
              <a:ext cx="159887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kumimoji="1" lang="en-US" altLang="zh-CN" sz="2400" b="1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COOC</a:t>
              </a:r>
              <a:r>
                <a:rPr kumimoji="1" lang="en-US" altLang="zh-CN" sz="2400" b="1" baseline="-250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2</a:t>
              </a:r>
              <a:r>
                <a:rPr kumimoji="1" lang="en-US" altLang="zh-CN" sz="2400" b="1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H</a:t>
              </a:r>
              <a:r>
                <a:rPr kumimoji="1" lang="en-US" altLang="zh-CN" sz="2400" b="1" baseline="-250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5</a:t>
              </a:r>
              <a:endParaRPr kumimoji="1" lang="zh-CN" altLang="en-US" sz="2400" b="1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6451553" y="4087834"/>
              <a:ext cx="997604" cy="616876"/>
              <a:chOff x="6309659" y="3556000"/>
              <a:chExt cx="997604" cy="612666"/>
            </a:xfrm>
          </p:grpSpPr>
          <p:sp>
            <p:nvSpPr>
              <p:cNvPr id="16" name="Oval 20"/>
              <p:cNvSpPr>
                <a:spLocks noChangeArrowheads="1"/>
              </p:cNvSpPr>
              <p:nvPr/>
            </p:nvSpPr>
            <p:spPr bwMode="auto">
              <a:xfrm>
                <a:off x="6466494" y="3697560"/>
                <a:ext cx="411442" cy="30633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 b="1">
                  <a:latin typeface="Times New Roman" panose="02020603050405020304" pitchFamily="18" charset="0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17" name="Group 21"/>
              <p:cNvGrpSpPr/>
              <p:nvPr/>
            </p:nvGrpSpPr>
            <p:grpSpPr bwMode="auto">
              <a:xfrm>
                <a:off x="6309659" y="3556000"/>
                <a:ext cx="997604" cy="612666"/>
                <a:chOff x="3720" y="2352"/>
                <a:chExt cx="531" cy="288"/>
              </a:xfrm>
            </p:grpSpPr>
            <p:sp>
              <p:nvSpPr>
                <p:cNvPr id="18" name="AutoShape 22"/>
                <p:cNvSpPr>
                  <a:spLocks noChangeArrowheads="1"/>
                </p:cNvSpPr>
                <p:nvPr/>
              </p:nvSpPr>
              <p:spPr bwMode="auto">
                <a:xfrm>
                  <a:off x="3720" y="2352"/>
                  <a:ext cx="384" cy="288"/>
                </a:xfrm>
                <a:prstGeom prst="hexagon">
                  <a:avLst>
                    <a:gd name="adj" fmla="val 33333"/>
                    <a:gd name="vf" fmla="val 115470"/>
                  </a:avLst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 sz="2400" b="1">
                    <a:latin typeface="Times New Roman" panose="02020603050405020304" pitchFamily="18" charset="0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9" name="Line 23"/>
                <p:cNvSpPr>
                  <a:spLocks noChangeShapeType="1"/>
                </p:cNvSpPr>
                <p:nvPr/>
              </p:nvSpPr>
              <p:spPr bwMode="auto">
                <a:xfrm>
                  <a:off x="4107" y="2505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zh-CN" altLang="en-US" sz="2400" b="1">
                    <a:latin typeface="Times New Roman" panose="02020603050405020304" pitchFamily="18" charset="0"/>
                    <a:ea typeface="微软雅黑" panose="020B0503020204020204" pitchFamily="34" charset="-122"/>
                  </a:endParaRPr>
                </a:p>
              </p:txBody>
            </p:sp>
          </p:grpSp>
        </p:grpSp>
        <p:sp>
          <p:nvSpPr>
            <p:cNvPr id="15" name="Line 24"/>
            <p:cNvSpPr>
              <a:spLocks noChangeShapeType="1"/>
            </p:cNvSpPr>
            <p:nvPr/>
          </p:nvSpPr>
          <p:spPr bwMode="auto">
            <a:xfrm>
              <a:off x="6189724" y="4394214"/>
              <a:ext cx="228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2400" b="1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Rectangle 36"/>
          <p:cNvSpPr>
            <a:spLocks noChangeArrowheads="1"/>
          </p:cNvSpPr>
          <p:nvPr/>
        </p:nvSpPr>
        <p:spPr bwMode="auto">
          <a:xfrm>
            <a:off x="350558" y="5918105"/>
            <a:ext cx="6269038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kumimoji="1" lang="zh-CN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官能团的保护：防止酚羟基被氧化。</a:t>
            </a:r>
            <a:endParaRPr kumimoji="1" lang="zh-CN" altLang="en-US" sz="2800" b="1" dirty="0">
              <a:solidFill>
                <a:schemeClr val="hlink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2309293" y="2236257"/>
            <a:ext cx="899409" cy="1699360"/>
            <a:chOff x="2249628" y="1495148"/>
            <a:chExt cx="1073451" cy="1796775"/>
          </a:xfrm>
        </p:grpSpPr>
        <p:sp>
          <p:nvSpPr>
            <p:cNvPr id="22" name="Text Box 43"/>
            <p:cNvSpPr txBox="1">
              <a:spLocks noChangeArrowheads="1"/>
            </p:cNvSpPr>
            <p:nvPr/>
          </p:nvSpPr>
          <p:spPr bwMode="auto">
            <a:xfrm>
              <a:off x="2303927" y="2830258"/>
              <a:ext cx="1019152" cy="461665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kumimoji="1" lang="en-US" altLang="zh-CN" sz="2400" b="1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CH</a:t>
              </a:r>
              <a:r>
                <a:rPr kumimoji="1" lang="en-US" altLang="zh-CN" sz="2400" b="1" baseline="-250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3</a:t>
              </a:r>
              <a:endParaRPr kumimoji="1" lang="en-US" altLang="zh-CN" sz="2400" b="1" baseline="-2500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23" name="Text Box 44"/>
            <p:cNvSpPr txBox="1">
              <a:spLocks noChangeArrowheads="1"/>
            </p:cNvSpPr>
            <p:nvPr/>
          </p:nvSpPr>
          <p:spPr bwMode="auto">
            <a:xfrm>
              <a:off x="2307458" y="1495148"/>
              <a:ext cx="670128" cy="461666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kumimoji="1" lang="en-US" altLang="zh-CN" sz="2400" b="1" dirty="0" err="1">
                  <a:latin typeface="Times New Roman" panose="02020603050405020304" pitchFamily="18" charset="0"/>
                  <a:ea typeface="微软雅黑" panose="020B0503020204020204" pitchFamily="34" charset="-122"/>
                </a:rPr>
                <a:t>Cl</a:t>
              </a:r>
              <a:endParaRPr kumimoji="1" lang="en-US" altLang="zh-CN" sz="2400" b="1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pSp>
          <p:nvGrpSpPr>
            <p:cNvPr id="24" name="Group 46"/>
            <p:cNvGrpSpPr/>
            <p:nvPr/>
          </p:nvGrpSpPr>
          <p:grpSpPr bwMode="auto">
            <a:xfrm>
              <a:off x="2249628" y="1894761"/>
              <a:ext cx="591192" cy="1092925"/>
              <a:chOff x="2616" y="3120"/>
              <a:chExt cx="264" cy="584"/>
            </a:xfrm>
          </p:grpSpPr>
          <p:grpSp>
            <p:nvGrpSpPr>
              <p:cNvPr id="25" name="Group 47"/>
              <p:cNvGrpSpPr/>
              <p:nvPr/>
            </p:nvGrpSpPr>
            <p:grpSpPr bwMode="auto">
              <a:xfrm>
                <a:off x="2616" y="3120"/>
                <a:ext cx="264" cy="456"/>
                <a:chOff x="1368" y="2952"/>
                <a:chExt cx="264" cy="456"/>
              </a:xfrm>
            </p:grpSpPr>
            <p:sp>
              <p:nvSpPr>
                <p:cNvPr id="27" name="Oval 48"/>
                <p:cNvSpPr>
                  <a:spLocks noChangeArrowheads="1"/>
                </p:cNvSpPr>
                <p:nvPr/>
              </p:nvSpPr>
              <p:spPr bwMode="auto">
                <a:xfrm rot="5400000">
                  <a:off x="1386" y="3158"/>
                  <a:ext cx="219" cy="144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 sz="2800" b="1">
                    <a:latin typeface="Times New Roman" panose="02020603050405020304" pitchFamily="18" charset="0"/>
                    <a:ea typeface="微软雅黑" panose="020B0503020204020204" pitchFamily="34" charset="-122"/>
                  </a:endParaRPr>
                </a:p>
              </p:txBody>
            </p:sp>
            <p:grpSp>
              <p:nvGrpSpPr>
                <p:cNvPr id="28" name="Group 49"/>
                <p:cNvGrpSpPr/>
                <p:nvPr/>
              </p:nvGrpSpPr>
              <p:grpSpPr bwMode="auto">
                <a:xfrm>
                  <a:off x="1368" y="2952"/>
                  <a:ext cx="264" cy="456"/>
                  <a:chOff x="1368" y="2952"/>
                  <a:chExt cx="264" cy="456"/>
                </a:xfrm>
              </p:grpSpPr>
              <p:sp>
                <p:nvSpPr>
                  <p:cNvPr id="29" name="AutoShape 50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1320" y="3096"/>
                    <a:ext cx="360" cy="264"/>
                  </a:xfrm>
                  <a:prstGeom prst="hexagon">
                    <a:avLst>
                      <a:gd name="adj" fmla="val 34091"/>
                      <a:gd name="vf" fmla="val 115470"/>
                    </a:avLst>
                  </a:prstGeom>
                  <a:noFill/>
                  <a:ln w="28575">
                    <a:solidFill>
                      <a:schemeClr val="tx1"/>
                    </a:solidFill>
                    <a:miter lim="800000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 sz="2800" b="1">
                      <a:latin typeface="Times New Roman" panose="02020603050405020304" pitchFamily="18" charset="0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" name="Line 5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96" y="2952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zh-CN" altLang="en-US" sz="2800" b="1">
                      <a:latin typeface="Times New Roman" panose="02020603050405020304" pitchFamily="18" charset="0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sp>
            <p:nvSpPr>
              <p:cNvPr id="26" name="Line 52"/>
              <p:cNvSpPr>
                <a:spLocks noChangeShapeType="1"/>
              </p:cNvSpPr>
              <p:nvPr/>
            </p:nvSpPr>
            <p:spPr bwMode="auto">
              <a:xfrm>
                <a:off x="2744" y="3568"/>
                <a:ext cx="0" cy="1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anose="02020603050405020304" pitchFamily="18" charset="0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31" name="组合 30"/>
          <p:cNvGrpSpPr/>
          <p:nvPr/>
        </p:nvGrpSpPr>
        <p:grpSpPr>
          <a:xfrm>
            <a:off x="1255324" y="4312992"/>
            <a:ext cx="3916302" cy="488954"/>
            <a:chOff x="1649474" y="4044970"/>
            <a:chExt cx="3916302" cy="488954"/>
          </a:xfrm>
        </p:grpSpPr>
        <p:sp>
          <p:nvSpPr>
            <p:cNvPr id="32" name="Text Box 45"/>
            <p:cNvSpPr txBox="1">
              <a:spLocks noChangeArrowheads="1"/>
            </p:cNvSpPr>
            <p:nvPr/>
          </p:nvSpPr>
          <p:spPr bwMode="auto">
            <a:xfrm>
              <a:off x="3540048" y="4044970"/>
              <a:ext cx="2025728" cy="461665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kumimoji="1" lang="en-US" altLang="zh-CN" sz="2400" b="1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COOC</a:t>
              </a:r>
              <a:r>
                <a:rPr kumimoji="1" lang="en-US" altLang="zh-CN" sz="2400" b="1" baseline="-250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2</a:t>
              </a:r>
              <a:r>
                <a:rPr kumimoji="1" lang="en-US" altLang="zh-CN" sz="2400" b="1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H</a:t>
              </a:r>
              <a:r>
                <a:rPr kumimoji="1" lang="en-US" altLang="zh-CN" sz="2400" b="1" baseline="-250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5</a:t>
              </a:r>
              <a:endParaRPr kumimoji="1" lang="en-US" altLang="zh-CN" sz="2400" b="1" baseline="-2500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33" name="Text Box 53"/>
            <p:cNvSpPr txBox="1">
              <a:spLocks noChangeArrowheads="1"/>
            </p:cNvSpPr>
            <p:nvPr/>
          </p:nvSpPr>
          <p:spPr bwMode="auto">
            <a:xfrm>
              <a:off x="1649474" y="4065389"/>
              <a:ext cx="987771" cy="461665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400" b="1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H</a:t>
              </a:r>
              <a:r>
                <a:rPr kumimoji="1" lang="en-US" altLang="zh-CN" sz="2400" b="1" baseline="-250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3</a:t>
              </a:r>
              <a:r>
                <a:rPr kumimoji="1" lang="en-US" altLang="zh-CN" sz="2400" b="1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CO</a:t>
              </a:r>
              <a:endParaRPr kumimoji="1" lang="en-US" altLang="zh-CN" sz="2400" b="1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pSp>
          <p:nvGrpSpPr>
            <p:cNvPr id="34" name="Group 54"/>
            <p:cNvGrpSpPr/>
            <p:nvPr/>
          </p:nvGrpSpPr>
          <p:grpSpPr bwMode="auto">
            <a:xfrm>
              <a:off x="2546109" y="4076720"/>
              <a:ext cx="1094321" cy="457204"/>
              <a:chOff x="1830" y="2605"/>
              <a:chExt cx="665" cy="288"/>
            </a:xfrm>
          </p:grpSpPr>
          <p:sp>
            <p:nvSpPr>
              <p:cNvPr id="35" name="AutoShape 55"/>
              <p:cNvSpPr>
                <a:spLocks noChangeArrowheads="1"/>
              </p:cNvSpPr>
              <p:nvPr/>
            </p:nvSpPr>
            <p:spPr bwMode="auto">
              <a:xfrm>
                <a:off x="1964" y="2605"/>
                <a:ext cx="384" cy="288"/>
              </a:xfrm>
              <a:prstGeom prst="hexagon">
                <a:avLst>
                  <a:gd name="adj" fmla="val 33333"/>
                  <a:gd name="vf" fmla="val 115470"/>
                </a:avLst>
              </a:prstGeom>
              <a:noFill/>
              <a:ln w="28575">
                <a:solidFill>
                  <a:schemeClr val="tx1"/>
                </a:solidFill>
                <a:miter lim="800000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800" b="1">
                  <a:latin typeface="Times New Roman" panose="02020603050405020304" pitchFamily="18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36" name="Oval 56"/>
              <p:cNvSpPr>
                <a:spLocks noChangeArrowheads="1"/>
              </p:cNvSpPr>
              <p:nvPr/>
            </p:nvSpPr>
            <p:spPr bwMode="auto">
              <a:xfrm>
                <a:off x="2042" y="2683"/>
                <a:ext cx="219" cy="14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800" b="1">
                  <a:latin typeface="Times New Roman" panose="02020603050405020304" pitchFamily="18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37" name="Line 57"/>
              <p:cNvSpPr>
                <a:spLocks noChangeShapeType="1"/>
              </p:cNvSpPr>
              <p:nvPr/>
            </p:nvSpPr>
            <p:spPr bwMode="auto">
              <a:xfrm>
                <a:off x="2351" y="275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anose="02020603050405020304" pitchFamily="18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38" name="Line 58"/>
              <p:cNvSpPr>
                <a:spLocks noChangeShapeType="1"/>
              </p:cNvSpPr>
              <p:nvPr/>
            </p:nvSpPr>
            <p:spPr bwMode="auto">
              <a:xfrm>
                <a:off x="1830" y="2759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anose="02020603050405020304" pitchFamily="18" charset="0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39" name="组合 38"/>
          <p:cNvGrpSpPr/>
          <p:nvPr/>
        </p:nvGrpSpPr>
        <p:grpSpPr>
          <a:xfrm>
            <a:off x="1011598" y="2691215"/>
            <a:ext cx="1127232" cy="812065"/>
            <a:chOff x="806640" y="2044809"/>
            <a:chExt cx="1127232" cy="812065"/>
          </a:xfrm>
        </p:grpSpPr>
        <p:sp>
          <p:nvSpPr>
            <p:cNvPr id="40" name="Line 11"/>
            <p:cNvSpPr>
              <a:spLocks noChangeShapeType="1"/>
            </p:cNvSpPr>
            <p:nvPr/>
          </p:nvSpPr>
          <p:spPr bwMode="auto">
            <a:xfrm flipV="1">
              <a:off x="822406" y="2482850"/>
              <a:ext cx="983345" cy="159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Text Box 12"/>
            <p:cNvSpPr txBox="1">
              <a:spLocks noChangeArrowheads="1"/>
            </p:cNvSpPr>
            <p:nvPr/>
          </p:nvSpPr>
          <p:spPr bwMode="auto">
            <a:xfrm>
              <a:off x="855403" y="2044809"/>
              <a:ext cx="922337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kumimoji="1" lang="en-US" altLang="zh-CN" sz="2000" b="1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Cl</a:t>
              </a:r>
              <a:r>
                <a:rPr kumimoji="1" lang="en-US" altLang="zh-CN" sz="2000" b="1" baseline="-25000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2</a:t>
              </a:r>
              <a:endParaRPr kumimoji="1" lang="en-US" altLang="zh-CN" sz="2000" b="1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42" name="Text Box 13"/>
            <p:cNvSpPr txBox="1">
              <a:spLocks noChangeArrowheads="1"/>
            </p:cNvSpPr>
            <p:nvPr/>
          </p:nvSpPr>
          <p:spPr bwMode="auto">
            <a:xfrm>
              <a:off x="806640" y="2518320"/>
              <a:ext cx="1127232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催化剂  ①</a:t>
              </a:r>
              <a:endParaRPr kumimoji="1"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4921440" y="2706981"/>
            <a:ext cx="941388" cy="904935"/>
            <a:chOff x="5867400" y="2060575"/>
            <a:chExt cx="941388" cy="904935"/>
          </a:xfrm>
        </p:grpSpPr>
        <p:sp>
          <p:nvSpPr>
            <p:cNvPr id="44" name="Text Box 15"/>
            <p:cNvSpPr txBox="1">
              <a:spLocks noChangeArrowheads="1"/>
            </p:cNvSpPr>
            <p:nvPr/>
          </p:nvSpPr>
          <p:spPr bwMode="auto">
            <a:xfrm>
              <a:off x="5867400" y="2060575"/>
              <a:ext cx="941388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kumimoji="1" lang="en-US" altLang="zh-CN" sz="2200" b="1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CH</a:t>
              </a:r>
              <a:r>
                <a:rPr kumimoji="1" lang="en-US" altLang="zh-CN" sz="2200" b="1" baseline="-25000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3</a:t>
              </a:r>
              <a:r>
                <a:rPr kumimoji="1" lang="en-US" altLang="zh-CN" sz="2200" b="1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I</a:t>
              </a:r>
              <a:endParaRPr kumimoji="1" lang="en-US" altLang="zh-CN" sz="22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45" name="Text Box 27"/>
            <p:cNvSpPr txBox="1">
              <a:spLocks noChangeArrowheads="1"/>
            </p:cNvSpPr>
            <p:nvPr/>
          </p:nvSpPr>
          <p:spPr bwMode="auto">
            <a:xfrm>
              <a:off x="5940425" y="2565400"/>
              <a:ext cx="44275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③</a:t>
              </a:r>
              <a:endParaRPr kumimoji="1"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6" name="Line 31"/>
            <p:cNvSpPr>
              <a:spLocks noChangeShapeType="1"/>
            </p:cNvSpPr>
            <p:nvPr/>
          </p:nvSpPr>
          <p:spPr bwMode="auto">
            <a:xfrm>
              <a:off x="5930900" y="2514599"/>
              <a:ext cx="838944" cy="9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2935416" y="2792706"/>
            <a:ext cx="1208088" cy="777935"/>
            <a:chOff x="4102100" y="2146300"/>
            <a:chExt cx="1208088" cy="777935"/>
          </a:xfrm>
        </p:grpSpPr>
        <p:sp>
          <p:nvSpPr>
            <p:cNvPr id="48" name="Text Box 14"/>
            <p:cNvSpPr txBox="1">
              <a:spLocks noChangeArrowheads="1"/>
            </p:cNvSpPr>
            <p:nvPr/>
          </p:nvSpPr>
          <p:spPr bwMode="auto">
            <a:xfrm>
              <a:off x="4102100" y="2146300"/>
              <a:ext cx="12080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16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一定条件下</a:t>
              </a:r>
              <a:endParaRPr kumimoji="1"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Text Box 26"/>
            <p:cNvSpPr txBox="1">
              <a:spLocks noChangeArrowheads="1"/>
            </p:cNvSpPr>
            <p:nvPr/>
          </p:nvSpPr>
          <p:spPr bwMode="auto">
            <a:xfrm>
              <a:off x="4425950" y="2524125"/>
              <a:ext cx="44275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②</a:t>
              </a:r>
              <a:endParaRPr kumimoji="1"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Line 32"/>
            <p:cNvSpPr>
              <a:spLocks noChangeShapeType="1"/>
            </p:cNvSpPr>
            <p:nvPr/>
          </p:nvSpPr>
          <p:spPr bwMode="auto">
            <a:xfrm>
              <a:off x="4152900" y="2514600"/>
              <a:ext cx="1066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274296" y="4060512"/>
            <a:ext cx="1233895" cy="878772"/>
            <a:chOff x="605382" y="3445638"/>
            <a:chExt cx="1233895" cy="878772"/>
          </a:xfrm>
        </p:grpSpPr>
        <p:sp>
          <p:nvSpPr>
            <p:cNvPr id="52" name="Text Box 16"/>
            <p:cNvSpPr txBox="1">
              <a:spLocks noChangeArrowheads="1"/>
            </p:cNvSpPr>
            <p:nvPr/>
          </p:nvSpPr>
          <p:spPr bwMode="auto">
            <a:xfrm>
              <a:off x="605382" y="3445638"/>
              <a:ext cx="1233895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kumimoji="1" lang="en-US" altLang="zh-CN" sz="2000" b="1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C</a:t>
              </a:r>
              <a:r>
                <a:rPr kumimoji="1" lang="en-US" altLang="zh-CN" sz="2000" b="1" baseline="-25000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2</a:t>
              </a:r>
              <a:r>
                <a:rPr kumimoji="1" lang="en-US" altLang="zh-CN" sz="2000" b="1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H</a:t>
              </a:r>
              <a:r>
                <a:rPr kumimoji="1" lang="en-US" altLang="zh-CN" sz="2000" b="1" baseline="-25000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5</a:t>
              </a:r>
              <a:r>
                <a:rPr kumimoji="1" lang="en-US" altLang="zh-CN" sz="2000" b="1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OH</a:t>
              </a:r>
              <a:endParaRPr kumimoji="1" lang="en-US" altLang="zh-CN" sz="20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53" name="Text Box 29"/>
            <p:cNvSpPr txBox="1">
              <a:spLocks noChangeArrowheads="1"/>
            </p:cNvSpPr>
            <p:nvPr/>
          </p:nvSpPr>
          <p:spPr bwMode="auto">
            <a:xfrm>
              <a:off x="874712" y="3924300"/>
              <a:ext cx="44346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kumimoji="1" lang="zh-CN" altLang="en-US" sz="20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⑤</a:t>
              </a:r>
              <a:endParaRPr kumimoji="1"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4" name="Line 33"/>
            <p:cNvSpPr>
              <a:spLocks noChangeShapeType="1"/>
            </p:cNvSpPr>
            <p:nvPr/>
          </p:nvSpPr>
          <p:spPr bwMode="auto">
            <a:xfrm>
              <a:off x="773113" y="3987800"/>
              <a:ext cx="7632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4698441" y="4146844"/>
            <a:ext cx="652463" cy="798572"/>
            <a:chOff x="5076825" y="3500438"/>
            <a:chExt cx="652463" cy="798572"/>
          </a:xfrm>
        </p:grpSpPr>
        <p:sp>
          <p:nvSpPr>
            <p:cNvPr id="56" name="Text Box 25"/>
            <p:cNvSpPr txBox="1">
              <a:spLocks noChangeArrowheads="1"/>
            </p:cNvSpPr>
            <p:nvPr/>
          </p:nvSpPr>
          <p:spPr bwMode="auto">
            <a:xfrm>
              <a:off x="5076825" y="3500438"/>
              <a:ext cx="652463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kumimoji="1" lang="en-US" altLang="zh-CN" sz="2200" b="1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HI</a:t>
              </a:r>
              <a:endParaRPr kumimoji="1" lang="en-US" altLang="zh-CN" sz="22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57" name="Text Box 30"/>
            <p:cNvSpPr txBox="1">
              <a:spLocks noChangeArrowheads="1"/>
            </p:cNvSpPr>
            <p:nvPr/>
          </p:nvSpPr>
          <p:spPr bwMode="auto">
            <a:xfrm>
              <a:off x="5130800" y="3898900"/>
              <a:ext cx="44275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⑥</a:t>
              </a:r>
              <a:endParaRPr kumimoji="1"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8" name="Line 34"/>
            <p:cNvSpPr>
              <a:spLocks noChangeShapeType="1"/>
            </p:cNvSpPr>
            <p:nvPr/>
          </p:nvSpPr>
          <p:spPr bwMode="auto">
            <a:xfrm>
              <a:off x="5148263" y="3933825"/>
              <a:ext cx="457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6914700" y="3138781"/>
            <a:ext cx="452438" cy="400110"/>
            <a:chOff x="7308850" y="2492375"/>
            <a:chExt cx="452438" cy="400110"/>
          </a:xfrm>
        </p:grpSpPr>
        <p:sp>
          <p:nvSpPr>
            <p:cNvPr id="60" name="Text Box 28"/>
            <p:cNvSpPr txBox="1">
              <a:spLocks noChangeArrowheads="1"/>
            </p:cNvSpPr>
            <p:nvPr/>
          </p:nvSpPr>
          <p:spPr bwMode="auto">
            <a:xfrm>
              <a:off x="7308850" y="2492375"/>
              <a:ext cx="44275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④</a:t>
              </a:r>
              <a:endParaRPr kumimoji="1"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1" name="Line 37"/>
            <p:cNvSpPr>
              <a:spLocks noChangeShapeType="1"/>
            </p:cNvSpPr>
            <p:nvPr/>
          </p:nvSpPr>
          <p:spPr bwMode="auto">
            <a:xfrm>
              <a:off x="7380288" y="2492375"/>
              <a:ext cx="381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4325481" y="2316048"/>
            <a:ext cx="988816" cy="1756203"/>
            <a:chOff x="2249628" y="1533008"/>
            <a:chExt cx="1108545" cy="1756203"/>
          </a:xfrm>
        </p:grpSpPr>
        <p:sp>
          <p:nvSpPr>
            <p:cNvPr id="63" name="Text Box 43"/>
            <p:cNvSpPr txBox="1">
              <a:spLocks noChangeArrowheads="1"/>
            </p:cNvSpPr>
            <p:nvPr/>
          </p:nvSpPr>
          <p:spPr bwMode="auto">
            <a:xfrm>
              <a:off x="2339021" y="2827546"/>
              <a:ext cx="1019152" cy="461665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kumimoji="1" lang="en-US" altLang="zh-CN" sz="2400" b="1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CH</a:t>
              </a:r>
              <a:r>
                <a:rPr kumimoji="1" lang="en-US" altLang="zh-CN" sz="2400" b="1" baseline="-250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3</a:t>
              </a:r>
              <a:endParaRPr kumimoji="1" lang="en-US" altLang="zh-CN" sz="2400" b="1" baseline="-2500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64" name="Text Box 44"/>
            <p:cNvSpPr txBox="1">
              <a:spLocks noChangeArrowheads="1"/>
            </p:cNvSpPr>
            <p:nvPr/>
          </p:nvSpPr>
          <p:spPr bwMode="auto">
            <a:xfrm>
              <a:off x="2329837" y="1533008"/>
              <a:ext cx="868159" cy="461665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kumimoji="1" lang="en-US" altLang="zh-CN" sz="2400" b="1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OH</a:t>
              </a:r>
              <a:endParaRPr kumimoji="1" lang="en-US" altLang="zh-CN" sz="2400" b="1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pSp>
          <p:nvGrpSpPr>
            <p:cNvPr id="65" name="Group 46"/>
            <p:cNvGrpSpPr/>
            <p:nvPr/>
          </p:nvGrpSpPr>
          <p:grpSpPr bwMode="auto">
            <a:xfrm>
              <a:off x="2249628" y="1894761"/>
              <a:ext cx="591192" cy="1092925"/>
              <a:chOff x="2616" y="3120"/>
              <a:chExt cx="264" cy="584"/>
            </a:xfrm>
          </p:grpSpPr>
          <p:grpSp>
            <p:nvGrpSpPr>
              <p:cNvPr id="66" name="Group 47"/>
              <p:cNvGrpSpPr/>
              <p:nvPr/>
            </p:nvGrpSpPr>
            <p:grpSpPr bwMode="auto">
              <a:xfrm>
                <a:off x="2616" y="3120"/>
                <a:ext cx="264" cy="456"/>
                <a:chOff x="1368" y="2952"/>
                <a:chExt cx="264" cy="456"/>
              </a:xfrm>
            </p:grpSpPr>
            <p:sp>
              <p:nvSpPr>
                <p:cNvPr id="68" name="Oval 48"/>
                <p:cNvSpPr>
                  <a:spLocks noChangeArrowheads="1"/>
                </p:cNvSpPr>
                <p:nvPr/>
              </p:nvSpPr>
              <p:spPr bwMode="auto">
                <a:xfrm rot="5400000">
                  <a:off x="1386" y="3158"/>
                  <a:ext cx="219" cy="144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 sz="2800" b="1">
                    <a:latin typeface="Times New Roman" panose="02020603050405020304" pitchFamily="18" charset="0"/>
                    <a:ea typeface="微软雅黑" panose="020B0503020204020204" pitchFamily="34" charset="-122"/>
                  </a:endParaRPr>
                </a:p>
              </p:txBody>
            </p:sp>
            <p:grpSp>
              <p:nvGrpSpPr>
                <p:cNvPr id="69" name="Group 49"/>
                <p:cNvGrpSpPr/>
                <p:nvPr/>
              </p:nvGrpSpPr>
              <p:grpSpPr bwMode="auto">
                <a:xfrm>
                  <a:off x="1368" y="2952"/>
                  <a:ext cx="264" cy="456"/>
                  <a:chOff x="1368" y="2952"/>
                  <a:chExt cx="264" cy="456"/>
                </a:xfrm>
              </p:grpSpPr>
              <p:sp>
                <p:nvSpPr>
                  <p:cNvPr id="70" name="AutoShape 50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1320" y="3096"/>
                    <a:ext cx="360" cy="264"/>
                  </a:xfrm>
                  <a:prstGeom prst="hexagon">
                    <a:avLst>
                      <a:gd name="adj" fmla="val 34091"/>
                      <a:gd name="vf" fmla="val 115470"/>
                    </a:avLst>
                  </a:prstGeom>
                  <a:noFill/>
                  <a:ln w="28575">
                    <a:solidFill>
                      <a:schemeClr val="tx1"/>
                    </a:solidFill>
                    <a:miter lim="800000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 sz="2800" b="1">
                      <a:latin typeface="Times New Roman" panose="02020603050405020304" pitchFamily="18" charset="0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71" name="Line 5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96" y="2952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zh-CN" altLang="en-US" sz="2800" b="1">
                      <a:latin typeface="Times New Roman" panose="02020603050405020304" pitchFamily="18" charset="0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sp>
            <p:nvSpPr>
              <p:cNvPr id="67" name="Line 52"/>
              <p:cNvSpPr>
                <a:spLocks noChangeShapeType="1"/>
              </p:cNvSpPr>
              <p:nvPr/>
            </p:nvSpPr>
            <p:spPr bwMode="auto">
              <a:xfrm>
                <a:off x="2744" y="3568"/>
                <a:ext cx="0" cy="1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anose="02020603050405020304" pitchFamily="18" charset="0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72" name="组合 71"/>
          <p:cNvGrpSpPr/>
          <p:nvPr/>
        </p:nvGrpSpPr>
        <p:grpSpPr>
          <a:xfrm>
            <a:off x="5923112" y="2282903"/>
            <a:ext cx="1191314" cy="1756203"/>
            <a:chOff x="2249628" y="1533008"/>
            <a:chExt cx="1335562" cy="1756203"/>
          </a:xfrm>
        </p:grpSpPr>
        <p:sp>
          <p:nvSpPr>
            <p:cNvPr id="73" name="Text Box 43"/>
            <p:cNvSpPr txBox="1">
              <a:spLocks noChangeArrowheads="1"/>
            </p:cNvSpPr>
            <p:nvPr/>
          </p:nvSpPr>
          <p:spPr bwMode="auto">
            <a:xfrm>
              <a:off x="2339021" y="2827546"/>
              <a:ext cx="1019152" cy="461665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kumimoji="1" lang="en-US" altLang="zh-CN" sz="2400" b="1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CH</a:t>
              </a:r>
              <a:r>
                <a:rPr kumimoji="1" lang="en-US" altLang="zh-CN" sz="2400" b="1" baseline="-250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3</a:t>
              </a:r>
              <a:endParaRPr kumimoji="1" lang="en-US" altLang="zh-CN" sz="2400" b="1" baseline="-2500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74" name="Text Box 44"/>
            <p:cNvSpPr txBox="1">
              <a:spLocks noChangeArrowheads="1"/>
            </p:cNvSpPr>
            <p:nvPr/>
          </p:nvSpPr>
          <p:spPr bwMode="auto">
            <a:xfrm>
              <a:off x="2329837" y="1533008"/>
              <a:ext cx="1255353" cy="461665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kumimoji="1" lang="en-US" altLang="zh-CN" sz="2400" b="1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OCH</a:t>
              </a:r>
              <a:r>
                <a:rPr kumimoji="1" lang="en-US" altLang="zh-CN" sz="2400" b="1" baseline="-250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3</a:t>
              </a:r>
              <a:endParaRPr kumimoji="1" lang="en-US" altLang="zh-CN" sz="2400" b="1" baseline="-2500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pSp>
          <p:nvGrpSpPr>
            <p:cNvPr id="75" name="Group 46"/>
            <p:cNvGrpSpPr/>
            <p:nvPr/>
          </p:nvGrpSpPr>
          <p:grpSpPr bwMode="auto">
            <a:xfrm>
              <a:off x="2249628" y="1894761"/>
              <a:ext cx="591192" cy="1092925"/>
              <a:chOff x="2616" y="3120"/>
              <a:chExt cx="264" cy="584"/>
            </a:xfrm>
          </p:grpSpPr>
          <p:grpSp>
            <p:nvGrpSpPr>
              <p:cNvPr id="76" name="Group 47"/>
              <p:cNvGrpSpPr/>
              <p:nvPr/>
            </p:nvGrpSpPr>
            <p:grpSpPr bwMode="auto">
              <a:xfrm>
                <a:off x="2616" y="3120"/>
                <a:ext cx="264" cy="456"/>
                <a:chOff x="1368" y="2952"/>
                <a:chExt cx="264" cy="456"/>
              </a:xfrm>
            </p:grpSpPr>
            <p:sp>
              <p:nvSpPr>
                <p:cNvPr id="78" name="Oval 48"/>
                <p:cNvSpPr>
                  <a:spLocks noChangeArrowheads="1"/>
                </p:cNvSpPr>
                <p:nvPr/>
              </p:nvSpPr>
              <p:spPr bwMode="auto">
                <a:xfrm rot="5400000">
                  <a:off x="1386" y="3158"/>
                  <a:ext cx="219" cy="144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 sz="2800" b="1">
                    <a:latin typeface="Times New Roman" panose="02020603050405020304" pitchFamily="18" charset="0"/>
                    <a:ea typeface="微软雅黑" panose="020B0503020204020204" pitchFamily="34" charset="-122"/>
                  </a:endParaRPr>
                </a:p>
              </p:txBody>
            </p:sp>
            <p:grpSp>
              <p:nvGrpSpPr>
                <p:cNvPr id="79" name="Group 49"/>
                <p:cNvGrpSpPr/>
                <p:nvPr/>
              </p:nvGrpSpPr>
              <p:grpSpPr bwMode="auto">
                <a:xfrm>
                  <a:off x="1368" y="2952"/>
                  <a:ext cx="264" cy="456"/>
                  <a:chOff x="1368" y="2952"/>
                  <a:chExt cx="264" cy="456"/>
                </a:xfrm>
              </p:grpSpPr>
              <p:sp>
                <p:nvSpPr>
                  <p:cNvPr id="80" name="AutoShape 50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1320" y="3096"/>
                    <a:ext cx="360" cy="264"/>
                  </a:xfrm>
                  <a:prstGeom prst="hexagon">
                    <a:avLst>
                      <a:gd name="adj" fmla="val 34091"/>
                      <a:gd name="vf" fmla="val 115470"/>
                    </a:avLst>
                  </a:prstGeom>
                  <a:noFill/>
                  <a:ln w="28575">
                    <a:solidFill>
                      <a:schemeClr val="tx1"/>
                    </a:solidFill>
                    <a:miter lim="800000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 sz="2800" b="1">
                      <a:latin typeface="Times New Roman" panose="02020603050405020304" pitchFamily="18" charset="0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81" name="Line 5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96" y="2952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zh-CN" altLang="en-US" sz="2800" b="1">
                      <a:latin typeface="Times New Roman" panose="02020603050405020304" pitchFamily="18" charset="0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sp>
            <p:nvSpPr>
              <p:cNvPr id="77" name="Line 52"/>
              <p:cNvSpPr>
                <a:spLocks noChangeShapeType="1"/>
              </p:cNvSpPr>
              <p:nvPr/>
            </p:nvSpPr>
            <p:spPr bwMode="auto">
              <a:xfrm>
                <a:off x="2744" y="3568"/>
                <a:ext cx="0" cy="1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anose="02020603050405020304" pitchFamily="18" charset="0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82" name="组合 81"/>
          <p:cNvGrpSpPr/>
          <p:nvPr/>
        </p:nvGrpSpPr>
        <p:grpSpPr>
          <a:xfrm>
            <a:off x="7541647" y="2216446"/>
            <a:ext cx="1413110" cy="1756203"/>
            <a:chOff x="2249628" y="1533008"/>
            <a:chExt cx="1584214" cy="1756203"/>
          </a:xfrm>
        </p:grpSpPr>
        <p:sp>
          <p:nvSpPr>
            <p:cNvPr id="83" name="Text Box 43"/>
            <p:cNvSpPr txBox="1">
              <a:spLocks noChangeArrowheads="1"/>
            </p:cNvSpPr>
            <p:nvPr/>
          </p:nvSpPr>
          <p:spPr bwMode="auto">
            <a:xfrm>
              <a:off x="2339020" y="2827546"/>
              <a:ext cx="1494822" cy="461665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kumimoji="1" lang="en-US" altLang="zh-CN" sz="2400" b="1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COOH</a:t>
              </a:r>
              <a:endParaRPr kumimoji="1" lang="en-US" altLang="zh-CN" sz="2400" b="1" baseline="-2500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84" name="Text Box 44"/>
            <p:cNvSpPr txBox="1">
              <a:spLocks noChangeArrowheads="1"/>
            </p:cNvSpPr>
            <p:nvPr/>
          </p:nvSpPr>
          <p:spPr bwMode="auto">
            <a:xfrm>
              <a:off x="2329837" y="1533008"/>
              <a:ext cx="1255353" cy="461665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kumimoji="1" lang="en-US" altLang="zh-CN" sz="2400" b="1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OCH</a:t>
              </a:r>
              <a:r>
                <a:rPr kumimoji="1" lang="en-US" altLang="zh-CN" sz="2400" b="1" baseline="-250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3</a:t>
              </a:r>
              <a:endParaRPr kumimoji="1" lang="en-US" altLang="zh-CN" sz="2400" b="1" baseline="-2500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pSp>
          <p:nvGrpSpPr>
            <p:cNvPr id="85" name="Group 46"/>
            <p:cNvGrpSpPr/>
            <p:nvPr/>
          </p:nvGrpSpPr>
          <p:grpSpPr bwMode="auto">
            <a:xfrm>
              <a:off x="2249628" y="1894761"/>
              <a:ext cx="591192" cy="1092925"/>
              <a:chOff x="2616" y="3120"/>
              <a:chExt cx="264" cy="584"/>
            </a:xfrm>
          </p:grpSpPr>
          <p:grpSp>
            <p:nvGrpSpPr>
              <p:cNvPr id="86" name="Group 47"/>
              <p:cNvGrpSpPr/>
              <p:nvPr/>
            </p:nvGrpSpPr>
            <p:grpSpPr bwMode="auto">
              <a:xfrm>
                <a:off x="2616" y="3120"/>
                <a:ext cx="264" cy="456"/>
                <a:chOff x="1368" y="2952"/>
                <a:chExt cx="264" cy="456"/>
              </a:xfrm>
            </p:grpSpPr>
            <p:sp>
              <p:nvSpPr>
                <p:cNvPr id="88" name="Oval 48"/>
                <p:cNvSpPr>
                  <a:spLocks noChangeArrowheads="1"/>
                </p:cNvSpPr>
                <p:nvPr/>
              </p:nvSpPr>
              <p:spPr bwMode="auto">
                <a:xfrm rot="5400000">
                  <a:off x="1386" y="3158"/>
                  <a:ext cx="219" cy="144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 sz="2800" b="1">
                    <a:latin typeface="Times New Roman" panose="02020603050405020304" pitchFamily="18" charset="0"/>
                    <a:ea typeface="微软雅黑" panose="020B0503020204020204" pitchFamily="34" charset="-122"/>
                  </a:endParaRPr>
                </a:p>
              </p:txBody>
            </p:sp>
            <p:grpSp>
              <p:nvGrpSpPr>
                <p:cNvPr id="89" name="Group 49"/>
                <p:cNvGrpSpPr/>
                <p:nvPr/>
              </p:nvGrpSpPr>
              <p:grpSpPr bwMode="auto">
                <a:xfrm>
                  <a:off x="1368" y="2952"/>
                  <a:ext cx="264" cy="456"/>
                  <a:chOff x="1368" y="2952"/>
                  <a:chExt cx="264" cy="456"/>
                </a:xfrm>
              </p:grpSpPr>
              <p:sp>
                <p:nvSpPr>
                  <p:cNvPr id="90" name="AutoShape 50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1320" y="3096"/>
                    <a:ext cx="360" cy="264"/>
                  </a:xfrm>
                  <a:prstGeom prst="hexagon">
                    <a:avLst>
                      <a:gd name="adj" fmla="val 34091"/>
                      <a:gd name="vf" fmla="val 115470"/>
                    </a:avLst>
                  </a:prstGeom>
                  <a:noFill/>
                  <a:ln w="28575">
                    <a:solidFill>
                      <a:schemeClr val="tx1"/>
                    </a:solidFill>
                    <a:miter lim="800000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 sz="2800" b="1">
                      <a:latin typeface="Times New Roman" panose="02020603050405020304" pitchFamily="18" charset="0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91" name="Line 5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96" y="2952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zh-CN" altLang="en-US" sz="2800" b="1">
                      <a:latin typeface="Times New Roman" panose="02020603050405020304" pitchFamily="18" charset="0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sp>
            <p:nvSpPr>
              <p:cNvPr id="87" name="Line 52"/>
              <p:cNvSpPr>
                <a:spLocks noChangeShapeType="1"/>
              </p:cNvSpPr>
              <p:nvPr/>
            </p:nvSpPr>
            <p:spPr bwMode="auto">
              <a:xfrm>
                <a:off x="2744" y="3568"/>
                <a:ext cx="0" cy="1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 sz="2800" b="1">
                  <a:latin typeface="Times New Roman" panose="02020603050405020304" pitchFamily="18" charset="0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92" name="Text Box 9"/>
          <p:cNvSpPr txBox="1">
            <a:spLocks noChangeArrowheads="1"/>
          </p:cNvSpPr>
          <p:nvPr/>
        </p:nvSpPr>
        <p:spPr bwMode="auto">
          <a:xfrm>
            <a:off x="422119" y="3421683"/>
            <a:ext cx="9382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p>
            <a:r>
              <a:rPr kumimoji="1" lang="en-US" altLang="zh-CN" sz="24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CH</a:t>
            </a:r>
            <a:r>
              <a:rPr kumimoji="1" lang="en-US" altLang="zh-CN" sz="2400" b="1" baseline="-250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endParaRPr kumimoji="1" lang="en-US" altLang="zh-CN" sz="2400" b="1" baseline="-250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086770" y="2410758"/>
            <a:ext cx="5032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A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789831" y="2482195"/>
            <a:ext cx="5032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anose="02020603050405020304" pitchFamily="18" charset="0"/>
                <a:ea typeface="微软雅黑" panose="020B0503020204020204" pitchFamily="34" charset="-122"/>
              </a:rPr>
              <a:t>B</a:t>
            </a:r>
            <a:endParaRPr kumimoji="1" lang="en-US" altLang="zh-CN" sz="28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426325" y="2483565"/>
            <a:ext cx="7921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C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652713" y="2121833"/>
            <a:ext cx="14398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anose="02020603050405020304" pitchFamily="18" charset="0"/>
                <a:ea typeface="微软雅黑" panose="020B0503020204020204" pitchFamily="34" charset="-122"/>
              </a:rPr>
              <a:t>93.0%</a:t>
            </a:r>
            <a:endParaRPr kumimoji="1" lang="en-US" altLang="zh-CN" sz="28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558476" y="2074535"/>
            <a:ext cx="16557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81.7%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790190" y="3168820"/>
            <a:ext cx="118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85.6%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2605415" y="2516296"/>
            <a:ext cx="1439862" cy="360362"/>
          </a:xfrm>
          <a:prstGeom prst="rightArrow">
            <a:avLst>
              <a:gd name="adj1" fmla="val 50000"/>
              <a:gd name="adj2" fmla="val 9989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 sz="28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4542710" y="2553633"/>
            <a:ext cx="1152525" cy="360362"/>
          </a:xfrm>
          <a:prstGeom prst="rightArrow">
            <a:avLst>
              <a:gd name="adj1" fmla="val 50000"/>
              <a:gd name="adj2" fmla="val 79956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 sz="28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 rot="16200000">
            <a:off x="6632685" y="2142579"/>
            <a:ext cx="360362" cy="1150937"/>
          </a:xfrm>
          <a:prstGeom prst="downArrow">
            <a:avLst>
              <a:gd name="adj1" fmla="val 50000"/>
              <a:gd name="adj2" fmla="val 79846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 sz="28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181725" y="2050395"/>
            <a:ext cx="12239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anose="02020603050405020304" pitchFamily="18" charset="0"/>
                <a:ea typeface="微软雅黑" panose="020B0503020204020204" pitchFamily="34" charset="-122"/>
              </a:rPr>
              <a:t>90.0%</a:t>
            </a:r>
            <a:endParaRPr kumimoji="1" lang="en-US" altLang="zh-CN" sz="28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pic>
        <p:nvPicPr>
          <p:cNvPr id="12" name="Picture 15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86" y="2043003"/>
            <a:ext cx="2232025" cy="88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528" y="3591408"/>
            <a:ext cx="4535487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内容占位符 2"/>
          <p:cNvSpPr txBox="1"/>
          <p:nvPr/>
        </p:nvSpPr>
        <p:spPr bwMode="auto">
          <a:xfrm>
            <a:off x="395383" y="5980088"/>
            <a:ext cx="6219173" cy="503838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65D7FF"/>
                </a:solidFill>
              </a14:hiddenFill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zh-CN" altLang="en-US" sz="2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合成步骤：</a:t>
            </a:r>
            <a:r>
              <a:rPr lang="zh-CN" altLang="en-US" sz="2800" b="1" kern="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尽可能少（产率高）</a:t>
            </a:r>
            <a:endParaRPr lang="zh-CN" altLang="en-US" sz="2800" b="1" kern="0" dirty="0">
              <a:solidFill>
                <a:srgbClr val="0000FF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auto">
          <a:xfrm rot="16200000">
            <a:off x="7289032" y="3190881"/>
            <a:ext cx="641956" cy="360362"/>
          </a:xfrm>
          <a:prstGeom prst="leftArrow">
            <a:avLst>
              <a:gd name="adj1" fmla="val 50000"/>
              <a:gd name="adj2" fmla="val 59912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 sz="28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449963" y="4473356"/>
            <a:ext cx="7372443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总产率</a:t>
            </a:r>
            <a:endParaRPr kumimoji="1"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= 93.0%×81.7%×90.0%×85.6%= 58.54%</a:t>
            </a:r>
            <a:endParaRPr kumimoji="1"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1732097" y="1142464"/>
            <a:ext cx="1640548" cy="54857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产率计算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265845" y="1167813"/>
            <a:ext cx="45328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——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多步反应一次计算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 animBg="1"/>
      <p:bldP spid="9" grpId="0" animBg="1"/>
      <p:bldP spid="10" grpId="0" animBg="1"/>
      <p:bldP spid="11" grpId="0"/>
      <p:bldP spid="14" grpId="0"/>
      <p:bldP spid="15" grpId="0" animBg="1"/>
      <p:bldP spid="16" grpId="0"/>
      <p:bldP spid="17" grpId="0"/>
      <p:bldP spid="18" grpId="0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2567.374803149606,&quot;width&quot;:2749.026771653543}"/>
</p:tagLst>
</file>

<file path=ppt/tags/tag2.xml><?xml version="1.0" encoding="utf-8"?>
<p:tagLst xmlns:p="http://schemas.openxmlformats.org/presentationml/2006/main">
  <p:tag name="MH" val="20190416135752"/>
  <p:tag name="MH_LIBRARY" val="CONTENTS"/>
  <p:tag name="MH_TYPE" val="NUMBER"/>
  <p:tag name="ID" val="545288"/>
  <p:tag name="MH_ORDER" val="1"/>
</p:tagLst>
</file>

<file path=ppt/theme/theme1.xml><?xml version="1.0" encoding="utf-8"?>
<a:theme xmlns:a="http://schemas.openxmlformats.org/drawingml/2006/main" name="Pixel">
  <a:themeElements>
    <a:clrScheme name="Office 主题​​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Office 主题​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主题​​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0</TotalTime>
  <Words>3741</Words>
  <Application>WPS 演示</Application>
  <PresentationFormat>全屏显示(4:3)</PresentationFormat>
  <Paragraphs>533</Paragraphs>
  <Slides>32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22</vt:i4>
      </vt:variant>
      <vt:variant>
        <vt:lpstr>幻灯片标题</vt:lpstr>
      </vt:variant>
      <vt:variant>
        <vt:i4>32</vt:i4>
      </vt:variant>
    </vt:vector>
  </HeadingPairs>
  <TitlesOfParts>
    <vt:vector size="76" baseType="lpstr">
      <vt:lpstr>Arial</vt:lpstr>
      <vt:lpstr>宋体</vt:lpstr>
      <vt:lpstr>Wingdings</vt:lpstr>
      <vt:lpstr>Arial Black</vt:lpstr>
      <vt:lpstr>Times New Roman</vt:lpstr>
      <vt:lpstr>黑体</vt:lpstr>
      <vt:lpstr>微软雅黑</vt:lpstr>
      <vt:lpstr>Symbol</vt:lpstr>
      <vt:lpstr>华文行楷</vt:lpstr>
      <vt:lpstr>Arial Unicode MS</vt:lpstr>
      <vt:lpstr>Calibri</vt:lpstr>
      <vt:lpstr>Courier New</vt:lpstr>
      <vt:lpstr>隶书</vt:lpstr>
      <vt:lpstr>Courier New</vt:lpstr>
      <vt:lpstr>华文细黑</vt:lpstr>
      <vt:lpstr>Garamond</vt:lpstr>
      <vt:lpstr>思源黑体 CN Normal</vt:lpstr>
      <vt:lpstr>Broadway</vt:lpstr>
      <vt:lpstr>楷体</vt:lpstr>
      <vt:lpstr>经典繁仿黑</vt:lpstr>
      <vt:lpstr>GBK_S</vt:lpstr>
      <vt:lpstr>Pixel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PowerPoint 演示文稿</vt:lpstr>
      <vt:lpstr>有机合成的过程 </vt:lpstr>
      <vt:lpstr>逆合成分析法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王金玲</dc:creator>
  <cp:lastModifiedBy>沿途的远处</cp:lastModifiedBy>
  <cp:revision>17</cp:revision>
  <dcterms:created xsi:type="dcterms:W3CDTF">2020-12-21T08:29:00Z</dcterms:created>
  <dcterms:modified xsi:type="dcterms:W3CDTF">2021-03-30T02:01:40Z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36F8D4A95FD54ED6980FDCBED89D7769</vt:lpwstr>
  </property>
  <property fmtid="{D5CDD505-2E9C-101B-9397-08002B2CF9AE}" pid="3" name="KSOProductBuildVer">
    <vt:lpwstr>2052-11.1.0.10356</vt:lpwstr>
  </property>
</Properties>
</file>