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05" r:id="rId2"/>
    <p:sldId id="446" r:id="rId3"/>
    <p:sldId id="445" r:id="rId4"/>
    <p:sldId id="447" r:id="rId5"/>
    <p:sldId id="448" r:id="rId6"/>
    <p:sldId id="449" r:id="rId7"/>
    <p:sldId id="450" r:id="rId8"/>
    <p:sldId id="451" r:id="rId9"/>
    <p:sldId id="452" r:id="rId10"/>
    <p:sldId id="453" r:id="rId11"/>
    <p:sldId id="454" r:id="rId12"/>
    <p:sldId id="456" r:id="rId13"/>
    <p:sldId id="458" r:id="rId14"/>
    <p:sldId id="457" r:id="rId15"/>
    <p:sldId id="455" r:id="rId16"/>
    <p:sldId id="421" r:id="rId17"/>
    <p:sldId id="444"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95F00-20BC-42B9-94C8-A0328ADDD49D}" type="datetimeFigureOut">
              <a:rPr lang="zh-CN" altLang="en-US" smtClean="0"/>
              <a:pPr/>
              <a:t>2021/3/19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49546-FF8C-43B1-929C-F4D6EFAEF992}" type="slidenum">
              <a:rPr lang="zh-CN" altLang="en-US" smtClean="0"/>
              <a:pPr/>
              <a:t>‹#›</a:t>
            </a:fld>
            <a:endParaRPr lang="zh-CN" altLang="en-US"/>
          </a:p>
        </p:txBody>
      </p:sp>
    </p:spTree>
    <p:extLst>
      <p:ext uri="{BB962C8B-B14F-4D97-AF65-F5344CB8AC3E}">
        <p14:creationId xmlns:p14="http://schemas.microsoft.com/office/powerpoint/2010/main" xmlns="" val="405995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E49546-FF8C-43B1-929C-F4D6EFAEF992}"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B4912-8E50-4DD7-B2E4-1126440EA255}" type="slidenum">
              <a:rPr lang="en-US" altLang="zh-CN"/>
              <a:pPr/>
              <a:t>3</a:t>
            </a:fld>
            <a:endParaRPr lang="en-US" altLang="zh-CN"/>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2021/3/19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http://t3.baidu.com/it/u=730105718,3273614238&amp;gp=46.jpg"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1" descr="15942696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563" t="2353"/>
          <a:stretch>
            <a:fillRect/>
          </a:stretch>
        </p:blipFill>
        <p:spPr bwMode="auto">
          <a:xfrm>
            <a:off x="539552" y="1772816"/>
            <a:ext cx="7920880" cy="4005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矩形 2"/>
          <p:cNvSpPr>
            <a:spLocks noChangeArrowheads="1"/>
          </p:cNvSpPr>
          <p:nvPr/>
        </p:nvSpPr>
        <p:spPr bwMode="auto">
          <a:xfrm>
            <a:off x="71500" y="323906"/>
            <a:ext cx="871296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3600" b="1" dirty="0">
                <a:latin typeface="+mn-ea"/>
                <a:ea typeface="+mn-ea"/>
              </a:rPr>
              <a:t>第一个社会主义国家的缔造者列宁</a:t>
            </a:r>
          </a:p>
        </p:txBody>
      </p:sp>
    </p:spTree>
    <p:extLst>
      <p:ext uri="{BB962C8B-B14F-4D97-AF65-F5344CB8AC3E}">
        <p14:creationId xmlns:p14="http://schemas.microsoft.com/office/powerpoint/2010/main" xmlns="" val="1313556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txBox="1">
            <a:spLocks noChangeArrowheads="1"/>
          </p:cNvSpPr>
          <p:nvPr/>
        </p:nvSpPr>
        <p:spPr bwMode="auto">
          <a:xfrm>
            <a:off x="1835696" y="260648"/>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tx1"/>
                </a:solidFill>
                <a:effectLst/>
                <a:uLnTx/>
                <a:uFillTx/>
                <a:latin typeface="+mn-ea"/>
                <a:ea typeface="+mn-ea"/>
                <a:cs typeface="+mj-cs"/>
              </a:rPr>
              <a:t>三、困境中的列宁</a:t>
            </a:r>
            <a:endParaRPr kumimoji="0" lang="zh-CN" altLang="en-US" sz="3600" b="1" i="0" u="none" strike="noStrike" kern="1200" cap="none" spc="0" normalizeH="0" baseline="0" noProof="0" dirty="0">
              <a:ln>
                <a:noFill/>
              </a:ln>
              <a:solidFill>
                <a:schemeClr val="tx1"/>
              </a:solidFill>
              <a:effectLst/>
              <a:uLnTx/>
              <a:uFillTx/>
              <a:latin typeface="+mn-ea"/>
              <a:ea typeface="+mn-ea"/>
              <a:cs typeface="+mj-cs"/>
            </a:endParaRPr>
          </a:p>
        </p:txBody>
      </p:sp>
      <p:sp>
        <p:nvSpPr>
          <p:cNvPr id="5" name="TextBox 4"/>
          <p:cNvSpPr txBox="1"/>
          <p:nvPr/>
        </p:nvSpPr>
        <p:spPr>
          <a:xfrm>
            <a:off x="179512" y="980728"/>
            <a:ext cx="5328592"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FF0000"/>
                </a:solidFill>
                <a:latin typeface="黑体" pitchFamily="2" charset="-122"/>
                <a:ea typeface="黑体" pitchFamily="2" charset="-122"/>
              </a:rPr>
              <a:t>（三）“直接”</a:t>
            </a:r>
            <a:r>
              <a:rPr lang="en-US" altLang="zh-CN" sz="2800" b="1" dirty="0" smtClean="0">
                <a:solidFill>
                  <a:srgbClr val="FF0000"/>
                </a:solidFill>
                <a:latin typeface="黑体" pitchFamily="2" charset="-122"/>
                <a:ea typeface="黑体" pitchFamily="2" charset="-122"/>
              </a:rPr>
              <a:t>VS</a:t>
            </a:r>
            <a:r>
              <a:rPr lang="zh-CN" altLang="en-US" sz="2800" b="1" dirty="0" smtClean="0">
                <a:solidFill>
                  <a:srgbClr val="FF0000"/>
                </a:solidFill>
                <a:latin typeface="黑体" pitchFamily="2" charset="-122"/>
                <a:ea typeface="黑体" pitchFamily="2" charset="-122"/>
              </a:rPr>
              <a:t>“间接”</a:t>
            </a:r>
            <a:endParaRPr lang="zh-CN" altLang="en-US" sz="2800" b="1" dirty="0">
              <a:solidFill>
                <a:srgbClr val="FF0000"/>
              </a:solidFill>
              <a:latin typeface="黑体" pitchFamily="2" charset="-122"/>
              <a:ea typeface="黑体" pitchFamily="2" charset="-122"/>
            </a:endParaRPr>
          </a:p>
        </p:txBody>
      </p:sp>
      <p:sp>
        <p:nvSpPr>
          <p:cNvPr id="6" name="矩形 5"/>
          <p:cNvSpPr/>
          <p:nvPr/>
        </p:nvSpPr>
        <p:spPr>
          <a:xfrm>
            <a:off x="395536" y="1556792"/>
            <a:ext cx="8136904" cy="2677656"/>
          </a:xfrm>
          <a:prstGeom prst="rect">
            <a:avLst/>
          </a:prstGeom>
          <a:ln>
            <a:solidFill>
              <a:schemeClr val="tx1"/>
            </a:solidFill>
          </a:ln>
        </p:spPr>
        <p:txBody>
          <a:bodyPr wrap="square">
            <a:spAutoFit/>
          </a:bodyPr>
          <a:lstStyle/>
          <a:p>
            <a:r>
              <a:rPr lang="en-US" altLang="zh-CN" sz="2800" b="1" dirty="0" smtClean="0">
                <a:latin typeface="+mn-ea"/>
              </a:rPr>
              <a:t>1918</a:t>
            </a:r>
            <a:r>
              <a:rPr lang="zh-CN" altLang="en-US" sz="2800" b="1" dirty="0">
                <a:latin typeface="+mn-ea"/>
              </a:rPr>
              <a:t>年，列宁说：“在一个遭受帝国主义战争破坏的国家里，实行余粮</a:t>
            </a:r>
            <a:r>
              <a:rPr lang="zh-CN" altLang="en-US" sz="2800" b="1" dirty="0" smtClean="0">
                <a:latin typeface="+mn-ea"/>
              </a:rPr>
              <a:t>收集制</a:t>
            </a:r>
            <a:r>
              <a:rPr lang="zh-CN" altLang="en-US" sz="2800" b="1" dirty="0">
                <a:latin typeface="+mn-ea"/>
              </a:rPr>
              <a:t>，禁止自由贸易</a:t>
            </a:r>
            <a:r>
              <a:rPr lang="en-US" altLang="zh-CN" sz="2800" b="1" dirty="0">
                <a:latin typeface="+mn-ea"/>
              </a:rPr>
              <a:t>……</a:t>
            </a:r>
            <a:r>
              <a:rPr lang="zh-CN" altLang="en-US" sz="2800" b="1" dirty="0">
                <a:latin typeface="+mn-ea"/>
              </a:rPr>
              <a:t>不仅是维护生活和对付战争，已经超越‘一般革命’的任务，</a:t>
            </a:r>
            <a:r>
              <a:rPr lang="zh-CN" altLang="en-US" sz="2800" b="1" dirty="0" smtClean="0">
                <a:latin typeface="+mn-ea"/>
              </a:rPr>
              <a:t>而且</a:t>
            </a:r>
            <a:r>
              <a:rPr lang="zh-CN" altLang="en-US" sz="2800" b="1" dirty="0">
                <a:latin typeface="+mn-ea"/>
              </a:rPr>
              <a:t>是共产主义的任务，是推进社会主义的主要门径。”</a:t>
            </a:r>
          </a:p>
          <a:p>
            <a:r>
              <a:rPr lang="zh-CN" altLang="en-US" sz="2800" b="1" dirty="0" smtClean="0">
                <a:latin typeface="+mn-ea"/>
              </a:rPr>
              <a:t>                          </a:t>
            </a:r>
            <a:r>
              <a:rPr lang="en-US" altLang="zh-CN" sz="2800" b="1" dirty="0" smtClean="0">
                <a:latin typeface="+mn-ea"/>
              </a:rPr>
              <a:t>——</a:t>
            </a:r>
            <a:r>
              <a:rPr lang="zh-CN" altLang="en-US" sz="2800" b="1" dirty="0">
                <a:latin typeface="+mn-ea"/>
              </a:rPr>
              <a:t>摘自</a:t>
            </a:r>
            <a:r>
              <a:rPr lang="en-US" altLang="zh-CN" sz="2800" b="1" dirty="0">
                <a:latin typeface="+mn-ea"/>
              </a:rPr>
              <a:t>《</a:t>
            </a:r>
            <a:r>
              <a:rPr lang="zh-CN" altLang="en-US" sz="2800" b="1" dirty="0">
                <a:latin typeface="+mn-ea"/>
              </a:rPr>
              <a:t>苏联史</a:t>
            </a:r>
            <a:r>
              <a:rPr lang="en-US" altLang="zh-CN" sz="2800" b="1" dirty="0">
                <a:latin typeface="+mn-ea"/>
              </a:rPr>
              <a:t>》</a:t>
            </a:r>
          </a:p>
        </p:txBody>
      </p:sp>
      <p:sp>
        <p:nvSpPr>
          <p:cNvPr id="8" name="矩形 7"/>
          <p:cNvSpPr/>
          <p:nvPr/>
        </p:nvSpPr>
        <p:spPr>
          <a:xfrm>
            <a:off x="395536" y="4221088"/>
            <a:ext cx="8064896" cy="954107"/>
          </a:xfrm>
          <a:prstGeom prst="rect">
            <a:avLst/>
          </a:prstGeom>
        </p:spPr>
        <p:txBody>
          <a:bodyPr wrap="square">
            <a:spAutoFit/>
          </a:bodyPr>
          <a:lstStyle/>
          <a:p>
            <a:r>
              <a:rPr lang="zh-CN" altLang="en-US" sz="2800" b="1" dirty="0">
                <a:solidFill>
                  <a:srgbClr val="000099"/>
                </a:solidFill>
              </a:rPr>
              <a:t>据材料一并结合所学知识</a:t>
            </a:r>
            <a:r>
              <a:rPr lang="zh-CN" altLang="en-US" sz="2800" b="1" dirty="0" smtClean="0">
                <a:solidFill>
                  <a:srgbClr val="000099"/>
                </a:solidFill>
              </a:rPr>
              <a:t>，指出当时苏俄实施的政策及目的。</a:t>
            </a:r>
            <a:endParaRPr lang="zh-CN" altLang="en-US" sz="2800" b="1" dirty="0">
              <a:solidFill>
                <a:srgbClr val="000099"/>
              </a:solidFill>
            </a:endParaRPr>
          </a:p>
        </p:txBody>
      </p:sp>
      <p:sp>
        <p:nvSpPr>
          <p:cNvPr id="9" name="矩形 8"/>
          <p:cNvSpPr/>
          <p:nvPr/>
        </p:nvSpPr>
        <p:spPr>
          <a:xfrm>
            <a:off x="323528" y="5157192"/>
            <a:ext cx="8280920" cy="830997"/>
          </a:xfrm>
          <a:prstGeom prst="rect">
            <a:avLst/>
          </a:prstGeom>
        </p:spPr>
        <p:txBody>
          <a:bodyPr wrap="square">
            <a:spAutoFit/>
          </a:bodyPr>
          <a:lstStyle/>
          <a:p>
            <a:r>
              <a:rPr lang="zh-CN" altLang="en-US" sz="2400" b="1" dirty="0" smtClean="0">
                <a:solidFill>
                  <a:srgbClr val="FF0000"/>
                </a:solidFill>
              </a:rPr>
              <a:t>战时共产主义政策 ；</a:t>
            </a:r>
            <a:endParaRPr lang="en-US" altLang="zh-CN" sz="2400" b="1" dirty="0" smtClean="0">
              <a:solidFill>
                <a:srgbClr val="FF0000"/>
              </a:solidFill>
            </a:endParaRPr>
          </a:p>
          <a:p>
            <a:r>
              <a:rPr lang="zh-CN" altLang="en-US" sz="2400" b="1" dirty="0" smtClean="0">
                <a:solidFill>
                  <a:srgbClr val="FF0000"/>
                </a:solidFill>
              </a:rPr>
              <a:t>应对战争，巩固政权；向社会主义直接过渡</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txBox="1">
            <a:spLocks noChangeArrowheads="1"/>
          </p:cNvSpPr>
          <p:nvPr/>
        </p:nvSpPr>
        <p:spPr bwMode="auto">
          <a:xfrm>
            <a:off x="1835696" y="260648"/>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tx1"/>
                </a:solidFill>
                <a:effectLst/>
                <a:uLnTx/>
                <a:uFillTx/>
                <a:latin typeface="+mn-ea"/>
                <a:ea typeface="+mn-ea"/>
                <a:cs typeface="+mj-cs"/>
              </a:rPr>
              <a:t>三、困境中的列宁</a:t>
            </a:r>
            <a:endParaRPr kumimoji="0" lang="zh-CN" altLang="en-US" sz="3600" b="1" i="0" u="none" strike="noStrike" kern="1200" cap="none" spc="0" normalizeH="0" baseline="0" noProof="0" dirty="0">
              <a:ln>
                <a:noFill/>
              </a:ln>
              <a:solidFill>
                <a:schemeClr val="tx1"/>
              </a:solidFill>
              <a:effectLst/>
              <a:uLnTx/>
              <a:uFillTx/>
              <a:latin typeface="+mn-ea"/>
              <a:ea typeface="+mn-ea"/>
              <a:cs typeface="+mj-cs"/>
            </a:endParaRPr>
          </a:p>
        </p:txBody>
      </p:sp>
      <p:sp>
        <p:nvSpPr>
          <p:cNvPr id="5" name="TextBox 4"/>
          <p:cNvSpPr txBox="1"/>
          <p:nvPr/>
        </p:nvSpPr>
        <p:spPr>
          <a:xfrm>
            <a:off x="179512" y="980728"/>
            <a:ext cx="5328592"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FF0000"/>
                </a:solidFill>
                <a:latin typeface="黑体" pitchFamily="2" charset="-122"/>
                <a:ea typeface="黑体" pitchFamily="2" charset="-122"/>
              </a:rPr>
              <a:t>（三）“直接”</a:t>
            </a:r>
            <a:r>
              <a:rPr lang="en-US" altLang="zh-CN" sz="2800" b="1" dirty="0" smtClean="0">
                <a:solidFill>
                  <a:srgbClr val="FF0000"/>
                </a:solidFill>
                <a:latin typeface="黑体" pitchFamily="2" charset="-122"/>
                <a:ea typeface="黑体" pitchFamily="2" charset="-122"/>
              </a:rPr>
              <a:t>VS</a:t>
            </a:r>
            <a:r>
              <a:rPr lang="zh-CN" altLang="en-US" sz="2800" b="1" dirty="0" smtClean="0">
                <a:solidFill>
                  <a:srgbClr val="FF0000"/>
                </a:solidFill>
                <a:latin typeface="黑体" pitchFamily="2" charset="-122"/>
                <a:ea typeface="黑体" pitchFamily="2" charset="-122"/>
              </a:rPr>
              <a:t>“间接”</a:t>
            </a:r>
            <a:endParaRPr lang="zh-CN" altLang="en-US" sz="2800" b="1" dirty="0">
              <a:solidFill>
                <a:srgbClr val="FF0000"/>
              </a:solidFill>
              <a:latin typeface="黑体" pitchFamily="2" charset="-122"/>
              <a:ea typeface="黑体" pitchFamily="2" charset="-122"/>
            </a:endParaRPr>
          </a:p>
        </p:txBody>
      </p:sp>
      <p:sp>
        <p:nvSpPr>
          <p:cNvPr id="7" name="矩形 6"/>
          <p:cNvSpPr/>
          <p:nvPr/>
        </p:nvSpPr>
        <p:spPr>
          <a:xfrm>
            <a:off x="251520" y="1556792"/>
            <a:ext cx="8734436" cy="2246769"/>
          </a:xfrm>
          <a:prstGeom prst="rect">
            <a:avLst/>
          </a:prstGeom>
          <a:ln>
            <a:solidFill>
              <a:schemeClr val="tx1"/>
            </a:solidFill>
          </a:ln>
        </p:spPr>
        <p:txBody>
          <a:bodyPr wrap="square">
            <a:spAutoFit/>
          </a:bodyPr>
          <a:lstStyle/>
          <a:p>
            <a:pPr lvl="0" eaLnBrk="0" fontAlgn="base" hangingPunct="0">
              <a:spcBef>
                <a:spcPct val="0"/>
              </a:spcBef>
              <a:spcAft>
                <a:spcPct val="0"/>
              </a:spcAft>
            </a:pPr>
            <a:r>
              <a:rPr lang="en-US" altLang="zh-CN" sz="2800" b="1" dirty="0" smtClean="0">
                <a:solidFill>
                  <a:srgbClr val="000000"/>
                </a:solidFill>
                <a:latin typeface="+mn-ea"/>
                <a:cs typeface="Arial" pitchFamily="34" charset="0"/>
              </a:rPr>
              <a:t>1921</a:t>
            </a:r>
            <a:r>
              <a:rPr lang="zh-CN" altLang="en-US" sz="2800" b="1" dirty="0">
                <a:solidFill>
                  <a:srgbClr val="000000"/>
                </a:solidFill>
                <a:latin typeface="+mn-ea"/>
                <a:cs typeface="Arial" pitchFamily="34" charset="0"/>
              </a:rPr>
              <a:t>年列宁说：“目前已经很清楚，我们用冲击的办法实行社会主义生产分配的原则的尝试已经失败了。</a:t>
            </a:r>
            <a:r>
              <a:rPr lang="en-US" altLang="zh-CN" sz="2800" b="1" dirty="0">
                <a:solidFill>
                  <a:srgbClr val="000000"/>
                </a:solidFill>
                <a:latin typeface="+mn-ea"/>
                <a:cs typeface="Arial" pitchFamily="34" charset="0"/>
              </a:rPr>
              <a:t>……</a:t>
            </a:r>
            <a:r>
              <a:rPr lang="zh-CN" altLang="en-US" sz="2800" b="1" dirty="0">
                <a:solidFill>
                  <a:srgbClr val="000000"/>
                </a:solidFill>
                <a:latin typeface="+mn-ea"/>
                <a:cs typeface="Arial" pitchFamily="34" charset="0"/>
              </a:rPr>
              <a:t>政治形势向我们表明，在许多经济问题上，必须退到国家资本主义上去，从冲击转到围攻的办法上来。</a:t>
            </a:r>
            <a:r>
              <a:rPr lang="zh-CN" altLang="en-US" sz="2800" b="1" dirty="0" smtClean="0">
                <a:solidFill>
                  <a:srgbClr val="000000"/>
                </a:solidFill>
                <a:latin typeface="+mn-ea"/>
                <a:cs typeface="Arial" pitchFamily="34" charset="0"/>
              </a:rPr>
              <a:t>”            </a:t>
            </a:r>
            <a:r>
              <a:rPr lang="en-US" altLang="zh-CN" sz="2800" b="1" dirty="0" smtClean="0">
                <a:solidFill>
                  <a:srgbClr val="000000"/>
                </a:solidFill>
                <a:latin typeface="+mn-ea"/>
                <a:cs typeface="Arial" pitchFamily="34" charset="0"/>
              </a:rPr>
              <a:t>——《</a:t>
            </a:r>
            <a:r>
              <a:rPr lang="zh-CN" altLang="en-US" sz="2800" b="1" dirty="0">
                <a:solidFill>
                  <a:srgbClr val="000000"/>
                </a:solidFill>
                <a:latin typeface="+mn-ea"/>
                <a:cs typeface="Arial" pitchFamily="34" charset="0"/>
              </a:rPr>
              <a:t>苏联兴亡史</a:t>
            </a:r>
            <a:r>
              <a:rPr lang="en-US" altLang="zh-CN" sz="2800" b="1" dirty="0" smtClean="0">
                <a:solidFill>
                  <a:srgbClr val="000000"/>
                </a:solidFill>
                <a:latin typeface="+mn-ea"/>
                <a:cs typeface="Arial" pitchFamily="34" charset="0"/>
              </a:rPr>
              <a:t>》</a:t>
            </a:r>
            <a:endParaRPr lang="en-US" altLang="zh-CN" sz="2800" b="1" dirty="0">
              <a:latin typeface="+mn-ea"/>
              <a:cs typeface="宋体" pitchFamily="2" charset="-122"/>
            </a:endParaRPr>
          </a:p>
        </p:txBody>
      </p:sp>
      <p:sp>
        <p:nvSpPr>
          <p:cNvPr id="10" name="矩形 9"/>
          <p:cNvSpPr/>
          <p:nvPr/>
        </p:nvSpPr>
        <p:spPr>
          <a:xfrm>
            <a:off x="323528" y="3933056"/>
            <a:ext cx="6390456" cy="523220"/>
          </a:xfrm>
          <a:prstGeom prst="rect">
            <a:avLst/>
          </a:prstGeom>
        </p:spPr>
        <p:txBody>
          <a:bodyPr wrap="square">
            <a:spAutoFit/>
          </a:bodyPr>
          <a:lstStyle/>
          <a:p>
            <a:pPr lvl="0" eaLnBrk="0" fontAlgn="base" hangingPunct="0">
              <a:spcBef>
                <a:spcPct val="0"/>
              </a:spcBef>
              <a:spcAft>
                <a:spcPct val="0"/>
              </a:spcAft>
            </a:pPr>
            <a:r>
              <a:rPr lang="zh-CN" altLang="en-US" sz="2800" b="1" dirty="0" smtClean="0">
                <a:solidFill>
                  <a:srgbClr val="000099"/>
                </a:solidFill>
                <a:latin typeface="宋体"/>
                <a:cs typeface="Arial" pitchFamily="34" charset="0"/>
              </a:rPr>
              <a:t>为什么列宁说它“已经失败了？”</a:t>
            </a:r>
            <a:endParaRPr lang="zh-CN" altLang="en-US" sz="2800" b="1" dirty="0">
              <a:solidFill>
                <a:srgbClr val="000099"/>
              </a:solidFill>
              <a:latin typeface="宋体"/>
              <a:cs typeface="宋体" pitchFamily="2" charset="-122"/>
            </a:endParaRPr>
          </a:p>
        </p:txBody>
      </p:sp>
      <p:sp>
        <p:nvSpPr>
          <p:cNvPr id="11" name="矩形 10"/>
          <p:cNvSpPr/>
          <p:nvPr/>
        </p:nvSpPr>
        <p:spPr>
          <a:xfrm>
            <a:off x="323528" y="4581128"/>
            <a:ext cx="8424936" cy="523220"/>
          </a:xfrm>
          <a:prstGeom prst="rect">
            <a:avLst/>
          </a:prstGeom>
        </p:spPr>
        <p:txBody>
          <a:bodyPr wrap="square">
            <a:spAutoFit/>
          </a:bodyPr>
          <a:lstStyle/>
          <a:p>
            <a:r>
              <a:rPr lang="zh-CN" altLang="en-US" sz="2800" b="1" dirty="0" smtClean="0">
                <a:solidFill>
                  <a:srgbClr val="FF0000"/>
                </a:solidFill>
              </a:rPr>
              <a:t>国内战争结束后苏俄出现严重的经济和政治危机。</a:t>
            </a:r>
            <a:endParaRPr lang="zh-CN" altLang="en-US" sz="2800" b="1" dirty="0">
              <a:solidFill>
                <a:srgbClr val="FF0000"/>
              </a:solidFill>
            </a:endParaRPr>
          </a:p>
        </p:txBody>
      </p:sp>
      <p:sp>
        <p:nvSpPr>
          <p:cNvPr id="12" name="TextBox 11"/>
          <p:cNvSpPr txBox="1"/>
          <p:nvPr/>
        </p:nvSpPr>
        <p:spPr>
          <a:xfrm>
            <a:off x="179512" y="5157192"/>
            <a:ext cx="4134465" cy="523220"/>
          </a:xfrm>
          <a:prstGeom prst="rect">
            <a:avLst/>
          </a:prstGeom>
          <a:noFill/>
        </p:spPr>
        <p:txBody>
          <a:bodyPr wrap="none" rtlCol="0">
            <a:spAutoFit/>
          </a:bodyPr>
          <a:lstStyle/>
          <a:p>
            <a:r>
              <a:rPr lang="zh-CN" altLang="en-US" sz="2800" b="1" dirty="0" smtClean="0">
                <a:solidFill>
                  <a:srgbClr val="000099"/>
                </a:solidFill>
              </a:rPr>
              <a:t>“围攻”的办法指什么？</a:t>
            </a:r>
            <a:endParaRPr lang="zh-CN" altLang="en-US" sz="2800" b="1" dirty="0">
              <a:solidFill>
                <a:srgbClr val="000099"/>
              </a:solidFill>
            </a:endParaRPr>
          </a:p>
        </p:txBody>
      </p:sp>
      <p:sp>
        <p:nvSpPr>
          <p:cNvPr id="13" name="TextBox 12"/>
          <p:cNvSpPr txBox="1"/>
          <p:nvPr/>
        </p:nvSpPr>
        <p:spPr>
          <a:xfrm>
            <a:off x="395536" y="5805264"/>
            <a:ext cx="2698175" cy="523220"/>
          </a:xfrm>
          <a:prstGeom prst="rect">
            <a:avLst/>
          </a:prstGeom>
          <a:noFill/>
        </p:spPr>
        <p:txBody>
          <a:bodyPr wrap="none" rtlCol="0">
            <a:spAutoFit/>
          </a:bodyPr>
          <a:lstStyle/>
          <a:p>
            <a:r>
              <a:rPr lang="zh-CN" altLang="en-US" sz="2800" b="1" dirty="0" smtClean="0">
                <a:solidFill>
                  <a:srgbClr val="FF0000"/>
                </a:solidFill>
              </a:rPr>
              <a:t>实施新经济政策</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txBox="1">
            <a:spLocks noChangeArrowheads="1"/>
          </p:cNvSpPr>
          <p:nvPr/>
        </p:nvSpPr>
        <p:spPr bwMode="auto">
          <a:xfrm>
            <a:off x="1835696" y="260648"/>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tx1"/>
                </a:solidFill>
                <a:effectLst/>
                <a:uLnTx/>
                <a:uFillTx/>
                <a:latin typeface="+mn-ea"/>
                <a:ea typeface="+mn-ea"/>
                <a:cs typeface="+mj-cs"/>
              </a:rPr>
              <a:t>三、困境中的列宁</a:t>
            </a:r>
            <a:endParaRPr kumimoji="0" lang="zh-CN" altLang="en-US" sz="3600" b="1" i="0" u="none" strike="noStrike" kern="1200" cap="none" spc="0" normalizeH="0" baseline="0" noProof="0" dirty="0">
              <a:ln>
                <a:noFill/>
              </a:ln>
              <a:solidFill>
                <a:schemeClr val="tx1"/>
              </a:solidFill>
              <a:effectLst/>
              <a:uLnTx/>
              <a:uFillTx/>
              <a:latin typeface="+mn-ea"/>
              <a:ea typeface="+mn-ea"/>
              <a:cs typeface="+mj-cs"/>
            </a:endParaRPr>
          </a:p>
        </p:txBody>
      </p:sp>
      <p:sp>
        <p:nvSpPr>
          <p:cNvPr id="5" name="TextBox 4"/>
          <p:cNvSpPr txBox="1"/>
          <p:nvPr/>
        </p:nvSpPr>
        <p:spPr>
          <a:xfrm>
            <a:off x="179512" y="980728"/>
            <a:ext cx="5328592"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FF0000"/>
                </a:solidFill>
                <a:latin typeface="黑体" pitchFamily="2" charset="-122"/>
                <a:ea typeface="黑体" pitchFamily="2" charset="-122"/>
              </a:rPr>
              <a:t>（三）“直接”</a:t>
            </a:r>
            <a:r>
              <a:rPr lang="en-US" altLang="zh-CN" sz="2800" b="1" dirty="0" smtClean="0">
                <a:solidFill>
                  <a:srgbClr val="FF0000"/>
                </a:solidFill>
                <a:latin typeface="黑体" pitchFamily="2" charset="-122"/>
                <a:ea typeface="黑体" pitchFamily="2" charset="-122"/>
              </a:rPr>
              <a:t>VS</a:t>
            </a:r>
            <a:r>
              <a:rPr lang="zh-CN" altLang="en-US" sz="2800" b="1" dirty="0" smtClean="0">
                <a:solidFill>
                  <a:srgbClr val="FF0000"/>
                </a:solidFill>
                <a:latin typeface="黑体" pitchFamily="2" charset="-122"/>
                <a:ea typeface="黑体" pitchFamily="2" charset="-122"/>
              </a:rPr>
              <a:t>“间接”</a:t>
            </a:r>
            <a:endParaRPr lang="zh-CN" altLang="en-US" sz="2800" b="1" dirty="0">
              <a:solidFill>
                <a:srgbClr val="FF0000"/>
              </a:solidFill>
              <a:latin typeface="黑体" pitchFamily="2" charset="-122"/>
              <a:ea typeface="黑体" pitchFamily="2" charset="-122"/>
            </a:endParaRPr>
          </a:p>
        </p:txBody>
      </p:sp>
      <p:graphicFrame>
        <p:nvGraphicFramePr>
          <p:cNvPr id="9" name="Group 42"/>
          <p:cNvGraphicFramePr>
            <a:graphicFrameLocks noGrp="1"/>
          </p:cNvGraphicFramePr>
          <p:nvPr>
            <p:extLst>
              <p:ext uri="{D42A27DB-BD31-4B8C-83A1-F6EECF244321}">
                <p14:modId xmlns:p14="http://schemas.microsoft.com/office/powerpoint/2010/main" xmlns="" val="2827170863"/>
              </p:ext>
            </p:extLst>
          </p:nvPr>
        </p:nvGraphicFramePr>
        <p:xfrm>
          <a:off x="609600" y="1676400"/>
          <a:ext cx="8001000" cy="3967336"/>
        </p:xfrm>
        <a:graphic>
          <a:graphicData uri="http://schemas.openxmlformats.org/drawingml/2006/table">
            <a:tbl>
              <a:tblPr/>
              <a:tblGrid>
                <a:gridCol w="898525"/>
                <a:gridCol w="3368675"/>
                <a:gridCol w="3733800"/>
              </a:tblGrid>
              <a:tr h="528464">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mn-ea"/>
                          <a:ea typeface="+mn-ea"/>
                          <a:cs typeface="Times New Roman" pitchFamily="18" charset="0"/>
                        </a:rPr>
                        <a:t>项目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mn-ea"/>
                          <a:ea typeface="+mn-ea"/>
                          <a:cs typeface="Times New Roman" pitchFamily="18" charset="0"/>
                        </a:rPr>
                        <a:t>战时共产主义政策</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mn-ea"/>
                          <a:ea typeface="+mn-ea"/>
                          <a:cs typeface="Times New Roman" pitchFamily="18" charset="0"/>
                        </a:rPr>
                        <a:t>新经济政策</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mn-ea"/>
                          <a:ea typeface="+mn-ea"/>
                          <a:cs typeface="Times New Roman" pitchFamily="18" charset="0"/>
                        </a:rPr>
                        <a:t>农业</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Arial" pitchFamily="34" charset="0"/>
                        <a:ea typeface="黑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Arial" pitchFamily="34" charset="0"/>
                        <a:ea typeface="黑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2040">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mn-ea"/>
                          <a:ea typeface="+mn-ea"/>
                          <a:cs typeface="Times New Roman" pitchFamily="18" charset="0"/>
                        </a:rPr>
                        <a:t>工业</a:t>
                      </a:r>
                      <a:endParaRPr kumimoji="0" lang="zh-CN" altLang="zh-CN" sz="2800" b="1" i="0" u="none" strike="noStrike" cap="none" normalizeH="0" baseline="0" dirty="0" smtClean="0">
                        <a:ln>
                          <a:noFill/>
                        </a:ln>
                        <a:solidFill>
                          <a:schemeClr val="tx1"/>
                        </a:solidFill>
                        <a:effectLst/>
                        <a:latin typeface="+mn-ea"/>
                        <a:ea typeface="+mn-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FF"/>
                    </a:solid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Arial" pitchFamily="34" charset="0"/>
                        <a:ea typeface="黑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Arial" pitchFamily="34" charset="0"/>
                        <a:ea typeface="黑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8072">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mn-ea"/>
                          <a:ea typeface="+mn-ea"/>
                          <a:cs typeface="Times New Roman" pitchFamily="18" charset="0"/>
                        </a:rPr>
                        <a:t>商业</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Arial" pitchFamily="34" charset="0"/>
                        <a:ea typeface="黑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Arial" pitchFamily="34" charset="0"/>
                        <a:ea typeface="黑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0600">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mn-ea"/>
                          <a:ea typeface="+mn-ea"/>
                          <a:cs typeface="Times New Roman" pitchFamily="18" charset="0"/>
                        </a:rPr>
                        <a:t>分配</a:t>
                      </a:r>
                      <a:endParaRPr kumimoji="0" lang="en-US" altLang="zh-CN" sz="2800" b="1" i="0" u="none" strike="noStrike"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mn-ea"/>
                        <a:ea typeface="+mn-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3FB"/>
                    </a:solid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Arial" pitchFamily="34" charset="0"/>
                        <a:ea typeface="黑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Arial" pitchFamily="34" charset="0"/>
                        <a:ea typeface="黑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 name="Rectangle 34"/>
          <p:cNvSpPr>
            <a:spLocks noChangeArrowheads="1"/>
          </p:cNvSpPr>
          <p:nvPr/>
        </p:nvSpPr>
        <p:spPr bwMode="auto">
          <a:xfrm>
            <a:off x="1757418" y="2218919"/>
            <a:ext cx="233910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latin typeface="Times New Roman" pitchFamily="18" charset="0"/>
                <a:cs typeface="Times New Roman" pitchFamily="18" charset="0"/>
              </a:rPr>
              <a:t>实行余粮收集制</a:t>
            </a:r>
          </a:p>
        </p:txBody>
      </p:sp>
      <p:sp>
        <p:nvSpPr>
          <p:cNvPr id="15" name="Rectangle 41"/>
          <p:cNvSpPr>
            <a:spLocks noChangeArrowheads="1"/>
          </p:cNvSpPr>
          <p:nvPr/>
        </p:nvSpPr>
        <p:spPr bwMode="auto">
          <a:xfrm>
            <a:off x="5105400" y="2188636"/>
            <a:ext cx="204094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latin typeface="Times New Roman" pitchFamily="18" charset="0"/>
                <a:cs typeface="Times New Roman" pitchFamily="18" charset="0"/>
              </a:rPr>
              <a:t>固定的</a:t>
            </a:r>
            <a:r>
              <a:rPr lang="zh-CN" altLang="en-US" sz="2400" b="1" dirty="0" smtClean="0">
                <a:latin typeface="Times New Roman" pitchFamily="18" charset="0"/>
                <a:cs typeface="Times New Roman" pitchFamily="18" charset="0"/>
              </a:rPr>
              <a:t>粮食税</a:t>
            </a:r>
            <a:endParaRPr lang="zh-CN" altLang="en-US" sz="2400" b="1" dirty="0">
              <a:latin typeface="Times New Roman" pitchFamily="18" charset="0"/>
              <a:cs typeface="Times New Roman" pitchFamily="18" charset="0"/>
            </a:endParaRPr>
          </a:p>
        </p:txBody>
      </p:sp>
      <p:sp>
        <p:nvSpPr>
          <p:cNvPr id="16" name="Rectangle 35"/>
          <p:cNvSpPr>
            <a:spLocks noChangeArrowheads="1"/>
          </p:cNvSpPr>
          <p:nvPr/>
        </p:nvSpPr>
        <p:spPr bwMode="auto">
          <a:xfrm>
            <a:off x="1736288" y="3070755"/>
            <a:ext cx="235032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smtClean="0">
                <a:latin typeface="Times New Roman" pitchFamily="18" charset="0"/>
                <a:cs typeface="Times New Roman" pitchFamily="18" charset="0"/>
              </a:rPr>
              <a:t>工业全部国有化</a:t>
            </a:r>
            <a:endParaRPr lang="zh-CN" altLang="en-US" b="1" dirty="0">
              <a:latin typeface="Times New Roman" pitchFamily="18" charset="0"/>
              <a:cs typeface="Times New Roman" pitchFamily="18" charset="0"/>
            </a:endParaRPr>
          </a:p>
        </p:txBody>
      </p:sp>
      <p:sp>
        <p:nvSpPr>
          <p:cNvPr id="17" name="Rectangle 36"/>
          <p:cNvSpPr>
            <a:spLocks noChangeArrowheads="1"/>
          </p:cNvSpPr>
          <p:nvPr/>
        </p:nvSpPr>
        <p:spPr bwMode="auto">
          <a:xfrm>
            <a:off x="1757418" y="4123728"/>
            <a:ext cx="3581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b="1" dirty="0">
                <a:latin typeface="Times New Roman" pitchFamily="18" charset="0"/>
                <a:cs typeface="Times New Roman" pitchFamily="18" charset="0"/>
              </a:rPr>
              <a:t>取消商品</a:t>
            </a:r>
            <a:r>
              <a:rPr lang="zh-CN" altLang="en-US" sz="2400" b="1" dirty="0" smtClean="0">
                <a:latin typeface="Times New Roman" pitchFamily="18" charset="0"/>
                <a:cs typeface="Times New Roman" pitchFamily="18" charset="0"/>
              </a:rPr>
              <a:t>贸易</a:t>
            </a:r>
            <a:endParaRPr lang="zh-CN" altLang="en-US" sz="2400" b="1" dirty="0">
              <a:latin typeface="Times New Roman" pitchFamily="18" charset="0"/>
              <a:cs typeface="Times New Roman" pitchFamily="18" charset="0"/>
            </a:endParaRPr>
          </a:p>
        </p:txBody>
      </p:sp>
      <p:sp>
        <p:nvSpPr>
          <p:cNvPr id="18" name="Rectangle 39"/>
          <p:cNvSpPr>
            <a:spLocks noChangeArrowheads="1"/>
          </p:cNvSpPr>
          <p:nvPr/>
        </p:nvSpPr>
        <p:spPr bwMode="auto">
          <a:xfrm>
            <a:off x="1762141" y="4708955"/>
            <a:ext cx="31242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b="1" dirty="0" smtClean="0">
                <a:latin typeface="Times New Roman" pitchFamily="18" charset="0"/>
                <a:cs typeface="Times New Roman" pitchFamily="18" charset="0"/>
              </a:rPr>
              <a:t>实物配给   </a:t>
            </a:r>
            <a:endParaRPr lang="en-US" altLang="zh-CN" sz="2400" b="1" dirty="0" smtClean="0">
              <a:latin typeface="Times New Roman" pitchFamily="18" charset="0"/>
              <a:cs typeface="Times New Roman" pitchFamily="18" charset="0"/>
            </a:endParaRPr>
          </a:p>
          <a:p>
            <a:r>
              <a:rPr lang="zh-CN" altLang="en-US" sz="2400" b="1" dirty="0" smtClean="0">
                <a:latin typeface="Times New Roman" pitchFamily="18" charset="0"/>
                <a:cs typeface="Times New Roman" pitchFamily="18" charset="0"/>
              </a:rPr>
              <a:t>普遍义务劳动</a:t>
            </a:r>
            <a:endParaRPr lang="zh-CN" altLang="en-US" sz="2400" b="1" dirty="0">
              <a:latin typeface="Times New Roman" pitchFamily="18" charset="0"/>
              <a:cs typeface="Times New Roman" pitchFamily="18" charset="0"/>
            </a:endParaRPr>
          </a:p>
        </p:txBody>
      </p:sp>
      <p:sp>
        <p:nvSpPr>
          <p:cNvPr id="19" name="Rectangle 37"/>
          <p:cNvSpPr>
            <a:spLocks noChangeArrowheads="1"/>
          </p:cNvSpPr>
          <p:nvPr/>
        </p:nvSpPr>
        <p:spPr bwMode="auto">
          <a:xfrm>
            <a:off x="4886341" y="4123729"/>
            <a:ext cx="358784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latin typeface="Times New Roman" pitchFamily="18" charset="0"/>
                <a:cs typeface="Times New Roman" pitchFamily="18" charset="0"/>
              </a:rPr>
              <a:t>允许自由贸易和商品</a:t>
            </a:r>
            <a:r>
              <a:rPr lang="zh-CN" altLang="en-US" sz="2400" b="1" dirty="0" smtClean="0">
                <a:latin typeface="Times New Roman" pitchFamily="18" charset="0"/>
                <a:cs typeface="Times New Roman" pitchFamily="18" charset="0"/>
              </a:rPr>
              <a:t>交换</a:t>
            </a:r>
            <a:endParaRPr lang="zh-CN" altLang="en-US" sz="2400" b="1" dirty="0">
              <a:latin typeface="Times New Roman" pitchFamily="18" charset="0"/>
              <a:cs typeface="Times New Roman" pitchFamily="18" charset="0"/>
            </a:endParaRPr>
          </a:p>
        </p:txBody>
      </p:sp>
      <p:sp>
        <p:nvSpPr>
          <p:cNvPr id="20" name="Rectangle 38"/>
          <p:cNvSpPr>
            <a:spLocks noChangeArrowheads="1"/>
          </p:cNvSpPr>
          <p:nvPr/>
        </p:nvSpPr>
        <p:spPr bwMode="auto">
          <a:xfrm>
            <a:off x="5126509" y="4725144"/>
            <a:ext cx="141577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latin typeface="Times New Roman" pitchFamily="18" charset="0"/>
                <a:cs typeface="Times New Roman" pitchFamily="18" charset="0"/>
              </a:rPr>
              <a:t>按劳分配</a:t>
            </a:r>
          </a:p>
        </p:txBody>
      </p:sp>
      <p:sp>
        <p:nvSpPr>
          <p:cNvPr id="21" name="Text Box 41"/>
          <p:cNvSpPr txBox="1">
            <a:spLocks noChangeArrowheads="1"/>
          </p:cNvSpPr>
          <p:nvPr/>
        </p:nvSpPr>
        <p:spPr bwMode="auto">
          <a:xfrm>
            <a:off x="4876800" y="2708275"/>
            <a:ext cx="3597383" cy="1222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ts val="3000"/>
              </a:lnSpc>
            </a:pPr>
            <a:r>
              <a:rPr lang="zh-CN" altLang="en-US" sz="2400" b="1" dirty="0" smtClean="0">
                <a:latin typeface="Comic Sans MS" pitchFamily="66" charset="0"/>
              </a:rPr>
              <a:t>国家</a:t>
            </a:r>
            <a:r>
              <a:rPr lang="zh-CN" altLang="en-US" sz="2400" b="1" dirty="0">
                <a:latin typeface="Comic Sans MS" pitchFamily="66" charset="0"/>
              </a:rPr>
              <a:t>掌握经济命脉的</a:t>
            </a:r>
            <a:r>
              <a:rPr lang="zh-CN" altLang="en-US" sz="2400" b="1" dirty="0" smtClean="0">
                <a:latin typeface="Comic Sans MS" pitchFamily="66" charset="0"/>
              </a:rPr>
              <a:t>前提</a:t>
            </a:r>
            <a:endParaRPr lang="en-US" altLang="zh-CN" sz="2400" b="1" dirty="0" smtClean="0">
              <a:latin typeface="Comic Sans MS" pitchFamily="66" charset="0"/>
            </a:endParaRPr>
          </a:p>
          <a:p>
            <a:pPr eaLnBrk="1" hangingPunct="1">
              <a:lnSpc>
                <a:spcPts val="3000"/>
              </a:lnSpc>
            </a:pPr>
            <a:r>
              <a:rPr lang="zh-CN" altLang="en-US" sz="2400" b="1" dirty="0" smtClean="0">
                <a:latin typeface="Comic Sans MS" pitchFamily="66" charset="0"/>
              </a:rPr>
              <a:t>下</a:t>
            </a:r>
            <a:r>
              <a:rPr lang="zh-CN" altLang="en-US" sz="2400" b="1" dirty="0">
                <a:latin typeface="Comic Sans MS" pitchFamily="66" charset="0"/>
              </a:rPr>
              <a:t>，中小企业允许本国</a:t>
            </a:r>
            <a:r>
              <a:rPr lang="zh-CN" altLang="en-US" sz="2400" b="1" dirty="0" smtClean="0">
                <a:latin typeface="Comic Sans MS" pitchFamily="66" charset="0"/>
              </a:rPr>
              <a:t>和</a:t>
            </a:r>
            <a:endParaRPr lang="en-US" altLang="zh-CN" sz="2400" b="1" dirty="0" smtClean="0">
              <a:latin typeface="Comic Sans MS" pitchFamily="66" charset="0"/>
            </a:endParaRPr>
          </a:p>
          <a:p>
            <a:pPr eaLnBrk="1" hangingPunct="1">
              <a:lnSpc>
                <a:spcPts val="3000"/>
              </a:lnSpc>
            </a:pPr>
            <a:r>
              <a:rPr lang="zh-CN" altLang="en-US" sz="2400" b="1" dirty="0" smtClean="0">
                <a:latin typeface="Comic Sans MS" pitchFamily="66" charset="0"/>
              </a:rPr>
              <a:t>外国</a:t>
            </a:r>
            <a:r>
              <a:rPr lang="zh-CN" altLang="en-US" sz="2400" b="1" dirty="0">
                <a:latin typeface="Comic Sans MS" pitchFamily="66" charset="0"/>
              </a:rPr>
              <a:t>资本家经营</a:t>
            </a:r>
            <a:endParaRPr lang="zh-CN" altLang="en-US" sz="2400" dirty="0">
              <a:solidFill>
                <a:srgbClr val="CC3300"/>
              </a:solidFill>
              <a:latin typeface="Comic Sans MS" pitchFamily="66" charset="0"/>
            </a:endParaRPr>
          </a:p>
        </p:txBody>
      </p:sp>
      <p:sp>
        <p:nvSpPr>
          <p:cNvPr id="22" name="Text Box 33"/>
          <p:cNvSpPr txBox="1">
            <a:spLocks noChangeArrowheads="1"/>
          </p:cNvSpPr>
          <p:nvPr/>
        </p:nvSpPr>
        <p:spPr bwMode="auto">
          <a:xfrm>
            <a:off x="179512" y="1700808"/>
            <a:ext cx="8792616" cy="2600392"/>
          </a:xfrm>
          <a:prstGeom prst="rect">
            <a:avLst/>
          </a:prstGeom>
          <a:solidFill>
            <a:schemeClr val="bg2">
              <a:lumMod val="90000"/>
            </a:schemeClr>
          </a:solidFill>
          <a:ln w="9525">
            <a:noFill/>
            <a:miter lim="800000"/>
          </a:ln>
          <a:effectLst/>
        </p:spPr>
        <p:txBody>
          <a:bodyPr wrap="square">
            <a:spAutoFit/>
          </a:bodyPr>
          <a:lstStyle/>
          <a:p>
            <a:pPr>
              <a:lnSpc>
                <a:spcPct val="150000"/>
              </a:lnSpc>
              <a:buFontTx/>
              <a:buNone/>
              <a:defRPr/>
            </a:pPr>
            <a:r>
              <a:rPr lang="zh-CN" altLang="en-US" sz="2800" b="1" dirty="0">
                <a:effectLst>
                  <a:outerShdw blurRad="38100" dist="38100" dir="2700000" algn="tl">
                    <a:srgbClr val="C0C0C0"/>
                  </a:outerShdw>
                </a:effectLst>
                <a:latin typeface="Comic Sans MS" panose="030F0702030302020204" pitchFamily="66" charset="0"/>
              </a:rPr>
              <a:t>依据苏俄国情，</a:t>
            </a:r>
            <a:r>
              <a:rPr lang="zh-CN" sz="2800" b="1" dirty="0">
                <a:latin typeface="Comic Sans MS" panose="030F0702030302020204" pitchFamily="66" charset="0"/>
              </a:rPr>
              <a:t>通过在一定限度内发展资本主义，利用市场和商品货币关系来扩大生产，改善工农联盟，逐步</a:t>
            </a:r>
            <a:r>
              <a:rPr lang="zh-CN" altLang="en-US" sz="2800" b="1" dirty="0">
                <a:latin typeface="Comic Sans MS" panose="030F0702030302020204" pitchFamily="66" charset="0"/>
              </a:rPr>
              <a:t>迂回的</a:t>
            </a:r>
            <a:r>
              <a:rPr lang="zh-CN" sz="2800" b="1" dirty="0">
                <a:latin typeface="Comic Sans MS" panose="030F0702030302020204" pitchFamily="66" charset="0"/>
              </a:rPr>
              <a:t>过渡到社会主义</a:t>
            </a:r>
            <a:r>
              <a:rPr lang="zh-CN" altLang="en-US" sz="2800" b="1" dirty="0">
                <a:latin typeface="Comic Sans MS" panose="030F0702030302020204" pitchFamily="66" charset="0"/>
              </a:rPr>
              <a:t>上来，是列宁对落后的俄国如何进行社会主义建设的成功探索。</a:t>
            </a:r>
          </a:p>
        </p:txBody>
      </p:sp>
      <p:sp>
        <p:nvSpPr>
          <p:cNvPr id="23" name="矩形 22"/>
          <p:cNvSpPr/>
          <p:nvPr/>
        </p:nvSpPr>
        <p:spPr>
          <a:xfrm>
            <a:off x="179512" y="4293096"/>
            <a:ext cx="8784976" cy="1384995"/>
          </a:xfrm>
          <a:prstGeom prst="rect">
            <a:avLst/>
          </a:prstGeom>
          <a:solidFill>
            <a:srgbClr val="FFC000"/>
          </a:solidFill>
          <a:ln>
            <a:solidFill>
              <a:schemeClr val="tx1"/>
            </a:solidFill>
          </a:ln>
        </p:spPr>
        <p:txBody>
          <a:bodyPr wrap="square">
            <a:spAutoFit/>
          </a:bodyPr>
          <a:lstStyle/>
          <a:p>
            <a:r>
              <a:rPr lang="zh-CN" altLang="en-US" sz="2800" b="1" dirty="0">
                <a:latin typeface="+mn-ea"/>
              </a:rPr>
              <a:t>社会主义究竟是什么</a:t>
            </a:r>
            <a:r>
              <a:rPr lang="zh-CN" altLang="en-US" sz="2800" b="1" dirty="0" smtClean="0">
                <a:latin typeface="+mn-ea"/>
              </a:rPr>
              <a:t>样子</a:t>
            </a:r>
            <a:r>
              <a:rPr lang="zh-CN" altLang="en-US" sz="2800" b="1" dirty="0">
                <a:latin typeface="+mn-ea"/>
              </a:rPr>
              <a:t>，苏联搞了很多年，也并没有完全搞清楚。可能</a:t>
            </a:r>
            <a:r>
              <a:rPr lang="zh-CN" altLang="en-US" sz="2800" b="1" dirty="0" smtClean="0">
                <a:latin typeface="+mn-ea"/>
              </a:rPr>
              <a:t>列宁</a:t>
            </a:r>
            <a:r>
              <a:rPr lang="zh-CN" altLang="en-US" sz="2800" b="1" dirty="0">
                <a:latin typeface="+mn-ea"/>
              </a:rPr>
              <a:t>的思路比较好，搞了个新经济政策</a:t>
            </a:r>
            <a:r>
              <a:rPr lang="zh-CN" altLang="en-US" sz="2800" b="1" dirty="0" smtClean="0">
                <a:latin typeface="+mn-ea"/>
              </a:rPr>
              <a:t>。 </a:t>
            </a:r>
            <a:r>
              <a:rPr lang="en-US" altLang="zh-CN" sz="2800" b="1" dirty="0">
                <a:latin typeface="+mn-ea"/>
              </a:rPr>
              <a:t> </a:t>
            </a:r>
            <a:r>
              <a:rPr lang="en-US" altLang="zh-CN" sz="2800" b="1" dirty="0" smtClean="0">
                <a:latin typeface="+mn-ea"/>
              </a:rPr>
              <a:t>                                 --</a:t>
            </a:r>
            <a:r>
              <a:rPr lang="zh-CN" altLang="en-US" sz="2800" b="1" dirty="0" smtClean="0">
                <a:latin typeface="+mn-ea"/>
              </a:rPr>
              <a:t>邓小平</a:t>
            </a:r>
            <a:endParaRPr lang="zh-CN" altLang="en-US" sz="28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txBox="1">
            <a:spLocks noChangeArrowheads="1"/>
          </p:cNvSpPr>
          <p:nvPr/>
        </p:nvSpPr>
        <p:spPr bwMode="auto">
          <a:xfrm>
            <a:off x="1835696" y="260648"/>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tx1"/>
                </a:solidFill>
                <a:effectLst/>
                <a:uLnTx/>
                <a:uFillTx/>
                <a:latin typeface="+mn-ea"/>
                <a:ea typeface="+mn-ea"/>
                <a:cs typeface="+mj-cs"/>
              </a:rPr>
              <a:t>四、随堂反馈</a:t>
            </a:r>
            <a:endParaRPr kumimoji="0" lang="zh-CN" altLang="en-US" sz="3600" b="1" i="0" u="none" strike="noStrike" kern="1200" cap="none" spc="0" normalizeH="0" baseline="0" noProof="0" dirty="0">
              <a:ln>
                <a:noFill/>
              </a:ln>
              <a:solidFill>
                <a:schemeClr val="tx1"/>
              </a:solidFill>
              <a:effectLst/>
              <a:uLnTx/>
              <a:uFillTx/>
              <a:latin typeface="+mn-ea"/>
              <a:ea typeface="+mn-ea"/>
              <a:cs typeface="+mj-cs"/>
            </a:endParaRPr>
          </a:p>
        </p:txBody>
      </p:sp>
      <p:pic>
        <p:nvPicPr>
          <p:cNvPr id="5" name="Picture 9" descr="http://t3.baidu.com/it/u=730105718,3273614238&amp;gp=46.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1187624" y="1412776"/>
            <a:ext cx="3096344" cy="33569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11560" y="2348880"/>
            <a:ext cx="461665" cy="1685718"/>
          </a:xfrm>
          <a:prstGeom prst="rect">
            <a:avLst/>
          </a:prstGeom>
          <a:noFill/>
        </p:spPr>
        <p:txBody>
          <a:bodyPr vert="eaVert" wrap="none" rtlCol="0">
            <a:spAutoFit/>
          </a:bodyPr>
          <a:lstStyle/>
          <a:p>
            <a:r>
              <a:rPr lang="zh-CN" altLang="en-US" b="1" dirty="0" smtClean="0"/>
              <a:t>列宁与农民交谈</a:t>
            </a:r>
            <a:endParaRPr lang="zh-CN" altLang="en-US" b="1" dirty="0"/>
          </a:p>
        </p:txBody>
      </p:sp>
      <p:sp>
        <p:nvSpPr>
          <p:cNvPr id="7" name="矩形 6"/>
          <p:cNvSpPr/>
          <p:nvPr/>
        </p:nvSpPr>
        <p:spPr>
          <a:xfrm>
            <a:off x="4499992" y="2348880"/>
            <a:ext cx="4032448" cy="1815882"/>
          </a:xfrm>
          <a:prstGeom prst="rect">
            <a:avLst/>
          </a:prstGeom>
        </p:spPr>
        <p:txBody>
          <a:bodyPr wrap="square">
            <a:spAutoFit/>
          </a:bodyPr>
          <a:lstStyle/>
          <a:p>
            <a:pPr lvl="0" eaLnBrk="0" fontAlgn="base" hangingPunct="0">
              <a:spcBef>
                <a:spcPct val="0"/>
              </a:spcBef>
              <a:spcAft>
                <a:spcPct val="0"/>
              </a:spcAft>
              <a:tabLst>
                <a:tab pos="752475" algn="l"/>
              </a:tabLst>
            </a:pPr>
            <a:r>
              <a:rPr lang="zh-CN" altLang="en-US" sz="2800" b="1" dirty="0" smtClean="0">
                <a:solidFill>
                  <a:srgbClr val="000000"/>
                </a:solidFill>
                <a:latin typeface="Arial" pitchFamily="34" charset="0"/>
                <a:ea typeface="宋体" pitchFamily="2" charset="-122"/>
                <a:cs typeface="Arial" pitchFamily="34" charset="0"/>
              </a:rPr>
              <a:t>观察左图，</a:t>
            </a:r>
            <a:r>
              <a:rPr lang="zh-CN" altLang="en-US" sz="2800" b="1" dirty="0">
                <a:solidFill>
                  <a:srgbClr val="000000"/>
                </a:solidFill>
                <a:latin typeface="Arial" pitchFamily="34" charset="0"/>
                <a:ea typeface="宋体" pitchFamily="2" charset="-122"/>
                <a:cs typeface="Arial" pitchFamily="34" charset="0"/>
              </a:rPr>
              <a:t>根据十月革命后的情况，你能推测出列宁和农民交谈</a:t>
            </a:r>
            <a:r>
              <a:rPr lang="zh-CN" altLang="en-US" sz="2800" b="1" dirty="0" smtClean="0">
                <a:solidFill>
                  <a:srgbClr val="000000"/>
                </a:solidFill>
                <a:latin typeface="Arial" pitchFamily="34" charset="0"/>
                <a:ea typeface="宋体" pitchFamily="2" charset="-122"/>
                <a:cs typeface="Arial" pitchFamily="34" charset="0"/>
              </a:rPr>
              <a:t>的内容吗</a:t>
            </a:r>
            <a:r>
              <a:rPr lang="zh-CN" altLang="en-US" sz="2800" b="1" dirty="0">
                <a:solidFill>
                  <a:srgbClr val="000000"/>
                </a:solidFill>
                <a:latin typeface="Arial" pitchFamily="34" charset="0"/>
                <a:ea typeface="宋体" pitchFamily="2" charset="-122"/>
                <a:cs typeface="Arial" pitchFamily="34" charset="0"/>
              </a:rPr>
              <a:t>？</a:t>
            </a:r>
            <a:endParaRPr lang="zh-CN" altLang="en-US" sz="2800" b="1" dirty="0">
              <a:solidFill>
                <a:prstClr val="black"/>
              </a:solidFill>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txBox="1">
            <a:spLocks noChangeArrowheads="1"/>
          </p:cNvSpPr>
          <p:nvPr/>
        </p:nvSpPr>
        <p:spPr bwMode="auto">
          <a:xfrm>
            <a:off x="1835696" y="260648"/>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3600" b="1" dirty="0" smtClean="0">
                <a:latin typeface="+mn-ea"/>
                <a:ea typeface="+mn-ea"/>
                <a:cs typeface="+mj-cs"/>
              </a:rPr>
              <a:t>五</a:t>
            </a:r>
            <a:r>
              <a:rPr kumimoji="0" lang="zh-CN" altLang="en-US" sz="3600" b="1" i="0" u="none" strike="noStrike" kern="1200" cap="none" spc="0" normalizeH="0" baseline="0" noProof="0" dirty="0" smtClean="0">
                <a:ln>
                  <a:noFill/>
                </a:ln>
                <a:solidFill>
                  <a:schemeClr val="tx1"/>
                </a:solidFill>
                <a:effectLst/>
                <a:uLnTx/>
                <a:uFillTx/>
                <a:latin typeface="+mn-ea"/>
                <a:ea typeface="+mn-ea"/>
                <a:cs typeface="+mj-cs"/>
              </a:rPr>
              <a:t>、随堂反馈</a:t>
            </a:r>
            <a:endParaRPr kumimoji="0" lang="zh-CN" altLang="en-US" sz="3600" b="1" i="0" u="none" strike="noStrike" kern="1200" cap="none" spc="0" normalizeH="0" baseline="0" noProof="0" dirty="0">
              <a:ln>
                <a:noFill/>
              </a:ln>
              <a:solidFill>
                <a:schemeClr val="tx1"/>
              </a:solidFill>
              <a:effectLst/>
              <a:uLnTx/>
              <a:uFillTx/>
              <a:latin typeface="+mn-ea"/>
              <a:ea typeface="+mn-ea"/>
              <a:cs typeface="+mj-cs"/>
            </a:endParaRPr>
          </a:p>
        </p:txBody>
      </p:sp>
      <p:sp>
        <p:nvSpPr>
          <p:cNvPr id="3" name="矩形 2"/>
          <p:cNvSpPr/>
          <p:nvPr/>
        </p:nvSpPr>
        <p:spPr>
          <a:xfrm>
            <a:off x="0" y="1844824"/>
            <a:ext cx="8892480" cy="4154984"/>
          </a:xfrm>
          <a:prstGeom prst="rect">
            <a:avLst/>
          </a:prstGeom>
        </p:spPr>
        <p:txBody>
          <a:bodyPr wrap="square">
            <a:spAutoFit/>
          </a:bodyPr>
          <a:lstStyle/>
          <a:p>
            <a:r>
              <a:rPr lang="zh-CN" altLang="en-US" sz="2400" b="1" dirty="0" smtClean="0"/>
              <a:t>列宁：依你看，现在农村主要的问题在哪里呢？</a:t>
            </a:r>
            <a:br>
              <a:rPr lang="zh-CN" altLang="en-US" sz="2400" b="1" dirty="0" smtClean="0"/>
            </a:br>
            <a:r>
              <a:rPr lang="zh-CN" altLang="en-US" sz="2400" b="1" dirty="0" smtClean="0"/>
              <a:t>老农：我看现在主要的问题是庄稼人失去了干活的兴趣。政府拿走的太多了。农民干得多干得少，干得好干得不好都一样，反正都给拿走了。</a:t>
            </a:r>
            <a:br>
              <a:rPr lang="zh-CN" altLang="en-US" sz="2400" b="1" dirty="0" smtClean="0"/>
            </a:br>
            <a:r>
              <a:rPr lang="zh-CN" altLang="en-US" sz="2400" b="1" dirty="0" smtClean="0"/>
              <a:t>列宁：有什么办法能唤起大家干活的兴趣呢？</a:t>
            </a:r>
            <a:br>
              <a:rPr lang="zh-CN" altLang="en-US" sz="2400" b="1" dirty="0" smtClean="0"/>
            </a:br>
            <a:r>
              <a:rPr lang="zh-CN" altLang="en-US" sz="2400" b="1" dirty="0" smtClean="0"/>
              <a:t>老农：为什么不采用我们庄稼人早已习惯，而且认为最合理公平的办法呢？我说的是政府按俄亩规定固定上缴税收，而且要事先公布，不随便改变。</a:t>
            </a:r>
            <a:br>
              <a:rPr lang="zh-CN" altLang="en-US" sz="2400" b="1" dirty="0" smtClean="0"/>
            </a:br>
            <a:r>
              <a:rPr lang="zh-CN" altLang="en-US" sz="2400" b="1" dirty="0" smtClean="0"/>
              <a:t>列宁：你是说，允许庄稼人按规定交税后，自己可以支配剩下来的产品？</a:t>
            </a:r>
            <a:br>
              <a:rPr lang="zh-CN" altLang="en-US" sz="2400" b="1" dirty="0" smtClean="0"/>
            </a:br>
            <a:r>
              <a:rPr lang="zh-CN" altLang="en-US" sz="2400" b="1" dirty="0" smtClean="0"/>
              <a:t>老农：正是这样。</a:t>
            </a:r>
            <a:endParaRPr lang="zh-CN" altLang="en-US" sz="2400" b="1" dirty="0"/>
          </a:p>
        </p:txBody>
      </p:sp>
      <p:sp>
        <p:nvSpPr>
          <p:cNvPr id="6" name="TextBox 5"/>
          <p:cNvSpPr txBox="1"/>
          <p:nvPr/>
        </p:nvSpPr>
        <p:spPr>
          <a:xfrm>
            <a:off x="0" y="1268760"/>
            <a:ext cx="2267744"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FF0000"/>
                </a:solidFill>
                <a:latin typeface="黑体" pitchFamily="2" charset="-122"/>
                <a:ea typeface="黑体" pitchFamily="2" charset="-122"/>
              </a:rPr>
              <a:t>示例一</a:t>
            </a:r>
            <a:endParaRPr lang="zh-CN" altLang="en-US" sz="2800" b="1" dirty="0">
              <a:solidFill>
                <a:srgbClr val="FF0000"/>
              </a:solidFill>
              <a:latin typeface="黑体" pitchFamily="2" charset="-122"/>
              <a:ea typeface="黑体" pitchFamily="2" charset="-122"/>
            </a:endParaRPr>
          </a:p>
        </p:txBody>
      </p:sp>
      <p:sp>
        <p:nvSpPr>
          <p:cNvPr id="5" name="矩形 4"/>
          <p:cNvSpPr/>
          <p:nvPr/>
        </p:nvSpPr>
        <p:spPr>
          <a:xfrm>
            <a:off x="179512" y="5903893"/>
            <a:ext cx="8568952" cy="523220"/>
          </a:xfrm>
          <a:prstGeom prst="rect">
            <a:avLst/>
          </a:prstGeom>
        </p:spPr>
        <p:txBody>
          <a:bodyPr wrap="square">
            <a:spAutoFit/>
          </a:bodyPr>
          <a:lstStyle/>
          <a:p>
            <a:pPr lvl="0" eaLnBrk="0" fontAlgn="base" hangingPunct="0">
              <a:spcBef>
                <a:spcPct val="0"/>
              </a:spcBef>
              <a:spcAft>
                <a:spcPct val="0"/>
              </a:spcAft>
            </a:pPr>
            <a:r>
              <a:rPr lang="zh-CN" altLang="en-US" sz="2800" b="1" dirty="0" smtClean="0">
                <a:solidFill>
                  <a:srgbClr val="000099"/>
                </a:solidFill>
                <a:latin typeface="宋体"/>
                <a:cs typeface="宋体" pitchFamily="2" charset="-122"/>
              </a:rPr>
              <a:t>请根据谈话内容，说出谈话背景。</a:t>
            </a:r>
            <a:endParaRPr lang="zh-CN" altLang="en-US" sz="2800" b="1" dirty="0">
              <a:solidFill>
                <a:srgbClr val="000099"/>
              </a:solidFill>
              <a:latin typeface="宋体"/>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txBox="1">
            <a:spLocks noChangeArrowheads="1"/>
          </p:cNvSpPr>
          <p:nvPr/>
        </p:nvSpPr>
        <p:spPr bwMode="auto">
          <a:xfrm>
            <a:off x="1835696" y="260648"/>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tx1"/>
                </a:solidFill>
                <a:effectLst/>
                <a:uLnTx/>
                <a:uFillTx/>
                <a:latin typeface="+mn-ea"/>
                <a:ea typeface="+mn-ea"/>
                <a:cs typeface="+mj-cs"/>
              </a:rPr>
              <a:t>五、你眼中的列宁</a:t>
            </a:r>
            <a:endParaRPr kumimoji="0" lang="zh-CN" altLang="en-US" sz="3600" b="1" i="0" u="none" strike="noStrike" kern="1200" cap="none" spc="0" normalizeH="0" baseline="0" noProof="0" dirty="0">
              <a:ln>
                <a:noFill/>
              </a:ln>
              <a:solidFill>
                <a:schemeClr val="tx1"/>
              </a:solidFill>
              <a:effectLst/>
              <a:uLnTx/>
              <a:uFillTx/>
              <a:latin typeface="+mn-ea"/>
              <a:ea typeface="+mn-ea"/>
              <a:cs typeface="+mj-cs"/>
            </a:endParaRPr>
          </a:p>
        </p:txBody>
      </p:sp>
      <p:sp>
        <p:nvSpPr>
          <p:cNvPr id="24" name="矩形 23"/>
          <p:cNvSpPr/>
          <p:nvPr/>
        </p:nvSpPr>
        <p:spPr>
          <a:xfrm>
            <a:off x="251520" y="1412776"/>
            <a:ext cx="8568952" cy="954107"/>
          </a:xfrm>
          <a:prstGeom prst="rect">
            <a:avLst/>
          </a:prstGeom>
        </p:spPr>
        <p:txBody>
          <a:bodyPr wrap="square">
            <a:spAutoFit/>
          </a:bodyPr>
          <a:lstStyle/>
          <a:p>
            <a:pPr lvl="0" eaLnBrk="0" fontAlgn="base" hangingPunct="0">
              <a:spcBef>
                <a:spcPct val="0"/>
              </a:spcBef>
              <a:spcAft>
                <a:spcPct val="0"/>
              </a:spcAft>
            </a:pPr>
            <a:r>
              <a:rPr lang="zh-CN" altLang="en-US" sz="2800" b="1" dirty="0" smtClean="0">
                <a:solidFill>
                  <a:srgbClr val="000099"/>
                </a:solidFill>
                <a:latin typeface="宋体"/>
                <a:cs typeface="宋体" pitchFamily="2" charset="-122"/>
              </a:rPr>
              <a:t>结合所学知识，谈谈你对列宁的认识。要求：逻辑清晰，史论结合。</a:t>
            </a:r>
            <a:endParaRPr lang="zh-CN" altLang="en-US" sz="2800" b="1" dirty="0">
              <a:solidFill>
                <a:srgbClr val="000099"/>
              </a:solidFill>
              <a:latin typeface="宋体"/>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332656"/>
            <a:ext cx="8496944" cy="4893647"/>
          </a:xfrm>
          <a:prstGeom prst="rect">
            <a:avLst/>
          </a:prstGeom>
          <a:ln>
            <a:solidFill>
              <a:schemeClr val="tx1"/>
            </a:solidFill>
          </a:ln>
        </p:spPr>
        <p:txBody>
          <a:bodyPr wrap="square">
            <a:spAutoFit/>
          </a:bodyPr>
          <a:lstStyle/>
          <a:p>
            <a:pPr fontAlgn="ctr"/>
            <a:r>
              <a:rPr lang="zh-CN" altLang="en-US" sz="2400" b="1" dirty="0" smtClean="0">
                <a:latin typeface="+mn-ea"/>
              </a:rPr>
              <a:t>（</a:t>
            </a:r>
            <a:r>
              <a:rPr lang="en-US" altLang="zh-CN" sz="2400" b="1" dirty="0" smtClean="0">
                <a:latin typeface="+mn-ea"/>
              </a:rPr>
              <a:t>2018</a:t>
            </a:r>
            <a:r>
              <a:rPr lang="zh-CN" altLang="en-US" sz="2400" b="1" dirty="0" smtClean="0">
                <a:latin typeface="+mn-ea"/>
              </a:rPr>
              <a:t>年江苏高考）</a:t>
            </a:r>
            <a:r>
              <a:rPr lang="zh-CN" altLang="zh-CN" sz="2400" b="1" dirty="0" smtClean="0">
                <a:latin typeface="+mn-ea"/>
              </a:rPr>
              <a:t>无</a:t>
            </a:r>
            <a:r>
              <a:rPr lang="zh-CN" altLang="zh-CN" sz="2400" b="1" dirty="0">
                <a:latin typeface="+mn-ea"/>
              </a:rPr>
              <a:t>产阶级革命家列宁晚年在患病休养期间，一直坚持对社会主义建设理论的思考。阅读下列材料：</a:t>
            </a:r>
          </a:p>
          <a:p>
            <a:pPr fontAlgn="ctr"/>
            <a:r>
              <a:rPr lang="zh-CN" altLang="zh-CN" sz="2400" b="1" dirty="0" smtClean="0">
                <a:latin typeface="+mn-ea"/>
              </a:rPr>
              <a:t>材料</a:t>
            </a:r>
            <a:r>
              <a:rPr lang="en-US" altLang="zh-CN" sz="2400" b="1" dirty="0" smtClean="0">
                <a:latin typeface="+mn-ea"/>
              </a:rPr>
              <a:t>  </a:t>
            </a:r>
            <a:r>
              <a:rPr lang="zh-CN" altLang="zh-CN" sz="2400" b="1" dirty="0" smtClean="0">
                <a:latin typeface="+mn-ea"/>
              </a:rPr>
              <a:t>从</a:t>
            </a:r>
            <a:r>
              <a:rPr lang="en-US" altLang="zh-CN" sz="2400" b="1" dirty="0">
                <a:latin typeface="+mn-ea"/>
              </a:rPr>
              <a:t>1921</a:t>
            </a:r>
            <a:r>
              <a:rPr lang="zh-CN" altLang="zh-CN" sz="2400" b="1" dirty="0">
                <a:latin typeface="+mn-ea"/>
              </a:rPr>
              <a:t>年起，列宁对商品货币关系的观点发生了重大改变。列宁指出，在农村还没有实行共产主义的物质基础之前，决不能过早地提出向农村推行共产主义目标。共产主义与商业并非</a:t>
            </a:r>
            <a:r>
              <a:rPr lang="en-US" altLang="zh-CN" sz="2400" b="1" dirty="0">
                <a:latin typeface="+mn-ea"/>
              </a:rPr>
              <a:t>“</a:t>
            </a:r>
            <a:r>
              <a:rPr lang="zh-CN" altLang="zh-CN" sz="2400" b="1" dirty="0">
                <a:latin typeface="+mn-ea"/>
              </a:rPr>
              <a:t>风马牛不相及</a:t>
            </a:r>
            <a:r>
              <a:rPr lang="en-US" altLang="zh-CN" sz="2400" b="1" dirty="0">
                <a:latin typeface="+mn-ea"/>
              </a:rPr>
              <a:t>”</a:t>
            </a:r>
            <a:r>
              <a:rPr lang="zh-CN" altLang="zh-CN" sz="2400" b="1" dirty="0">
                <a:latin typeface="+mn-ea"/>
              </a:rPr>
              <a:t>。在大机器工业还没有充分发展的条件下，商业是</a:t>
            </a:r>
            <a:r>
              <a:rPr lang="en-US" altLang="zh-CN" sz="2400" b="1" dirty="0">
                <a:latin typeface="+mn-ea"/>
              </a:rPr>
              <a:t>“</a:t>
            </a:r>
            <a:r>
              <a:rPr lang="zh-CN" altLang="zh-CN" sz="2400" b="1" dirty="0">
                <a:latin typeface="+mn-ea"/>
              </a:rPr>
              <a:t>千百万小农与大工业之间唯一可能的经济联系</a:t>
            </a:r>
            <a:r>
              <a:rPr lang="en-US" altLang="zh-CN" sz="2400" b="1" dirty="0">
                <a:latin typeface="+mn-ea"/>
              </a:rPr>
              <a:t>”</a:t>
            </a:r>
            <a:r>
              <a:rPr lang="zh-CN" altLang="zh-CN" sz="2400" b="1" dirty="0">
                <a:latin typeface="+mn-ea"/>
              </a:rPr>
              <a:t>，</a:t>
            </a:r>
            <a:r>
              <a:rPr lang="en-US" altLang="zh-CN" sz="2400" b="1" dirty="0">
                <a:latin typeface="+mn-ea"/>
              </a:rPr>
              <a:t>“</a:t>
            </a:r>
            <a:r>
              <a:rPr lang="zh-CN" altLang="zh-CN" sz="2400" b="1" dirty="0">
                <a:latin typeface="+mn-ea"/>
              </a:rPr>
              <a:t>是无产阶级先头部队同农民结合的唯一可能的环节</a:t>
            </a:r>
            <a:r>
              <a:rPr lang="en-US" altLang="zh-CN" sz="2400" b="1" dirty="0">
                <a:latin typeface="+mn-ea"/>
              </a:rPr>
              <a:t>”</a:t>
            </a:r>
            <a:r>
              <a:rPr lang="zh-CN" altLang="zh-CN" sz="2400" b="1" dirty="0">
                <a:latin typeface="+mn-ea"/>
              </a:rPr>
              <a:t>。国营企业要进行严格的经济核算，改变不讲核算、不要利润的情况。在从资本主义向社会主义过渡期间，要健全货币，整顿货币流通，恢复财政信贷制度，使货币为过渡时期的经济和社会主义建设服务。要掌握市场规律，以此制定经济措施，来调节市场和货币流通</a:t>
            </a:r>
            <a:r>
              <a:rPr lang="zh-CN" altLang="zh-CN" sz="2400" b="1" dirty="0" smtClean="0">
                <a:latin typeface="+mn-ea"/>
              </a:rPr>
              <a:t>。</a:t>
            </a:r>
            <a:r>
              <a:rPr lang="en-US" altLang="zh-CN" sz="2400" b="1" dirty="0" smtClean="0">
                <a:latin typeface="+mn-ea"/>
              </a:rPr>
              <a:t>            ——</a:t>
            </a:r>
            <a:r>
              <a:rPr lang="zh-CN" altLang="zh-CN" sz="2400" b="1" dirty="0">
                <a:latin typeface="+mn-ea"/>
              </a:rPr>
              <a:t>摘编自季正矩</a:t>
            </a:r>
            <a:r>
              <a:rPr lang="zh-CN" altLang="zh-CN" sz="2400" b="1" dirty="0" smtClean="0">
                <a:latin typeface="+mn-ea"/>
              </a:rPr>
              <a:t>《列宁传》</a:t>
            </a:r>
            <a:endParaRPr lang="zh-CN" altLang="zh-CN" sz="2400" b="1" dirty="0">
              <a:latin typeface="+mn-ea"/>
            </a:endParaRPr>
          </a:p>
        </p:txBody>
      </p:sp>
      <p:sp>
        <p:nvSpPr>
          <p:cNvPr id="3" name="矩形 2"/>
          <p:cNvSpPr/>
          <p:nvPr/>
        </p:nvSpPr>
        <p:spPr>
          <a:xfrm>
            <a:off x="467544" y="5226303"/>
            <a:ext cx="7146508" cy="461665"/>
          </a:xfrm>
          <a:prstGeom prst="rect">
            <a:avLst/>
          </a:prstGeom>
        </p:spPr>
        <p:txBody>
          <a:bodyPr wrap="none">
            <a:spAutoFit/>
          </a:bodyPr>
          <a:lstStyle/>
          <a:p>
            <a:pPr fontAlgn="ctr"/>
            <a:r>
              <a:rPr lang="zh-CN" altLang="zh-CN" sz="2400" b="1" dirty="0"/>
              <a:t>据材料概括列宁关于商品货币关系的观点</a:t>
            </a:r>
            <a:r>
              <a:rPr lang="zh-CN" altLang="zh-CN" sz="2400" b="1" dirty="0" smtClean="0"/>
              <a:t>。</a:t>
            </a:r>
            <a:r>
              <a:rPr lang="zh-CN" altLang="en-US" sz="2400" b="1" dirty="0" smtClean="0"/>
              <a:t>（</a:t>
            </a:r>
            <a:r>
              <a:rPr lang="en-US" altLang="zh-CN" sz="2400" b="1" dirty="0" smtClean="0"/>
              <a:t>5</a:t>
            </a:r>
            <a:r>
              <a:rPr lang="zh-CN" altLang="en-US" sz="2400" b="1" dirty="0" smtClean="0"/>
              <a:t>分）</a:t>
            </a:r>
            <a:endParaRPr lang="zh-CN" altLang="zh-CN" sz="2400" b="1" dirty="0"/>
          </a:p>
        </p:txBody>
      </p:sp>
      <p:sp>
        <p:nvSpPr>
          <p:cNvPr id="4" name="矩形 3"/>
          <p:cNvSpPr/>
          <p:nvPr/>
        </p:nvSpPr>
        <p:spPr>
          <a:xfrm>
            <a:off x="313264" y="5297824"/>
            <a:ext cx="8496944" cy="1200329"/>
          </a:xfrm>
          <a:prstGeom prst="rect">
            <a:avLst/>
          </a:prstGeom>
          <a:solidFill>
            <a:schemeClr val="bg2">
              <a:lumMod val="75000"/>
            </a:schemeClr>
          </a:solidFill>
        </p:spPr>
        <p:txBody>
          <a:bodyPr wrap="square">
            <a:spAutoFit/>
          </a:bodyPr>
          <a:lstStyle/>
          <a:p>
            <a:pPr fontAlgn="ctr"/>
            <a:r>
              <a:rPr lang="zh-CN" altLang="zh-CN" sz="2400" b="1" dirty="0"/>
              <a:t>观点：农村不应过早取消商品货币（共产主义不排斥商品货币关系）；商业是沟通工业和农业的渠道；国营企业要实行商业化准则；健全货币财政体系为社会主义服务；要尊重市场规律。</a:t>
            </a:r>
          </a:p>
        </p:txBody>
      </p:sp>
    </p:spTree>
    <p:extLst>
      <p:ext uri="{BB962C8B-B14F-4D97-AF65-F5344CB8AC3E}">
        <p14:creationId xmlns:p14="http://schemas.microsoft.com/office/powerpoint/2010/main" xmlns="" val="177007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5373216"/>
            <a:ext cx="9001000" cy="830997"/>
          </a:xfrm>
          <a:prstGeom prst="rect">
            <a:avLst/>
          </a:prstGeom>
        </p:spPr>
        <p:txBody>
          <a:bodyPr wrap="square">
            <a:spAutoFit/>
          </a:bodyPr>
          <a:lstStyle/>
          <a:p>
            <a:pPr fontAlgn="ctr"/>
            <a:r>
              <a:rPr lang="zh-CN" altLang="zh-CN" sz="2400" b="1" dirty="0" smtClean="0"/>
              <a:t>据</a:t>
            </a:r>
            <a:r>
              <a:rPr lang="zh-CN" altLang="zh-CN" sz="2400" b="1" dirty="0"/>
              <a:t>材料并结合所学知识，简评列宁关于商品货币关系的观点</a:t>
            </a:r>
            <a:r>
              <a:rPr lang="zh-CN" altLang="zh-CN" sz="2400" b="1" dirty="0" smtClean="0"/>
              <a:t>。</a:t>
            </a:r>
            <a:endParaRPr lang="en-US" altLang="zh-CN" sz="2400" b="1" dirty="0" smtClean="0"/>
          </a:p>
          <a:p>
            <a:pPr fontAlgn="ctr"/>
            <a:r>
              <a:rPr lang="zh-CN" altLang="en-US" sz="2400" b="1" dirty="0" smtClean="0"/>
              <a:t>（</a:t>
            </a:r>
            <a:r>
              <a:rPr lang="en-US" altLang="zh-CN" sz="2400" b="1" dirty="0" smtClean="0"/>
              <a:t>5</a:t>
            </a:r>
            <a:r>
              <a:rPr lang="zh-CN" altLang="en-US" sz="2400" b="1" dirty="0" smtClean="0"/>
              <a:t>分）</a:t>
            </a:r>
            <a:endParaRPr lang="zh-CN" altLang="zh-CN" sz="2400" b="1" dirty="0"/>
          </a:p>
        </p:txBody>
      </p:sp>
      <p:sp>
        <p:nvSpPr>
          <p:cNvPr id="5" name="矩形 4"/>
          <p:cNvSpPr/>
          <p:nvPr/>
        </p:nvSpPr>
        <p:spPr>
          <a:xfrm>
            <a:off x="251520" y="332656"/>
            <a:ext cx="8640960" cy="4893647"/>
          </a:xfrm>
          <a:prstGeom prst="rect">
            <a:avLst/>
          </a:prstGeom>
          <a:ln>
            <a:solidFill>
              <a:schemeClr val="tx1"/>
            </a:solidFill>
          </a:ln>
        </p:spPr>
        <p:txBody>
          <a:bodyPr wrap="square">
            <a:spAutoFit/>
          </a:bodyPr>
          <a:lstStyle/>
          <a:p>
            <a:pPr fontAlgn="ctr"/>
            <a:r>
              <a:rPr lang="zh-CN" altLang="zh-CN" sz="2400" b="1" dirty="0">
                <a:latin typeface="+mn-ea"/>
              </a:rPr>
              <a:t>无产阶级革命家列宁晚年在患病休养期间，一直坚持对社会主义建设理论的思考。阅读下列材料：</a:t>
            </a:r>
          </a:p>
          <a:p>
            <a:pPr fontAlgn="ctr"/>
            <a:r>
              <a:rPr lang="zh-CN" altLang="zh-CN" sz="2400" b="1" dirty="0" smtClean="0">
                <a:latin typeface="+mn-ea"/>
              </a:rPr>
              <a:t>材料</a:t>
            </a:r>
            <a:r>
              <a:rPr lang="en-US" altLang="zh-CN" sz="2400" b="1" dirty="0" smtClean="0">
                <a:latin typeface="+mn-ea"/>
              </a:rPr>
              <a:t>  </a:t>
            </a:r>
            <a:r>
              <a:rPr lang="zh-CN" altLang="zh-CN" sz="2400" b="1" dirty="0" smtClean="0">
                <a:latin typeface="+mn-ea"/>
              </a:rPr>
              <a:t>从</a:t>
            </a:r>
            <a:r>
              <a:rPr lang="en-US" altLang="zh-CN" sz="2400" b="1" dirty="0">
                <a:latin typeface="+mn-ea"/>
              </a:rPr>
              <a:t>1921</a:t>
            </a:r>
            <a:r>
              <a:rPr lang="zh-CN" altLang="zh-CN" sz="2400" b="1" dirty="0">
                <a:latin typeface="+mn-ea"/>
              </a:rPr>
              <a:t>年起，列宁对商品货币关系的观点发生了重大改变。列宁指出，在农村还没有实行共产主义的物质基础之前，决不能过早地提出向农村推行共产主义目标。共产主义与商业并非</a:t>
            </a:r>
            <a:r>
              <a:rPr lang="en-US" altLang="zh-CN" sz="2400" b="1" dirty="0">
                <a:latin typeface="+mn-ea"/>
              </a:rPr>
              <a:t>“</a:t>
            </a:r>
            <a:r>
              <a:rPr lang="zh-CN" altLang="zh-CN" sz="2400" b="1" dirty="0">
                <a:latin typeface="+mn-ea"/>
              </a:rPr>
              <a:t>风马牛不相及</a:t>
            </a:r>
            <a:r>
              <a:rPr lang="en-US" altLang="zh-CN" sz="2400" b="1" dirty="0">
                <a:latin typeface="+mn-ea"/>
              </a:rPr>
              <a:t>”</a:t>
            </a:r>
            <a:r>
              <a:rPr lang="zh-CN" altLang="zh-CN" sz="2400" b="1" dirty="0">
                <a:latin typeface="+mn-ea"/>
              </a:rPr>
              <a:t>。在大机器工业还没有充分发展的条件下，商业是</a:t>
            </a:r>
            <a:r>
              <a:rPr lang="en-US" altLang="zh-CN" sz="2400" b="1" dirty="0">
                <a:latin typeface="+mn-ea"/>
              </a:rPr>
              <a:t>“</a:t>
            </a:r>
            <a:r>
              <a:rPr lang="zh-CN" altLang="zh-CN" sz="2400" b="1" dirty="0">
                <a:latin typeface="+mn-ea"/>
              </a:rPr>
              <a:t>千百万小农与大工业之间唯一可能的经济联系</a:t>
            </a:r>
            <a:r>
              <a:rPr lang="en-US" altLang="zh-CN" sz="2400" b="1" dirty="0">
                <a:latin typeface="+mn-ea"/>
              </a:rPr>
              <a:t>”</a:t>
            </a:r>
            <a:r>
              <a:rPr lang="zh-CN" altLang="zh-CN" sz="2400" b="1" dirty="0">
                <a:latin typeface="+mn-ea"/>
              </a:rPr>
              <a:t>，</a:t>
            </a:r>
            <a:r>
              <a:rPr lang="en-US" altLang="zh-CN" sz="2400" b="1" dirty="0">
                <a:latin typeface="+mn-ea"/>
              </a:rPr>
              <a:t>“</a:t>
            </a:r>
            <a:r>
              <a:rPr lang="zh-CN" altLang="zh-CN" sz="2400" b="1" dirty="0">
                <a:latin typeface="+mn-ea"/>
              </a:rPr>
              <a:t>是无产阶级先头部队同农民结合的唯一可能的环节</a:t>
            </a:r>
            <a:r>
              <a:rPr lang="en-US" altLang="zh-CN" sz="2400" b="1" dirty="0">
                <a:latin typeface="+mn-ea"/>
              </a:rPr>
              <a:t>”</a:t>
            </a:r>
            <a:r>
              <a:rPr lang="zh-CN" altLang="zh-CN" sz="2400" b="1" dirty="0">
                <a:latin typeface="+mn-ea"/>
              </a:rPr>
              <a:t>。国营企业要进行严格的经济核算，改变不讲核算、不要利润的情况。在从资本主义向社会主义过渡期间，要健全货币，整顿货币流通，恢复财政信贷制度，使货币为过渡时期的经济和社会主义建设服务。要掌握市场规律，以此制定经济措施，来调节市场和货币流通</a:t>
            </a:r>
            <a:r>
              <a:rPr lang="zh-CN" altLang="zh-CN" sz="2400" b="1" dirty="0" smtClean="0">
                <a:latin typeface="+mn-ea"/>
              </a:rPr>
              <a:t>。</a:t>
            </a:r>
            <a:r>
              <a:rPr lang="en-US" altLang="zh-CN" sz="2400" b="1" dirty="0" smtClean="0">
                <a:latin typeface="+mn-ea"/>
              </a:rPr>
              <a:t>            ——</a:t>
            </a:r>
            <a:r>
              <a:rPr lang="zh-CN" altLang="zh-CN" sz="2400" b="1" dirty="0">
                <a:latin typeface="+mn-ea"/>
              </a:rPr>
              <a:t>摘编自季正矩</a:t>
            </a:r>
            <a:r>
              <a:rPr lang="zh-CN" altLang="zh-CN" sz="2400" b="1" dirty="0" smtClean="0">
                <a:latin typeface="+mn-ea"/>
              </a:rPr>
              <a:t>《列宁传》</a:t>
            </a:r>
            <a:endParaRPr lang="zh-CN" altLang="zh-CN" sz="2400" b="1" dirty="0">
              <a:latin typeface="+mn-ea"/>
            </a:endParaRPr>
          </a:p>
        </p:txBody>
      </p:sp>
      <p:pic>
        <p:nvPicPr>
          <p:cNvPr id="1028" name="Picture 4" descr="学科网(www.zxxk.com)--教育资源门户，提供试卷、教案、课件、论文、素材及各类教学资源下载，还有大量而丰富的教学相关资讯！"/>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57200"/>
            <a:ext cx="19050" cy="190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6"/>
          <p:cNvSpPr>
            <a:spLocks noChangeArrowheads="1"/>
          </p:cNvSpPr>
          <p:nvPr/>
        </p:nvSpPr>
        <p:spPr bwMode="auto">
          <a:xfrm>
            <a:off x="179512" y="5217258"/>
            <a:ext cx="8784976" cy="1569660"/>
          </a:xfrm>
          <a:prstGeom prst="rect">
            <a:avLst/>
          </a:prstGeom>
          <a:solidFill>
            <a:schemeClr val="bg2">
              <a:lumMod val="7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effectLst/>
                <a:latin typeface="宋体" pitchFamily="2" charset="-122"/>
                <a:ea typeface="宋体" pitchFamily="2" charset="-122"/>
                <a:cs typeface="Times New Roman" pitchFamily="18" charset="0"/>
              </a:rPr>
              <a:t>总结</a:t>
            </a:r>
            <a:r>
              <a:rPr kumimoji="0" lang="zh-CN" altLang="zh-CN" sz="2400" b="1" i="0" u="none" strike="noStrike" cap="none" normalizeH="0" baseline="0" dirty="0" smtClean="0">
                <a:ln>
                  <a:noFill/>
                </a:ln>
                <a:effectLst/>
                <a:latin typeface="宋体" pitchFamily="2" charset="-122"/>
                <a:ea typeface="宋体" pitchFamily="2" charset="-122"/>
                <a:cs typeface="Times New Roman" pitchFamily="18" charset="0"/>
              </a:rPr>
              <a:t>了战时共产主义和新经济政策的经验教训；探讨了社会主义的商品经济理论；丰富了马克思主义的经济学说；对当时国民经济的恢复和发展有积极作用（但未能在苏联后来建设中得以坚持）；为其他国家建设社会主义提供了借鉴。</a:t>
            </a:r>
            <a:endParaRPr kumimoji="0" lang="zh-CN" altLang="zh-CN" sz="2400" b="1" i="0" u="none" strike="noStrike" cap="none" normalizeH="0" baseline="0" dirty="0" smtClean="0">
              <a:ln>
                <a:noFill/>
              </a:ln>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xmlns="" val="21206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ba1cd11728b47100a3ae916960d5df9fd03231e.png"/>
          <p:cNvPicPr>
            <a:picLocks noChangeAspect="1"/>
          </p:cNvPicPr>
          <p:nvPr/>
        </p:nvPicPr>
        <p:blipFill>
          <a:blip r:embed="rId3" cstate="print"/>
          <a:stretch>
            <a:fillRect/>
          </a:stretch>
        </p:blipFill>
        <p:spPr>
          <a:xfrm>
            <a:off x="179512" y="116632"/>
            <a:ext cx="4680520" cy="2632792"/>
          </a:xfrm>
          <a:prstGeom prst="rect">
            <a:avLst/>
          </a:prstGeom>
        </p:spPr>
      </p:pic>
      <p:pic>
        <p:nvPicPr>
          <p:cNvPr id="3" name="图片 2" descr="7e3e6709c93d70cf821390e4a11f4f04b8a12bb1.png"/>
          <p:cNvPicPr>
            <a:picLocks noChangeAspect="1"/>
          </p:cNvPicPr>
          <p:nvPr/>
        </p:nvPicPr>
        <p:blipFill>
          <a:blip r:embed="rId4" cstate="print"/>
          <a:stretch>
            <a:fillRect/>
          </a:stretch>
        </p:blipFill>
        <p:spPr>
          <a:xfrm>
            <a:off x="5364088" y="116632"/>
            <a:ext cx="3356194" cy="2622028"/>
          </a:xfrm>
          <a:prstGeom prst="rect">
            <a:avLst/>
          </a:prstGeom>
        </p:spPr>
      </p:pic>
      <p:pic>
        <p:nvPicPr>
          <p:cNvPr id="4" name="图片 3" descr="83025aafa40f4bfb70d3d993548ce6f4f6361839.png"/>
          <p:cNvPicPr>
            <a:picLocks noChangeAspect="1"/>
          </p:cNvPicPr>
          <p:nvPr/>
        </p:nvPicPr>
        <p:blipFill>
          <a:blip r:embed="rId5" cstate="print"/>
          <a:stretch>
            <a:fillRect/>
          </a:stretch>
        </p:blipFill>
        <p:spPr>
          <a:xfrm>
            <a:off x="251520" y="3501008"/>
            <a:ext cx="4584171" cy="2578596"/>
          </a:xfrm>
          <a:prstGeom prst="rect">
            <a:avLst/>
          </a:prstGeom>
        </p:spPr>
      </p:pic>
      <p:pic>
        <p:nvPicPr>
          <p:cNvPr id="5" name="图片 4" descr="2e2eb9389b504fc2ae1a96adbc1e791591ef6d1c (1).jpeg"/>
          <p:cNvPicPr>
            <a:picLocks noChangeAspect="1"/>
          </p:cNvPicPr>
          <p:nvPr/>
        </p:nvPicPr>
        <p:blipFill>
          <a:blip r:embed="rId6" cstate="print"/>
          <a:stretch>
            <a:fillRect/>
          </a:stretch>
        </p:blipFill>
        <p:spPr>
          <a:xfrm>
            <a:off x="5292080" y="3429000"/>
            <a:ext cx="3614802" cy="28240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187624" y="188640"/>
            <a:ext cx="4536504" cy="584775"/>
          </a:xfrm>
          <a:prstGeom prst="rect">
            <a:avLst/>
          </a:prstGeom>
          <a:solidFill>
            <a:schemeClr val="bg2">
              <a:lumMod val="9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smtClean="0">
                <a:latin typeface="+mn-ea"/>
              </a:rPr>
              <a:t>一、列宁生平大事记</a:t>
            </a:r>
            <a:endParaRPr lang="zh-CN" altLang="en-US" sz="3200" b="1" dirty="0">
              <a:latin typeface="+mn-ea"/>
            </a:endParaRPr>
          </a:p>
        </p:txBody>
      </p:sp>
      <p:sp>
        <p:nvSpPr>
          <p:cNvPr id="10243" name="Line 3"/>
          <p:cNvSpPr>
            <a:spLocks noChangeShapeType="1"/>
          </p:cNvSpPr>
          <p:nvPr/>
        </p:nvSpPr>
        <p:spPr bwMode="auto">
          <a:xfrm>
            <a:off x="2627784" y="908721"/>
            <a:ext cx="16991" cy="5542880"/>
          </a:xfrm>
          <a:prstGeom prst="line">
            <a:avLst/>
          </a:prstGeom>
          <a:noFill/>
          <a:ln w="57150">
            <a:solidFill>
              <a:schemeClr val="accent2"/>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4" name="Line 4"/>
          <p:cNvSpPr>
            <a:spLocks noChangeShapeType="1"/>
          </p:cNvSpPr>
          <p:nvPr/>
        </p:nvSpPr>
        <p:spPr bwMode="auto">
          <a:xfrm>
            <a:off x="2644775" y="1700213"/>
            <a:ext cx="703263" cy="1587"/>
          </a:xfrm>
          <a:prstGeom prst="line">
            <a:avLst/>
          </a:prstGeom>
          <a:noFill/>
          <a:ln w="2857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5" name="Line 5"/>
          <p:cNvSpPr>
            <a:spLocks noChangeShapeType="1"/>
          </p:cNvSpPr>
          <p:nvPr/>
        </p:nvSpPr>
        <p:spPr bwMode="auto">
          <a:xfrm>
            <a:off x="2644775" y="4508500"/>
            <a:ext cx="703263" cy="1588"/>
          </a:xfrm>
          <a:prstGeom prst="line">
            <a:avLst/>
          </a:prstGeom>
          <a:noFill/>
          <a:ln w="2857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6" name="Line 6"/>
          <p:cNvSpPr>
            <a:spLocks noChangeShapeType="1"/>
          </p:cNvSpPr>
          <p:nvPr/>
        </p:nvSpPr>
        <p:spPr bwMode="auto">
          <a:xfrm>
            <a:off x="2644775" y="3068638"/>
            <a:ext cx="703263" cy="1587"/>
          </a:xfrm>
          <a:prstGeom prst="line">
            <a:avLst/>
          </a:prstGeom>
          <a:noFill/>
          <a:ln w="2857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7" name="Line 7"/>
          <p:cNvSpPr>
            <a:spLocks noChangeShapeType="1"/>
          </p:cNvSpPr>
          <p:nvPr/>
        </p:nvSpPr>
        <p:spPr bwMode="auto">
          <a:xfrm>
            <a:off x="2644775" y="2205038"/>
            <a:ext cx="703263" cy="1587"/>
          </a:xfrm>
          <a:prstGeom prst="line">
            <a:avLst/>
          </a:prstGeom>
          <a:noFill/>
          <a:ln w="2857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8" name="Line 8"/>
          <p:cNvSpPr>
            <a:spLocks noChangeShapeType="1"/>
          </p:cNvSpPr>
          <p:nvPr/>
        </p:nvSpPr>
        <p:spPr bwMode="auto">
          <a:xfrm>
            <a:off x="2644775" y="3573463"/>
            <a:ext cx="703263" cy="1587"/>
          </a:xfrm>
          <a:prstGeom prst="line">
            <a:avLst/>
          </a:prstGeom>
          <a:noFill/>
          <a:ln w="2857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49" name="Line 9"/>
          <p:cNvSpPr>
            <a:spLocks noChangeShapeType="1"/>
          </p:cNvSpPr>
          <p:nvPr/>
        </p:nvSpPr>
        <p:spPr bwMode="auto">
          <a:xfrm>
            <a:off x="2644775" y="4005263"/>
            <a:ext cx="703263" cy="1587"/>
          </a:xfrm>
          <a:prstGeom prst="line">
            <a:avLst/>
          </a:prstGeom>
          <a:noFill/>
          <a:ln w="2857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50" name="Line 10"/>
          <p:cNvSpPr>
            <a:spLocks noChangeShapeType="1"/>
          </p:cNvSpPr>
          <p:nvPr/>
        </p:nvSpPr>
        <p:spPr bwMode="auto">
          <a:xfrm>
            <a:off x="2644775" y="5084763"/>
            <a:ext cx="703263" cy="1587"/>
          </a:xfrm>
          <a:prstGeom prst="line">
            <a:avLst/>
          </a:prstGeom>
          <a:noFill/>
          <a:ln w="2857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51" name="Line 11"/>
          <p:cNvSpPr>
            <a:spLocks noChangeShapeType="1"/>
          </p:cNvSpPr>
          <p:nvPr/>
        </p:nvSpPr>
        <p:spPr bwMode="auto">
          <a:xfrm>
            <a:off x="2644775" y="5589588"/>
            <a:ext cx="703263" cy="1587"/>
          </a:xfrm>
          <a:prstGeom prst="line">
            <a:avLst/>
          </a:prstGeom>
          <a:noFill/>
          <a:ln w="2857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52" name="Line 12"/>
          <p:cNvSpPr>
            <a:spLocks noChangeShapeType="1"/>
          </p:cNvSpPr>
          <p:nvPr/>
        </p:nvSpPr>
        <p:spPr bwMode="auto">
          <a:xfrm>
            <a:off x="2644775" y="6165850"/>
            <a:ext cx="703263" cy="1588"/>
          </a:xfrm>
          <a:prstGeom prst="line">
            <a:avLst/>
          </a:prstGeom>
          <a:noFill/>
          <a:ln w="2857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10253" name="Text Box 13"/>
          <p:cNvSpPr txBox="1">
            <a:spLocks noChangeArrowheads="1"/>
          </p:cNvSpPr>
          <p:nvPr/>
        </p:nvSpPr>
        <p:spPr bwMode="auto">
          <a:xfrm>
            <a:off x="1781175" y="1484313"/>
            <a:ext cx="915988"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800" b="1" dirty="0">
                <a:solidFill>
                  <a:schemeClr val="tx2"/>
                </a:solidFill>
                <a:latin typeface="Verdana" pitchFamily="34" charset="0"/>
              </a:rPr>
              <a:t>1893</a:t>
            </a:r>
          </a:p>
        </p:txBody>
      </p:sp>
      <p:sp>
        <p:nvSpPr>
          <p:cNvPr id="10254" name="Text Box 14"/>
          <p:cNvSpPr txBox="1">
            <a:spLocks noChangeArrowheads="1"/>
          </p:cNvSpPr>
          <p:nvPr/>
        </p:nvSpPr>
        <p:spPr bwMode="auto">
          <a:xfrm>
            <a:off x="1784350" y="2060575"/>
            <a:ext cx="9159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800" b="1">
                <a:solidFill>
                  <a:schemeClr val="tx2"/>
                </a:solidFill>
                <a:latin typeface="Verdana" pitchFamily="34" charset="0"/>
              </a:rPr>
              <a:t>1895</a:t>
            </a:r>
          </a:p>
        </p:txBody>
      </p:sp>
      <p:sp>
        <p:nvSpPr>
          <p:cNvPr id="10255" name="Text Box 15"/>
          <p:cNvSpPr txBox="1">
            <a:spLocks noChangeArrowheads="1"/>
          </p:cNvSpPr>
          <p:nvPr/>
        </p:nvSpPr>
        <p:spPr bwMode="auto">
          <a:xfrm>
            <a:off x="1835150" y="2917825"/>
            <a:ext cx="9747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800" b="1">
                <a:solidFill>
                  <a:schemeClr val="tx2"/>
                </a:solidFill>
                <a:latin typeface="Verdana" pitchFamily="34" charset="0"/>
              </a:rPr>
              <a:t>1900</a:t>
            </a:r>
          </a:p>
        </p:txBody>
      </p:sp>
      <p:sp>
        <p:nvSpPr>
          <p:cNvPr id="10256" name="Text Box 16"/>
          <p:cNvSpPr txBox="1">
            <a:spLocks noChangeArrowheads="1"/>
          </p:cNvSpPr>
          <p:nvPr/>
        </p:nvSpPr>
        <p:spPr bwMode="auto">
          <a:xfrm>
            <a:off x="1300163" y="4292600"/>
            <a:ext cx="16875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800" b="1">
                <a:solidFill>
                  <a:schemeClr val="tx2"/>
                </a:solidFill>
                <a:latin typeface="Verdana" pitchFamily="34" charset="0"/>
              </a:rPr>
              <a:t>1917</a:t>
            </a:r>
            <a:r>
              <a:rPr lang="zh-CN" altLang="en-US" sz="1800" b="1">
                <a:solidFill>
                  <a:schemeClr val="tx2"/>
                </a:solidFill>
                <a:latin typeface="Verdana" pitchFamily="34" charset="0"/>
              </a:rPr>
              <a:t>、</a:t>
            </a:r>
            <a:r>
              <a:rPr lang="en-US" altLang="zh-CN" sz="1800" b="1">
                <a:solidFill>
                  <a:schemeClr val="tx2"/>
                </a:solidFill>
                <a:latin typeface="Verdana" pitchFamily="34" charset="0"/>
              </a:rPr>
              <a:t>10</a:t>
            </a:r>
          </a:p>
        </p:txBody>
      </p:sp>
      <p:sp>
        <p:nvSpPr>
          <p:cNvPr id="10257" name="Text Box 17"/>
          <p:cNvSpPr txBox="1">
            <a:spLocks noChangeArrowheads="1"/>
          </p:cNvSpPr>
          <p:nvPr/>
        </p:nvSpPr>
        <p:spPr bwMode="auto">
          <a:xfrm>
            <a:off x="1651000" y="3357563"/>
            <a:ext cx="13366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800" b="1">
                <a:solidFill>
                  <a:schemeClr val="tx2"/>
                </a:solidFill>
                <a:latin typeface="Verdana" pitchFamily="34" charset="0"/>
              </a:rPr>
              <a:t>1903</a:t>
            </a:r>
            <a:r>
              <a:rPr lang="zh-CN" altLang="en-US" sz="1800" b="1">
                <a:solidFill>
                  <a:schemeClr val="tx2"/>
                </a:solidFill>
                <a:latin typeface="Verdana" pitchFamily="34" charset="0"/>
              </a:rPr>
              <a:t>夏</a:t>
            </a:r>
          </a:p>
        </p:txBody>
      </p:sp>
      <p:sp>
        <p:nvSpPr>
          <p:cNvPr id="10258" name="Text Box 18"/>
          <p:cNvSpPr txBox="1">
            <a:spLocks noChangeArrowheads="1"/>
          </p:cNvSpPr>
          <p:nvPr/>
        </p:nvSpPr>
        <p:spPr bwMode="auto">
          <a:xfrm>
            <a:off x="1403350" y="3860800"/>
            <a:ext cx="154781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800" b="1">
                <a:solidFill>
                  <a:schemeClr val="tx2"/>
                </a:solidFill>
                <a:latin typeface="Verdana" pitchFamily="34" charset="0"/>
              </a:rPr>
              <a:t>1917</a:t>
            </a:r>
            <a:r>
              <a:rPr lang="zh-CN" altLang="en-US" sz="1800" b="1">
                <a:solidFill>
                  <a:schemeClr val="tx2"/>
                </a:solidFill>
                <a:latin typeface="Verdana" pitchFamily="34" charset="0"/>
              </a:rPr>
              <a:t>、</a:t>
            </a:r>
            <a:r>
              <a:rPr lang="en-US" altLang="zh-CN" sz="1800" b="1">
                <a:solidFill>
                  <a:schemeClr val="tx2"/>
                </a:solidFill>
                <a:latin typeface="Verdana" pitchFamily="34" charset="0"/>
              </a:rPr>
              <a:t>4</a:t>
            </a:r>
          </a:p>
        </p:txBody>
      </p:sp>
      <p:sp>
        <p:nvSpPr>
          <p:cNvPr id="10259" name="Text Box 19"/>
          <p:cNvSpPr txBox="1">
            <a:spLocks noChangeArrowheads="1"/>
          </p:cNvSpPr>
          <p:nvPr/>
        </p:nvSpPr>
        <p:spPr bwMode="auto">
          <a:xfrm>
            <a:off x="1476375" y="4868863"/>
            <a:ext cx="13366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800" b="1">
                <a:solidFill>
                  <a:schemeClr val="tx2"/>
                </a:solidFill>
                <a:latin typeface="Verdana" pitchFamily="34" charset="0"/>
              </a:rPr>
              <a:t>1918</a:t>
            </a:r>
            <a:r>
              <a:rPr lang="zh-CN" altLang="en-US" sz="1800" b="1">
                <a:solidFill>
                  <a:schemeClr val="tx2"/>
                </a:solidFill>
                <a:latin typeface="Verdana" pitchFamily="34" charset="0"/>
              </a:rPr>
              <a:t>春 </a:t>
            </a:r>
          </a:p>
        </p:txBody>
      </p:sp>
      <p:sp>
        <p:nvSpPr>
          <p:cNvPr id="10260" name="Text Box 20"/>
          <p:cNvSpPr txBox="1">
            <a:spLocks noChangeArrowheads="1"/>
          </p:cNvSpPr>
          <p:nvPr/>
        </p:nvSpPr>
        <p:spPr bwMode="auto">
          <a:xfrm>
            <a:off x="1441450" y="5373688"/>
            <a:ext cx="16176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800" b="1">
                <a:solidFill>
                  <a:schemeClr val="tx2"/>
                </a:solidFill>
                <a:latin typeface="Verdana" pitchFamily="34" charset="0"/>
              </a:rPr>
              <a:t>1921</a:t>
            </a:r>
            <a:r>
              <a:rPr lang="zh-CN" altLang="en-US" sz="1800" b="1">
                <a:solidFill>
                  <a:schemeClr val="tx2"/>
                </a:solidFill>
                <a:latin typeface="Verdana" pitchFamily="34" charset="0"/>
              </a:rPr>
              <a:t>、</a:t>
            </a:r>
            <a:r>
              <a:rPr lang="en-US" altLang="zh-CN" sz="1800" b="1">
                <a:solidFill>
                  <a:schemeClr val="tx2"/>
                </a:solidFill>
                <a:latin typeface="Verdana" pitchFamily="34" charset="0"/>
              </a:rPr>
              <a:t>3</a:t>
            </a:r>
          </a:p>
        </p:txBody>
      </p:sp>
      <p:sp>
        <p:nvSpPr>
          <p:cNvPr id="10261" name="Text Box 21"/>
          <p:cNvSpPr txBox="1">
            <a:spLocks noChangeArrowheads="1"/>
          </p:cNvSpPr>
          <p:nvPr/>
        </p:nvSpPr>
        <p:spPr bwMode="auto">
          <a:xfrm>
            <a:off x="1403350" y="5949950"/>
            <a:ext cx="154781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800" b="1">
                <a:solidFill>
                  <a:schemeClr val="tx2"/>
                </a:solidFill>
                <a:latin typeface="Verdana" pitchFamily="34" charset="0"/>
              </a:rPr>
              <a:t>1924</a:t>
            </a:r>
            <a:r>
              <a:rPr lang="zh-CN" altLang="en-US" sz="1800" b="1">
                <a:solidFill>
                  <a:schemeClr val="tx2"/>
                </a:solidFill>
                <a:latin typeface="Verdana" pitchFamily="34" charset="0"/>
              </a:rPr>
              <a:t>、</a:t>
            </a:r>
            <a:r>
              <a:rPr lang="en-US" altLang="zh-CN" sz="1800" b="1">
                <a:solidFill>
                  <a:schemeClr val="tx2"/>
                </a:solidFill>
                <a:latin typeface="Verdana" pitchFamily="34" charset="0"/>
              </a:rPr>
              <a:t>1</a:t>
            </a:r>
          </a:p>
        </p:txBody>
      </p:sp>
      <p:sp>
        <p:nvSpPr>
          <p:cNvPr id="10262" name="Text Box 22"/>
          <p:cNvSpPr txBox="1">
            <a:spLocks noChangeArrowheads="1"/>
          </p:cNvSpPr>
          <p:nvPr/>
        </p:nvSpPr>
        <p:spPr bwMode="auto">
          <a:xfrm>
            <a:off x="3347864" y="836712"/>
            <a:ext cx="541972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000" b="1" dirty="0" smtClean="0">
                <a:latin typeface="+mn-ea"/>
              </a:rPr>
              <a:t>出生、就读中学、考入喀山大学法律系</a:t>
            </a:r>
            <a:r>
              <a:rPr lang="en-US" altLang="zh-CN" sz="2000" b="1" dirty="0" smtClean="0">
                <a:latin typeface="+mn-ea"/>
              </a:rPr>
              <a:t>(</a:t>
            </a:r>
            <a:r>
              <a:rPr lang="zh-CN" altLang="en-US" sz="2000" b="1" dirty="0" smtClean="0">
                <a:latin typeface="+mn-ea"/>
              </a:rPr>
              <a:t>哥哥就义）</a:t>
            </a:r>
            <a:endParaRPr lang="zh-CN" altLang="en-US" sz="2000" b="1" dirty="0">
              <a:latin typeface="+mn-ea"/>
            </a:endParaRPr>
          </a:p>
        </p:txBody>
      </p:sp>
      <p:sp>
        <p:nvSpPr>
          <p:cNvPr id="10263" name="Text Box 23"/>
          <p:cNvSpPr txBox="1">
            <a:spLocks noChangeArrowheads="1"/>
          </p:cNvSpPr>
          <p:nvPr/>
        </p:nvSpPr>
        <p:spPr bwMode="auto">
          <a:xfrm>
            <a:off x="3275013" y="1989138"/>
            <a:ext cx="564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zh-CN"/>
            </a:defPPr>
            <a:lvl1pPr>
              <a:defRPr sz="2000" b="1">
                <a:latin typeface="+mn-ea"/>
              </a:defRPr>
            </a:lvl1pPr>
          </a:lstStyle>
          <a:p>
            <a:r>
              <a:rPr lang="zh-CN" altLang="en-US" dirty="0"/>
              <a:t>统一圣彼得堡各马克思主义小组，建立工人阶级解放斗争协会</a:t>
            </a:r>
          </a:p>
        </p:txBody>
      </p:sp>
      <p:sp>
        <p:nvSpPr>
          <p:cNvPr id="10264" name="Text Box 24"/>
          <p:cNvSpPr txBox="1">
            <a:spLocks noChangeArrowheads="1"/>
          </p:cNvSpPr>
          <p:nvPr/>
        </p:nvSpPr>
        <p:spPr bwMode="auto">
          <a:xfrm>
            <a:off x="3309938" y="2852738"/>
            <a:ext cx="5772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zh-CN"/>
            </a:defPPr>
            <a:lvl1pPr>
              <a:defRPr sz="2000" b="1">
                <a:latin typeface="+mn-ea"/>
              </a:defRPr>
            </a:lvl1pPr>
          </a:lstStyle>
          <a:p>
            <a:r>
              <a:rPr lang="zh-CN" altLang="en-US" dirty="0"/>
              <a:t>创办第一份全俄马克思主义报纸</a:t>
            </a:r>
            <a:r>
              <a:rPr lang="en-US" altLang="zh-CN" dirty="0"/>
              <a:t>《</a:t>
            </a:r>
            <a:r>
              <a:rPr lang="zh-CN" altLang="en-US" dirty="0"/>
              <a:t>火星报</a:t>
            </a:r>
            <a:r>
              <a:rPr lang="en-US" altLang="zh-CN" dirty="0"/>
              <a:t>》</a:t>
            </a:r>
          </a:p>
        </p:txBody>
      </p:sp>
      <p:sp>
        <p:nvSpPr>
          <p:cNvPr id="10265" name="Text Box 25"/>
          <p:cNvSpPr txBox="1">
            <a:spLocks noChangeArrowheads="1"/>
          </p:cNvSpPr>
          <p:nvPr/>
        </p:nvSpPr>
        <p:spPr bwMode="auto">
          <a:xfrm>
            <a:off x="3309938" y="3357563"/>
            <a:ext cx="58340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zh-CN"/>
            </a:defPPr>
            <a:lvl1pPr>
              <a:defRPr sz="2000" b="1">
                <a:latin typeface="+mn-ea"/>
              </a:defRPr>
            </a:lvl1pPr>
          </a:lstStyle>
          <a:p>
            <a:r>
              <a:rPr lang="zh-CN" altLang="en-US" dirty="0"/>
              <a:t>出席俄国社会民主工党第二次代表大会（政党诞生）</a:t>
            </a:r>
          </a:p>
        </p:txBody>
      </p:sp>
      <p:sp>
        <p:nvSpPr>
          <p:cNvPr id="10266" name="Text Box 26"/>
          <p:cNvSpPr txBox="1">
            <a:spLocks noChangeArrowheads="1"/>
          </p:cNvSpPr>
          <p:nvPr/>
        </p:nvSpPr>
        <p:spPr bwMode="auto">
          <a:xfrm>
            <a:off x="3309938" y="3789363"/>
            <a:ext cx="26035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zh-CN"/>
            </a:defPPr>
            <a:lvl1pPr>
              <a:defRPr sz="2000" b="1">
                <a:latin typeface="+mn-ea"/>
              </a:defRPr>
            </a:lvl1pPr>
          </a:lstStyle>
          <a:p>
            <a:r>
              <a:rPr lang="zh-CN" altLang="en-US" dirty="0"/>
              <a:t>发表</a:t>
            </a:r>
            <a:r>
              <a:rPr lang="en-US" altLang="zh-CN" dirty="0"/>
              <a:t>《</a:t>
            </a:r>
            <a:r>
              <a:rPr lang="zh-CN" altLang="en-US" dirty="0"/>
              <a:t>四月提纲</a:t>
            </a:r>
            <a:r>
              <a:rPr lang="en-US" altLang="zh-CN" dirty="0"/>
              <a:t>》</a:t>
            </a:r>
          </a:p>
        </p:txBody>
      </p:sp>
      <p:sp>
        <p:nvSpPr>
          <p:cNvPr id="10267" name="Text Box 27"/>
          <p:cNvSpPr txBox="1">
            <a:spLocks noChangeArrowheads="1"/>
          </p:cNvSpPr>
          <p:nvPr/>
        </p:nvSpPr>
        <p:spPr bwMode="auto">
          <a:xfrm>
            <a:off x="3309938" y="4868863"/>
            <a:ext cx="58340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zh-CN"/>
            </a:defPPr>
            <a:lvl1pPr>
              <a:defRPr sz="2000" b="1">
                <a:latin typeface="+mn-ea"/>
              </a:defRPr>
            </a:lvl1pPr>
          </a:lstStyle>
          <a:p>
            <a:r>
              <a:rPr lang="zh-CN" altLang="en-US" dirty="0"/>
              <a:t>领导人民保卫新生的政权，实行战时共产主义政策</a:t>
            </a:r>
          </a:p>
        </p:txBody>
      </p:sp>
      <p:sp>
        <p:nvSpPr>
          <p:cNvPr id="10268" name="Text Box 28"/>
          <p:cNvSpPr txBox="1">
            <a:spLocks noChangeArrowheads="1"/>
          </p:cNvSpPr>
          <p:nvPr/>
        </p:nvSpPr>
        <p:spPr bwMode="auto">
          <a:xfrm>
            <a:off x="3309938" y="4292600"/>
            <a:ext cx="17589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zh-CN"/>
            </a:defPPr>
            <a:lvl1pPr>
              <a:defRPr sz="2000" b="1">
                <a:latin typeface="+mn-ea"/>
              </a:defRPr>
            </a:lvl1pPr>
          </a:lstStyle>
          <a:p>
            <a:r>
              <a:rPr lang="zh-CN" altLang="en-US" dirty="0"/>
              <a:t>领导十月革命</a:t>
            </a:r>
          </a:p>
        </p:txBody>
      </p:sp>
      <p:sp>
        <p:nvSpPr>
          <p:cNvPr id="10269" name="Text Box 29"/>
          <p:cNvSpPr txBox="1">
            <a:spLocks noChangeArrowheads="1"/>
          </p:cNvSpPr>
          <p:nvPr/>
        </p:nvSpPr>
        <p:spPr bwMode="auto">
          <a:xfrm>
            <a:off x="3309938" y="5373688"/>
            <a:ext cx="22526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zh-CN"/>
            </a:defPPr>
            <a:lvl1pPr>
              <a:defRPr sz="2000" b="1">
                <a:latin typeface="+mn-ea"/>
              </a:defRPr>
            </a:lvl1pPr>
          </a:lstStyle>
          <a:p>
            <a:r>
              <a:rPr lang="zh-CN" altLang="en-US" dirty="0"/>
              <a:t>实行新经济政策</a:t>
            </a:r>
          </a:p>
        </p:txBody>
      </p:sp>
      <p:sp>
        <p:nvSpPr>
          <p:cNvPr id="10270" name="Text Box 30"/>
          <p:cNvSpPr txBox="1">
            <a:spLocks noChangeArrowheads="1"/>
          </p:cNvSpPr>
          <p:nvPr/>
        </p:nvSpPr>
        <p:spPr bwMode="auto">
          <a:xfrm>
            <a:off x="3309938" y="5661025"/>
            <a:ext cx="387032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zh-CN"/>
            </a:defPPr>
            <a:lvl1pPr>
              <a:defRPr sz="2000" b="1">
                <a:latin typeface="+mn-ea"/>
              </a:defRPr>
            </a:lvl1pPr>
          </a:lstStyle>
          <a:p>
            <a:r>
              <a:rPr lang="zh-CN" altLang="en-US" dirty="0"/>
              <a:t>继续不断探索社会主义建设道路直至逝世</a:t>
            </a:r>
          </a:p>
        </p:txBody>
      </p:sp>
      <p:sp>
        <p:nvSpPr>
          <p:cNvPr id="10271" name="AutoShape 31"/>
          <p:cNvSpPr>
            <a:spLocks/>
          </p:cNvSpPr>
          <p:nvPr/>
        </p:nvSpPr>
        <p:spPr bwMode="auto">
          <a:xfrm>
            <a:off x="1619250" y="1628775"/>
            <a:ext cx="73025" cy="2016125"/>
          </a:xfrm>
          <a:prstGeom prst="leftBracket">
            <a:avLst>
              <a:gd name="adj" fmla="val 0"/>
            </a:avLst>
          </a:prstGeom>
          <a:noFill/>
          <a:ln w="571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272" name="Text Box 32"/>
          <p:cNvSpPr txBox="1">
            <a:spLocks noChangeArrowheads="1"/>
          </p:cNvSpPr>
          <p:nvPr/>
        </p:nvSpPr>
        <p:spPr bwMode="auto">
          <a:xfrm>
            <a:off x="106363" y="1989138"/>
            <a:ext cx="1441450" cy="974725"/>
          </a:xfrm>
          <a:prstGeom prst="rect">
            <a:avLst/>
          </a:prstGeom>
          <a:solidFill>
            <a:schemeClr val="bg2">
              <a:lumMod val="75000"/>
            </a:schemeClr>
          </a:solidFill>
          <a:ln w="28575">
            <a:solidFill>
              <a:schemeClr val="tx1"/>
            </a:solidFill>
            <a:miter lim="800000"/>
            <a:headEnd/>
            <a:tailEnd/>
          </a:ln>
          <a:effectLst/>
          <a:extLst/>
        </p:spPr>
        <p:txBody>
          <a:bodyPr>
            <a:spAutoFit/>
          </a:bodyPr>
          <a:lstStyle/>
          <a:p>
            <a:r>
              <a:rPr lang="zh-CN" altLang="en-US" sz="2800" b="1" dirty="0">
                <a:solidFill>
                  <a:srgbClr val="FF0000"/>
                </a:solidFill>
                <a:ea typeface="黑体" pitchFamily="49" charset="-122"/>
              </a:rPr>
              <a:t>缔造一</a:t>
            </a:r>
          </a:p>
          <a:p>
            <a:r>
              <a:rPr lang="zh-CN" altLang="en-US" sz="2800" b="1" dirty="0">
                <a:solidFill>
                  <a:srgbClr val="FF0000"/>
                </a:solidFill>
                <a:ea typeface="黑体" pitchFamily="49" charset="-122"/>
              </a:rPr>
              <a:t>个政党</a:t>
            </a:r>
          </a:p>
        </p:txBody>
      </p:sp>
      <p:sp>
        <p:nvSpPr>
          <p:cNvPr id="10274" name="Text Box 34"/>
          <p:cNvSpPr txBox="1">
            <a:spLocks noChangeArrowheads="1"/>
          </p:cNvSpPr>
          <p:nvPr/>
        </p:nvSpPr>
        <p:spPr bwMode="auto">
          <a:xfrm>
            <a:off x="5580063" y="3789363"/>
            <a:ext cx="2808287" cy="974725"/>
          </a:xfrm>
          <a:prstGeom prst="rect">
            <a:avLst/>
          </a:prstGeom>
          <a:solidFill>
            <a:schemeClr val="bg2">
              <a:lumMod val="75000"/>
            </a:schemeClr>
          </a:solidFill>
          <a:ln w="28575">
            <a:solidFill>
              <a:schemeClr val="tx1"/>
            </a:solidFill>
            <a:miter lim="800000"/>
            <a:headEnd/>
            <a:tailEnd/>
          </a:ln>
          <a:effectLst/>
          <a:extLst/>
        </p:spPr>
        <p:txBody>
          <a:bodyPr>
            <a:spAutoFit/>
          </a:bodyPr>
          <a:lstStyle/>
          <a:p>
            <a:r>
              <a:rPr lang="zh-CN" altLang="en-US" sz="2800" b="1" dirty="0">
                <a:solidFill>
                  <a:srgbClr val="FF0000"/>
                </a:solidFill>
                <a:ea typeface="黑体" pitchFamily="49" charset="-122"/>
              </a:rPr>
              <a:t>领导一场革命</a:t>
            </a:r>
          </a:p>
          <a:p>
            <a:r>
              <a:rPr lang="zh-CN" altLang="en-US" sz="2800" b="1" dirty="0">
                <a:solidFill>
                  <a:srgbClr val="FF0000"/>
                </a:solidFill>
                <a:ea typeface="黑体" pitchFamily="49" charset="-122"/>
              </a:rPr>
              <a:t>缔造一个国家</a:t>
            </a:r>
          </a:p>
        </p:txBody>
      </p:sp>
      <p:sp>
        <p:nvSpPr>
          <p:cNvPr id="10275" name="AutoShape 35"/>
          <p:cNvSpPr>
            <a:spLocks/>
          </p:cNvSpPr>
          <p:nvPr/>
        </p:nvSpPr>
        <p:spPr bwMode="auto">
          <a:xfrm>
            <a:off x="5364163" y="3933825"/>
            <a:ext cx="71437" cy="647700"/>
          </a:xfrm>
          <a:prstGeom prst="rightBracket">
            <a:avLst>
              <a:gd name="adj" fmla="val 0"/>
            </a:avLst>
          </a:prstGeom>
          <a:noFill/>
          <a:ln w="571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276" name="Text Box 36"/>
          <p:cNvSpPr txBox="1">
            <a:spLocks noChangeArrowheads="1"/>
          </p:cNvSpPr>
          <p:nvPr/>
        </p:nvSpPr>
        <p:spPr bwMode="auto">
          <a:xfrm>
            <a:off x="47625" y="5072063"/>
            <a:ext cx="1355725" cy="954107"/>
          </a:xfrm>
          <a:prstGeom prst="rect">
            <a:avLst/>
          </a:prstGeom>
          <a:solidFill>
            <a:schemeClr val="bg2">
              <a:lumMod val="75000"/>
            </a:schemeClr>
          </a:solidFill>
          <a:ln w="28575">
            <a:solidFill>
              <a:schemeClr val="tx1"/>
            </a:solidFill>
            <a:miter lim="800000"/>
            <a:headEnd/>
            <a:tailEnd/>
          </a:ln>
          <a:effectLst/>
          <a:extLst/>
        </p:spPr>
        <p:txBody>
          <a:bodyPr wrap="square">
            <a:spAutoFit/>
          </a:bodyPr>
          <a:lstStyle/>
          <a:p>
            <a:r>
              <a:rPr lang="zh-CN" altLang="en-US" sz="2800" b="1" dirty="0">
                <a:solidFill>
                  <a:srgbClr val="FF0000"/>
                </a:solidFill>
                <a:ea typeface="黑体" pitchFamily="49" charset="-122"/>
              </a:rPr>
              <a:t>探索一</a:t>
            </a:r>
          </a:p>
          <a:p>
            <a:r>
              <a:rPr lang="zh-CN" altLang="en-US" sz="2800" b="1" dirty="0">
                <a:solidFill>
                  <a:srgbClr val="FF0000"/>
                </a:solidFill>
                <a:ea typeface="黑体" pitchFamily="49" charset="-122"/>
              </a:rPr>
              <a:t>条道路</a:t>
            </a:r>
          </a:p>
        </p:txBody>
      </p:sp>
      <p:sp>
        <p:nvSpPr>
          <p:cNvPr id="10277" name="AutoShape 37"/>
          <p:cNvSpPr>
            <a:spLocks/>
          </p:cNvSpPr>
          <p:nvPr/>
        </p:nvSpPr>
        <p:spPr bwMode="auto">
          <a:xfrm>
            <a:off x="1387476" y="5086350"/>
            <a:ext cx="247650" cy="1079500"/>
          </a:xfrm>
          <a:prstGeom prst="leftBracket">
            <a:avLst>
              <a:gd name="adj" fmla="val 0"/>
            </a:avLst>
          </a:prstGeom>
          <a:noFill/>
          <a:ln w="571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8" name="Line 4"/>
          <p:cNvSpPr>
            <a:spLocks noChangeShapeType="1"/>
          </p:cNvSpPr>
          <p:nvPr/>
        </p:nvSpPr>
        <p:spPr bwMode="auto">
          <a:xfrm>
            <a:off x="2627784" y="1268760"/>
            <a:ext cx="703263" cy="1587"/>
          </a:xfrm>
          <a:prstGeom prst="line">
            <a:avLst/>
          </a:prstGeom>
          <a:noFill/>
          <a:ln w="2857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39" name="Text Box 13"/>
          <p:cNvSpPr txBox="1">
            <a:spLocks noChangeArrowheads="1"/>
          </p:cNvSpPr>
          <p:nvPr/>
        </p:nvSpPr>
        <p:spPr bwMode="auto">
          <a:xfrm>
            <a:off x="179512" y="1124744"/>
            <a:ext cx="235614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b="1" dirty="0" smtClean="0">
                <a:solidFill>
                  <a:schemeClr val="tx2"/>
                </a:solidFill>
                <a:latin typeface="Verdana" pitchFamily="34" charset="0"/>
              </a:rPr>
              <a:t>1870-1879-1887</a:t>
            </a:r>
            <a:endParaRPr lang="en-US" altLang="zh-CN" sz="1800" b="1" dirty="0">
              <a:solidFill>
                <a:schemeClr val="tx2"/>
              </a:solidFill>
              <a:latin typeface="Verdana" pitchFamily="34" charset="0"/>
            </a:endParaRPr>
          </a:p>
        </p:txBody>
      </p:sp>
      <p:sp>
        <p:nvSpPr>
          <p:cNvPr id="40" name="Text Box 22"/>
          <p:cNvSpPr txBox="1">
            <a:spLocks noChangeArrowheads="1"/>
          </p:cNvSpPr>
          <p:nvPr/>
        </p:nvSpPr>
        <p:spPr bwMode="auto">
          <a:xfrm>
            <a:off x="3419872" y="1484784"/>
            <a:ext cx="5419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000" b="1" dirty="0">
                <a:latin typeface="+mn-ea"/>
              </a:rPr>
              <a:t>参加一个马克思主义小组，发动工人罢工</a:t>
            </a:r>
          </a:p>
        </p:txBody>
      </p:sp>
    </p:spTree>
    <p:extLst>
      <p:ext uri="{BB962C8B-B14F-4D97-AF65-F5344CB8AC3E}">
        <p14:creationId xmlns:p14="http://schemas.microsoft.com/office/powerpoint/2010/main" xmlns="" val="2751201944"/>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6"/>
                                        </p:tgtEl>
                                        <p:attrNameLst>
                                          <p:attrName>style.visibility</p:attrName>
                                        </p:attrNameLst>
                                      </p:cBhvr>
                                      <p:to>
                                        <p:strVal val="visible"/>
                                      </p:to>
                                    </p:set>
                                    <p:animEffect transition="in" filter="blinds(horizontal)">
                                      <p:cBhvr>
                                        <p:cTn id="7" dur="500"/>
                                        <p:tgtEl>
                                          <p:spTgt spid="10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68"/>
                                        </p:tgtEl>
                                        <p:attrNameLst>
                                          <p:attrName>style.visibility</p:attrName>
                                        </p:attrNameLst>
                                      </p:cBhvr>
                                      <p:to>
                                        <p:strVal val="visible"/>
                                      </p:to>
                                    </p:set>
                                    <p:animEffect transition="in" filter="blinds(horizontal)">
                                      <p:cBhvr>
                                        <p:cTn id="12" dur="500"/>
                                        <p:tgtEl>
                                          <p:spTgt spid="102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67"/>
                                        </p:tgtEl>
                                        <p:attrNameLst>
                                          <p:attrName>style.visibility</p:attrName>
                                        </p:attrNameLst>
                                      </p:cBhvr>
                                      <p:to>
                                        <p:strVal val="visible"/>
                                      </p:to>
                                    </p:set>
                                    <p:animEffect transition="in" filter="blinds(horizontal)">
                                      <p:cBhvr>
                                        <p:cTn id="17" dur="500"/>
                                        <p:tgtEl>
                                          <p:spTgt spid="102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69"/>
                                        </p:tgtEl>
                                        <p:attrNameLst>
                                          <p:attrName>style.visibility</p:attrName>
                                        </p:attrNameLst>
                                      </p:cBhvr>
                                      <p:to>
                                        <p:strVal val="visible"/>
                                      </p:to>
                                    </p:set>
                                    <p:animEffect transition="in" filter="blinds(horizontal)">
                                      <p:cBhvr>
                                        <p:cTn id="22" dur="500"/>
                                        <p:tgtEl>
                                          <p:spTgt spid="1026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70"/>
                                        </p:tgtEl>
                                        <p:attrNameLst>
                                          <p:attrName>style.visibility</p:attrName>
                                        </p:attrNameLst>
                                      </p:cBhvr>
                                      <p:to>
                                        <p:strVal val="visible"/>
                                      </p:to>
                                    </p:set>
                                    <p:animEffect transition="in" filter="blinds(horizontal)">
                                      <p:cBhvr>
                                        <p:cTn id="27" dur="500"/>
                                        <p:tgtEl>
                                          <p:spTgt spid="1027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71"/>
                                        </p:tgtEl>
                                        <p:attrNameLst>
                                          <p:attrName>style.visibility</p:attrName>
                                        </p:attrNameLst>
                                      </p:cBhvr>
                                      <p:to>
                                        <p:strVal val="visible"/>
                                      </p:to>
                                    </p:set>
                                    <p:animEffect transition="in" filter="dissolve">
                                      <p:cBhvr>
                                        <p:cTn id="32" dur="500"/>
                                        <p:tgtEl>
                                          <p:spTgt spid="10271"/>
                                        </p:tgtEl>
                                      </p:cBhvr>
                                    </p:animEffect>
                                  </p:childTnLst>
                                </p:cTn>
                              </p:par>
                            </p:childTnLst>
                          </p:cTn>
                        </p:par>
                        <p:par>
                          <p:cTn id="33" fill="hold" nodeType="afterGroup">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0275"/>
                                        </p:tgtEl>
                                        <p:attrNameLst>
                                          <p:attrName>style.visibility</p:attrName>
                                        </p:attrNameLst>
                                      </p:cBhvr>
                                      <p:to>
                                        <p:strVal val="visible"/>
                                      </p:to>
                                    </p:set>
                                    <p:animEffect transition="in" filter="dissolve">
                                      <p:cBhvr>
                                        <p:cTn id="36" dur="500"/>
                                        <p:tgtEl>
                                          <p:spTgt spid="10275"/>
                                        </p:tgtEl>
                                      </p:cBhvr>
                                    </p:animEffect>
                                  </p:childTnLst>
                                </p:cTn>
                              </p:par>
                            </p:childTnLst>
                          </p:cTn>
                        </p:par>
                        <p:par>
                          <p:cTn id="37" fill="hold" nodeType="afterGroup">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10277"/>
                                        </p:tgtEl>
                                        <p:attrNameLst>
                                          <p:attrName>style.visibility</p:attrName>
                                        </p:attrNameLst>
                                      </p:cBhvr>
                                      <p:to>
                                        <p:strVal val="visible"/>
                                      </p:to>
                                    </p:set>
                                    <p:animEffect transition="in" filter="dissolve">
                                      <p:cBhvr>
                                        <p:cTn id="40" dur="500"/>
                                        <p:tgtEl>
                                          <p:spTgt spid="1027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0272"/>
                                        </p:tgtEl>
                                        <p:attrNameLst>
                                          <p:attrName>style.visibility</p:attrName>
                                        </p:attrNameLst>
                                      </p:cBhvr>
                                      <p:to>
                                        <p:strVal val="visible"/>
                                      </p:to>
                                    </p:set>
                                    <p:animEffect transition="in" filter="dissolve">
                                      <p:cBhvr>
                                        <p:cTn id="45" dur="500"/>
                                        <p:tgtEl>
                                          <p:spTgt spid="1027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0274"/>
                                        </p:tgtEl>
                                        <p:attrNameLst>
                                          <p:attrName>style.visibility</p:attrName>
                                        </p:attrNameLst>
                                      </p:cBhvr>
                                      <p:to>
                                        <p:strVal val="visible"/>
                                      </p:to>
                                    </p:set>
                                    <p:animEffect transition="in" filter="dissolve">
                                      <p:cBhvr>
                                        <p:cTn id="50" dur="500"/>
                                        <p:tgtEl>
                                          <p:spTgt spid="1027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0276"/>
                                        </p:tgtEl>
                                        <p:attrNameLst>
                                          <p:attrName>style.visibility</p:attrName>
                                        </p:attrNameLst>
                                      </p:cBhvr>
                                      <p:to>
                                        <p:strVal val="visible"/>
                                      </p:to>
                                    </p:set>
                                    <p:animEffect transition="in" filter="dissolve">
                                      <p:cBhvr>
                                        <p:cTn id="55" dur="500"/>
                                        <p:tgtEl>
                                          <p:spTgt spid="1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6" grpId="0"/>
      <p:bldP spid="10267" grpId="0"/>
      <p:bldP spid="10268" grpId="0"/>
      <p:bldP spid="10269" grpId="0"/>
      <p:bldP spid="10270" grpId="0"/>
      <p:bldP spid="10271" grpId="0" animBg="1"/>
      <p:bldP spid="10272" grpId="0" animBg="1" autoUpdateAnimBg="0"/>
      <p:bldP spid="10274" grpId="0" animBg="1" autoUpdateAnimBg="0"/>
      <p:bldP spid="10275" grpId="0" animBg="1"/>
      <p:bldP spid="10276" grpId="0" animBg="1" autoUpdateAnimBg="0"/>
      <p:bldP spid="102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b="1" dirty="0" smtClean="0"/>
              <a:t>领导建立俄国马克思主义政党，宣传马克思主义。</a:t>
            </a:r>
            <a:endParaRPr lang="en-US" altLang="zh-CN" b="1" dirty="0" smtClean="0"/>
          </a:p>
          <a:p>
            <a:r>
              <a:rPr lang="zh-CN" altLang="en-US" b="1" dirty="0" smtClean="0"/>
              <a:t>领导俄国革命，建立第一个社会主义国家。</a:t>
            </a:r>
            <a:endParaRPr lang="en-US" altLang="zh-CN" b="1" dirty="0" smtClean="0"/>
          </a:p>
          <a:p>
            <a:r>
              <a:rPr lang="zh-CN" altLang="en-US" b="1" dirty="0" smtClean="0"/>
              <a:t>领导红军，赢得国内战争的胜利，巩固了新生政权。</a:t>
            </a:r>
            <a:endParaRPr lang="en-US" altLang="zh-CN" b="1" dirty="0" smtClean="0"/>
          </a:p>
          <a:p>
            <a:r>
              <a:rPr lang="zh-CN" altLang="en-US" b="1" dirty="0" smtClean="0"/>
              <a:t>探索社会主义建设道路。</a:t>
            </a:r>
            <a:endParaRPr lang="en-US" altLang="zh-CN" b="1" dirty="0" smtClean="0"/>
          </a:p>
          <a:p>
            <a:pPr>
              <a:buNone/>
            </a:pPr>
            <a:endParaRPr lang="zh-CN" altLang="en-US" dirty="0"/>
          </a:p>
        </p:txBody>
      </p:sp>
      <p:sp>
        <p:nvSpPr>
          <p:cNvPr id="4" name="矩形 2"/>
          <p:cNvSpPr>
            <a:spLocks noGrp="1" noChangeArrowheads="1"/>
          </p:cNvSpPr>
          <p:nvPr>
            <p:ph type="title"/>
          </p:nvPr>
        </p:nvSpPr>
        <p:spPr bwMode="auto">
          <a:xfrm>
            <a:off x="1835696" y="476672"/>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smtClean="0">
                <a:latin typeface="+mn-ea"/>
                <a:ea typeface="+mn-ea"/>
              </a:rPr>
              <a:t>二、列宁的主要贡献</a:t>
            </a:r>
            <a:endParaRPr lang="zh-CN" altLang="en-US" sz="3600" b="1"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a:spLocks noGrp="1" noChangeArrowheads="1"/>
          </p:cNvSpPr>
          <p:nvPr>
            <p:ph type="title"/>
          </p:nvPr>
        </p:nvSpPr>
        <p:spPr bwMode="auto">
          <a:xfrm>
            <a:off x="1835696" y="260648"/>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600" b="1" dirty="0" smtClean="0">
                <a:latin typeface="+mn-ea"/>
                <a:ea typeface="+mn-ea"/>
              </a:rPr>
              <a:t>三、困境中的列宁</a:t>
            </a:r>
            <a:endParaRPr lang="zh-CN" altLang="en-US" sz="3600" b="1" dirty="0">
              <a:latin typeface="+mn-ea"/>
              <a:ea typeface="+mn-ea"/>
            </a:endParaRPr>
          </a:p>
        </p:txBody>
      </p:sp>
      <p:sp>
        <p:nvSpPr>
          <p:cNvPr id="6" name="TextBox 5"/>
          <p:cNvSpPr txBox="1"/>
          <p:nvPr/>
        </p:nvSpPr>
        <p:spPr>
          <a:xfrm>
            <a:off x="0" y="1700808"/>
            <a:ext cx="8928992" cy="954107"/>
          </a:xfrm>
          <a:prstGeom prst="rect">
            <a:avLst/>
          </a:prstGeom>
          <a:noFill/>
          <a:ln>
            <a:solidFill>
              <a:schemeClr val="tx1"/>
            </a:solidFill>
          </a:ln>
        </p:spPr>
        <p:txBody>
          <a:bodyPr wrap="square" rtlCol="0">
            <a:spAutoFit/>
          </a:bodyPr>
          <a:lstStyle/>
          <a:p>
            <a:r>
              <a:rPr lang="zh-CN" altLang="en-US" sz="2800" b="1" dirty="0">
                <a:solidFill>
                  <a:srgbClr val="000000"/>
                </a:solidFill>
                <a:latin typeface="+mn-ea"/>
              </a:rPr>
              <a:t>共产主义革命将在一切文明国家里</a:t>
            </a:r>
            <a:r>
              <a:rPr lang="en-US" altLang="zh-CN" sz="2800" b="1" dirty="0">
                <a:solidFill>
                  <a:srgbClr val="000000"/>
                </a:solidFill>
                <a:latin typeface="+mn-ea"/>
              </a:rPr>
              <a:t>……</a:t>
            </a:r>
            <a:r>
              <a:rPr lang="zh-CN" altLang="en-US" sz="2800" b="1" dirty="0">
                <a:solidFill>
                  <a:srgbClr val="000000"/>
                </a:solidFill>
                <a:latin typeface="+mn-ea"/>
              </a:rPr>
              <a:t>同时发生</a:t>
            </a:r>
            <a:r>
              <a:rPr lang="zh-CN" altLang="en-US" sz="2800" b="1" dirty="0" smtClean="0">
                <a:solidFill>
                  <a:srgbClr val="000000"/>
                </a:solidFill>
                <a:latin typeface="+mn-ea"/>
              </a:rPr>
              <a:t>的革命。</a:t>
            </a:r>
            <a:r>
              <a:rPr lang="en-US" altLang="zh-CN" sz="2800" b="1" dirty="0" smtClean="0">
                <a:solidFill>
                  <a:srgbClr val="000000"/>
                </a:solidFill>
                <a:latin typeface="+mn-ea"/>
              </a:rPr>
              <a:t>          </a:t>
            </a:r>
          </a:p>
          <a:p>
            <a:r>
              <a:rPr lang="en-US" altLang="zh-CN" sz="2800" b="1" dirty="0">
                <a:solidFill>
                  <a:srgbClr val="000000"/>
                </a:solidFill>
                <a:latin typeface="+mn-ea"/>
              </a:rPr>
              <a:t> </a:t>
            </a:r>
            <a:r>
              <a:rPr lang="en-US" altLang="zh-CN" sz="2800" b="1" dirty="0" smtClean="0">
                <a:solidFill>
                  <a:srgbClr val="000000"/>
                </a:solidFill>
                <a:latin typeface="+mn-ea"/>
              </a:rPr>
              <a:t>             —— </a:t>
            </a:r>
            <a:r>
              <a:rPr lang="en-US" altLang="zh-CN" sz="2800" b="1" dirty="0">
                <a:solidFill>
                  <a:srgbClr val="000000"/>
                </a:solidFill>
                <a:latin typeface="+mn-ea"/>
              </a:rPr>
              <a:t>《</a:t>
            </a:r>
            <a:r>
              <a:rPr lang="zh-CN" altLang="en-US" sz="2800" b="1" dirty="0">
                <a:solidFill>
                  <a:srgbClr val="000000"/>
                </a:solidFill>
                <a:latin typeface="+mn-ea"/>
              </a:rPr>
              <a:t>马克思恩格斯选集</a:t>
            </a:r>
            <a:r>
              <a:rPr lang="en-US" altLang="zh-CN" sz="2800" b="1" dirty="0">
                <a:solidFill>
                  <a:srgbClr val="000000"/>
                </a:solidFill>
                <a:latin typeface="+mn-ea"/>
              </a:rPr>
              <a:t>》,</a:t>
            </a:r>
            <a:r>
              <a:rPr lang="zh-CN" altLang="en-US" sz="2800" b="1" dirty="0">
                <a:solidFill>
                  <a:srgbClr val="000000"/>
                </a:solidFill>
                <a:latin typeface="+mn-ea"/>
              </a:rPr>
              <a:t>第一</a:t>
            </a:r>
            <a:r>
              <a:rPr lang="zh-CN" altLang="en-US" sz="2800" b="1" dirty="0" smtClean="0">
                <a:solidFill>
                  <a:srgbClr val="000000"/>
                </a:solidFill>
                <a:latin typeface="+mn-ea"/>
              </a:rPr>
              <a:t>卷</a:t>
            </a:r>
            <a:endParaRPr lang="zh-CN" altLang="en-US" sz="2800" b="1" dirty="0">
              <a:solidFill>
                <a:srgbClr val="000000"/>
              </a:solidFill>
              <a:latin typeface="+mn-ea"/>
            </a:endParaRPr>
          </a:p>
        </p:txBody>
      </p:sp>
      <p:sp>
        <p:nvSpPr>
          <p:cNvPr id="7" name="TextBox 6"/>
          <p:cNvSpPr txBox="1"/>
          <p:nvPr/>
        </p:nvSpPr>
        <p:spPr>
          <a:xfrm>
            <a:off x="899592" y="2852936"/>
            <a:ext cx="2304256"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0000CC"/>
                </a:solidFill>
                <a:latin typeface="黑体" pitchFamily="2" charset="-122"/>
                <a:ea typeface="黑体" pitchFamily="2" charset="-122"/>
              </a:rPr>
              <a:t>多国</a:t>
            </a:r>
            <a:r>
              <a:rPr lang="zh-CN" altLang="en-US" sz="2800" b="1" dirty="0">
                <a:solidFill>
                  <a:srgbClr val="0000CC"/>
                </a:solidFill>
                <a:latin typeface="黑体" pitchFamily="2" charset="-122"/>
                <a:ea typeface="黑体" pitchFamily="2" charset="-122"/>
              </a:rPr>
              <a:t>胜利</a:t>
            </a:r>
            <a:r>
              <a:rPr lang="zh-CN" altLang="en-US" sz="2800" b="1" dirty="0" smtClean="0">
                <a:solidFill>
                  <a:srgbClr val="0000CC"/>
                </a:solidFill>
                <a:latin typeface="黑体" pitchFamily="2" charset="-122"/>
                <a:ea typeface="黑体" pitchFamily="2" charset="-122"/>
              </a:rPr>
              <a:t>论？</a:t>
            </a:r>
            <a:endParaRPr lang="zh-CN" altLang="en-US" sz="2800" b="1" dirty="0">
              <a:solidFill>
                <a:srgbClr val="0000CC"/>
              </a:solidFill>
              <a:latin typeface="黑体" pitchFamily="2" charset="-122"/>
              <a:ea typeface="黑体" pitchFamily="2" charset="-122"/>
            </a:endParaRPr>
          </a:p>
        </p:txBody>
      </p:sp>
      <p:sp>
        <p:nvSpPr>
          <p:cNvPr id="9" name="TextBox 8"/>
          <p:cNvSpPr txBox="1"/>
          <p:nvPr/>
        </p:nvSpPr>
        <p:spPr>
          <a:xfrm>
            <a:off x="3995936" y="2852936"/>
            <a:ext cx="4104456"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0000CC"/>
                </a:solidFill>
                <a:latin typeface="黑体" pitchFamily="2" charset="-122"/>
                <a:ea typeface="黑体" pitchFamily="2" charset="-122"/>
              </a:rPr>
              <a:t>第一国际、第二国际</a:t>
            </a:r>
            <a:endParaRPr lang="zh-CN" altLang="en-US" sz="2800" b="1" dirty="0">
              <a:solidFill>
                <a:srgbClr val="0000CC"/>
              </a:solidFill>
              <a:latin typeface="黑体" pitchFamily="2" charset="-122"/>
              <a:ea typeface="黑体" pitchFamily="2" charset="-122"/>
            </a:endParaRPr>
          </a:p>
        </p:txBody>
      </p:sp>
      <p:sp>
        <p:nvSpPr>
          <p:cNvPr id="10" name="TextBox 9"/>
          <p:cNvSpPr txBox="1"/>
          <p:nvPr/>
        </p:nvSpPr>
        <p:spPr>
          <a:xfrm>
            <a:off x="899592" y="3717032"/>
            <a:ext cx="2304256"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0000CC"/>
                </a:solidFill>
                <a:latin typeface="黑体" pitchFamily="2" charset="-122"/>
                <a:ea typeface="黑体" pitchFamily="2" charset="-122"/>
              </a:rPr>
              <a:t>一国</a:t>
            </a:r>
            <a:r>
              <a:rPr lang="zh-CN" altLang="en-US" sz="2800" b="1" dirty="0">
                <a:solidFill>
                  <a:srgbClr val="0000CC"/>
                </a:solidFill>
                <a:latin typeface="黑体" pitchFamily="2" charset="-122"/>
                <a:ea typeface="黑体" pitchFamily="2" charset="-122"/>
              </a:rPr>
              <a:t>胜利</a:t>
            </a:r>
            <a:r>
              <a:rPr lang="zh-CN" altLang="en-US" sz="2800" b="1" dirty="0" smtClean="0">
                <a:solidFill>
                  <a:srgbClr val="0000CC"/>
                </a:solidFill>
                <a:latin typeface="黑体" pitchFamily="2" charset="-122"/>
                <a:ea typeface="黑体" pitchFamily="2" charset="-122"/>
              </a:rPr>
              <a:t>论？</a:t>
            </a:r>
            <a:endParaRPr lang="zh-CN" altLang="en-US" sz="2800" b="1" dirty="0">
              <a:solidFill>
                <a:srgbClr val="0000CC"/>
              </a:solidFill>
              <a:latin typeface="黑体" pitchFamily="2" charset="-122"/>
              <a:ea typeface="黑体" pitchFamily="2" charset="-122"/>
            </a:endParaRPr>
          </a:p>
        </p:txBody>
      </p:sp>
      <p:sp>
        <p:nvSpPr>
          <p:cNvPr id="12" name="矩形 11"/>
          <p:cNvSpPr/>
          <p:nvPr/>
        </p:nvSpPr>
        <p:spPr>
          <a:xfrm>
            <a:off x="0" y="4365104"/>
            <a:ext cx="8892480" cy="1384995"/>
          </a:xfrm>
          <a:prstGeom prst="rect">
            <a:avLst/>
          </a:prstGeom>
        </p:spPr>
        <p:txBody>
          <a:bodyPr wrap="square">
            <a:spAutoFit/>
          </a:bodyPr>
          <a:lstStyle/>
          <a:p>
            <a:pPr lvl="0"/>
            <a:r>
              <a:rPr lang="zh-CN" altLang="en-US" sz="2800" b="1" noProof="1" smtClean="0">
                <a:solidFill>
                  <a:srgbClr val="000000"/>
                </a:solidFill>
                <a:latin typeface="宋体"/>
              </a:rPr>
              <a:t>资本主义的发展在各个国家是极不平衡的</a:t>
            </a:r>
            <a:r>
              <a:rPr lang="en-US" altLang="zh-CN" sz="2800" b="1" noProof="1" smtClean="0">
                <a:solidFill>
                  <a:srgbClr val="000000"/>
                </a:solidFill>
                <a:latin typeface="宋体"/>
              </a:rPr>
              <a:t>……</a:t>
            </a:r>
            <a:r>
              <a:rPr lang="zh-CN" altLang="en-US" sz="2800" b="1" noProof="1" smtClean="0">
                <a:solidFill>
                  <a:srgbClr val="000000"/>
                </a:solidFill>
                <a:latin typeface="宋体"/>
              </a:rPr>
              <a:t>社会主义</a:t>
            </a:r>
            <a:endParaRPr lang="en-US" altLang="zh-CN" sz="2800" b="1" noProof="1" smtClean="0">
              <a:solidFill>
                <a:srgbClr val="000000"/>
              </a:solidFill>
              <a:latin typeface="宋体"/>
            </a:endParaRPr>
          </a:p>
          <a:p>
            <a:pPr lvl="0"/>
            <a:r>
              <a:rPr lang="zh-CN" altLang="en-US" sz="2800" b="1" noProof="1" smtClean="0">
                <a:solidFill>
                  <a:srgbClr val="000000"/>
                </a:solidFill>
                <a:latin typeface="宋体"/>
              </a:rPr>
              <a:t>不能在所有国家内同时获得胜利</a:t>
            </a:r>
            <a:r>
              <a:rPr lang="en-US" altLang="zh-CN" sz="2800" b="1" noProof="1" smtClean="0">
                <a:solidFill>
                  <a:srgbClr val="000000"/>
                </a:solidFill>
                <a:latin typeface="宋体"/>
              </a:rPr>
              <a:t>,</a:t>
            </a:r>
            <a:r>
              <a:rPr lang="zh-CN" altLang="en-US" sz="2800" b="1" noProof="1" smtClean="0">
                <a:solidFill>
                  <a:srgbClr val="000000"/>
                </a:solidFill>
                <a:latin typeface="宋体"/>
              </a:rPr>
              <a:t>它将首先在一个或几个国家中获得胜利。      </a:t>
            </a:r>
            <a:r>
              <a:rPr lang="en-US" altLang="zh-CN" sz="2800" b="1" noProof="1" smtClean="0">
                <a:solidFill>
                  <a:srgbClr val="000000"/>
                </a:solidFill>
                <a:latin typeface="宋体"/>
                <a:sym typeface="+mn-ea"/>
              </a:rPr>
              <a:t>——</a:t>
            </a:r>
            <a:r>
              <a:rPr lang="zh-CN" altLang="en-US" sz="2800" b="1" noProof="1" smtClean="0">
                <a:solidFill>
                  <a:srgbClr val="000000"/>
                </a:solidFill>
                <a:latin typeface="宋体"/>
              </a:rPr>
              <a:t>列宁</a:t>
            </a:r>
            <a:r>
              <a:rPr lang="en-US" altLang="zh-CN" sz="2800" b="1" noProof="1" smtClean="0">
                <a:solidFill>
                  <a:srgbClr val="000000"/>
                </a:solidFill>
                <a:latin typeface="宋体"/>
              </a:rPr>
              <a:t>《</a:t>
            </a:r>
            <a:r>
              <a:rPr lang="zh-CN" altLang="en-US" sz="2800" b="1" noProof="1" smtClean="0">
                <a:solidFill>
                  <a:srgbClr val="000000"/>
                </a:solidFill>
                <a:latin typeface="宋体"/>
              </a:rPr>
              <a:t>论欧洲联邦口号</a:t>
            </a:r>
            <a:r>
              <a:rPr lang="en-US" altLang="zh-CN" sz="2800" b="1" noProof="1" smtClean="0">
                <a:solidFill>
                  <a:srgbClr val="000000"/>
                </a:solidFill>
                <a:latin typeface="宋体"/>
              </a:rPr>
              <a:t>》</a:t>
            </a:r>
            <a:endParaRPr lang="en-US" altLang="zh-CN" sz="2800" b="1" dirty="0">
              <a:solidFill>
                <a:srgbClr val="000000"/>
              </a:solidFill>
              <a:latin typeface="宋体"/>
            </a:endParaRPr>
          </a:p>
        </p:txBody>
      </p:sp>
      <p:sp>
        <p:nvSpPr>
          <p:cNvPr id="13" name="TextBox 12"/>
          <p:cNvSpPr txBox="1"/>
          <p:nvPr/>
        </p:nvSpPr>
        <p:spPr>
          <a:xfrm>
            <a:off x="251520" y="5903893"/>
            <a:ext cx="8892480"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0000CC"/>
                </a:solidFill>
                <a:latin typeface="黑体" pitchFamily="2" charset="-122"/>
                <a:ea typeface="黑体" pitchFamily="2" charset="-122"/>
              </a:rPr>
              <a:t>列宁为什么认为社会主义革命可以在俄国首先获得胜利？</a:t>
            </a:r>
            <a:endParaRPr lang="zh-CN" altLang="en-US" sz="2800" b="1" dirty="0">
              <a:solidFill>
                <a:srgbClr val="0000CC"/>
              </a:solidFill>
              <a:latin typeface="黑体" pitchFamily="2" charset="-122"/>
              <a:ea typeface="黑体" pitchFamily="2" charset="-122"/>
            </a:endParaRPr>
          </a:p>
        </p:txBody>
      </p:sp>
      <p:sp>
        <p:nvSpPr>
          <p:cNvPr id="14" name="TextBox 13"/>
          <p:cNvSpPr txBox="1"/>
          <p:nvPr/>
        </p:nvSpPr>
        <p:spPr>
          <a:xfrm>
            <a:off x="179512" y="980728"/>
            <a:ext cx="5328592"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FF0000"/>
                </a:solidFill>
                <a:latin typeface="黑体" pitchFamily="2" charset="-122"/>
                <a:ea typeface="黑体" pitchFamily="2" charset="-122"/>
              </a:rPr>
              <a:t>（一）多国</a:t>
            </a:r>
            <a:r>
              <a:rPr lang="zh-CN" altLang="en-US" sz="2800" b="1" dirty="0">
                <a:solidFill>
                  <a:srgbClr val="FF0000"/>
                </a:solidFill>
                <a:latin typeface="黑体" pitchFamily="2" charset="-122"/>
                <a:ea typeface="黑体" pitchFamily="2" charset="-122"/>
              </a:rPr>
              <a:t>胜利</a:t>
            </a:r>
            <a:r>
              <a:rPr lang="zh-CN" altLang="en-US" sz="2800" b="1" dirty="0" smtClean="0">
                <a:solidFill>
                  <a:srgbClr val="FF0000"/>
                </a:solidFill>
                <a:latin typeface="黑体" pitchFamily="2" charset="-122"/>
                <a:ea typeface="黑体" pitchFamily="2" charset="-122"/>
              </a:rPr>
              <a:t>论</a:t>
            </a:r>
            <a:r>
              <a:rPr lang="en-US" altLang="zh-CN" sz="2800" b="1" dirty="0" smtClean="0">
                <a:solidFill>
                  <a:srgbClr val="FF0000"/>
                </a:solidFill>
                <a:latin typeface="黑体" pitchFamily="2" charset="-122"/>
                <a:ea typeface="黑体" pitchFamily="2" charset="-122"/>
              </a:rPr>
              <a:t>VS</a:t>
            </a:r>
            <a:r>
              <a:rPr lang="zh-CN" altLang="en-US" sz="2800" b="1" dirty="0" smtClean="0">
                <a:solidFill>
                  <a:srgbClr val="FF0000"/>
                </a:solidFill>
                <a:latin typeface="黑体" pitchFamily="2" charset="-122"/>
                <a:ea typeface="黑体" pitchFamily="2" charset="-122"/>
              </a:rPr>
              <a:t>一国胜利论</a:t>
            </a:r>
            <a:endParaRPr lang="zh-CN" altLang="en-US" sz="2800" b="1" dirty="0">
              <a:solidFill>
                <a:srgbClr val="FF0000"/>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txBox="1">
            <a:spLocks noChangeArrowheads="1"/>
          </p:cNvSpPr>
          <p:nvPr/>
        </p:nvSpPr>
        <p:spPr bwMode="auto">
          <a:xfrm>
            <a:off x="1835696" y="260648"/>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tx1"/>
                </a:solidFill>
                <a:effectLst/>
                <a:uLnTx/>
                <a:uFillTx/>
                <a:latin typeface="+mn-ea"/>
                <a:ea typeface="+mn-ea"/>
                <a:cs typeface="+mj-cs"/>
              </a:rPr>
              <a:t>三、困境中的列宁</a:t>
            </a:r>
            <a:endParaRPr kumimoji="0" lang="zh-CN" altLang="en-US" sz="3600" b="1" i="0" u="none" strike="noStrike" kern="1200" cap="none" spc="0" normalizeH="0" baseline="0" noProof="0" dirty="0">
              <a:ln>
                <a:noFill/>
              </a:ln>
              <a:solidFill>
                <a:schemeClr val="tx1"/>
              </a:solidFill>
              <a:effectLst/>
              <a:uLnTx/>
              <a:uFillTx/>
              <a:latin typeface="+mn-ea"/>
              <a:ea typeface="+mn-ea"/>
              <a:cs typeface="+mj-cs"/>
            </a:endParaRPr>
          </a:p>
        </p:txBody>
      </p:sp>
      <p:sp>
        <p:nvSpPr>
          <p:cNvPr id="5" name="矩形 4"/>
          <p:cNvSpPr/>
          <p:nvPr/>
        </p:nvSpPr>
        <p:spPr>
          <a:xfrm>
            <a:off x="251520" y="1107995"/>
            <a:ext cx="8496944" cy="1384995"/>
          </a:xfrm>
          <a:prstGeom prst="rect">
            <a:avLst/>
          </a:prstGeom>
          <a:ln>
            <a:solidFill>
              <a:schemeClr val="tx1"/>
            </a:solidFill>
          </a:ln>
        </p:spPr>
        <p:txBody>
          <a:bodyPr wrap="square">
            <a:spAutoFit/>
          </a:bodyPr>
          <a:lstStyle/>
          <a:p>
            <a:r>
              <a:rPr lang="zh-CN" altLang="en-US" sz="2800" b="1" dirty="0" smtClean="0">
                <a:latin typeface="+mn-ea"/>
              </a:rPr>
              <a:t>他们</a:t>
            </a:r>
            <a:r>
              <a:rPr lang="zh-CN" altLang="en-US" sz="2800" b="1" dirty="0">
                <a:latin typeface="+mn-ea"/>
              </a:rPr>
              <a:t>谁也没有想到自问一下：遇到第一次帝国主义战争时所造成的那种革命形势的人民，在毫无出路的处境影响下，难道不能挺身起来斗争吗</a:t>
            </a:r>
            <a:r>
              <a:rPr lang="zh-CN" altLang="en-US" sz="2800" b="1" dirty="0" smtClean="0">
                <a:latin typeface="+mn-ea"/>
              </a:rPr>
              <a:t>？</a:t>
            </a:r>
            <a:r>
              <a:rPr lang="en-US" altLang="zh-CN" sz="2800" b="1" dirty="0" smtClean="0">
                <a:solidFill>
                  <a:srgbClr val="000000"/>
                </a:solidFill>
                <a:latin typeface="宋体"/>
              </a:rPr>
              <a:t> ——</a:t>
            </a:r>
            <a:r>
              <a:rPr lang="zh-CN" altLang="en-US" sz="2800" b="1" dirty="0" smtClean="0">
                <a:solidFill>
                  <a:srgbClr val="000000"/>
                </a:solidFill>
                <a:latin typeface="宋体"/>
              </a:rPr>
              <a:t>列宁</a:t>
            </a:r>
            <a:r>
              <a:rPr lang="zh-CN" altLang="en-US" sz="2800" b="1" dirty="0" smtClean="0">
                <a:solidFill>
                  <a:prstClr val="black"/>
                </a:solidFill>
                <a:latin typeface="宋体"/>
              </a:rPr>
              <a:t> </a:t>
            </a:r>
            <a:endParaRPr lang="en-US" altLang="zh-CN" sz="2800" b="1" dirty="0" smtClean="0">
              <a:latin typeface="+mn-ea"/>
            </a:endParaRPr>
          </a:p>
        </p:txBody>
      </p:sp>
      <p:sp>
        <p:nvSpPr>
          <p:cNvPr id="6" name="TextBox 5"/>
          <p:cNvSpPr txBox="1"/>
          <p:nvPr/>
        </p:nvSpPr>
        <p:spPr>
          <a:xfrm>
            <a:off x="179513" y="2636912"/>
            <a:ext cx="8640960" cy="954107"/>
          </a:xfrm>
          <a:prstGeom prst="rect">
            <a:avLst/>
          </a:prstGeom>
          <a:solidFill>
            <a:schemeClr val="bg1"/>
          </a:solidFill>
        </p:spPr>
        <p:txBody>
          <a:bodyPr wrap="square" rtlCol="0">
            <a:spAutoFit/>
          </a:bodyPr>
          <a:lstStyle/>
          <a:p>
            <a:r>
              <a:rPr lang="zh-CN" altLang="en-US" sz="2800" b="1" dirty="0" smtClean="0">
                <a:solidFill>
                  <a:srgbClr val="FF0000"/>
                </a:solidFill>
              </a:rPr>
              <a:t>一战激化沙皇俄国各种矛盾，使之成为帝国主义链条最薄弱的环节。</a:t>
            </a:r>
            <a:endParaRPr lang="zh-CN" altLang="en-US" sz="2800" b="1" dirty="0">
              <a:solidFill>
                <a:srgbClr val="FF0000"/>
              </a:solidFill>
            </a:endParaRPr>
          </a:p>
        </p:txBody>
      </p:sp>
      <p:sp>
        <p:nvSpPr>
          <p:cNvPr id="7" name="矩形 6"/>
          <p:cNvSpPr/>
          <p:nvPr/>
        </p:nvSpPr>
        <p:spPr>
          <a:xfrm>
            <a:off x="251520" y="3789040"/>
            <a:ext cx="8496944" cy="1938992"/>
          </a:xfrm>
          <a:prstGeom prst="rect">
            <a:avLst/>
          </a:prstGeom>
        </p:spPr>
        <p:txBody>
          <a:bodyPr wrap="square">
            <a:spAutoFit/>
          </a:bodyPr>
          <a:lstStyle/>
          <a:p>
            <a:r>
              <a:rPr lang="zh-CN" altLang="en-US" sz="2400" b="1" dirty="0" smtClean="0">
                <a:solidFill>
                  <a:prstClr val="black"/>
                </a:solidFill>
                <a:latin typeface="宋体"/>
              </a:rPr>
              <a:t>既然建立社会主义需要有一定的文化水平</a:t>
            </a:r>
            <a:r>
              <a:rPr lang="en-US" altLang="zh-CN" sz="2400" b="1" dirty="0" smtClean="0">
                <a:solidFill>
                  <a:prstClr val="black"/>
                </a:solidFill>
                <a:latin typeface="宋体"/>
              </a:rPr>
              <a:t>(</a:t>
            </a:r>
            <a:r>
              <a:rPr lang="zh-CN" altLang="en-US" sz="2400" b="1" dirty="0" smtClean="0">
                <a:solidFill>
                  <a:prstClr val="black"/>
                </a:solidFill>
                <a:latin typeface="宋体"/>
              </a:rPr>
              <a:t>虽然谁也说不出这个一定的‘文化水平’究竟是什么样的，因为这在各个西欧国家都是不同的</a:t>
            </a:r>
            <a:r>
              <a:rPr lang="en-US" altLang="zh-CN" sz="2400" b="1" dirty="0" smtClean="0">
                <a:solidFill>
                  <a:prstClr val="black"/>
                </a:solidFill>
                <a:latin typeface="宋体"/>
              </a:rPr>
              <a:t>)</a:t>
            </a:r>
            <a:r>
              <a:rPr lang="zh-CN" altLang="en-US" sz="2400" b="1" dirty="0" smtClean="0">
                <a:solidFill>
                  <a:prstClr val="black"/>
                </a:solidFill>
                <a:latin typeface="宋体"/>
              </a:rPr>
              <a:t>，我们为什么不能首先用革命手段取得达到这个一定水平的前提，然后在工农政权和苏维埃制度的基础上赶上别国人民呢？                          </a:t>
            </a:r>
            <a:r>
              <a:rPr lang="en-US" altLang="zh-CN" sz="2400" b="1" dirty="0" smtClean="0">
                <a:solidFill>
                  <a:srgbClr val="000000"/>
                </a:solidFill>
                <a:latin typeface="宋体"/>
              </a:rPr>
              <a:t>——</a:t>
            </a:r>
            <a:r>
              <a:rPr lang="zh-CN" altLang="en-US" sz="2400" b="1" dirty="0" smtClean="0">
                <a:solidFill>
                  <a:srgbClr val="000000"/>
                </a:solidFill>
                <a:latin typeface="宋体"/>
              </a:rPr>
              <a:t>列宁</a:t>
            </a:r>
            <a:r>
              <a:rPr lang="zh-CN" altLang="en-US" sz="2400" b="1" dirty="0" smtClean="0">
                <a:solidFill>
                  <a:prstClr val="black"/>
                </a:solidFill>
                <a:latin typeface="宋体"/>
              </a:rPr>
              <a:t> </a:t>
            </a:r>
            <a:endParaRPr lang="zh-CN" altLang="en-US" sz="2400" dirty="0"/>
          </a:p>
        </p:txBody>
      </p:sp>
      <p:sp>
        <p:nvSpPr>
          <p:cNvPr id="8" name="TextBox 7"/>
          <p:cNvSpPr txBox="1"/>
          <p:nvPr/>
        </p:nvSpPr>
        <p:spPr>
          <a:xfrm>
            <a:off x="323528" y="5805264"/>
            <a:ext cx="8640960" cy="523220"/>
          </a:xfrm>
          <a:prstGeom prst="rect">
            <a:avLst/>
          </a:prstGeom>
          <a:solidFill>
            <a:schemeClr val="bg1"/>
          </a:solidFill>
        </p:spPr>
        <p:txBody>
          <a:bodyPr wrap="square" rtlCol="0">
            <a:spAutoFit/>
          </a:bodyPr>
          <a:lstStyle/>
          <a:p>
            <a:r>
              <a:rPr lang="zh-CN" altLang="en-US" sz="2800" b="1" dirty="0" smtClean="0">
                <a:solidFill>
                  <a:srgbClr val="FF0000"/>
                </a:solidFill>
              </a:rPr>
              <a:t>不照搬马克思主义教条，创造性地发展了马克思主义。</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txBox="1">
            <a:spLocks noChangeArrowheads="1"/>
          </p:cNvSpPr>
          <p:nvPr/>
        </p:nvSpPr>
        <p:spPr bwMode="auto">
          <a:xfrm>
            <a:off x="1835696" y="260648"/>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tx1"/>
                </a:solidFill>
                <a:effectLst/>
                <a:uLnTx/>
                <a:uFillTx/>
                <a:latin typeface="+mn-ea"/>
                <a:ea typeface="+mn-ea"/>
                <a:cs typeface="+mj-cs"/>
              </a:rPr>
              <a:t>三、困境中的列宁</a:t>
            </a:r>
            <a:endParaRPr kumimoji="0" lang="zh-CN" altLang="en-US" sz="3600" b="1" i="0" u="none" strike="noStrike" kern="1200" cap="none" spc="0" normalizeH="0" baseline="0" noProof="0" dirty="0">
              <a:ln>
                <a:noFill/>
              </a:ln>
              <a:solidFill>
                <a:schemeClr val="tx1"/>
              </a:solidFill>
              <a:effectLst/>
              <a:uLnTx/>
              <a:uFillTx/>
              <a:latin typeface="+mn-ea"/>
              <a:ea typeface="+mn-ea"/>
              <a:cs typeface="+mj-cs"/>
            </a:endParaRPr>
          </a:p>
        </p:txBody>
      </p:sp>
      <p:sp>
        <p:nvSpPr>
          <p:cNvPr id="3" name="TextBox 2"/>
          <p:cNvSpPr txBox="1"/>
          <p:nvPr/>
        </p:nvSpPr>
        <p:spPr>
          <a:xfrm>
            <a:off x="179512" y="980728"/>
            <a:ext cx="5328592"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FF0000"/>
                </a:solidFill>
                <a:latin typeface="黑体" pitchFamily="2" charset="-122"/>
                <a:ea typeface="黑体" pitchFamily="2" charset="-122"/>
              </a:rPr>
              <a:t>（二）临时政府</a:t>
            </a:r>
            <a:r>
              <a:rPr lang="en-US" altLang="zh-CN" sz="2800" b="1" dirty="0" smtClean="0">
                <a:solidFill>
                  <a:srgbClr val="FF0000"/>
                </a:solidFill>
                <a:latin typeface="黑体" pitchFamily="2" charset="-122"/>
                <a:ea typeface="黑体" pitchFamily="2" charset="-122"/>
              </a:rPr>
              <a:t>VS</a:t>
            </a:r>
            <a:r>
              <a:rPr lang="zh-CN" altLang="en-US" sz="2800" b="1" dirty="0" smtClean="0">
                <a:solidFill>
                  <a:srgbClr val="FF0000"/>
                </a:solidFill>
                <a:latin typeface="黑体" pitchFamily="2" charset="-122"/>
                <a:ea typeface="黑体" pitchFamily="2" charset="-122"/>
              </a:rPr>
              <a:t>苏维埃</a:t>
            </a:r>
            <a:endParaRPr lang="zh-CN" altLang="en-US" sz="2800" b="1" dirty="0">
              <a:solidFill>
                <a:srgbClr val="FF0000"/>
              </a:solidFill>
              <a:latin typeface="黑体" pitchFamily="2" charset="-122"/>
              <a:ea typeface="黑体" pitchFamily="2" charset="-122"/>
            </a:endParaRPr>
          </a:p>
        </p:txBody>
      </p:sp>
      <p:sp>
        <p:nvSpPr>
          <p:cNvPr id="4" name="矩形 3"/>
          <p:cNvSpPr/>
          <p:nvPr/>
        </p:nvSpPr>
        <p:spPr>
          <a:xfrm>
            <a:off x="0" y="1628800"/>
            <a:ext cx="8712968" cy="2160591"/>
          </a:xfrm>
          <a:prstGeom prst="rect">
            <a:avLst/>
          </a:prstGeom>
          <a:ln>
            <a:solidFill>
              <a:schemeClr val="tx1"/>
            </a:solidFill>
          </a:ln>
        </p:spPr>
        <p:txBody>
          <a:bodyPr wrap="square">
            <a:spAutoFit/>
          </a:bodyPr>
          <a:lstStyle/>
          <a:p>
            <a:pPr marL="228600">
              <a:lnSpc>
                <a:spcPct val="120000"/>
              </a:lnSpc>
            </a:pPr>
            <a:r>
              <a:rPr lang="zh-CN" altLang="en-US" sz="2800" b="1" dirty="0" smtClean="0">
                <a:latin typeface="+mn-ea"/>
              </a:rPr>
              <a:t>彼得格勒工兵代表苏维埃的领导人认为：俄国无产阶级尚无能力管理国家，便与资产临时政府达成协议，将政权交给临时政府，自己则处于次要地位。</a:t>
            </a:r>
            <a:endParaRPr lang="en-US" altLang="zh-CN" sz="2800" b="1" dirty="0" smtClean="0">
              <a:latin typeface="+mn-ea"/>
            </a:endParaRPr>
          </a:p>
          <a:p>
            <a:pPr marL="228600">
              <a:lnSpc>
                <a:spcPct val="120000"/>
              </a:lnSpc>
            </a:pPr>
            <a:r>
              <a:rPr lang="en-US" altLang="zh-CN" sz="2800" b="1" dirty="0" smtClean="0">
                <a:latin typeface="+mn-ea"/>
              </a:rPr>
              <a:t>                          ——《</a:t>
            </a:r>
            <a:r>
              <a:rPr lang="zh-CN" altLang="en-US" sz="2800" b="1" dirty="0" smtClean="0">
                <a:latin typeface="+mn-ea"/>
              </a:rPr>
              <a:t>中外历史纲要</a:t>
            </a:r>
            <a:r>
              <a:rPr lang="en-US" altLang="zh-CN" sz="2800" b="1" dirty="0" smtClean="0">
                <a:latin typeface="+mn-ea"/>
              </a:rPr>
              <a:t>》</a:t>
            </a:r>
            <a:endParaRPr lang="zh-CN" altLang="en-US" sz="2800" b="1" dirty="0">
              <a:latin typeface="+mn-ea"/>
            </a:endParaRPr>
          </a:p>
        </p:txBody>
      </p:sp>
      <p:pic>
        <p:nvPicPr>
          <p:cNvPr id="6" name="Picture 3" descr="20140811160503831933141"/>
          <p:cNvPicPr>
            <a:picLocks noChangeAspect="1" noChangeArrowheads="1"/>
          </p:cNvPicPr>
          <p:nvPr/>
        </p:nvPicPr>
        <p:blipFill>
          <a:blip r:embed="rId2" cstate="print"/>
          <a:srcRect/>
          <a:stretch>
            <a:fillRect/>
          </a:stretch>
        </p:blipFill>
        <p:spPr bwMode="auto">
          <a:xfrm>
            <a:off x="0" y="3861048"/>
            <a:ext cx="4151313" cy="2679700"/>
          </a:xfrm>
          <a:prstGeom prst="rect">
            <a:avLst/>
          </a:prstGeom>
          <a:noFill/>
          <a:ln w="9525">
            <a:noFill/>
            <a:miter lim="800000"/>
            <a:headEnd/>
            <a:tailEnd/>
          </a:ln>
        </p:spPr>
      </p:pic>
      <p:sp>
        <p:nvSpPr>
          <p:cNvPr id="7" name="Rectangle 3"/>
          <p:cNvSpPr txBox="1">
            <a:spLocks noChangeArrowheads="1"/>
          </p:cNvSpPr>
          <p:nvPr/>
        </p:nvSpPr>
        <p:spPr>
          <a:xfrm>
            <a:off x="0" y="3789040"/>
            <a:ext cx="9144000" cy="2880320"/>
          </a:xfrm>
          <a:prstGeom prst="rect">
            <a:avLst/>
          </a:prstGeom>
        </p:spPr>
        <p:txBody>
          <a:bodyPr/>
          <a:lstStyle>
            <a:lvl1pPr marL="273050" indent="-27305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680"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6pPr>
            <a:lvl7pPr marL="1901825"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9pPr>
          </a:lstStyle>
          <a:p>
            <a:pPr>
              <a:buFont typeface="Wingdings" panose="05000000000000000000" pitchFamily="2" charset="2"/>
              <a:buNone/>
              <a:defRPr/>
            </a:pPr>
            <a:r>
              <a:rPr lang="zh-CN" altLang="en-US" dirty="0" smtClean="0"/>
              <a:t>                                                                   </a:t>
            </a:r>
            <a:r>
              <a:rPr lang="zh-CN" altLang="en-US" sz="4800" b="1" dirty="0" smtClean="0">
                <a:solidFill>
                  <a:srgbClr val="0000FF"/>
                </a:solidFill>
                <a:effectLst>
                  <a:outerShdw blurRad="38100" dist="38100" dir="2700000" algn="tl">
                    <a:srgbClr val="C0C0C0"/>
                  </a:outerShdw>
                </a:effectLst>
                <a:ea typeface="黑体" panose="02010600030101010101" charset="-122"/>
              </a:rPr>
              <a:t>“四月提纲”</a:t>
            </a:r>
          </a:p>
          <a:p>
            <a:pPr>
              <a:buFont typeface="Wingdings" panose="05000000000000000000" pitchFamily="2" charset="2"/>
              <a:buNone/>
              <a:defRPr/>
            </a:pPr>
            <a:r>
              <a:rPr lang="en-US" altLang="zh-CN" dirty="0" smtClean="0"/>
              <a:t>                                                           </a:t>
            </a:r>
            <a:r>
              <a:rPr lang="en-US" altLang="zh-CN" dirty="0" smtClean="0">
                <a:solidFill>
                  <a:schemeClr val="tx1"/>
                </a:solidFill>
              </a:rPr>
              <a:t>《</a:t>
            </a:r>
            <a:r>
              <a:rPr lang="zh-CN" altLang="en-US" b="1" dirty="0">
                <a:solidFill>
                  <a:schemeClr val="tx1"/>
                </a:solidFill>
                <a:latin typeface="华文中宋" panose="02010600040101010101" pitchFamily="2" charset="-122"/>
                <a:ea typeface="华文中宋" panose="02010600040101010101" pitchFamily="2" charset="-122"/>
              </a:rPr>
              <a:t>论无产阶级在这次革命中的任务</a:t>
            </a:r>
            <a:r>
              <a:rPr lang="en-US" altLang="zh-CN" dirty="0" smtClean="0">
                <a:solidFill>
                  <a:schemeClr val="tx1"/>
                </a:solidFill>
              </a:rPr>
              <a:t>》</a:t>
            </a:r>
          </a:p>
        </p:txBody>
      </p:sp>
      <p:sp>
        <p:nvSpPr>
          <p:cNvPr id="8" name="矩形 7"/>
          <p:cNvSpPr/>
          <p:nvPr/>
        </p:nvSpPr>
        <p:spPr>
          <a:xfrm>
            <a:off x="5004048" y="5229200"/>
            <a:ext cx="3070071" cy="523220"/>
          </a:xfrm>
          <a:prstGeom prst="rect">
            <a:avLst/>
          </a:prstGeom>
        </p:spPr>
        <p:txBody>
          <a:bodyPr wrap="none">
            <a:spAutoFit/>
          </a:bodyPr>
          <a:lstStyle/>
          <a:p>
            <a:r>
              <a:rPr lang="zh-CN" altLang="en-US" sz="2800" b="1" dirty="0" smtClean="0">
                <a:solidFill>
                  <a:srgbClr val="FF0000"/>
                </a:solidFill>
                <a:latin typeface="楷体" pitchFamily="49" charset="-122"/>
                <a:ea typeface="楷体" pitchFamily="49" charset="-122"/>
              </a:rPr>
              <a:t>全部政权归苏维埃</a:t>
            </a:r>
            <a:endParaRPr lang="zh-CN" altLang="en-US" dirty="0">
              <a:solidFill>
                <a:srgbClr val="FF0000"/>
              </a:solidFill>
            </a:endParaRPr>
          </a:p>
        </p:txBody>
      </p:sp>
      <p:sp>
        <p:nvSpPr>
          <p:cNvPr id="9" name="矩形 8"/>
          <p:cNvSpPr/>
          <p:nvPr/>
        </p:nvSpPr>
        <p:spPr>
          <a:xfrm>
            <a:off x="4139953" y="5805264"/>
            <a:ext cx="5004048" cy="954107"/>
          </a:xfrm>
          <a:prstGeom prst="rect">
            <a:avLst/>
          </a:prstGeom>
        </p:spPr>
        <p:txBody>
          <a:bodyPr wrap="square">
            <a:spAutoFit/>
          </a:bodyPr>
          <a:lstStyle/>
          <a:p>
            <a:r>
              <a:rPr lang="zh-CN" altLang="en-US" sz="2800" b="1" dirty="0" smtClean="0">
                <a:solidFill>
                  <a:srgbClr val="FF0000"/>
                </a:solidFill>
                <a:latin typeface="楷体" pitchFamily="49" charset="-122"/>
                <a:ea typeface="楷体" pitchFamily="49" charset="-122"/>
              </a:rPr>
              <a:t>资产阶级民主革命向社会主义革命过渡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linds(horizont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txBox="1">
            <a:spLocks noChangeArrowheads="1"/>
          </p:cNvSpPr>
          <p:nvPr/>
        </p:nvSpPr>
        <p:spPr bwMode="auto">
          <a:xfrm>
            <a:off x="1835696" y="260648"/>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tx1"/>
                </a:solidFill>
                <a:effectLst/>
                <a:uLnTx/>
                <a:uFillTx/>
                <a:latin typeface="+mn-ea"/>
                <a:ea typeface="+mn-ea"/>
                <a:cs typeface="+mj-cs"/>
              </a:rPr>
              <a:t>三、困境中的列宁</a:t>
            </a:r>
            <a:endParaRPr kumimoji="0" lang="zh-CN" altLang="en-US" sz="3600" b="1" i="0" u="none" strike="noStrike" kern="1200" cap="none" spc="0" normalizeH="0" baseline="0" noProof="0" dirty="0">
              <a:ln>
                <a:noFill/>
              </a:ln>
              <a:solidFill>
                <a:schemeClr val="tx1"/>
              </a:solidFill>
              <a:effectLst/>
              <a:uLnTx/>
              <a:uFillTx/>
              <a:latin typeface="+mn-ea"/>
              <a:ea typeface="+mn-ea"/>
              <a:cs typeface="+mj-cs"/>
            </a:endParaRPr>
          </a:p>
        </p:txBody>
      </p:sp>
      <p:sp>
        <p:nvSpPr>
          <p:cNvPr id="5" name="TextBox 4"/>
          <p:cNvSpPr txBox="1"/>
          <p:nvPr/>
        </p:nvSpPr>
        <p:spPr>
          <a:xfrm>
            <a:off x="179512" y="980728"/>
            <a:ext cx="5328592"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FF0000"/>
                </a:solidFill>
                <a:latin typeface="黑体" pitchFamily="2" charset="-122"/>
                <a:ea typeface="黑体" pitchFamily="2" charset="-122"/>
              </a:rPr>
              <a:t>（二）临时政府</a:t>
            </a:r>
            <a:r>
              <a:rPr lang="en-US" altLang="zh-CN" sz="2800" b="1" dirty="0" smtClean="0">
                <a:solidFill>
                  <a:srgbClr val="FF0000"/>
                </a:solidFill>
                <a:latin typeface="黑体" pitchFamily="2" charset="-122"/>
                <a:ea typeface="黑体" pitchFamily="2" charset="-122"/>
              </a:rPr>
              <a:t>VS</a:t>
            </a:r>
            <a:r>
              <a:rPr lang="zh-CN" altLang="en-US" sz="2800" b="1" dirty="0" smtClean="0">
                <a:solidFill>
                  <a:srgbClr val="FF0000"/>
                </a:solidFill>
                <a:latin typeface="黑体" pitchFamily="2" charset="-122"/>
                <a:ea typeface="黑体" pitchFamily="2" charset="-122"/>
              </a:rPr>
              <a:t>苏维埃</a:t>
            </a:r>
            <a:endParaRPr lang="zh-CN" altLang="en-US" sz="2800" b="1" dirty="0">
              <a:solidFill>
                <a:srgbClr val="FF0000"/>
              </a:solidFill>
              <a:latin typeface="黑体" pitchFamily="2" charset="-122"/>
              <a:ea typeface="黑体" pitchFamily="2" charset="-122"/>
            </a:endParaRPr>
          </a:p>
        </p:txBody>
      </p:sp>
      <p:sp>
        <p:nvSpPr>
          <p:cNvPr id="6" name="矩形 1"/>
          <p:cNvSpPr>
            <a:spLocks noChangeArrowheads="1"/>
          </p:cNvSpPr>
          <p:nvPr/>
        </p:nvSpPr>
        <p:spPr bwMode="auto">
          <a:xfrm>
            <a:off x="0" y="1556792"/>
            <a:ext cx="8964613" cy="978729"/>
          </a:xfrm>
          <a:prstGeom prst="rect">
            <a:avLst/>
          </a:prstGeom>
          <a:noFill/>
          <a:ln w="9525">
            <a:solidFill>
              <a:schemeClr val="tx1"/>
            </a:solidFill>
            <a:miter lim="800000"/>
            <a:headEnd/>
            <a:tailEnd/>
          </a:ln>
        </p:spPr>
        <p:txBody>
          <a:bodyPr>
            <a:spAutoFit/>
          </a:bodyPr>
          <a:lstStyle/>
          <a:p>
            <a:pPr marL="228600">
              <a:lnSpc>
                <a:spcPct val="120000"/>
              </a:lnSpc>
            </a:pPr>
            <a:r>
              <a:rPr lang="zh-CN" altLang="en-US" sz="2400" b="1" dirty="0"/>
              <a:t>普列汉诺夫说</a:t>
            </a:r>
            <a:r>
              <a:rPr lang="en-US" altLang="zh-CN" sz="2400" b="1" dirty="0"/>
              <a:t>《</a:t>
            </a:r>
            <a:r>
              <a:rPr lang="zh-CN" altLang="en-US" sz="2400" b="1" dirty="0"/>
              <a:t>四月提纲</a:t>
            </a:r>
            <a:r>
              <a:rPr lang="en-US" altLang="zh-CN" sz="2400" b="1" dirty="0"/>
              <a:t>》</a:t>
            </a:r>
            <a:r>
              <a:rPr lang="zh-CN" altLang="en-US" sz="2400" b="1" dirty="0"/>
              <a:t>是“梦话”，“俄国的历史还没有磨出能够烤制社会主义馅饼的面粉”。</a:t>
            </a:r>
            <a:endParaRPr lang="en-US" altLang="zh-CN" sz="2400" b="1" dirty="0"/>
          </a:p>
        </p:txBody>
      </p:sp>
      <p:sp>
        <p:nvSpPr>
          <p:cNvPr id="8" name="TextBox 7"/>
          <p:cNvSpPr txBox="1"/>
          <p:nvPr/>
        </p:nvSpPr>
        <p:spPr>
          <a:xfrm>
            <a:off x="0" y="2564904"/>
            <a:ext cx="8892480" cy="954107"/>
          </a:xfrm>
          <a:prstGeom prst="rect">
            <a:avLst/>
          </a:prstGeom>
          <a:noFill/>
        </p:spPr>
        <p:txBody>
          <a:bodyPr wrap="square" rtlCol="0">
            <a:spAutoFit/>
          </a:bodyPr>
          <a:lstStyle/>
          <a:p>
            <a:pPr fontAlgn="base">
              <a:spcBef>
                <a:spcPct val="20000"/>
              </a:spcBef>
              <a:spcAft>
                <a:spcPct val="0"/>
              </a:spcAft>
              <a:buClr>
                <a:schemeClr val="hlink"/>
              </a:buClr>
              <a:buSzPct val="75000"/>
            </a:pPr>
            <a:r>
              <a:rPr lang="zh-CN" altLang="en-US" sz="2800" b="1" dirty="0" smtClean="0">
                <a:solidFill>
                  <a:srgbClr val="0000CC"/>
                </a:solidFill>
                <a:latin typeface="黑体" pitchFamily="2" charset="-122"/>
                <a:ea typeface="黑体" pitchFamily="2" charset="-122"/>
              </a:rPr>
              <a:t>如何理解普列汉诺夫的话？二月革命以后，列宁为什么主张要继续革命？</a:t>
            </a:r>
            <a:endParaRPr lang="zh-CN" altLang="en-US" sz="2800" b="1" dirty="0">
              <a:solidFill>
                <a:srgbClr val="0000CC"/>
              </a:solidFill>
              <a:latin typeface="黑体" pitchFamily="2" charset="-122"/>
              <a:ea typeface="黑体" pitchFamily="2" charset="-122"/>
            </a:endParaRPr>
          </a:p>
        </p:txBody>
      </p:sp>
      <p:sp>
        <p:nvSpPr>
          <p:cNvPr id="9" name="矩形 8"/>
          <p:cNvSpPr/>
          <p:nvPr/>
        </p:nvSpPr>
        <p:spPr>
          <a:xfrm>
            <a:off x="0" y="3501008"/>
            <a:ext cx="8964488" cy="1569660"/>
          </a:xfrm>
          <a:prstGeom prst="rect">
            <a:avLst/>
          </a:prstGeom>
          <a:ln>
            <a:solidFill>
              <a:schemeClr val="tx1"/>
            </a:solidFill>
          </a:ln>
        </p:spPr>
        <p:txBody>
          <a:bodyPr wrap="square">
            <a:spAutoFit/>
          </a:bodyPr>
          <a:lstStyle/>
          <a:p>
            <a:pPr marL="342900" indent="-342900">
              <a:spcBef>
                <a:spcPct val="50000"/>
              </a:spcBef>
              <a:defRPr/>
            </a:pPr>
            <a:r>
              <a:rPr lang="en-US" altLang="zh-CN" sz="2400" b="1" dirty="0" smtClean="0"/>
              <a:t>“</a:t>
            </a:r>
            <a:r>
              <a:rPr lang="zh-CN" altLang="en-US" sz="2400" b="1" dirty="0" smtClean="0"/>
              <a:t>假如没有战争，俄国也许会过上几年甚至几十年而不发生反对资本家的革命” </a:t>
            </a:r>
            <a:r>
              <a:rPr lang="en-US" altLang="zh-CN" sz="2400" b="1" dirty="0" smtClean="0"/>
              <a:t>……</a:t>
            </a:r>
            <a:r>
              <a:rPr lang="zh-CN" altLang="en-US" sz="2400" b="1" dirty="0" smtClean="0"/>
              <a:t>毫无出路的绝境，十倍地增强了工农的力量，使我们能够用与欧洲一切其他国家不同的办法来创造文明的根本条件。</a:t>
            </a:r>
            <a:r>
              <a:rPr lang="en-US" altLang="zh-CN" sz="2400" b="1" dirty="0" smtClean="0"/>
              <a:t>                                                                      ——</a:t>
            </a:r>
            <a:r>
              <a:rPr lang="zh-CN" altLang="en-US" sz="2400" b="1" dirty="0" smtClean="0"/>
              <a:t>列宁</a:t>
            </a:r>
            <a:endParaRPr lang="zh-CN" altLang="en-US" sz="2400" b="1" dirty="0"/>
          </a:p>
        </p:txBody>
      </p:sp>
      <p:sp>
        <p:nvSpPr>
          <p:cNvPr id="11" name="TextBox 10"/>
          <p:cNvSpPr txBox="1"/>
          <p:nvPr/>
        </p:nvSpPr>
        <p:spPr>
          <a:xfrm>
            <a:off x="0" y="5157192"/>
            <a:ext cx="8892480" cy="954107"/>
          </a:xfrm>
          <a:prstGeom prst="rect">
            <a:avLst/>
          </a:prstGeom>
          <a:noFill/>
        </p:spPr>
        <p:txBody>
          <a:bodyPr wrap="square" rtlCol="0">
            <a:spAutoFit/>
          </a:bodyPr>
          <a:lstStyle/>
          <a:p>
            <a:pPr fontAlgn="base">
              <a:spcBef>
                <a:spcPct val="20000"/>
              </a:spcBef>
              <a:spcAft>
                <a:spcPct val="0"/>
              </a:spcAft>
              <a:buClr>
                <a:schemeClr val="hlink"/>
              </a:buClr>
              <a:buSzPct val="75000"/>
            </a:pPr>
            <a:r>
              <a:rPr lang="zh-CN" altLang="en-US" sz="2800" b="1" dirty="0" smtClean="0">
                <a:solidFill>
                  <a:srgbClr val="0000CC"/>
                </a:solidFill>
                <a:latin typeface="黑体" pitchFamily="2" charset="-122"/>
                <a:ea typeface="黑体" pitchFamily="2" charset="-122"/>
              </a:rPr>
              <a:t>列宁的主张能够顺利地得到布尔什维克党的认同和执行吗？</a:t>
            </a:r>
            <a:endParaRPr lang="zh-CN" altLang="en-US" sz="2800" b="1" dirty="0">
              <a:solidFill>
                <a:srgbClr val="0000CC"/>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txBox="1">
            <a:spLocks noChangeArrowheads="1"/>
          </p:cNvSpPr>
          <p:nvPr/>
        </p:nvSpPr>
        <p:spPr bwMode="auto">
          <a:xfrm>
            <a:off x="1835696" y="260648"/>
            <a:ext cx="4896544" cy="646331"/>
          </a:xfrm>
          <a:prstGeom prst="rect">
            <a:avLst/>
          </a:prstGeom>
          <a:solidFill>
            <a:schemeClr val="bg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tx1"/>
                </a:solidFill>
                <a:effectLst/>
                <a:uLnTx/>
                <a:uFillTx/>
                <a:latin typeface="+mn-ea"/>
                <a:ea typeface="+mn-ea"/>
                <a:cs typeface="+mj-cs"/>
              </a:rPr>
              <a:t>三、困境中的列宁</a:t>
            </a:r>
            <a:endParaRPr kumimoji="0" lang="zh-CN" altLang="en-US" sz="3600" b="1" i="0" u="none" strike="noStrike" kern="1200" cap="none" spc="0" normalizeH="0" baseline="0" noProof="0" dirty="0">
              <a:ln>
                <a:noFill/>
              </a:ln>
              <a:solidFill>
                <a:schemeClr val="tx1"/>
              </a:solidFill>
              <a:effectLst/>
              <a:uLnTx/>
              <a:uFillTx/>
              <a:latin typeface="+mn-ea"/>
              <a:ea typeface="+mn-ea"/>
              <a:cs typeface="+mj-cs"/>
            </a:endParaRPr>
          </a:p>
        </p:txBody>
      </p:sp>
      <p:sp>
        <p:nvSpPr>
          <p:cNvPr id="5" name="TextBox 4"/>
          <p:cNvSpPr txBox="1"/>
          <p:nvPr/>
        </p:nvSpPr>
        <p:spPr>
          <a:xfrm>
            <a:off x="179512" y="980728"/>
            <a:ext cx="5328592" cy="523220"/>
          </a:xfrm>
          <a:prstGeom prst="rect">
            <a:avLst/>
          </a:prstGeom>
          <a:noFill/>
        </p:spPr>
        <p:txBody>
          <a:bodyPr wrap="square" rtlCol="0">
            <a:spAutoFit/>
          </a:bodyPr>
          <a:lstStyle/>
          <a:p>
            <a:pPr algn="ctr" fontAlgn="base">
              <a:spcBef>
                <a:spcPct val="20000"/>
              </a:spcBef>
              <a:spcAft>
                <a:spcPct val="0"/>
              </a:spcAft>
              <a:buClr>
                <a:schemeClr val="hlink"/>
              </a:buClr>
              <a:buSzPct val="75000"/>
            </a:pPr>
            <a:r>
              <a:rPr lang="zh-CN" altLang="en-US" sz="2800" b="1" dirty="0" smtClean="0">
                <a:solidFill>
                  <a:srgbClr val="FF0000"/>
                </a:solidFill>
                <a:latin typeface="黑体" pitchFamily="2" charset="-122"/>
                <a:ea typeface="黑体" pitchFamily="2" charset="-122"/>
              </a:rPr>
              <a:t>（二）临时政府</a:t>
            </a:r>
            <a:r>
              <a:rPr lang="en-US" altLang="zh-CN" sz="2800" b="1" dirty="0" smtClean="0">
                <a:solidFill>
                  <a:srgbClr val="FF0000"/>
                </a:solidFill>
                <a:latin typeface="黑体" pitchFamily="2" charset="-122"/>
                <a:ea typeface="黑体" pitchFamily="2" charset="-122"/>
              </a:rPr>
              <a:t>VS</a:t>
            </a:r>
            <a:r>
              <a:rPr lang="zh-CN" altLang="en-US" sz="2800" b="1" dirty="0" smtClean="0">
                <a:solidFill>
                  <a:srgbClr val="FF0000"/>
                </a:solidFill>
                <a:latin typeface="黑体" pitchFamily="2" charset="-122"/>
                <a:ea typeface="黑体" pitchFamily="2" charset="-122"/>
              </a:rPr>
              <a:t>苏维埃</a:t>
            </a:r>
            <a:endParaRPr lang="zh-CN" altLang="en-US" sz="2800" b="1" dirty="0">
              <a:solidFill>
                <a:srgbClr val="FF0000"/>
              </a:solidFill>
              <a:latin typeface="黑体" pitchFamily="2" charset="-122"/>
              <a:ea typeface="黑体" pitchFamily="2" charset="-122"/>
            </a:endParaRPr>
          </a:p>
        </p:txBody>
      </p:sp>
      <p:sp>
        <p:nvSpPr>
          <p:cNvPr id="12" name="矩形 3"/>
          <p:cNvSpPr>
            <a:spLocks noChangeArrowheads="1"/>
          </p:cNvSpPr>
          <p:nvPr/>
        </p:nvSpPr>
        <p:spPr bwMode="auto">
          <a:xfrm>
            <a:off x="0" y="4869160"/>
            <a:ext cx="8964488" cy="1569660"/>
          </a:xfrm>
          <a:prstGeom prst="rect">
            <a:avLst/>
          </a:prstGeom>
          <a:noFill/>
          <a:ln w="9525">
            <a:solidFill>
              <a:schemeClr val="tx1"/>
            </a:solidFill>
            <a:miter lim="800000"/>
            <a:headEnd/>
            <a:tailEnd/>
          </a:ln>
        </p:spPr>
        <p:txBody>
          <a:bodyPr wrap="square">
            <a:spAutoFit/>
          </a:bodyPr>
          <a:lstStyle/>
          <a:p>
            <a:r>
              <a:rPr lang="zh-CN" altLang="en-US" sz="2400" b="1" dirty="0"/>
              <a:t>列宁几乎是孤身一人号召立即进行第二次革命。然而时间证明他是正确的，因为战争持续得越久，公众的不满情绪就越大，他的要求也越得人心。那些在四月份似乎是稀奇古怪的口号，半年后听起来就完全合理了</a:t>
            </a:r>
            <a:r>
              <a:rPr lang="zh-CN" altLang="en-US" sz="2400" b="1" dirty="0" smtClean="0"/>
              <a:t>。”</a:t>
            </a:r>
            <a:r>
              <a:rPr lang="en-US" altLang="zh-CN" sz="2400" b="1" dirty="0" smtClean="0"/>
              <a:t>——《</a:t>
            </a:r>
            <a:r>
              <a:rPr lang="zh-CN" altLang="en-US" sz="2400" b="1" dirty="0"/>
              <a:t>全球通史</a:t>
            </a:r>
            <a:r>
              <a:rPr lang="en-US" altLang="zh-CN" sz="2400" b="1" dirty="0" smtClean="0"/>
              <a:t>》</a:t>
            </a:r>
            <a:endParaRPr lang="zh-CN" altLang="en-US" sz="2400" b="1" dirty="0"/>
          </a:p>
        </p:txBody>
      </p:sp>
      <p:sp>
        <p:nvSpPr>
          <p:cNvPr id="13" name="矩形 12"/>
          <p:cNvSpPr/>
          <p:nvPr/>
        </p:nvSpPr>
        <p:spPr>
          <a:xfrm>
            <a:off x="0" y="1628800"/>
            <a:ext cx="8928992" cy="3046988"/>
          </a:xfrm>
          <a:prstGeom prst="rect">
            <a:avLst/>
          </a:prstGeom>
          <a:ln>
            <a:solidFill>
              <a:schemeClr val="tx1"/>
            </a:solidFill>
          </a:ln>
        </p:spPr>
        <p:txBody>
          <a:bodyPr wrap="square">
            <a:spAutoFit/>
          </a:bodyPr>
          <a:lstStyle/>
          <a:p>
            <a:r>
              <a:rPr lang="en-US" altLang="zh-CN" sz="2400" b="1" dirty="0" smtClean="0"/>
              <a:t>1889</a:t>
            </a:r>
            <a:r>
              <a:rPr lang="zh-CN" altLang="en-US" sz="2400" b="1" dirty="0" smtClean="0"/>
              <a:t>年，应拉法格邀请，普列汉诺夫作为俄国社会主义者的代表，出席了国际工人代表大会（即“第二国际”）的成立大会（</a:t>
            </a:r>
            <a:r>
              <a:rPr lang="en-US" altLang="zh-CN" sz="2400" b="1" dirty="0" smtClean="0"/>
              <a:t>1889</a:t>
            </a:r>
            <a:r>
              <a:rPr lang="zh-CN" altLang="en-US" sz="2400" b="1" dirty="0" smtClean="0"/>
              <a:t>年</a:t>
            </a:r>
            <a:r>
              <a:rPr lang="en-US" altLang="zh-CN" sz="2400" b="1" dirty="0" smtClean="0"/>
              <a:t>7</a:t>
            </a:r>
            <a:r>
              <a:rPr lang="zh-CN" altLang="en-US" sz="2400" b="1" dirty="0" smtClean="0"/>
              <a:t>月</a:t>
            </a:r>
            <a:r>
              <a:rPr lang="en-US" altLang="zh-CN" sz="2400" b="1" dirty="0" smtClean="0"/>
              <a:t>14</a:t>
            </a:r>
            <a:r>
              <a:rPr lang="zh-CN" altLang="en-US" sz="2400" b="1" dirty="0" smtClean="0"/>
              <a:t>日至</a:t>
            </a:r>
            <a:r>
              <a:rPr lang="en-US" altLang="zh-CN" sz="2400" b="1" dirty="0" smtClean="0"/>
              <a:t>21</a:t>
            </a:r>
            <a:r>
              <a:rPr lang="zh-CN" altLang="en-US" sz="2400" b="1" dirty="0" smtClean="0"/>
              <a:t>日于巴黎），他在大会上发言说：“俄国的革命运动，只有作为革命的工人运动，才能取得胜利。我们没有其它的前途，也不可能有其它的前途。革命的俄国无论如何不应置身于欧洲社会主义运动之外，相反地，它今天同欧洲现代社会主义运动接近起来，必将给全世界无产阶级事业带来巨大的好处。”他的发言受到恩格斯的好评。</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3394</TotalTime>
  <Words>3049</Words>
  <Application>Microsoft Office PowerPoint</Application>
  <PresentationFormat>全屏显示(4:3)</PresentationFormat>
  <Paragraphs>123</Paragraphs>
  <Slides>17</Slides>
  <Notes>2</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幻灯片 1</vt:lpstr>
      <vt:lpstr>幻灯片 2</vt:lpstr>
      <vt:lpstr>幻灯片 3</vt:lpstr>
      <vt:lpstr>二、列宁的主要贡献</vt:lpstr>
      <vt:lpstr>三、困境中的列宁</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91</cp:revision>
  <dcterms:created xsi:type="dcterms:W3CDTF">2020-03-11T07:04:05Z</dcterms:created>
  <dcterms:modified xsi:type="dcterms:W3CDTF">2021-03-19T01:11:53Z</dcterms:modified>
</cp:coreProperties>
</file>