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271" r:id="rId4"/>
    <p:sldId id="300" r:id="rId5"/>
    <p:sldId id="301" r:id="rId6"/>
    <p:sldId id="306" r:id="rId7"/>
    <p:sldId id="308" r:id="rId8"/>
    <p:sldId id="28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4871" y="2427119"/>
            <a:ext cx="569976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学习   规范   研究</a:t>
            </a:r>
            <a:endParaRPr lang="zh-CN" altLang="en-US" sz="4800" b="1" dirty="0" smtClean="0"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</a:endParaRPr>
          </a:p>
          <a:p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pitchFamily="49" charset="-122"/>
              </a:rPr>
              <a:t>   ——</a:t>
            </a:r>
            <a:r>
              <a:rPr lang="en-US" altLang="zh-CN" b="1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2020-2021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学年度第二学期数学教研组会议</a:t>
            </a:r>
            <a:endParaRPr lang="zh-CN" altLang="en-US" b="1" dirty="0" smtClean="0"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8104" y="4653136"/>
            <a:ext cx="273630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2021</a:t>
            </a:r>
            <a:r>
              <a:rPr lang="zh-CN" altLang="en-US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年</a:t>
            </a:r>
            <a:r>
              <a:rPr lang="en-US" altLang="zh-CN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3</a:t>
            </a:r>
            <a:r>
              <a:rPr lang="zh-CN" altLang="en-US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月</a:t>
            </a:r>
            <a:r>
              <a:rPr lang="en-US" altLang="zh-CN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9</a:t>
            </a:r>
            <a:r>
              <a:rPr lang="zh-CN" altLang="en-US" sz="2800" dirty="0" smtClean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日</a:t>
            </a:r>
            <a:endParaRPr lang="zh-CN" altLang="en-US" sz="2800" dirty="0" smtClean="0"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4518" y="1388745"/>
            <a:ext cx="7772400" cy="1362075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一、指导思想</a:t>
            </a:r>
            <a:endParaRPr lang="zh-CN" altLang="en-US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4835" y="2394585"/>
            <a:ext cx="80067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 dirty="0">
                <a:solidFill>
                  <a:schemeClr val="tx1"/>
                </a:solidFill>
                <a:sym typeface="+mn-ea"/>
              </a:rPr>
              <a:t>     </a:t>
            </a:r>
            <a:r>
              <a:rPr b="1" dirty="0">
                <a:solidFill>
                  <a:schemeClr val="tx1"/>
                </a:solidFill>
                <a:sym typeface="+mn-ea"/>
              </a:rPr>
              <a:t>以新学期学校工作计划与教务处工作计划为指导；以提高教学质量为教学工作核心；以扎实开展课堂教学研究为工作重点；不断更新教师教育教学观念，转变学生的学习方式</a:t>
            </a:r>
            <a:r>
              <a:rPr lang="zh-CN" b="1" dirty="0">
                <a:solidFill>
                  <a:schemeClr val="tx1"/>
                </a:solidFill>
                <a:sym typeface="+mn-ea"/>
              </a:rPr>
              <a:t>，</a:t>
            </a:r>
            <a:r>
              <a:rPr b="1" dirty="0">
                <a:solidFill>
                  <a:schemeClr val="tx1"/>
                </a:solidFill>
                <a:sym typeface="+mn-ea"/>
              </a:rPr>
              <a:t>落实教学常规，规范细节管理,让我校数学教学质量再上新台阶。</a:t>
            </a:r>
            <a:endParaRPr b="1" dirty="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4835" y="1388745"/>
            <a:ext cx="7772400" cy="892175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二、本学期市、区活动安排</a:t>
            </a:r>
            <a:endParaRPr lang="zh-CN" altLang="en-US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78815" y="2382520"/>
            <a:ext cx="800671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 dirty="0">
                <a:solidFill>
                  <a:schemeClr val="tx1"/>
                </a:solidFill>
                <a:sym typeface="+mn-ea"/>
              </a:rPr>
              <a:t>1.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市基本功大赛，条件：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40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周岁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1982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年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9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月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1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日后出生，我校符合条件的有：张梦颖、</a:t>
            </a:r>
            <a:r>
              <a:rPr lang="zh-CN" altLang="en-US" b="1" dirty="0">
                <a:sym typeface="+mn-ea"/>
              </a:rPr>
              <a:t>蔡文银、秦涛、郑必强、王成、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黄发、邬颖捷、周力飞、郝圆圆等老师</a:t>
            </a:r>
            <a:endParaRPr lang="zh-CN" altLang="en-US" b="1" dirty="0">
              <a:solidFill>
                <a:schemeClr val="tx1"/>
              </a:solidFill>
              <a:sym typeface="+mn-ea"/>
            </a:endParaRPr>
          </a:p>
          <a:p>
            <a:r>
              <a:rPr lang="zh-CN" altLang="en-US" b="1" dirty="0">
                <a:solidFill>
                  <a:schemeClr val="tx1"/>
                </a:solidFill>
                <a:sym typeface="+mn-ea"/>
              </a:rPr>
              <a:t>。此次大赛分三个阶段：考试、教学设计、模拟上课。每个学校推荐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3-5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名到区里参加考试，预计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月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23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号考试，被区推荐到市（共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48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人）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后如果考试过关获市二等奖（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24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人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）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。</a:t>
            </a:r>
            <a:endParaRPr lang="zh-CN" altLang="en-US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4680" y="3893820"/>
            <a:ext cx="81349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 2.</a:t>
            </a:r>
            <a:r>
              <a:rPr lang="zh-CN" altLang="en-US" b="1"/>
              <a:t>南京市青年教师优质课评比。</a:t>
            </a:r>
            <a:r>
              <a:rPr lang="en-US" altLang="zh-CN" b="1"/>
              <a:t>40</a:t>
            </a:r>
            <a:r>
              <a:rPr lang="zh-CN" altLang="en-US" b="1"/>
              <a:t>周岁以下，教龄</a:t>
            </a:r>
            <a:r>
              <a:rPr lang="en-US" altLang="zh-CN" b="1"/>
              <a:t>5</a:t>
            </a:r>
            <a:r>
              <a:rPr lang="zh-CN" altLang="en-US" b="1"/>
              <a:t>年以上（</a:t>
            </a:r>
            <a:r>
              <a:rPr lang="en-US" altLang="zh-CN" b="1"/>
              <a:t>2017</a:t>
            </a:r>
            <a:r>
              <a:rPr lang="zh-CN" altLang="en-US" b="1"/>
              <a:t>年</a:t>
            </a:r>
            <a:r>
              <a:rPr lang="en-US" altLang="zh-CN" b="1"/>
              <a:t>9</a:t>
            </a:r>
            <a:r>
              <a:rPr lang="zh-CN" altLang="en-US" b="1"/>
              <a:t>月</a:t>
            </a:r>
            <a:r>
              <a:rPr lang="en-US" altLang="zh-CN" b="1"/>
              <a:t>1</a:t>
            </a:r>
            <a:r>
              <a:rPr lang="zh-CN" altLang="en-US" b="1"/>
              <a:t>日后参加工作），</a:t>
            </a:r>
            <a:r>
              <a:rPr lang="zh-CN" altLang="en-US" b="1" dirty="0">
                <a:sym typeface="+mn-ea"/>
              </a:rPr>
              <a:t>秦涛、郑必强、王成、黄发、邬颖捷、周力飞、郝圆圆等老师符合报名要求。每个学校推荐一名到区参加赛课，区预计</a:t>
            </a:r>
            <a:r>
              <a:rPr lang="en-US" altLang="zh-CN" b="1" dirty="0">
                <a:sym typeface="+mn-ea"/>
              </a:rPr>
              <a:t>4</a:t>
            </a:r>
            <a:r>
              <a:rPr lang="zh-CN" altLang="en-US" b="1" dirty="0">
                <a:sym typeface="+mn-ea"/>
              </a:rPr>
              <a:t>月</a:t>
            </a:r>
            <a:r>
              <a:rPr lang="en-US" altLang="zh-CN" b="1" dirty="0">
                <a:sym typeface="+mn-ea"/>
              </a:rPr>
              <a:t>27-29</a:t>
            </a:r>
            <a:r>
              <a:rPr lang="zh-CN" altLang="en-US" b="1" dirty="0">
                <a:sym typeface="+mn-ea"/>
              </a:rPr>
              <a:t>号进行赛课。</a:t>
            </a:r>
            <a:endParaRPr lang="zh-CN" altLang="en-US" b="1" dirty="0">
              <a:sym typeface="+mn-ea"/>
            </a:endParaRPr>
          </a:p>
          <a:p>
            <a:endParaRPr lang="zh-CN" altLang="en-US" b="1" dirty="0"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85800" y="4929505"/>
            <a:ext cx="77831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3.</a:t>
            </a:r>
            <a:r>
              <a:rPr lang="zh-CN" altLang="en-US" b="1"/>
              <a:t>市级先进教研组评比。感谢大家积极配合我的工作，</a:t>
            </a:r>
            <a:r>
              <a:rPr lang="en-US" altLang="zh-CN" b="1"/>
              <a:t>4</a:t>
            </a:r>
            <a:r>
              <a:rPr lang="zh-CN" altLang="en-US" b="1"/>
              <a:t>月评审专家会到校进行评审，希望大家能继续配合，这也是全体数学教师这</a:t>
            </a:r>
            <a:r>
              <a:rPr lang="en-US" altLang="zh-CN" b="1"/>
              <a:t>4</a:t>
            </a:r>
            <a:r>
              <a:rPr lang="zh-CN" altLang="en-US" b="1"/>
              <a:t>年来努力工作的一次阶段总结。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4835" y="1388745"/>
            <a:ext cx="7772400" cy="926465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二、本学期市、区活动安排</a:t>
            </a:r>
            <a:endParaRPr lang="zh-CN" altLang="en-US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3075" y="1152525"/>
            <a:ext cx="7995920" cy="1275715"/>
          </a:xfrm>
        </p:spPr>
        <p:txBody>
          <a:bodyPr>
            <a:normAutofit lnSpcReduction="10000"/>
          </a:bodyPr>
          <a:lstStyle/>
          <a:p>
            <a:endParaRPr lang="zh-CN" altLang="en-US" sz="3200" b="1" dirty="0">
              <a:solidFill>
                <a:srgbClr val="0000FF"/>
              </a:solidFill>
            </a:endParaRPr>
          </a:p>
          <a:p>
            <a:endParaRPr lang="zh-CN" altLang="en-US" sz="3200" b="1" dirty="0">
              <a:solidFill>
                <a:srgbClr val="0000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78815" y="2382520"/>
            <a:ext cx="800671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 dirty="0">
                <a:solidFill>
                  <a:schemeClr val="tx1"/>
                </a:solidFill>
                <a:sym typeface="+mn-ea"/>
              </a:rPr>
              <a:t>4.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新一届学科带头人和优秀青年教师评比。在上一届中我校许冬保、张兰香、谈敏老师获学科带头人称号，郑必强、周力飞老师获优秀青年教师称号，希望今年有更多老师参与并获得荣誉。</a:t>
            </a:r>
            <a:endParaRPr lang="zh-CN" altLang="en-US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4680" y="3345815"/>
            <a:ext cx="81349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en-US" b="1"/>
              <a:t>5.</a:t>
            </a:r>
            <a:r>
              <a:rPr lang="zh-CN" altLang="en-US" b="1"/>
              <a:t>区</a:t>
            </a:r>
            <a:r>
              <a:rPr lang="en-US" b="1"/>
              <a:t>“</a:t>
            </a:r>
            <a:r>
              <a:rPr lang="zh-CN" altLang="en-US" b="1"/>
              <a:t>基于学科核心素养</a:t>
            </a:r>
            <a:r>
              <a:rPr lang="en-US" altLang="zh-CN" b="1"/>
              <a:t>”</a:t>
            </a:r>
            <a:r>
              <a:rPr lang="zh-CN" altLang="en-US" b="1"/>
              <a:t>的教学设计评比</a:t>
            </a:r>
            <a:r>
              <a:rPr lang="zh-CN" altLang="en-US" b="1">
                <a:sym typeface="+mn-ea"/>
              </a:rPr>
              <a:t>。时间：</a:t>
            </a:r>
            <a:r>
              <a:rPr lang="en-US" altLang="zh-CN" b="1">
                <a:sym typeface="+mn-ea"/>
              </a:rPr>
              <a:t>7</a:t>
            </a:r>
            <a:r>
              <a:rPr lang="zh-CN" altLang="en-US" b="1">
                <a:sym typeface="+mn-ea"/>
              </a:rPr>
              <a:t>月</a:t>
            </a:r>
            <a:r>
              <a:rPr lang="en-US" altLang="zh-CN" b="1">
                <a:sym typeface="+mn-ea"/>
              </a:rPr>
              <a:t>5</a:t>
            </a:r>
            <a:r>
              <a:rPr lang="zh-CN" altLang="en-US" b="1">
                <a:sym typeface="+mn-ea"/>
              </a:rPr>
              <a:t>日以后，</a:t>
            </a:r>
            <a:r>
              <a:rPr lang="zh-CN" altLang="en-US" b="1">
                <a:sym typeface="+mn-ea"/>
              </a:rPr>
              <a:t>评比方式是：在两个小时内写出教案和课件，对教案和课件进行评比。</a:t>
            </a:r>
            <a:endParaRPr lang="en-US" altLang="zh-CN" b="1"/>
          </a:p>
        </p:txBody>
      </p:sp>
      <p:sp>
        <p:nvSpPr>
          <p:cNvPr id="6" name="文本框 5"/>
          <p:cNvSpPr txBox="1"/>
          <p:nvPr/>
        </p:nvSpPr>
        <p:spPr>
          <a:xfrm>
            <a:off x="665480" y="4163060"/>
            <a:ext cx="78035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6.</a:t>
            </a:r>
            <a:r>
              <a:rPr lang="zh-CN" altLang="en-US" b="1"/>
              <a:t>新课标知识竞赛：时间：</a:t>
            </a:r>
            <a:r>
              <a:rPr lang="en-US" altLang="zh-CN" b="1"/>
              <a:t>4.12-4.18</a:t>
            </a:r>
            <a:r>
              <a:rPr lang="zh-CN" altLang="en-US" b="1"/>
              <a:t>；内容：新</a:t>
            </a:r>
            <a:r>
              <a:rPr lang="zh-CN" altLang="en-US" b="1"/>
              <a:t>课程标准，参加人员：高一教师，提供区级证书。</a:t>
            </a:r>
            <a:endParaRPr lang="zh-CN" altLang="en-US" b="1"/>
          </a:p>
        </p:txBody>
      </p:sp>
      <p:sp>
        <p:nvSpPr>
          <p:cNvPr id="7" name="文本框 6"/>
          <p:cNvSpPr txBox="1"/>
          <p:nvPr/>
        </p:nvSpPr>
        <p:spPr>
          <a:xfrm>
            <a:off x="584835" y="4987290"/>
            <a:ext cx="69869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7.“</a:t>
            </a:r>
            <a:r>
              <a:rPr lang="zh-CN" altLang="en-US" b="1"/>
              <a:t>二轮专题</a:t>
            </a:r>
            <a:r>
              <a:rPr lang="en-US" altLang="zh-CN" b="1"/>
              <a:t>”</a:t>
            </a:r>
            <a:r>
              <a:rPr lang="zh-CN" altLang="en-US" b="1"/>
              <a:t>视频公开课，区级证书。</a:t>
            </a:r>
            <a:endParaRPr lang="zh-CN" altLang="en-US" b="1"/>
          </a:p>
        </p:txBody>
      </p:sp>
      <p:sp>
        <p:nvSpPr>
          <p:cNvPr id="8" name="文本框 7"/>
          <p:cNvSpPr txBox="1"/>
          <p:nvPr/>
        </p:nvSpPr>
        <p:spPr>
          <a:xfrm>
            <a:off x="584835" y="5534660"/>
            <a:ext cx="615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en-US" altLang="zh-CN" b="1"/>
              <a:t>8.</a:t>
            </a:r>
            <a:r>
              <a:rPr lang="zh-CN" altLang="en-US" b="1"/>
              <a:t>上学期</a:t>
            </a:r>
            <a:r>
              <a:rPr lang="zh-CN" altLang="en-US" b="1"/>
              <a:t>高一市统考成绩。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6158" y="2747645"/>
            <a:ext cx="7772400" cy="1362075"/>
          </a:xfrm>
        </p:spPr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5820" y="1498600"/>
            <a:ext cx="7772400" cy="671830"/>
          </a:xfrm>
        </p:spPr>
        <p:txBody>
          <a:bodyPr/>
          <a:p>
            <a:r>
              <a:rPr lang="en-US" altLang="zh-CN" b="1"/>
              <a:t>8.</a:t>
            </a:r>
            <a:r>
              <a:rPr lang="zh-CN" altLang="en-US" b="1"/>
              <a:t>市高一统考成绩分析</a:t>
            </a:r>
            <a:endParaRPr lang="zh-CN" altLang="en-US" b="1"/>
          </a:p>
        </p:txBody>
      </p:sp>
      <p:pic>
        <p:nvPicPr>
          <p:cNvPr id="4" name="图片 3" descr="IMG_20210301_1615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57200" y="-342900"/>
            <a:ext cx="10058400" cy="7543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85800" y="1166495"/>
            <a:ext cx="7772400" cy="1470025"/>
          </a:xfrm>
        </p:spPr>
        <p:txBody>
          <a:bodyPr/>
          <a:p>
            <a:pPr algn="l"/>
            <a:r>
              <a:rPr lang="zh-CN" altLang="en-US" sz="2800">
                <a:solidFill>
                  <a:srgbClr val="FF0000"/>
                </a:solidFill>
              </a:rPr>
              <a:t>三、本学期校内活动安排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037590" y="2453005"/>
            <a:ext cx="6400800" cy="1752600"/>
          </a:xfrm>
        </p:spPr>
        <p:txBody>
          <a:bodyPr/>
          <a:p>
            <a:pPr algn="l"/>
            <a:r>
              <a:rPr lang="en-US" altLang="zh-CN" sz="1800" b="1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1.</a:t>
            </a:r>
            <a:r>
              <a:rPr lang="zh-CN" altLang="en-US" sz="1800" b="1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第三周：高三教学视导</a:t>
            </a:r>
            <a:endParaRPr lang="en-US" altLang="zh-CN" sz="1800" b="1"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</a:endParaRPr>
          </a:p>
          <a:p>
            <a:pPr algn="l"/>
            <a:r>
              <a:rPr lang="en-US" altLang="zh-CN" sz="1800" b="1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2.</a:t>
            </a:r>
            <a:r>
              <a:rPr lang="zh-CN" altLang="en-US" sz="1800" b="1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第四周：工作不满三年教师汇报课。数学教研组蔡文银、张梦颖老师参加，要求：全组教师参加听课，授课教师谈教学设计，区学科带头人评课，备课组长发言。</a:t>
            </a:r>
            <a:endParaRPr lang="zh-CN" altLang="en-US" sz="1800" b="1"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</a:endParaRPr>
          </a:p>
          <a:p>
            <a:pPr algn="l"/>
            <a:r>
              <a:rPr lang="en-US" altLang="zh-CN" sz="1800" b="1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3.</a:t>
            </a:r>
            <a:r>
              <a:rPr lang="zh-CN" altLang="en-US" sz="1800" b="1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详细安排见表格。</a:t>
            </a:r>
            <a:endParaRPr lang="zh-CN" altLang="en-US" sz="1800" b="1">
              <a:latin typeface="仿宋" panose="02010609060101010101" pitchFamily="49" charset="-122"/>
              <a:ea typeface="仿宋" panose="02010609060101010101" pitchFamily="49" charset="-122"/>
              <a:cs typeface="仿宋" panose="0201060906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3363" y="463550"/>
            <a:ext cx="7772400" cy="1362075"/>
          </a:xfrm>
        </p:spPr>
        <p:txBody>
          <a:bodyPr/>
          <a:lstStyle/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三、本学期校内活动安排</a:t>
            </a:r>
            <a:endParaRPr lang="zh-CN" altLang="en-US" sz="280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47800" y="539432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latin typeface="宋体" panose="02010600030101010101" pitchFamily="2" charset="-122"/>
              </a:rPr>
              <a:t> </a:t>
            </a:r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003300" y="1176020"/>
          <a:ext cx="7312025" cy="474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8985"/>
                <a:gridCol w="1170305"/>
                <a:gridCol w="5372735"/>
              </a:tblGrid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周次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时间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主要工作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2.22-2.28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寒假新课程学习总结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3.1-3.7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第一次教研组会议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3.8-3.14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高三教学视导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3.15-3.21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工作不满三年青年教师汇报课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3.22-3.28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新一届区带头人和优秀青年教师评比动员（预计）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3.29-4.4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高一学生竞赛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4.5-4.11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第一次教学常规检查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4.12-4.18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五四青优评比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4.19-4.25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高三二模（预计）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4.26-5.2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期中考试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5.3-5.9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高三三模（预计） 高二学生竞赛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5.10-5.16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高一视导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5.17-5.23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高考学科讲座（暂定）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5.24-5.30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第二次教学常规检查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5.31-6.6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高二视导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6.7-6.13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高考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6.14-6.20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专题研究沙龙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6.21-6.27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高一高二期末考试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6.28-7.1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333333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期末试卷讲评</a:t>
                      </a:r>
                      <a:endParaRPr lang="en-US" altLang="en-US" sz="1000" b="0">
                        <a:solidFill>
                          <a:srgbClr val="333333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p="http://schemas.openxmlformats.org/presentationml/2006/main">
  <p:tag name="KSO_WM_UNIT_TABLE_BEAUTIFY" val="smartTable{2a29c442-f633-403f-871d-fc9b1905da46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1242</Words>
  <Application>WPS 演示</Application>
  <PresentationFormat>全屏显示(4:3)</PresentationFormat>
  <Paragraphs>165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仿宋</vt:lpstr>
      <vt:lpstr>黑体</vt:lpstr>
      <vt:lpstr>微软雅黑</vt:lpstr>
      <vt:lpstr>Arial Unicode MS</vt:lpstr>
      <vt:lpstr>Calibri</vt:lpstr>
      <vt:lpstr>Office 主题</vt:lpstr>
      <vt:lpstr>PowerPoint 演示文稿</vt:lpstr>
      <vt:lpstr> 一、指导思想</vt:lpstr>
      <vt:lpstr>二、本学期市、区活动安排</vt:lpstr>
      <vt:lpstr>二、本学期市、区活动安排</vt:lpstr>
      <vt:lpstr>PowerPoint 演示文稿</vt:lpstr>
      <vt:lpstr>三、本学期校内活动安排</vt:lpstr>
      <vt:lpstr>三、本学期校内活动安排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andy</dc:creator>
  <cp:lastModifiedBy>ygx</cp:lastModifiedBy>
  <cp:revision>76</cp:revision>
  <dcterms:created xsi:type="dcterms:W3CDTF">2017-11-13T02:58:00Z</dcterms:created>
  <dcterms:modified xsi:type="dcterms:W3CDTF">2021-03-09T04:39:21Z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2052-11.3.0.9228</vt:lpwstr>
  </property>
</Properties>
</file>