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71" r:id="rId3"/>
    <p:sldId id="263" r:id="rId4"/>
    <p:sldId id="261" r:id="rId5"/>
    <p:sldId id="264" r:id="rId6"/>
    <p:sldId id="272" r:id="rId7"/>
    <p:sldId id="265" r:id="rId8"/>
    <p:sldId id="266" r:id="rId9"/>
    <p:sldId id="270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F9CDB-038A-4D2B-A4A0-46C44A7159E0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A8001-7739-47C8-BF00-E6230F49D5E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A8001-7739-47C8-BF00-E6230F49D5E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zh-CN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 sz="3300"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fld id="{038D0046-5A14-478A-9B6E-9BF665230D2B}" type="datetimeFigureOut">
              <a:rPr lang="zh-CN" altLang="en-US" smtClean="0"/>
              <a:pPr/>
              <a:t>2021/3/5</a:t>
            </a:fld>
            <a:endParaRPr lang="zh-CN" alt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fld id="{BEE49575-E71B-4F7F-ACB3-62B202946FE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Group 7"/>
          <p:cNvGrpSpPr/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4301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zh-CN" sz="2400">
                <a:latin typeface="Times New Roman" panose="02020603050405020304" pitchFamily="18" charset="0"/>
              </a:endParaRPr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i="0" dirty="0" smtClean="0"/>
              <a:t>2021</a:t>
            </a:r>
            <a:r>
              <a:rPr lang="zh-CN" altLang="en-US" b="1" i="0" dirty="0" smtClean="0"/>
              <a:t>届高三一模学情调研考试</a:t>
            </a:r>
            <a:r>
              <a:rPr lang="en-US" altLang="zh-CN" b="1" i="0" dirty="0" smtClean="0"/>
              <a:t/>
            </a:r>
            <a:br>
              <a:rPr lang="en-US" altLang="zh-CN" b="1" i="0" dirty="0" smtClean="0"/>
            </a:br>
            <a:r>
              <a:rPr lang="zh-CN" altLang="en-US" b="1" i="0" dirty="0" smtClean="0"/>
              <a:t>生物学科质量分析</a:t>
            </a:r>
            <a:endParaRPr lang="zh-CN" altLang="en-US" b="1" i="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2021.3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一、试卷特点分析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、聚焦生物学概念，强调知识的理解和应用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、关注科学探究，重视理解科学本质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、题型丰富多样，引导学以致用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、关注生产生活，梳理健康生活观和生态文明观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二、试卷结构分析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700808"/>
            <a:ext cx="7696200" cy="4038600"/>
          </a:xfrm>
        </p:spPr>
        <p:txBody>
          <a:bodyPr/>
          <a:lstStyle/>
          <a:p>
            <a:r>
              <a:rPr lang="zh-CN" altLang="en-US" sz="2400" dirty="0" smtClean="0"/>
              <a:t>本次测试时间为</a:t>
            </a:r>
            <a:r>
              <a:rPr lang="en-US" altLang="zh-CN" sz="2400" dirty="0" smtClean="0"/>
              <a:t>75</a:t>
            </a:r>
            <a:r>
              <a:rPr lang="zh-CN" altLang="en-US" sz="2400" dirty="0" smtClean="0"/>
              <a:t>分钟，试卷题型包括选择题</a:t>
            </a:r>
            <a:r>
              <a:rPr lang="en-US" altLang="zh-CN" sz="2400" dirty="0" smtClean="0"/>
              <a:t>45</a:t>
            </a:r>
            <a:r>
              <a:rPr lang="zh-CN" altLang="en-US" sz="2400" dirty="0" smtClean="0"/>
              <a:t>分（单选</a:t>
            </a:r>
            <a:r>
              <a:rPr lang="en-US" altLang="zh-CN" sz="2400" dirty="0" smtClean="0"/>
              <a:t>1-15</a:t>
            </a:r>
            <a:r>
              <a:rPr lang="zh-CN" altLang="en-US" sz="2400" dirty="0" smtClean="0"/>
              <a:t>，每题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分）（多选</a:t>
            </a:r>
            <a:r>
              <a:rPr lang="en-US" altLang="zh-CN" sz="2400" dirty="0" smtClean="0"/>
              <a:t>16-20</a:t>
            </a:r>
            <a:r>
              <a:rPr lang="zh-CN" altLang="en-US" sz="2400" dirty="0" smtClean="0"/>
              <a:t>每题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分），非选择题（</a:t>
            </a:r>
            <a:r>
              <a:rPr lang="en-US" altLang="zh-CN" sz="2400" dirty="0" smtClean="0"/>
              <a:t>21-25</a:t>
            </a:r>
            <a:r>
              <a:rPr lang="zh-CN" altLang="en-US" sz="2400" dirty="0" smtClean="0"/>
              <a:t>共</a:t>
            </a:r>
            <a:r>
              <a:rPr lang="en-US" altLang="zh-CN" sz="2400" dirty="0" smtClean="0"/>
              <a:t>55</a:t>
            </a:r>
            <a:r>
              <a:rPr lang="zh-CN" altLang="en-US" sz="2400" dirty="0" smtClean="0"/>
              <a:t>分）。</a:t>
            </a:r>
            <a:endParaRPr lang="en-US" altLang="zh-CN" sz="2400" dirty="0" smtClean="0"/>
          </a:p>
          <a:p>
            <a:r>
              <a:rPr lang="zh-CN" altLang="en-US" sz="2400" dirty="0" smtClean="0"/>
              <a:t>试题遵循新课标，按照学业质量水平三、四命题，难度适中，知识点覆盖较全面，必修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占</a:t>
            </a:r>
            <a:r>
              <a:rPr lang="en-US" altLang="zh-CN" sz="2400" dirty="0" smtClean="0"/>
              <a:t>21%</a:t>
            </a:r>
            <a:r>
              <a:rPr lang="zh-CN" altLang="en-US" sz="2400" dirty="0" smtClean="0"/>
              <a:t>，必修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占</a:t>
            </a:r>
            <a:r>
              <a:rPr lang="en-US" altLang="zh-CN" sz="2400" dirty="0" smtClean="0"/>
              <a:t>22%</a:t>
            </a:r>
            <a:r>
              <a:rPr lang="zh-CN" altLang="en-US" sz="2400" dirty="0" smtClean="0"/>
              <a:t>，必修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占</a:t>
            </a:r>
            <a:r>
              <a:rPr lang="en-US" altLang="zh-CN" sz="2400" dirty="0" smtClean="0"/>
              <a:t>33%</a:t>
            </a:r>
            <a:r>
              <a:rPr lang="zh-CN" altLang="en-US" sz="2400" dirty="0" smtClean="0"/>
              <a:t>，选修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占</a:t>
            </a:r>
            <a:r>
              <a:rPr lang="en-US" altLang="zh-CN" sz="2400" dirty="0" smtClean="0"/>
              <a:t>14%</a:t>
            </a:r>
            <a:r>
              <a:rPr lang="zh-CN" altLang="en-US" sz="2400" dirty="0" smtClean="0"/>
              <a:t>，选修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占</a:t>
            </a:r>
            <a:r>
              <a:rPr lang="en-US" altLang="zh-CN" sz="2400" dirty="0" smtClean="0"/>
              <a:t>6%</a:t>
            </a:r>
            <a:r>
              <a:rPr lang="zh-CN" altLang="en-US" sz="2400" dirty="0" smtClean="0"/>
              <a:t>，实验占</a:t>
            </a:r>
            <a:r>
              <a:rPr lang="en-US" altLang="zh-CN" sz="2400" dirty="0" smtClean="0"/>
              <a:t>4%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r>
              <a:rPr lang="zh-CN" altLang="en-US" sz="2400" dirty="0" smtClean="0"/>
              <a:t>突出细胞结构、功能与代谢（</a:t>
            </a:r>
            <a:r>
              <a:rPr lang="en-US" altLang="zh-CN" sz="2400" dirty="0" smtClean="0"/>
              <a:t>21%</a:t>
            </a:r>
            <a:r>
              <a:rPr lang="zh-CN" altLang="en-US" sz="2400" dirty="0" smtClean="0"/>
              <a:t>）、遗传分子基础与遗传规律（</a:t>
            </a:r>
            <a:r>
              <a:rPr lang="en-US" altLang="zh-CN" sz="2400" dirty="0" smtClean="0"/>
              <a:t>22%</a:t>
            </a:r>
            <a:r>
              <a:rPr lang="zh-CN" altLang="en-US" sz="2400" dirty="0" smtClean="0"/>
              <a:t>），稳态与环境（</a:t>
            </a:r>
            <a:r>
              <a:rPr lang="en-US" altLang="zh-CN" sz="2400" dirty="0" smtClean="0"/>
              <a:t>33%</a:t>
            </a:r>
            <a:r>
              <a:rPr lang="zh-CN" altLang="en-US" sz="2400" dirty="0" smtClean="0"/>
              <a:t>）、现代生物工程技术（</a:t>
            </a:r>
            <a:r>
              <a:rPr lang="en-US" altLang="zh-CN" sz="2400" dirty="0" smtClean="0"/>
              <a:t>14%</a:t>
            </a:r>
            <a:r>
              <a:rPr lang="zh-CN" altLang="en-US" sz="2400" dirty="0" smtClean="0"/>
              <a:t>）、生物技术与实践（实验）（</a:t>
            </a:r>
            <a:r>
              <a:rPr lang="en-US" altLang="zh-CN" sz="2400" dirty="0" smtClean="0"/>
              <a:t>10%</a:t>
            </a:r>
            <a:r>
              <a:rPr lang="zh-CN" altLang="en-US" sz="2400" dirty="0" smtClean="0"/>
              <a:t>）等核心主干知识。</a:t>
            </a:r>
            <a:endParaRPr lang="en-US" altLang="zh-C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三、成绩分析</a:t>
            </a: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762000" y="1905000"/>
          <a:ext cx="7695804" cy="567690"/>
        </p:xfrm>
        <a:graphic>
          <a:graphicData uri="http://schemas.openxmlformats.org/drawingml/2006/table">
            <a:tbl>
              <a:tblPr/>
              <a:tblGrid>
                <a:gridCol w="1282634"/>
                <a:gridCol w="1282634"/>
                <a:gridCol w="1282634"/>
                <a:gridCol w="1282634"/>
                <a:gridCol w="1282634"/>
                <a:gridCol w="1282634"/>
              </a:tblGrid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市均分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区均分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秦淮均</a:t>
                      </a:r>
                      <a:r>
                        <a:rPr lang="zh-CN" alt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分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天印均分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临江均分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等级分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70.97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70.41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67.82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69.05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55.1</a:t>
                      </a:r>
                    </a:p>
                  </a:txBody>
                  <a:tcPr marL="10830" marR="1083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99592" y="620688"/>
          <a:ext cx="7416825" cy="5506537"/>
        </p:xfrm>
        <a:graphic>
          <a:graphicData uri="http://schemas.openxmlformats.org/drawingml/2006/table">
            <a:tbl>
              <a:tblPr/>
              <a:tblGrid>
                <a:gridCol w="366565"/>
                <a:gridCol w="833935"/>
                <a:gridCol w="1035545"/>
                <a:gridCol w="1035545"/>
                <a:gridCol w="1035545"/>
                <a:gridCol w="1035545"/>
                <a:gridCol w="1035545"/>
                <a:gridCol w="1038600"/>
              </a:tblGrid>
              <a:tr h="329876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latin typeface="宋体"/>
                        </a:rPr>
                        <a:t>秦淮中学</a:t>
                      </a:r>
                      <a:r>
                        <a:rPr lang="en-US" altLang="zh-CN" sz="1200" b="1" i="0" u="none" strike="noStrike" dirty="0">
                          <a:latin typeface="宋体"/>
                        </a:rPr>
                        <a:t>2020-2021</a:t>
                      </a:r>
                      <a:r>
                        <a:rPr lang="zh-CN" altLang="en-US" sz="1200" b="1" i="0" u="none" strike="noStrike" dirty="0">
                          <a:latin typeface="宋体"/>
                        </a:rPr>
                        <a:t>学年第二学期高三年级一模  生物 成绩分析</a:t>
                      </a:r>
                    </a:p>
                  </a:txBody>
                  <a:tcPr marL="6336" marR="6336" marT="63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688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latin typeface="宋体"/>
                        </a:rPr>
                        <a:t>班级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6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13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14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15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16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宋体"/>
                        </a:rPr>
                        <a:t>合计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01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宋体"/>
                        </a:rPr>
                        <a:t>班级人数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42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49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53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56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56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256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01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宋体"/>
                        </a:rPr>
                        <a:t>参考人数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41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47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51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35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56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230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01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宋体"/>
                        </a:rPr>
                        <a:t>任课教师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/>
                        </a:rPr>
                        <a:t>陈萍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/>
                        </a:rPr>
                        <a:t>陈萍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/>
                        </a:rPr>
                        <a:t>张妍涛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latin typeface="宋体"/>
                        </a:rPr>
                        <a:t>李善源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宋体"/>
                        </a:rPr>
                        <a:t>张妍涛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01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宋体"/>
                        </a:rPr>
                        <a:t>均  分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63.02 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72.85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71.04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66.94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64.93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67.87 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4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宋体"/>
                        </a:rPr>
                        <a:t>班级与年级</a:t>
                      </a:r>
                      <a:br>
                        <a:rPr lang="zh-CN" altLang="en-US" sz="1200" b="1" i="0" u="none" strike="noStrike">
                          <a:latin typeface="宋体"/>
                        </a:rPr>
                      </a:br>
                      <a:r>
                        <a:rPr lang="zh-CN" altLang="en-US" sz="1200" b="1" i="0" u="none" strike="noStrike">
                          <a:latin typeface="宋体"/>
                        </a:rPr>
                        <a:t>均分差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-4.845 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4.981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3.170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-0.927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-2.941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92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宋体"/>
                        </a:rPr>
                        <a:t>年级名次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4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92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宋体"/>
                        </a:rPr>
                        <a:t>优分率％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0.00 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27.66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19.61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11.43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7.14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0.00 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92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宋体"/>
                        </a:rPr>
                        <a:t>合格率％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68.29 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89.36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98.04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91.43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73.21 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0.43 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92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宋体"/>
                        </a:rPr>
                        <a:t>最高分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79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91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89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81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latin typeface="Times New Roman"/>
                        </a:rPr>
                        <a:t>85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latin typeface="Times New Roman"/>
                        </a:rPr>
                        <a:t>91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楷体"/>
                        </a:rPr>
                        <a:t>名次段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50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21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5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10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50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100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31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25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14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17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100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150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19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42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44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22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23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150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200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29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43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51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32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45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200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250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41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47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>
                          <a:latin typeface="Times New Roman"/>
                        </a:rPr>
                        <a:t>51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35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56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latin typeface="Times New Roman"/>
                        </a:rPr>
                        <a:t>230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300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350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400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450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500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550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600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3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latin typeface="黑体"/>
                        </a:rPr>
                        <a:t>前</a:t>
                      </a:r>
                      <a:r>
                        <a:rPr lang="en-US" altLang="zh-CN" sz="1200" b="1" i="0" u="none" strike="noStrike">
                          <a:latin typeface="黑体"/>
                        </a:rPr>
                        <a:t>650</a:t>
                      </a:r>
                      <a:r>
                        <a:rPr lang="zh-CN" altLang="en-US" sz="1200" b="1" i="0" u="none" strike="noStrike">
                          <a:latin typeface="黑体"/>
                        </a:rPr>
                        <a:t>名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FFFF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6336" marR="6336" marT="633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0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i="0" u="none" strike="noStrike" dirty="0">
                          <a:latin typeface="黑体"/>
                        </a:rPr>
                        <a:t>备注：</a:t>
                      </a:r>
                      <a:r>
                        <a:rPr lang="en-US" altLang="zh-CN" sz="1200" b="1" i="0" u="none" strike="noStrike" dirty="0">
                          <a:latin typeface="黑体"/>
                        </a:rPr>
                        <a:t>1</a:t>
                      </a:r>
                      <a:r>
                        <a:rPr lang="zh-CN" altLang="en-US" sz="1200" b="1" i="0" u="none" strike="noStrike" dirty="0">
                          <a:latin typeface="黑体"/>
                        </a:rPr>
                        <a:t>、生物满分为</a:t>
                      </a:r>
                      <a:r>
                        <a:rPr lang="en-US" altLang="zh-CN" sz="1200" b="1" i="0" u="none" strike="noStrike" dirty="0">
                          <a:latin typeface="黑体"/>
                        </a:rPr>
                        <a:t>100</a:t>
                      </a:r>
                      <a:r>
                        <a:rPr lang="zh-CN" altLang="en-US" sz="1200" b="1" i="0" u="none" strike="noStrike" dirty="0">
                          <a:latin typeface="黑体"/>
                        </a:rPr>
                        <a:t>分；</a:t>
                      </a:r>
                      <a:r>
                        <a:rPr lang="en-US" altLang="zh-CN" sz="1200" b="1" i="0" u="none" strike="noStrike" dirty="0">
                          <a:latin typeface="黑体"/>
                        </a:rPr>
                        <a:t>2</a:t>
                      </a:r>
                      <a:r>
                        <a:rPr lang="zh-CN" altLang="en-US" sz="1200" b="1" i="0" u="none" strike="noStrike" dirty="0">
                          <a:latin typeface="黑体"/>
                        </a:rPr>
                        <a:t>、名次段是指生物成绩在全年级中的名次。生物成绩相同时先后按</a:t>
                      </a:r>
                      <a:r>
                        <a:rPr lang="en-US" altLang="zh-CN" sz="1200" b="1" i="0" u="none" strike="noStrike" dirty="0">
                          <a:latin typeface="黑体"/>
                        </a:rPr>
                        <a:t>6</a:t>
                      </a:r>
                      <a:r>
                        <a:rPr lang="zh-CN" altLang="en-US" sz="1200" b="1" i="0" u="none" strike="noStrike" dirty="0">
                          <a:latin typeface="黑体"/>
                        </a:rPr>
                        <a:t>门总分、数学排序。</a:t>
                      </a:r>
                    </a:p>
                  </a:txBody>
                  <a:tcPr marL="6336" marR="6336" marT="63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99592" y="2132856"/>
          <a:ext cx="7200799" cy="1872208"/>
        </p:xfrm>
        <a:graphic>
          <a:graphicData uri="http://schemas.openxmlformats.org/drawingml/2006/table">
            <a:tbl>
              <a:tblPr/>
              <a:tblGrid>
                <a:gridCol w="824257"/>
                <a:gridCol w="610560"/>
                <a:gridCol w="675433"/>
                <a:gridCol w="629641"/>
                <a:gridCol w="625824"/>
                <a:gridCol w="675433"/>
                <a:gridCol w="641089"/>
                <a:gridCol w="610560"/>
                <a:gridCol w="625824"/>
                <a:gridCol w="641089"/>
                <a:gridCol w="641089"/>
              </a:tblGrid>
              <a:tr h="23651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题号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3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分值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3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均分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0.98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1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得分率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30.04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48.93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64.81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90.13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35.19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94.42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85.84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91.85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93.99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1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题号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3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分值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3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均分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0.74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1.03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0.98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1.93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1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得分率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36.91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51.5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81.97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69.53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32.62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64.38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36.19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63.66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33.33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b="1" dirty="0" smtClean="0"/>
              <a:t>小题分对比分</a:t>
            </a:r>
            <a:r>
              <a:rPr lang="zh-CN" altLang="en-US" b="1" dirty="0" smtClean="0"/>
              <a:t>析</a:t>
            </a:r>
            <a:endParaRPr lang="zh-CN" altLang="en-US" dirty="0"/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323528" y="0"/>
            <a:ext cx="76962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3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99592" y="4293096"/>
          <a:ext cx="4680522" cy="1440160"/>
        </p:xfrm>
        <a:graphic>
          <a:graphicData uri="http://schemas.openxmlformats.org/drawingml/2006/table">
            <a:tbl>
              <a:tblPr/>
              <a:tblGrid>
                <a:gridCol w="954667"/>
                <a:gridCol w="707161"/>
                <a:gridCol w="782297"/>
                <a:gridCol w="729260"/>
                <a:gridCol w="724840"/>
                <a:gridCol w="782297"/>
              </a:tblGrid>
              <a:tr h="36977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题号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分值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均分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4.83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3.09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7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得分率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50.92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43.89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35.15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30.51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>
                          <a:solidFill>
                            <a:srgbClr val="FF0000"/>
                          </a:solidFill>
                          <a:latin typeface="宋体"/>
                        </a:rPr>
                        <a:t>28.05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三、存在问题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 smtClean="0"/>
              <a:t>基础知识记忆不过关：一是审题不清，二是知识记忆不准确，最大问题是对教材不熟悉，部分生物学基本概念、过程、原理模糊不清，基础知识遗忘率较高。</a:t>
            </a:r>
            <a:endParaRPr lang="en-US" altLang="zh-CN" sz="2800" dirty="0" smtClean="0"/>
          </a:p>
          <a:p>
            <a:r>
              <a:rPr lang="zh-CN" altLang="en-US" sz="2800" dirty="0" smtClean="0"/>
              <a:t>知</a:t>
            </a:r>
            <a:r>
              <a:rPr lang="zh-CN" altLang="en-US" sz="2800" dirty="0" smtClean="0"/>
              <a:t>识体系建构不清晰：答题时表达含混不清，词不达意，知识错位，丢分较多。</a:t>
            </a:r>
            <a:endParaRPr lang="en-US" altLang="zh-CN" sz="2800" dirty="0" smtClean="0"/>
          </a:p>
          <a:p>
            <a:r>
              <a:rPr lang="zh-CN" altLang="en-US" sz="2800" dirty="0" smtClean="0"/>
              <a:t>在审题和解题方面存在重大缺陷：审不出题干中有效关键信息，答题中不能用专业术语，不能将试题情境材料和设问迁移为教材中相关知识点。</a:t>
            </a:r>
            <a:endParaRPr lang="zh-CN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四、教学改进措施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905000"/>
            <a:ext cx="7702624" cy="4404320"/>
          </a:xfrm>
        </p:spPr>
        <p:txBody>
          <a:bodyPr/>
          <a:lstStyle/>
          <a:p>
            <a:r>
              <a:rPr lang="zh-CN" altLang="en-US" sz="2800" dirty="0" smtClean="0"/>
              <a:t>既密切关注新高考要求变化，又保持对以往江苏高考命题研究</a:t>
            </a:r>
            <a:endParaRPr lang="en-US" altLang="zh-CN" sz="2800" dirty="0" smtClean="0"/>
          </a:p>
          <a:p>
            <a:r>
              <a:rPr lang="zh-CN" altLang="zh-CN" sz="2800" dirty="0" smtClean="0"/>
              <a:t>采</a:t>
            </a:r>
            <a:r>
              <a:rPr lang="zh-CN" altLang="zh-CN" sz="2800" dirty="0" smtClean="0"/>
              <a:t>用早读、默写、概念图整理等方式，进一步加强</a:t>
            </a:r>
            <a:r>
              <a:rPr lang="zh-CN" altLang="en-US" sz="2800" dirty="0" smtClean="0"/>
              <a:t>基础</a:t>
            </a:r>
            <a:r>
              <a:rPr lang="zh-CN" altLang="zh-CN" sz="2800" dirty="0" smtClean="0"/>
              <a:t>教学，形成知识网络</a:t>
            </a:r>
            <a:r>
              <a:rPr lang="zh-CN" altLang="en-US" sz="2800" dirty="0" smtClean="0"/>
              <a:t>，构建生物学大概念</a:t>
            </a:r>
            <a:endParaRPr lang="zh-CN" altLang="en-US" sz="2800" dirty="0"/>
          </a:p>
          <a:p>
            <a:r>
              <a:rPr lang="zh-CN" altLang="zh-CN" sz="2800" dirty="0" smtClean="0"/>
              <a:t>立足课堂，讲练并重，精讲精练</a:t>
            </a:r>
            <a:r>
              <a:rPr lang="zh-CN" altLang="en-US" sz="2800" dirty="0" smtClean="0"/>
              <a:t>。</a:t>
            </a:r>
            <a:r>
              <a:rPr lang="zh-CN" altLang="zh-CN" sz="2800" dirty="0" smtClean="0"/>
              <a:t>讲：针对性要强，讲重点、关键点、典型例题</a:t>
            </a:r>
            <a:r>
              <a:rPr lang="zh-CN" altLang="en-US" sz="2800" dirty="0" smtClean="0"/>
              <a:t>；</a:t>
            </a:r>
            <a:r>
              <a:rPr lang="zh-CN" altLang="zh-CN" sz="2800" dirty="0" smtClean="0"/>
              <a:t>练：以周测和课堂反馈作业为主要形式，</a:t>
            </a:r>
            <a:r>
              <a:rPr lang="zh-CN" altLang="en-US" sz="2800" dirty="0" smtClean="0"/>
              <a:t>提高学生解题能力</a:t>
            </a: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sz="2800" dirty="0" smtClean="0"/>
              <a:t>加强实验教学，提高实验能力</a:t>
            </a:r>
            <a:r>
              <a:rPr lang="zh-CN" altLang="en-US" sz="2800" dirty="0" smtClean="0"/>
              <a:t>，</a:t>
            </a:r>
            <a:r>
              <a:rPr lang="zh-CN" altLang="zh-CN" sz="2800" dirty="0" smtClean="0"/>
              <a:t>重视教材中的科学发现过程和实验设计思路</a:t>
            </a:r>
            <a:r>
              <a:rPr lang="zh-CN" altLang="en-US" sz="2800" dirty="0" smtClean="0"/>
              <a:t>，将</a:t>
            </a:r>
            <a:r>
              <a:rPr lang="zh-CN" altLang="zh-CN" sz="2800" dirty="0" smtClean="0"/>
              <a:t>高考实验题</a:t>
            </a:r>
            <a:r>
              <a:rPr lang="zh-CN" altLang="en-US" sz="2800" dirty="0" smtClean="0"/>
              <a:t>作为</a:t>
            </a:r>
            <a:r>
              <a:rPr lang="zh-CN" altLang="zh-CN" sz="2800" dirty="0" smtClean="0"/>
              <a:t>典型题例，重点讲解</a:t>
            </a:r>
            <a:endParaRPr lang="en-US" altLang="zh-CN" sz="2800" dirty="0" smtClean="0"/>
          </a:p>
          <a:p>
            <a:r>
              <a:rPr lang="zh-CN" altLang="en-US" sz="2800" dirty="0" smtClean="0"/>
              <a:t>注意审题和答题规范训练，提高学生文字表达能力，尤其是</a:t>
            </a:r>
            <a:r>
              <a:rPr lang="zh-CN" altLang="zh-CN" sz="2800" dirty="0" smtClean="0"/>
              <a:t>用规范的学科术语表达的能力</a:t>
            </a:r>
            <a:endParaRPr lang="zh-CN" altLang="en-US" sz="2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四、教学改进措施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主题1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1965</TotalTime>
  <Words>1142</Words>
  <Application>Microsoft Office PowerPoint</Application>
  <PresentationFormat>全屏显示(4:3)</PresentationFormat>
  <Paragraphs>313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主题1</vt:lpstr>
      <vt:lpstr>2021届高三一模学情调研考试 生物学科质量分析</vt:lpstr>
      <vt:lpstr>一、试卷特点分析</vt:lpstr>
      <vt:lpstr>二、试卷结构分析</vt:lpstr>
      <vt:lpstr>三、成绩分析</vt:lpstr>
      <vt:lpstr>幻灯片 5</vt:lpstr>
      <vt:lpstr>小题分对比分析</vt:lpstr>
      <vt:lpstr>三、存在问题</vt:lpstr>
      <vt:lpstr>四、教学改进措施</vt:lpstr>
      <vt:lpstr>四、教学改进措施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生物南京市期初质量分析</dc:title>
  <dc:creator>ping</dc:creator>
  <cp:lastModifiedBy>Administrator</cp:lastModifiedBy>
  <cp:revision>44</cp:revision>
  <dcterms:created xsi:type="dcterms:W3CDTF">2020-09-14T08:49:00Z</dcterms:created>
  <dcterms:modified xsi:type="dcterms:W3CDTF">2021-03-05T08:18:22Z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2052-11.1.0.9926</vt:lpwstr>
  </property>
</Properties>
</file>