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0" r:id="rId4"/>
    <p:sldId id="280" r:id="rId5"/>
    <p:sldId id="261" r:id="rId6"/>
    <p:sldId id="323" r:id="rId7"/>
    <p:sldId id="322" r:id="rId8"/>
    <p:sldId id="281" r:id="rId9"/>
    <p:sldId id="282" r:id="rId10"/>
    <p:sldId id="273" r:id="rId11"/>
    <p:sldId id="286" r:id="rId12"/>
    <p:sldId id="287" r:id="rId13"/>
    <p:sldId id="290" r:id="rId14"/>
    <p:sldId id="285" r:id="rId15"/>
    <p:sldId id="289" r:id="rId16"/>
    <p:sldId id="309" r:id="rId17"/>
    <p:sldId id="308" r:id="rId18"/>
    <p:sldId id="277" r:id="rId19"/>
    <p:sldId id="295" r:id="rId20"/>
    <p:sldId id="343" r:id="rId21"/>
    <p:sldId id="288" r:id="rId22"/>
    <p:sldId id="296" r:id="rId23"/>
    <p:sldId id="310" r:id="rId24"/>
    <p:sldId id="319" r:id="rId25"/>
    <p:sldId id="274" r:id="rId26"/>
    <p:sldId id="320" r:id="rId27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3300"/>
    <a:srgbClr val="660066"/>
    <a:srgbClr val="CCCCFF"/>
    <a:srgbClr val="00FF00"/>
    <a:srgbClr val="E33B73"/>
    <a:srgbClr val="FF00FF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/>
    <p:restoredTop sz="94579"/>
  </p:normalViewPr>
  <p:slideViewPr>
    <p:cSldViewPr showGuides="1">
      <p:cViewPr varScale="1">
        <p:scale>
          <a:sx n="70" d="100"/>
          <a:sy n="70" d="100"/>
        </p:scale>
        <p:origin x="1386" y="78"/>
      </p:cViewPr>
      <p:guideLst>
        <p:guide orient="horz" pos="2160"/>
        <p:guide pos="29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0" Type="http://schemas.openxmlformats.org/officeDocument/2006/relationships/tableStyles" Target="tableStyles.xml"/><Relationship Id="rId3" Type="http://schemas.openxmlformats.org/officeDocument/2006/relationships/slide" Target="slides/slide1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5" Type="http://schemas.openxmlformats.org/officeDocument/2006/relationships/image" Target="../media/image18.wmf"/><Relationship Id="rId4" Type="http://schemas.openxmlformats.org/officeDocument/2006/relationships/image" Target="../media/image17.wmf"/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4" Type="http://schemas.openxmlformats.org/officeDocument/2006/relationships/image" Target="../media/image23.wmf"/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3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直接连接符 60417"/>
          <p:cNvSpPr/>
          <p:nvPr/>
        </p:nvSpPr>
        <p:spPr>
          <a:xfrm>
            <a:off x="7315200" y="1066800"/>
            <a:ext cx="0" cy="4495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60419" name="标题 60418"/>
          <p:cNvSpPr>
            <a:spLocks noGrp="1"/>
          </p:cNvSpPr>
          <p:nvPr>
            <p:ph type="ctrTitle"/>
          </p:nvPr>
        </p:nvSpPr>
        <p:spPr>
          <a:xfrm>
            <a:off x="315913" y="466725"/>
            <a:ext cx="6781800" cy="21336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>
            <a:lvl1pPr lvl="0" algn="r">
              <a:buClrTx/>
              <a:buSzTx/>
              <a:buFontTx/>
              <a:defRPr sz="4800"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60420" name="副标题 60419"/>
          <p:cNvSpPr>
            <a:spLocks noGrp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marL="0" lvl="0" indent="0" algn="r">
              <a:buClr>
                <a:schemeClr val="tx2"/>
              </a:buClr>
              <a:buSzPct val="70000"/>
              <a:buFont typeface="Wingdings" panose="05000000000000000000" pitchFamily="2" charset="2"/>
              <a:buNone/>
              <a:defRPr sz="3200"/>
            </a:lvl1pPr>
            <a:lvl2pPr marL="344805" lvl="1" indent="0" algn="ctr">
              <a:buClr>
                <a:schemeClr val="accent2"/>
              </a:buClr>
              <a:buSzPct val="70000"/>
              <a:buFont typeface="Wingdings" panose="05000000000000000000" pitchFamily="2" charset="2"/>
              <a:buNone/>
              <a:defRPr sz="3200"/>
            </a:lvl2pPr>
            <a:lvl3pPr marL="694055" lvl="2" indent="0" algn="ctr">
              <a:buClr>
                <a:schemeClr val="accent1"/>
              </a:buClr>
              <a:buSzPct val="70000"/>
              <a:buFont typeface="Wingdings" panose="05000000000000000000" pitchFamily="2" charset="2"/>
              <a:buNone/>
              <a:defRPr sz="3200"/>
            </a:lvl3pPr>
            <a:lvl4pPr marL="989330" lvl="3" indent="0" algn="ctr">
              <a:buClr>
                <a:schemeClr val="tx2"/>
              </a:buClr>
              <a:buSzPct val="75000"/>
              <a:buFont typeface="Wingdings" panose="05000000000000000000" pitchFamily="2" charset="2"/>
              <a:buNone/>
              <a:defRPr sz="3200"/>
            </a:lvl4pPr>
            <a:lvl5pPr marL="1282700" lvl="4" indent="0" algn="ctr">
              <a:buClr>
                <a:schemeClr val="folHlink"/>
              </a:buClr>
              <a:buSzPct val="80000"/>
              <a:buFont typeface="Wingdings" panose="05000000000000000000" pitchFamily="2" charset="2"/>
              <a:buNone/>
              <a:defRPr sz="3200"/>
            </a:lvl5pPr>
          </a:lstStyle>
          <a:p>
            <a:pPr lvl="0"/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60421" name="日期占位符 60420"/>
          <p:cNvSpPr>
            <a:spLocks noGrp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000">
                <a:latin typeface="Arial" panose="020B0604020202020204" pitchFamily="34" charset="0"/>
              </a:defRPr>
            </a:lvl1pPr>
          </a:lstStyle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0422" name="页脚占位符 60421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000">
                <a:latin typeface="Arial" panose="020B0604020202020204" pitchFamily="34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60423" name="灯片编号占位符 60422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000">
                <a:latin typeface="Arial" panose="020B0604020202020204" pitchFamily="34" charset="0"/>
              </a:defRPr>
            </a:lvl1pPr>
          </a:lstStyle>
          <a:p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grpSp>
        <p:nvGrpSpPr>
          <p:cNvPr id="60424" name="组合 60423"/>
          <p:cNvGrpSpPr/>
          <p:nvPr/>
        </p:nvGrpSpPr>
        <p:grpSpPr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0425" name="椭圆 60424"/>
            <p:cNvSpPr/>
            <p:nvPr/>
          </p:nvSpPr>
          <p:spPr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426" name="椭圆 60425"/>
            <p:cNvSpPr/>
            <p:nvPr/>
          </p:nvSpPr>
          <p:spPr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427" name="椭圆 60426"/>
            <p:cNvSpPr/>
            <p:nvPr/>
          </p:nvSpPr>
          <p:spPr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428" name="椭圆 60427"/>
            <p:cNvSpPr/>
            <p:nvPr/>
          </p:nvSpPr>
          <p:spPr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429" name="椭圆 60428"/>
            <p:cNvSpPr/>
            <p:nvPr/>
          </p:nvSpPr>
          <p:spPr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430" name="椭圆 60429"/>
            <p:cNvSpPr/>
            <p:nvPr/>
          </p:nvSpPr>
          <p:spPr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431" name="椭圆 60430"/>
            <p:cNvSpPr/>
            <p:nvPr/>
          </p:nvSpPr>
          <p:spPr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432" name="椭圆 60431"/>
            <p:cNvSpPr/>
            <p:nvPr/>
          </p:nvSpPr>
          <p:spPr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433" name="椭圆 60432"/>
            <p:cNvSpPr/>
            <p:nvPr/>
          </p:nvSpPr>
          <p:spPr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434" name="椭圆 60433"/>
            <p:cNvSpPr/>
            <p:nvPr/>
          </p:nvSpPr>
          <p:spPr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435" name="椭圆 60434"/>
            <p:cNvSpPr/>
            <p:nvPr/>
          </p:nvSpPr>
          <p:spPr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436" name="椭圆 60435"/>
            <p:cNvSpPr/>
            <p:nvPr/>
          </p:nvSpPr>
          <p:spPr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437" name="椭圆 60436"/>
            <p:cNvSpPr/>
            <p:nvPr/>
          </p:nvSpPr>
          <p:spPr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438" name="椭圆 60437"/>
            <p:cNvSpPr/>
            <p:nvPr/>
          </p:nvSpPr>
          <p:spPr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439" name="椭圆 60438"/>
            <p:cNvSpPr/>
            <p:nvPr/>
          </p:nvSpPr>
          <p:spPr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440" name="椭圆 60439"/>
            <p:cNvSpPr/>
            <p:nvPr/>
          </p:nvSpPr>
          <p:spPr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441" name="椭圆 60440"/>
            <p:cNvSpPr/>
            <p:nvPr/>
          </p:nvSpPr>
          <p:spPr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442" name="椭圆 60441"/>
            <p:cNvSpPr/>
            <p:nvPr/>
          </p:nvSpPr>
          <p:spPr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443" name="椭圆 60442"/>
            <p:cNvSpPr/>
            <p:nvPr/>
          </p:nvSpPr>
          <p:spPr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444" name="椭圆 60443"/>
            <p:cNvSpPr/>
            <p:nvPr/>
          </p:nvSpPr>
          <p:spPr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445" name="椭圆 60444"/>
            <p:cNvSpPr/>
            <p:nvPr/>
          </p:nvSpPr>
          <p:spPr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446" name="椭圆 60445"/>
            <p:cNvSpPr/>
            <p:nvPr/>
          </p:nvSpPr>
          <p:spPr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447" name="椭圆 60446"/>
            <p:cNvSpPr/>
            <p:nvPr/>
          </p:nvSpPr>
          <p:spPr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448" name="椭圆 60447"/>
            <p:cNvSpPr/>
            <p:nvPr/>
          </p:nvSpPr>
          <p:spPr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449" name="椭圆 60448"/>
            <p:cNvSpPr/>
            <p:nvPr/>
          </p:nvSpPr>
          <p:spPr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450" name="椭圆 60449"/>
            <p:cNvSpPr/>
            <p:nvPr/>
          </p:nvSpPr>
          <p:spPr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451" name="椭圆 60450"/>
            <p:cNvSpPr/>
            <p:nvPr/>
          </p:nvSpPr>
          <p:spPr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452" name="椭圆 60451"/>
            <p:cNvSpPr/>
            <p:nvPr/>
          </p:nvSpPr>
          <p:spPr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453" name="椭圆 60452"/>
            <p:cNvSpPr/>
            <p:nvPr/>
          </p:nvSpPr>
          <p:spPr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454" name="椭圆 60453"/>
            <p:cNvSpPr/>
            <p:nvPr/>
          </p:nvSpPr>
          <p:spPr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0455" name="椭圆 60454"/>
            <p:cNvSpPr/>
            <p:nvPr/>
          </p:nvSpPr>
          <p:spPr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60456" name="直接连接符 60455"/>
          <p:cNvSpPr/>
          <p:nvPr/>
        </p:nvSpPr>
        <p:spPr>
          <a:xfrm>
            <a:off x="304800" y="2819400"/>
            <a:ext cx="8229600" cy="0"/>
          </a:xfrm>
          <a:prstGeom prst="line">
            <a:avLst/>
          </a:prstGeom>
          <a:ln w="635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ransition spd="slow">
    <p:random/>
  </p:transition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52930" cy="6008687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628650" y="1825625"/>
            <a:ext cx="3886200" cy="20986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4629150" y="1825625"/>
            <a:ext cx="3886200" cy="209867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28650" y="4076700"/>
            <a:ext cx="3886200" cy="21002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4076700"/>
            <a:ext cx="3886200" cy="210026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2504" cy="441166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719263"/>
            <a:ext cx="4032504" cy="441166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直接连接符 59393"/>
          <p:cNvSpPr/>
          <p:nvPr/>
        </p:nvSpPr>
        <p:spPr>
          <a:xfrm>
            <a:off x="7962900" y="152400"/>
            <a:ext cx="0" cy="1524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9395" name="标题 59394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59396" name="文本占位符 59395"/>
          <p:cNvSpPr>
            <a:spLocks noGrp="1"/>
          </p:cNvSpPr>
          <p:nvPr>
            <p:ph type="body" idx="1"/>
          </p:nvPr>
        </p:nvSpPr>
        <p:spPr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9397" name="日期占位符 59396"/>
          <p:cNvSpPr>
            <a:spLocks noGrp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000">
                <a:latin typeface="Arial" panose="020B0604020202020204" pitchFamily="34" charset="0"/>
              </a:defRPr>
            </a:lvl1pPr>
          </a:lstStyle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9398" name="页脚占位符 59397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000">
                <a:latin typeface="Arial" panose="020B0604020202020204" pitchFamily="34" charset="0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59399" name="灯片编号占位符 59398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000">
                <a:latin typeface="Arial" panose="020B0604020202020204" pitchFamily="34" charset="0"/>
              </a:defRPr>
            </a:lvl1pPr>
          </a:lstStyle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grpSp>
        <p:nvGrpSpPr>
          <p:cNvPr id="59400" name="组合 59399"/>
          <p:cNvGrpSpPr/>
          <p:nvPr/>
        </p:nvGrpSpPr>
        <p:grpSpPr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59401" name="椭圆 59400"/>
            <p:cNvSpPr/>
            <p:nvPr/>
          </p:nvSpPr>
          <p:spPr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02" name="椭圆 59401"/>
            <p:cNvSpPr/>
            <p:nvPr/>
          </p:nvSpPr>
          <p:spPr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03" name="椭圆 59402"/>
            <p:cNvSpPr/>
            <p:nvPr/>
          </p:nvSpPr>
          <p:spPr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04" name="椭圆 59403"/>
            <p:cNvSpPr/>
            <p:nvPr/>
          </p:nvSpPr>
          <p:spPr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05" name="椭圆 59404"/>
            <p:cNvSpPr/>
            <p:nvPr/>
          </p:nvSpPr>
          <p:spPr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06" name="椭圆 59405"/>
            <p:cNvSpPr/>
            <p:nvPr/>
          </p:nvSpPr>
          <p:spPr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07" name="椭圆 59406"/>
            <p:cNvSpPr/>
            <p:nvPr/>
          </p:nvSpPr>
          <p:spPr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08" name="椭圆 59407"/>
            <p:cNvSpPr/>
            <p:nvPr/>
          </p:nvSpPr>
          <p:spPr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09" name="椭圆 59408"/>
            <p:cNvSpPr/>
            <p:nvPr/>
          </p:nvSpPr>
          <p:spPr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10" name="椭圆 59409"/>
            <p:cNvSpPr/>
            <p:nvPr/>
          </p:nvSpPr>
          <p:spPr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11" name="椭圆 59410"/>
            <p:cNvSpPr/>
            <p:nvPr/>
          </p:nvSpPr>
          <p:spPr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12" name="椭圆 59411"/>
            <p:cNvSpPr/>
            <p:nvPr/>
          </p:nvSpPr>
          <p:spPr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13" name="椭圆 59412"/>
            <p:cNvSpPr/>
            <p:nvPr/>
          </p:nvSpPr>
          <p:spPr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14" name="椭圆 59413"/>
            <p:cNvSpPr/>
            <p:nvPr/>
          </p:nvSpPr>
          <p:spPr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15" name="椭圆 59414"/>
            <p:cNvSpPr/>
            <p:nvPr/>
          </p:nvSpPr>
          <p:spPr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16" name="椭圆 59415"/>
            <p:cNvSpPr/>
            <p:nvPr/>
          </p:nvSpPr>
          <p:spPr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17" name="椭圆 59416"/>
            <p:cNvSpPr/>
            <p:nvPr/>
          </p:nvSpPr>
          <p:spPr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18" name="椭圆 59417"/>
            <p:cNvSpPr/>
            <p:nvPr/>
          </p:nvSpPr>
          <p:spPr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19" name="椭圆 59418"/>
            <p:cNvSpPr/>
            <p:nvPr/>
          </p:nvSpPr>
          <p:spPr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20" name="椭圆 59419"/>
            <p:cNvSpPr/>
            <p:nvPr/>
          </p:nvSpPr>
          <p:spPr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21" name="椭圆 59420"/>
            <p:cNvSpPr/>
            <p:nvPr/>
          </p:nvSpPr>
          <p:spPr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22" name="椭圆 59421"/>
            <p:cNvSpPr/>
            <p:nvPr/>
          </p:nvSpPr>
          <p:spPr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23" name="椭圆 59422"/>
            <p:cNvSpPr/>
            <p:nvPr/>
          </p:nvSpPr>
          <p:spPr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24" name="椭圆 59423"/>
            <p:cNvSpPr/>
            <p:nvPr/>
          </p:nvSpPr>
          <p:spPr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25" name="椭圆 59424"/>
            <p:cNvSpPr/>
            <p:nvPr/>
          </p:nvSpPr>
          <p:spPr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26" name="椭圆 59425"/>
            <p:cNvSpPr/>
            <p:nvPr/>
          </p:nvSpPr>
          <p:spPr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27" name="椭圆 59426"/>
            <p:cNvSpPr/>
            <p:nvPr/>
          </p:nvSpPr>
          <p:spPr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28" name="椭圆 59427"/>
            <p:cNvSpPr/>
            <p:nvPr/>
          </p:nvSpPr>
          <p:spPr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29" name="椭圆 59428"/>
            <p:cNvSpPr/>
            <p:nvPr/>
          </p:nvSpPr>
          <p:spPr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30" name="椭圆 59429"/>
            <p:cNvSpPr/>
            <p:nvPr/>
          </p:nvSpPr>
          <p:spPr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59431" name="椭圆 59430"/>
            <p:cNvSpPr/>
            <p:nvPr/>
          </p:nvSpPr>
          <p:spPr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</a:ln>
          </p:spPr>
          <p:txBody>
            <a:bodyPr/>
            <a:lstStyle/>
            <a:p>
              <a:endParaRPr lang="zh-CN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random/>
  </p:transition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900" b="1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l"/>
        <a:defRPr sz="3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92150" lvl="1" indent="-347345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l"/>
        <a:defRPr sz="2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87425" lvl="2" indent="-29337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anose="05000000000000000000" pitchFamily="2" charset="2"/>
        <a:buChar char="l"/>
        <a:defRPr sz="2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81430" lvl="3" indent="-2921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598930" lvl="4" indent="-31623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23.wmf"/><Relationship Id="rId7" Type="http://schemas.openxmlformats.org/officeDocument/2006/relationships/oleObject" Target="../embeddings/oleObject21.bin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1.wmf"/><Relationship Id="rId3" Type="http://schemas.openxmlformats.org/officeDocument/2006/relationships/oleObject" Target="../embeddings/oleObject19.bin"/><Relationship Id="rId2" Type="http://schemas.openxmlformats.org/officeDocument/2006/relationships/image" Target="../media/image20.wmf"/><Relationship Id="rId10" Type="http://schemas.openxmlformats.org/officeDocument/2006/relationships/vmlDrawing" Target="../drawings/vmlDrawing6.vml"/><Relationship Id="rId1" Type="http://schemas.openxmlformats.org/officeDocument/2006/relationships/oleObject" Target="../embeddings/oleObject18.bin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7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4.wmf"/><Relationship Id="rId1" Type="http://schemas.openxmlformats.org/officeDocument/2006/relationships/oleObject" Target="../embeddings/oleObject22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8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6.wmf"/><Relationship Id="rId3" Type="http://schemas.openxmlformats.org/officeDocument/2006/relationships/oleObject" Target="../embeddings/oleObject24.bin"/><Relationship Id="rId2" Type="http://schemas.openxmlformats.org/officeDocument/2006/relationships/image" Target="../media/image25.wmf"/><Relationship Id="rId1" Type="http://schemas.openxmlformats.org/officeDocument/2006/relationships/oleObject" Target="../embeddings/oleObject23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hyperlink" Target="AVSEQ11.DAT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vmlDrawing" Target="../drawings/vmlDrawing1.vml"/><Relationship Id="rId8" Type="http://schemas.openxmlformats.org/officeDocument/2006/relationships/slideLayout" Target="../slideLayouts/slideLayout7.xml"/><Relationship Id="rId7" Type="http://schemas.openxmlformats.org/officeDocument/2006/relationships/image" Target="../media/image3.wmf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hyperlink" Target="f29.swf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8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0.png"/><Relationship Id="rId1" Type="http://schemas.openxmlformats.org/officeDocument/2006/relationships/image" Target="../media/image29.jpeg"/></Relationships>
</file>

<file path=ppt/slides/_rels/slide22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9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32.wmf"/><Relationship Id="rId3" Type="http://schemas.openxmlformats.org/officeDocument/2006/relationships/oleObject" Target="../embeddings/oleObject27.bin"/><Relationship Id="rId2" Type="http://schemas.openxmlformats.org/officeDocument/2006/relationships/image" Target="../media/image31.wmf"/><Relationship Id="rId1" Type="http://schemas.openxmlformats.org/officeDocument/2006/relationships/oleObject" Target="../embeddings/oleObject26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3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4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5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7.xml"/><Relationship Id="rId4" Type="http://schemas.openxmlformats.org/officeDocument/2006/relationships/image" Target="../media/image5.wmf"/><Relationship Id="rId3" Type="http://schemas.openxmlformats.org/officeDocument/2006/relationships/oleObject" Target="../embeddings/oleObject5.bin"/><Relationship Id="rId2" Type="http://schemas.openxmlformats.org/officeDocument/2006/relationships/image" Target="../media/image4.wmf"/><Relationship Id="rId1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3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7.wmf"/><Relationship Id="rId1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1.bin"/><Relationship Id="rId8" Type="http://schemas.openxmlformats.org/officeDocument/2006/relationships/image" Target="../media/image11.wmf"/><Relationship Id="rId7" Type="http://schemas.openxmlformats.org/officeDocument/2006/relationships/oleObject" Target="../embeddings/oleObject10.bin"/><Relationship Id="rId6" Type="http://schemas.openxmlformats.org/officeDocument/2006/relationships/image" Target="../media/image10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9.wmf"/><Relationship Id="rId3" Type="http://schemas.openxmlformats.org/officeDocument/2006/relationships/oleObject" Target="../embeddings/oleObject8.bin"/><Relationship Id="rId2" Type="http://schemas.openxmlformats.org/officeDocument/2006/relationships/image" Target="../media/image8.wmf"/><Relationship Id="rId14" Type="http://schemas.openxmlformats.org/officeDocument/2006/relationships/vmlDrawing" Target="../drawings/vmlDrawing4.vml"/><Relationship Id="rId13" Type="http://schemas.openxmlformats.org/officeDocument/2006/relationships/slideLayout" Target="../slideLayouts/slideLayout12.xml"/><Relationship Id="rId12" Type="http://schemas.openxmlformats.org/officeDocument/2006/relationships/image" Target="../media/image13.wmf"/><Relationship Id="rId11" Type="http://schemas.openxmlformats.org/officeDocument/2006/relationships/oleObject" Target="../embeddings/oleObject12.bin"/><Relationship Id="rId10" Type="http://schemas.openxmlformats.org/officeDocument/2006/relationships/image" Target="../media/image12.wmf"/><Relationship Id="rId1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7.bin"/><Relationship Id="rId8" Type="http://schemas.openxmlformats.org/officeDocument/2006/relationships/image" Target="../media/image17.wmf"/><Relationship Id="rId7" Type="http://schemas.openxmlformats.org/officeDocument/2006/relationships/oleObject" Target="../embeddings/oleObject16.bin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Relationship Id="rId3" Type="http://schemas.openxmlformats.org/officeDocument/2006/relationships/oleObject" Target="../embeddings/oleObject14.bin"/><Relationship Id="rId2" Type="http://schemas.openxmlformats.org/officeDocument/2006/relationships/image" Target="../media/image14.wmf"/><Relationship Id="rId12" Type="http://schemas.openxmlformats.org/officeDocument/2006/relationships/vmlDrawing" Target="../drawings/vmlDrawing5.vml"/><Relationship Id="rId11" Type="http://schemas.openxmlformats.org/officeDocument/2006/relationships/slideLayout" Target="../slideLayouts/slideLayout7.xml"/><Relationship Id="rId10" Type="http://schemas.openxmlformats.org/officeDocument/2006/relationships/image" Target="../media/image18.wmf"/><Relationship Id="rId1" Type="http://schemas.openxmlformats.org/officeDocument/2006/relationships/oleObject" Target="../embeddings/oleObject13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文本框 2049"/>
          <p:cNvSpPr txBox="1"/>
          <p:nvPr/>
        </p:nvSpPr>
        <p:spPr>
          <a:xfrm>
            <a:off x="1066800" y="1752600"/>
            <a:ext cx="7177088" cy="1322070"/>
          </a:xfrm>
          <a:prstGeom prst="rect">
            <a:avLst/>
          </a:prstGeom>
          <a:noFill/>
          <a:ln w="9525">
            <a:noFill/>
          </a:ln>
          <a:effectLst>
            <a:outerShdw dist="56796" dir="3806096" algn="ctr" rotWithShape="0">
              <a:schemeClr val="tx1"/>
            </a:outerShdw>
          </a:effectLst>
        </p:spPr>
        <p:txBody>
          <a:bodyPr>
            <a:spAutoFit/>
          </a:bodyPr>
          <a:lstStyle/>
          <a:p>
            <a:r>
              <a:rPr lang="en-US" sz="8000" b="1" dirty="0">
                <a:solidFill>
                  <a:schemeClr val="hlink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7</a:t>
            </a:r>
            <a:r>
              <a:rPr lang="en-US" altLang="zh-CN" sz="8000" b="1" dirty="0">
                <a:solidFill>
                  <a:schemeClr val="hlink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.4 </a:t>
            </a:r>
            <a:r>
              <a:rPr lang="zh-CN" altLang="en-US" sz="8000" b="1" dirty="0">
                <a:solidFill>
                  <a:schemeClr val="hlink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宇宙航行</a:t>
            </a:r>
            <a:endParaRPr lang="zh-CN" altLang="en-US" sz="8000" b="1">
              <a:solidFill>
                <a:schemeClr val="hlink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2053" name="文本框 2052"/>
          <p:cNvSpPr txBox="1"/>
          <p:nvPr/>
        </p:nvSpPr>
        <p:spPr>
          <a:xfrm>
            <a:off x="2980055" y="3429000"/>
            <a:ext cx="231330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Times New Roman" panose="02020603050405020304" pitchFamily="18" charset="0"/>
              </a:rPr>
              <a:t>第一课时</a:t>
            </a:r>
            <a:endParaRPr lang="zh-CN" altLang="en-US" sz="32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 advTm="7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文本框 41985"/>
          <p:cNvSpPr txBox="1"/>
          <p:nvPr/>
        </p:nvSpPr>
        <p:spPr>
          <a:xfrm>
            <a:off x="0" y="169545"/>
            <a:ext cx="8497888" cy="30460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400" dirty="0">
                <a:latin typeface="黑体" panose="02010609060101010101" pitchFamily="2" charset="-122"/>
                <a:ea typeface="黑体" panose="02010609060101010101" pitchFamily="2" charset="-122"/>
              </a:rPr>
              <a:t>例</a:t>
            </a:r>
            <a:r>
              <a:rPr lang="en-US" altLang="zh-CN" sz="2400" dirty="0">
                <a:latin typeface="黑体" panose="02010609060101010101" pitchFamily="2" charset="-122"/>
                <a:ea typeface="黑体" panose="02010609060101010101" pitchFamily="2" charset="-122"/>
              </a:rPr>
              <a:t>4</a:t>
            </a:r>
            <a:r>
              <a:rPr lang="zh-CN" altLang="en-US" sz="2400" dirty="0">
                <a:latin typeface="黑体" panose="02010609060101010101" pitchFamily="2" charset="-122"/>
                <a:ea typeface="黑体" panose="02010609060101010101" pitchFamily="2" charset="-122"/>
              </a:rPr>
              <a:t>．我们国家在</a:t>
            </a:r>
            <a:r>
              <a:rPr lang="en-US" altLang="zh-CN" sz="2400" dirty="0">
                <a:latin typeface="黑体" panose="02010609060101010101" pitchFamily="2" charset="-122"/>
                <a:ea typeface="黑体" panose="02010609060101010101" pitchFamily="2" charset="-122"/>
              </a:rPr>
              <a:t>1996</a:t>
            </a:r>
            <a:r>
              <a:rPr lang="zh-CN" altLang="en-US" sz="2400" dirty="0">
                <a:latin typeface="黑体" panose="02010609060101010101" pitchFamily="2" charset="-122"/>
                <a:ea typeface="黑体" panose="02010609060101010101" pitchFamily="2" charset="-122"/>
              </a:rPr>
              <a:t>年成功发射了一颗实用地球同步卫星，从</a:t>
            </a:r>
            <a:r>
              <a:rPr lang="en-US" altLang="zh-CN" sz="2400" dirty="0">
                <a:latin typeface="黑体" panose="02010609060101010101" pitchFamily="2" charset="-122"/>
                <a:ea typeface="黑体" panose="02010609060101010101" pitchFamily="2" charset="-122"/>
              </a:rPr>
              <a:t>1999</a:t>
            </a:r>
            <a:r>
              <a:rPr lang="zh-CN" altLang="en-US" sz="2400" dirty="0">
                <a:latin typeface="黑体" panose="02010609060101010101" pitchFamily="2" charset="-122"/>
                <a:ea typeface="黑体" panose="02010609060101010101" pitchFamily="2" charset="-122"/>
              </a:rPr>
              <a:t>年至今已几次将“神舟”号宇宙飞船送人太空．在某次实验中，飞船在空中飞行了</a:t>
            </a:r>
            <a:r>
              <a:rPr lang="en-US" altLang="zh-CN" sz="2400" dirty="0">
                <a:latin typeface="黑体" panose="02010609060101010101" pitchFamily="2" charset="-122"/>
                <a:ea typeface="黑体" panose="02010609060101010101" pitchFamily="2" charset="-122"/>
              </a:rPr>
              <a:t>36 h</a:t>
            </a:r>
            <a:r>
              <a:rPr lang="zh-CN" altLang="en-US" sz="2400" dirty="0">
                <a:latin typeface="黑体" panose="02010609060101010101" pitchFamily="2" charset="-122"/>
                <a:ea typeface="黑体" panose="02010609060101010101" pitchFamily="2" charset="-122"/>
              </a:rPr>
              <a:t>，环绕地球</a:t>
            </a:r>
            <a:r>
              <a:rPr lang="en-US" altLang="zh-CN" sz="2400" dirty="0">
                <a:latin typeface="黑体" panose="02010609060101010101" pitchFamily="2" charset="-122"/>
                <a:ea typeface="黑体" panose="02010609060101010101" pitchFamily="2" charset="-122"/>
              </a:rPr>
              <a:t>24</a:t>
            </a:r>
            <a:r>
              <a:rPr lang="zh-CN" altLang="en-US" sz="2400" dirty="0">
                <a:latin typeface="黑体" panose="02010609060101010101" pitchFamily="2" charset="-122"/>
                <a:ea typeface="黑体" panose="02010609060101010101" pitchFamily="2" charset="-122"/>
              </a:rPr>
              <a:t>圈．那么，同步卫星与飞船在轨道上正常运转相比较（　</a:t>
            </a:r>
            <a:r>
              <a:rPr lang="zh-CN" altLang="en-US" sz="2400">
                <a:latin typeface="黑体" panose="02010609060101010101" pitchFamily="2" charset="-122"/>
                <a:ea typeface="黑体" panose="02010609060101010101" pitchFamily="2" charset="-122"/>
              </a:rPr>
              <a:t>　）</a:t>
            </a:r>
            <a:endParaRPr lang="zh-CN" altLang="en-US" sz="240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2400" dirty="0">
                <a:latin typeface="黑体" panose="02010609060101010101" pitchFamily="2" charset="-122"/>
                <a:ea typeface="黑体" panose="02010609060101010101" pitchFamily="2" charset="-122"/>
              </a:rPr>
              <a:t>A</a:t>
            </a:r>
            <a:r>
              <a:rPr lang="zh-CN" altLang="en-US" sz="2400" dirty="0">
                <a:latin typeface="黑体" panose="02010609060101010101" pitchFamily="2" charset="-122"/>
                <a:ea typeface="黑体" panose="02010609060101010101" pitchFamily="2" charset="-122"/>
              </a:rPr>
              <a:t>．卫星运转周期比飞船大</a:t>
            </a:r>
            <a:endParaRPr lang="zh-CN" altLang="en-US" sz="2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2400" dirty="0">
                <a:latin typeface="黑体" panose="02010609060101010101" pitchFamily="2" charset="-122"/>
                <a:ea typeface="黑体" panose="02010609060101010101" pitchFamily="2" charset="-122"/>
              </a:rPr>
              <a:t>B</a:t>
            </a:r>
            <a:r>
              <a:rPr lang="zh-CN" altLang="en-US" sz="2400" dirty="0">
                <a:latin typeface="黑体" panose="02010609060101010101" pitchFamily="2" charset="-122"/>
                <a:ea typeface="黑体" panose="02010609060101010101" pitchFamily="2" charset="-122"/>
              </a:rPr>
              <a:t>．卫星运转速率比飞船大</a:t>
            </a:r>
            <a:endParaRPr lang="zh-CN" altLang="en-US" sz="2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2400" dirty="0">
                <a:latin typeface="黑体" panose="02010609060101010101" pitchFamily="2" charset="-122"/>
                <a:ea typeface="黑体" panose="02010609060101010101" pitchFamily="2" charset="-122"/>
              </a:rPr>
              <a:t>C</a:t>
            </a:r>
            <a:r>
              <a:rPr lang="zh-CN" altLang="en-US" sz="2400" dirty="0">
                <a:latin typeface="黑体" panose="02010609060101010101" pitchFamily="2" charset="-122"/>
                <a:ea typeface="黑体" panose="02010609060101010101" pitchFamily="2" charset="-122"/>
              </a:rPr>
              <a:t>．卫星运转加速度比飞船大</a:t>
            </a:r>
            <a:endParaRPr lang="zh-CN" altLang="en-US" sz="2400" dirty="0"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r>
              <a:rPr lang="en-US" altLang="zh-CN" sz="2400" dirty="0">
                <a:latin typeface="黑体" panose="02010609060101010101" pitchFamily="2" charset="-122"/>
                <a:ea typeface="黑体" panose="02010609060101010101" pitchFamily="2" charset="-122"/>
              </a:rPr>
              <a:t>D</a:t>
            </a:r>
            <a:r>
              <a:rPr lang="zh-CN" altLang="en-US" sz="2400" dirty="0">
                <a:latin typeface="黑体" panose="02010609060101010101" pitchFamily="2" charset="-122"/>
                <a:ea typeface="黑体" panose="02010609060101010101" pitchFamily="2" charset="-122"/>
              </a:rPr>
              <a:t>．卫星离地高度比飞船大</a:t>
            </a:r>
            <a:endParaRPr lang="zh-CN" altLang="en-US" sz="24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41987" name="矩形 41986"/>
          <p:cNvSpPr/>
          <p:nvPr/>
        </p:nvSpPr>
        <p:spPr>
          <a:xfrm>
            <a:off x="5278755" y="1321435"/>
            <a:ext cx="63563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400" b="1">
                <a:solidFill>
                  <a:srgbClr val="FF0066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AD</a:t>
            </a:r>
            <a:endParaRPr lang="en-US" altLang="zh-CN" sz="2400" b="1">
              <a:solidFill>
                <a:srgbClr val="FF0066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45058" name="文本框 45057"/>
          <p:cNvSpPr txBox="1"/>
          <p:nvPr/>
        </p:nvSpPr>
        <p:spPr>
          <a:xfrm>
            <a:off x="106680" y="3580765"/>
            <a:ext cx="8469630" cy="18148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</a:rPr>
              <a:t>例</a:t>
            </a:r>
            <a:r>
              <a:rPr lang="en-US" altLang="zh-CN" sz="2800" b="1" dirty="0">
                <a:latin typeface="Times New Roman" panose="02020603050405020304" pitchFamily="18" charset="0"/>
              </a:rPr>
              <a:t>5</a:t>
            </a:r>
            <a:r>
              <a:rPr lang="zh-CN" altLang="en-US" sz="2800" b="1" dirty="0">
                <a:latin typeface="Times New Roman" panose="02020603050405020304" pitchFamily="18" charset="0"/>
              </a:rPr>
              <a:t>：已知某行星的半径为</a:t>
            </a:r>
            <a:r>
              <a:rPr lang="en-US" altLang="zh-CN" sz="2800" b="1" dirty="0">
                <a:latin typeface="Times New Roman" panose="02020603050405020304" pitchFamily="18" charset="0"/>
              </a:rPr>
              <a:t>R</a:t>
            </a:r>
            <a:r>
              <a:rPr lang="zh-CN" altLang="en-US" sz="2800" b="1" dirty="0">
                <a:latin typeface="Times New Roman" panose="02020603050405020304" pitchFamily="18" charset="0"/>
              </a:rPr>
              <a:t>，以第一宇宙速度运行的卫星绕行星运动的周期为</a:t>
            </a:r>
            <a:r>
              <a:rPr lang="en-US" altLang="zh-CN" sz="2800" b="1" dirty="0">
                <a:latin typeface="Times New Roman" panose="02020603050405020304" pitchFamily="18" charset="0"/>
              </a:rPr>
              <a:t>T</a:t>
            </a:r>
            <a:r>
              <a:rPr lang="zh-CN" altLang="en-US" sz="2800" b="1" dirty="0">
                <a:latin typeface="Times New Roman" panose="02020603050405020304" pitchFamily="18" charset="0"/>
              </a:rPr>
              <a:t>，该行星上发射的同步卫星的运行速度为</a:t>
            </a:r>
            <a:r>
              <a:rPr lang="en-US" altLang="zh-CN" sz="2800" b="1" dirty="0">
                <a:latin typeface="Times New Roman" panose="02020603050405020304" pitchFamily="18" charset="0"/>
              </a:rPr>
              <a:t>v</a:t>
            </a:r>
            <a:r>
              <a:rPr lang="zh-CN" altLang="en-US" sz="2800" b="1" dirty="0">
                <a:latin typeface="Times New Roman" panose="02020603050405020304" pitchFamily="18" charset="0"/>
              </a:rPr>
              <a:t>，求：同步卫星距行星表面的高度为多少？</a:t>
            </a:r>
            <a:endParaRPr lang="zh-CN" altLang="en-US" sz="28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/>
      <p:bldP spid="4505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文本框 44033"/>
          <p:cNvSpPr txBox="1"/>
          <p:nvPr/>
        </p:nvSpPr>
        <p:spPr>
          <a:xfrm>
            <a:off x="250825" y="620713"/>
            <a:ext cx="8424863" cy="181483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</a:rPr>
              <a:t>例</a:t>
            </a:r>
            <a:r>
              <a:rPr lang="en-US" altLang="zh-CN" sz="2800" b="1" dirty="0">
                <a:latin typeface="Times New Roman" panose="02020603050405020304" pitchFamily="18" charset="0"/>
              </a:rPr>
              <a:t>6  </a:t>
            </a:r>
            <a:r>
              <a:rPr lang="zh-CN" altLang="en-US" sz="2800" b="1" dirty="0">
                <a:latin typeface="Times New Roman" panose="02020603050405020304" pitchFamily="18" charset="0"/>
              </a:rPr>
              <a:t>地球同步卫星离地心距离为</a:t>
            </a:r>
            <a:r>
              <a:rPr lang="en-US" altLang="zh-CN" sz="2800" b="1" dirty="0">
                <a:latin typeface="Times New Roman" panose="02020603050405020304" pitchFamily="18" charset="0"/>
              </a:rPr>
              <a:t>r</a:t>
            </a:r>
            <a:r>
              <a:rPr lang="zh-CN" altLang="en-US" sz="2800" b="1" dirty="0">
                <a:latin typeface="Times New Roman" panose="02020603050405020304" pitchFamily="18" charset="0"/>
              </a:rPr>
              <a:t>，运行速度为</a:t>
            </a:r>
            <a:r>
              <a:rPr lang="en-US" altLang="zh-CN" sz="2800" b="1">
                <a:latin typeface="Times New Roman" panose="02020603050405020304" pitchFamily="18" charset="0"/>
              </a:rPr>
              <a:t>v</a:t>
            </a:r>
            <a:r>
              <a:rPr lang="en-US" altLang="zh-CN" sz="2800" b="1" baseline="-25000">
                <a:latin typeface="Times New Roman" panose="02020603050405020304" pitchFamily="18" charset="0"/>
              </a:rPr>
              <a:t>1</a:t>
            </a:r>
            <a:r>
              <a:rPr lang="zh-CN" altLang="en-US" sz="2800" b="1" dirty="0">
                <a:latin typeface="Times New Roman" panose="02020603050405020304" pitchFamily="18" charset="0"/>
              </a:rPr>
              <a:t>，加速度为</a:t>
            </a:r>
            <a:r>
              <a:rPr lang="en-US" altLang="zh-CN" sz="2800" b="1">
                <a:latin typeface="Times New Roman" panose="02020603050405020304" pitchFamily="18" charset="0"/>
              </a:rPr>
              <a:t>a</a:t>
            </a:r>
            <a:r>
              <a:rPr lang="en-US" altLang="zh-CN" sz="2800" b="1" baseline="-25000">
                <a:latin typeface="Times New Roman" panose="02020603050405020304" pitchFamily="18" charset="0"/>
              </a:rPr>
              <a:t>1</a:t>
            </a:r>
            <a:r>
              <a:rPr lang="zh-CN" altLang="en-US" sz="2800" b="1" dirty="0">
                <a:latin typeface="Times New Roman" panose="02020603050405020304" pitchFamily="18" charset="0"/>
              </a:rPr>
              <a:t>，地球赤道上的物体随地球自转的加速度为</a:t>
            </a:r>
            <a:r>
              <a:rPr lang="en-US" altLang="zh-CN" sz="2800" b="1">
                <a:latin typeface="Times New Roman" panose="02020603050405020304" pitchFamily="18" charset="0"/>
              </a:rPr>
              <a:t>a</a:t>
            </a:r>
            <a:r>
              <a:rPr lang="en-US" altLang="zh-CN" sz="2800" b="1" baseline="-25000">
                <a:latin typeface="Times New Roman" panose="02020603050405020304" pitchFamily="18" charset="0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</a:rPr>
              <a:t>，第一宇宙速度为</a:t>
            </a:r>
            <a:r>
              <a:rPr lang="en-US" altLang="zh-CN" sz="2800" b="1">
                <a:latin typeface="Times New Roman" panose="02020603050405020304" pitchFamily="18" charset="0"/>
              </a:rPr>
              <a:t>v</a:t>
            </a:r>
            <a:r>
              <a:rPr lang="en-US" altLang="zh-CN" sz="2800" b="1" baseline="-25000">
                <a:latin typeface="Times New Roman" panose="02020603050405020304" pitchFamily="18" charset="0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</a:rPr>
              <a:t>，地球半径为</a:t>
            </a:r>
            <a:r>
              <a:rPr lang="en-US" altLang="zh-CN" sz="2800" b="1" dirty="0">
                <a:latin typeface="Times New Roman" panose="02020603050405020304" pitchFamily="18" charset="0"/>
              </a:rPr>
              <a:t>R</a:t>
            </a:r>
            <a:r>
              <a:rPr lang="zh-CN" altLang="en-US" sz="2800" b="1" dirty="0">
                <a:latin typeface="Times New Roman" panose="02020603050405020304" pitchFamily="18" charset="0"/>
              </a:rPr>
              <a:t>，则以下说法正确的是：（            ）</a:t>
            </a:r>
            <a:endParaRPr lang="zh-CN" alt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44035" name="矩形 44034"/>
          <p:cNvSpPr/>
          <p:nvPr/>
        </p:nvSpPr>
        <p:spPr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44036" name="对象 44035"/>
          <p:cNvGraphicFramePr/>
          <p:nvPr/>
        </p:nvGraphicFramePr>
        <p:xfrm>
          <a:off x="751523" y="2512695"/>
          <a:ext cx="1439862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" r:id="rId1" imgW="660400" imgH="444500" progId="Equation.3">
                  <p:embed/>
                </p:oleObj>
              </mc:Choice>
              <mc:Fallback>
                <p:oleObj name="" r:id="rId1" imgW="660400" imgH="444500" progId="Equation.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51523" y="2512695"/>
                        <a:ext cx="1439862" cy="9810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7" name="矩形 44036"/>
          <p:cNvSpPr/>
          <p:nvPr/>
        </p:nvSpPr>
        <p:spPr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44038" name="对象 44037"/>
          <p:cNvGraphicFramePr/>
          <p:nvPr/>
        </p:nvGraphicFramePr>
        <p:xfrm>
          <a:off x="3634423" y="2512378"/>
          <a:ext cx="2089150" cy="1128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" r:id="rId3" imgW="824865" imgH="444500" progId="Equation.3">
                  <p:embed/>
                </p:oleObj>
              </mc:Choice>
              <mc:Fallback>
                <p:oleObj name="" r:id="rId3" imgW="824865" imgH="444500" progId="Equation.3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34423" y="2512378"/>
                        <a:ext cx="2089150" cy="112871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9" name="矩形 44038"/>
          <p:cNvSpPr/>
          <p:nvPr/>
        </p:nvSpPr>
        <p:spPr>
          <a:xfrm>
            <a:off x="0" y="3205163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44040" name="对象 44039"/>
          <p:cNvGraphicFramePr/>
          <p:nvPr/>
        </p:nvGraphicFramePr>
        <p:xfrm>
          <a:off x="751840" y="3856673"/>
          <a:ext cx="1439863" cy="99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" r:id="rId5" imgW="647700" imgH="444500" progId="Equation.3">
                  <p:embed/>
                </p:oleObj>
              </mc:Choice>
              <mc:Fallback>
                <p:oleObj name="" r:id="rId5" imgW="647700" imgH="444500" progId="Equation.3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1840" y="3856673"/>
                        <a:ext cx="1439863" cy="9953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1" name="矩形 44040"/>
          <p:cNvSpPr/>
          <p:nvPr/>
        </p:nvSpPr>
        <p:spPr>
          <a:xfrm>
            <a:off x="0" y="3195638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44042" name="对象 44041"/>
          <p:cNvGraphicFramePr/>
          <p:nvPr/>
        </p:nvGraphicFramePr>
        <p:xfrm>
          <a:off x="3634423" y="3856673"/>
          <a:ext cx="2160587" cy="1138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" r:id="rId7" imgW="889000" imgH="469900" progId="Equation.3">
                  <p:embed/>
                </p:oleObj>
              </mc:Choice>
              <mc:Fallback>
                <p:oleObj name="" r:id="rId7" imgW="889000" imgH="469900" progId="Equation.3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34423" y="3856673"/>
                        <a:ext cx="2160587" cy="11382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3" name="文本框 44042"/>
          <p:cNvSpPr txBox="1"/>
          <p:nvPr/>
        </p:nvSpPr>
        <p:spPr>
          <a:xfrm>
            <a:off x="2685733" y="1978343"/>
            <a:ext cx="11525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D</a:t>
            </a:r>
            <a:endParaRPr lang="en-US" altLang="zh-CN" sz="2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 advTm="7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4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文本框 47107"/>
          <p:cNvSpPr txBox="1"/>
          <p:nvPr/>
        </p:nvSpPr>
        <p:spPr>
          <a:xfrm>
            <a:off x="250508" y="5998845"/>
            <a:ext cx="74168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Times New Roman" panose="02020603050405020304" pitchFamily="18" charset="0"/>
              </a:rPr>
              <a:t>作业：课本</a:t>
            </a:r>
            <a:r>
              <a:rPr lang="en-US" altLang="zh-CN" sz="3200" b="1" dirty="0">
                <a:latin typeface="Times New Roman" panose="02020603050405020304" pitchFamily="18" charset="0"/>
              </a:rPr>
              <a:t>P64</a:t>
            </a:r>
            <a:r>
              <a:rPr lang="zh-CN" altLang="en-US" sz="3200" b="1" dirty="0">
                <a:latin typeface="Times New Roman" panose="02020603050405020304" pitchFamily="18" charset="0"/>
              </a:rPr>
              <a:t>：练习</a:t>
            </a:r>
            <a:r>
              <a:rPr lang="zh-CN" altLang="en-US" sz="3200" b="1" dirty="0">
                <a:latin typeface="Times New Roman" panose="02020603050405020304" pitchFamily="18" charset="0"/>
                <a:sym typeface="+mn-ea"/>
              </a:rPr>
              <a:t>与应用</a:t>
            </a:r>
            <a:r>
              <a:rPr lang="zh-CN" altLang="en-US" sz="3200" b="1" dirty="0">
                <a:latin typeface="Times New Roman" panose="02020603050405020304" pitchFamily="18" charset="0"/>
              </a:rPr>
              <a:t>；</a:t>
            </a:r>
            <a:r>
              <a:rPr lang="en-US" altLang="zh-CN" sz="3200" b="1" dirty="0">
                <a:latin typeface="Times New Roman" panose="02020603050405020304" pitchFamily="18" charset="0"/>
              </a:rPr>
              <a:t>2</a:t>
            </a:r>
            <a:r>
              <a:rPr lang="zh-CN" altLang="en-US" sz="3200" b="1" dirty="0">
                <a:latin typeface="Times New Roman" panose="02020603050405020304" pitchFamily="18" charset="0"/>
              </a:rPr>
              <a:t>、</a:t>
            </a:r>
            <a:r>
              <a:rPr lang="en-US" altLang="zh-CN" sz="3200" b="1">
                <a:latin typeface="Times New Roman" panose="02020603050405020304" pitchFamily="18" charset="0"/>
              </a:rPr>
              <a:t>3</a:t>
            </a:r>
            <a:r>
              <a:rPr lang="zh-CN" altLang="en-US" sz="3200" b="1">
                <a:latin typeface="Times New Roman" panose="02020603050405020304" pitchFamily="18" charset="0"/>
              </a:rPr>
              <a:t>、</a:t>
            </a:r>
            <a:r>
              <a:rPr lang="en-US" altLang="zh-CN" sz="3200" b="1">
                <a:latin typeface="Times New Roman" panose="02020603050405020304" pitchFamily="18" charset="0"/>
              </a:rPr>
              <a:t>4</a:t>
            </a:r>
            <a:endParaRPr lang="en-US" altLang="zh-CN" sz="3200" b="1">
              <a:latin typeface="Times New Roman" panose="02020603050405020304" pitchFamily="18" charset="0"/>
            </a:endParaRPr>
          </a:p>
        </p:txBody>
      </p:sp>
      <p:sp>
        <p:nvSpPr>
          <p:cNvPr id="47109" name="文本框 47108"/>
          <p:cNvSpPr txBox="1"/>
          <p:nvPr/>
        </p:nvSpPr>
        <p:spPr>
          <a:xfrm>
            <a:off x="250825" y="260350"/>
            <a:ext cx="7345363" cy="50085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</a:rPr>
              <a:t>课堂小结</a:t>
            </a:r>
            <a:r>
              <a:rPr lang="en-US" altLang="zh-CN" sz="2800" b="1">
                <a:latin typeface="Arial" panose="020B0604020202020204" pitchFamily="34" charset="0"/>
              </a:rPr>
              <a:t>;</a:t>
            </a:r>
            <a:endParaRPr lang="en-US" altLang="zh-CN" sz="2800" b="1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Arial" panose="020B0604020202020204" pitchFamily="34" charset="0"/>
              </a:rPr>
              <a:t>1.</a:t>
            </a:r>
            <a:r>
              <a:rPr lang="zh-CN" altLang="en-US" sz="2800" b="1" dirty="0">
                <a:latin typeface="Arial" panose="020B0604020202020204" pitchFamily="34" charset="0"/>
              </a:rPr>
              <a:t>人造天体的发射：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Arial" panose="020B0604020202020204" pitchFamily="34" charset="0"/>
              </a:rPr>
              <a:t>2.</a:t>
            </a:r>
            <a:r>
              <a:rPr lang="zh-CN" altLang="en-US" sz="2800" b="1" dirty="0">
                <a:latin typeface="Arial" panose="020B0604020202020204" pitchFamily="34" charset="0"/>
              </a:rPr>
              <a:t>人造地球卫星的运行：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Arial" panose="020B0604020202020204" pitchFamily="34" charset="0"/>
              </a:rPr>
              <a:t>3.</a:t>
            </a:r>
            <a:r>
              <a:rPr lang="zh-CN" altLang="en-US" sz="2800" b="1" dirty="0">
                <a:latin typeface="Arial" panose="020B0604020202020204" pitchFamily="34" charset="0"/>
              </a:rPr>
              <a:t>同步地球卫星特点：</a:t>
            </a:r>
            <a:endParaRPr lang="zh-CN" altLang="en-US" sz="28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47110" name="文本框 47109"/>
          <p:cNvSpPr txBox="1"/>
          <p:nvPr/>
        </p:nvSpPr>
        <p:spPr>
          <a:xfrm>
            <a:off x="611188" y="1484313"/>
            <a:ext cx="38893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第一宇宙速度：</a:t>
            </a:r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</a:rPr>
              <a:t>7.9 km/s</a:t>
            </a:r>
            <a:endParaRPr lang="en-US" altLang="zh-CN" sz="24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7111" name="文本框 47110"/>
          <p:cNvSpPr txBox="1"/>
          <p:nvPr/>
        </p:nvSpPr>
        <p:spPr>
          <a:xfrm>
            <a:off x="611188" y="1870075"/>
            <a:ext cx="38893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第二宇宙速度：</a:t>
            </a:r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</a:rPr>
              <a:t>11.2km/s</a:t>
            </a:r>
            <a:endParaRPr lang="en-US" altLang="zh-CN" sz="24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7112" name="文本框 47111"/>
          <p:cNvSpPr txBox="1"/>
          <p:nvPr/>
        </p:nvSpPr>
        <p:spPr>
          <a:xfrm>
            <a:off x="611188" y="2276475"/>
            <a:ext cx="38893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Arial" panose="020B0604020202020204" pitchFamily="34" charset="0"/>
              </a:rPr>
              <a:t>第三宇宙速度：</a:t>
            </a:r>
            <a:r>
              <a:rPr lang="en-US" altLang="zh-CN" sz="2400" b="1">
                <a:solidFill>
                  <a:srgbClr val="FF0000"/>
                </a:solidFill>
                <a:latin typeface="Arial" panose="020B0604020202020204" pitchFamily="34" charset="0"/>
              </a:rPr>
              <a:t>16. 7km/s</a:t>
            </a:r>
            <a:endParaRPr lang="en-US" altLang="zh-CN" sz="24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7114" name="矩形 47113"/>
          <p:cNvSpPr/>
          <p:nvPr/>
        </p:nvSpPr>
        <p:spPr>
          <a:xfrm>
            <a:off x="539750" y="4797425"/>
            <a:ext cx="5622925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定方向、定周期、定轨道、定高度</a:t>
            </a:r>
            <a:endParaRPr lang="zh-CN" altLang="en-US" sz="2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" name="对象 1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706120" y="3154680"/>
          <a:ext cx="5290820" cy="10648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" r:id="rId1" imgW="2082800" imgH="419100" progId="Equation.KSEE3">
                  <p:embed/>
                </p:oleObj>
              </mc:Choice>
              <mc:Fallback>
                <p:oleObj name="" r:id="rId1" imgW="2082800" imgH="4191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06120" y="3154680"/>
                        <a:ext cx="5290820" cy="10648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Tm="7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  <p:bldP spid="47110" grpId="0"/>
      <p:bldP spid="47111" grpId="0"/>
      <p:bldP spid="47112" grpId="0"/>
      <p:bldP spid="471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文本框 40961"/>
          <p:cNvSpPr txBox="1"/>
          <p:nvPr/>
        </p:nvSpPr>
        <p:spPr>
          <a:xfrm>
            <a:off x="1066800" y="1752600"/>
            <a:ext cx="6561455" cy="2553335"/>
          </a:xfrm>
          <a:prstGeom prst="rect">
            <a:avLst/>
          </a:prstGeom>
          <a:noFill/>
          <a:ln w="9525">
            <a:noFill/>
          </a:ln>
          <a:effectLst>
            <a:outerShdw dist="56796" dir="3806096" algn="ctr" rotWithShape="0">
              <a:schemeClr val="tx1"/>
            </a:outerShdw>
          </a:effectLst>
        </p:spPr>
        <p:txBody>
          <a:bodyPr wrap="square" anchor="t">
            <a:spAutoFit/>
          </a:bodyPr>
          <a:lstStyle/>
          <a:p>
            <a:r>
              <a:rPr lang="en-US" sz="8000" b="1" dirty="0">
                <a:solidFill>
                  <a:schemeClr val="hlink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7</a:t>
            </a:r>
            <a:r>
              <a:rPr lang="en-US" altLang="zh-CN" sz="8000" b="1" dirty="0">
                <a:solidFill>
                  <a:schemeClr val="hlink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.4 </a:t>
            </a:r>
            <a:r>
              <a:rPr lang="zh-CN" altLang="en-US" sz="8000" b="1" dirty="0">
                <a:solidFill>
                  <a:schemeClr val="hlink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宇宙航行</a:t>
            </a:r>
            <a:endParaRPr lang="zh-CN" altLang="en-US" sz="8000" b="1" dirty="0">
              <a:solidFill>
                <a:schemeClr val="hlink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  <a:p>
            <a:r>
              <a:rPr lang="zh-CN" altLang="en-US" sz="8000" b="1">
                <a:solidFill>
                  <a:schemeClr val="hlink"/>
                </a:solidFill>
                <a:latin typeface="隶书" panose="02010509060101010101" pitchFamily="49" charset="-122"/>
                <a:ea typeface="隶书" panose="02010509060101010101" pitchFamily="49" charset="-122"/>
              </a:rPr>
              <a:t>（习题课）</a:t>
            </a:r>
            <a:endParaRPr lang="zh-CN" altLang="en-US" sz="8000" b="1">
              <a:solidFill>
                <a:schemeClr val="hlink"/>
              </a:solidFill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</p:spTree>
  </p:cSld>
  <p:clrMapOvr>
    <a:masterClrMapping/>
  </p:clrMapOvr>
  <p:transition spd="slow" advTm="7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4" name="文本框 46083"/>
          <p:cNvSpPr txBox="1"/>
          <p:nvPr/>
        </p:nvSpPr>
        <p:spPr>
          <a:xfrm>
            <a:off x="233680" y="3268663"/>
            <a:ext cx="8497888" cy="17532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Times New Roman" panose="02020603050405020304" pitchFamily="18" charset="0"/>
              </a:rPr>
              <a:t>例</a:t>
            </a:r>
            <a:r>
              <a:rPr lang="en-US" altLang="zh-CN" sz="2400" b="1" dirty="0">
                <a:latin typeface="Times New Roman" panose="02020603050405020304" pitchFamily="18" charset="0"/>
              </a:rPr>
              <a:t>1</a:t>
            </a:r>
            <a:r>
              <a:rPr lang="zh-CN" altLang="en-US" sz="2400" b="1" dirty="0">
                <a:latin typeface="Times New Roman" panose="02020603050405020304" pitchFamily="18" charset="0"/>
              </a:rPr>
              <a:t>：某人在一星球上高</a:t>
            </a:r>
            <a:r>
              <a:rPr lang="zh-CN" sz="2400" b="1" dirty="0">
                <a:latin typeface="Times New Roman" panose="02020603050405020304" pitchFamily="18" charset="0"/>
              </a:rPr>
              <a:t>为</a:t>
            </a:r>
            <a:r>
              <a:rPr lang="en-US" altLang="zh-CN" sz="2400" b="1" dirty="0">
                <a:latin typeface="Times New Roman" panose="02020603050405020304" pitchFamily="18" charset="0"/>
              </a:rPr>
              <a:t>h</a:t>
            </a:r>
            <a:r>
              <a:rPr lang="zh-CN" altLang="en-US" sz="2400" b="1" dirty="0">
                <a:latin typeface="Times New Roman" panose="02020603050405020304" pitchFamily="18" charset="0"/>
              </a:rPr>
              <a:t>处由静止释放，使其做自由落体运动，经时间</a:t>
            </a:r>
            <a:r>
              <a:rPr lang="en-US" altLang="zh-CN" sz="2400" b="1" dirty="0">
                <a:latin typeface="Times New Roman" panose="02020603050405020304" pitchFamily="18" charset="0"/>
              </a:rPr>
              <a:t>t</a:t>
            </a:r>
            <a:r>
              <a:rPr lang="zh-CN" sz="2400" b="1" dirty="0">
                <a:latin typeface="Times New Roman" panose="02020603050405020304" pitchFamily="18" charset="0"/>
              </a:rPr>
              <a:t>落地</a:t>
            </a:r>
            <a:r>
              <a:rPr lang="zh-CN" altLang="en-US" sz="2400" b="1" dirty="0">
                <a:latin typeface="Times New Roman" panose="02020603050405020304" pitchFamily="18" charset="0"/>
              </a:rPr>
              <a:t>，已知该星球的半径为</a:t>
            </a:r>
            <a:r>
              <a:rPr lang="en-US" altLang="zh-CN" sz="2400" b="1" dirty="0">
                <a:latin typeface="Times New Roman" panose="02020603050405020304" pitchFamily="18" charset="0"/>
              </a:rPr>
              <a:t>R</a:t>
            </a:r>
            <a:r>
              <a:rPr lang="zh-CN" altLang="en-US" sz="2400" b="1" dirty="0">
                <a:latin typeface="Times New Roman" panose="02020603050405020304" pitchFamily="18" charset="0"/>
              </a:rPr>
              <a:t>，引力常量为</a:t>
            </a:r>
            <a:r>
              <a:rPr lang="en-US" altLang="zh-CN" sz="2400" b="1" dirty="0">
                <a:latin typeface="Times New Roman" panose="02020603050405020304" pitchFamily="18" charset="0"/>
              </a:rPr>
              <a:t>G</a:t>
            </a:r>
            <a:r>
              <a:rPr lang="zh-CN" altLang="en-US" sz="2400" b="1" dirty="0">
                <a:latin typeface="Times New Roman" panose="02020603050405020304" pitchFamily="18" charset="0"/>
              </a:rPr>
              <a:t>。求</a:t>
            </a:r>
            <a:r>
              <a:rPr lang="en-US" altLang="zh-CN" sz="2400" b="1" dirty="0">
                <a:latin typeface="Times New Roman" panose="02020603050405020304" pitchFamily="18" charset="0"/>
              </a:rPr>
              <a:t>1</a:t>
            </a:r>
            <a:r>
              <a:rPr lang="zh-CN" altLang="en-US" sz="2400" b="1" dirty="0">
                <a:latin typeface="Times New Roman" panose="02020603050405020304" pitchFamily="18" charset="0"/>
              </a:rPr>
              <a:t>）该星球表面的重力加速度</a:t>
            </a:r>
            <a:endParaRPr lang="zh-CN" altLang="en-US" sz="2400" b="1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Times New Roman" panose="02020603050405020304" pitchFamily="18" charset="0"/>
              </a:rPr>
              <a:t>2</a:t>
            </a:r>
            <a:r>
              <a:rPr lang="zh-CN" altLang="en-US" sz="2400" b="1" dirty="0">
                <a:latin typeface="Times New Roman" panose="02020603050405020304" pitchFamily="18" charset="0"/>
              </a:rPr>
              <a:t>）该星球的第一宇宙速度。</a:t>
            </a:r>
            <a:endParaRPr lang="zh-CN" alt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23215" y="178435"/>
            <a:ext cx="585914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/>
              <a:t>一、万有引力与抛体运动的综合</a:t>
            </a:r>
            <a:endParaRPr lang="zh-CN" altLang="en-US" sz="2800" b="1"/>
          </a:p>
        </p:txBody>
      </p:sp>
      <p:sp>
        <p:nvSpPr>
          <p:cNvPr id="3" name="文本框 2"/>
          <p:cNvSpPr txBox="1"/>
          <p:nvPr/>
        </p:nvSpPr>
        <p:spPr>
          <a:xfrm>
            <a:off x="323215" y="700405"/>
            <a:ext cx="13760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rgbClr val="FF0000"/>
                </a:solidFill>
              </a:rPr>
              <a:t>分析思路：</a:t>
            </a:r>
            <a:endParaRPr lang="zh-CN" altLang="en-US" b="1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54660" y="1068705"/>
            <a:ext cx="769048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/>
              <a:t>     </a:t>
            </a:r>
            <a:r>
              <a:rPr lang="zh-CN" altLang="en-US" sz="2400"/>
              <a:t>以重力加速度</a:t>
            </a:r>
            <a:r>
              <a:rPr lang="en-US" altLang="zh-CN" sz="2400"/>
              <a:t>g</a:t>
            </a:r>
            <a:r>
              <a:rPr lang="zh-CN" altLang="en-US" sz="2400"/>
              <a:t>为桥梁，将抛体运动与行星运动及万有引力联系起来。</a:t>
            </a:r>
            <a:endParaRPr lang="en-US" altLang="zh-CN" sz="2400"/>
          </a:p>
        </p:txBody>
      </p:sp>
      <p:grpSp>
        <p:nvGrpSpPr>
          <p:cNvPr id="14" name="组合 13"/>
          <p:cNvGrpSpPr/>
          <p:nvPr/>
        </p:nvGrpSpPr>
        <p:grpSpPr>
          <a:xfrm>
            <a:off x="624840" y="2120265"/>
            <a:ext cx="1786255" cy="796290"/>
            <a:chOff x="984" y="3339"/>
            <a:chExt cx="2813" cy="1254"/>
          </a:xfrm>
        </p:grpSpPr>
        <p:graphicFrame>
          <p:nvGraphicFramePr>
            <p:cNvPr id="5" name="对象 4">
              <a:hlinkClick r:id="" action="ppaction://ole?verb=0"/>
            </p:cNvPr>
            <p:cNvGraphicFramePr>
              <a:graphicFrameLocks noChangeAspect="1"/>
            </p:cNvGraphicFramePr>
            <p:nvPr/>
          </p:nvGraphicFramePr>
          <p:xfrm>
            <a:off x="984" y="3339"/>
            <a:ext cx="1861" cy="12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3" name="" r:id="rId1" imgW="584200" imgH="393700" progId="Equation.KSEE3">
                    <p:embed/>
                  </p:oleObj>
                </mc:Choice>
                <mc:Fallback>
                  <p:oleObj name="" r:id="rId1" imgW="584200" imgH="393700" progId="Equation.KSEE3">
                    <p:embed/>
                    <p:pic>
                      <p:nvPicPr>
                        <p:cNvPr id="0" name="图片 2048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984" y="3339"/>
                          <a:ext cx="1861" cy="125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右箭头 8"/>
            <p:cNvSpPr/>
            <p:nvPr/>
          </p:nvSpPr>
          <p:spPr>
            <a:xfrm>
              <a:off x="3117" y="3812"/>
              <a:ext cx="681" cy="341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2516505" y="2226310"/>
            <a:ext cx="787400" cy="583565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zh-CN" sz="3200"/>
              <a:t>  g</a:t>
            </a:r>
            <a:endParaRPr lang="en-US" altLang="zh-CN" sz="3200"/>
          </a:p>
        </p:txBody>
      </p:sp>
      <p:grpSp>
        <p:nvGrpSpPr>
          <p:cNvPr id="13" name="组合 12"/>
          <p:cNvGrpSpPr/>
          <p:nvPr/>
        </p:nvGrpSpPr>
        <p:grpSpPr>
          <a:xfrm>
            <a:off x="3408045" y="1599565"/>
            <a:ext cx="2675890" cy="1669415"/>
            <a:chOff x="5367" y="2519"/>
            <a:chExt cx="4214" cy="2629"/>
          </a:xfrm>
        </p:grpSpPr>
        <p:graphicFrame>
          <p:nvGraphicFramePr>
            <p:cNvPr id="6" name="对象 5">
              <a:hlinkClick r:id="" action="ppaction://ole?verb=0"/>
            </p:cNvPr>
            <p:cNvGraphicFramePr>
              <a:graphicFrameLocks noChangeAspect="1"/>
            </p:cNvGraphicFramePr>
            <p:nvPr/>
          </p:nvGraphicFramePr>
          <p:xfrm>
            <a:off x="6587" y="2519"/>
            <a:ext cx="2711" cy="12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4" name="" r:id="rId3" imgW="850900" imgH="405765" progId="Equation.KSEE3">
                    <p:embed/>
                  </p:oleObj>
                </mc:Choice>
                <mc:Fallback>
                  <p:oleObj name="" r:id="rId3" imgW="850900" imgH="405765" progId="Equation.KSEE3">
                    <p:embed/>
                    <p:pic>
                      <p:nvPicPr>
                        <p:cNvPr id="0" name="图片 2048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6587" y="2519"/>
                          <a:ext cx="2711" cy="1293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" name="对象 7">
              <a:hlinkClick r:id="" action="ppaction://ole?verb=0"/>
            </p:cNvPr>
            <p:cNvGraphicFramePr>
              <a:graphicFrameLocks noChangeAspect="1"/>
            </p:cNvGraphicFramePr>
            <p:nvPr/>
          </p:nvGraphicFramePr>
          <p:xfrm>
            <a:off x="6587" y="3812"/>
            <a:ext cx="2995" cy="13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5" name="" r:id="rId5" imgW="939800" imgH="419100" progId="Equation.KSEE3">
                    <p:embed/>
                  </p:oleObj>
                </mc:Choice>
                <mc:Fallback>
                  <p:oleObj name="" r:id="rId5" imgW="939800" imgH="419100" progId="Equation.KSEE3">
                    <p:embed/>
                    <p:pic>
                      <p:nvPicPr>
                        <p:cNvPr id="0" name="图片 2048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6587" y="3812"/>
                          <a:ext cx="2995" cy="1336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2" name="左箭头 11"/>
            <p:cNvSpPr/>
            <p:nvPr/>
          </p:nvSpPr>
          <p:spPr>
            <a:xfrm>
              <a:off x="5367" y="3787"/>
              <a:ext cx="794" cy="357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左大括号 14"/>
            <p:cNvSpPr/>
            <p:nvPr/>
          </p:nvSpPr>
          <p:spPr>
            <a:xfrm>
              <a:off x="6161" y="3131"/>
              <a:ext cx="283" cy="1361"/>
            </a:xfrm>
            <a:prstGeom prst="leftBrace">
              <a:avLst/>
            </a:prstGeom>
            <a:ln w="15875">
              <a:solidFill>
                <a:srgbClr val="3333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56235" y="623570"/>
            <a:ext cx="7401560" cy="39693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/>
              <a:t>例2．中国计划在2030年左右实现长征九号运载火箭首飞，从而实现载人登月，假设宇航员记录了登陆舱在月球表面附近做圆周运动的周期T，登陆舱在月球表面着陆后，用弹簧测力计称量一个质量为m的砝码，读数为F．已知引力常量为G．试求：</a:t>
            </a:r>
            <a:endParaRPr lang="zh-CN" altLang="en-US" sz="2800"/>
          </a:p>
          <a:p>
            <a:r>
              <a:rPr lang="zh-CN" altLang="en-US" sz="2800"/>
              <a:t>（1）月球的半径R；</a:t>
            </a:r>
            <a:endParaRPr lang="zh-CN" altLang="en-US" sz="2800"/>
          </a:p>
          <a:p>
            <a:endParaRPr lang="zh-CN" altLang="en-US" sz="2800"/>
          </a:p>
          <a:p>
            <a:r>
              <a:rPr lang="zh-CN" altLang="en-US" sz="2800"/>
              <a:t>（</a:t>
            </a:r>
            <a:r>
              <a:rPr lang="en-US" altLang="zh-CN" sz="2800"/>
              <a:t>2</a:t>
            </a:r>
            <a:r>
              <a:rPr lang="zh-CN" altLang="en-US" sz="2800"/>
              <a:t>）月球的第一宇宙速度v</a:t>
            </a:r>
            <a:endParaRPr lang="zh-CN" altLang="en-US" sz="2800"/>
          </a:p>
        </p:txBody>
      </p:sp>
    </p:spTree>
  </p:cSld>
  <p:clrMapOvr>
    <a:masterClrMapping/>
  </p:clrMapOvr>
  <p:transition spd="slow"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23215" y="203835"/>
            <a:ext cx="7519035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sz="2400" b="1" dirty="0">
                <a:latin typeface="Times New Roman" panose="02020603050405020304" pitchFamily="18" charset="0"/>
              </a:rPr>
              <a:t>变式</a:t>
            </a:r>
            <a:r>
              <a:rPr lang="zh-CN" altLang="en-US" sz="2400" b="1" dirty="0">
                <a:latin typeface="Times New Roman" panose="02020603050405020304" pitchFamily="18" charset="0"/>
              </a:rPr>
              <a:t>：</a:t>
            </a:r>
            <a:r>
              <a:rPr sz="2400" b="1" dirty="0">
                <a:latin typeface="Times New Roman" panose="02020603050405020304" pitchFamily="18" charset="0"/>
              </a:rPr>
              <a:t>某类地行星的质量是地球质量的8倍，半径是地球半径的2倍，宇航员在地球表面以初速度10m/s水平抛出一物体，其水平射程为10m，已知地球表面的重力加速度g=10m/s</a:t>
            </a:r>
            <a:r>
              <a:rPr sz="2400" b="1" baseline="30000" dirty="0">
                <a:latin typeface="Times New Roman" panose="02020603050405020304" pitchFamily="18" charset="0"/>
              </a:rPr>
              <a:t>2</a:t>
            </a:r>
            <a:r>
              <a:rPr sz="2400" b="1" dirty="0">
                <a:latin typeface="Times New Roman" panose="02020603050405020304" pitchFamily="18" charset="0"/>
              </a:rPr>
              <a:t> ， 则下列说法正确的是（   ）</a:t>
            </a:r>
            <a:endParaRPr sz="2400" b="1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sz="2400" b="1" dirty="0">
                <a:latin typeface="Times New Roman" panose="02020603050405020304" pitchFamily="18" charset="0"/>
              </a:rPr>
              <a:t>A .该类地行星表面的重力加速度5m/s</a:t>
            </a:r>
            <a:r>
              <a:rPr sz="2400" b="1" baseline="30000" dirty="0">
                <a:latin typeface="Times New Roman" panose="02020603050405020304" pitchFamily="18" charset="0"/>
              </a:rPr>
              <a:t>2</a:t>
            </a:r>
            <a:endParaRPr sz="2400" b="1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sz="2400" b="1" dirty="0">
                <a:latin typeface="Times New Roman" panose="02020603050405020304" pitchFamily="18" charset="0"/>
              </a:rPr>
              <a:t>B .该类地行星的平均密度与地球的平均密度相等</a:t>
            </a:r>
            <a:endParaRPr sz="2400" b="1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sz="2400" b="1" dirty="0">
                <a:latin typeface="Times New Roman" panose="02020603050405020304" pitchFamily="18" charset="0"/>
              </a:rPr>
              <a:t>C .该类地行星的第一宇宙速度为地球的第一宇宙速度的2倍</a:t>
            </a:r>
            <a:endParaRPr sz="2400" b="1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sz="2400" b="1" dirty="0">
                <a:latin typeface="Times New Roman" panose="02020603050405020304" pitchFamily="18" charset="0"/>
              </a:rPr>
              <a:t>D .宇航员在类地行星表面以相同的高度和水平初速度抛出一物体，其水平射程为5m</a:t>
            </a:r>
            <a:endParaRPr sz="24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矩形 25603"/>
          <p:cNvSpPr/>
          <p:nvPr/>
        </p:nvSpPr>
        <p:spPr>
          <a:xfrm>
            <a:off x="144463" y="192881"/>
            <a:ext cx="6481762" cy="1076325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lstStyle/>
          <a:p>
            <a:pPr indent="266700"/>
            <a:r>
              <a:rPr lang="zh-CN" altLang="en-US" sz="3200" b="1" dirty="0">
                <a:latin typeface="Times New Roman" panose="02020603050405020304" pitchFamily="18" charset="0"/>
              </a:rPr>
              <a:t>四、载人航天与太空探索</a:t>
            </a:r>
            <a:endParaRPr lang="zh-CN" altLang="en-US" sz="3200" b="1" dirty="0">
              <a:latin typeface="Times New Roman" panose="02020603050405020304" pitchFamily="18" charset="0"/>
            </a:endParaRPr>
          </a:p>
          <a:p>
            <a:pPr indent="266700"/>
            <a:endParaRPr lang="zh-CN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25607" name="矩形 25606"/>
          <p:cNvSpPr/>
          <p:nvPr/>
        </p:nvSpPr>
        <p:spPr>
          <a:xfrm>
            <a:off x="429578" y="1628458"/>
            <a:ext cx="4467225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3200" b="1" dirty="0">
                <a:latin typeface="Times New Roman" panose="02020603050405020304" pitchFamily="18" charset="0"/>
              </a:rPr>
              <a:t>2</a:t>
            </a:r>
            <a:r>
              <a:rPr lang="zh-CN" altLang="en-US" sz="3200" b="1" dirty="0">
                <a:latin typeface="Times New Roman" panose="02020603050405020304" pitchFamily="18" charset="0"/>
              </a:rPr>
              <a:t>）我国探索太空的过程</a:t>
            </a:r>
            <a:endParaRPr lang="zh-CN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25608" name="矩形 25607"/>
          <p:cNvSpPr/>
          <p:nvPr/>
        </p:nvSpPr>
        <p:spPr>
          <a:xfrm>
            <a:off x="429895" y="4552315"/>
            <a:ext cx="8181975" cy="82994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</a:rPr>
              <a:t> </a:t>
            </a:r>
            <a:r>
              <a:rPr lang="en-US" altLang="en-US" sz="2400" b="1">
                <a:latin typeface="Times New Roman" panose="02020603050405020304" pitchFamily="18" charset="0"/>
                <a:sym typeface="+mn-ea"/>
              </a:rPr>
              <a:t>②</a:t>
            </a:r>
            <a:r>
              <a:rPr lang="en-US" altLang="zh-CN" sz="2400" b="1" dirty="0">
                <a:latin typeface="Times New Roman" panose="02020603050405020304" pitchFamily="18" charset="0"/>
              </a:rPr>
              <a:t>1960</a:t>
            </a:r>
            <a:r>
              <a:rPr lang="zh-CN" altLang="en-US" sz="2400" b="1" dirty="0">
                <a:latin typeface="Times New Roman" panose="02020603050405020304" pitchFamily="18" charset="0"/>
              </a:rPr>
              <a:t>年</a:t>
            </a:r>
            <a:r>
              <a:rPr lang="en-US" altLang="zh-CN" sz="2400" b="1" dirty="0">
                <a:latin typeface="Times New Roman" panose="02020603050405020304" pitchFamily="18" charset="0"/>
              </a:rPr>
              <a:t>2</a:t>
            </a:r>
            <a:r>
              <a:rPr lang="zh-CN" altLang="en-US" sz="2400" b="1" dirty="0">
                <a:latin typeface="Times New Roman" panose="02020603050405020304" pitchFamily="18" charset="0"/>
              </a:rPr>
              <a:t>月</a:t>
            </a:r>
            <a:r>
              <a:rPr lang="en-US" altLang="zh-CN" sz="2400" b="1" dirty="0">
                <a:latin typeface="Times New Roman" panose="02020603050405020304" pitchFamily="18" charset="0"/>
              </a:rPr>
              <a:t>19</a:t>
            </a:r>
            <a:r>
              <a:rPr lang="zh-CN" altLang="en-US" sz="2400" b="1" dirty="0">
                <a:latin typeface="Times New Roman" panose="02020603050405020304" pitchFamily="18" charset="0"/>
              </a:rPr>
              <a:t>日和</a:t>
            </a:r>
            <a:r>
              <a:rPr lang="en-US" altLang="zh-CN" sz="2400" b="1" dirty="0">
                <a:latin typeface="Times New Roman" panose="02020603050405020304" pitchFamily="18" charset="0"/>
              </a:rPr>
              <a:t>11</a:t>
            </a:r>
            <a:r>
              <a:rPr lang="zh-CN" altLang="en-US" sz="2400" b="1" dirty="0">
                <a:latin typeface="Times New Roman" panose="02020603050405020304" pitchFamily="18" charset="0"/>
              </a:rPr>
              <a:t>月</a:t>
            </a:r>
            <a:r>
              <a:rPr lang="en-US" altLang="zh-CN" sz="2400" b="1" dirty="0">
                <a:latin typeface="Times New Roman" panose="02020603050405020304" pitchFamily="18" charset="0"/>
              </a:rPr>
              <a:t>5</a:t>
            </a:r>
            <a:r>
              <a:rPr lang="zh-CN" altLang="en-US" sz="2400" b="1" dirty="0">
                <a:latin typeface="Times New Roman" panose="02020603050405020304" pitchFamily="18" charset="0"/>
              </a:rPr>
              <a:t>日，在东方地平线上先后升起了探空火箭和仿制的近程导弹，掀开了中国航天的序幕。</a:t>
            </a:r>
            <a:endParaRPr lang="zh-CN" alt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25609" name="矩形 25608"/>
          <p:cNvSpPr/>
          <p:nvPr/>
        </p:nvSpPr>
        <p:spPr>
          <a:xfrm>
            <a:off x="501650" y="5597525"/>
            <a:ext cx="7705725" cy="82994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r>
              <a:rPr lang="en-US" altLang="en-US" sz="2400" b="1">
                <a:latin typeface="Times New Roman" panose="02020603050405020304" pitchFamily="18" charset="0"/>
                <a:sym typeface="+mn-ea"/>
              </a:rPr>
              <a:t>③</a:t>
            </a:r>
            <a:r>
              <a:rPr lang="en-US" altLang="zh-CN" sz="2400" b="1" dirty="0">
                <a:latin typeface="Times New Roman" panose="02020603050405020304" pitchFamily="18" charset="0"/>
              </a:rPr>
              <a:t> 1970</a:t>
            </a:r>
            <a:r>
              <a:rPr lang="zh-CN" altLang="en-US" sz="2400" b="1" dirty="0">
                <a:latin typeface="Times New Roman" panose="02020603050405020304" pitchFamily="18" charset="0"/>
              </a:rPr>
              <a:t>年</a:t>
            </a:r>
            <a:r>
              <a:rPr lang="en-US" altLang="zh-CN" sz="2400" b="1" dirty="0">
                <a:latin typeface="Times New Roman" panose="02020603050405020304" pitchFamily="18" charset="0"/>
              </a:rPr>
              <a:t>4</a:t>
            </a:r>
            <a:r>
              <a:rPr lang="zh-CN" altLang="en-US" sz="2400" b="1" dirty="0">
                <a:latin typeface="Times New Roman" panose="02020603050405020304" pitchFamily="18" charset="0"/>
              </a:rPr>
              <a:t>月</a:t>
            </a:r>
            <a:r>
              <a:rPr lang="en-US" altLang="zh-CN" sz="2400" b="1" dirty="0">
                <a:latin typeface="Times New Roman" panose="02020603050405020304" pitchFamily="18" charset="0"/>
              </a:rPr>
              <a:t>24</a:t>
            </a:r>
            <a:r>
              <a:rPr lang="zh-CN" altLang="en-US" sz="2400" b="1" dirty="0">
                <a:latin typeface="Times New Roman" panose="02020603050405020304" pitchFamily="18" charset="0"/>
              </a:rPr>
              <a:t>日</a:t>
            </a:r>
            <a:r>
              <a:rPr lang="en-US" altLang="zh-CN" sz="2400" b="1" dirty="0">
                <a:latin typeface="Times New Roman" panose="02020603050405020304" pitchFamily="18" charset="0"/>
              </a:rPr>
              <a:t>21</a:t>
            </a:r>
            <a:r>
              <a:rPr lang="zh-CN" altLang="en-US" sz="2400" b="1" dirty="0">
                <a:latin typeface="Times New Roman" panose="02020603050405020304" pitchFamily="18" charset="0"/>
              </a:rPr>
              <a:t>时</a:t>
            </a:r>
            <a:r>
              <a:rPr lang="en-US" altLang="zh-CN" sz="2400" b="1" dirty="0">
                <a:latin typeface="Times New Roman" panose="02020603050405020304" pitchFamily="18" charset="0"/>
              </a:rPr>
              <a:t>31</a:t>
            </a:r>
            <a:r>
              <a:rPr lang="zh-CN" altLang="en-US" sz="2400" b="1" dirty="0">
                <a:latin typeface="Times New Roman" panose="02020603050405020304" pitchFamily="18" charset="0"/>
              </a:rPr>
              <a:t>分，中国“东方红”一号飞向太空。这是中国发射的第一颗人造卫星。 </a:t>
            </a:r>
            <a:endParaRPr lang="zh-CN" alt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29895" y="2245360"/>
            <a:ext cx="828929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en-US" sz="2400" b="1">
                <a:latin typeface="Times New Roman" panose="02020603050405020304" pitchFamily="18" charset="0"/>
                <a:sym typeface="+mn-ea"/>
              </a:rPr>
              <a:t>①</a:t>
            </a:r>
            <a:r>
              <a:rPr lang="zh-CN" altLang="en-US" sz="2400">
                <a:sym typeface="+mn-ea"/>
              </a:rPr>
              <a:t>一个想到利用火箭飞天的人</a:t>
            </a:r>
            <a:r>
              <a:rPr lang="en-US" altLang="zh-CN" sz="2400">
                <a:sym typeface="+mn-ea"/>
              </a:rPr>
              <a:t>----</a:t>
            </a:r>
            <a:r>
              <a:rPr lang="zh-CN" altLang="en-US" sz="2400">
                <a:sym typeface="+mn-ea"/>
              </a:rPr>
              <a:t>明朝的万户</a:t>
            </a:r>
            <a:endParaRPr lang="zh-CN" altLang="en-US" sz="2400"/>
          </a:p>
          <a:p>
            <a:r>
              <a:rPr lang="zh-CN" altLang="en-US" sz="2400">
                <a:sym typeface="+mn-ea"/>
              </a:rPr>
              <a:t>   14世纪末期，明朝的士大夫万户把47个自制的火箭绑在椅子上，自己坐在椅子上，双手举着大风筝。他是最先开始设想利用火箭的推力，飞上天空的人。不幸火箭爆炸，万户也为此献出了宝贵的生命。但他的行为却鼓舞和震撼了人们的内心。促使人们更努力的去钻研。</a:t>
            </a:r>
            <a:endParaRPr lang="zh-CN" altLang="en-US" sz="2400"/>
          </a:p>
        </p:txBody>
      </p:sp>
      <p:sp>
        <p:nvSpPr>
          <p:cNvPr id="3" name="文本框 2"/>
          <p:cNvSpPr txBox="1"/>
          <p:nvPr/>
        </p:nvSpPr>
        <p:spPr>
          <a:xfrm>
            <a:off x="295275" y="922020"/>
            <a:ext cx="473583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266700" algn="l"/>
            <a:r>
              <a:rPr lang="en-US" altLang="zh-CN" sz="3200" b="1" dirty="0">
                <a:latin typeface="Times New Roman" panose="02020603050405020304" pitchFamily="18" charset="0"/>
                <a:sym typeface="+mn-ea"/>
              </a:rPr>
              <a:t>1</a:t>
            </a:r>
            <a:r>
              <a:rPr lang="zh-CN" altLang="en-US" sz="3200" b="1" dirty="0">
                <a:latin typeface="Times New Roman" panose="02020603050405020304" pitchFamily="18" charset="0"/>
                <a:sym typeface="+mn-ea"/>
              </a:rPr>
              <a:t>）</a:t>
            </a:r>
            <a:r>
              <a:rPr lang="zh-CN" altLang="en-US" sz="3200" b="1" dirty="0">
                <a:latin typeface="Times New Roman" panose="02020603050405020304" pitchFamily="18" charset="0"/>
                <a:sym typeface="+mn-ea"/>
                <a:hlinkClick r:id="rId1" action="ppaction://hlinkfile"/>
              </a:rPr>
              <a:t>世界探索太空的成就</a:t>
            </a:r>
            <a:endParaRPr lang="zh-CN" altLang="en-US" sz="3200" b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 advTm="7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7" grpId="0"/>
      <p:bldP spid="25608" grpId="0"/>
      <p:bldP spid="2560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4" name="矩形 63493"/>
          <p:cNvSpPr/>
          <p:nvPr/>
        </p:nvSpPr>
        <p:spPr>
          <a:xfrm>
            <a:off x="179705" y="213678"/>
            <a:ext cx="7832725" cy="156845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r>
              <a:rPr lang="en-US" altLang="zh-CN" sz="2400" b="1" dirty="0">
                <a:latin typeface="Times New Roman" panose="02020603050405020304" pitchFamily="18" charset="0"/>
              </a:rPr>
              <a:t>④  </a:t>
            </a:r>
            <a:r>
              <a:rPr lang="zh-CN" altLang="en-US" sz="2400">
                <a:sym typeface="+mn-ea"/>
              </a:rPr>
              <a:t>载人航天</a:t>
            </a:r>
            <a:endParaRPr lang="zh-CN" altLang="en-US" sz="2400"/>
          </a:p>
          <a:p>
            <a:r>
              <a:rPr lang="zh-CN" altLang="en-US" sz="2400">
                <a:sym typeface="+mn-ea"/>
              </a:rPr>
              <a:t>2003 年10 月15 日，中国神舟五号载人飞船升空，表明中国掌握载人航天技术，成为中国航天事业发展史上的第三个里程碑。</a:t>
            </a:r>
            <a:endParaRPr lang="zh-CN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63498" name="文本框 63497"/>
          <p:cNvSpPr txBox="1"/>
          <p:nvPr/>
        </p:nvSpPr>
        <p:spPr>
          <a:xfrm>
            <a:off x="221298" y="3350895"/>
            <a:ext cx="8424862" cy="11988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Arial" panose="020B0604020202020204" pitchFamily="34" charset="0"/>
              </a:rPr>
              <a:t>  2013</a:t>
            </a:r>
            <a:r>
              <a:rPr lang="zh-CN" altLang="en-US" sz="2400" b="1" dirty="0">
                <a:latin typeface="Arial" panose="020B0604020202020204" pitchFamily="34" charset="0"/>
              </a:rPr>
              <a:t>年</a:t>
            </a:r>
            <a:r>
              <a:rPr lang="en-US" altLang="zh-CN" sz="2400" b="1" dirty="0">
                <a:latin typeface="Arial" panose="020B0604020202020204" pitchFamily="34" charset="0"/>
              </a:rPr>
              <a:t>6</a:t>
            </a:r>
            <a:r>
              <a:rPr lang="zh-CN" altLang="en-US" sz="2400" b="1" dirty="0">
                <a:latin typeface="Arial" panose="020B0604020202020204" pitchFamily="34" charset="0"/>
              </a:rPr>
              <a:t>月，“天宫一号”空间站和神舟十号飞船分别完成。的手动和自动交会对接；</a:t>
            </a:r>
            <a:r>
              <a:rPr lang="en-US" altLang="zh-CN" sz="2400" b="1" dirty="0">
                <a:latin typeface="Arial" panose="020B0604020202020204" pitchFamily="34" charset="0"/>
              </a:rPr>
              <a:t>2016</a:t>
            </a:r>
            <a:r>
              <a:rPr lang="zh-CN" altLang="en-US" sz="2400" b="1" dirty="0">
                <a:latin typeface="Arial" panose="020B0604020202020204" pitchFamily="34" charset="0"/>
              </a:rPr>
              <a:t>年</a:t>
            </a:r>
            <a:r>
              <a:rPr lang="en-US" altLang="zh-CN" sz="2400" b="1" dirty="0">
                <a:latin typeface="Arial" panose="020B0604020202020204" pitchFamily="34" charset="0"/>
              </a:rPr>
              <a:t>10</a:t>
            </a:r>
            <a:r>
              <a:rPr lang="zh-CN" altLang="en-US" sz="2400" b="1" dirty="0">
                <a:latin typeface="Arial" panose="020B0604020202020204" pitchFamily="34" charset="0"/>
              </a:rPr>
              <a:t>月</a:t>
            </a:r>
            <a:r>
              <a:rPr lang="en-US" altLang="zh-CN" sz="2400" b="1" dirty="0">
                <a:latin typeface="Arial" panose="020B0604020202020204" pitchFamily="34" charset="0"/>
              </a:rPr>
              <a:t>19</a:t>
            </a:r>
            <a:r>
              <a:rPr lang="zh-CN" altLang="en-US" sz="2400" b="1" dirty="0">
                <a:latin typeface="Arial" panose="020B0604020202020204" pitchFamily="34" charset="0"/>
              </a:rPr>
              <a:t>日，神舟</a:t>
            </a:r>
            <a:r>
              <a:rPr lang="en-US" altLang="zh-CN" sz="2400" b="1" dirty="0">
                <a:latin typeface="Arial" panose="020B0604020202020204" pitchFamily="34" charset="0"/>
              </a:rPr>
              <a:t>11</a:t>
            </a:r>
            <a:r>
              <a:rPr lang="zh-CN" altLang="en-US" sz="2400" b="1" dirty="0">
                <a:latin typeface="Arial" panose="020B0604020202020204" pitchFamily="34" charset="0"/>
              </a:rPr>
              <a:t>号完成与天宫二号空间实验室完成自动交会对接。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1615" y="1782445"/>
            <a:ext cx="7790815" cy="15684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en-US" sz="2400" b="1" dirty="0">
                <a:latin typeface="Times New Roman" panose="02020603050405020304" pitchFamily="18" charset="0"/>
                <a:sym typeface="+mn-ea"/>
              </a:rPr>
              <a:t>⑤ </a:t>
            </a:r>
            <a:r>
              <a:rPr lang="zh-CN" altLang="en-US" sz="2400" dirty="0"/>
              <a:t>深空探测-嫦娥奔月</a:t>
            </a:r>
            <a:endParaRPr lang="zh-CN" altLang="en-US" sz="2400" dirty="0"/>
          </a:p>
          <a:p>
            <a:r>
              <a:rPr lang="zh-CN" altLang="en-US" sz="2400" dirty="0"/>
              <a:t>2007年10月24日18时05分，随着嫦娥一号成功奔月，嫦娥工程顺利完成了一期工程。此后，神舟九号与天宫一号相继发射，并成功对接。</a:t>
            </a:r>
            <a:endParaRPr lang="zh-CN" altLang="en-US" sz="2400" dirty="0"/>
          </a:p>
        </p:txBody>
      </p:sp>
      <p:sp>
        <p:nvSpPr>
          <p:cNvPr id="3" name="文本框 2"/>
          <p:cNvSpPr txBox="1"/>
          <p:nvPr/>
        </p:nvSpPr>
        <p:spPr>
          <a:xfrm>
            <a:off x="221514" y="4699809"/>
            <a:ext cx="8280920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dirty="0"/>
              <a:t>  2020</a:t>
            </a:r>
            <a:r>
              <a:rPr lang="zh-CN" altLang="en-US" sz="2400" dirty="0"/>
              <a:t>年</a:t>
            </a:r>
            <a:r>
              <a:rPr lang="en-US" altLang="zh-CN" sz="2400" dirty="0"/>
              <a:t>11</a:t>
            </a:r>
            <a:r>
              <a:rPr lang="zh-CN" altLang="en-US" sz="2400" dirty="0"/>
              <a:t>月，在文昌航天发射场，成功发射嫦娥五号探测器，顺利入轨 ，并在一次任务中，连续实现首次月面采样、月面起飞、月球轨道交会对接、带样返回等多个任务，为我国探月工程“绕、落、回”三步走发展规划画上了圆满句号。</a:t>
            </a:r>
            <a:endParaRPr lang="zh-CN" altLang="en-US" sz="2400" dirty="0"/>
          </a:p>
        </p:txBody>
      </p:sp>
    </p:spTree>
  </p:cSld>
  <p:clrMapOvr>
    <a:masterClrMapping/>
  </p:clrMapOvr>
  <p:transition spd="slow" advTm="7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8" grpId="0"/>
      <p:bldP spid="2" grpId="0"/>
      <p:bldP spid="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8" name="文本框 63497"/>
          <p:cNvSpPr txBox="1"/>
          <p:nvPr/>
        </p:nvSpPr>
        <p:spPr>
          <a:xfrm>
            <a:off x="135573" y="3933825"/>
            <a:ext cx="8424862" cy="82994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Arial" panose="020B0604020202020204" pitchFamily="34" charset="0"/>
              </a:rPr>
              <a:t>http://v.360kan.com/sv/boLrPGXoShD6Ty.html?from=videoso_result</a:t>
            </a:r>
            <a:endParaRPr lang="zh-CN" altLang="en-US" sz="2400" b="1" dirty="0">
              <a:latin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683895" y="920750"/>
            <a:ext cx="709358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/>
              <a:t>九天揽月成真！“嫦娥五号”的重大意义？470秒回顾嫦娥探月全程_好看视频  https://haokan.baidu.com/v?vid=11266477210138280481&amp;pd=bjh&amp;fr=bjhauthor&amp;type=video</a:t>
            </a:r>
            <a:endParaRPr lang="zh-CN" altLang="en-US"/>
          </a:p>
        </p:txBody>
      </p:sp>
    </p:spTree>
  </p:cSld>
  <p:clrMapOvr>
    <a:masterClrMapping/>
  </p:clrMapOvr>
  <p:transition spd="slow" advTm="7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2" name="文本框 7191"/>
          <p:cNvSpPr txBox="1"/>
          <p:nvPr/>
        </p:nvSpPr>
        <p:spPr>
          <a:xfrm>
            <a:off x="457200" y="304800"/>
            <a:ext cx="632460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endParaRPr lang="en-US" altLang="zh-CN" sz="3200" b="1">
              <a:solidFill>
                <a:schemeClr val="bg2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lang="en-US" altLang="zh-CN" sz="3200" b="1">
              <a:solidFill>
                <a:schemeClr val="bg2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pSp>
        <p:nvGrpSpPr>
          <p:cNvPr id="7205" name="组合 7204"/>
          <p:cNvGrpSpPr/>
          <p:nvPr/>
        </p:nvGrpSpPr>
        <p:grpSpPr>
          <a:xfrm>
            <a:off x="457200" y="914400"/>
            <a:ext cx="2789238" cy="3124200"/>
            <a:chOff x="1680" y="960"/>
            <a:chExt cx="1757" cy="1968"/>
          </a:xfrm>
        </p:grpSpPr>
        <p:sp>
          <p:nvSpPr>
            <p:cNvPr id="7194" name="椭圆 7193"/>
            <p:cNvSpPr/>
            <p:nvPr/>
          </p:nvSpPr>
          <p:spPr>
            <a:xfrm>
              <a:off x="1963" y="1446"/>
              <a:ext cx="1197" cy="1197"/>
            </a:xfrm>
            <a:prstGeom prst="ellipse">
              <a:avLst/>
            </a:prstGeom>
            <a:solidFill>
              <a:srgbClr val="FFFFFF"/>
            </a:solidFill>
            <a:ln w="3810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5" name="直接连接符 7194"/>
            <p:cNvSpPr/>
            <p:nvPr/>
          </p:nvSpPr>
          <p:spPr>
            <a:xfrm>
              <a:off x="2522" y="1216"/>
              <a:ext cx="71" cy="0"/>
            </a:xfrm>
            <a:prstGeom prst="line">
              <a:avLst/>
            </a:prstGeom>
            <a:ln w="3810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196" name="直接连接符 7195"/>
            <p:cNvSpPr/>
            <p:nvPr/>
          </p:nvSpPr>
          <p:spPr>
            <a:xfrm flipH="1">
              <a:off x="2488" y="1217"/>
              <a:ext cx="35" cy="240"/>
            </a:xfrm>
            <a:prstGeom prst="line">
              <a:avLst/>
            </a:prstGeom>
            <a:ln w="3810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197" name="直接连接符 7196"/>
            <p:cNvSpPr/>
            <p:nvPr/>
          </p:nvSpPr>
          <p:spPr>
            <a:xfrm>
              <a:off x="2585" y="1217"/>
              <a:ext cx="53" cy="240"/>
            </a:xfrm>
            <a:prstGeom prst="line">
              <a:avLst/>
            </a:prstGeom>
            <a:ln w="3810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7198" name="椭圆 7197"/>
            <p:cNvSpPr/>
            <p:nvPr/>
          </p:nvSpPr>
          <p:spPr>
            <a:xfrm>
              <a:off x="2512" y="1127"/>
              <a:ext cx="89" cy="89"/>
            </a:xfrm>
            <a:prstGeom prst="ellipse">
              <a:avLst/>
            </a:prstGeom>
            <a:solidFill>
              <a:srgbClr val="993366"/>
            </a:solidFill>
            <a:ln w="3810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99" name="直接连接符 7198"/>
            <p:cNvSpPr/>
            <p:nvPr/>
          </p:nvSpPr>
          <p:spPr>
            <a:xfrm>
              <a:off x="2558" y="1171"/>
              <a:ext cx="337" cy="0"/>
            </a:xfrm>
            <a:prstGeom prst="line">
              <a:avLst/>
            </a:prstGeom>
            <a:ln w="38100" cap="flat" cmpd="sng">
              <a:solidFill>
                <a:srgbClr val="00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7200" name="文本框 7199"/>
            <p:cNvSpPr txBox="1"/>
            <p:nvPr/>
          </p:nvSpPr>
          <p:spPr>
            <a:xfrm>
              <a:off x="2664" y="960"/>
              <a:ext cx="284" cy="284"/>
            </a:xfrm>
            <a:prstGeom prst="rect">
              <a:avLst/>
            </a:prstGeom>
            <a:noFill/>
            <a:ln w="38100">
              <a:noFill/>
            </a:ln>
          </p:spPr>
          <p:txBody>
            <a:bodyPr/>
            <a:lstStyle/>
            <a:p>
              <a:pPr algn="just" eaLnBrk="0" hangingPunct="0"/>
              <a:r>
                <a:rPr lang="en-US" altLang="zh-CN" sz="1600" b="1">
                  <a:solidFill>
                    <a:schemeClr val="hlink"/>
                  </a:solidFill>
                  <a:latin typeface="Times New Roman" panose="02020603050405020304" pitchFamily="18" charset="0"/>
                </a:rPr>
                <a:t>V</a:t>
              </a:r>
              <a:endParaRPr lang="en-US" altLang="zh-CN" sz="1600" b="1">
                <a:solidFill>
                  <a:schemeClr val="hlink"/>
                </a:solidFill>
                <a:latin typeface="Times New Roman" panose="02020603050405020304" pitchFamily="18" charset="0"/>
              </a:endParaRPr>
            </a:p>
          </p:txBody>
        </p:sp>
        <p:sp>
          <p:nvSpPr>
            <p:cNvPr id="7201" name="任意多边形 7200"/>
            <p:cNvSpPr/>
            <p:nvPr/>
          </p:nvSpPr>
          <p:spPr>
            <a:xfrm>
              <a:off x="2558" y="1171"/>
              <a:ext cx="328" cy="373"/>
            </a:xfrm>
            <a:custGeom>
              <a:avLst/>
              <a:gdLst/>
              <a:ahLst/>
              <a:cxnLst/>
              <a:rect l="0" t="0" r="0" b="0"/>
              <a:pathLst>
                <a:path w="554" h="630">
                  <a:moveTo>
                    <a:pt x="0" y="0"/>
                  </a:moveTo>
                  <a:cubicBezTo>
                    <a:pt x="119" y="30"/>
                    <a:pt x="238" y="60"/>
                    <a:pt x="330" y="165"/>
                  </a:cubicBezTo>
                  <a:cubicBezTo>
                    <a:pt x="422" y="270"/>
                    <a:pt x="517" y="553"/>
                    <a:pt x="554" y="630"/>
                  </a:cubicBezTo>
                </a:path>
              </a:pathLst>
            </a:custGeom>
            <a:noFill/>
            <a:ln w="38100" cap="flat" cmpd="sng">
              <a:solidFill>
                <a:srgbClr val="800000">
                  <a:alpha val="100000"/>
                </a:srgbClr>
              </a:solidFill>
              <a:prstDash val="sysDot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2" name="任意多边形 7201"/>
            <p:cNvSpPr/>
            <p:nvPr/>
          </p:nvSpPr>
          <p:spPr>
            <a:xfrm>
              <a:off x="2558" y="1171"/>
              <a:ext cx="497" cy="533"/>
            </a:xfrm>
            <a:custGeom>
              <a:avLst/>
              <a:gdLst/>
              <a:ahLst/>
              <a:cxnLst/>
              <a:rect l="0" t="0" r="0" b="0"/>
              <a:pathLst>
                <a:path w="840" h="900">
                  <a:moveTo>
                    <a:pt x="0" y="0"/>
                  </a:moveTo>
                  <a:cubicBezTo>
                    <a:pt x="127" y="2"/>
                    <a:pt x="254" y="5"/>
                    <a:pt x="344" y="45"/>
                  </a:cubicBezTo>
                  <a:cubicBezTo>
                    <a:pt x="434" y="85"/>
                    <a:pt x="457" y="97"/>
                    <a:pt x="540" y="240"/>
                  </a:cubicBezTo>
                  <a:cubicBezTo>
                    <a:pt x="623" y="383"/>
                    <a:pt x="790" y="793"/>
                    <a:pt x="840" y="900"/>
                  </a:cubicBezTo>
                </a:path>
              </a:pathLst>
            </a:custGeom>
            <a:noFill/>
            <a:ln w="38100" cap="flat" cmpd="sng">
              <a:solidFill>
                <a:srgbClr val="0000FF">
                  <a:alpha val="100000"/>
                </a:srgbClr>
              </a:solidFill>
              <a:prstDash val="sysDot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3" name="椭圆 7202"/>
            <p:cNvSpPr/>
            <p:nvPr/>
          </p:nvSpPr>
          <p:spPr>
            <a:xfrm>
              <a:off x="1680" y="1171"/>
              <a:ext cx="1757" cy="1757"/>
            </a:xfrm>
            <a:prstGeom prst="ellipse">
              <a:avLst/>
            </a:prstGeom>
            <a:noFill/>
            <a:ln w="38100" cap="flat" cmpd="sng">
              <a:solidFill>
                <a:srgbClr val="FF0000"/>
              </a:solidFill>
              <a:prstDash val="sysDot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204" name="椭圆 7203"/>
            <p:cNvSpPr/>
            <p:nvPr/>
          </p:nvSpPr>
          <p:spPr>
            <a:xfrm>
              <a:off x="2550" y="2025"/>
              <a:ext cx="44" cy="44"/>
            </a:xfrm>
            <a:prstGeom prst="ellipse">
              <a:avLst/>
            </a:prstGeom>
            <a:solidFill>
              <a:srgbClr val="000000"/>
            </a:solidFill>
            <a:ln w="3810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7220" name="矩形 7219"/>
          <p:cNvSpPr/>
          <p:nvPr/>
        </p:nvSpPr>
        <p:spPr>
          <a:xfrm>
            <a:off x="381000" y="228600"/>
            <a:ext cx="613410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3200" b="1" dirty="0">
                <a:solidFill>
                  <a:schemeClr val="tx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一、卫星的发射与运行  宇宙速度</a:t>
            </a:r>
            <a:endParaRPr lang="zh-CN" altLang="en-US" sz="3200" b="1" dirty="0">
              <a:solidFill>
                <a:schemeClr val="tx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7222" name="文本框 7221"/>
          <p:cNvSpPr txBox="1"/>
          <p:nvPr/>
        </p:nvSpPr>
        <p:spPr>
          <a:xfrm>
            <a:off x="3886200" y="1066800"/>
            <a:ext cx="29718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华文中宋" panose="02010600040101010101" pitchFamily="2" charset="-122"/>
                <a:hlinkClick r:id="rId1"/>
              </a:rPr>
              <a:t>牛顿的思考</a:t>
            </a:r>
            <a:endParaRPr lang="zh-CN" altLang="en-US" sz="2800" b="1">
              <a:solidFill>
                <a:schemeClr val="accent2"/>
              </a:solidFill>
              <a:latin typeface="Times New Roman" panose="02020603050405020304" pitchFamily="18" charset="0"/>
              <a:ea typeface="华文中宋" panose="02010600040101010101" pitchFamily="2" charset="-122"/>
            </a:endParaRPr>
          </a:p>
        </p:txBody>
      </p:sp>
      <p:graphicFrame>
        <p:nvGraphicFramePr>
          <p:cNvPr id="7225" name="对象 7224"/>
          <p:cNvGraphicFramePr/>
          <p:nvPr/>
        </p:nvGraphicFramePr>
        <p:xfrm>
          <a:off x="3886201" y="3891280"/>
          <a:ext cx="1988185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" r:id="rId2" imgW="952500" imgH="419100" progId="Equation.3">
                  <p:embed/>
                </p:oleObj>
              </mc:Choice>
              <mc:Fallback>
                <p:oleObj name="" r:id="rId2" imgW="952500" imgH="419100" progId="Equation.3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886201" y="3891280"/>
                        <a:ext cx="1988185" cy="8731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26" name="右箭头 7225"/>
          <p:cNvSpPr/>
          <p:nvPr/>
        </p:nvSpPr>
        <p:spPr>
          <a:xfrm>
            <a:off x="6033135" y="4251325"/>
            <a:ext cx="533400" cy="152400"/>
          </a:xfrm>
          <a:prstGeom prst="rightArrow">
            <a:avLst>
              <a:gd name="adj1" fmla="val 50000"/>
              <a:gd name="adj2" fmla="val 87500"/>
            </a:avLst>
          </a:prstGeom>
          <a:solidFill>
            <a:srgbClr val="FF0000"/>
          </a:solidFill>
          <a:ln w="9525" cap="flat" cmpd="sng">
            <a:solidFill>
              <a:schemeClr val="hlink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graphicFrame>
        <p:nvGraphicFramePr>
          <p:cNvPr id="7227" name="对象 7226"/>
          <p:cNvGraphicFramePr/>
          <p:nvPr/>
        </p:nvGraphicFramePr>
        <p:xfrm>
          <a:off x="6657658" y="3729197"/>
          <a:ext cx="1557655" cy="9575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" r:id="rId4" imgW="723900" imgH="444500" progId="Equation.3">
                  <p:embed/>
                </p:oleObj>
              </mc:Choice>
              <mc:Fallback>
                <p:oleObj name="" r:id="rId4" imgW="723900" imgH="444500" progId="Equation.3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657658" y="3729197"/>
                        <a:ext cx="1557655" cy="95758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28" name="文本框 7227"/>
          <p:cNvSpPr txBox="1"/>
          <p:nvPr/>
        </p:nvSpPr>
        <p:spPr>
          <a:xfrm>
            <a:off x="3635375" y="3068638"/>
            <a:ext cx="5329238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Times New Roman" panose="02020603050405020304" pitchFamily="18" charset="0"/>
              </a:rPr>
              <a:t>    </a:t>
            </a:r>
            <a:r>
              <a:rPr lang="zh-CN" altLang="en-US" sz="2400" b="1" dirty="0">
                <a:latin typeface="Times New Roman" panose="02020603050405020304" pitchFamily="18" charset="0"/>
              </a:rPr>
              <a:t>若绕地球运转成为地球卫星</a:t>
            </a:r>
            <a:r>
              <a:rPr lang="en-US" altLang="zh-CN" sz="2400" b="1" dirty="0">
                <a:latin typeface="Times New Roman" panose="02020603050405020304" pitchFamily="18" charset="0"/>
              </a:rPr>
              <a:t>(</a:t>
            </a:r>
            <a:r>
              <a:rPr lang="zh-CN" altLang="en-US" sz="2400" b="1" dirty="0">
                <a:latin typeface="Times New Roman" panose="02020603050405020304" pitchFamily="18" charset="0"/>
              </a:rPr>
              <a:t>近似看成圆轨道</a:t>
            </a:r>
            <a:r>
              <a:rPr lang="en-US" altLang="zh-CN" sz="2400" b="1">
                <a:latin typeface="Times New Roman" panose="02020603050405020304" pitchFamily="18" charset="0"/>
              </a:rPr>
              <a:t>):</a:t>
            </a:r>
            <a:endParaRPr lang="en-US" altLang="zh-CN" sz="2400" b="1">
              <a:latin typeface="Times New Roman" panose="02020603050405020304" pitchFamily="18" charset="0"/>
            </a:endParaRPr>
          </a:p>
        </p:txBody>
      </p:sp>
      <p:sp>
        <p:nvSpPr>
          <p:cNvPr id="7229" name="文本框 7228"/>
          <p:cNvSpPr txBox="1"/>
          <p:nvPr/>
        </p:nvSpPr>
        <p:spPr>
          <a:xfrm>
            <a:off x="381000" y="4686935"/>
            <a:ext cx="8377555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Times New Roman" panose="02020603050405020304" pitchFamily="18" charset="0"/>
              </a:rPr>
              <a:t>  </a:t>
            </a:r>
            <a:r>
              <a:rPr lang="zh-CN" altLang="en-US" sz="2400" b="1" dirty="0">
                <a:latin typeface="Times New Roman" panose="02020603050405020304" pitchFamily="18" charset="0"/>
              </a:rPr>
              <a:t>当卫星在地球附近轨道运行时，其轨道半径可视为地球自身半径。已知地球半径</a:t>
            </a:r>
            <a:r>
              <a:rPr lang="en-US" altLang="zh-CN" sz="2400" b="1" dirty="0">
                <a:latin typeface="Times New Roman" panose="02020603050405020304" pitchFamily="18" charset="0"/>
              </a:rPr>
              <a:t>R=6400km</a:t>
            </a:r>
            <a:r>
              <a:rPr lang="zh-CN" altLang="en-US" sz="2400" b="1" dirty="0">
                <a:latin typeface="Times New Roman" panose="02020603050405020304" pitchFamily="18" charset="0"/>
              </a:rPr>
              <a:t>，地球质量为</a:t>
            </a:r>
            <a:r>
              <a:rPr lang="en-US" altLang="zh-CN" sz="2400" b="1" dirty="0">
                <a:latin typeface="Times New Roman" panose="02020603050405020304" pitchFamily="18" charset="0"/>
              </a:rPr>
              <a:t>5.98</a:t>
            </a:r>
            <a:r>
              <a:rPr lang="zh-CN" altLang="en-US" sz="2400" b="1" dirty="0">
                <a:latin typeface="Times New Roman" panose="02020603050405020304" pitchFamily="18" charset="0"/>
              </a:rPr>
              <a:t>×</a:t>
            </a:r>
            <a:r>
              <a:rPr lang="en-US" altLang="zh-CN" sz="2400" b="1" dirty="0">
                <a:latin typeface="Times New Roman" panose="02020603050405020304" pitchFamily="18" charset="0"/>
              </a:rPr>
              <a:t>10</a:t>
            </a:r>
            <a:r>
              <a:rPr lang="en-US" altLang="zh-CN" sz="2400" b="1" baseline="30000" dirty="0">
                <a:latin typeface="Times New Roman" panose="02020603050405020304" pitchFamily="18" charset="0"/>
              </a:rPr>
              <a:t>24</a:t>
            </a:r>
            <a:r>
              <a:rPr lang="en-US" altLang="zh-CN" sz="2400" b="1" dirty="0">
                <a:latin typeface="Times New Roman" panose="02020603050405020304" pitchFamily="18" charset="0"/>
                <a:sym typeface="+mn-ea"/>
              </a:rPr>
              <a:t>kg.</a:t>
            </a:r>
            <a:endParaRPr lang="en-US" sz="2400" b="1">
              <a:latin typeface="Times New Roman" panose="02020603050405020304" pitchFamily="18" charset="0"/>
            </a:endParaRPr>
          </a:p>
        </p:txBody>
      </p:sp>
      <p:sp>
        <p:nvSpPr>
          <p:cNvPr id="7230" name="文本框 7229"/>
          <p:cNvSpPr txBox="1"/>
          <p:nvPr/>
        </p:nvSpPr>
        <p:spPr>
          <a:xfrm>
            <a:off x="3419475" y="1557338"/>
            <a:ext cx="5473700" cy="15525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Times New Roman" panose="02020603050405020304" pitchFamily="18" charset="0"/>
              </a:rPr>
              <a:t>把物体从高山上抛出，速度一次比一次大，落地点一次比一次远。如果速度足够大，物体就不再落回地面，它将绕地球运动，成为人造地球卫星。</a:t>
            </a:r>
            <a:endParaRPr lang="zh-CN" altLang="en-US" sz="24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2" name="对象 1"/>
          <p:cNvGraphicFramePr/>
          <p:nvPr/>
        </p:nvGraphicFramePr>
        <p:xfrm>
          <a:off x="555308" y="5516722"/>
          <a:ext cx="7106285" cy="985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" r:id="rId6" imgW="3302000" imgH="457200" progId="Equation.3">
                  <p:embed/>
                </p:oleObj>
              </mc:Choice>
              <mc:Fallback>
                <p:oleObj name="" r:id="rId6" imgW="3302000" imgH="457200" progId="Equation.3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55308" y="5516722"/>
                        <a:ext cx="7106285" cy="98552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组合 5"/>
          <p:cNvGrpSpPr/>
          <p:nvPr/>
        </p:nvGrpSpPr>
        <p:grpSpPr>
          <a:xfrm>
            <a:off x="7092950" y="5644515"/>
            <a:ext cx="1871980" cy="1008380"/>
            <a:chOff x="10237" y="9870"/>
            <a:chExt cx="2948" cy="1588"/>
          </a:xfrm>
        </p:grpSpPr>
        <p:sp>
          <p:nvSpPr>
            <p:cNvPr id="5" name="云形标注 4"/>
            <p:cNvSpPr/>
            <p:nvPr/>
          </p:nvSpPr>
          <p:spPr>
            <a:xfrm>
              <a:off x="10237" y="9870"/>
              <a:ext cx="2949" cy="1588"/>
            </a:xfrm>
            <a:prstGeom prst="cloudCallout">
              <a:avLst>
                <a:gd name="adj1" fmla="val -27755"/>
                <a:gd name="adj2" fmla="val -67758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0760" name="矩形 30759"/>
            <p:cNvSpPr/>
            <p:nvPr/>
          </p:nvSpPr>
          <p:spPr>
            <a:xfrm>
              <a:off x="10680" y="10108"/>
              <a:ext cx="2192" cy="1113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 anchor="t">
              <a:spAutoFit/>
            </a:bodyPr>
            <a:lstStyle/>
            <a:p>
              <a:r>
                <a:rPr lang="zh-CN" altLang="en-US" sz="2000" b="1" dirty="0">
                  <a:solidFill>
                    <a:srgbClr val="FF0000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rPr>
                <a:t>第一宇宙速度</a:t>
              </a:r>
              <a:r>
                <a:rPr lang="zh-CN" altLang="en-US" sz="2000" b="1" dirty="0">
                  <a:solidFill>
                    <a:srgbClr val="FF0000"/>
                  </a:solidFill>
                  <a:latin typeface="黑体" panose="02010609060101010101" pitchFamily="2" charset="-122"/>
                  <a:ea typeface="黑体" panose="02010609060101010101" pitchFamily="2" charset="-122"/>
                </a:rPr>
                <a:t> </a:t>
              </a:r>
              <a:endParaRPr lang="zh-CN" altLang="en-US" sz="2000" b="1" dirty="0">
                <a:solidFill>
                  <a:srgbClr val="FF0000"/>
                </a:solidFill>
                <a:latin typeface="黑体" panose="02010609060101010101" pitchFamily="2" charset="-122"/>
                <a:ea typeface="黑体" panose="02010609060101010101" pitchFamily="2" charset="-122"/>
              </a:endParaRPr>
            </a:p>
          </p:txBody>
        </p:sp>
      </p:grpSp>
    </p:spTree>
  </p:cSld>
  <p:clrMapOvr>
    <a:masterClrMapping/>
  </p:clrMapOvr>
  <p:transition spd="slow" advTm="7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7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22" grpId="0"/>
      <p:bldP spid="7228" grpId="0"/>
      <p:bldP spid="7229" grpId="0"/>
      <p:bldP spid="723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7971643" cy="576064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252345" y="6007953"/>
            <a:ext cx="789963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/>
              <a:t>   从图中可见探测器在飞行过程中的轨迹多次发生了改变，那它又是怎么实现变轨的？在变轨前后其运动的</a:t>
            </a:r>
            <a:r>
              <a:rPr lang="en-US" altLang="zh-CN" b="1" dirty="0"/>
              <a:t>v</a:t>
            </a:r>
            <a:r>
              <a:rPr lang="zh-CN" altLang="en-US" b="1" dirty="0"/>
              <a:t>，</a:t>
            </a:r>
            <a:r>
              <a:rPr lang="en-US" altLang="zh-CN" b="1" dirty="0"/>
              <a:t>T</a:t>
            </a:r>
            <a:r>
              <a:rPr lang="zh-CN" altLang="en-US" b="1" dirty="0"/>
              <a:t>，</a:t>
            </a:r>
            <a:r>
              <a:rPr lang="en-US" altLang="zh-CN" b="1" dirty="0"/>
              <a:t>a</a:t>
            </a:r>
            <a:r>
              <a:rPr lang="zh-CN" altLang="en-US" b="1" dirty="0"/>
              <a:t>又是怎么变化的？</a:t>
            </a:r>
            <a:endParaRPr lang="zh-CN" altLang="en-US" b="1" dirty="0"/>
          </a:p>
        </p:txBody>
      </p:sp>
    </p:spTree>
  </p:cSld>
  <p:clrMapOvr>
    <a:masterClrMapping/>
  </p:clrMapOvr>
  <p:transition spd="slow" advTm="7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矩形 64515"/>
          <p:cNvSpPr/>
          <p:nvPr/>
        </p:nvSpPr>
        <p:spPr>
          <a:xfrm>
            <a:off x="179388" y="836613"/>
            <a:ext cx="8208962" cy="2449512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60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692150" lvl="1" indent="-34734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2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87425" lvl="2" indent="-29337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21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81430" lvl="3" indent="-2921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§"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598930" lvl="4" indent="-31623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§"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0" lvl="0" indent="0">
              <a:buNone/>
            </a:pPr>
            <a:r>
              <a:rPr lang="en-US" altLang="zh-CN" b="1" dirty="0"/>
              <a:t>1</a:t>
            </a:r>
            <a:r>
              <a:rPr lang="zh-CN" altLang="en-US" b="1" dirty="0"/>
              <a:t>。轨道改变的原因：</a:t>
            </a:r>
            <a:endParaRPr lang="zh-CN" altLang="en-US" b="1" dirty="0"/>
          </a:p>
          <a:p>
            <a:pPr lvl="0">
              <a:buNone/>
            </a:pPr>
            <a:r>
              <a:rPr lang="zh-CN" altLang="en-US" b="1" dirty="0"/>
              <a:t>   </a:t>
            </a:r>
            <a:r>
              <a:rPr lang="en-US" altLang="zh-CN" b="1" dirty="0"/>
              <a:t>1</a:t>
            </a:r>
            <a:r>
              <a:rPr lang="zh-CN" altLang="en-US" b="1" dirty="0"/>
              <a:t>）当万有引力</a:t>
            </a:r>
            <a:r>
              <a:rPr lang="zh-CN" altLang="en-US" b="1" dirty="0">
                <a:solidFill>
                  <a:srgbClr val="FF0000"/>
                </a:solidFill>
              </a:rPr>
              <a:t>小于</a:t>
            </a:r>
            <a:r>
              <a:rPr lang="zh-CN" altLang="en-US" b="1" dirty="0"/>
              <a:t>向心力时，卫星将沿椭圆轨道向外做</a:t>
            </a:r>
            <a:r>
              <a:rPr lang="zh-CN" altLang="en-US" b="1" dirty="0">
                <a:solidFill>
                  <a:srgbClr val="FF0000"/>
                </a:solidFill>
              </a:rPr>
              <a:t>离心</a:t>
            </a:r>
            <a:r>
              <a:rPr lang="zh-CN" altLang="en-US" b="1" dirty="0"/>
              <a:t>运动。</a:t>
            </a:r>
            <a:endParaRPr lang="zh-CN" altLang="en-US" b="1" dirty="0"/>
          </a:p>
          <a:p>
            <a:pPr lvl="0">
              <a:buNone/>
            </a:pPr>
            <a:r>
              <a:rPr lang="zh-CN" altLang="en-US" b="1" dirty="0"/>
              <a:t>   </a:t>
            </a:r>
            <a:r>
              <a:rPr lang="en-US" altLang="zh-CN" b="1" dirty="0"/>
              <a:t>2</a:t>
            </a:r>
            <a:r>
              <a:rPr lang="zh-CN" altLang="en-US" b="1" dirty="0"/>
              <a:t>）当万有引力</a:t>
            </a:r>
            <a:r>
              <a:rPr lang="zh-CN" altLang="en-US" b="1" dirty="0">
                <a:solidFill>
                  <a:srgbClr val="FF0000"/>
                </a:solidFill>
              </a:rPr>
              <a:t>大于</a:t>
            </a:r>
            <a:r>
              <a:rPr lang="zh-CN" altLang="en-US" b="1" dirty="0"/>
              <a:t>向心力时，卫星将沿椭圆轨道向内做</a:t>
            </a:r>
            <a:r>
              <a:rPr lang="zh-CN" altLang="en-US" b="1" dirty="0">
                <a:solidFill>
                  <a:srgbClr val="FF0000"/>
                </a:solidFill>
              </a:rPr>
              <a:t>近心</a:t>
            </a:r>
            <a:r>
              <a:rPr lang="zh-CN" altLang="en-US" b="1" dirty="0"/>
              <a:t>运动。</a:t>
            </a:r>
            <a:endParaRPr lang="zh-CN" altLang="en-US" b="1" dirty="0"/>
          </a:p>
        </p:txBody>
      </p:sp>
      <p:sp>
        <p:nvSpPr>
          <p:cNvPr id="64518" name="矩形 64517"/>
          <p:cNvSpPr/>
          <p:nvPr/>
        </p:nvSpPr>
        <p:spPr>
          <a:xfrm>
            <a:off x="179388" y="0"/>
            <a:ext cx="7345362" cy="836613"/>
          </a:xfrm>
          <a:prstGeom prst="rect">
            <a:avLst/>
          </a:prstGeom>
          <a:noFill/>
          <a:ln w="9525">
            <a:noFill/>
          </a:ln>
        </p:spPr>
        <p:txBody>
          <a:bodyPr lIns="92075" tIns="46038" rIns="92075" bIns="46038" anchor="ctr"/>
          <a:lstStyle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3900" b="1" u="none" kern="1200" baseline="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/>
            <a:r>
              <a:rPr lang="zh-CN" altLang="en-US" dirty="0">
                <a:solidFill>
                  <a:schemeClr val="tx1"/>
                </a:solidFill>
              </a:rPr>
              <a:t>六、人造卫星的变轨问题</a:t>
            </a:r>
            <a:endParaRPr lang="zh-CN" altLang="en-US" dirty="0">
              <a:solidFill>
                <a:schemeClr val="tx1"/>
              </a:solidFill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4270375" y="1995805"/>
            <a:ext cx="4583430" cy="6858000"/>
            <a:chOff x="6725" y="3122"/>
            <a:chExt cx="7218" cy="10800"/>
          </a:xfrm>
        </p:grpSpPr>
        <p:grpSp>
          <p:nvGrpSpPr>
            <p:cNvPr id="8" name="组合 7"/>
            <p:cNvGrpSpPr/>
            <p:nvPr/>
          </p:nvGrpSpPr>
          <p:grpSpPr>
            <a:xfrm>
              <a:off x="6725" y="3122"/>
              <a:ext cx="7218" cy="10800"/>
              <a:chOff x="6725" y="3122"/>
              <a:chExt cx="7218" cy="10800"/>
            </a:xfrm>
          </p:grpSpPr>
          <p:grpSp>
            <p:nvGrpSpPr>
              <p:cNvPr id="2" name="组合 1"/>
              <p:cNvGrpSpPr/>
              <p:nvPr/>
            </p:nvGrpSpPr>
            <p:grpSpPr>
              <a:xfrm>
                <a:off x="6725" y="3122"/>
                <a:ext cx="7218" cy="10800"/>
                <a:chOff x="6725" y="3122"/>
                <a:chExt cx="7218" cy="10800"/>
              </a:xfrm>
            </p:grpSpPr>
            <p:pic>
              <p:nvPicPr>
                <p:cNvPr id="3" name="图片 2"/>
                <p:cNvPicPr>
                  <a:picLocks noChangeAspect="1"/>
                </p:cNvPicPr>
                <p:nvPr/>
              </p:nvPicPr>
              <p:blipFill>
                <a:blip r:embed="rId1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725" y="5740"/>
                  <a:ext cx="7219" cy="4649"/>
                </a:xfrm>
                <a:prstGeom prst="rect">
                  <a:avLst/>
                </a:prstGeom>
              </p:spPr>
            </p:pic>
            <p:pic>
              <p:nvPicPr>
                <p:cNvPr id="6" name="图片 5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82404"/>
                <a:stretch>
                  <a:fillRect/>
                </a:stretch>
              </p:blipFill>
              <p:spPr>
                <a:xfrm>
                  <a:off x="11135" y="3122"/>
                  <a:ext cx="1846" cy="10800"/>
                </a:xfrm>
                <a:prstGeom prst="rect">
                  <a:avLst/>
                </a:prstGeom>
              </p:spPr>
            </p:pic>
          </p:grpSp>
          <p:cxnSp>
            <p:nvCxnSpPr>
              <p:cNvPr id="5" name="直接箭头连接符 4"/>
              <p:cNvCxnSpPr/>
              <p:nvPr/>
            </p:nvCxnSpPr>
            <p:spPr>
              <a:xfrm flipH="1" flipV="1">
                <a:off x="12563" y="6047"/>
                <a:ext cx="194" cy="714"/>
              </a:xfrm>
              <a:prstGeom prst="straightConnector1">
                <a:avLst/>
              </a:prstGeom>
              <a:ln w="19050">
                <a:solidFill>
                  <a:srgbClr val="E33B73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文本框 6"/>
              <p:cNvSpPr txBox="1"/>
              <p:nvPr/>
            </p:nvSpPr>
            <p:spPr>
              <a:xfrm>
                <a:off x="12757" y="6181"/>
                <a:ext cx="852" cy="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/>
                  <a:t>v</a:t>
                </a:r>
                <a:r>
                  <a:rPr lang="en-US" altLang="zh-CN" baseline="-25000"/>
                  <a:t>3</a:t>
                </a:r>
                <a:endParaRPr lang="en-US" altLang="zh-CN" baseline="-25000"/>
              </a:p>
            </p:txBody>
          </p:sp>
        </p:grpSp>
        <p:sp>
          <p:nvSpPr>
            <p:cNvPr id="4" name="椭圆 3"/>
            <p:cNvSpPr/>
            <p:nvPr/>
          </p:nvSpPr>
          <p:spPr>
            <a:xfrm>
              <a:off x="12643" y="6761"/>
              <a:ext cx="227" cy="227"/>
            </a:xfrm>
            <a:prstGeom prst="ellipse">
              <a:avLst/>
            </a:prstGeom>
            <a:solidFill>
              <a:srgbClr val="3333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9512" y="495146"/>
            <a:ext cx="9144000" cy="357759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l"/>
              <a:defRPr sz="300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692150" lvl="1" indent="-34734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l"/>
              <a:defRPr sz="26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987425" lvl="2" indent="-29337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l"/>
              <a:defRPr sz="23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281430" lvl="3" indent="-2921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anose="05000000000000000000" pitchFamily="2" charset="2"/>
              <a:buChar char="§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598930" lvl="4" indent="-31623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anose="05000000000000000000" pitchFamily="2" charset="2"/>
              <a:buChar char="§"/>
              <a:defRPr sz="20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marL="0" lvl="0" indent="0">
              <a:buNone/>
            </a:pPr>
            <a:r>
              <a:rPr lang="en-US" altLang="zh-CN" b="1" dirty="0"/>
              <a:t>2</a:t>
            </a:r>
            <a:r>
              <a:rPr lang="zh-CN" altLang="en-US" b="1" dirty="0"/>
              <a:t>。变轨问题中各物理量比较方法：</a:t>
            </a:r>
            <a:endParaRPr lang="zh-CN" altLang="en-US" b="1" dirty="0"/>
          </a:p>
          <a:p>
            <a:pPr lvl="0">
              <a:buNone/>
            </a:pPr>
            <a:r>
              <a:rPr lang="en-US" altLang="zh-CN" b="1" dirty="0"/>
              <a:t>1</a:t>
            </a:r>
            <a:r>
              <a:rPr lang="zh-CN" altLang="en-US" b="1" dirty="0"/>
              <a:t>）加速度：从卫星所受的</a:t>
            </a:r>
            <a:r>
              <a:rPr lang="zh-CN" altLang="en-US" b="1" dirty="0">
                <a:solidFill>
                  <a:srgbClr val="FF0000"/>
                </a:solidFill>
              </a:rPr>
              <a:t>万有引力</a:t>
            </a:r>
            <a:r>
              <a:rPr lang="zh-CN" altLang="en-US" b="1" dirty="0"/>
              <a:t>大小角度来分析。</a:t>
            </a:r>
            <a:endParaRPr lang="zh-CN" altLang="en-US" b="1" dirty="0"/>
          </a:p>
          <a:p>
            <a:pPr lvl="0">
              <a:buNone/>
            </a:pPr>
            <a:r>
              <a:rPr lang="en-US" altLang="zh-CN" b="1" dirty="0"/>
              <a:t>2</a:t>
            </a:r>
            <a:r>
              <a:rPr lang="zh-CN" altLang="en-US" b="1" dirty="0"/>
              <a:t>）卫星速度：在</a:t>
            </a:r>
            <a:r>
              <a:rPr lang="zh-CN" altLang="en-US" b="1" dirty="0">
                <a:solidFill>
                  <a:srgbClr val="FF0000"/>
                </a:solidFill>
              </a:rPr>
              <a:t>圆</a:t>
            </a:r>
            <a:r>
              <a:rPr lang="zh-CN" altLang="en-US" b="1" dirty="0"/>
              <a:t>轨道上由速度决定公式来分析（            </a:t>
            </a:r>
            <a:r>
              <a:rPr lang="en-US" altLang="zh-CN" b="1" dirty="0"/>
              <a:t>)</a:t>
            </a:r>
            <a:r>
              <a:rPr lang="zh-CN" altLang="en-US" b="1" dirty="0"/>
              <a:t>；</a:t>
            </a:r>
            <a:endParaRPr lang="zh-CN" altLang="en-US" b="1" dirty="0"/>
          </a:p>
          <a:p>
            <a:pPr lvl="0">
              <a:buNone/>
            </a:pPr>
            <a:r>
              <a:rPr lang="zh-CN" altLang="en-US" b="1" dirty="0"/>
              <a:t>  在</a:t>
            </a:r>
            <a:r>
              <a:rPr lang="zh-CN" altLang="en-US" b="1" dirty="0">
                <a:solidFill>
                  <a:srgbClr val="FF0000"/>
                </a:solidFill>
              </a:rPr>
              <a:t>椭圆</a:t>
            </a:r>
            <a:r>
              <a:rPr lang="zh-CN" altLang="en-US" b="1" dirty="0"/>
              <a:t>轨道上的速度可由开普勒第二定律来分析（</a:t>
            </a:r>
            <a:r>
              <a:rPr lang="zh-CN" altLang="en-US" b="1" dirty="0">
                <a:solidFill>
                  <a:srgbClr val="FF0000"/>
                </a:solidFill>
              </a:rPr>
              <a:t>离中心天体越远，</a:t>
            </a:r>
            <a:r>
              <a:rPr lang="en-US" altLang="zh-CN" b="1" dirty="0">
                <a:solidFill>
                  <a:srgbClr val="FF0000"/>
                </a:solidFill>
              </a:rPr>
              <a:t>v</a:t>
            </a:r>
            <a:r>
              <a:rPr lang="zh-CN" altLang="en-US" b="1" dirty="0">
                <a:solidFill>
                  <a:srgbClr val="FF0000"/>
                </a:solidFill>
              </a:rPr>
              <a:t>越小</a:t>
            </a:r>
            <a:r>
              <a:rPr lang="zh-CN" altLang="en-US" b="1" dirty="0"/>
              <a:t>）；</a:t>
            </a:r>
            <a:endParaRPr lang="zh-CN" altLang="en-US" b="1" dirty="0"/>
          </a:p>
          <a:p>
            <a:pPr lvl="0">
              <a:buNone/>
            </a:pPr>
            <a:r>
              <a:rPr lang="zh-CN" altLang="en-US" b="1" dirty="0"/>
              <a:t>  而在圆和椭圆同一相切点而言，可借助观察轨道的位置关系来确定（</a:t>
            </a:r>
            <a:r>
              <a:rPr lang="zh-CN" altLang="en-US" b="1" dirty="0">
                <a:solidFill>
                  <a:srgbClr val="FF0000"/>
                </a:solidFill>
              </a:rPr>
              <a:t>外侧</a:t>
            </a:r>
            <a:r>
              <a:rPr lang="zh-CN" altLang="en-US" b="1" dirty="0"/>
              <a:t>轨道切点处速度</a:t>
            </a:r>
            <a:r>
              <a:rPr lang="zh-CN" altLang="en-US" b="1" dirty="0">
                <a:solidFill>
                  <a:srgbClr val="FF0000"/>
                </a:solidFill>
              </a:rPr>
              <a:t>大于</a:t>
            </a:r>
            <a:r>
              <a:rPr lang="zh-CN" altLang="en-US" b="1" dirty="0"/>
              <a:t>内侧轨道切点处速度）</a:t>
            </a:r>
            <a:endParaRPr lang="zh-CN" altLang="en-US" b="1" dirty="0"/>
          </a:p>
        </p:txBody>
      </p:sp>
      <p:sp>
        <p:nvSpPr>
          <p:cNvPr id="4" name="文本框 3"/>
          <p:cNvSpPr txBox="1"/>
          <p:nvPr/>
        </p:nvSpPr>
        <p:spPr>
          <a:xfrm>
            <a:off x="180018" y="5264006"/>
            <a:ext cx="8496944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/>
              <a:t>3</a:t>
            </a:r>
            <a:r>
              <a:rPr lang="zh-CN" altLang="en-US" sz="2800" b="1" dirty="0"/>
              <a:t>）周期比较：不论是</a:t>
            </a:r>
            <a:r>
              <a:rPr lang="zh-CN" altLang="en-US" sz="2800" b="1" dirty="0">
                <a:solidFill>
                  <a:srgbClr val="FF0000"/>
                </a:solidFill>
              </a:rPr>
              <a:t>圆</a:t>
            </a:r>
            <a:r>
              <a:rPr lang="zh-CN" altLang="en-US" sz="2800" b="1" dirty="0"/>
              <a:t>轨道还是</a:t>
            </a:r>
            <a:r>
              <a:rPr lang="zh-CN" altLang="en-US" sz="2800" b="1" dirty="0">
                <a:solidFill>
                  <a:srgbClr val="FF0000"/>
                </a:solidFill>
              </a:rPr>
              <a:t>椭圆</a:t>
            </a:r>
            <a:r>
              <a:rPr lang="zh-CN" altLang="en-US" sz="2800" b="1" dirty="0"/>
              <a:t>轨道，都可利用开普勒第三定律来比较周期大小。即：</a:t>
            </a:r>
            <a:endParaRPr lang="zh-CN" altLang="en-US" sz="2800" b="1" dirty="0"/>
          </a:p>
        </p:txBody>
      </p:sp>
      <p:graphicFrame>
        <p:nvGraphicFramePr>
          <p:cNvPr id="5" name="对象 4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944245" y="1931670"/>
          <a:ext cx="1148715" cy="7054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" r:id="rId1" imgW="723900" imgH="444500" progId="Equation.KSEE3">
                  <p:embed/>
                </p:oleObj>
              </mc:Choice>
              <mc:Fallback>
                <p:oleObj name="" r:id="rId1" imgW="723900" imgH="4445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944245" y="1931670"/>
                        <a:ext cx="1148715" cy="7054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6676390" y="5631815"/>
          <a:ext cx="1720215" cy="8870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6" name="" r:id="rId3" imgW="812800" imgH="419100" progId="Equation.KSEE3">
                  <p:embed/>
                </p:oleObj>
              </mc:Choice>
              <mc:Fallback>
                <p:oleObj name="" r:id="rId3" imgW="812800" imgH="4191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76390" y="5631815"/>
                        <a:ext cx="1720215" cy="8870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32410" y="398145"/>
            <a:ext cx="7689850" cy="45231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/>
              <a:t>例</a:t>
            </a:r>
            <a:r>
              <a:rPr lang="en-US" sz="2400"/>
              <a:t>3</a:t>
            </a:r>
            <a:r>
              <a:rPr lang="zh-CN" altLang="en-US" sz="2400"/>
              <a:t>  如图所示，我国发射神舟十号飞船时，先将飞船发送到一个椭圆轨道上，其近地点M距离地面高度200km，远地点N距地面高度330km，进入该轨道正常运行时，其周期为T</a:t>
            </a:r>
            <a:r>
              <a:rPr lang="zh-CN" altLang="en-US" sz="2400" baseline="-25000"/>
              <a:t>1</a:t>
            </a:r>
            <a:r>
              <a:rPr lang="zh-CN" altLang="en-US" sz="2400"/>
              <a:t>，通过M、N点时的速度分别为v</a:t>
            </a:r>
            <a:r>
              <a:rPr lang="zh-CN" altLang="en-US" sz="2400" baseline="-25000"/>
              <a:t>1</a:t>
            </a:r>
            <a:r>
              <a:rPr lang="zh-CN" altLang="en-US" sz="2400"/>
              <a:t>、v</a:t>
            </a:r>
            <a:r>
              <a:rPr lang="zh-CN" altLang="en-US" sz="2400" baseline="-25000"/>
              <a:t>2</a:t>
            </a:r>
            <a:r>
              <a:rPr lang="zh-CN" altLang="en-US" sz="2400"/>
              <a:t>，加速度分别为a</a:t>
            </a:r>
            <a:r>
              <a:rPr lang="zh-CN" altLang="en-US" sz="2400" baseline="-25000"/>
              <a:t>1</a:t>
            </a:r>
            <a:r>
              <a:rPr lang="zh-CN" altLang="en-US" sz="2400"/>
              <a:t>、a</a:t>
            </a:r>
            <a:r>
              <a:rPr lang="zh-CN" altLang="en-US" sz="2400" baseline="-25000"/>
              <a:t>2</a:t>
            </a:r>
            <a:r>
              <a:rPr lang="zh-CN" altLang="en-US" sz="2400"/>
              <a:t>，当某次飞船过N点时，地面指挥中心发出指令，点燃飞船上的发动机，给飞船在短时间内加速进入离地面330km的圆形轨道绕地球做匀速圆周运动，周期为T</a:t>
            </a:r>
            <a:r>
              <a:rPr lang="zh-CN" altLang="en-US" sz="2400" baseline="-25000"/>
              <a:t>2</a:t>
            </a:r>
            <a:r>
              <a:rPr lang="zh-CN" altLang="en-US" sz="2400"/>
              <a:t>，在圆周轨道的P点速度为v</a:t>
            </a:r>
            <a:r>
              <a:rPr lang="zh-CN" altLang="en-US" sz="2400" baseline="-25000"/>
              <a:t>3</a:t>
            </a:r>
            <a:r>
              <a:rPr lang="zh-CN" altLang="en-US" sz="2400"/>
              <a:t>，加速度为a</a:t>
            </a:r>
            <a:r>
              <a:rPr lang="zh-CN" altLang="en-US" sz="2400" baseline="-25000"/>
              <a:t>3</a:t>
            </a:r>
            <a:r>
              <a:rPr lang="zh-CN" altLang="en-US" sz="2400"/>
              <a:t>，那么关于v</a:t>
            </a:r>
            <a:r>
              <a:rPr lang="zh-CN" altLang="en-US" sz="2400" baseline="-25000"/>
              <a:t>1</a:t>
            </a:r>
            <a:r>
              <a:rPr lang="zh-CN" altLang="en-US" sz="2400"/>
              <a:t>、v</a:t>
            </a:r>
            <a:r>
              <a:rPr lang="zh-CN" altLang="en-US" sz="2400" baseline="-25000"/>
              <a:t>2</a:t>
            </a:r>
            <a:r>
              <a:rPr lang="zh-CN" altLang="en-US" sz="2400"/>
              <a:t>、v</a:t>
            </a:r>
            <a:r>
              <a:rPr lang="zh-CN" altLang="en-US" sz="2400" baseline="-25000"/>
              <a:t>3</a:t>
            </a:r>
            <a:r>
              <a:rPr lang="zh-CN" altLang="en-US" sz="2400"/>
              <a:t>、a</a:t>
            </a:r>
            <a:r>
              <a:rPr lang="zh-CN" altLang="en-US" sz="2400" baseline="-25000"/>
              <a:t>1</a:t>
            </a:r>
            <a:r>
              <a:rPr lang="zh-CN" altLang="en-US" sz="2400"/>
              <a:t>、a</a:t>
            </a:r>
            <a:r>
              <a:rPr lang="zh-CN" altLang="en-US" sz="2400" baseline="-25000"/>
              <a:t>2</a:t>
            </a:r>
            <a:r>
              <a:rPr lang="zh-CN" altLang="en-US" sz="2400"/>
              <a:t>、a</a:t>
            </a:r>
            <a:r>
              <a:rPr lang="zh-CN" altLang="en-US" sz="2400" baseline="-25000"/>
              <a:t>3</a:t>
            </a:r>
            <a:r>
              <a:rPr lang="zh-CN" altLang="en-US" sz="2400"/>
              <a:t>、T</a:t>
            </a:r>
            <a:r>
              <a:rPr lang="zh-CN" altLang="en-US" sz="2400" baseline="-25000"/>
              <a:t>1</a:t>
            </a:r>
            <a:r>
              <a:rPr lang="zh-CN" altLang="en-US" sz="2400"/>
              <a:t>、T</a:t>
            </a:r>
            <a:r>
              <a:rPr lang="zh-CN" altLang="en-US" sz="2400" baseline="-25000"/>
              <a:t>2</a:t>
            </a:r>
            <a:r>
              <a:rPr lang="zh-CN" altLang="en-US" sz="2400"/>
              <a:t>大小关系，下列说法正确的是（　　）</a:t>
            </a:r>
            <a:endParaRPr lang="zh-CN" altLang="en-US" sz="2400"/>
          </a:p>
          <a:p>
            <a:r>
              <a:rPr lang="zh-CN" altLang="en-US" sz="2400"/>
              <a:t>A、a</a:t>
            </a:r>
            <a:r>
              <a:rPr lang="zh-CN" altLang="en-US" sz="2400" baseline="-25000"/>
              <a:t>2</a:t>
            </a:r>
            <a:r>
              <a:rPr lang="zh-CN" altLang="en-US" sz="2400"/>
              <a:t>=a</a:t>
            </a:r>
            <a:r>
              <a:rPr lang="zh-CN" altLang="en-US" sz="2400" baseline="-25000"/>
              <a:t>3</a:t>
            </a:r>
            <a:r>
              <a:rPr lang="zh-CN" altLang="en-US" sz="2400"/>
              <a:t>＜a</a:t>
            </a:r>
            <a:r>
              <a:rPr lang="zh-CN" altLang="en-US" sz="2400" baseline="-25000"/>
              <a:t>1</a:t>
            </a:r>
            <a:r>
              <a:rPr lang="zh-CN" altLang="en-US" sz="2400"/>
              <a:t>	B、v</a:t>
            </a:r>
            <a:r>
              <a:rPr lang="zh-CN" altLang="en-US" sz="2400" baseline="-25000"/>
              <a:t>1</a:t>
            </a:r>
            <a:r>
              <a:rPr lang="zh-CN" altLang="en-US" sz="2400"/>
              <a:t>＞v</a:t>
            </a:r>
            <a:r>
              <a:rPr lang="zh-CN" altLang="en-US" sz="2400" baseline="-25000"/>
              <a:t>2</a:t>
            </a:r>
            <a:r>
              <a:rPr lang="zh-CN" altLang="en-US" sz="2400"/>
              <a:t>	</a:t>
            </a:r>
            <a:endParaRPr lang="zh-CN" altLang="en-US" sz="2400"/>
          </a:p>
          <a:p>
            <a:r>
              <a:rPr lang="zh-CN" altLang="en-US" sz="2400"/>
              <a:t>C、T</a:t>
            </a:r>
            <a:r>
              <a:rPr lang="zh-CN" altLang="en-US" sz="2400" baseline="-25000"/>
              <a:t>1</a:t>
            </a:r>
            <a:r>
              <a:rPr lang="zh-CN" altLang="en-US" sz="2400"/>
              <a:t>=T</a:t>
            </a:r>
            <a:r>
              <a:rPr lang="zh-CN" altLang="en-US" sz="2400" baseline="-25000"/>
              <a:t>2</a:t>
            </a:r>
            <a:r>
              <a:rPr lang="zh-CN" altLang="en-US" sz="2400"/>
              <a:t>	          D、a</a:t>
            </a:r>
            <a:r>
              <a:rPr lang="zh-CN" altLang="en-US" sz="2400" baseline="-25000"/>
              <a:t>3</a:t>
            </a:r>
            <a:r>
              <a:rPr lang="zh-CN" altLang="en-US" sz="2400"/>
              <a:t>＞a</a:t>
            </a:r>
            <a:r>
              <a:rPr lang="zh-CN" altLang="en-US" sz="2400" baseline="-25000"/>
              <a:t>2</a:t>
            </a:r>
            <a:r>
              <a:rPr lang="zh-CN" altLang="en-US" sz="2400"/>
              <a:t>＞a</a:t>
            </a:r>
            <a:r>
              <a:rPr lang="zh-CN" altLang="en-US" sz="2400" baseline="-25000"/>
              <a:t>1</a:t>
            </a:r>
            <a:endParaRPr lang="zh-CN" altLang="en-US" sz="2400" baseline="-2500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828030" y="4001770"/>
            <a:ext cx="2094230" cy="2140585"/>
          </a:xfrm>
          <a:prstGeom prst="rect">
            <a:avLst/>
          </a:prstGeom>
        </p:spPr>
      </p:pic>
    </p:spTree>
  </p:cSld>
  <p:clrMapOvr>
    <a:masterClrMapping/>
  </p:clrMapOvr>
  <p:transition spd="slow">
    <p:rand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文本框 22529"/>
          <p:cNvSpPr txBox="1"/>
          <p:nvPr/>
        </p:nvSpPr>
        <p:spPr>
          <a:xfrm>
            <a:off x="250825" y="333375"/>
            <a:ext cx="8497888" cy="37846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400" b="1" dirty="0">
                <a:latin typeface="Times New Roman" panose="02020603050405020304" pitchFamily="18" charset="0"/>
              </a:rPr>
              <a:t>例</a:t>
            </a:r>
            <a:r>
              <a:rPr lang="en-US" altLang="zh-CN" sz="2400" b="1" dirty="0">
                <a:latin typeface="Times New Roman" panose="02020603050405020304" pitchFamily="18" charset="0"/>
              </a:rPr>
              <a:t>4</a:t>
            </a:r>
            <a:r>
              <a:rPr lang="zh-CN" altLang="en-US" sz="2400" b="1" dirty="0">
                <a:latin typeface="Times New Roman" panose="02020603050405020304" pitchFamily="18" charset="0"/>
              </a:rPr>
              <a:t>．</a:t>
            </a:r>
            <a:r>
              <a:rPr sz="2400" b="1" dirty="0">
                <a:latin typeface="Times New Roman" panose="02020603050405020304" pitchFamily="18" charset="0"/>
              </a:rPr>
              <a:t>嫦娥工程分为三期，简称“绕、落、回”三步走，我国发射的“嫦娥三号”卫星是嫦娥工程第二阶段的登月探测器，经变轨成功落月，如图所示为其飞行轨道示意图，则下列说法正确的是</a:t>
            </a:r>
            <a:r>
              <a:rPr lang="zh-CN" sz="2400" b="1" dirty="0">
                <a:latin typeface="Times New Roman" panose="02020603050405020304" pitchFamily="18" charset="0"/>
              </a:rPr>
              <a:t>（      ）</a:t>
            </a:r>
            <a:endParaRPr sz="2400" b="1" dirty="0">
              <a:latin typeface="Times New Roman" panose="02020603050405020304" pitchFamily="18" charset="0"/>
            </a:endParaRPr>
          </a:p>
          <a:p>
            <a:r>
              <a:rPr sz="2400" b="1" dirty="0">
                <a:latin typeface="Times New Roman" panose="02020603050405020304" pitchFamily="18" charset="0"/>
              </a:rPr>
              <a:t>A. 嫦娥三号的发射速度应该大于11.2km/s</a:t>
            </a:r>
            <a:endParaRPr sz="2400" b="1" dirty="0">
              <a:latin typeface="Times New Roman" panose="02020603050405020304" pitchFamily="18" charset="0"/>
            </a:endParaRPr>
          </a:p>
          <a:p>
            <a:r>
              <a:rPr sz="2400" b="1" dirty="0">
                <a:latin typeface="Times New Roman" panose="02020603050405020304" pitchFamily="18" charset="0"/>
              </a:rPr>
              <a:t>B. 嫦娥三号在环月轨道1上P点的加速度大于在环月轨道2上P点的加速度</a:t>
            </a:r>
            <a:endParaRPr sz="2400" b="1" dirty="0">
              <a:latin typeface="Times New Roman" panose="02020603050405020304" pitchFamily="18" charset="0"/>
            </a:endParaRPr>
          </a:p>
          <a:p>
            <a:r>
              <a:rPr sz="2400" b="1" dirty="0">
                <a:latin typeface="Times New Roman" panose="02020603050405020304" pitchFamily="18" charset="0"/>
              </a:rPr>
              <a:t>C. 嫦娥三号在动力下降段中一直处于完全失重状态</a:t>
            </a:r>
            <a:endParaRPr sz="2400" b="1" dirty="0">
              <a:latin typeface="Times New Roman" panose="02020603050405020304" pitchFamily="18" charset="0"/>
            </a:endParaRPr>
          </a:p>
          <a:p>
            <a:r>
              <a:rPr sz="2400" b="1" dirty="0">
                <a:latin typeface="Times New Roman" panose="02020603050405020304" pitchFamily="18" charset="0"/>
              </a:rPr>
              <a:t>D. 嫦娥三号在环月轨道2上运行周期比在环月轨道1上运行周期小</a:t>
            </a:r>
            <a:endParaRPr sz="2400" b="1" dirty="0">
              <a:latin typeface="Times New Roman" panose="02020603050405020304" pitchFamily="18" charset="0"/>
            </a:endParaRPr>
          </a:p>
        </p:txBody>
      </p:sp>
      <p:sp>
        <p:nvSpPr>
          <p:cNvPr id="22532" name="矩形 22531"/>
          <p:cNvSpPr/>
          <p:nvPr/>
        </p:nvSpPr>
        <p:spPr>
          <a:xfrm>
            <a:off x="1169035" y="1460818"/>
            <a:ext cx="91440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400" b="1">
                <a:solidFill>
                  <a:srgbClr val="FF0066"/>
                </a:solidFill>
                <a:latin typeface="Times New Roman" panose="02020603050405020304" pitchFamily="18" charset="0"/>
              </a:rPr>
              <a:t>BD</a:t>
            </a:r>
            <a:r>
              <a:rPr lang="zh-CN" altLang="en-US" sz="2400" b="1">
                <a:solidFill>
                  <a:schemeClr val="accent2"/>
                </a:solidFill>
                <a:latin typeface="Times New Roman" panose="02020603050405020304" pitchFamily="18" charset="0"/>
              </a:rPr>
              <a:t>　</a:t>
            </a:r>
            <a:endParaRPr lang="zh-CN" altLang="en-US" sz="2400" b="1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178935" y="3754755"/>
            <a:ext cx="3999230" cy="2771140"/>
          </a:xfrm>
          <a:prstGeom prst="rect">
            <a:avLst/>
          </a:prstGeom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75285" y="412115"/>
            <a:ext cx="7468870" cy="3784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变式：我国首颗量子卫星于2016年8月16日成功发射。量子卫星成功运行后，我国将在世界上首次实现卫星和地面之间的量子通信。如图所示。图中P点是地球赤道上一点，则关于</a:t>
            </a:r>
            <a:r>
              <a:rPr lang="en-US" altLang="zh-CN" sz="2400" b="1"/>
              <a:t>P</a:t>
            </a:r>
            <a:r>
              <a:rPr lang="zh-CN" altLang="en-US" sz="2400" b="1"/>
              <a:t>点的同步卫星和量子卫星的线速度分别为</a:t>
            </a:r>
            <a:r>
              <a:rPr lang="en-US" altLang="zh-CN" sz="2400" b="1"/>
              <a:t>v</a:t>
            </a:r>
            <a:r>
              <a:rPr lang="en-US" altLang="zh-CN" sz="2400" b="1" baseline="-25000"/>
              <a:t>1</a:t>
            </a:r>
            <a:r>
              <a:rPr lang="zh-CN" altLang="en-US" sz="2400" b="1"/>
              <a:t>、</a:t>
            </a:r>
            <a:r>
              <a:rPr lang="en-US" altLang="zh-CN" sz="2400" b="1"/>
              <a:t>v</a:t>
            </a:r>
            <a:r>
              <a:rPr lang="en-US" altLang="zh-CN" sz="2400" b="1" baseline="-25000"/>
              <a:t>2</a:t>
            </a:r>
            <a:r>
              <a:rPr lang="zh-CN" altLang="en-US" sz="2400" b="1"/>
              <a:t>、</a:t>
            </a:r>
            <a:r>
              <a:rPr lang="en-US" altLang="zh-CN" sz="2400" b="1"/>
              <a:t>v</a:t>
            </a:r>
            <a:r>
              <a:rPr lang="en-US" altLang="zh-CN" sz="2400" b="1" baseline="-25000"/>
              <a:t>3</a:t>
            </a:r>
            <a:r>
              <a:rPr lang="zh-CN" altLang="en-US" sz="2400" b="1"/>
              <a:t>，加速度分别为</a:t>
            </a:r>
            <a:r>
              <a:rPr lang="en-US" altLang="zh-CN" sz="2400" b="1"/>
              <a:t>a</a:t>
            </a:r>
            <a:r>
              <a:rPr lang="en-US" altLang="zh-CN" sz="2400" b="1" baseline="-25000"/>
              <a:t>1</a:t>
            </a:r>
            <a:r>
              <a:rPr lang="zh-CN" altLang="en-US" sz="2400" b="1"/>
              <a:t>、</a:t>
            </a:r>
            <a:r>
              <a:rPr lang="en-US" altLang="zh-CN" sz="2400" b="1"/>
              <a:t>a</a:t>
            </a:r>
            <a:r>
              <a:rPr lang="en-US" altLang="zh-CN" sz="2400" b="1" baseline="-25000"/>
              <a:t>2</a:t>
            </a:r>
            <a:r>
              <a:rPr lang="zh-CN" altLang="en-US" sz="2400" b="1"/>
              <a:t>、</a:t>
            </a:r>
            <a:r>
              <a:rPr lang="en-US" altLang="zh-CN" sz="2400" b="1"/>
              <a:t>a</a:t>
            </a:r>
            <a:r>
              <a:rPr lang="en-US" altLang="zh-CN" sz="2400" b="1" baseline="-25000"/>
              <a:t>3</a:t>
            </a:r>
            <a:r>
              <a:rPr lang="zh-CN" altLang="en-US" sz="2400" b="1"/>
              <a:t>。则他们的大小关系正确的是（　　）</a:t>
            </a:r>
            <a:endParaRPr lang="zh-CN" altLang="en-US" sz="2400" b="1"/>
          </a:p>
          <a:p>
            <a:r>
              <a:rPr lang="en-US" altLang="zh-CN" sz="2400" b="1"/>
              <a:t>A.</a:t>
            </a:r>
            <a:r>
              <a:rPr lang="en-US" altLang="zh-CN" sz="2400" b="1">
                <a:sym typeface="+mn-ea"/>
              </a:rPr>
              <a:t>v</a:t>
            </a:r>
            <a:r>
              <a:rPr lang="en-US" altLang="zh-CN" sz="2400" b="1" baseline="-25000">
                <a:sym typeface="+mn-ea"/>
              </a:rPr>
              <a:t>1</a:t>
            </a:r>
            <a:r>
              <a:rPr lang="en-US" altLang="zh-CN" sz="2400" b="1">
                <a:sym typeface="+mn-ea"/>
              </a:rPr>
              <a:t>&lt;v</a:t>
            </a:r>
            <a:r>
              <a:rPr lang="en-US" altLang="zh-CN" sz="2400" b="1" baseline="-25000">
                <a:sym typeface="+mn-ea"/>
              </a:rPr>
              <a:t>2</a:t>
            </a:r>
            <a:r>
              <a:rPr lang="en-US" altLang="zh-CN" sz="2400" b="1">
                <a:sym typeface="+mn-ea"/>
              </a:rPr>
              <a:t>&lt;v</a:t>
            </a:r>
            <a:r>
              <a:rPr lang="en-US" altLang="zh-CN" sz="2400" b="1" baseline="-25000">
                <a:sym typeface="+mn-ea"/>
              </a:rPr>
              <a:t>3</a:t>
            </a:r>
            <a:endParaRPr lang="en-US" altLang="zh-CN" sz="2400" b="1"/>
          </a:p>
          <a:p>
            <a:r>
              <a:rPr lang="en-US" altLang="zh-CN" sz="2400" b="1"/>
              <a:t>B.</a:t>
            </a:r>
            <a:r>
              <a:rPr lang="en-US" altLang="zh-CN" sz="2400" b="1">
                <a:sym typeface="+mn-ea"/>
              </a:rPr>
              <a:t>v</a:t>
            </a:r>
            <a:r>
              <a:rPr lang="en-US" altLang="zh-CN" sz="2400" b="1" baseline="-25000">
                <a:sym typeface="+mn-ea"/>
              </a:rPr>
              <a:t>1</a:t>
            </a:r>
            <a:r>
              <a:rPr lang="en-US" altLang="zh-CN" sz="2400" b="1">
                <a:sym typeface="+mn-ea"/>
              </a:rPr>
              <a:t>&lt;v</a:t>
            </a:r>
            <a:r>
              <a:rPr lang="en-US" altLang="zh-CN" sz="2400" b="1" baseline="-25000">
                <a:sym typeface="+mn-ea"/>
              </a:rPr>
              <a:t>3</a:t>
            </a:r>
            <a:r>
              <a:rPr lang="en-US" altLang="zh-CN" sz="2400" b="1">
                <a:sym typeface="+mn-ea"/>
              </a:rPr>
              <a:t>&lt;v</a:t>
            </a:r>
            <a:r>
              <a:rPr lang="en-US" altLang="zh-CN" sz="2400" b="1" baseline="-25000">
                <a:sym typeface="+mn-ea"/>
              </a:rPr>
              <a:t>2</a:t>
            </a:r>
            <a:endParaRPr lang="en-US" altLang="zh-CN" sz="2400" b="1" baseline="-25000">
              <a:sym typeface="+mn-ea"/>
            </a:endParaRPr>
          </a:p>
          <a:p>
            <a:r>
              <a:rPr lang="en-US" altLang="zh-CN" sz="2400" b="1"/>
              <a:t>C.</a:t>
            </a:r>
            <a:r>
              <a:rPr lang="en-US" altLang="zh-CN" sz="2400" b="1">
                <a:sym typeface="+mn-ea"/>
              </a:rPr>
              <a:t>a</a:t>
            </a:r>
            <a:r>
              <a:rPr lang="en-US" altLang="zh-CN" sz="2400" b="1" baseline="-25000">
                <a:sym typeface="+mn-ea"/>
              </a:rPr>
              <a:t>1</a:t>
            </a:r>
            <a:r>
              <a:rPr lang="en-US" altLang="zh-CN" sz="2400" b="1">
                <a:sym typeface="+mn-ea"/>
              </a:rPr>
              <a:t>&gt;a</a:t>
            </a:r>
            <a:r>
              <a:rPr lang="en-US" altLang="zh-CN" sz="2400" b="1" baseline="-25000">
                <a:sym typeface="+mn-ea"/>
              </a:rPr>
              <a:t>2</a:t>
            </a:r>
            <a:r>
              <a:rPr lang="en-US" altLang="zh-CN" sz="2400" b="1">
                <a:sym typeface="+mn-ea"/>
              </a:rPr>
              <a:t>&gt;a</a:t>
            </a:r>
            <a:r>
              <a:rPr lang="en-US" altLang="zh-CN" sz="2400" b="1" baseline="-25000">
                <a:sym typeface="+mn-ea"/>
              </a:rPr>
              <a:t>3</a:t>
            </a:r>
            <a:endParaRPr lang="en-US" altLang="zh-CN" sz="2400" b="1"/>
          </a:p>
          <a:p>
            <a:r>
              <a:rPr lang="en-US" altLang="zh-CN" sz="2400" b="1"/>
              <a:t>D.</a:t>
            </a:r>
            <a:r>
              <a:rPr lang="en-US" altLang="zh-CN" sz="2400" b="1">
                <a:sym typeface="+mn-ea"/>
              </a:rPr>
              <a:t>a</a:t>
            </a:r>
            <a:r>
              <a:rPr lang="en-US" altLang="zh-CN" sz="2400" b="1" baseline="-25000">
                <a:sym typeface="+mn-ea"/>
              </a:rPr>
              <a:t>2</a:t>
            </a:r>
            <a:r>
              <a:rPr lang="en-US" altLang="zh-CN" sz="2400" b="1">
                <a:sym typeface="+mn-ea"/>
              </a:rPr>
              <a:t>&gt;a</a:t>
            </a:r>
            <a:r>
              <a:rPr lang="en-US" altLang="zh-CN" sz="2400" b="1" baseline="-25000">
                <a:sym typeface="+mn-ea"/>
              </a:rPr>
              <a:t>3</a:t>
            </a:r>
            <a:r>
              <a:rPr lang="en-US" altLang="zh-CN" sz="2400" b="1">
                <a:sym typeface="+mn-ea"/>
              </a:rPr>
              <a:t>&gt;a</a:t>
            </a:r>
            <a:r>
              <a:rPr lang="en-US" altLang="zh-CN" sz="2400" b="1" baseline="-25000">
                <a:sym typeface="+mn-ea"/>
              </a:rPr>
              <a:t>1</a:t>
            </a:r>
            <a:endParaRPr lang="en-US" altLang="zh-CN" sz="2400" b="1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22825" y="2664460"/>
            <a:ext cx="3437890" cy="3790315"/>
          </a:xfrm>
          <a:prstGeom prst="rect">
            <a:avLst/>
          </a:prstGeom>
        </p:spPr>
      </p:pic>
    </p:spTree>
  </p:cSld>
  <p:clrMapOvr>
    <a:masterClrMapping/>
  </p:clrMapOvr>
  <p:transition spd="slow"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文本框 30721"/>
          <p:cNvSpPr txBox="1"/>
          <p:nvPr/>
        </p:nvSpPr>
        <p:spPr>
          <a:xfrm>
            <a:off x="457200" y="304800"/>
            <a:ext cx="632460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endParaRPr lang="en-US" altLang="zh-CN" sz="3200" b="1">
              <a:solidFill>
                <a:schemeClr val="bg2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  <a:p>
            <a:endParaRPr lang="en-US" altLang="zh-CN" sz="3200" b="1">
              <a:solidFill>
                <a:schemeClr val="bg2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0735" name="文本框 30734"/>
          <p:cNvSpPr txBox="1"/>
          <p:nvPr/>
        </p:nvSpPr>
        <p:spPr>
          <a:xfrm>
            <a:off x="301625" y="304800"/>
            <a:ext cx="327977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1.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第一宇宙速度</a:t>
            </a:r>
            <a:endParaRPr lang="zh-CN" altLang="en-US" sz="3200">
              <a:latin typeface="Times New Roman" panose="02020603050405020304" pitchFamily="18" charset="0"/>
            </a:endParaRPr>
          </a:p>
        </p:txBody>
      </p:sp>
      <p:grpSp>
        <p:nvGrpSpPr>
          <p:cNvPr id="30736" name="组合 30735"/>
          <p:cNvGrpSpPr/>
          <p:nvPr/>
        </p:nvGrpSpPr>
        <p:grpSpPr>
          <a:xfrm>
            <a:off x="0" y="4448175"/>
            <a:ext cx="2362200" cy="2409825"/>
            <a:chOff x="2596" y="8328"/>
            <a:chExt cx="3720" cy="3795"/>
          </a:xfrm>
        </p:grpSpPr>
        <p:sp>
          <p:nvSpPr>
            <p:cNvPr id="30737" name="椭圆 30736"/>
            <p:cNvSpPr/>
            <p:nvPr/>
          </p:nvSpPr>
          <p:spPr>
            <a:xfrm>
              <a:off x="3824" y="9735"/>
              <a:ext cx="1154" cy="1154"/>
            </a:xfrm>
            <a:prstGeom prst="ellipse">
              <a:avLst/>
            </a:prstGeom>
            <a:solidFill>
              <a:srgbClr val="CC6600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738" name="椭圆 30737"/>
            <p:cNvSpPr/>
            <p:nvPr/>
          </p:nvSpPr>
          <p:spPr>
            <a:xfrm>
              <a:off x="3644" y="9540"/>
              <a:ext cx="1544" cy="1544"/>
            </a:xfrm>
            <a:prstGeom prst="ellipse">
              <a:avLst/>
            </a:prstGeom>
            <a:noFill/>
            <a:ln w="28575" cap="flat" cmpd="sng">
              <a:solidFill>
                <a:srgbClr val="FF0000"/>
              </a:solidFill>
              <a:prstDash val="sysDot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739" name="椭圆 30738"/>
            <p:cNvSpPr/>
            <p:nvPr/>
          </p:nvSpPr>
          <p:spPr>
            <a:xfrm>
              <a:off x="4319" y="9468"/>
              <a:ext cx="150" cy="150"/>
            </a:xfrm>
            <a:prstGeom prst="ellipse">
              <a:avLst/>
            </a:prstGeom>
            <a:solidFill>
              <a:srgbClr val="FF0000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740" name="直接连接符 30739"/>
            <p:cNvSpPr/>
            <p:nvPr/>
          </p:nvSpPr>
          <p:spPr>
            <a:xfrm>
              <a:off x="4424" y="9540"/>
              <a:ext cx="1140" cy="0"/>
            </a:xfrm>
            <a:prstGeom prst="line">
              <a:avLst/>
            </a:prstGeom>
            <a:ln w="19050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30741" name="椭圆 30740"/>
            <p:cNvSpPr/>
            <p:nvPr/>
          </p:nvSpPr>
          <p:spPr>
            <a:xfrm>
              <a:off x="3343" y="9198"/>
              <a:ext cx="2190" cy="2190"/>
            </a:xfrm>
            <a:prstGeom prst="ellipse">
              <a:avLst/>
            </a:prstGeom>
            <a:noFill/>
            <a:ln w="28575" cap="flat" cmpd="sng">
              <a:solidFill>
                <a:srgbClr val="FF00FF"/>
              </a:solidFill>
              <a:prstDash val="sysDot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742" name="椭圆 30741"/>
            <p:cNvSpPr/>
            <p:nvPr/>
          </p:nvSpPr>
          <p:spPr>
            <a:xfrm>
              <a:off x="4320" y="9120"/>
              <a:ext cx="134" cy="134"/>
            </a:xfrm>
            <a:prstGeom prst="ellipse">
              <a:avLst/>
            </a:prstGeom>
            <a:solidFill>
              <a:srgbClr val="FF00FF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743" name="直接连接符 30742"/>
            <p:cNvSpPr/>
            <p:nvPr/>
          </p:nvSpPr>
          <p:spPr>
            <a:xfrm>
              <a:off x="4380" y="9195"/>
              <a:ext cx="840" cy="0"/>
            </a:xfrm>
            <a:prstGeom prst="line">
              <a:avLst/>
            </a:prstGeom>
            <a:ln w="19050" cap="flat" cmpd="sng">
              <a:solidFill>
                <a:srgbClr val="FF00FF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30744" name="椭圆 30743"/>
            <p:cNvSpPr/>
            <p:nvPr/>
          </p:nvSpPr>
          <p:spPr>
            <a:xfrm>
              <a:off x="2596" y="8403"/>
              <a:ext cx="3720" cy="3720"/>
            </a:xfrm>
            <a:prstGeom prst="ellipse">
              <a:avLst/>
            </a:prstGeom>
            <a:noFill/>
            <a:ln w="28575" cap="flat" cmpd="sng">
              <a:solidFill>
                <a:srgbClr val="000080"/>
              </a:solidFill>
              <a:prstDash val="sysDot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745" name="椭圆 30744"/>
            <p:cNvSpPr/>
            <p:nvPr/>
          </p:nvSpPr>
          <p:spPr>
            <a:xfrm>
              <a:off x="4305" y="8328"/>
              <a:ext cx="134" cy="134"/>
            </a:xfrm>
            <a:prstGeom prst="ellipse">
              <a:avLst/>
            </a:prstGeom>
            <a:solidFill>
              <a:srgbClr val="000080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746" name="直接连接符 30745"/>
            <p:cNvSpPr/>
            <p:nvPr/>
          </p:nvSpPr>
          <p:spPr>
            <a:xfrm flipV="1">
              <a:off x="4365" y="8373"/>
              <a:ext cx="421" cy="30"/>
            </a:xfrm>
            <a:prstGeom prst="line">
              <a:avLst/>
            </a:prstGeom>
            <a:ln w="19050" cap="flat" cmpd="sng">
              <a:solidFill>
                <a:srgbClr val="000080"/>
              </a:solidFill>
              <a:prstDash val="solid"/>
              <a:headEnd type="none" w="med" len="med"/>
              <a:tailEnd type="triangle" w="med" len="med"/>
            </a:ln>
          </p:spPr>
        </p:sp>
      </p:grpSp>
      <p:sp>
        <p:nvSpPr>
          <p:cNvPr id="30747" name="文本框 30746"/>
          <p:cNvSpPr txBox="1"/>
          <p:nvPr/>
        </p:nvSpPr>
        <p:spPr>
          <a:xfrm>
            <a:off x="2541905" y="4805045"/>
            <a:ext cx="626491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    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第一宇宙速度是地球卫星的</a:t>
            </a:r>
            <a:r>
              <a:rPr lang="zh-CN" altLang="en-US" sz="2400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最小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发射</a:t>
            </a:r>
            <a:r>
              <a:rPr lang="zh-CN" altLang="en-US" sz="2400" dirty="0">
                <a:latin typeface="华文中宋" panose="02010600040101010101" pitchFamily="2" charset="-122"/>
                <a:ea typeface="华文中宋" panose="02010600040101010101" pitchFamily="2" charset="-122"/>
              </a:rPr>
              <a:t>速度，</a:t>
            </a:r>
            <a:endParaRPr lang="zh-CN" altLang="en-US" sz="2400" dirty="0">
              <a:latin typeface="华文中宋" panose="02010600040101010101" pitchFamily="2" charset="-122"/>
              <a:ea typeface="华文中宋" panose="02010600040101010101" pitchFamily="2" charset="-122"/>
              <a:sym typeface="+mn-ea"/>
            </a:endParaRPr>
          </a:p>
        </p:txBody>
      </p:sp>
      <p:sp>
        <p:nvSpPr>
          <p:cNvPr id="30758" name="文本框 30757"/>
          <p:cNvSpPr txBox="1"/>
          <p:nvPr/>
        </p:nvSpPr>
        <p:spPr>
          <a:xfrm>
            <a:off x="197485" y="1907540"/>
            <a:ext cx="8748395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结论：</a:t>
            </a:r>
            <a:r>
              <a:rPr lang="zh-CN" altLang="en-US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若要使物体成为环绕地球运行的卫星</a:t>
            </a:r>
            <a:r>
              <a:rPr lang="en-US" altLang="zh-CN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,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至少</a:t>
            </a:r>
            <a:r>
              <a:rPr lang="zh-CN" altLang="en-US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要以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7.9km/s</a:t>
            </a:r>
            <a:r>
              <a:rPr lang="zh-CN" altLang="en-US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的</a:t>
            </a:r>
            <a:r>
              <a:rPr lang="zh-CN" altLang="en-US" sz="2400" b="1" dirty="0">
                <a:solidFill>
                  <a:schemeClr val="tx1"/>
                </a:solidFill>
                <a:latin typeface="Times New Roman" panose="02020603050405020304" pitchFamily="18" charset="0"/>
              </a:rPr>
              <a:t>速度进行发射。</a:t>
            </a:r>
            <a:endParaRPr lang="zh-CN" altLang="en-US" sz="2400" b="1" dirty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89560" y="3259455"/>
            <a:ext cx="857377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800" b="1">
                <a:latin typeface="Times New Roman" panose="02020603050405020304" pitchFamily="18" charset="0"/>
                <a:sym typeface="+mn-ea"/>
              </a:rPr>
              <a:t> </a:t>
            </a:r>
            <a:r>
              <a:rPr lang="zh-CN" altLang="en-US" sz="2800" b="1">
                <a:latin typeface="Times New Roman" panose="02020603050405020304" pitchFamily="18" charset="0"/>
                <a:sym typeface="+mn-ea"/>
              </a:rPr>
              <a:t>物体在地球附近绕地球做匀速圆周运动</a:t>
            </a:r>
            <a:r>
              <a:rPr lang="zh-CN" sz="2800" b="1">
                <a:latin typeface="Times New Roman" panose="02020603050405020304" pitchFamily="18" charset="0"/>
                <a:sym typeface="+mn-ea"/>
              </a:rPr>
              <a:t>时，也可认为向心力是由重力提供的。即：</a:t>
            </a:r>
            <a:endParaRPr lang="zh-CN" sz="28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89560" y="2737485"/>
            <a:ext cx="22193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800" b="1">
                <a:latin typeface="Times New Roman" panose="02020603050405020304" pitchFamily="18" charset="0"/>
                <a:sym typeface="+mn-ea"/>
              </a:rPr>
              <a:t>2.</a:t>
            </a:r>
            <a:r>
              <a:rPr lang="zh-CN" altLang="en-US" sz="2800" b="1">
                <a:latin typeface="Times New Roman" panose="02020603050405020304" pitchFamily="18" charset="0"/>
                <a:sym typeface="+mn-ea"/>
              </a:rPr>
              <a:t>推导思路：</a:t>
            </a:r>
            <a:endParaRPr lang="zh-CN" altLang="en-US" sz="28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01625" y="888365"/>
            <a:ext cx="8573770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800" b="1">
                <a:latin typeface="Times New Roman" panose="02020603050405020304" pitchFamily="18" charset="0"/>
                <a:sym typeface="+mn-ea"/>
              </a:rPr>
              <a:t>概念：物体在地球附近绕地球做匀速圆周运动的速度，叫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第一宇宙速度</a:t>
            </a:r>
            <a:r>
              <a:rPr lang="zh-CN" altLang="en-US" sz="2800" b="1">
                <a:latin typeface="Times New Roman" panose="02020603050405020304" pitchFamily="18" charset="0"/>
                <a:sym typeface="+mn-ea"/>
              </a:rPr>
              <a:t>，且</a:t>
            </a:r>
            <a:r>
              <a:rPr lang="en-US" altLang="zh-CN" sz="2800" b="1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v</a:t>
            </a:r>
            <a:r>
              <a:rPr lang="en-US" altLang="zh-CN" sz="2800" b="1" baseline="-2500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Ⅰ</a:t>
            </a:r>
            <a:r>
              <a:rPr lang="en-US" altLang="zh-CN" sz="2800" b="1" dirty="0">
                <a:solidFill>
                  <a:srgbClr val="FF0000"/>
                </a:solidFill>
                <a:latin typeface="华文中宋" panose="02010600040101010101" pitchFamily="2" charset="-122"/>
                <a:ea typeface="华文中宋" panose="02010600040101010101" pitchFamily="2" charset="-122"/>
                <a:sym typeface="+mn-ea"/>
              </a:rPr>
              <a:t>=7.9km/s</a:t>
            </a:r>
            <a:endParaRPr lang="zh-CN" altLang="en-US" sz="2800" b="1" dirty="0">
              <a:solidFill>
                <a:srgbClr val="FF00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graphicFrame>
        <p:nvGraphicFramePr>
          <p:cNvPr id="6" name="对象 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4911725" y="3542030"/>
          <a:ext cx="1400175" cy="7518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" r:id="rId1" imgW="685800" imgH="419100" progId="Equation.KSEE3">
                  <p:embed/>
                </p:oleObj>
              </mc:Choice>
              <mc:Fallback>
                <p:oleObj name="" r:id="rId1" imgW="685800" imgH="4191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911725" y="3542030"/>
                        <a:ext cx="1400175" cy="7518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对象 6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711450" y="4212273"/>
          <a:ext cx="5801360" cy="617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" r:id="rId3" imgW="2628900" imgH="279400" progId="Equation.KSEE3">
                  <p:embed/>
                </p:oleObj>
              </mc:Choice>
              <mc:Fallback>
                <p:oleObj name="" r:id="rId3" imgW="2628900" imgH="279400" progId="Equation.KSEE3">
                  <p:embed/>
                  <p:pic>
                    <p:nvPicPr>
                      <p:cNvPr id="0" name="图片 102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11450" y="4212273"/>
                        <a:ext cx="5801360" cy="617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2408555" y="5634990"/>
            <a:ext cx="653732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/>
              <a:t>  </a:t>
            </a:r>
            <a:r>
              <a:rPr lang="zh-CN" altLang="en-US" sz="2400" b="1"/>
              <a:t>理论研究指出，在地面附近发射飞行器，如果速度</a:t>
            </a:r>
            <a:r>
              <a:rPr lang="zh-CN" altLang="en-US" sz="2400" b="1">
                <a:solidFill>
                  <a:srgbClr val="FF0000"/>
                </a:solidFill>
              </a:rPr>
              <a:t>大于</a:t>
            </a:r>
            <a:r>
              <a:rPr lang="en-US" altLang="zh-CN" sz="2400" b="1"/>
              <a:t>7.9km/s</a:t>
            </a:r>
            <a:r>
              <a:rPr lang="zh-CN" altLang="en-US" sz="2400" b="1"/>
              <a:t>，而又</a:t>
            </a:r>
            <a:r>
              <a:rPr lang="zh-CN" altLang="en-US" sz="2400" b="1">
                <a:solidFill>
                  <a:srgbClr val="FF0000"/>
                </a:solidFill>
              </a:rPr>
              <a:t>小于</a:t>
            </a:r>
            <a:r>
              <a:rPr lang="en-US" altLang="zh-CN" sz="2400" b="1"/>
              <a:t>11.2km/s</a:t>
            </a:r>
            <a:r>
              <a:rPr lang="zh-CN" altLang="en-US" sz="2400" b="1"/>
              <a:t>时，它将绕地球运行的轨迹将不再是</a:t>
            </a:r>
            <a:r>
              <a:rPr lang="zh-CN" altLang="en-US" sz="2400" b="1">
                <a:solidFill>
                  <a:srgbClr val="FF0000"/>
                </a:solidFill>
              </a:rPr>
              <a:t>圆</a:t>
            </a:r>
            <a:r>
              <a:rPr lang="zh-CN" altLang="en-US" sz="2400" b="1"/>
              <a:t>，而是</a:t>
            </a:r>
            <a:r>
              <a:rPr lang="zh-CN" altLang="en-US" sz="2400" b="1">
                <a:solidFill>
                  <a:srgbClr val="FF0000"/>
                </a:solidFill>
              </a:rPr>
              <a:t>椭圆</a:t>
            </a:r>
            <a:r>
              <a:rPr lang="zh-CN" altLang="en-US" sz="2400" b="1"/>
              <a:t>。</a:t>
            </a:r>
            <a:endParaRPr lang="zh-CN" altLang="en-US" sz="2400" b="1"/>
          </a:p>
        </p:txBody>
      </p:sp>
    </p:spTree>
  </p:cSld>
  <p:clrMapOvr>
    <a:masterClrMapping/>
  </p:clrMapOvr>
  <p:transition spd="slow" advTm="7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0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7" grpId="0"/>
      <p:bldP spid="30758" grpId="0"/>
      <p:bldP spid="2" grpId="0"/>
      <p:bldP spid="4" grpId="0"/>
      <p:bldP spid="5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13030" y="2282190"/>
            <a:ext cx="489966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又叫</a:t>
            </a:r>
            <a:r>
              <a:rPr lang="zh-CN" altLang="en-US" sz="2400" b="1">
                <a:solidFill>
                  <a:srgbClr val="FF0000"/>
                </a:solidFill>
              </a:rPr>
              <a:t>逃逸速度</a:t>
            </a:r>
            <a:r>
              <a:rPr lang="zh-CN" altLang="en-US" sz="2400" b="1"/>
              <a:t>，它是指在地面上发射速度达到</a:t>
            </a:r>
            <a:r>
              <a:rPr lang="zh-CN" altLang="en-US" sz="2400" b="1">
                <a:solidFill>
                  <a:srgbClr val="FF0000"/>
                </a:solidFill>
              </a:rPr>
              <a:t>16.7</a:t>
            </a:r>
            <a:r>
              <a:rPr lang="en-US" altLang="zh-CN" sz="2400" b="1">
                <a:solidFill>
                  <a:srgbClr val="FF0000"/>
                </a:solidFill>
              </a:rPr>
              <a:t>km/s</a:t>
            </a:r>
            <a:r>
              <a:rPr lang="zh-CN" altLang="en-US" sz="2400" b="1"/>
              <a:t>，物体将会逃逸到太阳系以外的空间去。</a:t>
            </a:r>
            <a:endParaRPr lang="zh-CN" altLang="en-US" sz="2400" b="1"/>
          </a:p>
        </p:txBody>
      </p:sp>
      <p:sp>
        <p:nvSpPr>
          <p:cNvPr id="8204" name="文本框 8203"/>
          <p:cNvSpPr txBox="1"/>
          <p:nvPr/>
        </p:nvSpPr>
        <p:spPr>
          <a:xfrm>
            <a:off x="3565525" y="5049838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8206" name="文本框 8205"/>
          <p:cNvSpPr txBox="1"/>
          <p:nvPr/>
        </p:nvSpPr>
        <p:spPr>
          <a:xfrm>
            <a:off x="107950" y="119063"/>
            <a:ext cx="3008630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2.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第二宇宙速度</a:t>
            </a:r>
            <a:endParaRPr lang="zh-CN" altLang="en-US" sz="2800" b="1"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8217" name="文本框 8216"/>
          <p:cNvSpPr txBox="1"/>
          <p:nvPr/>
        </p:nvSpPr>
        <p:spPr>
          <a:xfrm>
            <a:off x="228600" y="1724025"/>
            <a:ext cx="184150" cy="14938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endParaRPr lang="en-US" altLang="zh-CN" sz="2800" b="1" dirty="0">
              <a:solidFill>
                <a:srgbClr val="3333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endParaRPr lang="en-US" altLang="zh-CN" sz="3200" b="1" dirty="0">
              <a:solidFill>
                <a:schemeClr val="bg2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endParaRPr lang="en-US" altLang="zh-CN" sz="3200" b="1">
              <a:solidFill>
                <a:schemeClr val="bg2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8218" name="文本框 8217"/>
          <p:cNvSpPr txBox="1"/>
          <p:nvPr/>
        </p:nvSpPr>
        <p:spPr>
          <a:xfrm>
            <a:off x="482918" y="3813175"/>
            <a:ext cx="225869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V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anose="02020603050405020304" pitchFamily="18" charset="0"/>
              </a:rPr>
              <a:t>Ⅲ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</a:rPr>
              <a:t>=16.7km/s</a:t>
            </a:r>
            <a:r>
              <a:rPr lang="en-US" altLang="zh-CN" sz="3200" b="1">
                <a:latin typeface="Times New Roman" panose="02020603050405020304" pitchFamily="18" charset="0"/>
              </a:rPr>
              <a:t> </a:t>
            </a:r>
            <a:endParaRPr lang="en-US" altLang="zh-CN" sz="3200" b="1">
              <a:latin typeface="Times New Roman" panose="02020603050405020304" pitchFamily="18" charset="0"/>
            </a:endParaRPr>
          </a:p>
        </p:txBody>
      </p:sp>
      <p:sp>
        <p:nvSpPr>
          <p:cNvPr id="8254" name="矩形 8253"/>
          <p:cNvSpPr/>
          <p:nvPr/>
        </p:nvSpPr>
        <p:spPr>
          <a:xfrm>
            <a:off x="228600" y="1724025"/>
            <a:ext cx="4405630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3.</a:t>
            </a:r>
            <a:r>
              <a:rPr lang="zh-CN" altLang="en-US" sz="3200" b="1" dirty="0">
                <a:latin typeface="华文中宋" panose="02010600040101010101" pitchFamily="2" charset="-122"/>
                <a:ea typeface="华文中宋" panose="02010600040101010101" pitchFamily="2" charset="-122"/>
              </a:rPr>
              <a:t>第三宇宙速度（</a:t>
            </a:r>
            <a:r>
              <a:rPr lang="en-US" altLang="zh-CN" sz="3200" b="1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V</a:t>
            </a:r>
            <a:r>
              <a:rPr lang="en-US" altLang="zh-CN" sz="3200" b="1" baseline="-25000">
                <a:solidFill>
                  <a:srgbClr val="FF0000"/>
                </a:solidFill>
                <a:sym typeface="+mn-ea"/>
              </a:rPr>
              <a:t>Ⅲ</a:t>
            </a:r>
            <a:r>
              <a:rPr lang="zh-CN" altLang="en-US" sz="3200" b="1">
                <a:solidFill>
                  <a:schemeClr val="tx1"/>
                </a:solidFill>
                <a:sym typeface="+mn-ea"/>
              </a:rPr>
              <a:t>）</a:t>
            </a:r>
            <a:endParaRPr lang="zh-CN" altLang="en-US" sz="3200" b="1" dirty="0">
              <a:solidFill>
                <a:schemeClr val="tx1"/>
              </a:solidFill>
              <a:latin typeface="Times New Roman" panose="02020603050405020304" pitchFamily="18" charset="0"/>
              <a:ea typeface="黑体" panose="0201060906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7950" y="702945"/>
            <a:ext cx="886015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/>
              <a:t>    </a:t>
            </a:r>
            <a:r>
              <a:rPr lang="zh-CN" altLang="en-US" sz="2400" b="1"/>
              <a:t>是指航天器挣脱地球引力束缚所需的最小速度。</a:t>
            </a:r>
            <a:endParaRPr lang="zh-CN" altLang="en-US" sz="2400" b="1"/>
          </a:p>
          <a:p>
            <a:r>
              <a:rPr lang="zh-CN" altLang="en-US" sz="2400" b="1"/>
              <a:t>    若不计空气阻力，地球的第二宇宙速度的数值大小为</a:t>
            </a:r>
            <a:r>
              <a:rPr lang="zh-CN" altLang="en-US" sz="2400" b="1">
                <a:solidFill>
                  <a:srgbClr val="FF0000"/>
                </a:solidFill>
              </a:rPr>
              <a:t>11.2km/s</a:t>
            </a:r>
            <a:endParaRPr lang="zh-CN" altLang="en-US" sz="2400" b="1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323590" y="180975"/>
            <a:ext cx="129921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（</a:t>
            </a:r>
            <a:r>
              <a:rPr lang="en-US" altLang="zh-CN" sz="2800" b="1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V</a:t>
            </a:r>
            <a:r>
              <a:rPr lang="en-US" altLang="zh-CN" b="1">
                <a:solidFill>
                  <a:srgbClr val="FF0000"/>
                </a:solidFill>
                <a:sym typeface="+mn-ea"/>
              </a:rPr>
              <a:t>Ⅱ</a:t>
            </a:r>
            <a:r>
              <a:rPr lang="zh-CN" altLang="en-US" sz="2800" b="1">
                <a:solidFill>
                  <a:srgbClr val="FF0000"/>
                </a:solidFill>
                <a:latin typeface="Times New Roman" panose="02020603050405020304" pitchFamily="18" charset="0"/>
                <a:sym typeface="+mn-ea"/>
              </a:rPr>
              <a:t>）</a:t>
            </a:r>
            <a:endParaRPr lang="zh-CN" altLang="en-US" sz="2800" b="1">
              <a:solidFill>
                <a:srgbClr val="FF0000"/>
              </a:solidFill>
              <a:latin typeface="Times New Roman" panose="02020603050405020304" pitchFamily="18" charset="0"/>
              <a:sym typeface="+mn-ea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7200000">
            <a:off x="4219575" y="2617470"/>
            <a:ext cx="4714875" cy="3206115"/>
          </a:xfrm>
          <a:prstGeom prst="rect">
            <a:avLst/>
          </a:prstGeom>
        </p:spPr>
      </p:pic>
    </p:spTree>
  </p:cSld>
  <p:clrMapOvr>
    <a:masterClrMapping/>
  </p:clrMapOvr>
  <p:transition spd="slow" advTm="7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6" grpId="0"/>
      <p:bldP spid="8218" grpId="0"/>
      <p:bldP spid="82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标题 50177"/>
          <p:cNvSpPr>
            <a:spLocks noGrp="1"/>
          </p:cNvSpPr>
          <p:nvPr>
            <p:ph type="title"/>
          </p:nvPr>
        </p:nvSpPr>
        <p:spPr>
          <a:xfrm>
            <a:off x="113030" y="221615"/>
            <a:ext cx="7772400" cy="566738"/>
          </a:xfrm>
        </p:spPr>
        <p:txBody>
          <a:bodyPr anchor="b"/>
          <a:lstStyle/>
          <a:p>
            <a:r>
              <a:rPr lang="en-US" altLang="zh-CN" sz="3500" dirty="0">
                <a:solidFill>
                  <a:schemeClr val="tx1"/>
                </a:solidFill>
              </a:rPr>
              <a:t> </a:t>
            </a:r>
            <a:r>
              <a:rPr lang="zh-CN" altLang="en-US" sz="3500" dirty="0">
                <a:solidFill>
                  <a:schemeClr val="tx1"/>
                </a:solidFill>
              </a:rPr>
              <a:t>二、人造地球卫星的运动</a:t>
            </a:r>
            <a:endParaRPr lang="zh-CN" altLang="en-US" sz="3500" dirty="0">
              <a:solidFill>
                <a:schemeClr val="tx1"/>
              </a:solidFill>
            </a:endParaRPr>
          </a:p>
        </p:txBody>
      </p:sp>
      <p:sp>
        <p:nvSpPr>
          <p:cNvPr id="50181" name="文本框 50180"/>
          <p:cNvSpPr txBox="1"/>
          <p:nvPr/>
        </p:nvSpPr>
        <p:spPr>
          <a:xfrm>
            <a:off x="250825" y="981075"/>
            <a:ext cx="29527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333300"/>
                </a:solidFill>
                <a:latin typeface="Times New Roman" panose="02020603050405020304" pitchFamily="18" charset="0"/>
              </a:rPr>
              <a:t>1.</a:t>
            </a:r>
            <a:r>
              <a:rPr lang="zh-CN" altLang="en-US" sz="3200" b="1" dirty="0">
                <a:solidFill>
                  <a:srgbClr val="333300"/>
                </a:solidFill>
                <a:latin typeface="Times New Roman" panose="02020603050405020304" pitchFamily="18" charset="0"/>
              </a:rPr>
              <a:t>向心力来源</a:t>
            </a:r>
            <a:endParaRPr lang="zh-CN" altLang="en-US" sz="3200" b="1" dirty="0">
              <a:solidFill>
                <a:srgbClr val="33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83" name="文本框 50182"/>
          <p:cNvSpPr txBox="1"/>
          <p:nvPr/>
        </p:nvSpPr>
        <p:spPr>
          <a:xfrm>
            <a:off x="179388" y="3065463"/>
            <a:ext cx="2736850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333300"/>
                </a:solidFill>
                <a:latin typeface="Times New Roman" panose="02020603050405020304" pitchFamily="18" charset="0"/>
              </a:rPr>
              <a:t>2.</a:t>
            </a:r>
            <a:r>
              <a:rPr lang="zh-CN" altLang="en-US" sz="3200" b="1" dirty="0">
                <a:solidFill>
                  <a:srgbClr val="333300"/>
                </a:solidFill>
                <a:latin typeface="Times New Roman" panose="02020603050405020304" pitchFamily="18" charset="0"/>
              </a:rPr>
              <a:t>轨道特征</a:t>
            </a:r>
            <a:endParaRPr lang="zh-CN" altLang="en-US" sz="3200" b="1" dirty="0">
              <a:solidFill>
                <a:srgbClr val="33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84" name="文本框 50183"/>
          <p:cNvSpPr txBox="1"/>
          <p:nvPr/>
        </p:nvSpPr>
        <p:spPr>
          <a:xfrm>
            <a:off x="430213" y="1700213"/>
            <a:ext cx="8713787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solidFill>
                  <a:srgbClr val="333300"/>
                </a:solidFill>
                <a:latin typeface="Times New Roman" panose="02020603050405020304" pitchFamily="18" charset="0"/>
              </a:rPr>
              <a:t>地球对卫星的吸引力提供其绕地运行的向心力</a:t>
            </a:r>
            <a:endParaRPr lang="zh-CN" altLang="en-US" sz="3200" b="1" dirty="0">
              <a:solidFill>
                <a:srgbClr val="3333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50185" name="组合 50184"/>
          <p:cNvGrpSpPr/>
          <p:nvPr/>
        </p:nvGrpSpPr>
        <p:grpSpPr>
          <a:xfrm>
            <a:off x="5148263" y="3644900"/>
            <a:ext cx="3384550" cy="2708275"/>
            <a:chOff x="2245" y="2614"/>
            <a:chExt cx="2132" cy="1706"/>
          </a:xfrm>
        </p:grpSpPr>
        <p:grpSp>
          <p:nvGrpSpPr>
            <p:cNvPr id="50186" name="组合 50185"/>
            <p:cNvGrpSpPr/>
            <p:nvPr/>
          </p:nvGrpSpPr>
          <p:grpSpPr>
            <a:xfrm>
              <a:off x="2245" y="2614"/>
              <a:ext cx="2086" cy="1706"/>
              <a:chOff x="2735" y="2614"/>
              <a:chExt cx="2086" cy="1706"/>
            </a:xfrm>
          </p:grpSpPr>
          <p:sp>
            <p:nvSpPr>
              <p:cNvPr id="50187" name="右弧形箭头 50186"/>
              <p:cNvSpPr/>
              <p:nvPr/>
            </p:nvSpPr>
            <p:spPr>
              <a:xfrm>
                <a:off x="3696" y="2750"/>
                <a:ext cx="182" cy="226"/>
              </a:xfrm>
              <a:prstGeom prst="curvedLeftArrow">
                <a:avLst>
                  <a:gd name="adj1" fmla="val 13367"/>
                  <a:gd name="adj2" fmla="val 61565"/>
                  <a:gd name="adj3" fmla="val 9888"/>
                </a:avLst>
              </a:prstGeom>
              <a:solidFill>
                <a:schemeClr val="accent1"/>
              </a:solidFill>
              <a:ln w="9525" cap="flat" cmpd="sng">
                <a:solidFill>
                  <a:srgbClr val="333300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grpSp>
            <p:nvGrpSpPr>
              <p:cNvPr id="50188" name="组合 50187"/>
              <p:cNvGrpSpPr/>
              <p:nvPr/>
            </p:nvGrpSpPr>
            <p:grpSpPr>
              <a:xfrm>
                <a:off x="2735" y="2614"/>
                <a:ext cx="2086" cy="1706"/>
                <a:chOff x="2699" y="2614"/>
                <a:chExt cx="2086" cy="1706"/>
              </a:xfrm>
            </p:grpSpPr>
            <p:sp>
              <p:nvSpPr>
                <p:cNvPr id="50189" name="椭圆 50188"/>
                <p:cNvSpPr/>
                <p:nvPr/>
              </p:nvSpPr>
              <p:spPr>
                <a:xfrm>
                  <a:off x="3152" y="3022"/>
                  <a:ext cx="1134" cy="1088"/>
                </a:xfrm>
                <a:prstGeom prst="ellipse">
                  <a:avLst/>
                </a:prstGeom>
                <a:noFill/>
                <a:ln w="28575" cap="flat" cmpd="sng">
                  <a:solidFill>
                    <a:srgbClr val="3333CC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0190" name="直接连接符 50189"/>
                <p:cNvSpPr/>
                <p:nvPr/>
              </p:nvSpPr>
              <p:spPr>
                <a:xfrm>
                  <a:off x="3152" y="3566"/>
                  <a:ext cx="1134" cy="0"/>
                </a:xfrm>
                <a:prstGeom prst="line">
                  <a:avLst/>
                </a:prstGeom>
                <a:ln w="28575" cap="flat" cmpd="sng">
                  <a:solidFill>
                    <a:srgbClr val="3333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50191" name="直接连接符 50190"/>
                <p:cNvSpPr/>
                <p:nvPr/>
              </p:nvSpPr>
              <p:spPr>
                <a:xfrm>
                  <a:off x="3243" y="3838"/>
                  <a:ext cx="952" cy="0"/>
                </a:xfrm>
                <a:prstGeom prst="line">
                  <a:avLst/>
                </a:prstGeom>
                <a:ln w="28575" cap="flat" cmpd="sng">
                  <a:solidFill>
                    <a:srgbClr val="3333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50192" name="直接连接符 50191"/>
                <p:cNvSpPr/>
                <p:nvPr/>
              </p:nvSpPr>
              <p:spPr>
                <a:xfrm flipH="1">
                  <a:off x="3696" y="2614"/>
                  <a:ext cx="46" cy="1706"/>
                </a:xfrm>
                <a:prstGeom prst="line">
                  <a:avLst/>
                </a:prstGeom>
                <a:ln w="28575" cap="flat" cmpd="sng">
                  <a:solidFill>
                    <a:srgbClr val="333300"/>
                  </a:solidFill>
                  <a:prstDash val="solid"/>
                  <a:headEnd type="none" w="med" len="med"/>
                  <a:tailEnd type="none" w="med" len="med"/>
                </a:ln>
              </p:spPr>
            </p:sp>
            <p:sp>
              <p:nvSpPr>
                <p:cNvPr id="50193" name="椭圆 50192"/>
                <p:cNvSpPr/>
                <p:nvPr/>
              </p:nvSpPr>
              <p:spPr>
                <a:xfrm>
                  <a:off x="2699" y="3022"/>
                  <a:ext cx="2086" cy="362"/>
                </a:xfrm>
                <a:prstGeom prst="ellipse">
                  <a:avLst/>
                </a:prstGeom>
                <a:noFill/>
                <a:ln w="28575" cap="flat" cmpd="sng">
                  <a:solidFill>
                    <a:srgbClr val="333300"/>
                  </a:solidFill>
                  <a:prstDash val="lgDash"/>
                  <a:headEnd type="none" w="med" len="med"/>
                  <a:tailEnd type="none" w="med" len="med"/>
                </a:ln>
              </p:spPr>
              <p:txBody>
                <a:bodyPr/>
                <a:lstStyle/>
                <a:p>
                  <a:endParaRPr lang="zh-CN" altLang="en-US"/>
                </a:p>
              </p:txBody>
            </p:sp>
            <p:sp>
              <p:nvSpPr>
                <p:cNvPr id="50194" name="直接连接符 50193"/>
                <p:cNvSpPr/>
                <p:nvPr/>
              </p:nvSpPr>
              <p:spPr>
                <a:xfrm>
                  <a:off x="3696" y="3203"/>
                  <a:ext cx="1044" cy="0"/>
                </a:xfrm>
                <a:prstGeom prst="line">
                  <a:avLst/>
                </a:prstGeom>
                <a:ln w="28575" cap="flat" cmpd="sng">
                  <a:solidFill>
                    <a:srgbClr val="333300"/>
                  </a:solidFill>
                  <a:prstDash val="dash"/>
                  <a:headEnd type="none" w="med" len="med"/>
                  <a:tailEnd type="none" w="med" len="med"/>
                </a:ln>
              </p:spPr>
            </p:sp>
            <p:sp>
              <p:nvSpPr>
                <p:cNvPr id="50195" name="直接连接符 50194"/>
                <p:cNvSpPr/>
                <p:nvPr/>
              </p:nvSpPr>
              <p:spPr>
                <a:xfrm flipH="1">
                  <a:off x="3696" y="3203"/>
                  <a:ext cx="1089" cy="363"/>
                </a:xfrm>
                <a:prstGeom prst="line">
                  <a:avLst/>
                </a:prstGeom>
                <a:ln w="28575" cap="flat" cmpd="sng">
                  <a:solidFill>
                    <a:srgbClr val="333300"/>
                  </a:solidFill>
                  <a:prstDash val="dash"/>
                  <a:headEnd type="none" w="med" len="med"/>
                  <a:tailEnd type="triangle" w="med" len="med"/>
                </a:ln>
              </p:spPr>
            </p:sp>
            <p:sp>
              <p:nvSpPr>
                <p:cNvPr id="50196" name="矩形 50195"/>
                <p:cNvSpPr/>
                <p:nvPr/>
              </p:nvSpPr>
              <p:spPr>
                <a:xfrm>
                  <a:off x="3606" y="3022"/>
                  <a:ext cx="499" cy="28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zh-CN" sz="2400" b="1">
                      <a:latin typeface="Times New Roman" panose="02020603050405020304" pitchFamily="18" charset="0"/>
                    </a:rPr>
                    <a:t>O′</a:t>
                  </a:r>
                  <a:endParaRPr lang="en-US" altLang="zh-CN" sz="2400" b="1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50197" name="矩形 50196"/>
                <p:cNvSpPr/>
                <p:nvPr/>
              </p:nvSpPr>
              <p:spPr>
                <a:xfrm>
                  <a:off x="3515" y="3475"/>
                  <a:ext cx="363" cy="288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>
                  <a:spAutoFit/>
                </a:bodyPr>
                <a:lstStyle/>
                <a:p>
                  <a:r>
                    <a:rPr lang="en-US" altLang="zh-CN" sz="2400" b="1">
                      <a:latin typeface="Times New Roman" panose="02020603050405020304" pitchFamily="18" charset="0"/>
                    </a:rPr>
                    <a:t>O</a:t>
                  </a:r>
                  <a:endParaRPr lang="en-US" altLang="zh-CN" sz="2400" b="1">
                    <a:latin typeface="Times New Roman" panose="02020603050405020304" pitchFamily="18" charset="0"/>
                  </a:endParaRPr>
                </a:p>
              </p:txBody>
            </p:sp>
          </p:grpSp>
        </p:grpSp>
        <p:sp>
          <p:nvSpPr>
            <p:cNvPr id="50198" name="椭圆 50197"/>
            <p:cNvSpPr/>
            <p:nvPr/>
          </p:nvSpPr>
          <p:spPr>
            <a:xfrm>
              <a:off x="4241" y="3158"/>
              <a:ext cx="136" cy="136"/>
            </a:xfrm>
            <a:prstGeom prst="ellipse">
              <a:avLst/>
            </a:prstGeom>
            <a:solidFill>
              <a:schemeClr val="accent1"/>
            </a:solidFill>
            <a:ln w="9525" cap="flat" cmpd="sng">
              <a:solidFill>
                <a:srgbClr val="3333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50200" name="组合 50199"/>
          <p:cNvGrpSpPr/>
          <p:nvPr/>
        </p:nvGrpSpPr>
        <p:grpSpPr>
          <a:xfrm>
            <a:off x="7524750" y="4076700"/>
            <a:ext cx="1009650" cy="1249363"/>
            <a:chOff x="3696" y="2886"/>
            <a:chExt cx="636" cy="787"/>
          </a:xfrm>
        </p:grpSpPr>
        <p:sp>
          <p:nvSpPr>
            <p:cNvPr id="50201" name="矩形 50200"/>
            <p:cNvSpPr/>
            <p:nvPr/>
          </p:nvSpPr>
          <p:spPr>
            <a:xfrm>
              <a:off x="3696" y="2886"/>
              <a:ext cx="361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400" b="1">
                  <a:latin typeface="Times New Roman" panose="02020603050405020304" pitchFamily="18" charset="0"/>
                  <a:ea typeface="华文中宋" panose="02010600040101010101" pitchFamily="2" charset="-122"/>
                </a:rPr>
                <a:t>F</a:t>
              </a:r>
              <a:r>
                <a:rPr lang="zh-CN" altLang="en-US" sz="2400" b="1" baseline="-25000" dirty="0">
                  <a:latin typeface="Times New Roman" panose="02020603050405020304" pitchFamily="18" charset="0"/>
                  <a:ea typeface="华文中宋" panose="02010600040101010101" pitchFamily="2" charset="-122"/>
                </a:rPr>
                <a:t>向</a:t>
              </a:r>
              <a:endParaRPr lang="zh-CN" altLang="en-US" sz="2400" b="1" baseline="-25000" dirty="0">
                <a:latin typeface="Times New Roman" panose="02020603050405020304" pitchFamily="18" charset="0"/>
                <a:ea typeface="华文中宋" panose="02010600040101010101" pitchFamily="2" charset="-122"/>
              </a:endParaRPr>
            </a:p>
          </p:txBody>
        </p:sp>
        <p:sp>
          <p:nvSpPr>
            <p:cNvPr id="50202" name="直接连接符 50201"/>
            <p:cNvSpPr/>
            <p:nvPr/>
          </p:nvSpPr>
          <p:spPr>
            <a:xfrm flipH="1">
              <a:off x="3923" y="3203"/>
              <a:ext cx="408" cy="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50203" name="直接连接符 50202"/>
            <p:cNvSpPr/>
            <p:nvPr/>
          </p:nvSpPr>
          <p:spPr>
            <a:xfrm flipH="1">
              <a:off x="3787" y="3203"/>
              <a:ext cx="545" cy="182"/>
            </a:xfrm>
            <a:prstGeom prst="line">
              <a:avLst/>
            </a:prstGeom>
            <a:ln w="57150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50204" name="矩形 50203"/>
            <p:cNvSpPr/>
            <p:nvPr/>
          </p:nvSpPr>
          <p:spPr>
            <a:xfrm>
              <a:off x="3696" y="3385"/>
              <a:ext cx="409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sz="2400" b="1">
                  <a:latin typeface="Times New Roman" panose="02020603050405020304" pitchFamily="18" charset="0"/>
                  <a:ea typeface="华文中宋" panose="02010600040101010101" pitchFamily="2" charset="-122"/>
                </a:rPr>
                <a:t> F</a:t>
              </a:r>
              <a:r>
                <a:rPr lang="zh-CN" altLang="en-US" sz="2400" b="1" baseline="-25000" dirty="0">
                  <a:latin typeface="Times New Roman" panose="02020603050405020304" pitchFamily="18" charset="0"/>
                  <a:ea typeface="华文中宋" panose="02010600040101010101" pitchFamily="2" charset="-122"/>
                </a:rPr>
                <a:t>引</a:t>
              </a:r>
              <a:endParaRPr lang="zh-CN" altLang="en-US" sz="2400" b="1" baseline="-25000" dirty="0">
                <a:latin typeface="Times New Roman" panose="02020603050405020304" pitchFamily="18" charset="0"/>
                <a:ea typeface="华文中宋" panose="02010600040101010101" pitchFamily="2" charset="-122"/>
              </a:endParaRPr>
            </a:p>
          </p:txBody>
        </p:sp>
      </p:grpSp>
      <p:sp>
        <p:nvSpPr>
          <p:cNvPr id="50205" name="文本框 50204"/>
          <p:cNvSpPr txBox="1"/>
          <p:nvPr/>
        </p:nvSpPr>
        <p:spPr>
          <a:xfrm>
            <a:off x="395288" y="3513138"/>
            <a:ext cx="504190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Times New Roman" panose="02020603050405020304" pitchFamily="18" charset="0"/>
              </a:rPr>
              <a:t>   </a:t>
            </a:r>
            <a:r>
              <a:rPr lang="zh-CN" altLang="en-US" sz="3200" b="1" dirty="0">
                <a:latin typeface="Times New Roman" panose="02020603050405020304" pitchFamily="18" charset="0"/>
              </a:rPr>
              <a:t>卫星轨道平面必与地球的某个大圆面共面。</a:t>
            </a:r>
            <a:endParaRPr lang="zh-CN" altLang="en-US" sz="3200" b="1" dirty="0">
              <a:latin typeface="Times New Roman" panose="02020603050405020304" pitchFamily="18" charset="0"/>
            </a:endParaRPr>
          </a:p>
        </p:txBody>
      </p:sp>
      <p:grpSp>
        <p:nvGrpSpPr>
          <p:cNvPr id="50214" name="组合 50213"/>
          <p:cNvGrpSpPr/>
          <p:nvPr/>
        </p:nvGrpSpPr>
        <p:grpSpPr>
          <a:xfrm>
            <a:off x="395288" y="5368926"/>
            <a:ext cx="5400674" cy="1235075"/>
            <a:chOff x="158" y="3563"/>
            <a:chExt cx="3402" cy="778"/>
          </a:xfrm>
        </p:grpSpPr>
        <p:sp>
          <p:nvSpPr>
            <p:cNvPr id="50206" name="文本框 50205"/>
            <p:cNvSpPr txBox="1"/>
            <p:nvPr/>
          </p:nvSpPr>
          <p:spPr>
            <a:xfrm>
              <a:off x="248" y="3563"/>
              <a:ext cx="1351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zh-CN" sz="2400" b="1">
                  <a:latin typeface="Times New Roman" panose="02020603050405020304" pitchFamily="18" charset="0"/>
                </a:rPr>
                <a:t>  </a:t>
              </a:r>
              <a:r>
                <a:rPr lang="zh-CN" altLang="en-US" sz="3200" b="1" dirty="0">
                  <a:latin typeface="Times New Roman" panose="02020603050405020304" pitchFamily="18" charset="0"/>
                </a:rPr>
                <a:t>极地卫星</a:t>
              </a:r>
              <a:endParaRPr lang="zh-CN" altLang="en-US" sz="32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50207" name="文本框 50206"/>
            <p:cNvSpPr txBox="1"/>
            <p:nvPr/>
          </p:nvSpPr>
          <p:spPr>
            <a:xfrm>
              <a:off x="339" y="3973"/>
              <a:ext cx="1192" cy="36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3200" b="1" dirty="0">
                  <a:latin typeface="Times New Roman" panose="02020603050405020304" pitchFamily="18" charset="0"/>
                </a:rPr>
                <a:t>赤道卫星</a:t>
              </a:r>
              <a:endParaRPr lang="zh-CN" altLang="en-US" sz="3200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50211" name="左大括号 50210"/>
            <p:cNvSpPr/>
            <p:nvPr/>
          </p:nvSpPr>
          <p:spPr>
            <a:xfrm>
              <a:off x="158" y="3683"/>
              <a:ext cx="216" cy="500"/>
            </a:xfrm>
            <a:prstGeom prst="leftBrace">
              <a:avLst>
                <a:gd name="adj1" fmla="val 75555"/>
                <a:gd name="adj2" fmla="val 50000"/>
              </a:avLst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50213" name="组合 50212"/>
            <p:cNvGrpSpPr/>
            <p:nvPr/>
          </p:nvGrpSpPr>
          <p:grpSpPr>
            <a:xfrm>
              <a:off x="1927" y="3568"/>
              <a:ext cx="1633" cy="730"/>
              <a:chOff x="1927" y="3568"/>
              <a:chExt cx="1633" cy="730"/>
            </a:xfrm>
          </p:grpSpPr>
          <p:sp>
            <p:nvSpPr>
              <p:cNvPr id="50209" name="文本框 50208"/>
              <p:cNvSpPr txBox="1"/>
              <p:nvPr/>
            </p:nvSpPr>
            <p:spPr>
              <a:xfrm>
                <a:off x="2018" y="3568"/>
                <a:ext cx="1496" cy="368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zh-CN" sz="2400" b="1">
                    <a:latin typeface="Times New Roman" panose="02020603050405020304" pitchFamily="18" charset="0"/>
                  </a:rPr>
                  <a:t> </a:t>
                </a:r>
                <a:r>
                  <a:rPr lang="zh-CN" altLang="en-US" sz="3200" b="1" dirty="0">
                    <a:latin typeface="Times New Roman" panose="02020603050405020304" pitchFamily="18" charset="0"/>
                  </a:rPr>
                  <a:t>低轨道卫星</a:t>
                </a:r>
                <a:endParaRPr lang="zh-CN" altLang="en-US" sz="3200" b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0210" name="文本框 50209"/>
              <p:cNvSpPr txBox="1"/>
              <p:nvPr/>
            </p:nvSpPr>
            <p:spPr>
              <a:xfrm>
                <a:off x="2063" y="3931"/>
                <a:ext cx="1497" cy="367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zh-CN" altLang="en-US" sz="3200" b="1" dirty="0">
                    <a:latin typeface="Times New Roman" panose="02020603050405020304" pitchFamily="18" charset="0"/>
                  </a:rPr>
                  <a:t>高轨道卫星</a:t>
                </a:r>
                <a:endParaRPr lang="zh-CN" altLang="en-US" sz="3200" b="1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0212" name="左大括号 50211"/>
              <p:cNvSpPr/>
              <p:nvPr/>
            </p:nvSpPr>
            <p:spPr>
              <a:xfrm>
                <a:off x="1927" y="3775"/>
                <a:ext cx="183" cy="408"/>
              </a:xfrm>
              <a:prstGeom prst="leftBrace">
                <a:avLst>
                  <a:gd name="adj1" fmla="val 75555"/>
                  <a:gd name="adj2" fmla="val 50000"/>
                </a:avLst>
              </a:prstGeom>
              <a:noFill/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sp>
        <p:nvSpPr>
          <p:cNvPr id="50215" name="文本框 50214"/>
          <p:cNvSpPr txBox="1"/>
          <p:nvPr/>
        </p:nvSpPr>
        <p:spPr>
          <a:xfrm>
            <a:off x="179388" y="4580255"/>
            <a:ext cx="2736850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宋体" panose="02010600030101010101" pitchFamily="2" charset="-122"/>
              </a:rPr>
              <a:t>3.</a:t>
            </a:r>
            <a:r>
              <a:rPr lang="zh-CN" altLang="en-US" sz="3200" b="1" dirty="0">
                <a:latin typeface="宋体" panose="02010600030101010101" pitchFamily="2" charset="-122"/>
              </a:rPr>
              <a:t>卫星分类</a:t>
            </a:r>
            <a:endParaRPr lang="zh-CN" altLang="en-US" sz="3200" b="1" dirty="0">
              <a:latin typeface="宋体" panose="02010600030101010101" pitchFamily="2" charset="-122"/>
            </a:endParaRPr>
          </a:p>
        </p:txBody>
      </p:sp>
      <p:grpSp>
        <p:nvGrpSpPr>
          <p:cNvPr id="50220" name="组合 50219"/>
          <p:cNvGrpSpPr/>
          <p:nvPr/>
        </p:nvGrpSpPr>
        <p:grpSpPr>
          <a:xfrm>
            <a:off x="5076825" y="4797425"/>
            <a:ext cx="3527425" cy="719138"/>
            <a:chOff x="3198" y="3022"/>
            <a:chExt cx="2222" cy="453"/>
          </a:xfrm>
        </p:grpSpPr>
        <p:sp>
          <p:nvSpPr>
            <p:cNvPr id="50208" name="椭圆 50207"/>
            <p:cNvSpPr/>
            <p:nvPr/>
          </p:nvSpPr>
          <p:spPr>
            <a:xfrm>
              <a:off x="3243" y="3022"/>
              <a:ext cx="2177" cy="453"/>
            </a:xfrm>
            <a:prstGeom prst="ellipse">
              <a:avLst/>
            </a:prstGeom>
            <a:noFill/>
            <a:ln w="28575" cap="flat" cmpd="sng">
              <a:solidFill>
                <a:srgbClr val="FF0000"/>
              </a:solidFill>
              <a:prstDash val="dash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50218" name="组合 50217"/>
            <p:cNvGrpSpPr/>
            <p:nvPr/>
          </p:nvGrpSpPr>
          <p:grpSpPr>
            <a:xfrm>
              <a:off x="3198" y="3203"/>
              <a:ext cx="453" cy="91"/>
              <a:chOff x="3198" y="3203"/>
              <a:chExt cx="453" cy="91"/>
            </a:xfrm>
          </p:grpSpPr>
          <p:sp>
            <p:nvSpPr>
              <p:cNvPr id="50216" name="直接连接符 50215"/>
              <p:cNvSpPr/>
              <p:nvPr/>
            </p:nvSpPr>
            <p:spPr>
              <a:xfrm>
                <a:off x="3243" y="3249"/>
                <a:ext cx="408" cy="0"/>
              </a:xfrm>
              <a:prstGeom prst="line">
                <a:avLst/>
              </a:prstGeom>
              <a:ln w="38100" cap="flat" cmpd="sng">
                <a:solidFill>
                  <a:srgbClr val="FF0000"/>
                </a:solidFill>
                <a:prstDash val="solid"/>
                <a:headEnd type="none" w="med" len="med"/>
                <a:tailEnd type="triangle" w="med" len="med"/>
              </a:ln>
            </p:spPr>
          </p:sp>
          <p:sp>
            <p:nvSpPr>
              <p:cNvPr id="50217" name="椭圆 50216"/>
              <p:cNvSpPr/>
              <p:nvPr/>
            </p:nvSpPr>
            <p:spPr>
              <a:xfrm>
                <a:off x="3198" y="3203"/>
                <a:ext cx="90" cy="91"/>
              </a:xfrm>
              <a:prstGeom prst="ellipse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50219" name="矩形 50218"/>
            <p:cNvSpPr/>
            <p:nvPr/>
          </p:nvSpPr>
          <p:spPr>
            <a:xfrm>
              <a:off x="3424" y="3203"/>
              <a:ext cx="300" cy="23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lstStyle/>
            <a:p>
              <a:r>
                <a:rPr lang="en-US" altLang="zh-CN" b="1">
                  <a:latin typeface="Arial" panose="020B0604020202020204" pitchFamily="34" charset="0"/>
                </a:rPr>
                <a:t>F</a:t>
              </a:r>
              <a:r>
                <a:rPr lang="zh-CN" altLang="en-US" b="1" baseline="-25000" dirty="0">
                  <a:latin typeface="Arial" panose="020B0604020202020204" pitchFamily="34" charset="0"/>
                </a:rPr>
                <a:t>引</a:t>
              </a:r>
              <a:endParaRPr lang="zh-CN" altLang="en-US" b="1" baseline="-25000" dirty="0">
                <a:latin typeface="Arial" panose="020B0604020202020204" pitchFamily="34" charset="0"/>
              </a:endParaRPr>
            </a:p>
          </p:txBody>
        </p:sp>
      </p:grpSp>
      <p:graphicFrame>
        <p:nvGraphicFramePr>
          <p:cNvPr id="2" name="对象 1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683510" y="2114550"/>
          <a:ext cx="2178685" cy="1027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" r:id="rId1" imgW="889000" imgH="419100" progId="Equation.KSEE3">
                  <p:embed/>
                </p:oleObj>
              </mc:Choice>
              <mc:Fallback>
                <p:oleObj name="" r:id="rId1" imgW="889000" imgH="419100" progId="Equation.KSEE3">
                  <p:embed/>
                  <p:pic>
                    <p:nvPicPr>
                      <p:cNvPr id="0" name="图片 1024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683510" y="2114550"/>
                        <a:ext cx="2178685" cy="10274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Tm="7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2000"/>
                                        <p:tgtEl>
                                          <p:spTgt spid="50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50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1" grpId="0"/>
      <p:bldP spid="50183" grpId="0"/>
      <p:bldP spid="50184" grpId="0"/>
      <p:bldP spid="50205" grpId="0"/>
      <p:bldP spid="502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03" name="内容占位符 51202"/>
          <p:cNvGraphicFramePr>
            <a:graphicFrameLocks noGrp="1"/>
          </p:cNvGraphicFramePr>
          <p:nvPr>
            <p:ph sz="quarter" idx="2"/>
          </p:nvPr>
        </p:nvGraphicFramePr>
        <p:xfrm>
          <a:off x="4192270" y="6005513"/>
          <a:ext cx="2844800" cy="85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" r:id="rId1" imgW="1524000" imgH="457200" progId="Equation.3">
                  <p:embed/>
                </p:oleObj>
              </mc:Choice>
              <mc:Fallback>
                <p:oleObj name="" r:id="rId1" imgW="1524000" imgH="457200" progId="Equation.3">
                  <p:embed/>
                  <p:pic>
                    <p:nvPicPr>
                      <p:cNvPr id="0" name="图片 308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4192270" y="6005513"/>
                        <a:ext cx="2844800" cy="852487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4" name="内容占位符 51203"/>
          <p:cNvGraphicFramePr>
            <a:graphicFrameLocks noGrp="1"/>
          </p:cNvGraphicFramePr>
          <p:nvPr>
            <p:ph sz="quarter" idx="4"/>
          </p:nvPr>
        </p:nvGraphicFramePr>
        <p:xfrm>
          <a:off x="1809750" y="1260475"/>
          <a:ext cx="2897188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7" name="" r:id="rId3" imgW="876300" imgH="279400" progId="Equation.3">
                  <p:embed/>
                </p:oleObj>
              </mc:Choice>
              <mc:Fallback>
                <p:oleObj name="" r:id="rId3" imgW="876300" imgH="279400" progId="Equation.3">
                  <p:embed/>
                  <p:pic>
                    <p:nvPicPr>
                      <p:cNvPr id="0" name="图片 308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09750" y="1260475"/>
                        <a:ext cx="2897188" cy="712788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5" name="文本框 51204"/>
          <p:cNvSpPr txBox="1"/>
          <p:nvPr/>
        </p:nvSpPr>
        <p:spPr>
          <a:xfrm>
            <a:off x="134620" y="109855"/>
            <a:ext cx="4770755" cy="43078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 dirty="0">
                <a:latin typeface="Times New Roman" panose="02020603050405020304" pitchFamily="18" charset="0"/>
              </a:rPr>
              <a:t>4.</a:t>
            </a:r>
            <a:r>
              <a:rPr lang="zh-CN" altLang="en-US" sz="2800" b="1" dirty="0">
                <a:latin typeface="Times New Roman" panose="02020603050405020304" pitchFamily="18" charset="0"/>
              </a:rPr>
              <a:t>卫星运动规律</a:t>
            </a:r>
            <a:endParaRPr lang="zh-CN" altLang="en-US" sz="2800" b="1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</a:rPr>
              <a:t>线速度</a:t>
            </a:r>
            <a:r>
              <a:rPr lang="en-US" altLang="zh-CN" sz="2800" b="1" dirty="0">
                <a:latin typeface="Times New Roman" panose="02020603050405020304" pitchFamily="18" charset="0"/>
              </a:rPr>
              <a:t>v</a:t>
            </a:r>
            <a:r>
              <a:rPr lang="zh-CN" altLang="en-US" sz="2800" b="1" dirty="0">
                <a:latin typeface="Times New Roman" panose="02020603050405020304" pitchFamily="18" charset="0"/>
              </a:rPr>
              <a:t>：</a:t>
            </a:r>
            <a:endParaRPr lang="zh-CN" altLang="en-US" sz="2800" b="1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</a:rPr>
              <a:t>角速度</a:t>
            </a:r>
            <a:r>
              <a:rPr lang="en-US" altLang="zh-CN" sz="2800" b="1" dirty="0">
                <a:latin typeface="Times New Roman" panose="02020603050405020304" pitchFamily="18" charset="0"/>
              </a:rPr>
              <a:t>ω</a:t>
            </a:r>
            <a:r>
              <a:rPr lang="zh-CN" altLang="en-US" sz="2800" b="1" dirty="0">
                <a:latin typeface="Times New Roman" panose="02020603050405020304" pitchFamily="18" charset="0"/>
              </a:rPr>
              <a:t>：</a:t>
            </a:r>
            <a:endParaRPr lang="zh-CN" altLang="en-US" sz="2800" b="1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</a:rPr>
              <a:t>周期</a:t>
            </a:r>
            <a:r>
              <a:rPr lang="en-US" altLang="zh-CN" sz="2800" b="1" dirty="0">
                <a:latin typeface="Times New Roman" panose="02020603050405020304" pitchFamily="18" charset="0"/>
              </a:rPr>
              <a:t>T</a:t>
            </a:r>
            <a:r>
              <a:rPr lang="zh-CN" altLang="en-US" sz="2800" b="1" dirty="0">
                <a:latin typeface="Times New Roman" panose="02020603050405020304" pitchFamily="18" charset="0"/>
              </a:rPr>
              <a:t>：</a:t>
            </a:r>
            <a:endParaRPr lang="zh-CN" altLang="en-US" sz="2800" b="1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zh-CN" altLang="en-US" sz="2800" b="1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Times New Roman" panose="02020603050405020304" pitchFamily="18" charset="0"/>
              </a:rPr>
              <a:t>向心加速度</a:t>
            </a:r>
            <a:r>
              <a:rPr lang="en-US" altLang="zh-CN" sz="2800" b="1" dirty="0">
                <a:latin typeface="Times New Roman" panose="02020603050405020304" pitchFamily="18" charset="0"/>
              </a:rPr>
              <a:t>a</a:t>
            </a:r>
            <a:r>
              <a:rPr lang="zh-CN" altLang="en-US" sz="2800" b="1" dirty="0">
                <a:latin typeface="Times New Roman" panose="02020603050405020304" pitchFamily="18" charset="0"/>
              </a:rPr>
              <a:t>：</a:t>
            </a:r>
            <a:endParaRPr lang="zh-CN" altLang="en-US" sz="2800" b="1" dirty="0">
              <a:latin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zh-CN" alt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51206" name="文本框 51205"/>
          <p:cNvSpPr txBox="1"/>
          <p:nvPr/>
        </p:nvSpPr>
        <p:spPr>
          <a:xfrm>
            <a:off x="250508" y="4414838"/>
            <a:ext cx="5113337" cy="24612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3333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关于卫星的重要参数：</a:t>
            </a:r>
            <a:endParaRPr lang="zh-CN" altLang="en-US" sz="2800" b="1" dirty="0">
              <a:solidFill>
                <a:srgbClr val="3333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3333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最小轨道半径： </a:t>
            </a:r>
            <a:r>
              <a:rPr lang="en-US" altLang="zh-CN" sz="2800" b="1">
                <a:solidFill>
                  <a:srgbClr val="3333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r=R</a:t>
            </a:r>
            <a:endParaRPr lang="en-US" altLang="zh-CN" sz="2800" b="1">
              <a:solidFill>
                <a:srgbClr val="3333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3333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最大线速度：当</a:t>
            </a:r>
            <a:r>
              <a:rPr lang="en-US" altLang="zh-CN" sz="2800" b="1" dirty="0">
                <a:solidFill>
                  <a:srgbClr val="3333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r=R</a:t>
            </a:r>
            <a:r>
              <a:rPr lang="zh-CN" altLang="en-US" sz="2800" b="1" dirty="0">
                <a:solidFill>
                  <a:srgbClr val="3333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时，  </a:t>
            </a:r>
            <a:endParaRPr lang="zh-CN" altLang="en-US" sz="2800" b="1" dirty="0">
              <a:solidFill>
                <a:srgbClr val="3333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3333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最小周期：当</a:t>
            </a:r>
            <a:r>
              <a:rPr lang="en-US" altLang="zh-CN" sz="2800" b="1" dirty="0">
                <a:solidFill>
                  <a:srgbClr val="3333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r=R</a:t>
            </a:r>
            <a:r>
              <a:rPr lang="zh-CN" altLang="en-US" sz="2800" b="1" dirty="0">
                <a:solidFill>
                  <a:srgbClr val="3333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时，</a:t>
            </a:r>
            <a:endParaRPr lang="zh-CN" altLang="en-US" sz="2800" b="1" dirty="0">
              <a:solidFill>
                <a:srgbClr val="3333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graphicFrame>
        <p:nvGraphicFramePr>
          <p:cNvPr id="51207" name="对象 51206"/>
          <p:cNvGraphicFramePr/>
          <p:nvPr/>
        </p:nvGraphicFramePr>
        <p:xfrm>
          <a:off x="2462530" y="3272155"/>
          <a:ext cx="1179830" cy="785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8" name="" r:id="rId5" imgW="596900" imgH="393700" progId="Equation.3">
                  <p:embed/>
                </p:oleObj>
              </mc:Choice>
              <mc:Fallback>
                <p:oleObj name="" r:id="rId5" imgW="596900" imgH="393700" progId="Equation.3">
                  <p:embed/>
                  <p:pic>
                    <p:nvPicPr>
                      <p:cNvPr id="0" name="图片 308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62530" y="3272155"/>
                        <a:ext cx="1179830" cy="78549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08" name="内容占位符 51207"/>
          <p:cNvGraphicFramePr>
            <a:graphicFrameLocks noGrp="1"/>
          </p:cNvGraphicFramePr>
          <p:nvPr>
            <p:ph sz="quarter" idx="3"/>
          </p:nvPr>
        </p:nvGraphicFramePr>
        <p:xfrm>
          <a:off x="1888490" y="2197735"/>
          <a:ext cx="2152650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9" name="" r:id="rId7" imgW="799465" imgH="457200" progId="Equation.3">
                  <p:embed/>
                </p:oleObj>
              </mc:Choice>
              <mc:Fallback>
                <p:oleObj name="" r:id="rId7" imgW="799465" imgH="457200" progId="Equation.3">
                  <p:embed/>
                  <p:pic>
                    <p:nvPicPr>
                      <p:cNvPr id="0" name="图片 308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88490" y="2197735"/>
                        <a:ext cx="2152650" cy="79692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09" name="右大括号 51208"/>
          <p:cNvSpPr/>
          <p:nvPr/>
        </p:nvSpPr>
        <p:spPr>
          <a:xfrm>
            <a:off x="4623753" y="765493"/>
            <a:ext cx="503237" cy="2592387"/>
          </a:xfrm>
          <a:prstGeom prst="rightBrace">
            <a:avLst>
              <a:gd name="adj1" fmla="val 42928"/>
              <a:gd name="adj2" fmla="val 49481"/>
            </a:avLst>
          </a:prstGeom>
          <a:noFill/>
          <a:ln w="57150" cap="flat" cmpd="sng">
            <a:solidFill>
              <a:schemeClr val="hlink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51210" name="文本框 51209"/>
          <p:cNvSpPr txBox="1"/>
          <p:nvPr/>
        </p:nvSpPr>
        <p:spPr>
          <a:xfrm>
            <a:off x="5415915" y="832168"/>
            <a:ext cx="3419475" cy="1568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3333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同一轨道的不同卫星具有相同的</a:t>
            </a:r>
            <a:r>
              <a:rPr lang="en-US" altLang="zh-CN" sz="2400" b="1" err="1">
                <a:solidFill>
                  <a:srgbClr val="3333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v</a:t>
            </a:r>
            <a:r>
              <a:rPr lang="zh-CN" altLang="en-US" sz="2400" b="1" err="1">
                <a:solidFill>
                  <a:srgbClr val="3333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、</a:t>
            </a:r>
            <a:r>
              <a:rPr lang="en-US" altLang="zh-CN" sz="2400" b="1" err="1">
                <a:solidFill>
                  <a:srgbClr val="3333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ω</a:t>
            </a:r>
            <a:r>
              <a:rPr lang="zh-CN" altLang="en-US" sz="2400" b="1" err="1">
                <a:solidFill>
                  <a:srgbClr val="3333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、</a:t>
            </a:r>
            <a:r>
              <a:rPr lang="en-US" altLang="zh-CN" sz="2400" b="1" err="1">
                <a:solidFill>
                  <a:srgbClr val="3333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T</a:t>
            </a:r>
            <a:r>
              <a:rPr lang="en-US" altLang="zh-CN" sz="2400" b="1" dirty="0">
                <a:solidFill>
                  <a:srgbClr val="3333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altLang="en-US" sz="2400" b="1" dirty="0">
                <a:solidFill>
                  <a:srgbClr val="3333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和</a:t>
            </a:r>
            <a:r>
              <a:rPr lang="en-US" altLang="zh-CN" sz="2400" b="1" dirty="0">
                <a:solidFill>
                  <a:srgbClr val="3333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a</a:t>
            </a:r>
            <a:r>
              <a:rPr lang="zh-CN" altLang="en-US" sz="2400" b="1" dirty="0">
                <a:solidFill>
                  <a:srgbClr val="3333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，与卫星的质量和形状、大小无关。</a:t>
            </a:r>
            <a:endParaRPr lang="zh-CN" altLang="en-US" sz="2400" b="1" dirty="0">
              <a:solidFill>
                <a:srgbClr val="3333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graphicFrame>
        <p:nvGraphicFramePr>
          <p:cNvPr id="2" name="对象 1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4041140" y="4921885"/>
          <a:ext cx="3473450" cy="9728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0" name="" r:id="rId9" imgW="1587500" imgH="444500" progId="Equation.KSEE3">
                  <p:embed/>
                </p:oleObj>
              </mc:Choice>
              <mc:Fallback>
                <p:oleObj name="" r:id="rId9" imgW="1587500" imgH="444500" progId="Equation.KSEE3">
                  <p:embed/>
                  <p:pic>
                    <p:nvPicPr>
                      <p:cNvPr id="0" name="图片 307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041140" y="4921885"/>
                        <a:ext cx="3473450" cy="9728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文本框 2"/>
          <p:cNvSpPr txBox="1"/>
          <p:nvPr/>
        </p:nvSpPr>
        <p:spPr>
          <a:xfrm>
            <a:off x="5415915" y="2644458"/>
            <a:ext cx="3419475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solidFill>
                  <a:srgbClr val="3333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半径越大，运动的越慢</a:t>
            </a:r>
            <a:endParaRPr lang="zh-CN" altLang="en-US" sz="2400" b="1" dirty="0">
              <a:solidFill>
                <a:srgbClr val="3333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  <p:sp>
        <p:nvSpPr>
          <p:cNvPr id="30747" name="文本框 30746"/>
          <p:cNvSpPr txBox="1"/>
          <p:nvPr/>
        </p:nvSpPr>
        <p:spPr>
          <a:xfrm>
            <a:off x="5210810" y="3272155"/>
            <a:ext cx="3933190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4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</a:t>
            </a:r>
            <a:r>
              <a:rPr lang="zh-CN" altLang="en-US" sz="24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第一宇宙速度是地球卫星的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最小</a:t>
            </a:r>
            <a:r>
              <a:rPr lang="zh-CN" altLang="en-US" sz="24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发射</a:t>
            </a:r>
            <a:r>
              <a:rPr lang="zh-CN" altLang="en-US" sz="24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速度，也是卫星在轨道</a:t>
            </a:r>
            <a:r>
              <a:rPr lang="zh-CN" altLang="en-US" sz="24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的</a:t>
            </a:r>
            <a:r>
              <a:rPr lang="zh-CN" altLang="en-US" sz="2400" b="1" dirty="0">
                <a:solidFill>
                  <a:srgbClr val="FF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最大</a:t>
            </a:r>
            <a:r>
              <a:rPr lang="zh-CN" altLang="en-US" sz="2400" b="1" dirty="0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运行速度。</a:t>
            </a:r>
            <a:endParaRPr lang="zh-CN" altLang="en-US" sz="2400" b="1" dirty="0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  <p:graphicFrame>
        <p:nvGraphicFramePr>
          <p:cNvPr id="4" name="对象 3"/>
          <p:cNvGraphicFramePr/>
          <p:nvPr/>
        </p:nvGraphicFramePr>
        <p:xfrm>
          <a:off x="1936750" y="569913"/>
          <a:ext cx="2735263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1" name="" r:id="rId11" imgW="774065" imgH="254000" progId="Equation.3">
                  <p:embed/>
                </p:oleObj>
              </mc:Choice>
              <mc:Fallback>
                <p:oleObj name="" r:id="rId11" imgW="774065" imgH="254000" progId="Equation.3">
                  <p:embed/>
                  <p:pic>
                    <p:nvPicPr>
                      <p:cNvPr id="0" name="图片 3084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36750" y="569913"/>
                        <a:ext cx="2735263" cy="7921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Tm="7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6" grpId="0"/>
      <p:bldP spid="51210" grpId="0"/>
      <p:bldP spid="3" grpId="0"/>
      <p:bldP spid="3074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31" name="文本框 34830"/>
          <p:cNvSpPr txBox="1"/>
          <p:nvPr/>
        </p:nvSpPr>
        <p:spPr>
          <a:xfrm>
            <a:off x="228600" y="1724025"/>
            <a:ext cx="184150" cy="14938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endParaRPr lang="en-US" altLang="zh-CN" sz="2800" b="1" dirty="0">
              <a:solidFill>
                <a:srgbClr val="3333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endParaRPr lang="en-US" altLang="zh-CN" sz="3200" b="1" dirty="0">
              <a:solidFill>
                <a:schemeClr val="bg2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endParaRPr lang="en-US" altLang="zh-CN" sz="3200" b="1">
              <a:solidFill>
                <a:schemeClr val="bg2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4835" name="文本框 34834"/>
          <p:cNvSpPr txBox="1"/>
          <p:nvPr/>
        </p:nvSpPr>
        <p:spPr>
          <a:xfrm>
            <a:off x="609600" y="5867400"/>
            <a:ext cx="18415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endParaRPr sz="3200" b="1" dirty="0">
              <a:solidFill>
                <a:schemeClr val="bg2"/>
              </a:solidFill>
              <a:latin typeface="Arial" panose="020B0604020202020204" pitchFamily="34" charset="0"/>
              <a:ea typeface="华文中宋" panose="02010600040101010101" pitchFamily="2" charset="-122"/>
            </a:endParaRPr>
          </a:p>
        </p:txBody>
      </p:sp>
      <p:sp>
        <p:nvSpPr>
          <p:cNvPr id="34837" name="文本框 34836"/>
          <p:cNvSpPr txBox="1"/>
          <p:nvPr/>
        </p:nvSpPr>
        <p:spPr>
          <a:xfrm>
            <a:off x="0" y="3073400"/>
            <a:ext cx="8569325" cy="9531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333300"/>
                </a:solidFill>
                <a:latin typeface="Times New Roman" panose="02020603050405020304" pitchFamily="18" charset="0"/>
              </a:rPr>
              <a:t>例题</a:t>
            </a:r>
            <a:r>
              <a:rPr lang="en-US" altLang="zh-CN" sz="2800" b="1" dirty="0">
                <a:solidFill>
                  <a:srgbClr val="333300"/>
                </a:solidFill>
                <a:latin typeface="Times New Roman" panose="02020603050405020304" pitchFamily="18" charset="0"/>
              </a:rPr>
              <a:t>2. </a:t>
            </a:r>
            <a:r>
              <a:rPr lang="zh-CN" altLang="en-US" sz="2800" b="1" dirty="0">
                <a:solidFill>
                  <a:srgbClr val="333300"/>
                </a:solidFill>
                <a:latin typeface="Times New Roman" panose="02020603050405020304" pitchFamily="18" charset="0"/>
              </a:rPr>
              <a:t>地球和月球的质量之比为</a:t>
            </a:r>
            <a:r>
              <a:rPr lang="en-US" altLang="zh-CN" sz="2800" b="1" dirty="0">
                <a:solidFill>
                  <a:srgbClr val="333300"/>
                </a:solidFill>
                <a:latin typeface="Times New Roman" panose="02020603050405020304" pitchFamily="18" charset="0"/>
              </a:rPr>
              <a:t>81/1</a:t>
            </a:r>
            <a:r>
              <a:rPr lang="zh-CN" altLang="en-US" sz="2800" b="1" dirty="0">
                <a:solidFill>
                  <a:srgbClr val="333300"/>
                </a:solidFill>
                <a:latin typeface="Times New Roman" panose="02020603050405020304" pitchFamily="18" charset="0"/>
              </a:rPr>
              <a:t>，半径之比为</a:t>
            </a:r>
            <a:r>
              <a:rPr lang="en-US" altLang="zh-CN" sz="2800" b="1" dirty="0">
                <a:solidFill>
                  <a:srgbClr val="333300"/>
                </a:solidFill>
                <a:latin typeface="Times New Roman" panose="02020603050405020304" pitchFamily="18" charset="0"/>
              </a:rPr>
              <a:t>4/1</a:t>
            </a:r>
            <a:r>
              <a:rPr lang="zh-CN" altLang="en-US" sz="2800" b="1" dirty="0">
                <a:solidFill>
                  <a:srgbClr val="333300"/>
                </a:solidFill>
                <a:latin typeface="Times New Roman" panose="02020603050405020304" pitchFamily="18" charset="0"/>
              </a:rPr>
              <a:t>，求在地球上和月球上发射卫星所需最小速度之比。</a:t>
            </a:r>
            <a:endParaRPr lang="zh-CN" altLang="en-US" sz="2800" b="1" dirty="0">
              <a:solidFill>
                <a:srgbClr val="3333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34839" name="对象 34838"/>
          <p:cNvGraphicFramePr/>
          <p:nvPr/>
        </p:nvGraphicFramePr>
        <p:xfrm>
          <a:off x="1043305" y="4406265"/>
          <a:ext cx="2089150" cy="87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" r:id="rId1" imgW="876300" imgH="419100" progId="Equation.3">
                  <p:embed/>
                </p:oleObj>
              </mc:Choice>
              <mc:Fallback>
                <p:oleObj name="" r:id="rId1" imgW="876300" imgH="419100" progId="Equation.3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043305" y="4406265"/>
                        <a:ext cx="2089150" cy="8731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" name="组合 5"/>
          <p:cNvGrpSpPr/>
          <p:nvPr/>
        </p:nvGrpSpPr>
        <p:grpSpPr>
          <a:xfrm>
            <a:off x="539750" y="5507355"/>
            <a:ext cx="4932680" cy="1004570"/>
            <a:chOff x="850" y="8673"/>
            <a:chExt cx="7768" cy="1582"/>
          </a:xfrm>
        </p:grpSpPr>
        <p:sp>
          <p:nvSpPr>
            <p:cNvPr id="34841" name="文本框 34840"/>
            <p:cNvSpPr txBox="1"/>
            <p:nvPr/>
          </p:nvSpPr>
          <p:spPr>
            <a:xfrm>
              <a:off x="850" y="9104"/>
              <a:ext cx="1362" cy="72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zh-CN" altLang="en-US" sz="2400" b="1" dirty="0">
                  <a:solidFill>
                    <a:srgbClr val="333300"/>
                  </a:solidFill>
                  <a:latin typeface="Times New Roman" panose="02020603050405020304" pitchFamily="18" charset="0"/>
                </a:rPr>
                <a:t>则</a:t>
              </a:r>
              <a:r>
                <a:rPr lang="en-US" altLang="zh-CN" sz="2400" b="1">
                  <a:solidFill>
                    <a:srgbClr val="333300"/>
                  </a:solidFill>
                  <a:latin typeface="Times New Roman" panose="02020603050405020304" pitchFamily="18" charset="0"/>
                </a:rPr>
                <a:t>:</a:t>
              </a:r>
              <a:endParaRPr lang="en-US" altLang="zh-CN" sz="2400" b="1">
                <a:solidFill>
                  <a:srgbClr val="333300"/>
                </a:solidFill>
                <a:latin typeface="Times New Roman" panose="02020603050405020304" pitchFamily="18" charset="0"/>
              </a:endParaRPr>
            </a:p>
          </p:txBody>
        </p:sp>
        <p:graphicFrame>
          <p:nvGraphicFramePr>
            <p:cNvPr id="34842" name="对象 34841"/>
            <p:cNvGraphicFramePr/>
            <p:nvPr/>
          </p:nvGraphicFramePr>
          <p:xfrm>
            <a:off x="1994" y="8673"/>
            <a:ext cx="6625" cy="15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4" name="" r:id="rId3" imgW="1764665" imgH="482600" progId="Equation.3">
                    <p:embed/>
                  </p:oleObj>
                </mc:Choice>
                <mc:Fallback>
                  <p:oleObj name="" r:id="rId3" imgW="1764665" imgH="482600" progId="Equation.3">
                    <p:embed/>
                    <p:pic>
                      <p:nvPicPr>
                        <p:cNvPr id="0" name="图片 3081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994" y="8673"/>
                          <a:ext cx="6625" cy="158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259" name="文本框 8258"/>
          <p:cNvSpPr txBox="1"/>
          <p:nvPr/>
        </p:nvSpPr>
        <p:spPr>
          <a:xfrm>
            <a:off x="0" y="891540"/>
            <a:ext cx="9144000" cy="18002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 dirty="0">
                <a:latin typeface="Times New Roman" panose="02020603050405020304" pitchFamily="18" charset="0"/>
              </a:rPr>
              <a:t>例题</a:t>
            </a:r>
            <a:r>
              <a:rPr lang="en-US" altLang="zh-CN" sz="2800" b="1" dirty="0">
                <a:latin typeface="Times New Roman" panose="02020603050405020304" pitchFamily="18" charset="0"/>
              </a:rPr>
              <a:t>1. </a:t>
            </a:r>
            <a:r>
              <a:rPr lang="zh-CN" altLang="en-US" sz="2800" b="1" dirty="0">
                <a:latin typeface="Times New Roman" panose="02020603050405020304" pitchFamily="18" charset="0"/>
              </a:rPr>
              <a:t>假设地球的质量不变，半径增大到原来的</a:t>
            </a:r>
            <a:r>
              <a:rPr lang="en-US" altLang="zh-CN" sz="2800" b="1" dirty="0">
                <a:latin typeface="Times New Roman" panose="02020603050405020304" pitchFamily="18" charset="0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</a:rPr>
              <a:t>倍，那么从地球发射人造卫星的第一宇宙速度的大小应为原来的（   ）</a:t>
            </a:r>
            <a:endParaRPr lang="zh-CN" altLang="en-US" sz="2800" b="1" dirty="0">
              <a:latin typeface="Times New Roman" panose="02020603050405020304" pitchFamily="18" charset="0"/>
            </a:endParaRPr>
          </a:p>
          <a:p>
            <a:r>
              <a:rPr lang="en-US" altLang="zh-CN" sz="2800" b="1" dirty="0">
                <a:latin typeface="Times New Roman" panose="02020603050405020304" pitchFamily="18" charset="0"/>
              </a:rPr>
              <a:t>A</a:t>
            </a:r>
            <a:r>
              <a:rPr lang="zh-CN" altLang="en-US" sz="2800" b="1" dirty="0">
                <a:latin typeface="Times New Roman" panose="02020603050405020304" pitchFamily="18" charset="0"/>
              </a:rPr>
              <a:t>．   倍     </a:t>
            </a:r>
            <a:r>
              <a:rPr lang="en-US" altLang="zh-CN" sz="2800" b="1" dirty="0">
                <a:latin typeface="Times New Roman" panose="02020603050405020304" pitchFamily="18" charset="0"/>
              </a:rPr>
              <a:t>B</a:t>
            </a:r>
            <a:r>
              <a:rPr lang="zh-CN" altLang="en-US" sz="2800" b="1" dirty="0">
                <a:latin typeface="Times New Roman" panose="02020603050405020304" pitchFamily="18" charset="0"/>
              </a:rPr>
              <a:t>．     倍     </a:t>
            </a:r>
            <a:r>
              <a:rPr lang="en-US" altLang="zh-CN" sz="2800" b="1" dirty="0">
                <a:latin typeface="Times New Roman" panose="02020603050405020304" pitchFamily="18" charset="0"/>
              </a:rPr>
              <a:t>C</a:t>
            </a:r>
            <a:r>
              <a:rPr lang="zh-CN" altLang="en-US" sz="2800" b="1" dirty="0">
                <a:latin typeface="Times New Roman" panose="02020603050405020304" pitchFamily="18" charset="0"/>
              </a:rPr>
              <a:t>．</a:t>
            </a:r>
            <a:r>
              <a:rPr lang="en-US" altLang="zh-CN" sz="2800" b="1" dirty="0">
                <a:latin typeface="Times New Roman" panose="02020603050405020304" pitchFamily="18" charset="0"/>
              </a:rPr>
              <a:t>1/2</a:t>
            </a:r>
            <a:r>
              <a:rPr lang="zh-CN" altLang="en-US" sz="2800" b="1" dirty="0">
                <a:latin typeface="Times New Roman" panose="02020603050405020304" pitchFamily="18" charset="0"/>
              </a:rPr>
              <a:t>倍    </a:t>
            </a:r>
            <a:r>
              <a:rPr lang="en-US" altLang="zh-CN" sz="2800" b="1" dirty="0">
                <a:latin typeface="Times New Roman" panose="02020603050405020304" pitchFamily="18" charset="0"/>
              </a:rPr>
              <a:t>D</a:t>
            </a:r>
            <a:r>
              <a:rPr lang="zh-CN" altLang="en-US" sz="2800" b="1" dirty="0">
                <a:latin typeface="Times New Roman" panose="02020603050405020304" pitchFamily="18" charset="0"/>
              </a:rPr>
              <a:t>．</a:t>
            </a:r>
            <a:r>
              <a:rPr lang="en-US" altLang="zh-CN" sz="2800" b="1" dirty="0">
                <a:latin typeface="Times New Roman" panose="02020603050405020304" pitchFamily="18" charset="0"/>
              </a:rPr>
              <a:t>2</a:t>
            </a:r>
            <a:r>
              <a:rPr lang="zh-CN" altLang="en-US" sz="2800" b="1" dirty="0">
                <a:latin typeface="Times New Roman" panose="02020603050405020304" pitchFamily="18" charset="0"/>
              </a:rPr>
              <a:t>倍</a:t>
            </a:r>
            <a:endParaRPr lang="zh-CN" altLang="en-US" sz="2800" b="1" dirty="0">
              <a:latin typeface="Times New Roman" panose="02020603050405020304" pitchFamily="18" charset="0"/>
            </a:endParaRPr>
          </a:p>
        </p:txBody>
      </p:sp>
      <p:sp>
        <p:nvSpPr>
          <p:cNvPr id="8262" name="矩形 8261"/>
          <p:cNvSpPr/>
          <p:nvPr/>
        </p:nvSpPr>
        <p:spPr>
          <a:xfrm>
            <a:off x="412750" y="1724025"/>
            <a:ext cx="53975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B</a:t>
            </a:r>
            <a:r>
              <a:rPr lang="en-US" altLang="zh-CN" sz="240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endParaRPr lang="en-US" altLang="zh-CN" sz="24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3297555" y="4322445"/>
            <a:ext cx="2343785" cy="956310"/>
            <a:chOff x="5193" y="6807"/>
            <a:chExt cx="3691" cy="1506"/>
          </a:xfrm>
        </p:grpSpPr>
        <p:graphicFrame>
          <p:nvGraphicFramePr>
            <p:cNvPr id="34840" name="对象 34839"/>
            <p:cNvGraphicFramePr/>
            <p:nvPr/>
          </p:nvGraphicFramePr>
          <p:xfrm>
            <a:off x="6604" y="6807"/>
            <a:ext cx="2280" cy="150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75" name="" r:id="rId5" imgW="673100" imgH="444500" progId="Equation.3">
                    <p:embed/>
                  </p:oleObj>
                </mc:Choice>
                <mc:Fallback>
                  <p:oleObj name="" r:id="rId5" imgW="673100" imgH="444500" progId="Equation.3">
                    <p:embed/>
                    <p:pic>
                      <p:nvPicPr>
                        <p:cNvPr id="0" name="图片 3079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6604" y="6807"/>
                          <a:ext cx="2280" cy="1507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" name="右箭头 1"/>
            <p:cNvSpPr/>
            <p:nvPr/>
          </p:nvSpPr>
          <p:spPr>
            <a:xfrm>
              <a:off x="5193" y="7456"/>
              <a:ext cx="1134" cy="340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aphicFrame>
        <p:nvGraphicFramePr>
          <p:cNvPr id="3" name="对象 2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487045" y="2279015"/>
          <a:ext cx="42926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" r:id="rId7" imgW="241300" imgH="215900" progId="Equation.KSEE3">
                  <p:embed/>
                </p:oleObj>
              </mc:Choice>
              <mc:Fallback>
                <p:oleObj name="" r:id="rId7" imgW="241300" imgH="2159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7045" y="2279015"/>
                        <a:ext cx="429260" cy="384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对象 3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268855" y="1923098"/>
          <a:ext cx="474980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" r:id="rId9" imgW="266700" imgH="431800" progId="Equation.KSEE3">
                  <p:embed/>
                </p:oleObj>
              </mc:Choice>
              <mc:Fallback>
                <p:oleObj name="" r:id="rId9" imgW="266700" imgH="431800" progId="Equation.KSEE3">
                  <p:embed/>
                  <p:pic>
                    <p:nvPicPr>
                      <p:cNvPr id="0" name="图片 204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268855" y="1923098"/>
                        <a:ext cx="474980" cy="768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slow" advTm="7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4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4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37" grpId="0"/>
      <p:bldP spid="826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文本框 35841"/>
          <p:cNvSpPr txBox="1"/>
          <p:nvPr/>
        </p:nvSpPr>
        <p:spPr>
          <a:xfrm>
            <a:off x="974725" y="1620838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35843" name="文本框 35842"/>
          <p:cNvSpPr txBox="1"/>
          <p:nvPr/>
        </p:nvSpPr>
        <p:spPr>
          <a:xfrm>
            <a:off x="3565525" y="5049838"/>
            <a:ext cx="184150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endParaRPr sz="2400" dirty="0">
              <a:latin typeface="Times New Roman" panose="02020603050405020304" pitchFamily="18" charset="0"/>
            </a:endParaRPr>
          </a:p>
        </p:txBody>
      </p:sp>
      <p:sp>
        <p:nvSpPr>
          <p:cNvPr id="35844" name="文本框 35843"/>
          <p:cNvSpPr txBox="1"/>
          <p:nvPr/>
        </p:nvSpPr>
        <p:spPr>
          <a:xfrm>
            <a:off x="228600" y="1724025"/>
            <a:ext cx="184150" cy="14938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endParaRPr lang="en-US" altLang="zh-CN" sz="2800" b="1" dirty="0">
              <a:solidFill>
                <a:srgbClr val="333300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endParaRPr lang="en-US" altLang="zh-CN" sz="3200" b="1" dirty="0">
              <a:solidFill>
                <a:schemeClr val="bg2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endParaRPr lang="en-US" altLang="zh-CN" sz="3200" b="1">
              <a:solidFill>
                <a:schemeClr val="bg2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35845" name="文本框 35844"/>
          <p:cNvSpPr txBox="1"/>
          <p:nvPr/>
        </p:nvSpPr>
        <p:spPr>
          <a:xfrm>
            <a:off x="228600" y="112713"/>
            <a:ext cx="3695700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3200" b="1" dirty="0">
                <a:solidFill>
                  <a:schemeClr val="tx2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三 、地球同步卫星 </a:t>
            </a:r>
            <a:endParaRPr lang="zh-CN" altLang="en-US" sz="3200" b="1">
              <a:solidFill>
                <a:schemeClr val="tx2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35846" name="文本框 35845"/>
          <p:cNvSpPr txBox="1"/>
          <p:nvPr/>
        </p:nvSpPr>
        <p:spPr>
          <a:xfrm>
            <a:off x="323850" y="692150"/>
            <a:ext cx="8458200" cy="15541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     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所谓同步卫星，是相对地面静止的，和地球自转具有相同周期的卫星，</a:t>
            </a:r>
            <a:r>
              <a:rPr lang="en-US" altLang="zh-CN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T=24h</a:t>
            </a:r>
            <a:r>
              <a:rPr lang="zh-CN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，同步卫星必须位于赤道上方，距地面一定高度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华文中宋" panose="02010600040101010101" pitchFamily="2" charset="-122"/>
              </a:rPr>
              <a:t>。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ea typeface="华文中宋" panose="02010600040101010101" pitchFamily="2" charset="-122"/>
            </a:endParaRPr>
          </a:p>
        </p:txBody>
      </p:sp>
      <p:sp>
        <p:nvSpPr>
          <p:cNvPr id="35847" name="文本框 35846"/>
          <p:cNvSpPr txBox="1"/>
          <p:nvPr/>
        </p:nvSpPr>
        <p:spPr>
          <a:xfrm>
            <a:off x="609600" y="5867400"/>
            <a:ext cx="18415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endParaRPr sz="3200" b="1" dirty="0">
              <a:solidFill>
                <a:schemeClr val="bg2"/>
              </a:solidFill>
              <a:latin typeface="Arial" panose="020B0604020202020204" pitchFamily="34" charset="0"/>
              <a:ea typeface="华文中宋" panose="02010600040101010101" pitchFamily="2" charset="-122"/>
            </a:endParaRPr>
          </a:p>
        </p:txBody>
      </p:sp>
      <p:sp>
        <p:nvSpPr>
          <p:cNvPr id="35850" name="文本框 35849"/>
          <p:cNvSpPr txBox="1"/>
          <p:nvPr/>
        </p:nvSpPr>
        <p:spPr>
          <a:xfrm>
            <a:off x="323850" y="2349500"/>
            <a:ext cx="331152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 dirty="0">
                <a:latin typeface="Times New Roman" panose="02020603050405020304" pitchFamily="18" charset="0"/>
              </a:rPr>
              <a:t>地球同步卫星的特点：</a:t>
            </a:r>
            <a:endParaRPr lang="zh-CN" alt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35851" name="文本框 35850"/>
          <p:cNvSpPr txBox="1"/>
          <p:nvPr/>
        </p:nvSpPr>
        <p:spPr>
          <a:xfrm>
            <a:off x="179388" y="2924175"/>
            <a:ext cx="849788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Times New Roman" panose="02020603050405020304" pitchFamily="18" charset="0"/>
              </a:rPr>
              <a:t>1</a:t>
            </a:r>
            <a:r>
              <a:rPr lang="zh-CN" altLang="en-US" sz="2400" b="1" dirty="0">
                <a:latin typeface="Times New Roman" panose="02020603050405020304" pitchFamily="18" charset="0"/>
              </a:rPr>
              <a:t>、同步卫星的运动方向与地球自转方向一致</a:t>
            </a:r>
            <a:endParaRPr lang="zh-CN" alt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35852" name="文本框 35851"/>
          <p:cNvSpPr txBox="1"/>
          <p:nvPr/>
        </p:nvSpPr>
        <p:spPr>
          <a:xfrm>
            <a:off x="179388" y="3429000"/>
            <a:ext cx="80645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Times New Roman" panose="02020603050405020304" pitchFamily="18" charset="0"/>
              </a:rPr>
              <a:t>2</a:t>
            </a:r>
            <a:r>
              <a:rPr lang="zh-CN" altLang="en-US" sz="2400" b="1" dirty="0">
                <a:latin typeface="Times New Roman" panose="02020603050405020304" pitchFamily="18" charset="0"/>
              </a:rPr>
              <a:t>、同步卫星的运转周期与地球自转周期相同，</a:t>
            </a:r>
            <a:r>
              <a:rPr lang="en-US" altLang="zh-CN" sz="2400" b="1">
                <a:latin typeface="Times New Roman" panose="02020603050405020304" pitchFamily="18" charset="0"/>
              </a:rPr>
              <a:t>T=24h</a:t>
            </a:r>
            <a:endParaRPr lang="en-US" altLang="zh-CN" sz="2400" b="1">
              <a:latin typeface="Times New Roman" panose="02020603050405020304" pitchFamily="18" charset="0"/>
            </a:endParaRPr>
          </a:p>
        </p:txBody>
      </p:sp>
      <p:sp>
        <p:nvSpPr>
          <p:cNvPr id="35854" name="文本框 35853"/>
          <p:cNvSpPr txBox="1"/>
          <p:nvPr/>
        </p:nvSpPr>
        <p:spPr>
          <a:xfrm>
            <a:off x="179388" y="3932238"/>
            <a:ext cx="748823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Times New Roman" panose="02020603050405020304" pitchFamily="18" charset="0"/>
              </a:rPr>
              <a:t>3</a:t>
            </a:r>
            <a:r>
              <a:rPr lang="zh-CN" altLang="en-US" sz="2400" b="1" dirty="0">
                <a:latin typeface="Times New Roman" panose="02020603050405020304" pitchFamily="18" charset="0"/>
              </a:rPr>
              <a:t>、同步卫星的运行角速度等于地球自转的角速度</a:t>
            </a:r>
            <a:endParaRPr lang="zh-CN" alt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35855" name="文本框 35854"/>
          <p:cNvSpPr txBox="1"/>
          <p:nvPr/>
        </p:nvSpPr>
        <p:spPr>
          <a:xfrm>
            <a:off x="179388" y="4365625"/>
            <a:ext cx="896461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Times New Roman" panose="02020603050405020304" pitchFamily="18" charset="0"/>
              </a:rPr>
              <a:t>4</a:t>
            </a:r>
            <a:r>
              <a:rPr lang="zh-CN" altLang="en-US" sz="2400" b="1" dirty="0">
                <a:latin typeface="Times New Roman" panose="02020603050405020304" pitchFamily="18" charset="0"/>
              </a:rPr>
              <a:t>、所有同步卫星都在赤道的正上方，其轨道平面与赤道平面重合</a:t>
            </a:r>
            <a:endParaRPr lang="zh-CN" altLang="en-US" sz="2400" b="1" dirty="0">
              <a:latin typeface="Times New Roman" panose="02020603050405020304" pitchFamily="18" charset="0"/>
            </a:endParaRPr>
          </a:p>
        </p:txBody>
      </p:sp>
      <p:sp>
        <p:nvSpPr>
          <p:cNvPr id="35857" name="文本框 35856"/>
          <p:cNvSpPr txBox="1"/>
          <p:nvPr/>
        </p:nvSpPr>
        <p:spPr>
          <a:xfrm>
            <a:off x="179388" y="4822508"/>
            <a:ext cx="9144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Times New Roman" panose="02020603050405020304" pitchFamily="18" charset="0"/>
              </a:rPr>
              <a:t>5</a:t>
            </a:r>
            <a:r>
              <a:rPr lang="zh-CN" altLang="en-US" sz="2400" b="1" dirty="0">
                <a:latin typeface="Times New Roman" panose="02020603050405020304" pitchFamily="18" charset="0"/>
              </a:rPr>
              <a:t>、同步卫星高度固定不变，</a:t>
            </a:r>
            <a:r>
              <a:rPr lang="en-US" altLang="zh-CN" sz="2400" b="1">
                <a:latin typeface="Times New Roman" panose="02020603050405020304" pitchFamily="18" charset="0"/>
              </a:rPr>
              <a:t>h=3.6×10</a:t>
            </a:r>
            <a:r>
              <a:rPr lang="en-US" altLang="zh-CN" sz="2400" b="1" baseline="30000">
                <a:latin typeface="Times New Roman" panose="02020603050405020304" pitchFamily="18" charset="0"/>
              </a:rPr>
              <a:t>4</a:t>
            </a:r>
            <a:r>
              <a:rPr lang="en-US" altLang="zh-CN" sz="2400" b="1">
                <a:latin typeface="Times New Roman" panose="02020603050405020304" pitchFamily="18" charset="0"/>
              </a:rPr>
              <a:t>km</a:t>
            </a:r>
            <a:endParaRPr lang="en-US" altLang="zh-CN" sz="2400" b="1">
              <a:latin typeface="Times New Roman" panose="02020603050405020304" pitchFamily="18" charset="0"/>
            </a:endParaRPr>
          </a:p>
        </p:txBody>
      </p:sp>
      <p:sp>
        <p:nvSpPr>
          <p:cNvPr id="35858" name="文本框 35857"/>
          <p:cNvSpPr txBox="1"/>
          <p:nvPr/>
        </p:nvSpPr>
        <p:spPr>
          <a:xfrm>
            <a:off x="216218" y="5409883"/>
            <a:ext cx="842486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 b="1" dirty="0">
                <a:latin typeface="Times New Roman" panose="02020603050405020304" pitchFamily="18" charset="0"/>
              </a:rPr>
              <a:t>6</a:t>
            </a:r>
            <a:r>
              <a:rPr lang="zh-CN" altLang="en-US" sz="2400" b="1" dirty="0">
                <a:latin typeface="Times New Roman" panose="02020603050405020304" pitchFamily="18" charset="0"/>
              </a:rPr>
              <a:t>、同步卫星的环绕速度大小一定，</a:t>
            </a:r>
            <a:r>
              <a:rPr lang="en-US" altLang="zh-CN" sz="2400" b="1">
                <a:latin typeface="Times New Roman" panose="02020603050405020304" pitchFamily="18" charset="0"/>
              </a:rPr>
              <a:t>v=3.1×10</a:t>
            </a:r>
            <a:r>
              <a:rPr lang="en-US" altLang="zh-CN" sz="2400" b="1" baseline="30000">
                <a:latin typeface="Times New Roman" panose="02020603050405020304" pitchFamily="18" charset="0"/>
              </a:rPr>
              <a:t>3</a:t>
            </a:r>
            <a:r>
              <a:rPr lang="en-US" altLang="zh-CN" sz="2400" b="1">
                <a:latin typeface="Times New Roman" panose="02020603050405020304" pitchFamily="18" charset="0"/>
              </a:rPr>
              <a:t>m/s</a:t>
            </a:r>
            <a:endParaRPr lang="en-US" altLang="zh-CN" sz="24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 advTm="700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38" dur="20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35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6" grpId="0"/>
      <p:bldP spid="35850" grpId="0"/>
      <p:bldP spid="35851" grpId="0"/>
      <p:bldP spid="35852" grpId="0"/>
      <p:bldP spid="35854" grpId="0"/>
      <p:bldP spid="35855" grpId="0"/>
      <p:bldP spid="35857" grpId="0"/>
      <p:bldP spid="3585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文本框 21506"/>
          <p:cNvSpPr txBox="1"/>
          <p:nvPr/>
        </p:nvSpPr>
        <p:spPr>
          <a:xfrm>
            <a:off x="323850" y="836613"/>
            <a:ext cx="8424863" cy="30460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400" b="1" dirty="0">
                <a:latin typeface="Times New Roman" panose="02020603050405020304" pitchFamily="18" charset="0"/>
              </a:rPr>
              <a:t>例</a:t>
            </a:r>
            <a:r>
              <a:rPr lang="en-US" altLang="zh-CN" sz="2400" b="1" dirty="0">
                <a:latin typeface="Times New Roman" panose="02020603050405020304" pitchFamily="18" charset="0"/>
              </a:rPr>
              <a:t>3</a:t>
            </a:r>
            <a:r>
              <a:rPr lang="zh-CN" altLang="en-US" sz="2400" b="1" dirty="0">
                <a:latin typeface="Times New Roman" panose="02020603050405020304" pitchFamily="18" charset="0"/>
              </a:rPr>
              <a:t>．如图所示，</a:t>
            </a:r>
            <a:r>
              <a:rPr lang="en-US" altLang="zh-CN" sz="2400" b="1" i="1">
                <a:latin typeface="Times New Roman" panose="02020603050405020304" pitchFamily="18" charset="0"/>
              </a:rPr>
              <a:t>a</a:t>
            </a:r>
            <a:r>
              <a:rPr lang="zh-CN" altLang="en-US" sz="2400" b="1">
                <a:latin typeface="Times New Roman" panose="02020603050405020304" pitchFamily="18" charset="0"/>
              </a:rPr>
              <a:t>、</a:t>
            </a:r>
            <a:r>
              <a:rPr lang="en-US" altLang="zh-CN" sz="2400" b="1" i="1">
                <a:latin typeface="Times New Roman" panose="02020603050405020304" pitchFamily="18" charset="0"/>
              </a:rPr>
              <a:t>b</a:t>
            </a:r>
            <a:r>
              <a:rPr lang="zh-CN" altLang="en-US" sz="2400" b="1">
                <a:latin typeface="Times New Roman" panose="02020603050405020304" pitchFamily="18" charset="0"/>
              </a:rPr>
              <a:t>、</a:t>
            </a:r>
            <a:r>
              <a:rPr lang="en-US" altLang="zh-CN" sz="2400" b="1" i="1">
                <a:latin typeface="Times New Roman" panose="02020603050405020304" pitchFamily="18" charset="0"/>
              </a:rPr>
              <a:t>c</a:t>
            </a:r>
            <a:r>
              <a:rPr lang="zh-CN" altLang="en-US" sz="2400" b="1" dirty="0">
                <a:latin typeface="Times New Roman" panose="02020603050405020304" pitchFamily="18" charset="0"/>
              </a:rPr>
              <a:t>是地球大气层外圆形轨道上运动的三颗卫星，</a:t>
            </a:r>
            <a:r>
              <a:rPr lang="en-US" altLang="zh-CN" sz="2400" b="1" i="1">
                <a:latin typeface="Times New Roman" panose="02020603050405020304" pitchFamily="18" charset="0"/>
              </a:rPr>
              <a:t>a</a:t>
            </a:r>
            <a:r>
              <a:rPr lang="en-US" altLang="zh-CN" sz="2400" b="1">
                <a:latin typeface="Times New Roman" panose="02020603050405020304" pitchFamily="18" charset="0"/>
              </a:rPr>
              <a:t> </a:t>
            </a:r>
            <a:r>
              <a:rPr lang="zh-CN" altLang="en-US" sz="2400" b="1">
                <a:latin typeface="Times New Roman" panose="02020603050405020304" pitchFamily="18" charset="0"/>
              </a:rPr>
              <a:t>和</a:t>
            </a:r>
            <a:r>
              <a:rPr lang="en-US" altLang="zh-CN" sz="2400" b="1" i="1">
                <a:latin typeface="Times New Roman" panose="02020603050405020304" pitchFamily="18" charset="0"/>
              </a:rPr>
              <a:t>b</a:t>
            </a:r>
            <a:r>
              <a:rPr lang="zh-CN" altLang="en-US" sz="2400" b="1" dirty="0">
                <a:latin typeface="Times New Roman" panose="02020603050405020304" pitchFamily="18" charset="0"/>
              </a:rPr>
              <a:t>的质量相等且小于</a:t>
            </a:r>
            <a:r>
              <a:rPr lang="en-US" altLang="zh-CN" sz="2400" b="1" i="1">
                <a:latin typeface="Times New Roman" panose="02020603050405020304" pitchFamily="18" charset="0"/>
              </a:rPr>
              <a:t>c</a:t>
            </a:r>
            <a:r>
              <a:rPr lang="zh-CN" altLang="en-US" sz="2400" b="1" dirty="0">
                <a:latin typeface="Times New Roman" panose="02020603050405020304" pitchFamily="18" charset="0"/>
              </a:rPr>
              <a:t>的质量，则（　　   ）</a:t>
            </a:r>
            <a:endParaRPr lang="zh-CN" altLang="en-US" sz="2400" b="1">
              <a:latin typeface="Times New Roman" panose="02020603050405020304" pitchFamily="18" charset="0"/>
            </a:endParaRPr>
          </a:p>
          <a:p>
            <a:r>
              <a:rPr lang="en-US" altLang="zh-CN" sz="2400" b="1">
                <a:latin typeface="Times New Roman" panose="02020603050405020304" pitchFamily="18" charset="0"/>
              </a:rPr>
              <a:t>A</a:t>
            </a:r>
            <a:r>
              <a:rPr lang="zh-CN" altLang="en-US" sz="2400" b="1">
                <a:latin typeface="Times New Roman" panose="02020603050405020304" pitchFamily="18" charset="0"/>
              </a:rPr>
              <a:t>．</a:t>
            </a:r>
            <a:r>
              <a:rPr lang="en-US" altLang="zh-CN" sz="2400" b="1" i="1">
                <a:latin typeface="Times New Roman" panose="02020603050405020304" pitchFamily="18" charset="0"/>
              </a:rPr>
              <a:t>b</a:t>
            </a:r>
            <a:r>
              <a:rPr lang="zh-CN" altLang="en-US" sz="2400" b="1" dirty="0">
                <a:latin typeface="Times New Roman" panose="02020603050405020304" pitchFamily="18" charset="0"/>
              </a:rPr>
              <a:t>所需向心力最小</a:t>
            </a:r>
            <a:endParaRPr lang="zh-CN" altLang="en-US" sz="2400" b="1" dirty="0">
              <a:latin typeface="Times New Roman" panose="02020603050405020304" pitchFamily="18" charset="0"/>
            </a:endParaRPr>
          </a:p>
          <a:p>
            <a:r>
              <a:rPr lang="en-US" altLang="zh-CN" sz="2400" b="1">
                <a:latin typeface="Times New Roman" panose="02020603050405020304" pitchFamily="18" charset="0"/>
              </a:rPr>
              <a:t>B</a:t>
            </a:r>
            <a:r>
              <a:rPr lang="zh-CN" altLang="en-US" sz="2400" b="1">
                <a:latin typeface="Times New Roman" panose="02020603050405020304" pitchFamily="18" charset="0"/>
              </a:rPr>
              <a:t>．</a:t>
            </a:r>
            <a:r>
              <a:rPr lang="en-US" altLang="zh-CN" sz="2400" b="1" i="1">
                <a:latin typeface="Times New Roman" panose="02020603050405020304" pitchFamily="18" charset="0"/>
              </a:rPr>
              <a:t>b</a:t>
            </a:r>
            <a:r>
              <a:rPr lang="zh-CN" altLang="en-US" sz="2400" b="1">
                <a:latin typeface="Times New Roman" panose="02020603050405020304" pitchFamily="18" charset="0"/>
              </a:rPr>
              <a:t>、</a:t>
            </a:r>
            <a:r>
              <a:rPr lang="en-US" altLang="zh-CN" sz="2400" b="1" i="1">
                <a:latin typeface="Times New Roman" panose="02020603050405020304" pitchFamily="18" charset="0"/>
              </a:rPr>
              <a:t>c</a:t>
            </a:r>
            <a:r>
              <a:rPr lang="zh-CN" altLang="en-US" sz="2400" b="1" dirty="0">
                <a:latin typeface="Times New Roman" panose="02020603050405020304" pitchFamily="18" charset="0"/>
              </a:rPr>
              <a:t>的周期相同且大于</a:t>
            </a:r>
            <a:r>
              <a:rPr lang="en-US" altLang="zh-CN" sz="2400" b="1" i="1">
                <a:latin typeface="Times New Roman" panose="02020603050405020304" pitchFamily="18" charset="0"/>
              </a:rPr>
              <a:t>a</a:t>
            </a:r>
            <a:r>
              <a:rPr lang="zh-CN" altLang="en-US" sz="2400" b="1" dirty="0">
                <a:latin typeface="Times New Roman" panose="02020603050405020304" pitchFamily="18" charset="0"/>
              </a:rPr>
              <a:t>的周期</a:t>
            </a:r>
            <a:endParaRPr lang="zh-CN" altLang="en-US" sz="2400" b="1" dirty="0">
              <a:latin typeface="Times New Roman" panose="02020603050405020304" pitchFamily="18" charset="0"/>
            </a:endParaRPr>
          </a:p>
          <a:p>
            <a:r>
              <a:rPr lang="en-US" altLang="zh-CN" sz="2400" b="1">
                <a:latin typeface="Times New Roman" panose="02020603050405020304" pitchFamily="18" charset="0"/>
              </a:rPr>
              <a:t>C</a:t>
            </a:r>
            <a:r>
              <a:rPr lang="zh-CN" altLang="en-US" sz="2400" b="1">
                <a:latin typeface="Times New Roman" panose="02020603050405020304" pitchFamily="18" charset="0"/>
              </a:rPr>
              <a:t>．</a:t>
            </a:r>
            <a:r>
              <a:rPr lang="en-US" altLang="zh-CN" sz="2400" b="1" i="1">
                <a:latin typeface="Times New Roman" panose="02020603050405020304" pitchFamily="18" charset="0"/>
              </a:rPr>
              <a:t>b</a:t>
            </a:r>
            <a:r>
              <a:rPr lang="zh-CN" altLang="en-US" sz="2400" b="1">
                <a:latin typeface="Times New Roman" panose="02020603050405020304" pitchFamily="18" charset="0"/>
              </a:rPr>
              <a:t>、</a:t>
            </a:r>
            <a:r>
              <a:rPr lang="en-US" altLang="zh-CN" sz="2400" b="1" i="1">
                <a:latin typeface="Times New Roman" panose="02020603050405020304" pitchFamily="18" charset="0"/>
              </a:rPr>
              <a:t>c</a:t>
            </a:r>
            <a:r>
              <a:rPr lang="zh-CN" altLang="en-US" sz="2400" b="1" dirty="0">
                <a:latin typeface="Times New Roman" panose="02020603050405020304" pitchFamily="18" charset="0"/>
              </a:rPr>
              <a:t>的向心加速度大小相等，</a:t>
            </a:r>
            <a:endParaRPr lang="zh-CN" altLang="en-US" sz="2400" b="1" dirty="0">
              <a:latin typeface="Times New Roman" panose="02020603050405020304" pitchFamily="18" charset="0"/>
            </a:endParaRPr>
          </a:p>
          <a:p>
            <a:r>
              <a:rPr lang="zh-CN" altLang="en-US" sz="2400" b="1" dirty="0">
                <a:latin typeface="Times New Roman" panose="02020603050405020304" pitchFamily="18" charset="0"/>
              </a:rPr>
              <a:t>      且大于</a:t>
            </a:r>
            <a:r>
              <a:rPr lang="en-US" altLang="zh-CN" sz="2400" b="1" i="1">
                <a:latin typeface="Times New Roman" panose="02020603050405020304" pitchFamily="18" charset="0"/>
              </a:rPr>
              <a:t>a</a:t>
            </a:r>
            <a:r>
              <a:rPr lang="en-US" altLang="zh-CN" sz="2400" b="1" dirty="0">
                <a:latin typeface="Times New Roman" panose="02020603050405020304" pitchFamily="18" charset="0"/>
              </a:rPr>
              <a:t> </a:t>
            </a:r>
            <a:r>
              <a:rPr lang="zh-CN" altLang="en-US" sz="2400" b="1" dirty="0">
                <a:latin typeface="Times New Roman" panose="02020603050405020304" pitchFamily="18" charset="0"/>
              </a:rPr>
              <a:t>的向心加速度</a:t>
            </a:r>
            <a:endParaRPr lang="zh-CN" altLang="en-US" sz="2400" b="1" dirty="0">
              <a:latin typeface="Times New Roman" panose="02020603050405020304" pitchFamily="18" charset="0"/>
            </a:endParaRPr>
          </a:p>
          <a:p>
            <a:r>
              <a:rPr lang="en-US" altLang="zh-CN" sz="2400" b="1">
                <a:latin typeface="Times New Roman" panose="02020603050405020304" pitchFamily="18" charset="0"/>
              </a:rPr>
              <a:t>D</a:t>
            </a:r>
            <a:r>
              <a:rPr lang="zh-CN" altLang="en-US" sz="2400" b="1">
                <a:latin typeface="Times New Roman" panose="02020603050405020304" pitchFamily="18" charset="0"/>
              </a:rPr>
              <a:t>．</a:t>
            </a:r>
            <a:r>
              <a:rPr lang="en-US" altLang="zh-CN" sz="2400" b="1" i="1">
                <a:latin typeface="Times New Roman" panose="02020603050405020304" pitchFamily="18" charset="0"/>
              </a:rPr>
              <a:t>b</a:t>
            </a:r>
            <a:r>
              <a:rPr lang="zh-CN" altLang="en-US" sz="2400" b="1">
                <a:latin typeface="Times New Roman" panose="02020603050405020304" pitchFamily="18" charset="0"/>
              </a:rPr>
              <a:t>、</a:t>
            </a:r>
            <a:r>
              <a:rPr lang="en-US" altLang="zh-CN" sz="2400" b="1" i="1">
                <a:latin typeface="Times New Roman" panose="02020603050405020304" pitchFamily="18" charset="0"/>
              </a:rPr>
              <a:t>c</a:t>
            </a:r>
            <a:r>
              <a:rPr lang="zh-CN" altLang="en-US" sz="2400" b="1" dirty="0">
                <a:latin typeface="Times New Roman" panose="02020603050405020304" pitchFamily="18" charset="0"/>
              </a:rPr>
              <a:t>的线速度大小相等，</a:t>
            </a:r>
            <a:endParaRPr lang="zh-CN" altLang="en-US" sz="2400" b="1" dirty="0">
              <a:latin typeface="Times New Roman" panose="02020603050405020304" pitchFamily="18" charset="0"/>
            </a:endParaRPr>
          </a:p>
          <a:p>
            <a:r>
              <a:rPr lang="zh-CN" altLang="en-US" sz="2400" b="1" dirty="0">
                <a:latin typeface="Times New Roman" panose="02020603050405020304" pitchFamily="18" charset="0"/>
              </a:rPr>
              <a:t>      且小于</a:t>
            </a:r>
            <a:r>
              <a:rPr lang="en-US" altLang="zh-CN" sz="2400" b="1" i="1">
                <a:latin typeface="Times New Roman" panose="02020603050405020304" pitchFamily="18" charset="0"/>
              </a:rPr>
              <a:t>a</a:t>
            </a:r>
            <a:r>
              <a:rPr lang="en-US" altLang="zh-CN" sz="2400" b="1" dirty="0">
                <a:latin typeface="Times New Roman" panose="02020603050405020304" pitchFamily="18" charset="0"/>
              </a:rPr>
              <a:t> </a:t>
            </a:r>
            <a:r>
              <a:rPr lang="zh-CN" altLang="en-US" sz="2400" b="1" dirty="0">
                <a:latin typeface="Times New Roman" panose="02020603050405020304" pitchFamily="18" charset="0"/>
              </a:rPr>
              <a:t>的线速度</a:t>
            </a:r>
            <a:endParaRPr lang="zh-CN" altLang="en-US" sz="2400" b="1" dirty="0">
              <a:latin typeface="Times New Roman" panose="02020603050405020304" pitchFamily="18" charset="0"/>
            </a:endParaRPr>
          </a:p>
        </p:txBody>
      </p:sp>
      <p:pic>
        <p:nvPicPr>
          <p:cNvPr id="21508" name="图片 21507" descr="HWOCRTEMP_ROC00"/>
          <p:cNvPicPr>
            <a:picLocks noChangeAspect="1"/>
          </p:cNvPicPr>
          <p:nvPr/>
        </p:nvPicPr>
        <p:blipFill>
          <a:blip r:embed="rId1">
            <a:lum bright="-77997" contrast="90000"/>
          </a:blip>
          <a:stretch>
            <a:fillRect/>
          </a:stretch>
        </p:blipFill>
        <p:spPr>
          <a:xfrm>
            <a:off x="6084888" y="1916113"/>
            <a:ext cx="1789112" cy="25908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11" name="矩形 21510"/>
          <p:cNvSpPr/>
          <p:nvPr/>
        </p:nvSpPr>
        <p:spPr>
          <a:xfrm>
            <a:off x="7045325" y="1229678"/>
            <a:ext cx="828675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2400" b="1">
                <a:solidFill>
                  <a:srgbClr val="FF0066"/>
                </a:solidFill>
                <a:latin typeface="Times New Roman" panose="02020603050405020304" pitchFamily="18" charset="0"/>
              </a:rPr>
              <a:t>ABD</a:t>
            </a:r>
            <a:endParaRPr lang="en-US" altLang="zh-CN" sz="2400" b="1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1" grpId="0"/>
    </p:bldLst>
  </p:timing>
</p:sld>
</file>

<file path=ppt/theme/theme1.xml><?xml version="1.0" encoding="utf-8"?>
<a:theme xmlns:a="http://schemas.openxmlformats.org/drawingml/2006/main" name="Network">
  <a:themeElements>
    <a:clrScheme name="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B8989"/>
      </a:accent6>
      <a:hlink>
        <a:srgbClr val="7E9CE8"/>
      </a:hlink>
      <a:folHlink>
        <a:srgbClr val="D8D8EC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00"/>
        </a:lt1>
        <a:dk2>
          <a:srgbClr val="C0C0C0"/>
        </a:dk2>
        <a:lt2>
          <a:srgbClr val="4F747B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CDCDC"/>
        </a:accent4>
        <a:accent5>
          <a:srgbClr val="C3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4D0B0B"/>
        </a:lt1>
        <a:dk2>
          <a:srgbClr val="FFFFFF"/>
        </a:dk2>
        <a:lt2>
          <a:srgbClr val="3C0000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CDCDC"/>
        </a:accent4>
        <a:accent5>
          <a:srgbClr val="B9B9AD"/>
        </a:accent5>
        <a:accent6>
          <a:srgbClr val="B72D00"/>
        </a:accent6>
        <a:hlink>
          <a:srgbClr val="CC9900"/>
        </a:hlink>
        <a:folHlink>
          <a:srgbClr val="CCCC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15192B"/>
        </a:lt1>
        <a:dk2>
          <a:srgbClr val="CCCCFF"/>
        </a:dk2>
        <a:lt2>
          <a:srgbClr val="666699"/>
        </a:lt2>
        <a:accent1>
          <a:srgbClr val="4F893D"/>
        </a:accent1>
        <a:accent2>
          <a:srgbClr val="666699"/>
        </a:accent2>
        <a:accent3>
          <a:srgbClr val="AAAAAC"/>
        </a:accent3>
        <a:accent4>
          <a:srgbClr val="DCDCDC"/>
        </a:accent4>
        <a:accent5>
          <a:srgbClr val="B3C4AF"/>
        </a:accent5>
        <a:accent6>
          <a:srgbClr val="5B5B89"/>
        </a:accent6>
        <a:hlink>
          <a:srgbClr val="CC9900"/>
        </a:hlink>
        <a:folHlink>
          <a:srgbClr val="4837C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6001A"/>
        </a:lt1>
        <a:dk2>
          <a:srgbClr val="CCCC66"/>
        </a:dk2>
        <a:lt2>
          <a:srgbClr val="666699"/>
        </a:lt2>
        <a:accent1>
          <a:srgbClr val="FF3300"/>
        </a:accent1>
        <a:accent2>
          <a:srgbClr val="FF6600"/>
        </a:accent2>
        <a:accent3>
          <a:srgbClr val="C3AAAA"/>
        </a:accent3>
        <a:accent4>
          <a:srgbClr val="DCDCDC"/>
        </a:accent4>
        <a:accent5>
          <a:srgbClr val="FFADAA"/>
        </a:accent5>
        <a:accent6>
          <a:srgbClr val="E55B00"/>
        </a:accent6>
        <a:hlink>
          <a:srgbClr val="CC9900"/>
        </a:hlink>
        <a:folHlink>
          <a:srgbClr val="FF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54"/>
        </a:lt1>
        <a:dk2>
          <a:srgbClr val="FFFFFF"/>
        </a:dk2>
        <a:lt2>
          <a:srgbClr val="666699"/>
        </a:lt2>
        <a:accent1>
          <a:srgbClr val="3333FF"/>
        </a:accent1>
        <a:accent2>
          <a:srgbClr val="006699"/>
        </a:accent2>
        <a:accent3>
          <a:srgbClr val="AAAAB4"/>
        </a:accent3>
        <a:accent4>
          <a:srgbClr val="DCDCDC"/>
        </a:accent4>
        <a:accent5>
          <a:srgbClr val="ADADFF"/>
        </a:accent5>
        <a:accent6>
          <a:srgbClr val="005B89"/>
        </a:accent6>
        <a:hlink>
          <a:srgbClr val="669900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0054B"/>
        </a:lt1>
        <a:dk2>
          <a:srgbClr val="FFFFFF"/>
        </a:dk2>
        <a:lt2>
          <a:srgbClr val="808080"/>
        </a:lt2>
        <a:accent1>
          <a:srgbClr val="797B9B"/>
        </a:accent1>
        <a:accent2>
          <a:srgbClr val="6B4FB1"/>
        </a:accent2>
        <a:accent3>
          <a:srgbClr val="ADAAB2"/>
        </a:accent3>
        <a:accent4>
          <a:srgbClr val="DCDCDC"/>
        </a:accent4>
        <a:accent5>
          <a:srgbClr val="BEBFCB"/>
        </a:accent5>
        <a:accent6>
          <a:srgbClr val="5F469E"/>
        </a:accent6>
        <a:hlink>
          <a:srgbClr val="7AACCE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CC"/>
        </a:dk1>
        <a:lt1>
          <a:srgbClr val="29527B"/>
        </a:lt1>
        <a:dk2>
          <a:srgbClr val="FFFFFF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CDCAF"/>
        </a:accent4>
        <a:accent5>
          <a:srgbClr val="E2E2AA"/>
        </a:accent5>
        <a:accent6>
          <a:srgbClr val="5B8989"/>
        </a:accent6>
        <a:hlink>
          <a:srgbClr val="D8D8E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476949"/>
        </a:lt1>
        <a:dk2>
          <a:srgbClr val="FFFFFF"/>
        </a:dk2>
        <a:lt2>
          <a:srgbClr val="666699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CDCDC"/>
        </a:accent4>
        <a:accent5>
          <a:srgbClr val="E2B9AA"/>
        </a:accent5>
        <a:accent6>
          <a:srgbClr val="B78900"/>
        </a:accent6>
        <a:hlink>
          <a:srgbClr val="669900"/>
        </a:hlink>
        <a:folHlink>
          <a:srgbClr val="A4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7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B8989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Network</Template>
  <TotalTime>0</TotalTime>
  <Words>4169</Words>
  <Application>WPS 演示</Application>
  <PresentationFormat>全屏显示(4:3)</PresentationFormat>
  <Paragraphs>266</Paragraphs>
  <Slides>25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27</vt:i4>
      </vt:variant>
      <vt:variant>
        <vt:lpstr>幻灯片标题</vt:lpstr>
      </vt:variant>
      <vt:variant>
        <vt:i4>25</vt:i4>
      </vt:variant>
    </vt:vector>
  </HeadingPairs>
  <TitlesOfParts>
    <vt:vector size="64" baseType="lpstr">
      <vt:lpstr>Arial</vt:lpstr>
      <vt:lpstr>宋体</vt:lpstr>
      <vt:lpstr>Wingdings</vt:lpstr>
      <vt:lpstr>Times New Roman</vt:lpstr>
      <vt:lpstr>隶书</vt:lpstr>
      <vt:lpstr>黑体</vt:lpstr>
      <vt:lpstr>华文中宋</vt:lpstr>
      <vt:lpstr>楷体</vt:lpstr>
      <vt:lpstr>微软雅黑</vt:lpstr>
      <vt:lpstr>Arial Unicode MS</vt:lpstr>
      <vt:lpstr>Calibri</vt:lpstr>
      <vt:lpstr>Network</vt:lpstr>
      <vt:lpstr>Equation.3</vt:lpstr>
      <vt:lpstr>Equation.3</vt:lpstr>
      <vt:lpstr>Equation.KSEE3</vt:lpstr>
      <vt:lpstr>Equation.3</vt:lpstr>
      <vt:lpstr>Equation.3</vt:lpstr>
      <vt:lpstr>Equation.3</vt:lpstr>
      <vt:lpstr>Equation.3</vt:lpstr>
      <vt:lpstr>Equation.KSEE3</vt:lpstr>
      <vt:lpstr>Equation.KSEE3</vt:lpstr>
      <vt:lpstr>Equation.3</vt:lpstr>
      <vt:lpstr>Equation.3</vt:lpstr>
      <vt:lpstr>Equation.3</vt:lpstr>
      <vt:lpstr>Equation.3</vt:lpstr>
      <vt:lpstr>Equation.3</vt:lpstr>
      <vt:lpstr>Equation.KSEE3</vt:lpstr>
      <vt:lpstr>Equation.KSEE3</vt:lpstr>
      <vt:lpstr>Equation.KSEE3</vt:lpstr>
      <vt:lpstr>Equation.KSEE3</vt:lpstr>
      <vt:lpstr>Equation.KSEE3</vt:lpstr>
      <vt:lpstr>Equation.KSEE3</vt:lpstr>
      <vt:lpstr>Equation.3</vt:lpstr>
      <vt:lpstr>Equation.KSEE3</vt:lpstr>
      <vt:lpstr>Equation.KSEE3</vt:lpstr>
      <vt:lpstr>Equation.KSEE3</vt:lpstr>
      <vt:lpstr>Equation.3</vt:lpstr>
      <vt:lpstr>Equation.3</vt:lpstr>
      <vt:lpstr>Equation.3</vt:lpstr>
      <vt:lpstr>PowerPoint 演示文稿</vt:lpstr>
      <vt:lpstr>PowerPoint 演示文稿</vt:lpstr>
      <vt:lpstr>PowerPoint 演示文稿</vt:lpstr>
      <vt:lpstr>PowerPoint 演示文稿</vt:lpstr>
      <vt:lpstr> 二、人造地球卫星的运动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xckj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没有幻灯片标题</dc:title>
  <dc:creator>xc</dc:creator>
  <cp:lastModifiedBy>nini304</cp:lastModifiedBy>
  <cp:revision>82</cp:revision>
  <dcterms:created xsi:type="dcterms:W3CDTF">2002-01-28T12:02:00Z</dcterms:created>
  <dcterms:modified xsi:type="dcterms:W3CDTF">2021-03-03T00:12:59Z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