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80" r:id="rId5"/>
    <p:sldId id="261" r:id="rId6"/>
    <p:sldId id="323" r:id="rId7"/>
    <p:sldId id="322" r:id="rId8"/>
    <p:sldId id="281" r:id="rId9"/>
    <p:sldId id="282" r:id="rId10"/>
    <p:sldId id="273" r:id="rId11"/>
    <p:sldId id="286" r:id="rId12"/>
    <p:sldId id="287" r:id="rId13"/>
    <p:sldId id="290" r:id="rId14"/>
    <p:sldId id="285" r:id="rId15"/>
    <p:sldId id="289" r:id="rId16"/>
    <p:sldId id="309" r:id="rId17"/>
    <p:sldId id="308" r:id="rId18"/>
    <p:sldId id="277" r:id="rId19"/>
    <p:sldId id="295" r:id="rId20"/>
    <p:sldId id="343" r:id="rId21"/>
    <p:sldId id="288" r:id="rId22"/>
    <p:sldId id="296" r:id="rId23"/>
    <p:sldId id="310" r:id="rId24"/>
    <p:sldId id="319" r:id="rId25"/>
    <p:sldId id="274" r:id="rId26"/>
    <p:sldId id="320" r:id="rId2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00"/>
    <a:srgbClr val="660066"/>
    <a:srgbClr val="CCCCFF"/>
    <a:srgbClr val="00FF00"/>
    <a:srgbClr val="E33B73"/>
    <a:srgbClr val="FF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579"/>
  </p:normalViewPr>
  <p:slideViewPr>
    <p:cSldViewPr showGuides="1">
      <p:cViewPr varScale="1">
        <p:scale>
          <a:sx n="70" d="100"/>
          <a:sy n="70" d="100"/>
        </p:scale>
        <p:origin x="1386" y="78"/>
      </p:cViewPr>
      <p:guideLst>
        <p:guide orient="horz" pos="2160"/>
        <p:guide pos="2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23.wmf"/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直接连接符 60417"/>
          <p:cNvSpPr/>
          <p:nvPr/>
        </p:nvSpPr>
        <p:spPr>
          <a:xfrm>
            <a:off x="7315200" y="1066800"/>
            <a:ext cx="0" cy="449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0419" name="标题 60418"/>
          <p:cNvSpPr>
            <a:spLocks noGrp="1"/>
          </p:cNvSpPr>
          <p:nvPr>
            <p:ph type="ctrTitle"/>
          </p:nvPr>
        </p:nvSpPr>
        <p:spPr>
          <a:xfrm>
            <a:off x="315913" y="466725"/>
            <a:ext cx="6781800" cy="21336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 algn="r">
              <a:buClrTx/>
              <a:buSzTx/>
              <a:buFontTx/>
              <a:defRPr sz="48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0420" name="副标题 60419"/>
          <p:cNvSpPr>
            <a:spLocks noGrp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sz="3200"/>
            </a:lvl1pPr>
            <a:lvl2pPr marL="344805" lvl="1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3200"/>
            </a:lvl2pPr>
            <a:lvl3pPr marL="694055" lvl="2" indent="0" algn="ctr">
              <a:buClr>
                <a:schemeClr val="accent1"/>
              </a:buClr>
              <a:buSzPct val="70000"/>
              <a:buFont typeface="Wingdings" panose="05000000000000000000" pitchFamily="2" charset="2"/>
              <a:buNone/>
              <a:defRPr sz="3200"/>
            </a:lvl3pPr>
            <a:lvl4pPr marL="989330" lvl="3" indent="0" algn="ctr"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 sz="3200"/>
            </a:lvl4pPr>
            <a:lvl5pPr marL="1282700" lvl="4" indent="0" algn="ctr">
              <a:buClr>
                <a:schemeClr val="folHlink"/>
              </a:buClr>
              <a:buSzPct val="80000"/>
              <a:buFont typeface="Wingdings" panose="05000000000000000000" pitchFamily="2" charset="2"/>
              <a:buNone/>
              <a:defRPr sz="3200"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60421" name="日期占位符 60420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0422" name="页脚占位符 60421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0423" name="灯片编号占位符 60422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60424" name="组合 60423"/>
          <p:cNvGrpSpPr/>
          <p:nvPr/>
        </p:nvGrpSpPr>
        <p:grpSpPr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0425" name="椭圆 60424"/>
            <p:cNvSpPr/>
            <p:nvPr/>
          </p:nvSpPr>
          <p:spPr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26" name="椭圆 60425"/>
            <p:cNvSpPr/>
            <p:nvPr/>
          </p:nvSpPr>
          <p:spPr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27" name="椭圆 60426"/>
            <p:cNvSpPr/>
            <p:nvPr/>
          </p:nvSpPr>
          <p:spPr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28" name="椭圆 60427"/>
            <p:cNvSpPr/>
            <p:nvPr/>
          </p:nvSpPr>
          <p:spPr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29" name="椭圆 60428"/>
            <p:cNvSpPr/>
            <p:nvPr/>
          </p:nvSpPr>
          <p:spPr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0" name="椭圆 60429"/>
            <p:cNvSpPr/>
            <p:nvPr/>
          </p:nvSpPr>
          <p:spPr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1" name="椭圆 60430"/>
            <p:cNvSpPr/>
            <p:nvPr/>
          </p:nvSpPr>
          <p:spPr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2" name="椭圆 60431"/>
            <p:cNvSpPr/>
            <p:nvPr/>
          </p:nvSpPr>
          <p:spPr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3" name="椭圆 60432"/>
            <p:cNvSpPr/>
            <p:nvPr/>
          </p:nvSpPr>
          <p:spPr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4" name="椭圆 60433"/>
            <p:cNvSpPr/>
            <p:nvPr/>
          </p:nvSpPr>
          <p:spPr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5" name="椭圆 60434"/>
            <p:cNvSpPr/>
            <p:nvPr/>
          </p:nvSpPr>
          <p:spPr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6" name="椭圆 60435"/>
            <p:cNvSpPr/>
            <p:nvPr/>
          </p:nvSpPr>
          <p:spPr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7" name="椭圆 60436"/>
            <p:cNvSpPr/>
            <p:nvPr/>
          </p:nvSpPr>
          <p:spPr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8" name="椭圆 60437"/>
            <p:cNvSpPr/>
            <p:nvPr/>
          </p:nvSpPr>
          <p:spPr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39" name="椭圆 60438"/>
            <p:cNvSpPr/>
            <p:nvPr/>
          </p:nvSpPr>
          <p:spPr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40" name="椭圆 60439"/>
            <p:cNvSpPr/>
            <p:nvPr/>
          </p:nvSpPr>
          <p:spPr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41" name="椭圆 60440"/>
            <p:cNvSpPr/>
            <p:nvPr/>
          </p:nvSpPr>
          <p:spPr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42" name="椭圆 60441"/>
            <p:cNvSpPr/>
            <p:nvPr/>
          </p:nvSpPr>
          <p:spPr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43" name="椭圆 60442"/>
            <p:cNvSpPr/>
            <p:nvPr/>
          </p:nvSpPr>
          <p:spPr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44" name="椭圆 60443"/>
            <p:cNvSpPr/>
            <p:nvPr/>
          </p:nvSpPr>
          <p:spPr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45" name="椭圆 60444"/>
            <p:cNvSpPr/>
            <p:nvPr/>
          </p:nvSpPr>
          <p:spPr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46" name="椭圆 60445"/>
            <p:cNvSpPr/>
            <p:nvPr/>
          </p:nvSpPr>
          <p:spPr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47" name="椭圆 60446"/>
            <p:cNvSpPr/>
            <p:nvPr/>
          </p:nvSpPr>
          <p:spPr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48" name="椭圆 60447"/>
            <p:cNvSpPr/>
            <p:nvPr/>
          </p:nvSpPr>
          <p:spPr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49" name="椭圆 60448"/>
            <p:cNvSpPr/>
            <p:nvPr/>
          </p:nvSpPr>
          <p:spPr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0" name="椭圆 60449"/>
            <p:cNvSpPr/>
            <p:nvPr/>
          </p:nvSpPr>
          <p:spPr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1" name="椭圆 60450"/>
            <p:cNvSpPr/>
            <p:nvPr/>
          </p:nvSpPr>
          <p:spPr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2" name="椭圆 60451"/>
            <p:cNvSpPr/>
            <p:nvPr/>
          </p:nvSpPr>
          <p:spPr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3" name="椭圆 60452"/>
            <p:cNvSpPr/>
            <p:nvPr/>
          </p:nvSpPr>
          <p:spPr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4" name="椭圆 60453"/>
            <p:cNvSpPr/>
            <p:nvPr/>
          </p:nvSpPr>
          <p:spPr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5" name="椭圆 60454"/>
            <p:cNvSpPr/>
            <p:nvPr/>
          </p:nvSpPr>
          <p:spPr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0456" name="直接连接符 60455"/>
          <p:cNvSpPr/>
          <p:nvPr/>
        </p:nvSpPr>
        <p:spPr>
          <a:xfrm>
            <a:off x="304800" y="2819400"/>
            <a:ext cx="8229600" cy="0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spd="slow">
    <p:random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52930" cy="6008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2504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719263"/>
            <a:ext cx="4032504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直接连接符 59393"/>
          <p:cNvSpPr/>
          <p:nvPr/>
        </p:nvSpPr>
        <p:spPr>
          <a:xfrm>
            <a:off x="7962900" y="152400"/>
            <a:ext cx="0" cy="1524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9395" name="标题 59394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9396" name="文本占位符 59395"/>
          <p:cNvSpPr>
            <a:spLocks noGrp="1"/>
          </p:cNvSpPr>
          <p:nvPr>
            <p:ph type="body"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9397" name="日期占位符 59396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9398" name="页脚占位符 5939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59399" name="灯片编号占位符 59398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59400" name="组合 59399"/>
          <p:cNvGrpSpPr/>
          <p:nvPr/>
        </p:nvGrpSpPr>
        <p:grpSpPr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9401" name="椭圆 59400"/>
            <p:cNvSpPr/>
            <p:nvPr/>
          </p:nvSpPr>
          <p:spPr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02" name="椭圆 59401"/>
            <p:cNvSpPr/>
            <p:nvPr/>
          </p:nvSpPr>
          <p:spPr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03" name="椭圆 59402"/>
            <p:cNvSpPr/>
            <p:nvPr/>
          </p:nvSpPr>
          <p:spPr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04" name="椭圆 59403"/>
            <p:cNvSpPr/>
            <p:nvPr/>
          </p:nvSpPr>
          <p:spPr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05" name="椭圆 59404"/>
            <p:cNvSpPr/>
            <p:nvPr/>
          </p:nvSpPr>
          <p:spPr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06" name="椭圆 59405"/>
            <p:cNvSpPr/>
            <p:nvPr/>
          </p:nvSpPr>
          <p:spPr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07" name="椭圆 59406"/>
            <p:cNvSpPr/>
            <p:nvPr/>
          </p:nvSpPr>
          <p:spPr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08" name="椭圆 59407"/>
            <p:cNvSpPr/>
            <p:nvPr/>
          </p:nvSpPr>
          <p:spPr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09" name="椭圆 59408"/>
            <p:cNvSpPr/>
            <p:nvPr/>
          </p:nvSpPr>
          <p:spPr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10" name="椭圆 59409"/>
            <p:cNvSpPr/>
            <p:nvPr/>
          </p:nvSpPr>
          <p:spPr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11" name="椭圆 59410"/>
            <p:cNvSpPr/>
            <p:nvPr/>
          </p:nvSpPr>
          <p:spPr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12" name="椭圆 59411"/>
            <p:cNvSpPr/>
            <p:nvPr/>
          </p:nvSpPr>
          <p:spPr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13" name="椭圆 59412"/>
            <p:cNvSpPr/>
            <p:nvPr/>
          </p:nvSpPr>
          <p:spPr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14" name="椭圆 59413"/>
            <p:cNvSpPr/>
            <p:nvPr/>
          </p:nvSpPr>
          <p:spPr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15" name="椭圆 59414"/>
            <p:cNvSpPr/>
            <p:nvPr/>
          </p:nvSpPr>
          <p:spPr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16" name="椭圆 59415"/>
            <p:cNvSpPr/>
            <p:nvPr/>
          </p:nvSpPr>
          <p:spPr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17" name="椭圆 59416"/>
            <p:cNvSpPr/>
            <p:nvPr/>
          </p:nvSpPr>
          <p:spPr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18" name="椭圆 59417"/>
            <p:cNvSpPr/>
            <p:nvPr/>
          </p:nvSpPr>
          <p:spPr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19" name="椭圆 59418"/>
            <p:cNvSpPr/>
            <p:nvPr/>
          </p:nvSpPr>
          <p:spPr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0" name="椭圆 59419"/>
            <p:cNvSpPr/>
            <p:nvPr/>
          </p:nvSpPr>
          <p:spPr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1" name="椭圆 59420"/>
            <p:cNvSpPr/>
            <p:nvPr/>
          </p:nvSpPr>
          <p:spPr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2" name="椭圆 59421"/>
            <p:cNvSpPr/>
            <p:nvPr/>
          </p:nvSpPr>
          <p:spPr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3" name="椭圆 59422"/>
            <p:cNvSpPr/>
            <p:nvPr/>
          </p:nvSpPr>
          <p:spPr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4" name="椭圆 59423"/>
            <p:cNvSpPr/>
            <p:nvPr/>
          </p:nvSpPr>
          <p:spPr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5" name="椭圆 59424"/>
            <p:cNvSpPr/>
            <p:nvPr/>
          </p:nvSpPr>
          <p:spPr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6" name="椭圆 59425"/>
            <p:cNvSpPr/>
            <p:nvPr/>
          </p:nvSpPr>
          <p:spPr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7" name="椭圆 59426"/>
            <p:cNvSpPr/>
            <p:nvPr/>
          </p:nvSpPr>
          <p:spPr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8" name="椭圆 59427"/>
            <p:cNvSpPr/>
            <p:nvPr/>
          </p:nvSpPr>
          <p:spPr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9" name="椭圆 59428"/>
            <p:cNvSpPr/>
            <p:nvPr/>
          </p:nvSpPr>
          <p:spPr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30" name="椭圆 59429"/>
            <p:cNvSpPr/>
            <p:nvPr/>
          </p:nvSpPr>
          <p:spPr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31" name="椭圆 59430"/>
            <p:cNvSpPr/>
            <p:nvPr/>
          </p:nvSpPr>
          <p:spPr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random/>
  </p:transition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9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92150" lvl="1" indent="-34734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87425" lvl="2" indent="-29337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81430" lvl="3" indent="-2921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98930" lvl="4" indent="-31623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23.wmf"/><Relationship Id="rId7" Type="http://schemas.openxmlformats.org/officeDocument/2006/relationships/oleObject" Target="../embeddings/oleObject21.bin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2" Type="http://schemas.openxmlformats.org/officeDocument/2006/relationships/image" Target="../media/image20.wmf"/><Relationship Id="rId10" Type="http://schemas.openxmlformats.org/officeDocument/2006/relationships/vmlDrawing" Target="../drawings/vmlDrawing6.vml"/><Relationship Id="rId1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4.wmf"/><Relationship Id="rId1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8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2" Type="http://schemas.openxmlformats.org/officeDocument/2006/relationships/image" Target="../media/image25.wmf"/><Relationship Id="rId1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AVSEQ11.DAT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3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hyperlink" Target="f29.sw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0.png"/><Relationship Id="rId1" Type="http://schemas.openxmlformats.org/officeDocument/2006/relationships/image" Target="../media/image29.jpeg"/></Relationships>
</file>

<file path=ppt/slides/_rels/slide2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9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2" Type="http://schemas.openxmlformats.org/officeDocument/2006/relationships/image" Target="../media/image31.wmf"/><Relationship Id="rId1" Type="http://schemas.openxmlformats.org/officeDocument/2006/relationships/oleObject" Target="../embeddings/oleObject26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4.wmf"/><Relationship Id="rId1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wmf"/><Relationship Id="rId1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8" Type="http://schemas.openxmlformats.org/officeDocument/2006/relationships/image" Target="../media/image11.wmf"/><Relationship Id="rId7" Type="http://schemas.openxmlformats.org/officeDocument/2006/relationships/oleObject" Target="../embeddings/oleObject10.bin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8.wmf"/><Relationship Id="rId14" Type="http://schemas.openxmlformats.org/officeDocument/2006/relationships/vmlDrawing" Target="../drawings/vmlDrawing4.vml"/><Relationship Id="rId13" Type="http://schemas.openxmlformats.org/officeDocument/2006/relationships/slideLayout" Target="../slideLayouts/slideLayout12.xml"/><Relationship Id="rId12" Type="http://schemas.openxmlformats.org/officeDocument/2006/relationships/image" Target="../media/image13.wmf"/><Relationship Id="rId11" Type="http://schemas.openxmlformats.org/officeDocument/2006/relationships/oleObject" Target="../embeddings/oleObject12.bin"/><Relationship Id="rId10" Type="http://schemas.openxmlformats.org/officeDocument/2006/relationships/image" Target="../media/image12.wmf"/><Relationship Id="rId1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7.bin"/><Relationship Id="rId8" Type="http://schemas.openxmlformats.org/officeDocument/2006/relationships/image" Target="../media/image17.wmf"/><Relationship Id="rId7" Type="http://schemas.openxmlformats.org/officeDocument/2006/relationships/oleObject" Target="../embeddings/oleObject16.bin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4.wmf"/><Relationship Id="rId12" Type="http://schemas.openxmlformats.org/officeDocument/2006/relationships/vmlDrawing" Target="../drawings/vmlDrawing5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18.wmf"/><Relationship Id="rId1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2049"/>
          <p:cNvSpPr txBox="1"/>
          <p:nvPr/>
        </p:nvSpPr>
        <p:spPr>
          <a:xfrm>
            <a:off x="1066800" y="1752600"/>
            <a:ext cx="7177088" cy="1322070"/>
          </a:xfrm>
          <a:prstGeom prst="rect">
            <a:avLst/>
          </a:prstGeom>
          <a:noFill/>
          <a:ln w="9525">
            <a:noFill/>
          </a:ln>
          <a:effectLst>
            <a:outerShdw dist="56796" dir="3806096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en-US" sz="80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7</a:t>
            </a:r>
            <a:r>
              <a:rPr lang="en-US" altLang="zh-CN" sz="80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.4 </a:t>
            </a:r>
            <a:r>
              <a:rPr lang="zh-CN" altLang="en-US" sz="80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宇宙航行</a:t>
            </a:r>
            <a:endParaRPr lang="zh-CN" altLang="en-US" sz="8000" b="1">
              <a:solidFill>
                <a:schemeClr val="hlin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053" name="文本框 2052"/>
          <p:cNvSpPr txBox="1"/>
          <p:nvPr/>
        </p:nvSpPr>
        <p:spPr>
          <a:xfrm>
            <a:off x="2980055" y="3429000"/>
            <a:ext cx="23133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第一课时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文本框 41985"/>
          <p:cNvSpPr txBox="1"/>
          <p:nvPr/>
        </p:nvSpPr>
        <p:spPr>
          <a:xfrm>
            <a:off x="0" y="169545"/>
            <a:ext cx="8497888" cy="3046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．我们国家在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1996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年成功发射了一颗实用地球同步卫星，从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1999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年至今已几次将“神舟”号宇宙飞船送人太空．在某次实验中，飞船在空中飞行了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36 h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，环绕地球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24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圈．那么，同步卫星与飞船在轨道上正常运转相比较（　</a:t>
            </a:r>
            <a:r>
              <a:rPr lang="zh-CN" altLang="en-US" sz="2400">
                <a:latin typeface="黑体" panose="02010609060101010101" pitchFamily="2" charset="-122"/>
                <a:ea typeface="黑体" panose="02010609060101010101" pitchFamily="2" charset="-122"/>
              </a:rPr>
              <a:t>　）</a:t>
            </a:r>
            <a:endParaRPr lang="zh-CN" altLang="en-US" sz="2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A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．卫星运转周期比飞船大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B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．卫星运转速率比飞船大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．卫星运转加速度比飞船大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D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．卫星离地高度比飞船大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1987" name="矩形 41986"/>
          <p:cNvSpPr/>
          <p:nvPr/>
        </p:nvSpPr>
        <p:spPr>
          <a:xfrm>
            <a:off x="5278755" y="1321435"/>
            <a:ext cx="6356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AD</a:t>
            </a:r>
            <a:endParaRPr lang="en-US" altLang="zh-CN" sz="2400" b="1">
              <a:solidFill>
                <a:srgbClr val="FF0066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5058" name="文本框 45057"/>
          <p:cNvSpPr txBox="1"/>
          <p:nvPr/>
        </p:nvSpPr>
        <p:spPr>
          <a:xfrm>
            <a:off x="106680" y="3580765"/>
            <a:ext cx="846963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latin typeface="Times New Roman" panose="02020603050405020304" pitchFamily="18" charset="0"/>
              </a:rPr>
              <a:t>：已知某行星的半径为</a:t>
            </a:r>
            <a:r>
              <a:rPr lang="en-US" altLang="zh-CN" sz="2800" b="1" dirty="0">
                <a:latin typeface="Times New Roman" panose="02020603050405020304" pitchFamily="18" charset="0"/>
              </a:rPr>
              <a:t>R</a:t>
            </a:r>
            <a:r>
              <a:rPr lang="zh-CN" altLang="en-US" sz="2800" b="1" dirty="0">
                <a:latin typeface="Times New Roman" panose="02020603050405020304" pitchFamily="18" charset="0"/>
              </a:rPr>
              <a:t>，以第一宇宙速度运行的卫星绕行星运动的周期为</a:t>
            </a:r>
            <a:r>
              <a:rPr lang="en-US" altLang="zh-CN" sz="2800" b="1" dirty="0">
                <a:latin typeface="Times New Roman" panose="02020603050405020304" pitchFamily="18" charset="0"/>
              </a:rPr>
              <a:t>T</a:t>
            </a:r>
            <a:r>
              <a:rPr lang="zh-CN" altLang="en-US" sz="2800" b="1" dirty="0">
                <a:latin typeface="Times New Roman" panose="02020603050405020304" pitchFamily="18" charset="0"/>
              </a:rPr>
              <a:t>，该行星上发射的同步卫星的运行速度为</a:t>
            </a:r>
            <a:r>
              <a:rPr lang="en-US" altLang="zh-CN" sz="2800" b="1" dirty="0">
                <a:latin typeface="Times New Roman" panose="02020603050405020304" pitchFamily="18" charset="0"/>
              </a:rPr>
              <a:t>v</a:t>
            </a:r>
            <a:r>
              <a:rPr lang="zh-CN" altLang="en-US" sz="2800" b="1" dirty="0">
                <a:latin typeface="Times New Roman" panose="02020603050405020304" pitchFamily="18" charset="0"/>
              </a:rPr>
              <a:t>，求：同步卫星距行星表面的高度为多少？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50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文本框 44033"/>
          <p:cNvSpPr txBox="1"/>
          <p:nvPr/>
        </p:nvSpPr>
        <p:spPr>
          <a:xfrm>
            <a:off x="250825" y="620713"/>
            <a:ext cx="8424863" cy="1814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</a:rPr>
              <a:t>6  </a:t>
            </a:r>
            <a:r>
              <a:rPr lang="zh-CN" altLang="en-US" sz="2800" b="1" dirty="0">
                <a:latin typeface="Times New Roman" panose="02020603050405020304" pitchFamily="18" charset="0"/>
              </a:rPr>
              <a:t>地球同步卫星离地心距离为</a:t>
            </a:r>
            <a:r>
              <a:rPr lang="en-US" altLang="zh-CN" sz="2800" b="1" dirty="0">
                <a:latin typeface="Times New Roman" panose="02020603050405020304" pitchFamily="18" charset="0"/>
              </a:rPr>
              <a:t>r</a:t>
            </a:r>
            <a:r>
              <a:rPr lang="zh-CN" altLang="en-US" sz="2800" b="1" dirty="0">
                <a:latin typeface="Times New Roman" panose="02020603050405020304" pitchFamily="18" charset="0"/>
              </a:rPr>
              <a:t>，运行速度为</a:t>
            </a:r>
            <a:r>
              <a:rPr lang="en-US" altLang="zh-CN" sz="2800" b="1">
                <a:latin typeface="Times New Roman" panose="02020603050405020304" pitchFamily="18" charset="0"/>
              </a:rPr>
              <a:t>v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，加速度为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，地球赤道上的物体随地球自转的加速度为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，第一宇宙速度为</a:t>
            </a:r>
            <a:r>
              <a:rPr lang="en-US" altLang="zh-CN" sz="2800" b="1">
                <a:latin typeface="Times New Roman" panose="02020603050405020304" pitchFamily="18" charset="0"/>
              </a:rPr>
              <a:t>v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，地球半径为</a:t>
            </a:r>
            <a:r>
              <a:rPr lang="en-US" altLang="zh-CN" sz="2800" b="1" dirty="0">
                <a:latin typeface="Times New Roman" panose="02020603050405020304" pitchFamily="18" charset="0"/>
              </a:rPr>
              <a:t>R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，则以下说法正确的是：（            ）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44035" name="矩形 44034"/>
          <p:cNvSpPr/>
          <p:nvPr/>
        </p:nvSpPr>
        <p:spPr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4036" name="对象 44035"/>
          <p:cNvGraphicFramePr/>
          <p:nvPr/>
        </p:nvGraphicFramePr>
        <p:xfrm>
          <a:off x="751523" y="2512695"/>
          <a:ext cx="143986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" r:id="rId1" imgW="660400" imgH="444500" progId="Equation.3">
                  <p:embed/>
                </p:oleObj>
              </mc:Choice>
              <mc:Fallback>
                <p:oleObj name="" r:id="rId1" imgW="660400" imgH="4445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1523" y="2512695"/>
                        <a:ext cx="1439862" cy="981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矩形 44036"/>
          <p:cNvSpPr/>
          <p:nvPr/>
        </p:nvSpPr>
        <p:spPr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4038" name="对象 44037"/>
          <p:cNvGraphicFramePr/>
          <p:nvPr/>
        </p:nvGraphicFramePr>
        <p:xfrm>
          <a:off x="3634423" y="2512378"/>
          <a:ext cx="208915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" r:id="rId3" imgW="824865" imgH="444500" progId="Equation.3">
                  <p:embed/>
                </p:oleObj>
              </mc:Choice>
              <mc:Fallback>
                <p:oleObj name="" r:id="rId3" imgW="824865" imgH="4445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4423" y="2512378"/>
                        <a:ext cx="2089150" cy="11287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矩形 44038"/>
          <p:cNvSpPr/>
          <p:nvPr/>
        </p:nvSpPr>
        <p:spPr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4040" name="对象 44039"/>
          <p:cNvGraphicFramePr/>
          <p:nvPr/>
        </p:nvGraphicFramePr>
        <p:xfrm>
          <a:off x="751840" y="3856673"/>
          <a:ext cx="1439863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" r:id="rId5" imgW="647700" imgH="444500" progId="Equation.3">
                  <p:embed/>
                </p:oleObj>
              </mc:Choice>
              <mc:Fallback>
                <p:oleObj name="" r:id="rId5" imgW="647700" imgH="4445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1840" y="3856673"/>
                        <a:ext cx="1439863" cy="9953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矩形 44040"/>
          <p:cNvSpPr/>
          <p:nvPr/>
        </p:nvSpPr>
        <p:spPr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4042" name="对象 44041"/>
          <p:cNvGraphicFramePr/>
          <p:nvPr/>
        </p:nvGraphicFramePr>
        <p:xfrm>
          <a:off x="3634423" y="3856673"/>
          <a:ext cx="2160587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" r:id="rId7" imgW="889000" imgH="469900" progId="Equation.3">
                  <p:embed/>
                </p:oleObj>
              </mc:Choice>
              <mc:Fallback>
                <p:oleObj name="" r:id="rId7" imgW="889000" imgH="4699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4423" y="3856673"/>
                        <a:ext cx="2160587" cy="11382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3" name="文本框 44042"/>
          <p:cNvSpPr txBox="1"/>
          <p:nvPr/>
        </p:nvSpPr>
        <p:spPr>
          <a:xfrm>
            <a:off x="2685733" y="1978343"/>
            <a:ext cx="11525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4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文本框 47107"/>
          <p:cNvSpPr txBox="1"/>
          <p:nvPr/>
        </p:nvSpPr>
        <p:spPr>
          <a:xfrm>
            <a:off x="250508" y="5998845"/>
            <a:ext cx="7416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作业：课本</a:t>
            </a:r>
            <a:r>
              <a:rPr lang="en-US" altLang="zh-CN" sz="3200" b="1" dirty="0">
                <a:latin typeface="Times New Roman" panose="02020603050405020304" pitchFamily="18" charset="0"/>
              </a:rPr>
              <a:t>P64</a:t>
            </a:r>
            <a:r>
              <a:rPr lang="zh-CN" altLang="en-US" sz="3200" b="1" dirty="0">
                <a:latin typeface="Times New Roman" panose="02020603050405020304" pitchFamily="18" charset="0"/>
              </a:rPr>
              <a:t>：练习</a:t>
            </a:r>
            <a:r>
              <a:rPr lang="zh-CN" altLang="en-US" sz="3200" b="1" dirty="0">
                <a:latin typeface="Times New Roman" panose="02020603050405020304" pitchFamily="18" charset="0"/>
                <a:sym typeface="+mn-ea"/>
              </a:rPr>
              <a:t>与应用</a:t>
            </a:r>
            <a:r>
              <a:rPr lang="zh-CN" altLang="en-US" sz="3200" b="1" dirty="0">
                <a:latin typeface="Times New Roman" panose="02020603050405020304" pitchFamily="18" charset="0"/>
              </a:rPr>
              <a:t>；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en-US" altLang="zh-CN" sz="3200" b="1">
                <a:latin typeface="Times New Roman" panose="02020603050405020304" pitchFamily="18" charset="0"/>
              </a:rPr>
              <a:t>3</a:t>
            </a:r>
            <a:r>
              <a:rPr lang="zh-CN" altLang="en-US" sz="3200" b="1">
                <a:latin typeface="Times New Roman" panose="02020603050405020304" pitchFamily="18" charset="0"/>
              </a:rPr>
              <a:t>、</a:t>
            </a:r>
            <a:r>
              <a:rPr lang="en-US" altLang="zh-CN" sz="3200" b="1">
                <a:latin typeface="Times New Roman" panose="02020603050405020304" pitchFamily="18" charset="0"/>
              </a:rPr>
              <a:t>4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47109" name="文本框 47108"/>
          <p:cNvSpPr txBox="1"/>
          <p:nvPr/>
        </p:nvSpPr>
        <p:spPr>
          <a:xfrm>
            <a:off x="250825" y="260350"/>
            <a:ext cx="7345363" cy="500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课堂小结</a:t>
            </a:r>
            <a:r>
              <a:rPr lang="en-US" altLang="zh-CN" sz="2800" b="1">
                <a:latin typeface="Arial" panose="020B0604020202020204" pitchFamily="34" charset="0"/>
              </a:rPr>
              <a:t>;</a:t>
            </a:r>
            <a:endParaRPr lang="en-US" altLang="zh-CN" sz="28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</a:rPr>
              <a:t>1.</a:t>
            </a:r>
            <a:r>
              <a:rPr lang="zh-CN" altLang="en-US" sz="2800" b="1" dirty="0">
                <a:latin typeface="Arial" panose="020B0604020202020204" pitchFamily="34" charset="0"/>
              </a:rPr>
              <a:t>人造天体的发射：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</a:rPr>
              <a:t>2.</a:t>
            </a:r>
            <a:r>
              <a:rPr lang="zh-CN" altLang="en-US" sz="2800" b="1" dirty="0">
                <a:latin typeface="Arial" panose="020B0604020202020204" pitchFamily="34" charset="0"/>
              </a:rPr>
              <a:t>人造地球卫星的运行：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</a:rPr>
              <a:t>3.</a:t>
            </a:r>
            <a:r>
              <a:rPr lang="zh-CN" altLang="en-US" sz="2800" b="1" dirty="0">
                <a:latin typeface="Arial" panose="020B0604020202020204" pitchFamily="34" charset="0"/>
              </a:rPr>
              <a:t>同步地球卫星特点：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47110" name="文本框 47109"/>
          <p:cNvSpPr txBox="1"/>
          <p:nvPr/>
        </p:nvSpPr>
        <p:spPr>
          <a:xfrm>
            <a:off x="611188" y="1484313"/>
            <a:ext cx="38893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第一宇宙速度：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7.9 km/s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7111" name="文本框 47110"/>
          <p:cNvSpPr txBox="1"/>
          <p:nvPr/>
        </p:nvSpPr>
        <p:spPr>
          <a:xfrm>
            <a:off x="611188" y="1870075"/>
            <a:ext cx="38893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第二宇宙速度：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11.2km/s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7112" name="文本框 47111"/>
          <p:cNvSpPr txBox="1"/>
          <p:nvPr/>
        </p:nvSpPr>
        <p:spPr>
          <a:xfrm>
            <a:off x="611188" y="2276475"/>
            <a:ext cx="38893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第三宇宙速度：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16. 7km/s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7114" name="矩形 47113"/>
          <p:cNvSpPr/>
          <p:nvPr/>
        </p:nvSpPr>
        <p:spPr>
          <a:xfrm>
            <a:off x="539750" y="4797425"/>
            <a:ext cx="56229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定方向、定周期、定轨道、定高度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06120" y="3154680"/>
          <a:ext cx="5290820" cy="1064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" r:id="rId1" imgW="2082800" imgH="419100" progId="Equation.KSEE3">
                  <p:embed/>
                </p:oleObj>
              </mc:Choice>
              <mc:Fallback>
                <p:oleObj name="" r:id="rId1" imgW="2082800" imgH="419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06120" y="3154680"/>
                        <a:ext cx="5290820" cy="1064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10" grpId="0"/>
      <p:bldP spid="47111" grpId="0"/>
      <p:bldP spid="47112" grpId="0"/>
      <p:bldP spid="471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文本框 40961"/>
          <p:cNvSpPr txBox="1"/>
          <p:nvPr/>
        </p:nvSpPr>
        <p:spPr>
          <a:xfrm>
            <a:off x="1066800" y="1752600"/>
            <a:ext cx="6561455" cy="2553335"/>
          </a:xfrm>
          <a:prstGeom prst="rect">
            <a:avLst/>
          </a:prstGeom>
          <a:noFill/>
          <a:ln w="9525">
            <a:noFill/>
          </a:ln>
          <a:effectLst>
            <a:outerShdw dist="56796" dir="3806096" algn="ctr" rotWithShape="0">
              <a:schemeClr val="tx1"/>
            </a:outerShdw>
          </a:effectLst>
        </p:spPr>
        <p:txBody>
          <a:bodyPr wrap="square" anchor="t">
            <a:spAutoFit/>
          </a:bodyPr>
          <a:lstStyle/>
          <a:p>
            <a:r>
              <a:rPr lang="en-US" sz="80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7</a:t>
            </a:r>
            <a:r>
              <a:rPr lang="en-US" altLang="zh-CN" sz="80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.4 </a:t>
            </a:r>
            <a:r>
              <a:rPr lang="zh-CN" altLang="en-US" sz="8000" b="1" dirty="0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宇宙航行</a:t>
            </a:r>
            <a:endParaRPr lang="zh-CN" altLang="en-US" sz="8000" b="1" dirty="0">
              <a:solidFill>
                <a:schemeClr val="hlin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8000" b="1">
                <a:solidFill>
                  <a:schemeClr val="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（习题课）</a:t>
            </a:r>
            <a:endParaRPr lang="zh-CN" altLang="en-US" sz="8000" b="1">
              <a:solidFill>
                <a:schemeClr val="hlin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文本框 46083"/>
          <p:cNvSpPr txBox="1"/>
          <p:nvPr/>
        </p:nvSpPr>
        <p:spPr>
          <a:xfrm>
            <a:off x="233680" y="3268663"/>
            <a:ext cx="8497888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例</a:t>
            </a: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：某人在一星球上高</a:t>
            </a:r>
            <a:r>
              <a:rPr lang="zh-CN" sz="2400" b="1" dirty="0">
                <a:latin typeface="Times New Roman" panose="02020603050405020304" pitchFamily="18" charset="0"/>
              </a:rPr>
              <a:t>为</a:t>
            </a:r>
            <a:r>
              <a:rPr lang="en-US" altLang="zh-CN" sz="2400" b="1" dirty="0">
                <a:latin typeface="Times New Roman" panose="02020603050405020304" pitchFamily="18" charset="0"/>
              </a:rPr>
              <a:t>h</a:t>
            </a:r>
            <a:r>
              <a:rPr lang="zh-CN" altLang="en-US" sz="2400" b="1" dirty="0">
                <a:latin typeface="Times New Roman" panose="02020603050405020304" pitchFamily="18" charset="0"/>
              </a:rPr>
              <a:t>处由静止释放，使其做自由落体运动，经时间</a:t>
            </a:r>
            <a:r>
              <a:rPr lang="en-US" altLang="zh-CN" sz="2400" b="1" dirty="0">
                <a:latin typeface="Times New Roman" panose="02020603050405020304" pitchFamily="18" charset="0"/>
              </a:rPr>
              <a:t>t</a:t>
            </a:r>
            <a:r>
              <a:rPr lang="zh-CN" sz="2400" b="1" dirty="0">
                <a:latin typeface="Times New Roman" panose="02020603050405020304" pitchFamily="18" charset="0"/>
              </a:rPr>
              <a:t>落地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，已知该星球的半径为</a:t>
            </a:r>
            <a:r>
              <a:rPr lang="en-US" altLang="zh-CN" sz="2400" b="1" dirty="0">
                <a:latin typeface="Times New Roman" panose="02020603050405020304" pitchFamily="18" charset="0"/>
              </a:rPr>
              <a:t>R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，引力常量为</a:t>
            </a:r>
            <a:r>
              <a:rPr lang="en-US" altLang="zh-CN" sz="2400" b="1" dirty="0">
                <a:latin typeface="Times New Roman" panose="02020603050405020304" pitchFamily="18" charset="0"/>
              </a:rPr>
              <a:t>G</a:t>
            </a:r>
            <a:r>
              <a:rPr lang="zh-CN" altLang="en-US" sz="2400" b="1" dirty="0">
                <a:latin typeface="Times New Roman" panose="02020603050405020304" pitchFamily="18" charset="0"/>
              </a:rPr>
              <a:t>。求</a:t>
            </a: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）该星球表面的重力加速度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）该星球的第一宇宙速度。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3215" y="178435"/>
            <a:ext cx="58591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一、万有引力与抛体运动的综合</a:t>
            </a:r>
            <a:endParaRPr lang="zh-CN" altLang="en-US" sz="2800" b="1"/>
          </a:p>
        </p:txBody>
      </p:sp>
      <p:sp>
        <p:nvSpPr>
          <p:cNvPr id="3" name="文本框 2"/>
          <p:cNvSpPr txBox="1"/>
          <p:nvPr/>
        </p:nvSpPr>
        <p:spPr>
          <a:xfrm>
            <a:off x="323215" y="700405"/>
            <a:ext cx="1376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分析思路：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4660" y="1068705"/>
            <a:ext cx="76904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     </a:t>
            </a:r>
            <a:r>
              <a:rPr lang="zh-CN" altLang="en-US" sz="2400"/>
              <a:t>以重力加速度</a:t>
            </a:r>
            <a:r>
              <a:rPr lang="en-US" altLang="zh-CN" sz="2400"/>
              <a:t>g</a:t>
            </a:r>
            <a:r>
              <a:rPr lang="zh-CN" altLang="en-US" sz="2400"/>
              <a:t>为桥梁，将抛体运动与行星运动及万有引力联系起来。</a:t>
            </a:r>
            <a:endParaRPr lang="en-US" altLang="zh-CN" sz="2400"/>
          </a:p>
        </p:txBody>
      </p:sp>
      <p:grpSp>
        <p:nvGrpSpPr>
          <p:cNvPr id="14" name="组合 13"/>
          <p:cNvGrpSpPr/>
          <p:nvPr/>
        </p:nvGrpSpPr>
        <p:grpSpPr>
          <a:xfrm>
            <a:off x="624840" y="2120265"/>
            <a:ext cx="1786255" cy="796290"/>
            <a:chOff x="984" y="3339"/>
            <a:chExt cx="2813" cy="1254"/>
          </a:xfrm>
        </p:grpSpPr>
        <p:graphicFrame>
          <p:nvGraphicFramePr>
            <p:cNvPr id="5" name="对象 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984" y="3339"/>
            <a:ext cx="1861" cy="1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3" name="" r:id="rId1" imgW="584200" imgH="393700" progId="Equation.KSEE3">
                    <p:embed/>
                  </p:oleObj>
                </mc:Choice>
                <mc:Fallback>
                  <p:oleObj name="" r:id="rId1" imgW="584200" imgH="393700" progId="Equation.KSEE3">
                    <p:embed/>
                    <p:pic>
                      <p:nvPicPr>
                        <p:cNvPr id="0" name="图片 204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984" y="3339"/>
                          <a:ext cx="1861" cy="12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右箭头 8"/>
            <p:cNvSpPr/>
            <p:nvPr/>
          </p:nvSpPr>
          <p:spPr>
            <a:xfrm>
              <a:off x="3117" y="3812"/>
              <a:ext cx="681" cy="3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516505" y="2226310"/>
            <a:ext cx="787400" cy="58356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3200"/>
              <a:t>  g</a:t>
            </a:r>
            <a:endParaRPr lang="en-US" altLang="zh-CN" sz="3200"/>
          </a:p>
        </p:txBody>
      </p:sp>
      <p:grpSp>
        <p:nvGrpSpPr>
          <p:cNvPr id="13" name="组合 12"/>
          <p:cNvGrpSpPr/>
          <p:nvPr/>
        </p:nvGrpSpPr>
        <p:grpSpPr>
          <a:xfrm>
            <a:off x="3408045" y="1599565"/>
            <a:ext cx="2675890" cy="1669415"/>
            <a:chOff x="5367" y="2519"/>
            <a:chExt cx="4214" cy="2629"/>
          </a:xfrm>
        </p:grpSpPr>
        <p:graphicFrame>
          <p:nvGraphicFramePr>
            <p:cNvPr id="6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6587" y="2519"/>
            <a:ext cx="2711" cy="1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" name="" r:id="rId3" imgW="850900" imgH="405765" progId="Equation.KSEE3">
                    <p:embed/>
                  </p:oleObj>
                </mc:Choice>
                <mc:Fallback>
                  <p:oleObj name="" r:id="rId3" imgW="850900" imgH="405765" progId="Equation.KSEE3">
                    <p:embed/>
                    <p:pic>
                      <p:nvPicPr>
                        <p:cNvPr id="0" name="图片 204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587" y="2519"/>
                          <a:ext cx="2711" cy="129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对象 7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6587" y="3812"/>
            <a:ext cx="2995" cy="1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5" name="" r:id="rId5" imgW="939800" imgH="419100" progId="Equation.KSEE3">
                    <p:embed/>
                  </p:oleObj>
                </mc:Choice>
                <mc:Fallback>
                  <p:oleObj name="" r:id="rId5" imgW="939800" imgH="419100" progId="Equation.KSEE3">
                    <p:embed/>
                    <p:pic>
                      <p:nvPicPr>
                        <p:cNvPr id="0" name="图片 204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587" y="3812"/>
                          <a:ext cx="2995" cy="133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左箭头 11"/>
            <p:cNvSpPr/>
            <p:nvPr/>
          </p:nvSpPr>
          <p:spPr>
            <a:xfrm>
              <a:off x="5367" y="3787"/>
              <a:ext cx="794" cy="357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左大括号 14"/>
            <p:cNvSpPr/>
            <p:nvPr/>
          </p:nvSpPr>
          <p:spPr>
            <a:xfrm>
              <a:off x="6161" y="3131"/>
              <a:ext cx="283" cy="1361"/>
            </a:xfrm>
            <a:prstGeom prst="leftBrace">
              <a:avLst/>
            </a:prstGeom>
            <a:ln w="15875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6235" y="623570"/>
            <a:ext cx="740156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/>
              <a:t>例2．中国计划在2030年左右实现长征九号运载火箭首飞，从而实现载人登月，假设宇航员记录了登陆舱在月球表面附近做圆周运动的周期T，登陆舱在月球表面着陆后，用弹簧测力计称量一个质量为m的砝码，读数为F．已知引力常量为G．试求：</a:t>
            </a:r>
            <a:endParaRPr lang="zh-CN" altLang="en-US" sz="2800"/>
          </a:p>
          <a:p>
            <a:r>
              <a:rPr lang="zh-CN" altLang="en-US" sz="2800"/>
              <a:t>（1）月球的半径R；</a:t>
            </a:r>
            <a:endParaRPr lang="zh-CN" altLang="en-US" sz="2800"/>
          </a:p>
          <a:p>
            <a:endParaRPr lang="zh-CN" altLang="en-US" sz="2800"/>
          </a:p>
          <a:p>
            <a:r>
              <a:rPr lang="zh-CN" altLang="en-US" sz="2800"/>
              <a:t>（</a:t>
            </a:r>
            <a:r>
              <a:rPr lang="en-US" altLang="zh-CN" sz="2800"/>
              <a:t>2</a:t>
            </a:r>
            <a:r>
              <a:rPr lang="zh-CN" altLang="en-US" sz="2800"/>
              <a:t>）月球的第一宇宙速度v</a:t>
            </a:r>
            <a:endParaRPr lang="zh-CN" altLang="en-US" sz="2800"/>
          </a:p>
        </p:txBody>
      </p:sp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23215" y="203835"/>
            <a:ext cx="751903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latin typeface="Times New Roman" panose="02020603050405020304" pitchFamily="18" charset="0"/>
              </a:rPr>
              <a:t>变式</a:t>
            </a:r>
            <a:r>
              <a:rPr lang="zh-CN" altLang="en-US" sz="2400" b="1" dirty="0">
                <a:latin typeface="Times New Roman" panose="02020603050405020304" pitchFamily="18" charset="0"/>
              </a:rPr>
              <a:t>：</a:t>
            </a:r>
            <a:r>
              <a:rPr sz="2400" b="1" dirty="0">
                <a:latin typeface="Times New Roman" panose="02020603050405020304" pitchFamily="18" charset="0"/>
              </a:rPr>
              <a:t>某类地行星的质量是地球质量的8倍，半径是地球半径的2倍，宇航员在地球表面以初速度10m/s水平抛出一物体，其水平射程为10m，已知地球表面的重力加速度g=10m/s</a:t>
            </a:r>
            <a:r>
              <a:rPr sz="2400" b="1" baseline="30000" dirty="0">
                <a:latin typeface="Times New Roman" panose="02020603050405020304" pitchFamily="18" charset="0"/>
              </a:rPr>
              <a:t>2</a:t>
            </a:r>
            <a:r>
              <a:rPr sz="2400" b="1" dirty="0">
                <a:latin typeface="Times New Roman" panose="02020603050405020304" pitchFamily="18" charset="0"/>
              </a:rPr>
              <a:t> ， 则下列说法正确的是（   ）</a:t>
            </a:r>
            <a:endParaRPr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2400" b="1" dirty="0">
                <a:latin typeface="Times New Roman" panose="02020603050405020304" pitchFamily="18" charset="0"/>
              </a:rPr>
              <a:t>A .该类地行星表面的重力加速度5m/s</a:t>
            </a:r>
            <a:r>
              <a:rPr sz="2400" b="1" baseline="30000" dirty="0">
                <a:latin typeface="Times New Roman" panose="02020603050405020304" pitchFamily="18" charset="0"/>
              </a:rPr>
              <a:t>2</a:t>
            </a:r>
            <a:endParaRPr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2400" b="1" dirty="0">
                <a:latin typeface="Times New Roman" panose="02020603050405020304" pitchFamily="18" charset="0"/>
              </a:rPr>
              <a:t>B .该类地行星的平均密度与地球的平均密度相等</a:t>
            </a:r>
            <a:endParaRPr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2400" b="1" dirty="0">
                <a:latin typeface="Times New Roman" panose="02020603050405020304" pitchFamily="18" charset="0"/>
              </a:rPr>
              <a:t>C .该类地行星的第一宇宙速度为地球的第一宇宙速度的2倍</a:t>
            </a:r>
            <a:endParaRPr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2400" b="1" dirty="0">
                <a:latin typeface="Times New Roman" panose="02020603050405020304" pitchFamily="18" charset="0"/>
              </a:rPr>
              <a:t>D .宇航员在类地行星表面以相同的高度和水平初速度抛出一物体，其水平射程为5m</a:t>
            </a:r>
            <a:endParaRPr sz="2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矩形 25603"/>
          <p:cNvSpPr/>
          <p:nvPr/>
        </p:nvSpPr>
        <p:spPr>
          <a:xfrm>
            <a:off x="144463" y="192881"/>
            <a:ext cx="6481762" cy="10763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indent="266700"/>
            <a:r>
              <a:rPr lang="zh-CN" altLang="en-US" sz="3200" b="1" dirty="0">
                <a:latin typeface="Times New Roman" panose="02020603050405020304" pitchFamily="18" charset="0"/>
              </a:rPr>
              <a:t>四、载人航天与太空探索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 indent="266700"/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25607" name="矩形 25606"/>
          <p:cNvSpPr/>
          <p:nvPr/>
        </p:nvSpPr>
        <p:spPr>
          <a:xfrm>
            <a:off x="429578" y="1628458"/>
            <a:ext cx="446722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）我国探索太空的过程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25608" name="矩形 25607"/>
          <p:cNvSpPr/>
          <p:nvPr/>
        </p:nvSpPr>
        <p:spPr>
          <a:xfrm>
            <a:off x="429895" y="4552315"/>
            <a:ext cx="8181975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sym typeface="+mn-ea"/>
              </a:rPr>
              <a:t>②</a:t>
            </a:r>
            <a:r>
              <a:rPr lang="en-US" altLang="zh-CN" sz="2400" b="1" dirty="0">
                <a:latin typeface="Times New Roman" panose="02020603050405020304" pitchFamily="18" charset="0"/>
              </a:rPr>
              <a:t>1960</a:t>
            </a:r>
            <a:r>
              <a:rPr lang="zh-CN" altLang="en-US" sz="2400" b="1" dirty="0">
                <a:latin typeface="Times New Roman" panose="02020603050405020304" pitchFamily="18" charset="0"/>
              </a:rPr>
              <a:t>年</a:t>
            </a: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月</a:t>
            </a:r>
            <a:r>
              <a:rPr lang="en-US" altLang="zh-CN" sz="2400" b="1" dirty="0">
                <a:latin typeface="Times New Roman" panose="02020603050405020304" pitchFamily="18" charset="0"/>
              </a:rPr>
              <a:t>19</a:t>
            </a:r>
            <a:r>
              <a:rPr lang="zh-CN" altLang="en-US" sz="2400" b="1" dirty="0">
                <a:latin typeface="Times New Roman" panose="02020603050405020304" pitchFamily="18" charset="0"/>
              </a:rPr>
              <a:t>日和</a:t>
            </a:r>
            <a:r>
              <a:rPr lang="en-US" altLang="zh-CN" sz="2400" b="1" dirty="0">
                <a:latin typeface="Times New Roman" panose="02020603050405020304" pitchFamily="18" charset="0"/>
              </a:rPr>
              <a:t>11</a:t>
            </a:r>
            <a:r>
              <a:rPr lang="zh-CN" altLang="en-US" sz="2400" b="1" dirty="0">
                <a:latin typeface="Times New Roman" panose="02020603050405020304" pitchFamily="18" charset="0"/>
              </a:rPr>
              <a:t>月</a:t>
            </a: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日，在东方地平线上先后升起了探空火箭和仿制的近程导弹，掀开了中国航天的序幕。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5609" name="矩形 25608"/>
          <p:cNvSpPr/>
          <p:nvPr/>
        </p:nvSpPr>
        <p:spPr>
          <a:xfrm>
            <a:off x="501650" y="5597525"/>
            <a:ext cx="7705725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  <a:sym typeface="+mn-ea"/>
              </a:rPr>
              <a:t>③</a:t>
            </a:r>
            <a:r>
              <a:rPr lang="en-US" altLang="zh-CN" sz="2400" b="1" dirty="0">
                <a:latin typeface="Times New Roman" panose="02020603050405020304" pitchFamily="18" charset="0"/>
              </a:rPr>
              <a:t> 1970</a:t>
            </a:r>
            <a:r>
              <a:rPr lang="zh-CN" altLang="en-US" sz="2400" b="1" dirty="0">
                <a:latin typeface="Times New Roman" panose="02020603050405020304" pitchFamily="18" charset="0"/>
              </a:rPr>
              <a:t>年</a:t>
            </a: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月</a:t>
            </a:r>
            <a:r>
              <a:rPr lang="en-US" altLang="zh-CN" sz="2400" b="1" dirty="0">
                <a:latin typeface="Times New Roman" panose="02020603050405020304" pitchFamily="18" charset="0"/>
              </a:rPr>
              <a:t>24</a:t>
            </a:r>
            <a:r>
              <a:rPr lang="zh-CN" altLang="en-US" sz="2400" b="1" dirty="0">
                <a:latin typeface="Times New Roman" panose="02020603050405020304" pitchFamily="18" charset="0"/>
              </a:rPr>
              <a:t>日</a:t>
            </a:r>
            <a:r>
              <a:rPr lang="en-US" altLang="zh-CN" sz="2400" b="1" dirty="0">
                <a:latin typeface="Times New Roman" panose="02020603050405020304" pitchFamily="18" charset="0"/>
              </a:rPr>
              <a:t>21</a:t>
            </a:r>
            <a:r>
              <a:rPr lang="zh-CN" altLang="en-US" sz="2400" b="1" dirty="0">
                <a:latin typeface="Times New Roman" panose="02020603050405020304" pitchFamily="18" charset="0"/>
              </a:rPr>
              <a:t>时</a:t>
            </a:r>
            <a:r>
              <a:rPr lang="en-US" altLang="zh-CN" sz="2400" b="1" dirty="0">
                <a:latin typeface="Times New Roman" panose="02020603050405020304" pitchFamily="18" charset="0"/>
              </a:rPr>
              <a:t>31</a:t>
            </a:r>
            <a:r>
              <a:rPr lang="zh-CN" altLang="en-US" sz="2400" b="1" dirty="0">
                <a:latin typeface="Times New Roman" panose="02020603050405020304" pitchFamily="18" charset="0"/>
              </a:rPr>
              <a:t>分，中国“东方红”一号飞向太空。这是中国发射的第一颗人造卫星。 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9895" y="2245360"/>
            <a:ext cx="828929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  <a:sym typeface="+mn-ea"/>
              </a:rPr>
              <a:t>①</a:t>
            </a:r>
            <a:r>
              <a:rPr lang="zh-CN" altLang="en-US" sz="2400">
                <a:sym typeface="+mn-ea"/>
              </a:rPr>
              <a:t>一个想到利用火箭飞天的人</a:t>
            </a:r>
            <a:r>
              <a:rPr lang="en-US" altLang="zh-CN" sz="2400">
                <a:sym typeface="+mn-ea"/>
              </a:rPr>
              <a:t>----</a:t>
            </a:r>
            <a:r>
              <a:rPr lang="zh-CN" altLang="en-US" sz="2400">
                <a:sym typeface="+mn-ea"/>
              </a:rPr>
              <a:t>明朝的万户</a:t>
            </a:r>
            <a:endParaRPr lang="zh-CN" altLang="en-US" sz="2400"/>
          </a:p>
          <a:p>
            <a:r>
              <a:rPr lang="zh-CN" altLang="en-US" sz="2400">
                <a:sym typeface="+mn-ea"/>
              </a:rPr>
              <a:t>   14世纪末期，明朝的士大夫万户把47个自制的火箭绑在椅子上，自己坐在椅子上，双手举着大风筝。他是最先开始设想利用火箭的推力，飞上天空的人。不幸火箭爆炸，万户也为此献出了宝贵的生命。但他的行为却鼓舞和震撼了人们的内心。促使人们更努力的去钻研。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295275" y="922020"/>
            <a:ext cx="47358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66700" algn="l"/>
            <a:r>
              <a:rPr lang="en-US" altLang="zh-CN" sz="3200" b="1" dirty="0">
                <a:latin typeface="Times New Roman" panose="02020603050405020304" pitchFamily="18" charset="0"/>
                <a:sym typeface="+mn-ea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sym typeface="+mn-ea"/>
              </a:rPr>
              <a:t>）</a:t>
            </a:r>
            <a:r>
              <a:rPr lang="zh-CN" altLang="en-US" sz="3200" b="1" dirty="0">
                <a:latin typeface="Times New Roman" panose="02020603050405020304" pitchFamily="18" charset="0"/>
                <a:sym typeface="+mn-ea"/>
                <a:hlinkClick r:id="rId1" action="ppaction://hlinkfile"/>
              </a:rPr>
              <a:t>世界探索太空的成就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08" grpId="0"/>
      <p:bldP spid="256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矩形 63493"/>
          <p:cNvSpPr/>
          <p:nvPr/>
        </p:nvSpPr>
        <p:spPr>
          <a:xfrm>
            <a:off x="179705" y="213678"/>
            <a:ext cx="783272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</a:rPr>
              <a:t>④  </a:t>
            </a:r>
            <a:r>
              <a:rPr lang="zh-CN" altLang="en-US" sz="2400">
                <a:sym typeface="+mn-ea"/>
              </a:rPr>
              <a:t>载人航天</a:t>
            </a:r>
            <a:endParaRPr lang="zh-CN" altLang="en-US" sz="2400"/>
          </a:p>
          <a:p>
            <a:r>
              <a:rPr lang="zh-CN" altLang="en-US" sz="2400">
                <a:sym typeface="+mn-ea"/>
              </a:rPr>
              <a:t>2003 年10 月15 日，中国神舟五号载人飞船升空，表明中国掌握载人航天技术，成为中国航天事业发展史上的第三个里程碑。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63498" name="文本框 63497"/>
          <p:cNvSpPr txBox="1"/>
          <p:nvPr/>
        </p:nvSpPr>
        <p:spPr>
          <a:xfrm>
            <a:off x="221298" y="3350895"/>
            <a:ext cx="8424862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  2013</a:t>
            </a:r>
            <a:r>
              <a:rPr lang="zh-CN" altLang="en-US" sz="2400" b="1" dirty="0">
                <a:latin typeface="Arial" panose="020B0604020202020204" pitchFamily="34" charset="0"/>
              </a:rPr>
              <a:t>年</a:t>
            </a:r>
            <a:r>
              <a:rPr lang="en-US" altLang="zh-CN" sz="2400" b="1" dirty="0">
                <a:latin typeface="Arial" panose="020B0604020202020204" pitchFamily="34" charset="0"/>
              </a:rPr>
              <a:t>6</a:t>
            </a:r>
            <a:r>
              <a:rPr lang="zh-CN" altLang="en-US" sz="2400" b="1" dirty="0">
                <a:latin typeface="Arial" panose="020B0604020202020204" pitchFamily="34" charset="0"/>
              </a:rPr>
              <a:t>月，“天宫一号”空间站和神舟十号飞船分别完成。的手动和自动交会对接；</a:t>
            </a:r>
            <a:r>
              <a:rPr lang="en-US" altLang="zh-CN" sz="2400" b="1" dirty="0">
                <a:latin typeface="Arial" panose="020B0604020202020204" pitchFamily="34" charset="0"/>
              </a:rPr>
              <a:t>2016</a:t>
            </a:r>
            <a:r>
              <a:rPr lang="zh-CN" altLang="en-US" sz="2400" b="1" dirty="0">
                <a:latin typeface="Arial" panose="020B0604020202020204" pitchFamily="34" charset="0"/>
              </a:rPr>
              <a:t>年</a:t>
            </a:r>
            <a:r>
              <a:rPr lang="en-US" altLang="zh-CN" sz="2400" b="1" dirty="0">
                <a:latin typeface="Arial" panose="020B0604020202020204" pitchFamily="34" charset="0"/>
              </a:rPr>
              <a:t>10</a:t>
            </a:r>
            <a:r>
              <a:rPr lang="zh-CN" altLang="en-US" sz="2400" b="1" dirty="0">
                <a:latin typeface="Arial" panose="020B0604020202020204" pitchFamily="34" charset="0"/>
              </a:rPr>
              <a:t>月</a:t>
            </a:r>
            <a:r>
              <a:rPr lang="en-US" altLang="zh-CN" sz="2400" b="1" dirty="0">
                <a:latin typeface="Arial" panose="020B0604020202020204" pitchFamily="34" charset="0"/>
              </a:rPr>
              <a:t>19</a:t>
            </a:r>
            <a:r>
              <a:rPr lang="zh-CN" altLang="en-US" sz="2400" b="1" dirty="0">
                <a:latin typeface="Arial" panose="020B0604020202020204" pitchFamily="34" charset="0"/>
              </a:rPr>
              <a:t>日，神舟</a:t>
            </a:r>
            <a:r>
              <a:rPr lang="en-US" altLang="zh-CN" sz="2400" b="1" dirty="0">
                <a:latin typeface="Arial" panose="020B0604020202020204" pitchFamily="34" charset="0"/>
              </a:rPr>
              <a:t>11</a:t>
            </a:r>
            <a:r>
              <a:rPr lang="zh-CN" altLang="en-US" sz="2400" b="1" dirty="0">
                <a:latin typeface="Arial" panose="020B0604020202020204" pitchFamily="34" charset="0"/>
              </a:rPr>
              <a:t>号完成与天宫二号空间实验室完成自动交会对接。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1615" y="1782445"/>
            <a:ext cx="779081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  <a:sym typeface="+mn-ea"/>
              </a:rPr>
              <a:t>⑤ </a:t>
            </a:r>
            <a:r>
              <a:rPr lang="zh-CN" altLang="en-US" sz="2400" dirty="0"/>
              <a:t>深空探测-嫦娥奔月</a:t>
            </a:r>
            <a:endParaRPr lang="zh-CN" altLang="en-US" sz="2400" dirty="0"/>
          </a:p>
          <a:p>
            <a:r>
              <a:rPr lang="zh-CN" altLang="en-US" sz="2400" dirty="0"/>
              <a:t>2007年10月24日18时05分，随着嫦娥一号成功奔月，嫦娥工程顺利完成了一期工程。此后，神舟九号与天宫一号相继发射，并成功对接。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221514" y="4699809"/>
            <a:ext cx="828092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/>
              <a:t>  2020</a:t>
            </a:r>
            <a:r>
              <a:rPr lang="zh-CN" altLang="en-US" sz="2400" dirty="0"/>
              <a:t>年</a:t>
            </a:r>
            <a:r>
              <a:rPr lang="en-US" altLang="zh-CN" sz="2400" dirty="0"/>
              <a:t>11</a:t>
            </a:r>
            <a:r>
              <a:rPr lang="zh-CN" altLang="en-US" sz="2400" dirty="0"/>
              <a:t>月，在文昌航天发射场，成功发射嫦娥五号探测器，顺利入轨 ，并在一次任务中，连续实现首次月面采样、月面起飞、月球轨道交会对接、带样返回等多个任务，为我国探月工程“绕、落、回”三步走发展规划画上了圆满句号。</a:t>
            </a:r>
            <a:endParaRPr lang="zh-CN" altLang="en-US" sz="2400" dirty="0"/>
          </a:p>
        </p:txBody>
      </p:sp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8" grpId="0"/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8" name="文本框 63497"/>
          <p:cNvSpPr txBox="1"/>
          <p:nvPr/>
        </p:nvSpPr>
        <p:spPr>
          <a:xfrm>
            <a:off x="135573" y="3933825"/>
            <a:ext cx="8424862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http://v.360kan.com/sv/boLrPGXoShD6Ty.html?from=videoso_result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3895" y="920750"/>
            <a:ext cx="70935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九天揽月成真！“嫦娥五号”的重大意义？470秒回顾嫦娥探月全程_好看视频  https://haokan.baidu.com/v?vid=11266477210138280481&amp;pd=bjh&amp;fr=bjhauthor&amp;type=video</a:t>
            </a:r>
            <a:endParaRPr lang="zh-CN" altLang="en-US"/>
          </a:p>
        </p:txBody>
      </p:sp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2" name="文本框 7191"/>
          <p:cNvSpPr txBox="1"/>
          <p:nvPr/>
        </p:nvSpPr>
        <p:spPr>
          <a:xfrm>
            <a:off x="457200" y="304800"/>
            <a:ext cx="63246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altLang="zh-CN" sz="3200" b="1">
              <a:solidFill>
                <a:schemeClr val="bg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sz="3200" b="1">
              <a:solidFill>
                <a:schemeClr val="bg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7205" name="组合 7204"/>
          <p:cNvGrpSpPr/>
          <p:nvPr/>
        </p:nvGrpSpPr>
        <p:grpSpPr>
          <a:xfrm>
            <a:off x="457200" y="914400"/>
            <a:ext cx="2789238" cy="3124200"/>
            <a:chOff x="1680" y="960"/>
            <a:chExt cx="1757" cy="1968"/>
          </a:xfrm>
        </p:grpSpPr>
        <p:sp>
          <p:nvSpPr>
            <p:cNvPr id="7194" name="椭圆 7193"/>
            <p:cNvSpPr/>
            <p:nvPr/>
          </p:nvSpPr>
          <p:spPr>
            <a:xfrm>
              <a:off x="1963" y="1446"/>
              <a:ext cx="1197" cy="1197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5" name="直接连接符 7194"/>
            <p:cNvSpPr/>
            <p:nvPr/>
          </p:nvSpPr>
          <p:spPr>
            <a:xfrm>
              <a:off x="2522" y="1216"/>
              <a:ext cx="71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96" name="直接连接符 7195"/>
            <p:cNvSpPr/>
            <p:nvPr/>
          </p:nvSpPr>
          <p:spPr>
            <a:xfrm flipH="1">
              <a:off x="2488" y="1217"/>
              <a:ext cx="35" cy="24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97" name="直接连接符 7196"/>
            <p:cNvSpPr/>
            <p:nvPr/>
          </p:nvSpPr>
          <p:spPr>
            <a:xfrm>
              <a:off x="2585" y="1217"/>
              <a:ext cx="53" cy="24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98" name="椭圆 7197"/>
            <p:cNvSpPr/>
            <p:nvPr/>
          </p:nvSpPr>
          <p:spPr>
            <a:xfrm>
              <a:off x="2512" y="1127"/>
              <a:ext cx="89" cy="89"/>
            </a:xfrm>
            <a:prstGeom prst="ellipse">
              <a:avLst/>
            </a:prstGeom>
            <a:solidFill>
              <a:srgbClr val="993366"/>
            </a:solidFill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9" name="直接连接符 7198"/>
            <p:cNvSpPr/>
            <p:nvPr/>
          </p:nvSpPr>
          <p:spPr>
            <a:xfrm>
              <a:off x="2558" y="1171"/>
              <a:ext cx="337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7200" name="文本框 7199"/>
            <p:cNvSpPr txBox="1"/>
            <p:nvPr/>
          </p:nvSpPr>
          <p:spPr>
            <a:xfrm>
              <a:off x="2664" y="960"/>
              <a:ext cx="284" cy="284"/>
            </a:xfrm>
            <a:prstGeom prst="rect">
              <a:avLst/>
            </a:prstGeom>
            <a:noFill/>
            <a:ln w="38100">
              <a:noFill/>
            </a:ln>
          </p:spPr>
          <p:txBody>
            <a:bodyPr/>
            <a:lstStyle/>
            <a:p>
              <a:pPr algn="just" eaLnBrk="0" hangingPunct="0"/>
              <a:r>
                <a:rPr lang="en-US" altLang="zh-CN" sz="16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V</a:t>
              </a:r>
              <a:endParaRPr lang="en-US" altLang="zh-CN" sz="1600" b="1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201" name="任意多边形 7200"/>
            <p:cNvSpPr/>
            <p:nvPr/>
          </p:nvSpPr>
          <p:spPr>
            <a:xfrm>
              <a:off x="2558" y="1171"/>
              <a:ext cx="328" cy="373"/>
            </a:xfrm>
            <a:custGeom>
              <a:avLst/>
              <a:gdLst/>
              <a:ahLst/>
              <a:cxnLst/>
              <a:rect l="0" t="0" r="0" b="0"/>
              <a:pathLst>
                <a:path w="554" h="630">
                  <a:moveTo>
                    <a:pt x="0" y="0"/>
                  </a:moveTo>
                  <a:cubicBezTo>
                    <a:pt x="119" y="30"/>
                    <a:pt x="238" y="60"/>
                    <a:pt x="330" y="165"/>
                  </a:cubicBezTo>
                  <a:cubicBezTo>
                    <a:pt x="422" y="270"/>
                    <a:pt x="517" y="553"/>
                    <a:pt x="554" y="630"/>
                  </a:cubicBezTo>
                </a:path>
              </a:pathLst>
            </a:custGeom>
            <a:noFill/>
            <a:ln w="38100" cap="flat" cmpd="sng">
              <a:solidFill>
                <a:srgbClr val="800000">
                  <a:alpha val="100000"/>
                </a:srgbClr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2" name="任意多边形 7201"/>
            <p:cNvSpPr/>
            <p:nvPr/>
          </p:nvSpPr>
          <p:spPr>
            <a:xfrm>
              <a:off x="2558" y="1171"/>
              <a:ext cx="497" cy="533"/>
            </a:xfrm>
            <a:custGeom>
              <a:avLst/>
              <a:gdLst/>
              <a:ahLst/>
              <a:cxnLst/>
              <a:rect l="0" t="0" r="0" b="0"/>
              <a:pathLst>
                <a:path w="840" h="900">
                  <a:moveTo>
                    <a:pt x="0" y="0"/>
                  </a:moveTo>
                  <a:cubicBezTo>
                    <a:pt x="127" y="2"/>
                    <a:pt x="254" y="5"/>
                    <a:pt x="344" y="45"/>
                  </a:cubicBezTo>
                  <a:cubicBezTo>
                    <a:pt x="434" y="85"/>
                    <a:pt x="457" y="97"/>
                    <a:pt x="540" y="240"/>
                  </a:cubicBezTo>
                  <a:cubicBezTo>
                    <a:pt x="623" y="383"/>
                    <a:pt x="790" y="793"/>
                    <a:pt x="840" y="900"/>
                  </a:cubicBezTo>
                </a:path>
              </a:pathLst>
            </a:custGeom>
            <a:noFill/>
            <a:ln w="38100" cap="flat" cmpd="sng">
              <a:solidFill>
                <a:srgbClr val="0000FF">
                  <a:alpha val="100000"/>
                </a:srgbClr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3" name="椭圆 7202"/>
            <p:cNvSpPr/>
            <p:nvPr/>
          </p:nvSpPr>
          <p:spPr>
            <a:xfrm>
              <a:off x="1680" y="1171"/>
              <a:ext cx="1757" cy="1757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4" name="椭圆 7203"/>
            <p:cNvSpPr/>
            <p:nvPr/>
          </p:nvSpPr>
          <p:spPr>
            <a:xfrm>
              <a:off x="2550" y="2025"/>
              <a:ext cx="44" cy="44"/>
            </a:xfrm>
            <a:prstGeom prst="ellipse">
              <a:avLst/>
            </a:prstGeom>
            <a:solidFill>
              <a:srgbClr val="000000"/>
            </a:solidFill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20" name="矩形 7219"/>
          <p:cNvSpPr/>
          <p:nvPr/>
        </p:nvSpPr>
        <p:spPr>
          <a:xfrm>
            <a:off x="381000" y="228600"/>
            <a:ext cx="61341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b="1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一、卫星的发射与运行  宇宙速度</a:t>
            </a:r>
            <a:endParaRPr lang="zh-CN" altLang="en-US" sz="32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222" name="文本框 7221"/>
          <p:cNvSpPr txBox="1"/>
          <p:nvPr/>
        </p:nvSpPr>
        <p:spPr>
          <a:xfrm>
            <a:off x="3886200" y="1066800"/>
            <a:ext cx="2971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中宋" panose="02010600040101010101" pitchFamily="2" charset="-122"/>
                <a:hlinkClick r:id="rId1"/>
              </a:rPr>
              <a:t>牛顿的思考</a:t>
            </a:r>
            <a:endParaRPr lang="zh-CN" altLang="en-US" sz="2800" b="1">
              <a:solidFill>
                <a:schemeClr val="accent2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graphicFrame>
        <p:nvGraphicFramePr>
          <p:cNvPr id="7225" name="对象 7224"/>
          <p:cNvGraphicFramePr/>
          <p:nvPr/>
        </p:nvGraphicFramePr>
        <p:xfrm>
          <a:off x="3886201" y="3891280"/>
          <a:ext cx="198818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2" imgW="952500" imgH="419100" progId="Equation.3">
                  <p:embed/>
                </p:oleObj>
              </mc:Choice>
              <mc:Fallback>
                <p:oleObj name="" r:id="rId2" imgW="952500" imgH="4191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86201" y="3891280"/>
                        <a:ext cx="1988185" cy="873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6" name="右箭头 7225"/>
          <p:cNvSpPr/>
          <p:nvPr/>
        </p:nvSpPr>
        <p:spPr>
          <a:xfrm>
            <a:off x="6033135" y="4251325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227" name="对象 7226"/>
          <p:cNvGraphicFramePr/>
          <p:nvPr/>
        </p:nvGraphicFramePr>
        <p:xfrm>
          <a:off x="6657658" y="3729197"/>
          <a:ext cx="1557655" cy="957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4" imgW="723900" imgH="444500" progId="Equation.3">
                  <p:embed/>
                </p:oleObj>
              </mc:Choice>
              <mc:Fallback>
                <p:oleObj name="" r:id="rId4" imgW="723900" imgH="4445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57658" y="3729197"/>
                        <a:ext cx="1557655" cy="9575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8" name="文本框 7227"/>
          <p:cNvSpPr txBox="1"/>
          <p:nvPr/>
        </p:nvSpPr>
        <p:spPr>
          <a:xfrm>
            <a:off x="3635375" y="3068638"/>
            <a:ext cx="5329238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若绕地球运转成为地球卫星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近似看成圆轨道</a:t>
            </a:r>
            <a:r>
              <a:rPr lang="en-US" altLang="zh-CN" sz="2400" b="1">
                <a:latin typeface="Times New Roman" panose="02020603050405020304" pitchFamily="18" charset="0"/>
              </a:rPr>
              <a:t>):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7229" name="文本框 7228"/>
          <p:cNvSpPr txBox="1"/>
          <p:nvPr/>
        </p:nvSpPr>
        <p:spPr>
          <a:xfrm>
            <a:off x="381000" y="4686935"/>
            <a:ext cx="837755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</a:t>
            </a:r>
            <a:r>
              <a:rPr lang="zh-CN" altLang="en-US" sz="2400" b="1" dirty="0">
                <a:latin typeface="Times New Roman" panose="02020603050405020304" pitchFamily="18" charset="0"/>
              </a:rPr>
              <a:t>当卫星在地球附近轨道运行时，其轨道半径可视为地球自身半径。已知地球半径</a:t>
            </a:r>
            <a:r>
              <a:rPr lang="en-US" altLang="zh-CN" sz="2400" b="1" dirty="0">
                <a:latin typeface="Times New Roman" panose="02020603050405020304" pitchFamily="18" charset="0"/>
              </a:rPr>
              <a:t>R=6400km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，地球质量为</a:t>
            </a:r>
            <a:r>
              <a:rPr lang="en-US" altLang="zh-CN" sz="2400" b="1" dirty="0">
                <a:latin typeface="Times New Roman" panose="02020603050405020304" pitchFamily="18" charset="0"/>
              </a:rPr>
              <a:t>5.98</a:t>
            </a:r>
            <a:r>
              <a:rPr lang="zh-CN" altLang="en-US" sz="2400" b="1" dirty="0">
                <a:latin typeface="Times New Roman" panose="02020603050405020304" pitchFamily="18" charset="0"/>
              </a:rPr>
              <a:t>×</a:t>
            </a:r>
            <a:r>
              <a:rPr lang="en-US" altLang="zh-CN" sz="2400" b="1" dirty="0">
                <a:latin typeface="Times New Roman" panose="02020603050405020304" pitchFamily="18" charset="0"/>
              </a:rPr>
              <a:t>10</a:t>
            </a:r>
            <a:r>
              <a:rPr lang="en-US" altLang="zh-CN" sz="2400" b="1" baseline="30000" dirty="0">
                <a:latin typeface="Times New Roman" panose="02020603050405020304" pitchFamily="18" charset="0"/>
              </a:rPr>
              <a:t>24</a:t>
            </a:r>
            <a:r>
              <a:rPr lang="en-US" altLang="zh-CN" sz="2400" b="1" dirty="0">
                <a:latin typeface="Times New Roman" panose="02020603050405020304" pitchFamily="18" charset="0"/>
                <a:sym typeface="+mn-ea"/>
              </a:rPr>
              <a:t>kg.</a:t>
            </a:r>
            <a:endParaRPr lang="en-US" sz="2400" b="1">
              <a:latin typeface="Times New Roman" panose="02020603050405020304" pitchFamily="18" charset="0"/>
            </a:endParaRPr>
          </a:p>
        </p:txBody>
      </p:sp>
      <p:sp>
        <p:nvSpPr>
          <p:cNvPr id="7230" name="文本框 7229"/>
          <p:cNvSpPr txBox="1"/>
          <p:nvPr/>
        </p:nvSpPr>
        <p:spPr>
          <a:xfrm>
            <a:off x="3419475" y="1557338"/>
            <a:ext cx="5473700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把物体从高山上抛出，速度一次比一次大，落地点一次比一次远。如果速度足够大，物体就不再落回地面，它将绕地球运动，成为人造地球卫星。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对象 1"/>
          <p:cNvGraphicFramePr/>
          <p:nvPr/>
        </p:nvGraphicFramePr>
        <p:xfrm>
          <a:off x="555308" y="5516722"/>
          <a:ext cx="7106285" cy="985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6" imgW="3302000" imgH="457200" progId="Equation.3">
                  <p:embed/>
                </p:oleObj>
              </mc:Choice>
              <mc:Fallback>
                <p:oleObj name="" r:id="rId6" imgW="3302000" imgH="4572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5308" y="5516722"/>
                        <a:ext cx="7106285" cy="9855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7092950" y="5644515"/>
            <a:ext cx="1871980" cy="1008380"/>
            <a:chOff x="10237" y="9870"/>
            <a:chExt cx="2948" cy="1588"/>
          </a:xfrm>
        </p:grpSpPr>
        <p:sp>
          <p:nvSpPr>
            <p:cNvPr id="5" name="云形标注 4"/>
            <p:cNvSpPr/>
            <p:nvPr/>
          </p:nvSpPr>
          <p:spPr>
            <a:xfrm>
              <a:off x="10237" y="9870"/>
              <a:ext cx="2949" cy="1588"/>
            </a:xfrm>
            <a:prstGeom prst="cloudCallout">
              <a:avLst>
                <a:gd name="adj1" fmla="val -27755"/>
                <a:gd name="adj2" fmla="val -6775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760" name="矩形 30759"/>
            <p:cNvSpPr/>
            <p:nvPr/>
          </p:nvSpPr>
          <p:spPr>
            <a:xfrm>
              <a:off x="10680" y="10108"/>
              <a:ext cx="2192" cy="11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000" b="1" dirty="0">
                  <a:solidFill>
                    <a:srgbClr val="FF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第一宇宙速度</a:t>
              </a:r>
              <a:r>
                <a:rPr lang="zh-CN" altLang="en-US" sz="2000" b="1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</a:t>
              </a:r>
              <a:endParaRPr lang="zh-CN" altLang="en-US" sz="2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2" grpId="0"/>
      <p:bldP spid="7228" grpId="0"/>
      <p:bldP spid="7229" grpId="0"/>
      <p:bldP spid="72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7971643" cy="576064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52345" y="6007953"/>
            <a:ext cx="78996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   从图中可见探测器在飞行过程中的轨迹多次发生了改变，那它又是怎么实现变轨的？在变轨前后其运动的</a:t>
            </a:r>
            <a:r>
              <a:rPr lang="en-US" altLang="zh-CN" b="1" dirty="0"/>
              <a:t>v</a:t>
            </a:r>
            <a:r>
              <a:rPr lang="zh-CN" altLang="en-US" b="1" dirty="0"/>
              <a:t>，</a:t>
            </a:r>
            <a:r>
              <a:rPr lang="en-US" altLang="zh-CN" b="1" dirty="0"/>
              <a:t>T</a:t>
            </a:r>
            <a:r>
              <a:rPr lang="zh-CN" altLang="en-US" b="1" dirty="0"/>
              <a:t>，</a:t>
            </a:r>
            <a:r>
              <a:rPr lang="en-US" altLang="zh-CN" b="1" dirty="0"/>
              <a:t>a</a:t>
            </a:r>
            <a:r>
              <a:rPr lang="zh-CN" altLang="en-US" b="1" dirty="0"/>
              <a:t>又是怎么变化的？</a:t>
            </a:r>
            <a:endParaRPr lang="zh-CN" altLang="en-US" b="1" dirty="0"/>
          </a:p>
        </p:txBody>
      </p:sp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矩形 64515"/>
          <p:cNvSpPr/>
          <p:nvPr/>
        </p:nvSpPr>
        <p:spPr>
          <a:xfrm>
            <a:off x="179388" y="836613"/>
            <a:ext cx="8208962" cy="244951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92150" lvl="1" indent="-34734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87425" lvl="2" indent="-29337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1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1430" lvl="3" indent="-2921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§"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598930" lvl="4" indent="-31623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§"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>
              <a:buNone/>
            </a:pPr>
            <a:r>
              <a:rPr lang="en-US" altLang="zh-CN" b="1" dirty="0"/>
              <a:t>1</a:t>
            </a:r>
            <a:r>
              <a:rPr lang="zh-CN" altLang="en-US" b="1" dirty="0"/>
              <a:t>。轨道改变的原因：</a:t>
            </a:r>
            <a:endParaRPr lang="zh-CN" altLang="en-US" b="1" dirty="0"/>
          </a:p>
          <a:p>
            <a:pPr lvl="0">
              <a:buNone/>
            </a:pPr>
            <a:r>
              <a:rPr lang="zh-CN" altLang="en-US" b="1" dirty="0"/>
              <a:t>   </a:t>
            </a:r>
            <a:r>
              <a:rPr lang="en-US" altLang="zh-CN" b="1" dirty="0"/>
              <a:t>1</a:t>
            </a:r>
            <a:r>
              <a:rPr lang="zh-CN" altLang="en-US" b="1" dirty="0"/>
              <a:t>）当万有引力</a:t>
            </a:r>
            <a:r>
              <a:rPr lang="zh-CN" altLang="en-US" b="1" dirty="0">
                <a:solidFill>
                  <a:srgbClr val="FF0000"/>
                </a:solidFill>
              </a:rPr>
              <a:t>小于</a:t>
            </a:r>
            <a:r>
              <a:rPr lang="zh-CN" altLang="en-US" b="1" dirty="0"/>
              <a:t>向心力时，卫星将沿椭圆轨道向外做</a:t>
            </a:r>
            <a:r>
              <a:rPr lang="zh-CN" altLang="en-US" b="1" dirty="0">
                <a:solidFill>
                  <a:srgbClr val="FF0000"/>
                </a:solidFill>
              </a:rPr>
              <a:t>离心</a:t>
            </a:r>
            <a:r>
              <a:rPr lang="zh-CN" altLang="en-US" b="1" dirty="0"/>
              <a:t>运动。</a:t>
            </a:r>
            <a:endParaRPr lang="zh-CN" altLang="en-US" b="1" dirty="0"/>
          </a:p>
          <a:p>
            <a:pPr lvl="0">
              <a:buNone/>
            </a:pPr>
            <a:r>
              <a:rPr lang="zh-CN" altLang="en-US" b="1" dirty="0"/>
              <a:t>   </a:t>
            </a:r>
            <a:r>
              <a:rPr lang="en-US" altLang="zh-CN" b="1" dirty="0"/>
              <a:t>2</a:t>
            </a:r>
            <a:r>
              <a:rPr lang="zh-CN" altLang="en-US" b="1" dirty="0"/>
              <a:t>）当万有引力</a:t>
            </a:r>
            <a:r>
              <a:rPr lang="zh-CN" altLang="en-US" b="1" dirty="0">
                <a:solidFill>
                  <a:srgbClr val="FF0000"/>
                </a:solidFill>
              </a:rPr>
              <a:t>大于</a:t>
            </a:r>
            <a:r>
              <a:rPr lang="zh-CN" altLang="en-US" b="1" dirty="0"/>
              <a:t>向心力时，卫星将沿椭圆轨道向内做</a:t>
            </a:r>
            <a:r>
              <a:rPr lang="zh-CN" altLang="en-US" b="1" dirty="0">
                <a:solidFill>
                  <a:srgbClr val="FF0000"/>
                </a:solidFill>
              </a:rPr>
              <a:t>近心</a:t>
            </a:r>
            <a:r>
              <a:rPr lang="zh-CN" altLang="en-US" b="1" dirty="0"/>
              <a:t>运动。</a:t>
            </a:r>
            <a:endParaRPr lang="zh-CN" altLang="en-US" b="1" dirty="0"/>
          </a:p>
        </p:txBody>
      </p:sp>
      <p:sp>
        <p:nvSpPr>
          <p:cNvPr id="64518" name="矩形 64517"/>
          <p:cNvSpPr/>
          <p:nvPr/>
        </p:nvSpPr>
        <p:spPr>
          <a:xfrm>
            <a:off x="179388" y="0"/>
            <a:ext cx="7345362" cy="836613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900" b="1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tx1"/>
                </a:solidFill>
              </a:rPr>
              <a:t>六、人造卫星的变轨问题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270375" y="1995805"/>
            <a:ext cx="4583430" cy="6858000"/>
            <a:chOff x="6725" y="3122"/>
            <a:chExt cx="7218" cy="10800"/>
          </a:xfrm>
        </p:grpSpPr>
        <p:grpSp>
          <p:nvGrpSpPr>
            <p:cNvPr id="8" name="组合 7"/>
            <p:cNvGrpSpPr/>
            <p:nvPr/>
          </p:nvGrpSpPr>
          <p:grpSpPr>
            <a:xfrm>
              <a:off x="6725" y="3122"/>
              <a:ext cx="7218" cy="10800"/>
              <a:chOff x="6725" y="3122"/>
              <a:chExt cx="7218" cy="1080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6725" y="3122"/>
                <a:ext cx="7218" cy="10800"/>
                <a:chOff x="6725" y="3122"/>
                <a:chExt cx="7218" cy="10800"/>
              </a:xfrm>
            </p:grpSpPr>
            <p:pic>
              <p:nvPicPr>
                <p:cNvPr id="3" name="图片 2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25" y="5740"/>
                  <a:ext cx="7219" cy="4649"/>
                </a:xfrm>
                <a:prstGeom prst="rect">
                  <a:avLst/>
                </a:prstGeom>
              </p:spPr>
            </p:pic>
            <p:pic>
              <p:nvPicPr>
                <p:cNvPr id="6" name="图片 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404"/>
                <a:stretch>
                  <a:fillRect/>
                </a:stretch>
              </p:blipFill>
              <p:spPr>
                <a:xfrm>
                  <a:off x="11135" y="3122"/>
                  <a:ext cx="1846" cy="10800"/>
                </a:xfrm>
                <a:prstGeom prst="rect">
                  <a:avLst/>
                </a:prstGeom>
              </p:spPr>
            </p:pic>
          </p:grpSp>
          <p:cxnSp>
            <p:nvCxnSpPr>
              <p:cNvPr id="5" name="直接箭头连接符 4"/>
              <p:cNvCxnSpPr/>
              <p:nvPr/>
            </p:nvCxnSpPr>
            <p:spPr>
              <a:xfrm flipH="1" flipV="1">
                <a:off x="12563" y="6047"/>
                <a:ext cx="194" cy="714"/>
              </a:xfrm>
              <a:prstGeom prst="straightConnector1">
                <a:avLst/>
              </a:prstGeom>
              <a:ln w="19050">
                <a:solidFill>
                  <a:srgbClr val="E33B7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文本框 6"/>
              <p:cNvSpPr txBox="1"/>
              <p:nvPr/>
            </p:nvSpPr>
            <p:spPr>
              <a:xfrm>
                <a:off x="12757" y="6181"/>
                <a:ext cx="852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/>
                  <a:t>v</a:t>
                </a:r>
                <a:r>
                  <a:rPr lang="en-US" altLang="zh-CN" baseline="-25000"/>
                  <a:t>3</a:t>
                </a:r>
                <a:endParaRPr lang="en-US" altLang="zh-CN" baseline="-25000"/>
              </a:p>
            </p:txBody>
          </p:sp>
        </p:grpSp>
        <p:sp>
          <p:nvSpPr>
            <p:cNvPr id="4" name="椭圆 3"/>
            <p:cNvSpPr/>
            <p:nvPr/>
          </p:nvSpPr>
          <p:spPr>
            <a:xfrm>
              <a:off x="12643" y="6761"/>
              <a:ext cx="227" cy="227"/>
            </a:xfrm>
            <a:prstGeom prst="ellipse">
              <a:avLst/>
            </a:prstGeom>
            <a:solidFill>
              <a:srgbClr val="33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495146"/>
            <a:ext cx="9144000" cy="357759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92150" lvl="1" indent="-34734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87425" lvl="2" indent="-29337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1430" lvl="3" indent="-2921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598930" lvl="4" indent="-31623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>
              <a:buNone/>
            </a:pPr>
            <a:r>
              <a:rPr lang="en-US" altLang="zh-CN" b="1" dirty="0"/>
              <a:t>2</a:t>
            </a:r>
            <a:r>
              <a:rPr lang="zh-CN" altLang="en-US" b="1" dirty="0"/>
              <a:t>。变轨问题中各物理量比较方法：</a:t>
            </a:r>
            <a:endParaRPr lang="zh-CN" altLang="en-US" b="1" dirty="0"/>
          </a:p>
          <a:p>
            <a:pPr lvl="0">
              <a:buNone/>
            </a:pPr>
            <a:r>
              <a:rPr lang="en-US" altLang="zh-CN" b="1" dirty="0"/>
              <a:t>1</a:t>
            </a:r>
            <a:r>
              <a:rPr lang="zh-CN" altLang="en-US" b="1" dirty="0"/>
              <a:t>）加速度：从卫星所受的</a:t>
            </a:r>
            <a:r>
              <a:rPr lang="zh-CN" altLang="en-US" b="1" dirty="0">
                <a:solidFill>
                  <a:srgbClr val="FF0000"/>
                </a:solidFill>
              </a:rPr>
              <a:t>万有引力</a:t>
            </a:r>
            <a:r>
              <a:rPr lang="zh-CN" altLang="en-US" b="1" dirty="0"/>
              <a:t>大小角度来分析。</a:t>
            </a:r>
            <a:endParaRPr lang="zh-CN" altLang="en-US" b="1" dirty="0"/>
          </a:p>
          <a:p>
            <a:pPr lvl="0">
              <a:buNone/>
            </a:pPr>
            <a:r>
              <a:rPr lang="en-US" altLang="zh-CN" b="1" dirty="0"/>
              <a:t>2</a:t>
            </a:r>
            <a:r>
              <a:rPr lang="zh-CN" altLang="en-US" b="1" dirty="0"/>
              <a:t>）卫星速度：在</a:t>
            </a:r>
            <a:r>
              <a:rPr lang="zh-CN" altLang="en-US" b="1" dirty="0">
                <a:solidFill>
                  <a:srgbClr val="FF0000"/>
                </a:solidFill>
              </a:rPr>
              <a:t>圆</a:t>
            </a:r>
            <a:r>
              <a:rPr lang="zh-CN" altLang="en-US" b="1" dirty="0"/>
              <a:t>轨道上由速度决定公式来分析（            </a:t>
            </a:r>
            <a:r>
              <a:rPr lang="en-US" altLang="zh-CN" b="1" dirty="0"/>
              <a:t>)</a:t>
            </a:r>
            <a:r>
              <a:rPr lang="zh-CN" altLang="en-US" b="1" dirty="0"/>
              <a:t>；</a:t>
            </a:r>
            <a:endParaRPr lang="zh-CN" altLang="en-US" b="1" dirty="0"/>
          </a:p>
          <a:p>
            <a:pPr lvl="0">
              <a:buNone/>
            </a:pPr>
            <a:r>
              <a:rPr lang="zh-CN" altLang="en-US" b="1" dirty="0"/>
              <a:t>  在</a:t>
            </a:r>
            <a:r>
              <a:rPr lang="zh-CN" altLang="en-US" b="1" dirty="0">
                <a:solidFill>
                  <a:srgbClr val="FF0000"/>
                </a:solidFill>
              </a:rPr>
              <a:t>椭圆</a:t>
            </a:r>
            <a:r>
              <a:rPr lang="zh-CN" altLang="en-US" b="1" dirty="0"/>
              <a:t>轨道上的速度可由开普勒第二定律来分析（</a:t>
            </a:r>
            <a:r>
              <a:rPr lang="zh-CN" altLang="en-US" b="1" dirty="0">
                <a:solidFill>
                  <a:srgbClr val="FF0000"/>
                </a:solidFill>
              </a:rPr>
              <a:t>离中心天体越远，</a:t>
            </a:r>
            <a:r>
              <a:rPr lang="en-US" altLang="zh-CN" b="1" dirty="0">
                <a:solidFill>
                  <a:srgbClr val="FF0000"/>
                </a:solidFill>
              </a:rPr>
              <a:t>v</a:t>
            </a:r>
            <a:r>
              <a:rPr lang="zh-CN" altLang="en-US" b="1" dirty="0">
                <a:solidFill>
                  <a:srgbClr val="FF0000"/>
                </a:solidFill>
              </a:rPr>
              <a:t>越小</a:t>
            </a:r>
            <a:r>
              <a:rPr lang="zh-CN" altLang="en-US" b="1" dirty="0"/>
              <a:t>）；</a:t>
            </a:r>
            <a:endParaRPr lang="zh-CN" altLang="en-US" b="1" dirty="0"/>
          </a:p>
          <a:p>
            <a:pPr lvl="0">
              <a:buNone/>
            </a:pPr>
            <a:r>
              <a:rPr lang="zh-CN" altLang="en-US" b="1" dirty="0"/>
              <a:t>  而在圆和椭圆同一相切点而言，可借助观察轨道的位置关系来确定（</a:t>
            </a:r>
            <a:r>
              <a:rPr lang="zh-CN" altLang="en-US" b="1" dirty="0">
                <a:solidFill>
                  <a:srgbClr val="FF0000"/>
                </a:solidFill>
              </a:rPr>
              <a:t>外侧</a:t>
            </a:r>
            <a:r>
              <a:rPr lang="zh-CN" altLang="en-US" b="1" dirty="0"/>
              <a:t>轨道切点处速度</a:t>
            </a:r>
            <a:r>
              <a:rPr lang="zh-CN" altLang="en-US" b="1" dirty="0">
                <a:solidFill>
                  <a:srgbClr val="FF0000"/>
                </a:solidFill>
              </a:rPr>
              <a:t>大于</a:t>
            </a:r>
            <a:r>
              <a:rPr lang="zh-CN" altLang="en-US" b="1" dirty="0"/>
              <a:t>内侧轨道切点处速度）</a:t>
            </a:r>
            <a:endParaRPr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80018" y="5264006"/>
            <a:ext cx="8496944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3</a:t>
            </a:r>
            <a:r>
              <a:rPr lang="zh-CN" altLang="en-US" sz="2800" b="1" dirty="0"/>
              <a:t>）周期比较：不论是</a:t>
            </a:r>
            <a:r>
              <a:rPr lang="zh-CN" altLang="en-US" sz="2800" b="1" dirty="0">
                <a:solidFill>
                  <a:srgbClr val="FF0000"/>
                </a:solidFill>
              </a:rPr>
              <a:t>圆</a:t>
            </a:r>
            <a:r>
              <a:rPr lang="zh-CN" altLang="en-US" sz="2800" b="1" dirty="0"/>
              <a:t>轨道还是</a:t>
            </a:r>
            <a:r>
              <a:rPr lang="zh-CN" altLang="en-US" sz="2800" b="1" dirty="0">
                <a:solidFill>
                  <a:srgbClr val="FF0000"/>
                </a:solidFill>
              </a:rPr>
              <a:t>椭圆</a:t>
            </a:r>
            <a:r>
              <a:rPr lang="zh-CN" altLang="en-US" sz="2800" b="1" dirty="0"/>
              <a:t>轨道，都可利用开普勒第三定律来比较周期大小。即：</a:t>
            </a:r>
            <a:endParaRPr lang="zh-CN" altLang="en-US" sz="2800" b="1" dirty="0"/>
          </a:p>
        </p:txBody>
      </p:sp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44245" y="1931670"/>
          <a:ext cx="1148715" cy="705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" r:id="rId1" imgW="723900" imgH="444500" progId="Equation.KSEE3">
                  <p:embed/>
                </p:oleObj>
              </mc:Choice>
              <mc:Fallback>
                <p:oleObj name="" r:id="rId1" imgW="723900" imgH="4445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44245" y="1931670"/>
                        <a:ext cx="1148715" cy="705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676390" y="5631815"/>
          <a:ext cx="1720215" cy="887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" r:id="rId3" imgW="812800" imgH="419100" progId="Equation.KSEE3">
                  <p:embed/>
                </p:oleObj>
              </mc:Choice>
              <mc:Fallback>
                <p:oleObj name="" r:id="rId3" imgW="812800" imgH="4191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76390" y="5631815"/>
                        <a:ext cx="1720215" cy="887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2410" y="398145"/>
            <a:ext cx="768985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例</a:t>
            </a:r>
            <a:r>
              <a:rPr lang="en-US" sz="2400"/>
              <a:t>3</a:t>
            </a:r>
            <a:r>
              <a:rPr lang="zh-CN" altLang="en-US" sz="2400"/>
              <a:t>  如图所示，我国发射神舟十号飞船时，先将飞船发送到一个椭圆轨道上，其近地点M距离地面高度200km，远地点N距地面高度330km，进入该轨道正常运行时，其周期为T</a:t>
            </a:r>
            <a:r>
              <a:rPr lang="zh-CN" altLang="en-US" sz="2400" baseline="-25000"/>
              <a:t>1</a:t>
            </a:r>
            <a:r>
              <a:rPr lang="zh-CN" altLang="en-US" sz="2400"/>
              <a:t>，通过M、N点时的速度分别为v</a:t>
            </a:r>
            <a:r>
              <a:rPr lang="zh-CN" altLang="en-US" sz="2400" baseline="-25000"/>
              <a:t>1</a:t>
            </a:r>
            <a:r>
              <a:rPr lang="zh-CN" altLang="en-US" sz="2400"/>
              <a:t>、v</a:t>
            </a:r>
            <a:r>
              <a:rPr lang="zh-CN" altLang="en-US" sz="2400" baseline="-25000"/>
              <a:t>2</a:t>
            </a:r>
            <a:r>
              <a:rPr lang="zh-CN" altLang="en-US" sz="2400"/>
              <a:t>，加速度分别为a</a:t>
            </a:r>
            <a:r>
              <a:rPr lang="zh-CN" altLang="en-US" sz="2400" baseline="-25000"/>
              <a:t>1</a:t>
            </a:r>
            <a:r>
              <a:rPr lang="zh-CN" altLang="en-US" sz="2400"/>
              <a:t>、a</a:t>
            </a:r>
            <a:r>
              <a:rPr lang="zh-CN" altLang="en-US" sz="2400" baseline="-25000"/>
              <a:t>2</a:t>
            </a:r>
            <a:r>
              <a:rPr lang="zh-CN" altLang="en-US" sz="2400"/>
              <a:t>，当某次飞船过N点时，地面指挥中心发出指令，点燃飞船上的发动机，给飞船在短时间内加速进入离地面330km的圆形轨道绕地球做匀速圆周运动，周期为T</a:t>
            </a:r>
            <a:r>
              <a:rPr lang="zh-CN" altLang="en-US" sz="2400" baseline="-25000"/>
              <a:t>2</a:t>
            </a:r>
            <a:r>
              <a:rPr lang="zh-CN" altLang="en-US" sz="2400"/>
              <a:t>，在圆周轨道的P点速度为v</a:t>
            </a:r>
            <a:r>
              <a:rPr lang="zh-CN" altLang="en-US" sz="2400" baseline="-25000"/>
              <a:t>3</a:t>
            </a:r>
            <a:r>
              <a:rPr lang="zh-CN" altLang="en-US" sz="2400"/>
              <a:t>，加速度为a</a:t>
            </a:r>
            <a:r>
              <a:rPr lang="zh-CN" altLang="en-US" sz="2400" baseline="-25000"/>
              <a:t>3</a:t>
            </a:r>
            <a:r>
              <a:rPr lang="zh-CN" altLang="en-US" sz="2400"/>
              <a:t>，那么关于v</a:t>
            </a:r>
            <a:r>
              <a:rPr lang="zh-CN" altLang="en-US" sz="2400" baseline="-25000"/>
              <a:t>1</a:t>
            </a:r>
            <a:r>
              <a:rPr lang="zh-CN" altLang="en-US" sz="2400"/>
              <a:t>、v</a:t>
            </a:r>
            <a:r>
              <a:rPr lang="zh-CN" altLang="en-US" sz="2400" baseline="-25000"/>
              <a:t>2</a:t>
            </a:r>
            <a:r>
              <a:rPr lang="zh-CN" altLang="en-US" sz="2400"/>
              <a:t>、v</a:t>
            </a:r>
            <a:r>
              <a:rPr lang="zh-CN" altLang="en-US" sz="2400" baseline="-25000"/>
              <a:t>3</a:t>
            </a:r>
            <a:r>
              <a:rPr lang="zh-CN" altLang="en-US" sz="2400"/>
              <a:t>、a</a:t>
            </a:r>
            <a:r>
              <a:rPr lang="zh-CN" altLang="en-US" sz="2400" baseline="-25000"/>
              <a:t>1</a:t>
            </a:r>
            <a:r>
              <a:rPr lang="zh-CN" altLang="en-US" sz="2400"/>
              <a:t>、a</a:t>
            </a:r>
            <a:r>
              <a:rPr lang="zh-CN" altLang="en-US" sz="2400" baseline="-25000"/>
              <a:t>2</a:t>
            </a:r>
            <a:r>
              <a:rPr lang="zh-CN" altLang="en-US" sz="2400"/>
              <a:t>、a</a:t>
            </a:r>
            <a:r>
              <a:rPr lang="zh-CN" altLang="en-US" sz="2400" baseline="-25000"/>
              <a:t>3</a:t>
            </a:r>
            <a:r>
              <a:rPr lang="zh-CN" altLang="en-US" sz="2400"/>
              <a:t>、T</a:t>
            </a:r>
            <a:r>
              <a:rPr lang="zh-CN" altLang="en-US" sz="2400" baseline="-25000"/>
              <a:t>1</a:t>
            </a:r>
            <a:r>
              <a:rPr lang="zh-CN" altLang="en-US" sz="2400"/>
              <a:t>、T</a:t>
            </a:r>
            <a:r>
              <a:rPr lang="zh-CN" altLang="en-US" sz="2400" baseline="-25000"/>
              <a:t>2</a:t>
            </a:r>
            <a:r>
              <a:rPr lang="zh-CN" altLang="en-US" sz="2400"/>
              <a:t>大小关系，下列说法正确的是（　　）</a:t>
            </a:r>
            <a:endParaRPr lang="zh-CN" altLang="en-US" sz="2400"/>
          </a:p>
          <a:p>
            <a:r>
              <a:rPr lang="zh-CN" altLang="en-US" sz="2400"/>
              <a:t>A、a</a:t>
            </a:r>
            <a:r>
              <a:rPr lang="zh-CN" altLang="en-US" sz="2400" baseline="-25000"/>
              <a:t>2</a:t>
            </a:r>
            <a:r>
              <a:rPr lang="zh-CN" altLang="en-US" sz="2400"/>
              <a:t>=a</a:t>
            </a:r>
            <a:r>
              <a:rPr lang="zh-CN" altLang="en-US" sz="2400" baseline="-25000"/>
              <a:t>3</a:t>
            </a:r>
            <a:r>
              <a:rPr lang="zh-CN" altLang="en-US" sz="2400"/>
              <a:t>＜a</a:t>
            </a:r>
            <a:r>
              <a:rPr lang="zh-CN" altLang="en-US" sz="2400" baseline="-25000"/>
              <a:t>1</a:t>
            </a:r>
            <a:r>
              <a:rPr lang="zh-CN" altLang="en-US" sz="2400"/>
              <a:t>	B、v</a:t>
            </a:r>
            <a:r>
              <a:rPr lang="zh-CN" altLang="en-US" sz="2400" baseline="-25000"/>
              <a:t>1</a:t>
            </a:r>
            <a:r>
              <a:rPr lang="zh-CN" altLang="en-US" sz="2400"/>
              <a:t>＞v</a:t>
            </a:r>
            <a:r>
              <a:rPr lang="zh-CN" altLang="en-US" sz="2400" baseline="-25000"/>
              <a:t>2</a:t>
            </a:r>
            <a:r>
              <a:rPr lang="zh-CN" altLang="en-US" sz="2400"/>
              <a:t>	</a:t>
            </a:r>
            <a:endParaRPr lang="zh-CN" altLang="en-US" sz="2400"/>
          </a:p>
          <a:p>
            <a:r>
              <a:rPr lang="zh-CN" altLang="en-US" sz="2400"/>
              <a:t>C、T</a:t>
            </a:r>
            <a:r>
              <a:rPr lang="zh-CN" altLang="en-US" sz="2400" baseline="-25000"/>
              <a:t>1</a:t>
            </a:r>
            <a:r>
              <a:rPr lang="zh-CN" altLang="en-US" sz="2400"/>
              <a:t>=T</a:t>
            </a:r>
            <a:r>
              <a:rPr lang="zh-CN" altLang="en-US" sz="2400" baseline="-25000"/>
              <a:t>2</a:t>
            </a:r>
            <a:r>
              <a:rPr lang="zh-CN" altLang="en-US" sz="2400"/>
              <a:t>	          D、a</a:t>
            </a:r>
            <a:r>
              <a:rPr lang="zh-CN" altLang="en-US" sz="2400" baseline="-25000"/>
              <a:t>3</a:t>
            </a:r>
            <a:r>
              <a:rPr lang="zh-CN" altLang="en-US" sz="2400"/>
              <a:t>＞a</a:t>
            </a:r>
            <a:r>
              <a:rPr lang="zh-CN" altLang="en-US" sz="2400" baseline="-25000"/>
              <a:t>2</a:t>
            </a:r>
            <a:r>
              <a:rPr lang="zh-CN" altLang="en-US" sz="2400"/>
              <a:t>＞a</a:t>
            </a:r>
            <a:r>
              <a:rPr lang="zh-CN" altLang="en-US" sz="2400" baseline="-25000"/>
              <a:t>1</a:t>
            </a:r>
            <a:endParaRPr lang="zh-CN" altLang="en-US" sz="2400" baseline="-250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28030" y="4001770"/>
            <a:ext cx="2094230" cy="214058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22529"/>
          <p:cNvSpPr txBox="1"/>
          <p:nvPr/>
        </p:nvSpPr>
        <p:spPr>
          <a:xfrm>
            <a:off x="250825" y="333375"/>
            <a:ext cx="8497888" cy="3784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</a:rPr>
              <a:t>例</a:t>
            </a: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．</a:t>
            </a:r>
            <a:r>
              <a:rPr sz="2400" b="1" dirty="0">
                <a:latin typeface="Times New Roman" panose="02020603050405020304" pitchFamily="18" charset="0"/>
              </a:rPr>
              <a:t>嫦娥工程分为三期，简称“绕、落、回”三步走，我国发射的“嫦娥三号”卫星是嫦娥工程第二阶段的登月探测器，经变轨成功落月，如图所示为其飞行轨道示意图，则下列说法正确的是</a:t>
            </a:r>
            <a:r>
              <a:rPr lang="zh-CN" sz="2400" b="1" dirty="0">
                <a:latin typeface="Times New Roman" panose="02020603050405020304" pitchFamily="18" charset="0"/>
              </a:rPr>
              <a:t>（      ）</a:t>
            </a:r>
            <a:endParaRPr sz="2400" b="1" dirty="0">
              <a:latin typeface="Times New Roman" panose="02020603050405020304" pitchFamily="18" charset="0"/>
            </a:endParaRPr>
          </a:p>
          <a:p>
            <a:r>
              <a:rPr sz="2400" b="1" dirty="0">
                <a:latin typeface="Times New Roman" panose="02020603050405020304" pitchFamily="18" charset="0"/>
              </a:rPr>
              <a:t>A. 嫦娥三号的发射速度应该大于11.2km/s</a:t>
            </a:r>
            <a:endParaRPr sz="2400" b="1" dirty="0">
              <a:latin typeface="Times New Roman" panose="02020603050405020304" pitchFamily="18" charset="0"/>
            </a:endParaRPr>
          </a:p>
          <a:p>
            <a:r>
              <a:rPr sz="2400" b="1" dirty="0">
                <a:latin typeface="Times New Roman" panose="02020603050405020304" pitchFamily="18" charset="0"/>
              </a:rPr>
              <a:t>B. 嫦娥三号在环月轨道1上P点的加速度大于在环月轨道2上P点的加速度</a:t>
            </a:r>
            <a:endParaRPr sz="2400" b="1" dirty="0">
              <a:latin typeface="Times New Roman" panose="02020603050405020304" pitchFamily="18" charset="0"/>
            </a:endParaRPr>
          </a:p>
          <a:p>
            <a:r>
              <a:rPr sz="2400" b="1" dirty="0">
                <a:latin typeface="Times New Roman" panose="02020603050405020304" pitchFamily="18" charset="0"/>
              </a:rPr>
              <a:t>C. 嫦娥三号在动力下降段中一直处于完全失重状态</a:t>
            </a:r>
            <a:endParaRPr sz="2400" b="1" dirty="0">
              <a:latin typeface="Times New Roman" panose="02020603050405020304" pitchFamily="18" charset="0"/>
            </a:endParaRPr>
          </a:p>
          <a:p>
            <a:r>
              <a:rPr sz="2400" b="1" dirty="0">
                <a:latin typeface="Times New Roman" panose="02020603050405020304" pitchFamily="18" charset="0"/>
              </a:rPr>
              <a:t>D. 嫦娥三号在环月轨道2上运行周期比在环月轨道1上运行周期小</a:t>
            </a:r>
            <a:endParaRPr sz="2400" b="1" dirty="0">
              <a:latin typeface="Times New Roman" panose="02020603050405020304" pitchFamily="18" charset="0"/>
            </a:endParaRPr>
          </a:p>
        </p:txBody>
      </p:sp>
      <p:sp>
        <p:nvSpPr>
          <p:cNvPr id="22532" name="矩形 22531"/>
          <p:cNvSpPr/>
          <p:nvPr/>
        </p:nvSpPr>
        <p:spPr>
          <a:xfrm>
            <a:off x="1169035" y="1460818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BD</a:t>
            </a: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　</a:t>
            </a:r>
            <a:endParaRPr lang="zh-CN" altLang="en-US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78935" y="3754755"/>
            <a:ext cx="3999230" cy="277114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5285" y="412115"/>
            <a:ext cx="746887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变式：我国首颗量子卫星于2016年8月16日成功发射。量子卫星成功运行后，我国将在世界上首次实现卫星和地面之间的量子通信。如图所示。图中P点是地球赤道上一点，则关于</a:t>
            </a:r>
            <a:r>
              <a:rPr lang="en-US" altLang="zh-CN" sz="2400" b="1"/>
              <a:t>P</a:t>
            </a:r>
            <a:r>
              <a:rPr lang="zh-CN" altLang="en-US" sz="2400" b="1"/>
              <a:t>点的同步卫星和量子卫星的线速度分别为</a:t>
            </a:r>
            <a:r>
              <a:rPr lang="en-US" altLang="zh-CN" sz="2400" b="1"/>
              <a:t>v</a:t>
            </a:r>
            <a:r>
              <a:rPr lang="en-US" altLang="zh-CN" sz="2400" b="1" baseline="-25000"/>
              <a:t>1</a:t>
            </a:r>
            <a:r>
              <a:rPr lang="zh-CN" altLang="en-US" sz="2400" b="1"/>
              <a:t>、</a:t>
            </a:r>
            <a:r>
              <a:rPr lang="en-US" altLang="zh-CN" sz="2400" b="1"/>
              <a:t>v</a:t>
            </a:r>
            <a:r>
              <a:rPr lang="en-US" altLang="zh-CN" sz="2400" b="1" baseline="-25000"/>
              <a:t>2</a:t>
            </a:r>
            <a:r>
              <a:rPr lang="zh-CN" altLang="en-US" sz="2400" b="1"/>
              <a:t>、</a:t>
            </a:r>
            <a:r>
              <a:rPr lang="en-US" altLang="zh-CN" sz="2400" b="1"/>
              <a:t>v</a:t>
            </a:r>
            <a:r>
              <a:rPr lang="en-US" altLang="zh-CN" sz="2400" b="1" baseline="-25000"/>
              <a:t>3</a:t>
            </a:r>
            <a:r>
              <a:rPr lang="zh-CN" altLang="en-US" sz="2400" b="1"/>
              <a:t>，加速度分别为</a:t>
            </a:r>
            <a:r>
              <a:rPr lang="en-US" altLang="zh-CN" sz="2400" b="1"/>
              <a:t>a</a:t>
            </a:r>
            <a:r>
              <a:rPr lang="en-US" altLang="zh-CN" sz="2400" b="1" baseline="-25000"/>
              <a:t>1</a:t>
            </a:r>
            <a:r>
              <a:rPr lang="zh-CN" altLang="en-US" sz="2400" b="1"/>
              <a:t>、</a:t>
            </a:r>
            <a:r>
              <a:rPr lang="en-US" altLang="zh-CN" sz="2400" b="1"/>
              <a:t>a</a:t>
            </a:r>
            <a:r>
              <a:rPr lang="en-US" altLang="zh-CN" sz="2400" b="1" baseline="-25000"/>
              <a:t>2</a:t>
            </a:r>
            <a:r>
              <a:rPr lang="zh-CN" altLang="en-US" sz="2400" b="1"/>
              <a:t>、</a:t>
            </a:r>
            <a:r>
              <a:rPr lang="en-US" altLang="zh-CN" sz="2400" b="1"/>
              <a:t>a</a:t>
            </a:r>
            <a:r>
              <a:rPr lang="en-US" altLang="zh-CN" sz="2400" b="1" baseline="-25000"/>
              <a:t>3</a:t>
            </a:r>
            <a:r>
              <a:rPr lang="zh-CN" altLang="en-US" sz="2400" b="1"/>
              <a:t>。则他们的大小关系正确的是（　　）</a:t>
            </a:r>
            <a:endParaRPr lang="zh-CN" altLang="en-US" sz="2400" b="1"/>
          </a:p>
          <a:p>
            <a:r>
              <a:rPr lang="en-US" altLang="zh-CN" sz="2400" b="1"/>
              <a:t>A.</a:t>
            </a:r>
            <a:r>
              <a:rPr lang="en-US" altLang="zh-CN" sz="2400" b="1">
                <a:sym typeface="+mn-ea"/>
              </a:rPr>
              <a:t>v</a:t>
            </a:r>
            <a:r>
              <a:rPr lang="en-US" altLang="zh-CN" sz="2400" b="1" baseline="-25000">
                <a:sym typeface="+mn-ea"/>
              </a:rPr>
              <a:t>1</a:t>
            </a:r>
            <a:r>
              <a:rPr lang="en-US" altLang="zh-CN" sz="2400" b="1">
                <a:sym typeface="+mn-ea"/>
              </a:rPr>
              <a:t>&lt;v</a:t>
            </a:r>
            <a:r>
              <a:rPr lang="en-US" altLang="zh-CN" sz="2400" b="1" baseline="-25000">
                <a:sym typeface="+mn-ea"/>
              </a:rPr>
              <a:t>2</a:t>
            </a:r>
            <a:r>
              <a:rPr lang="en-US" altLang="zh-CN" sz="2400" b="1">
                <a:sym typeface="+mn-ea"/>
              </a:rPr>
              <a:t>&lt;v</a:t>
            </a:r>
            <a:r>
              <a:rPr lang="en-US" altLang="zh-CN" sz="2400" b="1" baseline="-25000">
                <a:sym typeface="+mn-ea"/>
              </a:rPr>
              <a:t>3</a:t>
            </a:r>
            <a:endParaRPr lang="en-US" altLang="zh-CN" sz="2400" b="1"/>
          </a:p>
          <a:p>
            <a:r>
              <a:rPr lang="en-US" altLang="zh-CN" sz="2400" b="1"/>
              <a:t>B.</a:t>
            </a:r>
            <a:r>
              <a:rPr lang="en-US" altLang="zh-CN" sz="2400" b="1">
                <a:sym typeface="+mn-ea"/>
              </a:rPr>
              <a:t>v</a:t>
            </a:r>
            <a:r>
              <a:rPr lang="en-US" altLang="zh-CN" sz="2400" b="1" baseline="-25000">
                <a:sym typeface="+mn-ea"/>
              </a:rPr>
              <a:t>1</a:t>
            </a:r>
            <a:r>
              <a:rPr lang="en-US" altLang="zh-CN" sz="2400" b="1">
                <a:sym typeface="+mn-ea"/>
              </a:rPr>
              <a:t>&lt;v</a:t>
            </a:r>
            <a:r>
              <a:rPr lang="en-US" altLang="zh-CN" sz="2400" b="1" baseline="-25000">
                <a:sym typeface="+mn-ea"/>
              </a:rPr>
              <a:t>3</a:t>
            </a:r>
            <a:r>
              <a:rPr lang="en-US" altLang="zh-CN" sz="2400" b="1">
                <a:sym typeface="+mn-ea"/>
              </a:rPr>
              <a:t>&lt;v</a:t>
            </a:r>
            <a:r>
              <a:rPr lang="en-US" altLang="zh-CN" sz="2400" b="1" baseline="-25000">
                <a:sym typeface="+mn-ea"/>
              </a:rPr>
              <a:t>2</a:t>
            </a:r>
            <a:endParaRPr lang="en-US" altLang="zh-CN" sz="2400" b="1" baseline="-25000">
              <a:sym typeface="+mn-ea"/>
            </a:endParaRPr>
          </a:p>
          <a:p>
            <a:r>
              <a:rPr lang="en-US" altLang="zh-CN" sz="2400" b="1"/>
              <a:t>C.</a:t>
            </a:r>
            <a:r>
              <a:rPr lang="en-US" altLang="zh-CN" sz="2400" b="1">
                <a:sym typeface="+mn-ea"/>
              </a:rPr>
              <a:t>a</a:t>
            </a:r>
            <a:r>
              <a:rPr lang="en-US" altLang="zh-CN" sz="2400" b="1" baseline="-25000">
                <a:sym typeface="+mn-ea"/>
              </a:rPr>
              <a:t>1</a:t>
            </a:r>
            <a:r>
              <a:rPr lang="en-US" altLang="zh-CN" sz="2400" b="1">
                <a:sym typeface="+mn-ea"/>
              </a:rPr>
              <a:t>&gt;a</a:t>
            </a:r>
            <a:r>
              <a:rPr lang="en-US" altLang="zh-CN" sz="2400" b="1" baseline="-25000">
                <a:sym typeface="+mn-ea"/>
              </a:rPr>
              <a:t>2</a:t>
            </a:r>
            <a:r>
              <a:rPr lang="en-US" altLang="zh-CN" sz="2400" b="1">
                <a:sym typeface="+mn-ea"/>
              </a:rPr>
              <a:t>&gt;a</a:t>
            </a:r>
            <a:r>
              <a:rPr lang="en-US" altLang="zh-CN" sz="2400" b="1" baseline="-25000">
                <a:sym typeface="+mn-ea"/>
              </a:rPr>
              <a:t>3</a:t>
            </a:r>
            <a:endParaRPr lang="en-US" altLang="zh-CN" sz="2400" b="1"/>
          </a:p>
          <a:p>
            <a:r>
              <a:rPr lang="en-US" altLang="zh-CN" sz="2400" b="1"/>
              <a:t>D.</a:t>
            </a:r>
            <a:r>
              <a:rPr lang="en-US" altLang="zh-CN" sz="2400" b="1">
                <a:sym typeface="+mn-ea"/>
              </a:rPr>
              <a:t>a</a:t>
            </a:r>
            <a:r>
              <a:rPr lang="en-US" altLang="zh-CN" sz="2400" b="1" baseline="-25000">
                <a:sym typeface="+mn-ea"/>
              </a:rPr>
              <a:t>2</a:t>
            </a:r>
            <a:r>
              <a:rPr lang="en-US" altLang="zh-CN" sz="2400" b="1">
                <a:sym typeface="+mn-ea"/>
              </a:rPr>
              <a:t>&gt;a</a:t>
            </a:r>
            <a:r>
              <a:rPr lang="en-US" altLang="zh-CN" sz="2400" b="1" baseline="-25000">
                <a:sym typeface="+mn-ea"/>
              </a:rPr>
              <a:t>3</a:t>
            </a:r>
            <a:r>
              <a:rPr lang="en-US" altLang="zh-CN" sz="2400" b="1">
                <a:sym typeface="+mn-ea"/>
              </a:rPr>
              <a:t>&gt;a</a:t>
            </a:r>
            <a:r>
              <a:rPr lang="en-US" altLang="zh-CN" sz="2400" b="1" baseline="-25000">
                <a:sym typeface="+mn-ea"/>
              </a:rPr>
              <a:t>1</a:t>
            </a:r>
            <a:endParaRPr lang="en-US" altLang="zh-CN" sz="2400" b="1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22825" y="2664460"/>
            <a:ext cx="3437890" cy="379031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30721"/>
          <p:cNvSpPr txBox="1"/>
          <p:nvPr/>
        </p:nvSpPr>
        <p:spPr>
          <a:xfrm>
            <a:off x="457200" y="304800"/>
            <a:ext cx="63246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altLang="zh-CN" sz="3200" b="1">
              <a:solidFill>
                <a:schemeClr val="bg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sz="3200" b="1">
              <a:solidFill>
                <a:schemeClr val="bg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0735" name="文本框 30734"/>
          <p:cNvSpPr txBox="1"/>
          <p:nvPr/>
        </p:nvSpPr>
        <p:spPr>
          <a:xfrm>
            <a:off x="301625" y="304800"/>
            <a:ext cx="32797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1.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第一宇宙速度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  <p:grpSp>
        <p:nvGrpSpPr>
          <p:cNvPr id="30736" name="组合 30735"/>
          <p:cNvGrpSpPr/>
          <p:nvPr/>
        </p:nvGrpSpPr>
        <p:grpSpPr>
          <a:xfrm>
            <a:off x="0" y="4448175"/>
            <a:ext cx="2362200" cy="2409825"/>
            <a:chOff x="2596" y="8328"/>
            <a:chExt cx="3720" cy="3795"/>
          </a:xfrm>
        </p:grpSpPr>
        <p:sp>
          <p:nvSpPr>
            <p:cNvPr id="30737" name="椭圆 30736"/>
            <p:cNvSpPr/>
            <p:nvPr/>
          </p:nvSpPr>
          <p:spPr>
            <a:xfrm>
              <a:off x="3824" y="9735"/>
              <a:ext cx="1154" cy="1154"/>
            </a:xfrm>
            <a:prstGeom prst="ellipse">
              <a:avLst/>
            </a:prstGeom>
            <a:solidFill>
              <a:srgbClr val="CC66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8" name="椭圆 30737"/>
            <p:cNvSpPr/>
            <p:nvPr/>
          </p:nvSpPr>
          <p:spPr>
            <a:xfrm>
              <a:off x="3644" y="9540"/>
              <a:ext cx="1544" cy="1544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9" name="椭圆 30738"/>
            <p:cNvSpPr/>
            <p:nvPr/>
          </p:nvSpPr>
          <p:spPr>
            <a:xfrm>
              <a:off x="4319" y="9468"/>
              <a:ext cx="150" cy="15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0" name="直接连接符 30739"/>
            <p:cNvSpPr/>
            <p:nvPr/>
          </p:nvSpPr>
          <p:spPr>
            <a:xfrm>
              <a:off x="4424" y="9540"/>
              <a:ext cx="1140" cy="0"/>
            </a:xfrm>
            <a:prstGeom prst="line">
              <a:avLst/>
            </a:prstGeom>
            <a:ln w="1905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0741" name="椭圆 30740"/>
            <p:cNvSpPr/>
            <p:nvPr/>
          </p:nvSpPr>
          <p:spPr>
            <a:xfrm>
              <a:off x="3343" y="9198"/>
              <a:ext cx="2190" cy="2190"/>
            </a:xfrm>
            <a:prstGeom prst="ellipse">
              <a:avLst/>
            </a:prstGeom>
            <a:noFill/>
            <a:ln w="285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2" name="椭圆 30741"/>
            <p:cNvSpPr/>
            <p:nvPr/>
          </p:nvSpPr>
          <p:spPr>
            <a:xfrm>
              <a:off x="4320" y="9120"/>
              <a:ext cx="134" cy="134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3" name="直接连接符 30742"/>
            <p:cNvSpPr/>
            <p:nvPr/>
          </p:nvSpPr>
          <p:spPr>
            <a:xfrm>
              <a:off x="4380" y="9195"/>
              <a:ext cx="840" cy="0"/>
            </a:xfrm>
            <a:prstGeom prst="line">
              <a:avLst/>
            </a:prstGeom>
            <a:ln w="19050" cap="flat" cmpd="sng">
              <a:solidFill>
                <a:srgbClr val="FF00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0744" name="椭圆 30743"/>
            <p:cNvSpPr/>
            <p:nvPr/>
          </p:nvSpPr>
          <p:spPr>
            <a:xfrm>
              <a:off x="2596" y="8403"/>
              <a:ext cx="3720" cy="3720"/>
            </a:xfrm>
            <a:prstGeom prst="ellipse">
              <a:avLst/>
            </a:prstGeom>
            <a:noFill/>
            <a:ln w="28575" cap="flat" cmpd="sng">
              <a:solidFill>
                <a:srgbClr val="000080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5" name="椭圆 30744"/>
            <p:cNvSpPr/>
            <p:nvPr/>
          </p:nvSpPr>
          <p:spPr>
            <a:xfrm>
              <a:off x="4305" y="8328"/>
              <a:ext cx="134" cy="134"/>
            </a:xfrm>
            <a:prstGeom prst="ellipse">
              <a:avLst/>
            </a:prstGeom>
            <a:solidFill>
              <a:srgbClr val="00008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6" name="直接连接符 30745"/>
            <p:cNvSpPr/>
            <p:nvPr/>
          </p:nvSpPr>
          <p:spPr>
            <a:xfrm flipV="1">
              <a:off x="4365" y="8373"/>
              <a:ext cx="421" cy="30"/>
            </a:xfrm>
            <a:prstGeom prst="line">
              <a:avLst/>
            </a:prstGeom>
            <a:ln w="19050" cap="flat" cmpd="sng">
              <a:solidFill>
                <a:srgbClr val="000080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30747" name="文本框 30746"/>
          <p:cNvSpPr txBox="1"/>
          <p:nvPr/>
        </p:nvSpPr>
        <p:spPr>
          <a:xfrm>
            <a:off x="2541905" y="4805045"/>
            <a:ext cx="62649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第一宇宙速度是地球卫星的</a:t>
            </a:r>
            <a:r>
              <a:rPr lang="zh-CN" altLang="en-US" sz="2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最小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发射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速度，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30758" name="文本框 30757"/>
          <p:cNvSpPr txBox="1"/>
          <p:nvPr/>
        </p:nvSpPr>
        <p:spPr>
          <a:xfrm>
            <a:off x="197485" y="1907540"/>
            <a:ext cx="874839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结论：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若要使物体成为环绕地球运行的卫星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至少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要以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7.9km/s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速度进行发射。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9560" y="3259455"/>
            <a:ext cx="857377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sym typeface="+mn-ea"/>
              </a:rPr>
              <a:t>物体在地球附近绕地球做匀速圆周运动</a:t>
            </a:r>
            <a:r>
              <a:rPr lang="zh-CN" sz="2800" b="1">
                <a:latin typeface="Times New Roman" panose="02020603050405020304" pitchFamily="18" charset="0"/>
                <a:sym typeface="+mn-ea"/>
              </a:rPr>
              <a:t>时，也可认为向心力是由重力提供的。即：</a:t>
            </a:r>
            <a:endParaRPr lang="zh-CN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9560" y="2737485"/>
            <a:ext cx="22193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2.</a:t>
            </a:r>
            <a:r>
              <a:rPr lang="zh-CN" altLang="en-US" sz="2800" b="1">
                <a:latin typeface="Times New Roman" panose="02020603050405020304" pitchFamily="18" charset="0"/>
                <a:sym typeface="+mn-ea"/>
              </a:rPr>
              <a:t>推导思路：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1625" y="888365"/>
            <a:ext cx="857377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>
                <a:latin typeface="Times New Roman" panose="02020603050405020304" pitchFamily="18" charset="0"/>
                <a:sym typeface="+mn-ea"/>
              </a:rPr>
              <a:t>概念：物体在地球附近绕地球做匀速圆周运动的速度，叫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第一宇宙速度</a:t>
            </a:r>
            <a:r>
              <a:rPr lang="zh-CN" altLang="en-US" sz="2800" b="1">
                <a:latin typeface="Times New Roman" panose="02020603050405020304" pitchFamily="18" charset="0"/>
                <a:sym typeface="+mn-ea"/>
              </a:rPr>
              <a:t>，且</a:t>
            </a:r>
            <a:r>
              <a:rPr lang="en-US" altLang="zh-CN" sz="28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v</a:t>
            </a:r>
            <a:r>
              <a:rPr lang="en-US" altLang="zh-CN" sz="2800" b="1" baseline="-250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Ⅰ</a:t>
            </a:r>
            <a:r>
              <a:rPr lang="en-US" altLang="zh-CN" sz="28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=7.9km/s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11725" y="3542030"/>
          <a:ext cx="1400175" cy="751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" r:id="rId1" imgW="685800" imgH="419100" progId="Equation.KSEE3">
                  <p:embed/>
                </p:oleObj>
              </mc:Choice>
              <mc:Fallback>
                <p:oleObj name="" r:id="rId1" imgW="685800" imgH="419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11725" y="3542030"/>
                        <a:ext cx="1400175" cy="751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711450" y="4212273"/>
          <a:ext cx="5801360" cy="61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" r:id="rId3" imgW="2628900" imgH="279400" progId="Equation.KSEE3">
                  <p:embed/>
                </p:oleObj>
              </mc:Choice>
              <mc:Fallback>
                <p:oleObj name="" r:id="rId3" imgW="2628900" imgH="2794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1450" y="4212273"/>
                        <a:ext cx="5801360" cy="617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2408555" y="5634990"/>
            <a:ext cx="65373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  </a:t>
            </a:r>
            <a:r>
              <a:rPr lang="zh-CN" altLang="en-US" sz="2400" b="1"/>
              <a:t>理论研究指出，在地面附近发射飞行器，如果速度</a:t>
            </a:r>
            <a:r>
              <a:rPr lang="zh-CN" altLang="en-US" sz="2400" b="1">
                <a:solidFill>
                  <a:srgbClr val="FF0000"/>
                </a:solidFill>
              </a:rPr>
              <a:t>大于</a:t>
            </a:r>
            <a:r>
              <a:rPr lang="en-US" altLang="zh-CN" sz="2400" b="1"/>
              <a:t>7.9km/s</a:t>
            </a:r>
            <a:r>
              <a:rPr lang="zh-CN" altLang="en-US" sz="2400" b="1"/>
              <a:t>，而又</a:t>
            </a:r>
            <a:r>
              <a:rPr lang="zh-CN" altLang="en-US" sz="2400" b="1">
                <a:solidFill>
                  <a:srgbClr val="FF0000"/>
                </a:solidFill>
              </a:rPr>
              <a:t>小于</a:t>
            </a:r>
            <a:r>
              <a:rPr lang="en-US" altLang="zh-CN" sz="2400" b="1"/>
              <a:t>11.2km/s</a:t>
            </a:r>
            <a:r>
              <a:rPr lang="zh-CN" altLang="en-US" sz="2400" b="1"/>
              <a:t>时，它将绕地球运行的轨迹将不再是</a:t>
            </a:r>
            <a:r>
              <a:rPr lang="zh-CN" altLang="en-US" sz="2400" b="1">
                <a:solidFill>
                  <a:srgbClr val="FF0000"/>
                </a:solidFill>
              </a:rPr>
              <a:t>圆</a:t>
            </a:r>
            <a:r>
              <a:rPr lang="zh-CN" altLang="en-US" sz="2400" b="1"/>
              <a:t>，而是</a:t>
            </a:r>
            <a:r>
              <a:rPr lang="zh-CN" altLang="en-US" sz="2400" b="1">
                <a:solidFill>
                  <a:srgbClr val="FF0000"/>
                </a:solidFill>
              </a:rPr>
              <a:t>椭圆</a:t>
            </a:r>
            <a:r>
              <a:rPr lang="zh-CN" altLang="en-US" sz="2400" b="1"/>
              <a:t>。</a:t>
            </a:r>
            <a:endParaRPr lang="zh-CN" altLang="en-US" sz="2400" b="1"/>
          </a:p>
        </p:txBody>
      </p:sp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2" grpId="0"/>
      <p:bldP spid="4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3030" y="2282190"/>
            <a:ext cx="48996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又叫</a:t>
            </a:r>
            <a:r>
              <a:rPr lang="zh-CN" altLang="en-US" sz="2400" b="1">
                <a:solidFill>
                  <a:srgbClr val="FF0000"/>
                </a:solidFill>
              </a:rPr>
              <a:t>逃逸速度</a:t>
            </a:r>
            <a:r>
              <a:rPr lang="zh-CN" altLang="en-US" sz="2400" b="1"/>
              <a:t>，它是指在地面上发射速度达到</a:t>
            </a:r>
            <a:r>
              <a:rPr lang="zh-CN" altLang="en-US" sz="2400" b="1">
                <a:solidFill>
                  <a:srgbClr val="FF0000"/>
                </a:solidFill>
              </a:rPr>
              <a:t>16.7</a:t>
            </a:r>
            <a:r>
              <a:rPr lang="en-US" altLang="zh-CN" sz="2400" b="1">
                <a:solidFill>
                  <a:srgbClr val="FF0000"/>
                </a:solidFill>
              </a:rPr>
              <a:t>km/s</a:t>
            </a:r>
            <a:r>
              <a:rPr lang="zh-CN" altLang="en-US" sz="2400" b="1"/>
              <a:t>，物体将会逃逸到太阳系以外的空间去。</a:t>
            </a:r>
            <a:endParaRPr lang="zh-CN" altLang="en-US" sz="2400" b="1"/>
          </a:p>
        </p:txBody>
      </p:sp>
      <p:sp>
        <p:nvSpPr>
          <p:cNvPr id="8204" name="文本框 8203"/>
          <p:cNvSpPr txBox="1"/>
          <p:nvPr/>
        </p:nvSpPr>
        <p:spPr>
          <a:xfrm>
            <a:off x="3565525" y="5049838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8206" name="文本框 8205"/>
          <p:cNvSpPr txBox="1"/>
          <p:nvPr/>
        </p:nvSpPr>
        <p:spPr>
          <a:xfrm>
            <a:off x="107950" y="119063"/>
            <a:ext cx="300863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2.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第二宇宙速度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8217" name="文本框 8216"/>
          <p:cNvSpPr txBox="1"/>
          <p:nvPr/>
        </p:nvSpPr>
        <p:spPr>
          <a:xfrm>
            <a:off x="228600" y="1724025"/>
            <a:ext cx="184150" cy="14938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en-US" altLang="zh-CN" sz="2800" b="1" dirty="0">
              <a:solidFill>
                <a:srgbClr val="33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3200" b="1" dirty="0">
              <a:solidFill>
                <a:schemeClr val="bg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3200" b="1">
              <a:solidFill>
                <a:schemeClr val="bg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218" name="文本框 8217"/>
          <p:cNvSpPr txBox="1"/>
          <p:nvPr/>
        </p:nvSpPr>
        <p:spPr>
          <a:xfrm>
            <a:off x="482918" y="3813175"/>
            <a:ext cx="225869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Ⅲ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=16.7km/s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8254" name="矩形 8253"/>
          <p:cNvSpPr/>
          <p:nvPr/>
        </p:nvSpPr>
        <p:spPr>
          <a:xfrm>
            <a:off x="228600" y="1724025"/>
            <a:ext cx="44056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3.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第三宇宙速度（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V</a:t>
            </a:r>
            <a:r>
              <a:rPr lang="en-US" altLang="zh-CN" sz="3200" b="1" baseline="-25000">
                <a:solidFill>
                  <a:srgbClr val="FF0000"/>
                </a:solidFill>
                <a:sym typeface="+mn-ea"/>
              </a:rPr>
              <a:t>Ⅲ</a:t>
            </a:r>
            <a:r>
              <a:rPr lang="zh-CN" altLang="en-US" sz="3200" b="1">
                <a:solidFill>
                  <a:schemeClr val="tx1"/>
                </a:solidFill>
                <a:sym typeface="+mn-ea"/>
              </a:rPr>
              <a:t>）</a:t>
            </a:r>
            <a:endParaRPr lang="zh-CN" altLang="en-US" sz="32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7950" y="702945"/>
            <a:ext cx="88601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    </a:t>
            </a:r>
            <a:r>
              <a:rPr lang="zh-CN" altLang="en-US" sz="2400" b="1"/>
              <a:t>是指航天器挣脱地球引力束缚所需的最小速度。</a:t>
            </a:r>
            <a:endParaRPr lang="zh-CN" altLang="en-US" sz="2400" b="1"/>
          </a:p>
          <a:p>
            <a:r>
              <a:rPr lang="zh-CN" altLang="en-US" sz="2400" b="1"/>
              <a:t>    若不计空气阻力，地球的第二宇宙速度的数值大小为</a:t>
            </a:r>
            <a:r>
              <a:rPr lang="zh-CN" altLang="en-US" sz="2400" b="1">
                <a:solidFill>
                  <a:srgbClr val="FF0000"/>
                </a:solidFill>
              </a:rPr>
              <a:t>11.2km/s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23590" y="180975"/>
            <a:ext cx="12992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V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Ⅱ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）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7200000">
            <a:off x="4219575" y="2617470"/>
            <a:ext cx="4714875" cy="3206115"/>
          </a:xfrm>
          <a:prstGeom prst="rect">
            <a:avLst/>
          </a:prstGeom>
        </p:spPr>
      </p:pic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18" grpId="0"/>
      <p:bldP spid="82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标题 50177"/>
          <p:cNvSpPr>
            <a:spLocks noGrp="1"/>
          </p:cNvSpPr>
          <p:nvPr>
            <p:ph type="title"/>
          </p:nvPr>
        </p:nvSpPr>
        <p:spPr>
          <a:xfrm>
            <a:off x="113030" y="221615"/>
            <a:ext cx="7772400" cy="566738"/>
          </a:xfrm>
        </p:spPr>
        <p:txBody>
          <a:bodyPr anchor="b"/>
          <a:lstStyle/>
          <a:p>
            <a:r>
              <a:rPr lang="en-US" altLang="zh-CN" sz="3500" dirty="0">
                <a:solidFill>
                  <a:schemeClr val="tx1"/>
                </a:solidFill>
              </a:rPr>
              <a:t> </a:t>
            </a:r>
            <a:r>
              <a:rPr lang="zh-CN" altLang="en-US" sz="3500" dirty="0">
                <a:solidFill>
                  <a:schemeClr val="tx1"/>
                </a:solidFill>
              </a:rPr>
              <a:t>二、人造地球卫星的运动</a:t>
            </a:r>
            <a:endParaRPr lang="zh-CN" altLang="en-US" sz="3500" dirty="0">
              <a:solidFill>
                <a:schemeClr val="tx1"/>
              </a:solidFill>
            </a:endParaRPr>
          </a:p>
        </p:txBody>
      </p:sp>
      <p:sp>
        <p:nvSpPr>
          <p:cNvPr id="50181" name="文本框 50180"/>
          <p:cNvSpPr txBox="1"/>
          <p:nvPr/>
        </p:nvSpPr>
        <p:spPr>
          <a:xfrm>
            <a:off x="250825" y="981075"/>
            <a:ext cx="29527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32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向心力来源</a:t>
            </a:r>
            <a:endParaRPr lang="zh-CN" altLang="en-US" sz="3200" b="1" dirty="0">
              <a:solidFill>
                <a:srgbClr val="33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3" name="文本框 50182"/>
          <p:cNvSpPr txBox="1"/>
          <p:nvPr/>
        </p:nvSpPr>
        <p:spPr>
          <a:xfrm>
            <a:off x="179388" y="3065463"/>
            <a:ext cx="27368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32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轨道特征</a:t>
            </a:r>
            <a:endParaRPr lang="zh-CN" altLang="en-US" sz="3200" b="1" dirty="0">
              <a:solidFill>
                <a:srgbClr val="33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4" name="文本框 50183"/>
          <p:cNvSpPr txBox="1"/>
          <p:nvPr/>
        </p:nvSpPr>
        <p:spPr>
          <a:xfrm>
            <a:off x="430213" y="1700213"/>
            <a:ext cx="871378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地球对卫星的吸引力提供其绕地运行的向心力</a:t>
            </a:r>
            <a:endParaRPr lang="zh-CN" altLang="en-US" sz="3200" b="1" dirty="0">
              <a:solidFill>
                <a:srgbClr val="33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0185" name="组合 50184"/>
          <p:cNvGrpSpPr/>
          <p:nvPr/>
        </p:nvGrpSpPr>
        <p:grpSpPr>
          <a:xfrm>
            <a:off x="5148263" y="3644900"/>
            <a:ext cx="3384550" cy="2708275"/>
            <a:chOff x="2245" y="2614"/>
            <a:chExt cx="2132" cy="1706"/>
          </a:xfrm>
        </p:grpSpPr>
        <p:grpSp>
          <p:nvGrpSpPr>
            <p:cNvPr id="50186" name="组合 50185"/>
            <p:cNvGrpSpPr/>
            <p:nvPr/>
          </p:nvGrpSpPr>
          <p:grpSpPr>
            <a:xfrm>
              <a:off x="2245" y="2614"/>
              <a:ext cx="2086" cy="1706"/>
              <a:chOff x="2735" y="2614"/>
              <a:chExt cx="2086" cy="1706"/>
            </a:xfrm>
          </p:grpSpPr>
          <p:sp>
            <p:nvSpPr>
              <p:cNvPr id="50187" name="右弧形箭头 50186"/>
              <p:cNvSpPr/>
              <p:nvPr/>
            </p:nvSpPr>
            <p:spPr>
              <a:xfrm>
                <a:off x="3696" y="2750"/>
                <a:ext cx="182" cy="226"/>
              </a:xfrm>
              <a:prstGeom prst="curvedLeftArrow">
                <a:avLst>
                  <a:gd name="adj1" fmla="val 13367"/>
                  <a:gd name="adj2" fmla="val 61565"/>
                  <a:gd name="adj3" fmla="val 9888"/>
                </a:avLst>
              </a:prstGeom>
              <a:solidFill>
                <a:schemeClr val="accent1"/>
              </a:solidFill>
              <a:ln w="9525" cap="flat" cmpd="sng">
                <a:solidFill>
                  <a:srgbClr val="33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0188" name="组合 50187"/>
              <p:cNvGrpSpPr/>
              <p:nvPr/>
            </p:nvGrpSpPr>
            <p:grpSpPr>
              <a:xfrm>
                <a:off x="2735" y="2614"/>
                <a:ext cx="2086" cy="1706"/>
                <a:chOff x="2699" y="2614"/>
                <a:chExt cx="2086" cy="1706"/>
              </a:xfrm>
            </p:grpSpPr>
            <p:sp>
              <p:nvSpPr>
                <p:cNvPr id="50189" name="椭圆 50188"/>
                <p:cNvSpPr/>
                <p:nvPr/>
              </p:nvSpPr>
              <p:spPr>
                <a:xfrm>
                  <a:off x="3152" y="3022"/>
                  <a:ext cx="1134" cy="1088"/>
                </a:xfrm>
                <a:prstGeom prst="ellipse">
                  <a:avLst/>
                </a:prstGeom>
                <a:noFill/>
                <a:ln w="28575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190" name="直接连接符 50189"/>
                <p:cNvSpPr/>
                <p:nvPr/>
              </p:nvSpPr>
              <p:spPr>
                <a:xfrm>
                  <a:off x="3152" y="3566"/>
                  <a:ext cx="1134" cy="0"/>
                </a:xfrm>
                <a:prstGeom prst="line">
                  <a:avLst/>
                </a:prstGeom>
                <a:ln w="28575" cap="flat" cmpd="sng">
                  <a:solidFill>
                    <a:srgbClr val="3333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50191" name="直接连接符 50190"/>
                <p:cNvSpPr/>
                <p:nvPr/>
              </p:nvSpPr>
              <p:spPr>
                <a:xfrm>
                  <a:off x="3243" y="3838"/>
                  <a:ext cx="952" cy="0"/>
                </a:xfrm>
                <a:prstGeom prst="line">
                  <a:avLst/>
                </a:prstGeom>
                <a:ln w="28575" cap="flat" cmpd="sng">
                  <a:solidFill>
                    <a:srgbClr val="3333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50192" name="直接连接符 50191"/>
                <p:cNvSpPr/>
                <p:nvPr/>
              </p:nvSpPr>
              <p:spPr>
                <a:xfrm flipH="1">
                  <a:off x="3696" y="2614"/>
                  <a:ext cx="46" cy="1706"/>
                </a:xfrm>
                <a:prstGeom prst="line">
                  <a:avLst/>
                </a:prstGeom>
                <a:ln w="28575" cap="flat" cmpd="sng">
                  <a:solidFill>
                    <a:srgbClr val="3333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50193" name="椭圆 50192"/>
                <p:cNvSpPr/>
                <p:nvPr/>
              </p:nvSpPr>
              <p:spPr>
                <a:xfrm>
                  <a:off x="2699" y="3022"/>
                  <a:ext cx="2086" cy="362"/>
                </a:xfrm>
                <a:prstGeom prst="ellipse">
                  <a:avLst/>
                </a:prstGeom>
                <a:noFill/>
                <a:ln w="28575" cap="flat" cmpd="sng">
                  <a:solidFill>
                    <a:srgbClr val="333300"/>
                  </a:solidFill>
                  <a:prstDash val="lgDash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194" name="直接连接符 50193"/>
                <p:cNvSpPr/>
                <p:nvPr/>
              </p:nvSpPr>
              <p:spPr>
                <a:xfrm>
                  <a:off x="3696" y="3203"/>
                  <a:ext cx="1044" cy="0"/>
                </a:xfrm>
                <a:prstGeom prst="line">
                  <a:avLst/>
                </a:prstGeom>
                <a:ln w="28575" cap="flat" cmpd="sng">
                  <a:solidFill>
                    <a:srgbClr val="3333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50195" name="直接连接符 50194"/>
                <p:cNvSpPr/>
                <p:nvPr/>
              </p:nvSpPr>
              <p:spPr>
                <a:xfrm flipH="1">
                  <a:off x="3696" y="3203"/>
                  <a:ext cx="1089" cy="363"/>
                </a:xfrm>
                <a:prstGeom prst="line">
                  <a:avLst/>
                </a:prstGeom>
                <a:ln w="28575" cap="flat" cmpd="sng">
                  <a:solidFill>
                    <a:srgbClr val="333300"/>
                  </a:solidFill>
                  <a:prstDash val="dash"/>
                  <a:headEnd type="none" w="med" len="med"/>
                  <a:tailEnd type="triangle" w="med" len="med"/>
                </a:ln>
              </p:spPr>
            </p:sp>
            <p:sp>
              <p:nvSpPr>
                <p:cNvPr id="50196" name="矩形 50195"/>
                <p:cNvSpPr/>
                <p:nvPr/>
              </p:nvSpPr>
              <p:spPr>
                <a:xfrm>
                  <a:off x="3606" y="3022"/>
                  <a:ext cx="499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O′</a:t>
                  </a:r>
                  <a:endParaRPr lang="en-US" altLang="zh-CN" sz="2400" b="1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0197" name="矩形 50196"/>
                <p:cNvSpPr/>
                <p:nvPr/>
              </p:nvSpPr>
              <p:spPr>
                <a:xfrm>
                  <a:off x="3515" y="3475"/>
                  <a:ext cx="363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O</a:t>
                  </a:r>
                  <a:endParaRPr lang="en-US" altLang="zh-CN" sz="2400" b="1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0198" name="椭圆 50197"/>
            <p:cNvSpPr/>
            <p:nvPr/>
          </p:nvSpPr>
          <p:spPr>
            <a:xfrm>
              <a:off x="4241" y="3158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rgbClr val="33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0200" name="组合 50199"/>
          <p:cNvGrpSpPr/>
          <p:nvPr/>
        </p:nvGrpSpPr>
        <p:grpSpPr>
          <a:xfrm>
            <a:off x="7524750" y="4076700"/>
            <a:ext cx="1009650" cy="1249363"/>
            <a:chOff x="3696" y="2886"/>
            <a:chExt cx="636" cy="787"/>
          </a:xfrm>
        </p:grpSpPr>
        <p:sp>
          <p:nvSpPr>
            <p:cNvPr id="50201" name="矩形 50200"/>
            <p:cNvSpPr/>
            <p:nvPr/>
          </p:nvSpPr>
          <p:spPr>
            <a:xfrm>
              <a:off x="3696" y="2886"/>
              <a:ext cx="36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  <a:ea typeface="华文中宋" panose="02010600040101010101" pitchFamily="2" charset="-122"/>
                </a:rPr>
                <a:t>F</a:t>
              </a:r>
              <a:r>
                <a:rPr lang="zh-CN" altLang="en-US" sz="2400" b="1" baseline="-25000" dirty="0">
                  <a:latin typeface="Times New Roman" panose="02020603050405020304" pitchFamily="18" charset="0"/>
                  <a:ea typeface="华文中宋" panose="02010600040101010101" pitchFamily="2" charset="-122"/>
                </a:rPr>
                <a:t>向</a:t>
              </a:r>
              <a:endParaRPr lang="zh-CN" altLang="en-US" sz="2400" b="1" baseline="-25000" dirty="0"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50202" name="直接连接符 50201"/>
            <p:cNvSpPr/>
            <p:nvPr/>
          </p:nvSpPr>
          <p:spPr>
            <a:xfrm flipH="1">
              <a:off x="3923" y="3203"/>
              <a:ext cx="408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0203" name="直接连接符 50202"/>
            <p:cNvSpPr/>
            <p:nvPr/>
          </p:nvSpPr>
          <p:spPr>
            <a:xfrm flipH="1">
              <a:off x="3787" y="3203"/>
              <a:ext cx="545" cy="18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0204" name="矩形 50203"/>
            <p:cNvSpPr/>
            <p:nvPr/>
          </p:nvSpPr>
          <p:spPr>
            <a:xfrm>
              <a:off x="3696" y="3385"/>
              <a:ext cx="40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  <a:ea typeface="华文中宋" panose="02010600040101010101" pitchFamily="2" charset="-122"/>
                </a:rPr>
                <a:t> F</a:t>
              </a:r>
              <a:r>
                <a:rPr lang="zh-CN" altLang="en-US" sz="2400" b="1" baseline="-25000" dirty="0">
                  <a:latin typeface="Times New Roman" panose="02020603050405020304" pitchFamily="18" charset="0"/>
                  <a:ea typeface="华文中宋" panose="02010600040101010101" pitchFamily="2" charset="-122"/>
                </a:rPr>
                <a:t>引</a:t>
              </a:r>
              <a:endParaRPr lang="zh-CN" altLang="en-US" sz="2400" b="1" baseline="-25000" dirty="0"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</p:grpSp>
      <p:sp>
        <p:nvSpPr>
          <p:cNvPr id="50205" name="文本框 50204"/>
          <p:cNvSpPr txBox="1"/>
          <p:nvPr/>
        </p:nvSpPr>
        <p:spPr>
          <a:xfrm>
            <a:off x="395288" y="3513138"/>
            <a:ext cx="50419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卫星轨道平面必与地球的某个大圆面共面。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grpSp>
        <p:nvGrpSpPr>
          <p:cNvPr id="50214" name="组合 50213"/>
          <p:cNvGrpSpPr/>
          <p:nvPr/>
        </p:nvGrpSpPr>
        <p:grpSpPr>
          <a:xfrm>
            <a:off x="395288" y="5368926"/>
            <a:ext cx="5400674" cy="1235075"/>
            <a:chOff x="158" y="3563"/>
            <a:chExt cx="3402" cy="778"/>
          </a:xfrm>
        </p:grpSpPr>
        <p:sp>
          <p:nvSpPr>
            <p:cNvPr id="50206" name="文本框 50205"/>
            <p:cNvSpPr txBox="1"/>
            <p:nvPr/>
          </p:nvSpPr>
          <p:spPr>
            <a:xfrm>
              <a:off x="248" y="3563"/>
              <a:ext cx="1351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  </a:t>
              </a:r>
              <a:r>
                <a:rPr lang="zh-CN" altLang="en-US" sz="3200" b="1" dirty="0">
                  <a:latin typeface="Times New Roman" panose="02020603050405020304" pitchFamily="18" charset="0"/>
                </a:rPr>
                <a:t>极地卫星</a:t>
              </a:r>
              <a:endParaRPr lang="zh-CN" altLang="en-US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0207" name="文本框 50206"/>
            <p:cNvSpPr txBox="1"/>
            <p:nvPr/>
          </p:nvSpPr>
          <p:spPr>
            <a:xfrm>
              <a:off x="339" y="3973"/>
              <a:ext cx="119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latin typeface="Times New Roman" panose="02020603050405020304" pitchFamily="18" charset="0"/>
                </a:rPr>
                <a:t>赤道卫星</a:t>
              </a:r>
              <a:endParaRPr lang="zh-CN" altLang="en-US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0211" name="左大括号 50210"/>
            <p:cNvSpPr/>
            <p:nvPr/>
          </p:nvSpPr>
          <p:spPr>
            <a:xfrm>
              <a:off x="158" y="3683"/>
              <a:ext cx="216" cy="500"/>
            </a:xfrm>
            <a:prstGeom prst="leftBrace">
              <a:avLst>
                <a:gd name="adj1" fmla="val 75555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0213" name="组合 50212"/>
            <p:cNvGrpSpPr/>
            <p:nvPr/>
          </p:nvGrpSpPr>
          <p:grpSpPr>
            <a:xfrm>
              <a:off x="1927" y="3568"/>
              <a:ext cx="1633" cy="730"/>
              <a:chOff x="1927" y="3568"/>
              <a:chExt cx="1633" cy="730"/>
            </a:xfrm>
          </p:grpSpPr>
          <p:sp>
            <p:nvSpPr>
              <p:cNvPr id="50209" name="文本框 50208"/>
              <p:cNvSpPr txBox="1"/>
              <p:nvPr/>
            </p:nvSpPr>
            <p:spPr>
              <a:xfrm>
                <a:off x="2018" y="3568"/>
                <a:ext cx="1496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</a:rPr>
                  <a:t> </a:t>
                </a:r>
                <a:r>
                  <a:rPr lang="zh-CN" altLang="en-US" sz="3200" b="1" dirty="0">
                    <a:latin typeface="Times New Roman" panose="02020603050405020304" pitchFamily="18" charset="0"/>
                  </a:rPr>
                  <a:t>低轨道卫星</a:t>
                </a:r>
                <a:endParaRPr lang="zh-CN" altLang="en-US" sz="32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210" name="文本框 50209"/>
              <p:cNvSpPr txBox="1"/>
              <p:nvPr/>
            </p:nvSpPr>
            <p:spPr>
              <a:xfrm>
                <a:off x="2063" y="3931"/>
                <a:ext cx="1497" cy="36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200" b="1" dirty="0">
                    <a:latin typeface="Times New Roman" panose="02020603050405020304" pitchFamily="18" charset="0"/>
                  </a:rPr>
                  <a:t>高轨道卫星</a:t>
                </a:r>
                <a:endParaRPr lang="zh-CN" altLang="en-US" sz="32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212" name="左大括号 50211"/>
              <p:cNvSpPr/>
              <p:nvPr/>
            </p:nvSpPr>
            <p:spPr>
              <a:xfrm>
                <a:off x="1927" y="3775"/>
                <a:ext cx="183" cy="408"/>
              </a:xfrm>
              <a:prstGeom prst="leftBrace">
                <a:avLst>
                  <a:gd name="adj1" fmla="val 75555"/>
                  <a:gd name="adj2" fmla="val 50000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50215" name="文本框 50214"/>
          <p:cNvSpPr txBox="1"/>
          <p:nvPr/>
        </p:nvSpPr>
        <p:spPr>
          <a:xfrm>
            <a:off x="179388" y="4580255"/>
            <a:ext cx="27368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3.</a:t>
            </a:r>
            <a:r>
              <a:rPr lang="zh-CN" altLang="en-US" sz="3200" b="1" dirty="0">
                <a:latin typeface="宋体" panose="02010600030101010101" pitchFamily="2" charset="-122"/>
              </a:rPr>
              <a:t>卫星分类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grpSp>
        <p:nvGrpSpPr>
          <p:cNvPr id="50220" name="组合 50219"/>
          <p:cNvGrpSpPr/>
          <p:nvPr/>
        </p:nvGrpSpPr>
        <p:grpSpPr>
          <a:xfrm>
            <a:off x="5076825" y="4797425"/>
            <a:ext cx="3527425" cy="719138"/>
            <a:chOff x="3198" y="3022"/>
            <a:chExt cx="2222" cy="453"/>
          </a:xfrm>
        </p:grpSpPr>
        <p:sp>
          <p:nvSpPr>
            <p:cNvPr id="50208" name="椭圆 50207"/>
            <p:cNvSpPr/>
            <p:nvPr/>
          </p:nvSpPr>
          <p:spPr>
            <a:xfrm>
              <a:off x="3243" y="3022"/>
              <a:ext cx="2177" cy="453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0218" name="组合 50217"/>
            <p:cNvGrpSpPr/>
            <p:nvPr/>
          </p:nvGrpSpPr>
          <p:grpSpPr>
            <a:xfrm>
              <a:off x="3198" y="3203"/>
              <a:ext cx="453" cy="91"/>
              <a:chOff x="3198" y="3203"/>
              <a:chExt cx="453" cy="91"/>
            </a:xfrm>
          </p:grpSpPr>
          <p:sp>
            <p:nvSpPr>
              <p:cNvPr id="50216" name="直接连接符 50215"/>
              <p:cNvSpPr/>
              <p:nvPr/>
            </p:nvSpPr>
            <p:spPr>
              <a:xfrm>
                <a:off x="3243" y="3249"/>
                <a:ext cx="408" cy="0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50217" name="椭圆 50216"/>
              <p:cNvSpPr/>
              <p:nvPr/>
            </p:nvSpPr>
            <p:spPr>
              <a:xfrm>
                <a:off x="3198" y="3203"/>
                <a:ext cx="90" cy="91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0219" name="矩形 50218"/>
            <p:cNvSpPr/>
            <p:nvPr/>
          </p:nvSpPr>
          <p:spPr>
            <a:xfrm>
              <a:off x="3424" y="3203"/>
              <a:ext cx="30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b="1">
                  <a:latin typeface="Arial" panose="020B0604020202020204" pitchFamily="34" charset="0"/>
                </a:rPr>
                <a:t>F</a:t>
              </a:r>
              <a:r>
                <a:rPr lang="zh-CN" altLang="en-US" b="1" baseline="-25000" dirty="0">
                  <a:latin typeface="Arial" panose="020B0604020202020204" pitchFamily="34" charset="0"/>
                </a:rPr>
                <a:t>引</a:t>
              </a:r>
              <a:endParaRPr lang="zh-CN" altLang="en-US" b="1" baseline="-25000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683510" y="2114550"/>
          <a:ext cx="2178685" cy="1027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" r:id="rId1" imgW="889000" imgH="419100" progId="Equation.KSEE3">
                  <p:embed/>
                </p:oleObj>
              </mc:Choice>
              <mc:Fallback>
                <p:oleObj name="" r:id="rId1" imgW="889000" imgH="419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83510" y="2114550"/>
                        <a:ext cx="2178685" cy="1027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3" grpId="0"/>
      <p:bldP spid="50184" grpId="0"/>
      <p:bldP spid="50205" grpId="0"/>
      <p:bldP spid="502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3" name="内容占位符 51202"/>
          <p:cNvGraphicFramePr>
            <a:graphicFrameLocks noGrp="1"/>
          </p:cNvGraphicFramePr>
          <p:nvPr>
            <p:ph sz="quarter" idx="2"/>
          </p:nvPr>
        </p:nvGraphicFramePr>
        <p:xfrm>
          <a:off x="4192270" y="6005513"/>
          <a:ext cx="28448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" r:id="rId1" imgW="1524000" imgH="457200" progId="Equation.3">
                  <p:embed/>
                </p:oleObj>
              </mc:Choice>
              <mc:Fallback>
                <p:oleObj name="" r:id="rId1" imgW="1524000" imgH="4572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92270" y="6005513"/>
                        <a:ext cx="2844800" cy="85248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内容占位符 51203"/>
          <p:cNvGraphicFramePr>
            <a:graphicFrameLocks noGrp="1"/>
          </p:cNvGraphicFramePr>
          <p:nvPr>
            <p:ph sz="quarter" idx="4"/>
          </p:nvPr>
        </p:nvGraphicFramePr>
        <p:xfrm>
          <a:off x="1809750" y="1260475"/>
          <a:ext cx="28971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" r:id="rId3" imgW="876300" imgH="279400" progId="Equation.3">
                  <p:embed/>
                </p:oleObj>
              </mc:Choice>
              <mc:Fallback>
                <p:oleObj name="" r:id="rId3" imgW="876300" imgH="2794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9750" y="1260475"/>
                        <a:ext cx="2897188" cy="71278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5" name="文本框 51204"/>
          <p:cNvSpPr txBox="1"/>
          <p:nvPr/>
        </p:nvSpPr>
        <p:spPr>
          <a:xfrm>
            <a:off x="134620" y="109855"/>
            <a:ext cx="4770755" cy="4307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4.</a:t>
            </a:r>
            <a:r>
              <a:rPr lang="zh-CN" altLang="en-US" sz="2800" b="1" dirty="0">
                <a:latin typeface="Times New Roman" panose="02020603050405020304" pitchFamily="18" charset="0"/>
              </a:rPr>
              <a:t>卫星运动规律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线速度</a:t>
            </a:r>
            <a:r>
              <a:rPr lang="en-US" altLang="zh-CN" sz="2800" b="1" dirty="0">
                <a:latin typeface="Times New Roman" panose="02020603050405020304" pitchFamily="18" charset="0"/>
              </a:rPr>
              <a:t>v</a:t>
            </a:r>
            <a:r>
              <a:rPr lang="zh-CN" altLang="en-US" sz="2800" b="1" dirty="0">
                <a:latin typeface="Times New Roman" panose="02020603050405020304" pitchFamily="18" charset="0"/>
              </a:rPr>
              <a:t>：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角速度</a:t>
            </a:r>
            <a:r>
              <a:rPr lang="en-US" altLang="zh-CN" sz="2800" b="1" dirty="0">
                <a:latin typeface="Times New Roman" panose="02020603050405020304" pitchFamily="18" charset="0"/>
              </a:rPr>
              <a:t>ω</a:t>
            </a:r>
            <a:r>
              <a:rPr lang="zh-CN" altLang="en-US" sz="2800" b="1" dirty="0">
                <a:latin typeface="Times New Roman" panose="02020603050405020304" pitchFamily="18" charset="0"/>
              </a:rPr>
              <a:t>：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周期</a:t>
            </a:r>
            <a:r>
              <a:rPr lang="en-US" altLang="zh-CN" sz="2800" b="1" dirty="0">
                <a:latin typeface="Times New Roman" panose="02020603050405020304" pitchFamily="18" charset="0"/>
              </a:rPr>
              <a:t>T</a:t>
            </a:r>
            <a:r>
              <a:rPr lang="zh-CN" altLang="en-US" sz="2800" b="1" dirty="0">
                <a:latin typeface="Times New Roman" panose="02020603050405020304" pitchFamily="18" charset="0"/>
              </a:rPr>
              <a:t>：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向心加速度</a:t>
            </a:r>
            <a:r>
              <a:rPr lang="en-US" altLang="zh-CN" sz="2800" b="1" dirty="0"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</a:rPr>
              <a:t>：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51206" name="文本框 51205"/>
          <p:cNvSpPr txBox="1"/>
          <p:nvPr/>
        </p:nvSpPr>
        <p:spPr>
          <a:xfrm>
            <a:off x="250508" y="4414838"/>
            <a:ext cx="5113337" cy="24612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关于卫星的重要参数：</a:t>
            </a:r>
            <a:endParaRPr lang="zh-CN" altLang="en-US" sz="2800" b="1" dirty="0">
              <a:solidFill>
                <a:srgbClr val="3333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最小轨道半径： </a:t>
            </a:r>
            <a:r>
              <a:rPr lang="en-US" altLang="zh-CN" sz="2800" b="1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r=R</a:t>
            </a:r>
            <a:endParaRPr lang="en-US" altLang="zh-CN" sz="2800" b="1">
              <a:solidFill>
                <a:srgbClr val="3333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最大线速度：当</a:t>
            </a:r>
            <a:r>
              <a:rPr lang="en-US" altLang="zh-CN" sz="28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r=R</a:t>
            </a:r>
            <a:r>
              <a:rPr lang="zh-CN" altLang="en-US" sz="28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时，  </a:t>
            </a:r>
            <a:endParaRPr lang="zh-CN" altLang="en-US" sz="2800" b="1" dirty="0">
              <a:solidFill>
                <a:srgbClr val="3333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最小周期：当</a:t>
            </a:r>
            <a:r>
              <a:rPr lang="en-US" altLang="zh-CN" sz="28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r=R</a:t>
            </a:r>
            <a:r>
              <a:rPr lang="zh-CN" altLang="en-US" sz="28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时，</a:t>
            </a:r>
            <a:endParaRPr lang="zh-CN" altLang="en-US" sz="2800" b="1" dirty="0">
              <a:solidFill>
                <a:srgbClr val="3333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graphicFrame>
        <p:nvGraphicFramePr>
          <p:cNvPr id="51207" name="对象 51206"/>
          <p:cNvGraphicFramePr/>
          <p:nvPr/>
        </p:nvGraphicFramePr>
        <p:xfrm>
          <a:off x="2462530" y="3272155"/>
          <a:ext cx="1179830" cy="785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" r:id="rId5" imgW="596900" imgH="393700" progId="Equation.3">
                  <p:embed/>
                </p:oleObj>
              </mc:Choice>
              <mc:Fallback>
                <p:oleObj name="" r:id="rId5" imgW="596900" imgH="3937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62530" y="3272155"/>
                        <a:ext cx="1179830" cy="7854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内容占位符 51207"/>
          <p:cNvGraphicFramePr>
            <a:graphicFrameLocks noGrp="1"/>
          </p:cNvGraphicFramePr>
          <p:nvPr>
            <p:ph sz="quarter" idx="3"/>
          </p:nvPr>
        </p:nvGraphicFramePr>
        <p:xfrm>
          <a:off x="1888490" y="2197735"/>
          <a:ext cx="21526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" r:id="rId7" imgW="799465" imgH="457200" progId="Equation.3">
                  <p:embed/>
                </p:oleObj>
              </mc:Choice>
              <mc:Fallback>
                <p:oleObj name="" r:id="rId7" imgW="799465" imgH="457200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88490" y="2197735"/>
                        <a:ext cx="2152650" cy="7969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9" name="右大括号 51208"/>
          <p:cNvSpPr/>
          <p:nvPr/>
        </p:nvSpPr>
        <p:spPr>
          <a:xfrm>
            <a:off x="4623753" y="765493"/>
            <a:ext cx="503237" cy="2592387"/>
          </a:xfrm>
          <a:prstGeom prst="rightBrace">
            <a:avLst>
              <a:gd name="adj1" fmla="val 42928"/>
              <a:gd name="adj2" fmla="val 49481"/>
            </a:avLst>
          </a:prstGeom>
          <a:noFill/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10" name="文本框 51209"/>
          <p:cNvSpPr txBox="1"/>
          <p:nvPr/>
        </p:nvSpPr>
        <p:spPr>
          <a:xfrm>
            <a:off x="5415915" y="832168"/>
            <a:ext cx="3419475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同一轨道的不同卫星具有相同的</a:t>
            </a:r>
            <a:r>
              <a:rPr lang="en-US" altLang="zh-CN" sz="2400" b="1" err="1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v</a:t>
            </a:r>
            <a:r>
              <a:rPr lang="zh-CN" altLang="en-US" sz="2400" b="1" err="1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lang="en-US" altLang="zh-CN" sz="2400" b="1" err="1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ω</a:t>
            </a:r>
            <a:r>
              <a:rPr lang="zh-CN" altLang="en-US" sz="2400" b="1" err="1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lang="en-US" altLang="zh-CN" sz="2400" b="1" err="1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T</a:t>
            </a:r>
            <a:r>
              <a:rPr lang="en-US" altLang="zh-CN" sz="24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4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和</a:t>
            </a:r>
            <a:r>
              <a:rPr lang="en-US" altLang="zh-CN" sz="24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</a:t>
            </a:r>
            <a:r>
              <a:rPr lang="zh-CN" altLang="en-US" sz="24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，与卫星的质量和形状、大小无关。</a:t>
            </a:r>
            <a:endParaRPr lang="zh-CN" altLang="en-US" sz="2400" b="1" dirty="0">
              <a:solidFill>
                <a:srgbClr val="3333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41140" y="4921885"/>
          <a:ext cx="3473450" cy="972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" r:id="rId9" imgW="1587500" imgH="444500" progId="Equation.KSEE3">
                  <p:embed/>
                </p:oleObj>
              </mc:Choice>
              <mc:Fallback>
                <p:oleObj name="" r:id="rId9" imgW="1587500" imgH="4445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41140" y="4921885"/>
                        <a:ext cx="3473450" cy="972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5415915" y="2644458"/>
            <a:ext cx="34194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半径越大，运动的越慢</a:t>
            </a:r>
            <a:endParaRPr lang="zh-CN" altLang="en-US" sz="2400" b="1" dirty="0">
              <a:solidFill>
                <a:srgbClr val="3333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0747" name="文本框 30746"/>
          <p:cNvSpPr txBox="1"/>
          <p:nvPr/>
        </p:nvSpPr>
        <p:spPr>
          <a:xfrm>
            <a:off x="5210810" y="3272155"/>
            <a:ext cx="393319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第一宇宙速度是地球卫星的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最小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发射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速度，也是卫星在轨道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的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最大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运行速度。</a:t>
            </a:r>
            <a:endParaRPr lang="zh-CN" altLang="en-US" sz="24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graphicFrame>
        <p:nvGraphicFramePr>
          <p:cNvPr id="4" name="对象 3"/>
          <p:cNvGraphicFramePr/>
          <p:nvPr/>
        </p:nvGraphicFramePr>
        <p:xfrm>
          <a:off x="1936750" y="569913"/>
          <a:ext cx="27352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" r:id="rId11" imgW="774065" imgH="254000" progId="Equation.3">
                  <p:embed/>
                </p:oleObj>
              </mc:Choice>
              <mc:Fallback>
                <p:oleObj name="" r:id="rId11" imgW="774065" imgH="2540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36750" y="569913"/>
                        <a:ext cx="2735263" cy="7921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  <p:bldP spid="51210" grpId="0"/>
      <p:bldP spid="3" grpId="0"/>
      <p:bldP spid="307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1" name="文本框 34830"/>
          <p:cNvSpPr txBox="1"/>
          <p:nvPr/>
        </p:nvSpPr>
        <p:spPr>
          <a:xfrm>
            <a:off x="228600" y="1724025"/>
            <a:ext cx="184150" cy="14938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en-US" altLang="zh-CN" sz="2800" b="1" dirty="0">
              <a:solidFill>
                <a:srgbClr val="33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3200" b="1" dirty="0">
              <a:solidFill>
                <a:schemeClr val="bg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3200" b="1">
              <a:solidFill>
                <a:schemeClr val="bg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4835" name="文本框 34834"/>
          <p:cNvSpPr txBox="1"/>
          <p:nvPr/>
        </p:nvSpPr>
        <p:spPr>
          <a:xfrm>
            <a:off x="609600" y="5867400"/>
            <a:ext cx="1841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sz="3200" b="1" dirty="0">
              <a:solidFill>
                <a:schemeClr val="bg2"/>
              </a:solidFill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34837" name="文本框 34836"/>
          <p:cNvSpPr txBox="1"/>
          <p:nvPr/>
        </p:nvSpPr>
        <p:spPr>
          <a:xfrm>
            <a:off x="0" y="3073400"/>
            <a:ext cx="8569325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例题</a:t>
            </a:r>
            <a:r>
              <a:rPr lang="en-US" altLang="zh-CN" sz="28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28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地球和月球的质量之比为</a:t>
            </a:r>
            <a:r>
              <a:rPr lang="en-US" altLang="zh-CN" sz="28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81/1</a:t>
            </a:r>
            <a:r>
              <a:rPr lang="zh-CN" altLang="en-US" sz="28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，半径之比为</a:t>
            </a:r>
            <a:r>
              <a:rPr lang="en-US" altLang="zh-CN" sz="28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4/1</a:t>
            </a:r>
            <a:r>
              <a:rPr lang="zh-CN" altLang="en-US" sz="28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，求在地球上和月球上发射卫星所需最小速度之比。</a:t>
            </a:r>
            <a:endParaRPr lang="zh-CN" altLang="en-US" sz="2800" b="1" dirty="0">
              <a:solidFill>
                <a:srgbClr val="3333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4839" name="对象 34838"/>
          <p:cNvGraphicFramePr/>
          <p:nvPr/>
        </p:nvGraphicFramePr>
        <p:xfrm>
          <a:off x="1043305" y="4406265"/>
          <a:ext cx="20891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" r:id="rId1" imgW="876300" imgH="419100" progId="Equation.3">
                  <p:embed/>
                </p:oleObj>
              </mc:Choice>
              <mc:Fallback>
                <p:oleObj name="" r:id="rId1" imgW="876300" imgH="4191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43305" y="4406265"/>
                        <a:ext cx="2089150" cy="873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539750" y="5507355"/>
            <a:ext cx="4932680" cy="1004570"/>
            <a:chOff x="850" y="8673"/>
            <a:chExt cx="7768" cy="1582"/>
          </a:xfrm>
        </p:grpSpPr>
        <p:sp>
          <p:nvSpPr>
            <p:cNvPr id="34841" name="文本框 34840"/>
            <p:cNvSpPr txBox="1"/>
            <p:nvPr/>
          </p:nvSpPr>
          <p:spPr>
            <a:xfrm>
              <a:off x="850" y="9104"/>
              <a:ext cx="1362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333300"/>
                  </a:solidFill>
                  <a:latin typeface="Times New Roman" panose="02020603050405020304" pitchFamily="18" charset="0"/>
                </a:rPr>
                <a:t>则</a:t>
              </a:r>
              <a:r>
                <a:rPr lang="en-US" altLang="zh-CN" sz="2400" b="1">
                  <a:solidFill>
                    <a:srgbClr val="333300"/>
                  </a:solidFill>
                  <a:latin typeface="Times New Roman" panose="02020603050405020304" pitchFamily="18" charset="0"/>
                </a:rPr>
                <a:t>:</a:t>
              </a:r>
              <a:endParaRPr lang="en-US" altLang="zh-CN" sz="2400" b="1">
                <a:solidFill>
                  <a:srgbClr val="3333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4842" name="对象 34841"/>
            <p:cNvGraphicFramePr/>
            <p:nvPr/>
          </p:nvGraphicFramePr>
          <p:xfrm>
            <a:off x="1994" y="8673"/>
            <a:ext cx="6625" cy="15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name="" r:id="rId3" imgW="1764665" imgH="482600" progId="Equation.3">
                    <p:embed/>
                  </p:oleObj>
                </mc:Choice>
                <mc:Fallback>
                  <p:oleObj name="" r:id="rId3" imgW="1764665" imgH="482600" progId="Equation.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94" y="8673"/>
                          <a:ext cx="6625" cy="158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59" name="文本框 8258"/>
          <p:cNvSpPr txBox="1"/>
          <p:nvPr/>
        </p:nvSpPr>
        <p:spPr>
          <a:xfrm>
            <a:off x="0" y="891540"/>
            <a:ext cx="91440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例题</a:t>
            </a:r>
            <a:r>
              <a:rPr lang="en-US" altLang="zh-CN" sz="2800" b="1" dirty="0">
                <a:latin typeface="Times New Roman" panose="02020603050405020304" pitchFamily="18" charset="0"/>
              </a:rPr>
              <a:t>1. </a:t>
            </a:r>
            <a:r>
              <a:rPr lang="zh-CN" altLang="en-US" sz="2800" b="1" dirty="0">
                <a:latin typeface="Times New Roman" panose="02020603050405020304" pitchFamily="18" charset="0"/>
              </a:rPr>
              <a:t>假设地球的质量不变，半径增大到原来的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倍，那么从地球发射人造卫星的第一宇宙速度的大小应为原来的（   ）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</a:rPr>
              <a:t>．   倍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</a:rPr>
              <a:t>．     倍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lang="en-US" altLang="zh-CN" sz="2800" b="1" dirty="0">
                <a:latin typeface="Times New Roman" panose="02020603050405020304" pitchFamily="18" charset="0"/>
              </a:rPr>
              <a:t>1/2</a:t>
            </a:r>
            <a:r>
              <a:rPr lang="zh-CN" altLang="en-US" sz="2800" b="1" dirty="0">
                <a:latin typeface="Times New Roman" panose="02020603050405020304" pitchFamily="18" charset="0"/>
              </a:rPr>
              <a:t>倍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D</a:t>
            </a:r>
            <a:r>
              <a:rPr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倍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8262" name="矩形 8261"/>
          <p:cNvSpPr/>
          <p:nvPr/>
        </p:nvSpPr>
        <p:spPr>
          <a:xfrm>
            <a:off x="412750" y="1724025"/>
            <a:ext cx="5397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297555" y="4322445"/>
            <a:ext cx="2343785" cy="956310"/>
            <a:chOff x="5193" y="6807"/>
            <a:chExt cx="3691" cy="1506"/>
          </a:xfrm>
        </p:grpSpPr>
        <p:graphicFrame>
          <p:nvGraphicFramePr>
            <p:cNvPr id="34840" name="对象 34839"/>
            <p:cNvGraphicFramePr/>
            <p:nvPr/>
          </p:nvGraphicFramePr>
          <p:xfrm>
            <a:off x="6604" y="6807"/>
            <a:ext cx="2280" cy="1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" name="" r:id="rId5" imgW="673100" imgH="444500" progId="Equation.3">
                    <p:embed/>
                  </p:oleObj>
                </mc:Choice>
                <mc:Fallback>
                  <p:oleObj name="" r:id="rId5" imgW="673100" imgH="444500" progId="Equation.3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604" y="6807"/>
                          <a:ext cx="2280" cy="150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右箭头 1"/>
            <p:cNvSpPr/>
            <p:nvPr/>
          </p:nvSpPr>
          <p:spPr>
            <a:xfrm>
              <a:off x="5193" y="7456"/>
              <a:ext cx="1134" cy="3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7045" y="2279015"/>
          <a:ext cx="42926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" r:id="rId7" imgW="241300" imgH="215900" progId="Equation.KSEE3">
                  <p:embed/>
                </p:oleObj>
              </mc:Choice>
              <mc:Fallback>
                <p:oleObj name="" r:id="rId7" imgW="241300" imgH="2159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7045" y="2279015"/>
                        <a:ext cx="429260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68855" y="1923098"/>
          <a:ext cx="47498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" r:id="rId9" imgW="266700" imgH="431800" progId="Equation.KSEE3">
                  <p:embed/>
                </p:oleObj>
              </mc:Choice>
              <mc:Fallback>
                <p:oleObj name="" r:id="rId9" imgW="266700" imgH="4318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68855" y="1923098"/>
                        <a:ext cx="474980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7" grpId="0"/>
      <p:bldP spid="82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35841"/>
          <p:cNvSpPr txBox="1"/>
          <p:nvPr/>
        </p:nvSpPr>
        <p:spPr>
          <a:xfrm>
            <a:off x="974725" y="1620838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35843" name="文本框 35842"/>
          <p:cNvSpPr txBox="1"/>
          <p:nvPr/>
        </p:nvSpPr>
        <p:spPr>
          <a:xfrm>
            <a:off x="3565525" y="5049838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35844" name="文本框 35843"/>
          <p:cNvSpPr txBox="1"/>
          <p:nvPr/>
        </p:nvSpPr>
        <p:spPr>
          <a:xfrm>
            <a:off x="228600" y="1724025"/>
            <a:ext cx="184150" cy="14938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en-US" altLang="zh-CN" sz="2800" b="1" dirty="0">
              <a:solidFill>
                <a:srgbClr val="3333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3200" b="1" dirty="0">
              <a:solidFill>
                <a:schemeClr val="bg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3200" b="1">
              <a:solidFill>
                <a:schemeClr val="bg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5845" name="文本框 35844"/>
          <p:cNvSpPr txBox="1"/>
          <p:nvPr/>
        </p:nvSpPr>
        <p:spPr>
          <a:xfrm>
            <a:off x="228600" y="112713"/>
            <a:ext cx="369570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三 、地球同步卫星 </a:t>
            </a:r>
            <a:endParaRPr lang="zh-CN" altLang="en-US" sz="3200" b="1">
              <a:solidFill>
                <a:schemeClr val="tx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5846" name="文本框 35845"/>
          <p:cNvSpPr txBox="1"/>
          <p:nvPr/>
        </p:nvSpPr>
        <p:spPr>
          <a:xfrm>
            <a:off x="323850" y="692150"/>
            <a:ext cx="8458200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   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所谓同步卫星，是相对地面静止的，和地球自转具有相同周期的卫星，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T=24h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，同步卫星必须位于赤道上方，距地面一定高度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。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35847" name="文本框 35846"/>
          <p:cNvSpPr txBox="1"/>
          <p:nvPr/>
        </p:nvSpPr>
        <p:spPr>
          <a:xfrm>
            <a:off x="609600" y="5867400"/>
            <a:ext cx="1841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sz="3200" b="1" dirty="0">
              <a:solidFill>
                <a:schemeClr val="bg2"/>
              </a:solidFill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35850" name="文本框 35849"/>
          <p:cNvSpPr txBox="1"/>
          <p:nvPr/>
        </p:nvSpPr>
        <p:spPr>
          <a:xfrm>
            <a:off x="323850" y="2349500"/>
            <a:ext cx="33115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地球同步卫星的特点：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5851" name="文本框 35850"/>
          <p:cNvSpPr txBox="1"/>
          <p:nvPr/>
        </p:nvSpPr>
        <p:spPr>
          <a:xfrm>
            <a:off x="179388" y="2924175"/>
            <a:ext cx="84978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、同步卫星的运动方向与地球自转方向一致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5852" name="文本框 35851"/>
          <p:cNvSpPr txBox="1"/>
          <p:nvPr/>
        </p:nvSpPr>
        <p:spPr>
          <a:xfrm>
            <a:off x="179388" y="3429000"/>
            <a:ext cx="80645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、同步卫星的运转周期与地球自转周期相同，</a:t>
            </a:r>
            <a:r>
              <a:rPr lang="en-US" altLang="zh-CN" sz="2400" b="1">
                <a:latin typeface="Times New Roman" panose="02020603050405020304" pitchFamily="18" charset="0"/>
              </a:rPr>
              <a:t>T=24h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35854" name="文本框 35853"/>
          <p:cNvSpPr txBox="1"/>
          <p:nvPr/>
        </p:nvSpPr>
        <p:spPr>
          <a:xfrm>
            <a:off x="179388" y="3932238"/>
            <a:ext cx="74882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、同步卫星的运行角速度等于地球自转的角速度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5855" name="文本框 35854"/>
          <p:cNvSpPr txBox="1"/>
          <p:nvPr/>
        </p:nvSpPr>
        <p:spPr>
          <a:xfrm>
            <a:off x="179388" y="4365625"/>
            <a:ext cx="89646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、所有同步卫星都在赤道的正上方，其轨道平面与赤道平面重合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5857" name="文本框 35856"/>
          <p:cNvSpPr txBox="1"/>
          <p:nvPr/>
        </p:nvSpPr>
        <p:spPr>
          <a:xfrm>
            <a:off x="179388" y="4822508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、同步卫星高度固定不变，</a:t>
            </a:r>
            <a:r>
              <a:rPr lang="en-US" altLang="zh-CN" sz="2400" b="1">
                <a:latin typeface="Times New Roman" panose="02020603050405020304" pitchFamily="18" charset="0"/>
              </a:rPr>
              <a:t>h=3.6×10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4</a:t>
            </a:r>
            <a:r>
              <a:rPr lang="en-US" altLang="zh-CN" sz="2400" b="1">
                <a:latin typeface="Times New Roman" panose="02020603050405020304" pitchFamily="18" charset="0"/>
              </a:rPr>
              <a:t>km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35858" name="文本框 35857"/>
          <p:cNvSpPr txBox="1"/>
          <p:nvPr/>
        </p:nvSpPr>
        <p:spPr>
          <a:xfrm>
            <a:off x="216218" y="5409883"/>
            <a:ext cx="84248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6</a:t>
            </a:r>
            <a:r>
              <a:rPr lang="zh-CN" altLang="en-US" sz="2400" b="1" dirty="0">
                <a:latin typeface="Times New Roman" panose="02020603050405020304" pitchFamily="18" charset="0"/>
              </a:rPr>
              <a:t>、同步卫星的环绕速度大小一定，</a:t>
            </a:r>
            <a:r>
              <a:rPr lang="en-US" altLang="zh-CN" sz="2400" b="1">
                <a:latin typeface="Times New Roman" panose="02020603050405020304" pitchFamily="18" charset="0"/>
              </a:rPr>
              <a:t>v=3.1×10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3</a:t>
            </a:r>
            <a:r>
              <a:rPr lang="en-US" altLang="zh-CN" sz="2400" b="1">
                <a:latin typeface="Times New Roman" panose="02020603050405020304" pitchFamily="18" charset="0"/>
              </a:rPr>
              <a:t>m/s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50" grpId="0"/>
      <p:bldP spid="35851" grpId="0"/>
      <p:bldP spid="35852" grpId="0"/>
      <p:bldP spid="35854" grpId="0"/>
      <p:bldP spid="35855" grpId="0"/>
      <p:bldP spid="35857" grpId="0"/>
      <p:bldP spid="358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文本框 21506"/>
          <p:cNvSpPr txBox="1"/>
          <p:nvPr/>
        </p:nvSpPr>
        <p:spPr>
          <a:xfrm>
            <a:off x="323850" y="836613"/>
            <a:ext cx="8424863" cy="3046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</a:rPr>
              <a:t>例</a:t>
            </a: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．如图所示，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</a:rPr>
              <a:t>、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</a:rPr>
              <a:t>、</a:t>
            </a: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</a:rPr>
              <a:t>是地球大气层外圆形轨道上运动的三颗卫星，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</a:rPr>
              <a:t>和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</a:rPr>
              <a:t>的质量相等且小于</a:t>
            </a: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</a:rPr>
              <a:t>的质量，则（　　   ）</a:t>
            </a:r>
            <a:endParaRPr lang="zh-CN" altLang="en-US" sz="2400" b="1">
              <a:latin typeface="Times New Roman" panose="02020603050405020304" pitchFamily="18" charset="0"/>
            </a:endParaRPr>
          </a:p>
          <a:p>
            <a:r>
              <a:rPr lang="en-US" altLang="zh-CN" sz="2400" b="1"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</a:rPr>
              <a:t>．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</a:rPr>
              <a:t>所需向心力最小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r>
              <a:rPr lang="en-US" altLang="zh-CN" sz="2400" b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</a:rPr>
              <a:t>．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</a:rPr>
              <a:t>、</a:t>
            </a: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</a:rPr>
              <a:t>的周期相同且大于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</a:rPr>
              <a:t>的周期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r>
              <a:rPr lang="en-US" altLang="zh-CN" sz="2400" b="1">
                <a:latin typeface="Times New Roman" panose="02020603050405020304" pitchFamily="18" charset="0"/>
              </a:rPr>
              <a:t>C</a:t>
            </a:r>
            <a:r>
              <a:rPr lang="zh-CN" altLang="en-US" sz="2400" b="1">
                <a:latin typeface="Times New Roman" panose="02020603050405020304" pitchFamily="18" charset="0"/>
              </a:rPr>
              <a:t>．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</a:rPr>
              <a:t>、</a:t>
            </a: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</a:rPr>
              <a:t>的向心加速度大小相等，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</a:rPr>
              <a:t>      且大于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</a:rPr>
              <a:t>的向心加速度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r>
              <a:rPr lang="en-US" altLang="zh-CN" sz="2400" b="1">
                <a:latin typeface="Times New Roman" panose="02020603050405020304" pitchFamily="18" charset="0"/>
              </a:rPr>
              <a:t>D</a:t>
            </a:r>
            <a:r>
              <a:rPr lang="zh-CN" altLang="en-US" sz="2400" b="1">
                <a:latin typeface="Times New Roman" panose="02020603050405020304" pitchFamily="18" charset="0"/>
              </a:rPr>
              <a:t>．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</a:rPr>
              <a:t>、</a:t>
            </a: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</a:rPr>
              <a:t>的线速度大小相等，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</a:rPr>
              <a:t>      且小于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</a:rPr>
              <a:t>的线速度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21508" name="图片 21507" descr="HWOCRTEMP_ROC00"/>
          <p:cNvPicPr>
            <a:picLocks noChangeAspect="1"/>
          </p:cNvPicPr>
          <p:nvPr/>
        </p:nvPicPr>
        <p:blipFill>
          <a:blip r:embed="rId1">
            <a:lum bright="-77997" contrast="90000"/>
          </a:blip>
          <a:stretch>
            <a:fillRect/>
          </a:stretch>
        </p:blipFill>
        <p:spPr>
          <a:xfrm>
            <a:off x="6084888" y="1916113"/>
            <a:ext cx="1789112" cy="2590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1" name="矩形 21510"/>
          <p:cNvSpPr/>
          <p:nvPr/>
        </p:nvSpPr>
        <p:spPr>
          <a:xfrm>
            <a:off x="7045325" y="1229678"/>
            <a:ext cx="82867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ABD</a:t>
            </a:r>
            <a:endParaRPr lang="en-US" altLang="zh-CN" sz="24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</p:bldLst>
  </p:timing>
</p:sld>
</file>

<file path=ppt/theme/theme1.xml><?xml version="1.0" encoding="utf-8"?>
<a:theme xmlns:a="http://schemas.openxmlformats.org/drawingml/2006/main" name="Network">
  <a:themeElements>
    <a:clrScheme name="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B8989"/>
      </a:accent6>
      <a:hlink>
        <a:srgbClr val="7E9CE8"/>
      </a:hlink>
      <a:folHlink>
        <a:srgbClr val="D8D8EC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00"/>
        </a:lt1>
        <a:dk2>
          <a:srgbClr val="C0C0C0"/>
        </a:dk2>
        <a:lt2>
          <a:srgbClr val="4F747B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CDCDC"/>
        </a:accent4>
        <a:accent5>
          <a:srgbClr val="C3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4D0B0B"/>
        </a:lt1>
        <a:dk2>
          <a:srgbClr val="FFFFFF"/>
        </a:dk2>
        <a:lt2>
          <a:srgbClr val="3C0000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CDCDC"/>
        </a:accent4>
        <a:accent5>
          <a:srgbClr val="B9B9AD"/>
        </a:accent5>
        <a:accent6>
          <a:srgbClr val="B72D00"/>
        </a:accent6>
        <a:hlink>
          <a:srgbClr val="CC9900"/>
        </a:hlink>
        <a:folHlink>
          <a:srgbClr val="CC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15192B"/>
        </a:lt1>
        <a:dk2>
          <a:srgbClr val="CCCCFF"/>
        </a:dk2>
        <a:lt2>
          <a:srgbClr val="666699"/>
        </a:lt2>
        <a:accent1>
          <a:srgbClr val="4F893D"/>
        </a:accent1>
        <a:accent2>
          <a:srgbClr val="666699"/>
        </a:accent2>
        <a:accent3>
          <a:srgbClr val="AAAAAC"/>
        </a:accent3>
        <a:accent4>
          <a:srgbClr val="DCDCDC"/>
        </a:accent4>
        <a:accent5>
          <a:srgbClr val="B3C4AF"/>
        </a:accent5>
        <a:accent6>
          <a:srgbClr val="5B5B89"/>
        </a:accent6>
        <a:hlink>
          <a:srgbClr val="CC9900"/>
        </a:hlink>
        <a:folHlink>
          <a:srgbClr val="4837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6001A"/>
        </a:lt1>
        <a:dk2>
          <a:srgbClr val="CCCC66"/>
        </a:dk2>
        <a:lt2>
          <a:srgbClr val="666699"/>
        </a:lt2>
        <a:accent1>
          <a:srgbClr val="FF3300"/>
        </a:accent1>
        <a:accent2>
          <a:srgbClr val="FF6600"/>
        </a:accent2>
        <a:accent3>
          <a:srgbClr val="C3AAAA"/>
        </a:accent3>
        <a:accent4>
          <a:srgbClr val="DCDCDC"/>
        </a:accent4>
        <a:accent5>
          <a:srgbClr val="FFADAA"/>
        </a:accent5>
        <a:accent6>
          <a:srgbClr val="E55B00"/>
        </a:accent6>
        <a:hlink>
          <a:srgbClr val="CC99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54"/>
        </a:lt1>
        <a:dk2>
          <a:srgbClr val="FFFFFF"/>
        </a:dk2>
        <a:lt2>
          <a:srgbClr val="666699"/>
        </a:lt2>
        <a:accent1>
          <a:srgbClr val="3333FF"/>
        </a:accent1>
        <a:accent2>
          <a:srgbClr val="006699"/>
        </a:accent2>
        <a:accent3>
          <a:srgbClr val="AAAAB4"/>
        </a:accent3>
        <a:accent4>
          <a:srgbClr val="DCDCDC"/>
        </a:accent4>
        <a:accent5>
          <a:srgbClr val="ADADFF"/>
        </a:accent5>
        <a:accent6>
          <a:srgbClr val="005B89"/>
        </a:accent6>
        <a:hlink>
          <a:srgbClr val="669900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0054B"/>
        </a:lt1>
        <a:dk2>
          <a:srgbClr val="FFFFFF"/>
        </a:dk2>
        <a:lt2>
          <a:srgbClr val="808080"/>
        </a:lt2>
        <a:accent1>
          <a:srgbClr val="797B9B"/>
        </a:accent1>
        <a:accent2>
          <a:srgbClr val="6B4FB1"/>
        </a:accent2>
        <a:accent3>
          <a:srgbClr val="ADAAB2"/>
        </a:accent3>
        <a:accent4>
          <a:srgbClr val="DCDCDC"/>
        </a:accent4>
        <a:accent5>
          <a:srgbClr val="BEBFCB"/>
        </a:accent5>
        <a:accent6>
          <a:srgbClr val="5F469E"/>
        </a:accent6>
        <a:hlink>
          <a:srgbClr val="7AACCE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29527B"/>
        </a:lt1>
        <a:dk2>
          <a:srgbClr val="FFFFFF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CDCAF"/>
        </a:accent4>
        <a:accent5>
          <a:srgbClr val="E2E2AA"/>
        </a:accent5>
        <a:accent6>
          <a:srgbClr val="5B8989"/>
        </a:accent6>
        <a:hlink>
          <a:srgbClr val="D8D8E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476949"/>
        </a:lt1>
        <a:dk2>
          <a:srgbClr val="FFFFFF"/>
        </a:dk2>
        <a:lt2>
          <a:srgbClr val="666699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CDCDC"/>
        </a:accent4>
        <a:accent5>
          <a:srgbClr val="E2B9AA"/>
        </a:accent5>
        <a:accent6>
          <a:srgbClr val="B78900"/>
        </a:accent6>
        <a:hlink>
          <a:srgbClr val="669900"/>
        </a:hlink>
        <a:folHlink>
          <a:srgbClr val="A4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7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B8989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0</TotalTime>
  <Words>4169</Words>
  <Application>WPS 演示</Application>
  <PresentationFormat>全屏显示(4:3)</PresentationFormat>
  <Paragraphs>266</Paragraphs>
  <Slides>25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27</vt:i4>
      </vt:variant>
      <vt:variant>
        <vt:lpstr>幻灯片标题</vt:lpstr>
      </vt:variant>
      <vt:variant>
        <vt:i4>25</vt:i4>
      </vt:variant>
    </vt:vector>
  </HeadingPairs>
  <TitlesOfParts>
    <vt:vector size="64" baseType="lpstr">
      <vt:lpstr>Arial</vt:lpstr>
      <vt:lpstr>宋体</vt:lpstr>
      <vt:lpstr>Wingdings</vt:lpstr>
      <vt:lpstr>Times New Roman</vt:lpstr>
      <vt:lpstr>隶书</vt:lpstr>
      <vt:lpstr>黑体</vt:lpstr>
      <vt:lpstr>华文中宋</vt:lpstr>
      <vt:lpstr>楷体</vt:lpstr>
      <vt:lpstr>微软雅黑</vt:lpstr>
      <vt:lpstr>Arial Unicode MS</vt:lpstr>
      <vt:lpstr>Calibri</vt:lpstr>
      <vt:lpstr>Network</vt:lpstr>
      <vt:lpstr>Equation.3</vt:lpstr>
      <vt:lpstr>Equation.3</vt:lpstr>
      <vt:lpstr>Equation.KSEE3</vt:lpstr>
      <vt:lpstr>Equation.3</vt:lpstr>
      <vt:lpstr>Equation.3</vt:lpstr>
      <vt:lpstr>Equation.3</vt:lpstr>
      <vt:lpstr>Equation.3</vt:lpstr>
      <vt:lpstr>Equation.KSEE3</vt:lpstr>
      <vt:lpstr>Equation.KSEE3</vt:lpstr>
      <vt:lpstr>Equation.3</vt:lpstr>
      <vt:lpstr>Equation.3</vt:lpstr>
      <vt:lpstr>Equation.3</vt:lpstr>
      <vt:lpstr>Equation.3</vt:lpstr>
      <vt:lpstr>Equation.3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Equation.3</vt:lpstr>
      <vt:lpstr>Equation.KSEE3</vt:lpstr>
      <vt:lpstr>Equation.KSEE3</vt:lpstr>
      <vt:lpstr>Equation.KSEE3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 二、人造地球卫星的运动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xckj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xc</dc:creator>
  <cp:lastModifiedBy>nini304</cp:lastModifiedBy>
  <cp:revision>82</cp:revision>
  <dcterms:created xsi:type="dcterms:W3CDTF">2002-01-28T12:02:00Z</dcterms:created>
  <dcterms:modified xsi:type="dcterms:W3CDTF">2021-03-03T00:12:59Z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