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14" r:id="rId1"/>
  </p:sldMasterIdLst>
  <p:notesMasterIdLst>
    <p:notesMasterId r:id="rId26"/>
  </p:notesMasterIdLst>
  <p:handoutMasterIdLst>
    <p:handoutMasterId r:id="rId27"/>
  </p:handoutMasterIdLst>
  <p:sldIdLst>
    <p:sldId id="284" r:id="rId2"/>
    <p:sldId id="298" r:id="rId3"/>
    <p:sldId id="349" r:id="rId4"/>
    <p:sldId id="348" r:id="rId5"/>
    <p:sldId id="350" r:id="rId6"/>
    <p:sldId id="351" r:id="rId7"/>
    <p:sldId id="315" r:id="rId8"/>
    <p:sldId id="352" r:id="rId9"/>
    <p:sldId id="353" r:id="rId10"/>
    <p:sldId id="327" r:id="rId11"/>
    <p:sldId id="354" r:id="rId12"/>
    <p:sldId id="355" r:id="rId13"/>
    <p:sldId id="356" r:id="rId14"/>
    <p:sldId id="358" r:id="rId15"/>
    <p:sldId id="365" r:id="rId16"/>
    <p:sldId id="357" r:id="rId17"/>
    <p:sldId id="360" r:id="rId18"/>
    <p:sldId id="283" r:id="rId19"/>
    <p:sldId id="342" r:id="rId20"/>
    <p:sldId id="334" r:id="rId21"/>
    <p:sldId id="361" r:id="rId22"/>
    <p:sldId id="362" r:id="rId23"/>
    <p:sldId id="363" r:id="rId24"/>
    <p:sldId id="364" r:id="rId25"/>
  </p:sldIdLst>
  <p:sldSz cx="9144000" cy="6858000" type="screen4x3"/>
  <p:notesSz cx="6858000" cy="9144000"/>
  <p:custShowLst>
    <p:custShow name="自定义放映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9900"/>
    <a:srgbClr val="009900"/>
    <a:srgbClr val="FF6600"/>
    <a:srgbClr val="9933FF"/>
    <a:srgbClr val="CC99FF"/>
    <a:srgbClr val="00FFFF"/>
    <a:srgbClr val="FF0000"/>
    <a:srgbClr val="DDDDDD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73" autoAdjust="0"/>
    <p:restoredTop sz="67921" autoAdjust="0"/>
  </p:normalViewPr>
  <p:slideViewPr>
    <p:cSldViewPr>
      <p:cViewPr varScale="1">
        <p:scale>
          <a:sx n="106" d="100"/>
          <a:sy n="106" d="100"/>
        </p:scale>
        <p:origin x="126" y="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229D763C-A80E-4118-90AF-27245F9258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7FF9AF34-7B47-4C14-A5DC-1590FCA0ABD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7812" name="Rectangle 4">
            <a:extLst>
              <a:ext uri="{FF2B5EF4-FFF2-40B4-BE49-F238E27FC236}">
                <a16:creationId xmlns:a16="http://schemas.microsoft.com/office/drawing/2014/main" id="{DA7CBCE3-7D86-4BF7-8A4F-B477A73AC5F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7813" name="Rectangle 5">
            <a:extLst>
              <a:ext uri="{FF2B5EF4-FFF2-40B4-BE49-F238E27FC236}">
                <a16:creationId xmlns:a16="http://schemas.microsoft.com/office/drawing/2014/main" id="{35C26452-ED52-4F4B-A2B7-1AFD45569F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D6A6B03-C33C-467E-9859-C12046816DF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6DE3E4-A4BD-472A-85E3-AD179EDCC5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960DC2E5-1923-43A0-BF86-7D476D4172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51C3946-66E8-4EF2-ABFB-0C6100E6364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85A10F98-9CD6-4C38-9C7A-5D1C1D0A821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52C9D4A1-53DB-46F8-8D10-20E961530B4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0663" name="Rectangle 7">
            <a:extLst>
              <a:ext uri="{FF2B5EF4-FFF2-40B4-BE49-F238E27FC236}">
                <a16:creationId xmlns:a16="http://schemas.microsoft.com/office/drawing/2014/main" id="{65B1DF11-A76E-49F0-9A8E-B61DD4BB2C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A5CF9D-FBB9-45D4-AED3-27CB03EC186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CDFD0D19-B0F7-4053-A004-45776C281F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9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94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0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89446" name="Rectangle 6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5B7402A-4D95-4FCF-A2E4-6276EB415E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+mn-lt"/>
              </a:defRPr>
            </a:lvl1pPr>
          </a:lstStyle>
          <a:p>
            <a:pPr>
              <a:defRPr/>
            </a:pPr>
            <a:fld id="{E5C3563E-9F93-44EE-AB73-65800B85FCE7}" type="datetime3">
              <a:rPr lang="zh-CN" altLang="en-US"/>
              <a:pPr>
                <a:defRPr/>
              </a:pPr>
              <a:t>2021年2月26日星期五</a:t>
            </a:fld>
            <a:endParaRPr lang="en-US" altLang="zh-CN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463A17B-41D7-4835-BDB1-9F70AD3D87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90DECC6-0857-46C8-976B-8068FD813C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570538C-79FA-4FD4-A77E-6A69FA0D67F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851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45512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689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68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832243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876300" y="457200"/>
            <a:ext cx="7391400" cy="563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668418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6300" y="457200"/>
            <a:ext cx="7391400" cy="563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168241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668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06382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57704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81887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95070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68192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78587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86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67185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93043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>
            <a:extLst>
              <a:ext uri="{FF2B5EF4-FFF2-40B4-BE49-F238E27FC236}">
                <a16:creationId xmlns:a16="http://schemas.microsoft.com/office/drawing/2014/main" id="{15515250-5AA7-4D07-863F-2AF63C7C1A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white">
          <a:xfrm>
            <a:off x="876300" y="4572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3991" r:id="rId12"/>
    <p:sldLayoutId id="2147483992" r:id="rId13"/>
    <p:sldLayoutId id="2147483993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18.wmf"/><Relationship Id="rId3" Type="http://schemas.microsoft.com/office/2007/relationships/hdphoto" Target="../media/hdphoto1.wdp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9.bin"/><Relationship Id="rId2" Type="http://schemas.openxmlformats.org/officeDocument/2006/relationships/image" Target="../media/image2.png"/><Relationship Id="rId16" Type="http://schemas.openxmlformats.org/officeDocument/2006/relationships/image" Target="../media/image17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15.wmf"/><Relationship Id="rId4" Type="http://schemas.openxmlformats.org/officeDocument/2006/relationships/image" Target="../media/image3.jpeg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20.wmf"/><Relationship Id="rId3" Type="http://schemas.microsoft.com/office/2007/relationships/hdphoto" Target="../media/hdphoto1.wdp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36.bin"/><Relationship Id="rId2" Type="http://schemas.openxmlformats.org/officeDocument/2006/relationships/image" Target="../media/image2.png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37.bin"/><Relationship Id="rId4" Type="http://schemas.openxmlformats.org/officeDocument/2006/relationships/image" Target="../media/image3.jpeg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42.bin"/><Relationship Id="rId3" Type="http://schemas.microsoft.com/office/2007/relationships/hdphoto" Target="../media/hdphoto1.wdp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2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22.wmf"/><Relationship Id="rId4" Type="http://schemas.openxmlformats.org/officeDocument/2006/relationships/image" Target="../media/image3.jpeg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47.bin"/><Relationship Id="rId3" Type="http://schemas.microsoft.com/office/2007/relationships/hdphoto" Target="../media/hdphoto1.wdp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23.wmf"/><Relationship Id="rId2" Type="http://schemas.openxmlformats.org/officeDocument/2006/relationships/image" Target="../media/image2.png"/><Relationship Id="rId16" Type="http://schemas.openxmlformats.org/officeDocument/2006/relationships/image" Target="../media/image25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10" Type="http://schemas.openxmlformats.org/officeDocument/2006/relationships/image" Target="../media/image22.wmf"/><Relationship Id="rId4" Type="http://schemas.openxmlformats.org/officeDocument/2006/relationships/image" Target="../media/image3.jpeg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54.bin"/><Relationship Id="rId18" Type="http://schemas.openxmlformats.org/officeDocument/2006/relationships/oleObject" Target="../embeddings/oleObject57.bin"/><Relationship Id="rId26" Type="http://schemas.openxmlformats.org/officeDocument/2006/relationships/image" Target="../media/image31.png"/><Relationship Id="rId3" Type="http://schemas.microsoft.com/office/2007/relationships/hdphoto" Target="../media/hdphoto1.wdp"/><Relationship Id="rId21" Type="http://schemas.openxmlformats.org/officeDocument/2006/relationships/oleObject" Target="../embeddings/oleObject59.bin"/><Relationship Id="rId7" Type="http://schemas.openxmlformats.org/officeDocument/2006/relationships/oleObject" Target="../embeddings/oleObject50.bin"/><Relationship Id="rId12" Type="http://schemas.openxmlformats.org/officeDocument/2006/relationships/oleObject" Target="../embeddings/oleObject53.bin"/><Relationship Id="rId17" Type="http://schemas.openxmlformats.org/officeDocument/2006/relationships/image" Target="../media/image28.wmf"/><Relationship Id="rId25" Type="http://schemas.openxmlformats.org/officeDocument/2006/relationships/oleObject" Target="../embeddings/oleObject62.bin"/><Relationship Id="rId2" Type="http://schemas.openxmlformats.org/officeDocument/2006/relationships/image" Target="../media/image2.png"/><Relationship Id="rId16" Type="http://schemas.openxmlformats.org/officeDocument/2006/relationships/oleObject" Target="../embeddings/oleObject56.bin"/><Relationship Id="rId20" Type="http://schemas.openxmlformats.org/officeDocument/2006/relationships/image" Target="../media/image29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2.bin"/><Relationship Id="rId24" Type="http://schemas.openxmlformats.org/officeDocument/2006/relationships/oleObject" Target="../embeddings/oleObject61.bin"/><Relationship Id="rId5" Type="http://schemas.openxmlformats.org/officeDocument/2006/relationships/oleObject" Target="../embeddings/oleObject49.bin"/><Relationship Id="rId15" Type="http://schemas.openxmlformats.org/officeDocument/2006/relationships/image" Target="../media/image27.wmf"/><Relationship Id="rId23" Type="http://schemas.openxmlformats.org/officeDocument/2006/relationships/image" Target="../media/image30.wmf"/><Relationship Id="rId28" Type="http://schemas.openxmlformats.org/officeDocument/2006/relationships/oleObject" Target="../embeddings/oleObject64.bin"/><Relationship Id="rId10" Type="http://schemas.openxmlformats.org/officeDocument/2006/relationships/image" Target="../media/image26.wmf"/><Relationship Id="rId19" Type="http://schemas.openxmlformats.org/officeDocument/2006/relationships/oleObject" Target="../embeddings/oleObject58.bin"/><Relationship Id="rId4" Type="http://schemas.openxmlformats.org/officeDocument/2006/relationships/image" Target="../media/image3.jpeg"/><Relationship Id="rId9" Type="http://schemas.openxmlformats.org/officeDocument/2006/relationships/oleObject" Target="../embeddings/oleObject51.bin"/><Relationship Id="rId14" Type="http://schemas.openxmlformats.org/officeDocument/2006/relationships/oleObject" Target="../embeddings/oleObject55.bin"/><Relationship Id="rId22" Type="http://schemas.openxmlformats.org/officeDocument/2006/relationships/oleObject" Target="../embeddings/oleObject60.bin"/><Relationship Id="rId27" Type="http://schemas.openxmlformats.org/officeDocument/2006/relationships/oleObject" Target="../embeddings/oleObject6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70.bin"/><Relationship Id="rId18" Type="http://schemas.openxmlformats.org/officeDocument/2006/relationships/oleObject" Target="../embeddings/oleObject73.bin"/><Relationship Id="rId26" Type="http://schemas.openxmlformats.org/officeDocument/2006/relationships/image" Target="../media/image31.png"/><Relationship Id="rId3" Type="http://schemas.microsoft.com/office/2007/relationships/hdphoto" Target="../media/hdphoto1.wdp"/><Relationship Id="rId21" Type="http://schemas.openxmlformats.org/officeDocument/2006/relationships/oleObject" Target="../embeddings/oleObject75.bin"/><Relationship Id="rId7" Type="http://schemas.openxmlformats.org/officeDocument/2006/relationships/oleObject" Target="../embeddings/oleObject66.bin"/><Relationship Id="rId12" Type="http://schemas.openxmlformats.org/officeDocument/2006/relationships/oleObject" Target="../embeddings/oleObject69.bin"/><Relationship Id="rId17" Type="http://schemas.openxmlformats.org/officeDocument/2006/relationships/image" Target="../media/image28.wmf"/><Relationship Id="rId25" Type="http://schemas.openxmlformats.org/officeDocument/2006/relationships/oleObject" Target="../embeddings/oleObject78.bin"/><Relationship Id="rId2" Type="http://schemas.openxmlformats.org/officeDocument/2006/relationships/image" Target="../media/image2.png"/><Relationship Id="rId16" Type="http://schemas.openxmlformats.org/officeDocument/2006/relationships/oleObject" Target="../embeddings/oleObject72.bin"/><Relationship Id="rId20" Type="http://schemas.openxmlformats.org/officeDocument/2006/relationships/image" Target="../media/image34.wmf"/><Relationship Id="rId29" Type="http://schemas.openxmlformats.org/officeDocument/2006/relationships/oleObject" Target="../embeddings/oleObject81.bin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68.bin"/><Relationship Id="rId24" Type="http://schemas.openxmlformats.org/officeDocument/2006/relationships/oleObject" Target="../embeddings/oleObject77.bin"/><Relationship Id="rId5" Type="http://schemas.openxmlformats.org/officeDocument/2006/relationships/oleObject" Target="../embeddings/oleObject65.bin"/><Relationship Id="rId15" Type="http://schemas.openxmlformats.org/officeDocument/2006/relationships/image" Target="../media/image33.wmf"/><Relationship Id="rId23" Type="http://schemas.openxmlformats.org/officeDocument/2006/relationships/image" Target="../media/image30.wmf"/><Relationship Id="rId28" Type="http://schemas.openxmlformats.org/officeDocument/2006/relationships/oleObject" Target="../embeddings/oleObject80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74.bin"/><Relationship Id="rId4" Type="http://schemas.openxmlformats.org/officeDocument/2006/relationships/image" Target="../media/image3.jpeg"/><Relationship Id="rId9" Type="http://schemas.openxmlformats.org/officeDocument/2006/relationships/oleObject" Target="../embeddings/oleObject67.bin"/><Relationship Id="rId14" Type="http://schemas.openxmlformats.org/officeDocument/2006/relationships/oleObject" Target="../embeddings/oleObject71.bin"/><Relationship Id="rId22" Type="http://schemas.openxmlformats.org/officeDocument/2006/relationships/oleObject" Target="../embeddings/oleObject76.bin"/><Relationship Id="rId27" Type="http://schemas.openxmlformats.org/officeDocument/2006/relationships/oleObject" Target="../embeddings/oleObject79.bin"/><Relationship Id="rId30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11.wmf"/><Relationship Id="rId3" Type="http://schemas.microsoft.com/office/2007/relationships/hdphoto" Target="../media/hdphoto1.wdp"/><Relationship Id="rId7" Type="http://schemas.openxmlformats.org/officeDocument/2006/relationships/oleObject" Target="../embeddings/oleObject2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7.bin"/><Relationship Id="rId2" Type="http://schemas.openxmlformats.org/officeDocument/2006/relationships/image" Target="../media/image2.png"/><Relationship Id="rId16" Type="http://schemas.openxmlformats.org/officeDocument/2006/relationships/image" Target="../media/image10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7.wmf"/><Relationship Id="rId4" Type="http://schemas.openxmlformats.org/officeDocument/2006/relationships/image" Target="../media/image3.jpe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2.wmf"/><Relationship Id="rId3" Type="http://schemas.microsoft.com/office/2007/relationships/hdphoto" Target="../media/hdphoto1.wdp"/><Relationship Id="rId7" Type="http://schemas.openxmlformats.org/officeDocument/2006/relationships/oleObject" Target="../embeddings/oleObject9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4.bin"/><Relationship Id="rId2" Type="http://schemas.openxmlformats.org/officeDocument/2006/relationships/image" Target="../media/image2.png"/><Relationship Id="rId16" Type="http://schemas.openxmlformats.org/officeDocument/2006/relationships/image" Target="../media/image10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7.wmf"/><Relationship Id="rId4" Type="http://schemas.openxmlformats.org/officeDocument/2006/relationships/image" Target="../media/image3.jpeg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13.wmf"/><Relationship Id="rId3" Type="http://schemas.microsoft.com/office/2007/relationships/hdphoto" Target="../media/hdphoto1.wdp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21.bin"/><Relationship Id="rId2" Type="http://schemas.openxmlformats.org/officeDocument/2006/relationships/image" Target="../media/image2.png"/><Relationship Id="rId16" Type="http://schemas.openxmlformats.org/officeDocument/2006/relationships/image" Target="../media/image10.wmf"/><Relationship Id="rId20" Type="http://schemas.openxmlformats.org/officeDocument/2006/relationships/image" Target="../media/image14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3.jpeg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WordArt 13">
            <a:extLst>
              <a:ext uri="{FF2B5EF4-FFF2-40B4-BE49-F238E27FC236}">
                <a16:creationId xmlns:a16="http://schemas.microsoft.com/office/drawing/2014/main" id="{93981811-47BA-47E2-A682-9988152D5A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720" y="2551113"/>
            <a:ext cx="5616575" cy="13819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</a:rPr>
              <a:t>9.2.3</a:t>
            </a:r>
            <a:r>
              <a:rPr lang="zh-CN" alt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</a:rPr>
              <a:t>向量的数量积</a:t>
            </a:r>
          </a:p>
        </p:txBody>
      </p:sp>
      <p:sp>
        <p:nvSpPr>
          <p:cNvPr id="5124" name="Text Box 14">
            <a:extLst>
              <a:ext uri="{FF2B5EF4-FFF2-40B4-BE49-F238E27FC236}">
                <a16:creationId xmlns:a16="http://schemas.microsoft.com/office/drawing/2014/main" id="{9A9EA3FE-75CA-45B2-BBAD-869235764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5157788"/>
            <a:ext cx="23764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授课人：黄发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例题讲解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611560" y="198884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</a:t>
            </a:r>
            <a:r>
              <a:rPr lang="zh-CN" altLang="en-US" b="1" dirty="0"/>
              <a:t>、已知向量    和    的夹角为</a:t>
            </a:r>
            <a:r>
              <a:rPr lang="en-US" altLang="zh-CN" b="1" dirty="0"/>
              <a:t>θ</a:t>
            </a:r>
            <a:r>
              <a:rPr lang="zh-CN" altLang="en-US" b="1" dirty="0"/>
              <a:t>，         ，          ，分别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在下列条件下求</a:t>
            </a:r>
            <a:endParaRPr lang="en-US" altLang="zh-CN" b="1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96E2858E-00D0-4068-AE15-70D24B9CCF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493638"/>
              </p:ext>
            </p:extLst>
          </p:nvPr>
        </p:nvGraphicFramePr>
        <p:xfrm>
          <a:off x="2699792" y="1975098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215640" progId="Equation.DSMT4">
                  <p:embed/>
                </p:oleObj>
              </mc:Choice>
              <mc:Fallback>
                <p:oleObj name="Equation" r:id="rId5" imgW="126720" imgH="215640" progId="Equation.DSMT4">
                  <p:embed/>
                  <p:pic>
                    <p:nvPicPr>
                      <p:cNvPr id="4" name="对象 3">
                        <a:extLst>
                          <a:ext uri="{FF2B5EF4-FFF2-40B4-BE49-F238E27FC236}">
                            <a16:creationId xmlns:a16="http://schemas.microsoft.com/office/drawing/2014/main" id="{4FB58D1D-7774-4CCA-B304-3345E0EAB5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99792" y="1975098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DF0A26A5-7AB2-409E-B904-EFD8715FFE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166479"/>
              </p:ext>
            </p:extLst>
          </p:nvPr>
        </p:nvGraphicFramePr>
        <p:xfrm>
          <a:off x="3348162" y="2003749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215640" progId="Equation.DSMT4">
                  <p:embed/>
                </p:oleObj>
              </mc:Choice>
              <mc:Fallback>
                <p:oleObj name="Equation" r:id="rId7" imgW="126720" imgH="21564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F1BB81A0-84C2-406E-A3A2-F733FC173B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48162" y="2003749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EA291013-F812-4F9C-9446-CC22D4DC39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224491"/>
              </p:ext>
            </p:extLst>
          </p:nvPr>
        </p:nvGraphicFramePr>
        <p:xfrm>
          <a:off x="5178723" y="1874341"/>
          <a:ext cx="833437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68280" imgH="304560" progId="Equation.DSMT4">
                  <p:embed/>
                </p:oleObj>
              </mc:Choice>
              <mc:Fallback>
                <p:oleObj name="Equation" r:id="rId9" imgW="368280" imgH="304560" progId="Equation.DSMT4">
                  <p:embed/>
                  <p:pic>
                    <p:nvPicPr>
                      <p:cNvPr id="4" name="对象 3">
                        <a:extLst>
                          <a:ext uri="{FF2B5EF4-FFF2-40B4-BE49-F238E27FC236}">
                            <a16:creationId xmlns:a16="http://schemas.microsoft.com/office/drawing/2014/main" id="{4FB58D1D-7774-4CCA-B304-3345E0EAB5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78723" y="1874341"/>
                        <a:ext cx="833437" cy="69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C8C0DA6E-284B-47D1-86C8-1949771E45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874994"/>
              </p:ext>
            </p:extLst>
          </p:nvPr>
        </p:nvGraphicFramePr>
        <p:xfrm>
          <a:off x="6228184" y="1874341"/>
          <a:ext cx="890587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93480" imgH="304560" progId="Equation.DSMT4">
                  <p:embed/>
                </p:oleObj>
              </mc:Choice>
              <mc:Fallback>
                <p:oleObj name="Equation" r:id="rId11" imgW="393480" imgH="30456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F1BB81A0-84C2-406E-A3A2-F733FC173B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228184" y="1874341"/>
                        <a:ext cx="890587" cy="690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CD051CEF-3B73-467A-8A52-C88ED6A391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714038"/>
              </p:ext>
            </p:extLst>
          </p:nvPr>
        </p:nvGraphicFramePr>
        <p:xfrm>
          <a:off x="2942500" y="2700219"/>
          <a:ext cx="57943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53800" imgH="215640" progId="Equation.DSMT4">
                  <p:embed/>
                </p:oleObj>
              </mc:Choice>
              <mc:Fallback>
                <p:oleObj name="Equation" r:id="rId13" imgW="253800" imgH="215640" progId="Equation.DSMT4">
                  <p:embed/>
                  <p:pic>
                    <p:nvPicPr>
                      <p:cNvPr id="16" name="对象 15">
                        <a:extLst>
                          <a:ext uri="{FF2B5EF4-FFF2-40B4-BE49-F238E27FC236}">
                            <a16:creationId xmlns:a16="http://schemas.microsoft.com/office/drawing/2014/main" id="{B8AAE78E-FA80-4ED9-9439-ACDA68AAB9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42500" y="2700219"/>
                        <a:ext cx="579437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546BF2E7-4DAF-4D0D-A4DA-5B9FBEEF9446}"/>
              </a:ext>
            </a:extLst>
          </p:cNvPr>
          <p:cNvSpPr txBox="1"/>
          <p:nvPr/>
        </p:nvSpPr>
        <p:spPr>
          <a:xfrm>
            <a:off x="611560" y="3524815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en-US" b="1" dirty="0"/>
              <a:t>）</a:t>
            </a:r>
            <a:r>
              <a:rPr lang="en-US" altLang="zh-CN" b="1" dirty="0"/>
              <a:t>θ=135°           </a:t>
            </a:r>
            <a:r>
              <a:rPr lang="zh-CN" altLang="en-US" b="1" dirty="0"/>
              <a:t>（</a:t>
            </a:r>
            <a:r>
              <a:rPr lang="en-US" altLang="zh-CN" b="1" dirty="0"/>
              <a:t>2</a:t>
            </a:r>
            <a:r>
              <a:rPr lang="zh-CN" altLang="en-US" b="1" dirty="0"/>
              <a:t>）                         （</a:t>
            </a:r>
            <a:r>
              <a:rPr lang="en-US" altLang="zh-CN" b="1" dirty="0"/>
              <a:t>3</a:t>
            </a:r>
            <a:r>
              <a:rPr lang="zh-CN" altLang="en-US" b="1" dirty="0"/>
              <a:t>）</a:t>
            </a:r>
            <a:endParaRPr lang="en-US" altLang="zh-CN" b="1" dirty="0"/>
          </a:p>
        </p:txBody>
      </p:sp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B992FBDA-9C31-4963-9467-82028B5487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168835"/>
              </p:ext>
            </p:extLst>
          </p:nvPr>
        </p:nvGraphicFramePr>
        <p:xfrm>
          <a:off x="4100513" y="3468688"/>
          <a:ext cx="72548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17160" imgH="241200" progId="Equation.DSMT4">
                  <p:embed/>
                </p:oleObj>
              </mc:Choice>
              <mc:Fallback>
                <p:oleObj name="Equation" r:id="rId15" imgW="317160" imgH="241200" progId="Equation.DSMT4">
                  <p:embed/>
                  <p:pic>
                    <p:nvPicPr>
                      <p:cNvPr id="12" name="对象 11">
                        <a:extLst>
                          <a:ext uri="{FF2B5EF4-FFF2-40B4-BE49-F238E27FC236}">
                            <a16:creationId xmlns:a16="http://schemas.microsoft.com/office/drawing/2014/main" id="{CD051CEF-3B73-467A-8A52-C88ED6A391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100513" y="3468688"/>
                        <a:ext cx="725487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extLst>
              <a:ext uri="{FF2B5EF4-FFF2-40B4-BE49-F238E27FC236}">
                <a16:creationId xmlns:a16="http://schemas.microsoft.com/office/drawing/2014/main" id="{68C6A7AD-B60D-408C-AA39-7B651C0F61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054911"/>
              </p:ext>
            </p:extLst>
          </p:nvPr>
        </p:nvGraphicFramePr>
        <p:xfrm>
          <a:off x="6699250" y="3511550"/>
          <a:ext cx="8397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68280" imgH="215640" progId="Equation.DSMT4">
                  <p:embed/>
                </p:oleObj>
              </mc:Choice>
              <mc:Fallback>
                <p:oleObj name="Equation" r:id="rId17" imgW="368280" imgH="215640" progId="Equation.DSMT4">
                  <p:embed/>
                  <p:pic>
                    <p:nvPicPr>
                      <p:cNvPr id="12" name="对象 11">
                        <a:extLst>
                          <a:ext uri="{FF2B5EF4-FFF2-40B4-BE49-F238E27FC236}">
                            <a16:creationId xmlns:a16="http://schemas.microsoft.com/office/drawing/2014/main" id="{CD051CEF-3B73-467A-8A52-C88ED6A391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699250" y="3511550"/>
                        <a:ext cx="839788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6609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例题讲解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611560" y="198884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</a:t>
            </a:r>
            <a:r>
              <a:rPr lang="zh-CN" altLang="en-US" b="1" dirty="0"/>
              <a:t>、已知向量    和    的夹角为</a:t>
            </a:r>
            <a:r>
              <a:rPr lang="en-US" altLang="zh-CN" b="1" dirty="0"/>
              <a:t>θ</a:t>
            </a:r>
            <a:r>
              <a:rPr lang="zh-CN" altLang="en-US" b="1" dirty="0"/>
              <a:t>，         ，          ，分别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在下列条件下求</a:t>
            </a:r>
            <a:endParaRPr lang="en-US" altLang="zh-CN" b="1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96E2858E-00D0-4068-AE15-70D24B9CCF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99792" y="1975098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215640" progId="Equation.DSMT4">
                  <p:embed/>
                </p:oleObj>
              </mc:Choice>
              <mc:Fallback>
                <p:oleObj name="Equation" r:id="rId5" imgW="126720" imgH="215640" progId="Equation.DSMT4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96E2858E-00D0-4068-AE15-70D24B9CCF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99792" y="1975098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DF0A26A5-7AB2-409E-B904-EFD8715FFE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8162" y="2003749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215640" progId="Equation.DSMT4">
                  <p:embed/>
                </p:oleObj>
              </mc:Choice>
              <mc:Fallback>
                <p:oleObj name="Equation" r:id="rId7" imgW="126720" imgH="21564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DF0A26A5-7AB2-409E-B904-EFD8715FFE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48162" y="2003749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EA291013-F812-4F9C-9446-CC22D4DC39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78723" y="1874341"/>
          <a:ext cx="833437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68280" imgH="304560" progId="Equation.DSMT4">
                  <p:embed/>
                </p:oleObj>
              </mc:Choice>
              <mc:Fallback>
                <p:oleObj name="Equation" r:id="rId9" imgW="368280" imgH="304560" progId="Equation.DSMT4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EA291013-F812-4F9C-9446-CC22D4DC39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78723" y="1874341"/>
                        <a:ext cx="833437" cy="69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C8C0DA6E-284B-47D1-86C8-1949771E45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8184" y="1874341"/>
          <a:ext cx="890587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93480" imgH="304560" progId="Equation.DSMT4">
                  <p:embed/>
                </p:oleObj>
              </mc:Choice>
              <mc:Fallback>
                <p:oleObj name="Equation" r:id="rId11" imgW="393480" imgH="304560" progId="Equation.DSMT4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id="{C8C0DA6E-284B-47D1-86C8-1949771E45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228184" y="1874341"/>
                        <a:ext cx="890587" cy="690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CD051CEF-3B73-467A-8A52-C88ED6A391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42500" y="2700219"/>
          <a:ext cx="57943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53800" imgH="215640" progId="Equation.DSMT4">
                  <p:embed/>
                </p:oleObj>
              </mc:Choice>
              <mc:Fallback>
                <p:oleObj name="Equation" r:id="rId13" imgW="253800" imgH="215640" progId="Equation.DSMT4">
                  <p:embed/>
                  <p:pic>
                    <p:nvPicPr>
                      <p:cNvPr id="12" name="对象 11">
                        <a:extLst>
                          <a:ext uri="{FF2B5EF4-FFF2-40B4-BE49-F238E27FC236}">
                            <a16:creationId xmlns:a16="http://schemas.microsoft.com/office/drawing/2014/main" id="{CD051CEF-3B73-467A-8A52-C88ED6A391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42500" y="2700219"/>
                        <a:ext cx="579437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546BF2E7-4DAF-4D0D-A4DA-5B9FBEEF9446}"/>
              </a:ext>
            </a:extLst>
          </p:cNvPr>
          <p:cNvSpPr txBox="1"/>
          <p:nvPr/>
        </p:nvSpPr>
        <p:spPr>
          <a:xfrm>
            <a:off x="611560" y="3524815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en-US" b="1" dirty="0"/>
              <a:t>）</a:t>
            </a:r>
            <a:r>
              <a:rPr lang="en-US" altLang="zh-CN" b="1" dirty="0"/>
              <a:t>θ=135°           </a:t>
            </a:r>
            <a:r>
              <a:rPr lang="zh-CN" altLang="en-US" b="1" dirty="0"/>
              <a:t>（</a:t>
            </a:r>
            <a:r>
              <a:rPr lang="en-US" altLang="zh-CN" b="1" dirty="0"/>
              <a:t>2</a:t>
            </a:r>
            <a:r>
              <a:rPr lang="zh-CN" altLang="en-US" b="1" dirty="0"/>
              <a:t>）                         （</a:t>
            </a:r>
            <a:r>
              <a:rPr lang="en-US" altLang="zh-CN" b="1" dirty="0"/>
              <a:t>3</a:t>
            </a:r>
            <a:r>
              <a:rPr lang="zh-CN" altLang="en-US" b="1" dirty="0"/>
              <a:t>）</a:t>
            </a:r>
            <a:endParaRPr lang="en-US" altLang="zh-CN" b="1" dirty="0"/>
          </a:p>
        </p:txBody>
      </p:sp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B992FBDA-9C31-4963-9467-82028B5487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00513" y="3468688"/>
          <a:ext cx="72548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17160" imgH="241200" progId="Equation.DSMT4">
                  <p:embed/>
                </p:oleObj>
              </mc:Choice>
              <mc:Fallback>
                <p:oleObj name="Equation" r:id="rId15" imgW="317160" imgH="241200" progId="Equation.DSMT4">
                  <p:embed/>
                  <p:pic>
                    <p:nvPicPr>
                      <p:cNvPr id="14" name="对象 13">
                        <a:extLst>
                          <a:ext uri="{FF2B5EF4-FFF2-40B4-BE49-F238E27FC236}">
                            <a16:creationId xmlns:a16="http://schemas.microsoft.com/office/drawing/2014/main" id="{B992FBDA-9C31-4963-9467-82028B5487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100513" y="3468688"/>
                        <a:ext cx="725487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extLst>
              <a:ext uri="{FF2B5EF4-FFF2-40B4-BE49-F238E27FC236}">
                <a16:creationId xmlns:a16="http://schemas.microsoft.com/office/drawing/2014/main" id="{68C6A7AD-B60D-408C-AA39-7B651C0F61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9250" y="3511550"/>
          <a:ext cx="8397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68280" imgH="215640" progId="Equation.DSMT4">
                  <p:embed/>
                </p:oleObj>
              </mc:Choice>
              <mc:Fallback>
                <p:oleObj name="Equation" r:id="rId17" imgW="368280" imgH="215640" progId="Equation.DSMT4">
                  <p:embed/>
                  <p:pic>
                    <p:nvPicPr>
                      <p:cNvPr id="15" name="对象 14">
                        <a:extLst>
                          <a:ext uri="{FF2B5EF4-FFF2-40B4-BE49-F238E27FC236}">
                            <a16:creationId xmlns:a16="http://schemas.microsoft.com/office/drawing/2014/main" id="{68C6A7AD-B60D-408C-AA39-7B651C0F61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699250" y="3511550"/>
                        <a:ext cx="839788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id="{CBB1C35F-A524-4027-9171-94B32BA61B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254777"/>
              </p:ext>
            </p:extLst>
          </p:nvPr>
        </p:nvGraphicFramePr>
        <p:xfrm>
          <a:off x="616597" y="4725144"/>
          <a:ext cx="31623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84200" imgH="228600" progId="Equation.DSMT4">
                  <p:embed/>
                </p:oleObj>
              </mc:Choice>
              <mc:Fallback>
                <p:oleObj name="Equation" r:id="rId19" imgW="1384200" imgH="228600" progId="Equation.DSMT4">
                  <p:embed/>
                  <p:pic>
                    <p:nvPicPr>
                      <p:cNvPr id="15" name="对象 14">
                        <a:extLst>
                          <a:ext uri="{FF2B5EF4-FFF2-40B4-BE49-F238E27FC236}">
                            <a16:creationId xmlns:a16="http://schemas.microsoft.com/office/drawing/2014/main" id="{68C6A7AD-B60D-408C-AA39-7B651C0F61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16597" y="4725144"/>
                        <a:ext cx="3162300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8473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例题讲解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467544" y="2029213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2</a:t>
            </a:r>
            <a:r>
              <a:rPr lang="zh-CN" altLang="en-US" b="1" dirty="0"/>
              <a:t>、已知                             ，             ，求向量    和    的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夹角为</a:t>
            </a:r>
            <a:r>
              <a:rPr lang="en-US" altLang="zh-CN" b="1" dirty="0"/>
              <a:t>θ</a:t>
            </a:r>
            <a:r>
              <a:rPr lang="zh-CN" altLang="en-US" b="1" dirty="0"/>
              <a:t>。</a:t>
            </a:r>
            <a:endParaRPr lang="en-US" altLang="zh-CN" b="1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96E2858E-00D0-4068-AE15-70D24B9CCF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190395"/>
              </p:ext>
            </p:extLst>
          </p:nvPr>
        </p:nvGraphicFramePr>
        <p:xfrm>
          <a:off x="6660232" y="1999483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215640" progId="Equation.DSMT4">
                  <p:embed/>
                </p:oleObj>
              </mc:Choice>
              <mc:Fallback>
                <p:oleObj name="Equation" r:id="rId5" imgW="126720" imgH="215640" progId="Equation.DSMT4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96E2858E-00D0-4068-AE15-70D24B9CCF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60232" y="1999483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DF0A26A5-7AB2-409E-B904-EFD8715FFE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311126"/>
              </p:ext>
            </p:extLst>
          </p:nvPr>
        </p:nvGraphicFramePr>
        <p:xfrm>
          <a:off x="7339899" y="1996182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215640" progId="Equation.DSMT4">
                  <p:embed/>
                </p:oleObj>
              </mc:Choice>
              <mc:Fallback>
                <p:oleObj name="Equation" r:id="rId7" imgW="126720" imgH="21564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DF0A26A5-7AB2-409E-B904-EFD8715FFE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39899" y="1996182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EA291013-F812-4F9C-9446-CC22D4DC39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772254"/>
              </p:ext>
            </p:extLst>
          </p:nvPr>
        </p:nvGraphicFramePr>
        <p:xfrm>
          <a:off x="2051720" y="1895475"/>
          <a:ext cx="890588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93480" imgH="304560" progId="Equation.DSMT4">
                  <p:embed/>
                </p:oleObj>
              </mc:Choice>
              <mc:Fallback>
                <p:oleObj name="Equation" r:id="rId9" imgW="393480" imgH="304560" progId="Equation.DSMT4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EA291013-F812-4F9C-9446-CC22D4DC39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51720" y="1895475"/>
                        <a:ext cx="890588" cy="69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C8C0DA6E-284B-47D1-86C8-1949771E45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875691"/>
              </p:ext>
            </p:extLst>
          </p:nvPr>
        </p:nvGraphicFramePr>
        <p:xfrm>
          <a:off x="3059832" y="1908175"/>
          <a:ext cx="114935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07960" imgH="304560" progId="Equation.DSMT4">
                  <p:embed/>
                </p:oleObj>
              </mc:Choice>
              <mc:Fallback>
                <p:oleObj name="Equation" r:id="rId11" imgW="507960" imgH="304560" progId="Equation.DSMT4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id="{C8C0DA6E-284B-47D1-86C8-1949771E45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59832" y="1908175"/>
                        <a:ext cx="1149350" cy="69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CD051CEF-3B73-467A-8A52-C88ED6A391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093013"/>
              </p:ext>
            </p:extLst>
          </p:nvPr>
        </p:nvGraphicFramePr>
        <p:xfrm>
          <a:off x="4436542" y="1916832"/>
          <a:ext cx="107156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69800" imgH="215640" progId="Equation.DSMT4">
                  <p:embed/>
                </p:oleObj>
              </mc:Choice>
              <mc:Fallback>
                <p:oleObj name="Equation" r:id="rId13" imgW="469800" imgH="215640" progId="Equation.DSMT4">
                  <p:embed/>
                  <p:pic>
                    <p:nvPicPr>
                      <p:cNvPr id="12" name="对象 11">
                        <a:extLst>
                          <a:ext uri="{FF2B5EF4-FFF2-40B4-BE49-F238E27FC236}">
                            <a16:creationId xmlns:a16="http://schemas.microsoft.com/office/drawing/2014/main" id="{CD051CEF-3B73-467A-8A52-C88ED6A391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36542" y="1916832"/>
                        <a:ext cx="1071562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5096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例题讲解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467544" y="2029213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2</a:t>
            </a:r>
            <a:r>
              <a:rPr lang="zh-CN" altLang="en-US" b="1" dirty="0"/>
              <a:t>、已知                             ，             ，求向量    和    的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夹角为</a:t>
            </a:r>
            <a:r>
              <a:rPr lang="en-US" altLang="zh-CN" b="1" dirty="0"/>
              <a:t>θ</a:t>
            </a:r>
            <a:r>
              <a:rPr lang="zh-CN" altLang="en-US" b="1" dirty="0"/>
              <a:t>。</a:t>
            </a:r>
            <a:endParaRPr lang="en-US" altLang="zh-CN" b="1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96E2858E-00D0-4068-AE15-70D24B9CCF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60232" y="1999483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215640" progId="Equation.DSMT4">
                  <p:embed/>
                </p:oleObj>
              </mc:Choice>
              <mc:Fallback>
                <p:oleObj name="Equation" r:id="rId5" imgW="126720" imgH="215640" progId="Equation.DSMT4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96E2858E-00D0-4068-AE15-70D24B9CCF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60232" y="1999483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DF0A26A5-7AB2-409E-B904-EFD8715FFE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39899" y="1996182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215640" progId="Equation.DSMT4">
                  <p:embed/>
                </p:oleObj>
              </mc:Choice>
              <mc:Fallback>
                <p:oleObj name="Equation" r:id="rId7" imgW="126720" imgH="21564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DF0A26A5-7AB2-409E-B904-EFD8715FFE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39899" y="1996182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EA291013-F812-4F9C-9446-CC22D4DC39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1720" y="1895475"/>
          <a:ext cx="890588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93480" imgH="304560" progId="Equation.DSMT4">
                  <p:embed/>
                </p:oleObj>
              </mc:Choice>
              <mc:Fallback>
                <p:oleObj name="Equation" r:id="rId9" imgW="393480" imgH="304560" progId="Equation.DSMT4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EA291013-F812-4F9C-9446-CC22D4DC39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51720" y="1895475"/>
                        <a:ext cx="890588" cy="69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C8C0DA6E-284B-47D1-86C8-1949771E45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9832" y="1908175"/>
          <a:ext cx="114935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07960" imgH="304560" progId="Equation.DSMT4">
                  <p:embed/>
                </p:oleObj>
              </mc:Choice>
              <mc:Fallback>
                <p:oleObj name="Equation" r:id="rId11" imgW="507960" imgH="304560" progId="Equation.DSMT4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id="{C8C0DA6E-284B-47D1-86C8-1949771E45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59832" y="1908175"/>
                        <a:ext cx="1149350" cy="69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CD051CEF-3B73-467A-8A52-C88ED6A391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36542" y="1916832"/>
          <a:ext cx="107156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69800" imgH="215640" progId="Equation.DSMT4">
                  <p:embed/>
                </p:oleObj>
              </mc:Choice>
              <mc:Fallback>
                <p:oleObj name="Equation" r:id="rId13" imgW="469800" imgH="215640" progId="Equation.DSMT4">
                  <p:embed/>
                  <p:pic>
                    <p:nvPicPr>
                      <p:cNvPr id="12" name="对象 11">
                        <a:extLst>
                          <a:ext uri="{FF2B5EF4-FFF2-40B4-BE49-F238E27FC236}">
                            <a16:creationId xmlns:a16="http://schemas.microsoft.com/office/drawing/2014/main" id="{CD051CEF-3B73-467A-8A52-C88ED6A391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36542" y="1916832"/>
                        <a:ext cx="1071562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id="{CEDA0F81-C8FD-456F-A64E-C66A508333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736301"/>
              </p:ext>
            </p:extLst>
          </p:nvPr>
        </p:nvGraphicFramePr>
        <p:xfrm>
          <a:off x="539552" y="4293096"/>
          <a:ext cx="3365500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473120" imgH="533160" progId="Equation.DSMT4">
                  <p:embed/>
                </p:oleObj>
              </mc:Choice>
              <mc:Fallback>
                <p:oleObj name="Equation" r:id="rId15" imgW="1473120" imgH="533160" progId="Equation.DSMT4">
                  <p:embed/>
                  <p:pic>
                    <p:nvPicPr>
                      <p:cNvPr id="16" name="对象 15">
                        <a:extLst>
                          <a:ext uri="{FF2B5EF4-FFF2-40B4-BE49-F238E27FC236}">
                            <a16:creationId xmlns:a16="http://schemas.microsoft.com/office/drawing/2014/main" id="{CBB1C35F-A524-4027-9171-94B32BA61B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39552" y="4293096"/>
                        <a:ext cx="3365500" cy="1208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8842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课堂练习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467544" y="2029213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导学案中练习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446500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投影向量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5134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投影向量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467544" y="2029213"/>
            <a:ext cx="770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设    ，是两个非零向量，如图       表示向量  ，      表示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向量    ，过点</a:t>
            </a:r>
            <a:r>
              <a:rPr lang="en-US" altLang="zh-CN" b="1" dirty="0"/>
              <a:t>A</a:t>
            </a:r>
            <a:r>
              <a:rPr lang="zh-CN" altLang="en-US" b="1" dirty="0"/>
              <a:t>作       所在直线的垂线，垂足为</a:t>
            </a:r>
            <a:r>
              <a:rPr lang="en-US" altLang="zh-CN" b="1" dirty="0"/>
              <a:t>A</a:t>
            </a:r>
            <a:r>
              <a:rPr lang="en-US" altLang="zh-CN" sz="1600" b="1" dirty="0"/>
              <a:t>1</a:t>
            </a:r>
            <a:r>
              <a:rPr lang="zh-CN" altLang="en-US" b="1" dirty="0"/>
              <a:t>。我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们将上述由向量   得到向量       的变换称为向量   向向量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en-US" altLang="zh-CN" b="1" dirty="0"/>
              <a:t>    </a:t>
            </a:r>
            <a:r>
              <a:rPr lang="zh-CN" altLang="en-US" b="1" dirty="0"/>
              <a:t>投影，向量         称为向量    在向量    上的</a:t>
            </a:r>
            <a:r>
              <a:rPr lang="zh-CN" altLang="en-US" b="1" dirty="0">
                <a:solidFill>
                  <a:srgbClr val="0000FF"/>
                </a:solidFill>
              </a:rPr>
              <a:t>投影向量</a:t>
            </a:r>
            <a:r>
              <a:rPr lang="zh-CN" altLang="en-US" b="1" dirty="0"/>
              <a:t>。</a:t>
            </a:r>
            <a:endParaRPr lang="en-US" altLang="zh-CN" b="1" dirty="0"/>
          </a:p>
        </p:txBody>
      </p:sp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BBC082A1-1989-4999-9385-F769FBD76F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118217"/>
              </p:ext>
            </p:extLst>
          </p:nvPr>
        </p:nvGraphicFramePr>
        <p:xfrm>
          <a:off x="899592" y="1975098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215640" progId="Equation.DSMT4">
                  <p:embed/>
                </p:oleObj>
              </mc:Choice>
              <mc:Fallback>
                <p:oleObj name="Equation" r:id="rId5" imgW="126720" imgH="215640" progId="Equation.DSMT4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96E2858E-00D0-4068-AE15-70D24B9CCF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9592" y="1975098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extLst>
              <a:ext uri="{FF2B5EF4-FFF2-40B4-BE49-F238E27FC236}">
                <a16:creationId xmlns:a16="http://schemas.microsoft.com/office/drawing/2014/main" id="{E6324898-B0B8-4A68-9058-4493AB9A26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242653"/>
              </p:ext>
            </p:extLst>
          </p:nvPr>
        </p:nvGraphicFramePr>
        <p:xfrm>
          <a:off x="1259632" y="2003749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215640" progId="Equation.DSMT4">
                  <p:embed/>
                </p:oleObj>
              </mc:Choice>
              <mc:Fallback>
                <p:oleObj name="Equation" r:id="rId7" imgW="126720" imgH="21564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DF0A26A5-7AB2-409E-B904-EFD8715FFE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59632" y="2003749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id="{E5EF77D0-C3C6-4C41-B18E-8CB6BFCD61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276116"/>
              </p:ext>
            </p:extLst>
          </p:nvPr>
        </p:nvGraphicFramePr>
        <p:xfrm>
          <a:off x="4526781" y="2003425"/>
          <a:ext cx="5492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41200" imgH="215640" progId="Equation.DSMT4">
                  <p:embed/>
                </p:oleObj>
              </mc:Choice>
              <mc:Fallback>
                <p:oleObj name="Equation" r:id="rId9" imgW="241200" imgH="215640" progId="Equation.DSMT4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96E2858E-00D0-4068-AE15-70D24B9CCF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26781" y="2003425"/>
                        <a:ext cx="549275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55B4125B-7069-479A-8CD9-AF9869BC8B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636320"/>
              </p:ext>
            </p:extLst>
          </p:nvPr>
        </p:nvGraphicFramePr>
        <p:xfrm>
          <a:off x="1189633" y="2734545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720" imgH="215640" progId="Equation.DSMT4">
                  <p:embed/>
                </p:oleObj>
              </mc:Choice>
              <mc:Fallback>
                <p:oleObj name="Equation" r:id="rId11" imgW="126720" imgH="21564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DF0A26A5-7AB2-409E-B904-EFD8715FFE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89633" y="2734545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extLst>
              <a:ext uri="{FF2B5EF4-FFF2-40B4-BE49-F238E27FC236}">
                <a16:creationId xmlns:a16="http://schemas.microsoft.com/office/drawing/2014/main" id="{57AC5786-9E6D-4EBE-B193-6F506F195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500323"/>
              </p:ext>
            </p:extLst>
          </p:nvPr>
        </p:nvGraphicFramePr>
        <p:xfrm>
          <a:off x="6220866" y="1975096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215640" progId="Equation.DSMT4">
                  <p:embed/>
                </p:oleObj>
              </mc:Choice>
              <mc:Fallback>
                <p:oleObj name="Equation" r:id="rId12" imgW="126720" imgH="215640" progId="Equation.DSMT4">
                  <p:embed/>
                  <p:pic>
                    <p:nvPicPr>
                      <p:cNvPr id="16" name="对象 15">
                        <a:extLst>
                          <a:ext uri="{FF2B5EF4-FFF2-40B4-BE49-F238E27FC236}">
                            <a16:creationId xmlns:a16="http://schemas.microsoft.com/office/drawing/2014/main" id="{E5EF77D0-C3C6-4C41-B18E-8CB6BFCD61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20866" y="1975096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>
            <a:extLst>
              <a:ext uri="{FF2B5EF4-FFF2-40B4-BE49-F238E27FC236}">
                <a16:creationId xmlns:a16="http://schemas.microsoft.com/office/drawing/2014/main" id="{20B208C2-9FCD-4B1D-9805-978A139B67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660685"/>
              </p:ext>
            </p:extLst>
          </p:nvPr>
        </p:nvGraphicFramePr>
        <p:xfrm>
          <a:off x="633562" y="4163989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215640" progId="Equation.DSMT4">
                  <p:embed/>
                </p:oleObj>
              </mc:Choice>
              <mc:Fallback>
                <p:oleObj name="Equation" r:id="rId13" imgW="126720" imgH="215640" progId="Equation.DSMT4">
                  <p:embed/>
                  <p:pic>
                    <p:nvPicPr>
                      <p:cNvPr id="17" name="对象 16">
                        <a:extLst>
                          <a:ext uri="{FF2B5EF4-FFF2-40B4-BE49-F238E27FC236}">
                            <a16:creationId xmlns:a16="http://schemas.microsoft.com/office/drawing/2014/main" id="{55B4125B-7069-479A-8CD9-AF9869BC8B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3562" y="4163989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>
            <a:extLst>
              <a:ext uri="{FF2B5EF4-FFF2-40B4-BE49-F238E27FC236}">
                <a16:creationId xmlns:a16="http://schemas.microsoft.com/office/drawing/2014/main" id="{7FB88262-9C81-455F-9868-70E9D38DED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288506"/>
              </p:ext>
            </p:extLst>
          </p:nvPr>
        </p:nvGraphicFramePr>
        <p:xfrm>
          <a:off x="6730454" y="1990330"/>
          <a:ext cx="5778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53800" imgH="215640" progId="Equation.DSMT4">
                  <p:embed/>
                </p:oleObj>
              </mc:Choice>
              <mc:Fallback>
                <p:oleObj name="Equation" r:id="rId14" imgW="253800" imgH="215640" progId="Equation.DSMT4">
                  <p:embed/>
                  <p:pic>
                    <p:nvPicPr>
                      <p:cNvPr id="16" name="对象 15">
                        <a:extLst>
                          <a:ext uri="{FF2B5EF4-FFF2-40B4-BE49-F238E27FC236}">
                            <a16:creationId xmlns:a16="http://schemas.microsoft.com/office/drawing/2014/main" id="{E5EF77D0-C3C6-4C41-B18E-8CB6BFCD61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730454" y="1990330"/>
                        <a:ext cx="57785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>
            <a:extLst>
              <a:ext uri="{FF2B5EF4-FFF2-40B4-BE49-F238E27FC236}">
                <a16:creationId xmlns:a16="http://schemas.microsoft.com/office/drawing/2014/main" id="{C57F01E8-E496-4CFC-BF57-5C33E3616A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156134"/>
              </p:ext>
            </p:extLst>
          </p:nvPr>
        </p:nvGraphicFramePr>
        <p:xfrm>
          <a:off x="2915816" y="2734545"/>
          <a:ext cx="5778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53800" imgH="215640" progId="Equation.DSMT4">
                  <p:embed/>
                </p:oleObj>
              </mc:Choice>
              <mc:Fallback>
                <p:oleObj name="Equation" r:id="rId16" imgW="253800" imgH="215640" progId="Equation.DSMT4">
                  <p:embed/>
                  <p:pic>
                    <p:nvPicPr>
                      <p:cNvPr id="20" name="对象 19">
                        <a:extLst>
                          <a:ext uri="{FF2B5EF4-FFF2-40B4-BE49-F238E27FC236}">
                            <a16:creationId xmlns:a16="http://schemas.microsoft.com/office/drawing/2014/main" id="{7FB88262-9C81-455F-9868-70E9D38DED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915816" y="2734545"/>
                        <a:ext cx="57785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对象 21">
            <a:extLst>
              <a:ext uri="{FF2B5EF4-FFF2-40B4-BE49-F238E27FC236}">
                <a16:creationId xmlns:a16="http://schemas.microsoft.com/office/drawing/2014/main" id="{44121DE8-09B1-4B19-B93C-4DF5FDD7B8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2055817"/>
              </p:ext>
            </p:extLst>
          </p:nvPr>
        </p:nvGraphicFramePr>
        <p:xfrm>
          <a:off x="2667000" y="3475867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26720" imgH="215640" progId="Equation.DSMT4">
                  <p:embed/>
                </p:oleObj>
              </mc:Choice>
              <mc:Fallback>
                <p:oleObj name="Equation" r:id="rId18" imgW="126720" imgH="215640" progId="Equation.DSMT4">
                  <p:embed/>
                  <p:pic>
                    <p:nvPicPr>
                      <p:cNvPr id="14" name="对象 13">
                        <a:extLst>
                          <a:ext uri="{FF2B5EF4-FFF2-40B4-BE49-F238E27FC236}">
                            <a16:creationId xmlns:a16="http://schemas.microsoft.com/office/drawing/2014/main" id="{BBC082A1-1989-4999-9385-F769FBD76F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67000" y="3475867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对象 22">
            <a:extLst>
              <a:ext uri="{FF2B5EF4-FFF2-40B4-BE49-F238E27FC236}">
                <a16:creationId xmlns:a16="http://schemas.microsoft.com/office/drawing/2014/main" id="{F89382F8-6D04-4BF5-B9DE-C64134AD95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284887"/>
              </p:ext>
            </p:extLst>
          </p:nvPr>
        </p:nvGraphicFramePr>
        <p:xfrm>
          <a:off x="4097338" y="3448050"/>
          <a:ext cx="6350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79360" imgH="253800" progId="Equation.DSMT4">
                  <p:embed/>
                </p:oleObj>
              </mc:Choice>
              <mc:Fallback>
                <p:oleObj name="Equation" r:id="rId19" imgW="279360" imgH="253800" progId="Equation.DSMT4">
                  <p:embed/>
                  <p:pic>
                    <p:nvPicPr>
                      <p:cNvPr id="16" name="对象 15">
                        <a:extLst>
                          <a:ext uri="{FF2B5EF4-FFF2-40B4-BE49-F238E27FC236}">
                            <a16:creationId xmlns:a16="http://schemas.microsoft.com/office/drawing/2014/main" id="{E5EF77D0-C3C6-4C41-B18E-8CB6BFCD61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097338" y="3448050"/>
                        <a:ext cx="635000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对象 23">
            <a:extLst>
              <a:ext uri="{FF2B5EF4-FFF2-40B4-BE49-F238E27FC236}">
                <a16:creationId xmlns:a16="http://schemas.microsoft.com/office/drawing/2014/main" id="{B2DBA76F-02D7-4CCF-BF5E-1C2BA93899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051419"/>
              </p:ext>
            </p:extLst>
          </p:nvPr>
        </p:nvGraphicFramePr>
        <p:xfrm>
          <a:off x="6804248" y="3448050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26720" imgH="215640" progId="Equation.DSMT4">
                  <p:embed/>
                </p:oleObj>
              </mc:Choice>
              <mc:Fallback>
                <p:oleObj name="Equation" r:id="rId21" imgW="126720" imgH="215640" progId="Equation.DSMT4">
                  <p:embed/>
                  <p:pic>
                    <p:nvPicPr>
                      <p:cNvPr id="14" name="对象 13">
                        <a:extLst>
                          <a:ext uri="{FF2B5EF4-FFF2-40B4-BE49-F238E27FC236}">
                            <a16:creationId xmlns:a16="http://schemas.microsoft.com/office/drawing/2014/main" id="{BBC082A1-1989-4999-9385-F769FBD76F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04248" y="3448050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24">
            <a:extLst>
              <a:ext uri="{FF2B5EF4-FFF2-40B4-BE49-F238E27FC236}">
                <a16:creationId xmlns:a16="http://schemas.microsoft.com/office/drawing/2014/main" id="{A9EE1B8D-3C5B-44DC-9009-D6024BCB3E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077488"/>
              </p:ext>
            </p:extLst>
          </p:nvPr>
        </p:nvGraphicFramePr>
        <p:xfrm>
          <a:off x="2457671" y="4173858"/>
          <a:ext cx="6350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79360" imgH="253800" progId="Equation.DSMT4">
                  <p:embed/>
                </p:oleObj>
              </mc:Choice>
              <mc:Fallback>
                <p:oleObj name="Equation" r:id="rId22" imgW="279360" imgH="253800" progId="Equation.DSMT4">
                  <p:embed/>
                  <p:pic>
                    <p:nvPicPr>
                      <p:cNvPr id="23" name="对象 22">
                        <a:extLst>
                          <a:ext uri="{FF2B5EF4-FFF2-40B4-BE49-F238E27FC236}">
                            <a16:creationId xmlns:a16="http://schemas.microsoft.com/office/drawing/2014/main" id="{F89382F8-6D04-4BF5-B9DE-C64134AD95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457671" y="4173858"/>
                        <a:ext cx="635000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对象 25">
            <a:extLst>
              <a:ext uri="{FF2B5EF4-FFF2-40B4-BE49-F238E27FC236}">
                <a16:creationId xmlns:a16="http://schemas.microsoft.com/office/drawing/2014/main" id="{F03B5E67-C468-4A6A-AD7A-A2897DC9F8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861054"/>
              </p:ext>
            </p:extLst>
          </p:nvPr>
        </p:nvGraphicFramePr>
        <p:xfrm>
          <a:off x="4307214" y="4216621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26720" imgH="215640" progId="Equation.DSMT4">
                  <p:embed/>
                </p:oleObj>
              </mc:Choice>
              <mc:Fallback>
                <p:oleObj name="Equation" r:id="rId24" imgW="126720" imgH="215640" progId="Equation.DSMT4">
                  <p:embed/>
                  <p:pic>
                    <p:nvPicPr>
                      <p:cNvPr id="22" name="对象 21">
                        <a:extLst>
                          <a:ext uri="{FF2B5EF4-FFF2-40B4-BE49-F238E27FC236}">
                            <a16:creationId xmlns:a16="http://schemas.microsoft.com/office/drawing/2014/main" id="{44121DE8-09B1-4B19-B93C-4DF5FDD7B8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07214" y="4216621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对象 26">
            <a:extLst>
              <a:ext uri="{FF2B5EF4-FFF2-40B4-BE49-F238E27FC236}">
                <a16:creationId xmlns:a16="http://schemas.microsoft.com/office/drawing/2014/main" id="{CDAD3D36-0CA0-4BF6-80B6-744899AA81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725175"/>
              </p:ext>
            </p:extLst>
          </p:nvPr>
        </p:nvGraphicFramePr>
        <p:xfrm>
          <a:off x="5521757" y="4216620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26720" imgH="215640" progId="Equation.DSMT4">
                  <p:embed/>
                </p:oleObj>
              </mc:Choice>
              <mc:Fallback>
                <p:oleObj name="Equation" r:id="rId25" imgW="126720" imgH="215640" progId="Equation.DSMT4">
                  <p:embed/>
                  <p:pic>
                    <p:nvPicPr>
                      <p:cNvPr id="17" name="对象 16">
                        <a:extLst>
                          <a:ext uri="{FF2B5EF4-FFF2-40B4-BE49-F238E27FC236}">
                            <a16:creationId xmlns:a16="http://schemas.microsoft.com/office/drawing/2014/main" id="{55B4125B-7069-479A-8CD9-AF9869BC8B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21757" y="4216620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图片 3" descr="图示&#10;&#10;描述已自动生成">
            <a:extLst>
              <a:ext uri="{FF2B5EF4-FFF2-40B4-BE49-F238E27FC236}">
                <a16:creationId xmlns:a16="http://schemas.microsoft.com/office/drawing/2014/main" id="{0659B269-5EB6-431F-A35F-6681491D6F22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161" y="4872740"/>
            <a:ext cx="2457143" cy="1780952"/>
          </a:xfrm>
          <a:prstGeom prst="rect">
            <a:avLst/>
          </a:prstGeom>
        </p:spPr>
      </p:pic>
      <p:graphicFrame>
        <p:nvGraphicFramePr>
          <p:cNvPr id="28" name="对象 27">
            <a:extLst>
              <a:ext uri="{FF2B5EF4-FFF2-40B4-BE49-F238E27FC236}">
                <a16:creationId xmlns:a16="http://schemas.microsoft.com/office/drawing/2014/main" id="{2634A07A-E8E8-49A1-87EC-6DF834FF5E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236529"/>
              </p:ext>
            </p:extLst>
          </p:nvPr>
        </p:nvGraphicFramePr>
        <p:xfrm>
          <a:off x="5580112" y="5253258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26720" imgH="215640" progId="Equation.DSMT4">
                  <p:embed/>
                </p:oleObj>
              </mc:Choice>
              <mc:Fallback>
                <p:oleObj name="Equation" r:id="rId27" imgW="126720" imgH="215640" progId="Equation.DSMT4">
                  <p:embed/>
                  <p:pic>
                    <p:nvPicPr>
                      <p:cNvPr id="14" name="对象 13">
                        <a:extLst>
                          <a:ext uri="{FF2B5EF4-FFF2-40B4-BE49-F238E27FC236}">
                            <a16:creationId xmlns:a16="http://schemas.microsoft.com/office/drawing/2014/main" id="{BBC082A1-1989-4999-9385-F769FBD76F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80112" y="5253258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对象 28">
            <a:extLst>
              <a:ext uri="{FF2B5EF4-FFF2-40B4-BE49-F238E27FC236}">
                <a16:creationId xmlns:a16="http://schemas.microsoft.com/office/drawing/2014/main" id="{90862F8B-01FE-4015-962F-01BBABEA38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860310"/>
              </p:ext>
            </p:extLst>
          </p:nvPr>
        </p:nvGraphicFramePr>
        <p:xfrm>
          <a:off x="6731645" y="6051451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26720" imgH="215640" progId="Equation.DSMT4">
                  <p:embed/>
                </p:oleObj>
              </mc:Choice>
              <mc:Fallback>
                <p:oleObj name="Equation" r:id="rId28" imgW="126720" imgH="215640" progId="Equation.DSMT4">
                  <p:embed/>
                  <p:pic>
                    <p:nvPicPr>
                      <p:cNvPr id="17" name="对象 16">
                        <a:extLst>
                          <a:ext uri="{FF2B5EF4-FFF2-40B4-BE49-F238E27FC236}">
                            <a16:creationId xmlns:a16="http://schemas.microsoft.com/office/drawing/2014/main" id="{55B4125B-7069-479A-8CD9-AF9869BC8B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731645" y="6051451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3136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投影向量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467544" y="2029213"/>
            <a:ext cx="770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设    ，是两个非零向量，如图       表示向量  ，      表示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向量    ，过点</a:t>
            </a:r>
            <a:r>
              <a:rPr lang="en-US" altLang="zh-CN" b="1" dirty="0"/>
              <a:t>A</a:t>
            </a:r>
            <a:r>
              <a:rPr lang="zh-CN" altLang="en-US" b="1" dirty="0"/>
              <a:t>作       所在直线的垂线，垂足为</a:t>
            </a:r>
            <a:r>
              <a:rPr lang="en-US" altLang="zh-CN" b="1" dirty="0"/>
              <a:t>A</a:t>
            </a:r>
            <a:r>
              <a:rPr lang="en-US" altLang="zh-CN" sz="1600" b="1" dirty="0"/>
              <a:t>1</a:t>
            </a:r>
            <a:r>
              <a:rPr lang="zh-CN" altLang="en-US" b="1" dirty="0"/>
              <a:t>。我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们将上述由向量   得到向量       的变换称为向量   向向量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en-US" altLang="zh-CN" b="1" dirty="0"/>
              <a:t>    </a:t>
            </a:r>
            <a:r>
              <a:rPr lang="zh-CN" altLang="en-US" b="1" dirty="0"/>
              <a:t>投影，向量         称为向量    在向量    上的</a:t>
            </a:r>
            <a:r>
              <a:rPr lang="zh-CN" altLang="en-US" b="1" dirty="0">
                <a:solidFill>
                  <a:srgbClr val="0000FF"/>
                </a:solidFill>
              </a:rPr>
              <a:t>投影向量</a:t>
            </a:r>
            <a:r>
              <a:rPr lang="zh-CN" altLang="en-US" b="1" dirty="0"/>
              <a:t>。</a:t>
            </a:r>
            <a:endParaRPr lang="en-US" altLang="zh-CN" b="1" dirty="0"/>
          </a:p>
        </p:txBody>
      </p:sp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BBC082A1-1989-4999-9385-F769FBD76F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99592" y="1975098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215640" progId="Equation.DSMT4">
                  <p:embed/>
                </p:oleObj>
              </mc:Choice>
              <mc:Fallback>
                <p:oleObj name="Equation" r:id="rId5" imgW="126720" imgH="215640" progId="Equation.DSMT4">
                  <p:embed/>
                  <p:pic>
                    <p:nvPicPr>
                      <p:cNvPr id="14" name="对象 13">
                        <a:extLst>
                          <a:ext uri="{FF2B5EF4-FFF2-40B4-BE49-F238E27FC236}">
                            <a16:creationId xmlns:a16="http://schemas.microsoft.com/office/drawing/2014/main" id="{BBC082A1-1989-4999-9385-F769FBD76F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9592" y="1975098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extLst>
              <a:ext uri="{FF2B5EF4-FFF2-40B4-BE49-F238E27FC236}">
                <a16:creationId xmlns:a16="http://schemas.microsoft.com/office/drawing/2014/main" id="{E6324898-B0B8-4A68-9058-4493AB9A26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9632" y="2003749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215640" progId="Equation.DSMT4">
                  <p:embed/>
                </p:oleObj>
              </mc:Choice>
              <mc:Fallback>
                <p:oleObj name="Equation" r:id="rId7" imgW="126720" imgH="215640" progId="Equation.DSMT4">
                  <p:embed/>
                  <p:pic>
                    <p:nvPicPr>
                      <p:cNvPr id="15" name="对象 14">
                        <a:extLst>
                          <a:ext uri="{FF2B5EF4-FFF2-40B4-BE49-F238E27FC236}">
                            <a16:creationId xmlns:a16="http://schemas.microsoft.com/office/drawing/2014/main" id="{E6324898-B0B8-4A68-9058-4493AB9A26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59632" y="2003749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id="{E5EF77D0-C3C6-4C41-B18E-8CB6BFCD61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6781" y="2003425"/>
          <a:ext cx="5492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41200" imgH="215640" progId="Equation.DSMT4">
                  <p:embed/>
                </p:oleObj>
              </mc:Choice>
              <mc:Fallback>
                <p:oleObj name="Equation" r:id="rId9" imgW="241200" imgH="215640" progId="Equation.DSMT4">
                  <p:embed/>
                  <p:pic>
                    <p:nvPicPr>
                      <p:cNvPr id="16" name="对象 15">
                        <a:extLst>
                          <a:ext uri="{FF2B5EF4-FFF2-40B4-BE49-F238E27FC236}">
                            <a16:creationId xmlns:a16="http://schemas.microsoft.com/office/drawing/2014/main" id="{E5EF77D0-C3C6-4C41-B18E-8CB6BFCD61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26781" y="2003425"/>
                        <a:ext cx="549275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55B4125B-7069-479A-8CD9-AF9869BC8B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9633" y="2734545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720" imgH="215640" progId="Equation.DSMT4">
                  <p:embed/>
                </p:oleObj>
              </mc:Choice>
              <mc:Fallback>
                <p:oleObj name="Equation" r:id="rId11" imgW="126720" imgH="215640" progId="Equation.DSMT4">
                  <p:embed/>
                  <p:pic>
                    <p:nvPicPr>
                      <p:cNvPr id="17" name="对象 16">
                        <a:extLst>
                          <a:ext uri="{FF2B5EF4-FFF2-40B4-BE49-F238E27FC236}">
                            <a16:creationId xmlns:a16="http://schemas.microsoft.com/office/drawing/2014/main" id="{55B4125B-7069-479A-8CD9-AF9869BC8B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89633" y="2734545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extLst>
              <a:ext uri="{FF2B5EF4-FFF2-40B4-BE49-F238E27FC236}">
                <a16:creationId xmlns:a16="http://schemas.microsoft.com/office/drawing/2014/main" id="{57AC5786-9E6D-4EBE-B193-6F506F1952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0866" y="1975096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215640" progId="Equation.DSMT4">
                  <p:embed/>
                </p:oleObj>
              </mc:Choice>
              <mc:Fallback>
                <p:oleObj name="Equation" r:id="rId12" imgW="126720" imgH="215640" progId="Equation.DSMT4">
                  <p:embed/>
                  <p:pic>
                    <p:nvPicPr>
                      <p:cNvPr id="18" name="对象 17">
                        <a:extLst>
                          <a:ext uri="{FF2B5EF4-FFF2-40B4-BE49-F238E27FC236}">
                            <a16:creationId xmlns:a16="http://schemas.microsoft.com/office/drawing/2014/main" id="{57AC5786-9E6D-4EBE-B193-6F506F195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20866" y="1975096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>
            <a:extLst>
              <a:ext uri="{FF2B5EF4-FFF2-40B4-BE49-F238E27FC236}">
                <a16:creationId xmlns:a16="http://schemas.microsoft.com/office/drawing/2014/main" id="{20B208C2-9FCD-4B1D-9805-978A139B67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3562" y="4163989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215640" progId="Equation.DSMT4">
                  <p:embed/>
                </p:oleObj>
              </mc:Choice>
              <mc:Fallback>
                <p:oleObj name="Equation" r:id="rId13" imgW="126720" imgH="215640" progId="Equation.DSMT4">
                  <p:embed/>
                  <p:pic>
                    <p:nvPicPr>
                      <p:cNvPr id="19" name="对象 18">
                        <a:extLst>
                          <a:ext uri="{FF2B5EF4-FFF2-40B4-BE49-F238E27FC236}">
                            <a16:creationId xmlns:a16="http://schemas.microsoft.com/office/drawing/2014/main" id="{20B208C2-9FCD-4B1D-9805-978A139B67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3562" y="4163989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>
            <a:extLst>
              <a:ext uri="{FF2B5EF4-FFF2-40B4-BE49-F238E27FC236}">
                <a16:creationId xmlns:a16="http://schemas.microsoft.com/office/drawing/2014/main" id="{7FB88262-9C81-455F-9868-70E9D38DED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0454" y="1990330"/>
          <a:ext cx="5778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53800" imgH="215640" progId="Equation.DSMT4">
                  <p:embed/>
                </p:oleObj>
              </mc:Choice>
              <mc:Fallback>
                <p:oleObj name="Equation" r:id="rId14" imgW="253800" imgH="215640" progId="Equation.DSMT4">
                  <p:embed/>
                  <p:pic>
                    <p:nvPicPr>
                      <p:cNvPr id="20" name="对象 19">
                        <a:extLst>
                          <a:ext uri="{FF2B5EF4-FFF2-40B4-BE49-F238E27FC236}">
                            <a16:creationId xmlns:a16="http://schemas.microsoft.com/office/drawing/2014/main" id="{7FB88262-9C81-455F-9868-70E9D38DED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730454" y="1990330"/>
                        <a:ext cx="57785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>
            <a:extLst>
              <a:ext uri="{FF2B5EF4-FFF2-40B4-BE49-F238E27FC236}">
                <a16:creationId xmlns:a16="http://schemas.microsoft.com/office/drawing/2014/main" id="{C57F01E8-E496-4CFC-BF57-5C33E3616A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5816" y="2734545"/>
          <a:ext cx="5778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53800" imgH="215640" progId="Equation.DSMT4">
                  <p:embed/>
                </p:oleObj>
              </mc:Choice>
              <mc:Fallback>
                <p:oleObj name="Equation" r:id="rId16" imgW="253800" imgH="215640" progId="Equation.DSMT4">
                  <p:embed/>
                  <p:pic>
                    <p:nvPicPr>
                      <p:cNvPr id="21" name="对象 20">
                        <a:extLst>
                          <a:ext uri="{FF2B5EF4-FFF2-40B4-BE49-F238E27FC236}">
                            <a16:creationId xmlns:a16="http://schemas.microsoft.com/office/drawing/2014/main" id="{C57F01E8-E496-4CFC-BF57-5C33E3616A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915816" y="2734545"/>
                        <a:ext cx="57785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对象 21">
            <a:extLst>
              <a:ext uri="{FF2B5EF4-FFF2-40B4-BE49-F238E27FC236}">
                <a16:creationId xmlns:a16="http://schemas.microsoft.com/office/drawing/2014/main" id="{44121DE8-09B1-4B19-B93C-4DF5FDD7B8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3475867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26720" imgH="215640" progId="Equation.DSMT4">
                  <p:embed/>
                </p:oleObj>
              </mc:Choice>
              <mc:Fallback>
                <p:oleObj name="Equation" r:id="rId18" imgW="126720" imgH="215640" progId="Equation.DSMT4">
                  <p:embed/>
                  <p:pic>
                    <p:nvPicPr>
                      <p:cNvPr id="22" name="对象 21">
                        <a:extLst>
                          <a:ext uri="{FF2B5EF4-FFF2-40B4-BE49-F238E27FC236}">
                            <a16:creationId xmlns:a16="http://schemas.microsoft.com/office/drawing/2014/main" id="{44121DE8-09B1-4B19-B93C-4DF5FDD7B8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67000" y="3475867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对象 22">
            <a:extLst>
              <a:ext uri="{FF2B5EF4-FFF2-40B4-BE49-F238E27FC236}">
                <a16:creationId xmlns:a16="http://schemas.microsoft.com/office/drawing/2014/main" id="{F89382F8-6D04-4BF5-B9DE-C64134AD95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97338" y="3448050"/>
          <a:ext cx="6350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79360" imgH="253800" progId="Equation.DSMT4">
                  <p:embed/>
                </p:oleObj>
              </mc:Choice>
              <mc:Fallback>
                <p:oleObj name="Equation" r:id="rId19" imgW="279360" imgH="253800" progId="Equation.DSMT4">
                  <p:embed/>
                  <p:pic>
                    <p:nvPicPr>
                      <p:cNvPr id="23" name="对象 22">
                        <a:extLst>
                          <a:ext uri="{FF2B5EF4-FFF2-40B4-BE49-F238E27FC236}">
                            <a16:creationId xmlns:a16="http://schemas.microsoft.com/office/drawing/2014/main" id="{F89382F8-6D04-4BF5-B9DE-C64134AD95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097338" y="3448050"/>
                        <a:ext cx="635000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对象 23">
            <a:extLst>
              <a:ext uri="{FF2B5EF4-FFF2-40B4-BE49-F238E27FC236}">
                <a16:creationId xmlns:a16="http://schemas.microsoft.com/office/drawing/2014/main" id="{B2DBA76F-02D7-4CCF-BF5E-1C2BA93899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4248" y="3448050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26720" imgH="215640" progId="Equation.DSMT4">
                  <p:embed/>
                </p:oleObj>
              </mc:Choice>
              <mc:Fallback>
                <p:oleObj name="Equation" r:id="rId21" imgW="126720" imgH="215640" progId="Equation.DSMT4">
                  <p:embed/>
                  <p:pic>
                    <p:nvPicPr>
                      <p:cNvPr id="24" name="对象 23">
                        <a:extLst>
                          <a:ext uri="{FF2B5EF4-FFF2-40B4-BE49-F238E27FC236}">
                            <a16:creationId xmlns:a16="http://schemas.microsoft.com/office/drawing/2014/main" id="{B2DBA76F-02D7-4CCF-BF5E-1C2BA93899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04248" y="3448050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24">
            <a:extLst>
              <a:ext uri="{FF2B5EF4-FFF2-40B4-BE49-F238E27FC236}">
                <a16:creationId xmlns:a16="http://schemas.microsoft.com/office/drawing/2014/main" id="{A9EE1B8D-3C5B-44DC-9009-D6024BCB3E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57671" y="4173858"/>
          <a:ext cx="6350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79360" imgH="253800" progId="Equation.DSMT4">
                  <p:embed/>
                </p:oleObj>
              </mc:Choice>
              <mc:Fallback>
                <p:oleObj name="Equation" r:id="rId22" imgW="279360" imgH="253800" progId="Equation.DSMT4">
                  <p:embed/>
                  <p:pic>
                    <p:nvPicPr>
                      <p:cNvPr id="25" name="对象 24">
                        <a:extLst>
                          <a:ext uri="{FF2B5EF4-FFF2-40B4-BE49-F238E27FC236}">
                            <a16:creationId xmlns:a16="http://schemas.microsoft.com/office/drawing/2014/main" id="{A9EE1B8D-3C5B-44DC-9009-D6024BCB3E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457671" y="4173858"/>
                        <a:ext cx="635000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对象 25">
            <a:extLst>
              <a:ext uri="{FF2B5EF4-FFF2-40B4-BE49-F238E27FC236}">
                <a16:creationId xmlns:a16="http://schemas.microsoft.com/office/drawing/2014/main" id="{F03B5E67-C468-4A6A-AD7A-A2897DC9F8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07214" y="4216621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26720" imgH="215640" progId="Equation.DSMT4">
                  <p:embed/>
                </p:oleObj>
              </mc:Choice>
              <mc:Fallback>
                <p:oleObj name="Equation" r:id="rId24" imgW="126720" imgH="215640" progId="Equation.DSMT4">
                  <p:embed/>
                  <p:pic>
                    <p:nvPicPr>
                      <p:cNvPr id="26" name="对象 25">
                        <a:extLst>
                          <a:ext uri="{FF2B5EF4-FFF2-40B4-BE49-F238E27FC236}">
                            <a16:creationId xmlns:a16="http://schemas.microsoft.com/office/drawing/2014/main" id="{F03B5E67-C468-4A6A-AD7A-A2897DC9F8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07214" y="4216621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对象 26">
            <a:extLst>
              <a:ext uri="{FF2B5EF4-FFF2-40B4-BE49-F238E27FC236}">
                <a16:creationId xmlns:a16="http://schemas.microsoft.com/office/drawing/2014/main" id="{CDAD3D36-0CA0-4BF6-80B6-744899AA81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21757" y="4216620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26720" imgH="215640" progId="Equation.DSMT4">
                  <p:embed/>
                </p:oleObj>
              </mc:Choice>
              <mc:Fallback>
                <p:oleObj name="Equation" r:id="rId25" imgW="126720" imgH="215640" progId="Equation.DSMT4">
                  <p:embed/>
                  <p:pic>
                    <p:nvPicPr>
                      <p:cNvPr id="27" name="对象 26">
                        <a:extLst>
                          <a:ext uri="{FF2B5EF4-FFF2-40B4-BE49-F238E27FC236}">
                            <a16:creationId xmlns:a16="http://schemas.microsoft.com/office/drawing/2014/main" id="{CDAD3D36-0CA0-4BF6-80B6-744899AA81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21757" y="4216620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图片 3" descr="图示&#10;&#10;描述已自动生成">
            <a:extLst>
              <a:ext uri="{FF2B5EF4-FFF2-40B4-BE49-F238E27FC236}">
                <a16:creationId xmlns:a16="http://schemas.microsoft.com/office/drawing/2014/main" id="{0659B269-5EB6-431F-A35F-6681491D6F22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161" y="4872740"/>
            <a:ext cx="2457143" cy="1780952"/>
          </a:xfrm>
          <a:prstGeom prst="rect">
            <a:avLst/>
          </a:prstGeom>
        </p:spPr>
      </p:pic>
      <p:graphicFrame>
        <p:nvGraphicFramePr>
          <p:cNvPr id="28" name="对象 27">
            <a:extLst>
              <a:ext uri="{FF2B5EF4-FFF2-40B4-BE49-F238E27FC236}">
                <a16:creationId xmlns:a16="http://schemas.microsoft.com/office/drawing/2014/main" id="{2634A07A-E8E8-49A1-87EC-6DF834FF5E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0112" y="5253258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26720" imgH="215640" progId="Equation.DSMT4">
                  <p:embed/>
                </p:oleObj>
              </mc:Choice>
              <mc:Fallback>
                <p:oleObj name="Equation" r:id="rId27" imgW="126720" imgH="215640" progId="Equation.DSMT4">
                  <p:embed/>
                  <p:pic>
                    <p:nvPicPr>
                      <p:cNvPr id="28" name="对象 27">
                        <a:extLst>
                          <a:ext uri="{FF2B5EF4-FFF2-40B4-BE49-F238E27FC236}">
                            <a16:creationId xmlns:a16="http://schemas.microsoft.com/office/drawing/2014/main" id="{2634A07A-E8E8-49A1-87EC-6DF834FF5E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80112" y="5253258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对象 28">
            <a:extLst>
              <a:ext uri="{FF2B5EF4-FFF2-40B4-BE49-F238E27FC236}">
                <a16:creationId xmlns:a16="http://schemas.microsoft.com/office/drawing/2014/main" id="{90862F8B-01FE-4015-962F-01BBABEA38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1645" y="6051451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26720" imgH="215640" progId="Equation.DSMT4">
                  <p:embed/>
                </p:oleObj>
              </mc:Choice>
              <mc:Fallback>
                <p:oleObj name="Equation" r:id="rId28" imgW="126720" imgH="215640" progId="Equation.DSMT4">
                  <p:embed/>
                  <p:pic>
                    <p:nvPicPr>
                      <p:cNvPr id="29" name="对象 28">
                        <a:extLst>
                          <a:ext uri="{FF2B5EF4-FFF2-40B4-BE49-F238E27FC236}">
                            <a16:creationId xmlns:a16="http://schemas.microsoft.com/office/drawing/2014/main" id="{90862F8B-01FE-4015-962F-01BBABEA38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731645" y="6051451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对象 29">
            <a:extLst>
              <a:ext uri="{FF2B5EF4-FFF2-40B4-BE49-F238E27FC236}">
                <a16:creationId xmlns:a16="http://schemas.microsoft.com/office/drawing/2014/main" id="{896F3333-4239-432A-B31A-56598356EB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9129834"/>
              </p:ext>
            </p:extLst>
          </p:nvPr>
        </p:nvGraphicFramePr>
        <p:xfrm>
          <a:off x="1588515" y="5443339"/>
          <a:ext cx="173831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761760" imgH="253800" progId="Equation.DSMT4">
                  <p:embed/>
                </p:oleObj>
              </mc:Choice>
              <mc:Fallback>
                <p:oleObj name="Equation" r:id="rId29" imgW="761760" imgH="253800" progId="Equation.DSMT4">
                  <p:embed/>
                  <p:pic>
                    <p:nvPicPr>
                      <p:cNvPr id="30" name="对象 29">
                        <a:extLst>
                          <a:ext uri="{FF2B5EF4-FFF2-40B4-BE49-F238E27FC236}">
                            <a16:creationId xmlns:a16="http://schemas.microsoft.com/office/drawing/2014/main" id="{896F3333-4239-432A-B31A-56598356EB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588515" y="5443339"/>
                        <a:ext cx="1738312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5030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9060"/>
                      </a14:imgEffect>
                      <a14:imgEffect>
                        <a14:brightnessContrast bright="58000" contrast="-1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ffectLst>
              <a:glow>
                <a:schemeClr val="accent1"/>
              </a:glow>
              <a:softEdge rad="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500"/>
                      </a14:imgEffect>
                      <a14:imgEffect>
                        <a14:brightnessContrast bright="65000" contras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12503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前面我们学习了向量的哪些运算？</a:t>
            </a:r>
          </a:p>
        </p:txBody>
      </p:sp>
    </p:spTree>
    <p:extLst>
      <p:ext uri="{BB962C8B-B14F-4D97-AF65-F5344CB8AC3E}">
        <p14:creationId xmlns:p14="http://schemas.microsoft.com/office/powerpoint/2010/main" val="120692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58000" contrast="3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405" name="左大括号 16">
            <a:extLst>
              <a:ext uri="{FF2B5EF4-FFF2-40B4-BE49-F238E27FC236}">
                <a16:creationId xmlns:a16="http://schemas.microsoft.com/office/drawing/2014/main" id="{45A65075-BE5F-4588-B452-40CE7360208D}"/>
              </a:ext>
            </a:extLst>
          </p:cNvPr>
          <p:cNvSpPr>
            <a:spLocks/>
          </p:cNvSpPr>
          <p:nvPr/>
        </p:nvSpPr>
        <p:spPr bwMode="auto">
          <a:xfrm>
            <a:off x="2844654" y="2132856"/>
            <a:ext cx="215178" cy="1223661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6" name="TextBox 17">
            <a:extLst>
              <a:ext uri="{FF2B5EF4-FFF2-40B4-BE49-F238E27FC236}">
                <a16:creationId xmlns:a16="http://schemas.microsoft.com/office/drawing/2014/main" id="{8F970861-E379-4D44-9793-1C4D972FF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916832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数量积</a:t>
            </a:r>
          </a:p>
        </p:txBody>
      </p:sp>
    </p:spTree>
    <p:extLst>
      <p:ext uri="{BB962C8B-B14F-4D97-AF65-F5344CB8AC3E}">
        <p14:creationId xmlns:p14="http://schemas.microsoft.com/office/powerpoint/2010/main" val="103965781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58000" contrast="3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405" name="左大括号 16">
            <a:extLst>
              <a:ext uri="{FF2B5EF4-FFF2-40B4-BE49-F238E27FC236}">
                <a16:creationId xmlns:a16="http://schemas.microsoft.com/office/drawing/2014/main" id="{45A65075-BE5F-4588-B452-40CE7360208D}"/>
              </a:ext>
            </a:extLst>
          </p:cNvPr>
          <p:cNvSpPr>
            <a:spLocks/>
          </p:cNvSpPr>
          <p:nvPr/>
        </p:nvSpPr>
        <p:spPr bwMode="auto">
          <a:xfrm>
            <a:off x="2844654" y="2132856"/>
            <a:ext cx="215178" cy="1223661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6" name="TextBox 17">
            <a:extLst>
              <a:ext uri="{FF2B5EF4-FFF2-40B4-BE49-F238E27FC236}">
                <a16:creationId xmlns:a16="http://schemas.microsoft.com/office/drawing/2014/main" id="{8F970861-E379-4D44-9793-1C4D972FF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916832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数量积</a:t>
            </a:r>
          </a:p>
        </p:txBody>
      </p:sp>
      <p:sp>
        <p:nvSpPr>
          <p:cNvPr id="9" name="TextBox 17">
            <a:extLst>
              <a:ext uri="{FF2B5EF4-FFF2-40B4-BE49-F238E27FC236}">
                <a16:creationId xmlns:a16="http://schemas.microsoft.com/office/drawing/2014/main" id="{719F017E-8328-47D6-BA3D-01F3B6C1D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3140968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投影向量</a:t>
            </a:r>
          </a:p>
        </p:txBody>
      </p:sp>
    </p:spTree>
    <p:extLst>
      <p:ext uri="{BB962C8B-B14F-4D97-AF65-F5344CB8AC3E}">
        <p14:creationId xmlns:p14="http://schemas.microsoft.com/office/powerpoint/2010/main" val="80786005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58000" contrast="3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405" name="左大括号 16">
            <a:extLst>
              <a:ext uri="{FF2B5EF4-FFF2-40B4-BE49-F238E27FC236}">
                <a16:creationId xmlns:a16="http://schemas.microsoft.com/office/drawing/2014/main" id="{45A65075-BE5F-4588-B452-40CE7360208D}"/>
              </a:ext>
            </a:extLst>
          </p:cNvPr>
          <p:cNvSpPr>
            <a:spLocks/>
          </p:cNvSpPr>
          <p:nvPr/>
        </p:nvSpPr>
        <p:spPr bwMode="auto">
          <a:xfrm>
            <a:off x="2844654" y="2132856"/>
            <a:ext cx="215178" cy="1223661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6" name="TextBox 17">
            <a:extLst>
              <a:ext uri="{FF2B5EF4-FFF2-40B4-BE49-F238E27FC236}">
                <a16:creationId xmlns:a16="http://schemas.microsoft.com/office/drawing/2014/main" id="{8F970861-E379-4D44-9793-1C4D972FF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916832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数量积</a:t>
            </a:r>
          </a:p>
        </p:txBody>
      </p:sp>
      <p:sp>
        <p:nvSpPr>
          <p:cNvPr id="9" name="TextBox 17">
            <a:extLst>
              <a:ext uri="{FF2B5EF4-FFF2-40B4-BE49-F238E27FC236}">
                <a16:creationId xmlns:a16="http://schemas.microsoft.com/office/drawing/2014/main" id="{719F017E-8328-47D6-BA3D-01F3B6C1D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3140968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投影向量</a:t>
            </a:r>
          </a:p>
        </p:txBody>
      </p:sp>
      <p:sp>
        <p:nvSpPr>
          <p:cNvPr id="10" name="WordArt 3">
            <a:extLst>
              <a:ext uri="{FF2B5EF4-FFF2-40B4-BE49-F238E27FC236}">
                <a16:creationId xmlns:a16="http://schemas.microsoft.com/office/drawing/2014/main" id="{A4F1E354-B737-4F5D-AEA1-772FFBE9DA1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70992" y="5132040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 dirty="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思想方法</a:t>
            </a:r>
          </a:p>
        </p:txBody>
      </p:sp>
    </p:spTree>
    <p:extLst>
      <p:ext uri="{BB962C8B-B14F-4D97-AF65-F5344CB8AC3E}">
        <p14:creationId xmlns:p14="http://schemas.microsoft.com/office/powerpoint/2010/main" val="43665907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58000" contrast="3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405" name="左大括号 16">
            <a:extLst>
              <a:ext uri="{FF2B5EF4-FFF2-40B4-BE49-F238E27FC236}">
                <a16:creationId xmlns:a16="http://schemas.microsoft.com/office/drawing/2014/main" id="{45A65075-BE5F-4588-B452-40CE7360208D}"/>
              </a:ext>
            </a:extLst>
          </p:cNvPr>
          <p:cNvSpPr>
            <a:spLocks/>
          </p:cNvSpPr>
          <p:nvPr/>
        </p:nvSpPr>
        <p:spPr bwMode="auto">
          <a:xfrm>
            <a:off x="2844654" y="2132856"/>
            <a:ext cx="215178" cy="1223661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6" name="TextBox 17">
            <a:extLst>
              <a:ext uri="{FF2B5EF4-FFF2-40B4-BE49-F238E27FC236}">
                <a16:creationId xmlns:a16="http://schemas.microsoft.com/office/drawing/2014/main" id="{8F970861-E379-4D44-9793-1C4D972FF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916832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数量积</a:t>
            </a:r>
          </a:p>
        </p:txBody>
      </p:sp>
      <p:sp>
        <p:nvSpPr>
          <p:cNvPr id="9" name="TextBox 17">
            <a:extLst>
              <a:ext uri="{FF2B5EF4-FFF2-40B4-BE49-F238E27FC236}">
                <a16:creationId xmlns:a16="http://schemas.microsoft.com/office/drawing/2014/main" id="{719F017E-8328-47D6-BA3D-01F3B6C1D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3140968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投影向量</a:t>
            </a:r>
          </a:p>
        </p:txBody>
      </p:sp>
      <p:sp>
        <p:nvSpPr>
          <p:cNvPr id="10" name="WordArt 3">
            <a:extLst>
              <a:ext uri="{FF2B5EF4-FFF2-40B4-BE49-F238E27FC236}">
                <a16:creationId xmlns:a16="http://schemas.microsoft.com/office/drawing/2014/main" id="{A4F1E354-B737-4F5D-AEA1-772FFBE9DA1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70992" y="5132040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 dirty="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思想方法</a:t>
            </a:r>
          </a:p>
        </p:txBody>
      </p:sp>
      <p:sp>
        <p:nvSpPr>
          <p:cNvPr id="11" name="左大括号 16">
            <a:extLst>
              <a:ext uri="{FF2B5EF4-FFF2-40B4-BE49-F238E27FC236}">
                <a16:creationId xmlns:a16="http://schemas.microsoft.com/office/drawing/2014/main" id="{7B614AD1-0924-458E-A6AB-24BC205B1D91}"/>
              </a:ext>
            </a:extLst>
          </p:cNvPr>
          <p:cNvSpPr>
            <a:spLocks/>
          </p:cNvSpPr>
          <p:nvPr/>
        </p:nvSpPr>
        <p:spPr bwMode="auto">
          <a:xfrm>
            <a:off x="2772646" y="4581128"/>
            <a:ext cx="215178" cy="1571797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2" name="TextBox 17">
            <a:extLst>
              <a:ext uri="{FF2B5EF4-FFF2-40B4-BE49-F238E27FC236}">
                <a16:creationId xmlns:a16="http://schemas.microsoft.com/office/drawing/2014/main" id="{AC81059A-AF59-4B35-A840-B9E63F465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816" y="4293096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类比、抽象</a:t>
            </a:r>
          </a:p>
        </p:txBody>
      </p:sp>
    </p:spTree>
    <p:extLst>
      <p:ext uri="{BB962C8B-B14F-4D97-AF65-F5344CB8AC3E}">
        <p14:creationId xmlns:p14="http://schemas.microsoft.com/office/powerpoint/2010/main" val="56592935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58000" contrast="3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405" name="左大括号 16">
            <a:extLst>
              <a:ext uri="{FF2B5EF4-FFF2-40B4-BE49-F238E27FC236}">
                <a16:creationId xmlns:a16="http://schemas.microsoft.com/office/drawing/2014/main" id="{45A65075-BE5F-4588-B452-40CE7360208D}"/>
              </a:ext>
            </a:extLst>
          </p:cNvPr>
          <p:cNvSpPr>
            <a:spLocks/>
          </p:cNvSpPr>
          <p:nvPr/>
        </p:nvSpPr>
        <p:spPr bwMode="auto">
          <a:xfrm>
            <a:off x="2844654" y="2132856"/>
            <a:ext cx="215178" cy="1223661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6" name="TextBox 17">
            <a:extLst>
              <a:ext uri="{FF2B5EF4-FFF2-40B4-BE49-F238E27FC236}">
                <a16:creationId xmlns:a16="http://schemas.microsoft.com/office/drawing/2014/main" id="{8F970861-E379-4D44-9793-1C4D972FF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916832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数量积</a:t>
            </a:r>
          </a:p>
        </p:txBody>
      </p:sp>
      <p:sp>
        <p:nvSpPr>
          <p:cNvPr id="9" name="TextBox 17">
            <a:extLst>
              <a:ext uri="{FF2B5EF4-FFF2-40B4-BE49-F238E27FC236}">
                <a16:creationId xmlns:a16="http://schemas.microsoft.com/office/drawing/2014/main" id="{719F017E-8328-47D6-BA3D-01F3B6C1D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3140968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投影向量</a:t>
            </a:r>
          </a:p>
        </p:txBody>
      </p:sp>
      <p:sp>
        <p:nvSpPr>
          <p:cNvPr id="10" name="WordArt 3">
            <a:extLst>
              <a:ext uri="{FF2B5EF4-FFF2-40B4-BE49-F238E27FC236}">
                <a16:creationId xmlns:a16="http://schemas.microsoft.com/office/drawing/2014/main" id="{A4F1E354-B737-4F5D-AEA1-772FFBE9DA1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70992" y="5132040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 dirty="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思想方法</a:t>
            </a:r>
          </a:p>
        </p:txBody>
      </p:sp>
      <p:sp>
        <p:nvSpPr>
          <p:cNvPr id="11" name="左大括号 16">
            <a:extLst>
              <a:ext uri="{FF2B5EF4-FFF2-40B4-BE49-F238E27FC236}">
                <a16:creationId xmlns:a16="http://schemas.microsoft.com/office/drawing/2014/main" id="{7B614AD1-0924-458E-A6AB-24BC205B1D91}"/>
              </a:ext>
            </a:extLst>
          </p:cNvPr>
          <p:cNvSpPr>
            <a:spLocks/>
          </p:cNvSpPr>
          <p:nvPr/>
        </p:nvSpPr>
        <p:spPr bwMode="auto">
          <a:xfrm>
            <a:off x="2772646" y="4581128"/>
            <a:ext cx="215178" cy="1571797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2" name="TextBox 17">
            <a:extLst>
              <a:ext uri="{FF2B5EF4-FFF2-40B4-BE49-F238E27FC236}">
                <a16:creationId xmlns:a16="http://schemas.microsoft.com/office/drawing/2014/main" id="{AC81059A-AF59-4B35-A840-B9E63F465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816" y="4293096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类比、抽象</a:t>
            </a:r>
          </a:p>
        </p:txBody>
      </p:sp>
      <p:sp>
        <p:nvSpPr>
          <p:cNvPr id="13" name="TextBox 17">
            <a:extLst>
              <a:ext uri="{FF2B5EF4-FFF2-40B4-BE49-F238E27FC236}">
                <a16:creationId xmlns:a16="http://schemas.microsoft.com/office/drawing/2014/main" id="{0B94C1CC-A5E4-4B17-B5A1-82C2641D0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816" y="5877272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数形结合</a:t>
            </a:r>
          </a:p>
        </p:txBody>
      </p:sp>
    </p:spTree>
    <p:extLst>
      <p:ext uri="{BB962C8B-B14F-4D97-AF65-F5344CB8AC3E}">
        <p14:creationId xmlns:p14="http://schemas.microsoft.com/office/powerpoint/2010/main" val="7735870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前面我们学习了向量的哪些运算？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50F3DF4-BA38-4081-9B3A-623B6159736B}"/>
              </a:ext>
            </a:extLst>
          </p:cNvPr>
          <p:cNvSpPr txBox="1"/>
          <p:nvPr/>
        </p:nvSpPr>
        <p:spPr>
          <a:xfrm>
            <a:off x="611560" y="3039343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FF"/>
                </a:solidFill>
              </a:rPr>
              <a:t>向量的线性运算：加法、减法和数乘，它们的结果还是</a:t>
            </a:r>
            <a:endParaRPr lang="en-US" altLang="zh-CN" b="1" dirty="0">
              <a:solidFill>
                <a:srgbClr val="0000FF"/>
              </a:solidFill>
            </a:endParaRPr>
          </a:p>
          <a:p>
            <a:endParaRPr lang="en-US" altLang="zh-CN" b="1" dirty="0">
              <a:solidFill>
                <a:srgbClr val="0000FF"/>
              </a:solidFill>
            </a:endParaRPr>
          </a:p>
          <a:p>
            <a:r>
              <a:rPr lang="zh-CN" altLang="en-US" b="1" dirty="0">
                <a:solidFill>
                  <a:srgbClr val="0000FF"/>
                </a:solidFill>
              </a:rPr>
              <a:t>一个向量。</a:t>
            </a:r>
          </a:p>
        </p:txBody>
      </p:sp>
    </p:spTree>
    <p:extLst>
      <p:ext uri="{BB962C8B-B14F-4D97-AF65-F5344CB8AC3E}">
        <p14:creationId xmlns:p14="http://schemas.microsoft.com/office/powerpoint/2010/main" val="357918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前面我们学习了向量的哪些运算？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50F3DF4-BA38-4081-9B3A-623B6159736B}"/>
              </a:ext>
            </a:extLst>
          </p:cNvPr>
          <p:cNvSpPr txBox="1"/>
          <p:nvPr/>
        </p:nvSpPr>
        <p:spPr>
          <a:xfrm>
            <a:off x="611560" y="3039343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FF"/>
                </a:solidFill>
              </a:rPr>
              <a:t>向量的线性运算：加法、减法和数乘，它们的结果还是</a:t>
            </a:r>
            <a:endParaRPr lang="en-US" altLang="zh-CN" b="1" dirty="0">
              <a:solidFill>
                <a:srgbClr val="0000FF"/>
              </a:solidFill>
            </a:endParaRPr>
          </a:p>
          <a:p>
            <a:endParaRPr lang="en-US" altLang="zh-CN" b="1" dirty="0">
              <a:solidFill>
                <a:srgbClr val="0000FF"/>
              </a:solidFill>
            </a:endParaRPr>
          </a:p>
          <a:p>
            <a:r>
              <a:rPr lang="zh-CN" altLang="en-US" b="1" dirty="0">
                <a:solidFill>
                  <a:srgbClr val="0000FF"/>
                </a:solidFill>
              </a:rPr>
              <a:t>一个向量。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610F5AE-50FC-4A09-A1A6-A383C84B89CE}"/>
              </a:ext>
            </a:extLst>
          </p:cNvPr>
          <p:cNvSpPr txBox="1"/>
          <p:nvPr/>
        </p:nvSpPr>
        <p:spPr>
          <a:xfrm>
            <a:off x="611560" y="4676943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向量与向量能否“相乘”呢？</a:t>
            </a:r>
          </a:p>
        </p:txBody>
      </p:sp>
    </p:spTree>
    <p:extLst>
      <p:ext uri="{BB962C8B-B14F-4D97-AF65-F5344CB8AC3E}">
        <p14:creationId xmlns:p14="http://schemas.microsoft.com/office/powerpoint/2010/main" val="2758846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一个物体在力</a:t>
            </a:r>
            <a:r>
              <a:rPr lang="en-US" altLang="zh-CN" b="1" dirty="0"/>
              <a:t>F</a:t>
            </a:r>
            <a:r>
              <a:rPr lang="zh-CN" altLang="en-US" dirty="0"/>
              <a:t>的作用下发生了位移</a:t>
            </a:r>
            <a:r>
              <a:rPr lang="en-US" altLang="zh-CN" b="1" dirty="0"/>
              <a:t>s</a:t>
            </a:r>
            <a:r>
              <a:rPr lang="zh-CN" altLang="en-US" dirty="0"/>
              <a:t>，那么该力对此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物体所做的功为多少？</a:t>
            </a:r>
          </a:p>
        </p:txBody>
      </p:sp>
      <p:pic>
        <p:nvPicPr>
          <p:cNvPr id="8" name="图片 7" descr="图示&#10;&#10;描述已自动生成">
            <a:extLst>
              <a:ext uri="{FF2B5EF4-FFF2-40B4-BE49-F238E27FC236}">
                <a16:creationId xmlns:a16="http://schemas.microsoft.com/office/drawing/2014/main" id="{4B0CEE5F-4C45-4DB5-AE10-52873910A36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47"/>
          <a:stretch/>
        </p:blipFill>
        <p:spPr>
          <a:xfrm>
            <a:off x="5292080" y="3068960"/>
            <a:ext cx="2667000" cy="1440160"/>
          </a:xfrm>
          <a:prstGeom prst="rect">
            <a:avLst/>
          </a:prstGeom>
        </p:spPr>
      </p:pic>
      <p:sp>
        <p:nvSpPr>
          <p:cNvPr id="7" name="Rectangle 7">
            <a:extLst>
              <a:ext uri="{FF2B5EF4-FFF2-40B4-BE49-F238E27FC236}">
                <a16:creationId xmlns:a16="http://schemas.microsoft.com/office/drawing/2014/main" id="{20FED769-F357-470E-92F5-7AF43379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思考与探究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5865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一个物体在力</a:t>
            </a:r>
            <a:r>
              <a:rPr lang="en-US" altLang="zh-CN" b="1" dirty="0"/>
              <a:t>F</a:t>
            </a:r>
            <a:r>
              <a:rPr lang="zh-CN" altLang="en-US" dirty="0"/>
              <a:t>的作用下发生了位移</a:t>
            </a:r>
            <a:r>
              <a:rPr lang="en-US" altLang="zh-CN" b="1" dirty="0"/>
              <a:t>s</a:t>
            </a:r>
            <a:r>
              <a:rPr lang="zh-CN" altLang="en-US" dirty="0"/>
              <a:t>，那么该力对此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物体所做的功为多少？</a:t>
            </a:r>
          </a:p>
        </p:txBody>
      </p:sp>
      <p:pic>
        <p:nvPicPr>
          <p:cNvPr id="8" name="图片 7" descr="图示&#10;&#10;描述已自动生成">
            <a:extLst>
              <a:ext uri="{FF2B5EF4-FFF2-40B4-BE49-F238E27FC236}">
                <a16:creationId xmlns:a16="http://schemas.microsoft.com/office/drawing/2014/main" id="{4B0CEE5F-4C45-4DB5-AE10-52873910A36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47"/>
          <a:stretch/>
        </p:blipFill>
        <p:spPr>
          <a:xfrm>
            <a:off x="5292080" y="3068960"/>
            <a:ext cx="2667000" cy="144016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A3364F20-EEE6-46CA-B7D6-491DC0022E67}"/>
              </a:ext>
            </a:extLst>
          </p:cNvPr>
          <p:cNvSpPr txBox="1"/>
          <p:nvPr/>
        </p:nvSpPr>
        <p:spPr>
          <a:xfrm>
            <a:off x="2051720" y="381921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00FF"/>
                </a:solidFill>
              </a:rPr>
              <a:t>W=|</a:t>
            </a:r>
            <a:r>
              <a:rPr lang="en-US" altLang="zh-CN" b="1" dirty="0">
                <a:solidFill>
                  <a:srgbClr val="0000FF"/>
                </a:solidFill>
              </a:rPr>
              <a:t>F</a:t>
            </a:r>
            <a:r>
              <a:rPr lang="en-US" altLang="zh-CN" dirty="0">
                <a:solidFill>
                  <a:srgbClr val="0000FF"/>
                </a:solidFill>
              </a:rPr>
              <a:t>||</a:t>
            </a:r>
            <a:r>
              <a:rPr lang="en-US" altLang="zh-CN" b="1" dirty="0" err="1">
                <a:solidFill>
                  <a:srgbClr val="0000FF"/>
                </a:solidFill>
              </a:rPr>
              <a:t>s</a:t>
            </a:r>
            <a:r>
              <a:rPr lang="en-US" altLang="zh-CN" dirty="0" err="1">
                <a:solidFill>
                  <a:srgbClr val="0000FF"/>
                </a:solidFill>
              </a:rPr>
              <a:t>|cosθ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8B088CDD-E924-471F-AD63-03E7EB70D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思考与探究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7546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FB33E86-BD34-4C79-84F4-9B9A1AE1CF1C}"/>
              </a:ext>
            </a:extLst>
          </p:cNvPr>
          <p:cNvSpPr txBox="1"/>
          <p:nvPr/>
        </p:nvSpPr>
        <p:spPr>
          <a:xfrm>
            <a:off x="611560" y="1988840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已知两个非零向量     和    ，它们的夹角是</a:t>
            </a:r>
            <a:r>
              <a:rPr lang="en-US" altLang="zh-CN" b="1" dirty="0"/>
              <a:t>θ</a:t>
            </a:r>
            <a:r>
              <a:rPr lang="zh-CN" altLang="en-US" b="1" dirty="0"/>
              <a:t>，我们把数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量                    叫作向量    和     的数量积，记作        ，即</a:t>
            </a: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4FB58D1D-7774-4CCA-B304-3345E0EAB5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161181"/>
              </p:ext>
            </p:extLst>
          </p:nvPr>
        </p:nvGraphicFramePr>
        <p:xfrm>
          <a:off x="3203848" y="1975098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215640" progId="Equation.DSMT4">
                  <p:embed/>
                </p:oleObj>
              </mc:Choice>
              <mc:Fallback>
                <p:oleObj name="Equation" r:id="rId5" imgW="1267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03848" y="1975098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F1BB81A0-84C2-406E-A3A2-F733FC173B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494472"/>
              </p:ext>
            </p:extLst>
          </p:nvPr>
        </p:nvGraphicFramePr>
        <p:xfrm>
          <a:off x="3852218" y="2003749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215640" progId="Equation.DSMT4">
                  <p:embed/>
                </p:oleObj>
              </mc:Choice>
              <mc:Fallback>
                <p:oleObj name="Equation" r:id="rId7" imgW="126720" imgH="215640" progId="Equation.DSMT4">
                  <p:embed/>
                  <p:pic>
                    <p:nvPicPr>
                      <p:cNvPr id="4" name="对象 3">
                        <a:extLst>
                          <a:ext uri="{FF2B5EF4-FFF2-40B4-BE49-F238E27FC236}">
                            <a16:creationId xmlns:a16="http://schemas.microsoft.com/office/drawing/2014/main" id="{4FB58D1D-7774-4CCA-B304-3345E0EAB5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52218" y="2003749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55ADA74D-C7BF-4C62-A6A0-1C1BA873B6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136476"/>
              </p:ext>
            </p:extLst>
          </p:nvPr>
        </p:nvGraphicFramePr>
        <p:xfrm>
          <a:off x="1043608" y="2589004"/>
          <a:ext cx="1465262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47640" imgH="304560" progId="Equation.DSMT4">
                  <p:embed/>
                </p:oleObj>
              </mc:Choice>
              <mc:Fallback>
                <p:oleObj name="Equation" r:id="rId9" imgW="647640" imgH="304560" progId="Equation.DSMT4">
                  <p:embed/>
                  <p:pic>
                    <p:nvPicPr>
                      <p:cNvPr id="4" name="对象 3">
                        <a:extLst>
                          <a:ext uri="{FF2B5EF4-FFF2-40B4-BE49-F238E27FC236}">
                            <a16:creationId xmlns:a16="http://schemas.microsoft.com/office/drawing/2014/main" id="{4FB58D1D-7774-4CCA-B304-3345E0EAB5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3608" y="2589004"/>
                        <a:ext cx="1465262" cy="68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8437982C-2806-45D7-933D-47E464B42F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881565"/>
              </p:ext>
            </p:extLst>
          </p:nvPr>
        </p:nvGraphicFramePr>
        <p:xfrm>
          <a:off x="3780210" y="2695178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720" imgH="215640" progId="Equation.DSMT4">
                  <p:embed/>
                </p:oleObj>
              </mc:Choice>
              <mc:Fallback>
                <p:oleObj name="Equation" r:id="rId11" imgW="126720" imgH="215640" progId="Equation.DSMT4">
                  <p:embed/>
                  <p:pic>
                    <p:nvPicPr>
                      <p:cNvPr id="4" name="对象 3">
                        <a:extLst>
                          <a:ext uri="{FF2B5EF4-FFF2-40B4-BE49-F238E27FC236}">
                            <a16:creationId xmlns:a16="http://schemas.microsoft.com/office/drawing/2014/main" id="{4FB58D1D-7774-4CCA-B304-3345E0EAB5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80210" y="2695178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extLst>
              <a:ext uri="{FF2B5EF4-FFF2-40B4-BE49-F238E27FC236}">
                <a16:creationId xmlns:a16="http://schemas.microsoft.com/office/drawing/2014/main" id="{2F340B7E-9D7A-4327-9980-F281E6CB0D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82566"/>
              </p:ext>
            </p:extLst>
          </p:nvPr>
        </p:nvGraphicFramePr>
        <p:xfrm>
          <a:off x="4428282" y="2723829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215640" progId="Equation.DSMT4">
                  <p:embed/>
                </p:oleObj>
              </mc:Choice>
              <mc:Fallback>
                <p:oleObj name="Equation" r:id="rId13" imgW="126720" imgH="21564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F1BB81A0-84C2-406E-A3A2-F733FC173B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28282" y="2723829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id="{B8AAE78E-FA80-4ED9-9439-ACDA68AAB9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114247"/>
              </p:ext>
            </p:extLst>
          </p:nvPr>
        </p:nvGraphicFramePr>
        <p:xfrm>
          <a:off x="6948264" y="2679203"/>
          <a:ext cx="57943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53800" imgH="215640" progId="Equation.DSMT4">
                  <p:embed/>
                </p:oleObj>
              </mc:Choice>
              <mc:Fallback>
                <p:oleObj name="Equation" r:id="rId15" imgW="253800" imgH="215640" progId="Equation.DSMT4">
                  <p:embed/>
                  <p:pic>
                    <p:nvPicPr>
                      <p:cNvPr id="4" name="对象 3">
                        <a:extLst>
                          <a:ext uri="{FF2B5EF4-FFF2-40B4-BE49-F238E27FC236}">
                            <a16:creationId xmlns:a16="http://schemas.microsoft.com/office/drawing/2014/main" id="{4FB58D1D-7774-4CCA-B304-3345E0EAB5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948264" y="2679203"/>
                        <a:ext cx="579437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>
            <a:extLst>
              <a:ext uri="{FF2B5EF4-FFF2-40B4-BE49-F238E27FC236}">
                <a16:creationId xmlns:a16="http://schemas.microsoft.com/office/drawing/2014/main" id="{36EED149-53E6-422B-A615-58968EBEFC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292038"/>
              </p:ext>
            </p:extLst>
          </p:nvPr>
        </p:nvGraphicFramePr>
        <p:xfrm>
          <a:off x="3132138" y="3449280"/>
          <a:ext cx="2289175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02960" imgH="304560" progId="Equation.DSMT4">
                  <p:embed/>
                </p:oleObj>
              </mc:Choice>
              <mc:Fallback>
                <p:oleObj name="Equation" r:id="rId17" imgW="1002960" imgH="304560" progId="Equation.DSMT4">
                  <p:embed/>
                  <p:pic>
                    <p:nvPicPr>
                      <p:cNvPr id="16" name="对象 15">
                        <a:extLst>
                          <a:ext uri="{FF2B5EF4-FFF2-40B4-BE49-F238E27FC236}">
                            <a16:creationId xmlns:a16="http://schemas.microsoft.com/office/drawing/2014/main" id="{B8AAE78E-FA80-4ED9-9439-ACDA68AAB9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132138" y="3449280"/>
                        <a:ext cx="2289175" cy="690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4914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FB33E86-BD34-4C79-84F4-9B9A1AE1CF1C}"/>
              </a:ext>
            </a:extLst>
          </p:cNvPr>
          <p:cNvSpPr txBox="1"/>
          <p:nvPr/>
        </p:nvSpPr>
        <p:spPr>
          <a:xfrm>
            <a:off x="611560" y="1988840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已知两个</a:t>
            </a:r>
            <a:r>
              <a:rPr lang="zh-CN" altLang="en-US" b="1" dirty="0">
                <a:solidFill>
                  <a:srgbClr val="0000FF"/>
                </a:solidFill>
              </a:rPr>
              <a:t>非零向量</a:t>
            </a:r>
            <a:r>
              <a:rPr lang="zh-CN" altLang="en-US" b="1" dirty="0"/>
              <a:t>     和    ，它们的夹角是</a:t>
            </a:r>
            <a:r>
              <a:rPr lang="en-US" altLang="zh-CN" b="1" dirty="0"/>
              <a:t>θ</a:t>
            </a:r>
            <a:r>
              <a:rPr lang="zh-CN" altLang="en-US" b="1" dirty="0"/>
              <a:t>，我们把</a:t>
            </a:r>
            <a:r>
              <a:rPr lang="zh-CN" altLang="en-US" b="1" dirty="0">
                <a:solidFill>
                  <a:srgbClr val="0000FF"/>
                </a:solidFill>
              </a:rPr>
              <a:t>数</a:t>
            </a:r>
            <a:endParaRPr lang="en-US" altLang="zh-CN" b="1" dirty="0">
              <a:solidFill>
                <a:srgbClr val="0000FF"/>
              </a:solidFill>
            </a:endParaRPr>
          </a:p>
          <a:p>
            <a:endParaRPr lang="en-US" altLang="zh-CN" b="1" dirty="0">
              <a:solidFill>
                <a:srgbClr val="0000FF"/>
              </a:solidFill>
            </a:endParaRPr>
          </a:p>
          <a:p>
            <a:r>
              <a:rPr lang="zh-CN" altLang="en-US" b="1" dirty="0">
                <a:solidFill>
                  <a:srgbClr val="0000FF"/>
                </a:solidFill>
              </a:rPr>
              <a:t>量 </a:t>
            </a:r>
            <a:r>
              <a:rPr lang="zh-CN" altLang="en-US" b="1" dirty="0"/>
              <a:t>                   叫作向量    和     的数量积，记作        ，即</a:t>
            </a: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4FB58D1D-7774-4CCA-B304-3345E0EAB5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3848" y="1975098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215640" progId="Equation.DSMT4">
                  <p:embed/>
                </p:oleObj>
              </mc:Choice>
              <mc:Fallback>
                <p:oleObj name="Equation" r:id="rId5" imgW="126720" imgH="215640" progId="Equation.DSMT4">
                  <p:embed/>
                  <p:pic>
                    <p:nvPicPr>
                      <p:cNvPr id="4" name="对象 3">
                        <a:extLst>
                          <a:ext uri="{FF2B5EF4-FFF2-40B4-BE49-F238E27FC236}">
                            <a16:creationId xmlns:a16="http://schemas.microsoft.com/office/drawing/2014/main" id="{4FB58D1D-7774-4CCA-B304-3345E0EAB5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03848" y="1975098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F1BB81A0-84C2-406E-A3A2-F733FC173B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52218" y="2003749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215640" progId="Equation.DSMT4">
                  <p:embed/>
                </p:oleObj>
              </mc:Choice>
              <mc:Fallback>
                <p:oleObj name="Equation" r:id="rId7" imgW="126720" imgH="21564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F1BB81A0-84C2-406E-A3A2-F733FC173B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52218" y="2003749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55ADA74D-C7BF-4C62-A6A0-1C1BA873B6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3608" y="2589004"/>
          <a:ext cx="1465262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47640" imgH="304560" progId="Equation.DSMT4">
                  <p:embed/>
                </p:oleObj>
              </mc:Choice>
              <mc:Fallback>
                <p:oleObj name="Equation" r:id="rId9" imgW="647640" imgH="304560" progId="Equation.DSMT4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id="{55ADA74D-C7BF-4C62-A6A0-1C1BA873B6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3608" y="2589004"/>
                        <a:ext cx="1465262" cy="68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8437982C-2806-45D7-933D-47E464B42F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80210" y="2695178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720" imgH="215640" progId="Equation.DSMT4">
                  <p:embed/>
                </p:oleObj>
              </mc:Choice>
              <mc:Fallback>
                <p:oleObj name="Equation" r:id="rId11" imgW="126720" imgH="215640" progId="Equation.DSMT4">
                  <p:embed/>
                  <p:pic>
                    <p:nvPicPr>
                      <p:cNvPr id="14" name="对象 13">
                        <a:extLst>
                          <a:ext uri="{FF2B5EF4-FFF2-40B4-BE49-F238E27FC236}">
                            <a16:creationId xmlns:a16="http://schemas.microsoft.com/office/drawing/2014/main" id="{8437982C-2806-45D7-933D-47E464B42F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80210" y="2695178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extLst>
              <a:ext uri="{FF2B5EF4-FFF2-40B4-BE49-F238E27FC236}">
                <a16:creationId xmlns:a16="http://schemas.microsoft.com/office/drawing/2014/main" id="{2F340B7E-9D7A-4327-9980-F281E6CB0D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28282" y="2723829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215640" progId="Equation.DSMT4">
                  <p:embed/>
                </p:oleObj>
              </mc:Choice>
              <mc:Fallback>
                <p:oleObj name="Equation" r:id="rId13" imgW="126720" imgH="215640" progId="Equation.DSMT4">
                  <p:embed/>
                  <p:pic>
                    <p:nvPicPr>
                      <p:cNvPr id="15" name="对象 14">
                        <a:extLst>
                          <a:ext uri="{FF2B5EF4-FFF2-40B4-BE49-F238E27FC236}">
                            <a16:creationId xmlns:a16="http://schemas.microsoft.com/office/drawing/2014/main" id="{2F340B7E-9D7A-4327-9980-F281E6CB0D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28282" y="2723829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id="{B8AAE78E-FA80-4ED9-9439-ACDA68AAB9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48264" y="2679203"/>
          <a:ext cx="57943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53800" imgH="215640" progId="Equation.DSMT4">
                  <p:embed/>
                </p:oleObj>
              </mc:Choice>
              <mc:Fallback>
                <p:oleObj name="Equation" r:id="rId15" imgW="253800" imgH="215640" progId="Equation.DSMT4">
                  <p:embed/>
                  <p:pic>
                    <p:nvPicPr>
                      <p:cNvPr id="16" name="对象 15">
                        <a:extLst>
                          <a:ext uri="{FF2B5EF4-FFF2-40B4-BE49-F238E27FC236}">
                            <a16:creationId xmlns:a16="http://schemas.microsoft.com/office/drawing/2014/main" id="{B8AAE78E-FA80-4ED9-9439-ACDA68AAB9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948264" y="2679203"/>
                        <a:ext cx="579437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>
            <a:extLst>
              <a:ext uri="{FF2B5EF4-FFF2-40B4-BE49-F238E27FC236}">
                <a16:creationId xmlns:a16="http://schemas.microsoft.com/office/drawing/2014/main" id="{36EED149-53E6-422B-A615-58968EBEFC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700544"/>
              </p:ext>
            </p:extLst>
          </p:nvPr>
        </p:nvGraphicFramePr>
        <p:xfrm>
          <a:off x="3132138" y="3449280"/>
          <a:ext cx="2289175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02960" imgH="304560" progId="Equation.DSMT4">
                  <p:embed/>
                </p:oleObj>
              </mc:Choice>
              <mc:Fallback>
                <p:oleObj name="Equation" r:id="rId17" imgW="1002960" imgH="304560" progId="Equation.DSMT4">
                  <p:embed/>
                  <p:pic>
                    <p:nvPicPr>
                      <p:cNvPr id="20" name="对象 19">
                        <a:extLst>
                          <a:ext uri="{FF2B5EF4-FFF2-40B4-BE49-F238E27FC236}">
                            <a16:creationId xmlns:a16="http://schemas.microsoft.com/office/drawing/2014/main" id="{36EED149-53E6-422B-A615-58968EBEFC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132138" y="3449280"/>
                        <a:ext cx="2289175" cy="690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4232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FB33E86-BD34-4C79-84F4-9B9A1AE1CF1C}"/>
              </a:ext>
            </a:extLst>
          </p:cNvPr>
          <p:cNvSpPr txBox="1"/>
          <p:nvPr/>
        </p:nvSpPr>
        <p:spPr>
          <a:xfrm>
            <a:off x="611560" y="1988840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已知两个</a:t>
            </a:r>
            <a:r>
              <a:rPr lang="zh-CN" altLang="en-US" b="1" dirty="0">
                <a:solidFill>
                  <a:srgbClr val="0000FF"/>
                </a:solidFill>
              </a:rPr>
              <a:t>非零向量</a:t>
            </a:r>
            <a:r>
              <a:rPr lang="zh-CN" altLang="en-US" b="1" dirty="0"/>
              <a:t>     和    ，它们的夹角是</a:t>
            </a:r>
            <a:r>
              <a:rPr lang="en-US" altLang="zh-CN" b="1" dirty="0"/>
              <a:t>θ</a:t>
            </a:r>
            <a:r>
              <a:rPr lang="zh-CN" altLang="en-US" b="1" dirty="0"/>
              <a:t>，我们把</a:t>
            </a:r>
            <a:r>
              <a:rPr lang="zh-CN" altLang="en-US" b="1" dirty="0">
                <a:solidFill>
                  <a:srgbClr val="0000FF"/>
                </a:solidFill>
              </a:rPr>
              <a:t>数</a:t>
            </a:r>
            <a:endParaRPr lang="en-US" altLang="zh-CN" b="1" dirty="0">
              <a:solidFill>
                <a:srgbClr val="0000FF"/>
              </a:solidFill>
            </a:endParaRPr>
          </a:p>
          <a:p>
            <a:endParaRPr lang="en-US" altLang="zh-CN" b="1" dirty="0">
              <a:solidFill>
                <a:srgbClr val="0000FF"/>
              </a:solidFill>
            </a:endParaRPr>
          </a:p>
          <a:p>
            <a:r>
              <a:rPr lang="zh-CN" altLang="en-US" b="1" dirty="0">
                <a:solidFill>
                  <a:srgbClr val="0000FF"/>
                </a:solidFill>
              </a:rPr>
              <a:t>量 </a:t>
            </a:r>
            <a:r>
              <a:rPr lang="zh-CN" altLang="en-US" b="1" dirty="0"/>
              <a:t>                   叫作向量    和     的数量积，记作        ，即</a:t>
            </a: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4FB58D1D-7774-4CCA-B304-3345E0EAB5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3848" y="1975098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215640" progId="Equation.DSMT4">
                  <p:embed/>
                </p:oleObj>
              </mc:Choice>
              <mc:Fallback>
                <p:oleObj name="Equation" r:id="rId5" imgW="126720" imgH="215640" progId="Equation.DSMT4">
                  <p:embed/>
                  <p:pic>
                    <p:nvPicPr>
                      <p:cNvPr id="4" name="对象 3">
                        <a:extLst>
                          <a:ext uri="{FF2B5EF4-FFF2-40B4-BE49-F238E27FC236}">
                            <a16:creationId xmlns:a16="http://schemas.microsoft.com/office/drawing/2014/main" id="{4FB58D1D-7774-4CCA-B304-3345E0EAB5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03848" y="1975098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F1BB81A0-84C2-406E-A3A2-F733FC173B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52218" y="2003749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215640" progId="Equation.DSMT4">
                  <p:embed/>
                </p:oleObj>
              </mc:Choice>
              <mc:Fallback>
                <p:oleObj name="Equation" r:id="rId7" imgW="126720" imgH="21564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F1BB81A0-84C2-406E-A3A2-F733FC173B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52218" y="2003749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55ADA74D-C7BF-4C62-A6A0-1C1BA873B6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3608" y="2589004"/>
          <a:ext cx="1465262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47640" imgH="304560" progId="Equation.DSMT4">
                  <p:embed/>
                </p:oleObj>
              </mc:Choice>
              <mc:Fallback>
                <p:oleObj name="Equation" r:id="rId9" imgW="647640" imgH="304560" progId="Equation.DSMT4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id="{55ADA74D-C7BF-4C62-A6A0-1C1BA873B6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3608" y="2589004"/>
                        <a:ext cx="1465262" cy="68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8437982C-2806-45D7-933D-47E464B42F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80210" y="2695178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720" imgH="215640" progId="Equation.DSMT4">
                  <p:embed/>
                </p:oleObj>
              </mc:Choice>
              <mc:Fallback>
                <p:oleObj name="Equation" r:id="rId11" imgW="126720" imgH="215640" progId="Equation.DSMT4">
                  <p:embed/>
                  <p:pic>
                    <p:nvPicPr>
                      <p:cNvPr id="14" name="对象 13">
                        <a:extLst>
                          <a:ext uri="{FF2B5EF4-FFF2-40B4-BE49-F238E27FC236}">
                            <a16:creationId xmlns:a16="http://schemas.microsoft.com/office/drawing/2014/main" id="{8437982C-2806-45D7-933D-47E464B42F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80210" y="2695178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extLst>
              <a:ext uri="{FF2B5EF4-FFF2-40B4-BE49-F238E27FC236}">
                <a16:creationId xmlns:a16="http://schemas.microsoft.com/office/drawing/2014/main" id="{2F340B7E-9D7A-4327-9980-F281E6CB0D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28282" y="2723829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215640" progId="Equation.DSMT4">
                  <p:embed/>
                </p:oleObj>
              </mc:Choice>
              <mc:Fallback>
                <p:oleObj name="Equation" r:id="rId13" imgW="126720" imgH="215640" progId="Equation.DSMT4">
                  <p:embed/>
                  <p:pic>
                    <p:nvPicPr>
                      <p:cNvPr id="15" name="对象 14">
                        <a:extLst>
                          <a:ext uri="{FF2B5EF4-FFF2-40B4-BE49-F238E27FC236}">
                            <a16:creationId xmlns:a16="http://schemas.microsoft.com/office/drawing/2014/main" id="{2F340B7E-9D7A-4327-9980-F281E6CB0D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28282" y="2723829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id="{B8AAE78E-FA80-4ED9-9439-ACDA68AAB9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48264" y="2679203"/>
          <a:ext cx="57943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53800" imgH="215640" progId="Equation.DSMT4">
                  <p:embed/>
                </p:oleObj>
              </mc:Choice>
              <mc:Fallback>
                <p:oleObj name="Equation" r:id="rId15" imgW="253800" imgH="215640" progId="Equation.DSMT4">
                  <p:embed/>
                  <p:pic>
                    <p:nvPicPr>
                      <p:cNvPr id="16" name="对象 15">
                        <a:extLst>
                          <a:ext uri="{FF2B5EF4-FFF2-40B4-BE49-F238E27FC236}">
                            <a16:creationId xmlns:a16="http://schemas.microsoft.com/office/drawing/2014/main" id="{B8AAE78E-FA80-4ED9-9439-ACDA68AAB9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948264" y="2679203"/>
                        <a:ext cx="579437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>
            <a:extLst>
              <a:ext uri="{FF2B5EF4-FFF2-40B4-BE49-F238E27FC236}">
                <a16:creationId xmlns:a16="http://schemas.microsoft.com/office/drawing/2014/main" id="{36EED149-53E6-422B-A615-58968EBEFC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108899"/>
              </p:ext>
            </p:extLst>
          </p:nvPr>
        </p:nvGraphicFramePr>
        <p:xfrm>
          <a:off x="3132138" y="3449280"/>
          <a:ext cx="2289175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02960" imgH="304560" progId="Equation.DSMT4">
                  <p:embed/>
                </p:oleObj>
              </mc:Choice>
              <mc:Fallback>
                <p:oleObj name="Equation" r:id="rId17" imgW="1002960" imgH="304560" progId="Equation.DSMT4">
                  <p:embed/>
                  <p:pic>
                    <p:nvPicPr>
                      <p:cNvPr id="20" name="对象 19">
                        <a:extLst>
                          <a:ext uri="{FF2B5EF4-FFF2-40B4-BE49-F238E27FC236}">
                            <a16:creationId xmlns:a16="http://schemas.microsoft.com/office/drawing/2014/main" id="{36EED149-53E6-422B-A615-58968EBEFC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132138" y="3449280"/>
                        <a:ext cx="2289175" cy="690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5DCB17AE-F0BF-4D19-A453-EE6333A0CCFB}"/>
              </a:ext>
            </a:extLst>
          </p:cNvPr>
          <p:cNvSpPr txBox="1"/>
          <p:nvPr/>
        </p:nvSpPr>
        <p:spPr>
          <a:xfrm>
            <a:off x="611560" y="4820959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规定：  与任一向量的数量积为</a:t>
            </a:r>
            <a:r>
              <a:rPr lang="en-US" altLang="zh-CN" dirty="0">
                <a:solidFill>
                  <a:srgbClr val="FF0000"/>
                </a:solidFill>
              </a:rPr>
              <a:t>0</a:t>
            </a:r>
            <a:r>
              <a:rPr lang="en-US" altLang="zh-CN" b="1" dirty="0">
                <a:solidFill>
                  <a:srgbClr val="FF0000"/>
                </a:solidFill>
              </a:rPr>
              <a:t>.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B3778ED7-1308-4253-AAFC-1B29FF54E2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020185"/>
              </p:ext>
            </p:extLst>
          </p:nvPr>
        </p:nvGraphicFramePr>
        <p:xfrm>
          <a:off x="1488505" y="4793477"/>
          <a:ext cx="287734" cy="48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26720" imgH="215640" progId="Equation.DSMT4">
                  <p:embed/>
                </p:oleObj>
              </mc:Choice>
              <mc:Fallback>
                <p:oleObj name="Equation" r:id="rId19" imgW="126720" imgH="215640" progId="Equation.DSMT4">
                  <p:embed/>
                  <p:pic>
                    <p:nvPicPr>
                      <p:cNvPr id="4" name="对象 3">
                        <a:extLst>
                          <a:ext uri="{FF2B5EF4-FFF2-40B4-BE49-F238E27FC236}">
                            <a16:creationId xmlns:a16="http://schemas.microsoft.com/office/drawing/2014/main" id="{4FB58D1D-7774-4CCA-B304-3345E0EAB5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488505" y="4793477"/>
                        <a:ext cx="287734" cy="48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8951173"/>
      </p:ext>
    </p:extLst>
  </p:cSld>
  <p:clrMapOvr>
    <a:masterClrMapping/>
  </p:clrMapOvr>
</p:sld>
</file>

<file path=ppt/theme/theme1.xml><?xml version="1.0" encoding="utf-8"?>
<a:theme xmlns:a="http://schemas.openxmlformats.org/drawingml/2006/main" name="1_默认设计模板">
  <a:themeElements>
    <a:clrScheme name="1_默认设计模板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1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6187</TotalTime>
  <Words>534</Words>
  <Application>Microsoft Office PowerPoint</Application>
  <PresentationFormat>全屏显示(4:3)</PresentationFormat>
  <Paragraphs>102</Paragraphs>
  <Slides>24</Slides>
  <Notes>0</Notes>
  <HiddenSlides>0</HiddenSlides>
  <MMClips>0</MMClips>
  <ScaleCrop>false</ScaleCrop>
  <HeadingPairs>
    <vt:vector size="10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  <vt:variant>
        <vt:lpstr>自定义放映</vt:lpstr>
      </vt:variant>
      <vt:variant>
        <vt:i4>1</vt:i4>
      </vt:variant>
    </vt:vector>
  </HeadingPairs>
  <TitlesOfParts>
    <vt:vector size="33" baseType="lpstr">
      <vt:lpstr>黑体</vt:lpstr>
      <vt:lpstr>华文新魏</vt:lpstr>
      <vt:lpstr>宋体</vt:lpstr>
      <vt:lpstr>Arial</vt:lpstr>
      <vt:lpstr>Times New Roman</vt:lpstr>
      <vt:lpstr>Wingdings</vt:lpstr>
      <vt:lpstr>1_默认设计模板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自定义放映1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等比数列（第1课时）</dc:title>
  <dc:creator>huangfa</dc:creator>
  <cp:lastModifiedBy>黄发</cp:lastModifiedBy>
  <cp:revision>541</cp:revision>
  <cp:lastPrinted>1601-01-01T00:00:00Z</cp:lastPrinted>
  <dcterms:created xsi:type="dcterms:W3CDTF">2001-09-16T04:08:13Z</dcterms:created>
  <dcterms:modified xsi:type="dcterms:W3CDTF">2021-02-26T04:36:42Z</dcterms:modified>
</cp:coreProperties>
</file>