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71" r:id="rId3"/>
    <p:sldId id="300" r:id="rId4"/>
    <p:sldId id="302" r:id="rId5"/>
    <p:sldId id="303" r:id="rId6"/>
    <p:sldId id="304" r:id="rId7"/>
    <p:sldId id="305" r:id="rId8"/>
    <p:sldId id="299"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90"/>
      </p:cViewPr>
      <p:guideLst>
        <p:guide orient="horz" pos="2160"/>
        <p:guide pos="289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2021/2/26</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2021/2/26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64871" y="2427119"/>
            <a:ext cx="5392420" cy="1106805"/>
          </a:xfrm>
          <a:prstGeom prst="rect">
            <a:avLst/>
          </a:prstGeom>
          <a:noFill/>
        </p:spPr>
        <p:txBody>
          <a:bodyPr wrap="none" rtlCol="0">
            <a:spAutoFit/>
          </a:bodyPr>
          <a:lstStyle/>
          <a:p>
            <a:r>
              <a:rPr lang="zh-CN" altLang="en-US" sz="4800" b="1" dirty="0">
                <a:latin typeface="仿宋" panose="02010609060101010101" pitchFamily="49" charset="-122"/>
                <a:ea typeface="仿宋" panose="02010609060101010101" pitchFamily="49" charset="-122"/>
                <a:cs typeface="仿宋" panose="02010609060101010101" pitchFamily="49" charset="-122"/>
              </a:rPr>
              <a:t>学习  规范   研究</a:t>
            </a:r>
          </a:p>
          <a:p>
            <a:r>
              <a:rPr lang="en-US" altLang="zh-CN" b="1" dirty="0">
                <a:latin typeface="宋体" panose="02010600030101010101" pitchFamily="2" charset="-122"/>
                <a:ea typeface="宋体" panose="02010600030101010101" pitchFamily="2" charset="-122"/>
                <a:cs typeface="仿宋" panose="02010609060101010101" pitchFamily="49" charset="-122"/>
              </a:rPr>
              <a:t>   ——</a:t>
            </a:r>
            <a:r>
              <a:rPr lang="en-US" altLang="zh-CN" b="1" dirty="0">
                <a:latin typeface="仿宋" panose="02010609060101010101" pitchFamily="49" charset="-122"/>
                <a:ea typeface="仿宋" panose="02010609060101010101" pitchFamily="49" charset="-122"/>
                <a:cs typeface="仿宋" panose="02010609060101010101" pitchFamily="49" charset="-122"/>
              </a:rPr>
              <a:t>2020-2021</a:t>
            </a:r>
            <a:r>
              <a:rPr lang="zh-CN" altLang="en-US" b="1" dirty="0">
                <a:latin typeface="仿宋" panose="02010609060101010101" pitchFamily="49" charset="-122"/>
                <a:ea typeface="仿宋" panose="02010609060101010101" pitchFamily="49" charset="-122"/>
                <a:cs typeface="仿宋" panose="02010609060101010101" pitchFamily="49" charset="-122"/>
              </a:rPr>
              <a:t>学年度第二学期数学教研组计划</a:t>
            </a:r>
          </a:p>
        </p:txBody>
      </p:sp>
      <p:sp>
        <p:nvSpPr>
          <p:cNvPr id="3" name="TextBox 2"/>
          <p:cNvSpPr txBox="1"/>
          <p:nvPr/>
        </p:nvSpPr>
        <p:spPr>
          <a:xfrm>
            <a:off x="5508104" y="4653136"/>
            <a:ext cx="2736304" cy="521970"/>
          </a:xfrm>
          <a:prstGeom prst="rect">
            <a:avLst/>
          </a:prstGeom>
          <a:noFill/>
        </p:spPr>
        <p:txBody>
          <a:bodyPr wrap="square" rtlCol="0">
            <a:spAutoFit/>
          </a:bodyPr>
          <a:lstStyle/>
          <a:p>
            <a:r>
              <a:rPr lang="en-US" altLang="zh-CN" sz="2800" dirty="0">
                <a:latin typeface="仿宋" panose="02010609060101010101" pitchFamily="49" charset="-122"/>
                <a:ea typeface="仿宋" panose="02010609060101010101" pitchFamily="49" charset="-122"/>
                <a:cs typeface="仿宋" panose="02010609060101010101" pitchFamily="49" charset="-122"/>
              </a:rPr>
              <a:t>2021</a:t>
            </a:r>
            <a:r>
              <a:rPr lang="zh-CN" altLang="en-US" sz="2800" dirty="0">
                <a:latin typeface="仿宋" panose="02010609060101010101" pitchFamily="49" charset="-122"/>
                <a:ea typeface="仿宋" panose="02010609060101010101" pitchFamily="49" charset="-122"/>
                <a:cs typeface="仿宋" panose="02010609060101010101" pitchFamily="49" charset="-122"/>
              </a:rPr>
              <a:t>年</a:t>
            </a:r>
            <a:r>
              <a:rPr lang="en-US" altLang="zh-CN" sz="2800" dirty="0">
                <a:latin typeface="仿宋" panose="02010609060101010101" pitchFamily="49" charset="-122"/>
                <a:ea typeface="仿宋" panose="02010609060101010101" pitchFamily="49" charset="-122"/>
                <a:cs typeface="仿宋" panose="02010609060101010101" pitchFamily="49" charset="-122"/>
              </a:rPr>
              <a:t>3</a:t>
            </a:r>
            <a:r>
              <a:rPr lang="zh-CN" altLang="en-US" sz="2800" dirty="0">
                <a:latin typeface="仿宋" panose="02010609060101010101" pitchFamily="49" charset="-122"/>
                <a:ea typeface="仿宋" panose="02010609060101010101" pitchFamily="49" charset="-122"/>
                <a:cs typeface="仿宋" panose="02010609060101010101" pitchFamily="49" charset="-122"/>
              </a:rPr>
              <a:t>月</a:t>
            </a:r>
            <a:r>
              <a:rPr lang="en-US" altLang="zh-CN" sz="2800" dirty="0">
                <a:latin typeface="仿宋" panose="02010609060101010101" pitchFamily="49" charset="-122"/>
                <a:ea typeface="仿宋" panose="02010609060101010101" pitchFamily="49" charset="-122"/>
                <a:cs typeface="仿宋" panose="02010609060101010101" pitchFamily="49" charset="-122"/>
              </a:rPr>
              <a:t>1</a:t>
            </a:r>
            <a:r>
              <a:rPr lang="zh-CN" altLang="en-US" sz="2800" dirty="0">
                <a:latin typeface="仿宋" panose="02010609060101010101" pitchFamily="49" charset="-122"/>
                <a:ea typeface="仿宋" panose="02010609060101010101" pitchFamily="49" charset="-122"/>
                <a:cs typeface="仿宋" panose="02010609060101010101" pitchFamily="49" charset="-122"/>
              </a:rPr>
              <a:t>日</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84518" y="1388745"/>
            <a:ext cx="7772400" cy="1362075"/>
          </a:xfrm>
        </p:spPr>
        <p:txBody>
          <a:bodyPr/>
          <a:lstStyle/>
          <a:p>
            <a:r>
              <a:rPr lang="zh-CN" altLang="en-US" dirty="0">
                <a:solidFill>
                  <a:srgbClr val="FF0000"/>
                </a:solidFill>
                <a:latin typeface="黑体" panose="02010609060101010101" charset="-122"/>
                <a:ea typeface="黑体" panose="02010609060101010101" charset="-122"/>
              </a:rPr>
              <a:t> 一、指导思想</a:t>
            </a:r>
          </a:p>
        </p:txBody>
      </p:sp>
      <p:sp>
        <p:nvSpPr>
          <p:cNvPr id="4" name="文本框 3"/>
          <p:cNvSpPr txBox="1"/>
          <p:nvPr/>
        </p:nvSpPr>
        <p:spPr>
          <a:xfrm>
            <a:off x="584835" y="2394585"/>
            <a:ext cx="8006715" cy="1198880"/>
          </a:xfrm>
          <a:prstGeom prst="rect">
            <a:avLst/>
          </a:prstGeom>
          <a:noFill/>
        </p:spPr>
        <p:txBody>
          <a:bodyPr wrap="square" rtlCol="0">
            <a:spAutoFit/>
          </a:bodyPr>
          <a:lstStyle/>
          <a:p>
            <a:r>
              <a:rPr lang="en-US" dirty="0">
                <a:solidFill>
                  <a:schemeClr val="tx1"/>
                </a:solidFill>
                <a:sym typeface="+mn-ea"/>
              </a:rPr>
              <a:t>     </a:t>
            </a:r>
            <a:r>
              <a:rPr dirty="0">
                <a:solidFill>
                  <a:schemeClr val="tx1"/>
                </a:solidFill>
                <a:sym typeface="+mn-ea"/>
              </a:rPr>
              <a:t>以新学期学校工作计划与教务处工作计划为指导；以提高教学质量为教学工作核心；以扎实开展课堂教学研究为工作重点；不断更新教师教育教学观念，转变学生的学习方式；落实教学常规，规范细节管理,让我校数学教学质量再上新台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4680" y="1388427"/>
            <a:ext cx="7772400" cy="892175"/>
          </a:xfrm>
        </p:spPr>
        <p:txBody>
          <a:bodyPr>
            <a:noAutofit/>
          </a:bodyPr>
          <a:lstStyle/>
          <a:p>
            <a:pPr indent="342900" algn="just">
              <a:lnSpc>
                <a:spcPct val="150000"/>
              </a:lnSpc>
              <a:spcAft>
                <a:spcPts val="0"/>
              </a:spcAft>
            </a:pPr>
            <a:r>
              <a:rPr lang="zh-CN" altLang="zh-CN" kern="100" spc="150" dirty="0">
                <a:solidFill>
                  <a:srgbClr val="FF0000"/>
                </a:solidFill>
                <a:effectLst/>
                <a:latin typeface="Calibri" panose="020F0502020204030204" pitchFamily="34" charset="0"/>
                <a:ea typeface="宋体" panose="02010600030101010101" pitchFamily="2" charset="-122"/>
                <a:cs typeface="宋体" panose="02010600030101010101" pitchFamily="2" charset="-122"/>
              </a:rPr>
              <a:t>二、主要工作举措</a:t>
            </a:r>
            <a:endParaRPr lang="zh-CN" altLang="zh-CN"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 name="文本框 3"/>
          <p:cNvSpPr txBox="1"/>
          <p:nvPr/>
        </p:nvSpPr>
        <p:spPr>
          <a:xfrm>
            <a:off x="678815" y="2382520"/>
            <a:ext cx="8006715" cy="368300"/>
          </a:xfrm>
          <a:prstGeom prst="rect">
            <a:avLst/>
          </a:prstGeom>
          <a:noFill/>
        </p:spPr>
        <p:txBody>
          <a:bodyPr wrap="square" rtlCol="0">
            <a:spAutoFit/>
          </a:bodyPr>
          <a:lstStyle/>
          <a:p>
            <a:r>
              <a:rPr lang="en-US" altLang="zh-CN" kern="100" spc="150" dirty="0">
                <a:solidFill>
                  <a:srgbClr val="FFC000"/>
                </a:solidFill>
                <a:cs typeface="宋体" panose="02010600030101010101" pitchFamily="2" charset="-122"/>
              </a:rPr>
              <a:t>   </a:t>
            </a:r>
            <a:r>
              <a:rPr lang="zh-CN" altLang="zh-CN" kern="100" spc="150" dirty="0">
                <a:solidFill>
                  <a:srgbClr val="FFC000"/>
                </a:solidFill>
                <a:cs typeface="宋体" panose="02010600030101010101" pitchFamily="2" charset="-122"/>
              </a:rPr>
              <a:t>（一）加强学校教研组建设，提高教师业务水平</a:t>
            </a:r>
            <a:endParaRPr lang="zh-CN" altLang="en-US" b="1" dirty="0">
              <a:solidFill>
                <a:srgbClr val="FFC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26BB69DE-D1A3-4858-8668-9F6D3EF18873}"/>
              </a:ext>
            </a:extLst>
          </p:cNvPr>
          <p:cNvSpPr>
            <a:spLocks noGrp="1"/>
          </p:cNvSpPr>
          <p:nvPr>
            <p:ph type="ctrTitle"/>
          </p:nvPr>
        </p:nvSpPr>
        <p:spPr>
          <a:xfrm>
            <a:off x="685800" y="404665"/>
            <a:ext cx="7772400" cy="720079"/>
          </a:xfrm>
        </p:spPr>
        <p:txBody>
          <a:bodyPr>
            <a:normAutofit/>
          </a:bodyPr>
          <a:lstStyle/>
          <a:p>
            <a:pPr algn="l"/>
            <a:r>
              <a:rPr lang="zh-CN" altLang="en-US" sz="1800" dirty="0">
                <a:solidFill>
                  <a:srgbClr val="FFC000"/>
                </a:solidFill>
              </a:rPr>
              <a:t>（一）加强学校教研组建设，提高教师业务水平</a:t>
            </a:r>
          </a:p>
        </p:txBody>
      </p:sp>
      <p:sp>
        <p:nvSpPr>
          <p:cNvPr id="5" name="副标题 4">
            <a:extLst>
              <a:ext uri="{FF2B5EF4-FFF2-40B4-BE49-F238E27FC236}">
                <a16:creationId xmlns:a16="http://schemas.microsoft.com/office/drawing/2014/main" id="{E18111F5-62DC-4DE2-8446-5D4509876533}"/>
              </a:ext>
            </a:extLst>
          </p:cNvPr>
          <p:cNvSpPr>
            <a:spLocks noGrp="1"/>
          </p:cNvSpPr>
          <p:nvPr>
            <p:ph type="subTitle" idx="1"/>
          </p:nvPr>
        </p:nvSpPr>
        <p:spPr>
          <a:xfrm>
            <a:off x="755576" y="1124744"/>
            <a:ext cx="7344816" cy="5040560"/>
          </a:xfrm>
        </p:spPr>
        <p:txBody>
          <a:bodyPr>
            <a:normAutofit fontScale="25000" lnSpcReduction="20000"/>
          </a:bodyPr>
          <a:lstStyle/>
          <a:p>
            <a:r>
              <a:rPr lang="en-US" altLang="zh-CN" sz="7200" dirty="0"/>
              <a:t>1</a:t>
            </a:r>
            <a:r>
              <a:rPr lang="zh-CN" altLang="en-US" sz="7200" dirty="0"/>
              <a:t>、进一步探索集体备课模式，切实提高备课质量，提升教研活动的整体质量和教师参与主动性、积极性。努力体现集体备课统一化和个性化。</a:t>
            </a:r>
            <a:endParaRPr lang="en-US" altLang="zh-CN" sz="7200" dirty="0"/>
          </a:p>
          <a:p>
            <a:endParaRPr lang="zh-CN" altLang="en-US" sz="7200" dirty="0"/>
          </a:p>
          <a:p>
            <a:pPr algn="l"/>
            <a:r>
              <a:rPr lang="en-US" altLang="zh-CN" sz="7200" dirty="0"/>
              <a:t>2</a:t>
            </a:r>
            <a:r>
              <a:rPr lang="zh-CN" altLang="en-US" sz="7200" dirty="0"/>
              <a:t>、加强理论学习。集中学习和自主学习相结合。数学教研组每学期组织两次以上的集中学习，从而提升每位数学教师的文化品位，提高自己理论水平和教学功底，完善自我。</a:t>
            </a:r>
            <a:endParaRPr lang="en-US" altLang="zh-CN" sz="7200" dirty="0"/>
          </a:p>
          <a:p>
            <a:pPr algn="l"/>
            <a:endParaRPr lang="zh-CN" altLang="en-US" sz="7200" dirty="0"/>
          </a:p>
          <a:p>
            <a:pPr algn="l"/>
            <a:r>
              <a:rPr lang="en-US" altLang="zh-CN" sz="7200" dirty="0"/>
              <a:t>3</a:t>
            </a:r>
            <a:r>
              <a:rPr lang="zh-CN" altLang="en-US" sz="7200" dirty="0"/>
              <a:t>、以多样的活动激活课堂教学。教研组、各备课组要有序组织组内公开课的听课、评课、教学反思活动。配合教务处认真组织年度的五四青年教师赛课活动，积极争取市区教研活动在我校举办，与省市区内各友好学校开展经常性的教学交流研讨活动，积极组织教师参加上级主管部门组织的各类赛课或教学基本功竞赛活动。本学期，要认真组织教师参评江宁区新一届的学科带头人和优秀青年教师的评比，力争在评比中获得符合我校地位的成绩。</a:t>
            </a:r>
            <a:endParaRPr lang="en-US" altLang="zh-CN" sz="7200" dirty="0"/>
          </a:p>
          <a:p>
            <a:pPr algn="l"/>
            <a:r>
              <a:rPr lang="zh-CN" altLang="en-US" sz="7200" dirty="0"/>
              <a:t>　</a:t>
            </a:r>
          </a:p>
          <a:p>
            <a:pPr algn="l"/>
            <a:r>
              <a:rPr lang="en-US" altLang="zh-CN" sz="7200" dirty="0"/>
              <a:t>4</a:t>
            </a:r>
            <a:r>
              <a:rPr lang="zh-CN" altLang="en-US" sz="7200" dirty="0"/>
              <a:t>、规范教学行为。组织老师学习</a:t>
            </a:r>
            <a:r>
              <a:rPr lang="en-US" altLang="zh-CN" sz="7200" dirty="0"/>
              <a:t>《</a:t>
            </a:r>
            <a:r>
              <a:rPr lang="zh-CN" altLang="en-US" sz="7200" dirty="0"/>
              <a:t>江宁区教学精细化管理要求</a:t>
            </a:r>
            <a:r>
              <a:rPr lang="en-US" altLang="zh-CN" sz="7200" dirty="0"/>
              <a:t>》</a:t>
            </a:r>
            <a:r>
              <a:rPr lang="zh-CN" altLang="en-US" sz="7200" dirty="0"/>
              <a:t>，人人明确教学五认真的具体要求。配合学校教务处继续推进教学常规过程管理，坚持基本的教学常规要求不放松，继续在备课组研讨、教学“五认真”检查、考务环节督促、数据统计研究、年级质量分析等方面要求到位、检查到位、评价到位；积极发现宣传、表彰奖励教学常规的先优秀典型，促进教学常规的全面优化，努力向教学规范要质量、向教学过程要效益。</a:t>
            </a:r>
          </a:p>
          <a:p>
            <a:endParaRPr lang="zh-CN" altLang="en-US" dirty="0"/>
          </a:p>
        </p:txBody>
      </p:sp>
    </p:spTree>
    <p:extLst>
      <p:ext uri="{BB962C8B-B14F-4D97-AF65-F5344CB8AC3E}">
        <p14:creationId xmlns:p14="http://schemas.microsoft.com/office/powerpoint/2010/main" val="1645319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956D8A5D-F216-42CF-A3E0-4BCA30573794}"/>
              </a:ext>
            </a:extLst>
          </p:cNvPr>
          <p:cNvSpPr>
            <a:spLocks noGrp="1"/>
          </p:cNvSpPr>
          <p:nvPr>
            <p:ph type="ctrTitle"/>
          </p:nvPr>
        </p:nvSpPr>
        <p:spPr>
          <a:xfrm>
            <a:off x="297077" y="404666"/>
            <a:ext cx="7772400" cy="792086"/>
          </a:xfrm>
        </p:spPr>
        <p:txBody>
          <a:bodyPr/>
          <a:lstStyle/>
          <a:p>
            <a:pPr algn="l"/>
            <a:r>
              <a:rPr lang="zh-CN" altLang="en-US" sz="1800" dirty="0">
                <a:solidFill>
                  <a:srgbClr val="FFC000"/>
                </a:solidFill>
              </a:rPr>
              <a:t>（二）聚焦课堂，规范作业，落实数学核心素养</a:t>
            </a:r>
          </a:p>
        </p:txBody>
      </p:sp>
      <p:sp>
        <p:nvSpPr>
          <p:cNvPr id="5" name="副标题 4">
            <a:extLst>
              <a:ext uri="{FF2B5EF4-FFF2-40B4-BE49-F238E27FC236}">
                <a16:creationId xmlns:a16="http://schemas.microsoft.com/office/drawing/2014/main" id="{17D5B99E-CB34-4B9D-B738-6438A392FB68}"/>
              </a:ext>
            </a:extLst>
          </p:cNvPr>
          <p:cNvSpPr>
            <a:spLocks noGrp="1"/>
          </p:cNvSpPr>
          <p:nvPr>
            <p:ph type="subTitle" idx="1"/>
          </p:nvPr>
        </p:nvSpPr>
        <p:spPr>
          <a:xfrm>
            <a:off x="467544" y="980728"/>
            <a:ext cx="7632848" cy="5184576"/>
          </a:xfrm>
        </p:spPr>
        <p:txBody>
          <a:bodyPr>
            <a:normAutofit fontScale="40000" lnSpcReduction="20000"/>
          </a:bodyPr>
          <a:lstStyle/>
          <a:p>
            <a:pPr algn="l"/>
            <a:r>
              <a:rPr lang="en-US" altLang="zh-CN" sz="4000" dirty="0"/>
              <a:t>1</a:t>
            </a:r>
            <a:r>
              <a:rPr lang="zh-CN" altLang="en-US" sz="4000" dirty="0"/>
              <a:t>、数学教师主动构建具有自我特色的个性化教学模式，强化创新意识，教学作风求真务实，讲求效率。</a:t>
            </a:r>
            <a:endParaRPr lang="en-US" altLang="zh-CN" sz="4000" dirty="0"/>
          </a:p>
          <a:p>
            <a:pPr algn="l"/>
            <a:endParaRPr lang="zh-CN" altLang="en-US" sz="4000" dirty="0"/>
          </a:p>
          <a:p>
            <a:pPr algn="l"/>
            <a:r>
              <a:rPr lang="en-US" altLang="zh-CN" sz="4000" dirty="0"/>
              <a:t>2</a:t>
            </a:r>
            <a:r>
              <a:rPr lang="zh-CN" altLang="en-US" sz="4000" dirty="0"/>
              <a:t>、每节课都能认真落实新课标要求，加强对学生的学习方法指导，提高学习兴趣和效率。课后及时捕捉教学中的成功与失败，形成反思的习惯。</a:t>
            </a:r>
            <a:endParaRPr lang="en-US" altLang="zh-CN" sz="4000" dirty="0"/>
          </a:p>
          <a:p>
            <a:pPr algn="l"/>
            <a:endParaRPr lang="zh-CN" altLang="en-US" sz="4000" dirty="0"/>
          </a:p>
          <a:p>
            <a:pPr algn="l"/>
            <a:r>
              <a:rPr lang="en-US" altLang="zh-CN" sz="4000" dirty="0"/>
              <a:t>3</a:t>
            </a:r>
            <a:r>
              <a:rPr lang="zh-CN" altLang="en-US" sz="4000" dirty="0"/>
              <a:t>、规范作业。做到“二不一补”：教师不预先做，未经筛选的现成习题不允许布置给学生；估计</a:t>
            </a:r>
            <a:r>
              <a:rPr lang="en-US" altLang="zh-CN" sz="4000" dirty="0"/>
              <a:t>80%</a:t>
            </a:r>
            <a:r>
              <a:rPr lang="zh-CN" altLang="en-US" sz="4000" dirty="0"/>
              <a:t>学生不会做的题目，不统一布置；估计</a:t>
            </a:r>
            <a:r>
              <a:rPr lang="en-US" altLang="zh-CN" sz="4000" dirty="0"/>
              <a:t>80%</a:t>
            </a:r>
            <a:r>
              <a:rPr lang="zh-CN" altLang="en-US" sz="4000" dirty="0"/>
              <a:t>学生会做的题目也不统一布置，可以采取分层布置作业；对于作业中反映出来的普遍问题，要有补偿性措施。要对学生的作业总量做严格控制，既给教师的精批细改创造条件，又切实减轻学生的课业负担，使学生养成了认真做作业的习惯。特别要强调“两个及时”。一是及时批改作业和讲评。刚性规定每位教师必须做到“有发必批，有批必评、及时反馈”，而且要做到全收全批，促使教师精选习题，提高作业效率。数学教师积极探索设计切合学生实际的作业：作业的设计要有新意和内涵，更符合学生的年龄特点和学习实际；作业的批改规范、细致；控制作业量，提高批改质量，合理设置测试次数和难度，以“科学地教，有效地学”为主题。</a:t>
            </a:r>
            <a:endParaRPr lang="en-US" altLang="zh-CN" sz="4000" dirty="0"/>
          </a:p>
          <a:p>
            <a:pPr algn="l"/>
            <a:endParaRPr lang="zh-CN" altLang="en-US" sz="4000" dirty="0"/>
          </a:p>
          <a:p>
            <a:pPr algn="l"/>
            <a:r>
              <a:rPr lang="en-US" altLang="zh-CN" sz="4000" dirty="0"/>
              <a:t>4.</a:t>
            </a:r>
            <a:r>
              <a:rPr lang="zh-CN" altLang="en-US" sz="4000" dirty="0"/>
              <a:t>研究个性化指导工作。本学期注重引导教师根据不同学生的身心特点，遵循规律，因材施教，抓好个性化指导工作。重视做好“培优补差”工作，进行分类指导，分层要求，发挥合作学习小组的作用。本学期将在高一、高二开展数学竞赛活动，高二、高三年级实施培优补差措施。各位教师及时整理完善学生学习档案，建立重点后进生由领导成员挂钩帮助制度，让所有学生的潜能都得到发挥，智慧得到启迪，为未来发展奠定良好基础</a:t>
            </a:r>
          </a:p>
          <a:p>
            <a:pPr algn="l"/>
            <a:endParaRPr lang="zh-CN" altLang="en-US" dirty="0"/>
          </a:p>
        </p:txBody>
      </p:sp>
    </p:spTree>
    <p:extLst>
      <p:ext uri="{BB962C8B-B14F-4D97-AF65-F5344CB8AC3E}">
        <p14:creationId xmlns:p14="http://schemas.microsoft.com/office/powerpoint/2010/main" val="766180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CA134A53-2B52-4497-BCDF-43672C09A9F7}"/>
              </a:ext>
            </a:extLst>
          </p:cNvPr>
          <p:cNvSpPr>
            <a:spLocks noGrp="1"/>
          </p:cNvSpPr>
          <p:nvPr>
            <p:ph type="ctrTitle"/>
          </p:nvPr>
        </p:nvSpPr>
        <p:spPr>
          <a:xfrm>
            <a:off x="467544" y="484187"/>
            <a:ext cx="7772400" cy="568549"/>
          </a:xfrm>
        </p:spPr>
        <p:txBody>
          <a:bodyPr>
            <a:normAutofit/>
          </a:bodyPr>
          <a:lstStyle/>
          <a:p>
            <a:pPr algn="l"/>
            <a:r>
              <a:rPr lang="zh-CN" altLang="en-US" sz="1800" dirty="0">
                <a:solidFill>
                  <a:srgbClr val="FFC000"/>
                </a:solidFill>
              </a:rPr>
              <a:t>（三）专题研究</a:t>
            </a:r>
          </a:p>
        </p:txBody>
      </p:sp>
      <p:sp>
        <p:nvSpPr>
          <p:cNvPr id="5" name="副标题 4">
            <a:extLst>
              <a:ext uri="{FF2B5EF4-FFF2-40B4-BE49-F238E27FC236}">
                <a16:creationId xmlns:a16="http://schemas.microsoft.com/office/drawing/2014/main" id="{4478899F-7270-4CFB-ADF4-D6D4EF25F051}"/>
              </a:ext>
            </a:extLst>
          </p:cNvPr>
          <p:cNvSpPr>
            <a:spLocks noGrp="1"/>
          </p:cNvSpPr>
          <p:nvPr>
            <p:ph type="subTitle" idx="1"/>
          </p:nvPr>
        </p:nvSpPr>
        <p:spPr>
          <a:xfrm>
            <a:off x="467544" y="1052736"/>
            <a:ext cx="7560840" cy="4586064"/>
          </a:xfrm>
        </p:spPr>
        <p:txBody>
          <a:bodyPr>
            <a:normAutofit fontScale="25000" lnSpcReduction="20000"/>
          </a:bodyPr>
          <a:lstStyle/>
          <a:p>
            <a:pPr algn="l"/>
            <a:r>
              <a:rPr lang="zh-CN" altLang="en-US" sz="5600" dirty="0"/>
              <a:t>借势全区教学改革氛围，以“为学而教，立德树人”的教学改革思想为引领，根据我校制定</a:t>
            </a:r>
            <a:r>
              <a:rPr lang="en-US" altLang="zh-CN" sz="5600" dirty="0"/>
              <a:t>《</a:t>
            </a:r>
            <a:r>
              <a:rPr lang="zh-CN" altLang="en-US" sz="5600" dirty="0"/>
              <a:t>课堂教学改革三年行动计划</a:t>
            </a:r>
            <a:r>
              <a:rPr lang="en-US" altLang="zh-CN" sz="5600" dirty="0"/>
              <a:t>》</a:t>
            </a:r>
            <a:r>
              <a:rPr lang="zh-CN" altLang="en-US" sz="5600" dirty="0"/>
              <a:t>，强化系统思维，加强目标、策略、过程设计，有针对性地选择年级、教师群体，实施教学改革实践研究，及时总结、放大效应，带动全组教师聚焦课堂、聚焦科研、聚焦质量。</a:t>
            </a:r>
          </a:p>
          <a:p>
            <a:pPr algn="l"/>
            <a:r>
              <a:rPr lang="zh-CN" altLang="en-US" sz="5600" dirty="0"/>
              <a:t>本学期数学教研组的专项研究题目是“落实数学运算核心素养”每位教师要把专题研究落实到课堂教学的实处具体要做到以下几点。</a:t>
            </a:r>
            <a:endParaRPr lang="en-US" altLang="zh-CN" sz="5600" dirty="0"/>
          </a:p>
          <a:p>
            <a:pPr algn="l"/>
            <a:endParaRPr lang="zh-CN" altLang="en-US" sz="5600" dirty="0"/>
          </a:p>
          <a:p>
            <a:pPr algn="l"/>
            <a:r>
              <a:rPr lang="en-US" altLang="zh-CN" sz="5600" dirty="0"/>
              <a:t>1.</a:t>
            </a:r>
            <a:r>
              <a:rPr lang="zh-CN" altLang="en-US" sz="5600" dirty="0"/>
              <a:t>教学前要仔细专研新课标与教学用书，同年级组教师要进行集体备课，每次集体备课设一名中心发言人。主备课教师要关注所教知识中蕴含的算“理”和算“术”，设计出符合本年级学生学习知识教学过程的链条。</a:t>
            </a:r>
            <a:endParaRPr lang="en-US" altLang="zh-CN" sz="5600" dirty="0"/>
          </a:p>
          <a:p>
            <a:pPr algn="l"/>
            <a:endParaRPr lang="zh-CN" altLang="en-US" sz="5600" dirty="0"/>
          </a:p>
          <a:p>
            <a:pPr algn="l"/>
            <a:r>
              <a:rPr lang="en-US" altLang="zh-CN" sz="5600" dirty="0"/>
              <a:t>2.</a:t>
            </a:r>
            <a:r>
              <a:rPr lang="zh-CN" altLang="en-US" sz="5600" dirty="0"/>
              <a:t>教学中提倡民主、宽松的教学，积极构建以学生发展为目的，以学生自主活动为基础的新型教学方式，要多一份理性思考，多一份踏实，多一份务实，力求突出学生的主体性、激发学生运算的欲望、维持学生运算的热情、让学生体会运算成功的喜悦。倡导简约化教学，提高课堂教学的实效性。提高常态下数学课堂的质量，努力打造精品课。本学期教师要听完同年级同学科老师的课，同时还要积极参与兄弟学校的教学展示活动，每人听课不少于</a:t>
            </a:r>
            <a:r>
              <a:rPr lang="en-US" altLang="zh-CN" sz="5600" dirty="0"/>
              <a:t>12</a:t>
            </a:r>
            <a:r>
              <a:rPr lang="zh-CN" altLang="en-US" sz="5600" dirty="0"/>
              <a:t>节，并做好听课记录，填写好教师课堂教学评价表。</a:t>
            </a:r>
            <a:endParaRPr lang="en-US" altLang="zh-CN" sz="5600" dirty="0"/>
          </a:p>
          <a:p>
            <a:pPr algn="l"/>
            <a:endParaRPr lang="zh-CN" altLang="en-US" sz="5600" dirty="0"/>
          </a:p>
          <a:p>
            <a:pPr algn="l"/>
            <a:r>
              <a:rPr lang="en-US" altLang="zh-CN" sz="5600" dirty="0"/>
              <a:t>3.</a:t>
            </a:r>
            <a:r>
              <a:rPr lang="zh-CN" altLang="en-US" sz="5600" dirty="0"/>
              <a:t>课堂练习的设计既要做到重视基础知识又要培养学生的思维。新授课作业题目的来源主要是课本。作业的设计也要有一定的梯度。既要面向全体学生又要关注部分学生的思维发展。</a:t>
            </a:r>
            <a:endParaRPr lang="en-US" altLang="zh-CN" sz="5600" dirty="0"/>
          </a:p>
          <a:p>
            <a:pPr algn="l"/>
            <a:endParaRPr lang="zh-CN" altLang="en-US" sz="5600" dirty="0"/>
          </a:p>
          <a:p>
            <a:pPr algn="l"/>
            <a:r>
              <a:rPr lang="en-US" altLang="zh-CN" sz="5600" dirty="0"/>
              <a:t>4.</a:t>
            </a:r>
            <a:r>
              <a:rPr lang="zh-CN" altLang="en-US" sz="5600" dirty="0"/>
              <a:t>围绕着专题研究教师要做到四个一。即上一堂科研课、撰写一篇科研论文，研究一个科研专题，写好一篇教学反思。</a:t>
            </a:r>
          </a:p>
          <a:p>
            <a:pPr algn="l"/>
            <a:endParaRPr lang="zh-CN" altLang="en-US" dirty="0"/>
          </a:p>
        </p:txBody>
      </p:sp>
    </p:spTree>
    <p:extLst>
      <p:ext uri="{BB962C8B-B14F-4D97-AF65-F5344CB8AC3E}">
        <p14:creationId xmlns:p14="http://schemas.microsoft.com/office/powerpoint/2010/main" val="287736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9A77C27-C6A6-48D2-AE56-47C8CE281B6C}"/>
              </a:ext>
            </a:extLst>
          </p:cNvPr>
          <p:cNvSpPr>
            <a:spLocks noGrp="1"/>
          </p:cNvSpPr>
          <p:nvPr>
            <p:ph type="ctrTitle"/>
          </p:nvPr>
        </p:nvSpPr>
        <p:spPr>
          <a:xfrm>
            <a:off x="251520" y="332657"/>
            <a:ext cx="7772400" cy="720080"/>
          </a:xfrm>
        </p:spPr>
        <p:txBody>
          <a:bodyPr>
            <a:normAutofit fontScale="90000"/>
          </a:bodyPr>
          <a:lstStyle/>
          <a:p>
            <a:pPr algn="l"/>
            <a:r>
              <a:rPr lang="zh-CN" altLang="en-US" dirty="0">
                <a:solidFill>
                  <a:srgbClr val="FF0000"/>
                </a:solidFill>
              </a:rPr>
              <a:t>三、具体工作安排</a:t>
            </a:r>
          </a:p>
        </p:txBody>
      </p:sp>
      <p:sp>
        <p:nvSpPr>
          <p:cNvPr id="5" name="副标题 4">
            <a:extLst>
              <a:ext uri="{FF2B5EF4-FFF2-40B4-BE49-F238E27FC236}">
                <a16:creationId xmlns:a16="http://schemas.microsoft.com/office/drawing/2014/main" id="{A2FBE63F-3543-4ED9-B9A8-BB6680357D17}"/>
              </a:ext>
            </a:extLst>
          </p:cNvPr>
          <p:cNvSpPr>
            <a:spLocks noGrp="1"/>
          </p:cNvSpPr>
          <p:nvPr>
            <p:ph type="subTitle" idx="1"/>
          </p:nvPr>
        </p:nvSpPr>
        <p:spPr>
          <a:xfrm>
            <a:off x="251520" y="1556793"/>
            <a:ext cx="7920880" cy="4082007"/>
          </a:xfrm>
        </p:spPr>
        <p:txBody>
          <a:bodyPr/>
          <a:lstStyle/>
          <a:p>
            <a:pPr algn="l"/>
            <a:endParaRPr lang="zh-CN" altLang="en-US" dirty="0"/>
          </a:p>
        </p:txBody>
      </p:sp>
      <p:graphicFrame>
        <p:nvGraphicFramePr>
          <p:cNvPr id="6" name="表格 5">
            <a:extLst>
              <a:ext uri="{FF2B5EF4-FFF2-40B4-BE49-F238E27FC236}">
                <a16:creationId xmlns:a16="http://schemas.microsoft.com/office/drawing/2014/main" id="{0C0B0169-581C-498C-BD26-230A8CDBD19E}"/>
              </a:ext>
            </a:extLst>
          </p:cNvPr>
          <p:cNvGraphicFramePr>
            <a:graphicFrameLocks noGrp="1"/>
          </p:cNvGraphicFramePr>
          <p:nvPr>
            <p:extLst>
              <p:ext uri="{D42A27DB-BD31-4B8C-83A1-F6EECF244321}">
                <p14:modId xmlns:p14="http://schemas.microsoft.com/office/powerpoint/2010/main" val="275349696"/>
              </p:ext>
            </p:extLst>
          </p:nvPr>
        </p:nvGraphicFramePr>
        <p:xfrm>
          <a:off x="539552" y="1052737"/>
          <a:ext cx="7272808" cy="4985902"/>
        </p:xfrm>
        <a:graphic>
          <a:graphicData uri="http://schemas.openxmlformats.org/drawingml/2006/table">
            <a:tbl>
              <a:tblPr firstRow="1" firstCol="1" bandRow="1">
                <a:tableStyleId>{5C22544A-7EE6-4342-B048-85BDC9FD1C3A}</a:tableStyleId>
              </a:tblPr>
              <a:tblGrid>
                <a:gridCol w="772830">
                  <a:extLst>
                    <a:ext uri="{9D8B030D-6E8A-4147-A177-3AD203B41FA5}">
                      <a16:colId xmlns:a16="http://schemas.microsoft.com/office/drawing/2014/main" val="4202928052"/>
                    </a:ext>
                  </a:extLst>
                </a:gridCol>
                <a:gridCol w="1176044">
                  <a:extLst>
                    <a:ext uri="{9D8B030D-6E8A-4147-A177-3AD203B41FA5}">
                      <a16:colId xmlns:a16="http://schemas.microsoft.com/office/drawing/2014/main" val="2961990811"/>
                    </a:ext>
                  </a:extLst>
                </a:gridCol>
                <a:gridCol w="5323934">
                  <a:extLst>
                    <a:ext uri="{9D8B030D-6E8A-4147-A177-3AD203B41FA5}">
                      <a16:colId xmlns:a16="http://schemas.microsoft.com/office/drawing/2014/main" val="812768638"/>
                    </a:ext>
                  </a:extLst>
                </a:gridCol>
              </a:tblGrid>
              <a:tr h="246428">
                <a:tc>
                  <a:txBody>
                    <a:bodyPr/>
                    <a:lstStyle/>
                    <a:p>
                      <a:pPr algn="just">
                        <a:lnSpc>
                          <a:spcPct val="150000"/>
                        </a:lnSpc>
                        <a:spcAft>
                          <a:spcPts val="0"/>
                        </a:spcAft>
                      </a:pPr>
                      <a:r>
                        <a:rPr lang="zh-CN" sz="1050" kern="100" spc="150">
                          <a:effectLst/>
                        </a:rPr>
                        <a:t>周次</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050" kern="100" spc="150">
                          <a:effectLst/>
                        </a:rPr>
                        <a:t>时间</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ctr">
                        <a:lnSpc>
                          <a:spcPct val="150000"/>
                        </a:lnSpc>
                        <a:spcAft>
                          <a:spcPts val="0"/>
                        </a:spcAft>
                      </a:pPr>
                      <a:r>
                        <a:rPr lang="zh-CN" sz="1050" kern="100" spc="150">
                          <a:effectLst/>
                        </a:rPr>
                        <a:t>主要工作</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04678839"/>
                  </a:ext>
                </a:extLst>
              </a:tr>
              <a:tr h="249446">
                <a:tc>
                  <a:txBody>
                    <a:bodyPr/>
                    <a:lstStyle/>
                    <a:p>
                      <a:pPr indent="342900" algn="just">
                        <a:lnSpc>
                          <a:spcPct val="150000"/>
                        </a:lnSpc>
                        <a:spcAft>
                          <a:spcPts val="0"/>
                        </a:spcAft>
                      </a:pPr>
                      <a:r>
                        <a:rPr lang="en-US" sz="1050" kern="100" spc="15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2.22-2.28</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dirty="0">
                          <a:effectLst/>
                        </a:rPr>
                        <a:t>寒假新课程学习总结</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556560382"/>
                  </a:ext>
                </a:extLst>
              </a:tr>
              <a:tr h="249446">
                <a:tc>
                  <a:txBody>
                    <a:bodyPr/>
                    <a:lstStyle/>
                    <a:p>
                      <a:pPr indent="342900" algn="just">
                        <a:lnSpc>
                          <a:spcPct val="150000"/>
                        </a:lnSpc>
                        <a:spcAft>
                          <a:spcPts val="0"/>
                        </a:spcAft>
                      </a:pPr>
                      <a:r>
                        <a:rPr lang="en-US" sz="1050" kern="100" spc="150">
                          <a:effectLst/>
                        </a:rPr>
                        <a:t>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3.1-3.7</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第一次教研组会议</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214156945"/>
                  </a:ext>
                </a:extLst>
              </a:tr>
              <a:tr h="249446">
                <a:tc>
                  <a:txBody>
                    <a:bodyPr/>
                    <a:lstStyle/>
                    <a:p>
                      <a:pPr indent="342900" algn="just">
                        <a:lnSpc>
                          <a:spcPct val="150000"/>
                        </a:lnSpc>
                        <a:spcAft>
                          <a:spcPts val="0"/>
                        </a:spcAft>
                      </a:pPr>
                      <a:r>
                        <a:rPr lang="en-US" sz="1050" kern="100" spc="150">
                          <a:effectLst/>
                        </a:rPr>
                        <a:t>3</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3.8-3.14</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高三教学视导</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285351078"/>
                  </a:ext>
                </a:extLst>
              </a:tr>
              <a:tr h="249446">
                <a:tc>
                  <a:txBody>
                    <a:bodyPr/>
                    <a:lstStyle/>
                    <a:p>
                      <a:pPr indent="342900" algn="just">
                        <a:lnSpc>
                          <a:spcPct val="150000"/>
                        </a:lnSpc>
                        <a:spcAft>
                          <a:spcPts val="0"/>
                        </a:spcAft>
                      </a:pPr>
                      <a:r>
                        <a:rPr lang="en-US" sz="1050" kern="100" spc="150">
                          <a:effectLst/>
                        </a:rPr>
                        <a:t>4</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3.15-3.21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工作不满三年青年教师汇报课</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60250836"/>
                  </a:ext>
                </a:extLst>
              </a:tr>
              <a:tr h="249446">
                <a:tc>
                  <a:txBody>
                    <a:bodyPr/>
                    <a:lstStyle/>
                    <a:p>
                      <a:pPr indent="342900" algn="just">
                        <a:lnSpc>
                          <a:spcPct val="150000"/>
                        </a:lnSpc>
                        <a:spcAft>
                          <a:spcPts val="0"/>
                        </a:spcAft>
                      </a:pPr>
                      <a:r>
                        <a:rPr lang="en-US" sz="1050" kern="100" spc="150">
                          <a:effectLst/>
                        </a:rPr>
                        <a:t>5</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dirty="0">
                          <a:effectLst/>
                        </a:rPr>
                        <a:t>3.22-3.28</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新一届区带头人和优秀青年教师评比动员（预计）</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98984045"/>
                  </a:ext>
                </a:extLst>
              </a:tr>
              <a:tr h="249446">
                <a:tc>
                  <a:txBody>
                    <a:bodyPr/>
                    <a:lstStyle/>
                    <a:p>
                      <a:pPr indent="342900" algn="just">
                        <a:lnSpc>
                          <a:spcPct val="150000"/>
                        </a:lnSpc>
                        <a:spcAft>
                          <a:spcPts val="0"/>
                        </a:spcAft>
                      </a:pPr>
                      <a:r>
                        <a:rPr lang="en-US" sz="1050" kern="100" spc="150">
                          <a:effectLst/>
                        </a:rPr>
                        <a:t>6</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3.29-4.4</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高一学生竞赛</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313226550"/>
                  </a:ext>
                </a:extLst>
              </a:tr>
              <a:tr h="249446">
                <a:tc>
                  <a:txBody>
                    <a:bodyPr/>
                    <a:lstStyle/>
                    <a:p>
                      <a:pPr indent="342900" algn="just">
                        <a:lnSpc>
                          <a:spcPct val="150000"/>
                        </a:lnSpc>
                        <a:spcAft>
                          <a:spcPts val="0"/>
                        </a:spcAft>
                      </a:pPr>
                      <a:r>
                        <a:rPr lang="en-US" sz="1050" kern="100" spc="150">
                          <a:effectLst/>
                        </a:rPr>
                        <a:t>7</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4.5-4.11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第一次教学常规检查</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640016841"/>
                  </a:ext>
                </a:extLst>
              </a:tr>
              <a:tr h="249446">
                <a:tc>
                  <a:txBody>
                    <a:bodyPr/>
                    <a:lstStyle/>
                    <a:p>
                      <a:pPr indent="342900" algn="just">
                        <a:lnSpc>
                          <a:spcPct val="150000"/>
                        </a:lnSpc>
                        <a:spcAft>
                          <a:spcPts val="0"/>
                        </a:spcAft>
                      </a:pPr>
                      <a:r>
                        <a:rPr lang="en-US" sz="1050" kern="100" spc="150">
                          <a:effectLst/>
                        </a:rPr>
                        <a:t>8</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4.12-4.18</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五四青优评比</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47316233"/>
                  </a:ext>
                </a:extLst>
              </a:tr>
              <a:tr h="249446">
                <a:tc>
                  <a:txBody>
                    <a:bodyPr/>
                    <a:lstStyle/>
                    <a:p>
                      <a:pPr indent="342900" algn="just">
                        <a:lnSpc>
                          <a:spcPct val="150000"/>
                        </a:lnSpc>
                        <a:spcAft>
                          <a:spcPts val="0"/>
                        </a:spcAft>
                      </a:pPr>
                      <a:r>
                        <a:rPr lang="en-US" sz="1050" kern="100" spc="150">
                          <a:effectLst/>
                        </a:rPr>
                        <a:t>9</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4.19-4.25</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高三二模（预计）</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568234684"/>
                  </a:ext>
                </a:extLst>
              </a:tr>
              <a:tr h="249446">
                <a:tc>
                  <a:txBody>
                    <a:bodyPr/>
                    <a:lstStyle/>
                    <a:p>
                      <a:pPr indent="342900" algn="just">
                        <a:lnSpc>
                          <a:spcPct val="150000"/>
                        </a:lnSpc>
                        <a:spcAft>
                          <a:spcPts val="0"/>
                        </a:spcAft>
                      </a:pPr>
                      <a:r>
                        <a:rPr lang="en-US" sz="1050" kern="100" spc="150">
                          <a:effectLst/>
                        </a:rPr>
                        <a:t>10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4.26-5.2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期中考试</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402383614"/>
                  </a:ext>
                </a:extLst>
              </a:tr>
              <a:tr h="249446">
                <a:tc>
                  <a:txBody>
                    <a:bodyPr/>
                    <a:lstStyle/>
                    <a:p>
                      <a:pPr indent="342900" algn="just">
                        <a:lnSpc>
                          <a:spcPct val="150000"/>
                        </a:lnSpc>
                        <a:spcAft>
                          <a:spcPts val="0"/>
                        </a:spcAft>
                      </a:pPr>
                      <a:r>
                        <a:rPr lang="en-US" sz="1050" kern="100" spc="150">
                          <a:effectLst/>
                        </a:rPr>
                        <a:t>11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5.3-5.9</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高三三模（预计） 高二学生竞赛</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530975266"/>
                  </a:ext>
                </a:extLst>
              </a:tr>
              <a:tr h="249446">
                <a:tc>
                  <a:txBody>
                    <a:bodyPr/>
                    <a:lstStyle/>
                    <a:p>
                      <a:pPr indent="342900" algn="just">
                        <a:lnSpc>
                          <a:spcPct val="150000"/>
                        </a:lnSpc>
                        <a:spcAft>
                          <a:spcPts val="0"/>
                        </a:spcAft>
                      </a:pPr>
                      <a:r>
                        <a:rPr lang="en-US" sz="1050" kern="100" spc="150">
                          <a:effectLst/>
                        </a:rPr>
                        <a:t>12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5.10-5.16</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高一视导</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368897647"/>
                  </a:ext>
                </a:extLst>
              </a:tr>
              <a:tr h="249446">
                <a:tc>
                  <a:txBody>
                    <a:bodyPr/>
                    <a:lstStyle/>
                    <a:p>
                      <a:pPr indent="342900" algn="just">
                        <a:lnSpc>
                          <a:spcPct val="150000"/>
                        </a:lnSpc>
                        <a:spcAft>
                          <a:spcPts val="0"/>
                        </a:spcAft>
                      </a:pPr>
                      <a:r>
                        <a:rPr lang="en-US" sz="1050" kern="100" spc="150">
                          <a:effectLst/>
                        </a:rPr>
                        <a:t>13</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5.17-5.23</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dirty="0">
                          <a:effectLst/>
                        </a:rPr>
                        <a:t>高考学科讲座（暂定）</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168033538"/>
                  </a:ext>
                </a:extLst>
              </a:tr>
              <a:tr h="249446">
                <a:tc>
                  <a:txBody>
                    <a:bodyPr/>
                    <a:lstStyle/>
                    <a:p>
                      <a:pPr indent="342900" algn="just">
                        <a:lnSpc>
                          <a:spcPct val="150000"/>
                        </a:lnSpc>
                        <a:spcAft>
                          <a:spcPts val="0"/>
                        </a:spcAft>
                      </a:pPr>
                      <a:r>
                        <a:rPr lang="en-US" sz="1050" kern="100" spc="150">
                          <a:effectLst/>
                        </a:rPr>
                        <a:t>14</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5.24-5.30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第二次教学常规检查</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27455156"/>
                  </a:ext>
                </a:extLst>
              </a:tr>
              <a:tr h="249446">
                <a:tc>
                  <a:txBody>
                    <a:bodyPr/>
                    <a:lstStyle/>
                    <a:p>
                      <a:pPr indent="342900" algn="just">
                        <a:lnSpc>
                          <a:spcPct val="150000"/>
                        </a:lnSpc>
                        <a:spcAft>
                          <a:spcPts val="0"/>
                        </a:spcAft>
                      </a:pPr>
                      <a:r>
                        <a:rPr lang="en-US" sz="1050" kern="100" spc="150">
                          <a:effectLst/>
                        </a:rPr>
                        <a:t>15</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5.31-6.6</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高二视导</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890693587"/>
                  </a:ext>
                </a:extLst>
              </a:tr>
              <a:tr h="249446">
                <a:tc>
                  <a:txBody>
                    <a:bodyPr/>
                    <a:lstStyle/>
                    <a:p>
                      <a:pPr indent="342900" algn="just">
                        <a:lnSpc>
                          <a:spcPct val="150000"/>
                        </a:lnSpc>
                        <a:spcAft>
                          <a:spcPts val="0"/>
                        </a:spcAft>
                      </a:pPr>
                      <a:r>
                        <a:rPr lang="en-US" sz="1050" kern="100" spc="150">
                          <a:effectLst/>
                        </a:rPr>
                        <a:t>16</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6.7-6.13</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高考</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40233860"/>
                  </a:ext>
                </a:extLst>
              </a:tr>
              <a:tr h="249446">
                <a:tc>
                  <a:txBody>
                    <a:bodyPr/>
                    <a:lstStyle/>
                    <a:p>
                      <a:pPr indent="342900" algn="just">
                        <a:lnSpc>
                          <a:spcPct val="150000"/>
                        </a:lnSpc>
                        <a:spcAft>
                          <a:spcPts val="0"/>
                        </a:spcAft>
                      </a:pPr>
                      <a:r>
                        <a:rPr lang="en-US" sz="1050" kern="100" spc="150">
                          <a:effectLst/>
                        </a:rPr>
                        <a:t>17</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6.14-6.20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专题研究沙龙</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104876766"/>
                  </a:ext>
                </a:extLst>
              </a:tr>
              <a:tr h="249446">
                <a:tc>
                  <a:txBody>
                    <a:bodyPr/>
                    <a:lstStyle/>
                    <a:p>
                      <a:pPr indent="342900" algn="just">
                        <a:lnSpc>
                          <a:spcPct val="150000"/>
                        </a:lnSpc>
                        <a:spcAft>
                          <a:spcPts val="0"/>
                        </a:spcAft>
                      </a:pPr>
                      <a:r>
                        <a:rPr lang="en-US" sz="1050" kern="100" spc="150">
                          <a:effectLst/>
                        </a:rPr>
                        <a:t>18</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6.21-6.27</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a:effectLst/>
                        </a:rPr>
                        <a:t>高一高二期末考试</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85913285"/>
                  </a:ext>
                </a:extLst>
              </a:tr>
              <a:tr h="249446">
                <a:tc>
                  <a:txBody>
                    <a:bodyPr/>
                    <a:lstStyle/>
                    <a:p>
                      <a:pPr indent="342900" algn="just">
                        <a:lnSpc>
                          <a:spcPct val="150000"/>
                        </a:lnSpc>
                        <a:spcAft>
                          <a:spcPts val="0"/>
                        </a:spcAft>
                      </a:pPr>
                      <a:r>
                        <a:rPr lang="en-US" sz="1050" kern="100" spc="150">
                          <a:effectLst/>
                        </a:rPr>
                        <a:t>19</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050" kern="100" spc="150">
                          <a:effectLst/>
                        </a:rPr>
                        <a:t>6.28-7.1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342900" algn="just">
                        <a:lnSpc>
                          <a:spcPct val="150000"/>
                        </a:lnSpc>
                        <a:spcAft>
                          <a:spcPts val="0"/>
                        </a:spcAft>
                      </a:pPr>
                      <a:r>
                        <a:rPr lang="zh-CN" sz="1050" kern="100" spc="150" dirty="0">
                          <a:effectLst/>
                        </a:rPr>
                        <a:t>期末试卷讲评</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98322061"/>
                  </a:ext>
                </a:extLst>
              </a:tr>
            </a:tbl>
          </a:graphicData>
        </a:graphic>
      </p:graphicFrame>
    </p:spTree>
    <p:extLst>
      <p:ext uri="{BB962C8B-B14F-4D97-AF65-F5344CB8AC3E}">
        <p14:creationId xmlns:p14="http://schemas.microsoft.com/office/powerpoint/2010/main" val="2520727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48615" y="3518535"/>
            <a:ext cx="8334375" cy="368300"/>
          </a:xfrm>
          <a:prstGeom prst="rect">
            <a:avLst/>
          </a:prstGeom>
          <a:noFill/>
        </p:spPr>
        <p:txBody>
          <a:bodyPr wrap="square" rtlCol="0">
            <a:spAutoFit/>
          </a:bodyPr>
          <a:lstStyle/>
          <a:p>
            <a:r>
              <a:rPr lang="en-US" altLang="zh-CN"/>
              <a:t>        </a:t>
            </a:r>
            <a:endParaRPr lang="zh-CN" altLang="en-US" sz="2400"/>
          </a:p>
        </p:txBody>
      </p:sp>
      <p:sp>
        <p:nvSpPr>
          <p:cNvPr id="2" name="文本框 1"/>
          <p:cNvSpPr txBox="1"/>
          <p:nvPr/>
        </p:nvSpPr>
        <p:spPr>
          <a:xfrm>
            <a:off x="655320" y="2447925"/>
            <a:ext cx="7948930" cy="954107"/>
          </a:xfrm>
          <a:prstGeom prst="rect">
            <a:avLst/>
          </a:prstGeom>
          <a:noFill/>
        </p:spPr>
        <p:txBody>
          <a:bodyPr wrap="square" rtlCol="0">
            <a:spAutoFit/>
          </a:bodyPr>
          <a:lstStyle/>
          <a:p>
            <a:r>
              <a:rPr lang="zh-CN" altLang="en-US" sz="2800" dirty="0"/>
              <a:t>以上是我校数学教研组本学期计划，请张老师和各位教研组长多多提建议！</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1383</Words>
  <Application>Microsoft Office PowerPoint</Application>
  <PresentationFormat>全屏显示(4:3)</PresentationFormat>
  <Paragraphs>97</Paragraphs>
  <Slides>8</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vt:i4>
      </vt:variant>
    </vt:vector>
  </HeadingPairs>
  <TitlesOfParts>
    <vt:vector size="14" baseType="lpstr">
      <vt:lpstr>仿宋</vt:lpstr>
      <vt:lpstr>黑体</vt:lpstr>
      <vt:lpstr>宋体</vt:lpstr>
      <vt:lpstr>Arial</vt:lpstr>
      <vt:lpstr>Calibri</vt:lpstr>
      <vt:lpstr>Office 主题</vt:lpstr>
      <vt:lpstr>PowerPoint 演示文稿</vt:lpstr>
      <vt:lpstr> 一、指导思想</vt:lpstr>
      <vt:lpstr>二、主要工作举措</vt:lpstr>
      <vt:lpstr>（一）加强学校教研组建设，提高教师业务水平</vt:lpstr>
      <vt:lpstr>（二）聚焦课堂，规范作业，落实数学核心素养</vt:lpstr>
      <vt:lpstr>（三）专题研究</vt:lpstr>
      <vt:lpstr>三、具体工作安排</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andy</dc:creator>
  <cp:lastModifiedBy>HiteVision</cp:lastModifiedBy>
  <cp:revision>68</cp:revision>
  <dcterms:created xsi:type="dcterms:W3CDTF">2017-11-13T02:58:00Z</dcterms:created>
  <dcterms:modified xsi:type="dcterms:W3CDTF">2021-02-26T11:21:26Z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RubyTemplateID">
    <vt:lpwstr>2</vt:lpwstr>
  </property>
  <property fmtid="{D5CDD505-2E9C-101B-9397-08002B2CF9AE}" pid="3" name="KSOProductBuildVer">
    <vt:lpwstr>2052-11.3.0.9228</vt:lpwstr>
  </property>
</Properties>
</file>