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7"/>
  </p:notesMasterIdLst>
  <p:sldIdLst>
    <p:sldId id="256" r:id="rId2"/>
    <p:sldId id="258" r:id="rId3"/>
    <p:sldId id="311" r:id="rId4"/>
    <p:sldId id="323" r:id="rId5"/>
    <p:sldId id="261" r:id="rId6"/>
    <p:sldId id="324" r:id="rId7"/>
    <p:sldId id="317" r:id="rId8"/>
    <p:sldId id="318" r:id="rId9"/>
    <p:sldId id="319" r:id="rId10"/>
    <p:sldId id="320" r:id="rId11"/>
    <p:sldId id="267" r:id="rId12"/>
    <p:sldId id="341" r:id="rId13"/>
    <p:sldId id="332" r:id="rId14"/>
    <p:sldId id="333" r:id="rId15"/>
    <p:sldId id="334" r:id="rId16"/>
    <p:sldId id="335" r:id="rId17"/>
    <p:sldId id="271" r:id="rId18"/>
    <p:sldId id="289" r:id="rId19"/>
    <p:sldId id="270" r:id="rId20"/>
    <p:sldId id="329" r:id="rId21"/>
    <p:sldId id="295" r:id="rId22"/>
    <p:sldId id="330" r:id="rId23"/>
    <p:sldId id="331" r:id="rId24"/>
    <p:sldId id="288" r:id="rId25"/>
    <p:sldId id="286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38E14-208B-43EB-B973-2C3E78A64E46}" type="datetimeFigureOut">
              <a:rPr lang="zh-CN" altLang="en-US" smtClean="0"/>
              <a:pPr/>
              <a:t>2021/2/26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CCF1F-04DA-4233-89A8-A70FBED82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round/>
          </a:ln>
        </p:spPr>
      </p:sp>
      <p:sp>
        <p:nvSpPr>
          <p:cNvPr id="19458" name="文本占位符 2"/>
          <p:cNvSpPr>
            <a:spLocks noGrp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miter lim="800000"/>
          </a:ln>
        </p:spPr>
        <p:txBody>
          <a:bodyPr vert="horz" lIns="91440" tIns="45720" rIns="91440" bIns="45720"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round/>
          </a:ln>
        </p:spPr>
      </p:sp>
      <p:sp>
        <p:nvSpPr>
          <p:cNvPr id="21506" name="文本占位符 2"/>
          <p:cNvSpPr>
            <a:spLocks noGrp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miter lim="800000"/>
          </a:ln>
        </p:spPr>
        <p:txBody>
          <a:bodyPr vert="horz" lIns="91440" tIns="45720" rIns="91440" bIns="45720"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round/>
          </a:ln>
        </p:spPr>
      </p:sp>
      <p:sp>
        <p:nvSpPr>
          <p:cNvPr id="23554" name="文本占位符 2"/>
          <p:cNvSpPr>
            <a:spLocks noGrp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miter lim="800000"/>
          </a:ln>
        </p:spPr>
        <p:txBody>
          <a:bodyPr vert="horz" lIns="91440" tIns="45720" rIns="91440" bIns="45720"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 userDrawn="1"/>
        </p:nvSpPr>
        <p:spPr>
          <a:xfrm>
            <a:off x="1857356" y="0"/>
            <a:ext cx="4712316" cy="3693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gradFill flip="none" rotWithShape="1">
              <a:gsLst>
                <a:gs pos="0">
                  <a:srgbClr val="FF00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  <a:scene3d>
            <a:camera prst="orthographicFront"/>
            <a:lightRig rig="morning" dir="t"/>
          </a:scene3d>
          <a:sp3d prstMaterial="dkEdge">
            <a:bevelT/>
            <a:bevelB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rgbClr val="002060"/>
                </a:solidFill>
                <a:latin typeface="+mn-lt"/>
                <a:ea typeface="+mn-ea"/>
              </a:rPr>
              <a:t>Module 7 Unit 1 Living with technology  project</a:t>
            </a:r>
            <a:endParaRPr lang="zh-CN" altLang="en-US" b="1" dirty="0">
              <a:solidFill>
                <a:srgbClr val="002060"/>
              </a:solidFill>
              <a:latin typeface="+mn-lt"/>
              <a:ea typeface="+mn-ea"/>
            </a:endParaRPr>
          </a:p>
        </p:txBody>
      </p:sp>
      <p:sp>
        <p:nvSpPr>
          <p:cNvPr id="1146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1AB2-1914-4062-8392-CF321B9972D3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503E4-839E-463B-8420-1C6385DA1C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04FF9-616C-4E14-8481-3FEF362175C7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2A30-14EF-4618-9869-46FB58C103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7E27-F939-4897-A3F9-D22EB846F3C8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1A362-D6EE-4AE3-9E9E-5F98A22905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91137-F887-4E2F-8AB2-74760BB7BDF6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F6B7-61AF-4BAC-A994-FA965E1038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358E2-AFF4-4286-82AD-E1D6343BA796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9B8D5-8A17-4E71-94B1-CABA3D1CC3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D4366-ACB0-4CCA-B37F-AE6495664D5D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32403-6535-41CD-8D84-E28429E971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1B8CC-20BE-45D6-8A67-FBFCD4DA2A92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421B0-FBE5-4E22-808A-36D6D049CF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176A-3B55-4C00-9C44-BB328716BA3C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5CF07-41AF-430F-9B3F-68554C7AE3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EEEE-50B5-4F2B-AA35-6CFA9B965C2F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E13C0-394C-4EDF-912B-1668930A03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60447-EB80-4E6A-BFD7-D86975D74219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04409-59DF-4ACE-84CA-9D8B7DD005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F2AEF-3A5B-4164-B0E8-B8E917911ABA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3A679-5149-46B9-911B-119AA767AE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B2090ED-0047-4E12-9F1C-911584D36BF1}" type="datetimeFigureOut">
              <a:rPr lang="zh-CN" altLang="en-US"/>
              <a:pPr>
                <a:defRPr/>
              </a:pPr>
              <a:t>2021/2/26</a:t>
            </a:fld>
            <a:endParaRPr lang="en-US" altLang="zh-CN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6E644E-3251-4DCD-943D-E7A2DBDAA2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8" name="TextBox 4"/>
          <p:cNvSpPr txBox="1"/>
          <p:nvPr userDrawn="1"/>
        </p:nvSpPr>
        <p:spPr>
          <a:xfrm>
            <a:off x="1857356" y="0"/>
            <a:ext cx="4712316" cy="369332"/>
          </a:xfrm>
          <a:prstGeom prst="rect">
            <a:avLst/>
          </a:prstGeom>
          <a:blipFill>
            <a:blip r:embed="rId14" cstate="print"/>
            <a:tile tx="0" ty="0" sx="100000" sy="100000" flip="none" algn="tl"/>
          </a:blipFill>
          <a:ln>
            <a:gradFill flip="none" rotWithShape="1">
              <a:gsLst>
                <a:gs pos="0">
                  <a:srgbClr val="FF00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  <a:scene3d>
            <a:camera prst="orthographicFront"/>
            <a:lightRig rig="morning" dir="t"/>
          </a:scene3d>
          <a:sp3d prstMaterial="dkEdge">
            <a:bevelT/>
            <a:bevelB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rgbClr val="002060"/>
                </a:solidFill>
                <a:latin typeface="+mn-lt"/>
                <a:ea typeface="+mn-ea"/>
              </a:rPr>
              <a:t>Module 7 Unit 1 Living with technology  project</a:t>
            </a:r>
            <a:endParaRPr lang="zh-CN" altLang="en-US" b="1" dirty="0">
              <a:solidFill>
                <a:srgbClr val="002060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 idx="4294967295"/>
          </p:nvPr>
        </p:nvSpPr>
        <p:spPr>
          <a:xfrm>
            <a:off x="0" y="571500"/>
            <a:ext cx="9144000" cy="45720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00B0F0"/>
                </a:solidFill>
              </a:rPr>
              <a:t>Module 7 Unit 1</a:t>
            </a:r>
            <a:br>
              <a:rPr lang="en-US" altLang="zh-CN" b="1" smtClean="0">
                <a:solidFill>
                  <a:srgbClr val="00B0F0"/>
                </a:solidFill>
              </a:rPr>
            </a:br>
            <a:r>
              <a:rPr lang="en-US" altLang="zh-CN" b="1" smtClean="0">
                <a:solidFill>
                  <a:srgbClr val="00B0F0"/>
                </a:solidFill>
              </a:rPr>
              <a:t>project </a:t>
            </a:r>
            <a:br>
              <a:rPr lang="en-US" altLang="zh-CN" b="1" smtClean="0">
                <a:solidFill>
                  <a:srgbClr val="00B0F0"/>
                </a:solidFill>
              </a:rPr>
            </a:br>
            <a:r>
              <a:rPr lang="en-US" altLang="zh-CN" b="1" smtClean="0">
                <a:solidFill>
                  <a:srgbClr val="00B0F0"/>
                </a:solidFill>
              </a:rPr>
              <a:t/>
            </a:r>
            <a:br>
              <a:rPr lang="en-US" altLang="zh-CN" b="1" smtClean="0">
                <a:solidFill>
                  <a:srgbClr val="00B0F0"/>
                </a:solidFill>
              </a:rPr>
            </a:br>
            <a:r>
              <a:rPr lang="en-US" altLang="zh-CN" b="1" smtClean="0">
                <a:solidFill>
                  <a:srgbClr val="00B0F0"/>
                </a:solidFill>
              </a:rPr>
              <a:t>Making a list of </a:t>
            </a:r>
            <a:br>
              <a:rPr lang="en-US" altLang="zh-CN" b="1" smtClean="0">
                <a:solidFill>
                  <a:srgbClr val="00B0F0"/>
                </a:solidFill>
              </a:rPr>
            </a:br>
            <a:r>
              <a:rPr lang="en-US" altLang="zh-CN" b="1" smtClean="0">
                <a:solidFill>
                  <a:srgbClr val="00B0F0"/>
                </a:solidFill>
              </a:rPr>
              <a:t>advantages and disadvantages</a:t>
            </a:r>
            <a:endParaRPr lang="zh-CN" altLang="en-US" b="1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9901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C00000"/>
                </a:solidFill>
                <a:latin typeface="Times New Roman" pitchFamily="18" charset="0"/>
                <a:ea typeface="华文新魏"/>
                <a:cs typeface="华文新魏"/>
              </a:rPr>
              <a:t>Main point 1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latin typeface="Times New Roman" pitchFamily="18" charset="0"/>
                <a:ea typeface="华文新魏"/>
                <a:cs typeface="华文新魏"/>
              </a:rPr>
              <a:t>There is something important about being  together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latin typeface="Times New Roman" pitchFamily="18" charset="0"/>
                <a:ea typeface="华文新魏"/>
                <a:cs typeface="华文新魏"/>
              </a:rPr>
              <a:t> and sharing life that cannot be found over 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latin typeface="Times New Roman" pitchFamily="18" charset="0"/>
                <a:ea typeface="华文新魏"/>
                <a:cs typeface="华文新魏"/>
              </a:rPr>
              <a:t>telephone wire.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C00000"/>
                </a:solidFill>
                <a:latin typeface="Times New Roman" pitchFamily="18" charset="0"/>
                <a:ea typeface="华文新魏"/>
                <a:cs typeface="华文新魏"/>
              </a:rPr>
              <a:t>Main point 2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latin typeface="Times New Roman" pitchFamily="18" charset="0"/>
                <a:ea typeface="华文新魏"/>
                <a:cs typeface="华文新魏"/>
              </a:rPr>
              <a:t>The calls destroy the peace one has or waste one’s precious time.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C00000"/>
                </a:solidFill>
                <a:latin typeface="Times New Roman" pitchFamily="18" charset="0"/>
                <a:ea typeface="华文新魏"/>
                <a:cs typeface="华文新魏"/>
              </a:rPr>
              <a:t>Main point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b="1" dirty="0" smtClean="0">
                <a:latin typeface="Times New Roman" pitchFamily="18" charset="0"/>
                <a:ea typeface="华文新魏"/>
                <a:cs typeface="华文新魏"/>
              </a:rPr>
              <a:t>Using the mobile phone for text messages is the worst.</a:t>
            </a:r>
            <a:endParaRPr lang="zh-CN" altLang="en-US" b="1" dirty="0" smtClean="0">
              <a:latin typeface="Times New Roman" pitchFamily="18" charset="0"/>
              <a:ea typeface="华文新魏"/>
              <a:cs typeface="华文新魏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03648" y="188640"/>
            <a:ext cx="579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To phone or not to phone?</a:t>
            </a: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0" y="4725144"/>
            <a:ext cx="946854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According to the main points, what conclusion 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     can you draw?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0" y="5733256"/>
            <a:ext cx="8181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itchFamily="18" charset="0"/>
                <a:ea typeface="华文新魏"/>
                <a:cs typeface="华文新魏"/>
              </a:rPr>
              <a:t>Maybe the writer wants to encourage people to learn</a:t>
            </a:r>
          </a:p>
          <a:p>
            <a:r>
              <a:rPr lang="en-US" altLang="zh-CN" sz="2800" b="1" dirty="0">
                <a:latin typeface="Times New Roman" pitchFamily="18" charset="0"/>
                <a:ea typeface="华文新魏"/>
                <a:cs typeface="华文新魏"/>
              </a:rPr>
              <a:t> from the Amish.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409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35729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morning" dir="t"/>
          </a:scene3d>
          <a:sp3d prstMaterial="dkEdge">
            <a:bevelT/>
            <a:bevelB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</a:rPr>
              <a:t>Reading </a:t>
            </a:r>
            <a:endParaRPr lang="zh-CN" altLang="en-US" sz="20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itchFamily="18" charset="0"/>
              </a:rPr>
              <a:t>Read the last two paragraphs (</a:t>
            </a:r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paras 7-8</a:t>
            </a:r>
            <a:r>
              <a:rPr lang="en-US" altLang="zh-CN" sz="3200" b="1">
                <a:latin typeface="Times New Roman" pitchFamily="18" charset="0"/>
              </a:rPr>
              <a:t>) and answer the following questions:</a:t>
            </a:r>
          </a:p>
          <a:p>
            <a:pPr>
              <a:buFontTx/>
              <a:buAutoNum type="arabicPeriod"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</a:rPr>
              <a:t>What solution does the author offer? </a:t>
            </a:r>
          </a:p>
          <a:p>
            <a:pPr>
              <a:buFontTx/>
              <a:buAutoNum type="arabicPeriod"/>
            </a:pPr>
            <a:endParaRPr lang="en-US" altLang="zh-CN" sz="32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endParaRPr lang="en-US" altLang="zh-CN" sz="32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</a:rPr>
              <a:t>Why does the author offer the solutions with “maybe”?</a:t>
            </a:r>
          </a:p>
          <a:p>
            <a:pPr>
              <a:buFontTx/>
              <a:buAutoNum type="arabicPeriod"/>
            </a:pPr>
            <a:endParaRPr lang="en-US" altLang="zh-CN" sz="32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endParaRPr lang="en-US" altLang="zh-CN" sz="32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What is the tone of the last sentence? (what’s that? … sorry, I have to go. The phone’s ringing…)</a:t>
            </a:r>
          </a:p>
          <a:p>
            <a:endParaRPr lang="zh-CN" altLang="en-US" sz="3200" b="1"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14375" y="4143375"/>
            <a:ext cx="5702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itchFamily="18" charset="0"/>
              </a:rPr>
              <a:t>He is doubtful about those solutions.</a:t>
            </a:r>
          </a:p>
        </p:txBody>
      </p:sp>
      <p:sp>
        <p:nvSpPr>
          <p:cNvPr id="23556" name="矩形 4"/>
          <p:cNvSpPr>
            <a:spLocks noChangeArrowheads="1"/>
          </p:cNvSpPr>
          <p:nvPr/>
        </p:nvSpPr>
        <p:spPr bwMode="auto">
          <a:xfrm>
            <a:off x="357188" y="6072188"/>
            <a:ext cx="8786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itchFamily="18" charset="0"/>
                <a:cs typeface="Arial" charset="0"/>
              </a:rPr>
              <a:t>A. Hopeful.	     B. Humorous.      C. Depressed</a:t>
            </a:r>
            <a:endParaRPr lang="zh-CN" altLang="en-US" sz="2800"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143125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itchFamily="18" charset="0"/>
              </a:rPr>
              <a:t>Maybe we should throw all of our phones into the dustbin, along with our cars and TVs for good measure.</a:t>
            </a:r>
            <a:endParaRPr lang="zh-CN" altLang="en-US" sz="2800" b="1">
              <a:latin typeface="Times New Roman" pitchFamily="18" charset="0"/>
            </a:endParaRPr>
          </a:p>
        </p:txBody>
      </p:sp>
      <p:sp>
        <p:nvSpPr>
          <p:cNvPr id="8" name="笑脸 7"/>
          <p:cNvSpPr/>
          <p:nvPr/>
        </p:nvSpPr>
        <p:spPr>
          <a:xfrm>
            <a:off x="2657466" y="6053156"/>
            <a:ext cx="785818" cy="628672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1907704" y="836712"/>
            <a:ext cx="5400600" cy="606425"/>
          </a:xfrm>
          <a:prstGeom prst="rect">
            <a:avLst/>
          </a:prstGeom>
        </p:spPr>
        <p:txBody>
          <a:bodyPr/>
          <a:lstStyle/>
          <a:p>
            <a:pPr lvl="0" algn="l" fontAlgn="base"/>
            <a:r>
              <a:rPr lang="en-US" altLang="zh-CN" sz="3600" b="1" i="1" u="sng" strike="noStrike" noProof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ndalus" charset="0"/>
                <a:cs typeface="Andalus" panose="02020603050405020304" charset="0"/>
                <a:sym typeface="+mn-ea"/>
              </a:rPr>
              <a:t>Structure </a:t>
            </a:r>
            <a:r>
              <a:rPr lang="en-US" altLang="zh-CN" sz="3600" b="1" i="1" u="sng" strike="noStrike" noProof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ndalus" charset="0"/>
                <a:cs typeface="Andalus" panose="02020603050405020304" charset="0"/>
                <a:sym typeface="+mn-ea"/>
              </a:rPr>
              <a:t>of the article </a:t>
            </a:r>
            <a:endParaRPr lang="en-US" altLang="zh-CN" sz="2000" b="1" u="sng" strike="noStrike" noProof="1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Andalus" charset="0"/>
              <a:cs typeface="Andalus" panose="02020603050405020304" charset="0"/>
              <a:sym typeface="+mn-ea"/>
            </a:endParaRPr>
          </a:p>
        </p:txBody>
      </p:sp>
      <p:sp>
        <p:nvSpPr>
          <p:cNvPr id="9219" name="内容占位符 2"/>
          <p:cNvSpPr>
            <a:spLocks noGrp="1"/>
          </p:cNvSpPr>
          <p:nvPr>
            <p:ph idx="4294967295"/>
          </p:nvPr>
        </p:nvSpPr>
        <p:spPr>
          <a:xfrm>
            <a:off x="251520" y="1988840"/>
            <a:ext cx="8640960" cy="415925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  <p:txBody>
          <a:bodyPr anchor="t" anchorCtr="0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altLang="zh-CN" dirty="0" smtClean="0">
                <a:latin typeface="Arial Black" charset="0"/>
              </a:rPr>
              <a:t>Part 1(Para </a:t>
            </a:r>
            <a:r>
              <a:rPr lang="en-US" altLang="zh-CN" dirty="0" smtClean="0">
                <a:solidFill>
                  <a:srgbClr val="FF0000"/>
                </a:solidFill>
                <a:latin typeface="Arial Black" charset="0"/>
              </a:rPr>
              <a:t>1-2</a:t>
            </a:r>
            <a:r>
              <a:rPr lang="en-US" altLang="zh-CN" dirty="0" smtClean="0">
                <a:latin typeface="Arial Black" charset="0"/>
              </a:rPr>
              <a:t>)</a:t>
            </a:r>
            <a:r>
              <a:rPr lang="en-US" altLang="zh-CN" dirty="0" smtClean="0">
                <a:latin typeface="Andalus" charset="0"/>
              </a:rPr>
              <a:t>: Brief ____________ of the Amish as well as their___________ towards telephones.</a:t>
            </a:r>
          </a:p>
          <a:p>
            <a:pPr marL="0" lvl="0" indent="0">
              <a:buNone/>
            </a:pPr>
            <a:r>
              <a:rPr lang="en-US" altLang="zh-CN" dirty="0" smtClean="0">
                <a:latin typeface="Arial Black" charset="0"/>
              </a:rPr>
              <a:t>Part 2(Para </a:t>
            </a:r>
            <a:r>
              <a:rPr lang="en-US" altLang="zh-CN" dirty="0" smtClean="0">
                <a:solidFill>
                  <a:srgbClr val="FF0000"/>
                </a:solidFill>
                <a:latin typeface="Arial Black" charset="0"/>
              </a:rPr>
              <a:t>3-6</a:t>
            </a:r>
            <a:r>
              <a:rPr lang="en-US" altLang="zh-CN" dirty="0" smtClean="0">
                <a:latin typeface="Arial Black" charset="0"/>
              </a:rPr>
              <a:t>)</a:t>
            </a:r>
            <a:r>
              <a:rPr lang="en-US" altLang="zh-CN" dirty="0" smtClean="0">
                <a:latin typeface="Andalus" charset="0"/>
              </a:rPr>
              <a:t>: ______________  to phones based on their valid point.</a:t>
            </a:r>
          </a:p>
          <a:p>
            <a:pPr marL="0" lvl="0" indent="0">
              <a:buNone/>
            </a:pPr>
            <a:r>
              <a:rPr lang="en-US" altLang="zh-CN" dirty="0" smtClean="0">
                <a:latin typeface="Arial Black" charset="0"/>
              </a:rPr>
              <a:t>Part 3(Para </a:t>
            </a:r>
            <a:r>
              <a:rPr lang="en-US" altLang="zh-CN" dirty="0" smtClean="0">
                <a:solidFill>
                  <a:srgbClr val="FF0000"/>
                </a:solidFill>
                <a:latin typeface="Arial Black" charset="0"/>
              </a:rPr>
              <a:t>7-8</a:t>
            </a:r>
            <a:r>
              <a:rPr lang="en-US" altLang="zh-CN" dirty="0" smtClean="0">
                <a:latin typeface="Arial Black" charset="0"/>
              </a:rPr>
              <a:t>)</a:t>
            </a:r>
            <a:r>
              <a:rPr lang="en-US" altLang="zh-CN" dirty="0" smtClean="0">
                <a:latin typeface="Andalus" charset="0"/>
              </a:rPr>
              <a:t>: ____________of the article---Possible__________ to the problem </a:t>
            </a:r>
            <a:endParaRPr lang="en-US" altLang="zh-CN" dirty="0">
              <a:latin typeface="Andalus" charset="0"/>
            </a:endParaRPr>
          </a:p>
        </p:txBody>
      </p:sp>
      <p:sp>
        <p:nvSpPr>
          <p:cNvPr id="9220" name="矩形 3"/>
          <p:cNvSpPr/>
          <p:nvPr/>
        </p:nvSpPr>
        <p:spPr>
          <a:xfrm>
            <a:off x="4860032" y="1988840"/>
            <a:ext cx="256921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lvl="0" algn="l" fontAlgn="base"/>
            <a:r>
              <a:rPr lang="en-US" altLang="zh-CN" sz="2800" b="1" i="1" strike="noStrike" noProof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</a:rPr>
              <a:t>introduction</a:t>
            </a:r>
            <a:endParaRPr lang="en-US" altLang="zh-CN" sz="2800" b="1" i="1" strike="noStrike" noProof="1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 Black" charset="0"/>
              <a:cs typeface="Arial Black" panose="020B0A04020102020204" charset="0"/>
            </a:endParaRPr>
          </a:p>
        </p:txBody>
      </p:sp>
      <p:sp>
        <p:nvSpPr>
          <p:cNvPr id="9221" name="矩形 2"/>
          <p:cNvSpPr/>
          <p:nvPr/>
        </p:nvSpPr>
        <p:spPr>
          <a:xfrm>
            <a:off x="4211960" y="2492896"/>
            <a:ext cx="2081535" cy="521961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b="1" i="1" strike="noStrike" noProof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  <a:sym typeface="+mn-ea"/>
              </a:rPr>
              <a:t>attitudes</a:t>
            </a:r>
            <a:endParaRPr lang="en-US" altLang="zh-CN" sz="2800" b="1" i="1" strike="noStrike" noProof="1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 Black" charset="0"/>
              <a:cs typeface="Arial Black" panose="020B0A04020102020204" charset="0"/>
              <a:sym typeface="+mn-ea"/>
            </a:endParaRPr>
          </a:p>
        </p:txBody>
      </p:sp>
      <p:sp>
        <p:nvSpPr>
          <p:cNvPr id="9222" name="矩形 4"/>
          <p:cNvSpPr/>
          <p:nvPr/>
        </p:nvSpPr>
        <p:spPr>
          <a:xfrm>
            <a:off x="3995936" y="3429000"/>
            <a:ext cx="3081651" cy="5219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b="1" i="1" strike="noStrike" noProof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  <a:sym typeface="+mn-ea"/>
              </a:rPr>
              <a:t>Disadvantages</a:t>
            </a:r>
            <a:endParaRPr lang="en-US" altLang="zh-CN" sz="2800" b="1" i="1" strike="noStrike" noProof="1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 Black" charset="0"/>
              <a:cs typeface="Arial Black" panose="020B0A04020102020204" charset="0"/>
              <a:sym typeface="+mn-ea"/>
            </a:endParaRPr>
          </a:p>
        </p:txBody>
      </p:sp>
      <p:sp>
        <p:nvSpPr>
          <p:cNvPr id="9223" name="矩形 5"/>
          <p:cNvSpPr/>
          <p:nvPr/>
        </p:nvSpPr>
        <p:spPr>
          <a:xfrm>
            <a:off x="3995936" y="4509120"/>
            <a:ext cx="2659370" cy="5219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b="1" i="1" strike="noStrike" noProof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  <a:sym typeface="+mn-ea"/>
              </a:rPr>
              <a:t>Conclusion</a:t>
            </a:r>
            <a:endParaRPr lang="en-US" altLang="zh-CN" sz="2800" b="1" i="1" strike="noStrike" noProof="1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 Black" charset="0"/>
              <a:cs typeface="Arial Black" panose="020B0A04020102020204" charset="0"/>
              <a:sym typeface="+mn-ea"/>
            </a:endParaRPr>
          </a:p>
        </p:txBody>
      </p:sp>
      <p:sp>
        <p:nvSpPr>
          <p:cNvPr id="9" name="矩形 5"/>
          <p:cNvSpPr/>
          <p:nvPr/>
        </p:nvSpPr>
        <p:spPr>
          <a:xfrm>
            <a:off x="2051720" y="5085184"/>
            <a:ext cx="26593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800" b="1" i="1" strike="noStrike" noProof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  <a:sym typeface="+mn-ea"/>
              </a:rPr>
              <a:t>solutions</a:t>
            </a:r>
            <a:endParaRPr lang="en-US" altLang="zh-CN" sz="2800" b="1" i="1" strike="noStrike" noProof="1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 Black" charset="0"/>
              <a:cs typeface="Arial Black" panose="020B0A0402010202020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0" y="601663"/>
            <a:ext cx="9144000" cy="6256338"/>
          </a:xfrm>
          <a:prstGeom prst="rect">
            <a:avLst/>
          </a:prstGeom>
        </p:spPr>
        <p:txBody>
          <a:bodyPr anchor="t" anchorCtr="0"/>
          <a:lstStyle>
            <a:lvl1pPr marL="0" lvl="0" indent="0" algn="l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0" normalizeH="0" baseline="0" noProof="1">
                <a:solidFill>
                  <a:srgbClr val="060CF8"/>
                </a:solidFill>
                <a:latin typeface="Aharoni" charset="0"/>
                <a:ea typeface="+mn-ea" pitchFamily="2" charset="-122"/>
                <a:cs typeface="+mn-cs"/>
              </a:rPr>
              <a:t>To phone or not to phone?</a:t>
            </a:r>
            <a:endParaRPr kumimoji="0" lang="zh-CN" altLang="en-US" sz="2400" b="1" i="0" u="none" strike="noStrike" kern="1200" cap="none" spc="0" normalizeH="0" baseline="0" noProof="1">
              <a:solidFill>
                <a:srgbClr val="060CF8"/>
              </a:solidFill>
              <a:latin typeface="Aharoni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0" u="none" strike="noStrike" kern="1200" cap="none" spc="0" normalizeH="0" baseline="0" noProof="1">
                <a:solidFill>
                  <a:schemeClr val="tx1"/>
                </a:solidFill>
                <a:latin typeface="Aharoni" charset="0"/>
                <a:ea typeface="+mn-ea" pitchFamily="2" charset="-122"/>
                <a:cs typeface="+mn-cs"/>
              </a:rPr>
              <a:t>    In the USA, the Amish</a:t>
            </a:r>
            <a:r>
              <a:rPr kumimoji="0" lang="zh-CN" altLang="en-US" sz="1500" b="1" i="0" u="none" strike="noStrike" kern="1200" cap="none" spc="0" normalizeH="0" baseline="0" noProof="1">
                <a:solidFill>
                  <a:schemeClr val="tx1"/>
                </a:solidFill>
                <a:latin typeface="宋体" pitchFamily="2" charset="-122"/>
                <a:ea typeface="+mn-ea" pitchFamily="2" charset="-122"/>
                <a:cs typeface="+mn-cs"/>
              </a:rPr>
              <a:t>－</a:t>
            </a:r>
            <a:r>
              <a:rPr kumimoji="0" lang="zh-CN" altLang="en-US" sz="1500" b="1" i="0" u="none" strike="noStrike" kern="1200" cap="none" spc="0" normalizeH="0" baseline="0" noProof="1">
                <a:solidFill>
                  <a:schemeClr val="tx1"/>
                </a:solidFill>
                <a:latin typeface="Aharoni" charset="0"/>
                <a:ea typeface="+mn-ea" pitchFamily="2" charset="-122"/>
                <a:cs typeface="+mn-cs"/>
              </a:rPr>
              <a:t>a Christian group--are famous because they drive carriages instead of cars,do not use TVs or refrigerators, and do not have personal telephones.</a:t>
            </a:r>
            <a:endParaRPr kumimoji="0" lang="zh-CN" altLang="en-US" sz="1500" b="1" i="0" u="none" strike="noStrike" kern="1200" cap="none" spc="0" normalizeH="0" baseline="0" noProof="1">
              <a:solidFill>
                <a:schemeClr val="tx1"/>
              </a:solidFill>
              <a:latin typeface="Aharoni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0" u="none" strike="noStrike" kern="1200" cap="none" spc="0" normalizeH="0" baseline="0" noProof="1">
                <a:solidFill>
                  <a:schemeClr val="tx1"/>
                </a:solidFill>
                <a:latin typeface="Aharoni" charset="0"/>
                <a:ea typeface="+mn-ea" pitchFamily="2" charset="-122"/>
                <a:cs typeface="+mn-cs"/>
              </a:rPr>
              <a:t>    (1)__________, they oppose having telephones in their houses. However, in each community there is often a small building that has a telephone for emergencies.</a:t>
            </a:r>
            <a:endParaRPr kumimoji="0" lang="zh-CN" altLang="en-US" sz="1500" b="1" i="0" u="none" strike="noStrike" kern="1200" cap="none" spc="0" normalizeH="0" baseline="0" noProof="1">
              <a:solidFill>
                <a:schemeClr val="tx1"/>
              </a:solidFill>
              <a:latin typeface="Aharoni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0" u="none" strike="noStrike" kern="1200" cap="none" spc="0" normalizeH="0" baseline="0" noProof="1">
                <a:solidFill>
                  <a:schemeClr val="tx1"/>
                </a:solidFill>
                <a:latin typeface="Aharoni" charset="0"/>
                <a:ea typeface="+mn-ea" pitchFamily="2" charset="-122"/>
                <a:cs typeface="+mn-cs"/>
              </a:rPr>
              <a:t>    The telephone is very convenient for communication, and most people in the world today cannot live without it.(2)__________.Which is more of a friend, someone you often talk to over the phone or someone you often talk to face to face?</a:t>
            </a:r>
            <a:endParaRPr kumimoji="0" lang="zh-CN" altLang="en-US" sz="1500" b="1" i="0" u="none" strike="noStrike" kern="1200" cap="none" spc="0" normalizeH="0" baseline="0" noProof="1">
              <a:solidFill>
                <a:schemeClr val="tx1"/>
              </a:solidFill>
              <a:latin typeface="Aharoni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0" u="none" strike="noStrike" kern="1200" cap="none" spc="0" normalizeH="0" baseline="0" noProof="1">
                <a:solidFill>
                  <a:schemeClr val="tx1"/>
                </a:solidFill>
                <a:latin typeface="Aharoni" charset="0"/>
                <a:ea typeface="+mn-ea" pitchFamily="2" charset="-122"/>
                <a:cs typeface="+mn-cs"/>
              </a:rPr>
              <a:t>    (3)__________. For example, no matter what the circumstances, when the phone rings, everything stops so that the call can be answered.</a:t>
            </a:r>
            <a:endParaRPr kumimoji="0" lang="zh-CN" altLang="en-US" sz="1500" b="1" i="0" u="none" strike="noStrike" kern="1200" cap="none" spc="0" normalizeH="0" baseline="0" noProof="1">
              <a:solidFill>
                <a:schemeClr val="tx1"/>
              </a:solidFill>
              <a:latin typeface="Aharoni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0" u="none" strike="noStrike" kern="1200" cap="none" spc="0" normalizeH="0" baseline="0" noProof="1">
                <a:solidFill>
                  <a:schemeClr val="tx1"/>
                </a:solidFill>
                <a:latin typeface="Aharoni" charset="0"/>
                <a:ea typeface="+mn-ea" pitchFamily="2" charset="-122"/>
                <a:cs typeface="+mn-cs"/>
              </a:rPr>
              <a:t>    (4)__________.In one study, girls average 80 text messages a day, and boys average 30.</a:t>
            </a:r>
            <a:endParaRPr kumimoji="0" lang="zh-CN" altLang="en-US" sz="1500" b="1" i="0" u="none" strike="noStrike" kern="1200" cap="none" spc="0" normalizeH="0" baseline="0" noProof="1">
              <a:solidFill>
                <a:schemeClr val="tx1"/>
              </a:solidFill>
              <a:latin typeface="Aharoni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500" b="1" i="0" u="none" strike="noStrike" kern="1200" cap="none" spc="0" normalizeH="0" baseline="0" noProof="1">
                <a:solidFill>
                  <a:schemeClr val="tx1"/>
                </a:solidFill>
                <a:latin typeface="Aharoni" charset="0"/>
                <a:ea typeface="+mn-ea" pitchFamily="2" charset="-122"/>
                <a:cs typeface="+mn-cs"/>
              </a:rPr>
              <a:t>Living a simple and primitive life, t</a:t>
            </a:r>
            <a:r>
              <a:rPr kumimoji="0" lang="zh-CN" altLang="en-US" sz="1500" b="1" i="0" u="none" strike="noStrike" kern="1200" cap="none" spc="0" normalizeH="0" baseline="0" noProof="1">
                <a:solidFill>
                  <a:schemeClr val="tx1"/>
                </a:solidFill>
                <a:latin typeface="Aharoni" charset="0"/>
                <a:ea typeface="+mn-ea" pitchFamily="2" charset="-122"/>
                <a:cs typeface="+mn-cs"/>
              </a:rPr>
              <a:t>he Amish in general have a higher degree of mental health than most people.They have very calm and stable lives(5)__________.</a:t>
            </a:r>
            <a:endParaRPr kumimoji="0" lang="zh-CN" altLang="en-US" sz="1500" b="1" i="0" u="none" strike="noStrike" kern="1200" cap="none" spc="0" normalizeH="0" baseline="0" noProof="1">
              <a:solidFill>
                <a:schemeClr val="tx1"/>
              </a:solidFill>
              <a:latin typeface="Aharoni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1" u="none" strike="noStrike" kern="1200" cap="none" spc="0" normalizeH="0" baseline="0" noProof="1">
                <a:solidFill>
                  <a:srgbClr val="060CF8"/>
                </a:solidFill>
                <a:latin typeface="Andalus" charset="0"/>
                <a:ea typeface="+mn-ea" pitchFamily="2" charset="-122"/>
                <a:cs typeface="+mn-cs"/>
              </a:rPr>
              <a:t>A.which is completely right</a:t>
            </a:r>
            <a:endParaRPr kumimoji="0" lang="zh-CN" altLang="en-US" sz="1500" b="1" i="1" u="none" strike="noStrike" kern="1200" cap="none" spc="0" normalizeH="0" baseline="0" noProof="1">
              <a:solidFill>
                <a:srgbClr val="060CF8"/>
              </a:solidFill>
              <a:latin typeface="Andalus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1" u="none" strike="noStrike" kern="1200" cap="none" spc="0" normalizeH="0" baseline="0" noProof="1">
                <a:solidFill>
                  <a:srgbClr val="060CF8"/>
                </a:solidFill>
                <a:latin typeface="Andalus" charset="0"/>
                <a:ea typeface="+mn-ea" pitchFamily="2" charset="-122"/>
                <a:cs typeface="+mn-cs"/>
              </a:rPr>
              <a:t>B.However, maybe the Amish have a valid point</a:t>
            </a:r>
            <a:endParaRPr kumimoji="0" lang="zh-CN" altLang="en-US" sz="1500" b="1" i="1" u="none" strike="noStrike" kern="1200" cap="none" spc="0" normalizeH="0" baseline="0" noProof="1">
              <a:solidFill>
                <a:srgbClr val="060CF8"/>
              </a:solidFill>
              <a:latin typeface="Andalus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1" u="none" strike="noStrike" kern="1200" cap="none" spc="0" normalizeH="0" baseline="0" noProof="1">
                <a:solidFill>
                  <a:srgbClr val="060CF8"/>
                </a:solidFill>
                <a:latin typeface="Andalus" charset="0"/>
                <a:ea typeface="+mn-ea" pitchFamily="2" charset="-122"/>
                <a:cs typeface="+mn-cs"/>
              </a:rPr>
              <a:t>C.There are other disadvantages to the telephone, as well </a:t>
            </a:r>
            <a:endParaRPr kumimoji="0" lang="zh-CN" altLang="en-US" sz="1500" b="1" i="1" u="none" strike="noStrike" kern="1200" cap="none" spc="0" normalizeH="0" baseline="0" noProof="1">
              <a:solidFill>
                <a:srgbClr val="060CF8"/>
              </a:solidFill>
              <a:latin typeface="Andalus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1" u="none" strike="noStrike" kern="1200" cap="none" spc="0" normalizeH="0" baseline="0" noProof="1">
                <a:solidFill>
                  <a:srgbClr val="060CF8"/>
                </a:solidFill>
                <a:latin typeface="Andalus" charset="0"/>
                <a:ea typeface="+mn-ea" pitchFamily="2" charset="-122"/>
                <a:cs typeface="+mn-cs"/>
              </a:rPr>
              <a:t>D.Since the Amish value seeing each other face to face</a:t>
            </a:r>
            <a:endParaRPr kumimoji="0" lang="zh-CN" altLang="en-US" sz="1500" b="1" i="1" u="none" strike="noStrike" kern="1200" cap="none" spc="0" normalizeH="0" baseline="0" noProof="1">
              <a:solidFill>
                <a:srgbClr val="060CF8"/>
              </a:solidFill>
              <a:latin typeface="Andalus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1" u="none" strike="noStrike" kern="1200" cap="none" spc="0" normalizeH="0" baseline="0" noProof="1">
                <a:solidFill>
                  <a:srgbClr val="060CF8"/>
                </a:solidFill>
                <a:latin typeface="Andalus" charset="0"/>
                <a:ea typeface="+mn-ea" pitchFamily="2" charset="-122"/>
                <a:cs typeface="+mn-cs"/>
              </a:rPr>
              <a:t>E.because they value community and living in peace above all else, especially new technology</a:t>
            </a:r>
            <a:endParaRPr kumimoji="0" lang="zh-CN" altLang="en-US" sz="1500" b="1" i="1" u="none" strike="noStrike" kern="1200" cap="none" spc="0" normalizeH="0" baseline="0" noProof="1">
              <a:solidFill>
                <a:srgbClr val="060CF8"/>
              </a:solidFill>
              <a:latin typeface="Andalus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1" u="none" strike="noStrike" kern="1200" cap="none" spc="0" normalizeH="0" baseline="0" noProof="1">
                <a:solidFill>
                  <a:srgbClr val="060CF8"/>
                </a:solidFill>
                <a:latin typeface="Andalus" charset="0"/>
                <a:ea typeface="+mn-ea" pitchFamily="2" charset="-122"/>
                <a:cs typeface="+mn-cs"/>
              </a:rPr>
              <a:t>F.Of course, using the mobile phone for text messages is the worst</a:t>
            </a:r>
            <a:endParaRPr kumimoji="0" lang="zh-CN" altLang="en-US" sz="1500" b="1" i="1" u="none" strike="noStrike" kern="1200" cap="none" spc="0" normalizeH="0" baseline="0" noProof="1">
              <a:solidFill>
                <a:srgbClr val="060CF8"/>
              </a:solidFill>
              <a:latin typeface="Andalus" charset="0"/>
              <a:ea typeface="+mn-ea"/>
              <a:cs typeface="+mn-cs"/>
            </a:endParaRPr>
          </a:p>
          <a:p>
            <a:pPr marL="34290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500" b="1" i="1" u="none" strike="noStrike" kern="1200" cap="none" spc="0" normalizeH="0" baseline="0" noProof="1">
                <a:solidFill>
                  <a:srgbClr val="060CF8"/>
                </a:solidFill>
                <a:latin typeface="Andalus" charset="0"/>
                <a:ea typeface="+mn-ea" pitchFamily="2" charset="-122"/>
                <a:cs typeface="+mn-cs"/>
              </a:rPr>
              <a:t>G.Because telephones are extremely expensive for them, and their homes do not have electricity</a:t>
            </a:r>
            <a:endParaRPr kumimoji="0" lang="zh-CN" altLang="en-US" sz="1500" b="1" i="1" u="none" strike="noStrike" kern="1200" cap="none" spc="0" normalizeH="0" baseline="0" noProof="1">
              <a:solidFill>
                <a:srgbClr val="060CF8"/>
              </a:solidFill>
              <a:latin typeface="Andalus" charset="0"/>
              <a:ea typeface="+mn-ea"/>
              <a:cs typeface="+mn-cs"/>
            </a:endParaRPr>
          </a:p>
        </p:txBody>
      </p:sp>
      <p:sp>
        <p:nvSpPr>
          <p:cNvPr id="17411" name="横卷形 9"/>
          <p:cNvSpPr/>
          <p:nvPr/>
        </p:nvSpPr>
        <p:spPr>
          <a:xfrm>
            <a:off x="0" y="0"/>
            <a:ext cx="3067050" cy="704850"/>
          </a:xfrm>
          <a:prstGeom prst="horizontalScroll">
            <a:avLst>
              <a:gd name="adj" fmla="val 12500"/>
            </a:avLst>
          </a:prstGeom>
          <a:solidFill>
            <a:srgbClr val="AEDCDC"/>
          </a:solidFill>
          <a:ln w="12700">
            <a:solidFill>
              <a:srgbClr val="222267"/>
            </a:solidFill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algn="ctr"/>
            <a:r>
              <a:rPr lang="en-US" altLang="zh-CN" sz="3200" b="1" i="1">
                <a:solidFill>
                  <a:srgbClr val="0D0D0D"/>
                </a:solidFill>
                <a:latin typeface="Times New Roman" charset="0"/>
              </a:rPr>
              <a:t>Further reading</a:t>
            </a:r>
            <a:endParaRPr lang="en-US" altLang="zh-CN" sz="3200" b="1" i="1">
              <a:solidFill>
                <a:srgbClr val="0D0D0D"/>
              </a:solidFill>
              <a:latin typeface="Times New Roman"/>
            </a:endParaRPr>
          </a:p>
        </p:txBody>
      </p:sp>
      <p:pic>
        <p:nvPicPr>
          <p:cNvPr id="17412" name="New pictur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31500" y="115570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 spd="slow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>
                <a:solidFill>
                  <a:srgbClr val="060CF8"/>
                </a:solidFill>
                <a:latin typeface="Times New Roman" charset="0"/>
              </a:rPr>
              <a:t>To phone or not to phone?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>
                <a:latin typeface="Times New Roman" charset="0"/>
              </a:rPr>
              <a:t>     In the USA, the Amish－a Christian group--are famous because they drive carriages instead of cars,do not use TVs or refrigerators, and do not have personal telephones.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>
                <a:latin typeface="Times New Roman" charset="0"/>
              </a:rPr>
              <a:t>     (1)__________, they oppose having telephones in their houses. However, in each community there is often a small building that has a telephone for emergencies.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A. which is completely right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B. However, maybe the Amish have a valid point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C. There are other disadvantages to the telephone, as well 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D. Since the Amish value seeing each other face to face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E. because they value community and living in peace above 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    all else, especially new technology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F. Of course, using the mobile phone for text messages is the 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    worst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G. Because telephones are extremely expensive for them, </a:t>
            </a:r>
          </a:p>
          <a:p>
            <a:pPr marL="0" lvl="0" indent="0" rtl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 i="1">
                <a:solidFill>
                  <a:srgbClr val="060CF8"/>
                </a:solidFill>
                <a:latin typeface="Times New Roman" charset="0"/>
              </a:rPr>
              <a:t>     and their homes do not have electricity</a:t>
            </a:r>
            <a:endParaRPr lang="zh-CN" altLang="en-US" sz="2800" b="1" i="1">
              <a:solidFill>
                <a:srgbClr val="060CF8"/>
              </a:solidFill>
              <a:latin typeface="Times New Roman"/>
            </a:endParaRPr>
          </a:p>
        </p:txBody>
      </p:sp>
      <p:sp>
        <p:nvSpPr>
          <p:cNvPr id="18435" name="矩形 3"/>
          <p:cNvSpPr/>
          <p:nvPr/>
        </p:nvSpPr>
        <p:spPr>
          <a:xfrm>
            <a:off x="1584313" y="1386203"/>
            <a:ext cx="539115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lvl="0" algn="ctr" fontAlgn="base"/>
            <a:r>
              <a:rPr lang="en-US" altLang="zh-CN" sz="3600" b="1" i="1" strike="noStrike" noProof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</a:rPr>
              <a:t>D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>
                <a:solidFill>
                  <a:srgbClr val="060CF8"/>
                </a:solidFill>
                <a:latin typeface="Times New Roman" charset="0"/>
              </a:rPr>
              <a:t>To phone or not to phone?</a:t>
            </a: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1800" b="1">
                <a:latin typeface="Times New Roman" charset="0"/>
              </a:rPr>
              <a:t>      </a:t>
            </a:r>
            <a:r>
              <a:rPr lang="zh-CN" altLang="en-US" sz="2800" b="1">
                <a:latin typeface="Times New Roman" charset="0"/>
              </a:rPr>
              <a:t>The telephone is very convenient for communication, and most people in the world today cannot live without it. (2)__________.Which is more of a friend, someone you often talk to over the phone or someone you often talk to face to face?</a:t>
            </a: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>
                <a:latin typeface="Times New Roman" charset="0"/>
              </a:rPr>
              <a:t>    (3)__________. For example, no matter what the circumstances, when the phone rings, everything stops so that the call can be answered.</a:t>
            </a: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A. which is completely right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B. However, maybe the Amish have a valid point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C. There are other disadvantages to the telephone, as well 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D. Since the Amish value seeing each other face to face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E. because they value community and living in peace above 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    all else, especially new technology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F. Of course, using the mobile phone for text messages is the 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    worst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G. Because telephones are extremely expensive for them, 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84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     and their homes do not have electricity</a:t>
            </a:r>
            <a:endParaRPr lang="zh-CN" altLang="en-US" sz="2800" b="1" i="1">
              <a:solidFill>
                <a:srgbClr val="060CF8"/>
              </a:solidFill>
              <a:latin typeface="Times New Roman"/>
            </a:endParaRPr>
          </a:p>
        </p:txBody>
      </p:sp>
      <p:sp>
        <p:nvSpPr>
          <p:cNvPr id="20483" name="矩形 3"/>
          <p:cNvSpPr/>
          <p:nvPr/>
        </p:nvSpPr>
        <p:spPr>
          <a:xfrm>
            <a:off x="987413" y="908048"/>
            <a:ext cx="539115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lvl="0" algn="ctr" fontAlgn="base"/>
            <a:r>
              <a:rPr lang="en-US" altLang="zh-CN" sz="3600" b="1" i="1" strike="noStrike" noProof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</a:rPr>
              <a:t>B  </a:t>
            </a:r>
          </a:p>
        </p:txBody>
      </p:sp>
      <p:sp>
        <p:nvSpPr>
          <p:cNvPr id="20484" name="矩形 3"/>
          <p:cNvSpPr/>
          <p:nvPr/>
        </p:nvSpPr>
        <p:spPr>
          <a:xfrm>
            <a:off x="1456678" y="2014853"/>
            <a:ext cx="539115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lvl="0" algn="ctr" fontAlgn="base"/>
            <a:r>
              <a:rPr lang="en-US" altLang="zh-CN" sz="3600" b="1" i="1" strike="noStrike" noProof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</a:rPr>
              <a:t>C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>
                <a:solidFill>
                  <a:srgbClr val="060CF8"/>
                </a:solidFill>
                <a:latin typeface="Times New Roman" charset="0"/>
              </a:rPr>
              <a:t>To phone or not to phone?</a:t>
            </a: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>
                <a:latin typeface="Times New Roman" charset="0"/>
              </a:rPr>
              <a:t>     (4)__________. In one study, girls average 80 text messages a day, and boys average 30.</a:t>
            </a: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1">
                <a:latin typeface="Times New Roman" charset="0"/>
              </a:rPr>
              <a:t>     </a:t>
            </a:r>
            <a:r>
              <a:rPr lang="zh-CN" altLang="zh-CN" sz="2800" b="1">
                <a:latin typeface="Times New Roman" charset="0"/>
              </a:rPr>
              <a:t>Living a simple and primitive life, t</a:t>
            </a:r>
            <a:r>
              <a:rPr lang="zh-CN" altLang="en-US" sz="2800" b="1">
                <a:latin typeface="Times New Roman" charset="0"/>
              </a:rPr>
              <a:t>he Amish in general have a higher degree of mental health than most people.They have very calm and stable lives(5)__________.</a:t>
            </a: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A. which is completely right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B. However, maybe the Amish have a valid point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C. There are other disadvantages to the telephone, as well 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D. Since the Amish value seeing each other face to face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E. because they value community and living in peace above 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    all else, especially new technology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F. Of course, using the mobile phone for text messages is the 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    worst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G. Because telephones are extremely expensive for them, </a:t>
            </a:r>
            <a:endParaRPr lang="zh-CN" altLang="en-US" sz="2800" b="1" i="1">
              <a:solidFill>
                <a:srgbClr val="060CF8"/>
              </a:solidFill>
              <a:latin typeface="Times New Roman" charset="0"/>
            </a:endParaRPr>
          </a:p>
          <a:p>
            <a:pPr marL="0" lvl="0" indent="0" rtl="0">
              <a:lnSpc>
                <a:spcPct val="97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zh-CN" sz="2800" b="1" i="1">
                <a:solidFill>
                  <a:srgbClr val="060CF8"/>
                </a:solidFill>
                <a:latin typeface="Times New Roman" charset="0"/>
              </a:rPr>
              <a:t>     and their homes do not have electricity</a:t>
            </a:r>
            <a:endParaRPr lang="zh-CN" altLang="en-US" sz="2800" b="1" i="1">
              <a:solidFill>
                <a:srgbClr val="060CF8"/>
              </a:solidFill>
              <a:latin typeface="Times New Roman"/>
            </a:endParaRPr>
          </a:p>
        </p:txBody>
      </p:sp>
      <p:sp>
        <p:nvSpPr>
          <p:cNvPr id="22531" name="矩形 3"/>
          <p:cNvSpPr/>
          <p:nvPr/>
        </p:nvSpPr>
        <p:spPr>
          <a:xfrm>
            <a:off x="1584948" y="292733"/>
            <a:ext cx="488315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lvl="0" algn="ctr" fontAlgn="base"/>
            <a:r>
              <a:rPr lang="en-US" altLang="zh-CN" sz="3600" b="1" i="1" strike="noStrike" noProof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</a:rPr>
              <a:t>F </a:t>
            </a:r>
          </a:p>
        </p:txBody>
      </p:sp>
      <p:sp>
        <p:nvSpPr>
          <p:cNvPr id="22532" name="矩形 3"/>
          <p:cNvSpPr/>
          <p:nvPr/>
        </p:nvSpPr>
        <p:spPr>
          <a:xfrm>
            <a:off x="7673328" y="1943733"/>
            <a:ext cx="513715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lvl="0" algn="ctr" fontAlgn="base"/>
            <a:r>
              <a:rPr lang="en-US" altLang="zh-CN" sz="3600" b="1" i="1" strike="noStrike" noProof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charset="0"/>
                <a:ea typeface="宋体" pitchFamily="2" charset="-122"/>
                <a:cs typeface="Arial Black" panose="020B0A04020102020204" charset="0"/>
              </a:rPr>
              <a:t>E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3"/>
          <p:cNvSpPr txBox="1">
            <a:spLocks noChangeArrowheads="1"/>
          </p:cNvSpPr>
          <p:nvPr/>
        </p:nvSpPr>
        <p:spPr bwMode="auto">
          <a:xfrm>
            <a:off x="381000" y="1019175"/>
            <a:ext cx="82296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宋体" charset="-122"/>
              </a:rPr>
              <a:t>中学生校园是否能使用手机问题是中学生最热的话题之一，对此，有的同学说好，有的同学则持反对意见。</a:t>
            </a:r>
            <a:r>
              <a:rPr lang="zh-CN" altLang="en-US" sz="2800" b="1" dirty="0">
                <a:solidFill>
                  <a:srgbClr val="000000"/>
                </a:solidFill>
                <a:latin typeface="宋体" charset="-122"/>
              </a:rPr>
              <a:t>请你根据下面所提供的信息写一篇短文，并提出你的可能的解决办法。 </a:t>
            </a:r>
            <a:r>
              <a:rPr lang="en-US" altLang="zh-CN" sz="2800" b="1" dirty="0">
                <a:solidFill>
                  <a:srgbClr val="000000"/>
                </a:solidFill>
                <a:latin typeface="宋体" charset="-122"/>
              </a:rPr>
              <a:t>(150</a:t>
            </a:r>
            <a:r>
              <a:rPr lang="zh-CN" altLang="en-US" sz="2800" b="1" dirty="0">
                <a:solidFill>
                  <a:srgbClr val="000000"/>
                </a:solidFill>
                <a:latin typeface="宋体" charset="-122"/>
              </a:rPr>
              <a:t>词左右）</a:t>
            </a:r>
          </a:p>
        </p:txBody>
      </p:sp>
      <p:graphicFrame>
        <p:nvGraphicFramePr>
          <p:cNvPr id="5" name="Group 24"/>
          <p:cNvGraphicFramePr>
            <a:graphicFrameLocks noGrp="1"/>
          </p:cNvGraphicFramePr>
          <p:nvPr/>
        </p:nvGraphicFramePr>
        <p:xfrm>
          <a:off x="228600" y="2895600"/>
          <a:ext cx="8686800" cy="30480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优点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缺点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1. …</a:t>
                      </a: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2. …</a:t>
                      </a: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3. …</a:t>
                      </a: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1. …</a:t>
                      </a: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2. …</a:t>
                      </a: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3. …</a:t>
                      </a: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7" name="Text Box 26"/>
          <p:cNvSpPr txBox="1">
            <a:spLocks noChangeArrowheads="1"/>
          </p:cNvSpPr>
          <p:nvPr/>
        </p:nvSpPr>
        <p:spPr bwMode="auto">
          <a:xfrm>
            <a:off x="-142875" y="428625"/>
            <a:ext cx="2590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Calibri" pitchFamily="34" charset="0"/>
              </a:rPr>
              <a:t>Writing</a:t>
            </a:r>
            <a:r>
              <a:rPr lang="en-US" altLang="zh-CN" sz="3600" b="1" dirty="0"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42875" y="428625"/>
            <a:ext cx="10358438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The structure of the passage:</a:t>
            </a:r>
          </a:p>
          <a:p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Paragraph 1.</a:t>
            </a:r>
            <a:r>
              <a:rPr lang="en-US" altLang="zh-CN" sz="3200" b="1">
                <a:solidFill>
                  <a:srgbClr val="0000CC"/>
                </a:solidFill>
                <a:latin typeface="Calibri" pitchFamily="34" charset="0"/>
              </a:rPr>
              <a:t>  Introduction-- introduce the problem</a:t>
            </a:r>
          </a:p>
          <a:p>
            <a:r>
              <a:rPr lang="en-US" altLang="zh-CN" sz="3200" b="1">
                <a:solidFill>
                  <a:srgbClr val="0000CC"/>
                </a:solidFill>
                <a:latin typeface="Calibri" pitchFamily="34" charset="0"/>
              </a:rPr>
              <a:t>		    /topic.</a:t>
            </a:r>
          </a:p>
          <a:p>
            <a:endParaRPr lang="en-US" altLang="zh-CN" sz="3200" b="1">
              <a:latin typeface="Calibri" pitchFamily="34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Paragraph 2. </a:t>
            </a:r>
            <a:r>
              <a:rPr lang="en-US" altLang="zh-CN" sz="3200" b="1">
                <a:latin typeface="Calibri" pitchFamily="34" charset="0"/>
              </a:rPr>
              <a:t>Advantages of using mobile phones.</a:t>
            </a:r>
          </a:p>
          <a:p>
            <a:endParaRPr lang="en-US" altLang="zh-CN" sz="3200" b="1">
              <a:latin typeface="Calibri" pitchFamily="34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Paragraph 3. </a:t>
            </a:r>
            <a:r>
              <a:rPr lang="en-US" altLang="zh-CN" sz="3200" b="1">
                <a:latin typeface="Calibri" pitchFamily="34" charset="0"/>
              </a:rPr>
              <a:t>Disadvantages of using mobile phones.</a:t>
            </a:r>
          </a:p>
          <a:p>
            <a:endParaRPr lang="en-US" altLang="zh-CN" sz="3200" b="1">
              <a:latin typeface="Calibri" pitchFamily="34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Paragraph 4. </a:t>
            </a:r>
            <a:r>
              <a:rPr lang="en-US" altLang="zh-CN" sz="3200" b="1">
                <a:latin typeface="Calibri" pitchFamily="34" charset="0"/>
              </a:rPr>
              <a:t>Possible solutions ----- your suggestions.</a:t>
            </a:r>
            <a:endParaRPr lang="zh-CN" altLang="en-US" sz="32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35729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morning" dir="t"/>
          </a:scene3d>
          <a:sp3d prstMaterial="dkEdge">
            <a:bevelT/>
            <a:bevelB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</a:rPr>
              <a:t>Writing  </a:t>
            </a:r>
            <a:endParaRPr lang="zh-CN" altLang="en-US" sz="20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34818" name="Text Box 6"/>
          <p:cNvSpPr txBox="1">
            <a:spLocks noChangeArrowheads="1"/>
          </p:cNvSpPr>
          <p:nvPr/>
        </p:nvSpPr>
        <p:spPr bwMode="auto">
          <a:xfrm>
            <a:off x="0" y="285750"/>
            <a:ext cx="8915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Make a list of advantages and disadvantages of using mobile phones.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graphicFrame>
        <p:nvGraphicFramePr>
          <p:cNvPr id="6" name="Group 24"/>
          <p:cNvGraphicFramePr>
            <a:graphicFrameLocks noGrp="1"/>
          </p:cNvGraphicFramePr>
          <p:nvPr/>
        </p:nvGraphicFramePr>
        <p:xfrm>
          <a:off x="0" y="1714500"/>
          <a:ext cx="9067800" cy="4857750"/>
        </p:xfrm>
        <a:graphic>
          <a:graphicData uri="http://schemas.openxmlformats.org/drawingml/2006/table">
            <a:tbl>
              <a:tblPr/>
              <a:tblGrid>
                <a:gridCol w="4494213"/>
                <a:gridCol w="4573587"/>
              </a:tblGrid>
              <a:tr h="485775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0" y="1714500"/>
            <a:ext cx="457200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latin typeface="Calibri" pitchFamily="34" charset="0"/>
              </a:rPr>
              <a:t>Help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 to get touch with sb in time.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Send text messages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Take photos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Surf the internet for information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002060"/>
                </a:solidFill>
                <a:latin typeface="Calibri" pitchFamily="34" charset="0"/>
              </a:rPr>
              <a:t>In case of 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emergencies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latin typeface="Calibri" pitchFamily="34" charset="0"/>
              </a:rPr>
              <a:t>Serve as 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a entertainment to relax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Listen to music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…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endParaRPr lang="en-US" altLang="zh-CN" sz="28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572000" y="1854200"/>
            <a:ext cx="45720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Add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 financial burden to parents;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Disturb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 study or work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Produce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 radiation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Influence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 physical health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Do harm to 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eyesight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Be lost in 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playing games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Spend</a:t>
            </a: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 long chatting through QQ/wechat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…</a:t>
            </a:r>
          </a:p>
        </p:txBody>
      </p:sp>
      <p:graphicFrame>
        <p:nvGraphicFramePr>
          <p:cNvPr id="48160" name="Group 32"/>
          <p:cNvGraphicFramePr>
            <a:graphicFrameLocks noGrp="1"/>
          </p:cNvGraphicFramePr>
          <p:nvPr/>
        </p:nvGraphicFramePr>
        <p:xfrm>
          <a:off x="0" y="1214438"/>
          <a:ext cx="9001125" cy="518160"/>
        </p:xfrm>
        <a:graphic>
          <a:graphicData uri="http://schemas.openxmlformats.org/drawingml/2006/table">
            <a:tbl>
              <a:tblPr/>
              <a:tblGrid>
                <a:gridCol w="4500563"/>
                <a:gridCol w="45005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Advantages 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Disadvantages 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8" descr="1443163271832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989138"/>
            <a:ext cx="6480175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1187450" y="836613"/>
            <a:ext cx="669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What can you do with a smart phone?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3"/>
          <p:cNvSpPr txBox="1">
            <a:spLocks noChangeArrowheads="1"/>
          </p:cNvSpPr>
          <p:nvPr/>
        </p:nvSpPr>
        <p:spPr bwMode="auto">
          <a:xfrm>
            <a:off x="381000" y="1019175"/>
            <a:ext cx="82296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charset="-122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中学生校园是否能使用手机问题是中学生最热的话题之一，对此，有的同学说好，有的同学则持反对意见。</a:t>
            </a:r>
            <a:r>
              <a:rPr lang="zh-CN" altLang="en-US" sz="2800" b="1">
                <a:solidFill>
                  <a:srgbClr val="000000"/>
                </a:solidFill>
                <a:latin typeface="宋体" charset="-122"/>
              </a:rPr>
              <a:t>请你根据下面所提供的信息写一篇短文，并提出你的可能的解决办法。 </a:t>
            </a:r>
            <a:r>
              <a:rPr lang="en-US" altLang="zh-CN" sz="2800" b="1">
                <a:solidFill>
                  <a:srgbClr val="000000"/>
                </a:solidFill>
                <a:latin typeface="宋体" charset="-122"/>
              </a:rPr>
              <a:t>(150</a:t>
            </a:r>
            <a:r>
              <a:rPr lang="zh-CN" altLang="en-US" sz="2800" b="1">
                <a:solidFill>
                  <a:srgbClr val="000000"/>
                </a:solidFill>
                <a:latin typeface="宋体" charset="-122"/>
              </a:rPr>
              <a:t>词左右）</a:t>
            </a:r>
          </a:p>
        </p:txBody>
      </p:sp>
      <p:graphicFrame>
        <p:nvGraphicFramePr>
          <p:cNvPr id="5" name="Group 24"/>
          <p:cNvGraphicFramePr>
            <a:graphicFrameLocks noGrp="1"/>
          </p:cNvGraphicFramePr>
          <p:nvPr/>
        </p:nvGraphicFramePr>
        <p:xfrm>
          <a:off x="228600" y="2895600"/>
          <a:ext cx="8686800" cy="30480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优点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缺点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1. …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2. …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3. …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1. …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2. …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3. …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charset="-122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53" name="Text Box 26"/>
          <p:cNvSpPr txBox="1">
            <a:spLocks noChangeArrowheads="1"/>
          </p:cNvSpPr>
          <p:nvPr/>
        </p:nvSpPr>
        <p:spPr bwMode="auto">
          <a:xfrm>
            <a:off x="-142875" y="428625"/>
            <a:ext cx="2590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Calibri" pitchFamily="34" charset="0"/>
              </a:rPr>
              <a:t>Writing</a:t>
            </a:r>
            <a:r>
              <a:rPr lang="en-US" altLang="zh-CN" sz="3600" b="1">
                <a:latin typeface="Calibri" pitchFamily="34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35729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morning" dir="t"/>
          </a:scene3d>
          <a:sp3d prstMaterial="dkEdge">
            <a:bevelT/>
            <a:bevelB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</a:rPr>
              <a:t>Writing  </a:t>
            </a:r>
            <a:endParaRPr lang="zh-CN" altLang="en-US" sz="20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35729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morning" dir="t"/>
          </a:scene3d>
          <a:sp3d prstMaterial="dkEdge">
            <a:bevelT/>
            <a:bevelB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</a:rPr>
              <a:t>Writing  </a:t>
            </a:r>
            <a:endParaRPr lang="zh-CN" altLang="en-US" sz="20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0" y="642938"/>
            <a:ext cx="867568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Calibri" pitchFamily="34" charset="0"/>
              </a:rPr>
              <a:t>        </a:t>
            </a:r>
            <a:r>
              <a:rPr lang="en-US" altLang="zh-CN" sz="2800" b="1" dirty="0">
                <a:latin typeface="Calibri" pitchFamily="34" charset="0"/>
              </a:rPr>
              <a:t>It is a hot topic whether students can use mobile phones on the campus. </a:t>
            </a:r>
            <a:r>
              <a:rPr lang="en-US" altLang="zh-CN" sz="2800" b="1" dirty="0">
                <a:solidFill>
                  <a:srgbClr val="FF0000"/>
                </a:solidFill>
                <a:latin typeface="Calibri" pitchFamily="34" charset="0"/>
              </a:rPr>
              <a:t>There are two opposite opinions about it.</a:t>
            </a:r>
            <a:r>
              <a:rPr lang="en-US" altLang="zh-CN" sz="28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zh-CN" sz="2800" b="1" dirty="0">
                <a:latin typeface="Calibri" pitchFamily="34" charset="0"/>
              </a:rPr>
              <a:t>Some students say “yes”, while others say “no”</a:t>
            </a:r>
            <a:r>
              <a:rPr lang="en-US" altLang="zh-CN" sz="2800" b="1" dirty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Calibri" pitchFamily="34" charset="0"/>
              </a:rPr>
              <a:t>        On the one hand, some students think mobile phones have a lot of advantages. Firstly, </a:t>
            </a:r>
            <a:r>
              <a:rPr lang="en-US" altLang="zh-CN" sz="28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zh-CN" sz="2800" b="1" dirty="0">
                <a:latin typeface="Calibri" pitchFamily="34" charset="0"/>
              </a:rPr>
              <a:t>it is very convenient for them to get in touch with their parents and friends in case of emergency</a:t>
            </a:r>
            <a:r>
              <a:rPr lang="en-US" altLang="zh-CN" sz="2800" b="1" dirty="0">
                <a:solidFill>
                  <a:srgbClr val="FF0000"/>
                </a:solidFill>
                <a:latin typeface="Calibri" pitchFamily="34" charset="0"/>
              </a:rPr>
              <a:t>. Secondly,</a:t>
            </a:r>
            <a:r>
              <a:rPr lang="en-US" altLang="zh-CN" sz="28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zh-CN" sz="2800" b="1" dirty="0">
                <a:latin typeface="Calibri" pitchFamily="34" charset="0"/>
              </a:rPr>
              <a:t>with the help of mobile phones, they can surf the Internet for information, which is beneficial to their study.  </a:t>
            </a:r>
            <a:r>
              <a:rPr lang="en-US" altLang="zh-CN" sz="2800" b="1" dirty="0">
                <a:solidFill>
                  <a:srgbClr val="FF0000"/>
                </a:solidFill>
                <a:latin typeface="Calibri" pitchFamily="34" charset="0"/>
              </a:rPr>
              <a:t>Finally,</a:t>
            </a:r>
            <a:r>
              <a:rPr lang="en-US" altLang="zh-CN" sz="2800" b="1" dirty="0">
                <a:latin typeface="Calibri" pitchFamily="34" charset="0"/>
              </a:rPr>
              <a:t> to relieve the pressure of study,  they can use mobile phones to relax themselves, such as listening to music, watching movies.</a:t>
            </a:r>
          </a:p>
          <a:p>
            <a:r>
              <a:rPr lang="en-US" altLang="zh-CN" sz="2800" b="1" dirty="0">
                <a:solidFill>
                  <a:srgbClr val="C00000"/>
                </a:solidFill>
                <a:latin typeface="Calibri" pitchFamily="34" charset="0"/>
              </a:rPr>
              <a:t>        </a:t>
            </a:r>
            <a:endParaRPr lang="zh-CN" altLang="en-US" sz="28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7890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476250"/>
            <a:ext cx="854075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zh-CN" sz="2800" b="1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2800" b="1" smtClean="0">
                <a:solidFill>
                  <a:srgbClr val="FF0000"/>
                </a:solidFill>
              </a:rPr>
              <a:t>On the other hand, others hold the opposite opinion.  </a:t>
            </a:r>
            <a:r>
              <a:rPr lang="en-US" altLang="zh-CN" sz="2800" b="1" smtClean="0"/>
              <a:t>Using mobile phones costs too much money, including the money to buy them with and the phone bill to pay, which will add financial burden to their parents.</a:t>
            </a:r>
            <a:r>
              <a:rPr lang="en-US" altLang="zh-CN" sz="2800" b="1" smtClean="0">
                <a:solidFill>
                  <a:srgbClr val="C00000"/>
                </a:solidFill>
              </a:rPr>
              <a:t> </a:t>
            </a:r>
            <a:r>
              <a:rPr lang="en-US" altLang="zh-CN" sz="2800" b="1" smtClean="0">
                <a:solidFill>
                  <a:srgbClr val="FF0000"/>
                </a:solidFill>
              </a:rPr>
              <a:t>In addition, </a:t>
            </a:r>
            <a:r>
              <a:rPr lang="en-US" altLang="zh-CN" sz="2800" b="1" smtClean="0"/>
              <a:t>their studies will be affected if they play phones too much.</a:t>
            </a:r>
            <a:r>
              <a:rPr lang="en-US" altLang="zh-CN" sz="2800" b="1" smtClean="0">
                <a:solidFill>
                  <a:srgbClr val="C00000"/>
                </a:solidFill>
              </a:rPr>
              <a:t> </a:t>
            </a:r>
            <a:r>
              <a:rPr lang="en-US" altLang="zh-CN" sz="2800" b="1" smtClean="0">
                <a:solidFill>
                  <a:srgbClr val="FF0000"/>
                </a:solidFill>
              </a:rPr>
              <a:t>Last but not least, </a:t>
            </a:r>
            <a:r>
              <a:rPr lang="en-US" altLang="zh-CN" sz="2800" b="1" smtClean="0"/>
              <a:t>it is harmful to their growth for them to send and receive bad text messages.</a:t>
            </a:r>
          </a:p>
          <a:p>
            <a:pPr>
              <a:lnSpc>
                <a:spcPct val="80000"/>
              </a:lnSpc>
            </a:pPr>
            <a:r>
              <a:rPr lang="en-US" altLang="zh-CN" sz="2800" b="1" smtClean="0">
                <a:solidFill>
                  <a:srgbClr val="FF0000"/>
                </a:solidFill>
              </a:rPr>
              <a:t>In a word, </a:t>
            </a:r>
            <a:r>
              <a:rPr lang="en-US" altLang="zh-CN" sz="2800" b="1" smtClean="0"/>
              <a:t>I think students can do without phones on the campus. They can’t be disturbed by the ringing and the text messages from the phone. </a:t>
            </a:r>
            <a:r>
              <a:rPr lang="en-US" altLang="zh-CN" sz="2800" b="1" smtClean="0">
                <a:solidFill>
                  <a:srgbClr val="FF0000"/>
                </a:solidFill>
              </a:rPr>
              <a:t>What’s more, </a:t>
            </a:r>
            <a:r>
              <a:rPr lang="en-US" altLang="zh-CN" sz="2800" b="1" smtClean="0"/>
              <a:t>they can’t waste their precious time chatting  over the phone.</a:t>
            </a:r>
            <a:endParaRPr lang="zh-CN" altLang="en-US" sz="2800" b="1" smtClean="0"/>
          </a:p>
          <a:p>
            <a:pPr>
              <a:lnSpc>
                <a:spcPct val="80000"/>
              </a:lnSpc>
            </a:pPr>
            <a:endParaRPr lang="zh-CN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9938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39939" name="Picture 4" descr="W0201310245118853502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83820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50825" y="5157788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CC"/>
                </a:solidFill>
                <a:latin typeface="Times New Roman" pitchFamily="18" charset="0"/>
              </a:rPr>
              <a:t>Phubbers(</a:t>
            </a:r>
            <a:r>
              <a:rPr lang="zh-CN" altLang="en-US" sz="3200">
                <a:solidFill>
                  <a:srgbClr val="0000CC"/>
                </a:solidFill>
                <a:latin typeface="Times New Roman" pitchFamily="18" charset="0"/>
              </a:rPr>
              <a:t>低头族</a:t>
            </a:r>
            <a:r>
              <a:rPr lang="en-US" altLang="zh-CN" sz="3200">
                <a:solidFill>
                  <a:srgbClr val="0000CC"/>
                </a:solidFill>
                <a:latin typeface="Times New Roman" pitchFamily="18" charset="0"/>
              </a:rPr>
              <a:t>) refers to the people who can’t help checking their phones all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2428875"/>
            <a:ext cx="86455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 sz="2800" b="1"/>
          </a:p>
          <a:p>
            <a:pPr eaLnBrk="0" hangingPunct="0"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  <a:cs typeface="Times New Roman" pitchFamily="18" charset="0"/>
              </a:rPr>
              <a:t>Polish up the short passage.</a:t>
            </a:r>
          </a:p>
          <a:p>
            <a:pPr eaLnBrk="0" hangingPunct="0"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  <a:cs typeface="Times New Roman" pitchFamily="18" charset="0"/>
              </a:rPr>
              <a:t>Review the passage and underline important phrases.</a:t>
            </a:r>
            <a:endParaRPr lang="en-US" altLang="zh-CN" sz="2800" b="1"/>
          </a:p>
          <a:p>
            <a:pPr eaLnBrk="0" hangingPunct="0"/>
            <a:endParaRPr lang="en-US" altLang="zh-CN" sz="2800" b="1"/>
          </a:p>
        </p:txBody>
      </p:sp>
      <p:sp>
        <p:nvSpPr>
          <p:cNvPr id="3" name="矩形 2"/>
          <p:cNvSpPr/>
          <p:nvPr/>
        </p:nvSpPr>
        <p:spPr>
          <a:xfrm>
            <a:off x="552450" y="1285860"/>
            <a:ext cx="35770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Homework 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14414" y="2928934"/>
            <a:ext cx="616854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Thank you!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0675" y="3500438"/>
            <a:ext cx="8823325" cy="4525962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CC0000"/>
                </a:solidFill>
              </a:rPr>
              <a:t>Features(</a:t>
            </a:r>
            <a:r>
              <a:rPr lang="zh-CN" altLang="en-US" b="1" smtClean="0">
                <a:solidFill>
                  <a:srgbClr val="CC0000"/>
                </a:solidFill>
              </a:rPr>
              <a:t>特点</a:t>
            </a:r>
            <a:r>
              <a:rPr lang="zh-CN" altLang="en-US" smtClean="0">
                <a:solidFill>
                  <a:srgbClr val="CC0000"/>
                </a:solidFill>
              </a:rPr>
              <a:t>)</a:t>
            </a:r>
            <a:r>
              <a:rPr lang="zh-CN" altLang="en-US" smtClean="0"/>
              <a:t> of the title of a newspaper article</a:t>
            </a:r>
            <a:r>
              <a:rPr lang="en-US" altLang="zh-CN" smtClean="0"/>
              <a:t>?</a:t>
            </a:r>
          </a:p>
          <a:p>
            <a:r>
              <a:rPr lang="en-US" altLang="zh-CN" sz="3600" smtClean="0"/>
              <a:t>Creative	attractive</a:t>
            </a:r>
          </a:p>
          <a:p>
            <a:r>
              <a:rPr lang="zh-CN" altLang="en-US" sz="3600" smtClean="0"/>
              <a:t>to be brief(简洁)		interesting</a:t>
            </a:r>
          </a:p>
          <a:p>
            <a:r>
              <a:rPr lang="zh-CN" altLang="en-US" sz="3600" smtClean="0"/>
              <a:t>to the point(切题)</a:t>
            </a:r>
          </a:p>
          <a:p>
            <a:pPr eaLnBrk="1" hangingPunct="1"/>
            <a:endParaRPr lang="zh-CN" altLang="en-US" smtClean="0"/>
          </a:p>
          <a:p>
            <a:pPr eaLnBrk="1" hangingPunct="1"/>
            <a:endParaRPr lang="zh-CN" altLang="en-US" smtClean="0"/>
          </a:p>
        </p:txBody>
      </p:sp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3348038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755650" y="1268413"/>
            <a:ext cx="7019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400" b="1">
                <a:solidFill>
                  <a:srgbClr val="FF0000"/>
                </a:solidFill>
              </a:rPr>
              <a:t>To phone or not to phone?</a:t>
            </a:r>
            <a:endParaRPr lang="zh-CN" altLang="en-US" sz="4400" b="1">
              <a:solidFill>
                <a:srgbClr val="FF0000"/>
              </a:solidFill>
            </a:endParaRP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3094038" y="692150"/>
            <a:ext cx="5473700" cy="1701800"/>
          </a:xfrm>
          <a:prstGeom prst="cloudCallout">
            <a:avLst>
              <a:gd name="adj1" fmla="val -34616"/>
              <a:gd name="adj2" fmla="val 1091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CN" altLang="en-US" sz="4400" b="1"/>
              <a:t>...from Hamlet?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utoUpdateAnimBg="0"/>
      <p:bldP spid="64520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5"/>
          <p:cNvSpPr txBox="1">
            <a:spLocks noChangeArrowheads="1"/>
          </p:cNvSpPr>
          <p:nvPr/>
        </p:nvSpPr>
        <p:spPr bwMode="auto">
          <a:xfrm>
            <a:off x="1619250" y="620713"/>
            <a:ext cx="579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To phone or not to phone?</a:t>
            </a:r>
          </a:p>
        </p:txBody>
      </p:sp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217488" y="1125538"/>
            <a:ext cx="89265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Q: When you read the title, what do you think of?</a:t>
            </a:r>
          </a:p>
        </p:txBody>
      </p:sp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0" y="1844675"/>
            <a:ext cx="10058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If the writer is likely to 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lay emphasis on</a:t>
            </a:r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(</a:t>
            </a:r>
            <a:r>
              <a:rPr lang="zh-CN" altLang="en-US" sz="3200" b="1">
                <a:latin typeface="Times New Roman" pitchFamily="18" charset="0"/>
                <a:ea typeface="华文新魏"/>
                <a:cs typeface="华文新魏"/>
              </a:rPr>
              <a:t>强调</a:t>
            </a:r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)_____________, he will 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give examples</a:t>
            </a:r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 about _________________________________.</a:t>
            </a:r>
            <a:endParaRPr lang="zh-CN" altLang="en-US" sz="3200" b="1">
              <a:latin typeface="Times New Roman" pitchFamily="18" charset="0"/>
              <a:ea typeface="华文新魏"/>
              <a:cs typeface="华文新魏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82675" y="2276475"/>
            <a:ext cx="1684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to phone</a:t>
            </a:r>
            <a:endParaRPr lang="zh-CN" altLang="en-US" sz="3200"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2852738"/>
            <a:ext cx="701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the possible advantages of phones.</a:t>
            </a:r>
            <a:endParaRPr lang="zh-CN" altLang="en-US" sz="3200" b="1">
              <a:solidFill>
                <a:srgbClr val="FF0000"/>
              </a:solidFill>
              <a:latin typeface="Times New Roman" pitchFamily="18" charset="0"/>
              <a:ea typeface="华文新魏"/>
              <a:cs typeface="华文新魏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573463"/>
            <a:ext cx="10058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If the writer is likely to 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lay emphasis on</a:t>
            </a:r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(</a:t>
            </a:r>
            <a:r>
              <a:rPr lang="zh-CN" altLang="en-US" sz="3200" b="1">
                <a:latin typeface="Times New Roman" pitchFamily="18" charset="0"/>
                <a:ea typeface="华文新魏"/>
                <a:cs typeface="华文新魏"/>
              </a:rPr>
              <a:t>强调</a:t>
            </a:r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)_____________, he will 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give examples</a:t>
            </a:r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 about _________________________________.</a:t>
            </a:r>
            <a:endParaRPr lang="zh-CN" altLang="en-US" sz="3200" b="1">
              <a:latin typeface="Times New Roman" pitchFamily="18" charset="0"/>
              <a:ea typeface="华文新魏"/>
              <a:cs typeface="华文新魏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827088" y="4005263"/>
            <a:ext cx="2349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not to phone</a:t>
            </a:r>
            <a:endParaRPr lang="zh-CN" altLang="en-US" sz="3200">
              <a:latin typeface="Times New Roman" pitchFamily="18" charset="0"/>
            </a:endParaRPr>
          </a:p>
        </p:txBody>
      </p:sp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0" y="4581525"/>
            <a:ext cx="822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the possible disadvantages of phones.</a:t>
            </a:r>
            <a:endParaRPr lang="zh-CN" altLang="en-US" sz="3200" b="1">
              <a:solidFill>
                <a:srgbClr val="FF0000"/>
              </a:solidFill>
              <a:latin typeface="Times New Roman" pitchFamily="18" charset="0"/>
              <a:ea typeface="华文新魏"/>
              <a:cs typeface="华文新魏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  <p:bldP spid="17413" grpId="0"/>
      <p:bldP spid="5" grpId="0"/>
      <p:bldP spid="8" grpId="0"/>
      <p:bldP spid="11" grpId="0"/>
      <p:bldP spid="12" grpId="0"/>
      <p:bldP spid="215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357290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morning" dir="t"/>
          </a:scene3d>
          <a:sp3d prstMaterial="dkEdge">
            <a:bevelT/>
            <a:bevelB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</a:rPr>
              <a:t>Reading </a:t>
            </a:r>
            <a:endParaRPr lang="zh-CN" altLang="en-US" sz="20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0" y="620688"/>
            <a:ext cx="9144000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 dirty="0"/>
              <a:t>Read the first two paragraphs (</a:t>
            </a:r>
            <a:r>
              <a:rPr lang="en-US" altLang="zh-CN" sz="3600" b="1" dirty="0">
                <a:solidFill>
                  <a:srgbClr val="0000CC"/>
                </a:solidFill>
              </a:rPr>
              <a:t>Paras 1-2</a:t>
            </a:r>
            <a:r>
              <a:rPr lang="en-US" altLang="zh-CN" sz="3600" b="1" dirty="0"/>
              <a:t>) and try to answer the following questions:</a:t>
            </a:r>
          </a:p>
          <a:p>
            <a:pPr>
              <a:buFontTx/>
              <a:buAutoNum type="arabicPeriod"/>
            </a:pPr>
            <a:r>
              <a:rPr lang="en-US" altLang="zh-CN" sz="3200" b="1" dirty="0">
                <a:solidFill>
                  <a:srgbClr val="FF0000"/>
                </a:solidFill>
              </a:rPr>
              <a:t>Which group of people are talked about?</a:t>
            </a:r>
          </a:p>
          <a:p>
            <a:endParaRPr lang="en-US" altLang="zh-CN" sz="3200" b="1" dirty="0">
              <a:solidFill>
                <a:srgbClr val="FF0000"/>
              </a:solidFill>
            </a:endParaRPr>
          </a:p>
          <a:p>
            <a:r>
              <a:rPr lang="en-US" altLang="zh-CN" sz="3200" b="1" dirty="0">
                <a:solidFill>
                  <a:srgbClr val="FF0000"/>
                </a:solidFill>
              </a:rPr>
              <a:t>2.What do you know about this group of people?</a:t>
            </a:r>
          </a:p>
          <a:p>
            <a:pPr>
              <a:buFontTx/>
              <a:buAutoNum type="arabicPeriod"/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buFontTx/>
              <a:buAutoNum type="arabicPeriod"/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r>
              <a:rPr lang="en-US" altLang="zh-CN" sz="3200" b="1" dirty="0">
                <a:solidFill>
                  <a:srgbClr val="FF0000"/>
                </a:solidFill>
              </a:rPr>
              <a:t>3.Why do they reject most modern technology?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2781300"/>
            <a:ext cx="4398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Calibri" pitchFamily="34" charset="0"/>
              </a:rPr>
              <a:t>The Amish in the USA.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149725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latin typeface="Calibri" pitchFamily="34" charset="0"/>
              </a:rPr>
              <a:t>A Christian group who are famous for having rejected most modern technology.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65785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latin typeface="Calibri" pitchFamily="34" charset="0"/>
              </a:rPr>
              <a:t>Because they don’t think it is necessary and they like having tight communities.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8434" name="Picture 3" descr="amish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572000" cy="3432175"/>
          </a:xfrm>
        </p:spPr>
      </p:pic>
      <p:pic>
        <p:nvPicPr>
          <p:cNvPr id="18435" name="Picture 4" descr="5d936922g64f66d0a2cb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3433763"/>
            <a:ext cx="4572000" cy="3424237"/>
          </a:xfrm>
        </p:spPr>
      </p:pic>
      <p:pic>
        <p:nvPicPr>
          <p:cNvPr id="18436" name="Picture 5" descr="5d936922g64f6ea3807c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3438" y="188913"/>
            <a:ext cx="4038600" cy="2233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005263"/>
            <a:ext cx="8588375" cy="19415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800" b="1" smtClean="0">
                <a:latin typeface="Times New Roman" pitchFamily="18" charset="0"/>
                <a:ea typeface="华文新魏"/>
                <a:cs typeface="华文新魏"/>
              </a:rPr>
              <a:t>  Which is more of a fiend, someone you often talk to over the phone or someone you often talk to face to face?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800" b="1" smtClean="0">
                <a:latin typeface="Times New Roman" pitchFamily="18" charset="0"/>
                <a:ea typeface="华文新魏"/>
                <a:cs typeface="华文新魏"/>
              </a:rPr>
              <a:t>If you need help, who can help you better, someone far away or someone in the room with you?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9144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华文新魏"/>
                <a:cs typeface="华文新魏"/>
              </a:rPr>
              <a:t>However, maybe the Amish have a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valid </a:t>
            </a:r>
            <a:r>
              <a:rPr lang="en-US" altLang="zh-CN" sz="2800" b="1">
                <a:latin typeface="Times New Roman" pitchFamily="18" charset="0"/>
                <a:ea typeface="华文新魏"/>
                <a:cs typeface="华文新魏"/>
              </a:rPr>
              <a:t>point. What does </a:t>
            </a:r>
            <a:r>
              <a:rPr lang="en-US" altLang="zh-CN" sz="2800" b="1" u="sng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the valid point</a:t>
            </a:r>
            <a:r>
              <a:rPr lang="en-US" altLang="zh-CN" sz="2800" b="1" u="sng">
                <a:latin typeface="Times New Roman" pitchFamily="18" charset="0"/>
                <a:ea typeface="华文新魏"/>
                <a:cs typeface="华文新魏"/>
              </a:rPr>
              <a:t> </a:t>
            </a:r>
            <a:r>
              <a:rPr lang="en-US" altLang="zh-CN" sz="2800" b="1">
                <a:latin typeface="Times New Roman" pitchFamily="18" charset="0"/>
                <a:ea typeface="华文新魏"/>
                <a:cs typeface="华文新魏"/>
              </a:rPr>
              <a:t>refer to? </a:t>
            </a:r>
            <a:endParaRPr lang="zh-CN" altLang="en-US" sz="2800" b="1">
              <a:latin typeface="Times New Roman" pitchFamily="18" charset="0"/>
              <a:ea typeface="华文新魏"/>
              <a:cs typeface="华文新魏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79512" y="2492896"/>
            <a:ext cx="9144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There is something important about being  together and sharing life that cannot be found over a telephone wire.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11188" y="1989138"/>
            <a:ext cx="2141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99"/>
                </a:solidFill>
                <a:latin typeface="Times New Roman" pitchFamily="18" charset="0"/>
                <a:ea typeface="华文新魏"/>
                <a:cs typeface="华文新魏"/>
              </a:rPr>
              <a:t>Main point 1</a:t>
            </a:r>
            <a:endParaRPr lang="zh-CN" altLang="en-US" sz="2800">
              <a:latin typeface="Times New Roman" pitchFamily="18" charset="0"/>
              <a:ea typeface="华文新魏"/>
              <a:cs typeface="华文新魏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84213" y="3500438"/>
            <a:ext cx="2982912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000099"/>
                </a:solidFill>
                <a:latin typeface="Times New Roman" pitchFamily="18" charset="0"/>
                <a:ea typeface="华文新魏"/>
                <a:cs typeface="华文新魏"/>
              </a:rPr>
              <a:t>Supporting details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395288" y="404813"/>
            <a:ext cx="6202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What’s the point in Para3?</a:t>
            </a:r>
            <a:endParaRPr lang="zh-CN" altLang="en-US" sz="3200" b="1">
              <a:latin typeface="Times New Roman" pitchFamily="18" charset="0"/>
              <a:ea typeface="华文新魏"/>
              <a:cs typeface="华文新魏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96975"/>
            <a:ext cx="8740775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zh-CN" b="1" smtClean="0">
                <a:solidFill>
                  <a:srgbClr val="000099"/>
                </a:solidFill>
                <a:latin typeface="Times New Roman" pitchFamily="18" charset="0"/>
                <a:ea typeface="华文新魏"/>
                <a:cs typeface="华文新魏"/>
              </a:rPr>
              <a:t>Main point 2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smtClean="0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  </a:t>
            </a:r>
            <a:r>
              <a:rPr lang="en-US" altLang="zh-CN" b="1" smtClean="0">
                <a:latin typeface="Times New Roman" pitchFamily="18" charset="0"/>
                <a:ea typeface="华文新魏"/>
                <a:cs typeface="华文新魏"/>
              </a:rPr>
              <a:t>The calls destroy _________one has or ________________________.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b="1" smtClean="0">
                <a:solidFill>
                  <a:srgbClr val="000099"/>
                </a:solidFill>
                <a:latin typeface="Times New Roman" pitchFamily="18" charset="0"/>
                <a:ea typeface="华文新魏"/>
                <a:cs typeface="华文新魏"/>
              </a:rPr>
              <a:t>Supporting details: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b="1" smtClean="0">
                <a:latin typeface="Times New Roman" pitchFamily="18" charset="0"/>
                <a:ea typeface="华文新魏"/>
                <a:cs typeface="华文新魏"/>
              </a:rPr>
              <a:t>No matter what the circumstances, when the phone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b="1" smtClean="0">
                <a:latin typeface="Times New Roman" pitchFamily="18" charset="0"/>
                <a:ea typeface="华文新魏"/>
                <a:cs typeface="华文新魏"/>
              </a:rPr>
              <a:t>rings, everyone stops so that the call can be answered.  </a:t>
            </a:r>
          </a:p>
          <a:p>
            <a:pPr eaLnBrk="1" hangingPunct="1">
              <a:spcBef>
                <a:spcPct val="0"/>
              </a:spcBef>
              <a:buSzPct val="50000"/>
              <a:buFont typeface="Wingdings" pitchFamily="2" charset="2"/>
              <a:buChar char="Ø"/>
            </a:pPr>
            <a:r>
              <a:rPr lang="en-US" altLang="zh-CN" sz="2800" b="1" smtClean="0">
                <a:latin typeface="Times New Roman" pitchFamily="18" charset="0"/>
                <a:ea typeface="华文新魏"/>
                <a:cs typeface="华文新魏"/>
              </a:rPr>
              <a:t>When the family are eating or chatting together</a:t>
            </a:r>
          </a:p>
          <a:p>
            <a:pPr eaLnBrk="1" hangingPunct="1">
              <a:spcBef>
                <a:spcPct val="0"/>
              </a:spcBef>
              <a:buSzPct val="50000"/>
              <a:buFont typeface="Wingdings" pitchFamily="2" charset="2"/>
              <a:buChar char="Ø"/>
            </a:pPr>
            <a:r>
              <a:rPr lang="en-US" altLang="zh-CN" sz="2800" b="1" smtClean="0">
                <a:latin typeface="Times New Roman" pitchFamily="18" charset="0"/>
                <a:ea typeface="华文新魏"/>
                <a:cs typeface="华文新魏"/>
              </a:rPr>
              <a:t>When one is absorbed in a book or tries to rest</a:t>
            </a:r>
          </a:p>
          <a:p>
            <a:pPr eaLnBrk="1" hangingPunct="1">
              <a:spcBef>
                <a:spcPct val="0"/>
              </a:spcBef>
              <a:buSzPct val="50000"/>
              <a:buFont typeface="Wingdings" pitchFamily="2" charset="2"/>
              <a:buChar char="Ø"/>
            </a:pPr>
            <a:r>
              <a:rPr lang="en-US" altLang="zh-CN" sz="2800" b="1" smtClean="0">
                <a:latin typeface="Times New Roman" pitchFamily="18" charset="0"/>
                <a:ea typeface="华文新魏"/>
                <a:cs typeface="华文新魏"/>
              </a:rPr>
              <a:t> when having a face to face talk with a friend   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419475" y="1700213"/>
            <a:ext cx="1900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the peace </a:t>
            </a:r>
            <a:endParaRPr lang="zh-CN" altLang="en-US">
              <a:latin typeface="Times New Roman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39750" y="21336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waste one’s precious time</a:t>
            </a:r>
            <a:endParaRPr lang="zh-CN" altLang="en-US">
              <a:latin typeface="Times New Roman" pitchFamily="18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914400" y="685800"/>
            <a:ext cx="6202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What’s the point in Para 4-5?</a:t>
            </a:r>
            <a:endParaRPr lang="zh-CN" altLang="en-US" sz="3200" b="1">
              <a:latin typeface="Times New Roman" pitchFamily="18" charset="0"/>
              <a:ea typeface="华文新魏"/>
              <a:cs typeface="华文新魏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49350"/>
            <a:ext cx="8915400" cy="28130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1" smtClean="0">
                <a:solidFill>
                  <a:srgbClr val="000099"/>
                </a:solidFill>
                <a:latin typeface="Times New Roman" pitchFamily="18" charset="0"/>
                <a:ea typeface="华文新魏"/>
                <a:cs typeface="华文新魏"/>
              </a:rPr>
              <a:t>Main point 3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b="1" smtClean="0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  </a:t>
            </a:r>
            <a:r>
              <a:rPr lang="en-US" altLang="zh-CN" sz="2800" b="1" smtClean="0">
                <a:solidFill>
                  <a:srgbClr val="FF0000"/>
                </a:solidFill>
                <a:latin typeface="Times New Roman" pitchFamily="18" charset="0"/>
                <a:ea typeface="华文新魏"/>
                <a:cs typeface="华文新魏"/>
              </a:rPr>
              <a:t>Using the mobile phone for text messages is the worst.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b="1" smtClean="0">
                <a:solidFill>
                  <a:srgbClr val="000099"/>
                </a:solidFill>
                <a:latin typeface="Times New Roman" pitchFamily="18" charset="0"/>
                <a:ea typeface="华文新魏"/>
                <a:cs typeface="华文新魏"/>
              </a:rPr>
              <a:t>Supporting details: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Times New Roman" pitchFamily="18" charset="0"/>
                <a:ea typeface="华文新魏"/>
                <a:cs typeface="华文新魏"/>
              </a:rPr>
              <a:t>  Relationships are nearly always quite shallow.  </a:t>
            </a:r>
          </a:p>
        </p:txBody>
      </p:sp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838200" y="457200"/>
            <a:ext cx="6202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itchFamily="18" charset="0"/>
                <a:ea typeface="华文新魏"/>
                <a:cs typeface="华文新魏"/>
              </a:rPr>
              <a:t>What’s the point in Para 6?</a:t>
            </a:r>
            <a:endParaRPr lang="zh-CN" altLang="en-US" sz="3200" b="1">
              <a:latin typeface="Times New Roman" pitchFamily="18" charset="0"/>
              <a:ea typeface="华文新魏"/>
              <a:cs typeface="华文新魏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1255</TotalTime>
  <Words>2008</Words>
  <Application>Microsoft Office PowerPoint</Application>
  <PresentationFormat>全屏显示(4:3)</PresentationFormat>
  <Paragraphs>206</Paragraphs>
  <Slides>25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古瓶荷花</vt:lpstr>
      <vt:lpstr>Module 7 Unit 1 project   Making a list of  advantages and disadvantages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Structure of the article 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7 Unit 1 project   Making a list of advantages and disadvantages</dc:title>
  <dc:creator>微软用户</dc:creator>
  <cp:lastModifiedBy>Administrator</cp:lastModifiedBy>
  <cp:revision>111</cp:revision>
  <dcterms:created xsi:type="dcterms:W3CDTF">2015-12-04T10:10:38Z</dcterms:created>
  <dcterms:modified xsi:type="dcterms:W3CDTF">2021-02-26T01:45:06Z</dcterms:modified>
</cp:coreProperties>
</file>