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4" r:id="rId1"/>
  </p:sldMasterIdLst>
  <p:notesMasterIdLst>
    <p:notesMasterId r:id="rId27"/>
  </p:notesMasterIdLst>
  <p:sldIdLst>
    <p:sldId id="256" r:id="rId2"/>
    <p:sldId id="258" r:id="rId3"/>
    <p:sldId id="311" r:id="rId4"/>
    <p:sldId id="323" r:id="rId5"/>
    <p:sldId id="261" r:id="rId6"/>
    <p:sldId id="324" r:id="rId7"/>
    <p:sldId id="317" r:id="rId8"/>
    <p:sldId id="318" r:id="rId9"/>
    <p:sldId id="319" r:id="rId10"/>
    <p:sldId id="320" r:id="rId11"/>
    <p:sldId id="267" r:id="rId12"/>
    <p:sldId id="341" r:id="rId13"/>
    <p:sldId id="332" r:id="rId14"/>
    <p:sldId id="333" r:id="rId15"/>
    <p:sldId id="334" r:id="rId16"/>
    <p:sldId id="335" r:id="rId17"/>
    <p:sldId id="271" r:id="rId18"/>
    <p:sldId id="289" r:id="rId19"/>
    <p:sldId id="270" r:id="rId20"/>
    <p:sldId id="329" r:id="rId21"/>
    <p:sldId id="295" r:id="rId22"/>
    <p:sldId id="330" r:id="rId23"/>
    <p:sldId id="331" r:id="rId24"/>
    <p:sldId id="288" r:id="rId25"/>
    <p:sldId id="286" r:id="rId26"/>
  </p:sldIdLst>
  <p:sldSz cx="9144000" cy="6858000" type="screen4x3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0000CC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7" d="100"/>
          <a:sy n="97" d="100"/>
        </p:scale>
        <p:origin x="-384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438E14-208B-43EB-B973-2C3E78A64E46}" type="datetimeFigureOut">
              <a:rPr lang="zh-CN" altLang="en-US" smtClean="0"/>
              <a:pPr/>
              <a:t>2021/2/26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CCCF1F-04DA-4233-89A8-A70FBED8226C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幻灯片图像占位符 1"/>
          <p:cNvSpPr>
            <a:spLocks noGrp="1" noRot="1" noChangeAspect="1"/>
          </p:cNvSpPr>
          <p:nvPr>
            <p:ph type="sldImg" idx="4294967295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round/>
          </a:ln>
        </p:spPr>
      </p:sp>
      <p:sp>
        <p:nvSpPr>
          <p:cNvPr id="19458" name="文本占位符 2"/>
          <p:cNvSpPr>
            <a:spLocks noGrp="1"/>
          </p:cNvSpPr>
          <p:nvPr>
            <p:ph type="body" idx="4294967295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miter lim="800000"/>
          </a:ln>
        </p:spPr>
        <p:txBody>
          <a:bodyPr vert="horz" lIns="91440" tIns="45720" rIns="91440" bIns="45720" anchor="t" anchorCtr="0"/>
          <a:lstStyle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charset="0"/>
                <a:ea typeface="宋体" pitchFamily="2" charset="-122"/>
              </a:defRPr>
            </a:lvl5pPr>
          </a:lstStyle>
          <a:p>
            <a:pPr lvl="0"/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幻灯片图像占位符 1"/>
          <p:cNvSpPr>
            <a:spLocks noGrp="1" noRot="1" noChangeAspect="1"/>
          </p:cNvSpPr>
          <p:nvPr>
            <p:ph type="sldImg" idx="4294967295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round/>
          </a:ln>
        </p:spPr>
      </p:sp>
      <p:sp>
        <p:nvSpPr>
          <p:cNvPr id="21506" name="文本占位符 2"/>
          <p:cNvSpPr>
            <a:spLocks noGrp="1"/>
          </p:cNvSpPr>
          <p:nvPr>
            <p:ph type="body" idx="4294967295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miter lim="800000"/>
          </a:ln>
        </p:spPr>
        <p:txBody>
          <a:bodyPr vert="horz" lIns="91440" tIns="45720" rIns="91440" bIns="45720" anchor="t" anchorCtr="0"/>
          <a:lstStyle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charset="0"/>
                <a:ea typeface="宋体" pitchFamily="2" charset="-122"/>
              </a:defRPr>
            </a:lvl5pPr>
          </a:lstStyle>
          <a:p>
            <a:pPr lvl="0"/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幻灯片图像占位符 1"/>
          <p:cNvSpPr>
            <a:spLocks noGrp="1" noRot="1" noChangeAspect="1"/>
          </p:cNvSpPr>
          <p:nvPr>
            <p:ph type="sldImg" idx="4294967295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round/>
          </a:ln>
        </p:spPr>
      </p:sp>
      <p:sp>
        <p:nvSpPr>
          <p:cNvPr id="23554" name="文本占位符 2"/>
          <p:cNvSpPr>
            <a:spLocks noGrp="1"/>
          </p:cNvSpPr>
          <p:nvPr>
            <p:ph type="body" idx="4294967295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miter lim="800000"/>
          </a:ln>
        </p:spPr>
        <p:txBody>
          <a:bodyPr vert="horz" lIns="91440" tIns="45720" rIns="91440" bIns="45720" anchor="t" anchorCtr="0"/>
          <a:lstStyle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charset="0"/>
                <a:ea typeface="宋体" pitchFamily="2" charset="-122"/>
              </a:defRPr>
            </a:lvl5pPr>
          </a:lstStyle>
          <a:p>
            <a:pPr lvl="0"/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4"/>
          <p:cNvSpPr txBox="1"/>
          <p:nvPr userDrawn="1"/>
        </p:nvSpPr>
        <p:spPr>
          <a:xfrm>
            <a:off x="1857356" y="0"/>
            <a:ext cx="4712316" cy="369332"/>
          </a:xfrm>
          <a:prstGeom prst="rect">
            <a:avLst/>
          </a:prstGeom>
          <a:blipFill>
            <a:blip r:embed="rId3" cstate="print"/>
            <a:tile tx="0" ty="0" sx="100000" sy="100000" flip="none" algn="tl"/>
          </a:blipFill>
          <a:ln>
            <a:gradFill flip="none" rotWithShape="1">
              <a:gsLst>
                <a:gs pos="0">
                  <a:srgbClr val="FF0000"/>
                </a:gs>
                <a:gs pos="45000">
                  <a:srgbClr val="FF7A00"/>
                </a:gs>
                <a:gs pos="70000">
                  <a:srgbClr val="FF0300"/>
                </a:gs>
                <a:gs pos="100000">
                  <a:srgbClr val="4D0808"/>
                </a:gs>
              </a:gsLst>
              <a:lin ang="5400000" scaled="1"/>
              <a:tileRect/>
            </a:gradFill>
          </a:ln>
          <a:effectLst>
            <a:outerShdw blurRad="50800" dist="38100" dir="2700000" algn="tl" rotWithShape="0">
              <a:srgbClr val="FF0000">
                <a:alpha val="40000"/>
              </a:srgbClr>
            </a:outerShdw>
          </a:effectLst>
          <a:scene3d>
            <a:camera prst="orthographicFront"/>
            <a:lightRig rig="morning" dir="t"/>
          </a:scene3d>
          <a:sp3d prstMaterial="dkEdge">
            <a:bevelT/>
            <a:bevelB/>
          </a:sp3d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b="1" dirty="0">
                <a:solidFill>
                  <a:srgbClr val="002060"/>
                </a:solidFill>
                <a:latin typeface="+mn-lt"/>
                <a:ea typeface="+mn-ea"/>
              </a:rPr>
              <a:t>Module 7 Unit 1 Living with technology  project</a:t>
            </a:r>
            <a:endParaRPr lang="zh-CN" altLang="en-US" b="1" dirty="0">
              <a:solidFill>
                <a:srgbClr val="002060"/>
              </a:solidFill>
              <a:latin typeface="+mn-lt"/>
              <a:ea typeface="+mn-ea"/>
            </a:endParaRPr>
          </a:p>
        </p:txBody>
      </p:sp>
      <p:sp>
        <p:nvSpPr>
          <p:cNvPr id="114690" name="Rectangle 2"/>
          <p:cNvSpPr>
            <a:spLocks noGrp="1" noRot="1" noChangeArrowheads="1"/>
          </p:cNvSpPr>
          <p:nvPr>
            <p:ph type="ctrTitle"/>
          </p:nvPr>
        </p:nvSpPr>
        <p:spPr>
          <a:xfrm>
            <a:off x="3962400" y="1066800"/>
            <a:ext cx="4648200" cy="19812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114691" name="Rectangle 3"/>
          <p:cNvSpPr>
            <a:spLocks noGrp="1" noRot="1" noChangeArrowheads="1"/>
          </p:cNvSpPr>
          <p:nvPr>
            <p:ph type="subTitle" idx="1"/>
          </p:nvPr>
        </p:nvSpPr>
        <p:spPr>
          <a:xfrm>
            <a:off x="3962400" y="3657600"/>
            <a:ext cx="4572000" cy="16764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301625" y="6076950"/>
            <a:ext cx="2289175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A51AB2-1914-4062-8392-CF321B9972D3}" type="datetimeFigureOut">
              <a:rPr lang="zh-CN" altLang="en-US"/>
              <a:pPr>
                <a:defRPr/>
              </a:pPr>
              <a:t>2021/2/26</a:t>
            </a:fld>
            <a:endParaRPr lang="en-US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076950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076950"/>
            <a:ext cx="2289175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7503E4-839E-463B-8420-1C6385DA1CE3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E04FF9-616C-4E14-8481-3FEF362175C7}" type="datetimeFigureOut">
              <a:rPr lang="zh-CN" altLang="en-US"/>
              <a:pPr>
                <a:defRPr/>
              </a:pPr>
              <a:t>2021/2/26</a:t>
            </a:fld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DE2A30-14EF-4618-9869-46FB58C10342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710363" y="685800"/>
            <a:ext cx="2135187" cy="5181600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301625" y="685800"/>
            <a:ext cx="6256338" cy="5181600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C17E27-F939-4897-A3F9-D22EB846F3C8}" type="datetimeFigureOut">
              <a:rPr lang="zh-CN" altLang="en-US"/>
              <a:pPr>
                <a:defRPr/>
              </a:pPr>
              <a:t>2021/2/26</a:t>
            </a:fld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A1A362-D6EE-4AE3-9E9E-5F98A22905FD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891137-F887-4E2F-8AB2-74760BB7BDF6}" type="datetimeFigureOut">
              <a:rPr lang="zh-CN" altLang="en-US"/>
              <a:pPr>
                <a:defRPr/>
              </a:pPr>
              <a:t>2021/2/26</a:t>
            </a:fld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8FF6B7-61AF-4BAC-A994-FA965E10383F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1358E2-AFF4-4286-82AD-E1D6343BA796}" type="datetimeFigureOut">
              <a:rPr lang="zh-CN" altLang="en-US"/>
              <a:pPr>
                <a:defRPr/>
              </a:pPr>
              <a:t>2021/2/26</a:t>
            </a:fld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C9B8D5-8A17-4E71-94B1-CABA3D1CC3B3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304800" y="1981200"/>
            <a:ext cx="4194175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1375" y="1981200"/>
            <a:ext cx="4194175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0D4366-ACB0-4CCA-B37F-AE6495664D5D}" type="datetimeFigureOut">
              <a:rPr lang="zh-CN" altLang="en-US"/>
              <a:pPr>
                <a:defRPr/>
              </a:pPr>
              <a:t>2021/2/26</a:t>
            </a:fld>
            <a:endParaRPr lang="en-US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932403-6535-41CD-8D84-E28429E97161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61B8CC-20BE-45D6-8A67-FBFCD4DA2A92}" type="datetimeFigureOut">
              <a:rPr lang="zh-CN" altLang="en-US"/>
              <a:pPr>
                <a:defRPr/>
              </a:pPr>
              <a:t>2021/2/26</a:t>
            </a:fld>
            <a:endParaRPr lang="en-US" altLang="zh-CN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7421B0-FBE5-4E22-808A-36D6D049CFEB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3F176A-3B55-4C00-9C44-BB328716BA3C}" type="datetimeFigureOut">
              <a:rPr lang="zh-CN" altLang="en-US"/>
              <a:pPr>
                <a:defRPr/>
              </a:pPr>
              <a:t>2021/2/26</a:t>
            </a:fld>
            <a:endParaRPr lang="en-US" altLang="zh-CN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45CF07-41AF-430F-9B3F-68554C7AE3E4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30EEEE-50B5-4F2B-AA35-6CFA9B965C2F}" type="datetimeFigureOut">
              <a:rPr lang="zh-CN" altLang="en-US"/>
              <a:pPr>
                <a:defRPr/>
              </a:pPr>
              <a:t>2021/2/26</a:t>
            </a:fld>
            <a:endParaRPr lang="en-US" altLang="zh-CN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9E13C0-394C-4EDF-912B-1668930A0310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760447-EB80-4E6A-BFD7-D86975D74219}" type="datetimeFigureOut">
              <a:rPr lang="zh-CN" altLang="en-US"/>
              <a:pPr>
                <a:defRPr/>
              </a:pPr>
              <a:t>2021/2/26</a:t>
            </a:fld>
            <a:endParaRPr lang="en-US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304409-59DF-4ACE-84CA-9D8B7DD0053E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8F2AEF-3A5B-4164-B0E8-B8E917911ABA}" type="datetimeFigureOut">
              <a:rPr lang="zh-CN" altLang="en-US"/>
              <a:pPr>
                <a:defRPr/>
              </a:pPr>
              <a:t>2021/2/26</a:t>
            </a:fld>
            <a:endParaRPr lang="en-US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03A679-5149-46B9-911B-119AA767AE39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301625" y="685800"/>
            <a:ext cx="85407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1027" name="Rectangle 3"/>
          <p:cNvSpPr>
            <a:spLocks noGrp="1" noRot="1" noChangeArrowheads="1"/>
          </p:cNvSpPr>
          <p:nvPr>
            <p:ph type="body" idx="1"/>
          </p:nvPr>
        </p:nvSpPr>
        <p:spPr bwMode="auto">
          <a:xfrm>
            <a:off x="304800" y="1981200"/>
            <a:ext cx="854075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11366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01625" y="6019800"/>
            <a:ext cx="228917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fld id="{4B2090ED-0047-4E12-9F1C-911584D36BF1}" type="datetimeFigureOut">
              <a:rPr lang="zh-CN" altLang="en-US"/>
              <a:pPr>
                <a:defRPr/>
              </a:pPr>
              <a:t>2021/2/26</a:t>
            </a:fld>
            <a:endParaRPr lang="en-US" altLang="zh-CN"/>
          </a:p>
        </p:txBody>
      </p:sp>
      <p:sp>
        <p:nvSpPr>
          <p:cNvPr id="11366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019800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1367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019800"/>
            <a:ext cx="228917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446E644E-3251-4DCD-943D-E7A2DBDAA233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  <p:sp>
        <p:nvSpPr>
          <p:cNvPr id="8" name="TextBox 4"/>
          <p:cNvSpPr txBox="1"/>
          <p:nvPr userDrawn="1"/>
        </p:nvSpPr>
        <p:spPr>
          <a:xfrm>
            <a:off x="1857356" y="0"/>
            <a:ext cx="4712316" cy="369332"/>
          </a:xfrm>
          <a:prstGeom prst="rect">
            <a:avLst/>
          </a:prstGeom>
          <a:blipFill>
            <a:blip r:embed="rId14" cstate="print"/>
            <a:tile tx="0" ty="0" sx="100000" sy="100000" flip="none" algn="tl"/>
          </a:blipFill>
          <a:ln>
            <a:gradFill flip="none" rotWithShape="1">
              <a:gsLst>
                <a:gs pos="0">
                  <a:srgbClr val="FF0000"/>
                </a:gs>
                <a:gs pos="45000">
                  <a:srgbClr val="FF7A00"/>
                </a:gs>
                <a:gs pos="70000">
                  <a:srgbClr val="FF0300"/>
                </a:gs>
                <a:gs pos="100000">
                  <a:srgbClr val="4D0808"/>
                </a:gs>
              </a:gsLst>
              <a:lin ang="5400000" scaled="1"/>
              <a:tileRect/>
            </a:gradFill>
          </a:ln>
          <a:effectLst>
            <a:outerShdw blurRad="50800" dist="38100" dir="2700000" algn="tl" rotWithShape="0">
              <a:srgbClr val="FF0000">
                <a:alpha val="40000"/>
              </a:srgbClr>
            </a:outerShdw>
          </a:effectLst>
          <a:scene3d>
            <a:camera prst="orthographicFront"/>
            <a:lightRig rig="morning" dir="t"/>
          </a:scene3d>
          <a:sp3d prstMaterial="dkEdge">
            <a:bevelT/>
            <a:bevelB/>
          </a:sp3d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b="1" dirty="0">
                <a:solidFill>
                  <a:srgbClr val="002060"/>
                </a:solidFill>
                <a:latin typeface="+mn-lt"/>
                <a:ea typeface="+mn-ea"/>
              </a:rPr>
              <a:t>Module 7 Unit 1 Living with technology  project</a:t>
            </a:r>
            <a:endParaRPr lang="zh-CN" altLang="en-US" b="1" dirty="0">
              <a:solidFill>
                <a:srgbClr val="002060"/>
              </a:solidFill>
              <a:latin typeface="+mn-lt"/>
              <a:ea typeface="+mn-ea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v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Wingdings" pitchFamily="2" charset="2"/>
        <a:buChar char="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Char char="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5000"/>
        <a:buFont typeface="Wingdings" pitchFamily="2" charset="2"/>
        <a:buChar char="v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5000"/>
        <a:buFont typeface="Wingdings" pitchFamily="2" charset="2"/>
        <a:buChar char="v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5000"/>
        <a:buFont typeface="Wingdings" pitchFamily="2" charset="2"/>
        <a:buChar char="v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5000"/>
        <a:buFont typeface="Wingdings" pitchFamily="2" charset="2"/>
        <a:buChar char="v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5000"/>
        <a:buFont typeface="Wingdings" pitchFamily="2" charset="2"/>
        <a:buChar char="v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标题 1"/>
          <p:cNvSpPr>
            <a:spLocks noGrp="1"/>
          </p:cNvSpPr>
          <p:nvPr>
            <p:ph type="ctrTitle" idx="4294967295"/>
          </p:nvPr>
        </p:nvSpPr>
        <p:spPr>
          <a:xfrm>
            <a:off x="0" y="571500"/>
            <a:ext cx="9144000" cy="4572000"/>
          </a:xfrm>
        </p:spPr>
        <p:txBody>
          <a:bodyPr/>
          <a:lstStyle/>
          <a:p>
            <a:pPr eaLnBrk="1" hangingPunct="1"/>
            <a:r>
              <a:rPr lang="en-US" altLang="zh-CN" b="1" smtClean="0">
                <a:solidFill>
                  <a:srgbClr val="00B0F0"/>
                </a:solidFill>
              </a:rPr>
              <a:t>Module 7 Unit 1</a:t>
            </a:r>
            <a:br>
              <a:rPr lang="en-US" altLang="zh-CN" b="1" smtClean="0">
                <a:solidFill>
                  <a:srgbClr val="00B0F0"/>
                </a:solidFill>
              </a:rPr>
            </a:br>
            <a:r>
              <a:rPr lang="en-US" altLang="zh-CN" b="1" smtClean="0">
                <a:solidFill>
                  <a:srgbClr val="00B0F0"/>
                </a:solidFill>
              </a:rPr>
              <a:t>project </a:t>
            </a:r>
            <a:br>
              <a:rPr lang="en-US" altLang="zh-CN" b="1" smtClean="0">
                <a:solidFill>
                  <a:srgbClr val="00B0F0"/>
                </a:solidFill>
              </a:rPr>
            </a:br>
            <a:r>
              <a:rPr lang="en-US" altLang="zh-CN" b="1" smtClean="0">
                <a:solidFill>
                  <a:srgbClr val="00B0F0"/>
                </a:solidFill>
              </a:rPr>
              <a:t/>
            </a:r>
            <a:br>
              <a:rPr lang="en-US" altLang="zh-CN" b="1" smtClean="0">
                <a:solidFill>
                  <a:srgbClr val="00B0F0"/>
                </a:solidFill>
              </a:rPr>
            </a:br>
            <a:r>
              <a:rPr lang="en-US" altLang="zh-CN" b="1" smtClean="0">
                <a:solidFill>
                  <a:srgbClr val="00B0F0"/>
                </a:solidFill>
              </a:rPr>
              <a:t>Making a list of </a:t>
            </a:r>
            <a:br>
              <a:rPr lang="en-US" altLang="zh-CN" b="1" smtClean="0">
                <a:solidFill>
                  <a:srgbClr val="00B0F0"/>
                </a:solidFill>
              </a:rPr>
            </a:br>
            <a:r>
              <a:rPr lang="en-US" altLang="zh-CN" b="1" smtClean="0">
                <a:solidFill>
                  <a:srgbClr val="00B0F0"/>
                </a:solidFill>
              </a:rPr>
              <a:t>advantages and disadvantages</a:t>
            </a:r>
            <a:endParaRPr lang="zh-CN" altLang="en-US" b="1" smtClean="0">
              <a:solidFill>
                <a:srgbClr val="00B0F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20713"/>
            <a:ext cx="9901238" cy="45720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en-US" altLang="zh-CN" b="1" dirty="0" smtClean="0">
                <a:solidFill>
                  <a:srgbClr val="C00000"/>
                </a:solidFill>
                <a:latin typeface="Times New Roman" pitchFamily="18" charset="0"/>
                <a:ea typeface="华文新魏"/>
                <a:cs typeface="华文新魏"/>
              </a:rPr>
              <a:t>Main point 1   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en-US" altLang="zh-CN" b="1" dirty="0" smtClean="0">
                <a:latin typeface="Times New Roman" pitchFamily="18" charset="0"/>
                <a:ea typeface="华文新魏"/>
                <a:cs typeface="华文新魏"/>
              </a:rPr>
              <a:t>There is something important about being  together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en-US" altLang="zh-CN" b="1" dirty="0" smtClean="0">
                <a:latin typeface="Times New Roman" pitchFamily="18" charset="0"/>
                <a:ea typeface="华文新魏"/>
                <a:cs typeface="华文新魏"/>
              </a:rPr>
              <a:t> and sharing life that cannot be found over a 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en-US" altLang="zh-CN" b="1" dirty="0" smtClean="0">
                <a:latin typeface="Times New Roman" pitchFamily="18" charset="0"/>
                <a:ea typeface="华文新魏"/>
                <a:cs typeface="华文新魏"/>
              </a:rPr>
              <a:t>telephone wire. 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en-US" altLang="zh-CN" b="1" dirty="0" smtClean="0">
                <a:solidFill>
                  <a:srgbClr val="C00000"/>
                </a:solidFill>
                <a:latin typeface="Times New Roman" pitchFamily="18" charset="0"/>
                <a:ea typeface="华文新魏"/>
                <a:cs typeface="华文新魏"/>
              </a:rPr>
              <a:t>Main point 2 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en-US" altLang="zh-CN" b="1" dirty="0" smtClean="0">
                <a:latin typeface="Times New Roman" pitchFamily="18" charset="0"/>
                <a:ea typeface="华文新魏"/>
                <a:cs typeface="华文新魏"/>
              </a:rPr>
              <a:t>The calls destroy the peace one has or waste one’s precious time.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en-US" altLang="zh-CN" b="1" dirty="0" smtClean="0">
                <a:solidFill>
                  <a:srgbClr val="C00000"/>
                </a:solidFill>
                <a:latin typeface="Times New Roman" pitchFamily="18" charset="0"/>
                <a:ea typeface="华文新魏"/>
                <a:cs typeface="华文新魏"/>
              </a:rPr>
              <a:t>Main point 3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b="1" dirty="0" smtClean="0">
                <a:latin typeface="Times New Roman" pitchFamily="18" charset="0"/>
                <a:ea typeface="华文新魏"/>
                <a:cs typeface="华文新魏"/>
              </a:rPr>
              <a:t>Using the mobile phone for text messages is the worst.</a:t>
            </a:r>
            <a:endParaRPr lang="zh-CN" altLang="en-US" b="1" dirty="0" smtClean="0">
              <a:latin typeface="Times New Roman" pitchFamily="18" charset="0"/>
              <a:ea typeface="华文新魏"/>
              <a:cs typeface="华文新魏"/>
            </a:endParaRP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1403648" y="188640"/>
            <a:ext cx="5791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3600" b="1" dirty="0">
                <a:solidFill>
                  <a:srgbClr val="FF0000"/>
                </a:solidFill>
                <a:latin typeface="Times New Roman" pitchFamily="18" charset="0"/>
                <a:ea typeface="华文新魏"/>
                <a:cs typeface="华文新魏"/>
              </a:rPr>
              <a:t>To phone or not to phone?</a:t>
            </a:r>
          </a:p>
        </p:txBody>
      </p:sp>
      <p:sp>
        <p:nvSpPr>
          <p:cNvPr id="26627" name="Text Box 7"/>
          <p:cNvSpPr txBox="1">
            <a:spLocks noChangeArrowheads="1"/>
          </p:cNvSpPr>
          <p:nvPr/>
        </p:nvSpPr>
        <p:spPr bwMode="auto">
          <a:xfrm>
            <a:off x="0" y="4725144"/>
            <a:ext cx="9468544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zh-CN" sz="3200" b="1" dirty="0">
                <a:solidFill>
                  <a:srgbClr val="FF0000"/>
                </a:solidFill>
                <a:latin typeface="Times New Roman" pitchFamily="18" charset="0"/>
                <a:ea typeface="华文新魏"/>
                <a:cs typeface="华文新魏"/>
              </a:rPr>
              <a:t>According to the main points, what conclusion </a:t>
            </a:r>
          </a:p>
          <a:p>
            <a:r>
              <a:rPr lang="en-US" altLang="zh-CN" sz="3200" b="1" dirty="0">
                <a:solidFill>
                  <a:srgbClr val="FF0000"/>
                </a:solidFill>
                <a:latin typeface="Times New Roman" pitchFamily="18" charset="0"/>
                <a:ea typeface="华文新魏"/>
                <a:cs typeface="华文新魏"/>
              </a:rPr>
              <a:t>     can you draw?</a:t>
            </a:r>
          </a:p>
        </p:txBody>
      </p:sp>
      <p:sp>
        <p:nvSpPr>
          <p:cNvPr id="40968" name="Text Box 8"/>
          <p:cNvSpPr txBox="1">
            <a:spLocks noChangeArrowheads="1"/>
          </p:cNvSpPr>
          <p:nvPr/>
        </p:nvSpPr>
        <p:spPr bwMode="auto">
          <a:xfrm>
            <a:off x="0" y="5733256"/>
            <a:ext cx="8181975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2800" b="1" dirty="0">
                <a:latin typeface="Times New Roman" pitchFamily="18" charset="0"/>
                <a:ea typeface="华文新魏"/>
                <a:cs typeface="华文新魏"/>
              </a:rPr>
              <a:t>Maybe the writer wants to encourage people to learn</a:t>
            </a:r>
          </a:p>
          <a:p>
            <a:r>
              <a:rPr lang="en-US" altLang="zh-CN" sz="2800" b="1" dirty="0">
                <a:latin typeface="Times New Roman" pitchFamily="18" charset="0"/>
                <a:ea typeface="华文新魏"/>
                <a:cs typeface="华文新魏"/>
              </a:rPr>
              <a:t> from the Amish.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266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409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7" grpId="0"/>
      <p:bldP spid="4096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1357290" cy="400110"/>
          </a:xfrm>
          <a:prstGeom prst="rect">
            <a:avLst/>
          </a:prstGeom>
          <a:solidFill>
            <a:schemeClr val="bg2">
              <a:lumMod val="75000"/>
            </a:schemeClr>
          </a:solidFill>
          <a:scene3d>
            <a:camera prst="orthographicFront"/>
            <a:lightRig rig="morning" dir="t"/>
          </a:scene3d>
          <a:sp3d prstMaterial="dkEdge">
            <a:bevelT/>
            <a:bevelB/>
          </a:sp3d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2000" b="1" dirty="0">
                <a:solidFill>
                  <a:srgbClr val="FF0000"/>
                </a:solidFill>
                <a:latin typeface="+mn-lt"/>
                <a:ea typeface="+mn-ea"/>
              </a:rPr>
              <a:t>Reading </a:t>
            </a:r>
            <a:endParaRPr lang="zh-CN" altLang="en-US" sz="2000" b="1" dirty="0">
              <a:solidFill>
                <a:srgbClr val="FF0000"/>
              </a:solidFill>
              <a:latin typeface="+mn-lt"/>
              <a:ea typeface="+mn-ea"/>
            </a:endParaRPr>
          </a:p>
        </p:txBody>
      </p:sp>
      <p:sp>
        <p:nvSpPr>
          <p:cNvPr id="23554" name="TextBox 2"/>
          <p:cNvSpPr txBox="1">
            <a:spLocks noChangeArrowheads="1"/>
          </p:cNvSpPr>
          <p:nvPr/>
        </p:nvSpPr>
        <p:spPr bwMode="auto">
          <a:xfrm>
            <a:off x="0" y="642938"/>
            <a:ext cx="9144000" cy="5819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3200" b="1">
                <a:latin typeface="Times New Roman" pitchFamily="18" charset="0"/>
              </a:rPr>
              <a:t>Read the last two paragraphs (</a:t>
            </a:r>
            <a:r>
              <a:rPr lang="en-US" altLang="zh-CN" sz="3200" b="1">
                <a:solidFill>
                  <a:srgbClr val="0000CC"/>
                </a:solidFill>
                <a:latin typeface="Times New Roman" pitchFamily="18" charset="0"/>
              </a:rPr>
              <a:t>paras 7-8</a:t>
            </a:r>
            <a:r>
              <a:rPr lang="en-US" altLang="zh-CN" sz="3200" b="1">
                <a:latin typeface="Times New Roman" pitchFamily="18" charset="0"/>
              </a:rPr>
              <a:t>) and answer the following questions:</a:t>
            </a:r>
          </a:p>
          <a:p>
            <a:pPr>
              <a:buFontTx/>
              <a:buAutoNum type="arabicPeriod"/>
            </a:pPr>
            <a:r>
              <a:rPr lang="en-US" altLang="zh-CN" sz="3200" b="1">
                <a:solidFill>
                  <a:srgbClr val="FF0000"/>
                </a:solidFill>
                <a:latin typeface="Times New Roman" pitchFamily="18" charset="0"/>
              </a:rPr>
              <a:t>What solution does the author offer? </a:t>
            </a:r>
          </a:p>
          <a:p>
            <a:pPr>
              <a:buFontTx/>
              <a:buAutoNum type="arabicPeriod"/>
            </a:pPr>
            <a:endParaRPr lang="en-US" altLang="zh-CN" sz="3200" b="1">
              <a:solidFill>
                <a:srgbClr val="FF0000"/>
              </a:solidFill>
              <a:latin typeface="Times New Roman" pitchFamily="18" charset="0"/>
            </a:endParaRPr>
          </a:p>
          <a:p>
            <a:pPr>
              <a:buFontTx/>
              <a:buAutoNum type="arabicPeriod"/>
            </a:pPr>
            <a:endParaRPr lang="en-US" altLang="zh-CN" sz="3200" b="1">
              <a:solidFill>
                <a:srgbClr val="FF0000"/>
              </a:solidFill>
              <a:latin typeface="Times New Roman" pitchFamily="18" charset="0"/>
            </a:endParaRPr>
          </a:p>
          <a:p>
            <a:pPr>
              <a:buFontTx/>
              <a:buAutoNum type="arabicPeriod"/>
            </a:pPr>
            <a:r>
              <a:rPr lang="en-US" altLang="zh-CN" sz="3200" b="1">
                <a:solidFill>
                  <a:srgbClr val="FF0000"/>
                </a:solidFill>
                <a:latin typeface="Times New Roman" pitchFamily="18" charset="0"/>
              </a:rPr>
              <a:t>Why does the author offer the solutions with “maybe”?</a:t>
            </a:r>
          </a:p>
          <a:p>
            <a:pPr>
              <a:buFontTx/>
              <a:buAutoNum type="arabicPeriod"/>
            </a:pPr>
            <a:endParaRPr lang="en-US" altLang="zh-CN" sz="3200" b="1">
              <a:solidFill>
                <a:srgbClr val="FF0000"/>
              </a:solidFill>
              <a:latin typeface="Times New Roman" pitchFamily="18" charset="0"/>
            </a:endParaRPr>
          </a:p>
          <a:p>
            <a:pPr>
              <a:buFontTx/>
              <a:buAutoNum type="arabicPeriod"/>
            </a:pPr>
            <a:endParaRPr lang="en-US" altLang="zh-CN" sz="3200" b="1">
              <a:solidFill>
                <a:srgbClr val="FF0000"/>
              </a:solidFill>
              <a:latin typeface="Times New Roman" pitchFamily="18" charset="0"/>
            </a:endParaRPr>
          </a:p>
          <a:p>
            <a:pPr>
              <a:buFontTx/>
              <a:buAutoNum type="arabicPeriod"/>
            </a:pPr>
            <a:r>
              <a:rPr lang="en-US" altLang="zh-CN" sz="2800" b="1">
                <a:solidFill>
                  <a:srgbClr val="FF0000"/>
                </a:solidFill>
                <a:latin typeface="Times New Roman" pitchFamily="18" charset="0"/>
                <a:cs typeface="Arial" charset="0"/>
              </a:rPr>
              <a:t>What is the tone of the last sentence? (what’s that? … sorry, I have to go. The phone’s ringing…)</a:t>
            </a:r>
          </a:p>
          <a:p>
            <a:endParaRPr lang="zh-CN" altLang="en-US" sz="3200" b="1">
              <a:latin typeface="Times New Roman" pitchFamily="18" charset="0"/>
            </a:endParaRP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714375" y="4143375"/>
            <a:ext cx="5702300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30000"/>
              </a:lnSpc>
            </a:pPr>
            <a:r>
              <a:rPr lang="en-US" altLang="zh-CN" sz="2800" b="1">
                <a:latin typeface="Times New Roman" pitchFamily="18" charset="0"/>
              </a:rPr>
              <a:t>He is doubtful about those solutions.</a:t>
            </a:r>
          </a:p>
        </p:txBody>
      </p:sp>
      <p:sp>
        <p:nvSpPr>
          <p:cNvPr id="23556" name="矩形 4"/>
          <p:cNvSpPr>
            <a:spLocks noChangeArrowheads="1"/>
          </p:cNvSpPr>
          <p:nvPr/>
        </p:nvSpPr>
        <p:spPr bwMode="auto">
          <a:xfrm>
            <a:off x="357188" y="6072188"/>
            <a:ext cx="8786812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2800" b="1">
                <a:latin typeface="Times New Roman" pitchFamily="18" charset="0"/>
                <a:cs typeface="Arial" charset="0"/>
              </a:rPr>
              <a:t>A. Hopeful.	     B. Humorous.      C. Depressed</a:t>
            </a:r>
            <a:endParaRPr lang="zh-CN" altLang="en-US" sz="2800">
              <a:latin typeface="Times New Roman" pitchFamily="18" charset="0"/>
            </a:endParaRP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0" y="2143125"/>
            <a:ext cx="91440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2800" b="1">
                <a:latin typeface="Times New Roman" pitchFamily="18" charset="0"/>
              </a:rPr>
              <a:t>Maybe we should throw all of our phones into the dustbin, along with our cars and TVs for good measure.</a:t>
            </a:r>
            <a:endParaRPr lang="zh-CN" altLang="en-US" sz="2800" b="1">
              <a:latin typeface="Times New Roman" pitchFamily="18" charset="0"/>
            </a:endParaRPr>
          </a:p>
        </p:txBody>
      </p:sp>
      <p:sp>
        <p:nvSpPr>
          <p:cNvPr id="8" name="笑脸 7"/>
          <p:cNvSpPr/>
          <p:nvPr/>
        </p:nvSpPr>
        <p:spPr>
          <a:xfrm>
            <a:off x="2657466" y="6053156"/>
            <a:ext cx="785818" cy="628672"/>
          </a:xfrm>
          <a:prstGeom prst="smileyFace">
            <a:avLst/>
          </a:prstGeom>
          <a:solidFill>
            <a:srgbClr val="FFFF00"/>
          </a:solidFill>
          <a:scene3d>
            <a:camera prst="orthographicFront"/>
            <a:lightRig rig="flat" dir="t"/>
          </a:scene3d>
          <a:sp3d prstMaterial="dkEdge">
            <a:bevelT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标题 1"/>
          <p:cNvSpPr>
            <a:spLocks noGrp="1"/>
          </p:cNvSpPr>
          <p:nvPr>
            <p:ph type="title"/>
          </p:nvPr>
        </p:nvSpPr>
        <p:spPr>
          <a:xfrm>
            <a:off x="1907704" y="836712"/>
            <a:ext cx="5400600" cy="606425"/>
          </a:xfrm>
          <a:prstGeom prst="rect">
            <a:avLst/>
          </a:prstGeom>
        </p:spPr>
        <p:txBody>
          <a:bodyPr/>
          <a:lstStyle/>
          <a:p>
            <a:pPr lvl="0" algn="l" fontAlgn="base"/>
            <a:r>
              <a:rPr lang="en-US" altLang="zh-CN" sz="3600" b="1" i="1" u="sng" strike="noStrike" noProof="1" smtClean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  <a:latin typeface="Andalus" charset="0"/>
                <a:cs typeface="Andalus" panose="02020603050405020304" charset="0"/>
                <a:sym typeface="+mn-ea"/>
              </a:rPr>
              <a:t>Structure </a:t>
            </a:r>
            <a:r>
              <a:rPr lang="en-US" altLang="zh-CN" sz="3600" b="1" i="1" u="sng" strike="noStrike" noProof="1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  <a:latin typeface="Andalus" charset="0"/>
                <a:cs typeface="Andalus" panose="02020603050405020304" charset="0"/>
                <a:sym typeface="+mn-ea"/>
              </a:rPr>
              <a:t>of the article </a:t>
            </a:r>
            <a:endParaRPr lang="en-US" altLang="zh-CN" sz="2000" b="1" u="sng" strike="noStrike" noProof="1">
              <a:ln>
                <a:solidFill>
                  <a:srgbClr val="FF0000"/>
                </a:solidFill>
              </a:ln>
              <a:solidFill>
                <a:srgbClr val="FF0000"/>
              </a:solidFill>
              <a:effectLst/>
              <a:latin typeface="Andalus" charset="0"/>
              <a:cs typeface="Andalus" panose="02020603050405020304" charset="0"/>
              <a:sym typeface="+mn-ea"/>
            </a:endParaRPr>
          </a:p>
        </p:txBody>
      </p:sp>
      <p:sp>
        <p:nvSpPr>
          <p:cNvPr id="9219" name="内容占位符 2"/>
          <p:cNvSpPr>
            <a:spLocks noGrp="1"/>
          </p:cNvSpPr>
          <p:nvPr>
            <p:ph idx="4294967295"/>
          </p:nvPr>
        </p:nvSpPr>
        <p:spPr>
          <a:xfrm>
            <a:off x="251520" y="1988840"/>
            <a:ext cx="8640960" cy="4159250"/>
          </a:xfrm>
          <a:prstGeom prst="rect">
            <a:avLst/>
          </a:prstGeom>
          <a:noFill/>
          <a:ln>
            <a:solidFill>
              <a:prstClr val="black"/>
            </a:solidFill>
            <a:miter lim="800000"/>
          </a:ln>
        </p:spPr>
        <p:txBody>
          <a:bodyPr anchor="t" anchorCtr="0"/>
          <a:lstStyle>
            <a:lvl1pPr marL="34290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 lang="zh-CN" altLang="en-US" sz="3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defRPr lang="zh-CN" altLang="en-US" sz="2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lvl="2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 lang="zh-CN" altLang="en-US" sz="2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lvl="3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defRPr lang="zh-CN" altLang="en-US"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lvl="4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»"/>
              <a:defRPr lang="zh-CN" altLang="en-US"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lvl="5" indent="-228600" algn="l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»"/>
              <a:defRPr lang="zh-CN" altLang="en-US"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lvl="6" indent="-228600" algn="l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»"/>
              <a:defRPr lang="zh-CN" altLang="en-US"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lvl="7" indent="-228600" algn="l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»"/>
              <a:defRPr lang="zh-CN" altLang="en-US"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lvl="8" indent="-228600" algn="l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»"/>
              <a:defRPr lang="zh-CN" altLang="en-US"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>
              <a:buNone/>
            </a:pPr>
            <a:r>
              <a:rPr lang="en-US" altLang="zh-CN" dirty="0" smtClean="0">
                <a:latin typeface="Arial Black" charset="0"/>
              </a:rPr>
              <a:t>Part 1(Para </a:t>
            </a:r>
            <a:r>
              <a:rPr lang="en-US" altLang="zh-CN" dirty="0" smtClean="0">
                <a:solidFill>
                  <a:srgbClr val="FF0000"/>
                </a:solidFill>
                <a:latin typeface="Arial Black" charset="0"/>
              </a:rPr>
              <a:t>1-2</a:t>
            </a:r>
            <a:r>
              <a:rPr lang="en-US" altLang="zh-CN" dirty="0" smtClean="0">
                <a:latin typeface="Arial Black" charset="0"/>
              </a:rPr>
              <a:t>)</a:t>
            </a:r>
            <a:r>
              <a:rPr lang="en-US" altLang="zh-CN" dirty="0" smtClean="0">
                <a:latin typeface="Andalus" charset="0"/>
              </a:rPr>
              <a:t>: Brief ____________ of the Amish as well as their___________ towards telephones.</a:t>
            </a:r>
          </a:p>
          <a:p>
            <a:pPr marL="0" lvl="0" indent="0">
              <a:buNone/>
            </a:pPr>
            <a:r>
              <a:rPr lang="en-US" altLang="zh-CN" dirty="0" smtClean="0">
                <a:latin typeface="Arial Black" charset="0"/>
              </a:rPr>
              <a:t>Part 2(Para </a:t>
            </a:r>
            <a:r>
              <a:rPr lang="en-US" altLang="zh-CN" dirty="0" smtClean="0">
                <a:solidFill>
                  <a:srgbClr val="FF0000"/>
                </a:solidFill>
                <a:latin typeface="Arial Black" charset="0"/>
              </a:rPr>
              <a:t>3-6</a:t>
            </a:r>
            <a:r>
              <a:rPr lang="en-US" altLang="zh-CN" dirty="0" smtClean="0">
                <a:latin typeface="Arial Black" charset="0"/>
              </a:rPr>
              <a:t>)</a:t>
            </a:r>
            <a:r>
              <a:rPr lang="en-US" altLang="zh-CN" dirty="0" smtClean="0">
                <a:latin typeface="Andalus" charset="0"/>
              </a:rPr>
              <a:t>: ______________  to phones based on their valid point.</a:t>
            </a:r>
          </a:p>
          <a:p>
            <a:pPr marL="0" lvl="0" indent="0">
              <a:buNone/>
            </a:pPr>
            <a:r>
              <a:rPr lang="en-US" altLang="zh-CN" dirty="0" smtClean="0">
                <a:latin typeface="Arial Black" charset="0"/>
              </a:rPr>
              <a:t>Part 3(Para </a:t>
            </a:r>
            <a:r>
              <a:rPr lang="en-US" altLang="zh-CN" dirty="0" smtClean="0">
                <a:solidFill>
                  <a:srgbClr val="FF0000"/>
                </a:solidFill>
                <a:latin typeface="Arial Black" charset="0"/>
              </a:rPr>
              <a:t>7-8</a:t>
            </a:r>
            <a:r>
              <a:rPr lang="en-US" altLang="zh-CN" dirty="0" smtClean="0">
                <a:latin typeface="Arial Black" charset="0"/>
              </a:rPr>
              <a:t>)</a:t>
            </a:r>
            <a:r>
              <a:rPr lang="en-US" altLang="zh-CN" dirty="0" smtClean="0">
                <a:latin typeface="Andalus" charset="0"/>
              </a:rPr>
              <a:t>: ____________of the article---Possible__________ to the problem </a:t>
            </a:r>
            <a:endParaRPr lang="en-US" altLang="zh-CN" dirty="0">
              <a:latin typeface="Andalus" charset="0"/>
            </a:endParaRPr>
          </a:p>
        </p:txBody>
      </p:sp>
      <p:sp>
        <p:nvSpPr>
          <p:cNvPr id="9220" name="矩形 3"/>
          <p:cNvSpPr/>
          <p:nvPr/>
        </p:nvSpPr>
        <p:spPr>
          <a:xfrm>
            <a:off x="4860032" y="1988840"/>
            <a:ext cx="2569210" cy="521970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</a:bodyPr>
          <a:lstStyle/>
          <a:p>
            <a:pPr lvl="0" algn="l" fontAlgn="base"/>
            <a:r>
              <a:rPr lang="en-US" altLang="zh-CN" sz="2800" b="1" i="1" strike="noStrike" noProof="1" smtClean="0">
                <a:ln w="12700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Arial Black" charset="0"/>
                <a:ea typeface="宋体" pitchFamily="2" charset="-122"/>
                <a:cs typeface="Arial Black" panose="020B0A04020102020204" charset="0"/>
              </a:rPr>
              <a:t>introduction</a:t>
            </a:r>
            <a:endParaRPr lang="en-US" altLang="zh-CN" sz="2800" b="1" i="1" strike="noStrike" noProof="1">
              <a:ln w="12700">
                <a:solidFill>
                  <a:srgbClr val="FF0000"/>
                </a:solidFill>
                <a:prstDash val="solid"/>
              </a:ln>
              <a:solidFill>
                <a:srgbClr val="FF0000"/>
              </a:solidFill>
              <a:effectLst>
                <a:outerShdw dist="38100" dir="2640000" algn="bl" rotWithShape="0">
                  <a:schemeClr val="accent1"/>
                </a:outerShdw>
              </a:effectLst>
              <a:latin typeface="Arial Black" charset="0"/>
              <a:cs typeface="Arial Black" panose="020B0A04020102020204" charset="0"/>
            </a:endParaRPr>
          </a:p>
        </p:txBody>
      </p:sp>
      <p:sp>
        <p:nvSpPr>
          <p:cNvPr id="9221" name="矩形 2"/>
          <p:cNvSpPr/>
          <p:nvPr/>
        </p:nvSpPr>
        <p:spPr>
          <a:xfrm>
            <a:off x="4211960" y="2492896"/>
            <a:ext cx="2081535" cy="521961"/>
          </a:xfrm>
          <a:prstGeom prst="rect">
            <a:avLst/>
          </a:prstGeom>
          <a:noFill/>
          <a:ln>
            <a:noFill/>
          </a:ln>
        </p:spPr>
        <p:txBody>
          <a:bodyPr wrap="square" rtlCol="0" anchor="t">
            <a:spAutoFit/>
          </a:bodyPr>
          <a:lstStyle/>
          <a:p>
            <a:pPr lvl="0" algn="l" fontAlgn="base">
              <a:buClrTx/>
              <a:buSzTx/>
              <a:buFontTx/>
            </a:pPr>
            <a:r>
              <a:rPr lang="en-US" altLang="zh-CN" sz="2800" b="1" i="1" strike="noStrike" noProof="1">
                <a:ln w="12700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Arial Black" charset="0"/>
                <a:ea typeface="宋体" pitchFamily="2" charset="-122"/>
                <a:cs typeface="Arial Black" panose="020B0A04020102020204" charset="0"/>
                <a:sym typeface="+mn-ea"/>
              </a:rPr>
              <a:t>attitudes</a:t>
            </a:r>
            <a:endParaRPr lang="en-US" altLang="zh-CN" sz="2800" b="1" i="1" strike="noStrike" noProof="1">
              <a:ln w="12700">
                <a:solidFill>
                  <a:srgbClr val="FF0000"/>
                </a:solidFill>
                <a:prstDash val="solid"/>
              </a:ln>
              <a:solidFill>
                <a:srgbClr val="FF0000"/>
              </a:solidFill>
              <a:effectLst>
                <a:outerShdw dist="38100" dir="2640000" algn="bl" rotWithShape="0">
                  <a:schemeClr val="accent1"/>
                </a:outerShdw>
              </a:effectLst>
              <a:latin typeface="Arial Black" charset="0"/>
              <a:cs typeface="Arial Black" panose="020B0A04020102020204" charset="0"/>
              <a:sym typeface="+mn-ea"/>
            </a:endParaRPr>
          </a:p>
        </p:txBody>
      </p:sp>
      <p:sp>
        <p:nvSpPr>
          <p:cNvPr id="9222" name="矩形 4"/>
          <p:cNvSpPr/>
          <p:nvPr/>
        </p:nvSpPr>
        <p:spPr>
          <a:xfrm>
            <a:off x="3995936" y="3429000"/>
            <a:ext cx="3081651" cy="521970"/>
          </a:xfrm>
          <a:prstGeom prst="rect">
            <a:avLst/>
          </a:prstGeom>
          <a:noFill/>
          <a:ln>
            <a:noFill/>
          </a:ln>
        </p:spPr>
        <p:txBody>
          <a:bodyPr wrap="square" rtlCol="0" anchor="t">
            <a:spAutoFit/>
          </a:bodyPr>
          <a:lstStyle/>
          <a:p>
            <a:pPr lvl="0" algn="l" fontAlgn="base">
              <a:buClrTx/>
              <a:buSzTx/>
              <a:buFontTx/>
            </a:pPr>
            <a:r>
              <a:rPr lang="en-US" altLang="zh-CN" sz="2800" b="1" i="1" strike="noStrike" noProof="1">
                <a:ln w="12700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Arial Black" charset="0"/>
                <a:ea typeface="宋体" pitchFamily="2" charset="-122"/>
                <a:cs typeface="Arial Black" panose="020B0A04020102020204" charset="0"/>
                <a:sym typeface="+mn-ea"/>
              </a:rPr>
              <a:t>Disadvantages</a:t>
            </a:r>
            <a:endParaRPr lang="en-US" altLang="zh-CN" sz="2800" b="1" i="1" strike="noStrike" noProof="1">
              <a:ln w="12700">
                <a:solidFill>
                  <a:srgbClr val="FF0000"/>
                </a:solidFill>
                <a:prstDash val="solid"/>
              </a:ln>
              <a:solidFill>
                <a:srgbClr val="FF0000"/>
              </a:solidFill>
              <a:effectLst>
                <a:outerShdw dist="38100" dir="2640000" algn="bl" rotWithShape="0">
                  <a:schemeClr val="accent1"/>
                </a:outerShdw>
              </a:effectLst>
              <a:latin typeface="Arial Black" charset="0"/>
              <a:cs typeface="Arial Black" panose="020B0A04020102020204" charset="0"/>
              <a:sym typeface="+mn-ea"/>
            </a:endParaRPr>
          </a:p>
        </p:txBody>
      </p:sp>
      <p:sp>
        <p:nvSpPr>
          <p:cNvPr id="9223" name="矩形 5"/>
          <p:cNvSpPr/>
          <p:nvPr/>
        </p:nvSpPr>
        <p:spPr>
          <a:xfrm>
            <a:off x="3995936" y="4509120"/>
            <a:ext cx="2659370" cy="521970"/>
          </a:xfrm>
          <a:prstGeom prst="rect">
            <a:avLst/>
          </a:prstGeom>
          <a:noFill/>
          <a:ln>
            <a:noFill/>
          </a:ln>
        </p:spPr>
        <p:txBody>
          <a:bodyPr wrap="square" rtlCol="0" anchor="t">
            <a:spAutoFit/>
          </a:bodyPr>
          <a:lstStyle/>
          <a:p>
            <a:pPr lvl="0" algn="l" fontAlgn="base">
              <a:buClrTx/>
              <a:buSzTx/>
              <a:buFontTx/>
            </a:pPr>
            <a:r>
              <a:rPr lang="en-US" altLang="zh-CN" sz="2800" b="1" i="1" strike="noStrike" noProof="1">
                <a:ln w="12700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Arial Black" charset="0"/>
                <a:ea typeface="宋体" pitchFamily="2" charset="-122"/>
                <a:cs typeface="Arial Black" panose="020B0A04020102020204" charset="0"/>
                <a:sym typeface="+mn-ea"/>
              </a:rPr>
              <a:t>Conclusion</a:t>
            </a:r>
            <a:endParaRPr lang="en-US" altLang="zh-CN" sz="2800" b="1" i="1" strike="noStrike" noProof="1">
              <a:ln w="12700">
                <a:solidFill>
                  <a:srgbClr val="FF0000"/>
                </a:solidFill>
                <a:prstDash val="solid"/>
              </a:ln>
              <a:solidFill>
                <a:srgbClr val="FF0000"/>
              </a:solidFill>
              <a:effectLst>
                <a:outerShdw dist="38100" dir="2640000" algn="bl" rotWithShape="0">
                  <a:schemeClr val="accent1"/>
                </a:outerShdw>
              </a:effectLst>
              <a:latin typeface="Arial Black" charset="0"/>
              <a:cs typeface="Arial Black" panose="020B0A04020102020204" charset="0"/>
              <a:sym typeface="+mn-ea"/>
            </a:endParaRPr>
          </a:p>
        </p:txBody>
      </p:sp>
      <p:sp>
        <p:nvSpPr>
          <p:cNvPr id="9" name="矩形 5"/>
          <p:cNvSpPr/>
          <p:nvPr/>
        </p:nvSpPr>
        <p:spPr>
          <a:xfrm>
            <a:off x="2051720" y="5085184"/>
            <a:ext cx="2659370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 anchor="t">
            <a:spAutoFit/>
          </a:bodyPr>
          <a:lstStyle/>
          <a:p>
            <a:pPr lvl="0" algn="l" fontAlgn="base">
              <a:buClrTx/>
              <a:buSzTx/>
              <a:buFontTx/>
            </a:pPr>
            <a:r>
              <a:rPr lang="en-US" altLang="zh-CN" sz="2800" b="1" i="1" strike="noStrike" noProof="1" smtClean="0">
                <a:ln w="12700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Arial Black" charset="0"/>
                <a:ea typeface="宋体" pitchFamily="2" charset="-122"/>
                <a:cs typeface="Arial Black" panose="020B0A04020102020204" charset="0"/>
                <a:sym typeface="+mn-ea"/>
              </a:rPr>
              <a:t>solutions</a:t>
            </a:r>
            <a:endParaRPr lang="en-US" altLang="zh-CN" sz="2800" b="1" i="1" strike="noStrike" noProof="1">
              <a:ln w="12700">
                <a:solidFill>
                  <a:srgbClr val="FF0000"/>
                </a:solidFill>
                <a:prstDash val="solid"/>
              </a:ln>
              <a:solidFill>
                <a:srgbClr val="FF0000"/>
              </a:solidFill>
              <a:effectLst>
                <a:outerShdw dist="38100" dir="2640000" algn="bl" rotWithShape="0">
                  <a:schemeClr val="accent1"/>
                </a:outerShdw>
              </a:effectLst>
              <a:latin typeface="Arial Black" charset="0"/>
              <a:cs typeface="Arial Black" panose="020B0A04020102020204" charset="0"/>
              <a:sym typeface="+mn-ea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2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2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92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92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92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92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0" grpId="0"/>
      <p:bldP spid="9221" grpId="0"/>
      <p:bldP spid="9222" grpId="0"/>
      <p:bldP spid="9223" grpId="0"/>
      <p:bldP spid="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内容占位符 2"/>
          <p:cNvSpPr>
            <a:spLocks noGrp="1"/>
          </p:cNvSpPr>
          <p:nvPr>
            <p:ph idx="1"/>
          </p:nvPr>
        </p:nvSpPr>
        <p:spPr>
          <a:xfrm>
            <a:off x="0" y="601663"/>
            <a:ext cx="9144000" cy="6256338"/>
          </a:xfrm>
          <a:prstGeom prst="rect">
            <a:avLst/>
          </a:prstGeom>
        </p:spPr>
        <p:txBody>
          <a:bodyPr anchor="t" anchorCtr="0"/>
          <a:lstStyle>
            <a:lvl1pPr marL="0" lvl="0" indent="0" algn="l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 lang="zh-CN" altLang="en-US" sz="3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defRPr lang="zh-CN" altLang="en-US" sz="2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lvl="2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 lang="zh-CN" altLang="en-US" sz="2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lvl="3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defRPr lang="zh-CN" altLang="en-US"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lvl="4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»"/>
              <a:defRPr lang="zh-CN" altLang="en-US"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lvl="5" indent="-228600" algn="l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»"/>
              <a:defRPr lang="zh-CN" altLang="en-US"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lvl="6" indent="-228600" algn="l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»"/>
              <a:defRPr lang="zh-CN" altLang="en-US"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lvl="7" indent="-228600" algn="l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»"/>
              <a:defRPr lang="zh-CN" altLang="en-US"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lvl="8" indent="-228600" algn="l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»"/>
              <a:defRPr lang="zh-CN" altLang="en-US"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zh-CN" altLang="en-US" sz="2400" b="1" i="0" u="none" strike="noStrike" kern="1200" cap="none" spc="0" normalizeH="0" baseline="0" noProof="1">
                <a:solidFill>
                  <a:srgbClr val="060CF8"/>
                </a:solidFill>
                <a:latin typeface="Aharoni" charset="0"/>
                <a:ea typeface="+mn-ea" pitchFamily="2" charset="-122"/>
                <a:cs typeface="+mn-cs"/>
              </a:rPr>
              <a:t>To phone or not to phone?</a:t>
            </a:r>
            <a:endParaRPr kumimoji="0" lang="zh-CN" altLang="en-US" sz="2400" b="1" i="0" u="none" strike="noStrike" kern="1200" cap="none" spc="0" normalizeH="0" baseline="0" noProof="1">
              <a:solidFill>
                <a:srgbClr val="060CF8"/>
              </a:solidFill>
              <a:latin typeface="Aharoni" charset="0"/>
              <a:ea typeface="+mn-ea"/>
              <a:cs typeface="+mn-cs"/>
            </a:endParaRPr>
          </a:p>
          <a:p>
            <a:pPr marL="342900" marR="0" lvl="0" indent="0" algn="l" defTabSz="914400" rtl="0" eaLnBrk="1" fontAlgn="base" latinLnBrk="0" hangingPunct="1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zh-CN" altLang="en-US" sz="1500" b="1" i="0" u="none" strike="noStrike" kern="1200" cap="none" spc="0" normalizeH="0" baseline="0" noProof="1">
                <a:solidFill>
                  <a:schemeClr val="tx1"/>
                </a:solidFill>
                <a:latin typeface="Aharoni" charset="0"/>
                <a:ea typeface="+mn-ea" pitchFamily="2" charset="-122"/>
                <a:cs typeface="+mn-cs"/>
              </a:rPr>
              <a:t>    In the USA, the Amish</a:t>
            </a:r>
            <a:r>
              <a:rPr kumimoji="0" lang="zh-CN" altLang="en-US" sz="1500" b="1" i="0" u="none" strike="noStrike" kern="1200" cap="none" spc="0" normalizeH="0" baseline="0" noProof="1">
                <a:solidFill>
                  <a:schemeClr val="tx1"/>
                </a:solidFill>
                <a:latin typeface="宋体" pitchFamily="2" charset="-122"/>
                <a:ea typeface="+mn-ea" pitchFamily="2" charset="-122"/>
                <a:cs typeface="+mn-cs"/>
              </a:rPr>
              <a:t>－</a:t>
            </a:r>
            <a:r>
              <a:rPr kumimoji="0" lang="zh-CN" altLang="en-US" sz="1500" b="1" i="0" u="none" strike="noStrike" kern="1200" cap="none" spc="0" normalizeH="0" baseline="0" noProof="1">
                <a:solidFill>
                  <a:schemeClr val="tx1"/>
                </a:solidFill>
                <a:latin typeface="Aharoni" charset="0"/>
                <a:ea typeface="+mn-ea" pitchFamily="2" charset="-122"/>
                <a:cs typeface="+mn-cs"/>
              </a:rPr>
              <a:t>a Christian group--are famous because they drive carriages instead of cars,do not use TVs or refrigerators, and do not have personal telephones.</a:t>
            </a:r>
            <a:endParaRPr kumimoji="0" lang="zh-CN" altLang="en-US" sz="1500" b="1" i="0" u="none" strike="noStrike" kern="1200" cap="none" spc="0" normalizeH="0" baseline="0" noProof="1">
              <a:solidFill>
                <a:schemeClr val="tx1"/>
              </a:solidFill>
              <a:latin typeface="Aharoni" charset="0"/>
              <a:ea typeface="+mn-ea"/>
              <a:cs typeface="+mn-cs"/>
            </a:endParaRPr>
          </a:p>
          <a:p>
            <a:pPr marL="342900" marR="0" lvl="0" indent="0" algn="l" defTabSz="914400" rtl="0" eaLnBrk="1" fontAlgn="base" latinLnBrk="0" hangingPunct="1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zh-CN" altLang="en-US" sz="1500" b="1" i="0" u="none" strike="noStrike" kern="1200" cap="none" spc="0" normalizeH="0" baseline="0" noProof="1">
                <a:solidFill>
                  <a:schemeClr val="tx1"/>
                </a:solidFill>
                <a:latin typeface="Aharoni" charset="0"/>
                <a:ea typeface="+mn-ea" pitchFamily="2" charset="-122"/>
                <a:cs typeface="+mn-cs"/>
              </a:rPr>
              <a:t>    (1)__________, they oppose having telephones in their houses. However, in each community there is often a small building that has a telephone for emergencies.</a:t>
            </a:r>
            <a:endParaRPr kumimoji="0" lang="zh-CN" altLang="en-US" sz="1500" b="1" i="0" u="none" strike="noStrike" kern="1200" cap="none" spc="0" normalizeH="0" baseline="0" noProof="1">
              <a:solidFill>
                <a:schemeClr val="tx1"/>
              </a:solidFill>
              <a:latin typeface="Aharoni" charset="0"/>
              <a:ea typeface="+mn-ea"/>
              <a:cs typeface="+mn-cs"/>
            </a:endParaRPr>
          </a:p>
          <a:p>
            <a:pPr marL="342900" marR="0" lvl="0" indent="0" algn="l" defTabSz="914400" rtl="0" eaLnBrk="1" fontAlgn="base" latinLnBrk="0" hangingPunct="1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zh-CN" altLang="en-US" sz="1500" b="1" i="0" u="none" strike="noStrike" kern="1200" cap="none" spc="0" normalizeH="0" baseline="0" noProof="1">
                <a:solidFill>
                  <a:schemeClr val="tx1"/>
                </a:solidFill>
                <a:latin typeface="Aharoni" charset="0"/>
                <a:ea typeface="+mn-ea" pitchFamily="2" charset="-122"/>
                <a:cs typeface="+mn-cs"/>
              </a:rPr>
              <a:t>    The telephone is very convenient for communication, and most people in the world today cannot live without it.(2)__________.Which is more of a friend, someone you often talk to over the phone or someone you often talk to face to face?</a:t>
            </a:r>
            <a:endParaRPr kumimoji="0" lang="zh-CN" altLang="en-US" sz="1500" b="1" i="0" u="none" strike="noStrike" kern="1200" cap="none" spc="0" normalizeH="0" baseline="0" noProof="1">
              <a:solidFill>
                <a:schemeClr val="tx1"/>
              </a:solidFill>
              <a:latin typeface="Aharoni" charset="0"/>
              <a:ea typeface="+mn-ea"/>
              <a:cs typeface="+mn-cs"/>
            </a:endParaRPr>
          </a:p>
          <a:p>
            <a:pPr marL="342900" marR="0" lvl="0" indent="0" algn="l" defTabSz="914400" rtl="0" eaLnBrk="1" fontAlgn="base" latinLnBrk="0" hangingPunct="1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zh-CN" altLang="en-US" sz="1500" b="1" i="0" u="none" strike="noStrike" kern="1200" cap="none" spc="0" normalizeH="0" baseline="0" noProof="1">
                <a:solidFill>
                  <a:schemeClr val="tx1"/>
                </a:solidFill>
                <a:latin typeface="Aharoni" charset="0"/>
                <a:ea typeface="+mn-ea" pitchFamily="2" charset="-122"/>
                <a:cs typeface="+mn-cs"/>
              </a:rPr>
              <a:t>    (3)__________. For example, no matter what the circumstances, when the phone rings, everything stops so that the call can be answered.</a:t>
            </a:r>
            <a:endParaRPr kumimoji="0" lang="zh-CN" altLang="en-US" sz="1500" b="1" i="0" u="none" strike="noStrike" kern="1200" cap="none" spc="0" normalizeH="0" baseline="0" noProof="1">
              <a:solidFill>
                <a:schemeClr val="tx1"/>
              </a:solidFill>
              <a:latin typeface="Aharoni" charset="0"/>
              <a:ea typeface="+mn-ea"/>
              <a:cs typeface="+mn-cs"/>
            </a:endParaRPr>
          </a:p>
          <a:p>
            <a:pPr marL="342900" marR="0" lvl="0" indent="0" algn="l" defTabSz="914400" rtl="0" eaLnBrk="1" fontAlgn="base" latinLnBrk="0" hangingPunct="1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zh-CN" altLang="en-US" sz="1500" b="1" i="0" u="none" strike="noStrike" kern="1200" cap="none" spc="0" normalizeH="0" baseline="0" noProof="1">
                <a:solidFill>
                  <a:schemeClr val="tx1"/>
                </a:solidFill>
                <a:latin typeface="Aharoni" charset="0"/>
                <a:ea typeface="+mn-ea" pitchFamily="2" charset="-122"/>
                <a:cs typeface="+mn-cs"/>
              </a:rPr>
              <a:t>    (4)__________.In one study, girls average 80 text messages a day, and boys average 30.</a:t>
            </a:r>
            <a:endParaRPr kumimoji="0" lang="zh-CN" altLang="en-US" sz="1500" b="1" i="0" u="none" strike="noStrike" kern="1200" cap="none" spc="0" normalizeH="0" baseline="0" noProof="1">
              <a:solidFill>
                <a:schemeClr val="tx1"/>
              </a:solidFill>
              <a:latin typeface="Aharoni" charset="0"/>
              <a:ea typeface="+mn-ea"/>
              <a:cs typeface="+mn-cs"/>
            </a:endParaRPr>
          </a:p>
          <a:p>
            <a:pPr marL="342900" marR="0" lvl="0" indent="0" algn="l" defTabSz="914400" rtl="0" eaLnBrk="1" fontAlgn="base" latinLnBrk="0" hangingPunct="1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altLang="zh-CN" sz="1500" b="1" i="0" u="none" strike="noStrike" kern="1200" cap="none" spc="0" normalizeH="0" baseline="0" noProof="1">
                <a:solidFill>
                  <a:schemeClr val="tx1"/>
                </a:solidFill>
                <a:latin typeface="Aharoni" charset="0"/>
                <a:ea typeface="+mn-ea" pitchFamily="2" charset="-122"/>
                <a:cs typeface="+mn-cs"/>
              </a:rPr>
              <a:t>Living a simple and primitive life, t</a:t>
            </a:r>
            <a:r>
              <a:rPr kumimoji="0" lang="zh-CN" altLang="en-US" sz="1500" b="1" i="0" u="none" strike="noStrike" kern="1200" cap="none" spc="0" normalizeH="0" baseline="0" noProof="1">
                <a:solidFill>
                  <a:schemeClr val="tx1"/>
                </a:solidFill>
                <a:latin typeface="Aharoni" charset="0"/>
                <a:ea typeface="+mn-ea" pitchFamily="2" charset="-122"/>
                <a:cs typeface="+mn-cs"/>
              </a:rPr>
              <a:t>he Amish in general have a higher degree of mental health than most people.They have very calm and stable lives(5)__________.</a:t>
            </a:r>
            <a:endParaRPr kumimoji="0" lang="zh-CN" altLang="en-US" sz="1500" b="1" i="0" u="none" strike="noStrike" kern="1200" cap="none" spc="0" normalizeH="0" baseline="0" noProof="1">
              <a:solidFill>
                <a:schemeClr val="tx1"/>
              </a:solidFill>
              <a:latin typeface="Aharoni" charset="0"/>
              <a:ea typeface="+mn-ea"/>
              <a:cs typeface="+mn-cs"/>
            </a:endParaRPr>
          </a:p>
          <a:p>
            <a:pPr marL="342900" marR="0" lvl="0" indent="0" algn="l" defTabSz="914400" rtl="0" eaLnBrk="1" fontAlgn="base" latinLnBrk="0" hangingPunct="1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zh-CN" altLang="en-US" sz="1500" b="1" i="1" u="none" strike="noStrike" kern="1200" cap="none" spc="0" normalizeH="0" baseline="0" noProof="1">
                <a:solidFill>
                  <a:srgbClr val="060CF8"/>
                </a:solidFill>
                <a:latin typeface="Andalus" charset="0"/>
                <a:ea typeface="+mn-ea" pitchFamily="2" charset="-122"/>
                <a:cs typeface="+mn-cs"/>
              </a:rPr>
              <a:t>A.which is completely right</a:t>
            </a:r>
            <a:endParaRPr kumimoji="0" lang="zh-CN" altLang="en-US" sz="1500" b="1" i="1" u="none" strike="noStrike" kern="1200" cap="none" spc="0" normalizeH="0" baseline="0" noProof="1">
              <a:solidFill>
                <a:srgbClr val="060CF8"/>
              </a:solidFill>
              <a:latin typeface="Andalus" charset="0"/>
              <a:ea typeface="+mn-ea"/>
              <a:cs typeface="+mn-cs"/>
            </a:endParaRPr>
          </a:p>
          <a:p>
            <a:pPr marL="342900" marR="0" lvl="0" indent="0" algn="l" defTabSz="914400" rtl="0" eaLnBrk="1" fontAlgn="base" latinLnBrk="0" hangingPunct="1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zh-CN" altLang="en-US" sz="1500" b="1" i="1" u="none" strike="noStrike" kern="1200" cap="none" spc="0" normalizeH="0" baseline="0" noProof="1">
                <a:solidFill>
                  <a:srgbClr val="060CF8"/>
                </a:solidFill>
                <a:latin typeface="Andalus" charset="0"/>
                <a:ea typeface="+mn-ea" pitchFamily="2" charset="-122"/>
                <a:cs typeface="+mn-cs"/>
              </a:rPr>
              <a:t>B.However, maybe the Amish have a valid point</a:t>
            </a:r>
            <a:endParaRPr kumimoji="0" lang="zh-CN" altLang="en-US" sz="1500" b="1" i="1" u="none" strike="noStrike" kern="1200" cap="none" spc="0" normalizeH="0" baseline="0" noProof="1">
              <a:solidFill>
                <a:srgbClr val="060CF8"/>
              </a:solidFill>
              <a:latin typeface="Andalus" charset="0"/>
              <a:ea typeface="+mn-ea"/>
              <a:cs typeface="+mn-cs"/>
            </a:endParaRPr>
          </a:p>
          <a:p>
            <a:pPr marL="342900" marR="0" lvl="0" indent="0" algn="l" defTabSz="914400" rtl="0" eaLnBrk="1" fontAlgn="base" latinLnBrk="0" hangingPunct="1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zh-CN" altLang="en-US" sz="1500" b="1" i="1" u="none" strike="noStrike" kern="1200" cap="none" spc="0" normalizeH="0" baseline="0" noProof="1">
                <a:solidFill>
                  <a:srgbClr val="060CF8"/>
                </a:solidFill>
                <a:latin typeface="Andalus" charset="0"/>
                <a:ea typeface="+mn-ea" pitchFamily="2" charset="-122"/>
                <a:cs typeface="+mn-cs"/>
              </a:rPr>
              <a:t>C.There are other disadvantages to the telephone, as well </a:t>
            </a:r>
            <a:endParaRPr kumimoji="0" lang="zh-CN" altLang="en-US" sz="1500" b="1" i="1" u="none" strike="noStrike" kern="1200" cap="none" spc="0" normalizeH="0" baseline="0" noProof="1">
              <a:solidFill>
                <a:srgbClr val="060CF8"/>
              </a:solidFill>
              <a:latin typeface="Andalus" charset="0"/>
              <a:ea typeface="+mn-ea"/>
              <a:cs typeface="+mn-cs"/>
            </a:endParaRPr>
          </a:p>
          <a:p>
            <a:pPr marL="342900" marR="0" lvl="0" indent="0" algn="l" defTabSz="914400" rtl="0" eaLnBrk="1" fontAlgn="base" latinLnBrk="0" hangingPunct="1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zh-CN" altLang="en-US" sz="1500" b="1" i="1" u="none" strike="noStrike" kern="1200" cap="none" spc="0" normalizeH="0" baseline="0" noProof="1">
                <a:solidFill>
                  <a:srgbClr val="060CF8"/>
                </a:solidFill>
                <a:latin typeface="Andalus" charset="0"/>
                <a:ea typeface="+mn-ea" pitchFamily="2" charset="-122"/>
                <a:cs typeface="+mn-cs"/>
              </a:rPr>
              <a:t>D.Since the Amish value seeing each other face to face</a:t>
            </a:r>
            <a:endParaRPr kumimoji="0" lang="zh-CN" altLang="en-US" sz="1500" b="1" i="1" u="none" strike="noStrike" kern="1200" cap="none" spc="0" normalizeH="0" baseline="0" noProof="1">
              <a:solidFill>
                <a:srgbClr val="060CF8"/>
              </a:solidFill>
              <a:latin typeface="Andalus" charset="0"/>
              <a:ea typeface="+mn-ea"/>
              <a:cs typeface="+mn-cs"/>
            </a:endParaRPr>
          </a:p>
          <a:p>
            <a:pPr marL="342900" marR="0" lvl="0" indent="0" algn="l" defTabSz="914400" rtl="0" eaLnBrk="1" fontAlgn="base" latinLnBrk="0" hangingPunct="1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zh-CN" altLang="en-US" sz="1500" b="1" i="1" u="none" strike="noStrike" kern="1200" cap="none" spc="0" normalizeH="0" baseline="0" noProof="1">
                <a:solidFill>
                  <a:srgbClr val="060CF8"/>
                </a:solidFill>
                <a:latin typeface="Andalus" charset="0"/>
                <a:ea typeface="+mn-ea" pitchFamily="2" charset="-122"/>
                <a:cs typeface="+mn-cs"/>
              </a:rPr>
              <a:t>E.because they value community and living in peace above all else, especially new technology</a:t>
            </a:r>
            <a:endParaRPr kumimoji="0" lang="zh-CN" altLang="en-US" sz="1500" b="1" i="1" u="none" strike="noStrike" kern="1200" cap="none" spc="0" normalizeH="0" baseline="0" noProof="1">
              <a:solidFill>
                <a:srgbClr val="060CF8"/>
              </a:solidFill>
              <a:latin typeface="Andalus" charset="0"/>
              <a:ea typeface="+mn-ea"/>
              <a:cs typeface="+mn-cs"/>
            </a:endParaRPr>
          </a:p>
          <a:p>
            <a:pPr marL="342900" marR="0" lvl="0" indent="0" algn="l" defTabSz="914400" rtl="0" eaLnBrk="1" fontAlgn="base" latinLnBrk="0" hangingPunct="1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zh-CN" altLang="en-US" sz="1500" b="1" i="1" u="none" strike="noStrike" kern="1200" cap="none" spc="0" normalizeH="0" baseline="0" noProof="1">
                <a:solidFill>
                  <a:srgbClr val="060CF8"/>
                </a:solidFill>
                <a:latin typeface="Andalus" charset="0"/>
                <a:ea typeface="+mn-ea" pitchFamily="2" charset="-122"/>
                <a:cs typeface="+mn-cs"/>
              </a:rPr>
              <a:t>F.Of course, using the mobile phone for text messages is the worst</a:t>
            </a:r>
            <a:endParaRPr kumimoji="0" lang="zh-CN" altLang="en-US" sz="1500" b="1" i="1" u="none" strike="noStrike" kern="1200" cap="none" spc="0" normalizeH="0" baseline="0" noProof="1">
              <a:solidFill>
                <a:srgbClr val="060CF8"/>
              </a:solidFill>
              <a:latin typeface="Andalus" charset="0"/>
              <a:ea typeface="+mn-ea"/>
              <a:cs typeface="+mn-cs"/>
            </a:endParaRPr>
          </a:p>
          <a:p>
            <a:pPr marL="342900" marR="0" lvl="0" indent="0" algn="l" defTabSz="914400" rtl="0" eaLnBrk="1" fontAlgn="base" latinLnBrk="0" hangingPunct="1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zh-CN" altLang="en-US" sz="1500" b="1" i="1" u="none" strike="noStrike" kern="1200" cap="none" spc="0" normalizeH="0" baseline="0" noProof="1">
                <a:solidFill>
                  <a:srgbClr val="060CF8"/>
                </a:solidFill>
                <a:latin typeface="Andalus" charset="0"/>
                <a:ea typeface="+mn-ea" pitchFamily="2" charset="-122"/>
                <a:cs typeface="+mn-cs"/>
              </a:rPr>
              <a:t>G.Because telephones are extremely expensive for them, and their homes do not have electricity</a:t>
            </a:r>
            <a:endParaRPr kumimoji="0" lang="zh-CN" altLang="en-US" sz="1500" b="1" i="1" u="none" strike="noStrike" kern="1200" cap="none" spc="0" normalizeH="0" baseline="0" noProof="1">
              <a:solidFill>
                <a:srgbClr val="060CF8"/>
              </a:solidFill>
              <a:latin typeface="Andalus" charset="0"/>
              <a:ea typeface="+mn-ea"/>
              <a:cs typeface="+mn-cs"/>
            </a:endParaRPr>
          </a:p>
        </p:txBody>
      </p:sp>
      <p:sp>
        <p:nvSpPr>
          <p:cNvPr id="17411" name="横卷形 9"/>
          <p:cNvSpPr/>
          <p:nvPr/>
        </p:nvSpPr>
        <p:spPr>
          <a:xfrm>
            <a:off x="0" y="0"/>
            <a:ext cx="3067050" cy="704850"/>
          </a:xfrm>
          <a:prstGeom prst="horizontalScroll">
            <a:avLst>
              <a:gd name="adj" fmla="val 12500"/>
            </a:avLst>
          </a:prstGeom>
          <a:solidFill>
            <a:srgbClr val="AEDCDC"/>
          </a:solidFill>
          <a:ln w="12700">
            <a:solidFill>
              <a:srgbClr val="222267"/>
            </a:solidFill>
            <a:miter lim="800000"/>
          </a:ln>
        </p:spPr>
        <p:txBody>
          <a:bodyPr anchor="ctr" anchorCtr="0"/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</a:lstStyle>
          <a:p>
            <a:pPr lvl="0" algn="ctr"/>
            <a:r>
              <a:rPr lang="en-US" altLang="zh-CN" sz="3200" b="1" i="1">
                <a:solidFill>
                  <a:srgbClr val="0D0D0D"/>
                </a:solidFill>
                <a:latin typeface="Times New Roman" charset="0"/>
              </a:rPr>
              <a:t>Further reading</a:t>
            </a:r>
            <a:endParaRPr lang="en-US" altLang="zh-CN" sz="3200" b="1" i="1">
              <a:solidFill>
                <a:srgbClr val="0D0D0D"/>
              </a:solidFill>
              <a:latin typeface="Times New Roman"/>
            </a:endParaRPr>
          </a:p>
        </p:txBody>
      </p:sp>
      <p:pic>
        <p:nvPicPr>
          <p:cNvPr id="17412" name="New picture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0731500" y="11557000"/>
            <a:ext cx="355600" cy="266700"/>
          </a:xfrm>
          <a:prstGeom prst="cube">
            <a:avLst/>
          </a:prstGeom>
        </p:spPr>
      </p:pic>
    </p:spTree>
  </p:cSld>
  <p:clrMapOvr>
    <a:masterClrMapping/>
  </p:clrMapOvr>
  <p:transition spd="slow">
    <p:newsflash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内容占位符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/>
          <a:lstStyle>
            <a:lvl1pPr marL="34290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 lang="zh-CN" altLang="en-US" sz="3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defRPr lang="zh-CN" altLang="en-US" sz="2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lvl="2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 lang="zh-CN" altLang="en-US" sz="2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lvl="3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defRPr lang="zh-CN" altLang="en-US"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lvl="4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»"/>
              <a:defRPr lang="zh-CN" altLang="en-US"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lvl="5" indent="-228600" algn="l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»"/>
              <a:defRPr lang="zh-CN" altLang="en-US"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lvl="6" indent="-228600" algn="l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»"/>
              <a:defRPr lang="zh-CN" altLang="en-US"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lvl="7" indent="-228600" algn="l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»"/>
              <a:defRPr lang="zh-CN" altLang="en-US"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lvl="8" indent="-228600" algn="l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»"/>
              <a:defRPr lang="zh-CN" altLang="en-US"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algn="ctr" rtl="0">
              <a:lnSpc>
                <a:spcPct val="90000"/>
              </a:lnSpc>
              <a:spcBef>
                <a:spcPct val="0"/>
              </a:spcBef>
              <a:buClrTx/>
              <a:buFontTx/>
              <a:buNone/>
            </a:pPr>
            <a:r>
              <a:rPr lang="zh-CN" altLang="en-US" sz="2800" b="1">
                <a:solidFill>
                  <a:srgbClr val="060CF8"/>
                </a:solidFill>
                <a:latin typeface="Times New Roman" charset="0"/>
              </a:rPr>
              <a:t>To phone or not to phone?</a:t>
            </a:r>
          </a:p>
          <a:p>
            <a:pPr marL="0" lvl="0" indent="0" rtl="0">
              <a:lnSpc>
                <a:spcPct val="90000"/>
              </a:lnSpc>
              <a:spcBef>
                <a:spcPct val="0"/>
              </a:spcBef>
              <a:buClrTx/>
              <a:buFontTx/>
              <a:buNone/>
            </a:pPr>
            <a:r>
              <a:rPr lang="zh-CN" altLang="en-US" sz="2800" b="1">
                <a:latin typeface="Times New Roman" charset="0"/>
              </a:rPr>
              <a:t>     In the USA, the Amish－a Christian group--are famous because they drive carriages instead of cars,do not use TVs or refrigerators, and do not have personal telephones.</a:t>
            </a:r>
          </a:p>
          <a:p>
            <a:pPr marL="0" lvl="0" indent="0" rtl="0">
              <a:lnSpc>
                <a:spcPct val="90000"/>
              </a:lnSpc>
              <a:spcBef>
                <a:spcPct val="0"/>
              </a:spcBef>
              <a:buClrTx/>
              <a:buFontTx/>
              <a:buNone/>
            </a:pPr>
            <a:r>
              <a:rPr lang="zh-CN" altLang="en-US" sz="2800" b="1">
                <a:latin typeface="Times New Roman" charset="0"/>
              </a:rPr>
              <a:t>     (1)__________, they oppose having telephones in their houses. However, in each community there is often a small building that has a telephone for emergencies.</a:t>
            </a:r>
          </a:p>
          <a:p>
            <a:pPr marL="0" lvl="0" indent="0" rtl="0">
              <a:lnSpc>
                <a:spcPct val="90000"/>
              </a:lnSpc>
              <a:spcBef>
                <a:spcPct val="0"/>
              </a:spcBef>
              <a:buClrTx/>
              <a:buFontTx/>
              <a:buNone/>
            </a:pPr>
            <a:r>
              <a:rPr lang="zh-CN" altLang="en-US" sz="2800" b="1" i="1">
                <a:solidFill>
                  <a:srgbClr val="060CF8"/>
                </a:solidFill>
                <a:latin typeface="Times New Roman" charset="0"/>
              </a:rPr>
              <a:t>A. which is completely right</a:t>
            </a:r>
          </a:p>
          <a:p>
            <a:pPr marL="0" lvl="0" indent="0" rtl="0">
              <a:lnSpc>
                <a:spcPct val="90000"/>
              </a:lnSpc>
              <a:spcBef>
                <a:spcPct val="0"/>
              </a:spcBef>
              <a:buClrTx/>
              <a:buFontTx/>
              <a:buNone/>
            </a:pPr>
            <a:r>
              <a:rPr lang="zh-CN" altLang="en-US" sz="2800" b="1" i="1">
                <a:solidFill>
                  <a:srgbClr val="060CF8"/>
                </a:solidFill>
                <a:latin typeface="Times New Roman" charset="0"/>
              </a:rPr>
              <a:t>B. However, maybe the Amish have a valid point</a:t>
            </a:r>
          </a:p>
          <a:p>
            <a:pPr marL="0" lvl="0" indent="0" rtl="0">
              <a:lnSpc>
                <a:spcPct val="90000"/>
              </a:lnSpc>
              <a:spcBef>
                <a:spcPct val="0"/>
              </a:spcBef>
              <a:buClrTx/>
              <a:buFontTx/>
              <a:buNone/>
            </a:pPr>
            <a:r>
              <a:rPr lang="zh-CN" altLang="en-US" sz="2800" b="1" i="1">
                <a:solidFill>
                  <a:srgbClr val="060CF8"/>
                </a:solidFill>
                <a:latin typeface="Times New Roman" charset="0"/>
              </a:rPr>
              <a:t>C. There are other disadvantages to the telephone, as well </a:t>
            </a:r>
          </a:p>
          <a:p>
            <a:pPr marL="0" lvl="0" indent="0" rtl="0">
              <a:lnSpc>
                <a:spcPct val="90000"/>
              </a:lnSpc>
              <a:spcBef>
                <a:spcPct val="0"/>
              </a:spcBef>
              <a:buClrTx/>
              <a:buFontTx/>
              <a:buNone/>
            </a:pPr>
            <a:r>
              <a:rPr lang="zh-CN" altLang="en-US" sz="2800" b="1" i="1">
                <a:solidFill>
                  <a:srgbClr val="060CF8"/>
                </a:solidFill>
                <a:latin typeface="Times New Roman" charset="0"/>
              </a:rPr>
              <a:t>D. Since the Amish value seeing each other face to face</a:t>
            </a:r>
          </a:p>
          <a:p>
            <a:pPr marL="0" lvl="0" indent="0" rtl="0">
              <a:lnSpc>
                <a:spcPct val="90000"/>
              </a:lnSpc>
              <a:spcBef>
                <a:spcPct val="0"/>
              </a:spcBef>
              <a:buClrTx/>
              <a:buFontTx/>
              <a:buNone/>
            </a:pPr>
            <a:r>
              <a:rPr lang="zh-CN" altLang="en-US" sz="2800" b="1" i="1">
                <a:solidFill>
                  <a:srgbClr val="060CF8"/>
                </a:solidFill>
                <a:latin typeface="Times New Roman" charset="0"/>
              </a:rPr>
              <a:t>E. because they value community and living in peace above </a:t>
            </a:r>
          </a:p>
          <a:p>
            <a:pPr marL="0" lvl="0" indent="0" rtl="0">
              <a:lnSpc>
                <a:spcPct val="90000"/>
              </a:lnSpc>
              <a:spcBef>
                <a:spcPct val="0"/>
              </a:spcBef>
              <a:buClrTx/>
              <a:buFontTx/>
              <a:buNone/>
            </a:pPr>
            <a:r>
              <a:rPr lang="zh-CN" altLang="en-US" sz="2800" b="1" i="1">
                <a:solidFill>
                  <a:srgbClr val="060CF8"/>
                </a:solidFill>
                <a:latin typeface="Times New Roman" charset="0"/>
              </a:rPr>
              <a:t>    all else, especially new technology</a:t>
            </a:r>
          </a:p>
          <a:p>
            <a:pPr marL="0" lvl="0" indent="0" rtl="0">
              <a:lnSpc>
                <a:spcPct val="90000"/>
              </a:lnSpc>
              <a:spcBef>
                <a:spcPct val="0"/>
              </a:spcBef>
              <a:buClrTx/>
              <a:buFontTx/>
              <a:buNone/>
            </a:pPr>
            <a:r>
              <a:rPr lang="zh-CN" altLang="en-US" sz="2800" b="1" i="1">
                <a:solidFill>
                  <a:srgbClr val="060CF8"/>
                </a:solidFill>
                <a:latin typeface="Times New Roman" charset="0"/>
              </a:rPr>
              <a:t>F. Of course, using the mobile phone for text messages is the </a:t>
            </a:r>
          </a:p>
          <a:p>
            <a:pPr marL="0" lvl="0" indent="0" rtl="0">
              <a:lnSpc>
                <a:spcPct val="90000"/>
              </a:lnSpc>
              <a:spcBef>
                <a:spcPct val="0"/>
              </a:spcBef>
              <a:buClrTx/>
              <a:buFontTx/>
              <a:buNone/>
            </a:pPr>
            <a:r>
              <a:rPr lang="zh-CN" altLang="en-US" sz="2800" b="1" i="1">
                <a:solidFill>
                  <a:srgbClr val="060CF8"/>
                </a:solidFill>
                <a:latin typeface="Times New Roman" charset="0"/>
              </a:rPr>
              <a:t>    worst</a:t>
            </a:r>
          </a:p>
          <a:p>
            <a:pPr marL="0" lvl="0" indent="0" rtl="0">
              <a:lnSpc>
                <a:spcPct val="90000"/>
              </a:lnSpc>
              <a:spcBef>
                <a:spcPct val="0"/>
              </a:spcBef>
              <a:buClrTx/>
              <a:buFontTx/>
              <a:buNone/>
            </a:pPr>
            <a:r>
              <a:rPr lang="zh-CN" altLang="en-US" sz="2800" b="1" i="1">
                <a:solidFill>
                  <a:srgbClr val="060CF8"/>
                </a:solidFill>
                <a:latin typeface="Times New Roman" charset="0"/>
              </a:rPr>
              <a:t>G. Because telephones are extremely expensive for them, </a:t>
            </a:r>
          </a:p>
          <a:p>
            <a:pPr marL="0" lvl="0" indent="0" rtl="0">
              <a:lnSpc>
                <a:spcPct val="90000"/>
              </a:lnSpc>
              <a:spcBef>
                <a:spcPct val="0"/>
              </a:spcBef>
              <a:buClrTx/>
              <a:buFontTx/>
              <a:buNone/>
            </a:pPr>
            <a:r>
              <a:rPr lang="zh-CN" altLang="en-US" sz="2800" b="1" i="1">
                <a:solidFill>
                  <a:srgbClr val="060CF8"/>
                </a:solidFill>
                <a:latin typeface="Times New Roman" charset="0"/>
              </a:rPr>
              <a:t>     and their homes do not have electricity</a:t>
            </a:r>
            <a:endParaRPr lang="zh-CN" altLang="en-US" sz="2800" b="1" i="1">
              <a:solidFill>
                <a:srgbClr val="060CF8"/>
              </a:solidFill>
              <a:latin typeface="Times New Roman"/>
            </a:endParaRPr>
          </a:p>
        </p:txBody>
      </p:sp>
      <p:sp>
        <p:nvSpPr>
          <p:cNvPr id="18435" name="矩形 3"/>
          <p:cNvSpPr/>
          <p:nvPr/>
        </p:nvSpPr>
        <p:spPr>
          <a:xfrm>
            <a:off x="1584313" y="1386203"/>
            <a:ext cx="539115" cy="645160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</a:bodyPr>
          <a:lstStyle/>
          <a:p>
            <a:pPr lvl="0" algn="ctr" fontAlgn="base"/>
            <a:r>
              <a:rPr lang="en-US" altLang="zh-CN" sz="3600" b="1" i="1" strike="noStrike" noProof="1">
                <a:ln w="12700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Arial Black" charset="0"/>
                <a:ea typeface="宋体" pitchFamily="2" charset="-122"/>
                <a:cs typeface="Arial Black" panose="020B0A04020102020204" charset="0"/>
              </a:rPr>
              <a:t>D </a:t>
            </a:r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84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84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内容占位符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/>
          <a:lstStyle>
            <a:lvl1pPr marL="34290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 lang="zh-CN" altLang="en-US" sz="3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defRPr lang="zh-CN" altLang="en-US" sz="2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lvl="2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 lang="zh-CN" altLang="en-US" sz="2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lvl="3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defRPr lang="zh-CN" altLang="en-US"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lvl="4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»"/>
              <a:defRPr lang="zh-CN" altLang="en-US"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lvl="5" indent="-228600" algn="l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»"/>
              <a:defRPr lang="zh-CN" altLang="en-US"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lvl="6" indent="-228600" algn="l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»"/>
              <a:defRPr lang="zh-CN" altLang="en-US"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lvl="7" indent="-228600" algn="l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»"/>
              <a:defRPr lang="zh-CN" altLang="en-US"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lvl="8" indent="-228600" algn="l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»"/>
              <a:defRPr lang="zh-CN" altLang="en-US"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algn="ctr" rtl="0">
              <a:lnSpc>
                <a:spcPct val="84000"/>
              </a:lnSpc>
              <a:spcBef>
                <a:spcPct val="0"/>
              </a:spcBef>
              <a:buClrTx/>
              <a:buFontTx/>
              <a:buNone/>
            </a:pPr>
            <a:r>
              <a:rPr lang="zh-CN" altLang="en-US" sz="2800" b="1">
                <a:solidFill>
                  <a:srgbClr val="060CF8"/>
                </a:solidFill>
                <a:latin typeface="Times New Roman" charset="0"/>
              </a:rPr>
              <a:t>To phone or not to phone?</a:t>
            </a:r>
          </a:p>
          <a:p>
            <a:pPr marL="0" lvl="0" indent="0" rtl="0">
              <a:lnSpc>
                <a:spcPct val="84000"/>
              </a:lnSpc>
              <a:spcBef>
                <a:spcPct val="0"/>
              </a:spcBef>
              <a:buClrTx/>
              <a:buFontTx/>
              <a:buNone/>
            </a:pPr>
            <a:r>
              <a:rPr lang="zh-CN" altLang="en-US" sz="1800" b="1">
                <a:latin typeface="Times New Roman" charset="0"/>
              </a:rPr>
              <a:t>      </a:t>
            </a:r>
            <a:r>
              <a:rPr lang="zh-CN" altLang="en-US" sz="2800" b="1">
                <a:latin typeface="Times New Roman" charset="0"/>
              </a:rPr>
              <a:t>The telephone is very convenient for communication, and most people in the world today cannot live without it. (2)__________.Which is more of a friend, someone you often talk to over the phone or someone you often talk to face to face?</a:t>
            </a:r>
          </a:p>
          <a:p>
            <a:pPr marL="0" lvl="0" indent="0" rtl="0">
              <a:lnSpc>
                <a:spcPct val="84000"/>
              </a:lnSpc>
              <a:spcBef>
                <a:spcPct val="0"/>
              </a:spcBef>
              <a:buClrTx/>
              <a:buFontTx/>
              <a:buNone/>
            </a:pPr>
            <a:r>
              <a:rPr lang="zh-CN" altLang="en-US" sz="2800" b="1">
                <a:latin typeface="Times New Roman" charset="0"/>
              </a:rPr>
              <a:t>    (3)__________. For example, no matter what the circumstances, when the phone rings, everything stops so that the call can be answered.</a:t>
            </a:r>
          </a:p>
          <a:p>
            <a:pPr marL="0" lvl="0" indent="0" rtl="0">
              <a:lnSpc>
                <a:spcPct val="84000"/>
              </a:lnSpc>
              <a:spcBef>
                <a:spcPct val="0"/>
              </a:spcBef>
              <a:buClrTx/>
              <a:buFontTx/>
              <a:buNone/>
            </a:pPr>
            <a:r>
              <a:rPr lang="zh-CN" altLang="zh-CN" sz="2800" b="1" i="1">
                <a:solidFill>
                  <a:srgbClr val="060CF8"/>
                </a:solidFill>
                <a:latin typeface="Times New Roman" charset="0"/>
              </a:rPr>
              <a:t>A. which is completely right</a:t>
            </a:r>
            <a:endParaRPr lang="zh-CN" altLang="en-US" sz="2800" b="1" i="1">
              <a:solidFill>
                <a:srgbClr val="060CF8"/>
              </a:solidFill>
              <a:latin typeface="Times New Roman" charset="0"/>
            </a:endParaRPr>
          </a:p>
          <a:p>
            <a:pPr marL="0" lvl="0" indent="0" rtl="0">
              <a:lnSpc>
                <a:spcPct val="84000"/>
              </a:lnSpc>
              <a:spcBef>
                <a:spcPct val="0"/>
              </a:spcBef>
              <a:buClrTx/>
              <a:buFontTx/>
              <a:buNone/>
            </a:pPr>
            <a:r>
              <a:rPr lang="zh-CN" altLang="zh-CN" sz="2800" b="1" i="1">
                <a:solidFill>
                  <a:srgbClr val="060CF8"/>
                </a:solidFill>
                <a:latin typeface="Times New Roman" charset="0"/>
              </a:rPr>
              <a:t>B. However, maybe the Amish have a valid point</a:t>
            </a:r>
            <a:endParaRPr lang="zh-CN" altLang="en-US" sz="2800" b="1" i="1">
              <a:solidFill>
                <a:srgbClr val="060CF8"/>
              </a:solidFill>
              <a:latin typeface="Times New Roman" charset="0"/>
            </a:endParaRPr>
          </a:p>
          <a:p>
            <a:pPr marL="0" lvl="0" indent="0" rtl="0">
              <a:lnSpc>
                <a:spcPct val="84000"/>
              </a:lnSpc>
              <a:spcBef>
                <a:spcPct val="0"/>
              </a:spcBef>
              <a:buClrTx/>
              <a:buFontTx/>
              <a:buNone/>
            </a:pPr>
            <a:r>
              <a:rPr lang="zh-CN" altLang="zh-CN" sz="2800" b="1" i="1">
                <a:solidFill>
                  <a:srgbClr val="060CF8"/>
                </a:solidFill>
                <a:latin typeface="Times New Roman" charset="0"/>
              </a:rPr>
              <a:t>C. There are other disadvantages to the telephone, as well </a:t>
            </a:r>
            <a:endParaRPr lang="zh-CN" altLang="en-US" sz="2800" b="1" i="1">
              <a:solidFill>
                <a:srgbClr val="060CF8"/>
              </a:solidFill>
              <a:latin typeface="Times New Roman" charset="0"/>
            </a:endParaRPr>
          </a:p>
          <a:p>
            <a:pPr marL="0" lvl="0" indent="0" rtl="0">
              <a:lnSpc>
                <a:spcPct val="84000"/>
              </a:lnSpc>
              <a:spcBef>
                <a:spcPct val="0"/>
              </a:spcBef>
              <a:buClrTx/>
              <a:buFontTx/>
              <a:buNone/>
            </a:pPr>
            <a:r>
              <a:rPr lang="zh-CN" altLang="zh-CN" sz="2800" b="1" i="1">
                <a:solidFill>
                  <a:srgbClr val="060CF8"/>
                </a:solidFill>
                <a:latin typeface="Times New Roman" charset="0"/>
              </a:rPr>
              <a:t>D. Since the Amish value seeing each other face to face</a:t>
            </a:r>
            <a:endParaRPr lang="zh-CN" altLang="en-US" sz="2800" b="1" i="1">
              <a:solidFill>
                <a:srgbClr val="060CF8"/>
              </a:solidFill>
              <a:latin typeface="Times New Roman" charset="0"/>
            </a:endParaRPr>
          </a:p>
          <a:p>
            <a:pPr marL="0" lvl="0" indent="0" rtl="0">
              <a:lnSpc>
                <a:spcPct val="84000"/>
              </a:lnSpc>
              <a:spcBef>
                <a:spcPct val="0"/>
              </a:spcBef>
              <a:buClrTx/>
              <a:buFontTx/>
              <a:buNone/>
            </a:pPr>
            <a:r>
              <a:rPr lang="zh-CN" altLang="zh-CN" sz="2800" b="1" i="1">
                <a:solidFill>
                  <a:srgbClr val="060CF8"/>
                </a:solidFill>
                <a:latin typeface="Times New Roman" charset="0"/>
              </a:rPr>
              <a:t>E. because they value community and living in peace above </a:t>
            </a:r>
            <a:endParaRPr lang="zh-CN" altLang="en-US" sz="2800" b="1" i="1">
              <a:solidFill>
                <a:srgbClr val="060CF8"/>
              </a:solidFill>
              <a:latin typeface="Times New Roman" charset="0"/>
            </a:endParaRPr>
          </a:p>
          <a:p>
            <a:pPr marL="0" lvl="0" indent="0" rtl="0">
              <a:lnSpc>
                <a:spcPct val="84000"/>
              </a:lnSpc>
              <a:spcBef>
                <a:spcPct val="0"/>
              </a:spcBef>
              <a:buClrTx/>
              <a:buFontTx/>
              <a:buNone/>
            </a:pPr>
            <a:r>
              <a:rPr lang="zh-CN" altLang="zh-CN" sz="2800" b="1" i="1">
                <a:solidFill>
                  <a:srgbClr val="060CF8"/>
                </a:solidFill>
                <a:latin typeface="Times New Roman" charset="0"/>
              </a:rPr>
              <a:t>    all else, especially new technology</a:t>
            </a:r>
            <a:endParaRPr lang="zh-CN" altLang="en-US" sz="2800" b="1" i="1">
              <a:solidFill>
                <a:srgbClr val="060CF8"/>
              </a:solidFill>
              <a:latin typeface="Times New Roman" charset="0"/>
            </a:endParaRPr>
          </a:p>
          <a:p>
            <a:pPr marL="0" lvl="0" indent="0" rtl="0">
              <a:lnSpc>
                <a:spcPct val="84000"/>
              </a:lnSpc>
              <a:spcBef>
                <a:spcPct val="0"/>
              </a:spcBef>
              <a:buClrTx/>
              <a:buFontTx/>
              <a:buNone/>
            </a:pPr>
            <a:r>
              <a:rPr lang="zh-CN" altLang="zh-CN" sz="2800" b="1" i="1">
                <a:solidFill>
                  <a:srgbClr val="060CF8"/>
                </a:solidFill>
                <a:latin typeface="Times New Roman" charset="0"/>
              </a:rPr>
              <a:t>F. Of course, using the mobile phone for text messages is the </a:t>
            </a:r>
            <a:endParaRPr lang="zh-CN" altLang="en-US" sz="2800" b="1" i="1">
              <a:solidFill>
                <a:srgbClr val="060CF8"/>
              </a:solidFill>
              <a:latin typeface="Times New Roman" charset="0"/>
            </a:endParaRPr>
          </a:p>
          <a:p>
            <a:pPr marL="0" lvl="0" indent="0" rtl="0">
              <a:lnSpc>
                <a:spcPct val="84000"/>
              </a:lnSpc>
              <a:spcBef>
                <a:spcPct val="0"/>
              </a:spcBef>
              <a:buClrTx/>
              <a:buFontTx/>
              <a:buNone/>
            </a:pPr>
            <a:r>
              <a:rPr lang="zh-CN" altLang="zh-CN" sz="2800" b="1" i="1">
                <a:solidFill>
                  <a:srgbClr val="060CF8"/>
                </a:solidFill>
                <a:latin typeface="Times New Roman" charset="0"/>
              </a:rPr>
              <a:t>    worst</a:t>
            </a:r>
            <a:endParaRPr lang="zh-CN" altLang="en-US" sz="2800" b="1" i="1">
              <a:solidFill>
                <a:srgbClr val="060CF8"/>
              </a:solidFill>
              <a:latin typeface="Times New Roman" charset="0"/>
            </a:endParaRPr>
          </a:p>
          <a:p>
            <a:pPr marL="0" lvl="0" indent="0" rtl="0">
              <a:lnSpc>
                <a:spcPct val="84000"/>
              </a:lnSpc>
              <a:spcBef>
                <a:spcPct val="0"/>
              </a:spcBef>
              <a:buClrTx/>
              <a:buFontTx/>
              <a:buNone/>
            </a:pPr>
            <a:r>
              <a:rPr lang="zh-CN" altLang="zh-CN" sz="2800" b="1" i="1">
                <a:solidFill>
                  <a:srgbClr val="060CF8"/>
                </a:solidFill>
                <a:latin typeface="Times New Roman" charset="0"/>
              </a:rPr>
              <a:t>G. Because telephones are extremely expensive for them, </a:t>
            </a:r>
            <a:endParaRPr lang="zh-CN" altLang="en-US" sz="2800" b="1" i="1">
              <a:solidFill>
                <a:srgbClr val="060CF8"/>
              </a:solidFill>
              <a:latin typeface="Times New Roman" charset="0"/>
            </a:endParaRPr>
          </a:p>
          <a:p>
            <a:pPr marL="0" lvl="0" indent="0" rtl="0">
              <a:lnSpc>
                <a:spcPct val="84000"/>
              </a:lnSpc>
              <a:spcBef>
                <a:spcPct val="0"/>
              </a:spcBef>
              <a:buClrTx/>
              <a:buFontTx/>
              <a:buNone/>
            </a:pPr>
            <a:r>
              <a:rPr lang="zh-CN" altLang="zh-CN" sz="2800" b="1" i="1">
                <a:solidFill>
                  <a:srgbClr val="060CF8"/>
                </a:solidFill>
                <a:latin typeface="Times New Roman" charset="0"/>
              </a:rPr>
              <a:t>     and their homes do not have electricity</a:t>
            </a:r>
            <a:endParaRPr lang="zh-CN" altLang="en-US" sz="2800" b="1" i="1">
              <a:solidFill>
                <a:srgbClr val="060CF8"/>
              </a:solidFill>
              <a:latin typeface="Times New Roman"/>
            </a:endParaRPr>
          </a:p>
        </p:txBody>
      </p:sp>
      <p:sp>
        <p:nvSpPr>
          <p:cNvPr id="20483" name="矩形 3"/>
          <p:cNvSpPr/>
          <p:nvPr/>
        </p:nvSpPr>
        <p:spPr>
          <a:xfrm>
            <a:off x="987413" y="908048"/>
            <a:ext cx="539115" cy="645160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</a:bodyPr>
          <a:lstStyle/>
          <a:p>
            <a:pPr lvl="0" algn="ctr" fontAlgn="base"/>
            <a:r>
              <a:rPr lang="en-US" altLang="zh-CN" sz="3600" b="1" i="1" strike="noStrike" noProof="1">
                <a:ln w="12700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Arial Black" charset="0"/>
                <a:ea typeface="宋体" pitchFamily="2" charset="-122"/>
                <a:cs typeface="Arial Black" panose="020B0A04020102020204" charset="0"/>
              </a:rPr>
              <a:t>B  </a:t>
            </a:r>
          </a:p>
        </p:txBody>
      </p:sp>
      <p:sp>
        <p:nvSpPr>
          <p:cNvPr id="20484" name="矩形 3"/>
          <p:cNvSpPr/>
          <p:nvPr/>
        </p:nvSpPr>
        <p:spPr>
          <a:xfrm>
            <a:off x="1456678" y="2014853"/>
            <a:ext cx="539115" cy="645160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</a:bodyPr>
          <a:lstStyle/>
          <a:p>
            <a:pPr lvl="0" algn="ctr" fontAlgn="base"/>
            <a:r>
              <a:rPr lang="en-US" altLang="zh-CN" sz="3600" b="1" i="1" strike="noStrike" noProof="1">
                <a:ln w="12700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Arial Black" charset="0"/>
                <a:ea typeface="宋体" pitchFamily="2" charset="-122"/>
                <a:cs typeface="Arial Black" panose="020B0A04020102020204" charset="0"/>
              </a:rPr>
              <a:t>C </a:t>
            </a:r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4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4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04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04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3" grpId="0"/>
      <p:bldP spid="2048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内容占位符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/>
          <a:lstStyle>
            <a:lvl1pPr marL="34290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 lang="zh-CN" altLang="en-US" sz="3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defRPr lang="zh-CN" altLang="en-US" sz="2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lvl="2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 lang="zh-CN" altLang="en-US" sz="2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lvl="3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defRPr lang="zh-CN" altLang="en-US"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lvl="4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»"/>
              <a:defRPr lang="zh-CN" altLang="en-US"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lvl="5" indent="-228600" algn="l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»"/>
              <a:defRPr lang="zh-CN" altLang="en-US"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lvl="6" indent="-228600" algn="l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»"/>
              <a:defRPr lang="zh-CN" altLang="en-US"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lvl="7" indent="-228600" algn="l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»"/>
              <a:defRPr lang="zh-CN" altLang="en-US"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lvl="8" indent="-228600" algn="l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»"/>
              <a:defRPr lang="zh-CN" altLang="en-US"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algn="ctr" rtl="0">
              <a:lnSpc>
                <a:spcPct val="97000"/>
              </a:lnSpc>
              <a:spcBef>
                <a:spcPct val="0"/>
              </a:spcBef>
              <a:buClrTx/>
              <a:buFontTx/>
              <a:buNone/>
            </a:pPr>
            <a:r>
              <a:rPr lang="zh-CN" altLang="en-US" sz="2800" b="1">
                <a:solidFill>
                  <a:srgbClr val="060CF8"/>
                </a:solidFill>
                <a:latin typeface="Times New Roman" charset="0"/>
              </a:rPr>
              <a:t>To phone or not to phone?</a:t>
            </a:r>
          </a:p>
          <a:p>
            <a:pPr marL="0" lvl="0" indent="0" rtl="0">
              <a:lnSpc>
                <a:spcPct val="97000"/>
              </a:lnSpc>
              <a:spcBef>
                <a:spcPct val="0"/>
              </a:spcBef>
              <a:buClrTx/>
              <a:buFontTx/>
              <a:buNone/>
            </a:pPr>
            <a:r>
              <a:rPr lang="zh-CN" altLang="en-US" sz="2800" b="1">
                <a:latin typeface="Times New Roman" charset="0"/>
              </a:rPr>
              <a:t>     (4)__________. In one study, girls average 80 text messages a day, and boys average 30.</a:t>
            </a:r>
          </a:p>
          <a:p>
            <a:pPr marL="0" lvl="0" indent="0" rtl="0">
              <a:lnSpc>
                <a:spcPct val="97000"/>
              </a:lnSpc>
              <a:spcBef>
                <a:spcPct val="0"/>
              </a:spcBef>
              <a:buClrTx/>
              <a:buFontTx/>
              <a:buNone/>
            </a:pPr>
            <a:r>
              <a:rPr lang="zh-CN" altLang="en-US" sz="2800" b="1">
                <a:latin typeface="Times New Roman" charset="0"/>
              </a:rPr>
              <a:t>     </a:t>
            </a:r>
            <a:r>
              <a:rPr lang="zh-CN" altLang="zh-CN" sz="2800" b="1">
                <a:latin typeface="Times New Roman" charset="0"/>
              </a:rPr>
              <a:t>Living a simple and primitive life, t</a:t>
            </a:r>
            <a:r>
              <a:rPr lang="zh-CN" altLang="en-US" sz="2800" b="1">
                <a:latin typeface="Times New Roman" charset="0"/>
              </a:rPr>
              <a:t>he Amish in general have a higher degree of mental health than most people.They have very calm and stable lives(5)__________.</a:t>
            </a:r>
          </a:p>
          <a:p>
            <a:pPr marL="0" lvl="0" indent="0" rtl="0">
              <a:lnSpc>
                <a:spcPct val="97000"/>
              </a:lnSpc>
              <a:spcBef>
                <a:spcPct val="0"/>
              </a:spcBef>
              <a:buClrTx/>
              <a:buFontTx/>
              <a:buNone/>
            </a:pPr>
            <a:r>
              <a:rPr lang="zh-CN" altLang="zh-CN" sz="2800" b="1" i="1">
                <a:solidFill>
                  <a:srgbClr val="060CF8"/>
                </a:solidFill>
                <a:latin typeface="Times New Roman" charset="0"/>
              </a:rPr>
              <a:t>A. which is completely right</a:t>
            </a:r>
            <a:endParaRPr lang="zh-CN" altLang="en-US" sz="2800" b="1" i="1">
              <a:solidFill>
                <a:srgbClr val="060CF8"/>
              </a:solidFill>
              <a:latin typeface="Times New Roman" charset="0"/>
            </a:endParaRPr>
          </a:p>
          <a:p>
            <a:pPr marL="0" lvl="0" indent="0" rtl="0">
              <a:lnSpc>
                <a:spcPct val="97000"/>
              </a:lnSpc>
              <a:spcBef>
                <a:spcPct val="0"/>
              </a:spcBef>
              <a:buClrTx/>
              <a:buFontTx/>
              <a:buNone/>
            </a:pPr>
            <a:r>
              <a:rPr lang="zh-CN" altLang="zh-CN" sz="2800" b="1" i="1">
                <a:solidFill>
                  <a:srgbClr val="060CF8"/>
                </a:solidFill>
                <a:latin typeface="Times New Roman" charset="0"/>
              </a:rPr>
              <a:t>B. However, maybe the Amish have a valid point</a:t>
            </a:r>
            <a:endParaRPr lang="zh-CN" altLang="en-US" sz="2800" b="1" i="1">
              <a:solidFill>
                <a:srgbClr val="060CF8"/>
              </a:solidFill>
              <a:latin typeface="Times New Roman" charset="0"/>
            </a:endParaRPr>
          </a:p>
          <a:p>
            <a:pPr marL="0" lvl="0" indent="0" rtl="0">
              <a:lnSpc>
                <a:spcPct val="97000"/>
              </a:lnSpc>
              <a:spcBef>
                <a:spcPct val="0"/>
              </a:spcBef>
              <a:buClrTx/>
              <a:buFontTx/>
              <a:buNone/>
            </a:pPr>
            <a:r>
              <a:rPr lang="zh-CN" altLang="zh-CN" sz="2800" b="1" i="1">
                <a:solidFill>
                  <a:srgbClr val="060CF8"/>
                </a:solidFill>
                <a:latin typeface="Times New Roman" charset="0"/>
              </a:rPr>
              <a:t>C. There are other disadvantages to the telephone, as well </a:t>
            </a:r>
            <a:endParaRPr lang="zh-CN" altLang="en-US" sz="2800" b="1" i="1">
              <a:solidFill>
                <a:srgbClr val="060CF8"/>
              </a:solidFill>
              <a:latin typeface="Times New Roman" charset="0"/>
            </a:endParaRPr>
          </a:p>
          <a:p>
            <a:pPr marL="0" lvl="0" indent="0" rtl="0">
              <a:lnSpc>
                <a:spcPct val="97000"/>
              </a:lnSpc>
              <a:spcBef>
                <a:spcPct val="0"/>
              </a:spcBef>
              <a:buClrTx/>
              <a:buFontTx/>
              <a:buNone/>
            </a:pPr>
            <a:r>
              <a:rPr lang="zh-CN" altLang="zh-CN" sz="2800" b="1" i="1">
                <a:solidFill>
                  <a:srgbClr val="060CF8"/>
                </a:solidFill>
                <a:latin typeface="Times New Roman" charset="0"/>
              </a:rPr>
              <a:t>D. Since the Amish value seeing each other face to face</a:t>
            </a:r>
            <a:endParaRPr lang="zh-CN" altLang="en-US" sz="2800" b="1" i="1">
              <a:solidFill>
                <a:srgbClr val="060CF8"/>
              </a:solidFill>
              <a:latin typeface="Times New Roman" charset="0"/>
            </a:endParaRPr>
          </a:p>
          <a:p>
            <a:pPr marL="0" lvl="0" indent="0" rtl="0">
              <a:lnSpc>
                <a:spcPct val="97000"/>
              </a:lnSpc>
              <a:spcBef>
                <a:spcPct val="0"/>
              </a:spcBef>
              <a:buClrTx/>
              <a:buFontTx/>
              <a:buNone/>
            </a:pPr>
            <a:r>
              <a:rPr lang="zh-CN" altLang="zh-CN" sz="2800" b="1" i="1">
                <a:solidFill>
                  <a:srgbClr val="060CF8"/>
                </a:solidFill>
                <a:latin typeface="Times New Roman" charset="0"/>
              </a:rPr>
              <a:t>E. because they value community and living in peace above </a:t>
            </a:r>
            <a:endParaRPr lang="zh-CN" altLang="en-US" sz="2800" b="1" i="1">
              <a:solidFill>
                <a:srgbClr val="060CF8"/>
              </a:solidFill>
              <a:latin typeface="Times New Roman" charset="0"/>
            </a:endParaRPr>
          </a:p>
          <a:p>
            <a:pPr marL="0" lvl="0" indent="0" rtl="0">
              <a:lnSpc>
                <a:spcPct val="97000"/>
              </a:lnSpc>
              <a:spcBef>
                <a:spcPct val="0"/>
              </a:spcBef>
              <a:buClrTx/>
              <a:buFontTx/>
              <a:buNone/>
            </a:pPr>
            <a:r>
              <a:rPr lang="zh-CN" altLang="zh-CN" sz="2800" b="1" i="1">
                <a:solidFill>
                  <a:srgbClr val="060CF8"/>
                </a:solidFill>
                <a:latin typeface="Times New Roman" charset="0"/>
              </a:rPr>
              <a:t>    all else, especially new technology</a:t>
            </a:r>
            <a:endParaRPr lang="zh-CN" altLang="en-US" sz="2800" b="1" i="1">
              <a:solidFill>
                <a:srgbClr val="060CF8"/>
              </a:solidFill>
              <a:latin typeface="Times New Roman" charset="0"/>
            </a:endParaRPr>
          </a:p>
          <a:p>
            <a:pPr marL="0" lvl="0" indent="0" rtl="0">
              <a:lnSpc>
                <a:spcPct val="97000"/>
              </a:lnSpc>
              <a:spcBef>
                <a:spcPct val="0"/>
              </a:spcBef>
              <a:buClrTx/>
              <a:buFontTx/>
              <a:buNone/>
            </a:pPr>
            <a:r>
              <a:rPr lang="zh-CN" altLang="zh-CN" sz="2800" b="1" i="1">
                <a:solidFill>
                  <a:srgbClr val="060CF8"/>
                </a:solidFill>
                <a:latin typeface="Times New Roman" charset="0"/>
              </a:rPr>
              <a:t>F. Of course, using the mobile phone for text messages is the </a:t>
            </a:r>
            <a:endParaRPr lang="zh-CN" altLang="en-US" sz="2800" b="1" i="1">
              <a:solidFill>
                <a:srgbClr val="060CF8"/>
              </a:solidFill>
              <a:latin typeface="Times New Roman" charset="0"/>
            </a:endParaRPr>
          </a:p>
          <a:p>
            <a:pPr marL="0" lvl="0" indent="0" rtl="0">
              <a:lnSpc>
                <a:spcPct val="97000"/>
              </a:lnSpc>
              <a:spcBef>
                <a:spcPct val="0"/>
              </a:spcBef>
              <a:buClrTx/>
              <a:buFontTx/>
              <a:buNone/>
            </a:pPr>
            <a:r>
              <a:rPr lang="zh-CN" altLang="zh-CN" sz="2800" b="1" i="1">
                <a:solidFill>
                  <a:srgbClr val="060CF8"/>
                </a:solidFill>
                <a:latin typeface="Times New Roman" charset="0"/>
              </a:rPr>
              <a:t>    worst</a:t>
            </a:r>
            <a:endParaRPr lang="zh-CN" altLang="en-US" sz="2800" b="1" i="1">
              <a:solidFill>
                <a:srgbClr val="060CF8"/>
              </a:solidFill>
              <a:latin typeface="Times New Roman" charset="0"/>
            </a:endParaRPr>
          </a:p>
          <a:p>
            <a:pPr marL="0" lvl="0" indent="0" rtl="0">
              <a:lnSpc>
                <a:spcPct val="97000"/>
              </a:lnSpc>
              <a:spcBef>
                <a:spcPct val="0"/>
              </a:spcBef>
              <a:buClrTx/>
              <a:buFontTx/>
              <a:buNone/>
            </a:pPr>
            <a:r>
              <a:rPr lang="zh-CN" altLang="zh-CN" sz="2800" b="1" i="1">
                <a:solidFill>
                  <a:srgbClr val="060CF8"/>
                </a:solidFill>
                <a:latin typeface="Times New Roman" charset="0"/>
              </a:rPr>
              <a:t>G. Because telephones are extremely expensive for them, </a:t>
            </a:r>
            <a:endParaRPr lang="zh-CN" altLang="en-US" sz="2800" b="1" i="1">
              <a:solidFill>
                <a:srgbClr val="060CF8"/>
              </a:solidFill>
              <a:latin typeface="Times New Roman" charset="0"/>
            </a:endParaRPr>
          </a:p>
          <a:p>
            <a:pPr marL="0" lvl="0" indent="0" rtl="0">
              <a:lnSpc>
                <a:spcPct val="97000"/>
              </a:lnSpc>
              <a:spcBef>
                <a:spcPct val="0"/>
              </a:spcBef>
              <a:buClrTx/>
              <a:buFontTx/>
              <a:buNone/>
            </a:pPr>
            <a:r>
              <a:rPr lang="zh-CN" altLang="zh-CN" sz="2800" b="1" i="1">
                <a:solidFill>
                  <a:srgbClr val="060CF8"/>
                </a:solidFill>
                <a:latin typeface="Times New Roman" charset="0"/>
              </a:rPr>
              <a:t>     and their homes do not have electricity</a:t>
            </a:r>
            <a:endParaRPr lang="zh-CN" altLang="en-US" sz="2800" b="1" i="1">
              <a:solidFill>
                <a:srgbClr val="060CF8"/>
              </a:solidFill>
              <a:latin typeface="Times New Roman"/>
            </a:endParaRPr>
          </a:p>
        </p:txBody>
      </p:sp>
      <p:sp>
        <p:nvSpPr>
          <p:cNvPr id="22531" name="矩形 3"/>
          <p:cNvSpPr/>
          <p:nvPr/>
        </p:nvSpPr>
        <p:spPr>
          <a:xfrm>
            <a:off x="1584948" y="292733"/>
            <a:ext cx="488315" cy="645160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</a:bodyPr>
          <a:lstStyle/>
          <a:p>
            <a:pPr lvl="0" algn="ctr" fontAlgn="base"/>
            <a:r>
              <a:rPr lang="en-US" altLang="zh-CN" sz="3600" b="1" i="1" strike="noStrike" noProof="1">
                <a:ln w="12700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Arial Black" charset="0"/>
                <a:ea typeface="宋体" pitchFamily="2" charset="-122"/>
                <a:cs typeface="Arial Black" panose="020B0A04020102020204" charset="0"/>
              </a:rPr>
              <a:t>F </a:t>
            </a:r>
          </a:p>
        </p:txBody>
      </p:sp>
      <p:sp>
        <p:nvSpPr>
          <p:cNvPr id="22532" name="矩形 3"/>
          <p:cNvSpPr/>
          <p:nvPr/>
        </p:nvSpPr>
        <p:spPr>
          <a:xfrm>
            <a:off x="7673328" y="1943733"/>
            <a:ext cx="513715" cy="645160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</a:bodyPr>
          <a:lstStyle/>
          <a:p>
            <a:pPr lvl="0" algn="ctr" fontAlgn="base"/>
            <a:r>
              <a:rPr lang="en-US" altLang="zh-CN" sz="3600" b="1" i="1" strike="noStrike" noProof="1">
                <a:ln w="12700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Arial Black" charset="0"/>
                <a:ea typeface="宋体" pitchFamily="2" charset="-122"/>
                <a:cs typeface="Arial Black" panose="020B0A04020102020204" charset="0"/>
              </a:rPr>
              <a:t>E</a:t>
            </a:r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25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25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25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25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1" grpId="0"/>
      <p:bldP spid="2253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ext Box 3"/>
          <p:cNvSpPr txBox="1">
            <a:spLocks noChangeArrowheads="1"/>
          </p:cNvSpPr>
          <p:nvPr/>
        </p:nvSpPr>
        <p:spPr bwMode="auto">
          <a:xfrm>
            <a:off x="381000" y="1019175"/>
            <a:ext cx="8229600" cy="18002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800" b="1" dirty="0">
                <a:solidFill>
                  <a:srgbClr val="FF0000"/>
                </a:solidFill>
                <a:latin typeface="宋体" charset="-122"/>
              </a:rPr>
              <a:t>    </a:t>
            </a:r>
            <a:r>
              <a:rPr lang="zh-CN" altLang="en-US" sz="2800" b="1" dirty="0">
                <a:solidFill>
                  <a:srgbClr val="FF0000"/>
                </a:solidFill>
                <a:latin typeface="宋体" charset="-122"/>
              </a:rPr>
              <a:t>中学生校园是否能使用手机问题是中学生最热的话题之一，对此，有的同学说好，有的同学则持反对意见。</a:t>
            </a:r>
            <a:r>
              <a:rPr lang="zh-CN" altLang="en-US" sz="2800" b="1" dirty="0">
                <a:solidFill>
                  <a:srgbClr val="000000"/>
                </a:solidFill>
                <a:latin typeface="宋体" charset="-122"/>
              </a:rPr>
              <a:t>请你根据下面所提供的信息写一篇短文，并提出你的可能的解决办法。 </a:t>
            </a:r>
            <a:r>
              <a:rPr lang="en-US" altLang="zh-CN" sz="2800" b="1" dirty="0">
                <a:solidFill>
                  <a:srgbClr val="000000"/>
                </a:solidFill>
                <a:latin typeface="宋体" charset="-122"/>
              </a:rPr>
              <a:t>(150</a:t>
            </a:r>
            <a:r>
              <a:rPr lang="zh-CN" altLang="en-US" sz="2800" b="1" dirty="0">
                <a:solidFill>
                  <a:srgbClr val="000000"/>
                </a:solidFill>
                <a:latin typeface="宋体" charset="-122"/>
              </a:rPr>
              <a:t>词左右）</a:t>
            </a:r>
          </a:p>
        </p:txBody>
      </p:sp>
      <p:graphicFrame>
        <p:nvGraphicFramePr>
          <p:cNvPr id="5" name="Group 24"/>
          <p:cNvGraphicFramePr>
            <a:graphicFrameLocks noGrp="1"/>
          </p:cNvGraphicFramePr>
          <p:nvPr/>
        </p:nvGraphicFramePr>
        <p:xfrm>
          <a:off x="228600" y="2895600"/>
          <a:ext cx="8686800" cy="3048000"/>
        </p:xfrm>
        <a:graphic>
          <a:graphicData uri="http://schemas.openxmlformats.org/drawingml/2006/table">
            <a:tbl>
              <a:tblPr/>
              <a:tblGrid>
                <a:gridCol w="4343400"/>
                <a:gridCol w="4343400"/>
              </a:tblGrid>
              <a:tr h="609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zh-CN" altLang="en-US" sz="2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ea typeface="宋体" charset="-122"/>
                        </a:rPr>
                        <a:t>优点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zh-CN" altLang="en-US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ea typeface="宋体" charset="-122"/>
                        </a:rPr>
                        <a:t>缺点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38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ea typeface="宋体" charset="-122"/>
                        </a:rPr>
                        <a:t>1. …</a:t>
                      </a:r>
                      <a:r>
                        <a:rPr kumimoji="0" lang="zh-CN" altLang="en-US" sz="2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ea typeface="宋体" charset="-122"/>
                        </a:rPr>
                        <a:t>；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ea typeface="宋体" charset="-122"/>
                        </a:rPr>
                        <a:t>2. …</a:t>
                      </a:r>
                      <a:r>
                        <a:rPr kumimoji="0" lang="zh-CN" altLang="en-US" sz="2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ea typeface="宋体" charset="-122"/>
                        </a:rPr>
                        <a:t>；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ea typeface="宋体" charset="-122"/>
                        </a:rPr>
                        <a:t>3. …</a:t>
                      </a:r>
                      <a:r>
                        <a:rPr kumimoji="0" lang="zh-CN" altLang="en-US" sz="2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ea typeface="宋体" charset="-122"/>
                        </a:rPr>
                        <a:t>。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ea typeface="宋体" charset="-122"/>
                        </a:rPr>
                        <a:t>1. …</a:t>
                      </a:r>
                      <a:r>
                        <a:rPr kumimoji="0" lang="zh-CN" altLang="en-US" sz="2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ea typeface="宋体" charset="-122"/>
                        </a:rPr>
                        <a:t>；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ea typeface="宋体" charset="-122"/>
                        </a:rPr>
                        <a:t>2. …</a:t>
                      </a:r>
                      <a:r>
                        <a:rPr kumimoji="0" lang="zh-CN" altLang="en-US" sz="2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ea typeface="宋体" charset="-122"/>
                        </a:rPr>
                        <a:t>；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ea typeface="宋体" charset="-122"/>
                        </a:rPr>
                        <a:t>3. …</a:t>
                      </a:r>
                      <a:r>
                        <a:rPr kumimoji="0" lang="zh-CN" altLang="en-US" sz="2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ea typeface="宋体" charset="-122"/>
                        </a:rPr>
                        <a:t>。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1757" name="Text Box 26"/>
          <p:cNvSpPr txBox="1">
            <a:spLocks noChangeArrowheads="1"/>
          </p:cNvSpPr>
          <p:nvPr/>
        </p:nvSpPr>
        <p:spPr bwMode="auto">
          <a:xfrm>
            <a:off x="-142875" y="428625"/>
            <a:ext cx="2590800" cy="6413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zh-CN" sz="3600" b="1" dirty="0">
                <a:solidFill>
                  <a:srgbClr val="000000"/>
                </a:solidFill>
                <a:latin typeface="Calibri" pitchFamily="34" charset="0"/>
              </a:rPr>
              <a:t>Writing</a:t>
            </a:r>
            <a:r>
              <a:rPr lang="en-US" altLang="zh-CN" sz="3600" b="1" dirty="0">
                <a:latin typeface="Calibri" pitchFamily="34" charset="0"/>
              </a:rPr>
              <a:t>: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-142875" y="428625"/>
            <a:ext cx="10358438" cy="447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3200" b="1">
                <a:solidFill>
                  <a:srgbClr val="FF0000"/>
                </a:solidFill>
                <a:latin typeface="Calibri" pitchFamily="34" charset="0"/>
              </a:rPr>
              <a:t>The structure of the passage:</a:t>
            </a:r>
          </a:p>
          <a:p>
            <a:r>
              <a:rPr lang="en-US" altLang="zh-CN" sz="3200" b="1">
                <a:solidFill>
                  <a:srgbClr val="FF0000"/>
                </a:solidFill>
                <a:latin typeface="Calibri" pitchFamily="34" charset="0"/>
              </a:rPr>
              <a:t>Paragraph 1.</a:t>
            </a:r>
            <a:r>
              <a:rPr lang="en-US" altLang="zh-CN" sz="3200" b="1">
                <a:solidFill>
                  <a:srgbClr val="0000CC"/>
                </a:solidFill>
                <a:latin typeface="Calibri" pitchFamily="34" charset="0"/>
              </a:rPr>
              <a:t>  Introduction-- introduce the problem</a:t>
            </a:r>
          </a:p>
          <a:p>
            <a:r>
              <a:rPr lang="en-US" altLang="zh-CN" sz="3200" b="1">
                <a:solidFill>
                  <a:srgbClr val="0000CC"/>
                </a:solidFill>
                <a:latin typeface="Calibri" pitchFamily="34" charset="0"/>
              </a:rPr>
              <a:t>		    /topic.</a:t>
            </a:r>
          </a:p>
          <a:p>
            <a:endParaRPr lang="en-US" altLang="zh-CN" sz="3200" b="1">
              <a:latin typeface="Calibri" pitchFamily="34" charset="0"/>
            </a:endParaRPr>
          </a:p>
          <a:p>
            <a:r>
              <a:rPr lang="en-US" altLang="zh-CN" sz="3200" b="1">
                <a:solidFill>
                  <a:srgbClr val="FF0000"/>
                </a:solidFill>
                <a:latin typeface="Calibri" pitchFamily="34" charset="0"/>
              </a:rPr>
              <a:t>Paragraph 2. </a:t>
            </a:r>
            <a:r>
              <a:rPr lang="en-US" altLang="zh-CN" sz="3200" b="1">
                <a:latin typeface="Calibri" pitchFamily="34" charset="0"/>
              </a:rPr>
              <a:t>Advantages of using mobile phones.</a:t>
            </a:r>
          </a:p>
          <a:p>
            <a:endParaRPr lang="en-US" altLang="zh-CN" sz="3200" b="1">
              <a:latin typeface="Calibri" pitchFamily="34" charset="0"/>
            </a:endParaRPr>
          </a:p>
          <a:p>
            <a:r>
              <a:rPr lang="en-US" altLang="zh-CN" sz="3200" b="1">
                <a:solidFill>
                  <a:srgbClr val="FF0000"/>
                </a:solidFill>
                <a:latin typeface="Calibri" pitchFamily="34" charset="0"/>
              </a:rPr>
              <a:t>Paragraph 3. </a:t>
            </a:r>
            <a:r>
              <a:rPr lang="en-US" altLang="zh-CN" sz="3200" b="1">
                <a:latin typeface="Calibri" pitchFamily="34" charset="0"/>
              </a:rPr>
              <a:t>Disadvantages of using mobile phones.</a:t>
            </a:r>
          </a:p>
          <a:p>
            <a:endParaRPr lang="en-US" altLang="zh-CN" sz="3200" b="1">
              <a:latin typeface="Calibri" pitchFamily="34" charset="0"/>
            </a:endParaRPr>
          </a:p>
          <a:p>
            <a:r>
              <a:rPr lang="en-US" altLang="zh-CN" sz="3200" b="1">
                <a:solidFill>
                  <a:srgbClr val="FF0000"/>
                </a:solidFill>
                <a:latin typeface="Calibri" pitchFamily="34" charset="0"/>
              </a:rPr>
              <a:t>Paragraph 4. </a:t>
            </a:r>
            <a:r>
              <a:rPr lang="en-US" altLang="zh-CN" sz="3200" b="1">
                <a:latin typeface="Calibri" pitchFamily="34" charset="0"/>
              </a:rPr>
              <a:t>Possible solutions ----- your suggestions.</a:t>
            </a:r>
            <a:endParaRPr lang="zh-CN" altLang="en-US" sz="3200" b="1">
              <a:latin typeface="Calibri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1357290" cy="400110"/>
          </a:xfrm>
          <a:prstGeom prst="rect">
            <a:avLst/>
          </a:prstGeom>
          <a:solidFill>
            <a:schemeClr val="bg2">
              <a:lumMod val="75000"/>
            </a:schemeClr>
          </a:solidFill>
          <a:scene3d>
            <a:camera prst="orthographicFront"/>
            <a:lightRig rig="morning" dir="t"/>
          </a:scene3d>
          <a:sp3d prstMaterial="dkEdge">
            <a:bevelT/>
            <a:bevelB/>
          </a:sp3d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2000" b="1" dirty="0">
                <a:solidFill>
                  <a:srgbClr val="FF0000"/>
                </a:solidFill>
                <a:latin typeface="+mn-lt"/>
                <a:ea typeface="+mn-ea"/>
              </a:rPr>
              <a:t>Writing  </a:t>
            </a:r>
            <a:endParaRPr lang="zh-CN" altLang="en-US" sz="2000" b="1" dirty="0">
              <a:solidFill>
                <a:srgbClr val="FF0000"/>
              </a:solidFill>
              <a:latin typeface="+mn-lt"/>
              <a:ea typeface="+mn-ea"/>
            </a:endParaRPr>
          </a:p>
        </p:txBody>
      </p:sp>
      <p:sp>
        <p:nvSpPr>
          <p:cNvPr id="34818" name="Text Box 6"/>
          <p:cNvSpPr txBox="1">
            <a:spLocks noChangeArrowheads="1"/>
          </p:cNvSpPr>
          <p:nvPr/>
        </p:nvSpPr>
        <p:spPr bwMode="auto">
          <a:xfrm>
            <a:off x="0" y="285750"/>
            <a:ext cx="8915400" cy="1077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3200" b="1">
                <a:solidFill>
                  <a:srgbClr val="FF0000"/>
                </a:solidFill>
              </a:rPr>
              <a:t>Make a list of advantages and disadvantages of using mobile phones.</a:t>
            </a:r>
            <a:endParaRPr lang="zh-CN" altLang="en-US" sz="3200" b="1">
              <a:solidFill>
                <a:srgbClr val="FF0000"/>
              </a:solidFill>
            </a:endParaRPr>
          </a:p>
        </p:txBody>
      </p:sp>
      <p:graphicFrame>
        <p:nvGraphicFramePr>
          <p:cNvPr id="6" name="Group 24"/>
          <p:cNvGraphicFramePr>
            <a:graphicFrameLocks noGrp="1"/>
          </p:cNvGraphicFramePr>
          <p:nvPr/>
        </p:nvGraphicFramePr>
        <p:xfrm>
          <a:off x="0" y="1714500"/>
          <a:ext cx="9067800" cy="4857750"/>
        </p:xfrm>
        <a:graphic>
          <a:graphicData uri="http://schemas.openxmlformats.org/drawingml/2006/table">
            <a:tbl>
              <a:tblPr/>
              <a:tblGrid>
                <a:gridCol w="4494213"/>
                <a:gridCol w="4573587"/>
              </a:tblGrid>
              <a:tr h="4857750">
                <a:tc>
                  <a:txBody>
                    <a:bodyPr/>
                    <a:lstStyle/>
                    <a:p>
                      <a:pPr marL="457200" marR="0" lvl="0" indent="-4572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AutoNum type="arabicPeriod"/>
                        <a:tabLst/>
                      </a:pPr>
                      <a:endParaRPr kumimoji="0" lang="en-US" altLang="zh-CN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itchFamily="34" charset="0"/>
                        <a:ea typeface="宋体" charset="-12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57200" marR="0" lvl="0" indent="-4572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AutoNum type="arabicPeriod"/>
                        <a:tabLst/>
                      </a:pPr>
                      <a:endParaRPr kumimoji="0" lang="en-US" altLang="zh-CN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Verdana" pitchFamily="34" charset="0"/>
                        <a:ea typeface="宋体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7" name="矩形 6"/>
          <p:cNvSpPr>
            <a:spLocks noChangeArrowheads="1"/>
          </p:cNvSpPr>
          <p:nvPr/>
        </p:nvSpPr>
        <p:spPr bwMode="auto">
          <a:xfrm>
            <a:off x="0" y="1714500"/>
            <a:ext cx="4572000" cy="5953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AutoNum type="arabicPeriod"/>
            </a:pPr>
            <a:r>
              <a:rPr lang="en-US" altLang="zh-CN" sz="2800" b="1">
                <a:latin typeface="Calibri" pitchFamily="34" charset="0"/>
              </a:rPr>
              <a:t>Help</a:t>
            </a:r>
            <a:r>
              <a:rPr lang="en-US" altLang="zh-CN" sz="2800" b="1">
                <a:solidFill>
                  <a:srgbClr val="000000"/>
                </a:solidFill>
                <a:latin typeface="Calibri" pitchFamily="34" charset="0"/>
              </a:rPr>
              <a:t> to get touch with sb in time.</a:t>
            </a:r>
          </a:p>
          <a:p>
            <a:pPr marL="457200" indent="-45720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AutoNum type="arabicPeriod"/>
            </a:pPr>
            <a:r>
              <a:rPr lang="en-US" altLang="zh-CN" sz="2800" b="1">
                <a:solidFill>
                  <a:srgbClr val="000000"/>
                </a:solidFill>
                <a:latin typeface="Calibri" pitchFamily="34" charset="0"/>
              </a:rPr>
              <a:t>Send text messages</a:t>
            </a:r>
          </a:p>
          <a:p>
            <a:pPr marL="457200" indent="-45720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AutoNum type="arabicPeriod"/>
            </a:pPr>
            <a:r>
              <a:rPr lang="en-US" altLang="zh-CN" sz="2800" b="1">
                <a:solidFill>
                  <a:srgbClr val="000000"/>
                </a:solidFill>
                <a:latin typeface="Calibri" pitchFamily="34" charset="0"/>
              </a:rPr>
              <a:t>Take photos</a:t>
            </a:r>
          </a:p>
          <a:p>
            <a:pPr marL="457200" indent="-45720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AutoNum type="arabicPeriod"/>
            </a:pPr>
            <a:r>
              <a:rPr lang="en-US" altLang="zh-CN" sz="2800" b="1">
                <a:solidFill>
                  <a:srgbClr val="000000"/>
                </a:solidFill>
                <a:latin typeface="Calibri" pitchFamily="34" charset="0"/>
              </a:rPr>
              <a:t>Surf the internet for information</a:t>
            </a:r>
          </a:p>
          <a:p>
            <a:pPr marL="457200" indent="-45720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AutoNum type="arabicPeriod"/>
            </a:pPr>
            <a:r>
              <a:rPr lang="en-US" altLang="zh-CN" sz="2800" b="1">
                <a:solidFill>
                  <a:srgbClr val="002060"/>
                </a:solidFill>
                <a:latin typeface="Calibri" pitchFamily="34" charset="0"/>
              </a:rPr>
              <a:t>In case of </a:t>
            </a:r>
            <a:r>
              <a:rPr lang="en-US" altLang="zh-CN" sz="2800" b="1">
                <a:solidFill>
                  <a:srgbClr val="000000"/>
                </a:solidFill>
                <a:latin typeface="Calibri" pitchFamily="34" charset="0"/>
              </a:rPr>
              <a:t>emergencies</a:t>
            </a:r>
          </a:p>
          <a:p>
            <a:pPr marL="457200" indent="-45720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AutoNum type="arabicPeriod"/>
            </a:pPr>
            <a:r>
              <a:rPr lang="en-US" altLang="zh-CN" sz="2800" b="1">
                <a:latin typeface="Calibri" pitchFamily="34" charset="0"/>
              </a:rPr>
              <a:t>Serve as </a:t>
            </a:r>
            <a:r>
              <a:rPr lang="en-US" altLang="zh-CN" sz="2800" b="1">
                <a:solidFill>
                  <a:srgbClr val="000000"/>
                </a:solidFill>
                <a:latin typeface="Calibri" pitchFamily="34" charset="0"/>
              </a:rPr>
              <a:t>a entertainment to relax</a:t>
            </a:r>
          </a:p>
          <a:p>
            <a:pPr marL="457200" indent="-45720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AutoNum type="arabicPeriod"/>
            </a:pPr>
            <a:r>
              <a:rPr lang="en-US" altLang="zh-CN" sz="2800" b="1">
                <a:solidFill>
                  <a:srgbClr val="000000"/>
                </a:solidFill>
                <a:latin typeface="Calibri" pitchFamily="34" charset="0"/>
              </a:rPr>
              <a:t>Listen to music</a:t>
            </a:r>
          </a:p>
          <a:p>
            <a:pPr marL="457200" indent="-457200">
              <a:spcBef>
                <a:spcPct val="20000"/>
              </a:spcBef>
              <a:buClr>
                <a:schemeClr val="hlink"/>
              </a:buClr>
            </a:pPr>
            <a:r>
              <a:rPr lang="en-US" altLang="zh-CN" sz="2800" b="1">
                <a:solidFill>
                  <a:srgbClr val="FF0000"/>
                </a:solidFill>
                <a:latin typeface="Calibri" pitchFamily="34" charset="0"/>
              </a:rPr>
              <a:t>…</a:t>
            </a:r>
          </a:p>
          <a:p>
            <a:pPr marL="457200" indent="-457200">
              <a:spcBef>
                <a:spcPct val="20000"/>
              </a:spcBef>
              <a:buClr>
                <a:schemeClr val="hlink"/>
              </a:buClr>
            </a:pPr>
            <a:endParaRPr lang="en-US" altLang="zh-CN" sz="2800" b="1">
              <a:solidFill>
                <a:srgbClr val="000000"/>
              </a:solidFill>
              <a:latin typeface="Verdana" pitchFamily="34" charset="0"/>
            </a:endParaRPr>
          </a:p>
        </p:txBody>
      </p:sp>
      <p:sp>
        <p:nvSpPr>
          <p:cNvPr id="8" name="矩形 7"/>
          <p:cNvSpPr>
            <a:spLocks noChangeArrowheads="1"/>
          </p:cNvSpPr>
          <p:nvPr/>
        </p:nvSpPr>
        <p:spPr bwMode="auto">
          <a:xfrm>
            <a:off x="4572000" y="1854200"/>
            <a:ext cx="4572000" cy="496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AutoNum type="arabicPeriod"/>
            </a:pPr>
            <a:r>
              <a:rPr lang="en-US" altLang="zh-CN" sz="2800" b="1">
                <a:solidFill>
                  <a:srgbClr val="FF0000"/>
                </a:solidFill>
                <a:latin typeface="Calibri" pitchFamily="34" charset="0"/>
              </a:rPr>
              <a:t>Add</a:t>
            </a:r>
            <a:r>
              <a:rPr lang="en-US" altLang="zh-CN" sz="2800" b="1">
                <a:solidFill>
                  <a:srgbClr val="000000"/>
                </a:solidFill>
                <a:latin typeface="Calibri" pitchFamily="34" charset="0"/>
              </a:rPr>
              <a:t> financial burden to parents;</a:t>
            </a:r>
          </a:p>
          <a:p>
            <a:pPr marL="457200" indent="-45720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AutoNum type="arabicPeriod"/>
            </a:pPr>
            <a:r>
              <a:rPr lang="en-US" altLang="zh-CN" sz="2800" b="1">
                <a:solidFill>
                  <a:srgbClr val="FF0000"/>
                </a:solidFill>
                <a:latin typeface="Calibri" pitchFamily="34" charset="0"/>
              </a:rPr>
              <a:t>Disturb</a:t>
            </a:r>
            <a:r>
              <a:rPr lang="en-US" altLang="zh-CN" sz="2800" b="1">
                <a:solidFill>
                  <a:srgbClr val="000000"/>
                </a:solidFill>
                <a:latin typeface="Calibri" pitchFamily="34" charset="0"/>
              </a:rPr>
              <a:t> study or work</a:t>
            </a:r>
          </a:p>
          <a:p>
            <a:pPr marL="457200" indent="-45720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AutoNum type="arabicPeriod"/>
            </a:pPr>
            <a:r>
              <a:rPr lang="en-US" altLang="zh-CN" sz="2800" b="1">
                <a:solidFill>
                  <a:srgbClr val="FF0000"/>
                </a:solidFill>
                <a:latin typeface="Calibri" pitchFamily="34" charset="0"/>
              </a:rPr>
              <a:t>Produce</a:t>
            </a:r>
            <a:r>
              <a:rPr lang="en-US" altLang="zh-CN" sz="2800" b="1">
                <a:solidFill>
                  <a:srgbClr val="000000"/>
                </a:solidFill>
                <a:latin typeface="Calibri" pitchFamily="34" charset="0"/>
              </a:rPr>
              <a:t> radiation</a:t>
            </a:r>
          </a:p>
          <a:p>
            <a:pPr marL="457200" indent="-45720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AutoNum type="arabicPeriod"/>
            </a:pPr>
            <a:r>
              <a:rPr lang="en-US" altLang="zh-CN" sz="2800" b="1">
                <a:solidFill>
                  <a:srgbClr val="FF0000"/>
                </a:solidFill>
                <a:latin typeface="Calibri" pitchFamily="34" charset="0"/>
              </a:rPr>
              <a:t>Influence</a:t>
            </a:r>
            <a:r>
              <a:rPr lang="en-US" altLang="zh-CN" sz="2800" b="1">
                <a:solidFill>
                  <a:srgbClr val="000000"/>
                </a:solidFill>
                <a:latin typeface="Calibri" pitchFamily="34" charset="0"/>
              </a:rPr>
              <a:t> physical health</a:t>
            </a:r>
          </a:p>
          <a:p>
            <a:pPr marL="457200" indent="-45720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AutoNum type="arabicPeriod"/>
            </a:pPr>
            <a:r>
              <a:rPr lang="en-US" altLang="zh-CN" sz="2800" b="1">
                <a:solidFill>
                  <a:srgbClr val="FF0000"/>
                </a:solidFill>
                <a:latin typeface="Calibri" pitchFamily="34" charset="0"/>
              </a:rPr>
              <a:t>Do harm to </a:t>
            </a:r>
            <a:r>
              <a:rPr lang="en-US" altLang="zh-CN" sz="2800" b="1">
                <a:solidFill>
                  <a:srgbClr val="000000"/>
                </a:solidFill>
                <a:latin typeface="Calibri" pitchFamily="34" charset="0"/>
              </a:rPr>
              <a:t>eyesight</a:t>
            </a:r>
          </a:p>
          <a:p>
            <a:pPr marL="457200" indent="-45720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AutoNum type="arabicPeriod"/>
            </a:pPr>
            <a:r>
              <a:rPr lang="en-US" altLang="zh-CN" sz="2800" b="1">
                <a:solidFill>
                  <a:srgbClr val="FF0000"/>
                </a:solidFill>
                <a:latin typeface="Calibri" pitchFamily="34" charset="0"/>
              </a:rPr>
              <a:t>Be lost in </a:t>
            </a:r>
            <a:r>
              <a:rPr lang="en-US" altLang="zh-CN" sz="2800" b="1">
                <a:solidFill>
                  <a:srgbClr val="000000"/>
                </a:solidFill>
                <a:latin typeface="Calibri" pitchFamily="34" charset="0"/>
              </a:rPr>
              <a:t>playing games</a:t>
            </a:r>
          </a:p>
          <a:p>
            <a:pPr marL="457200" indent="-45720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AutoNum type="arabicPeriod"/>
            </a:pPr>
            <a:r>
              <a:rPr lang="en-US" altLang="zh-CN" sz="2800" b="1">
                <a:solidFill>
                  <a:srgbClr val="FF0000"/>
                </a:solidFill>
                <a:latin typeface="Calibri" pitchFamily="34" charset="0"/>
              </a:rPr>
              <a:t>Spend</a:t>
            </a:r>
            <a:r>
              <a:rPr lang="en-US" altLang="zh-CN" sz="2800" b="1">
                <a:solidFill>
                  <a:srgbClr val="000000"/>
                </a:solidFill>
                <a:latin typeface="Calibri" pitchFamily="34" charset="0"/>
              </a:rPr>
              <a:t> long chatting through QQ/wechat</a:t>
            </a:r>
          </a:p>
          <a:p>
            <a:pPr marL="457200" indent="-457200">
              <a:spcBef>
                <a:spcPct val="20000"/>
              </a:spcBef>
              <a:buClr>
                <a:schemeClr val="hlink"/>
              </a:buClr>
            </a:pPr>
            <a:r>
              <a:rPr lang="en-US" altLang="zh-CN" sz="2800" b="1">
                <a:solidFill>
                  <a:srgbClr val="FF0000"/>
                </a:solidFill>
                <a:latin typeface="Calibri" pitchFamily="34" charset="0"/>
              </a:rPr>
              <a:t>…</a:t>
            </a:r>
          </a:p>
        </p:txBody>
      </p:sp>
      <p:graphicFrame>
        <p:nvGraphicFramePr>
          <p:cNvPr id="48160" name="Group 32"/>
          <p:cNvGraphicFramePr>
            <a:graphicFrameLocks noGrp="1"/>
          </p:cNvGraphicFramePr>
          <p:nvPr/>
        </p:nvGraphicFramePr>
        <p:xfrm>
          <a:off x="0" y="1214438"/>
          <a:ext cx="9001125" cy="518160"/>
        </p:xfrm>
        <a:graphic>
          <a:graphicData uri="http://schemas.openxmlformats.org/drawingml/2006/table">
            <a:tbl>
              <a:tblPr/>
              <a:tblGrid>
                <a:gridCol w="4500563"/>
                <a:gridCol w="4500562"/>
              </a:tblGrid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altLang="zh-CN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Advantages </a:t>
                      </a:r>
                      <a:endParaRPr kumimoji="0" lang="zh-CN" alt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altLang="zh-CN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Disadvantages </a:t>
                      </a:r>
                      <a:endParaRPr kumimoji="0" lang="zh-CN" alt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>
                        <a:alpha val="0"/>
                      </a:srgb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7" name="Picture 8" descr="144316327183236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47813" y="1989138"/>
            <a:ext cx="6480175" cy="429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38" name="Rectangle 6"/>
          <p:cNvSpPr>
            <a:spLocks noChangeArrowheads="1"/>
          </p:cNvSpPr>
          <p:nvPr/>
        </p:nvSpPr>
        <p:spPr bwMode="auto">
          <a:xfrm>
            <a:off x="1187450" y="836613"/>
            <a:ext cx="6697663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2800" b="1">
                <a:solidFill>
                  <a:srgbClr val="FF0000"/>
                </a:solidFill>
              </a:rPr>
              <a:t>What can you do with a smart phone?</a:t>
            </a:r>
            <a:endParaRPr lang="zh-CN" altLang="en-US" sz="2800" b="1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Text Box 3"/>
          <p:cNvSpPr txBox="1">
            <a:spLocks noChangeArrowheads="1"/>
          </p:cNvSpPr>
          <p:nvPr/>
        </p:nvSpPr>
        <p:spPr bwMode="auto">
          <a:xfrm>
            <a:off x="381000" y="1019175"/>
            <a:ext cx="8229600" cy="18002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800" b="1">
                <a:solidFill>
                  <a:srgbClr val="FF0000"/>
                </a:solidFill>
                <a:latin typeface="宋体" charset="-122"/>
              </a:rPr>
              <a:t>    </a:t>
            </a:r>
            <a:r>
              <a:rPr lang="zh-CN" altLang="en-US" sz="2800" b="1">
                <a:solidFill>
                  <a:srgbClr val="FF0000"/>
                </a:solidFill>
                <a:latin typeface="宋体" charset="-122"/>
              </a:rPr>
              <a:t>中学生校园是否能使用手机问题是中学生最热的话题之一，对此，有的同学说好，有的同学则持反对意见。</a:t>
            </a:r>
            <a:r>
              <a:rPr lang="zh-CN" altLang="en-US" sz="2800" b="1">
                <a:solidFill>
                  <a:srgbClr val="000000"/>
                </a:solidFill>
                <a:latin typeface="宋体" charset="-122"/>
              </a:rPr>
              <a:t>请你根据下面所提供的信息写一篇短文，并提出你的可能的解决办法。 </a:t>
            </a:r>
            <a:r>
              <a:rPr lang="en-US" altLang="zh-CN" sz="2800" b="1">
                <a:solidFill>
                  <a:srgbClr val="000000"/>
                </a:solidFill>
                <a:latin typeface="宋体" charset="-122"/>
              </a:rPr>
              <a:t>(150</a:t>
            </a:r>
            <a:r>
              <a:rPr lang="zh-CN" altLang="en-US" sz="2800" b="1">
                <a:solidFill>
                  <a:srgbClr val="000000"/>
                </a:solidFill>
                <a:latin typeface="宋体" charset="-122"/>
              </a:rPr>
              <a:t>词左右）</a:t>
            </a:r>
          </a:p>
        </p:txBody>
      </p:sp>
      <p:graphicFrame>
        <p:nvGraphicFramePr>
          <p:cNvPr id="5" name="Group 24"/>
          <p:cNvGraphicFramePr>
            <a:graphicFrameLocks noGrp="1"/>
          </p:cNvGraphicFramePr>
          <p:nvPr/>
        </p:nvGraphicFramePr>
        <p:xfrm>
          <a:off x="228600" y="2895600"/>
          <a:ext cx="8686800" cy="3048000"/>
        </p:xfrm>
        <a:graphic>
          <a:graphicData uri="http://schemas.openxmlformats.org/drawingml/2006/table">
            <a:tbl>
              <a:tblPr/>
              <a:tblGrid>
                <a:gridCol w="4343400"/>
                <a:gridCol w="4343400"/>
              </a:tblGrid>
              <a:tr h="609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zh-CN" altLang="en-US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ea typeface="宋体" charset="-122"/>
                        </a:rPr>
                        <a:t>优点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zh-CN" altLang="en-US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ea typeface="宋体" charset="-122"/>
                        </a:rPr>
                        <a:t>缺点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38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ea typeface="宋体" charset="-122"/>
                        </a:rPr>
                        <a:t>1. …</a:t>
                      </a:r>
                      <a:r>
                        <a:rPr kumimoji="0" lang="zh-CN" altLang="en-US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ea typeface="宋体" charset="-122"/>
                        </a:rPr>
                        <a:t>；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ea typeface="宋体" charset="-122"/>
                        </a:rPr>
                        <a:t>2. …</a:t>
                      </a:r>
                      <a:r>
                        <a:rPr kumimoji="0" lang="zh-CN" altLang="en-US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ea typeface="宋体" charset="-122"/>
                        </a:rPr>
                        <a:t>；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ea typeface="宋体" charset="-122"/>
                        </a:rPr>
                        <a:t>3. …</a:t>
                      </a:r>
                      <a:r>
                        <a:rPr kumimoji="0" lang="zh-CN" altLang="en-US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ea typeface="宋体" charset="-122"/>
                        </a:rPr>
                        <a:t>。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ea typeface="宋体" charset="-122"/>
                        </a:rPr>
                        <a:t>1. …</a:t>
                      </a:r>
                      <a:r>
                        <a:rPr kumimoji="0" lang="zh-CN" altLang="en-US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ea typeface="宋体" charset="-122"/>
                        </a:rPr>
                        <a:t>；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ea typeface="宋体" charset="-122"/>
                        </a:rPr>
                        <a:t>2. …</a:t>
                      </a:r>
                      <a:r>
                        <a:rPr kumimoji="0" lang="zh-CN" altLang="en-US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ea typeface="宋体" charset="-122"/>
                        </a:rPr>
                        <a:t>；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ea typeface="宋体" charset="-122"/>
                        </a:rPr>
                        <a:t>3. …</a:t>
                      </a:r>
                      <a:r>
                        <a:rPr kumimoji="0" lang="zh-CN" altLang="en-US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ea typeface="宋体" charset="-122"/>
                        </a:rPr>
                        <a:t>。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5853" name="Text Box 26"/>
          <p:cNvSpPr txBox="1">
            <a:spLocks noChangeArrowheads="1"/>
          </p:cNvSpPr>
          <p:nvPr/>
        </p:nvSpPr>
        <p:spPr bwMode="auto">
          <a:xfrm>
            <a:off x="-142875" y="428625"/>
            <a:ext cx="2590800" cy="6413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zh-CN" sz="3600" b="1">
                <a:solidFill>
                  <a:srgbClr val="000000"/>
                </a:solidFill>
                <a:latin typeface="Calibri" pitchFamily="34" charset="0"/>
              </a:rPr>
              <a:t>Writing</a:t>
            </a:r>
            <a:r>
              <a:rPr lang="en-US" altLang="zh-CN" sz="3600" b="1">
                <a:latin typeface="Calibri" pitchFamily="34" charset="0"/>
              </a:rPr>
              <a:t>: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0"/>
            <a:ext cx="1357290" cy="400110"/>
          </a:xfrm>
          <a:prstGeom prst="rect">
            <a:avLst/>
          </a:prstGeom>
          <a:solidFill>
            <a:schemeClr val="bg2">
              <a:lumMod val="75000"/>
            </a:schemeClr>
          </a:solidFill>
          <a:scene3d>
            <a:camera prst="orthographicFront"/>
            <a:lightRig rig="morning" dir="t"/>
          </a:scene3d>
          <a:sp3d prstMaterial="dkEdge">
            <a:bevelT/>
            <a:bevelB/>
          </a:sp3d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2000" b="1" dirty="0">
                <a:solidFill>
                  <a:srgbClr val="FF0000"/>
                </a:solidFill>
                <a:latin typeface="+mn-lt"/>
                <a:ea typeface="+mn-ea"/>
              </a:rPr>
              <a:t>Writing  </a:t>
            </a:r>
            <a:endParaRPr lang="zh-CN" altLang="en-US" sz="2000" b="1" dirty="0">
              <a:solidFill>
                <a:srgbClr val="FF0000"/>
              </a:solidFill>
              <a:latin typeface="+mn-lt"/>
              <a:ea typeface="+mn-ea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1357290" cy="400110"/>
          </a:xfrm>
          <a:prstGeom prst="rect">
            <a:avLst/>
          </a:prstGeom>
          <a:solidFill>
            <a:schemeClr val="bg2">
              <a:lumMod val="75000"/>
            </a:schemeClr>
          </a:solidFill>
          <a:scene3d>
            <a:camera prst="orthographicFront"/>
            <a:lightRig rig="morning" dir="t"/>
          </a:scene3d>
          <a:sp3d prstMaterial="dkEdge">
            <a:bevelT/>
            <a:bevelB/>
          </a:sp3d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2000" b="1" dirty="0">
                <a:solidFill>
                  <a:srgbClr val="FF0000"/>
                </a:solidFill>
                <a:latin typeface="+mn-lt"/>
                <a:ea typeface="+mn-ea"/>
              </a:rPr>
              <a:t>Writing  </a:t>
            </a:r>
            <a:endParaRPr lang="zh-CN" altLang="en-US" sz="2000" b="1" dirty="0">
              <a:solidFill>
                <a:srgbClr val="FF0000"/>
              </a:solidFill>
              <a:latin typeface="+mn-lt"/>
              <a:ea typeface="+mn-ea"/>
            </a:endParaRPr>
          </a:p>
        </p:txBody>
      </p:sp>
      <p:sp>
        <p:nvSpPr>
          <p:cNvPr id="36866" name="TextBox 2"/>
          <p:cNvSpPr txBox="1">
            <a:spLocks noChangeArrowheads="1"/>
          </p:cNvSpPr>
          <p:nvPr/>
        </p:nvSpPr>
        <p:spPr bwMode="auto">
          <a:xfrm>
            <a:off x="0" y="642938"/>
            <a:ext cx="8675688" cy="5643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2800" b="1" dirty="0">
                <a:solidFill>
                  <a:srgbClr val="C00000"/>
                </a:solidFill>
                <a:latin typeface="Calibri" pitchFamily="34" charset="0"/>
              </a:rPr>
              <a:t>        </a:t>
            </a:r>
            <a:r>
              <a:rPr lang="en-US" altLang="zh-CN" sz="2800" b="1" dirty="0">
                <a:latin typeface="Calibri" pitchFamily="34" charset="0"/>
              </a:rPr>
              <a:t>It is a hot topic whether students can use mobile phones on the campus. </a:t>
            </a:r>
            <a:r>
              <a:rPr lang="en-US" altLang="zh-CN" sz="2800" b="1" dirty="0">
                <a:solidFill>
                  <a:srgbClr val="FF0000"/>
                </a:solidFill>
                <a:latin typeface="Calibri" pitchFamily="34" charset="0"/>
              </a:rPr>
              <a:t>There are two opposite opinions about it.</a:t>
            </a:r>
            <a:r>
              <a:rPr lang="en-US" altLang="zh-CN" sz="2800" b="1" dirty="0">
                <a:solidFill>
                  <a:srgbClr val="0000CC"/>
                </a:solidFill>
                <a:latin typeface="Calibri" pitchFamily="34" charset="0"/>
              </a:rPr>
              <a:t> </a:t>
            </a:r>
            <a:r>
              <a:rPr lang="en-US" altLang="zh-CN" sz="2800" b="1" dirty="0">
                <a:latin typeface="Calibri" pitchFamily="34" charset="0"/>
              </a:rPr>
              <a:t>Some students say “yes”, while others say “no”</a:t>
            </a:r>
            <a:r>
              <a:rPr lang="en-US" altLang="zh-CN" sz="2800" b="1" dirty="0">
                <a:solidFill>
                  <a:srgbClr val="C00000"/>
                </a:solidFill>
                <a:latin typeface="Calibri" pitchFamily="34" charset="0"/>
              </a:rPr>
              <a:t>.</a:t>
            </a:r>
          </a:p>
          <a:p>
            <a:r>
              <a:rPr lang="en-US" altLang="zh-CN" sz="2800" b="1" dirty="0">
                <a:solidFill>
                  <a:srgbClr val="FF0000"/>
                </a:solidFill>
                <a:latin typeface="Calibri" pitchFamily="34" charset="0"/>
              </a:rPr>
              <a:t>        On the one hand, some students think mobile phones have a lot of advantages. Firstly, </a:t>
            </a:r>
            <a:r>
              <a:rPr lang="en-US" altLang="zh-CN" sz="2800" b="1" dirty="0">
                <a:solidFill>
                  <a:srgbClr val="C00000"/>
                </a:solidFill>
                <a:latin typeface="Calibri" pitchFamily="34" charset="0"/>
              </a:rPr>
              <a:t> </a:t>
            </a:r>
            <a:r>
              <a:rPr lang="en-US" altLang="zh-CN" sz="2800" b="1" dirty="0">
                <a:latin typeface="Calibri" pitchFamily="34" charset="0"/>
              </a:rPr>
              <a:t>it is very convenient for them to get in touch with their parents and friends in case of emergency</a:t>
            </a:r>
            <a:r>
              <a:rPr lang="en-US" altLang="zh-CN" sz="2800" b="1" dirty="0">
                <a:solidFill>
                  <a:srgbClr val="FF0000"/>
                </a:solidFill>
                <a:latin typeface="Calibri" pitchFamily="34" charset="0"/>
              </a:rPr>
              <a:t>. Secondly,</a:t>
            </a:r>
            <a:r>
              <a:rPr lang="en-US" altLang="zh-CN" sz="2800" b="1" dirty="0">
                <a:solidFill>
                  <a:srgbClr val="C00000"/>
                </a:solidFill>
                <a:latin typeface="Calibri" pitchFamily="34" charset="0"/>
              </a:rPr>
              <a:t> </a:t>
            </a:r>
            <a:r>
              <a:rPr lang="en-US" altLang="zh-CN" sz="2800" b="1" dirty="0">
                <a:latin typeface="Calibri" pitchFamily="34" charset="0"/>
              </a:rPr>
              <a:t>with the help of mobile phones, they can surf the Internet for information, which is beneficial to their study.  </a:t>
            </a:r>
            <a:r>
              <a:rPr lang="en-US" altLang="zh-CN" sz="2800" b="1" dirty="0">
                <a:solidFill>
                  <a:srgbClr val="FF0000"/>
                </a:solidFill>
                <a:latin typeface="Calibri" pitchFamily="34" charset="0"/>
              </a:rPr>
              <a:t>Finally,</a:t>
            </a:r>
            <a:r>
              <a:rPr lang="en-US" altLang="zh-CN" sz="2800" b="1" dirty="0">
                <a:latin typeface="Calibri" pitchFamily="34" charset="0"/>
              </a:rPr>
              <a:t> to relieve the pressure of study,  they can use mobile phones to relax themselves, such as listening to music, watching movies.</a:t>
            </a:r>
          </a:p>
          <a:p>
            <a:r>
              <a:rPr lang="en-US" altLang="zh-CN" sz="2800" b="1" dirty="0">
                <a:solidFill>
                  <a:srgbClr val="C00000"/>
                </a:solidFill>
                <a:latin typeface="Calibri" pitchFamily="34" charset="0"/>
              </a:rPr>
              <a:t>        </a:t>
            </a:r>
            <a:endParaRPr lang="zh-CN" altLang="en-US" sz="2800" b="1" dirty="0">
              <a:latin typeface="Calibri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endParaRPr lang="zh-CN" altLang="en-US" smtClean="0"/>
          </a:p>
        </p:txBody>
      </p:sp>
      <p:sp>
        <p:nvSpPr>
          <p:cNvPr id="37890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0" y="476250"/>
            <a:ext cx="8540750" cy="3886200"/>
          </a:xfrm>
        </p:spPr>
        <p:txBody>
          <a:bodyPr/>
          <a:lstStyle/>
          <a:p>
            <a:pPr>
              <a:lnSpc>
                <a:spcPct val="80000"/>
              </a:lnSpc>
            </a:pPr>
            <a:endParaRPr lang="en-US" altLang="zh-CN" sz="2800" b="1" smtClean="0">
              <a:solidFill>
                <a:srgbClr val="FF0000"/>
              </a:solidFill>
            </a:endParaRPr>
          </a:p>
          <a:p>
            <a:pPr>
              <a:lnSpc>
                <a:spcPct val="80000"/>
              </a:lnSpc>
            </a:pPr>
            <a:r>
              <a:rPr lang="en-US" altLang="zh-CN" sz="2800" b="1" smtClean="0">
                <a:solidFill>
                  <a:srgbClr val="FF0000"/>
                </a:solidFill>
              </a:rPr>
              <a:t>On the other hand, others hold the opposite opinion.  </a:t>
            </a:r>
            <a:r>
              <a:rPr lang="en-US" altLang="zh-CN" sz="2800" b="1" smtClean="0"/>
              <a:t>Using mobile phones costs too much money, including the money to buy them with and the phone bill to pay, which will add financial burden to their parents.</a:t>
            </a:r>
            <a:r>
              <a:rPr lang="en-US" altLang="zh-CN" sz="2800" b="1" smtClean="0">
                <a:solidFill>
                  <a:srgbClr val="C00000"/>
                </a:solidFill>
              </a:rPr>
              <a:t> </a:t>
            </a:r>
            <a:r>
              <a:rPr lang="en-US" altLang="zh-CN" sz="2800" b="1" smtClean="0">
                <a:solidFill>
                  <a:srgbClr val="FF0000"/>
                </a:solidFill>
              </a:rPr>
              <a:t>In addition, </a:t>
            </a:r>
            <a:r>
              <a:rPr lang="en-US" altLang="zh-CN" sz="2800" b="1" smtClean="0"/>
              <a:t>their studies will be affected if they play phones too much.</a:t>
            </a:r>
            <a:r>
              <a:rPr lang="en-US" altLang="zh-CN" sz="2800" b="1" smtClean="0">
                <a:solidFill>
                  <a:srgbClr val="C00000"/>
                </a:solidFill>
              </a:rPr>
              <a:t> </a:t>
            </a:r>
            <a:r>
              <a:rPr lang="en-US" altLang="zh-CN" sz="2800" b="1" smtClean="0">
                <a:solidFill>
                  <a:srgbClr val="FF0000"/>
                </a:solidFill>
              </a:rPr>
              <a:t>Last but not least, </a:t>
            </a:r>
            <a:r>
              <a:rPr lang="en-US" altLang="zh-CN" sz="2800" b="1" smtClean="0"/>
              <a:t>it is harmful to their growth for them to send and receive bad text messages.</a:t>
            </a:r>
          </a:p>
          <a:p>
            <a:pPr>
              <a:lnSpc>
                <a:spcPct val="80000"/>
              </a:lnSpc>
            </a:pPr>
            <a:r>
              <a:rPr lang="en-US" altLang="zh-CN" sz="2800" b="1" smtClean="0">
                <a:solidFill>
                  <a:srgbClr val="FF0000"/>
                </a:solidFill>
              </a:rPr>
              <a:t>In a word, </a:t>
            </a:r>
            <a:r>
              <a:rPr lang="en-US" altLang="zh-CN" sz="2800" b="1" smtClean="0"/>
              <a:t>I think students can do without phones on the campus. They can’t be disturbed by the ringing and the text messages from the phone. </a:t>
            </a:r>
            <a:r>
              <a:rPr lang="en-US" altLang="zh-CN" sz="2800" b="1" smtClean="0">
                <a:solidFill>
                  <a:srgbClr val="FF0000"/>
                </a:solidFill>
              </a:rPr>
              <a:t>What’s more, </a:t>
            </a:r>
            <a:r>
              <a:rPr lang="en-US" altLang="zh-CN" sz="2800" b="1" smtClean="0"/>
              <a:t>they can’t waste their precious time chatting  over the phone.</a:t>
            </a:r>
            <a:endParaRPr lang="zh-CN" altLang="en-US" sz="2800" b="1" smtClean="0"/>
          </a:p>
          <a:p>
            <a:pPr>
              <a:lnSpc>
                <a:spcPct val="80000"/>
              </a:lnSpc>
            </a:pPr>
            <a:endParaRPr lang="zh-CN" altLang="en-US" sz="2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endParaRPr lang="zh-CN" altLang="en-US" smtClean="0"/>
          </a:p>
        </p:txBody>
      </p:sp>
      <p:sp>
        <p:nvSpPr>
          <p:cNvPr id="39938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smtClean="0"/>
          </a:p>
        </p:txBody>
      </p:sp>
      <p:pic>
        <p:nvPicPr>
          <p:cNvPr id="39939" name="Picture 4" descr="W02013102451188535028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0825" y="476250"/>
            <a:ext cx="8382000" cy="4772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9941" name="Text Box 5"/>
          <p:cNvSpPr txBox="1">
            <a:spLocks noChangeArrowheads="1"/>
          </p:cNvSpPr>
          <p:nvPr/>
        </p:nvSpPr>
        <p:spPr bwMode="auto">
          <a:xfrm>
            <a:off x="250825" y="5157788"/>
            <a:ext cx="8569325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3200">
                <a:solidFill>
                  <a:srgbClr val="0000CC"/>
                </a:solidFill>
                <a:latin typeface="Times New Roman" pitchFamily="18" charset="0"/>
              </a:rPr>
              <a:t>Phubbers(</a:t>
            </a:r>
            <a:r>
              <a:rPr lang="zh-CN" altLang="en-US" sz="3200">
                <a:solidFill>
                  <a:srgbClr val="0000CC"/>
                </a:solidFill>
                <a:latin typeface="Times New Roman" pitchFamily="18" charset="0"/>
              </a:rPr>
              <a:t>低头族</a:t>
            </a:r>
            <a:r>
              <a:rPr lang="en-US" altLang="zh-CN" sz="3200">
                <a:solidFill>
                  <a:srgbClr val="0000CC"/>
                </a:solidFill>
                <a:latin typeface="Times New Roman" pitchFamily="18" charset="0"/>
              </a:rPr>
              <a:t>) refers to the people who can’t help checking their phones all day.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1"/>
          <p:cNvSpPr>
            <a:spLocks noChangeArrowheads="1"/>
          </p:cNvSpPr>
          <p:nvPr/>
        </p:nvSpPr>
        <p:spPr bwMode="auto">
          <a:xfrm>
            <a:off x="0" y="2428875"/>
            <a:ext cx="8645525" cy="181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zh-CN" altLang="zh-CN" sz="2800" b="1"/>
          </a:p>
          <a:p>
            <a:pPr eaLnBrk="0" hangingPunct="0">
              <a:buFontTx/>
              <a:buAutoNum type="arabicPeriod"/>
            </a:pPr>
            <a:r>
              <a:rPr lang="en-US" altLang="zh-CN" sz="2800" b="1">
                <a:latin typeface="Times New Roman" pitchFamily="18" charset="0"/>
                <a:cs typeface="Times New Roman" pitchFamily="18" charset="0"/>
              </a:rPr>
              <a:t>Polish up the short passage.</a:t>
            </a:r>
          </a:p>
          <a:p>
            <a:pPr eaLnBrk="0" hangingPunct="0">
              <a:buFontTx/>
              <a:buAutoNum type="arabicPeriod"/>
            </a:pPr>
            <a:r>
              <a:rPr lang="en-US" altLang="zh-CN" sz="2800" b="1">
                <a:latin typeface="Times New Roman" pitchFamily="18" charset="0"/>
                <a:cs typeface="Times New Roman" pitchFamily="18" charset="0"/>
              </a:rPr>
              <a:t>Review the passage and underline important phrases.</a:t>
            </a:r>
            <a:endParaRPr lang="en-US" altLang="zh-CN" sz="2800" b="1"/>
          </a:p>
          <a:p>
            <a:pPr eaLnBrk="0" hangingPunct="0"/>
            <a:endParaRPr lang="en-US" altLang="zh-CN" sz="2800" b="1"/>
          </a:p>
        </p:txBody>
      </p:sp>
      <p:sp>
        <p:nvSpPr>
          <p:cNvPr id="3" name="矩形 2"/>
          <p:cNvSpPr/>
          <p:nvPr/>
        </p:nvSpPr>
        <p:spPr>
          <a:xfrm>
            <a:off x="552450" y="1285860"/>
            <a:ext cx="3577069" cy="923330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5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  <a:ea typeface="+mn-ea"/>
              </a:rPr>
              <a:t>Homework </a:t>
            </a:r>
            <a:endParaRPr lang="zh-CN" altLang="en-US" sz="5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+mn-lt"/>
              <a:ea typeface="+mn-ea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>
            <a:off x="1214414" y="2928934"/>
            <a:ext cx="6168546" cy="923330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5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  <a:ea typeface="+mn-ea"/>
              </a:rPr>
              <a:t>Thank you!</a:t>
            </a:r>
            <a:endParaRPr lang="zh-CN" altLang="en-US" sz="5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+mn-lt"/>
              <a:ea typeface="+mn-ea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20675" y="3500438"/>
            <a:ext cx="8823325" cy="4525962"/>
          </a:xfrm>
        </p:spPr>
        <p:txBody>
          <a:bodyPr/>
          <a:lstStyle/>
          <a:p>
            <a:pPr eaLnBrk="1" hangingPunct="1"/>
            <a:r>
              <a:rPr lang="zh-CN" altLang="en-US" smtClean="0">
                <a:solidFill>
                  <a:srgbClr val="CC0000"/>
                </a:solidFill>
              </a:rPr>
              <a:t>Features(</a:t>
            </a:r>
            <a:r>
              <a:rPr lang="zh-CN" altLang="en-US" b="1" smtClean="0">
                <a:solidFill>
                  <a:srgbClr val="CC0000"/>
                </a:solidFill>
              </a:rPr>
              <a:t>特点</a:t>
            </a:r>
            <a:r>
              <a:rPr lang="zh-CN" altLang="en-US" smtClean="0">
                <a:solidFill>
                  <a:srgbClr val="CC0000"/>
                </a:solidFill>
              </a:rPr>
              <a:t>)</a:t>
            </a:r>
            <a:r>
              <a:rPr lang="zh-CN" altLang="en-US" smtClean="0"/>
              <a:t> of the title of a newspaper article</a:t>
            </a:r>
            <a:r>
              <a:rPr lang="en-US" altLang="zh-CN" smtClean="0"/>
              <a:t>?</a:t>
            </a:r>
          </a:p>
          <a:p>
            <a:r>
              <a:rPr lang="en-US" altLang="zh-CN" sz="3600" smtClean="0"/>
              <a:t>Creative	attractive</a:t>
            </a:r>
          </a:p>
          <a:p>
            <a:r>
              <a:rPr lang="zh-CN" altLang="en-US" sz="3600" smtClean="0"/>
              <a:t>to be brief(简洁)		interesting</a:t>
            </a:r>
          </a:p>
          <a:p>
            <a:r>
              <a:rPr lang="zh-CN" altLang="en-US" sz="3600" smtClean="0"/>
              <a:t>to the point(切题)</a:t>
            </a:r>
          </a:p>
          <a:p>
            <a:pPr eaLnBrk="1" hangingPunct="1"/>
            <a:endParaRPr lang="zh-CN" altLang="en-US" smtClean="0"/>
          </a:p>
          <a:p>
            <a:pPr eaLnBrk="1" hangingPunct="1"/>
            <a:endParaRPr lang="zh-CN" altLang="en-US" smtClean="0"/>
          </a:p>
        </p:txBody>
      </p:sp>
      <p:sp>
        <p:nvSpPr>
          <p:cNvPr id="15362" name="Text Box 6"/>
          <p:cNvSpPr txBox="1">
            <a:spLocks noChangeArrowheads="1"/>
          </p:cNvSpPr>
          <p:nvPr/>
        </p:nvSpPr>
        <p:spPr bwMode="auto">
          <a:xfrm>
            <a:off x="3348038" y="2636838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zh-CN" altLang="en-US"/>
          </a:p>
        </p:txBody>
      </p:sp>
      <p:sp>
        <p:nvSpPr>
          <p:cNvPr id="64519" name="Text Box 7"/>
          <p:cNvSpPr txBox="1">
            <a:spLocks noChangeArrowheads="1"/>
          </p:cNvSpPr>
          <p:nvPr/>
        </p:nvSpPr>
        <p:spPr bwMode="auto">
          <a:xfrm>
            <a:off x="755650" y="1268413"/>
            <a:ext cx="7019925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4400" b="1">
                <a:solidFill>
                  <a:srgbClr val="FF0000"/>
                </a:solidFill>
              </a:rPr>
              <a:t>To phone or not to phone?</a:t>
            </a:r>
            <a:endParaRPr lang="zh-CN" altLang="en-US" sz="4400" b="1">
              <a:solidFill>
                <a:srgbClr val="FF0000"/>
              </a:solidFill>
            </a:endParaRPr>
          </a:p>
        </p:txBody>
      </p:sp>
      <p:sp>
        <p:nvSpPr>
          <p:cNvPr id="64520" name="AutoShape 8"/>
          <p:cNvSpPr>
            <a:spLocks noChangeArrowheads="1"/>
          </p:cNvSpPr>
          <p:nvPr/>
        </p:nvSpPr>
        <p:spPr bwMode="auto">
          <a:xfrm>
            <a:off x="3094038" y="692150"/>
            <a:ext cx="5473700" cy="1701800"/>
          </a:xfrm>
          <a:prstGeom prst="cloudCallout">
            <a:avLst>
              <a:gd name="adj1" fmla="val -34616"/>
              <a:gd name="adj2" fmla="val 109153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zh-CN" altLang="en-US" sz="4400" b="1"/>
              <a:t>...from Hamlet?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45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45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45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63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638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1638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1638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519" grpId="0" autoUpdateAnimBg="0"/>
      <p:bldP spid="64520" grpId="0" bldLvl="0" animBg="1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extBox 5"/>
          <p:cNvSpPr txBox="1">
            <a:spLocks noChangeArrowheads="1"/>
          </p:cNvSpPr>
          <p:nvPr/>
        </p:nvSpPr>
        <p:spPr bwMode="auto">
          <a:xfrm>
            <a:off x="1619250" y="620713"/>
            <a:ext cx="57912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3200" b="1">
                <a:solidFill>
                  <a:srgbClr val="FF0000"/>
                </a:solidFill>
                <a:latin typeface="Times New Roman" pitchFamily="18" charset="0"/>
                <a:ea typeface="华文新魏"/>
                <a:cs typeface="华文新魏"/>
              </a:rPr>
              <a:t>To phone or not to phone?</a:t>
            </a:r>
          </a:p>
        </p:txBody>
      </p:sp>
      <p:sp>
        <p:nvSpPr>
          <p:cNvPr id="16386" name="Rectangle 7"/>
          <p:cNvSpPr>
            <a:spLocks noChangeArrowheads="1"/>
          </p:cNvSpPr>
          <p:nvPr/>
        </p:nvSpPr>
        <p:spPr bwMode="auto">
          <a:xfrm>
            <a:off x="217488" y="1125538"/>
            <a:ext cx="8926512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3200" b="1">
                <a:latin typeface="Times New Roman" pitchFamily="18" charset="0"/>
                <a:ea typeface="华文新魏"/>
                <a:cs typeface="华文新魏"/>
              </a:rPr>
              <a:t>Q: When you read the title, what do you think of?</a:t>
            </a:r>
          </a:p>
        </p:txBody>
      </p:sp>
      <p:sp>
        <p:nvSpPr>
          <p:cNvPr id="17413" name="TextBox 3"/>
          <p:cNvSpPr txBox="1">
            <a:spLocks noChangeArrowheads="1"/>
          </p:cNvSpPr>
          <p:nvPr/>
        </p:nvSpPr>
        <p:spPr bwMode="auto">
          <a:xfrm>
            <a:off x="0" y="1844675"/>
            <a:ext cx="10058400" cy="155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3200" b="1">
                <a:latin typeface="Times New Roman" pitchFamily="18" charset="0"/>
                <a:ea typeface="华文新魏"/>
                <a:cs typeface="华文新魏"/>
              </a:rPr>
              <a:t>If the writer is likely to </a:t>
            </a:r>
            <a:r>
              <a:rPr lang="en-US" altLang="zh-CN" sz="3200" b="1">
                <a:solidFill>
                  <a:srgbClr val="FF0000"/>
                </a:solidFill>
                <a:latin typeface="Times New Roman" pitchFamily="18" charset="0"/>
                <a:ea typeface="华文新魏"/>
                <a:cs typeface="华文新魏"/>
              </a:rPr>
              <a:t>lay emphasis on</a:t>
            </a:r>
            <a:r>
              <a:rPr lang="en-US" altLang="zh-CN" sz="3200" b="1">
                <a:latin typeface="Times New Roman" pitchFamily="18" charset="0"/>
                <a:ea typeface="华文新魏"/>
                <a:cs typeface="华文新魏"/>
              </a:rPr>
              <a:t>(</a:t>
            </a:r>
            <a:r>
              <a:rPr lang="zh-CN" altLang="en-US" sz="3200" b="1">
                <a:latin typeface="Times New Roman" pitchFamily="18" charset="0"/>
                <a:ea typeface="华文新魏"/>
                <a:cs typeface="华文新魏"/>
              </a:rPr>
              <a:t>强调</a:t>
            </a:r>
            <a:r>
              <a:rPr lang="en-US" altLang="zh-CN" sz="3200" b="1">
                <a:latin typeface="Times New Roman" pitchFamily="18" charset="0"/>
                <a:ea typeface="华文新魏"/>
                <a:cs typeface="华文新魏"/>
              </a:rPr>
              <a:t>)_____________, he will </a:t>
            </a:r>
            <a:r>
              <a:rPr lang="en-US" altLang="zh-CN" sz="3200" b="1">
                <a:solidFill>
                  <a:srgbClr val="FF0000"/>
                </a:solidFill>
                <a:latin typeface="Times New Roman" pitchFamily="18" charset="0"/>
                <a:ea typeface="华文新魏"/>
                <a:cs typeface="华文新魏"/>
              </a:rPr>
              <a:t>give examples</a:t>
            </a:r>
            <a:r>
              <a:rPr lang="en-US" altLang="zh-CN" sz="3200" b="1">
                <a:latin typeface="Times New Roman" pitchFamily="18" charset="0"/>
                <a:ea typeface="华文新魏"/>
                <a:cs typeface="华文新魏"/>
              </a:rPr>
              <a:t> about _________________________________.</a:t>
            </a:r>
            <a:endParaRPr lang="zh-CN" altLang="en-US" sz="3200" b="1">
              <a:latin typeface="Times New Roman" pitchFamily="18" charset="0"/>
              <a:ea typeface="华文新魏"/>
              <a:cs typeface="华文新魏"/>
            </a:endParaRPr>
          </a:p>
        </p:txBody>
      </p:sp>
      <p:sp>
        <p:nvSpPr>
          <p:cNvPr id="5" name="矩形 4"/>
          <p:cNvSpPr>
            <a:spLocks noChangeArrowheads="1"/>
          </p:cNvSpPr>
          <p:nvPr/>
        </p:nvSpPr>
        <p:spPr bwMode="auto">
          <a:xfrm>
            <a:off x="1082675" y="2276475"/>
            <a:ext cx="168433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3200" b="1">
                <a:solidFill>
                  <a:srgbClr val="FF0000"/>
                </a:solidFill>
                <a:latin typeface="Times New Roman" pitchFamily="18" charset="0"/>
                <a:ea typeface="华文新魏"/>
                <a:cs typeface="华文新魏"/>
              </a:rPr>
              <a:t>to phone</a:t>
            </a:r>
            <a:endParaRPr lang="zh-CN" altLang="en-US" sz="3200">
              <a:latin typeface="Times New Roman" pitchFamily="18" charset="0"/>
            </a:endParaRP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0" y="2852738"/>
            <a:ext cx="70104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3200" b="1">
                <a:solidFill>
                  <a:srgbClr val="FF0000"/>
                </a:solidFill>
                <a:latin typeface="Times New Roman" pitchFamily="18" charset="0"/>
                <a:ea typeface="华文新魏"/>
                <a:cs typeface="华文新魏"/>
              </a:rPr>
              <a:t>the possible advantages of phones.</a:t>
            </a:r>
            <a:endParaRPr lang="zh-CN" altLang="en-US" sz="3200" b="1">
              <a:solidFill>
                <a:srgbClr val="FF0000"/>
              </a:solidFill>
              <a:latin typeface="Times New Roman" pitchFamily="18" charset="0"/>
              <a:ea typeface="华文新魏"/>
              <a:cs typeface="华文新魏"/>
            </a:endParaRP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0" y="3573463"/>
            <a:ext cx="10058400" cy="155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3200" b="1">
                <a:latin typeface="Times New Roman" pitchFamily="18" charset="0"/>
                <a:ea typeface="华文新魏"/>
                <a:cs typeface="华文新魏"/>
              </a:rPr>
              <a:t>If the writer is likely to </a:t>
            </a:r>
            <a:r>
              <a:rPr lang="en-US" altLang="zh-CN" sz="3200" b="1">
                <a:solidFill>
                  <a:srgbClr val="FF0000"/>
                </a:solidFill>
                <a:latin typeface="Times New Roman" pitchFamily="18" charset="0"/>
                <a:ea typeface="华文新魏"/>
                <a:cs typeface="华文新魏"/>
              </a:rPr>
              <a:t>lay emphasis on</a:t>
            </a:r>
            <a:r>
              <a:rPr lang="en-US" altLang="zh-CN" sz="3200" b="1">
                <a:latin typeface="Times New Roman" pitchFamily="18" charset="0"/>
                <a:ea typeface="华文新魏"/>
                <a:cs typeface="华文新魏"/>
              </a:rPr>
              <a:t>(</a:t>
            </a:r>
            <a:r>
              <a:rPr lang="zh-CN" altLang="en-US" sz="3200" b="1">
                <a:latin typeface="Times New Roman" pitchFamily="18" charset="0"/>
                <a:ea typeface="华文新魏"/>
                <a:cs typeface="华文新魏"/>
              </a:rPr>
              <a:t>强调</a:t>
            </a:r>
            <a:r>
              <a:rPr lang="en-US" altLang="zh-CN" sz="3200" b="1">
                <a:latin typeface="Times New Roman" pitchFamily="18" charset="0"/>
                <a:ea typeface="华文新魏"/>
                <a:cs typeface="华文新魏"/>
              </a:rPr>
              <a:t>)_____________, he will </a:t>
            </a:r>
            <a:r>
              <a:rPr lang="en-US" altLang="zh-CN" sz="3200" b="1">
                <a:solidFill>
                  <a:srgbClr val="FF0000"/>
                </a:solidFill>
                <a:latin typeface="Times New Roman" pitchFamily="18" charset="0"/>
                <a:ea typeface="华文新魏"/>
                <a:cs typeface="华文新魏"/>
              </a:rPr>
              <a:t>give examples</a:t>
            </a:r>
            <a:r>
              <a:rPr lang="en-US" altLang="zh-CN" sz="3200" b="1">
                <a:latin typeface="Times New Roman" pitchFamily="18" charset="0"/>
                <a:ea typeface="华文新魏"/>
                <a:cs typeface="华文新魏"/>
              </a:rPr>
              <a:t> about _________________________________.</a:t>
            </a:r>
            <a:endParaRPr lang="zh-CN" altLang="en-US" sz="3200" b="1">
              <a:latin typeface="Times New Roman" pitchFamily="18" charset="0"/>
              <a:ea typeface="华文新魏"/>
              <a:cs typeface="华文新魏"/>
            </a:endParaRPr>
          </a:p>
        </p:txBody>
      </p:sp>
      <p:sp>
        <p:nvSpPr>
          <p:cNvPr id="12" name="矩形 11"/>
          <p:cNvSpPr>
            <a:spLocks noChangeArrowheads="1"/>
          </p:cNvSpPr>
          <p:nvPr/>
        </p:nvSpPr>
        <p:spPr bwMode="auto">
          <a:xfrm>
            <a:off x="827088" y="4005263"/>
            <a:ext cx="23495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3200" b="1">
                <a:solidFill>
                  <a:srgbClr val="FF0000"/>
                </a:solidFill>
                <a:latin typeface="Times New Roman" pitchFamily="18" charset="0"/>
                <a:ea typeface="华文新魏"/>
                <a:cs typeface="华文新魏"/>
              </a:rPr>
              <a:t>not to phone</a:t>
            </a:r>
            <a:endParaRPr lang="zh-CN" altLang="en-US" sz="3200">
              <a:latin typeface="Times New Roman" pitchFamily="18" charset="0"/>
            </a:endParaRPr>
          </a:p>
        </p:txBody>
      </p:sp>
      <p:sp>
        <p:nvSpPr>
          <p:cNvPr id="21514" name="TextBox 12"/>
          <p:cNvSpPr txBox="1">
            <a:spLocks noChangeArrowheads="1"/>
          </p:cNvSpPr>
          <p:nvPr/>
        </p:nvSpPr>
        <p:spPr bwMode="auto">
          <a:xfrm>
            <a:off x="0" y="4581525"/>
            <a:ext cx="82232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3200" b="1">
                <a:solidFill>
                  <a:srgbClr val="FF0000"/>
                </a:solidFill>
                <a:latin typeface="Times New Roman" pitchFamily="18" charset="0"/>
                <a:ea typeface="华文新魏"/>
                <a:cs typeface="华文新魏"/>
              </a:rPr>
              <a:t>the possible disadvantages of phones.</a:t>
            </a:r>
            <a:endParaRPr lang="zh-CN" altLang="en-US" sz="3200" b="1">
              <a:solidFill>
                <a:srgbClr val="FF0000"/>
              </a:solidFill>
              <a:latin typeface="Times New Roman" pitchFamily="18" charset="0"/>
              <a:ea typeface="华文新魏"/>
              <a:cs typeface="华文新魏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6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6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74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74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215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5" grpId="0"/>
      <p:bldP spid="16386" grpId="0"/>
      <p:bldP spid="17413" grpId="0"/>
      <p:bldP spid="5" grpId="0"/>
      <p:bldP spid="8" grpId="0"/>
      <p:bldP spid="11" grpId="0"/>
      <p:bldP spid="12" grpId="0"/>
      <p:bldP spid="2151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1357290" cy="400110"/>
          </a:xfrm>
          <a:prstGeom prst="rect">
            <a:avLst/>
          </a:prstGeom>
          <a:solidFill>
            <a:schemeClr val="bg2">
              <a:lumMod val="75000"/>
            </a:schemeClr>
          </a:solidFill>
          <a:scene3d>
            <a:camera prst="orthographicFront"/>
            <a:lightRig rig="morning" dir="t"/>
          </a:scene3d>
          <a:sp3d prstMaterial="dkEdge">
            <a:bevelT/>
            <a:bevelB/>
          </a:sp3d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2000" b="1" dirty="0">
                <a:solidFill>
                  <a:srgbClr val="FF0000"/>
                </a:solidFill>
                <a:latin typeface="+mn-lt"/>
                <a:ea typeface="+mn-ea"/>
              </a:rPr>
              <a:t>Reading </a:t>
            </a:r>
            <a:endParaRPr lang="zh-CN" altLang="en-US" sz="2000" b="1" dirty="0">
              <a:solidFill>
                <a:srgbClr val="FF0000"/>
              </a:solidFill>
              <a:latin typeface="+mn-lt"/>
              <a:ea typeface="+mn-ea"/>
            </a:endParaRPr>
          </a:p>
        </p:txBody>
      </p:sp>
      <p:sp>
        <p:nvSpPr>
          <p:cNvPr id="17410" name="TextBox 2"/>
          <p:cNvSpPr txBox="1">
            <a:spLocks noChangeArrowheads="1"/>
          </p:cNvSpPr>
          <p:nvPr/>
        </p:nvSpPr>
        <p:spPr bwMode="auto">
          <a:xfrm>
            <a:off x="0" y="620688"/>
            <a:ext cx="9144000" cy="5151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3600" b="1" dirty="0"/>
              <a:t>Read the first two paragraphs (</a:t>
            </a:r>
            <a:r>
              <a:rPr lang="en-US" altLang="zh-CN" sz="3600" b="1" dirty="0">
                <a:solidFill>
                  <a:srgbClr val="0000CC"/>
                </a:solidFill>
              </a:rPr>
              <a:t>Paras 1-2</a:t>
            </a:r>
            <a:r>
              <a:rPr lang="en-US" altLang="zh-CN" sz="3600" b="1" dirty="0"/>
              <a:t>) and try to answer the following questions:</a:t>
            </a:r>
          </a:p>
          <a:p>
            <a:pPr>
              <a:buFontTx/>
              <a:buAutoNum type="arabicPeriod"/>
            </a:pPr>
            <a:r>
              <a:rPr lang="en-US" altLang="zh-CN" sz="3200" b="1" dirty="0">
                <a:solidFill>
                  <a:srgbClr val="FF0000"/>
                </a:solidFill>
              </a:rPr>
              <a:t>Which group of people are talked about?</a:t>
            </a:r>
          </a:p>
          <a:p>
            <a:endParaRPr lang="en-US" altLang="zh-CN" sz="3200" b="1" dirty="0">
              <a:solidFill>
                <a:srgbClr val="FF0000"/>
              </a:solidFill>
            </a:endParaRPr>
          </a:p>
          <a:p>
            <a:r>
              <a:rPr lang="en-US" altLang="zh-CN" sz="3200" b="1" dirty="0">
                <a:solidFill>
                  <a:srgbClr val="FF0000"/>
                </a:solidFill>
              </a:rPr>
              <a:t>2.What do you know about this group of people?</a:t>
            </a:r>
          </a:p>
          <a:p>
            <a:pPr>
              <a:buFontTx/>
              <a:buAutoNum type="arabicPeriod"/>
            </a:pPr>
            <a:endParaRPr lang="en-US" altLang="zh-CN" sz="3200" b="1" dirty="0">
              <a:solidFill>
                <a:srgbClr val="FF0000"/>
              </a:solidFill>
            </a:endParaRPr>
          </a:p>
          <a:p>
            <a:pPr>
              <a:buFontTx/>
              <a:buAutoNum type="arabicPeriod"/>
            </a:pPr>
            <a:endParaRPr lang="en-US" altLang="zh-CN" sz="3200" b="1" dirty="0">
              <a:solidFill>
                <a:srgbClr val="FF0000"/>
              </a:solidFill>
            </a:endParaRPr>
          </a:p>
          <a:p>
            <a:r>
              <a:rPr lang="en-US" altLang="zh-CN" sz="3200" b="1" dirty="0">
                <a:solidFill>
                  <a:srgbClr val="FF0000"/>
                </a:solidFill>
              </a:rPr>
              <a:t>3.Why do they reject most modern technology?</a:t>
            </a:r>
            <a:endParaRPr lang="zh-CN" altLang="en-US" sz="3200" b="1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323850" y="2781300"/>
            <a:ext cx="4398963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3600" b="1">
                <a:latin typeface="Calibri" pitchFamily="34" charset="0"/>
              </a:rPr>
              <a:t>The Amish in the USA.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0" y="4149725"/>
            <a:ext cx="9144000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3600" b="1">
                <a:latin typeface="Calibri" pitchFamily="34" charset="0"/>
              </a:rPr>
              <a:t>A Christian group who are famous for having rejected most modern technology.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0" y="5657850"/>
            <a:ext cx="9144000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3600" b="1">
                <a:latin typeface="Calibri" pitchFamily="34" charset="0"/>
              </a:rPr>
              <a:t>Because they don’t think it is necessary and they like having tight communities.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endParaRPr lang="zh-CN" altLang="zh-CN" smtClean="0"/>
          </a:p>
        </p:txBody>
      </p:sp>
      <p:pic>
        <p:nvPicPr>
          <p:cNvPr id="18434" name="Picture 3" descr="amish"/>
          <p:cNvPicPr>
            <a:picLocks noGrp="1" noChangeAspect="1" noChangeArrowheads="1"/>
          </p:cNvPicPr>
          <p:nvPr>
            <p:ph sz="quarter" idx="4294967295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0" y="0"/>
            <a:ext cx="4572000" cy="3432175"/>
          </a:xfrm>
        </p:spPr>
      </p:pic>
      <p:pic>
        <p:nvPicPr>
          <p:cNvPr id="18435" name="Picture 4" descr="5d936922g64f66d0a2cbd"/>
          <p:cNvPicPr>
            <a:picLocks noGrp="1" noChangeAspect="1" noChangeArrowheads="1"/>
          </p:cNvPicPr>
          <p:nvPr>
            <p:ph sz="quarter" idx="4294967295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1258888" y="3433763"/>
            <a:ext cx="4572000" cy="3424237"/>
          </a:xfrm>
        </p:spPr>
      </p:pic>
      <p:pic>
        <p:nvPicPr>
          <p:cNvPr id="18436" name="Picture 5" descr="5d936922g64f6ea3807c3"/>
          <p:cNvPicPr>
            <a:picLocks noGrp="1" noChangeAspect="1" noChangeArrowheads="1"/>
          </p:cNvPicPr>
          <p:nvPr>
            <p:ph sz="half" idx="4294967295"/>
          </p:nvPr>
        </p:nvPicPr>
        <p:blipFill>
          <a:blip r:embed="rId4" cstate="print"/>
          <a:srcRect/>
          <a:stretch>
            <a:fillRect/>
          </a:stretch>
        </p:blipFill>
        <p:spPr>
          <a:xfrm>
            <a:off x="4643438" y="188913"/>
            <a:ext cx="4038600" cy="2233612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179388" y="4005263"/>
            <a:ext cx="8588375" cy="1941512"/>
          </a:xfrm>
        </p:spPr>
        <p:txBody>
          <a:bodyPr/>
          <a:lstStyle/>
          <a:p>
            <a:pPr eaLnBrk="1" hangingPunct="1">
              <a:buFont typeface="Wingdings" pitchFamily="2" charset="2"/>
              <a:buChar char="Ø"/>
            </a:pPr>
            <a:r>
              <a:rPr lang="en-US" altLang="zh-CN" sz="2800" b="1" smtClean="0">
                <a:latin typeface="Times New Roman" pitchFamily="18" charset="0"/>
                <a:ea typeface="华文新魏"/>
                <a:cs typeface="华文新魏"/>
              </a:rPr>
              <a:t>  Which is more of a fiend, someone you often talk to over the phone or someone you often talk to face to face?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en-US" altLang="zh-CN" sz="2800" b="1" smtClean="0">
                <a:latin typeface="Times New Roman" pitchFamily="18" charset="0"/>
                <a:ea typeface="华文新魏"/>
                <a:cs typeface="华文新魏"/>
              </a:rPr>
              <a:t>If you need help, who can help you better, someone far away or someone in the room with you?</a:t>
            </a:r>
          </a:p>
        </p:txBody>
      </p:sp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381000" y="914400"/>
            <a:ext cx="84582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2800" b="1">
                <a:latin typeface="Times New Roman" pitchFamily="18" charset="0"/>
                <a:ea typeface="华文新魏"/>
                <a:cs typeface="华文新魏"/>
              </a:rPr>
              <a:t>However, maybe the Amish have a </a:t>
            </a:r>
            <a:r>
              <a:rPr lang="en-US" altLang="zh-CN" sz="2800" b="1">
                <a:solidFill>
                  <a:srgbClr val="FF0000"/>
                </a:solidFill>
                <a:latin typeface="Times New Roman" pitchFamily="18" charset="0"/>
                <a:ea typeface="华文新魏"/>
                <a:cs typeface="华文新魏"/>
              </a:rPr>
              <a:t>valid </a:t>
            </a:r>
            <a:r>
              <a:rPr lang="en-US" altLang="zh-CN" sz="2800" b="1">
                <a:latin typeface="Times New Roman" pitchFamily="18" charset="0"/>
                <a:ea typeface="华文新魏"/>
                <a:cs typeface="华文新魏"/>
              </a:rPr>
              <a:t>point. What does </a:t>
            </a:r>
            <a:r>
              <a:rPr lang="en-US" altLang="zh-CN" sz="2800" b="1" u="sng">
                <a:solidFill>
                  <a:srgbClr val="FF0000"/>
                </a:solidFill>
                <a:latin typeface="Times New Roman" pitchFamily="18" charset="0"/>
                <a:ea typeface="华文新魏"/>
                <a:cs typeface="华文新魏"/>
              </a:rPr>
              <a:t>the valid point</a:t>
            </a:r>
            <a:r>
              <a:rPr lang="en-US" altLang="zh-CN" sz="2800" b="1" u="sng">
                <a:latin typeface="Times New Roman" pitchFamily="18" charset="0"/>
                <a:ea typeface="华文新魏"/>
                <a:cs typeface="华文新魏"/>
              </a:rPr>
              <a:t> </a:t>
            </a:r>
            <a:r>
              <a:rPr lang="en-US" altLang="zh-CN" sz="2800" b="1">
                <a:latin typeface="Times New Roman" pitchFamily="18" charset="0"/>
                <a:ea typeface="华文新魏"/>
                <a:cs typeface="华文新魏"/>
              </a:rPr>
              <a:t>refer to? </a:t>
            </a:r>
            <a:endParaRPr lang="zh-CN" altLang="en-US" sz="2800" b="1">
              <a:latin typeface="Times New Roman" pitchFamily="18" charset="0"/>
              <a:ea typeface="华文新魏"/>
              <a:cs typeface="华文新魏"/>
            </a:endParaRPr>
          </a:p>
        </p:txBody>
      </p:sp>
      <p:sp>
        <p:nvSpPr>
          <p:cNvPr id="3" name="矩形 2"/>
          <p:cNvSpPr>
            <a:spLocks noChangeArrowheads="1"/>
          </p:cNvSpPr>
          <p:nvPr/>
        </p:nvSpPr>
        <p:spPr bwMode="auto">
          <a:xfrm>
            <a:off x="179512" y="2492896"/>
            <a:ext cx="9144000" cy="111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zh-CN" sz="2800" b="1" dirty="0">
                <a:solidFill>
                  <a:srgbClr val="FF0000"/>
                </a:solidFill>
                <a:latin typeface="Times New Roman" pitchFamily="18" charset="0"/>
                <a:ea typeface="华文新魏"/>
                <a:cs typeface="华文新魏"/>
              </a:rPr>
              <a:t>There is something important about being  together and sharing life that cannot be found over a telephone wire. </a:t>
            </a:r>
          </a:p>
        </p:txBody>
      </p:sp>
      <p:sp>
        <p:nvSpPr>
          <p:cNvPr id="4" name="矩形 3"/>
          <p:cNvSpPr>
            <a:spLocks noChangeArrowheads="1"/>
          </p:cNvSpPr>
          <p:nvPr/>
        </p:nvSpPr>
        <p:spPr bwMode="auto">
          <a:xfrm>
            <a:off x="611188" y="1989138"/>
            <a:ext cx="2141537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2800" b="1">
                <a:solidFill>
                  <a:srgbClr val="000099"/>
                </a:solidFill>
                <a:latin typeface="Times New Roman" pitchFamily="18" charset="0"/>
                <a:ea typeface="华文新魏"/>
                <a:cs typeface="华文新魏"/>
              </a:rPr>
              <a:t>Main point 1</a:t>
            </a:r>
            <a:endParaRPr lang="zh-CN" altLang="en-US" sz="2800">
              <a:latin typeface="Times New Roman" pitchFamily="18" charset="0"/>
              <a:ea typeface="华文新魏"/>
              <a:cs typeface="华文新魏"/>
            </a:endParaRPr>
          </a:p>
        </p:txBody>
      </p:sp>
      <p:sp>
        <p:nvSpPr>
          <p:cNvPr id="5" name="矩形 4"/>
          <p:cNvSpPr>
            <a:spLocks noChangeArrowheads="1"/>
          </p:cNvSpPr>
          <p:nvPr/>
        </p:nvSpPr>
        <p:spPr bwMode="auto">
          <a:xfrm>
            <a:off x="684213" y="3500438"/>
            <a:ext cx="2982912" cy="604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zh-CN" sz="2800" b="1">
                <a:solidFill>
                  <a:srgbClr val="000099"/>
                </a:solidFill>
                <a:latin typeface="Times New Roman" pitchFamily="18" charset="0"/>
                <a:ea typeface="华文新魏"/>
                <a:cs typeface="华文新魏"/>
              </a:rPr>
              <a:t>Supporting details</a:t>
            </a:r>
          </a:p>
        </p:txBody>
      </p:sp>
      <p:sp>
        <p:nvSpPr>
          <p:cNvPr id="19462" name="TextBox 5"/>
          <p:cNvSpPr txBox="1">
            <a:spLocks noChangeArrowheads="1"/>
          </p:cNvSpPr>
          <p:nvPr/>
        </p:nvSpPr>
        <p:spPr bwMode="auto">
          <a:xfrm>
            <a:off x="395288" y="404813"/>
            <a:ext cx="6202362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3200" b="1">
                <a:latin typeface="Times New Roman" pitchFamily="18" charset="0"/>
                <a:ea typeface="华文新魏"/>
                <a:cs typeface="华文新魏"/>
              </a:rPr>
              <a:t>What’s the point in Para3?</a:t>
            </a:r>
            <a:endParaRPr lang="zh-CN" altLang="en-US" sz="3200" b="1">
              <a:latin typeface="Times New Roman" pitchFamily="18" charset="0"/>
              <a:ea typeface="华文新魏"/>
              <a:cs typeface="华文新魏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500"/>
                                        <p:tgtEl>
                                          <p:spTgt spid="727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4" dur="500"/>
                                        <p:tgtEl>
                                          <p:spTgt spid="727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250825" y="1196975"/>
            <a:ext cx="8740775" cy="4343400"/>
          </a:xfrm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en-US" altLang="zh-CN" b="1" smtClean="0">
                <a:solidFill>
                  <a:srgbClr val="000099"/>
                </a:solidFill>
                <a:latin typeface="Times New Roman" pitchFamily="18" charset="0"/>
                <a:ea typeface="华文新魏"/>
                <a:cs typeface="华文新魏"/>
              </a:rPr>
              <a:t>Main point 2</a:t>
            </a:r>
          </a:p>
          <a:p>
            <a:pPr eaLnBrk="1" hangingPunct="1">
              <a:spcBef>
                <a:spcPct val="0"/>
              </a:spcBef>
              <a:buFont typeface="Wingdings" pitchFamily="2" charset="2"/>
              <a:buNone/>
            </a:pPr>
            <a:r>
              <a:rPr lang="en-US" altLang="zh-CN" b="1" smtClean="0">
                <a:solidFill>
                  <a:srgbClr val="FF0000"/>
                </a:solidFill>
                <a:latin typeface="Times New Roman" pitchFamily="18" charset="0"/>
                <a:ea typeface="华文新魏"/>
                <a:cs typeface="华文新魏"/>
              </a:rPr>
              <a:t>  </a:t>
            </a:r>
            <a:r>
              <a:rPr lang="en-US" altLang="zh-CN" b="1" smtClean="0">
                <a:latin typeface="Times New Roman" pitchFamily="18" charset="0"/>
                <a:ea typeface="华文新魏"/>
                <a:cs typeface="华文新魏"/>
              </a:rPr>
              <a:t>The calls destroy _________one has or ________________________.</a:t>
            </a:r>
          </a:p>
          <a:p>
            <a:pPr eaLnBrk="1" hangingPunct="1">
              <a:spcBef>
                <a:spcPct val="0"/>
              </a:spcBef>
            </a:pPr>
            <a:r>
              <a:rPr lang="en-US" altLang="zh-CN" b="1" smtClean="0">
                <a:solidFill>
                  <a:srgbClr val="000099"/>
                </a:solidFill>
                <a:latin typeface="Times New Roman" pitchFamily="18" charset="0"/>
                <a:ea typeface="华文新魏"/>
                <a:cs typeface="华文新魏"/>
              </a:rPr>
              <a:t>Supporting details:</a:t>
            </a:r>
          </a:p>
          <a:p>
            <a:pPr eaLnBrk="1" hangingPunct="1">
              <a:spcBef>
                <a:spcPct val="0"/>
              </a:spcBef>
              <a:buFont typeface="Wingdings" pitchFamily="2" charset="2"/>
              <a:buNone/>
            </a:pPr>
            <a:r>
              <a:rPr lang="en-US" altLang="zh-CN" sz="2800" b="1" smtClean="0">
                <a:latin typeface="Times New Roman" pitchFamily="18" charset="0"/>
                <a:ea typeface="华文新魏"/>
                <a:cs typeface="华文新魏"/>
              </a:rPr>
              <a:t>No matter what the circumstances, when the phone</a:t>
            </a:r>
          </a:p>
          <a:p>
            <a:pPr eaLnBrk="1" hangingPunct="1">
              <a:spcBef>
                <a:spcPct val="0"/>
              </a:spcBef>
              <a:buFont typeface="Wingdings" pitchFamily="2" charset="2"/>
              <a:buNone/>
            </a:pPr>
            <a:r>
              <a:rPr lang="en-US" altLang="zh-CN" sz="2800" b="1" smtClean="0">
                <a:latin typeface="Times New Roman" pitchFamily="18" charset="0"/>
                <a:ea typeface="华文新魏"/>
                <a:cs typeface="华文新魏"/>
              </a:rPr>
              <a:t>rings, everyone stops so that the call can be answered.  </a:t>
            </a:r>
          </a:p>
          <a:p>
            <a:pPr eaLnBrk="1" hangingPunct="1">
              <a:spcBef>
                <a:spcPct val="0"/>
              </a:spcBef>
              <a:buSzPct val="50000"/>
              <a:buFont typeface="Wingdings" pitchFamily="2" charset="2"/>
              <a:buChar char="Ø"/>
            </a:pPr>
            <a:r>
              <a:rPr lang="en-US" altLang="zh-CN" sz="2800" b="1" smtClean="0">
                <a:latin typeface="Times New Roman" pitchFamily="18" charset="0"/>
                <a:ea typeface="华文新魏"/>
                <a:cs typeface="华文新魏"/>
              </a:rPr>
              <a:t>When the family are eating or chatting together</a:t>
            </a:r>
          </a:p>
          <a:p>
            <a:pPr eaLnBrk="1" hangingPunct="1">
              <a:spcBef>
                <a:spcPct val="0"/>
              </a:spcBef>
              <a:buSzPct val="50000"/>
              <a:buFont typeface="Wingdings" pitchFamily="2" charset="2"/>
              <a:buChar char="Ø"/>
            </a:pPr>
            <a:r>
              <a:rPr lang="en-US" altLang="zh-CN" sz="2800" b="1" smtClean="0">
                <a:latin typeface="Times New Roman" pitchFamily="18" charset="0"/>
                <a:ea typeface="华文新魏"/>
                <a:cs typeface="华文新魏"/>
              </a:rPr>
              <a:t>When one is absorbed in a book or tries to rest</a:t>
            </a:r>
          </a:p>
          <a:p>
            <a:pPr eaLnBrk="1" hangingPunct="1">
              <a:spcBef>
                <a:spcPct val="0"/>
              </a:spcBef>
              <a:buSzPct val="50000"/>
              <a:buFont typeface="Wingdings" pitchFamily="2" charset="2"/>
              <a:buChar char="Ø"/>
            </a:pPr>
            <a:r>
              <a:rPr lang="en-US" altLang="zh-CN" sz="2800" b="1" smtClean="0">
                <a:latin typeface="Times New Roman" pitchFamily="18" charset="0"/>
                <a:ea typeface="华文新魏"/>
                <a:cs typeface="华文新魏"/>
              </a:rPr>
              <a:t> when having a face to face talk with a friend   </a:t>
            </a:r>
          </a:p>
        </p:txBody>
      </p:sp>
      <p:sp>
        <p:nvSpPr>
          <p:cNvPr id="2" name="矩形 1"/>
          <p:cNvSpPr>
            <a:spLocks noChangeArrowheads="1"/>
          </p:cNvSpPr>
          <p:nvPr/>
        </p:nvSpPr>
        <p:spPr bwMode="auto">
          <a:xfrm>
            <a:off x="3419475" y="1700213"/>
            <a:ext cx="1900238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3200" b="1">
                <a:solidFill>
                  <a:srgbClr val="FF0000"/>
                </a:solidFill>
                <a:latin typeface="Times New Roman" pitchFamily="18" charset="0"/>
                <a:ea typeface="华文新魏"/>
                <a:cs typeface="华文新魏"/>
              </a:rPr>
              <a:t>the peace </a:t>
            </a:r>
            <a:endParaRPr lang="zh-CN" altLang="en-US">
              <a:latin typeface="Times New Roman" pitchFamily="18" charset="0"/>
            </a:endParaRPr>
          </a:p>
        </p:txBody>
      </p:sp>
      <p:sp>
        <p:nvSpPr>
          <p:cNvPr id="3" name="矩形 2"/>
          <p:cNvSpPr>
            <a:spLocks noChangeArrowheads="1"/>
          </p:cNvSpPr>
          <p:nvPr/>
        </p:nvSpPr>
        <p:spPr bwMode="auto">
          <a:xfrm>
            <a:off x="539750" y="2133600"/>
            <a:ext cx="6172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3200" b="1">
                <a:solidFill>
                  <a:srgbClr val="FF0000"/>
                </a:solidFill>
                <a:latin typeface="Times New Roman" pitchFamily="18" charset="0"/>
                <a:ea typeface="华文新魏"/>
                <a:cs typeface="华文新魏"/>
              </a:rPr>
              <a:t>waste one’s precious time</a:t>
            </a:r>
            <a:endParaRPr lang="zh-CN" altLang="en-US">
              <a:latin typeface="Times New Roman" pitchFamily="18" charset="0"/>
            </a:endParaRPr>
          </a:p>
        </p:txBody>
      </p:sp>
      <p:sp>
        <p:nvSpPr>
          <p:cNvPr id="20484" name="TextBox 4"/>
          <p:cNvSpPr txBox="1">
            <a:spLocks noChangeArrowheads="1"/>
          </p:cNvSpPr>
          <p:nvPr/>
        </p:nvSpPr>
        <p:spPr bwMode="auto">
          <a:xfrm>
            <a:off x="914400" y="685800"/>
            <a:ext cx="620236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3200" b="1">
                <a:latin typeface="Times New Roman" pitchFamily="18" charset="0"/>
                <a:ea typeface="华文新魏"/>
                <a:cs typeface="华文新魏"/>
              </a:rPr>
              <a:t>What’s the point in Para 4-5?</a:t>
            </a:r>
            <a:endParaRPr lang="zh-CN" altLang="en-US" sz="3200" b="1">
              <a:latin typeface="Times New Roman" pitchFamily="18" charset="0"/>
              <a:ea typeface="华文新魏"/>
              <a:cs typeface="华文新魏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737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737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737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737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737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" dur="500"/>
                                        <p:tgtEl>
                                          <p:spTgt spid="7373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5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152400" y="1149350"/>
            <a:ext cx="8915400" cy="2813050"/>
          </a:xfrm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en-US" altLang="zh-CN" b="1" smtClean="0">
                <a:solidFill>
                  <a:srgbClr val="000099"/>
                </a:solidFill>
                <a:latin typeface="Times New Roman" pitchFamily="18" charset="0"/>
                <a:ea typeface="华文新魏"/>
                <a:cs typeface="华文新魏"/>
              </a:rPr>
              <a:t>Main point 3</a:t>
            </a:r>
          </a:p>
          <a:p>
            <a:pPr eaLnBrk="1" hangingPunct="1">
              <a:lnSpc>
                <a:spcPct val="120000"/>
              </a:lnSpc>
              <a:buFont typeface="Wingdings" pitchFamily="2" charset="2"/>
              <a:buNone/>
            </a:pPr>
            <a:r>
              <a:rPr lang="en-US" altLang="zh-CN" b="1" smtClean="0">
                <a:solidFill>
                  <a:srgbClr val="FF0000"/>
                </a:solidFill>
                <a:latin typeface="Times New Roman" pitchFamily="18" charset="0"/>
                <a:ea typeface="华文新魏"/>
                <a:cs typeface="华文新魏"/>
              </a:rPr>
              <a:t>  </a:t>
            </a:r>
            <a:r>
              <a:rPr lang="en-US" altLang="zh-CN" sz="2800" b="1" smtClean="0">
                <a:solidFill>
                  <a:srgbClr val="FF0000"/>
                </a:solidFill>
                <a:latin typeface="Times New Roman" pitchFamily="18" charset="0"/>
                <a:ea typeface="华文新魏"/>
                <a:cs typeface="华文新魏"/>
              </a:rPr>
              <a:t>Using the mobile phone for text messages is the worst.</a:t>
            </a:r>
          </a:p>
          <a:p>
            <a:pPr eaLnBrk="1" hangingPunct="1">
              <a:lnSpc>
                <a:spcPct val="120000"/>
              </a:lnSpc>
            </a:pPr>
            <a:r>
              <a:rPr lang="en-US" altLang="zh-CN" b="1" smtClean="0">
                <a:solidFill>
                  <a:srgbClr val="000099"/>
                </a:solidFill>
                <a:latin typeface="Times New Roman" pitchFamily="18" charset="0"/>
                <a:ea typeface="华文新魏"/>
                <a:cs typeface="华文新魏"/>
              </a:rPr>
              <a:t>Supporting details:</a:t>
            </a:r>
          </a:p>
          <a:p>
            <a:pPr eaLnBrk="1" hangingPunct="1">
              <a:lnSpc>
                <a:spcPct val="120000"/>
              </a:lnSpc>
              <a:buFont typeface="Wingdings" pitchFamily="2" charset="2"/>
              <a:buNone/>
            </a:pPr>
            <a:r>
              <a:rPr lang="en-US" altLang="zh-CN" sz="2800" b="1" smtClean="0">
                <a:latin typeface="Times New Roman" pitchFamily="18" charset="0"/>
                <a:ea typeface="华文新魏"/>
                <a:cs typeface="华文新魏"/>
              </a:rPr>
              <a:t>  Relationships are nearly always quite shallow.  </a:t>
            </a:r>
          </a:p>
        </p:txBody>
      </p:sp>
      <p:sp>
        <p:nvSpPr>
          <p:cNvPr id="21506" name="TextBox 4"/>
          <p:cNvSpPr txBox="1">
            <a:spLocks noChangeArrowheads="1"/>
          </p:cNvSpPr>
          <p:nvPr/>
        </p:nvSpPr>
        <p:spPr bwMode="auto">
          <a:xfrm>
            <a:off x="838200" y="457200"/>
            <a:ext cx="620236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3200" b="1">
                <a:latin typeface="Times New Roman" pitchFamily="18" charset="0"/>
                <a:ea typeface="华文新魏"/>
                <a:cs typeface="华文新魏"/>
              </a:rPr>
              <a:t>What’s the point in Para 6?</a:t>
            </a:r>
            <a:endParaRPr lang="zh-CN" altLang="en-US" sz="3200" b="1">
              <a:latin typeface="Times New Roman" pitchFamily="18" charset="0"/>
              <a:ea typeface="华文新魏"/>
              <a:cs typeface="华文新魏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747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47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755" grpId="0" build="p"/>
    </p:bldLst>
  </p:timing>
</p:sld>
</file>

<file path=ppt/theme/theme1.xml><?xml version="1.0" encoding="utf-8"?>
<a:theme xmlns:a="http://schemas.openxmlformats.org/drawingml/2006/main" name="古瓶荷花">
  <a:themeElements>
    <a:clrScheme name="古瓶荷花 1">
      <a:dk1>
        <a:srgbClr val="0033CC"/>
      </a:dk1>
      <a:lt1>
        <a:srgbClr val="FFFFFF"/>
      </a:lt1>
      <a:dk2>
        <a:srgbClr val="007572"/>
      </a:dk2>
      <a:lt2>
        <a:srgbClr val="C0C0C0"/>
      </a:lt2>
      <a:accent1>
        <a:srgbClr val="CCECFF"/>
      </a:accent1>
      <a:accent2>
        <a:srgbClr val="3399FF"/>
      </a:accent2>
      <a:accent3>
        <a:srgbClr val="FFFFFF"/>
      </a:accent3>
      <a:accent4>
        <a:srgbClr val="002AAE"/>
      </a:accent4>
      <a:accent5>
        <a:srgbClr val="E2F4FF"/>
      </a:accent5>
      <a:accent6>
        <a:srgbClr val="2D8AE7"/>
      </a:accent6>
      <a:hlink>
        <a:srgbClr val="CC0066"/>
      </a:hlink>
      <a:folHlink>
        <a:srgbClr val="7D7DA9"/>
      </a:folHlink>
    </a:clrScheme>
    <a:fontScheme name="古瓶荷花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古瓶荷花 1">
        <a:dk1>
          <a:srgbClr val="0033CC"/>
        </a:dk1>
        <a:lt1>
          <a:srgbClr val="FFFFFF"/>
        </a:lt1>
        <a:dk2>
          <a:srgbClr val="007572"/>
        </a:dk2>
        <a:lt2>
          <a:srgbClr val="C0C0C0"/>
        </a:lt2>
        <a:accent1>
          <a:srgbClr val="CCECFF"/>
        </a:accent1>
        <a:accent2>
          <a:srgbClr val="3399FF"/>
        </a:accent2>
        <a:accent3>
          <a:srgbClr val="FFFFFF"/>
        </a:accent3>
        <a:accent4>
          <a:srgbClr val="002AAE"/>
        </a:accent4>
        <a:accent5>
          <a:srgbClr val="E2F4FF"/>
        </a:accent5>
        <a:accent6>
          <a:srgbClr val="2D8AE7"/>
        </a:accent6>
        <a:hlink>
          <a:srgbClr val="CC0066"/>
        </a:hlink>
        <a:folHlink>
          <a:srgbClr val="7D7DA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古瓶荷花 2">
        <a:dk1>
          <a:srgbClr val="007A77"/>
        </a:dk1>
        <a:lt1>
          <a:srgbClr val="EFF6EE"/>
        </a:lt1>
        <a:dk2>
          <a:srgbClr val="0066CC"/>
        </a:dk2>
        <a:lt2>
          <a:srgbClr val="C0C0C0"/>
        </a:lt2>
        <a:accent1>
          <a:srgbClr val="E7EEE6"/>
        </a:accent1>
        <a:accent2>
          <a:srgbClr val="FF9933"/>
        </a:accent2>
        <a:accent3>
          <a:srgbClr val="F6FAF5"/>
        </a:accent3>
        <a:accent4>
          <a:srgbClr val="006765"/>
        </a:accent4>
        <a:accent5>
          <a:srgbClr val="F1F5F0"/>
        </a:accent5>
        <a:accent6>
          <a:srgbClr val="E78A2D"/>
        </a:accent6>
        <a:hlink>
          <a:srgbClr val="636395"/>
        </a:hlink>
        <a:folHlink>
          <a:srgbClr val="CC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古瓶荷花 3">
        <a:dk1>
          <a:srgbClr val="000000"/>
        </a:dk1>
        <a:lt1>
          <a:srgbClr val="CCFFCC"/>
        </a:lt1>
        <a:dk2>
          <a:srgbClr val="E88A00"/>
        </a:dk2>
        <a:lt2>
          <a:srgbClr val="C0C0C0"/>
        </a:lt2>
        <a:accent1>
          <a:srgbClr val="CCECFF"/>
        </a:accent1>
        <a:accent2>
          <a:srgbClr val="336600"/>
        </a:accent2>
        <a:accent3>
          <a:srgbClr val="E2FFE2"/>
        </a:accent3>
        <a:accent4>
          <a:srgbClr val="000000"/>
        </a:accent4>
        <a:accent5>
          <a:srgbClr val="E2F4FF"/>
        </a:accent5>
        <a:accent6>
          <a:srgbClr val="2D5C00"/>
        </a:accent6>
        <a:hlink>
          <a:srgbClr val="3333CC"/>
        </a:hlink>
        <a:folHlink>
          <a:srgbClr val="33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古瓶荷花 4">
        <a:dk1>
          <a:srgbClr val="000000"/>
        </a:dk1>
        <a:lt1>
          <a:srgbClr val="FFFFCC"/>
        </a:lt1>
        <a:dk2>
          <a:srgbClr val="CC3300"/>
        </a:dk2>
        <a:lt2>
          <a:srgbClr val="C0C0C0"/>
        </a:lt2>
        <a:accent1>
          <a:srgbClr val="FFFFCC"/>
        </a:accent1>
        <a:accent2>
          <a:srgbClr val="339933"/>
        </a:accent2>
        <a:accent3>
          <a:srgbClr val="FFFFE2"/>
        </a:accent3>
        <a:accent4>
          <a:srgbClr val="000000"/>
        </a:accent4>
        <a:accent5>
          <a:srgbClr val="FFFFE2"/>
        </a:accent5>
        <a:accent6>
          <a:srgbClr val="2D8A2D"/>
        </a:accent6>
        <a:hlink>
          <a:srgbClr val="0066FF"/>
        </a:hlink>
        <a:folHlink>
          <a:srgbClr val="6F6F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古瓶荷花 5">
        <a:dk1>
          <a:srgbClr val="636395"/>
        </a:dk1>
        <a:lt1>
          <a:srgbClr val="FFE2C5"/>
        </a:lt1>
        <a:dk2>
          <a:srgbClr val="000000"/>
        </a:dk2>
        <a:lt2>
          <a:srgbClr val="C0C0C0"/>
        </a:lt2>
        <a:accent1>
          <a:srgbClr val="FFE1E1"/>
        </a:accent1>
        <a:accent2>
          <a:srgbClr val="FF9933"/>
        </a:accent2>
        <a:accent3>
          <a:srgbClr val="FFEEDF"/>
        </a:accent3>
        <a:accent4>
          <a:srgbClr val="53537E"/>
        </a:accent4>
        <a:accent5>
          <a:srgbClr val="FFEEEE"/>
        </a:accent5>
        <a:accent6>
          <a:srgbClr val="E78A2D"/>
        </a:accent6>
        <a:hlink>
          <a:srgbClr val="008080"/>
        </a:hlink>
        <a:folHlink>
          <a:srgbClr val="33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古瓶荷花 6">
        <a:dk1>
          <a:srgbClr val="626292"/>
        </a:dk1>
        <a:lt1>
          <a:srgbClr val="CCECFF"/>
        </a:lt1>
        <a:dk2>
          <a:srgbClr val="3333CC"/>
        </a:dk2>
        <a:lt2>
          <a:srgbClr val="C0C0C0"/>
        </a:lt2>
        <a:accent1>
          <a:srgbClr val="D9F1FF"/>
        </a:accent1>
        <a:accent2>
          <a:srgbClr val="FF9900"/>
        </a:accent2>
        <a:accent3>
          <a:srgbClr val="E2F4FF"/>
        </a:accent3>
        <a:accent4>
          <a:srgbClr val="53537C"/>
        </a:accent4>
        <a:accent5>
          <a:srgbClr val="E9F7FF"/>
        </a:accent5>
        <a:accent6>
          <a:srgbClr val="E78A00"/>
        </a:accent6>
        <a:hlink>
          <a:srgbClr val="CC0066"/>
        </a:hlink>
        <a:folHlink>
          <a:srgbClr val="0099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古瓶荷花 7">
        <a:dk1>
          <a:srgbClr val="0066CC"/>
        </a:dk1>
        <a:lt1>
          <a:srgbClr val="FFE1E1"/>
        </a:lt1>
        <a:dk2>
          <a:srgbClr val="006600"/>
        </a:dk2>
        <a:lt2>
          <a:srgbClr val="C0C0C0"/>
        </a:lt2>
        <a:accent1>
          <a:srgbClr val="FFFFCC"/>
        </a:accent1>
        <a:accent2>
          <a:srgbClr val="009999"/>
        </a:accent2>
        <a:accent3>
          <a:srgbClr val="FFEEEE"/>
        </a:accent3>
        <a:accent4>
          <a:srgbClr val="0056AE"/>
        </a:accent4>
        <a:accent5>
          <a:srgbClr val="FFFFE2"/>
        </a:accent5>
        <a:accent6>
          <a:srgbClr val="008A8A"/>
        </a:accent6>
        <a:hlink>
          <a:srgbClr val="EC0000"/>
        </a:hlink>
        <a:folHlink>
          <a:srgbClr val="00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古瓶荷花 8">
        <a:dk1>
          <a:srgbClr val="292929"/>
        </a:dk1>
        <a:lt1>
          <a:srgbClr val="DDDDDD"/>
        </a:lt1>
        <a:dk2>
          <a:srgbClr val="0066CC"/>
        </a:dk2>
        <a:lt2>
          <a:srgbClr val="B2B2B2"/>
        </a:lt2>
        <a:accent1>
          <a:srgbClr val="CACADC"/>
        </a:accent1>
        <a:accent2>
          <a:srgbClr val="FFCC00"/>
        </a:accent2>
        <a:accent3>
          <a:srgbClr val="EBEBEB"/>
        </a:accent3>
        <a:accent4>
          <a:srgbClr val="212121"/>
        </a:accent4>
        <a:accent5>
          <a:srgbClr val="E1E1EB"/>
        </a:accent5>
        <a:accent6>
          <a:srgbClr val="E7B900"/>
        </a:accent6>
        <a:hlink>
          <a:srgbClr val="008080"/>
        </a:hlink>
        <a:folHlink>
          <a:srgbClr val="7D7DA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CCE8C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CDESIGNK</Template>
  <TotalTime>1255</TotalTime>
  <Words>2008</Words>
  <Application>Microsoft Office PowerPoint</Application>
  <PresentationFormat>全屏显示(4:3)</PresentationFormat>
  <Paragraphs>206</Paragraphs>
  <Slides>25</Slides>
  <Notes>3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25</vt:i4>
      </vt:variant>
    </vt:vector>
  </HeadingPairs>
  <TitlesOfParts>
    <vt:vector size="26" baseType="lpstr">
      <vt:lpstr>古瓶荷花</vt:lpstr>
      <vt:lpstr>Module 7 Unit 1 project   Making a list of  advantages and disadvantages</vt:lpstr>
      <vt:lpstr>幻灯片 2</vt:lpstr>
      <vt:lpstr>幻灯片 3</vt:lpstr>
      <vt:lpstr>幻灯片 4</vt:lpstr>
      <vt:lpstr>幻灯片 5</vt:lpstr>
      <vt:lpstr>幻灯片 6</vt:lpstr>
      <vt:lpstr>幻灯片 7</vt:lpstr>
      <vt:lpstr>幻灯片 8</vt:lpstr>
      <vt:lpstr>幻灯片 9</vt:lpstr>
      <vt:lpstr>幻灯片 10</vt:lpstr>
      <vt:lpstr>幻灯片 11</vt:lpstr>
      <vt:lpstr>Structure of the article </vt:lpstr>
      <vt:lpstr>幻灯片 13</vt:lpstr>
      <vt:lpstr>幻灯片 14</vt:lpstr>
      <vt:lpstr>幻灯片 15</vt:lpstr>
      <vt:lpstr>幻灯片 16</vt:lpstr>
      <vt:lpstr>幻灯片 17</vt:lpstr>
      <vt:lpstr>幻灯片 18</vt:lpstr>
      <vt:lpstr>幻灯片 19</vt:lpstr>
      <vt:lpstr>幻灯片 20</vt:lpstr>
      <vt:lpstr>幻灯片 21</vt:lpstr>
      <vt:lpstr>幻灯片 22</vt:lpstr>
      <vt:lpstr>幻灯片 23</vt:lpstr>
      <vt:lpstr>幻灯片 24</vt:lpstr>
      <vt:lpstr>幻灯片 25</vt:lpstr>
    </vt:vector>
  </TitlesOfParts>
  <Company>微软中国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Module 7 Unit 1 project   Making a list of advantages and disadvantages</dc:title>
  <dc:creator>微软用户</dc:creator>
  <cp:lastModifiedBy>Administrator</cp:lastModifiedBy>
  <cp:revision>111</cp:revision>
  <dcterms:created xsi:type="dcterms:W3CDTF">2015-12-04T10:10:38Z</dcterms:created>
  <dcterms:modified xsi:type="dcterms:W3CDTF">2021-02-26T01:45:06Z</dcterms:modified>
</cp:coreProperties>
</file>