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30" r:id="rId3"/>
    <p:sldId id="265" r:id="rId4"/>
    <p:sldId id="313" r:id="rId5"/>
    <p:sldId id="314" r:id="rId6"/>
    <p:sldId id="365" r:id="rId7"/>
    <p:sldId id="366" r:id="rId8"/>
    <p:sldId id="367" r:id="rId9"/>
    <p:sldId id="368" r:id="rId10"/>
    <p:sldId id="276" r:id="rId11"/>
    <p:sldId id="363" r:id="rId12"/>
    <p:sldId id="299" r:id="rId13"/>
    <p:sldId id="300" r:id="rId14"/>
    <p:sldId id="301" r:id="rId15"/>
    <p:sldId id="303" r:id="rId16"/>
    <p:sldId id="304" r:id="rId17"/>
    <p:sldId id="364" r:id="rId18"/>
    <p:sldId id="369" r:id="rId19"/>
    <p:sldId id="291" r:id="rId20"/>
    <p:sldId id="290" r:id="rId21"/>
    <p:sldId id="370" r:id="rId22"/>
    <p:sldId id="324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</p:sldIdLst>
  <p:sldSz cx="9144000" cy="6858000" type="screen4x3"/>
  <p:notesSz cx="6858000" cy="9144000"/>
  <p:custDataLst>
    <p:tags r:id="rId4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Times New Roman" panose="02020603050405020304" pitchFamily="18" charset="0"/>
        <a:ea typeface="华文新魏" panose="0201080004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Times New Roman" panose="02020603050405020304" pitchFamily="18" charset="0"/>
        <a:ea typeface="华文新魏" panose="0201080004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Times New Roman" panose="02020603050405020304" pitchFamily="18" charset="0"/>
        <a:ea typeface="华文新魏" panose="0201080004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Times New Roman" panose="02020603050405020304" pitchFamily="18" charset="0"/>
        <a:ea typeface="华文新魏" panose="0201080004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Times New Roman" panose="02020603050405020304" pitchFamily="18" charset="0"/>
        <a:ea typeface="华文新魏" panose="0201080004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Times New Roman" panose="02020603050405020304" pitchFamily="18" charset="0"/>
        <a:ea typeface="华文新魏" panose="0201080004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Times New Roman" panose="02020603050405020304" pitchFamily="18" charset="0"/>
        <a:ea typeface="华文新魏" panose="0201080004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Times New Roman" panose="02020603050405020304" pitchFamily="18" charset="0"/>
        <a:ea typeface="华文新魏" panose="0201080004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Times New Roman" panose="02020603050405020304" pitchFamily="18" charset="0"/>
        <a:ea typeface="华文新魏" panose="0201080004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5"/>
  </p:normalViewPr>
  <p:slideViewPr>
    <p:cSldViewPr snapToGrid="0" showGuides="1">
      <p:cViewPr varScale="1">
        <p:scale>
          <a:sx n="66" d="100"/>
          <a:sy n="66" d="100"/>
        </p:scale>
        <p:origin x="-1506" y="-12"/>
      </p:cViewPr>
      <p:guideLst>
        <p:guide orient="horz" pos="217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gs" Target="tags/tag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4.wmf"/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页眉占位符 522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z="1200" b="0" strike="noStrike" noProof="1"/>
          </a:p>
        </p:txBody>
      </p:sp>
      <p:sp>
        <p:nvSpPr>
          <p:cNvPr id="52227" name="日期占位符 5222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b="0" strike="noStrike" noProof="1"/>
          </a:p>
        </p:txBody>
      </p:sp>
      <p:sp>
        <p:nvSpPr>
          <p:cNvPr id="2052" name="幻灯片图像占位符 52227"/>
          <p:cNvSpPr>
            <a:spLocks noGrp="1" noRot="1" noChangeAspect="1" noTextEdit="1"/>
          </p:cNvSpPr>
          <p:nvPr>
            <p:ph type="sldImg" idx="6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文本占位符 52228"/>
          <p:cNvSpPr>
            <a:spLocks noGrp="1"/>
          </p:cNvSpPr>
          <p:nvPr>
            <p:ph type="body" sz="quarter" idx="7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2230" name="页脚占位符 5222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altLang="en-US" sz="1200" b="0" strike="noStrike" noProof="1"/>
          </a:p>
        </p:txBody>
      </p:sp>
      <p:sp>
        <p:nvSpPr>
          <p:cNvPr id="52231" name="灯片编号占位符 5223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b="0" strike="noStrike" noProof="1"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</a:fld>
            <a:endParaRPr lang="zh-CN" altLang="en-US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6"/>
          </p:nvPr>
        </p:nvSpPr>
        <p:spPr/>
      </p:sp>
      <p:sp>
        <p:nvSpPr>
          <p:cNvPr id="3" name="文本占位符 2"/>
          <p:cNvSpPr/>
          <p:nvPr>
            <p:ph type="body" idx="7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04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048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200" strike="noStrike" noProof="1">
                <a:latin typeface="Garamond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>
              <a:latin typeface="Garamond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200" strike="noStrike" noProof="1">
                <a:latin typeface="Garamond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>
              <a:latin typeface="Garamond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Times New Roman" panose="02020603050405020304" pitchFamily="18" charset="0"/>
          <a:ea typeface="华文新魏" panose="0201080004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Times New Roman" panose="02020603050405020304" pitchFamily="18" charset="0"/>
          <a:ea typeface="华文新魏" panose="0201080004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Times New Roman" panose="02020603050405020304" pitchFamily="18" charset="0"/>
          <a:ea typeface="华文新魏" panose="0201080004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Times New Roman" panose="02020603050405020304" pitchFamily="18" charset="0"/>
          <a:ea typeface="华文新魏" panose="0201080004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Times New Roman" panose="02020603050405020304" pitchFamily="18" charset="0"/>
          <a:ea typeface="华文新魏" panose="0201080004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Times New Roman" panose="02020603050405020304" pitchFamily="18" charset="0"/>
          <a:ea typeface="华文新魏" panose="0201080004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Times New Roman" panose="02020603050405020304" pitchFamily="18" charset="0"/>
          <a:ea typeface="华文新魏" panose="0201080004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Times New Roman" panose="02020603050405020304" pitchFamily="18" charset="0"/>
          <a:ea typeface="华文新魏" panose="0201080004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3.wmf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7.wmf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&#25105;&#20204;&#30340;&#22826;&#38451;&#31995;.exe" TargetMode="Externa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0.wmf"/><Relationship Id="rId13" Type="http://schemas.openxmlformats.org/officeDocument/2006/relationships/notesSlide" Target="../notesSlides/notesSlide1.xml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15.xml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35.wmf"/><Relationship Id="rId1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hyperlink" Target="&#24341;&#21147;&#24120;&#37327;&#30340;&#27979;&#23450;.ex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hyperlink" Target="http://www.jpcai.com/shuchai/HTML/shuchai_1178.html" TargetMode="External"/><Relationship Id="rId2" Type="http://schemas.openxmlformats.org/officeDocument/2006/relationships/image" Target="../media/image39.jpeg"/><Relationship Id="rId1" Type="http://schemas.openxmlformats.org/officeDocument/2006/relationships/hyperlink" Target="http://www.jpcai.com/shuchai/HTML/shuchai_1815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4.w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41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wmf"/><Relationship Id="rId1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1" name="矩形 105480"/>
          <p:cNvSpPr/>
          <p:nvPr/>
        </p:nvSpPr>
        <p:spPr>
          <a:xfrm>
            <a:off x="0" y="609600"/>
            <a:ext cx="9144000" cy="2492375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perspectiveFront"/>
              <a:lightRig rig="threePt" dir="t"/>
            </a:scene3d>
          </a:bodyPr>
          <a:lstStyle/>
          <a:p>
            <a:pPr algn="ctr"/>
            <a:endParaRPr lang="zh-CN" altLang="en-US" sz="3600" b="1" i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5921" dir="2699999" algn="ctr" rotWithShape="0">
                  <a:srgbClr val="990000"/>
                </a:outerShdw>
                <a:reflection blurRad="6350" stA="55000" endA="50" endPos="85000" dir="5400000" sy="-10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836" y="2165985"/>
            <a:ext cx="88246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0" smtClean="0"/>
              <a:t>7.2</a:t>
            </a:r>
            <a:r>
              <a:rPr lang="zh-CN" altLang="en-US" sz="6600" b="0" smtClean="0"/>
              <a:t>万有引力定律（一）       </a:t>
            </a:r>
            <a:endParaRPr lang="en-US" altLang="zh-CN" sz="6600" b="0" smtClean="0"/>
          </a:p>
          <a:p>
            <a:r>
              <a:rPr lang="en-US" altLang="zh-CN" sz="6600" b="0" smtClean="0"/>
              <a:t>     </a:t>
            </a:r>
            <a:r>
              <a:rPr lang="zh-CN" altLang="en-US" sz="5400" b="0" smtClean="0"/>
              <a:t>太阳与行星间的引力</a:t>
            </a:r>
            <a:endParaRPr lang="zh-CN" altLang="en-US" sz="5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1167"/>
            <a:ext cx="844731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fontAlgn="base"/>
            <a:r>
              <a:rPr lang="zh-CN" altLang="en-US" sz="3600" b="0" strike="noStrike" noProof="1" smtClean="0">
                <a:solidFill>
                  <a:srgbClr val="FFFF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一：太阳与行星间的引力方向</a:t>
            </a:r>
            <a:endParaRPr lang="zh-CN" altLang="en-US" sz="3600" b="0" strike="noStrike" noProof="1">
              <a:solidFill>
                <a:srgbClr val="FFFF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788532"/>
            <a:ext cx="8447314" cy="40934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fontAlgn="base"/>
            <a:r>
              <a:rPr lang="zh-CN" altLang="en-US" sz="3600" strike="noStrike" noProof="1" smtClean="0">
                <a:solidFill>
                  <a:srgbClr val="FFFF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思考：</a:t>
            </a:r>
            <a:endParaRPr lang="zh-CN" altLang="en-US" sz="3600" strike="noStrike" noProof="1">
              <a:solidFill>
                <a:srgbClr val="FFFF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fontAlgn="base"/>
            <a:r>
              <a:rPr lang="zh-CN" altLang="en-US" b="0" strike="noStrike" noProof="1" smtClean="0"/>
              <a:t>行星绕太阳的运动可以看做</a:t>
            </a:r>
            <a:r>
              <a:rPr lang="en-US" altLang="zh-CN" b="0" noProof="1" smtClean="0"/>
              <a:t>______________</a:t>
            </a:r>
            <a:r>
              <a:rPr lang="zh-CN" altLang="en-US" b="0" noProof="1" smtClean="0"/>
              <a:t>，</a:t>
            </a:r>
            <a:endParaRPr lang="en-US" altLang="zh-CN" b="0" noProof="1" smtClean="0"/>
          </a:p>
          <a:p>
            <a:pPr fontAlgn="base"/>
            <a:endParaRPr lang="en-US" altLang="zh-CN" b="0" noProof="1"/>
          </a:p>
          <a:p>
            <a:pPr fontAlgn="base"/>
            <a:r>
              <a:rPr lang="zh-CN" altLang="en-US" b="0" noProof="1" smtClean="0"/>
              <a:t>行星做匀速圆周运动时，受到一个指向</a:t>
            </a:r>
            <a:r>
              <a:rPr lang="en-US" altLang="zh-CN" b="0" noProof="1" smtClean="0"/>
              <a:t>______________</a:t>
            </a:r>
            <a:r>
              <a:rPr lang="zh-CN" altLang="en-US" b="0" noProof="1" smtClean="0"/>
              <a:t>的引力，正是这个力提供了匀速圆周运动所需的</a:t>
            </a:r>
            <a:r>
              <a:rPr lang="en-US" altLang="zh-CN" b="0" noProof="1" smtClean="0"/>
              <a:t>_________</a:t>
            </a:r>
            <a:r>
              <a:rPr lang="zh-CN" altLang="en-US" b="0" noProof="1" smtClean="0"/>
              <a:t>，</a:t>
            </a:r>
            <a:endParaRPr lang="en-US" altLang="zh-CN" b="0" noProof="1" smtClean="0"/>
          </a:p>
          <a:p>
            <a:pPr fontAlgn="base"/>
            <a:r>
              <a:rPr lang="zh-CN" altLang="en-US" b="0" noProof="1" smtClean="0"/>
              <a:t>由此可推知太阳与行星间引力的方向沿着</a:t>
            </a:r>
            <a:r>
              <a:rPr lang="en-US" altLang="zh-CN" b="0" noProof="1" smtClean="0"/>
              <a:t>_________________</a:t>
            </a:r>
            <a:r>
              <a:rPr lang="zh-CN" altLang="en-US" b="0" noProof="1" smtClean="0"/>
              <a:t>。</a:t>
            </a:r>
            <a:endParaRPr lang="zh-CN" altLang="en-US" b="0" strike="noStrike" noProof="1"/>
          </a:p>
        </p:txBody>
      </p:sp>
      <p:pic>
        <p:nvPicPr>
          <p:cNvPr id="12290" name="Picture 2" descr="C:\Users\ADMINI~1\AppData\Local\Temp\WeChat Files\e7b460d790a125a6726eaa50ca1c9b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8" b="17060"/>
          <a:stretch>
            <a:fillRect/>
          </a:stretch>
        </p:blipFill>
        <p:spPr bwMode="auto">
          <a:xfrm>
            <a:off x="5936333" y="4905826"/>
            <a:ext cx="3206204" cy="19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8" y="4158785"/>
            <a:ext cx="268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smtClean="0">
                <a:solidFill>
                  <a:srgbClr val="FF0000"/>
                </a:solidFill>
              </a:rPr>
              <a:t>二者的连线</a:t>
            </a:r>
            <a:endParaRPr lang="zh-CN" altLang="en-US" sz="3600" b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97446"/>
            <a:ext cx="268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smtClean="0">
                <a:solidFill>
                  <a:srgbClr val="FF0000"/>
                </a:solidFill>
              </a:rPr>
              <a:t>圆心（太阳）</a:t>
            </a:r>
            <a:endParaRPr lang="zh-CN" altLang="en-US" sz="3600" b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2" y="3244893"/>
            <a:ext cx="268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>
                <a:solidFill>
                  <a:srgbClr val="FF0000"/>
                </a:solidFill>
              </a:rPr>
              <a:t>向心力</a:t>
            </a:r>
            <a:endParaRPr lang="zh-CN" altLang="en-US" sz="3600" b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574" y="1284517"/>
            <a:ext cx="32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smtClean="0">
                <a:solidFill>
                  <a:srgbClr val="FF0000"/>
                </a:solidFill>
              </a:rPr>
              <a:t>匀速圆周运动</a:t>
            </a:r>
            <a:endParaRPr lang="zh-CN" altLang="en-US" sz="36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矩形 58370"/>
          <p:cNvSpPr/>
          <p:nvPr/>
        </p:nvSpPr>
        <p:spPr>
          <a:xfrm>
            <a:off x="6561455" y="870159"/>
            <a:ext cx="2084070" cy="5078313"/>
          </a:xfrm>
          <a:prstGeom prst="rect">
            <a:avLst/>
          </a:prstGeom>
          <a:solidFill>
            <a:srgbClr val="5F5F5F">
              <a:alpha val="83000"/>
            </a:srgbClr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fontAlgn="base"/>
            <a:r>
              <a:rPr lang="zh-CN" altLang="en-US" sz="3600" strike="noStrike" noProof="1" smtClean="0">
                <a:solidFill>
                  <a:srgbClr val="FFFF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思考：</a:t>
            </a:r>
            <a:endParaRPr lang="zh-CN" altLang="en-US" sz="3600" strike="noStrike" noProof="1">
              <a:solidFill>
                <a:srgbClr val="FFFF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fontAlgn="base"/>
            <a:r>
              <a:rPr lang="zh-CN" altLang="en-US" strike="noStrike" noProof="1"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太阳对行星的引力提供向心力，那这个</a:t>
            </a:r>
            <a:r>
              <a:rPr lang="zh-CN" altLang="en-US" strike="noStrike" noProof="1" smtClean="0"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力</a:t>
            </a:r>
            <a:r>
              <a:rPr lang="zh-CN" altLang="en-US" noProof="1" smtClean="0"/>
              <a:t>与其他物理量</a:t>
            </a:r>
            <a:r>
              <a:rPr lang="zh-CN" altLang="en-US" strike="noStrike" noProof="1" smtClean="0"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有</a:t>
            </a:r>
            <a:r>
              <a:rPr lang="zh-CN" altLang="en-US" strike="noStrike" noProof="1"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什么样的定量关系？</a:t>
            </a:r>
            <a:endParaRPr lang="zh-CN" altLang="en-US" strike="noStrike" noProof="1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339" name="椭圆 58383"/>
          <p:cNvSpPr/>
          <p:nvPr/>
        </p:nvSpPr>
        <p:spPr>
          <a:xfrm>
            <a:off x="1801813" y="1166813"/>
            <a:ext cx="4349750" cy="4221162"/>
          </a:xfrm>
          <a:prstGeom prst="ellipse">
            <a:avLst/>
          </a:pr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340" name="椭圆 58384"/>
          <p:cNvSpPr/>
          <p:nvPr/>
        </p:nvSpPr>
        <p:spPr>
          <a:xfrm>
            <a:off x="3581400" y="2828925"/>
            <a:ext cx="790575" cy="830263"/>
          </a:xfrm>
          <a:prstGeom prst="ellipse">
            <a:avLst/>
          </a:prstGeom>
          <a:solidFill>
            <a:srgbClr val="FF3300"/>
          </a:solidFill>
          <a:ln w="9525">
            <a:noFill/>
          </a:ln>
        </p:spPr>
        <p:txBody>
          <a:bodyPr anchor="t"/>
          <a:lstStyle/>
          <a:p>
            <a:endParaRPr lang="zh-CN" altLang="en-US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341" name="椭圆 58385"/>
          <p:cNvSpPr/>
          <p:nvPr/>
        </p:nvSpPr>
        <p:spPr>
          <a:xfrm>
            <a:off x="1670050" y="3086100"/>
            <a:ext cx="263525" cy="25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342" name="直接连接符 58386"/>
          <p:cNvSpPr/>
          <p:nvPr/>
        </p:nvSpPr>
        <p:spPr>
          <a:xfrm>
            <a:off x="1801813" y="3214688"/>
            <a:ext cx="658812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4343" name="文本框 58387"/>
          <p:cNvSpPr txBox="1"/>
          <p:nvPr/>
        </p:nvSpPr>
        <p:spPr>
          <a:xfrm>
            <a:off x="2132013" y="3340100"/>
            <a:ext cx="45878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99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endParaRPr lang="en-US" altLang="zh-CN">
              <a:solidFill>
                <a:srgbClr val="FF99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文本框 58388"/>
          <p:cNvSpPr txBox="1"/>
          <p:nvPr/>
        </p:nvSpPr>
        <p:spPr>
          <a:xfrm>
            <a:off x="4275138" y="2957513"/>
            <a:ext cx="11557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>
                <a:solidFill>
                  <a:srgbClr val="FFFF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太阳</a:t>
            </a:r>
            <a:endParaRPr lang="zh-CN" altLang="en-US">
              <a:solidFill>
                <a:srgbClr val="FFFF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algn="ctr"/>
            <a:r>
              <a:rPr lang="zh-CN" altLang="en-US">
                <a:solidFill>
                  <a:srgbClr val="FFFF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Ｍ</a:t>
            </a:r>
            <a:endParaRPr lang="zh-CN" altLang="en-US">
              <a:solidFill>
                <a:srgbClr val="FFFF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345" name="文本框 58389"/>
          <p:cNvSpPr txBox="1"/>
          <p:nvPr/>
        </p:nvSpPr>
        <p:spPr>
          <a:xfrm>
            <a:off x="895350" y="2887663"/>
            <a:ext cx="79692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>
                <a:solidFill>
                  <a:srgbClr val="66FF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行星</a:t>
            </a:r>
            <a:endParaRPr lang="zh-CN" altLang="en-US" sz="2400">
              <a:solidFill>
                <a:srgbClr val="66FF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>
                <a:solidFill>
                  <a:srgbClr val="66FF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ｍ</a:t>
            </a:r>
            <a:endParaRPr lang="zh-CN" altLang="en-US" sz="2400">
              <a:solidFill>
                <a:srgbClr val="66FF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6" name="直接连接符 58390"/>
          <p:cNvSpPr/>
          <p:nvPr/>
        </p:nvSpPr>
        <p:spPr>
          <a:xfrm flipH="1" flipV="1">
            <a:off x="3024188" y="1422400"/>
            <a:ext cx="922337" cy="17922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4347" name="文本框 58391"/>
          <p:cNvSpPr txBox="1"/>
          <p:nvPr/>
        </p:nvSpPr>
        <p:spPr>
          <a:xfrm>
            <a:off x="3352800" y="175895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>
                <a:latin typeface="Times New Roman" panose="02020603050405020304" pitchFamily="18" charset="0"/>
                <a:ea typeface="华文新魏" panose="02010800040101010101" pitchFamily="2" charset="-122"/>
              </a:rPr>
              <a:t>ｒ</a:t>
            </a:r>
            <a:endParaRPr lang="zh-CN" altLang="en-US" sz="360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348" name="直接连接符 58392"/>
          <p:cNvSpPr/>
          <p:nvPr/>
        </p:nvSpPr>
        <p:spPr>
          <a:xfrm flipH="1" flipV="1">
            <a:off x="1771650" y="2446338"/>
            <a:ext cx="0" cy="639762"/>
          </a:xfrm>
          <a:prstGeom prst="line">
            <a:avLst/>
          </a:prstGeom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4349" name="文本框 58393"/>
          <p:cNvSpPr txBox="1"/>
          <p:nvPr/>
        </p:nvSpPr>
        <p:spPr>
          <a:xfrm>
            <a:off x="1441450" y="1871663"/>
            <a:ext cx="590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solidFill>
                  <a:srgbClr val="FFFF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Ｖ</a:t>
            </a:r>
            <a:endParaRPr lang="zh-CN" altLang="en-US">
              <a:solidFill>
                <a:srgbClr val="FFFFCC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41167"/>
            <a:ext cx="844731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fontAlgn="base"/>
            <a:r>
              <a:rPr lang="zh-CN" altLang="en-US" sz="3600" b="0" noProof="1">
                <a:solidFill>
                  <a:srgbClr val="FFFF66"/>
                </a:solidFill>
              </a:rPr>
              <a:t>二</a:t>
            </a:r>
            <a:r>
              <a:rPr lang="zh-CN" altLang="en-US" sz="3600" b="0" strike="noStrike" noProof="1" smtClean="0">
                <a:solidFill>
                  <a:srgbClr val="FFFF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：太阳与行星间的引力</a:t>
            </a:r>
            <a:r>
              <a:rPr lang="zh-CN" altLang="en-US" sz="3600" b="0" noProof="1">
                <a:solidFill>
                  <a:srgbClr val="FFFF66"/>
                </a:solidFill>
              </a:rPr>
              <a:t>大小</a:t>
            </a:r>
            <a:endParaRPr lang="zh-CN" altLang="en-US" sz="3600" b="0" strike="noStrike" noProof="1">
              <a:solidFill>
                <a:srgbClr val="FFFF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59400"/>
          <p:cNvSpPr/>
          <p:nvPr/>
        </p:nvSpPr>
        <p:spPr>
          <a:xfrm rot="8807085" flipV="1">
            <a:off x="0" y="3409950"/>
            <a:ext cx="9144000" cy="3190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59447" name="组合 59446"/>
          <p:cNvGrpSpPr/>
          <p:nvPr/>
        </p:nvGrpSpPr>
        <p:grpSpPr>
          <a:xfrm>
            <a:off x="2684463" y="1270000"/>
            <a:ext cx="2149475" cy="1571625"/>
            <a:chOff x="1691" y="800"/>
            <a:chExt cx="1354" cy="990"/>
          </a:xfrm>
        </p:grpSpPr>
        <p:sp>
          <p:nvSpPr>
            <p:cNvPr id="15364" name="任意多边形 59404"/>
            <p:cNvSpPr/>
            <p:nvPr/>
          </p:nvSpPr>
          <p:spPr>
            <a:xfrm>
              <a:off x="1691" y="800"/>
              <a:ext cx="104" cy="990"/>
            </a:xfrm>
            <a:custGeom>
              <a:avLst/>
              <a:gdLst/>
              <a:ahLst/>
              <a:cxnLst/>
              <a:rect l="0" t="0" r="0" b="0"/>
              <a:pathLst>
                <a:path w="180" h="780">
                  <a:moveTo>
                    <a:pt x="0" y="0"/>
                  </a:moveTo>
                  <a:lnTo>
                    <a:pt x="180" y="0"/>
                  </a:lnTo>
                  <a:lnTo>
                    <a:pt x="180" y="780"/>
                  </a:lnTo>
                  <a:lnTo>
                    <a:pt x="0" y="780"/>
                  </a:lnTo>
                </a:path>
              </a:pathLst>
            </a:custGeom>
            <a:noFill/>
            <a:ln w="508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5" name="直接连接符 59405"/>
            <p:cNvSpPr/>
            <p:nvPr/>
          </p:nvSpPr>
          <p:spPr>
            <a:xfrm flipV="1">
              <a:off x="1822" y="1261"/>
              <a:ext cx="1223" cy="14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  <p:sp>
          <p:nvSpPr>
            <p:cNvPr id="15366" name="文本框 59407"/>
            <p:cNvSpPr txBox="1"/>
            <p:nvPr/>
          </p:nvSpPr>
          <p:spPr>
            <a:xfrm>
              <a:off x="1862" y="880"/>
              <a:ext cx="1018" cy="363"/>
            </a:xfrm>
            <a:prstGeom prst="rect">
              <a:avLst/>
            </a:prstGeom>
            <a:solidFill>
              <a:srgbClr val="5F5F5F">
                <a:alpha val="81000"/>
              </a:srgbClr>
            </a:solidFill>
            <a:ln w="9525">
              <a:noFill/>
            </a:ln>
          </p:spPr>
          <p:txBody>
            <a:bodyPr anchor="t"/>
            <a:lstStyle/>
            <a:p>
              <a:pPr algn="ctr"/>
              <a:r>
                <a:rPr lang="zh-CN" altLang="en-US">
                  <a:latin typeface="Times New Roman" panose="02020603050405020304" pitchFamily="18" charset="0"/>
                  <a:ea typeface="楷体_GB2312" pitchFamily="49" charset="-122"/>
                </a:rPr>
                <a:t>消去</a:t>
              </a:r>
              <a:r>
                <a:rPr lang="en-US" altLang="zh-CN" sz="3600" i="1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endParaRPr lang="en-US" altLang="zh-CN" sz="36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aphicFrame>
        <p:nvGraphicFramePr>
          <p:cNvPr id="59413" name="对象 59412"/>
          <p:cNvGraphicFramePr>
            <a:graphicFrameLocks noChangeAspect="1"/>
          </p:cNvGraphicFramePr>
          <p:nvPr/>
        </p:nvGraphicFramePr>
        <p:xfrm>
          <a:off x="674688" y="531813"/>
          <a:ext cx="1957387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622300" imgH="419100" progId="Equation.DSMT4">
                  <p:embed/>
                </p:oleObj>
              </mc:Choice>
              <mc:Fallback>
                <p:oleObj name="" r:id="rId1" imgW="6223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4688" y="531813"/>
                        <a:ext cx="1957387" cy="1366837"/>
                      </a:xfrm>
                      <a:prstGeom prst="rect">
                        <a:avLst/>
                      </a:prstGeom>
                      <a:solidFill>
                        <a:srgbClr val="5F5F5F">
                          <a:alpha val="84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46" name="组合 59445"/>
          <p:cNvGrpSpPr/>
          <p:nvPr/>
        </p:nvGrpSpPr>
        <p:grpSpPr>
          <a:xfrm>
            <a:off x="698500" y="2179638"/>
            <a:ext cx="1957388" cy="1366837"/>
            <a:chOff x="440" y="1373"/>
            <a:chExt cx="1233" cy="861"/>
          </a:xfrm>
        </p:grpSpPr>
        <p:sp>
          <p:nvSpPr>
            <p:cNvPr id="15369" name="矩形 59437"/>
            <p:cNvSpPr>
              <a:spLocks noChangeAspect="1" noTextEdit="1"/>
            </p:cNvSpPr>
            <p:nvPr/>
          </p:nvSpPr>
          <p:spPr>
            <a:xfrm>
              <a:off x="440" y="1373"/>
              <a:ext cx="1233" cy="861"/>
            </a:xfrm>
            <a:prstGeom prst="rect">
              <a:avLst/>
            </a:prstGeom>
            <a:solidFill>
              <a:srgbClr val="5F5F5F">
                <a:alpha val="84000"/>
              </a:srgbClr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graphicFrame>
          <p:nvGraphicFramePr>
            <p:cNvPr id="15370" name="对象 59413"/>
            <p:cNvGraphicFramePr>
              <a:graphicFrameLocks noChangeAspect="1"/>
            </p:cNvGraphicFramePr>
            <p:nvPr/>
          </p:nvGraphicFramePr>
          <p:xfrm>
            <a:off x="465" y="1380"/>
            <a:ext cx="1157" cy="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" r:id="rId3" imgW="533400" imgH="393700" progId="Equation.DSMT4">
                    <p:embed/>
                  </p:oleObj>
                </mc:Choice>
                <mc:Fallback>
                  <p:oleObj name="" r:id="rId3" imgW="5334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5" y="1380"/>
                          <a:ext cx="1157" cy="8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56" name="组合 59455"/>
          <p:cNvGrpSpPr/>
          <p:nvPr/>
        </p:nvGrpSpPr>
        <p:grpSpPr>
          <a:xfrm>
            <a:off x="4833938" y="2728913"/>
            <a:ext cx="2497137" cy="1554162"/>
            <a:chOff x="6016" y="221"/>
            <a:chExt cx="1299" cy="924"/>
          </a:xfrm>
        </p:grpSpPr>
        <p:sp>
          <p:nvSpPr>
            <p:cNvPr id="15373" name="矩形 59449"/>
            <p:cNvSpPr>
              <a:spLocks noChangeAspect="1" noTextEdit="1"/>
            </p:cNvSpPr>
            <p:nvPr/>
          </p:nvSpPr>
          <p:spPr>
            <a:xfrm>
              <a:off x="6016" y="257"/>
              <a:ext cx="1233" cy="861"/>
            </a:xfrm>
            <a:prstGeom prst="rect">
              <a:avLst/>
            </a:prstGeom>
            <a:solidFill>
              <a:srgbClr val="5F5F5F">
                <a:alpha val="84000"/>
              </a:srgbClr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graphicFrame>
          <p:nvGraphicFramePr>
            <p:cNvPr id="15374" name="对象 59414"/>
            <p:cNvGraphicFramePr>
              <a:graphicFrameLocks noChangeAspect="1"/>
            </p:cNvGraphicFramePr>
            <p:nvPr/>
          </p:nvGraphicFramePr>
          <p:xfrm>
            <a:off x="6040" y="221"/>
            <a:ext cx="1275" cy="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" r:id="rId5" imgW="469900" imgH="419100" progId="Equation.DSMT4">
                    <p:embed/>
                  </p:oleObj>
                </mc:Choice>
                <mc:Fallback>
                  <p:oleObj name="" r:id="rId5" imgW="469900" imgH="4191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40" y="221"/>
                          <a:ext cx="1275" cy="9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55" name="组合 59454"/>
          <p:cNvGrpSpPr/>
          <p:nvPr/>
        </p:nvGrpSpPr>
        <p:grpSpPr>
          <a:xfrm>
            <a:off x="4721225" y="1295400"/>
            <a:ext cx="2565400" cy="1427163"/>
            <a:chOff x="4190" y="1110"/>
            <a:chExt cx="1570" cy="899"/>
          </a:xfrm>
        </p:grpSpPr>
        <p:sp>
          <p:nvSpPr>
            <p:cNvPr id="15376" name="矩形 59452"/>
            <p:cNvSpPr>
              <a:spLocks noChangeAspect="1" noTextEdit="1"/>
            </p:cNvSpPr>
            <p:nvPr/>
          </p:nvSpPr>
          <p:spPr>
            <a:xfrm>
              <a:off x="4238" y="1110"/>
              <a:ext cx="1522" cy="899"/>
            </a:xfrm>
            <a:prstGeom prst="rect">
              <a:avLst/>
            </a:prstGeom>
            <a:solidFill>
              <a:srgbClr val="5F5F5F">
                <a:alpha val="84000"/>
              </a:srgbClr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graphicFrame>
          <p:nvGraphicFramePr>
            <p:cNvPr id="15377" name="对象 59450"/>
            <p:cNvGraphicFramePr>
              <a:graphicFrameLocks noChangeAspect="1"/>
            </p:cNvGraphicFramePr>
            <p:nvPr/>
          </p:nvGraphicFramePr>
          <p:xfrm>
            <a:off x="4190" y="1111"/>
            <a:ext cx="1570" cy="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" r:id="rId7" imgW="723900" imgH="419100" progId="Equation.DSMT4">
                    <p:embed/>
                  </p:oleObj>
                </mc:Choice>
                <mc:Fallback>
                  <p:oleObj name="" r:id="rId7" imgW="723900" imgH="4191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90" y="1111"/>
                          <a:ext cx="1570" cy="8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58" name="组合 59457"/>
          <p:cNvGrpSpPr/>
          <p:nvPr/>
        </p:nvGrpSpPr>
        <p:grpSpPr>
          <a:xfrm>
            <a:off x="7275513" y="2008188"/>
            <a:ext cx="1868487" cy="1571625"/>
            <a:chOff x="1691" y="800"/>
            <a:chExt cx="1354" cy="990"/>
          </a:xfrm>
        </p:grpSpPr>
        <p:sp>
          <p:nvSpPr>
            <p:cNvPr id="15379" name="任意多边形 59458"/>
            <p:cNvSpPr/>
            <p:nvPr/>
          </p:nvSpPr>
          <p:spPr>
            <a:xfrm>
              <a:off x="1691" y="800"/>
              <a:ext cx="104" cy="990"/>
            </a:xfrm>
            <a:custGeom>
              <a:avLst/>
              <a:gdLst/>
              <a:ahLst/>
              <a:cxnLst/>
              <a:rect l="0" t="0" r="0" b="0"/>
              <a:pathLst>
                <a:path w="180" h="780">
                  <a:moveTo>
                    <a:pt x="0" y="0"/>
                  </a:moveTo>
                  <a:lnTo>
                    <a:pt x="180" y="0"/>
                  </a:lnTo>
                  <a:lnTo>
                    <a:pt x="180" y="780"/>
                  </a:lnTo>
                  <a:lnTo>
                    <a:pt x="0" y="780"/>
                  </a:lnTo>
                </a:path>
              </a:pathLst>
            </a:custGeom>
            <a:noFill/>
            <a:ln w="508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直接连接符 59459"/>
            <p:cNvSpPr/>
            <p:nvPr/>
          </p:nvSpPr>
          <p:spPr>
            <a:xfrm flipV="1">
              <a:off x="1822" y="1261"/>
              <a:ext cx="1223" cy="14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  <p:sp>
          <p:nvSpPr>
            <p:cNvPr id="15381" name="文本框 59460"/>
            <p:cNvSpPr txBox="1"/>
            <p:nvPr/>
          </p:nvSpPr>
          <p:spPr>
            <a:xfrm>
              <a:off x="1862" y="880"/>
              <a:ext cx="1018" cy="363"/>
            </a:xfrm>
            <a:prstGeom prst="rect">
              <a:avLst/>
            </a:prstGeom>
            <a:solidFill>
              <a:srgbClr val="5F5F5F">
                <a:alpha val="81000"/>
              </a:srgbClr>
            </a:solidFill>
            <a:ln w="9525">
              <a:noFill/>
            </a:ln>
          </p:spPr>
          <p:txBody>
            <a:bodyPr anchor="t"/>
            <a:lstStyle/>
            <a:p>
              <a:pPr algn="ctr"/>
              <a:r>
                <a:rPr lang="zh-CN" altLang="en-US">
                  <a:latin typeface="Times New Roman" panose="02020603050405020304" pitchFamily="18" charset="0"/>
                  <a:ea typeface="楷体_GB2312" pitchFamily="49" charset="-122"/>
                </a:rPr>
                <a:t>消去</a:t>
              </a:r>
              <a:r>
                <a:rPr lang="en-US" altLang="zh-CN" sz="3600" i="1">
                  <a:latin typeface="Times New Roman" panose="02020603050405020304" pitchFamily="18" charset="0"/>
                  <a:ea typeface="楷体_GB2312" pitchFamily="49" charset="-122"/>
                </a:rPr>
                <a:t>T</a:t>
              </a:r>
              <a:endParaRPr lang="en-US" altLang="zh-CN" sz="36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aphicFrame>
        <p:nvGraphicFramePr>
          <p:cNvPr id="59462" name="对象 59461"/>
          <p:cNvGraphicFramePr>
            <a:graphicFrameLocks noChangeAspect="1"/>
          </p:cNvGraphicFramePr>
          <p:nvPr/>
        </p:nvGraphicFramePr>
        <p:xfrm>
          <a:off x="5443748" y="4492943"/>
          <a:ext cx="1719263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9" imgW="444500" imgH="393700" progId="Equation.DSMT4">
                  <p:embed/>
                </p:oleObj>
              </mc:Choice>
              <mc:Fallback>
                <p:oleObj name="" r:id="rId9" imgW="444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43748" y="4492943"/>
                        <a:ext cx="1719263" cy="1433512"/>
                      </a:xfrm>
                      <a:prstGeom prst="rect">
                        <a:avLst/>
                      </a:prstGeom>
                      <a:solidFill>
                        <a:srgbClr val="808080">
                          <a:alpha val="70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63" name="组合 59462"/>
          <p:cNvGrpSpPr/>
          <p:nvPr/>
        </p:nvGrpSpPr>
        <p:grpSpPr>
          <a:xfrm>
            <a:off x="659584" y="4498975"/>
            <a:ext cx="3150406" cy="1427163"/>
            <a:chOff x="4163" y="1110"/>
            <a:chExt cx="1625" cy="899"/>
          </a:xfrm>
        </p:grpSpPr>
        <p:sp>
          <p:nvSpPr>
            <p:cNvPr id="15384" name="矩形 59463"/>
            <p:cNvSpPr>
              <a:spLocks noChangeAspect="1" noTextEdit="1"/>
            </p:cNvSpPr>
            <p:nvPr/>
          </p:nvSpPr>
          <p:spPr>
            <a:xfrm>
              <a:off x="4238" y="1110"/>
              <a:ext cx="1522" cy="899"/>
            </a:xfrm>
            <a:prstGeom prst="rect">
              <a:avLst/>
            </a:prstGeom>
            <a:solidFill>
              <a:srgbClr val="5F5F5F">
                <a:alpha val="84000"/>
              </a:srgbClr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graphicFrame>
          <p:nvGraphicFramePr>
            <p:cNvPr id="15385" name="对象 59464"/>
            <p:cNvGraphicFramePr>
              <a:graphicFrameLocks noChangeAspect="1"/>
            </p:cNvGraphicFramePr>
            <p:nvPr/>
          </p:nvGraphicFramePr>
          <p:xfrm>
            <a:off x="4163" y="1111"/>
            <a:ext cx="1625" cy="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11" imgW="749300" imgH="419100" progId="Equation.DSMT4">
                    <p:embed/>
                  </p:oleObj>
                </mc:Choice>
                <mc:Fallback>
                  <p:oleObj name="" r:id="rId11" imgW="749300" imgH="4191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163" y="1111"/>
                          <a:ext cx="1625" cy="8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66" name="组合 59465"/>
          <p:cNvGrpSpPr/>
          <p:nvPr/>
        </p:nvGrpSpPr>
        <p:grpSpPr>
          <a:xfrm>
            <a:off x="3768258" y="4735513"/>
            <a:ext cx="1530350" cy="527050"/>
            <a:chOff x="1816" y="467"/>
            <a:chExt cx="1120" cy="332"/>
          </a:xfrm>
        </p:grpSpPr>
        <p:sp>
          <p:nvSpPr>
            <p:cNvPr id="15387" name="文本框 59466"/>
            <p:cNvSpPr txBox="1"/>
            <p:nvPr/>
          </p:nvSpPr>
          <p:spPr>
            <a:xfrm>
              <a:off x="1816" y="467"/>
              <a:ext cx="1064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/>
              <a:r>
                <a:rPr lang="zh-CN" altLang="en-US" smtClean="0">
                  <a:solidFill>
                    <a:srgbClr val="FFFF00"/>
                  </a:solidFill>
                  <a:ea typeface="楷体_GB2312" pitchFamily="49" charset="-122"/>
                </a:rPr>
                <a:t>结</a:t>
              </a:r>
              <a:r>
                <a:rPr lang="zh-CN" altLang="en-US" smtClean="0">
                  <a:solidFill>
                    <a:srgbClr val="FFFF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论</a:t>
              </a:r>
              <a:endParaRPr lang="zh-CN" altLang="en-US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5388" name="直接连接符 59467"/>
            <p:cNvSpPr/>
            <p:nvPr/>
          </p:nvSpPr>
          <p:spPr>
            <a:xfrm>
              <a:off x="1939" y="798"/>
              <a:ext cx="997" cy="1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60434"/>
          <p:cNvGraphicFramePr>
            <a:graphicFrameLocks noChangeAspect="1"/>
          </p:cNvGraphicFramePr>
          <p:nvPr/>
        </p:nvGraphicFramePr>
        <p:xfrm>
          <a:off x="785813" y="828675"/>
          <a:ext cx="16541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1" imgW="444500" imgH="393700" progId="Equation.DSMT4">
                  <p:embed/>
                </p:oleObj>
              </mc:Choice>
              <mc:Fallback>
                <p:oleObj name="" r:id="rId1" imgW="444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5813" y="828675"/>
                        <a:ext cx="1654175" cy="1492250"/>
                      </a:xfrm>
                      <a:prstGeom prst="rect">
                        <a:avLst/>
                      </a:prstGeom>
                      <a:solidFill>
                        <a:srgbClr val="808080">
                          <a:alpha val="85001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69" name="圆角矩形标注 60468"/>
          <p:cNvSpPr/>
          <p:nvPr/>
        </p:nvSpPr>
        <p:spPr>
          <a:xfrm>
            <a:off x="2905125" y="1195388"/>
            <a:ext cx="3332163" cy="1722437"/>
          </a:xfrm>
          <a:prstGeom prst="wedgeRoundRectCallout">
            <a:avLst>
              <a:gd name="adj1" fmla="val -69532"/>
              <a:gd name="adj2" fmla="val -48065"/>
              <a:gd name="adj3" fmla="val 16667"/>
            </a:avLst>
          </a:prstGeom>
          <a:solidFill>
            <a:srgbClr val="808080">
              <a:alpha val="59000"/>
            </a:srgbClr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关系式中</a:t>
            </a:r>
            <a:r>
              <a:rPr lang="en-US" altLang="zh-CN" sz="3600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是受力天体还是施力天体的质量？</a:t>
            </a:r>
            <a:endParaRPr lang="zh-CN" altLang="en-US">
              <a:solidFill>
                <a:srgbClr val="FFFF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文本框 60470"/>
          <p:cNvSpPr txBox="1"/>
          <p:nvPr/>
        </p:nvSpPr>
        <p:spPr>
          <a:xfrm>
            <a:off x="665163" y="0"/>
            <a:ext cx="7446962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FFFF00"/>
                </a:solidFill>
              </a:rPr>
              <a:t>1</a:t>
            </a:r>
            <a:r>
              <a:rPr lang="zh-CN" altLang="en-US" sz="48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、</a:t>
            </a:r>
            <a:r>
              <a:rPr lang="zh-CN" altLang="en-US" sz="4800">
                <a:latin typeface="Times New Roman" panose="02020603050405020304" pitchFamily="18" charset="0"/>
                <a:ea typeface="华文新魏" panose="02010800040101010101" pitchFamily="2" charset="-122"/>
              </a:rPr>
              <a:t>太阳对行星的引力</a:t>
            </a:r>
            <a:r>
              <a:rPr lang="en-US" altLang="zh-CN" sz="480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F</a:t>
            </a:r>
            <a:endParaRPr lang="en-US" altLang="zh-CN" sz="4800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0472" name="圆角矩形标注 60471"/>
          <p:cNvSpPr/>
          <p:nvPr/>
        </p:nvSpPr>
        <p:spPr>
          <a:xfrm>
            <a:off x="2838450" y="900113"/>
            <a:ext cx="2903538" cy="1360487"/>
          </a:xfrm>
          <a:prstGeom prst="wedgeRoundRectCallout">
            <a:avLst>
              <a:gd name="adj1" fmla="val -64708"/>
              <a:gd name="adj2" fmla="val 4375"/>
              <a:gd name="adj3" fmla="val 16667"/>
            </a:avLst>
          </a:prstGeom>
          <a:solidFill>
            <a:srgbClr val="808080">
              <a:alpha val="59000"/>
            </a:srgbClr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请用中文描述这个关系式！</a:t>
            </a:r>
            <a:endParaRPr lang="zh-CN" altLang="en-US" b="0">
              <a:solidFill>
                <a:srgbClr val="FFFF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473" name="圆角矩形标注 60472"/>
          <p:cNvSpPr/>
          <p:nvPr/>
        </p:nvSpPr>
        <p:spPr>
          <a:xfrm>
            <a:off x="3176588" y="719138"/>
            <a:ext cx="4618037" cy="2171700"/>
          </a:xfrm>
          <a:prstGeom prst="wedgeRoundRectCallout">
            <a:avLst>
              <a:gd name="adj1" fmla="val -65093"/>
              <a:gd name="adj2" fmla="val -15352"/>
              <a:gd name="adj3" fmla="val 16667"/>
            </a:avLst>
          </a:prstGeom>
          <a:solidFill>
            <a:srgbClr val="808080">
              <a:alpha val="59000"/>
            </a:srgbClr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>
              <a:spcBef>
                <a:spcPct val="50000"/>
              </a:spcBef>
            </a:pPr>
            <a:r>
              <a:rPr lang="zh-CN" altLang="en-US" b="0" u="sng">
                <a:latin typeface="Times New Roman" panose="02020603050405020304" pitchFamily="18" charset="0"/>
                <a:ea typeface="华文新魏" panose="02010800040101010101" pitchFamily="2" charset="-122"/>
              </a:rPr>
              <a:t>太阳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对</a:t>
            </a:r>
            <a:r>
              <a:rPr lang="zh-CN" altLang="en-US" b="0" u="sng">
                <a:latin typeface="Times New Roman" panose="02020603050405020304" pitchFamily="18" charset="0"/>
                <a:ea typeface="华文新魏" panose="02010800040101010101" pitchFamily="2" charset="-122"/>
              </a:rPr>
              <a:t>行星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的引力跟</a:t>
            </a:r>
            <a:r>
              <a:rPr lang="zh-CN" altLang="en-US" b="0" u="sng">
                <a:latin typeface="Times New Roman" panose="02020603050405020304" pitchFamily="18" charset="0"/>
                <a:ea typeface="华文新魏" panose="02010800040101010101" pitchFamily="2" charset="-122"/>
              </a:rPr>
              <a:t>行星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（受力星体）质量成正比，与行星、太阳距离的二次方成反比</a:t>
            </a:r>
            <a:r>
              <a:rPr lang="en-US" altLang="zh-CN" b="0">
                <a:latin typeface="Times New Roman" panose="02020603050405020304" pitchFamily="18" charset="0"/>
                <a:ea typeface="华文新魏" panose="02010800040101010101" pitchFamily="2" charset="-122"/>
              </a:rPr>
              <a:t>.</a:t>
            </a:r>
            <a:endParaRPr lang="en-US" altLang="zh-CN" b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60485" name="组合 60484"/>
          <p:cNvGrpSpPr/>
          <p:nvPr/>
        </p:nvGrpSpPr>
        <p:grpSpPr>
          <a:xfrm>
            <a:off x="4679950" y="3365500"/>
            <a:ext cx="4464050" cy="3492500"/>
            <a:chOff x="2571" y="1210"/>
            <a:chExt cx="2812" cy="2200"/>
          </a:xfrm>
        </p:grpSpPr>
        <p:sp>
          <p:nvSpPr>
            <p:cNvPr id="16391" name="椭圆 60485"/>
            <p:cNvSpPr/>
            <p:nvPr/>
          </p:nvSpPr>
          <p:spPr>
            <a:xfrm>
              <a:off x="3099" y="1210"/>
              <a:ext cx="2284" cy="2200"/>
            </a:xfrm>
            <a:prstGeom prst="ellipse">
              <a:avLst/>
            </a:prstGeom>
            <a:noFill/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16392" name="椭圆 60486"/>
            <p:cNvSpPr/>
            <p:nvPr/>
          </p:nvSpPr>
          <p:spPr>
            <a:xfrm>
              <a:off x="4033" y="2076"/>
              <a:ext cx="415" cy="433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16393" name="椭圆 60487"/>
            <p:cNvSpPr/>
            <p:nvPr/>
          </p:nvSpPr>
          <p:spPr>
            <a:xfrm>
              <a:off x="3030" y="2210"/>
              <a:ext cx="138" cy="13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16394" name="直接连接符 60488"/>
            <p:cNvSpPr/>
            <p:nvPr/>
          </p:nvSpPr>
          <p:spPr>
            <a:xfrm>
              <a:off x="3099" y="2277"/>
              <a:ext cx="346" cy="0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6395" name="文本框 60489"/>
            <p:cNvSpPr txBox="1"/>
            <p:nvPr/>
          </p:nvSpPr>
          <p:spPr>
            <a:xfrm>
              <a:off x="3272" y="2343"/>
              <a:ext cx="24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endParaRPr lang="en-US" altLang="zh-CN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6" name="文本框 60490"/>
            <p:cNvSpPr txBox="1"/>
            <p:nvPr/>
          </p:nvSpPr>
          <p:spPr>
            <a:xfrm>
              <a:off x="2571" y="2146"/>
              <a:ext cx="385" cy="58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行星</a:t>
              </a:r>
              <a:endParaRPr lang="zh-CN" altLang="en-US" sz="28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7" name="文本框 60491"/>
            <p:cNvSpPr txBox="1"/>
            <p:nvPr/>
          </p:nvSpPr>
          <p:spPr>
            <a:xfrm>
              <a:off x="4372" y="2127"/>
              <a:ext cx="423" cy="6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太阳</a:t>
              </a:r>
              <a:endParaRPr lang="zh-CN" altLang="en-US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0493" name="组合 60492"/>
          <p:cNvGrpSpPr/>
          <p:nvPr/>
        </p:nvGrpSpPr>
        <p:grpSpPr>
          <a:xfrm>
            <a:off x="6600825" y="5078413"/>
            <a:ext cx="979488" cy="708025"/>
            <a:chOff x="3757" y="2277"/>
            <a:chExt cx="617" cy="446"/>
          </a:xfrm>
        </p:grpSpPr>
        <p:sp>
          <p:nvSpPr>
            <p:cNvPr id="16399" name="直接连接符 60493"/>
            <p:cNvSpPr/>
            <p:nvPr/>
          </p:nvSpPr>
          <p:spPr>
            <a:xfrm flipH="1">
              <a:off x="3860" y="2277"/>
              <a:ext cx="347" cy="0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6400" name="文本框 60494"/>
            <p:cNvSpPr txBox="1"/>
            <p:nvPr/>
          </p:nvSpPr>
          <p:spPr>
            <a:xfrm>
              <a:off x="3757" y="2358"/>
              <a:ext cx="61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en-US" altLang="zh-CN">
                  <a:latin typeface="Times New Roman" panose="02020603050405020304" pitchFamily="18" charset="0"/>
                  <a:ea typeface="华文新魏" panose="02010800040101010101" pitchFamily="2" charset="-122"/>
                </a:rPr>
                <a:t>′</a:t>
              </a:r>
              <a:endParaRPr lang="en-US" altLang="zh-CN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</p:grpSp>
      <p:sp>
        <p:nvSpPr>
          <p:cNvPr id="60496" name="圆角矩形标注 60495"/>
          <p:cNvSpPr/>
          <p:nvPr/>
        </p:nvSpPr>
        <p:spPr>
          <a:xfrm>
            <a:off x="1600200" y="3149600"/>
            <a:ext cx="2898775" cy="3708400"/>
          </a:xfrm>
          <a:prstGeom prst="wedgeRoundRectCallout">
            <a:avLst>
              <a:gd name="adj1" fmla="val 127329"/>
              <a:gd name="adj2" fmla="val 10231"/>
              <a:gd name="adj3" fmla="val 16667"/>
            </a:avLst>
          </a:prstGeom>
          <a:solidFill>
            <a:srgbClr val="808080">
              <a:alpha val="59000"/>
            </a:srgbClr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b="0"/>
              <a:t>既然太阳对行星有引力，那么行星对太阳有没有引力？它有怎么样定量的关系？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9" grpId="1"/>
      <p:bldP spid="60469" grpId="2"/>
      <p:bldP spid="60472" grpId="0"/>
      <p:bldP spid="60472" grpId="1"/>
      <p:bldP spid="60473" grpId="0"/>
      <p:bldP spid="604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63490"/>
          <p:cNvGraphicFramePr>
            <a:graphicFrameLocks noChangeAspect="1"/>
          </p:cNvGraphicFramePr>
          <p:nvPr/>
        </p:nvGraphicFramePr>
        <p:xfrm>
          <a:off x="669925" y="828675"/>
          <a:ext cx="1770063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1" imgW="444500" imgH="393700" progId="Equation.DSMT4">
                  <p:embed/>
                </p:oleObj>
              </mc:Choice>
              <mc:Fallback>
                <p:oleObj name="" r:id="rId1" imgW="444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9925" y="828675"/>
                        <a:ext cx="1770063" cy="1492250"/>
                      </a:xfrm>
                      <a:prstGeom prst="rect">
                        <a:avLst/>
                      </a:prstGeom>
                      <a:solidFill>
                        <a:srgbClr val="808080">
                          <a:alpha val="85001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文本框 63492"/>
          <p:cNvSpPr txBox="1"/>
          <p:nvPr/>
        </p:nvSpPr>
        <p:spPr>
          <a:xfrm>
            <a:off x="620713" y="0"/>
            <a:ext cx="7629525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FFFF00"/>
                </a:solidFill>
              </a:rPr>
              <a:t>2</a:t>
            </a:r>
            <a:r>
              <a:rPr lang="zh-CN" altLang="en-US" sz="48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、</a:t>
            </a:r>
            <a:r>
              <a:rPr lang="zh-CN" altLang="en-US" sz="4800">
                <a:latin typeface="Times New Roman" panose="02020603050405020304" pitchFamily="18" charset="0"/>
                <a:ea typeface="华文新魏" panose="02010800040101010101" pitchFamily="2" charset="-122"/>
              </a:rPr>
              <a:t>行星对太阳的引力</a:t>
            </a:r>
            <a:r>
              <a:rPr lang="en-US" altLang="zh-CN" sz="480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F′</a:t>
            </a:r>
            <a:endParaRPr lang="en-US" altLang="zh-CN" sz="4800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17411" name="组合 63519"/>
          <p:cNvGrpSpPr/>
          <p:nvPr/>
        </p:nvGrpSpPr>
        <p:grpSpPr>
          <a:xfrm>
            <a:off x="4679950" y="3365500"/>
            <a:ext cx="4464050" cy="3492500"/>
            <a:chOff x="2948" y="2120"/>
            <a:chExt cx="2812" cy="2200"/>
          </a:xfrm>
        </p:grpSpPr>
        <p:grpSp>
          <p:nvGrpSpPr>
            <p:cNvPr id="17412" name="组合 63495"/>
            <p:cNvGrpSpPr/>
            <p:nvPr/>
          </p:nvGrpSpPr>
          <p:grpSpPr>
            <a:xfrm>
              <a:off x="2948" y="2120"/>
              <a:ext cx="2812" cy="2200"/>
              <a:chOff x="2571" y="1210"/>
              <a:chExt cx="2812" cy="2200"/>
            </a:xfrm>
          </p:grpSpPr>
          <p:sp>
            <p:nvSpPr>
              <p:cNvPr id="17413" name="椭圆 63496"/>
              <p:cNvSpPr/>
              <p:nvPr/>
            </p:nvSpPr>
            <p:spPr>
              <a:xfrm>
                <a:off x="3099" y="1210"/>
                <a:ext cx="2284" cy="2200"/>
              </a:xfrm>
              <a:prstGeom prst="ellipse">
                <a:avLst/>
              </a:prstGeom>
              <a:noFill/>
              <a:ln w="571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17414" name="椭圆 63497"/>
              <p:cNvSpPr/>
              <p:nvPr/>
            </p:nvSpPr>
            <p:spPr>
              <a:xfrm>
                <a:off x="4033" y="2076"/>
                <a:ext cx="415" cy="433"/>
              </a:xfrm>
              <a:prstGeom prst="ellipse">
                <a:avLst/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17415" name="椭圆 63498"/>
              <p:cNvSpPr/>
              <p:nvPr/>
            </p:nvSpPr>
            <p:spPr>
              <a:xfrm>
                <a:off x="3030" y="2210"/>
                <a:ext cx="138" cy="133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17416" name="直接连接符 63499"/>
              <p:cNvSpPr/>
              <p:nvPr/>
            </p:nvSpPr>
            <p:spPr>
              <a:xfrm>
                <a:off x="3099" y="2277"/>
                <a:ext cx="346" cy="0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7417" name="文本框 63500"/>
              <p:cNvSpPr txBox="1"/>
              <p:nvPr/>
            </p:nvSpPr>
            <p:spPr>
              <a:xfrm>
                <a:off x="3272" y="2343"/>
                <a:ext cx="24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solidFill>
                      <a:srgbClr val="FFFF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endParaRPr lang="en-US" altLang="zh-CN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8" name="文本框 63501"/>
              <p:cNvSpPr txBox="1"/>
              <p:nvPr/>
            </p:nvSpPr>
            <p:spPr>
              <a:xfrm>
                <a:off x="2571" y="2146"/>
                <a:ext cx="385" cy="5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FFFF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行星</a:t>
                </a:r>
                <a:endParaRPr lang="zh-CN" altLang="en-US" sz="280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9" name="文本框 63502"/>
              <p:cNvSpPr txBox="1"/>
              <p:nvPr/>
            </p:nvSpPr>
            <p:spPr>
              <a:xfrm>
                <a:off x="4372" y="2127"/>
                <a:ext cx="423" cy="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>
                    <a:solidFill>
                      <a:srgbClr val="FFFF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太阳</a:t>
                </a:r>
                <a:endParaRPr lang="zh-CN" altLang="en-US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420" name="组合 63503"/>
            <p:cNvGrpSpPr/>
            <p:nvPr/>
          </p:nvGrpSpPr>
          <p:grpSpPr>
            <a:xfrm>
              <a:off x="4158" y="3199"/>
              <a:ext cx="617" cy="446"/>
              <a:chOff x="3757" y="2277"/>
              <a:chExt cx="617" cy="446"/>
            </a:xfrm>
          </p:grpSpPr>
          <p:sp>
            <p:nvSpPr>
              <p:cNvPr id="17421" name="直接连接符 63504"/>
              <p:cNvSpPr/>
              <p:nvPr/>
            </p:nvSpPr>
            <p:spPr>
              <a:xfrm flipH="1">
                <a:off x="3860" y="2277"/>
                <a:ext cx="347" cy="0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7422" name="文本框 63505"/>
              <p:cNvSpPr txBox="1"/>
              <p:nvPr/>
            </p:nvSpPr>
            <p:spPr>
              <a:xfrm>
                <a:off x="3757" y="2358"/>
                <a:ext cx="617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solidFill>
                      <a:srgbClr val="FFFF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altLang="zh-CN">
                    <a:solidFill>
                      <a:srgbClr val="FFFF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</a:rPr>
                  <a:t>′</a:t>
                </a:r>
                <a:endParaRPr lang="en-US" altLang="zh-CN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63516" name="组合 63515"/>
          <p:cNvGrpSpPr/>
          <p:nvPr/>
        </p:nvGrpSpPr>
        <p:grpSpPr>
          <a:xfrm>
            <a:off x="650875" y="2378710"/>
            <a:ext cx="1808163" cy="3035300"/>
            <a:chOff x="489" y="1454"/>
            <a:chExt cx="1066" cy="1912"/>
          </a:xfrm>
        </p:grpSpPr>
        <p:grpSp>
          <p:nvGrpSpPr>
            <p:cNvPr id="17424" name="组合 63513"/>
            <p:cNvGrpSpPr/>
            <p:nvPr/>
          </p:nvGrpSpPr>
          <p:grpSpPr>
            <a:xfrm>
              <a:off x="555" y="1454"/>
              <a:ext cx="863" cy="987"/>
              <a:chOff x="555" y="1454"/>
              <a:chExt cx="863" cy="987"/>
            </a:xfrm>
          </p:grpSpPr>
          <p:sp>
            <p:nvSpPr>
              <p:cNvPr id="17425" name="直接连接符 63507"/>
              <p:cNvSpPr/>
              <p:nvPr/>
            </p:nvSpPr>
            <p:spPr>
              <a:xfrm flipH="1">
                <a:off x="960" y="1454"/>
                <a:ext cx="0" cy="987"/>
              </a:xfrm>
              <a:prstGeom prst="line">
                <a:avLst/>
              </a:prstGeom>
              <a:ln w="571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/>
            </p:txBody>
          </p:sp>
          <p:sp>
            <p:nvSpPr>
              <p:cNvPr id="17426" name="文本框 63510"/>
              <p:cNvSpPr txBox="1"/>
              <p:nvPr/>
            </p:nvSpPr>
            <p:spPr>
              <a:xfrm>
                <a:off x="555" y="1548"/>
                <a:ext cx="396" cy="8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>
                <a:spAutoFit/>
              </a:bodyPr>
              <a:lstStyle/>
              <a:p>
                <a:r>
                  <a:rPr lang="zh-CN" altLang="en-US">
                    <a:solidFill>
                      <a:srgbClr val="FFFF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</a:rPr>
                  <a:t>类比法</a:t>
                </a:r>
                <a:endPara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17427" name="文本框 63512"/>
              <p:cNvSpPr txBox="1"/>
              <p:nvPr/>
            </p:nvSpPr>
            <p:spPr>
              <a:xfrm>
                <a:off x="1022" y="1632"/>
                <a:ext cx="396" cy="7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anchor="t">
                <a:spAutoFit/>
              </a:bodyPr>
              <a:lstStyle/>
              <a:p>
                <a:r>
                  <a:rPr lang="zh-CN" altLang="en-US">
                    <a:solidFill>
                      <a:srgbClr val="FFFF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</a:rPr>
                  <a:t>牛 三</a:t>
                </a:r>
                <a:endPara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</p:grpSp>
        <p:graphicFrame>
          <p:nvGraphicFramePr>
            <p:cNvPr id="17428" name="对象 63514"/>
            <p:cNvGraphicFramePr>
              <a:graphicFrameLocks noChangeAspect="1"/>
            </p:cNvGraphicFramePr>
            <p:nvPr/>
          </p:nvGraphicFramePr>
          <p:xfrm>
            <a:off x="489" y="2426"/>
            <a:ext cx="1066" cy="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" r:id="rId3" imgW="495300" imgH="393700" progId="Equation.DSMT4">
                    <p:embed/>
                  </p:oleObj>
                </mc:Choice>
                <mc:Fallback>
                  <p:oleObj name="" r:id="rId3" imgW="4953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9" y="2426"/>
                          <a:ext cx="1066" cy="940"/>
                        </a:xfrm>
                        <a:prstGeom prst="rect">
                          <a:avLst/>
                        </a:prstGeom>
                        <a:solidFill>
                          <a:srgbClr val="808080">
                            <a:alpha val="85001"/>
                          </a:srgbClr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29" name="圆角矩形标注 63537"/>
          <p:cNvSpPr/>
          <p:nvPr/>
        </p:nvSpPr>
        <p:spPr>
          <a:xfrm>
            <a:off x="3000375" y="735013"/>
            <a:ext cx="4370388" cy="2171700"/>
          </a:xfrm>
          <a:prstGeom prst="wedgeRoundRectCallout">
            <a:avLst>
              <a:gd name="adj1" fmla="val -61912"/>
              <a:gd name="adj2" fmla="val -16083"/>
              <a:gd name="adj3" fmla="val 16667"/>
            </a:avLst>
          </a:prstGeom>
          <a:solidFill>
            <a:srgbClr val="808080">
              <a:alpha val="59000"/>
            </a:srgbClr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>
              <a:spcBef>
                <a:spcPct val="50000"/>
              </a:spcBef>
            </a:pPr>
            <a:r>
              <a:rPr lang="zh-CN" altLang="en-US" b="0" u="sng">
                <a:latin typeface="Times New Roman" panose="02020603050405020304" pitchFamily="18" charset="0"/>
                <a:ea typeface="华文新魏" panose="02010800040101010101" pitchFamily="2" charset="-122"/>
              </a:rPr>
              <a:t>太阳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对</a:t>
            </a:r>
            <a:r>
              <a:rPr lang="zh-CN" altLang="en-US" b="0" u="sng">
                <a:latin typeface="Times New Roman" panose="02020603050405020304" pitchFamily="18" charset="0"/>
                <a:ea typeface="华文新魏" panose="02010800040101010101" pitchFamily="2" charset="-122"/>
              </a:rPr>
              <a:t>行星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的引力跟</a:t>
            </a:r>
            <a:r>
              <a:rPr lang="zh-CN" altLang="en-US" b="0" u="sng">
                <a:latin typeface="Times New Roman" panose="02020603050405020304" pitchFamily="18" charset="0"/>
                <a:ea typeface="华文新魏" panose="02010800040101010101" pitchFamily="2" charset="-122"/>
              </a:rPr>
              <a:t>行星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的质量成正比，与行星、太阳距离的二次方成反比</a:t>
            </a:r>
            <a:r>
              <a:rPr lang="en-US" altLang="zh-CN" b="0">
                <a:latin typeface="Times New Roman" panose="02020603050405020304" pitchFamily="18" charset="0"/>
                <a:ea typeface="华文新魏" panose="02010800040101010101" pitchFamily="2" charset="-122"/>
              </a:rPr>
              <a:t>.</a:t>
            </a:r>
            <a:endParaRPr lang="en-US" altLang="zh-CN" b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b="0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63539" name="组合 63538"/>
          <p:cNvGrpSpPr/>
          <p:nvPr/>
        </p:nvGrpSpPr>
        <p:grpSpPr>
          <a:xfrm>
            <a:off x="2640807" y="2991532"/>
            <a:ext cx="4449762" cy="2233612"/>
            <a:chOff x="1866" y="2227"/>
            <a:chExt cx="2803" cy="1407"/>
          </a:xfrm>
        </p:grpSpPr>
        <p:sp>
          <p:nvSpPr>
            <p:cNvPr id="17431" name="圆角矩形标注 63539"/>
            <p:cNvSpPr/>
            <p:nvPr/>
          </p:nvSpPr>
          <p:spPr>
            <a:xfrm>
              <a:off x="1869" y="2227"/>
              <a:ext cx="2800" cy="1407"/>
            </a:xfrm>
            <a:prstGeom prst="wedgeRoundRectCallout">
              <a:avLst>
                <a:gd name="adj1" fmla="val -28037"/>
                <a:gd name="adj2" fmla="val -60834"/>
                <a:gd name="adj3" fmla="val 16667"/>
              </a:avLst>
            </a:prstGeom>
            <a:solidFill>
              <a:srgbClr val="808080">
                <a:alpha val="59000"/>
              </a:srgbClr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b="0">
                  <a:solidFill>
                    <a:srgbClr val="FF99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行星</a:t>
              </a:r>
              <a:r>
                <a:rPr lang="zh-CN" altLang="en-US" b="0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对</a:t>
              </a:r>
              <a:r>
                <a:rPr lang="zh-CN" altLang="en-US" b="0">
                  <a:solidFill>
                    <a:srgbClr val="FF99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太阳</a:t>
              </a:r>
              <a:r>
                <a:rPr lang="zh-CN" altLang="en-US" b="0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的引力跟</a:t>
              </a:r>
              <a:r>
                <a:rPr lang="zh-CN" altLang="en-US" b="0">
                  <a:solidFill>
                    <a:srgbClr val="FF99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太阳</a:t>
              </a:r>
              <a:r>
                <a:rPr lang="zh-CN" altLang="en-US" b="0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的质量成正比，与行星、太阳距离的二次方成反比</a:t>
              </a:r>
              <a:r>
                <a:rPr lang="en-US" altLang="zh-CN" b="0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.</a:t>
              </a:r>
              <a:endParaRPr lang="en-US" altLang="zh-CN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  <a:p>
              <a:pPr algn="ctr"/>
              <a:endParaRPr lang="en-US" altLang="zh-CN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  <a:p>
              <a:pPr algn="ctr"/>
              <a:endParaRPr lang="en-US" altLang="zh-CN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17432" name="圆角矩形标注 63540"/>
            <p:cNvSpPr/>
            <p:nvPr/>
          </p:nvSpPr>
          <p:spPr>
            <a:xfrm>
              <a:off x="1866" y="2227"/>
              <a:ext cx="2800" cy="1407"/>
            </a:xfrm>
            <a:prstGeom prst="wedgeRoundRectCallout">
              <a:avLst>
                <a:gd name="adj1" fmla="val -62181"/>
                <a:gd name="adj2" fmla="val -7003"/>
                <a:gd name="adj3" fmla="val 16667"/>
              </a:avLst>
            </a:prstGeom>
            <a:solidFill>
              <a:srgbClr val="808080">
                <a:alpha val="9000"/>
              </a:srgbClr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en-US" altLang="zh-CN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  <a:p>
              <a:pPr algn="ctr"/>
              <a:endParaRPr lang="en-US" altLang="zh-CN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65538"/>
          <p:cNvGraphicFramePr>
            <a:graphicFrameLocks noChangeAspect="1"/>
          </p:cNvGraphicFramePr>
          <p:nvPr/>
        </p:nvGraphicFramePr>
        <p:xfrm>
          <a:off x="785813" y="828675"/>
          <a:ext cx="16541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1" imgW="444500" imgH="393700" progId="Equation.DSMT4">
                  <p:embed/>
                </p:oleObj>
              </mc:Choice>
              <mc:Fallback>
                <p:oleObj name="" r:id="rId1" imgW="444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5813" y="828675"/>
                        <a:ext cx="1654175" cy="1492250"/>
                      </a:xfrm>
                      <a:prstGeom prst="rect">
                        <a:avLst/>
                      </a:prstGeom>
                      <a:solidFill>
                        <a:srgbClr val="808080">
                          <a:alpha val="85001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文本框 65539"/>
          <p:cNvSpPr txBox="1"/>
          <p:nvPr/>
        </p:nvSpPr>
        <p:spPr>
          <a:xfrm>
            <a:off x="693738" y="23813"/>
            <a:ext cx="767873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noProof="1">
                <a:solidFill>
                  <a:srgbClr val="FFFF00"/>
                </a:solidFill>
              </a:rPr>
              <a:t>3</a:t>
            </a:r>
            <a:r>
              <a:rPr lang="zh-CN" altLang="en-US" sz="4800" noProof="1" smtClean="0"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、</a:t>
            </a:r>
            <a:r>
              <a:rPr lang="zh-CN" altLang="en-US" sz="4800" noProof="1"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太阳与行星间的引力</a:t>
            </a:r>
            <a:r>
              <a:rPr lang="en-US" altLang="zh-CN" sz="480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F</a:t>
            </a:r>
            <a:endParaRPr lang="en-US" altLang="zh-CN" sz="4800" noProof="1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18435" name="组合 65552"/>
          <p:cNvGrpSpPr/>
          <p:nvPr/>
        </p:nvGrpSpPr>
        <p:grpSpPr>
          <a:xfrm>
            <a:off x="776288" y="2308225"/>
            <a:ext cx="1692275" cy="3035300"/>
            <a:chOff x="489" y="1454"/>
            <a:chExt cx="1066" cy="1912"/>
          </a:xfrm>
        </p:grpSpPr>
        <p:grpSp>
          <p:nvGrpSpPr>
            <p:cNvPr id="18436" name="组合 65553"/>
            <p:cNvGrpSpPr/>
            <p:nvPr/>
          </p:nvGrpSpPr>
          <p:grpSpPr>
            <a:xfrm>
              <a:off x="528" y="1454"/>
              <a:ext cx="890" cy="987"/>
              <a:chOff x="528" y="1454"/>
              <a:chExt cx="890" cy="987"/>
            </a:xfrm>
          </p:grpSpPr>
          <p:sp>
            <p:nvSpPr>
              <p:cNvPr id="18437" name="直接连接符 65554"/>
              <p:cNvSpPr/>
              <p:nvPr/>
            </p:nvSpPr>
            <p:spPr>
              <a:xfrm flipH="1">
                <a:off x="960" y="1454"/>
                <a:ext cx="0" cy="987"/>
              </a:xfrm>
              <a:prstGeom prst="line">
                <a:avLst/>
              </a:prstGeom>
              <a:ln w="571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/>
            </p:txBody>
          </p:sp>
          <p:sp>
            <p:nvSpPr>
              <p:cNvPr id="18438" name="文本框 65555"/>
              <p:cNvSpPr txBox="1"/>
              <p:nvPr/>
            </p:nvSpPr>
            <p:spPr>
              <a:xfrm>
                <a:off x="528" y="1548"/>
                <a:ext cx="423" cy="8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>
                <a:spAutoFit/>
              </a:bodyPr>
              <a:lstStyle/>
              <a:p>
                <a:r>
                  <a:rPr lang="zh-CN" altLang="en-US">
                    <a:solidFill>
                      <a:srgbClr val="FFFF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</a:rPr>
                  <a:t>类比法</a:t>
                </a:r>
                <a:endPara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18439" name="文本框 65556"/>
              <p:cNvSpPr txBox="1"/>
              <p:nvPr/>
            </p:nvSpPr>
            <p:spPr>
              <a:xfrm>
                <a:off x="995" y="1632"/>
                <a:ext cx="423" cy="7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anchor="t">
                <a:spAutoFit/>
              </a:bodyPr>
              <a:lstStyle/>
              <a:p>
                <a:r>
                  <a:rPr lang="zh-CN" altLang="en-US">
                    <a:solidFill>
                      <a:srgbClr val="FFFF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</a:rPr>
                  <a:t>牛 三</a:t>
                </a:r>
                <a:endPara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</p:grpSp>
        <p:graphicFrame>
          <p:nvGraphicFramePr>
            <p:cNvPr id="18440" name="对象 65557"/>
            <p:cNvGraphicFramePr>
              <a:graphicFrameLocks noChangeAspect="1"/>
            </p:cNvGraphicFramePr>
            <p:nvPr/>
          </p:nvGraphicFramePr>
          <p:xfrm>
            <a:off x="489" y="2426"/>
            <a:ext cx="1066" cy="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" r:id="rId3" imgW="495300" imgH="393700" progId="Equation.DSMT4">
                    <p:embed/>
                  </p:oleObj>
                </mc:Choice>
                <mc:Fallback>
                  <p:oleObj name="" r:id="rId3" imgW="4953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9" y="2426"/>
                          <a:ext cx="1066" cy="940"/>
                        </a:xfrm>
                        <a:prstGeom prst="rect">
                          <a:avLst/>
                        </a:prstGeom>
                        <a:solidFill>
                          <a:srgbClr val="808080">
                            <a:alpha val="85001"/>
                          </a:srgbClr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563" name="组合 65562"/>
          <p:cNvGrpSpPr/>
          <p:nvPr/>
        </p:nvGrpSpPr>
        <p:grpSpPr>
          <a:xfrm>
            <a:off x="3475038" y="1774825"/>
            <a:ext cx="4445000" cy="2827338"/>
            <a:chOff x="4360" y="1116"/>
            <a:chExt cx="2800" cy="1781"/>
          </a:xfrm>
        </p:grpSpPr>
        <p:sp>
          <p:nvSpPr>
            <p:cNvPr id="18442" name="圆角矩形标注 65563"/>
            <p:cNvSpPr/>
            <p:nvPr/>
          </p:nvSpPr>
          <p:spPr>
            <a:xfrm>
              <a:off x="4360" y="1116"/>
              <a:ext cx="2800" cy="1777"/>
            </a:xfrm>
            <a:prstGeom prst="wedgeRoundRectCallout">
              <a:avLst>
                <a:gd name="adj1" fmla="val -73787"/>
                <a:gd name="adj2" fmla="val 41838"/>
                <a:gd name="adj3" fmla="val 16667"/>
              </a:avLst>
            </a:prstGeom>
            <a:solidFill>
              <a:srgbClr val="808080">
                <a:alpha val="59000"/>
              </a:srgbClr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en-US" altLang="zh-CN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  <a:p>
              <a:pPr algn="ctr"/>
              <a:endParaRPr lang="en-US" altLang="zh-CN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18443" name="圆角矩形标注 65564"/>
            <p:cNvSpPr/>
            <p:nvPr/>
          </p:nvSpPr>
          <p:spPr>
            <a:xfrm>
              <a:off x="4360" y="1120"/>
              <a:ext cx="2800" cy="1777"/>
            </a:xfrm>
            <a:prstGeom prst="wedgeRoundRectCallout">
              <a:avLst>
                <a:gd name="adj1" fmla="val -74787"/>
                <a:gd name="adj2" fmla="val -44542"/>
                <a:gd name="adj3" fmla="val 16667"/>
              </a:avLst>
            </a:prstGeom>
            <a:solidFill>
              <a:srgbClr val="808080">
                <a:alpha val="23000"/>
              </a:srgbClr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en-US" altLang="zh-CN" i="1">
                  <a:latin typeface="Times New Roman" panose="02020603050405020304" pitchFamily="18" charset="0"/>
                  <a:ea typeface="华文新魏" panose="02010800040101010101" pitchFamily="2" charset="-122"/>
                </a:rPr>
                <a:t>F </a:t>
              </a:r>
              <a:r>
                <a: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和</a:t>
              </a:r>
              <a:r>
                <a:rPr lang="en-US" altLang="zh-CN" i="1">
                  <a:latin typeface="Times New Roman" panose="02020603050405020304" pitchFamily="18" charset="0"/>
                  <a:ea typeface="华文新魏" panose="02010800040101010101" pitchFamily="2" charset="-122"/>
                </a:rPr>
                <a:t>F </a:t>
              </a:r>
              <a:r>
                <a:rPr lang="en-US" altLang="zh-CN">
                  <a:latin typeface="Times New Roman" panose="02020603050405020304" pitchFamily="18" charset="0"/>
                  <a:ea typeface="华文新魏" panose="02010800040101010101" pitchFamily="2" charset="-122"/>
                </a:rPr>
                <a:t>′</a:t>
              </a:r>
              <a:r>
                <a: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是一对作用力和反作用力，那么可以得出</a:t>
              </a:r>
              <a:r>
                <a:rPr lang="en-US" altLang="zh-CN" i="1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F</a:t>
              </a:r>
              <a:r>
                <a: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大小跟太阳质量</a:t>
              </a:r>
              <a:r>
                <a:rPr lang="en-US" altLang="zh-CN" i="1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M</a:t>
              </a:r>
              <a:r>
                <a: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、行星质量</a:t>
              </a:r>
              <a:r>
                <a:rPr lang="en-US" altLang="zh-CN" i="1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m</a:t>
              </a:r>
              <a:r>
                <a: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的关系式有什么关系？</a:t>
              </a:r>
              <a:endParaRPr lang="zh-CN" altLang="en-US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  <a:p>
              <a:pPr algn="ctr"/>
              <a:endParaRPr lang="zh-CN" altLang="en-US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  <a:p>
              <a:pPr algn="ctr"/>
              <a:endParaRPr lang="zh-CN" altLang="en-US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</p:grpSp>
      <p:grpSp>
        <p:nvGrpSpPr>
          <p:cNvPr id="65566" name="组合 65565"/>
          <p:cNvGrpSpPr/>
          <p:nvPr/>
        </p:nvGrpSpPr>
        <p:grpSpPr>
          <a:xfrm>
            <a:off x="2422525" y="2014538"/>
            <a:ext cx="1477963" cy="2320925"/>
            <a:chOff x="1691" y="800"/>
            <a:chExt cx="1354" cy="990"/>
          </a:xfrm>
        </p:grpSpPr>
        <p:sp>
          <p:nvSpPr>
            <p:cNvPr id="18445" name="任意多边形 65566"/>
            <p:cNvSpPr/>
            <p:nvPr/>
          </p:nvSpPr>
          <p:spPr>
            <a:xfrm>
              <a:off x="1691" y="800"/>
              <a:ext cx="104" cy="990"/>
            </a:xfrm>
            <a:custGeom>
              <a:avLst/>
              <a:gdLst/>
              <a:ahLst/>
              <a:cxnLst/>
              <a:rect l="0" t="0" r="0" b="0"/>
              <a:pathLst>
                <a:path w="180" h="780">
                  <a:moveTo>
                    <a:pt x="0" y="0"/>
                  </a:moveTo>
                  <a:lnTo>
                    <a:pt x="180" y="0"/>
                  </a:lnTo>
                  <a:lnTo>
                    <a:pt x="180" y="780"/>
                  </a:lnTo>
                  <a:lnTo>
                    <a:pt x="0" y="780"/>
                  </a:lnTo>
                </a:path>
              </a:pathLst>
            </a:custGeom>
            <a:noFill/>
            <a:ln w="508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直接连接符 65567"/>
            <p:cNvSpPr/>
            <p:nvPr/>
          </p:nvSpPr>
          <p:spPr>
            <a:xfrm flipV="1">
              <a:off x="1822" y="1261"/>
              <a:ext cx="1223" cy="14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  <p:sp>
          <p:nvSpPr>
            <p:cNvPr id="18447" name="文本框 65568"/>
            <p:cNvSpPr txBox="1"/>
            <p:nvPr/>
          </p:nvSpPr>
          <p:spPr>
            <a:xfrm>
              <a:off x="1862" y="880"/>
              <a:ext cx="1018" cy="363"/>
            </a:xfrm>
            <a:prstGeom prst="rect">
              <a:avLst/>
            </a:prstGeom>
            <a:solidFill>
              <a:srgbClr val="5F5F5F">
                <a:alpha val="81000"/>
              </a:srgbClr>
            </a:solidFill>
            <a:ln w="9525">
              <a:noFill/>
            </a:ln>
          </p:spPr>
          <p:txBody>
            <a:bodyPr anchor="t"/>
            <a:lstStyle/>
            <a:p>
              <a:pPr algn="ctr"/>
              <a:r>
                <a:rPr lang="zh-CN" altLang="en-US">
                  <a:solidFill>
                    <a:srgbClr val="FFFF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牛三</a:t>
              </a:r>
              <a:endParaRPr lang="zh-CN" altLang="en-US" sz="36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aphicFrame>
        <p:nvGraphicFramePr>
          <p:cNvPr id="65570" name="对象 65569"/>
          <p:cNvGraphicFramePr>
            <a:graphicFrameLocks noChangeAspect="1"/>
          </p:cNvGraphicFramePr>
          <p:nvPr/>
        </p:nvGraphicFramePr>
        <p:xfrm>
          <a:off x="3956050" y="2378075"/>
          <a:ext cx="1928813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5" imgW="584200" imgH="393700" progId="Equation.DSMT4">
                  <p:embed/>
                </p:oleObj>
              </mc:Choice>
              <mc:Fallback>
                <p:oleObj name="" r:id="rId5" imgW="5842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6050" y="2378075"/>
                        <a:ext cx="1928813" cy="1536700"/>
                      </a:xfrm>
                      <a:prstGeom prst="rect">
                        <a:avLst/>
                      </a:prstGeom>
                      <a:solidFill>
                        <a:srgbClr val="808080">
                          <a:alpha val="72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1" name="直接连接符 65570"/>
          <p:cNvSpPr/>
          <p:nvPr/>
        </p:nvSpPr>
        <p:spPr>
          <a:xfrm flipV="1">
            <a:off x="5870575" y="3073400"/>
            <a:ext cx="628650" cy="31750"/>
          </a:xfrm>
          <a:prstGeom prst="line">
            <a:avLst/>
          </a:prstGeom>
          <a:ln w="88900" cap="flat" cmpd="sng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/>
        </p:txBody>
      </p:sp>
      <p:graphicFrame>
        <p:nvGraphicFramePr>
          <p:cNvPr id="65572" name="对象 65571"/>
          <p:cNvGraphicFramePr>
            <a:graphicFrameLocks noChangeAspect="1"/>
          </p:cNvGraphicFramePr>
          <p:nvPr/>
        </p:nvGraphicFramePr>
        <p:xfrm>
          <a:off x="6543675" y="2414588"/>
          <a:ext cx="22733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7" imgW="635000" imgH="393700" progId="Equation.DSMT4">
                  <p:embed/>
                </p:oleObj>
              </mc:Choice>
              <mc:Fallback>
                <p:oleObj name="" r:id="rId7" imgW="6350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3675" y="2414588"/>
                        <a:ext cx="2273300" cy="1446212"/>
                      </a:xfrm>
                      <a:prstGeom prst="rect">
                        <a:avLst/>
                      </a:prstGeom>
                      <a:solidFill>
                        <a:srgbClr val="808080">
                          <a:alpha val="70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3" name="圆角矩形标注 65572"/>
          <p:cNvSpPr/>
          <p:nvPr/>
        </p:nvSpPr>
        <p:spPr>
          <a:xfrm>
            <a:off x="5072063" y="760413"/>
            <a:ext cx="3838575" cy="1427162"/>
          </a:xfrm>
          <a:prstGeom prst="wedgeRoundRectCallout">
            <a:avLst>
              <a:gd name="adj1" fmla="val 10796"/>
              <a:gd name="adj2" fmla="val 101944"/>
              <a:gd name="adj3" fmla="val 16667"/>
            </a:avLst>
          </a:prstGeom>
          <a:solidFill>
            <a:srgbClr val="808080">
              <a:alpha val="59000"/>
            </a:srgbClr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altLang="zh-CN" sz="3600" i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G</a:t>
            </a:r>
            <a:r>
              <a:rPr lang="zh-CN" altLang="en-US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为比例系数，与太阳、行星无关。</a:t>
            </a:r>
            <a:endParaRPr lang="zh-CN" altLang="en-US" b="0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5574" name="圆角矩形标注 65573"/>
          <p:cNvSpPr/>
          <p:nvPr/>
        </p:nvSpPr>
        <p:spPr>
          <a:xfrm>
            <a:off x="5283200" y="4090988"/>
            <a:ext cx="3533775" cy="1319212"/>
          </a:xfrm>
          <a:prstGeom prst="wedgeRoundRectCallout">
            <a:avLst>
              <a:gd name="adj1" fmla="val -10153"/>
              <a:gd name="adj2" fmla="val -101866"/>
              <a:gd name="adj3" fmla="val 16667"/>
            </a:avLst>
          </a:prstGeom>
          <a:solidFill>
            <a:srgbClr val="808080">
              <a:alpha val="59000"/>
            </a:srgbClr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方向：</a:t>
            </a:r>
            <a:r>
              <a:rPr lang="zh-CN" altLang="en-US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沿着太阳与行星间的</a:t>
            </a:r>
            <a:r>
              <a:rPr lang="zh-CN" altLang="en-US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连线</a:t>
            </a:r>
            <a:endParaRPr lang="zh-CN" altLang="en-US" b="0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3" grpId="0"/>
      <p:bldP spid="655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5539"/>
          <p:cNvSpPr txBox="1"/>
          <p:nvPr/>
        </p:nvSpPr>
        <p:spPr>
          <a:xfrm>
            <a:off x="0" y="23813"/>
            <a:ext cx="9144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0" noProof="1">
                <a:solidFill>
                  <a:srgbClr val="FFFF00"/>
                </a:solidFill>
              </a:rPr>
              <a:t>4</a:t>
            </a:r>
            <a:r>
              <a:rPr lang="zh-CN" altLang="en-US" sz="4400" b="0" noProof="1" smtClean="0"/>
              <a:t>、对</a:t>
            </a:r>
            <a:r>
              <a:rPr lang="en-US" altLang="zh-CN" sz="4400" b="0" noProof="1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F</a:t>
            </a:r>
            <a:r>
              <a:rPr lang="zh-CN" altLang="en-US" sz="4400" b="0" noProof="1" smtClean="0">
                <a:effectLst>
                  <a:outerShdw blurRad="38100" dist="38100" dir="2700000">
                    <a:srgbClr val="000000"/>
                  </a:outerShdw>
                </a:effectLst>
              </a:rPr>
              <a:t>的理解</a:t>
            </a:r>
            <a:endParaRPr lang="en-US" altLang="zh-CN" sz="4400" b="0" noProof="1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文本框 65539"/>
          <p:cNvSpPr txBox="1"/>
          <p:nvPr/>
        </p:nvSpPr>
        <p:spPr>
          <a:xfrm>
            <a:off x="0" y="1068842"/>
            <a:ext cx="9144000" cy="52322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0" noProof="1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（</a:t>
            </a:r>
            <a:r>
              <a:rPr lang="en-US" altLang="zh-CN" sz="4000" b="0" noProof="1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1</a:t>
            </a:r>
            <a:r>
              <a:rPr lang="zh-CN" altLang="en-US" sz="4000" b="0" noProof="1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）两个理想化模型</a:t>
            </a:r>
            <a:endParaRPr lang="en-US" altLang="zh-CN" sz="4000" b="0" noProof="1"/>
          </a:p>
          <a:p>
            <a:pPr>
              <a:spcBef>
                <a:spcPct val="50000"/>
              </a:spcBef>
            </a:pPr>
            <a:r>
              <a:rPr lang="zh-CN" altLang="en-US" sz="4000" b="0" noProof="1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①匀速圆周运动模型</a:t>
            </a:r>
            <a:endParaRPr lang="en-US" altLang="zh-CN" sz="4000" b="0" noProof="1" smtClean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0" noProof="1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②质点模型</a:t>
            </a:r>
            <a:endParaRPr lang="en-US" altLang="zh-CN" sz="4000" b="0" noProof="1" smtClean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zh-CN" sz="4000" b="0" noProof="1" smtClean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0" noProof="1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（</a:t>
            </a:r>
            <a:r>
              <a:rPr lang="en-US" altLang="zh-CN" sz="4000" b="0" noProof="1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2</a:t>
            </a:r>
            <a:r>
              <a:rPr lang="zh-CN" altLang="en-US" sz="4000" b="0" noProof="1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）公式                     适用范围</a:t>
            </a:r>
            <a:endParaRPr lang="en-US" altLang="zh-CN" sz="4000" b="0" noProof="1" smtClean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0" noProof="1" smtClean="0">
                <a:effectLst>
                  <a:outerShdw blurRad="38100" dist="38100" dir="2700000">
                    <a:srgbClr val="000000"/>
                  </a:outerShdw>
                </a:effectLst>
              </a:rPr>
              <a:t>适用于任何有质量的物体之间的万有引力</a:t>
            </a:r>
            <a:endParaRPr lang="en-US" altLang="zh-CN" sz="3600" b="0" noProof="1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714172" y="4347239"/>
          <a:ext cx="2025650" cy="128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1" imgW="635000" imgH="393700" progId="Equation.DSMT4">
                  <p:embed/>
                </p:oleObj>
              </mc:Choice>
              <mc:Fallback>
                <p:oleObj name="" r:id="rId1" imgW="6350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14172" y="4347239"/>
                        <a:ext cx="2025650" cy="1288664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  <a:alpha val="70195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999" y="306327"/>
            <a:ext cx="7726680" cy="5569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0" noProof="1" smtClean="0"/>
              <a:t>例</a:t>
            </a:r>
            <a:r>
              <a:rPr lang="en-US" altLang="zh-CN" sz="3600" b="0" noProof="1" smtClean="0"/>
              <a:t>1</a:t>
            </a:r>
            <a:r>
              <a:rPr lang="zh-CN" altLang="en-US" sz="3600" b="0" noProof="1" smtClean="0"/>
              <a:t>：牛顿在发现万有引力的过程中，</a:t>
            </a:r>
            <a:endParaRPr lang="en-US" altLang="zh-CN" sz="3600" b="0" noProof="1" smtClean="0"/>
          </a:p>
          <a:p>
            <a:r>
              <a:rPr lang="zh-CN" altLang="en-US" sz="3600" b="0" noProof="1" smtClean="0"/>
              <a:t>没有用到的规律和结论是（        ）</a:t>
            </a:r>
            <a:endParaRPr lang="en-US" altLang="zh-CN" sz="3600" b="0" noProof="1" smtClean="0"/>
          </a:p>
          <a:p>
            <a:endParaRPr lang="en-US" altLang="zh-CN" b="0" noProof="1" smtClean="0"/>
          </a:p>
          <a:p>
            <a:r>
              <a:rPr lang="en-US" altLang="zh-CN" sz="3600" b="0" noProof="1" smtClean="0"/>
              <a:t>A.</a:t>
            </a:r>
            <a:r>
              <a:rPr lang="zh-CN" altLang="en-US" sz="3600" b="0" noProof="1" smtClean="0"/>
              <a:t>牛顿第二定律</a:t>
            </a:r>
            <a:endParaRPr lang="en-US" altLang="zh-CN" sz="3600" b="0" noProof="1" smtClean="0"/>
          </a:p>
          <a:p>
            <a:endParaRPr lang="en-US" altLang="zh-CN" sz="3600" b="0" noProof="1" smtClean="0"/>
          </a:p>
          <a:p>
            <a:r>
              <a:rPr lang="en-US" altLang="zh-CN" sz="3600" b="0" noProof="1" smtClean="0"/>
              <a:t>B.</a:t>
            </a:r>
            <a:r>
              <a:rPr lang="zh-CN" altLang="en-US" sz="3600" b="0" noProof="1" smtClean="0"/>
              <a:t>牛顿第三定律</a:t>
            </a:r>
            <a:endParaRPr lang="en-US" altLang="zh-CN" sz="3600" b="0" noProof="1" smtClean="0"/>
          </a:p>
          <a:p>
            <a:endParaRPr lang="en-US" altLang="zh-CN" sz="3600" b="0" noProof="1" smtClean="0"/>
          </a:p>
          <a:p>
            <a:r>
              <a:rPr lang="en-US" altLang="zh-CN" sz="3600" b="0" noProof="1" smtClean="0"/>
              <a:t>C.</a:t>
            </a:r>
            <a:r>
              <a:rPr lang="zh-CN" altLang="en-US" sz="3600" b="0" noProof="1" smtClean="0"/>
              <a:t>开普勒的研究成果</a:t>
            </a:r>
            <a:endParaRPr lang="en-US" altLang="zh-CN" sz="3600" b="0" noProof="1" smtClean="0"/>
          </a:p>
          <a:p>
            <a:endParaRPr lang="en-US" altLang="zh-CN" sz="3600" b="0" noProof="1" smtClean="0"/>
          </a:p>
          <a:p>
            <a:r>
              <a:rPr lang="en-US" altLang="zh-CN" sz="3600" b="0" noProof="1" smtClean="0"/>
              <a:t>D.</a:t>
            </a:r>
            <a:r>
              <a:rPr lang="zh-CN" altLang="en-US" sz="3600" b="0" noProof="1" smtClean="0"/>
              <a:t>卡文迪许通过扭称实验测出的</a:t>
            </a:r>
            <a:r>
              <a:rPr lang="en-US" altLang="zh-CN" sz="3600" b="0" noProof="1" smtClean="0"/>
              <a:t>G</a:t>
            </a:r>
            <a:r>
              <a:rPr lang="zh-CN" altLang="en-US" sz="3600" b="0" noProof="1" smtClean="0"/>
              <a:t>值</a:t>
            </a:r>
            <a:endParaRPr lang="zh-CN" altLang="en-US" sz="3600"/>
          </a:p>
        </p:txBody>
      </p:sp>
      <p:sp>
        <p:nvSpPr>
          <p:cNvPr id="3" name="矩形 2"/>
          <p:cNvSpPr/>
          <p:nvPr/>
        </p:nvSpPr>
        <p:spPr>
          <a:xfrm>
            <a:off x="5983201" y="756273"/>
            <a:ext cx="628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noProof="1" smtClean="0">
                <a:solidFill>
                  <a:srgbClr val="FF0000"/>
                </a:solidFill>
              </a:rPr>
              <a:t>D</a:t>
            </a:r>
            <a:endParaRPr lang="zh-C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文本框 47107"/>
          <p:cNvSpPr txBox="1"/>
          <p:nvPr/>
        </p:nvSpPr>
        <p:spPr>
          <a:xfrm>
            <a:off x="4495165" y="611823"/>
            <a:ext cx="115093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2FC34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3600" smtClean="0">
                <a:solidFill>
                  <a:srgbClr val="F2FC34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AB</a:t>
            </a:r>
            <a:endParaRPr lang="en-US" altLang="zh-CN" sz="3600">
              <a:solidFill>
                <a:srgbClr val="F2FC34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smtClean="0">
                <a:ea typeface="楷体_GB2312" pitchFamily="49" charset="-122"/>
                <a:sym typeface="+mn-ea"/>
              </a:rPr>
              <a:t>例</a:t>
            </a:r>
            <a:r>
              <a:rPr lang="en-US" altLang="zh-CN" sz="4000" b="0">
                <a:ea typeface="楷体_GB2312" pitchFamily="49" charset="-122"/>
                <a:sym typeface="+mn-ea"/>
              </a:rPr>
              <a:t>2</a:t>
            </a:r>
            <a:r>
              <a:rPr lang="zh-CN" altLang="en-US" sz="4000" b="0" smtClean="0">
                <a:ea typeface="楷体_GB2312" pitchFamily="49" charset="-122"/>
                <a:sym typeface="+mn-ea"/>
              </a:rPr>
              <a:t>、</a:t>
            </a:r>
            <a:r>
              <a:rPr lang="zh-CN" altLang="en-US" sz="4000" b="0">
                <a:ea typeface="楷体_GB2312" pitchFamily="49" charset="-122"/>
                <a:sym typeface="+mn-ea"/>
              </a:rPr>
              <a:t>下列</a:t>
            </a:r>
            <a:r>
              <a:rPr lang="zh-CN" altLang="en-US" sz="4000" b="0" smtClean="0">
                <a:ea typeface="楷体_GB2312" pitchFamily="49" charset="-122"/>
                <a:sym typeface="+mn-ea"/>
              </a:rPr>
              <a:t>关于</a:t>
            </a:r>
            <a:r>
              <a:rPr lang="zh-CN" altLang="en-US" sz="4000" b="0">
                <a:ea typeface="楷体_GB2312" pitchFamily="49" charset="-122"/>
                <a:sym typeface="+mn-ea"/>
              </a:rPr>
              <a:t>太阳</a:t>
            </a:r>
            <a:r>
              <a:rPr lang="zh-CN" altLang="en-US" sz="4000" b="0" smtClean="0">
                <a:ea typeface="楷体_GB2312" pitchFamily="49" charset="-122"/>
                <a:sym typeface="+mn-ea"/>
              </a:rPr>
              <a:t>对行星的</a:t>
            </a:r>
            <a:r>
              <a:rPr lang="zh-CN" altLang="en-US" sz="4000" b="0">
                <a:ea typeface="楷体_GB2312" pitchFamily="49" charset="-122"/>
                <a:sym typeface="+mn-ea"/>
              </a:rPr>
              <a:t>引力的说法中正确的</a:t>
            </a:r>
            <a:r>
              <a:rPr lang="zh-CN" altLang="en-US" sz="4000" b="0" smtClean="0">
                <a:ea typeface="楷体_GB2312" pitchFamily="49" charset="-122"/>
                <a:sym typeface="+mn-ea"/>
              </a:rPr>
              <a:t>是（                        ）</a:t>
            </a:r>
            <a:endParaRPr lang="zh-CN" altLang="en-US" sz="4000" b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4000" b="0">
                <a:ea typeface="楷体_GB2312" pitchFamily="49" charset="-122"/>
                <a:sym typeface="+mn-ea"/>
              </a:rPr>
              <a:t>A</a:t>
            </a:r>
            <a:r>
              <a:rPr lang="zh-CN" altLang="en-US" sz="4000" b="0" smtClean="0">
                <a:ea typeface="楷体_GB2312" pitchFamily="49" charset="-122"/>
                <a:sym typeface="+mn-ea"/>
              </a:rPr>
              <a:t>、太阳对行星的引力提供行星绕太阳做圆周运动的向心力</a:t>
            </a:r>
            <a:endParaRPr lang="en-US" altLang="zh-CN" sz="4000" b="0" smtClean="0">
              <a:ea typeface="楷体_GB2312" pitchFamily="49" charset="-122"/>
              <a:sym typeface="+mn-ea"/>
            </a:endParaRPr>
          </a:p>
          <a:p>
            <a:r>
              <a:rPr lang="en-US" altLang="zh-CN" sz="4000" b="0" smtClean="0">
                <a:ea typeface="楷体_GB2312" pitchFamily="49" charset="-122"/>
                <a:sym typeface="+mn-ea"/>
              </a:rPr>
              <a:t>B</a:t>
            </a:r>
            <a:r>
              <a:rPr lang="zh-CN" altLang="en-US" sz="4000" b="0" smtClean="0">
                <a:ea typeface="楷体_GB2312" pitchFamily="49" charset="-122"/>
                <a:sym typeface="+mn-ea"/>
              </a:rPr>
              <a:t>、太阳对行星的引力大小与太阳的质量成正比</a:t>
            </a:r>
            <a:endParaRPr lang="zh-CN" altLang="en-US" sz="4000" b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4000" b="0">
                <a:ea typeface="楷体_GB2312" pitchFamily="49" charset="-122"/>
                <a:sym typeface="+mn-ea"/>
              </a:rPr>
              <a:t>C</a:t>
            </a:r>
            <a:r>
              <a:rPr lang="zh-CN" altLang="en-US" sz="4000" b="0">
                <a:ea typeface="楷体_GB2312" pitchFamily="49" charset="-122"/>
                <a:sym typeface="+mn-ea"/>
              </a:rPr>
              <a:t>、太阳对行星的</a:t>
            </a:r>
            <a:r>
              <a:rPr lang="zh-CN" altLang="en-US" sz="4000" b="0" smtClean="0">
                <a:ea typeface="楷体_GB2312" pitchFamily="49" charset="-122"/>
                <a:sym typeface="+mn-ea"/>
              </a:rPr>
              <a:t>引力与行星的质量无关</a:t>
            </a:r>
            <a:endParaRPr lang="en-US" altLang="zh-CN" sz="4000" b="0" smtClean="0">
              <a:ea typeface="楷体_GB2312" pitchFamily="49" charset="-122"/>
              <a:sym typeface="+mn-ea"/>
            </a:endParaRPr>
          </a:p>
          <a:p>
            <a:r>
              <a:rPr lang="en-US" altLang="zh-CN" sz="4000" b="0" smtClean="0">
                <a:ea typeface="楷体_GB2312" pitchFamily="49" charset="-122"/>
                <a:sym typeface="+mn-ea"/>
              </a:rPr>
              <a:t>D</a:t>
            </a:r>
            <a:r>
              <a:rPr lang="zh-CN" altLang="en-US" sz="4000" b="0" smtClean="0">
                <a:ea typeface="楷体_GB2312" pitchFamily="49" charset="-122"/>
                <a:sym typeface="+mn-ea"/>
              </a:rPr>
              <a:t>、太阳对行星的引力大于行星对太阳的引力</a:t>
            </a:r>
            <a:endParaRPr lang="zh-CN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46094"/>
          <p:cNvSpPr/>
          <p:nvPr/>
        </p:nvSpPr>
        <p:spPr>
          <a:xfrm>
            <a:off x="0" y="4579938"/>
            <a:ext cx="9144000" cy="428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aphicFrame>
        <p:nvGraphicFramePr>
          <p:cNvPr id="23556" name="对象 46093"/>
          <p:cNvGraphicFramePr>
            <a:graphicFrameLocks noChangeAspect="1"/>
          </p:cNvGraphicFramePr>
          <p:nvPr/>
        </p:nvGraphicFramePr>
        <p:xfrm>
          <a:off x="4878705" y="2139315"/>
          <a:ext cx="11334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1" imgW="330200" imgH="431800" progId="Equation.DSMT4">
                  <p:embed/>
                </p:oleObj>
              </mc:Choice>
              <mc:Fallback>
                <p:oleObj name="" r:id="rId1" imgW="330200" imgH="431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78705" y="2139315"/>
                        <a:ext cx="1133475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矩形 46096"/>
          <p:cNvSpPr/>
          <p:nvPr/>
        </p:nvSpPr>
        <p:spPr>
          <a:xfrm>
            <a:off x="0" y="279177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aphicFrame>
        <p:nvGraphicFramePr>
          <p:cNvPr id="23558" name="对象 46095"/>
          <p:cNvGraphicFramePr>
            <a:graphicFrameLocks noChangeAspect="1"/>
          </p:cNvGraphicFramePr>
          <p:nvPr/>
        </p:nvGraphicFramePr>
        <p:xfrm>
          <a:off x="1115060" y="4206875"/>
          <a:ext cx="10541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3" imgW="317500" imgH="431165" progId="Equation.DSMT4">
                  <p:embed/>
                </p:oleObj>
              </mc:Choice>
              <mc:Fallback>
                <p:oleObj name="" r:id="rId3" imgW="317500" imgH="4311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060" y="4206875"/>
                        <a:ext cx="1054100" cy="1436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矩形 46098"/>
          <p:cNvSpPr/>
          <p:nvPr/>
        </p:nvSpPr>
        <p:spPr>
          <a:xfrm>
            <a:off x="1202055" y="310388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aphicFrame>
        <p:nvGraphicFramePr>
          <p:cNvPr id="23560" name="对象 46097"/>
          <p:cNvGraphicFramePr>
            <a:graphicFrameLocks noChangeAspect="1"/>
          </p:cNvGraphicFramePr>
          <p:nvPr/>
        </p:nvGraphicFramePr>
        <p:xfrm>
          <a:off x="4878705" y="3943668"/>
          <a:ext cx="763588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5" imgW="203200" imgH="456565" progId="Equation.DSMT4">
                  <p:embed/>
                </p:oleObj>
              </mc:Choice>
              <mc:Fallback>
                <p:oleObj name="" r:id="rId5" imgW="203200" imgH="4565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8705" y="3943668"/>
                        <a:ext cx="763588" cy="1700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0" name="文本框 46099"/>
          <p:cNvSpPr txBox="1"/>
          <p:nvPr/>
        </p:nvSpPr>
        <p:spPr>
          <a:xfrm>
            <a:off x="2846796" y="1918653"/>
            <a:ext cx="115093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2FC34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3600">
                <a:solidFill>
                  <a:srgbClr val="F2FC34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D</a:t>
            </a:r>
            <a:endParaRPr lang="en-US" altLang="zh-CN" sz="3600">
              <a:solidFill>
                <a:srgbClr val="F2FC34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26169"/>
            <a:ext cx="914336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smtClean="0">
                <a:ea typeface="楷体_GB2312" pitchFamily="49" charset="-122"/>
                <a:sym typeface="+mn-ea"/>
              </a:rPr>
              <a:t>例</a:t>
            </a:r>
            <a:r>
              <a:rPr lang="en-US" altLang="zh-CN" sz="3600" b="0">
                <a:ea typeface="楷体_GB2312" pitchFamily="49" charset="-122"/>
                <a:sym typeface="+mn-ea"/>
              </a:rPr>
              <a:t>3</a:t>
            </a:r>
            <a:r>
              <a:rPr lang="zh-CN" altLang="en-US" sz="3600" b="0" smtClean="0">
                <a:ea typeface="楷体_GB2312" pitchFamily="49" charset="-122"/>
                <a:sym typeface="+mn-ea"/>
              </a:rPr>
              <a:t>、水星和金星的</a:t>
            </a:r>
            <a:r>
              <a:rPr lang="zh-CN" altLang="en-US" sz="3600" b="0">
                <a:ea typeface="楷体_GB2312" pitchFamily="49" charset="-122"/>
                <a:sym typeface="+mn-ea"/>
              </a:rPr>
              <a:t>质量分别为</a:t>
            </a:r>
            <a:r>
              <a:rPr lang="en-US" altLang="zh-CN" sz="3600" b="0">
                <a:ea typeface="楷体_GB2312" pitchFamily="49" charset="-122"/>
                <a:sym typeface="+mn-ea"/>
              </a:rPr>
              <a:t>m</a:t>
            </a:r>
            <a:r>
              <a:rPr lang="en-US" altLang="zh-CN" sz="3600" b="0" baseline="-25000">
                <a:ea typeface="楷体_GB2312" pitchFamily="49" charset="-122"/>
                <a:sym typeface="+mn-ea"/>
              </a:rPr>
              <a:t>1</a:t>
            </a:r>
            <a:r>
              <a:rPr lang="zh-CN" altLang="en-US" sz="3600" b="0">
                <a:ea typeface="楷体_GB2312" pitchFamily="49" charset="-122"/>
                <a:sym typeface="+mn-ea"/>
              </a:rPr>
              <a:t>和</a:t>
            </a:r>
            <a:r>
              <a:rPr lang="en-US" altLang="zh-CN" sz="3600" b="0">
                <a:ea typeface="楷体_GB2312" pitchFamily="49" charset="-122"/>
                <a:sym typeface="+mn-ea"/>
              </a:rPr>
              <a:t>m</a:t>
            </a:r>
            <a:r>
              <a:rPr lang="en-US" altLang="zh-CN" sz="3600" b="0" baseline="-25000">
                <a:ea typeface="楷体_GB2312" pitchFamily="49" charset="-122"/>
                <a:sym typeface="+mn-ea"/>
              </a:rPr>
              <a:t>2</a:t>
            </a:r>
            <a:r>
              <a:rPr lang="zh-CN" altLang="en-US" sz="3600" b="0">
                <a:ea typeface="楷体_GB2312" pitchFamily="49" charset="-122"/>
                <a:sym typeface="+mn-ea"/>
              </a:rPr>
              <a:t>，绕太阳运行的轨道半径分别是</a:t>
            </a:r>
            <a:r>
              <a:rPr lang="en-US" altLang="zh-CN" sz="3600" b="0">
                <a:ea typeface="楷体_GB2312" pitchFamily="49" charset="-122"/>
                <a:sym typeface="+mn-ea"/>
              </a:rPr>
              <a:t>r</a:t>
            </a:r>
            <a:r>
              <a:rPr lang="en-US" altLang="zh-CN" sz="3600" b="0" baseline="-25000">
                <a:ea typeface="楷体_GB2312" pitchFamily="49" charset="-122"/>
                <a:sym typeface="+mn-ea"/>
              </a:rPr>
              <a:t>1</a:t>
            </a:r>
            <a:r>
              <a:rPr lang="zh-CN" altLang="en-US" sz="3600" b="0">
                <a:ea typeface="楷体_GB2312" pitchFamily="49" charset="-122"/>
                <a:sym typeface="+mn-ea"/>
              </a:rPr>
              <a:t>和</a:t>
            </a:r>
            <a:r>
              <a:rPr lang="en-US" altLang="zh-CN" sz="3600" b="0">
                <a:ea typeface="楷体_GB2312" pitchFamily="49" charset="-122"/>
                <a:sym typeface="+mn-ea"/>
              </a:rPr>
              <a:t>r</a:t>
            </a:r>
            <a:r>
              <a:rPr lang="en-US" altLang="zh-CN" sz="3600" b="0" baseline="-25000">
                <a:ea typeface="楷体_GB2312" pitchFamily="49" charset="-122"/>
                <a:sym typeface="+mn-ea"/>
              </a:rPr>
              <a:t>2</a:t>
            </a:r>
            <a:r>
              <a:rPr lang="zh-CN" altLang="en-US" sz="3600" b="0">
                <a:ea typeface="楷体_GB2312" pitchFamily="49" charset="-122"/>
                <a:sym typeface="+mn-ea"/>
              </a:rPr>
              <a:t>，</a:t>
            </a:r>
            <a:r>
              <a:rPr lang="zh-CN" altLang="en-US" sz="3600" b="0" smtClean="0">
                <a:ea typeface="楷体_GB2312" pitchFamily="49" charset="-122"/>
                <a:sym typeface="+mn-ea"/>
              </a:rPr>
              <a:t>若只</a:t>
            </a:r>
            <a:r>
              <a:rPr lang="zh-CN" altLang="en-US" sz="3600" b="0">
                <a:ea typeface="楷体_GB2312" pitchFamily="49" charset="-122"/>
                <a:sym typeface="+mn-ea"/>
              </a:rPr>
              <a:t>受太阳引力的作用，</a:t>
            </a:r>
            <a:r>
              <a:rPr lang="zh-CN" altLang="en-US" sz="3600" b="0" smtClean="0">
                <a:ea typeface="楷体_GB2312" pitchFamily="49" charset="-122"/>
                <a:sym typeface="+mn-ea"/>
              </a:rPr>
              <a:t>那么水星和金星的向心加速度之</a:t>
            </a:r>
            <a:r>
              <a:rPr lang="zh-CN" altLang="en-US" sz="3600" b="0">
                <a:ea typeface="楷体_GB2312" pitchFamily="49" charset="-122"/>
                <a:sym typeface="+mn-ea"/>
              </a:rPr>
              <a:t>比为</a:t>
            </a:r>
            <a:r>
              <a:rPr lang="zh-CN" altLang="en-US" b="0">
                <a:ea typeface="楷体_GB2312" pitchFamily="49" charset="-122"/>
                <a:sym typeface="+mn-ea"/>
              </a:rPr>
              <a:t>（           ）</a:t>
            </a:r>
            <a:endParaRPr lang="zh-CN" altLang="en-US" b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b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b="0">
                <a:ea typeface="楷体_GB2312" pitchFamily="49" charset="-122"/>
                <a:sym typeface="+mn-ea"/>
              </a:rPr>
              <a:t>A</a:t>
            </a:r>
            <a:r>
              <a:rPr lang="zh-CN" altLang="en-US" b="0">
                <a:ea typeface="楷体_GB2312" pitchFamily="49" charset="-122"/>
                <a:sym typeface="+mn-ea"/>
              </a:rPr>
              <a:t>．</a:t>
            </a:r>
            <a:r>
              <a:rPr lang="en-US" altLang="zh-CN" b="0">
                <a:ea typeface="楷体_GB2312" pitchFamily="49" charset="-122"/>
                <a:sym typeface="+mn-ea"/>
              </a:rPr>
              <a:t>1                 </a:t>
            </a:r>
            <a:r>
              <a:rPr lang="en-US" altLang="zh-CN" b="0" smtClean="0">
                <a:ea typeface="楷体_GB2312" pitchFamily="49" charset="-122"/>
                <a:sym typeface="+mn-ea"/>
              </a:rPr>
              <a:t>          </a:t>
            </a:r>
            <a:r>
              <a:rPr lang="en-US" altLang="zh-CN" b="0">
                <a:ea typeface="楷体_GB2312" pitchFamily="49" charset="-122"/>
                <a:sym typeface="+mn-ea"/>
              </a:rPr>
              <a:t>B.             </a:t>
            </a:r>
            <a:endParaRPr lang="en-US" altLang="zh-CN" b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en-US" altLang="zh-CN" b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en-US" altLang="zh-CN" b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en-US" altLang="zh-CN" b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b="0">
                <a:ea typeface="楷体_GB2312" pitchFamily="49" charset="-122"/>
                <a:sym typeface="+mn-ea"/>
              </a:rPr>
              <a:t>C.                                 D.</a:t>
            </a:r>
            <a:endParaRPr lang="en-US" altLang="zh-CN" b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12291" descr="kaipu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72" y="3168389"/>
            <a:ext cx="2757488" cy="163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文本框 12293"/>
          <p:cNvSpPr txBox="1"/>
          <p:nvPr/>
        </p:nvSpPr>
        <p:spPr>
          <a:xfrm>
            <a:off x="2394971" y="71055"/>
            <a:ext cx="3931330" cy="707886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FF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开普勒</a:t>
            </a:r>
            <a:r>
              <a:rPr lang="zh-CN" altLang="en-US" sz="4000" smtClean="0">
                <a:solidFill>
                  <a:srgbClr val="FFFF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三大定律</a:t>
            </a:r>
            <a:endParaRPr lang="zh-CN" altLang="en-US" sz="4000">
              <a:solidFill>
                <a:srgbClr val="FFFF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35959" y="1287548"/>
            <a:ext cx="3365024" cy="1077218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1.</a:t>
            </a:r>
            <a:r>
              <a:rPr lang="zh-CN" altLang="en-US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开</a:t>
            </a:r>
            <a:r>
              <a: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普勒第一</a:t>
            </a:r>
            <a:r>
              <a:rPr lang="zh-CN" altLang="en-US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定律</a:t>
            </a:r>
            <a:endParaRPr lang="en-US" altLang="zh-CN" smtClean="0">
              <a:solidFill>
                <a:srgbClr val="FFFF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r>
              <a:rPr lang="en-US" altLang="zh-CN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——</a:t>
            </a:r>
            <a:r>
              <a:rPr lang="zh-CN" altLang="en-US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轨道定律</a:t>
            </a:r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2298" name="文本框 12297"/>
          <p:cNvSpPr txBox="1"/>
          <p:nvPr/>
        </p:nvSpPr>
        <p:spPr>
          <a:xfrm>
            <a:off x="22917" y="3453256"/>
            <a:ext cx="3365024" cy="1077218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mtClean="0">
                <a:solidFill>
                  <a:srgbClr val="FFFFFF"/>
                </a:solidFill>
              </a:rPr>
              <a:t>2.</a:t>
            </a:r>
            <a:r>
              <a:rPr lang="zh-CN" altLang="en-US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开</a:t>
            </a:r>
            <a:r>
              <a: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普勒第二</a:t>
            </a:r>
            <a:r>
              <a:rPr lang="zh-CN" altLang="en-US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定律</a:t>
            </a:r>
            <a:endParaRPr lang="en-US" altLang="zh-CN" smtClean="0">
              <a:solidFill>
                <a:srgbClr val="FFFF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r>
              <a:rPr lang="en-US" altLang="zh-CN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——</a:t>
            </a:r>
            <a:r>
              <a:rPr lang="zh-CN" altLang="en-US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面积定律</a:t>
            </a:r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2301" name="文本框 12300">
            <a:hlinkClick r:id="rId1" action="ppaction://hlinksldjump"/>
          </p:cNvPr>
          <p:cNvSpPr txBox="1"/>
          <p:nvPr/>
        </p:nvSpPr>
        <p:spPr>
          <a:xfrm>
            <a:off x="137557" y="5090654"/>
            <a:ext cx="3365024" cy="1077218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rgbClr val="FC5D42"/>
              </a:buClr>
              <a:buFont typeface="Wingdings" panose="05000000000000000000" pitchFamily="2" charset="2"/>
              <a:buNone/>
            </a:pPr>
            <a:r>
              <a:rPr lang="en-US" altLang="zh-CN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3.</a:t>
            </a:r>
            <a:r>
              <a:rPr lang="zh-CN" altLang="en-US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开</a:t>
            </a:r>
            <a:r>
              <a: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普勒第三</a:t>
            </a:r>
            <a:r>
              <a:rPr lang="zh-CN" altLang="en-US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定律</a:t>
            </a:r>
            <a:endParaRPr lang="en-US" altLang="zh-CN" smtClean="0">
              <a:solidFill>
                <a:srgbClr val="FFFF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buClr>
                <a:srgbClr val="FC5D42"/>
              </a:buClr>
              <a:buFont typeface="Wingdings" panose="05000000000000000000" pitchFamily="2" charset="2"/>
              <a:buNone/>
            </a:pPr>
            <a:r>
              <a:rPr lang="en-US" altLang="zh-CN" smtClean="0">
                <a:solidFill>
                  <a:srgbClr val="FFFF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——</a:t>
            </a:r>
            <a:r>
              <a:rPr lang="zh-CN" altLang="en-US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周期定律</a:t>
            </a:r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12324" name="组合 12323"/>
          <p:cNvGrpSpPr/>
          <p:nvPr/>
        </p:nvGrpSpPr>
        <p:grpSpPr>
          <a:xfrm>
            <a:off x="4507026" y="810960"/>
            <a:ext cx="3638550" cy="2251075"/>
            <a:chOff x="1116" y="772"/>
            <a:chExt cx="2587" cy="1596"/>
          </a:xfrm>
        </p:grpSpPr>
        <p:sp>
          <p:nvSpPr>
            <p:cNvPr id="12325" name="Oval 56"/>
            <p:cNvSpPr/>
            <p:nvPr/>
          </p:nvSpPr>
          <p:spPr>
            <a:xfrm>
              <a:off x="1140" y="818"/>
              <a:ext cx="1996" cy="1542"/>
            </a:xfrm>
            <a:prstGeom prst="ellipse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buClrTx/>
              </a:pPr>
              <a:endParaRPr sz="4000" strike="noStrike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26" name="Oval 57"/>
            <p:cNvSpPr/>
            <p:nvPr/>
          </p:nvSpPr>
          <p:spPr>
            <a:xfrm>
              <a:off x="1660" y="1580"/>
              <a:ext cx="50" cy="38"/>
            </a:xfrm>
            <a:prstGeom prst="ellipse">
              <a:avLst/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buClrTx/>
              </a:pPr>
              <a:endParaRPr sz="4000" strike="noStrike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27" name="Oval 58"/>
            <p:cNvSpPr/>
            <p:nvPr/>
          </p:nvSpPr>
          <p:spPr>
            <a:xfrm>
              <a:off x="2637" y="1552"/>
              <a:ext cx="50" cy="39"/>
            </a:xfrm>
            <a:prstGeom prst="ellipse">
              <a:avLst/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buClrTx/>
              </a:pPr>
              <a:endParaRPr sz="4000" strike="noStrike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28" name="Oval 59"/>
            <p:cNvSpPr/>
            <p:nvPr/>
          </p:nvSpPr>
          <p:spPr>
            <a:xfrm>
              <a:off x="1568" y="1484"/>
              <a:ext cx="214" cy="221"/>
            </a:xfrm>
            <a:prstGeom prst="ellipse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buClrTx/>
              </a:pPr>
              <a:endParaRPr sz="4000" strike="noStrike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5135" name="Text Box 60"/>
            <p:cNvSpPr txBox="1"/>
            <p:nvPr/>
          </p:nvSpPr>
          <p:spPr>
            <a:xfrm>
              <a:off x="1425" y="1096"/>
              <a:ext cx="92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FF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太阳</a:t>
              </a:r>
              <a:endParaRPr lang="zh-CN" altLang="en-US" sz="2800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30" name="Oval 58"/>
            <p:cNvSpPr/>
            <p:nvPr/>
          </p:nvSpPr>
          <p:spPr>
            <a:xfrm>
              <a:off x="2909" y="1135"/>
              <a:ext cx="136" cy="129"/>
            </a:xfrm>
            <a:prstGeom prst="ellipse">
              <a:avLst/>
            </a:prstGeom>
            <a:solidFill>
              <a:srgbClr val="FFCCCC">
                <a:alpha val="73000"/>
              </a:srgbClr>
            </a:solidFill>
            <a:ln w="38100" cap="flat" cmpd="sng">
              <a:solidFill>
                <a:srgbClr val="FFCC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buClrTx/>
              </a:pPr>
              <a:endParaRPr sz="4000" strike="noStrike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5137" name="Text Box 60"/>
            <p:cNvSpPr txBox="1"/>
            <p:nvPr/>
          </p:nvSpPr>
          <p:spPr>
            <a:xfrm>
              <a:off x="2728" y="772"/>
              <a:ext cx="92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FFFF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行星</a:t>
              </a:r>
              <a:endParaRPr lang="zh-CN" altLang="en-US" sz="2800">
                <a:solidFill>
                  <a:srgbClr val="FFFF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8" name="任意多边形 12331"/>
            <p:cNvSpPr/>
            <p:nvPr/>
          </p:nvSpPr>
          <p:spPr>
            <a:xfrm>
              <a:off x="1116" y="1580"/>
              <a:ext cx="2003" cy="7"/>
            </a:xfrm>
            <a:custGeom>
              <a:avLst/>
              <a:gdLst/>
              <a:ahLst/>
              <a:cxnLst/>
              <a:rect l="0" t="0" r="0" b="0"/>
              <a:pathLst>
                <a:path w="2003" h="7">
                  <a:moveTo>
                    <a:pt x="0" y="7"/>
                  </a:moveTo>
                  <a:lnTo>
                    <a:pt x="2003" y="7"/>
                  </a:lnTo>
                  <a:lnTo>
                    <a:pt x="2000" y="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直接连接符 12332"/>
            <p:cNvSpPr/>
            <p:nvPr/>
          </p:nvSpPr>
          <p:spPr>
            <a:xfrm flipH="1">
              <a:off x="2145" y="805"/>
              <a:ext cx="0" cy="1563"/>
            </a:xfrm>
            <a:prstGeom prst="line">
              <a:avLst/>
            </a:prstGeom>
            <a:ln w="25400" cap="flat" cmpd="sng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141" name="矩形 12334"/>
            <p:cNvSpPr>
              <a:spLocks noChangeAspect="1" noTextEdit="1"/>
            </p:cNvSpPr>
            <p:nvPr/>
          </p:nvSpPr>
          <p:spPr>
            <a:xfrm>
              <a:off x="2804" y="2116"/>
              <a:ext cx="152" cy="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12336" name="矩形 12335"/>
            <p:cNvSpPr/>
            <p:nvPr/>
          </p:nvSpPr>
          <p:spPr>
            <a:xfrm>
              <a:off x="2884" y="2083"/>
              <a:ext cx="59" cy="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fontAlgn="base"/>
              <a:r>
                <a:rPr lang="en-US" altLang="zh-CN" sz="1200" b="0" strike="noStrike" noProof="1">
                  <a:solidFill>
                    <a:srgbClr val="000000"/>
                  </a:solidFill>
                  <a:latin typeface="Symbol" panose="05050102010706020507" pitchFamily="18" charset="2"/>
                  <a:ea typeface="华文新魏" panose="02010800040101010101" pitchFamily="2" charset="-122"/>
                  <a:cs typeface="+mn-cs"/>
                </a:rPr>
                <a:t>=</a:t>
              </a:r>
              <a:endParaRPr lang="en-US" altLang="zh-CN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12337" name="矩形 12336"/>
            <p:cNvSpPr/>
            <p:nvPr/>
          </p:nvSpPr>
          <p:spPr>
            <a:xfrm>
              <a:off x="2817" y="2094"/>
              <a:ext cx="48" cy="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fontAlgn="base"/>
              <a:r>
                <a:rPr lang="en-US" altLang="zh-CN" sz="1200" b="0" i="1" strike="noStrike" noProof="1">
                  <a:solidFill>
                    <a:srgbClr val="0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v</a:t>
              </a:r>
              <a:endParaRPr lang="en-US" altLang="zh-CN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5144" name="Text Box 60"/>
            <p:cNvSpPr txBox="1"/>
            <p:nvPr/>
          </p:nvSpPr>
          <p:spPr>
            <a:xfrm>
              <a:off x="2775" y="1340"/>
              <a:ext cx="928" cy="4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>
                  <a:solidFill>
                    <a:srgbClr val="FFFF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3600" i="1">
                <a:solidFill>
                  <a:srgbClr val="FFFF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340" name="文本框 12339"/>
          <p:cNvSpPr txBox="1"/>
          <p:nvPr/>
        </p:nvSpPr>
        <p:spPr>
          <a:xfrm>
            <a:off x="-6112" y="6256500"/>
            <a:ext cx="693930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注：</a:t>
            </a:r>
            <a:r>
              <a:rPr lang="en-US" altLang="zh-CN" sz="240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240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大小</a:t>
            </a:r>
            <a:r>
              <a:rPr lang="zh-CN" altLang="en-US" sz="240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</a:t>
            </a:r>
            <a:r>
              <a:rPr lang="zh-CN" altLang="en-US" sz="240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与中心</a:t>
            </a:r>
            <a:r>
              <a:rPr lang="zh-CN" altLang="en-US" sz="240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天体质量有关</a:t>
            </a:r>
            <a:endParaRPr lang="zh-CN" altLang="en-US" sz="240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458" y="4932230"/>
            <a:ext cx="2021840" cy="1394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文本框 12293"/>
          <p:cNvSpPr txBox="1"/>
          <p:nvPr/>
        </p:nvSpPr>
        <p:spPr>
          <a:xfrm>
            <a:off x="0" y="73456"/>
            <a:ext cx="2423886" cy="707886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smtClean="0">
                <a:solidFill>
                  <a:srgbClr val="FFFF66"/>
                </a:solidFill>
              </a:rPr>
              <a:t>复习回顾：</a:t>
            </a:r>
            <a:endParaRPr lang="zh-CN" altLang="en-US" sz="4000">
              <a:solidFill>
                <a:srgbClr val="FFFF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  <p:bldP spid="12298" grpId="0"/>
      <p:bldP spid="12301" grpId="0"/>
      <p:bldP spid="12340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86" y="364385"/>
            <a:ext cx="8930650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0" smtClean="0"/>
              <a:t>例</a:t>
            </a:r>
            <a:r>
              <a:rPr lang="en-US" altLang="zh-CN" sz="4400" b="0" smtClean="0"/>
              <a:t>4</a:t>
            </a:r>
            <a:r>
              <a:rPr lang="zh-CN" altLang="en-US" sz="4400" b="0" smtClean="0"/>
              <a:t>：已知某星球的质量为</a:t>
            </a:r>
            <a:r>
              <a:rPr lang="en-US" altLang="zh-CN" sz="4400" b="0" smtClean="0"/>
              <a:t>M</a:t>
            </a:r>
            <a:r>
              <a:rPr lang="zh-CN" altLang="en-US" sz="4400" b="0" smtClean="0"/>
              <a:t>，半径</a:t>
            </a:r>
            <a:endParaRPr lang="en-US" altLang="zh-CN" sz="4400" b="0" smtClean="0"/>
          </a:p>
          <a:p>
            <a:r>
              <a:rPr lang="zh-CN" altLang="en-US" sz="4400" b="0" smtClean="0"/>
              <a:t>为</a:t>
            </a:r>
            <a:r>
              <a:rPr lang="en-US" altLang="zh-CN" sz="4400" b="0" smtClean="0"/>
              <a:t>R</a:t>
            </a:r>
            <a:r>
              <a:rPr lang="zh-CN" altLang="en-US" sz="4400" b="0" smtClean="0"/>
              <a:t>，引力常量为</a:t>
            </a:r>
            <a:r>
              <a:rPr lang="en-US" altLang="zh-CN" sz="4400" b="0" smtClean="0"/>
              <a:t>G</a:t>
            </a:r>
            <a:r>
              <a:rPr lang="zh-CN" altLang="en-US" sz="4400" b="0" smtClean="0"/>
              <a:t>，它的一颗卫星</a:t>
            </a:r>
            <a:endParaRPr lang="en-US" altLang="zh-CN" sz="4400" b="0" smtClean="0"/>
          </a:p>
          <a:p>
            <a:r>
              <a:rPr lang="zh-CN" altLang="en-US" sz="4400" b="0" smtClean="0"/>
              <a:t>绕该星球做匀速圆周运动，离星球</a:t>
            </a:r>
            <a:endParaRPr lang="en-US" altLang="zh-CN" sz="4400" b="0" smtClean="0"/>
          </a:p>
          <a:p>
            <a:r>
              <a:rPr lang="zh-CN" altLang="en-US" sz="4400" b="0" smtClean="0"/>
              <a:t>表面高度也为</a:t>
            </a:r>
            <a:r>
              <a:rPr lang="en-US" altLang="zh-CN" sz="4400" b="0" smtClean="0"/>
              <a:t>R,</a:t>
            </a:r>
            <a:r>
              <a:rPr lang="zh-CN" altLang="en-US" sz="4400" b="0" smtClean="0"/>
              <a:t>则卫星在圆轨道上</a:t>
            </a:r>
            <a:endParaRPr lang="en-US" altLang="zh-CN" sz="4400" b="0" smtClean="0"/>
          </a:p>
          <a:p>
            <a:r>
              <a:rPr lang="zh-CN" altLang="en-US" sz="4400" b="0" smtClean="0"/>
              <a:t>运行的速率为</a:t>
            </a:r>
            <a:r>
              <a:rPr lang="en-US" altLang="zh-CN" sz="4400" b="0" smtClean="0"/>
              <a:t>________.</a:t>
            </a:r>
            <a:endParaRPr lang="zh-CN" altLang="en-US" sz="4400" b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95233"/>
          <p:cNvSpPr>
            <a:spLocks noGrp="1"/>
          </p:cNvSpPr>
          <p:nvPr>
            <p:ph type="title"/>
          </p:nvPr>
        </p:nvSpPr>
        <p:spPr>
          <a:xfrm>
            <a:off x="685800" y="-55880"/>
            <a:ext cx="7772400" cy="1143000"/>
          </a:xfrm>
        </p:spPr>
        <p:txBody>
          <a:bodyPr anchor="ctr"/>
          <a:lstStyle/>
          <a:p>
            <a:r>
              <a:rPr lang="en-US" altLang="zh-CN" sz="4800" b="1">
                <a:solidFill>
                  <a:srgbClr val="FF6600"/>
                </a:solidFill>
              </a:rPr>
              <a:t>  </a:t>
            </a:r>
            <a:r>
              <a:rPr lang="zh-CN" altLang="en-US" sz="4800" b="1">
                <a:solidFill>
                  <a:srgbClr val="FF6600"/>
                </a:solidFill>
              </a:rPr>
              <a:t>小   结</a:t>
            </a:r>
            <a:endParaRPr lang="zh-CN" altLang="en-US" sz="4800" b="1">
              <a:solidFill>
                <a:srgbClr val="FF6600"/>
              </a:solidFill>
            </a:endParaRPr>
          </a:p>
        </p:txBody>
      </p:sp>
      <p:sp>
        <p:nvSpPr>
          <p:cNvPr id="35842" name="文本占位符 95234"/>
          <p:cNvSpPr>
            <a:spLocks noGrp="1"/>
          </p:cNvSpPr>
          <p:nvPr>
            <p:ph type="body" sz="half" idx="1"/>
          </p:nvPr>
        </p:nvSpPr>
        <p:spPr/>
        <p:txBody>
          <a:bodyPr anchor="t"/>
          <a:lstStyle/>
          <a:p>
            <a:pPr>
              <a:buNone/>
            </a:pPr>
            <a:r>
              <a:rPr lang="en-US" altLang="zh-CN" sz="2800" b="1"/>
              <a:t> </a:t>
            </a:r>
            <a:endParaRPr lang="en-US" altLang="zh-CN" sz="2800" b="1"/>
          </a:p>
        </p:txBody>
      </p:sp>
      <p:sp>
        <p:nvSpPr>
          <p:cNvPr id="95237" name="文本框 95236"/>
          <p:cNvSpPr txBox="1"/>
          <p:nvPr/>
        </p:nvSpPr>
        <p:spPr>
          <a:xfrm>
            <a:off x="179705" y="976313"/>
            <a:ext cx="626586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、太阳对行星的引力</a:t>
            </a:r>
            <a:r>
              <a:rPr lang="zh-CN" altLang="en-US" sz="280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38" name="文本框 95237"/>
          <p:cNvSpPr txBox="1"/>
          <p:nvPr/>
        </p:nvSpPr>
        <p:spPr>
          <a:xfrm>
            <a:off x="250825" y="2349500"/>
            <a:ext cx="5329238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、行星对太阳的引力</a:t>
            </a:r>
            <a:r>
              <a:rPr lang="zh-CN" altLang="en-US" sz="280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39" name="文本框 95238"/>
          <p:cNvSpPr txBox="1"/>
          <p:nvPr/>
        </p:nvSpPr>
        <p:spPr>
          <a:xfrm>
            <a:off x="179388" y="3933825"/>
            <a:ext cx="5761037" cy="10402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、太阳与行星间的引力</a:t>
            </a:r>
            <a:r>
              <a:rPr lang="zh-CN" altLang="en-US" sz="280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en-US" altLang="zh-CN" sz="280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zh-CN" altLang="en-US" sz="2800" smtClean="0">
                <a:latin typeface="Arial" panose="020B0604020202020204" pitchFamily="34" charset="0"/>
                <a:ea typeface="宋体" panose="02010600030101010101" pitchFamily="2" charset="-122"/>
              </a:rPr>
              <a:t>（万有引力定律）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40" name="文本框 95239"/>
          <p:cNvSpPr txBox="1"/>
          <p:nvPr/>
        </p:nvSpPr>
        <p:spPr>
          <a:xfrm>
            <a:off x="3906383" y="5539721"/>
            <a:ext cx="523761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G</a:t>
            </a:r>
            <a:r>
              <a:rPr lang="zh-CN" altLang="en-US" sz="2800" smtClean="0">
                <a:latin typeface="宋体" panose="02010600030101010101" pitchFamily="2" charset="-122"/>
                <a:ea typeface="宋体" panose="02010600030101010101" pitchFamily="2" charset="-122"/>
              </a:rPr>
              <a:t>是常数，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与行星、太阳均</a:t>
            </a:r>
            <a:r>
              <a:rPr lang="zh-CN" altLang="en-US" sz="2800" smtClean="0">
                <a:latin typeface="宋体" panose="02010600030101010101" pitchFamily="2" charset="-122"/>
                <a:ea typeface="宋体" panose="02010600030101010101" pitchFamily="2" charset="-122"/>
              </a:rPr>
              <a:t>无关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9462" name="内容占位符 59461"/>
          <p:cNvGraphicFramePr>
            <a:graphicFrameLocks noGrp="1"/>
          </p:cNvGraphicFramePr>
          <p:nvPr>
            <p:ph sz="quarter" idx="2"/>
          </p:nvPr>
        </p:nvGraphicFramePr>
        <p:xfrm>
          <a:off x="6517164" y="836772"/>
          <a:ext cx="1719263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1" imgW="444500" imgH="393700" progId="Equation.DSMT4">
                  <p:embed/>
                </p:oleObj>
              </mc:Choice>
              <mc:Fallback>
                <p:oleObj name="" r:id="rId1" imgW="444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17164" y="836772"/>
                        <a:ext cx="1719263" cy="1433512"/>
                      </a:xfrm>
                      <a:prstGeom prst="rect">
                        <a:avLst/>
                      </a:prstGeom>
                      <a:solidFill>
                        <a:srgbClr val="808080">
                          <a:alpha val="70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" name="对象 63514"/>
          <p:cNvGraphicFramePr>
            <a:graphicFrameLocks noGrp="1"/>
          </p:cNvGraphicFramePr>
          <p:nvPr>
            <p:ph sz="quarter" idx="3"/>
          </p:nvPr>
        </p:nvGraphicFramePr>
        <p:xfrm>
          <a:off x="5826284" y="2349342"/>
          <a:ext cx="1808163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3" imgW="495300" imgH="393700" progId="Equation.DSMT4">
                  <p:embed/>
                </p:oleObj>
              </mc:Choice>
              <mc:Fallback>
                <p:oleObj name="" r:id="rId3" imgW="4953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6284" y="2349342"/>
                        <a:ext cx="1808163" cy="1492250"/>
                      </a:xfrm>
                      <a:prstGeom prst="rect">
                        <a:avLst/>
                      </a:prstGeom>
                      <a:solidFill>
                        <a:srgbClr val="808080">
                          <a:alpha val="85001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2" name="对象 65571"/>
          <p:cNvGraphicFramePr>
            <a:graphicFrameLocks noChangeAspect="1"/>
          </p:cNvGraphicFramePr>
          <p:nvPr/>
        </p:nvGraphicFramePr>
        <p:xfrm>
          <a:off x="6096635" y="3998913"/>
          <a:ext cx="22733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" r:id="rId5" imgW="635000" imgH="393700" progId="Equation.DSMT4">
                  <p:embed/>
                </p:oleObj>
              </mc:Choice>
              <mc:Fallback>
                <p:oleObj name="" r:id="rId5" imgW="6350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635" y="3998913"/>
                        <a:ext cx="2273300" cy="1446212"/>
                      </a:xfrm>
                      <a:prstGeom prst="rect">
                        <a:avLst/>
                      </a:prstGeom>
                      <a:solidFill>
                        <a:srgbClr val="808080">
                          <a:alpha val="70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38" grpId="0"/>
      <p:bldP spid="95239" grpId="0"/>
      <p:bldP spid="952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AutoShape 6">
            <a:hlinkClick r:id="rId2" action="ppaction://hlinkfile"/>
          </p:cNvPr>
          <p:cNvSpPr/>
          <p:nvPr/>
        </p:nvSpPr>
        <p:spPr>
          <a:xfrm>
            <a:off x="77724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7" name="AutoShape 5"/>
          <p:cNvSpPr/>
          <p:nvPr/>
        </p:nvSpPr>
        <p:spPr>
          <a:xfrm>
            <a:off x="533400" y="457200"/>
            <a:ext cx="8077200" cy="1828800"/>
          </a:xfrm>
          <a:prstGeom prst="horizontalScroll">
            <a:avLst>
              <a:gd name="adj" fmla="val 12500"/>
            </a:avLst>
          </a:prstGeom>
          <a:solidFill>
            <a:srgbClr val="33CCCC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隶书" pitchFamily="49" charset="-122"/>
              </a:rPr>
              <a:t>思考</a:t>
            </a:r>
            <a:r>
              <a:rPr lang="en-US" altLang="zh-CN" sz="3600" b="1">
                <a:latin typeface="Arial" panose="020B0604020202020204" pitchFamily="34" charset="0"/>
                <a:ea typeface="隶书" pitchFamily="49" charset="-122"/>
              </a:rPr>
              <a:t>:</a:t>
            </a:r>
            <a:r>
              <a:rPr lang="zh-CN" altLang="en-US" sz="3600" b="1" dirty="0">
                <a:latin typeface="Arial" panose="020B0604020202020204" pitchFamily="34" charset="0"/>
                <a:ea typeface="隶书" pitchFamily="49" charset="-122"/>
              </a:rPr>
              <a:t>为什么行星不会飞离太阳呢？</a:t>
            </a:r>
            <a:endParaRPr lang="zh-CN" altLang="en-US" sz="3600" b="1" dirty="0"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38919" name="Text Box 7"/>
          <p:cNvSpPr txBox="1"/>
          <p:nvPr/>
        </p:nvSpPr>
        <p:spPr>
          <a:xfrm>
            <a:off x="215900" y="2711450"/>
            <a:ext cx="8902700" cy="858838"/>
          </a:xfrm>
          <a:prstGeom prst="rect">
            <a:avLst/>
          </a:prstGeom>
          <a:noFill/>
          <a:ln w="34925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4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原因</a:t>
            </a:r>
            <a:r>
              <a:rPr lang="en-US" altLang="zh-CN" sz="4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zh-CN" altLang="en-US" sz="4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太阳和行星之间存在引力</a:t>
            </a:r>
            <a:r>
              <a:rPr lang="en-US" altLang="zh-CN" sz="4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  <a:endParaRPr lang="en-US" altLang="zh-CN" sz="48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8924" name="Text Box 12"/>
          <p:cNvSpPr txBox="1"/>
          <p:nvPr/>
        </p:nvSpPr>
        <p:spPr>
          <a:xfrm>
            <a:off x="2362200" y="3962400"/>
            <a:ext cx="3886200" cy="736600"/>
          </a:xfrm>
          <a:prstGeom prst="rect">
            <a:avLst/>
          </a:prstGeom>
          <a:noFill/>
          <a:ln w="34925" cap="flat" cmpd="sng">
            <a:solidFill>
              <a:srgbClr val="0000FF"/>
            </a:solidFill>
            <a:prstDash val="dash"/>
            <a:miter/>
            <a:headEnd type="none" w="med" len="med"/>
            <a:tailEnd type="none" w="med" len="med"/>
          </a:ln>
          <a:effectLst>
            <a:outerShdw dist="28398" dir="1593903" algn="ctr" rotWithShape="0">
              <a:srgbClr val="FFFF00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4000" b="1" baseline="-25000" dirty="0">
                <a:latin typeface="楷体_GB2312" pitchFamily="49" charset="-122"/>
                <a:ea typeface="楷体_GB2312" pitchFamily="49" charset="-122"/>
              </a:rPr>
              <a:t>引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ru-RU" altLang="zh-CN" sz="4000" b="1" dirty="0">
                <a:latin typeface="楷体_GB2312" pitchFamily="49" charset="-122"/>
                <a:ea typeface="楷体_GB2312" pitchFamily="49" charset="-122"/>
              </a:rPr>
              <a:t>∝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Mm/r</a:t>
            </a:r>
            <a:r>
              <a:rPr lang="en-US" altLang="zh-CN" sz="4000" b="1" baseline="30000">
                <a:latin typeface="楷体_GB2312" pitchFamily="49" charset="-122"/>
                <a:ea typeface="楷体_GB2312" pitchFamily="49" charset="-122"/>
              </a:rPr>
              <a:t>2</a:t>
            </a:r>
            <a:endParaRPr lang="zh-CN" altLang="ru-RU" sz="2000" b="1" baseline="30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8925" name="Text Box 13"/>
          <p:cNvSpPr txBox="1"/>
          <p:nvPr/>
        </p:nvSpPr>
        <p:spPr>
          <a:xfrm>
            <a:off x="1447800" y="5486400"/>
            <a:ext cx="5943600" cy="736600"/>
          </a:xfrm>
          <a:prstGeom prst="rect">
            <a:avLst/>
          </a:prstGeom>
          <a:noFill/>
          <a:ln w="34925" cap="flat" cmpd="sng">
            <a:solidFill>
              <a:srgbClr val="0000FF"/>
            </a:solidFill>
            <a:prstDash val="dash"/>
            <a:miter/>
            <a:headEnd type="none" w="med" len="med"/>
            <a:tailEnd type="none" w="med" len="med"/>
          </a:ln>
          <a:effectLst>
            <a:outerShdw dist="28398" dir="1593903" algn="ctr" rotWithShape="0">
              <a:srgbClr val="FFFF00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写成等式：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引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= GMm/r</a:t>
            </a:r>
            <a:r>
              <a:rPr lang="en-US" altLang="zh-CN" sz="4000" b="1" baseline="30000">
                <a:latin typeface="楷体_GB2312" pitchFamily="49" charset="-122"/>
                <a:ea typeface="楷体_GB2312" pitchFamily="49" charset="-122"/>
              </a:rPr>
              <a:t>2</a:t>
            </a:r>
            <a:endParaRPr lang="zh-CN" altLang="ru-RU" sz="4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926" name="AutoShape 14"/>
          <p:cNvSpPr/>
          <p:nvPr/>
        </p:nvSpPr>
        <p:spPr>
          <a:xfrm>
            <a:off x="4114800" y="48006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49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89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89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89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ldLvl="0" animBg="1"/>
      <p:bldP spid="38919" grpId="0" bldLvl="0" animBg="1"/>
      <p:bldP spid="38924" grpId="0" bldLvl="0" animBg="1"/>
      <p:bldP spid="38925" grpId="0" bldLvl="0" animBg="1"/>
      <p:bldP spid="3892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gravit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3"/>
          <p:cNvSpPr txBox="1"/>
          <p:nvPr/>
        </p:nvSpPr>
        <p:spPr>
          <a:xfrm>
            <a:off x="457200" y="1828800"/>
            <a:ext cx="82296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7.2 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万有引力定律（二）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147" name="Text Box 4"/>
          <p:cNvSpPr txBox="1"/>
          <p:nvPr/>
        </p:nvSpPr>
        <p:spPr>
          <a:xfrm>
            <a:off x="457200" y="30480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FF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_____________________________________________</a:t>
            </a:r>
            <a:endParaRPr lang="en-US" altLang="zh-CN" sz="2400" b="1">
              <a:solidFill>
                <a:srgbClr val="FFFF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8" name="Picture 4" descr="200663625237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AutoShape 6"/>
          <p:cNvSpPr/>
          <p:nvPr/>
        </p:nvSpPr>
        <p:spPr>
          <a:xfrm>
            <a:off x="4800600" y="152400"/>
            <a:ext cx="4191000" cy="1752600"/>
          </a:xfrm>
          <a:prstGeom prst="borderCallout2">
            <a:avLst>
              <a:gd name="adj1" fmla="val 6523"/>
              <a:gd name="adj2" fmla="val -1819"/>
              <a:gd name="adj3" fmla="val 6523"/>
              <a:gd name="adj4" fmla="val -36287"/>
              <a:gd name="adj5" fmla="val 129347"/>
              <a:gd name="adj6" fmla="val -72083"/>
            </a:avLst>
          </a:prstGeom>
          <a:solidFill>
            <a:srgbClr val="FFFF00"/>
          </a:solidFill>
          <a:ln w="381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sz="2800" b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&lt;1&gt;“</a:t>
            </a: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天上的力”和“人间的力”是不是同一种力，遵循相同的规律呢？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1" name="AutoShape 7"/>
          <p:cNvSpPr/>
          <p:nvPr/>
        </p:nvSpPr>
        <p:spPr>
          <a:xfrm>
            <a:off x="4800600" y="2057400"/>
            <a:ext cx="4191000" cy="1447800"/>
          </a:xfrm>
          <a:prstGeom prst="borderCallout2">
            <a:avLst>
              <a:gd name="adj1" fmla="val 7894"/>
              <a:gd name="adj2" fmla="val -1819"/>
              <a:gd name="adj3" fmla="val 7894"/>
              <a:gd name="adj4" fmla="val -36551"/>
              <a:gd name="adj5" fmla="val 28398"/>
              <a:gd name="adj6" fmla="val -72653"/>
            </a:avLst>
          </a:prstGeom>
          <a:solidFill>
            <a:srgbClr val="FFFF00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&lt;2&gt;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地球表面的重力是否能延伸到很远的地方，会不会作用到月球上呢？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2" name="AutoShape 8"/>
          <p:cNvSpPr/>
          <p:nvPr/>
        </p:nvSpPr>
        <p:spPr>
          <a:xfrm>
            <a:off x="4800600" y="3733800"/>
            <a:ext cx="4114800" cy="3124200"/>
          </a:xfrm>
          <a:prstGeom prst="borderCallout2">
            <a:avLst>
              <a:gd name="adj1" fmla="val 3657"/>
              <a:gd name="adj2" fmla="val -1852"/>
              <a:gd name="adj3" fmla="val 3657"/>
              <a:gd name="adj4" fmla="val -37269"/>
              <a:gd name="adj5" fmla="val -39583"/>
              <a:gd name="adj6" fmla="val -73995"/>
            </a:avLst>
          </a:prstGeom>
          <a:solidFill>
            <a:srgbClr val="FFFF00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&lt;3&gt;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拉住月球使它围绕地球运动的力，与拉着苹果下落的力，以及众行星与太阳之间的作用力是不是真的是一种力，并遵循相同的规律呢</a:t>
            </a:r>
            <a:r>
              <a:rPr lang="en-US" altLang="zh-CN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???</a:t>
            </a:r>
            <a:endParaRPr lang="en-US" altLang="zh-CN" sz="2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2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ldLvl="0" animBg="1"/>
      <p:bldP spid="41991" grpId="0" bldLvl="0" animBg="1"/>
      <p:bldP spid="4199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Image6069"/>
          <p:cNvPicPr>
            <a:picLocks noChangeAspect="1"/>
          </p:cNvPicPr>
          <p:nvPr/>
        </p:nvPicPr>
        <p:blipFill>
          <a:blip r:embed="rId1">
            <a:lum bright="12000" contrast="-24001"/>
          </a:blip>
          <a:stretch>
            <a:fillRect/>
          </a:stretch>
        </p:blipFill>
        <p:spPr>
          <a:xfrm>
            <a:off x="3352800" y="923925"/>
            <a:ext cx="5770563" cy="555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609600" y="304800"/>
            <a:ext cx="7696200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40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行星绕太阳运动、月亮绕地球运动、苹果落地、</a:t>
            </a:r>
            <a:r>
              <a:rPr lang="en-US" altLang="zh-CN" sz="40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CN" altLang="en-US" sz="40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这些现象引起了牛顿的沉思。</a:t>
            </a:r>
            <a:endParaRPr lang="zh-CN" altLang="en-US" sz="40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" y="3048000"/>
            <a:ext cx="4114800" cy="73342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牛顿大胆的猜想</a:t>
            </a:r>
            <a:r>
              <a:rPr kumimoji="1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</a:t>
            </a:r>
            <a:endParaRPr kumimoji="1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6096000" cy="195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rtl="0">
              <a:buClrTx/>
              <a:buSzTx/>
              <a:defRPr/>
            </a:pPr>
            <a:r>
              <a:rPr kumimoji="0" lang="zh-CN" altLang="en-US" sz="40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这些力是</a:t>
            </a:r>
            <a:r>
              <a:rPr kumimoji="0" lang="zh-CN" altLang="en-US" sz="4000" b="1" kern="1200" cap="none" spc="0" normalizeH="0" baseline="0" noProof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同一种性质</a:t>
            </a:r>
            <a:r>
              <a:rPr kumimoji="0" lang="zh-CN" altLang="en-US" sz="40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的力，并且都</a:t>
            </a:r>
            <a:r>
              <a:rPr kumimoji="1" lang="zh-CN" altLang="en-US" sz="40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遵从</a:t>
            </a:r>
            <a:r>
              <a:rPr kumimoji="1" lang="zh-CN" altLang="en-US" sz="4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与距离平方成反比</a:t>
            </a:r>
            <a:r>
              <a:rPr kumimoji="1" lang="zh-CN" altLang="en-US" sz="40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的关系。</a:t>
            </a:r>
            <a:endParaRPr kumimoji="0" lang="zh-CN" altLang="en-US" sz="40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  <p:bldP spid="8198" grpId="0" bldLvl="0" animBg="1"/>
      <p:bldP spid="819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4" name="Picture 4" descr="20060331162558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0" y="404813"/>
            <a:ext cx="3521075" cy="59499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76805" name="Text Box 5"/>
          <p:cNvSpPr txBox="1"/>
          <p:nvPr/>
        </p:nvSpPr>
        <p:spPr>
          <a:xfrm>
            <a:off x="381000" y="228600"/>
            <a:ext cx="3733800" cy="1038225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  <a:effectLst>
            <a:outerShdw dist="28398" dir="20006096" algn="ctr" rotWithShape="0">
              <a:srgbClr val="FFFF00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latin typeface="华文行楷" pitchFamily="2" charset="-122"/>
                <a:ea typeface="华文行楷" pitchFamily="2" charset="-122"/>
              </a:rPr>
              <a:t>月</a:t>
            </a:r>
            <a:r>
              <a:rPr lang="en-US" altLang="zh-CN" sz="6000" b="1">
                <a:latin typeface="华文行楷" pitchFamily="2" charset="-122"/>
                <a:ea typeface="华文行楷" pitchFamily="2" charset="-122"/>
              </a:rPr>
              <a:t>-</a:t>
            </a:r>
            <a:r>
              <a:rPr lang="zh-CN" altLang="en-US" sz="6000" b="1" dirty="0">
                <a:latin typeface="华文行楷" pitchFamily="2" charset="-122"/>
                <a:ea typeface="华文行楷" pitchFamily="2" charset="-122"/>
              </a:rPr>
              <a:t>地检验</a:t>
            </a:r>
            <a:endParaRPr lang="zh-CN" altLang="en-US" sz="60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6807" name="Text Box 7"/>
          <p:cNvSpPr txBox="1"/>
          <p:nvPr/>
        </p:nvSpPr>
        <p:spPr>
          <a:xfrm>
            <a:off x="0" y="1981200"/>
            <a:ext cx="6251575" cy="2781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地表重力加速度：</a:t>
            </a:r>
            <a:r>
              <a:rPr lang="en-US" altLang="zh-CN" sz="2800" i="1">
                <a:latin typeface="黑体" panose="02010609060101010101" pitchFamily="2" charset="-122"/>
                <a:ea typeface="黑体" panose="02010609060101010101" pitchFamily="2" charset="-122"/>
              </a:rPr>
              <a:t>g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 = 9.8 m/s</a:t>
            </a:r>
            <a:r>
              <a:rPr lang="en-US" altLang="zh-CN" sz="2800" baseline="300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en-US" altLang="zh-CN" sz="2800" baseline="300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地球半径：</a:t>
            </a:r>
            <a:r>
              <a:rPr lang="en-US" altLang="zh-CN" sz="2800" i="1">
                <a:latin typeface="黑体" panose="02010609060101010101" pitchFamily="2" charset="-122"/>
                <a:ea typeface="黑体" panose="02010609060101010101" pitchFamily="2" charset="-122"/>
              </a:rPr>
              <a:t>R 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= 6400×10</a:t>
            </a:r>
            <a:r>
              <a:rPr lang="en-US" altLang="zh-CN" sz="2800" baseline="3000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月亮周期：</a:t>
            </a:r>
            <a:r>
              <a:rPr lang="en-US" altLang="zh-CN" sz="2800" i="1">
                <a:latin typeface="黑体" panose="02010609060101010101" pitchFamily="2" charset="-122"/>
                <a:ea typeface="黑体" panose="02010609060101010101" pitchFamily="2" charset="-122"/>
              </a:rPr>
              <a:t>T 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=  27.3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天≈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2.36×10</a:t>
            </a:r>
            <a:r>
              <a:rPr lang="en-US" altLang="zh-CN" sz="2800" baseline="30000">
                <a:latin typeface="黑体" panose="02010609060101010101" pitchFamily="2" charset="-122"/>
                <a:ea typeface="黑体" panose="02010609060101010101" pitchFamily="2" charset="-122"/>
              </a:rPr>
              <a:t>6 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endParaRPr lang="en-US" altLang="zh-CN" sz="2800" baseline="300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月亮轨道半径：</a:t>
            </a:r>
            <a:r>
              <a:rPr lang="en-US" altLang="zh-CN" sz="2800" i="1">
                <a:latin typeface="黑体" panose="02010609060101010101" pitchFamily="2" charset="-122"/>
                <a:ea typeface="黑体" panose="02010609060101010101" pitchFamily="2" charset="-122"/>
              </a:rPr>
              <a:t>r 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≈ 60R=3 .84×10</a:t>
            </a:r>
            <a:r>
              <a:rPr lang="en-US" altLang="zh-CN" sz="2800" baseline="30000"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6808" name="Rectangle 8"/>
          <p:cNvSpPr/>
          <p:nvPr/>
        </p:nvSpPr>
        <p:spPr>
          <a:xfrm>
            <a:off x="0" y="5181600"/>
            <a:ext cx="55800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求月球绕地球的向心加速度 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ldLvl="0" animBg="1"/>
      <p:bldP spid="76807" grpId="0"/>
      <p:bldP spid="768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3492" name="Text Box 4"/>
          <p:cNvSpPr txBox="1"/>
          <p:nvPr/>
        </p:nvSpPr>
        <p:spPr>
          <a:xfrm>
            <a:off x="381000" y="228600"/>
            <a:ext cx="1295400" cy="673100"/>
          </a:xfrm>
          <a:prstGeom prst="rect">
            <a:avLst/>
          </a:prstGeom>
          <a:noFill/>
          <a:ln w="317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分析：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4" name="Rectangle 6"/>
          <p:cNvSpPr/>
          <p:nvPr/>
        </p:nvSpPr>
        <p:spPr>
          <a:xfrm>
            <a:off x="914400" y="1066800"/>
            <a:ext cx="554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1227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&lt;1&gt;</a:t>
            </a:r>
            <a:r>
              <a:rPr lang="zh-CN" altLang="en-US" sz="3600" b="1" dirty="0">
                <a:solidFill>
                  <a:srgbClr val="1227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根据向心加速度公式：</a:t>
            </a:r>
            <a:endParaRPr lang="zh-CN" altLang="en-US" sz="3600" b="1" dirty="0">
              <a:solidFill>
                <a:srgbClr val="1227E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5" name="Rectangle 7"/>
          <p:cNvSpPr/>
          <p:nvPr/>
        </p:nvSpPr>
        <p:spPr>
          <a:xfrm>
            <a:off x="1143000" y="182880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a=4</a:t>
            </a:r>
            <a:r>
              <a:rPr lang="el-GR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π</a:t>
            </a:r>
            <a:r>
              <a:rPr lang="en-US" altLang="zh-CN" sz="3600" b="1" baseline="22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r/T</a:t>
            </a:r>
            <a:r>
              <a:rPr lang="en-US" altLang="zh-CN" sz="3600" b="1" baseline="24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endParaRPr lang="en-US" altLang="zh-CN" sz="3600" baseline="30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6" name="Rectangle 8"/>
          <p:cNvSpPr/>
          <p:nvPr/>
        </p:nvSpPr>
        <p:spPr>
          <a:xfrm>
            <a:off x="3429000" y="1828800"/>
            <a:ext cx="41148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=2.71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×10</a:t>
            </a:r>
            <a:r>
              <a:rPr lang="en-US" altLang="zh-CN" sz="3600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-3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m/s</a:t>
            </a:r>
            <a:r>
              <a:rPr lang="en-US" altLang="zh-CN" sz="3600" baseline="36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3600" baseline="36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7" name="Rectangle 9"/>
          <p:cNvSpPr/>
          <p:nvPr/>
        </p:nvSpPr>
        <p:spPr>
          <a:xfrm>
            <a:off x="990600" y="2514600"/>
            <a:ext cx="463391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1227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&lt;2&gt;</a:t>
            </a:r>
            <a:r>
              <a:rPr lang="zh-CN" altLang="en-US" sz="3600" b="1" dirty="0">
                <a:solidFill>
                  <a:srgbClr val="1227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</a:t>
            </a:r>
            <a:r>
              <a:rPr lang="en-US" altLang="zh-CN" sz="3600" b="1">
                <a:solidFill>
                  <a:srgbClr val="1227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600" b="1" baseline="-25000" dirty="0">
                <a:solidFill>
                  <a:srgbClr val="1227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</a:t>
            </a:r>
            <a:r>
              <a:rPr lang="en-US" altLang="zh-CN" sz="3600" b="1">
                <a:solidFill>
                  <a:srgbClr val="1227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 GMm/r</a:t>
            </a:r>
            <a:r>
              <a:rPr lang="en-US" altLang="zh-CN" sz="3600" b="1" baseline="30000">
                <a:solidFill>
                  <a:srgbClr val="1227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3600" b="1">
                <a:solidFill>
                  <a:srgbClr val="1227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endParaRPr lang="en-US" altLang="zh-CN" sz="3600" b="1">
              <a:solidFill>
                <a:srgbClr val="1227E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3499" name="Object 1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14600" y="3352800"/>
          <a:ext cx="16700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863600" imgH="393700" progId="Equation.3">
                  <p:embed/>
                </p:oleObj>
              </mc:Choice>
              <mc:Fallback>
                <p:oleObj name="" r:id="rId1" imgW="863600" imgH="3937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>
                        <a:biLevel thresh="50000"/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2514600" y="3352800"/>
                        <a:ext cx="1670050" cy="769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4925">
                        <a:solidFill>
                          <a:schemeClr val="bg1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0" name="Object 2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4267200"/>
          <a:ext cx="2184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1117600" imgH="431800" progId="Equation.3">
                  <p:embed/>
                </p:oleObj>
              </mc:Choice>
              <mc:Fallback>
                <p:oleObj name="" r:id="rId3" imgW="1117600" imgH="4318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4267200"/>
                        <a:ext cx="2184400" cy="8445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3" name="Object 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76800" y="4267200"/>
          <a:ext cx="34290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1879600" imgH="431800" progId="Equation.3">
                  <p:embed/>
                </p:oleObj>
              </mc:Choice>
              <mc:Fallback>
                <p:oleObj name="" r:id="rId5" imgW="1879600" imgH="4318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4267200"/>
                        <a:ext cx="3429000" cy="7889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501" name="Group 13"/>
          <p:cNvGrpSpPr/>
          <p:nvPr/>
        </p:nvGrpSpPr>
        <p:grpSpPr>
          <a:xfrm>
            <a:off x="4495800" y="3200400"/>
            <a:ext cx="2514600" cy="833438"/>
            <a:chOff x="3107" y="1071"/>
            <a:chExt cx="1860" cy="730"/>
          </a:xfrm>
        </p:grpSpPr>
        <p:sp>
          <p:nvSpPr>
            <p:cNvPr id="10250" name="Text Box 14"/>
            <p:cNvSpPr txBox="1"/>
            <p:nvPr/>
          </p:nvSpPr>
          <p:spPr>
            <a:xfrm>
              <a:off x="3107" y="1262"/>
              <a:ext cx="407" cy="5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即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251" name="Object 15"/>
            <p:cNvGraphicFramePr>
              <a:graphicFrameLocks noChangeAspect="1"/>
            </p:cNvGraphicFramePr>
            <p:nvPr/>
          </p:nvGraphicFramePr>
          <p:xfrm>
            <a:off x="3560" y="1071"/>
            <a:ext cx="1407" cy="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7" imgW="571500" imgH="393700" progId="Equation.3">
                    <p:embed/>
                  </p:oleObj>
                </mc:Choice>
                <mc:Fallback>
                  <p:oleObj name="" r:id="rId7" imgW="571500" imgH="393700" progId="Equation.3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60" y="1071"/>
                          <a:ext cx="1407" cy="7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504" name="Text Box 16"/>
          <p:cNvSpPr txBox="1"/>
          <p:nvPr/>
        </p:nvSpPr>
        <p:spPr>
          <a:xfrm>
            <a:off x="609600" y="3352800"/>
            <a:ext cx="2216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地球表面：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505" name="Text Box 17"/>
          <p:cNvSpPr txBox="1"/>
          <p:nvPr/>
        </p:nvSpPr>
        <p:spPr>
          <a:xfrm>
            <a:off x="533400" y="43434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对于月球：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516" name="Text Box 28"/>
          <p:cNvSpPr txBox="1"/>
          <p:nvPr/>
        </p:nvSpPr>
        <p:spPr>
          <a:xfrm>
            <a:off x="914400" y="5410200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结论：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3517" name="Object 2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438400" y="5334000"/>
          <a:ext cx="22907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9" imgW="381000" imgH="177800" progId="Equation.3">
                  <p:embed/>
                </p:oleObj>
              </mc:Choice>
              <mc:Fallback>
                <p:oleObj name="" r:id="rId9" imgW="381000" imgH="1778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5334000"/>
                        <a:ext cx="2290763" cy="803275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prstDash val="dash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635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ldLvl="0" animBg="1"/>
      <p:bldP spid="63494" grpId="0"/>
      <p:bldP spid="63495" grpId="0"/>
      <p:bldP spid="63496" grpId="0"/>
      <p:bldP spid="63497" grpId="0"/>
      <p:bldP spid="63504" grpId="0"/>
      <p:bldP spid="63505" grpId="0"/>
      <p:bldP spid="635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4953000" cy="949325"/>
          </a:xfrm>
          <a:prstGeom prst="rect">
            <a:avLst/>
          </a:prstGeom>
          <a:noFill/>
          <a:ln w="34925">
            <a:solidFill>
              <a:schemeClr val="tx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rtl="0">
              <a:lnSpc>
                <a:spcPct val="90000"/>
              </a:lnSpc>
              <a:buClrTx/>
              <a:buSzTx/>
              <a:defRPr/>
            </a:pPr>
            <a:r>
              <a:rPr kumimoji="0" lang="zh-CN" altLang="en-US" sz="6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万有引力定律</a:t>
            </a:r>
            <a:endParaRPr kumimoji="0" lang="zh-CN" altLang="en-US" sz="6000" b="1" kern="1200" cap="none" spc="0" normalizeH="0" baseline="0" noProof="0" smtClean="0">
              <a:solidFill>
                <a:srgbClr val="FF0000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304800" y="1447800"/>
            <a:ext cx="8001000" cy="16859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&lt;1&gt;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内容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：自然界中任何两个物体都是互相     吸引的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引力的大小跟这两个物体的质量成  正比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跟它们的距离的二次方成反比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5" name="Text Box 11"/>
          <p:cNvSpPr txBox="1"/>
          <p:nvPr/>
        </p:nvSpPr>
        <p:spPr>
          <a:xfrm>
            <a:off x="381000" y="3505200"/>
            <a:ext cx="2873375" cy="9763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&lt;2&gt;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表达式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048000" y="3200400"/>
          <a:ext cx="2540000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774700" imgH="393700" progId="Equation.DSMT4">
                  <p:embed/>
                </p:oleObj>
              </mc:Choice>
              <mc:Fallback>
                <p:oleObj name="" r:id="rId1" imgW="774700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48000" y="3200400"/>
                        <a:ext cx="2540000" cy="1306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Text Box 14"/>
          <p:cNvSpPr txBox="1"/>
          <p:nvPr/>
        </p:nvSpPr>
        <p:spPr>
          <a:xfrm>
            <a:off x="381000" y="4419600"/>
            <a:ext cx="818038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&lt;3&gt; 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为引力常量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en-US" altLang="zh-CN" sz="2800" b="1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 6.67×10</a:t>
            </a:r>
            <a:r>
              <a:rPr lang="en-US" altLang="zh-CN" sz="2800" b="1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-11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N m</a:t>
            </a:r>
            <a:r>
              <a:rPr lang="en-US" altLang="zh-CN" sz="2800" b="1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/kg</a:t>
            </a:r>
            <a:r>
              <a:rPr lang="en-US" altLang="zh-CN" sz="2800" b="1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0" name="Rectangle 16"/>
          <p:cNvSpPr/>
          <p:nvPr/>
        </p:nvSpPr>
        <p:spPr>
          <a:xfrm>
            <a:off x="381000" y="5105400"/>
            <a:ext cx="87630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&lt;4&gt;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适用条件：</a:t>
            </a:r>
            <a:r>
              <a:rPr lang="en-US" altLang="zh-CN" sz="4000" i="1">
                <a:latin typeface="黑体" panose="02010609060101010101" pitchFamily="2" charset="-122"/>
                <a:ea typeface="黑体" panose="02010609060101010101" pitchFamily="2" charset="-122"/>
              </a:rPr>
              <a:t>r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是质点与质点之间的距离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或者是均匀球体球心之间的距离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  <p:bldP spid="11273" grpId="0" bldLvl="0" animBg="1"/>
      <p:bldP spid="11275" grpId="0"/>
      <p:bldP spid="11278" grpId="0"/>
      <p:bldP spid="112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框 79873"/>
          <p:cNvSpPr txBox="1"/>
          <p:nvPr/>
        </p:nvSpPr>
        <p:spPr>
          <a:xfrm>
            <a:off x="417294" y="2271474"/>
            <a:ext cx="8001000" cy="4401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Clr>
                <a:srgbClr val="F2FC34"/>
              </a:buClr>
              <a:buFont typeface="Wingdings" panose="05000000000000000000" pitchFamily="2" charset="2"/>
              <a:buChar char="v"/>
            </a:pPr>
            <a:r>
              <a:rPr lang="zh-CN" altLang="en-US" sz="40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匀速圆周运动规律</a:t>
            </a:r>
            <a:r>
              <a:rPr lang="en-US" altLang="zh-CN" sz="4000">
                <a:latin typeface="Times New Roman" panose="02020603050405020304" pitchFamily="18" charset="0"/>
                <a:ea typeface="华文新魏" panose="02010800040101010101" pitchFamily="2" charset="-122"/>
              </a:rPr>
              <a:t>:</a:t>
            </a:r>
            <a:endParaRPr lang="en-US" altLang="zh-CN" sz="400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buClr>
                <a:srgbClr val="F2FC34"/>
              </a:buClr>
              <a:buFont typeface="Wingdings" panose="05000000000000000000" pitchFamily="2" charset="2"/>
              <a:buNone/>
            </a:pPr>
            <a:r>
              <a:rPr lang="zh-CN" altLang="en-US" sz="40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合外力提供向心力</a:t>
            </a:r>
            <a:r>
              <a:rPr lang="en-US" altLang="zh-CN" sz="40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      </a:t>
            </a:r>
            <a:endParaRPr lang="en-US" altLang="zh-CN" sz="4000" smtClean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buClr>
                <a:srgbClr val="F2FC34"/>
              </a:buClr>
              <a:buFont typeface="Wingdings" panose="05000000000000000000" pitchFamily="2" charset="2"/>
              <a:buNone/>
            </a:pPr>
            <a:r>
              <a:rPr lang="zh-CN" altLang="en-US" sz="40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速度、加速度大小</a:t>
            </a:r>
            <a:r>
              <a:rPr lang="zh-CN" altLang="en-US" sz="4000">
                <a:latin typeface="Times New Roman" panose="02020603050405020304" pitchFamily="18" charset="0"/>
                <a:ea typeface="华文新魏" panose="02010800040101010101" pitchFamily="2" charset="-122"/>
              </a:rPr>
              <a:t>不变， 方向变化</a:t>
            </a:r>
            <a:endParaRPr lang="zh-CN" altLang="en-US" sz="400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buClr>
                <a:srgbClr val="F2FC34"/>
              </a:buClr>
              <a:buFont typeface="Wingdings" panose="05000000000000000000" pitchFamily="2" charset="2"/>
              <a:buChar char="v"/>
            </a:pPr>
            <a:endParaRPr lang="en-US" altLang="zh-CN" sz="4000" smtClean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buClr>
                <a:srgbClr val="F2FC34"/>
              </a:buClr>
            </a:pPr>
            <a:r>
              <a:rPr lang="zh-CN" altLang="en-US" sz="40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由此可得</a:t>
            </a:r>
            <a:r>
              <a:rPr lang="en-US" altLang="zh-CN" sz="40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:</a:t>
            </a:r>
            <a:endParaRPr lang="en-US" altLang="zh-CN" sz="400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buClr>
                <a:srgbClr val="F2FC34"/>
              </a:buClr>
              <a:buFont typeface="Wingdings" panose="05000000000000000000" pitchFamily="2" charset="2"/>
              <a:buNone/>
            </a:pPr>
            <a:r>
              <a:rPr lang="en-US" altLang="zh-CN" sz="4000">
                <a:latin typeface="Times New Roman" panose="02020603050405020304" pitchFamily="18" charset="0"/>
                <a:ea typeface="华文新魏" panose="02010800040101010101" pitchFamily="2" charset="-122"/>
              </a:rPr>
              <a:t>         F</a:t>
            </a:r>
            <a:r>
              <a:rPr lang="zh-CN" altLang="en-US" sz="4000" baseline="-25000">
                <a:latin typeface="Times New Roman" panose="02020603050405020304" pitchFamily="18" charset="0"/>
                <a:ea typeface="华文新魏" panose="02010800040101010101" pitchFamily="2" charset="-122"/>
              </a:rPr>
              <a:t>合</a:t>
            </a:r>
            <a:r>
              <a:rPr lang="en-US" altLang="zh-CN" sz="4000">
                <a:latin typeface="Times New Roman" panose="02020603050405020304" pitchFamily="18" charset="0"/>
                <a:ea typeface="华文新魏" panose="02010800040101010101" pitchFamily="2" charset="-122"/>
              </a:rPr>
              <a:t>=F</a:t>
            </a:r>
            <a:r>
              <a:rPr lang="en-US" altLang="zh-CN" sz="4000" baseline="-25000" err="1">
                <a:latin typeface="Times New Roman" panose="02020603050405020304" pitchFamily="18" charset="0"/>
                <a:ea typeface="华文新魏" panose="02010800040101010101" pitchFamily="2" charset="-122"/>
              </a:rPr>
              <a:t>n</a:t>
            </a:r>
            <a:r>
              <a:rPr lang="en-US" altLang="zh-CN" sz="4000">
                <a:latin typeface="Times New Roman" panose="02020603050405020304" pitchFamily="18" charset="0"/>
                <a:ea typeface="华文新魏" panose="02010800040101010101" pitchFamily="2" charset="-122"/>
              </a:rPr>
              <a:t>=ma</a:t>
            </a:r>
            <a:r>
              <a:rPr lang="en-US" altLang="zh-CN" sz="4000" baseline="-25000">
                <a:latin typeface="Times New Roman" panose="02020603050405020304" pitchFamily="18" charset="0"/>
                <a:ea typeface="华文新魏" panose="02010800040101010101" pitchFamily="2" charset="-122"/>
              </a:rPr>
              <a:t>n</a:t>
            </a:r>
            <a:endParaRPr lang="en-US" altLang="zh-CN" sz="4000" baseline="-2500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r>
              <a:rPr lang="en-US" altLang="zh-CN" sz="4000">
                <a:latin typeface="Times New Roman" panose="02020603050405020304" pitchFamily="18" charset="0"/>
                <a:ea typeface="华文新魏" panose="02010800040101010101" pitchFamily="2" charset="-122"/>
              </a:rPr>
              <a:t>         </a:t>
            </a:r>
            <a:r>
              <a:rPr lang="en-US" altLang="zh-CN" sz="4000" err="1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F</a:t>
            </a:r>
            <a:r>
              <a:rPr lang="en-US" altLang="zh-CN" sz="4000" baseline="-25000" err="1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n</a:t>
            </a:r>
            <a:r>
              <a:rPr lang="zh-CN" altLang="en-US" sz="4000" baseline="-250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、</a:t>
            </a:r>
            <a:r>
              <a:rPr lang="en-US" altLang="zh-CN" sz="4000" smtClean="0"/>
              <a:t>a</a:t>
            </a:r>
            <a:r>
              <a:rPr lang="en-US" altLang="zh-CN" sz="4000" baseline="-25000" smtClean="0"/>
              <a:t>n</a:t>
            </a:r>
            <a:r>
              <a:rPr lang="zh-CN" altLang="en-US" sz="40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大小</a:t>
            </a:r>
            <a:r>
              <a:rPr lang="zh-CN" altLang="en-US" sz="4000">
                <a:latin typeface="Times New Roman" panose="02020603050405020304" pitchFamily="18" charset="0"/>
                <a:ea typeface="华文新魏" panose="02010800040101010101" pitchFamily="2" charset="-122"/>
              </a:rPr>
              <a:t>不变，</a:t>
            </a:r>
            <a:r>
              <a:rPr lang="zh-CN" altLang="en-US" sz="400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方向</a:t>
            </a:r>
            <a:r>
              <a:rPr lang="zh-CN" altLang="en-US" sz="4000"/>
              <a:t>改变</a:t>
            </a:r>
            <a:endParaRPr lang="zh-CN" altLang="en-US" sz="400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4" name="文本框 79875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FF66"/>
                </a:solidFill>
              </a:rPr>
              <a:t>在中学</a:t>
            </a:r>
            <a:r>
              <a:rPr lang="zh-CN" altLang="en-US" sz="4000" smtClean="0">
                <a:solidFill>
                  <a:srgbClr val="FFFF66"/>
                </a:solidFill>
              </a:rPr>
              <a:t>阶段，我们把行星绕太阳运动的轨迹近似地看成圆，太阳处在圆心，行星做</a:t>
            </a:r>
            <a:r>
              <a:rPr lang="zh-CN" altLang="en-US" sz="4000" smtClean="0">
                <a:solidFill>
                  <a:srgbClr val="FF0000"/>
                </a:solidFill>
              </a:rPr>
              <a:t>匀速圆周运动</a:t>
            </a:r>
            <a:endParaRPr lang="zh-CN" altLang="en-US" sz="4000">
              <a:solidFill>
                <a:srgbClr val="FF0000"/>
              </a:solidFill>
            </a:endParaRPr>
          </a:p>
        </p:txBody>
      </p:sp>
      <p:pic>
        <p:nvPicPr>
          <p:cNvPr id="79875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823700" y="107315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71438" y="104775"/>
            <a:ext cx="8991600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三、引力常量的测量</a:t>
            </a:r>
            <a:r>
              <a:rPr lang="en-US" altLang="zh-CN" sz="4000"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扭秤实验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、 实验原理：科学方法</a:t>
            </a:r>
            <a:r>
              <a:rPr lang="en-US" altLang="zh-CN" sz="4000"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放大法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339" name="Picture 3" descr="cavend4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11338"/>
            <a:ext cx="4876800" cy="3903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william-cavendi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1905000"/>
            <a:ext cx="29591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Rectangle 5"/>
          <p:cNvSpPr/>
          <p:nvPr/>
        </p:nvSpPr>
        <p:spPr>
          <a:xfrm>
            <a:off x="5867400" y="5851525"/>
            <a:ext cx="2216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2" charset="-122"/>
              </a:rPr>
              <a:t>卡文迪许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4342" name="Rectangle 6"/>
          <p:cNvSpPr/>
          <p:nvPr/>
        </p:nvSpPr>
        <p:spPr>
          <a:xfrm>
            <a:off x="914400" y="5927725"/>
            <a:ext cx="3740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2" charset="-122"/>
              </a:rPr>
              <a:t>卡文迪许实验室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6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381000" y="228600"/>
            <a:ext cx="8229600" cy="82391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48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引力恒量的测定</a:t>
            </a:r>
            <a:r>
              <a:rPr lang="en-US" altLang="zh-CN" sz="48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endParaRPr lang="en-US" altLang="zh-CN" sz="4800" b="1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555" name="组合 23554"/>
          <p:cNvGrpSpPr/>
          <p:nvPr/>
        </p:nvGrpSpPr>
        <p:grpSpPr>
          <a:xfrm>
            <a:off x="533400" y="1066800"/>
            <a:ext cx="8305800" cy="5795963"/>
            <a:chOff x="336" y="672"/>
            <a:chExt cx="5232" cy="3651"/>
          </a:xfrm>
        </p:grpSpPr>
        <p:sp>
          <p:nvSpPr>
            <p:cNvPr id="13315" name="文本框 23555"/>
            <p:cNvSpPr txBox="1"/>
            <p:nvPr/>
          </p:nvSpPr>
          <p:spPr>
            <a:xfrm>
              <a:off x="336" y="672"/>
              <a:ext cx="5184" cy="980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anchor="t">
              <a:spAutoFit/>
            </a:bodyPr>
            <a:p>
              <a:pPr algn="just">
                <a:spcBef>
                  <a:spcPct val="50000"/>
                </a:spcBef>
              </a:pPr>
              <a:r>
                <a:rPr lang="zh-CN" altLang="en-US" sz="4800" b="1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⑴</a:t>
              </a:r>
              <a:r>
                <a:rPr lang="zh-CN" altLang="en-US" sz="4800" b="1" dirty="0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装置介绍</a:t>
              </a:r>
              <a:r>
                <a:rPr lang="en-US" altLang="zh-CN" sz="4800" b="1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:T</a:t>
              </a:r>
              <a:r>
                <a:rPr lang="zh-CN" altLang="en-US" sz="4800" b="1" dirty="0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形架、石英丝、镜尺、</a:t>
              </a:r>
              <a:r>
                <a:rPr lang="en-US" altLang="zh-CN" sz="4800" b="1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M</a:t>
              </a:r>
              <a:r>
                <a:rPr lang="zh-CN" altLang="en-US" sz="4800" b="1" dirty="0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球和</a:t>
              </a:r>
              <a:r>
                <a:rPr lang="en-US" altLang="zh-CN" sz="4800" b="1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m</a:t>
              </a:r>
              <a:r>
                <a:rPr lang="en-US" altLang="zh-CN" sz="4800" b="1" baseline="30000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/</a:t>
              </a:r>
              <a:r>
                <a:rPr lang="zh-CN" altLang="en-US" sz="4800" b="1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球</a:t>
              </a:r>
              <a:endParaRPr lang="zh-CN" altLang="en-US" sz="48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3316" name="组合 23556"/>
            <p:cNvGrpSpPr/>
            <p:nvPr/>
          </p:nvGrpSpPr>
          <p:grpSpPr>
            <a:xfrm>
              <a:off x="672" y="1584"/>
              <a:ext cx="4896" cy="2739"/>
              <a:chOff x="672" y="1584"/>
              <a:chExt cx="4896" cy="2739"/>
            </a:xfrm>
          </p:grpSpPr>
          <p:pic>
            <p:nvPicPr>
              <p:cNvPr id="13317" name="图片 23557" descr="未命名YH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72" y="1638"/>
                <a:ext cx="4896" cy="26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18" name="椭圆 23558"/>
              <p:cNvSpPr/>
              <p:nvPr/>
            </p:nvSpPr>
            <p:spPr>
              <a:xfrm>
                <a:off x="4368" y="187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19" name="文本框 23559"/>
              <p:cNvSpPr txBox="1"/>
              <p:nvPr/>
            </p:nvSpPr>
            <p:spPr>
              <a:xfrm>
                <a:off x="4560" y="1584"/>
                <a:ext cx="912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600" b="1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光源</a:t>
                </a:r>
                <a:endParaRPr lang="zh-CN" altLang="en-US" sz="3600" b="1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24577"/>
          <p:cNvSpPr txBox="1"/>
          <p:nvPr/>
        </p:nvSpPr>
        <p:spPr>
          <a:xfrm>
            <a:off x="228600" y="228600"/>
            <a:ext cx="8458200" cy="41116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44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⑵</a:t>
            </a:r>
            <a:r>
              <a:rPr lang="zh-CN" altLang="en-US" sz="44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测量原理介绍</a:t>
            </a:r>
            <a:r>
              <a:rPr lang="en-US" altLang="zh-CN" sz="44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44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扭秤达到平衡时</a:t>
            </a:r>
            <a:r>
              <a:rPr lang="en-US" altLang="zh-CN" sz="44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44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引力矩等于石英丝的阻力矩</a:t>
            </a:r>
            <a:r>
              <a:rPr lang="en-US" altLang="zh-CN" sz="44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 </a:t>
            </a:r>
            <a:r>
              <a:rPr lang="zh-CN" altLang="en-US" sz="44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石英丝转角可由镜尺测出</a:t>
            </a:r>
            <a:r>
              <a:rPr lang="en-US" altLang="zh-CN" sz="44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44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由石英丝转角可知扭力矩等于引力矩</a:t>
            </a:r>
            <a:r>
              <a:rPr lang="en-US" altLang="zh-CN" sz="44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44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从而可测得万有引力</a:t>
            </a:r>
            <a:r>
              <a:rPr lang="en-US" altLang="zh-CN" sz="44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44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进而可测引力恒量</a:t>
            </a:r>
            <a:r>
              <a:rPr lang="en-US" altLang="zh-CN" sz="44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G.</a:t>
            </a:r>
            <a:endParaRPr lang="en-US" altLang="zh-CN" sz="4400" b="1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79" name="文本框 24578"/>
          <p:cNvSpPr txBox="1"/>
          <p:nvPr/>
        </p:nvSpPr>
        <p:spPr>
          <a:xfrm>
            <a:off x="609600" y="4419600"/>
            <a:ext cx="8001000" cy="21018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algn="just"/>
            <a:r>
              <a:rPr lang="zh-CN" altLang="en-US" sz="44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⑶</a:t>
            </a:r>
            <a:r>
              <a:rPr lang="zh-CN" altLang="en-US" sz="4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实验意义</a:t>
            </a:r>
            <a:r>
              <a:rPr lang="en-US" altLang="zh-CN" sz="44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endParaRPr lang="en-US" altLang="zh-CN" sz="4400" b="1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r>
              <a:rPr lang="en-US" altLang="zh-CN" sz="44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①</a:t>
            </a:r>
            <a:r>
              <a:rPr lang="zh-CN" altLang="en-US" sz="4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证实了万有引力定律</a:t>
            </a:r>
            <a:endParaRPr lang="zh-CN" altLang="en-US" sz="4400" b="1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4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44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②</a:t>
            </a:r>
            <a:r>
              <a:rPr lang="zh-CN" altLang="en-US" sz="44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测定了引力恒量 </a:t>
            </a:r>
            <a:endParaRPr lang="zh-CN" altLang="en-US" sz="4400" b="1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ldLvl="0" animBg="1"/>
      <p:bldP spid="2457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ext Box 2"/>
          <p:cNvSpPr txBox="1"/>
          <p:nvPr/>
        </p:nvSpPr>
        <p:spPr>
          <a:xfrm>
            <a:off x="180975" y="152400"/>
            <a:ext cx="89630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、实验结果：</a:t>
            </a:r>
            <a:r>
              <a:rPr lang="en-US" altLang="zh-CN" sz="4000" i="1">
                <a:latin typeface="MingLiU" pitchFamily="49" charset="-120"/>
                <a:ea typeface="MingLiU" pitchFamily="49" charset="-120"/>
              </a:rPr>
              <a:t>G </a:t>
            </a:r>
            <a:r>
              <a:rPr lang="en-US" altLang="zh-CN" sz="4000">
                <a:latin typeface="MingLiU" pitchFamily="49" charset="-120"/>
                <a:ea typeface="MingLiU" pitchFamily="49" charset="-120"/>
              </a:rPr>
              <a:t>= 6.67×10</a:t>
            </a:r>
            <a:r>
              <a:rPr lang="en-US" altLang="zh-CN" sz="4000" baseline="30000">
                <a:latin typeface="MingLiU" pitchFamily="49" charset="-120"/>
                <a:ea typeface="MingLiU" pitchFamily="49" charset="-120"/>
              </a:rPr>
              <a:t>-11</a:t>
            </a:r>
            <a:r>
              <a:rPr lang="en-US" altLang="zh-CN" sz="4000">
                <a:latin typeface="MingLiU" pitchFamily="49" charset="-120"/>
                <a:ea typeface="MingLiU" pitchFamily="49" charset="-120"/>
              </a:rPr>
              <a:t> N m</a:t>
            </a:r>
            <a:r>
              <a:rPr lang="en-US" altLang="zh-CN" sz="4000" baseline="30000">
                <a:latin typeface="MingLiU" pitchFamily="49" charset="-120"/>
                <a:ea typeface="MingLiU" pitchFamily="49" charset="-120"/>
              </a:rPr>
              <a:t>2</a:t>
            </a:r>
            <a:r>
              <a:rPr lang="en-US" altLang="zh-CN" sz="4000">
                <a:latin typeface="MingLiU" pitchFamily="49" charset="-120"/>
                <a:ea typeface="MingLiU" pitchFamily="49" charset="-120"/>
              </a:rPr>
              <a:t>/kg</a:t>
            </a:r>
            <a:r>
              <a:rPr lang="en-US" altLang="zh-CN" sz="4000" baseline="30000">
                <a:latin typeface="MingLiU" pitchFamily="49" charset="-120"/>
                <a:ea typeface="MingLiU" pitchFamily="49" charset="-120"/>
              </a:rPr>
              <a:t>2</a:t>
            </a:r>
            <a:endParaRPr lang="en-US" altLang="zh-CN" sz="400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70659" name="Text Box 3"/>
          <p:cNvSpPr txBox="1"/>
          <p:nvPr/>
        </p:nvSpPr>
        <p:spPr>
          <a:xfrm>
            <a:off x="152400" y="838200"/>
            <a:ext cx="8763000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000" i="1">
                <a:latin typeface="黑体" panose="02010609060101010101" pitchFamily="2" charset="-122"/>
                <a:ea typeface="黑体" panose="02010609060101010101" pitchFamily="2" charset="-122"/>
              </a:rPr>
              <a:t>G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值的物理含义：两个质量为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1 kg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的物体相距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1 m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时，它们之间万有引力为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6.67×10</a:t>
            </a:r>
            <a:r>
              <a:rPr lang="en-US" altLang="zh-CN" sz="4000" baseline="30000">
                <a:latin typeface="黑体" panose="02010609060101010101" pitchFamily="2" charset="-122"/>
                <a:ea typeface="黑体" panose="02010609060101010101" pitchFamily="2" charset="-122"/>
              </a:rPr>
              <a:t>-11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N</a:t>
            </a:r>
            <a:endParaRPr lang="en-US" altLang="zh-CN" sz="4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0660" name="Text Box 4"/>
          <p:cNvSpPr txBox="1"/>
          <p:nvPr/>
        </p:nvSpPr>
        <p:spPr>
          <a:xfrm>
            <a:off x="123825" y="2805113"/>
            <a:ext cx="8915400" cy="3140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、卡文迪许扭称实验的意义：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(1)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证明了万有引力的存在，使万有引力定律进入了真正实用的时代；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(2)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开创了微小量测量的先河，使科学放大思想得到了推广。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charRg st="1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0">
                                            <p:txEl>
                                              <p:charRg st="15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charRg st="4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0">
                                            <p:txEl>
                                              <p:charRg st="49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6562" name="Text Box 2"/>
          <p:cNvSpPr txBox="1"/>
          <p:nvPr/>
        </p:nvSpPr>
        <p:spPr>
          <a:xfrm>
            <a:off x="152400" y="228600"/>
            <a:ext cx="8839200" cy="1250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思</a:t>
            </a:r>
            <a:r>
              <a:rPr lang="zh-CN" altLang="en-US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考：</a:t>
            </a:r>
            <a:r>
              <a:rPr lang="zh-CN" alt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我们人与人之间也一样存在万有引力，可是为什么我们感受不到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呢？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4820" name="Picture 4" descr="20060624182209928_S">
            <a:hlinkClick r:id="rId1" tooltip="素材名称：人&#13;&#10;作    者：佚名&#13;&#10;更新时间：2006-6-24 18:22:12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8" y="4419600"/>
            <a:ext cx="143192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20060608160429931">
            <a:hlinkClick r:id="rId3" tooltip="素材名称：男孩&#13;&#10;作    者：佚名&#13;&#10;更新时间：2006-6-8 16:05:00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88" y="4572000"/>
            <a:ext cx="766762" cy="220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2" name="Text Box 6"/>
          <p:cNvSpPr txBox="1"/>
          <p:nvPr/>
        </p:nvSpPr>
        <p:spPr>
          <a:xfrm>
            <a:off x="228600" y="1447800"/>
            <a:ext cx="89154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例题</a:t>
            </a:r>
            <a:r>
              <a:rPr lang="en-US" altLang="zh-CN" sz="320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、估算两个质量 </a:t>
            </a:r>
            <a:r>
              <a:rPr lang="en-US" altLang="zh-CN" sz="320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 kg 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的同学相距 </a:t>
            </a:r>
            <a:r>
              <a:rPr lang="en-US" altLang="zh-CN" sz="320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0.5 m 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时之间的万有引力约有多大？ </a:t>
            </a:r>
            <a:endParaRPr lang="zh-CN" altLang="en-US" sz="3200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24" name="Text Box 8"/>
          <p:cNvSpPr txBox="1"/>
          <p:nvPr/>
        </p:nvSpPr>
        <p:spPr>
          <a:xfrm>
            <a:off x="3352800" y="2667000"/>
            <a:ext cx="33750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6.67×10</a:t>
            </a:r>
            <a:r>
              <a:rPr lang="en-US" altLang="zh-CN" sz="3600" baseline="30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-7 </a:t>
            </a:r>
            <a:r>
              <a:rPr lang="en-US" altLang="zh-CN" sz="36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endParaRPr lang="en-US" altLang="zh-CN" sz="36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6565" name="Text Box 5"/>
          <p:cNvSpPr txBox="1"/>
          <p:nvPr/>
        </p:nvSpPr>
        <p:spPr>
          <a:xfrm>
            <a:off x="152400" y="3290570"/>
            <a:ext cx="8763000" cy="1128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en-US" altLang="zh-CN" sz="36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是一粒芝麻重的几千分之一，这么小的力人根本无法察觉到。</a:t>
            </a:r>
            <a:endParaRPr lang="zh-C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34822" grpId="0"/>
      <p:bldP spid="34824" grpId="0"/>
      <p:bldP spid="665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 Box 2"/>
          <p:cNvSpPr txBox="1"/>
          <p:nvPr/>
        </p:nvSpPr>
        <p:spPr>
          <a:xfrm>
            <a:off x="76200" y="76200"/>
            <a:ext cx="8991600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那么太阳与地球之间的万有引力又是多大呢</a:t>
            </a:r>
            <a:r>
              <a:rPr lang="zh-CN" altLang="en-US" sz="4000" dirty="0">
                <a:solidFill>
                  <a:srgbClr val="00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  <a:endParaRPr lang="zh-CN" altLang="en-US" sz="4000" dirty="0">
              <a:solidFill>
                <a:srgbClr val="00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7" name="Text Box 3"/>
          <p:cNvSpPr txBox="1"/>
          <p:nvPr/>
        </p:nvSpPr>
        <p:spPr>
          <a:xfrm>
            <a:off x="76200" y="1219200"/>
            <a:ext cx="8915400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已知：太阳的质量为</a:t>
            </a:r>
            <a:r>
              <a:rPr lang="en-US" altLang="zh-CN" sz="4000" i="1">
                <a:latin typeface="黑体" panose="02010609060101010101" pitchFamily="2" charset="-122"/>
                <a:ea typeface="黑体" panose="02010609060101010101" pitchFamily="2" charset="-122"/>
              </a:rPr>
              <a:t>M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= 2.0×10</a:t>
            </a:r>
            <a:r>
              <a:rPr lang="en-US" altLang="zh-CN" sz="4000" baseline="30000">
                <a:latin typeface="黑体" panose="02010609060101010101" pitchFamily="2" charset="-122"/>
                <a:ea typeface="黑体" panose="02010609060101010101" pitchFamily="2" charset="-122"/>
              </a:rPr>
              <a:t>30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kg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，地球质量为</a:t>
            </a:r>
            <a:r>
              <a:rPr lang="en-US" altLang="zh-CN" sz="4000" i="1">
                <a:latin typeface="黑体" panose="02010609060101010101" pitchFamily="2" charset="-122"/>
                <a:ea typeface="黑体" panose="02010609060101010101" pitchFamily="2" charset="-122"/>
              </a:rPr>
              <a:t>m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= 5.98×10</a:t>
            </a:r>
            <a:r>
              <a:rPr lang="en-US" altLang="zh-CN" sz="4000" baseline="30000">
                <a:latin typeface="黑体" panose="02010609060101010101" pitchFamily="2" charset="-122"/>
                <a:ea typeface="黑体" panose="02010609060101010101" pitchFamily="2" charset="-122"/>
              </a:rPr>
              <a:t>24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kg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，日、地之间的距离为</a:t>
            </a:r>
            <a:r>
              <a:rPr lang="en-US" altLang="zh-CN" sz="4000" i="1">
                <a:latin typeface="黑体" panose="02010609060101010101" pitchFamily="2" charset="-122"/>
                <a:ea typeface="黑体" panose="02010609060101010101" pitchFamily="2" charset="-122"/>
              </a:rPr>
              <a:t>R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= 1.5×10</a:t>
            </a:r>
            <a:r>
              <a:rPr lang="en-US" altLang="zh-CN" sz="4000" baseline="30000">
                <a:latin typeface="黑体" panose="02010609060101010101" pitchFamily="2" charset="-122"/>
                <a:ea typeface="黑体" panose="02010609060101010101" pitchFamily="2" charset="-122"/>
              </a:rPr>
              <a:t>11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endParaRPr lang="en-US" altLang="zh-CN" sz="4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8" name="Text Box 4"/>
          <p:cNvSpPr txBox="1"/>
          <p:nvPr/>
        </p:nvSpPr>
        <p:spPr>
          <a:xfrm>
            <a:off x="76200" y="3048000"/>
            <a:ext cx="38100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i="1">
                <a:latin typeface="Times New Roman" panose="02020603050405020304" pitchFamily="18" charset="0"/>
                <a:ea typeface="华文新魏" panose="02010800040101010101" pitchFamily="2" charset="-122"/>
              </a:rPr>
              <a:t>F </a:t>
            </a:r>
            <a:r>
              <a:rPr lang="en-US" altLang="zh-CN" sz="4000" b="1">
                <a:latin typeface="Times New Roman" panose="02020603050405020304" pitchFamily="18" charset="0"/>
                <a:ea typeface="华文新魏" panose="02010800040101010101" pitchFamily="2" charset="-122"/>
              </a:rPr>
              <a:t>= </a:t>
            </a:r>
            <a:r>
              <a:rPr lang="en-US" altLang="zh-CN" sz="4000" b="1" i="1">
                <a:latin typeface="Times New Roman" panose="02020603050405020304" pitchFamily="18" charset="0"/>
                <a:ea typeface="华文新魏" panose="02010800040101010101" pitchFamily="2" charset="-122"/>
              </a:rPr>
              <a:t>GMm</a:t>
            </a:r>
            <a:r>
              <a:rPr lang="en-US" altLang="zh-CN" sz="4000" b="1">
                <a:latin typeface="Times New Roman" panose="02020603050405020304" pitchFamily="18" charset="0"/>
                <a:ea typeface="华文新魏" panose="02010800040101010101" pitchFamily="2" charset="-122"/>
              </a:rPr>
              <a:t>/</a:t>
            </a:r>
            <a:r>
              <a:rPr lang="en-US" altLang="zh-CN" sz="4000" b="1" i="1">
                <a:latin typeface="Times New Roman" panose="02020603050405020304" pitchFamily="18" charset="0"/>
                <a:ea typeface="华文新魏" panose="02010800040101010101" pitchFamily="2" charset="-122"/>
              </a:rPr>
              <a:t>R</a:t>
            </a:r>
            <a:r>
              <a:rPr lang="en-US" altLang="zh-CN" sz="4000" b="1" baseline="30000">
                <a:latin typeface="Times New Roman" panose="02020603050405020304" pitchFamily="18" charset="0"/>
                <a:ea typeface="华文新魏" panose="02010800040101010101" pitchFamily="2" charset="-122"/>
              </a:rPr>
              <a:t>2</a:t>
            </a:r>
            <a:endParaRPr lang="en-US" altLang="zh-CN" sz="40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7589" name="Text Box 5"/>
          <p:cNvSpPr txBox="1"/>
          <p:nvPr/>
        </p:nvSpPr>
        <p:spPr>
          <a:xfrm>
            <a:off x="228600" y="3810000"/>
            <a:ext cx="8686800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3.5×10</a:t>
            </a:r>
            <a:r>
              <a:rPr lang="en-US" altLang="zh-CN" sz="4000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22 </a:t>
            </a:r>
            <a:r>
              <a:rPr lang="en-US" altLang="zh-CN" sz="4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非常大，能够拉断直径为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9000 km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的钢柱。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90" name="Text Box 6"/>
          <p:cNvSpPr txBox="1"/>
          <p:nvPr/>
        </p:nvSpPr>
        <p:spPr>
          <a:xfrm>
            <a:off x="2957513" y="3048000"/>
            <a:ext cx="39624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  <a:ea typeface="华文新魏" panose="02010800040101010101" pitchFamily="2" charset="-122"/>
              </a:rPr>
              <a:t>=3.5×10</a:t>
            </a:r>
            <a:r>
              <a:rPr lang="en-US" altLang="zh-CN" sz="4000" b="1" baseline="30000">
                <a:latin typeface="Times New Roman" panose="02020603050405020304" pitchFamily="18" charset="0"/>
                <a:ea typeface="华文新魏" panose="02010800040101010101" pitchFamily="2" charset="-122"/>
              </a:rPr>
              <a:t>22</a:t>
            </a:r>
            <a:r>
              <a:rPr lang="en-US" altLang="zh-CN" sz="4000" b="1">
                <a:latin typeface="Times New Roman" panose="02020603050405020304" pitchFamily="18" charset="0"/>
                <a:ea typeface="华文新魏" panose="02010800040101010101" pitchFamily="2" charset="-122"/>
              </a:rPr>
              <a:t>(N)</a:t>
            </a:r>
            <a:endParaRPr lang="en-US" altLang="zh-CN" sz="40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7591" name="Text Box 7"/>
          <p:cNvSpPr txBox="1"/>
          <p:nvPr/>
        </p:nvSpPr>
        <p:spPr>
          <a:xfrm>
            <a:off x="152400" y="5075238"/>
            <a:ext cx="8839200" cy="1554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</a:pPr>
            <a:r>
              <a:rPr lang="en-US" altLang="zh-CN" sz="4000">
                <a:solidFill>
                  <a:srgbClr val="00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而太阳对质量为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50 kg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的人，引力很小，不到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0.3 N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。当然我们感受不到太阳的引力。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  <p:bldP spid="67589" grpId="0"/>
      <p:bldP spid="67590" grpId="0"/>
      <p:bldP spid="675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304800" y="228600"/>
            <a:ext cx="8839200" cy="2066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例题</a:t>
            </a:r>
            <a:r>
              <a:rPr lang="en-US" altLang="zh-CN" sz="36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3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如图所示，</a:t>
            </a:r>
            <a:r>
              <a:rPr lang="en-US" altLang="zh-CN" sz="3600" i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r </a:t>
            </a:r>
            <a:r>
              <a:rPr lang="zh-CN" altLang="en-US" sz="3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虽然大于两球的半径，但两球的半径不能忽略，而球的质量分布均匀，大小分别为</a:t>
            </a:r>
            <a:r>
              <a:rPr lang="en-US" altLang="zh-CN" sz="3600" i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r>
              <a:rPr lang="en-US" altLang="zh-CN" sz="3600" baseline="-25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en-US" altLang="zh-CN" sz="3600" i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r>
              <a:rPr lang="en-US" altLang="zh-CN" sz="3600" baseline="-25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，则两球间万有引力的大小为 </a:t>
            </a:r>
            <a:r>
              <a:rPr lang="en-US" altLang="zh-CN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(     )</a:t>
            </a:r>
            <a:endParaRPr lang="en-US" altLang="zh-CN" sz="36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2318" name="Group 30"/>
          <p:cNvGrpSpPr/>
          <p:nvPr/>
        </p:nvGrpSpPr>
        <p:grpSpPr>
          <a:xfrm>
            <a:off x="1066800" y="4572000"/>
            <a:ext cx="5676900" cy="2043113"/>
            <a:chOff x="521" y="2886"/>
            <a:chExt cx="3576" cy="1287"/>
          </a:xfrm>
        </p:grpSpPr>
        <p:grpSp>
          <p:nvGrpSpPr>
            <p:cNvPr id="18435" name="Group 4"/>
            <p:cNvGrpSpPr/>
            <p:nvPr/>
          </p:nvGrpSpPr>
          <p:grpSpPr>
            <a:xfrm>
              <a:off x="521" y="3007"/>
              <a:ext cx="1086" cy="1075"/>
              <a:chOff x="3060" y="1872"/>
              <a:chExt cx="720" cy="720"/>
            </a:xfrm>
          </p:grpSpPr>
          <p:sp>
            <p:nvSpPr>
              <p:cNvPr id="18436" name="Oval 5"/>
              <p:cNvSpPr/>
              <p:nvPr/>
            </p:nvSpPr>
            <p:spPr>
              <a:xfrm>
                <a:off x="3060" y="187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37" name="Freeform 6"/>
              <p:cNvSpPr/>
              <p:nvPr/>
            </p:nvSpPr>
            <p:spPr>
              <a:xfrm>
                <a:off x="3435" y="2010"/>
                <a:ext cx="255" cy="225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255" y="0"/>
                  </a:cxn>
                </a:cxnLst>
                <a:pathLst>
                  <a:path w="255" h="225">
                    <a:moveTo>
                      <a:pt x="0" y="225"/>
                    </a:moveTo>
                    <a:lnTo>
                      <a:pt x="255" y="0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lg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8438" name="Group 7"/>
            <p:cNvGrpSpPr/>
            <p:nvPr/>
          </p:nvGrpSpPr>
          <p:grpSpPr>
            <a:xfrm>
              <a:off x="2797" y="2886"/>
              <a:ext cx="1300" cy="1287"/>
              <a:chOff x="3060" y="1872"/>
              <a:chExt cx="720" cy="720"/>
            </a:xfrm>
          </p:grpSpPr>
          <p:sp>
            <p:nvSpPr>
              <p:cNvPr id="18439" name="Oval 8"/>
              <p:cNvSpPr/>
              <p:nvPr/>
            </p:nvSpPr>
            <p:spPr>
              <a:xfrm>
                <a:off x="3060" y="1872"/>
                <a:ext cx="720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40" name="Freeform 9"/>
              <p:cNvSpPr/>
              <p:nvPr/>
            </p:nvSpPr>
            <p:spPr>
              <a:xfrm>
                <a:off x="3435" y="2010"/>
                <a:ext cx="255" cy="225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255" y="0"/>
                  </a:cxn>
                </a:cxnLst>
                <a:pathLst>
                  <a:path w="255" h="225">
                    <a:moveTo>
                      <a:pt x="0" y="225"/>
                    </a:moveTo>
                    <a:lnTo>
                      <a:pt x="255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rect">
                  <a:fillToRect l="50000" t="50000" r="50000" b="50000"/>
                </a:path>
                <a:tileRect/>
              </a:gradFill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lg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8441" name="Freeform 10"/>
            <p:cNvSpPr/>
            <p:nvPr/>
          </p:nvSpPr>
          <p:spPr>
            <a:xfrm flipH="1">
              <a:off x="1560" y="3580"/>
              <a:ext cx="47" cy="3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6"/>
                </a:cxn>
              </a:cxnLst>
              <a:pathLst>
                <a:path w="1" h="459">
                  <a:moveTo>
                    <a:pt x="0" y="0"/>
                  </a:moveTo>
                  <a:lnTo>
                    <a:pt x="0" y="459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2" name="Freeform 11"/>
            <p:cNvSpPr/>
            <p:nvPr/>
          </p:nvSpPr>
          <p:spPr>
            <a:xfrm>
              <a:off x="2794" y="3580"/>
              <a:ext cx="47" cy="3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6"/>
                </a:cxn>
              </a:cxnLst>
              <a:pathLst>
                <a:path w="1" h="459">
                  <a:moveTo>
                    <a:pt x="0" y="0"/>
                  </a:moveTo>
                  <a:lnTo>
                    <a:pt x="0" y="459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3" name="Freeform 12"/>
            <p:cNvSpPr/>
            <p:nvPr/>
          </p:nvSpPr>
          <p:spPr>
            <a:xfrm>
              <a:off x="2332" y="3884"/>
              <a:ext cx="45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6"/>
                </a:cxn>
              </a:cxnLst>
              <a:pathLst>
                <a:path w="300" h="4">
                  <a:moveTo>
                    <a:pt x="0" y="0"/>
                  </a:moveTo>
                  <a:lnTo>
                    <a:pt x="300" y="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4" name="Freeform 13"/>
            <p:cNvSpPr/>
            <p:nvPr/>
          </p:nvSpPr>
          <p:spPr>
            <a:xfrm rot="10800000">
              <a:off x="1612" y="3888"/>
              <a:ext cx="45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6"/>
                </a:cxn>
              </a:cxnLst>
              <a:pathLst>
                <a:path w="300" h="4">
                  <a:moveTo>
                    <a:pt x="0" y="0"/>
                  </a:moveTo>
                  <a:lnTo>
                    <a:pt x="300" y="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5" name="Text Box 14"/>
            <p:cNvSpPr txBox="1"/>
            <p:nvPr/>
          </p:nvSpPr>
          <p:spPr>
            <a:xfrm>
              <a:off x="1257" y="3225"/>
              <a:ext cx="384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/>
              <a:r>
                <a:rPr lang="en-US" altLang="zh-CN" sz="32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32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6" name="Text Box 15"/>
            <p:cNvSpPr txBox="1"/>
            <p:nvPr/>
          </p:nvSpPr>
          <p:spPr>
            <a:xfrm>
              <a:off x="2098" y="3597"/>
              <a:ext cx="380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/>
              <a:r>
                <a:rPr lang="en-US" altLang="zh-CN" sz="40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endParaRPr lang="en-US" altLang="zh-CN" sz="4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7" name="Text Box 16"/>
            <p:cNvSpPr txBox="1"/>
            <p:nvPr/>
          </p:nvSpPr>
          <p:spPr>
            <a:xfrm>
              <a:off x="3690" y="3195"/>
              <a:ext cx="384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/>
              <a:r>
                <a:rPr lang="en-US" altLang="zh-CN" sz="32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32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448" name="Rectangle 1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9" name="Rectangle 1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0" name="Rectangle 27"/>
          <p:cNvSpPr/>
          <p:nvPr/>
        </p:nvSpPr>
        <p:spPr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319" name="Group 31"/>
          <p:cNvGrpSpPr/>
          <p:nvPr/>
        </p:nvGrpSpPr>
        <p:grpSpPr>
          <a:xfrm>
            <a:off x="423545" y="2200275"/>
            <a:ext cx="6958013" cy="2297113"/>
            <a:chOff x="129" y="1531"/>
            <a:chExt cx="4383" cy="1447"/>
          </a:xfrm>
        </p:grpSpPr>
        <p:graphicFrame>
          <p:nvGraphicFramePr>
            <p:cNvPr id="18452" name="Object 20"/>
            <p:cNvGraphicFramePr>
              <a:graphicFrameLocks noChangeAspect="1"/>
            </p:cNvGraphicFramePr>
            <p:nvPr/>
          </p:nvGraphicFramePr>
          <p:xfrm>
            <a:off x="144" y="1536"/>
            <a:ext cx="1476" cy="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1" imgW="826135" imgH="393700" progId="Equation.DSMT4">
                    <p:embed/>
                  </p:oleObj>
                </mc:Choice>
                <mc:Fallback>
                  <p:oleObj name="" r:id="rId1" imgW="826135" imgH="3937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4" y="1536"/>
                          <a:ext cx="1476" cy="7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3" name="Object 21"/>
            <p:cNvGraphicFramePr>
              <a:graphicFrameLocks noChangeAspect="1"/>
            </p:cNvGraphicFramePr>
            <p:nvPr/>
          </p:nvGraphicFramePr>
          <p:xfrm>
            <a:off x="129" y="2160"/>
            <a:ext cx="1839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3" imgW="1028700" imgH="431800" progId="Equation.DSMT4">
                    <p:embed/>
                  </p:oleObj>
                </mc:Choice>
                <mc:Fallback>
                  <p:oleObj name="" r:id="rId3" imgW="1028700" imgH="4318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" y="2160"/>
                          <a:ext cx="1839" cy="7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4" name="Object 22"/>
            <p:cNvGraphicFramePr>
              <a:graphicFrameLocks noChangeAspect="1"/>
            </p:cNvGraphicFramePr>
            <p:nvPr/>
          </p:nvGraphicFramePr>
          <p:xfrm>
            <a:off x="2404" y="2208"/>
            <a:ext cx="2108" cy="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5" imgW="1194435" imgH="431800" progId="Equation.DSMT4">
                    <p:embed/>
                  </p:oleObj>
                </mc:Choice>
                <mc:Fallback>
                  <p:oleObj name="" r:id="rId5" imgW="1194435" imgH="4318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04" y="2208"/>
                          <a:ext cx="2108" cy="7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5" name="Object 28"/>
            <p:cNvGraphicFramePr>
              <a:graphicFrameLocks noChangeAspect="1"/>
            </p:cNvGraphicFramePr>
            <p:nvPr/>
          </p:nvGraphicFramePr>
          <p:xfrm>
            <a:off x="2400" y="1531"/>
            <a:ext cx="1451" cy="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7" imgW="812800" imgH="431800" progId="Equation.DSMT4">
                    <p:embed/>
                  </p:oleObj>
                </mc:Choice>
                <mc:Fallback>
                  <p:oleObj name="" r:id="rId7" imgW="812800" imgH="4318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00" y="1531"/>
                          <a:ext cx="1451" cy="7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17" name="Text Box 29"/>
          <p:cNvSpPr txBox="1"/>
          <p:nvPr/>
        </p:nvSpPr>
        <p:spPr>
          <a:xfrm>
            <a:off x="3430905" y="1725295"/>
            <a:ext cx="7429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D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11"/>
          <p:cNvSpPr/>
          <p:nvPr/>
        </p:nvSpPr>
        <p:spPr>
          <a:xfrm>
            <a:off x="1971675" y="3443288"/>
            <a:ext cx="4127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defTabSz="914400">
              <a:tabLst>
                <a:tab pos="228600" algn="l"/>
                <a:tab pos="1485900" algn="l"/>
                <a:tab pos="2628900" algn="l"/>
                <a:tab pos="3886200" algn="l"/>
                <a:tab pos="4800600" algn="l"/>
              </a:tabLst>
            </a:pPr>
            <a:endParaRPr lang="en-US" altLang="zh-CN" sz="10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defTabSz="914400" eaLnBrk="0" hangingPunct="0">
              <a:tabLst>
                <a:tab pos="228600" algn="l"/>
                <a:tab pos="1485900" algn="l"/>
                <a:tab pos="2628900" algn="l"/>
                <a:tab pos="3886200" algn="l"/>
                <a:tab pos="4800600" algn="l"/>
              </a:tabLst>
            </a:pPr>
            <a:r>
              <a:rPr lang="en-US" altLang="zh-CN" sz="10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	</a:t>
            </a:r>
            <a:endParaRPr lang="en-US" altLang="zh-CN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9458" name="Rectangle 9"/>
          <p:cNvSpPr/>
          <p:nvPr/>
        </p:nvSpPr>
        <p:spPr>
          <a:xfrm>
            <a:off x="104775" y="1685925"/>
            <a:ext cx="8915400" cy="4486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90000"/>
              </a:lnSpc>
            </a:pP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．公式中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G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为引力常量，它是由实验测得的，而不是人为规定的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．当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r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趋近于零时，万有引力趋近于无穷大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r>
              <a:rPr lang="en-US" altLang="zh-CN" sz="4000" baseline="-250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与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r>
              <a:rPr lang="en-US" altLang="zh-CN" sz="4000" baseline="-250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受到的引力总是大小相等的，与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r>
              <a:rPr lang="en-US" altLang="zh-CN" sz="4000" baseline="-250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r>
              <a:rPr lang="en-US" altLang="zh-CN" sz="4000" baseline="-250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是否相等无关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r>
              <a:rPr lang="en-US" altLang="zh-CN" sz="4000" baseline="-250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与 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r>
              <a:rPr lang="en-US" altLang="zh-CN" sz="4000" baseline="-250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受到的引力总是大小相等、方向相反的，是一对平衡力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59" name="Rectangle 8"/>
          <p:cNvSpPr/>
          <p:nvPr/>
        </p:nvSpPr>
        <p:spPr>
          <a:xfrm>
            <a:off x="76200" y="152400"/>
            <a:ext cx="8901113" cy="11906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90000"/>
              </a:lnSpc>
            </a:pP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例题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、对于万有引力定律的表达式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          下面说法中正确的是</a:t>
            </a:r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(    )</a:t>
            </a:r>
            <a:endParaRPr lang="en-US" altLang="zh-CN" sz="4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228600" y="609600"/>
          <a:ext cx="2324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774700" imgH="393700" progId="Equation.DSMT4">
                  <p:embed/>
                </p:oleObj>
              </mc:Choice>
              <mc:Fallback>
                <p:oleObj name="" r:id="rId1" imgW="774700" imgH="3937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609600"/>
                        <a:ext cx="2324100" cy="1036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6"/>
          <p:cNvSpPr txBox="1"/>
          <p:nvPr/>
        </p:nvSpPr>
        <p:spPr>
          <a:xfrm>
            <a:off x="7620000" y="673100"/>
            <a:ext cx="9906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8" name="Text Box 4"/>
          <p:cNvSpPr txBox="1"/>
          <p:nvPr/>
        </p:nvSpPr>
        <p:spPr>
          <a:xfrm>
            <a:off x="609600" y="557213"/>
            <a:ext cx="4298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对万有引力的理解：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09" name="Text Box 5"/>
          <p:cNvSpPr txBox="1"/>
          <p:nvPr/>
        </p:nvSpPr>
        <p:spPr>
          <a:xfrm>
            <a:off x="1600200" y="1447800"/>
            <a:ext cx="5045075" cy="676275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、万有引力的普遍性。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10" name="Text Box 6"/>
          <p:cNvSpPr txBox="1"/>
          <p:nvPr/>
        </p:nvSpPr>
        <p:spPr>
          <a:xfrm>
            <a:off x="1600200" y="2438400"/>
            <a:ext cx="5045075" cy="676275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、万有引力的相互性。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11" name="Text Box 7"/>
          <p:cNvSpPr txBox="1"/>
          <p:nvPr/>
        </p:nvSpPr>
        <p:spPr>
          <a:xfrm>
            <a:off x="1600200" y="3352800"/>
            <a:ext cx="5045075" cy="676275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、万有引力的宏观性。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12" name="Text Box 8"/>
          <p:cNvSpPr txBox="1"/>
          <p:nvPr/>
        </p:nvSpPr>
        <p:spPr>
          <a:xfrm>
            <a:off x="1676400" y="4419600"/>
            <a:ext cx="5045075" cy="676275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、万有引力的特殊性。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13" name="AutoShape 9"/>
          <p:cNvSpPr/>
          <p:nvPr/>
        </p:nvSpPr>
        <p:spPr>
          <a:xfrm>
            <a:off x="609600" y="1752600"/>
            <a:ext cx="838200" cy="3124200"/>
          </a:xfrm>
          <a:prstGeom prst="leftBrace">
            <a:avLst>
              <a:gd name="adj1" fmla="val 31043"/>
              <a:gd name="adj2" fmla="val 50000"/>
            </a:avLst>
          </a:prstGeom>
          <a:noFill/>
          <a:ln w="4445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27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27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727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27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 bldLvl="0" animBg="1"/>
      <p:bldP spid="72710" grpId="0" bldLvl="0" animBg="1"/>
      <p:bldP spid="72711" grpId="0" bldLvl="0" animBg="1"/>
      <p:bldP spid="72712" grpId="0" bldLvl="0" animBg="1"/>
      <p:bldP spid="7271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457200" y="228600"/>
            <a:ext cx="2852738" cy="77628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4800" dirty="0">
                <a:latin typeface="黑体" panose="02010609060101010101" pitchFamily="2" charset="-122"/>
                <a:ea typeface="黑体" panose="02010609060101010101" pitchFamily="2" charset="-122"/>
              </a:rPr>
              <a:t>学习思考：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152400" y="914400"/>
            <a:ext cx="8991600" cy="2068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4800" dirty="0">
                <a:latin typeface="黑体" panose="02010609060101010101" pitchFamily="2" charset="-122"/>
                <a:ea typeface="黑体" panose="02010609060101010101" pitchFamily="2" charset="-122"/>
              </a:rPr>
              <a:t>　纵观万有引力定律的发现历程，你觉得科学发现的一般过程是什么？你能概括一下吗？ 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457200" y="3048000"/>
            <a:ext cx="8686800" cy="325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3600">
                <a:latin typeface="黑体" panose="02010609060101010101" pitchFamily="2" charset="-122"/>
                <a:ea typeface="黑体" panose="02010609060101010101" pitchFamily="2" charset="-122"/>
              </a:rPr>
              <a:t>①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对现象的一般观察；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②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提出假设；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③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运用逻辑（包括数学）得出推论；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④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通过试验对推论进行检验；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⑤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对假说进行修正和推广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46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46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46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462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462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462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9462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9462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9462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462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462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462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charRg st="5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462">
                                            <p:txEl>
                                              <p:charRg st="5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462">
                                            <p:txEl>
                                              <p:charRg st="5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462">
                                            <p:txEl>
                                              <p:charRg st="5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/>
      <p:bldP spid="194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文本框 80898"/>
          <p:cNvSpPr txBox="1"/>
          <p:nvPr/>
        </p:nvSpPr>
        <p:spPr>
          <a:xfrm>
            <a:off x="406635" y="1631797"/>
            <a:ext cx="7997144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0" smtClean="0">
                <a:solidFill>
                  <a:srgbClr val="FFFF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是什么力使行星绕太阳运动？</a:t>
            </a:r>
            <a:endParaRPr lang="zh-CN" altLang="en-US" sz="4000" b="0">
              <a:solidFill>
                <a:srgbClr val="FFFFFF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3961" y="369692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2FC34"/>
              </a:buClr>
            </a:pPr>
            <a:r>
              <a:rPr lang="zh-CN" altLang="en-US" sz="4000" smtClean="0">
                <a:solidFill>
                  <a:srgbClr val="FFFF00"/>
                </a:solidFill>
              </a:rPr>
              <a:t>想一想</a:t>
            </a:r>
            <a:r>
              <a:rPr lang="en-US" altLang="zh-CN" sz="4000">
                <a:solidFill>
                  <a:srgbClr val="FFFF00"/>
                </a:solidFill>
              </a:rPr>
              <a:t>——</a:t>
            </a:r>
            <a:endParaRPr lang="en-US" altLang="zh-CN" sz="4000" baseline="-25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304800" y="2057400"/>
            <a:ext cx="4953000" cy="2971800"/>
            <a:chOff x="240" y="480"/>
            <a:chExt cx="3120" cy="1872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auto">
            <a:xfrm>
              <a:off x="240" y="480"/>
              <a:ext cx="3120" cy="18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auto">
            <a:xfrm>
              <a:off x="480" y="81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1248" y="1248"/>
              <a:ext cx="384" cy="38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816" y="1056"/>
              <a:ext cx="1584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1968" y="1056"/>
              <a:ext cx="19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04" name="Group 8"/>
          <p:cNvGrpSpPr/>
          <p:nvPr/>
        </p:nvGrpSpPr>
        <p:grpSpPr>
          <a:xfrm>
            <a:off x="762000" y="2438400"/>
            <a:ext cx="2286000" cy="990600"/>
            <a:chOff x="480" y="1536"/>
            <a:chExt cx="1440" cy="624"/>
          </a:xfrm>
        </p:grpSpPr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480" y="1728"/>
              <a:ext cx="24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H="1">
              <a:off x="1632" y="1968"/>
              <a:ext cx="288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816" y="1536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合并趋势</a:t>
              </a:r>
              <a:endPara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8" name="Group 12"/>
          <p:cNvGrpSpPr/>
          <p:nvPr/>
        </p:nvGrpSpPr>
        <p:grpSpPr>
          <a:xfrm>
            <a:off x="2057400" y="0"/>
            <a:ext cx="3810000" cy="2057400"/>
            <a:chOff x="1296" y="0"/>
            <a:chExt cx="2400" cy="1296"/>
          </a:xfrm>
        </p:grpSpPr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>
              <a:off x="1296" y="0"/>
              <a:ext cx="2400" cy="1296"/>
            </a:xfrm>
            <a:prstGeom prst="cloudCallout">
              <a:avLst>
                <a:gd name="adj1" fmla="val -40250"/>
                <a:gd name="adj2" fmla="val 1219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kumimoji="1" lang="zh-CN" altLang="zh-C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1680" y="288"/>
              <a:ext cx="177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会不会是所有物体都有合并趋势。。。。</a:t>
              </a:r>
              <a:endParaRPr kumimoji="1" lang="zh-CN" altLang="en-US" sz="2800" b="1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533400" y="5562600"/>
            <a:ext cx="83058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伽利略：</a:t>
            </a:r>
            <a:r>
              <a:rPr kumimoji="1" lang="zh-CN" altLang="en-US" sz="24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一切物体都有合并的趋势，这种趋势导致物体</a:t>
            </a:r>
            <a:endParaRPr kumimoji="1" lang="zh-CN" altLang="en-US" sz="2400" b="1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          做圆周运动。</a:t>
            </a:r>
            <a:endParaRPr kumimoji="1" lang="zh-CN" altLang="en-US" sz="2400" b="1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4112" name="Group 16"/>
          <p:cNvGrpSpPr/>
          <p:nvPr/>
        </p:nvGrpSpPr>
        <p:grpSpPr>
          <a:xfrm>
            <a:off x="6011863" y="620713"/>
            <a:ext cx="2881312" cy="4371975"/>
            <a:chOff x="3552" y="336"/>
            <a:chExt cx="1824" cy="2754"/>
          </a:xfrm>
        </p:grpSpPr>
        <p:pic>
          <p:nvPicPr>
            <p:cNvPr id="4113" name="Picture 17" descr="伽利略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52" y="336"/>
              <a:ext cx="1824" cy="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4080" y="2802"/>
              <a:ext cx="6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00FF00"/>
                  </a:solidFill>
                  <a:latin typeface="Times New Roman" panose="02020603050405020304" pitchFamily="18" charset="0"/>
                </a:rPr>
                <a:t>伽利略</a:t>
              </a:r>
              <a:endParaRPr kumimoji="1" lang="zh-CN" altLang="en-US" sz="2400" b="1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>
          <a:xfrm>
            <a:off x="3429000" y="2209800"/>
            <a:ext cx="4953000" cy="2971800"/>
            <a:chOff x="2016" y="1344"/>
            <a:chExt cx="3120" cy="1872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auto">
            <a:xfrm>
              <a:off x="2016" y="1344"/>
              <a:ext cx="3120" cy="18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auto">
            <a:xfrm>
              <a:off x="2256" y="168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3024" y="2112"/>
              <a:ext cx="384" cy="38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2592" y="1920"/>
              <a:ext cx="1584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3840" y="2448"/>
              <a:ext cx="19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28" name="Group 8"/>
          <p:cNvGrpSpPr/>
          <p:nvPr/>
        </p:nvGrpSpPr>
        <p:grpSpPr>
          <a:xfrm>
            <a:off x="2916238" y="0"/>
            <a:ext cx="5562600" cy="1752600"/>
            <a:chOff x="1680" y="0"/>
            <a:chExt cx="3504" cy="1104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3120" y="0"/>
              <a:ext cx="2064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2064" y="336"/>
              <a:ext cx="912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1680" y="432"/>
              <a:ext cx="33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5132" name="Picture 12" descr="dc-0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0" y="144"/>
              <a:ext cx="1061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2160" y="336"/>
              <a:ext cx="123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40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灵感</a:t>
              </a:r>
              <a:endParaRPr kumimoji="1" lang="zh-CN" altLang="en-US" sz="4000" b="1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34" name="Group 14"/>
          <p:cNvGrpSpPr/>
          <p:nvPr/>
        </p:nvGrpSpPr>
        <p:grpSpPr>
          <a:xfrm>
            <a:off x="4038600" y="2590800"/>
            <a:ext cx="2362200" cy="1447800"/>
            <a:chOff x="2400" y="1632"/>
            <a:chExt cx="1488" cy="912"/>
          </a:xfrm>
        </p:grpSpPr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2400" y="1824"/>
              <a:ext cx="24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 flipV="1">
              <a:off x="3552" y="2400"/>
              <a:ext cx="33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2832" y="1632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类磁力</a:t>
              </a:r>
              <a:endParaRPr kumimoji="1" lang="zh-CN" altLang="en-US"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762000" y="5622925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灵感：</a:t>
            </a:r>
            <a:r>
              <a:rPr kumimoji="1" lang="zh-CN" altLang="en-US" sz="2800">
                <a:solidFill>
                  <a:srgbClr val="00FFFF"/>
                </a:solidFill>
                <a:latin typeface="Times New Roman" panose="02020603050405020304" pitchFamily="18" charset="0"/>
                <a:ea typeface="楷体_GB2312" pitchFamily="49" charset="-122"/>
              </a:rPr>
              <a:t>受到了来自太阳的类似与磁力的作用。</a:t>
            </a:r>
            <a:endParaRPr kumimoji="1" lang="zh-CN" altLang="en-US" sz="3200" b="1">
              <a:solidFill>
                <a:srgbClr val="00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9" name="Picture 19" descr="开普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1829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990600" y="49530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00FF00"/>
                </a:solidFill>
                <a:latin typeface="Times New Roman" panose="02020603050405020304" pitchFamily="18" charset="0"/>
              </a:rPr>
              <a:t>开普勒</a:t>
            </a:r>
            <a:endParaRPr kumimoji="1" lang="zh-CN" altLang="en-US" sz="2400" b="1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3657600" y="2286000"/>
            <a:ext cx="4953000" cy="2971800"/>
            <a:chOff x="2160" y="816"/>
            <a:chExt cx="3120" cy="1872"/>
          </a:xfrm>
        </p:grpSpPr>
        <p:sp>
          <p:nvSpPr>
            <p:cNvPr id="6147" name="Line 3"/>
            <p:cNvSpPr>
              <a:spLocks noChangeShapeType="1"/>
            </p:cNvSpPr>
            <p:nvPr/>
          </p:nvSpPr>
          <p:spPr bwMode="auto">
            <a:xfrm flipH="1">
              <a:off x="3168" y="1344"/>
              <a:ext cx="288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2160" y="816"/>
              <a:ext cx="3120" cy="18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2400" y="115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880" y="1536"/>
              <a:ext cx="384" cy="38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2592" y="1344"/>
              <a:ext cx="1584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4128" y="1632"/>
              <a:ext cx="19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53" name="Group 9"/>
          <p:cNvGrpSpPr/>
          <p:nvPr/>
        </p:nvGrpSpPr>
        <p:grpSpPr>
          <a:xfrm>
            <a:off x="3733800" y="2590800"/>
            <a:ext cx="3505200" cy="1447800"/>
            <a:chOff x="2544" y="1680"/>
            <a:chExt cx="2208" cy="912"/>
          </a:xfrm>
        </p:grpSpPr>
        <p:grpSp>
          <p:nvGrpSpPr>
            <p:cNvPr id="6154" name="Group 10"/>
            <p:cNvGrpSpPr/>
            <p:nvPr/>
          </p:nvGrpSpPr>
          <p:grpSpPr>
            <a:xfrm>
              <a:off x="2544" y="1728"/>
              <a:ext cx="2208" cy="864"/>
              <a:chOff x="2208" y="1728"/>
              <a:chExt cx="2208" cy="864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auto">
              <a:xfrm>
                <a:off x="4224" y="2496"/>
                <a:ext cx="96" cy="96"/>
              </a:xfrm>
              <a:prstGeom prst="curvedUpArrow">
                <a:avLst>
                  <a:gd name="adj1" fmla="val 20000"/>
                  <a:gd name="adj2" fmla="val 4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auto">
              <a:xfrm>
                <a:off x="4080" y="2064"/>
                <a:ext cx="192" cy="48"/>
              </a:xfrm>
              <a:prstGeom prst="curvedDown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7" name="AutoShape 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48" cy="144"/>
              </a:xfrm>
              <a:prstGeom prst="curvedRigh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8" name="AutoShape 14"/>
              <p:cNvSpPr>
                <a:spLocks noChangeArrowheads="1"/>
              </p:cNvSpPr>
              <p:nvPr/>
            </p:nvSpPr>
            <p:spPr bwMode="auto">
              <a:xfrm>
                <a:off x="4368" y="2208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9" name="AutoShape 15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curvedRightArrow">
                <a:avLst>
                  <a:gd name="adj1" fmla="val 20000"/>
                  <a:gd name="adj2" fmla="val 4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0" name="AutoShape 16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48" cy="96"/>
              </a:xfrm>
              <a:prstGeom prst="curvedLeftArrow">
                <a:avLst>
                  <a:gd name="adj1" fmla="val 40000"/>
                  <a:gd name="adj2" fmla="val 8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auto">
              <a:xfrm>
                <a:off x="2352" y="2112"/>
                <a:ext cx="144" cy="48"/>
              </a:xfrm>
              <a:prstGeom prst="curvedUp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2" name="AutoShape 18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144" cy="48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3216" y="168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(</a:t>
              </a:r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以太）作用</a:t>
              </a:r>
              <a:endParaRPr kumimoji="1" lang="zh-CN" altLang="en-US"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64" name="Group 20"/>
          <p:cNvGrpSpPr/>
          <p:nvPr/>
        </p:nvGrpSpPr>
        <p:grpSpPr>
          <a:xfrm>
            <a:off x="1676400" y="0"/>
            <a:ext cx="5105400" cy="1752600"/>
            <a:chOff x="1056" y="0"/>
            <a:chExt cx="3216" cy="1104"/>
          </a:xfrm>
        </p:grpSpPr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1056" y="0"/>
              <a:ext cx="3120" cy="1104"/>
            </a:xfrm>
            <a:prstGeom prst="cloudCallout">
              <a:avLst>
                <a:gd name="adj1" fmla="val -40546"/>
                <a:gd name="adj2" fmla="val 63227"/>
              </a:avLst>
            </a:prstGeom>
            <a:noFill/>
            <a:ln w="9525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30000"/>
                </a:spcBef>
              </a:pPr>
              <a:endParaRPr kumimoji="1" lang="zh-CN" altLang="zh-CN" sz="4800" b="1" baseline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6166" name="Text Box 22"/>
            <p:cNvSpPr txBox="1">
              <a:spLocks noChangeArrowheads="1"/>
            </p:cNvSpPr>
            <p:nvPr/>
          </p:nvSpPr>
          <p:spPr bwMode="auto">
            <a:xfrm>
              <a:off x="1488" y="144"/>
              <a:ext cx="2784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800">
                  <a:solidFill>
                    <a:srgbClr val="00FF00"/>
                  </a:solidFill>
                  <a:latin typeface="Times New Roman" panose="02020603050405020304" pitchFamily="18" charset="0"/>
                </a:rPr>
                <a:t>可能在一种看不见但</a:t>
              </a:r>
              <a:endParaRPr kumimoji="1" lang="zh-CN" altLang="en-US" sz="280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  <a:p>
              <a:r>
                <a:rPr kumimoji="1" lang="zh-CN" altLang="en-US" sz="2800">
                  <a:solidFill>
                    <a:srgbClr val="00FF00"/>
                  </a:solidFill>
                  <a:latin typeface="Times New Roman" panose="02020603050405020304" pitchFamily="18" charset="0"/>
                </a:rPr>
                <a:t>旋转着的物质（以太）</a:t>
              </a:r>
              <a:endParaRPr kumimoji="1" lang="zh-CN" altLang="en-US" sz="280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  <a:p>
              <a:r>
                <a:rPr kumimoji="1" lang="zh-CN" altLang="en-US" sz="2800">
                  <a:solidFill>
                    <a:srgbClr val="00FF00"/>
                  </a:solidFill>
                  <a:latin typeface="Times New Roman" panose="02020603050405020304" pitchFamily="18" charset="0"/>
                </a:rPr>
                <a:t>作用下</a:t>
              </a:r>
              <a:r>
                <a:rPr kumimoji="1" lang="en-US" altLang="zh-CN" sz="2400">
                  <a:solidFill>
                    <a:srgbClr val="00FF00"/>
                  </a:solidFill>
                </a:rPr>
                <a:t>…… </a:t>
              </a:r>
              <a:endParaRPr kumimoji="1" lang="en-US" altLang="zh-CN" sz="2400">
                <a:solidFill>
                  <a:srgbClr val="00FF00"/>
                </a:solidFill>
              </a:endParaRPr>
            </a:p>
          </p:txBody>
        </p:sp>
      </p:grp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685800" y="5562600"/>
            <a:ext cx="807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笛卡儿</a:t>
            </a:r>
            <a:r>
              <a:rPr kumimoji="1" lang="zh-CN" altLang="en-US" sz="320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kumimoji="1"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在行星的周围有旋转的物质</a:t>
            </a:r>
            <a:r>
              <a:rPr kumimoji="1" lang="en-US" altLang="zh-CN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kumimoji="1"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以太）作用在行星上，使得行星绕太阳运动。</a:t>
            </a:r>
            <a:endParaRPr kumimoji="1" lang="zh-CN" altLang="en-US" sz="2800" b="1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168" name="Group 24"/>
          <p:cNvGrpSpPr/>
          <p:nvPr/>
        </p:nvGrpSpPr>
        <p:grpSpPr>
          <a:xfrm>
            <a:off x="0" y="1166813"/>
            <a:ext cx="2514600" cy="4138612"/>
            <a:chOff x="0" y="705"/>
            <a:chExt cx="1584" cy="2607"/>
          </a:xfrm>
        </p:grpSpPr>
        <p:pic>
          <p:nvPicPr>
            <p:cNvPr id="6169" name="Picture 25" descr="笛卡儿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056"/>
              <a:ext cx="1584" cy="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0" y="705"/>
              <a:ext cx="7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笛卡儿</a:t>
              </a:r>
              <a:endParaRPr kumimoji="1" lang="zh-CN" altLang="en-US" sz="28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061025"/>
            <a:ext cx="6442789" cy="304698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endParaRPr lang="en-US" altLang="zh-CN" smtClean="0"/>
          </a:p>
          <a:p>
            <a:r>
              <a:rPr lang="en-US" altLang="zh-CN"/>
              <a:t> </a:t>
            </a:r>
            <a:r>
              <a:rPr lang="en-US" altLang="zh-CN" smtClean="0"/>
              <a:t>                                                            </a:t>
            </a:r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</p:txBody>
      </p:sp>
      <p:grpSp>
        <p:nvGrpSpPr>
          <p:cNvPr id="7170" name="Group 2"/>
          <p:cNvGrpSpPr/>
          <p:nvPr/>
        </p:nvGrpSpPr>
        <p:grpSpPr>
          <a:xfrm>
            <a:off x="1835150" y="2205038"/>
            <a:ext cx="5410200" cy="2743200"/>
            <a:chOff x="1296" y="1104"/>
            <a:chExt cx="3408" cy="1728"/>
          </a:xfrm>
        </p:grpSpPr>
        <p:sp>
          <p:nvSpPr>
            <p:cNvPr id="7171" name="Oval 3"/>
            <p:cNvSpPr>
              <a:spLocks noChangeArrowheads="1"/>
            </p:cNvSpPr>
            <p:nvPr/>
          </p:nvSpPr>
          <p:spPr bwMode="auto">
            <a:xfrm>
              <a:off x="2448" y="1872"/>
              <a:ext cx="240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2064" y="1632"/>
              <a:ext cx="129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1632" y="1344"/>
              <a:ext cx="2400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1296" y="1104"/>
              <a:ext cx="3408" cy="17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2208" y="168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00FF00"/>
                </a:solidFill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3696" y="1488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4080" y="2448"/>
              <a:ext cx="192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" y="5181600"/>
            <a:ext cx="80772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胡克、哈雷等</a:t>
            </a:r>
            <a:r>
              <a:rPr kumimoji="1" lang="en-US" altLang="zh-CN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kumimoji="1" lang="zh-CN" altLang="en-US" sz="24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受到了太阳对它的引力，证明了如果行星的轨道是圆形的，其所受的引力大小跟行星到太阳的距离的二次方成反比，但没法证明在椭圆轨道规律也成立。</a:t>
            </a:r>
            <a:endParaRPr kumimoji="1" lang="zh-CN" altLang="en-US" sz="240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7179" name="Group 11"/>
          <p:cNvGrpSpPr/>
          <p:nvPr/>
        </p:nvGrpSpPr>
        <p:grpSpPr>
          <a:xfrm>
            <a:off x="3276600" y="304800"/>
            <a:ext cx="2667000" cy="1371600"/>
            <a:chOff x="2112" y="192"/>
            <a:chExt cx="1680" cy="864"/>
          </a:xfrm>
        </p:grpSpPr>
        <p:sp>
          <p:nvSpPr>
            <p:cNvPr id="7180" name="Oval 12"/>
            <p:cNvSpPr>
              <a:spLocks noChangeArrowheads="1"/>
            </p:cNvSpPr>
            <p:nvPr/>
          </p:nvSpPr>
          <p:spPr bwMode="auto">
            <a:xfrm>
              <a:off x="2112" y="192"/>
              <a:ext cx="163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2256" y="480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Times New Roman" panose="02020603050405020304" pitchFamily="18" charset="0"/>
                </a:rPr>
                <a:t>太阳引力</a:t>
              </a:r>
              <a:endParaRPr kumimoji="1" lang="zh-CN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82" name="Group 14"/>
          <p:cNvGrpSpPr/>
          <p:nvPr/>
        </p:nvGrpSpPr>
        <p:grpSpPr>
          <a:xfrm>
            <a:off x="2362200" y="762000"/>
            <a:ext cx="4800600" cy="457200"/>
            <a:chOff x="1488" y="480"/>
            <a:chExt cx="3024" cy="288"/>
          </a:xfrm>
        </p:grpSpPr>
        <p:sp>
          <p:nvSpPr>
            <p:cNvPr id="7183" name="AutoShape 15"/>
            <p:cNvSpPr>
              <a:spLocks noChangeArrowheads="1"/>
            </p:cNvSpPr>
            <p:nvPr/>
          </p:nvSpPr>
          <p:spPr bwMode="auto">
            <a:xfrm>
              <a:off x="1488" y="480"/>
              <a:ext cx="528" cy="288"/>
            </a:xfrm>
            <a:prstGeom prst="rightArrow">
              <a:avLst>
                <a:gd name="adj1" fmla="val 50000"/>
                <a:gd name="adj2" fmla="val 45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4" name="AutoShape 16"/>
            <p:cNvSpPr>
              <a:spLocks noChangeArrowheads="1"/>
            </p:cNvSpPr>
            <p:nvPr/>
          </p:nvSpPr>
          <p:spPr bwMode="auto">
            <a:xfrm>
              <a:off x="3840" y="480"/>
              <a:ext cx="672" cy="288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85" name="Group 17"/>
          <p:cNvGrpSpPr/>
          <p:nvPr/>
        </p:nvGrpSpPr>
        <p:grpSpPr>
          <a:xfrm>
            <a:off x="3429000" y="2895600"/>
            <a:ext cx="2895600" cy="1676400"/>
            <a:chOff x="2160" y="1824"/>
            <a:chExt cx="1824" cy="1056"/>
          </a:xfrm>
        </p:grpSpPr>
        <p:grpSp>
          <p:nvGrpSpPr>
            <p:cNvPr id="7186" name="Group 18"/>
            <p:cNvGrpSpPr/>
            <p:nvPr/>
          </p:nvGrpSpPr>
          <p:grpSpPr>
            <a:xfrm>
              <a:off x="2160" y="1920"/>
              <a:ext cx="1824" cy="960"/>
              <a:chOff x="2160" y="1920"/>
              <a:chExt cx="1824" cy="960"/>
            </a:xfrm>
          </p:grpSpPr>
          <p:sp>
            <p:nvSpPr>
              <p:cNvPr id="7187" name="Line 19"/>
              <p:cNvSpPr>
                <a:spLocks noChangeShapeType="1"/>
              </p:cNvSpPr>
              <p:nvPr/>
            </p:nvSpPr>
            <p:spPr bwMode="auto">
              <a:xfrm>
                <a:off x="2160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8" name="Line 20"/>
              <p:cNvSpPr>
                <a:spLocks noChangeShapeType="1"/>
              </p:cNvSpPr>
              <p:nvPr/>
            </p:nvSpPr>
            <p:spPr bwMode="auto">
              <a:xfrm flipH="1" flipV="1">
                <a:off x="3600" y="2736"/>
                <a:ext cx="384" cy="14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9" name="Line 21"/>
              <p:cNvSpPr>
                <a:spLocks noChangeShapeType="1"/>
              </p:cNvSpPr>
              <p:nvPr/>
            </p:nvSpPr>
            <p:spPr bwMode="auto">
              <a:xfrm flipH="1">
                <a:off x="3312" y="1920"/>
                <a:ext cx="288" cy="144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3312" y="24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endPara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3024" y="182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endPara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92" name="Group 24"/>
          <p:cNvGrpSpPr/>
          <p:nvPr/>
        </p:nvGrpSpPr>
        <p:grpSpPr>
          <a:xfrm>
            <a:off x="0" y="0"/>
            <a:ext cx="9144000" cy="3429000"/>
            <a:chOff x="0" y="0"/>
            <a:chExt cx="5760" cy="2160"/>
          </a:xfrm>
        </p:grpSpPr>
        <p:grpSp>
          <p:nvGrpSpPr>
            <p:cNvPr id="7193" name="Group 25"/>
            <p:cNvGrpSpPr/>
            <p:nvPr/>
          </p:nvGrpSpPr>
          <p:grpSpPr>
            <a:xfrm>
              <a:off x="0" y="0"/>
              <a:ext cx="5760" cy="1824"/>
              <a:chOff x="0" y="0"/>
              <a:chExt cx="5760" cy="1824"/>
            </a:xfrm>
          </p:grpSpPr>
          <p:pic>
            <p:nvPicPr>
              <p:cNvPr id="7194" name="Picture 26" descr="哈雷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65" y="0"/>
                <a:ext cx="1195" cy="1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5" name="Picture 27" descr="胡克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392" cy="1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412" y="1872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胡克</a:t>
              </a:r>
              <a:endParaRPr kumimoji="1" lang="zh-CN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4984" y="1776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哈雷</a:t>
              </a:r>
              <a:endParaRPr kumimoji="1" lang="zh-CN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24582" descr="n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863" y="107950"/>
            <a:ext cx="3446462" cy="30099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Text Box 2"/>
          <p:cNvSpPr txBox="1"/>
          <p:nvPr/>
        </p:nvSpPr>
        <p:spPr>
          <a:xfrm>
            <a:off x="592138" y="3189288"/>
            <a:ext cx="3494087" cy="523220"/>
          </a:xfrm>
          <a:prstGeom prst="rect">
            <a:avLst/>
          </a:prstGeom>
          <a:solidFill>
            <a:srgbClr val="5F5F5F">
              <a:alpha val="82001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牛顿 </a:t>
            </a:r>
            <a:r>
              <a:rPr lang="en-US" altLang="zh-CN" sz="280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(1643—1727</a:t>
            </a:r>
            <a:r>
              <a:rPr lang="en-US" altLang="zh-CN" sz="280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80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6" name="矩形 24585"/>
          <p:cNvSpPr/>
          <p:nvPr/>
        </p:nvSpPr>
        <p:spPr>
          <a:xfrm>
            <a:off x="4733925" y="-12692"/>
            <a:ext cx="4011613" cy="6986528"/>
          </a:xfrm>
          <a:prstGeom prst="rect">
            <a:avLst/>
          </a:prstGeom>
          <a:solidFill>
            <a:srgbClr val="5F5F5F">
              <a:alpha val="80000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0">
                <a:latin typeface="Times New Roman" panose="02020603050405020304" pitchFamily="18" charset="0"/>
                <a:ea typeface="华文新魏" panose="02010800040101010101" pitchFamily="2" charset="-122"/>
              </a:rPr>
              <a:t>       </a:t>
            </a:r>
            <a:r>
              <a:rPr lang="zh-CN" altLang="en-US" b="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牛顿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在</a:t>
            </a:r>
            <a:r>
              <a:rPr lang="zh-CN" altLang="en-US" b="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前人对惯性研究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的基础上</a:t>
            </a:r>
            <a:r>
              <a:rPr lang="zh-CN" altLang="en-US" b="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，开始思考“物体怎样才会不沿直线运动”，他的回答是：以任何方式改变速度，都需要力。行星做匀速圆周运动需要指向圆心的力，这个力应该就是太阳对它的引力。       </a:t>
            </a:r>
            <a:endParaRPr lang="en-US" altLang="zh-CN" b="0" smtClean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r>
              <a:rPr lang="en-US" altLang="zh-CN" b="0" smtClean="0"/>
              <a:t>        </a:t>
            </a:r>
            <a:r>
              <a:rPr lang="zh-CN" altLang="en-US" b="0" smtClean="0"/>
              <a:t>经过</a:t>
            </a:r>
            <a:r>
              <a:rPr lang="zh-CN" altLang="en-US" b="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长期的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思考，并凭借其超凡的数学</a:t>
            </a:r>
            <a:r>
              <a:rPr lang="zh-CN" altLang="en-US" b="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能力最终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发现了</a:t>
            </a:r>
            <a:r>
              <a:rPr lang="zh-CN" altLang="en-US" b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万有引力定律</a:t>
            </a:r>
            <a:r>
              <a:rPr lang="zh-CN" altLang="en-US" b="0">
                <a:latin typeface="Times New Roman" panose="02020603050405020304" pitchFamily="18" charset="0"/>
                <a:ea typeface="华文新魏" panose="02010800040101010101" pitchFamily="2" charset="-122"/>
              </a:rPr>
              <a:t>。</a:t>
            </a:r>
            <a:endParaRPr lang="zh-CN" altLang="en-US" b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4587" name="矩形 24586"/>
          <p:cNvSpPr/>
          <p:nvPr/>
        </p:nvSpPr>
        <p:spPr>
          <a:xfrm>
            <a:off x="576264" y="3741764"/>
            <a:ext cx="3509962" cy="1384995"/>
          </a:xfrm>
          <a:prstGeom prst="rect">
            <a:avLst/>
          </a:prstGeom>
          <a:solidFill>
            <a:srgbClr val="5F5F5F">
              <a:alpha val="80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zh-CN" sz="2800" b="0" strike="noStrike" noProof="1" smtClean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——</a:t>
            </a:r>
            <a:r>
              <a:rPr lang="zh-CN" altLang="en-US" sz="2800" b="0" strike="noStrike" noProof="1" smtClean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如果</a:t>
            </a:r>
            <a:r>
              <a:rPr lang="zh-CN" altLang="en-US" sz="2800" b="0" strike="noStrike" noProof="1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说我看的比别人更远，那是因为我站在巨人的肩膀上。</a:t>
            </a:r>
            <a:r>
              <a:rPr lang="zh-CN" altLang="en-US" sz="2400" b="0" strike="noStrike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endParaRPr lang="zh-CN" altLang="en-US" sz="2400" b="0" strike="noStrike" noProof="1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3622</Words>
  <Application>WPS 演示</Application>
  <PresentationFormat>On-screen Show (4:3)</PresentationFormat>
  <Paragraphs>409</Paragraphs>
  <Slides>39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31</vt:i4>
      </vt:variant>
      <vt:variant>
        <vt:lpstr>幻灯片标题</vt:lpstr>
      </vt:variant>
      <vt:variant>
        <vt:i4>39</vt:i4>
      </vt:variant>
    </vt:vector>
  </HeadingPairs>
  <TitlesOfParts>
    <vt:vector size="89" baseType="lpstr">
      <vt:lpstr>Arial</vt:lpstr>
      <vt:lpstr>宋体</vt:lpstr>
      <vt:lpstr>Wingdings</vt:lpstr>
      <vt:lpstr>Times New Roman</vt:lpstr>
      <vt:lpstr>华文新魏</vt:lpstr>
      <vt:lpstr>Garamond</vt:lpstr>
      <vt:lpstr>楷体_GB2312</vt:lpstr>
      <vt:lpstr>Symbol</vt:lpstr>
      <vt:lpstr>新宋体</vt:lpstr>
      <vt:lpstr>微软雅黑</vt:lpstr>
      <vt:lpstr>Arial Unicode MS</vt:lpstr>
      <vt:lpstr>隶书</vt:lpstr>
      <vt:lpstr>黑体</vt:lpstr>
      <vt:lpstr>Arial Black</vt:lpstr>
      <vt:lpstr>华文行楷</vt:lpstr>
      <vt:lpstr>MingLiU</vt:lpstr>
      <vt:lpstr>MingLiU-ExtB</vt:lpstr>
      <vt:lpstr>Segoe Print</vt:lpstr>
      <vt:lpstr>默认设计模板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小   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3</cp:revision>
  <cp:lastPrinted>2021-02-05T21:47:00Z</cp:lastPrinted>
  <dcterms:created xsi:type="dcterms:W3CDTF">2021-02-05T21:47:00Z</dcterms:created>
  <dcterms:modified xsi:type="dcterms:W3CDTF">2021-02-22T00:29:29Z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2052-11.1.0.9021</vt:lpwstr>
  </property>
</Properties>
</file>