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71" r:id="rId4"/>
    <p:sldId id="300" r:id="rId5"/>
    <p:sldId id="301" r:id="rId6"/>
    <p:sldId id="282" r:id="rId7"/>
    <p:sldId id="257" r:id="rId8"/>
    <p:sldId id="299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4871" y="2427119"/>
            <a:ext cx="68052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2020-2021</a:t>
            </a:r>
            <a:r>
              <a:rPr lang="zh-CN" altLang="en-US" sz="2800" b="1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学年度第一学期数学教研组会议</a:t>
            </a:r>
            <a:endParaRPr lang="zh-CN" altLang="en-US" sz="2800" b="1" dirty="0" smtClean="0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4653136"/>
            <a:ext cx="273630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2020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年</a:t>
            </a:r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9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月</a:t>
            </a:r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17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日</a:t>
            </a:r>
            <a:endParaRPr lang="zh-CN" altLang="en-US" sz="2800" dirty="0" smtClean="0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518" y="1388745"/>
            <a:ext cx="7772400" cy="136207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一、本学期市、区活动安排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3075" y="1152525"/>
            <a:ext cx="7995920" cy="1275715"/>
          </a:xfrm>
        </p:spPr>
        <p:txBody>
          <a:bodyPr>
            <a:normAutofit lnSpcReduction="10000"/>
          </a:bodyPr>
          <a:lstStyle/>
          <a:p>
            <a:endParaRPr lang="zh-CN" altLang="en-US" sz="3200" b="1" dirty="0">
              <a:solidFill>
                <a:srgbClr val="0000FF"/>
              </a:solidFill>
            </a:endParaRPr>
          </a:p>
          <a:p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4680" y="2369820"/>
            <a:ext cx="8006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dirty="0">
                <a:solidFill>
                  <a:schemeClr val="tx1"/>
                </a:solidFill>
                <a:sym typeface="+mn-ea"/>
              </a:rPr>
              <a:t>1.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高中数学竞赛：市教研室直接分配名额，我们可以借助此项活动进行校内选拔和优分提高。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680" y="3345815"/>
            <a:ext cx="8134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2.</a:t>
            </a:r>
            <a:r>
              <a:rPr lang="zh-CN" altLang="en-US" b="1"/>
              <a:t>市青优评比：三年一次，区推荐了三名数学教师，要求很高，需要平时积累材料。青年优秀教师对照条件，有针对性地查缺补漏，可以寻求组织的帮助。</a:t>
            </a:r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614045" y="4227195"/>
            <a:ext cx="78549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3.</a:t>
            </a:r>
            <a:r>
              <a:rPr lang="zh-CN" altLang="en-US" b="1"/>
              <a:t>考试安排：高二期中全市统测，从某种角度来说考试数据比高三期初考试数据更正确，所以此次考试市教研室非常重视；高一、高三期末全市统考，高二期末区统考。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835" y="1388745"/>
            <a:ext cx="7772400" cy="89217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一、本学期市、区活动安排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3075" y="1152525"/>
            <a:ext cx="7995920" cy="1275715"/>
          </a:xfrm>
        </p:spPr>
        <p:txBody>
          <a:bodyPr>
            <a:normAutofit lnSpcReduction="10000"/>
          </a:bodyPr>
          <a:lstStyle/>
          <a:p>
            <a:endParaRPr lang="zh-CN" altLang="en-US" sz="3200" b="1" dirty="0">
              <a:solidFill>
                <a:srgbClr val="0000FF"/>
              </a:solidFill>
            </a:endParaRPr>
          </a:p>
          <a:p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8815" y="2382520"/>
            <a:ext cx="8006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dirty="0">
                <a:solidFill>
                  <a:schemeClr val="tx1"/>
                </a:solidFill>
                <a:sym typeface="+mn-ea"/>
              </a:rPr>
              <a:t>4.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南三片区教研活动：第七周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13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日江宁分校，需要区两名教师开课或讲座。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680" y="3345815"/>
            <a:ext cx="8134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 5.</a:t>
            </a:r>
            <a:r>
              <a:rPr lang="zh-CN" altLang="en-US" b="1"/>
              <a:t>高三一轮复习推进会：国庆后，推荐三个学校的高三备课组交流。</a:t>
            </a:r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685800" y="4262120"/>
            <a:ext cx="7783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6.</a:t>
            </a:r>
            <a:r>
              <a:rPr lang="zh-CN" altLang="en-US" b="1"/>
              <a:t>新课程研讨：区高一、高二教师参加，第八周（</a:t>
            </a:r>
            <a:r>
              <a:rPr lang="en-US" altLang="zh-CN" b="1"/>
              <a:t>10</a:t>
            </a:r>
            <a:r>
              <a:rPr lang="zh-CN" altLang="en-US" b="1"/>
              <a:t>月</a:t>
            </a:r>
            <a:r>
              <a:rPr lang="en-US" altLang="zh-CN" b="1"/>
              <a:t>20</a:t>
            </a:r>
            <a:r>
              <a:rPr lang="zh-CN" altLang="en-US" b="1"/>
              <a:t>日），张格波名师工作室参与。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835" y="1388745"/>
            <a:ext cx="7772400" cy="92646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一、本学期市、区活动安排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3075" y="1152525"/>
            <a:ext cx="7995920" cy="1275715"/>
          </a:xfrm>
        </p:spPr>
        <p:txBody>
          <a:bodyPr>
            <a:normAutofit lnSpcReduction="10000"/>
          </a:bodyPr>
          <a:lstStyle/>
          <a:p>
            <a:endParaRPr lang="zh-CN" altLang="en-US" sz="3200" b="1" dirty="0">
              <a:solidFill>
                <a:srgbClr val="0000FF"/>
              </a:solidFill>
            </a:endParaRPr>
          </a:p>
          <a:p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8815" y="2382520"/>
            <a:ext cx="8006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dirty="0">
                <a:solidFill>
                  <a:schemeClr val="tx1"/>
                </a:solidFill>
                <a:sym typeface="+mn-ea"/>
              </a:rPr>
              <a:t>7.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区</a:t>
            </a:r>
            <a:r>
              <a:rPr lang="zh-CN" b="1" dirty="0">
                <a:solidFill>
                  <a:schemeClr val="tx1"/>
                </a:solidFill>
                <a:sym typeface="+mn-ea"/>
              </a:rPr>
              <a:t>新一届学科带头人评比：年底开始，电脑第一轮筛选，区级公开课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分，校级公开课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分，注重材料的积累，硬条件必须符合。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680" y="3345815"/>
            <a:ext cx="8134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altLang="zh-CN" b="1"/>
              <a:t>8.</a:t>
            </a:r>
            <a:r>
              <a:rPr lang="zh-CN" b="1"/>
              <a:t>高三解题能力竞赛：</a:t>
            </a:r>
            <a:r>
              <a:rPr lang="en-US" altLang="zh-CN" b="1"/>
              <a:t>11</a:t>
            </a:r>
            <a:r>
              <a:rPr lang="zh-CN" altLang="en-US" b="1"/>
              <a:t>月上旬，近三年全国卷、原题、解题分析、新课程理论，关注新课程标准（</a:t>
            </a:r>
            <a:r>
              <a:rPr lang="en-US" altLang="zh-CN" b="1">
                <a:sym typeface="+mn-ea"/>
              </a:rPr>
              <a:t>120+30</a:t>
            </a:r>
            <a:r>
              <a:rPr lang="zh-CN" altLang="en-US" b="1">
                <a:sym typeface="+mn-ea"/>
              </a:rPr>
              <a:t>）。</a:t>
            </a:r>
            <a:endParaRPr lang="en-US" altLang="zh-CN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363" y="463550"/>
            <a:ext cx="7772400" cy="1362075"/>
          </a:xfrm>
        </p:spPr>
        <p:txBody>
          <a:bodyPr/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二、本学期校内活动安排</a:t>
            </a:r>
            <a:endParaRPr lang="zh-CN" altLang="en-US" sz="28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1447800" y="1188085"/>
          <a:ext cx="62484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300"/>
                <a:gridCol w="1123950"/>
                <a:gridCol w="4629150"/>
              </a:tblGrid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周次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主要工作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9.1-9.6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巩固暑假培训内容、制定教研组计划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9.7-9.13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数学教研组第一次会议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9.14-9.20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高三数学教学视导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9.21-9.27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新教师交流会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9.28-10.4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国庆放假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10.5-10.11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国庆放假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10.12-10.18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师徒结对活动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10.19-10.25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第一次教学常规检查反馈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10.26-11.1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学校教学开放日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11.2-11.8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高一视导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11.9-11.15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期中考试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11.16-11.22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期中质量分析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11.23-11.29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工作不满三年的青年教师汇报课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11.30-12.6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高二视导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12.7-12.13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新高考专家讲座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12.14-12.20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第二次教学常规检查反馈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12.21-12.27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校际同题异构活动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12.28-1.3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元旦放假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1.4-1.10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“数学作业”专项研讨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1.11-1.17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期末复习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1.18-1.24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高三一模、高一高二期末考试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1.25-1.29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高一高二期末试卷讲评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447800" y="539432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latin typeface="宋体" panose="02010600030101010101" pitchFamily="2" charset="-122"/>
              </a:rPr>
              <a:t> 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54000" y="382905"/>
            <a:ext cx="4011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三、学习、思考、实践</a:t>
            </a:r>
            <a:endParaRPr lang="zh-CN" altLang="en-US" sz="240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2580" y="760730"/>
            <a:ext cx="79686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学习：从暑假到现在，从省教育厅到区教研室，从山东省到省内外市，我们</a:t>
            </a:r>
            <a:r>
              <a:rPr lang="zh-CN"/>
              <a:t>接触到了一些报告、几个</a:t>
            </a:r>
            <a:r>
              <a:rPr lang="en-US" altLang="zh-CN"/>
              <a:t>PPT</a:t>
            </a:r>
            <a:r>
              <a:rPr lang="zh-CN" altLang="en-US"/>
              <a:t>，这些报告、</a:t>
            </a:r>
            <a:r>
              <a:rPr lang="en-US" altLang="zh-CN"/>
              <a:t>PPT</a:t>
            </a:r>
            <a:r>
              <a:rPr lang="zh-CN" altLang="en-US"/>
              <a:t>以及一些资料都需要我们花时间学习和消化，尽快剔除江苏卷对我们教学的影响，加快进入新课程轨道。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1945" y="1922780"/>
            <a:ext cx="80968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2.</a:t>
            </a:r>
            <a:r>
              <a:rPr lang="zh-CN" altLang="en-US"/>
              <a:t>思考：通过学习，我们知道全国卷不仅仅改变了试题的结构，对我们影响更大的是数学内容宽度和高度的变化。我们需要思考我们可以在哪些方面工作更细致一点，例如圆锥曲线中的二级结论，我们需要思考哪些结论可以教给学生、什么时候教给学生、教给哪个层次的学生；我们需要思考面对如此残酷的现状（生源、新高考），我们可以做什么，例如课堂控制是否可以改进、学生计算能力怎么提高、怎么教学生读题等等。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98145" y="4060825"/>
            <a:ext cx="80625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3.</a:t>
            </a:r>
            <a:r>
              <a:rPr lang="zh-CN" altLang="en-US"/>
              <a:t>实践：任何的改革都需要我们一线教师去落实，在落实过程中，我们一定会焦虑、生气、无奈，这都是我们数学老师熟悉的情绪，我们无法消灭这些不良情绪，但是我们可以用积极的情绪去抵消，在实践中，我们去适应新高考、转变教学重点、加强学案研究、挖掘教材和高考真题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48615" y="3518535"/>
            <a:ext cx="8334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</a:t>
            </a:r>
            <a:endParaRPr lang="zh-CN" altLang="en-US" sz="2400"/>
          </a:p>
        </p:txBody>
      </p:sp>
      <p:sp>
        <p:nvSpPr>
          <p:cNvPr id="2" name="文本框 1"/>
          <p:cNvSpPr txBox="1"/>
          <p:nvPr/>
        </p:nvSpPr>
        <p:spPr>
          <a:xfrm>
            <a:off x="655320" y="2447925"/>
            <a:ext cx="79489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以上是我个人的一些感悟，如果有不足之处，请各位老师多多包涵！</a:t>
            </a:r>
            <a:endParaRPr lang="zh-CN" altLang="en-US" sz="28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UNIT_TABLE_BEAUTIFY" val="smartTable{b286088d-2a21-4df0-b15b-eef46665938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1388</Words>
  <Application>WPS 演示</Application>
  <PresentationFormat>全屏显示(4:3)</PresentationFormat>
  <Paragraphs>186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仿宋</vt:lpstr>
      <vt:lpstr>黑体</vt:lpstr>
      <vt:lpstr>微软雅黑</vt:lpstr>
      <vt:lpstr>Arial Unicode MS</vt:lpstr>
      <vt:lpstr>Calibri</vt:lpstr>
      <vt:lpstr>Office 主题</vt:lpstr>
      <vt:lpstr>PowerPoint 演示文稿</vt:lpstr>
      <vt:lpstr>一、本学期市、区活动安排</vt:lpstr>
      <vt:lpstr>一、本学期市、区活动安排</vt:lpstr>
      <vt:lpstr>一、本学期市、区活动安排</vt:lpstr>
      <vt:lpstr>二、本学期校内活动安排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andy</dc:creator>
  <cp:lastModifiedBy>ygx</cp:lastModifiedBy>
  <cp:revision>60</cp:revision>
  <dcterms:created xsi:type="dcterms:W3CDTF">2017-11-13T02:58:00Z</dcterms:created>
  <dcterms:modified xsi:type="dcterms:W3CDTF">2020-09-16T07:59:56Z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2052-11.3.0.9228</vt:lpwstr>
  </property>
</Properties>
</file>