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600" r:id="rId3"/>
    <p:sldId id="472" r:id="rId4"/>
    <p:sldId id="488" r:id="rId5"/>
    <p:sldId id="598" r:id="rId6"/>
    <p:sldId id="487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CC00CC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99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页眉占位符 18022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7" name="日期占位符 18022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8" name="页脚占位符 18022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9" name="灯片编号占位符 18022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fld id="{ECBB4B45-E84D-4A3A-A2C3-E4E792E1589D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fld id="{F75AF71C-64AF-457A-9DC0-C3E3C7FECE84}" type="datetimeFigureOut">
              <a:rPr lang="zh-CN" altLang="en-US"/>
              <a:t>2020-12-15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楷体" pitchFamily="49" charset="-122"/>
              </a:defRPr>
            </a:lvl1pPr>
          </a:lstStyle>
          <a:p>
            <a:pPr>
              <a:defRPr/>
            </a:pPr>
            <a:fld id="{09CEB832-DAFE-4EC6-9071-A38F2F64322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320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0DB2B-FA15-403B-A382-81F857AE35C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E2CF5-E0AA-4D18-BE7D-7939E0715911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90220-467B-4A33-8C5E-D4EB37A314C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F816E-465A-40E9-B00B-FC1BFA7595B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1F73-4D74-4745-8231-39AE05F69CB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F8FF7-FC65-46A0-8528-50BB68D2753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44065-7731-4741-A3B8-17F5319CE35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010C2-596B-4E9F-BDDD-1E91950A49A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802F-CA69-40FE-9E83-6797B5C95658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CFDD9-0659-4742-9739-466AB298486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D2422-76BA-45CF-8D19-218D45255F4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0A5E4-1E91-4790-8361-E7E2CB2D5E2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6631C-C71A-4F3B-B24C-517A9C63F9B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51F79452-9A0A-40D2-B432-3F21836E17C8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509905" y="1856105"/>
            <a:ext cx="812355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73000"/>
              </a:lnSpc>
              <a:spcBef>
                <a:spcPts val="1300"/>
              </a:spcBef>
              <a:spcAft>
                <a:spcPts val="1300"/>
              </a:spcAft>
              <a:buClrTx/>
              <a:buSzTx/>
              <a:buFontTx/>
              <a:buNone/>
              <a:tabLst>
                <a:tab pos="1620520" algn="l"/>
              </a:tabLst>
              <a:defRPr/>
            </a:pPr>
            <a:r>
              <a:rPr kumimoji="0" lang="zh-CN" altLang="zh-CN" sz="32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第二课时　正、余弦函数的图象与性质</a:t>
            </a:r>
            <a:r>
              <a:rPr kumimoji="0" lang="en-US" altLang="zh-CN" sz="32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zh-CN" sz="32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二</a:t>
            </a:r>
            <a:r>
              <a:rPr kumimoji="0" lang="en-US" altLang="zh-CN" sz="32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endParaRPr kumimoji="0" lang="zh-CN" altLang="zh-CN" sz="32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75856" y="350100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授课人：</a:t>
            </a:r>
            <a:r>
              <a:rPr lang="zh-CN" altLang="en-US" dirty="0" smtClean="0"/>
              <a:t>张梦颖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132856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+mn-ea"/>
                <a:ea typeface="+mn-ea"/>
              </a:rPr>
              <a:t>思考：</a:t>
            </a:r>
            <a:endParaRPr lang="en-US" altLang="zh-CN" sz="3600" dirty="0" smtClean="0">
              <a:latin typeface="+mn-ea"/>
              <a:ea typeface="+mn-ea"/>
            </a:endParaRPr>
          </a:p>
          <a:p>
            <a:r>
              <a:rPr lang="zh-CN" altLang="en-US" sz="3600" dirty="0" smtClean="0">
                <a:latin typeface="+mn-ea"/>
                <a:ea typeface="+mn-ea"/>
              </a:rPr>
              <a:t>    我们如何来研究正弦函数与余弦函数的性质？可以研究哪些性质？</a:t>
            </a:r>
            <a:endParaRPr lang="zh-CN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659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1"/>
          <p:cNvSpPr/>
          <p:nvPr/>
        </p:nvSpPr>
        <p:spPr>
          <a:xfrm>
            <a:off x="0" y="884555"/>
            <a:ext cx="19392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914400">
              <a:lnSpc>
                <a:spcPct val="150000"/>
              </a:lnSpc>
              <a:tabLst>
                <a:tab pos="1349375" algn="l"/>
                <a:tab pos="2700655" algn="l"/>
                <a:tab pos="4050030" algn="l"/>
              </a:tabLst>
            </a:pPr>
            <a:r>
              <a:rPr lang="zh-CN" altLang="zh-CN" sz="2400" dirty="0">
                <a:latin typeface="Times New Roman" pitchFamily="18" charset="0"/>
                <a:ea typeface="黑体" pitchFamily="2" charset="-122"/>
              </a:rPr>
              <a:t>性质判断</a:t>
            </a:r>
            <a:endParaRPr lang="zh-CN" altLang="zh-CN" sz="1000" dirty="0">
              <a:latin typeface="宋体" pitchFamily="2" charset="-122"/>
              <a:ea typeface="Courier New" pitchFamily="49" charset="0"/>
            </a:endParaRPr>
          </a:p>
        </p:txBody>
      </p:sp>
      <p:sp>
        <p:nvSpPr>
          <p:cNvPr id="14" name="矩形 1"/>
          <p:cNvSpPr>
            <a:spLocks noChangeArrowheads="1"/>
          </p:cNvSpPr>
          <p:nvPr/>
        </p:nvSpPr>
        <p:spPr bwMode="auto">
          <a:xfrm>
            <a:off x="288032" y="1529715"/>
            <a:ext cx="822706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10485" algn="l"/>
              </a:tabLst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1.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正弦函数、余弦函数在定义域内是单调函数 </a:t>
            </a:r>
            <a:r>
              <a:rPr kumimoji="0" lang="en-US" altLang="zh-CN" sz="2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 </a:t>
            </a:r>
            <a:r>
              <a:rPr kumimoji="0" lang="zh-CN" altLang="zh-CN" sz="2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 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(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Times New Roman"/>
              </a:rPr>
              <a:t>    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)</a:t>
            </a:r>
            <a:endParaRPr kumimoji="0" lang="zh-CN" altLang="zh-CN" sz="105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  <a:cs typeface="Courier New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10485" algn="l"/>
              </a:tabLst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黑体" pitchFamily="2" charset="-122"/>
                <a:cs typeface="Times New Roman"/>
              </a:rPr>
              <a:t>   </a:t>
            </a:r>
            <a:endParaRPr kumimoji="0" lang="zh-CN" altLang="zh-CN" sz="105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  <a:cs typeface="Courier New"/>
            </a:endParaRPr>
          </a:p>
        </p:txBody>
      </p:sp>
      <p:graphicFrame>
        <p:nvGraphicFramePr>
          <p:cNvPr id="14341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08796"/>
              </p:ext>
            </p:extLst>
          </p:nvPr>
        </p:nvGraphicFramePr>
        <p:xfrm>
          <a:off x="395536" y="2537460"/>
          <a:ext cx="10403840" cy="612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Document" r:id="rId3" imgW="10519960" imgH="605646" progId="Word.Document.8">
                  <p:embed/>
                </p:oleObj>
              </mc:Choice>
              <mc:Fallback>
                <p:oleObj name="Document" r:id="rId3" imgW="10519960" imgH="605646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2537460"/>
                        <a:ext cx="10403840" cy="6121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"/>
          <p:cNvSpPr>
            <a:spLocks noChangeArrowheads="1"/>
          </p:cNvSpPr>
          <p:nvPr/>
        </p:nvSpPr>
        <p:spPr bwMode="auto">
          <a:xfrm>
            <a:off x="287715" y="3393123"/>
            <a:ext cx="11082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10485" algn="l"/>
              </a:tabLst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3.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余弦函数</a:t>
            </a:r>
            <a:r>
              <a:rPr kumimoji="0" lang="en-US" altLang="zh-CN" sz="2400" b="0" i="1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y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＝</a:t>
            </a:r>
            <a:r>
              <a:rPr kumimoji="0" lang="en-US" altLang="zh-CN" sz="2400" b="0" i="0" u="none" strike="noStrike" kern="1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cos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 </a:t>
            </a:r>
            <a:r>
              <a:rPr kumimoji="0" lang="en-US" altLang="zh-CN" sz="2400" b="0" i="1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x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在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[0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，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π]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上是减函数             </a:t>
            </a:r>
            <a:r>
              <a:rPr kumimoji="0" lang="en-US" altLang="zh-CN" sz="2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 </a:t>
            </a:r>
            <a:r>
              <a:rPr kumimoji="0" lang="zh-CN" altLang="zh-CN" sz="2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Times New Roman"/>
              </a:rPr>
              <a:t> 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(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Times New Roman"/>
              </a:rPr>
              <a:t>    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宋体" pitchFamily="2" charset="-122"/>
                <a:cs typeface="Courier New"/>
              </a:rPr>
              <a:t>)</a:t>
            </a:r>
            <a:endParaRPr kumimoji="0" lang="zh-CN" altLang="zh-CN" sz="105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  <a:cs typeface="Courier New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12870" y="1709420"/>
            <a:ext cx="99949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+mn-ea"/>
                <a:cs typeface="Times New Roman"/>
              </a:rPr>
              <a:t>×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04248" y="2537143"/>
            <a:ext cx="4921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+mn-ea"/>
                <a:cs typeface="Times New Roman"/>
              </a:rPr>
              <a:t>×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816179" y="3501008"/>
            <a:ext cx="4921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+mn-ea"/>
                <a:cs typeface="Times New Roman"/>
              </a:rPr>
              <a:t>√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r:id="rId5" imgW="914400" imgH="215900" progId="Equation.KSEE3">
                  <p:embed/>
                </p:oleObj>
              </mc:Choice>
              <mc:Fallback>
                <p:oleObj r:id="rId5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"/>
              <p:cNvSpPr>
                <a:spLocks noChangeArrowheads="1"/>
              </p:cNvSpPr>
              <p:nvPr/>
            </p:nvSpPr>
            <p:spPr bwMode="auto">
              <a:xfrm>
                <a:off x="330422" y="4368016"/>
                <a:ext cx="1108233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lvl="0"/>
                <a:r>
                  <a:rPr kumimoji="0" lang="en-US" altLang="zh-CN" sz="24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宋体" pitchFamily="2" charset="-122"/>
                    <a:cs typeface="Courier New"/>
                  </a:rPr>
                  <a:t>4.</a:t>
                </a:r>
                <a:r>
                  <a:rPr lang="en-US" altLang="zh-CN" sz="2400" dirty="0"/>
                  <a:t> </a:t>
                </a:r>
                <a:r>
                  <a:rPr lang="zh-CN" altLang="zh-CN" sz="2400" dirty="0" smtClean="0"/>
                  <a:t>函数</a:t>
                </a:r>
                <a:r>
                  <a:rPr lang="en-US" altLang="zh-CN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𝑦</m:t>
                    </m:r>
                    <m:r>
                      <a:rPr lang="en-US" altLang="zh-CN" sz="2400" b="0" i="1" smtClean="0">
                        <a:latin typeface="Cambria Math"/>
                        <a:ea typeface="Cambria Math"/>
                      </a:rPr>
                      <m:t>=2</m:t>
                    </m:r>
                    <m:func>
                      <m:funcPr>
                        <m:ctrlPr>
                          <a:rPr lang="en-US" altLang="zh-CN" sz="24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en-US" altLang="zh-CN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zh-CN" altLang="zh-CN" sz="2400" dirty="0" smtClean="0"/>
                  <a:t>是偶函数</a:t>
                </a:r>
                <a:r>
                  <a:rPr lang="en-US" altLang="zh-CN" sz="2400" dirty="0" smtClean="0"/>
                  <a:t>                               </a:t>
                </a:r>
                <a:r>
                  <a:rPr lang="en-US" altLang="zh-CN" sz="2400" kern="100" dirty="0" smtClean="0">
                    <a:latin typeface="Times New Roman"/>
                    <a:cs typeface="Courier New"/>
                  </a:rPr>
                  <a:t>(</a:t>
                </a:r>
                <a:r>
                  <a:rPr lang="en-US" altLang="zh-CN" sz="2400" kern="100" dirty="0" smtClean="0">
                    <a:latin typeface="宋体" pitchFamily="2" charset="-122"/>
                    <a:cs typeface="Times New Roman"/>
                  </a:rPr>
                  <a:t>    </a:t>
                </a:r>
                <a:r>
                  <a:rPr lang="en-US" altLang="zh-CN" sz="2400" kern="100" dirty="0" smtClean="0">
                    <a:latin typeface="Times New Roman"/>
                    <a:cs typeface="Courier New"/>
                  </a:rPr>
                  <a:t>)</a:t>
                </a:r>
                <a:endParaRPr lang="zh-CN" altLang="zh-CN" sz="1050" kern="100" dirty="0">
                  <a:latin typeface="宋体" pitchFamily="2" charset="-122"/>
                  <a:cs typeface="Courier New"/>
                </a:endParaRPr>
              </a:p>
            </p:txBody>
          </p:sp>
        </mc:Choice>
        <mc:Fallback xmlns="">
          <p:sp>
            <p:nvSpPr>
              <p:cNvPr id="11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422" y="4368016"/>
                <a:ext cx="11082338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825" t="-14667" b="-3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矩形 12"/>
          <p:cNvSpPr/>
          <p:nvPr/>
        </p:nvSpPr>
        <p:spPr>
          <a:xfrm>
            <a:off x="6804248" y="4407197"/>
            <a:ext cx="4921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+mn-ea"/>
                <a:cs typeface="Times New Roman"/>
              </a:rPr>
              <a:t>×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1"/>
          <p:cNvSpPr>
            <a:spLocks noChangeArrowheads="1"/>
          </p:cNvSpPr>
          <p:nvPr/>
        </p:nvSpPr>
        <p:spPr bwMode="auto">
          <a:xfrm>
            <a:off x="227013" y="908050"/>
            <a:ext cx="1164748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50645" algn="l"/>
                <a:tab pos="2700655" algn="l"/>
              </a:tabLst>
              <a:defRPr/>
            </a:pP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2" charset="-122"/>
                <a:ea typeface="黑体" pitchFamily="2" charset="-122"/>
                <a:cs typeface="Courier New"/>
              </a:rPr>
              <a:t>例题选讲</a:t>
            </a:r>
          </a:p>
        </p:txBody>
      </p:sp>
      <p:graphicFrame>
        <p:nvGraphicFramePr>
          <p:cNvPr id="14341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487232"/>
              </p:ext>
            </p:extLst>
          </p:nvPr>
        </p:nvGraphicFramePr>
        <p:xfrm>
          <a:off x="220663" y="2060848"/>
          <a:ext cx="10090150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3" imgW="10519960" imgH="1708749" progId="Word.Document.8">
                  <p:embed/>
                </p:oleObj>
              </mc:Choice>
              <mc:Fallback>
                <p:oleObj name="Document" r:id="rId3" imgW="10519960" imgH="1708749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663" y="2060848"/>
                        <a:ext cx="10090150" cy="1465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619672" y="2862306"/>
                <a:ext cx="1265988" cy="619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000">
                          <a:latin typeface="Cambria Math"/>
                        </a:rPr>
                        <m:t>y</m:t>
                      </m:r>
                      <m:r>
                        <a:rPr lang="en-US" altLang="zh-CN" sz="200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zh-CN" altLang="zh-CN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zh-CN" altLang="zh-CN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CN" sz="2000" i="1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altLang="zh-CN" sz="20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862306"/>
                <a:ext cx="1265988" cy="6194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4554104" y="2956882"/>
                <a:ext cx="18144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000">
                          <a:latin typeface="Cambria Math"/>
                        </a:rPr>
                        <m:t>y</m:t>
                      </m:r>
                      <m:r>
                        <a:rPr lang="en-US" altLang="zh-CN" sz="200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zh-CN" altLang="zh-CN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altLang="zh-CN" sz="2000" i="1">
                              <a:latin typeface="Cambria Math"/>
                            </a:rPr>
                            <m:t>2</m:t>
                          </m:r>
                          <m:r>
                            <a:rPr lang="en-US" altLang="zh-CN" sz="2000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altLang="zh-CN" sz="20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104" y="2956882"/>
                <a:ext cx="1814407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1"/>
          <p:cNvSpPr/>
          <p:nvPr/>
        </p:nvSpPr>
        <p:spPr>
          <a:xfrm>
            <a:off x="95885" y="951230"/>
            <a:ext cx="19392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914400">
              <a:lnSpc>
                <a:spcPct val="150000"/>
              </a:lnSpc>
              <a:tabLst>
                <a:tab pos="1349375" algn="l"/>
                <a:tab pos="2700655" algn="l"/>
                <a:tab pos="4050030" algn="l"/>
              </a:tabLst>
            </a:pP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课堂小结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2132856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知识内容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思想方法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>
          <a:xfrm>
            <a:off x="539750" y="2357438"/>
            <a:ext cx="8229600" cy="1143000"/>
          </a:xfrm>
        </p:spPr>
        <p:txBody>
          <a:bodyPr/>
          <a:lstStyle/>
          <a:p>
            <a:r>
              <a:rPr lang="zh-CN" altLang="en-US" sz="6000" b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谢    谢！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118</Words>
  <Application>Microsoft Office PowerPoint</Application>
  <PresentationFormat>全屏显示(4:3)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默认设计模板</vt:lpstr>
      <vt:lpstr>Document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    谢！</vt:lpstr>
    </vt:vector>
  </TitlesOfParts>
  <Company>家用电脑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zhouguoyi</dc:creator>
  <cp:lastModifiedBy>mengying</cp:lastModifiedBy>
  <cp:revision>360</cp:revision>
  <dcterms:created xsi:type="dcterms:W3CDTF">2015-07-24T08:34:00Z</dcterms:created>
  <dcterms:modified xsi:type="dcterms:W3CDTF">2020-12-15T01:42:31Z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