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 id="2147483673" r:id="rId4"/>
    <p:sldMasterId id="2147483685" r:id="rId5"/>
    <p:sldMasterId id="2147483697" r:id="rId6"/>
  </p:sldMasterIdLst>
  <p:notesMasterIdLst>
    <p:notesMasterId r:id="rId11"/>
  </p:notesMasterIdLst>
  <p:sldIdLst>
    <p:sldId id="258" r:id="rId7"/>
    <p:sldId id="389" r:id="rId8"/>
    <p:sldId id="398" r:id="rId9"/>
    <p:sldId id="332" r:id="rId10"/>
    <p:sldId id="338" r:id="rId12"/>
    <p:sldId id="365" r:id="rId13"/>
    <p:sldId id="295" r:id="rId14"/>
    <p:sldId id="293" r:id="rId15"/>
    <p:sldId id="395" r:id="rId16"/>
    <p:sldId id="394" r:id="rId17"/>
    <p:sldId id="300" r:id="rId18"/>
    <p:sldId id="275" r:id="rId19"/>
    <p:sldId id="311" r:id="rId20"/>
    <p:sldId id="302" r:id="rId21"/>
    <p:sldId id="303" r:id="rId22"/>
    <p:sldId id="396" r:id="rId23"/>
    <p:sldId id="367" r:id="rId24"/>
    <p:sldId id="383" r:id="rId25"/>
    <p:sldId id="397"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1" clrIdx="0"/>
  <p:cmAuthor id="1" name="孙文纯" initials="孙文纯"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slide" Target="slides/slide1.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0" Type="http://schemas.openxmlformats.org/officeDocument/2006/relationships/commentAuthors" Target="commentAuthors.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19.xml"/><Relationship Id="rId25" Type="http://schemas.openxmlformats.org/officeDocument/2006/relationships/slide" Target="slides/slide18.xml"/><Relationship Id="rId24" Type="http://schemas.openxmlformats.org/officeDocument/2006/relationships/slide" Target="slides/slide17.xml"/><Relationship Id="rId23" Type="http://schemas.openxmlformats.org/officeDocument/2006/relationships/slide" Target="slides/slide16.xml"/><Relationship Id="rId22" Type="http://schemas.openxmlformats.org/officeDocument/2006/relationships/slide" Target="slides/slide15.xml"/><Relationship Id="rId21" Type="http://schemas.openxmlformats.org/officeDocument/2006/relationships/slide" Target="slides/slide14.xml"/><Relationship Id="rId20" Type="http://schemas.openxmlformats.org/officeDocument/2006/relationships/slide" Target="slides/slide13.xml"/><Relationship Id="rId2" Type="http://schemas.openxmlformats.org/officeDocument/2006/relationships/theme" Target="theme/theme1.xml"/><Relationship Id="rId19" Type="http://schemas.openxmlformats.org/officeDocument/2006/relationships/slide" Target="slides/slide12.xml"/><Relationship Id="rId18" Type="http://schemas.openxmlformats.org/officeDocument/2006/relationships/slide" Target="slides/slide11.xml"/><Relationship Id="rId17" Type="http://schemas.openxmlformats.org/officeDocument/2006/relationships/slide" Target="slides/slide10.xml"/><Relationship Id="rId16" Type="http://schemas.openxmlformats.org/officeDocument/2006/relationships/slide" Target="slides/slide9.xml"/><Relationship Id="rId15" Type="http://schemas.openxmlformats.org/officeDocument/2006/relationships/slide" Target="slides/slide8.xml"/><Relationship Id="rId14" Type="http://schemas.openxmlformats.org/officeDocument/2006/relationships/slide" Target="slides/slide7.xml"/><Relationship Id="rId13" Type="http://schemas.openxmlformats.org/officeDocument/2006/relationships/slide" Target="slides/slide6.xml"/><Relationship Id="rId12" Type="http://schemas.openxmlformats.org/officeDocument/2006/relationships/slide" Target="slides/slide5.xml"/><Relationship Id="rId11" Type="http://schemas.openxmlformats.org/officeDocument/2006/relationships/notesMaster" Target="notesMasters/notesMaster1.xml"/><Relationship Id="rId10" Type="http://schemas.openxmlformats.org/officeDocument/2006/relationships/slide" Target="slides/slide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pPr defTabSz="1173480"/>
            <a:r>
              <a:rPr lang="zh-CN" altLang="en-US" b="1" dirty="0">
                <a:latin typeface="楷体" panose="02010609060101010101" pitchFamily="49" charset="-122"/>
                <a:ea typeface="楷体" panose="02010609060101010101" pitchFamily="49" charset="-122"/>
                <a:cs typeface="楷体" panose="02010609060101010101" pitchFamily="49" charset="-122"/>
                <a:sym typeface="+mn-ea"/>
              </a:rPr>
              <a:t>唐朝中期以后土地兼并严重，均田制遭到严重破坏，租庸调制无法  </a:t>
            </a:r>
            <a:endParaRPr lang="zh-CN" altLang="en-US" b="1" dirty="0">
              <a:latin typeface="楷体" panose="02010609060101010101" pitchFamily="49" charset="-122"/>
              <a:ea typeface="楷体" panose="02010609060101010101" pitchFamily="49" charset="-122"/>
              <a:cs typeface="楷体" panose="02010609060101010101" pitchFamily="49" charset="-122"/>
            </a:endParaRPr>
          </a:p>
          <a:p>
            <a:pPr defTabSz="1173480"/>
            <a:r>
              <a:rPr lang="zh-CN" altLang="en-US" b="1" dirty="0">
                <a:latin typeface="楷体" panose="02010609060101010101" pitchFamily="49" charset="-122"/>
                <a:ea typeface="楷体" panose="02010609060101010101" pitchFamily="49" charset="-122"/>
                <a:cs typeface="楷体" panose="02010609060101010101" pitchFamily="49" charset="-122"/>
                <a:sym typeface="+mn-ea"/>
              </a:rPr>
              <a:t>      维持。 </a:t>
            </a:r>
            <a:endParaRPr lang="zh-CN" altLang="en-US" b="1" dirty="0">
              <a:latin typeface="楷体" panose="02010609060101010101" pitchFamily="49" charset="-122"/>
              <a:ea typeface="楷体" panose="02010609060101010101" pitchFamily="49" charset="-122"/>
              <a:cs typeface="楷体" panose="02010609060101010101" pitchFamily="49" charset="-122"/>
            </a:endParaRPr>
          </a:p>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幻灯片图像占位符 1"/>
          <p:cNvSpPr>
            <a:spLocks noGrp="1" noRot="1"/>
          </p:cNvSpPr>
          <p:nvPr>
            <p:ph type="sldImg"/>
          </p:nvPr>
        </p:nvSpPr>
        <p:spPr/>
      </p:sp>
      <p:sp>
        <p:nvSpPr>
          <p:cNvPr id="34818" name="文本占位符 2"/>
          <p:cNvSpPr>
            <a:spLocks noGrp="1"/>
          </p:cNvSpPr>
          <p:nvPr>
            <p:ph type="body"/>
          </p:nvPr>
        </p:nvSpPr>
        <p:spPr/>
        <p:txBody>
          <a:bodyPr lIns="91440" tIns="45720" rIns="91440" bIns="45720" anchor="t"/>
          <a:p>
            <a:pPr lvl="0"/>
            <a:r>
              <a:rPr lang="zh-CN" altLang="en-US"/>
              <a:t>根据材料概述唐代市的变化有哪些？（   ）因此经济发展形势一片大好，人民的生活水平自然高。以经济为基础的上层建筑又有哪些具体的表现呢？</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1399333" y="1061567"/>
            <a:ext cx="9361200" cy="1000400"/>
          </a:xfrm>
          <a:prstGeom prst="rect">
            <a:avLst/>
          </a:prstGeom>
        </p:spPr>
        <p:txBody>
          <a:bodyPr/>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fontAlgn="base"/>
          </a:p>
        </p:txBody>
      </p:sp>
      <p:sp>
        <p:nvSpPr>
          <p:cNvPr id="21" name="Shape 21"/>
          <p:cNvSpPr txBox="1">
            <a:spLocks noGrp="1"/>
          </p:cNvSpPr>
          <p:nvPr>
            <p:ph type="body" idx="1"/>
          </p:nvPr>
        </p:nvSpPr>
        <p:spPr>
          <a:xfrm>
            <a:off x="1399333" y="1946200"/>
            <a:ext cx="4557200" cy="3667200"/>
          </a:xfrm>
          <a:prstGeom prst="rect">
            <a:avLst/>
          </a:prstGeom>
        </p:spPr>
        <p:txBody>
          <a:bodyPr/>
          <a:lstStyle>
            <a:lvl1pPr lvl="0">
              <a:spcBef>
                <a:spcPts val="0"/>
              </a:spcBef>
              <a:buSzPct val="100000"/>
              <a:defRPr sz="2665"/>
            </a:lvl1pPr>
            <a:lvl2pPr lvl="1">
              <a:spcBef>
                <a:spcPts val="0"/>
              </a:spcBef>
              <a:buSzPct val="100000"/>
              <a:defRPr sz="2665"/>
            </a:lvl2pPr>
            <a:lvl3pPr lvl="2">
              <a:spcBef>
                <a:spcPts val="0"/>
              </a:spcBef>
              <a:buSzPct val="100000"/>
              <a:defRPr sz="2665"/>
            </a:lvl3pPr>
            <a:lvl4pPr lvl="3">
              <a:spcBef>
                <a:spcPts val="0"/>
              </a:spcBef>
              <a:buSzPct val="100000"/>
              <a:defRPr sz="2665"/>
            </a:lvl4pPr>
            <a:lvl5pPr lvl="4">
              <a:spcBef>
                <a:spcPts val="0"/>
              </a:spcBef>
              <a:buSzPct val="100000"/>
              <a:defRPr sz="2665"/>
            </a:lvl5pPr>
            <a:lvl6pPr lvl="5">
              <a:spcBef>
                <a:spcPts val="0"/>
              </a:spcBef>
              <a:buSzPct val="100000"/>
              <a:defRPr sz="2665"/>
            </a:lvl6pPr>
            <a:lvl7pPr lvl="6">
              <a:spcBef>
                <a:spcPts val="0"/>
              </a:spcBef>
              <a:buSzPct val="100000"/>
              <a:defRPr sz="2665"/>
            </a:lvl7pPr>
            <a:lvl8pPr lvl="7">
              <a:spcBef>
                <a:spcPts val="0"/>
              </a:spcBef>
              <a:buSzPct val="100000"/>
              <a:defRPr sz="2665"/>
            </a:lvl8pPr>
            <a:lvl9pPr lvl="8">
              <a:spcBef>
                <a:spcPts val="0"/>
              </a:spcBef>
              <a:buSzPct val="100000"/>
              <a:defRPr sz="2665"/>
            </a:lvl9pPr>
          </a:lstStyle>
          <a:p>
            <a:pPr fontAlgn="base"/>
          </a:p>
        </p:txBody>
      </p:sp>
      <p:sp>
        <p:nvSpPr>
          <p:cNvPr id="22" name="Shape 22"/>
          <p:cNvSpPr txBox="1">
            <a:spLocks noGrp="1"/>
          </p:cNvSpPr>
          <p:nvPr>
            <p:ph type="body" idx="2"/>
          </p:nvPr>
        </p:nvSpPr>
        <p:spPr>
          <a:xfrm>
            <a:off x="6235632" y="1946200"/>
            <a:ext cx="4524799" cy="3667200"/>
          </a:xfrm>
          <a:prstGeom prst="rect">
            <a:avLst/>
          </a:prstGeom>
        </p:spPr>
        <p:txBody>
          <a:bodyPr/>
          <a:lstStyle>
            <a:lvl1pPr lvl="0">
              <a:spcBef>
                <a:spcPts val="0"/>
              </a:spcBef>
              <a:buSzPct val="100000"/>
              <a:defRPr sz="2665"/>
            </a:lvl1pPr>
            <a:lvl2pPr lvl="1">
              <a:spcBef>
                <a:spcPts val="0"/>
              </a:spcBef>
              <a:buSzPct val="100000"/>
              <a:defRPr sz="2665"/>
            </a:lvl2pPr>
            <a:lvl3pPr lvl="2">
              <a:spcBef>
                <a:spcPts val="0"/>
              </a:spcBef>
              <a:buSzPct val="100000"/>
              <a:defRPr sz="2665"/>
            </a:lvl3pPr>
            <a:lvl4pPr lvl="3">
              <a:spcBef>
                <a:spcPts val="0"/>
              </a:spcBef>
              <a:buSzPct val="100000"/>
              <a:defRPr sz="2665"/>
            </a:lvl4pPr>
            <a:lvl5pPr lvl="4">
              <a:spcBef>
                <a:spcPts val="0"/>
              </a:spcBef>
              <a:buSzPct val="100000"/>
              <a:defRPr sz="2665"/>
            </a:lvl5pPr>
            <a:lvl6pPr lvl="5">
              <a:spcBef>
                <a:spcPts val="0"/>
              </a:spcBef>
              <a:buSzPct val="100000"/>
              <a:defRPr sz="2665"/>
            </a:lvl6pPr>
            <a:lvl7pPr lvl="6">
              <a:spcBef>
                <a:spcPts val="0"/>
              </a:spcBef>
              <a:buSzPct val="100000"/>
              <a:defRPr sz="2665"/>
            </a:lvl7pPr>
            <a:lvl8pPr lvl="7">
              <a:spcBef>
                <a:spcPts val="0"/>
              </a:spcBef>
              <a:buSzPct val="100000"/>
              <a:defRPr sz="2665"/>
            </a:lvl8pPr>
            <a:lvl9pPr lvl="8">
              <a:spcBef>
                <a:spcPts val="0"/>
              </a:spcBef>
              <a:buSzPct val="100000"/>
              <a:defRPr sz="2665"/>
            </a:lvl9pPr>
          </a:lstStyle>
          <a:p>
            <a:pPr fontAlgn="ba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5" y="2665379"/>
            <a:ext cx="4873575"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9"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9" name="灯片编号占位符 8"/>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3"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5" y="2665379"/>
            <a:ext cx="4873575"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9"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9" name="灯片编号占位符 8"/>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4" name="灯片编号占位符 3"/>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3"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609600" y="6245225"/>
            <a:ext cx="2844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4165600" y="6245225"/>
            <a:ext cx="38608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8737600" y="6245225"/>
            <a:ext cx="2844800"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70573"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背景色-2">
    <p:spTree>
      <p:nvGrpSpPr>
        <p:cNvPr id="1" name=""/>
        <p:cNvGrpSpPr/>
        <p:nvPr/>
      </p:nvGrpSpPr>
      <p:grpSpPr>
        <a:xfrm>
          <a:off x="0" y="0"/>
          <a:ext cx="0" cy="0"/>
          <a:chOff x="0" y="0"/>
          <a:chExt cx="0" cy="0"/>
        </a:xfrm>
      </p:grpSpPr>
      <p:sp>
        <p:nvSpPr>
          <p:cNvPr id="6" name="矩形 5"/>
          <p:cNvSpPr/>
          <p:nvPr userDrawn="1"/>
        </p:nvSpPr>
        <p:spPr>
          <a:xfrm>
            <a:off x="0" y="0"/>
            <a:ext cx="12190785" cy="6857279"/>
          </a:xfrm>
          <a:prstGeom prst="rect">
            <a:avLst/>
          </a:prstGeom>
          <a:solidFill>
            <a:srgbClr val="E3F4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45" b="1" dirty="0">
              <a:solidFill>
                <a:schemeClr val="tx1"/>
              </a:solidFill>
              <a:latin typeface="微软雅黑" panose="020B0503020204020204" charset="-122"/>
              <a:ea typeface="微软雅黑" panose="020B0503020204020204" charset="-122"/>
            </a:endParaRPr>
          </a:p>
        </p:txBody>
      </p:sp>
      <p:sp>
        <p:nvSpPr>
          <p:cNvPr id="13" name="矩形 12"/>
          <p:cNvSpPr/>
          <p:nvPr userDrawn="1"/>
        </p:nvSpPr>
        <p:spPr bwMode="auto">
          <a:xfrm>
            <a:off x="630677" y="341323"/>
            <a:ext cx="10987658" cy="6175428"/>
          </a:xfrm>
          <a:prstGeom prst="rect">
            <a:avLst/>
          </a:prstGeom>
          <a:noFill/>
          <a:ln w="3175" cap="flat" cmpd="sng" algn="ctr">
            <a:solidFill>
              <a:schemeClr val="bg1">
                <a:lumMod val="85000"/>
              </a:schemeClr>
            </a:solidFill>
            <a:prstDash val="solid"/>
            <a:round/>
            <a:headEnd type="none" w="med" len="med"/>
            <a:tailEnd type="none" w="med" len="med"/>
          </a:ln>
          <a:effectLst/>
        </p:spPr>
        <p:txBody>
          <a:bodyPr vert="horz" wrap="square" lIns="44730" tIns="22364" rIns="44730" bIns="22364" numCol="1" rtlCol="0" anchor="t" anchorCtr="0" compatLnSpc="1"/>
          <a:lstStyle/>
          <a:p>
            <a:pPr marL="0" marR="0" indent="0" algn="l" defTabSz="911225"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88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pic>
        <p:nvPicPr>
          <p:cNvPr id="8" name="27 Imagen"/>
          <p:cNvPicPr>
            <a:picLocks noChangeAspect="1"/>
          </p:cNvPicPr>
          <p:nvPr userDrawn="1"/>
        </p:nvPicPr>
        <p:blipFill>
          <a:blip r:embed="rId2"/>
          <a:srcRect/>
          <a:stretch>
            <a:fillRect/>
          </a:stretch>
        </p:blipFill>
        <p:spPr bwMode="auto">
          <a:xfrm>
            <a:off x="11342386" y="6439278"/>
            <a:ext cx="391483" cy="326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15"/>
          <p:cNvSpPr txBox="1"/>
          <p:nvPr userDrawn="1"/>
        </p:nvSpPr>
        <p:spPr>
          <a:xfrm>
            <a:off x="11357526" y="6417400"/>
            <a:ext cx="359018" cy="363220"/>
          </a:xfrm>
          <a:prstGeom prst="rect">
            <a:avLst/>
          </a:prstGeom>
          <a:noFill/>
        </p:spPr>
        <p:txBody>
          <a:bodyPr wrap="square" rtlCol="0">
            <a:spAutoFit/>
          </a:bodyPr>
          <a:lstStyle/>
          <a:p>
            <a:pPr algn="ctr"/>
            <a:fld id="{2EEF1883-7A0E-4F66-9932-E581691AD397}" type="slidenum">
              <a:rPr lang="zh-CN" altLang="en-US" sz="1375" b="1"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fld>
            <a:r>
              <a:rPr lang="zh-CN" altLang="en-US" sz="177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altLang="en-US" sz="177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grpSp>
        <p:nvGrpSpPr>
          <p:cNvPr id="10" name="组合 9"/>
          <p:cNvGrpSpPr/>
          <p:nvPr userDrawn="1"/>
        </p:nvGrpSpPr>
        <p:grpSpPr>
          <a:xfrm>
            <a:off x="10942888" y="6426979"/>
            <a:ext cx="373586" cy="373385"/>
            <a:chOff x="11226607" y="6533712"/>
            <a:chExt cx="216000" cy="216000"/>
          </a:xfrm>
        </p:grpSpPr>
        <p:sp>
          <p:nvSpPr>
            <p:cNvPr id="11" name="椭圆 10"/>
            <p:cNvSpPr/>
            <p:nvPr userDrawn="1"/>
          </p:nvSpPr>
          <p:spPr>
            <a:xfrm>
              <a:off x="11226607" y="6533712"/>
              <a:ext cx="216000" cy="216000"/>
            </a:xfrm>
            <a:prstGeom prst="ellipse">
              <a:avLst/>
            </a:prstGeom>
            <a:solidFill>
              <a:srgbClr val="A2CEA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98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endParaRPr>
            </a:p>
          </p:txBody>
        </p:sp>
        <p:sp>
          <p:nvSpPr>
            <p:cNvPr id="12" name="燕尾形 22">
              <a:hlinkClick r:id="" action="ppaction://hlinkshowjump?jump=previousslide"/>
            </p:cNvPr>
            <p:cNvSpPr/>
            <p:nvPr userDrawn="1"/>
          </p:nvSpPr>
          <p:spPr>
            <a:xfrm flipH="1">
              <a:off x="11291407" y="6587712"/>
              <a:ext cx="86400" cy="108000"/>
            </a:xfrm>
            <a:prstGeom prst="chevron">
              <a:avLst/>
            </a:prstGeom>
            <a:solidFill>
              <a:srgbClr val="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980" b="0"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grpSp>
      <p:grpSp>
        <p:nvGrpSpPr>
          <p:cNvPr id="14" name="组合 13"/>
          <p:cNvGrpSpPr/>
          <p:nvPr userDrawn="1"/>
        </p:nvGrpSpPr>
        <p:grpSpPr>
          <a:xfrm>
            <a:off x="11755927" y="6438740"/>
            <a:ext cx="373586" cy="373385"/>
            <a:chOff x="11142748" y="6381312"/>
            <a:chExt cx="216000" cy="216000"/>
          </a:xfrm>
        </p:grpSpPr>
        <p:sp>
          <p:nvSpPr>
            <p:cNvPr id="15" name="椭圆 14"/>
            <p:cNvSpPr/>
            <p:nvPr userDrawn="1"/>
          </p:nvSpPr>
          <p:spPr>
            <a:xfrm>
              <a:off x="11142748" y="6381312"/>
              <a:ext cx="216000" cy="216000"/>
            </a:xfrm>
            <a:prstGeom prst="ellipse">
              <a:avLst/>
            </a:prstGeom>
            <a:solidFill>
              <a:srgbClr val="A2CEA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98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endParaRPr>
            </a:p>
          </p:txBody>
        </p:sp>
        <p:sp>
          <p:nvSpPr>
            <p:cNvPr id="16" name="燕尾形 25">
              <a:hlinkClick r:id="" action="ppaction://hlinkshowjump?jump=nextslide"/>
            </p:cNvPr>
            <p:cNvSpPr/>
            <p:nvPr userDrawn="1"/>
          </p:nvSpPr>
          <p:spPr>
            <a:xfrm>
              <a:off x="11207548" y="6435312"/>
              <a:ext cx="86400" cy="108000"/>
            </a:xfrm>
            <a:prstGeom prst="chevron">
              <a:avLst/>
            </a:prstGeom>
            <a:solidFill>
              <a:srgbClr val="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980" b="0"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grpSp>
      <p:pic>
        <p:nvPicPr>
          <p:cNvPr id="18" name="图片 17"/>
          <p:cNvPicPr>
            <a:picLocks noChangeAspect="1"/>
          </p:cNvPicPr>
          <p:nvPr/>
        </p:nvPicPr>
        <p:blipFill rotWithShape="1">
          <a:blip r:embed="rId3">
            <a:extLst>
              <a:ext uri="{28A0092B-C50C-407E-A947-70E740481C1C}">
                <a14:useLocalDpi xmlns:a14="http://schemas.microsoft.com/office/drawing/2010/main" val="0"/>
              </a:ext>
            </a:extLst>
          </a:blip>
          <a:srcRect r="45499"/>
          <a:stretch>
            <a:fillRect/>
          </a:stretch>
        </p:blipFill>
        <p:spPr>
          <a:xfrm>
            <a:off x="10666206" y="2169023"/>
            <a:ext cx="1350745" cy="2298054"/>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500" advClick="0" advTm="0"/>
    </mc:Choice>
    <mc:Fallback>
      <p:transition advClick="0" advTm="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2" Type="http://schemas.openxmlformats.org/officeDocument/2006/relationships/theme" Target="../theme/theme2.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4" Type="http://schemas.openxmlformats.org/officeDocument/2006/relationships/theme" Target="../theme/theme3.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3.xml"/><Relationship Id="rId8" Type="http://schemas.openxmlformats.org/officeDocument/2006/relationships/slideLayout" Target="../slideLayouts/slideLayout42.xml"/><Relationship Id="rId7" Type="http://schemas.openxmlformats.org/officeDocument/2006/relationships/slideLayout" Target="../slideLayouts/slideLayout41.xml"/><Relationship Id="rId6" Type="http://schemas.openxmlformats.org/officeDocument/2006/relationships/slideLayout" Target="../slideLayouts/slideLayout40.xml"/><Relationship Id="rId5" Type="http://schemas.openxmlformats.org/officeDocument/2006/relationships/slideLayout" Target="../slideLayouts/slideLayout39.xml"/><Relationship Id="rId4" Type="http://schemas.openxmlformats.org/officeDocument/2006/relationships/slideLayout" Target="../slideLayouts/slideLayout38.xml"/><Relationship Id="rId3" Type="http://schemas.openxmlformats.org/officeDocument/2006/relationships/slideLayout" Target="../slideLayouts/slideLayout37.xml"/><Relationship Id="rId2" Type="http://schemas.openxmlformats.org/officeDocument/2006/relationships/slideLayout" Target="../slideLayouts/slideLayout36.xml"/><Relationship Id="rId12" Type="http://schemas.openxmlformats.org/officeDocument/2006/relationships/theme" Target="../theme/theme4.xml"/><Relationship Id="rId11" Type="http://schemas.openxmlformats.org/officeDocument/2006/relationships/slideLayout" Target="../slideLayouts/slideLayout45.xml"/><Relationship Id="rId10" Type="http://schemas.openxmlformats.org/officeDocument/2006/relationships/slideLayout" Target="../slideLayouts/slideLayout44.xml"/><Relationship Id="rId1"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4.xml"/><Relationship Id="rId8" Type="http://schemas.openxmlformats.org/officeDocument/2006/relationships/slideLayout" Target="../slideLayouts/slideLayout53.xml"/><Relationship Id="rId7" Type="http://schemas.openxmlformats.org/officeDocument/2006/relationships/slideLayout" Target="../slideLayouts/slideLayout52.xml"/><Relationship Id="rId6" Type="http://schemas.openxmlformats.org/officeDocument/2006/relationships/slideLayout" Target="../slideLayouts/slideLayout51.xml"/><Relationship Id="rId5" Type="http://schemas.openxmlformats.org/officeDocument/2006/relationships/slideLayout" Target="../slideLayouts/slideLayout50.xml"/><Relationship Id="rId4" Type="http://schemas.openxmlformats.org/officeDocument/2006/relationships/slideLayout" Target="../slideLayouts/slideLayout49.xml"/><Relationship Id="rId3" Type="http://schemas.openxmlformats.org/officeDocument/2006/relationships/slideLayout" Target="../slideLayouts/slideLayout48.xml"/><Relationship Id="rId2" Type="http://schemas.openxmlformats.org/officeDocument/2006/relationships/slideLayout" Target="../slideLayouts/slideLayout47.xml"/><Relationship Id="rId19" Type="http://schemas.openxmlformats.org/officeDocument/2006/relationships/theme" Target="../theme/theme5.xml"/><Relationship Id="rId18" Type="http://schemas.openxmlformats.org/officeDocument/2006/relationships/tags" Target="../tags/tag61.xml"/><Relationship Id="rId17" Type="http://schemas.openxmlformats.org/officeDocument/2006/relationships/tags" Target="../tags/tag60.xml"/><Relationship Id="rId16" Type="http://schemas.openxmlformats.org/officeDocument/2006/relationships/tags" Target="../tags/tag59.xml"/><Relationship Id="rId15" Type="http://schemas.openxmlformats.org/officeDocument/2006/relationships/tags" Target="../tags/tag58.xml"/><Relationship Id="rId14" Type="http://schemas.openxmlformats.org/officeDocument/2006/relationships/tags" Target="../tags/tag57.xml"/><Relationship Id="rId13" Type="http://schemas.openxmlformats.org/officeDocument/2006/relationships/tags" Target="../tags/tag56.xml"/><Relationship Id="rId12" Type="http://schemas.openxmlformats.org/officeDocument/2006/relationships/slideLayout" Target="../slideLayouts/slideLayout57.xml"/><Relationship Id="rId11" Type="http://schemas.openxmlformats.org/officeDocument/2006/relationships/slideLayout" Target="../slideLayouts/slideLayout56.xml"/><Relationship Id="rId10" Type="http://schemas.openxmlformats.org/officeDocument/2006/relationships/slideLayout" Target="../slideLayouts/slideLayout55.xml"/><Relationship Id="rId1"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026"/>
          <p:cNvSpPr>
            <a:spLocks noGrp="1"/>
          </p:cNvSpPr>
          <p:nvPr>
            <p:ph type="body"/>
          </p:nvPr>
        </p:nvSpPr>
        <p:spPr>
          <a:xfrm>
            <a:off x="609600" y="1600200"/>
            <a:ext cx="10972800" cy="4525963"/>
          </a:xfrm>
          <a:prstGeom prst="rect">
            <a:avLst/>
          </a:prstGeom>
          <a:noFill/>
          <a:ln w="9525">
            <a:noFill/>
          </a:ln>
        </p:spPr>
        <p:txBody>
          <a:bodyPr anchor="t"/>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b="0"/>
            </a:lvl1pPr>
          </a:lstStyle>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b="0"/>
            </a:lvl1pPr>
          </a:lstStyle>
          <a:p>
            <a:pPr lvl="0" fontAlgn="base"/>
            <a:endParaRPr lang="zh-CN" altLang="en-US" strike="noStrike" noProof="1" dirty="0">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b="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1"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026"/>
          <p:cNvSpPr>
            <a:spLocks noGrp="1"/>
          </p:cNvSpPr>
          <p:nvPr>
            <p:ph type="body"/>
          </p:nvPr>
        </p:nvSpPr>
        <p:spPr>
          <a:xfrm>
            <a:off x="609600" y="1600200"/>
            <a:ext cx="10972800" cy="4525963"/>
          </a:xfrm>
          <a:prstGeom prst="rect">
            <a:avLst/>
          </a:prstGeom>
          <a:noFill/>
          <a:ln w="9525">
            <a:noFill/>
          </a:ln>
        </p:spPr>
        <p:txBody>
          <a:bodyPr anchor="t"/>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dirty="0">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pic>
        <p:nvPicPr>
          <p:cNvPr id="1031" name="图片 1030" descr="0792"/>
          <p:cNvPicPr>
            <a:picLocks noChangeAspect="1"/>
          </p:cNvPicPr>
          <p:nvPr userDrawn="1"/>
        </p:nvPicPr>
        <p:blipFill>
          <a:blip r:embed="rId12"/>
          <a:stretch>
            <a:fillRect/>
          </a:stretch>
        </p:blipFill>
        <p:spPr>
          <a:xfrm>
            <a:off x="0" y="4972050"/>
            <a:ext cx="2235200" cy="1885950"/>
          </a:xfrm>
          <a:prstGeom prst="rect">
            <a:avLst/>
          </a:prstGeom>
          <a:solidFill>
            <a:srgbClr val="FFFFFF">
              <a:alpha val="41000"/>
            </a:srgbClr>
          </a:solidFill>
          <a:ln w="9525">
            <a:noFill/>
          </a:ln>
        </p:spPr>
      </p:pic>
      <p:pic>
        <p:nvPicPr>
          <p:cNvPr id="1032" name="图片 1031" descr="0763"/>
          <p:cNvPicPr>
            <a:picLocks noChangeAspect="1"/>
          </p:cNvPicPr>
          <p:nvPr userDrawn="1"/>
        </p:nvPicPr>
        <p:blipFill>
          <a:blip r:embed="rId13"/>
          <a:stretch>
            <a:fillRect/>
          </a:stretch>
        </p:blipFill>
        <p:spPr>
          <a:xfrm>
            <a:off x="10871200" y="141288"/>
            <a:ext cx="1320800" cy="915987"/>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609600" y="1600200"/>
            <a:ext cx="109728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5"/>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8"/>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6.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image" Target="../media/image8.png"/><Relationship Id="rId1"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3.xml"/><Relationship Id="rId1" Type="http://schemas.openxmlformats.org/officeDocument/2006/relationships/tags" Target="../tags/tag6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5.xml"/><Relationship Id="rId1" Type="http://schemas.openxmlformats.org/officeDocument/2006/relationships/tags" Target="../tags/tag6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0.xml"/><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文本框 1"/>
          <p:cNvSpPr txBox="1"/>
          <p:nvPr/>
        </p:nvSpPr>
        <p:spPr>
          <a:xfrm>
            <a:off x="2875915" y="136525"/>
            <a:ext cx="6610350" cy="645160"/>
          </a:xfrm>
          <a:prstGeom prst="rect">
            <a:avLst/>
          </a:prstGeom>
          <a:noFill/>
        </p:spPr>
        <p:txBody>
          <a:bodyPr wrap="none" rtlCol="0" anchor="t">
            <a:spAutoFit/>
          </a:bodyPr>
          <a:p>
            <a:r>
              <a:rPr lang="zh-CN" altLang="en-US" sz="3600" b="1" cap="all">
                <a:solidFill>
                  <a:schemeClr val="tx1"/>
                </a:solidFill>
                <a:latin typeface="黑体" panose="02010609060101010101" pitchFamily="49" charset="-122"/>
                <a:ea typeface="黑体" panose="02010609060101010101" pitchFamily="49" charset="-122"/>
                <a:cs typeface="+mn-ea"/>
                <a:sym typeface="+mn-ea"/>
              </a:rPr>
              <a:t>中华文明的成熟与繁荣</a:t>
            </a:r>
            <a:r>
              <a:rPr lang="en-US" altLang="zh-CN" sz="3600" b="1" cap="all">
                <a:solidFill>
                  <a:schemeClr val="tx1"/>
                </a:solidFill>
                <a:latin typeface="黑体" panose="02010609060101010101" pitchFamily="49" charset="-122"/>
                <a:ea typeface="黑体" panose="02010609060101010101" pitchFamily="49" charset="-122"/>
                <a:cs typeface="+mn-ea"/>
                <a:sym typeface="+mn-ea"/>
              </a:rPr>
              <a:t>——</a:t>
            </a:r>
            <a:r>
              <a:rPr lang="zh-CN" altLang="en-US" sz="3600" b="1" cap="all">
                <a:solidFill>
                  <a:schemeClr val="tx1"/>
                </a:solidFill>
                <a:latin typeface="黑体" panose="02010609060101010101" pitchFamily="49" charset="-122"/>
                <a:ea typeface="黑体" panose="02010609060101010101" pitchFamily="49" charset="-122"/>
                <a:cs typeface="+mn-ea"/>
                <a:sym typeface="+mn-ea"/>
              </a:rPr>
              <a:t>隋唐</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sp>
        <p:nvSpPr>
          <p:cNvPr id="40" name="矩形 39"/>
          <p:cNvSpPr/>
          <p:nvPr/>
        </p:nvSpPr>
        <p:spPr>
          <a:xfrm>
            <a:off x="391160" y="1041400"/>
            <a:ext cx="11579860" cy="1247775"/>
          </a:xfrm>
          <a:prstGeom prst="rect">
            <a:avLst/>
          </a:prstGeom>
        </p:spPr>
        <p:txBody>
          <a:bodyPr wrap="square">
            <a:spAutoFit/>
          </a:bodyPr>
          <a:p>
            <a:pPr marL="0" marR="0" lvl="0" indent="0" algn="l" defTabSz="914400" rtl="0" eaLnBrk="1" fontAlgn="base" latinLnBrk="0" hangingPunct="1">
              <a:lnSpc>
                <a:spcPct val="100000"/>
              </a:lnSpc>
              <a:spcBef>
                <a:spcPct val="35000"/>
              </a:spcBef>
              <a:spcAft>
                <a:spcPct val="0"/>
              </a:spcAft>
              <a:buClrTx/>
              <a:buSzTx/>
              <a:buFontTx/>
              <a:buNone/>
              <a:defRPr/>
            </a:pPr>
            <a:r>
              <a:rPr kumimoji="0" lang="zh-CN" altLang="en-US" sz="3200" b="1" i="0" u="none" strike="noStrike" kern="1200" cap="none" spc="0" normalizeH="0" baseline="0" noProof="1">
                <a:ln>
                  <a:noFill/>
                </a:ln>
                <a:solidFill>
                  <a:srgbClr val="000000"/>
                </a:solidFill>
                <a:effectLst/>
                <a:uLnTx/>
                <a:uFillTx/>
                <a:latin typeface="黑体" panose="02010609060101010101" pitchFamily="49" charset="-122"/>
                <a:ea typeface="黑体" panose="02010609060101010101" pitchFamily="49" charset="-122"/>
                <a:cs typeface="方正舒体" panose="02010601030101010101" pitchFamily="2" charset="-122"/>
              </a:rPr>
              <a:t>隋朝时期（</a:t>
            </a:r>
            <a:r>
              <a:rPr kumimoji="0" lang="zh-CN" altLang="en-US" sz="3200" b="1" i="0" u="none" strike="noStrike" kern="1200" cap="none" spc="0" normalizeH="0" baseline="0" noProof="1">
                <a:ln>
                  <a:noFill/>
                </a:ln>
                <a:solidFill>
                  <a:srgbClr val="FF0000"/>
                </a:solidFill>
                <a:effectLst/>
                <a:uLnTx/>
                <a:uFillTx/>
                <a:latin typeface="黑体" panose="02010609060101010101" pitchFamily="49" charset="-122"/>
                <a:ea typeface="黑体" panose="02010609060101010101" pitchFamily="49" charset="-122"/>
                <a:cs typeface="方正舒体" panose="02010601030101010101" pitchFamily="2" charset="-122"/>
              </a:rPr>
              <a:t>公元</a:t>
            </a:r>
            <a:r>
              <a:rPr kumimoji="0" lang="en-US" altLang="zh-CN" sz="3200" b="1" i="0" u="none" strike="noStrike" kern="1200" cap="none" spc="0" normalizeH="0" baseline="0" noProof="1">
                <a:ln>
                  <a:noFill/>
                </a:ln>
                <a:solidFill>
                  <a:srgbClr val="FF0000"/>
                </a:solidFill>
                <a:effectLst/>
                <a:uLnTx/>
                <a:uFillTx/>
                <a:latin typeface="黑体" panose="02010609060101010101" pitchFamily="49" charset="-122"/>
                <a:ea typeface="黑体" panose="02010609060101010101" pitchFamily="49" charset="-122"/>
                <a:cs typeface="+mn-ea"/>
              </a:rPr>
              <a:t>581</a:t>
            </a:r>
            <a:r>
              <a:rPr kumimoji="0" lang="zh-CN" altLang="en-US" sz="3200" b="1" i="0" u="none" strike="noStrike" kern="1200" cap="none" spc="0" normalizeH="0" baseline="0" noProof="1">
                <a:ln>
                  <a:noFill/>
                </a:ln>
                <a:solidFill>
                  <a:srgbClr val="FF0000"/>
                </a:solidFill>
                <a:effectLst/>
                <a:uLnTx/>
                <a:uFillTx/>
                <a:latin typeface="黑体" panose="02010609060101010101" pitchFamily="49" charset="-122"/>
                <a:ea typeface="黑体" panose="02010609060101010101" pitchFamily="49" charset="-122"/>
                <a:cs typeface="方正舒体" panose="02010601030101010101" pitchFamily="2" charset="-122"/>
              </a:rPr>
              <a:t>年</a:t>
            </a:r>
            <a:r>
              <a:rPr kumimoji="0" lang="en-US" altLang="zh-CN" sz="3200" b="1" i="0" u="none" strike="noStrike" kern="1200" cap="none" spc="0" normalizeH="0" baseline="0" noProof="1">
                <a:ln>
                  <a:noFill/>
                </a:ln>
                <a:solidFill>
                  <a:srgbClr val="FF0000"/>
                </a:solidFill>
                <a:effectLst/>
                <a:uLnTx/>
                <a:uFillTx/>
                <a:latin typeface="黑体" panose="02010609060101010101" pitchFamily="49" charset="-122"/>
                <a:ea typeface="黑体" panose="02010609060101010101" pitchFamily="49" charset="-122"/>
                <a:cs typeface="+mn-ea"/>
              </a:rPr>
              <a:t>——</a:t>
            </a:r>
            <a:r>
              <a:rPr kumimoji="0" lang="zh-CN" altLang="en-US" sz="3200" b="1" i="0" u="none" strike="noStrike" kern="1200" cap="none" spc="0" normalizeH="0" baseline="0" noProof="1">
                <a:ln>
                  <a:noFill/>
                </a:ln>
                <a:solidFill>
                  <a:srgbClr val="FF0000"/>
                </a:solidFill>
                <a:effectLst/>
                <a:uLnTx/>
                <a:uFillTx/>
                <a:latin typeface="黑体" panose="02010609060101010101" pitchFamily="49" charset="-122"/>
                <a:ea typeface="黑体" panose="02010609060101010101" pitchFamily="49" charset="-122"/>
                <a:cs typeface="方正舒体" panose="02010601030101010101" pitchFamily="2" charset="-122"/>
              </a:rPr>
              <a:t>公元</a:t>
            </a:r>
            <a:r>
              <a:rPr kumimoji="0" lang="en-US" altLang="zh-CN" sz="3200" b="1" i="0" u="none" strike="noStrike" kern="1200" cap="none" spc="0" normalizeH="0" baseline="0" noProof="1">
                <a:ln>
                  <a:noFill/>
                </a:ln>
                <a:solidFill>
                  <a:srgbClr val="FF0000"/>
                </a:solidFill>
                <a:effectLst/>
                <a:uLnTx/>
                <a:uFillTx/>
                <a:latin typeface="黑体" panose="02010609060101010101" pitchFamily="49" charset="-122"/>
                <a:ea typeface="黑体" panose="02010609060101010101" pitchFamily="49" charset="-122"/>
                <a:cs typeface="+mn-ea"/>
              </a:rPr>
              <a:t>618</a:t>
            </a:r>
            <a:r>
              <a:rPr kumimoji="0" lang="zh-CN" altLang="en-US" sz="3200" b="1" i="0" u="none" strike="noStrike" kern="1200" cap="none" spc="0" normalizeH="0" baseline="0" noProof="1">
                <a:ln>
                  <a:noFill/>
                </a:ln>
                <a:solidFill>
                  <a:srgbClr val="FF0000"/>
                </a:solidFill>
                <a:effectLst/>
                <a:uLnTx/>
                <a:uFillTx/>
                <a:latin typeface="黑体" panose="02010609060101010101" pitchFamily="49" charset="-122"/>
                <a:ea typeface="黑体" panose="02010609060101010101" pitchFamily="49" charset="-122"/>
                <a:cs typeface="方正舒体" panose="02010601030101010101" pitchFamily="2" charset="-122"/>
              </a:rPr>
              <a:t>年</a:t>
            </a:r>
            <a:r>
              <a:rPr kumimoji="0" lang="zh-CN" altLang="en-US" sz="3200" b="1" i="0" u="none" strike="noStrike" kern="1200" cap="none" spc="0" normalizeH="0" baseline="0" noProof="1">
                <a:ln>
                  <a:noFill/>
                </a:ln>
                <a:solidFill>
                  <a:srgbClr val="000000"/>
                </a:solidFill>
                <a:effectLst/>
                <a:uLnTx/>
                <a:uFillTx/>
                <a:latin typeface="黑体" panose="02010609060101010101" pitchFamily="49" charset="-122"/>
                <a:ea typeface="黑体" panose="02010609060101010101" pitchFamily="49" charset="-122"/>
                <a:cs typeface="方正舒体" panose="02010601030101010101" pitchFamily="2" charset="-122"/>
              </a:rPr>
              <a:t>）</a:t>
            </a:r>
            <a:endParaRPr kumimoji="0" lang="zh-CN" altLang="en-US" sz="3200" b="1" i="0" u="none" strike="noStrike" kern="1200" cap="none" spc="0" normalizeH="0" baseline="0" noProof="1">
              <a:ln>
                <a:noFill/>
              </a:ln>
              <a:solidFill>
                <a:srgbClr val="000000"/>
              </a:solidFill>
              <a:effectLst/>
              <a:uLnTx/>
              <a:uFillTx/>
              <a:latin typeface="黑体" panose="02010609060101010101" pitchFamily="49" charset="-122"/>
              <a:ea typeface="黑体" panose="02010609060101010101" pitchFamily="49" charset="-122"/>
              <a:cs typeface="方正舒体" panose="02010601030101010101" pitchFamily="2" charset="-122"/>
            </a:endParaRPr>
          </a:p>
          <a:p>
            <a:pPr marL="0" marR="0" lvl="0" indent="0" algn="l" defTabSz="914400" rtl="0" eaLnBrk="1" fontAlgn="base" latinLnBrk="0" hangingPunct="1">
              <a:lnSpc>
                <a:spcPct val="100000"/>
              </a:lnSpc>
              <a:spcBef>
                <a:spcPct val="35000"/>
              </a:spcBef>
              <a:spcAft>
                <a:spcPct val="0"/>
              </a:spcAft>
              <a:buClrTx/>
              <a:buSzTx/>
              <a:buFontTx/>
              <a:buNone/>
              <a:defRPr/>
            </a:pPr>
            <a:r>
              <a:rPr kumimoji="0" lang="zh-CN" altLang="en-US" sz="3200" b="1" i="0" u="none" strike="noStrike" kern="1200" cap="none" spc="0" normalizeH="0" baseline="0" noProof="1">
                <a:ln>
                  <a:noFill/>
                </a:ln>
                <a:solidFill>
                  <a:srgbClr val="000000"/>
                </a:solidFill>
                <a:effectLst/>
                <a:uLnTx/>
                <a:uFillTx/>
                <a:latin typeface="黑体" panose="02010609060101010101" pitchFamily="49" charset="-122"/>
                <a:ea typeface="黑体" panose="02010609060101010101" pitchFamily="49" charset="-122"/>
                <a:cs typeface="方正舒体" panose="02010601030101010101" pitchFamily="2" charset="-122"/>
              </a:rPr>
              <a:t>唐朝时期</a:t>
            </a:r>
            <a:r>
              <a:rPr kumimoji="0" lang="en-US" altLang="zh-CN" sz="3200" b="1" i="0" u="none" strike="noStrike" kern="1200" cap="none" spc="0" normalizeH="0" baseline="0" noProof="1">
                <a:ln>
                  <a:noFill/>
                </a:ln>
                <a:solidFill>
                  <a:srgbClr val="000000"/>
                </a:solidFill>
                <a:effectLst/>
                <a:uLnTx/>
                <a:uFillTx/>
                <a:latin typeface="黑体" panose="02010609060101010101" pitchFamily="49" charset="-122"/>
                <a:ea typeface="黑体" panose="02010609060101010101" pitchFamily="49" charset="-122"/>
                <a:cs typeface="方正舒体" panose="02010601030101010101" pitchFamily="2" charset="-122"/>
              </a:rPr>
              <a:t>(</a:t>
            </a:r>
            <a:r>
              <a:rPr lang="zh-CN" altLang="en-US" sz="3200" b="1">
                <a:ln>
                  <a:noFill/>
                </a:ln>
                <a:solidFill>
                  <a:srgbClr val="FF0000"/>
                </a:solidFill>
                <a:effectLst/>
                <a:uLnTx/>
                <a:uFillTx/>
                <a:latin typeface="黑体" panose="02010609060101010101" pitchFamily="49" charset="-122"/>
                <a:ea typeface="黑体" panose="02010609060101010101" pitchFamily="49" charset="-122"/>
                <a:cs typeface="方正舒体" panose="02010601030101010101" pitchFamily="2" charset="-122"/>
                <a:sym typeface="+mn-ea"/>
              </a:rPr>
              <a:t>公元</a:t>
            </a:r>
            <a:r>
              <a:rPr lang="en-US" altLang="zh-CN" sz="3200" b="1">
                <a:ln>
                  <a:noFill/>
                </a:ln>
                <a:solidFill>
                  <a:srgbClr val="FF0000"/>
                </a:solidFill>
                <a:effectLst/>
                <a:uLnTx/>
                <a:uFillTx/>
                <a:latin typeface="黑体" panose="02010609060101010101" pitchFamily="49" charset="-122"/>
                <a:ea typeface="黑体" panose="02010609060101010101" pitchFamily="49" charset="-122"/>
                <a:cs typeface="+mn-ea"/>
                <a:sym typeface="+mn-ea"/>
              </a:rPr>
              <a:t>618</a:t>
            </a:r>
            <a:r>
              <a:rPr lang="zh-CN" altLang="en-US" sz="3200" b="1">
                <a:ln>
                  <a:noFill/>
                </a:ln>
                <a:solidFill>
                  <a:srgbClr val="FF0000"/>
                </a:solidFill>
                <a:effectLst/>
                <a:uLnTx/>
                <a:uFillTx/>
                <a:latin typeface="黑体" panose="02010609060101010101" pitchFamily="49" charset="-122"/>
                <a:ea typeface="黑体" panose="02010609060101010101" pitchFamily="49" charset="-122"/>
                <a:cs typeface="方正舒体" panose="02010601030101010101" pitchFamily="2" charset="-122"/>
                <a:sym typeface="+mn-ea"/>
              </a:rPr>
              <a:t>年</a:t>
            </a:r>
            <a:r>
              <a:rPr lang="en-US" altLang="zh-CN" sz="3200" b="1">
                <a:ln>
                  <a:noFill/>
                </a:ln>
                <a:solidFill>
                  <a:srgbClr val="FF0000"/>
                </a:solidFill>
                <a:effectLst/>
                <a:uLnTx/>
                <a:uFillTx/>
                <a:latin typeface="黑体" panose="02010609060101010101" pitchFamily="49" charset="-122"/>
                <a:ea typeface="黑体" panose="02010609060101010101" pitchFamily="49" charset="-122"/>
                <a:cs typeface="+mn-ea"/>
                <a:sym typeface="+mn-ea"/>
              </a:rPr>
              <a:t>——</a:t>
            </a:r>
            <a:r>
              <a:rPr lang="zh-CN" altLang="en-US" sz="3200" b="1">
                <a:ln>
                  <a:noFill/>
                </a:ln>
                <a:solidFill>
                  <a:srgbClr val="FF0000"/>
                </a:solidFill>
                <a:effectLst/>
                <a:uLnTx/>
                <a:uFillTx/>
                <a:latin typeface="黑体" panose="02010609060101010101" pitchFamily="49" charset="-122"/>
                <a:ea typeface="黑体" panose="02010609060101010101" pitchFamily="49" charset="-122"/>
                <a:cs typeface="方正舒体" panose="02010601030101010101" pitchFamily="2" charset="-122"/>
                <a:sym typeface="+mn-ea"/>
              </a:rPr>
              <a:t>公元</a:t>
            </a:r>
            <a:r>
              <a:rPr lang="en-US" altLang="zh-CN" sz="3200" b="1">
                <a:ln>
                  <a:noFill/>
                </a:ln>
                <a:solidFill>
                  <a:srgbClr val="FF0000"/>
                </a:solidFill>
                <a:effectLst/>
                <a:uLnTx/>
                <a:uFillTx/>
                <a:latin typeface="黑体" panose="02010609060101010101" pitchFamily="49" charset="-122"/>
                <a:ea typeface="黑体" panose="02010609060101010101" pitchFamily="49" charset="-122"/>
                <a:cs typeface="+mn-ea"/>
                <a:sym typeface="+mn-ea"/>
              </a:rPr>
              <a:t>907</a:t>
            </a:r>
            <a:r>
              <a:rPr lang="zh-CN" altLang="en-US" sz="3200" b="1">
                <a:ln>
                  <a:noFill/>
                </a:ln>
                <a:solidFill>
                  <a:srgbClr val="FF0000"/>
                </a:solidFill>
                <a:effectLst/>
                <a:uLnTx/>
                <a:uFillTx/>
                <a:latin typeface="黑体" panose="02010609060101010101" pitchFamily="49" charset="-122"/>
                <a:ea typeface="黑体" panose="02010609060101010101" pitchFamily="49" charset="-122"/>
                <a:cs typeface="方正舒体" panose="02010601030101010101" pitchFamily="2" charset="-122"/>
                <a:sym typeface="+mn-ea"/>
              </a:rPr>
              <a:t>年</a:t>
            </a:r>
            <a:r>
              <a:rPr lang="zh-CN" altLang="en-US" sz="3200" b="1">
                <a:ln>
                  <a:noFill/>
                </a:ln>
                <a:solidFill>
                  <a:srgbClr val="000000"/>
                </a:solidFill>
                <a:effectLst/>
                <a:uLnTx/>
                <a:uFillTx/>
                <a:latin typeface="黑体" panose="02010609060101010101" pitchFamily="49" charset="-122"/>
                <a:ea typeface="黑体" panose="02010609060101010101" pitchFamily="49" charset="-122"/>
                <a:cs typeface="方正舒体" panose="02010601030101010101" pitchFamily="2" charset="-122"/>
                <a:sym typeface="+mn-ea"/>
              </a:rPr>
              <a:t>)</a:t>
            </a:r>
            <a:endParaRPr kumimoji="0" lang="zh-CN" altLang="en-US" sz="3200" b="1" i="0" u="none" strike="noStrike" kern="1200" cap="none" spc="0" normalizeH="0" baseline="0" noProof="1">
              <a:ln>
                <a:noFill/>
              </a:ln>
              <a:solidFill>
                <a:srgbClr val="000000"/>
              </a:solidFill>
              <a:effectLst/>
              <a:uLnTx/>
              <a:uFillTx/>
              <a:latin typeface="黑体" panose="02010609060101010101" pitchFamily="49" charset="-122"/>
              <a:ea typeface="黑体" panose="02010609060101010101" pitchFamily="49" charset="-122"/>
              <a:cs typeface="方正舒体" panose="02010601030101010101" pitchFamily="2" charset="-122"/>
              <a:sym typeface="+mn-ea"/>
            </a:endParaRPr>
          </a:p>
        </p:txBody>
      </p:sp>
      <p:grpSp>
        <p:nvGrpSpPr>
          <p:cNvPr id="4" name="组合 3"/>
          <p:cNvGrpSpPr/>
          <p:nvPr/>
        </p:nvGrpSpPr>
        <p:grpSpPr>
          <a:xfrm>
            <a:off x="1899285" y="2549525"/>
            <a:ext cx="9314649" cy="4055084"/>
            <a:chOff x="353" y="3600"/>
            <a:chExt cx="15430" cy="6429"/>
          </a:xfrm>
        </p:grpSpPr>
        <p:sp>
          <p:nvSpPr>
            <p:cNvPr id="8196" name="直接连接符 13314"/>
            <p:cNvSpPr/>
            <p:nvPr/>
          </p:nvSpPr>
          <p:spPr>
            <a:xfrm>
              <a:off x="590" y="9093"/>
              <a:ext cx="11843" cy="0"/>
            </a:xfrm>
            <a:prstGeom prst="line">
              <a:avLst/>
            </a:prstGeom>
            <a:ln w="57150" cap="flat" cmpd="sng">
              <a:solidFill>
                <a:srgbClr val="11069E"/>
              </a:solidFill>
              <a:prstDash val="solid"/>
              <a:headEnd type="none" w="med" len="med"/>
              <a:tailEnd type="triangle" w="med" len="med"/>
            </a:ln>
          </p:spPr>
        </p:sp>
        <p:grpSp>
          <p:nvGrpSpPr>
            <p:cNvPr id="3" name="组合 2"/>
            <p:cNvGrpSpPr/>
            <p:nvPr/>
          </p:nvGrpSpPr>
          <p:grpSpPr>
            <a:xfrm>
              <a:off x="353" y="3600"/>
              <a:ext cx="15430" cy="6429"/>
              <a:chOff x="353" y="3600"/>
              <a:chExt cx="15430" cy="6429"/>
            </a:xfrm>
          </p:grpSpPr>
          <p:sp>
            <p:nvSpPr>
              <p:cNvPr id="6" name="文本框 13316"/>
              <p:cNvSpPr txBox="1"/>
              <p:nvPr/>
            </p:nvSpPr>
            <p:spPr>
              <a:xfrm>
                <a:off x="353" y="9365"/>
                <a:ext cx="2758" cy="664"/>
              </a:xfrm>
              <a:prstGeom prst="rect">
                <a:avLst/>
              </a:prstGeom>
              <a:noFill/>
              <a:ln w="9525">
                <a:noFill/>
              </a:ln>
            </p:spPr>
            <p:txBody>
              <a:bodyPr wrap="square" lIns="97621" tIns="48811" rIns="97621" bIns="48811">
                <a:spAutoFit/>
              </a:bodyPr>
              <a:p>
                <a:pPr defTabSz="976630">
                  <a:spcBef>
                    <a:spcPct val="50000"/>
                  </a:spcBef>
                </a:pPr>
                <a:r>
                  <a:rPr lang="en-US" altLang="zh-CN" sz="2100" b="1" dirty="0">
                    <a:latin typeface="楷体_GB2312" pitchFamily="49" charset="-122"/>
                    <a:ea typeface="楷体_GB2312" pitchFamily="49" charset="-122"/>
                  </a:rPr>
                  <a:t>581</a:t>
                </a:r>
                <a:r>
                  <a:rPr lang="zh-CN" altLang="en-US" sz="2100" b="1" dirty="0">
                    <a:latin typeface="楷体_GB2312" pitchFamily="49" charset="-122"/>
                    <a:ea typeface="楷体_GB2312" pitchFamily="49" charset="-122"/>
                  </a:rPr>
                  <a:t>隋建立</a:t>
                </a:r>
                <a:endParaRPr lang="zh-CN" altLang="en-US" sz="2100" b="1" dirty="0">
                  <a:latin typeface="楷体_GB2312" pitchFamily="49" charset="-122"/>
                  <a:ea typeface="楷体_GB2312" pitchFamily="49" charset="-122"/>
                </a:endParaRPr>
              </a:p>
            </p:txBody>
          </p:sp>
          <p:grpSp>
            <p:nvGrpSpPr>
              <p:cNvPr id="5" name="组合 4"/>
              <p:cNvGrpSpPr/>
              <p:nvPr/>
            </p:nvGrpSpPr>
            <p:grpSpPr>
              <a:xfrm>
                <a:off x="355" y="3600"/>
                <a:ext cx="15428" cy="6268"/>
                <a:chOff x="355" y="3600"/>
                <a:chExt cx="15428" cy="6268"/>
              </a:xfrm>
            </p:grpSpPr>
            <p:sp>
              <p:nvSpPr>
                <p:cNvPr id="8197" name="直接连接符 13315"/>
                <p:cNvSpPr/>
                <p:nvPr/>
              </p:nvSpPr>
              <p:spPr>
                <a:xfrm>
                  <a:off x="1568" y="8888"/>
                  <a:ext cx="10" cy="187"/>
                </a:xfrm>
                <a:prstGeom prst="line">
                  <a:avLst/>
                </a:prstGeom>
                <a:ln w="28575" cap="flat" cmpd="sng">
                  <a:solidFill>
                    <a:srgbClr val="11069E"/>
                  </a:solidFill>
                  <a:prstDash val="solid"/>
                  <a:headEnd type="none" w="med" len="med"/>
                  <a:tailEnd type="triangle" w="med" len="med"/>
                </a:ln>
              </p:spPr>
            </p:sp>
            <p:sp>
              <p:nvSpPr>
                <p:cNvPr id="8199" name="直接连接符 13317"/>
                <p:cNvSpPr/>
                <p:nvPr/>
              </p:nvSpPr>
              <p:spPr>
                <a:xfrm>
                  <a:off x="2648" y="8828"/>
                  <a:ext cx="0" cy="265"/>
                </a:xfrm>
                <a:prstGeom prst="line">
                  <a:avLst/>
                </a:prstGeom>
                <a:ln w="28575" cap="flat" cmpd="sng">
                  <a:solidFill>
                    <a:srgbClr val="11069E"/>
                  </a:solidFill>
                  <a:prstDash val="solid"/>
                  <a:headEnd type="none" w="med" len="med"/>
                  <a:tailEnd type="triangle" w="med" len="med"/>
                </a:ln>
              </p:spPr>
            </p:sp>
            <p:sp>
              <p:nvSpPr>
                <p:cNvPr id="8" name="文本框 13318"/>
                <p:cNvSpPr txBox="1"/>
                <p:nvPr/>
              </p:nvSpPr>
              <p:spPr>
                <a:xfrm>
                  <a:off x="1560" y="8015"/>
                  <a:ext cx="2657" cy="664"/>
                </a:xfrm>
                <a:prstGeom prst="rect">
                  <a:avLst/>
                </a:prstGeom>
                <a:noFill/>
                <a:ln w="9525">
                  <a:noFill/>
                </a:ln>
              </p:spPr>
              <p:txBody>
                <a:bodyPr wrap="square" lIns="97621" tIns="48811" rIns="97621" bIns="48811">
                  <a:spAutoFit/>
                </a:bodyPr>
                <a:p>
                  <a:pPr defTabSz="976630">
                    <a:spcBef>
                      <a:spcPct val="50000"/>
                    </a:spcBef>
                  </a:pPr>
                  <a:r>
                    <a:rPr lang="en-US" altLang="zh-CN" sz="2100" b="1" dirty="0">
                      <a:latin typeface="楷体_GB2312" pitchFamily="49" charset="-122"/>
                      <a:ea typeface="楷体_GB2312" pitchFamily="49" charset="-122"/>
                    </a:rPr>
                    <a:t>589</a:t>
                  </a:r>
                  <a:r>
                    <a:rPr lang="zh-CN" altLang="en-US" sz="2100" b="1" dirty="0">
                      <a:latin typeface="楷体_GB2312" pitchFamily="49" charset="-122"/>
                      <a:ea typeface="楷体_GB2312" pitchFamily="49" charset="-122"/>
                    </a:rPr>
                    <a:t>隋统一</a:t>
                  </a:r>
                  <a:endParaRPr lang="zh-CN" altLang="en-US" sz="2100" b="1" dirty="0">
                    <a:latin typeface="楷体_GB2312" pitchFamily="49" charset="-122"/>
                    <a:ea typeface="楷体_GB2312" pitchFamily="49" charset="-122"/>
                  </a:endParaRPr>
                </a:p>
              </p:txBody>
            </p:sp>
            <p:sp>
              <p:nvSpPr>
                <p:cNvPr id="8201" name="直接连接符 13319"/>
                <p:cNvSpPr/>
                <p:nvPr/>
              </p:nvSpPr>
              <p:spPr>
                <a:xfrm>
                  <a:off x="5065" y="8760"/>
                  <a:ext cx="45" cy="385"/>
                </a:xfrm>
                <a:prstGeom prst="line">
                  <a:avLst/>
                </a:prstGeom>
                <a:ln w="28575" cap="flat" cmpd="sng">
                  <a:solidFill>
                    <a:srgbClr val="FF0000"/>
                  </a:solidFill>
                  <a:prstDash val="solid"/>
                  <a:headEnd type="none" w="med" len="med"/>
                  <a:tailEnd type="triangle" w="med" len="med"/>
                </a:ln>
              </p:spPr>
            </p:sp>
            <p:sp>
              <p:nvSpPr>
                <p:cNvPr id="10" name="文本框 13320"/>
                <p:cNvSpPr txBox="1"/>
                <p:nvPr/>
              </p:nvSpPr>
              <p:spPr>
                <a:xfrm>
                  <a:off x="3508" y="9270"/>
                  <a:ext cx="2745" cy="592"/>
                </a:xfrm>
                <a:prstGeom prst="rect">
                  <a:avLst/>
                </a:prstGeom>
                <a:noFill/>
                <a:ln w="9525">
                  <a:noFill/>
                </a:ln>
              </p:spPr>
              <p:txBody>
                <a:bodyPr lIns="97621" tIns="48811" rIns="97621" bIns="48811">
                  <a:spAutoFit/>
                </a:bodyPr>
                <a:p>
                  <a:pPr defTabSz="976630">
                    <a:spcBef>
                      <a:spcPct val="50000"/>
                    </a:spcBef>
                  </a:pPr>
                  <a:r>
                    <a:rPr lang="en-US" altLang="zh-CN" b="1" dirty="0">
                      <a:latin typeface="隶书" panose="02010509060101010101" pitchFamily="49" charset="-122"/>
                      <a:ea typeface="隶书" panose="02010509060101010101" pitchFamily="49" charset="-122"/>
                    </a:rPr>
                    <a:t>618</a:t>
                  </a:r>
                  <a:r>
                    <a:rPr lang="zh-CN" altLang="en-US" b="1" dirty="0">
                      <a:latin typeface="隶书" panose="02010509060101010101" pitchFamily="49" charset="-122"/>
                      <a:ea typeface="隶书" panose="02010509060101010101" pitchFamily="49" charset="-122"/>
                    </a:rPr>
                    <a:t>年唐建立</a:t>
                  </a:r>
                  <a:endParaRPr lang="zh-CN" altLang="en-US" b="1" dirty="0">
                    <a:latin typeface="隶书" panose="02010509060101010101" pitchFamily="49" charset="-122"/>
                    <a:ea typeface="隶书" panose="02010509060101010101" pitchFamily="49" charset="-122"/>
                  </a:endParaRPr>
                </a:p>
              </p:txBody>
            </p:sp>
            <p:sp>
              <p:nvSpPr>
                <p:cNvPr id="8203" name="直接连接符 13321"/>
                <p:cNvSpPr/>
                <p:nvPr/>
              </p:nvSpPr>
              <p:spPr>
                <a:xfrm flipV="1">
                  <a:off x="5110" y="4428"/>
                  <a:ext cx="2008" cy="4765"/>
                </a:xfrm>
                <a:prstGeom prst="line">
                  <a:avLst/>
                </a:prstGeom>
                <a:ln w="38100" cap="flat" cmpd="sng">
                  <a:solidFill>
                    <a:srgbClr val="FF0000"/>
                  </a:solidFill>
                  <a:prstDash val="solid"/>
                  <a:headEnd type="none" w="med" len="med"/>
                  <a:tailEnd type="none" w="med" len="med"/>
                </a:ln>
              </p:spPr>
            </p:sp>
            <p:sp>
              <p:nvSpPr>
                <p:cNvPr id="8204" name="直接连接符 13322"/>
                <p:cNvSpPr/>
                <p:nvPr/>
              </p:nvSpPr>
              <p:spPr>
                <a:xfrm>
                  <a:off x="7160" y="4428"/>
                  <a:ext cx="573" cy="0"/>
                </a:xfrm>
                <a:prstGeom prst="line">
                  <a:avLst/>
                </a:prstGeom>
                <a:ln w="76200" cap="flat" cmpd="sng">
                  <a:solidFill>
                    <a:srgbClr val="FF0000"/>
                  </a:solidFill>
                  <a:prstDash val="solid"/>
                  <a:headEnd type="none" w="med" len="med"/>
                  <a:tailEnd type="none" w="med" len="med"/>
                </a:ln>
              </p:spPr>
            </p:sp>
            <p:sp>
              <p:nvSpPr>
                <p:cNvPr id="8205" name="直接连接符 13323"/>
                <p:cNvSpPr/>
                <p:nvPr/>
              </p:nvSpPr>
              <p:spPr>
                <a:xfrm>
                  <a:off x="7720" y="4378"/>
                  <a:ext cx="4350" cy="4715"/>
                </a:xfrm>
                <a:prstGeom prst="line">
                  <a:avLst/>
                </a:prstGeom>
                <a:ln w="38100" cap="flat" cmpd="sng">
                  <a:solidFill>
                    <a:srgbClr val="99440B"/>
                  </a:solidFill>
                  <a:prstDash val="solid"/>
                  <a:headEnd type="none" w="med" len="med"/>
                  <a:tailEnd type="none" w="med" len="med"/>
                </a:ln>
              </p:spPr>
            </p:sp>
            <p:sp>
              <p:nvSpPr>
                <p:cNvPr id="14" name="文本框 13324"/>
                <p:cNvSpPr txBox="1"/>
                <p:nvPr/>
              </p:nvSpPr>
              <p:spPr>
                <a:xfrm>
                  <a:off x="10018" y="9275"/>
                  <a:ext cx="3142" cy="593"/>
                </a:xfrm>
                <a:prstGeom prst="rect">
                  <a:avLst/>
                </a:prstGeom>
                <a:noFill/>
                <a:ln w="9525">
                  <a:noFill/>
                </a:ln>
              </p:spPr>
              <p:txBody>
                <a:bodyPr lIns="97621" tIns="48811" rIns="97621" bIns="48811">
                  <a:spAutoFit/>
                </a:bodyPr>
                <a:p>
                  <a:pPr defTabSz="976630">
                    <a:spcBef>
                      <a:spcPct val="50000"/>
                    </a:spcBef>
                  </a:pPr>
                  <a:r>
                    <a:rPr lang="en-US" altLang="zh-CN" b="1" dirty="0">
                      <a:latin typeface="隶书" panose="02010509060101010101" pitchFamily="49" charset="-122"/>
                      <a:ea typeface="隶书" panose="02010509060101010101" pitchFamily="49" charset="-122"/>
                    </a:rPr>
                    <a:t>907</a:t>
                  </a:r>
                  <a:r>
                    <a:rPr lang="zh-CN" altLang="en-US" b="1" dirty="0">
                      <a:latin typeface="隶书" panose="02010509060101010101" pitchFamily="49" charset="-122"/>
                      <a:ea typeface="隶书" panose="02010509060101010101" pitchFamily="49" charset="-122"/>
                    </a:rPr>
                    <a:t>年唐灭亡</a:t>
                  </a:r>
                  <a:endParaRPr lang="zh-CN" altLang="en-US" b="1" dirty="0">
                    <a:latin typeface="隶书" panose="02010509060101010101" pitchFamily="49" charset="-122"/>
                    <a:ea typeface="隶书" panose="02010509060101010101" pitchFamily="49" charset="-122"/>
                  </a:endParaRPr>
                </a:p>
              </p:txBody>
            </p:sp>
            <p:sp>
              <p:nvSpPr>
                <p:cNvPr id="8207" name="直接连接符 13325"/>
                <p:cNvSpPr/>
                <p:nvPr/>
              </p:nvSpPr>
              <p:spPr>
                <a:xfrm>
                  <a:off x="4218" y="7615"/>
                  <a:ext cx="1450" cy="0"/>
                </a:xfrm>
                <a:prstGeom prst="line">
                  <a:avLst/>
                </a:prstGeom>
                <a:ln w="38100" cap="flat" cmpd="sng">
                  <a:solidFill>
                    <a:srgbClr val="FF0000"/>
                  </a:solidFill>
                  <a:prstDash val="solid"/>
                  <a:headEnd type="none" w="med" len="med"/>
                  <a:tailEnd type="none" w="med" len="med"/>
                </a:ln>
              </p:spPr>
            </p:sp>
            <p:sp>
              <p:nvSpPr>
                <p:cNvPr id="16" name="文本框 13326"/>
                <p:cNvSpPr txBox="1"/>
                <p:nvPr/>
              </p:nvSpPr>
              <p:spPr>
                <a:xfrm>
                  <a:off x="355" y="6699"/>
                  <a:ext cx="5346" cy="666"/>
                </a:xfrm>
                <a:prstGeom prst="rect">
                  <a:avLst/>
                </a:prstGeom>
                <a:noFill/>
                <a:ln w="9525">
                  <a:noFill/>
                </a:ln>
              </p:spPr>
              <p:txBody>
                <a:bodyPr wrap="square" lIns="97621" tIns="48811" rIns="97621" bIns="48811">
                  <a:spAutoFit/>
                </a:bodyPr>
                <a:p>
                  <a:pPr defTabSz="976630">
                    <a:spcBef>
                      <a:spcPct val="50000"/>
                    </a:spcBef>
                  </a:pPr>
                  <a:r>
                    <a:rPr lang="zh-CN" altLang="en-US" sz="2100" b="1" dirty="0">
                      <a:solidFill>
                        <a:srgbClr val="FF0000"/>
                      </a:solidFill>
                      <a:latin typeface="Times New Roman" panose="02020603050405020304" pitchFamily="18" charset="0"/>
                      <a:ea typeface="隶书" panose="02010509060101010101" pitchFamily="49" charset="-122"/>
                    </a:rPr>
                    <a:t>贞观之治（</a:t>
                  </a:r>
                  <a:r>
                    <a:rPr lang="en-US" altLang="zh-CN" sz="2100" b="1" dirty="0">
                      <a:solidFill>
                        <a:srgbClr val="FF0000"/>
                      </a:solidFill>
                      <a:latin typeface="Times New Roman" panose="02020603050405020304" pitchFamily="18" charset="0"/>
                      <a:ea typeface="隶书" panose="02010509060101010101" pitchFamily="49" charset="-122"/>
                    </a:rPr>
                    <a:t>627——649</a:t>
                  </a:r>
                  <a:r>
                    <a:rPr lang="zh-CN" altLang="en-US" sz="2100" b="1" dirty="0">
                      <a:solidFill>
                        <a:srgbClr val="FF0000"/>
                      </a:solidFill>
                      <a:latin typeface="Times New Roman" panose="02020603050405020304" pitchFamily="18" charset="0"/>
                      <a:ea typeface="隶书" panose="02010509060101010101" pitchFamily="49" charset="-122"/>
                    </a:rPr>
                    <a:t>）</a:t>
                  </a:r>
                  <a:endParaRPr lang="zh-CN" altLang="en-US" sz="2100" b="1" dirty="0">
                    <a:solidFill>
                      <a:srgbClr val="FF0000"/>
                    </a:solidFill>
                    <a:latin typeface="Times New Roman" panose="02020603050405020304" pitchFamily="18" charset="0"/>
                    <a:ea typeface="隶书" panose="02010509060101010101" pitchFamily="49" charset="-122"/>
                  </a:endParaRPr>
                </a:p>
              </p:txBody>
            </p:sp>
            <p:sp>
              <p:nvSpPr>
                <p:cNvPr id="8209" name="直接连接符 13327"/>
                <p:cNvSpPr/>
                <p:nvPr/>
              </p:nvSpPr>
              <p:spPr>
                <a:xfrm>
                  <a:off x="5065" y="6400"/>
                  <a:ext cx="1205" cy="0"/>
                </a:xfrm>
                <a:prstGeom prst="line">
                  <a:avLst/>
                </a:prstGeom>
                <a:ln w="38100" cap="flat" cmpd="sng">
                  <a:solidFill>
                    <a:srgbClr val="FF0000"/>
                  </a:solidFill>
                  <a:prstDash val="solid"/>
                  <a:headEnd type="none" w="med" len="med"/>
                  <a:tailEnd type="none" w="med" len="med"/>
                </a:ln>
              </p:spPr>
            </p:sp>
            <p:sp>
              <p:nvSpPr>
                <p:cNvPr id="18" name="文本框 13328"/>
                <p:cNvSpPr txBox="1"/>
                <p:nvPr/>
              </p:nvSpPr>
              <p:spPr>
                <a:xfrm>
                  <a:off x="2768" y="5401"/>
                  <a:ext cx="3505" cy="593"/>
                </a:xfrm>
                <a:prstGeom prst="rect">
                  <a:avLst/>
                </a:prstGeom>
                <a:noFill/>
                <a:ln w="9525">
                  <a:noFill/>
                </a:ln>
              </p:spPr>
              <p:txBody>
                <a:bodyPr lIns="97621" tIns="48811" rIns="97621" bIns="48811">
                  <a:spAutoFit/>
                </a:bodyPr>
                <a:p>
                  <a:pPr defTabSz="976630">
                    <a:spcBef>
                      <a:spcPct val="50000"/>
                    </a:spcBef>
                  </a:pPr>
                  <a:r>
                    <a:rPr lang="zh-CN" altLang="en-US" b="1" dirty="0">
                      <a:latin typeface="隶书" panose="02010509060101010101" pitchFamily="49" charset="-122"/>
                      <a:ea typeface="隶书" panose="02010509060101010101" pitchFamily="49" charset="-122"/>
                    </a:rPr>
                    <a:t>武则天（武周之治） </a:t>
                  </a:r>
                  <a:endParaRPr lang="zh-CN" altLang="en-US" b="1" dirty="0">
                    <a:latin typeface="隶书" panose="02010509060101010101" pitchFamily="49" charset="-122"/>
                    <a:ea typeface="隶书" panose="02010509060101010101" pitchFamily="49" charset="-122"/>
                  </a:endParaRPr>
                </a:p>
              </p:txBody>
            </p:sp>
            <p:sp>
              <p:nvSpPr>
                <p:cNvPr id="19" name="文本框 13329"/>
                <p:cNvSpPr txBox="1"/>
                <p:nvPr/>
              </p:nvSpPr>
              <p:spPr>
                <a:xfrm>
                  <a:off x="1578" y="4069"/>
                  <a:ext cx="5362" cy="666"/>
                </a:xfrm>
                <a:prstGeom prst="rect">
                  <a:avLst/>
                </a:prstGeom>
                <a:noFill/>
                <a:ln w="9525">
                  <a:noFill/>
                </a:ln>
              </p:spPr>
              <p:txBody>
                <a:bodyPr wrap="square" lIns="97621" tIns="48811" rIns="97621" bIns="48811">
                  <a:spAutoFit/>
                </a:bodyPr>
                <a:p>
                  <a:pPr defTabSz="976630">
                    <a:spcBef>
                      <a:spcPct val="50000"/>
                    </a:spcBef>
                  </a:pPr>
                  <a:r>
                    <a:rPr lang="zh-CN" altLang="en-US" sz="2100" b="1" dirty="0">
                      <a:solidFill>
                        <a:srgbClr val="FF0000"/>
                      </a:solidFill>
                      <a:latin typeface="Times New Roman" panose="02020603050405020304" pitchFamily="18" charset="0"/>
                      <a:ea typeface="黑体" panose="02010609060101010101" pitchFamily="49" charset="-122"/>
                    </a:rPr>
                    <a:t>开元盛世（</a:t>
                  </a:r>
                  <a:r>
                    <a:rPr lang="en-US" altLang="zh-CN" sz="2100" b="1" dirty="0">
                      <a:solidFill>
                        <a:srgbClr val="FF0000"/>
                      </a:solidFill>
                      <a:latin typeface="Times New Roman" panose="02020603050405020304" pitchFamily="18" charset="0"/>
                      <a:ea typeface="黑体" panose="02010609060101010101" pitchFamily="49" charset="-122"/>
                    </a:rPr>
                    <a:t>713-741</a:t>
                  </a:r>
                  <a:r>
                    <a:rPr lang="zh-CN" altLang="en-US" sz="2100" b="1" dirty="0">
                      <a:solidFill>
                        <a:srgbClr val="FF0000"/>
                      </a:solidFill>
                      <a:latin typeface="Times New Roman" panose="02020603050405020304" pitchFamily="18" charset="0"/>
                      <a:ea typeface="黑体" panose="02010609060101010101" pitchFamily="49" charset="-122"/>
                    </a:rPr>
                    <a:t>）</a:t>
                  </a:r>
                  <a:endParaRPr lang="en-US" altLang="zh-CN" sz="2100" b="1" dirty="0">
                    <a:solidFill>
                      <a:srgbClr val="FF0000"/>
                    </a:solidFill>
                    <a:latin typeface="Times New Roman" panose="02020603050405020304" pitchFamily="18" charset="0"/>
                    <a:ea typeface="黑体" panose="02010609060101010101" pitchFamily="49" charset="-122"/>
                  </a:endParaRPr>
                </a:p>
              </p:txBody>
            </p:sp>
            <p:sp>
              <p:nvSpPr>
                <p:cNvPr id="8212" name="直接连接符 13330"/>
                <p:cNvSpPr/>
                <p:nvPr/>
              </p:nvSpPr>
              <p:spPr>
                <a:xfrm>
                  <a:off x="7725" y="4463"/>
                  <a:ext cx="968" cy="0"/>
                </a:xfrm>
                <a:prstGeom prst="line">
                  <a:avLst/>
                </a:prstGeom>
                <a:ln w="38100" cap="flat" cmpd="sng">
                  <a:solidFill>
                    <a:srgbClr val="99440B"/>
                  </a:solidFill>
                  <a:prstDash val="solid"/>
                  <a:headEnd type="none" w="med" len="med"/>
                  <a:tailEnd type="none" w="med" len="med"/>
                </a:ln>
              </p:spPr>
            </p:sp>
            <p:sp>
              <p:nvSpPr>
                <p:cNvPr id="21" name="文本框 13331"/>
                <p:cNvSpPr txBox="1"/>
                <p:nvPr/>
              </p:nvSpPr>
              <p:spPr>
                <a:xfrm>
                  <a:off x="7778" y="3600"/>
                  <a:ext cx="5382" cy="666"/>
                </a:xfrm>
                <a:prstGeom prst="rect">
                  <a:avLst/>
                </a:prstGeom>
                <a:noFill/>
                <a:ln w="9525">
                  <a:noFill/>
                </a:ln>
              </p:spPr>
              <p:txBody>
                <a:bodyPr wrap="square" lIns="97621" tIns="48811" rIns="97621" bIns="48811">
                  <a:spAutoFit/>
                </a:bodyPr>
                <a:p>
                  <a:pPr defTabSz="976630">
                    <a:spcBef>
                      <a:spcPct val="50000"/>
                    </a:spcBef>
                  </a:pPr>
                  <a:r>
                    <a:rPr lang="zh-CN" altLang="en-US" sz="2100" b="1" dirty="0">
                      <a:solidFill>
                        <a:srgbClr val="FF0000"/>
                      </a:solidFill>
                      <a:latin typeface="Times New Roman" panose="02020603050405020304" pitchFamily="18" charset="0"/>
                      <a:ea typeface="隶书" panose="02010509060101010101" pitchFamily="49" charset="-122"/>
                    </a:rPr>
                    <a:t>安史之乱（</a:t>
                  </a:r>
                  <a:r>
                    <a:rPr lang="en-US" altLang="zh-CN" sz="2100" b="1" dirty="0">
                      <a:solidFill>
                        <a:srgbClr val="FF0000"/>
                      </a:solidFill>
                      <a:latin typeface="Times New Roman" panose="02020603050405020304" pitchFamily="18" charset="0"/>
                      <a:ea typeface="隶书" panose="02010509060101010101" pitchFamily="49" charset="-122"/>
                    </a:rPr>
                    <a:t>755-763</a:t>
                  </a:r>
                  <a:r>
                    <a:rPr lang="zh-CN" altLang="en-US" sz="2100" b="1" dirty="0">
                      <a:solidFill>
                        <a:srgbClr val="FF0000"/>
                      </a:solidFill>
                      <a:latin typeface="Times New Roman" panose="02020603050405020304" pitchFamily="18" charset="0"/>
                      <a:ea typeface="隶书" panose="02010509060101010101" pitchFamily="49" charset="-122"/>
                    </a:rPr>
                    <a:t>）</a:t>
                  </a:r>
                  <a:endParaRPr lang="zh-CN" altLang="en-US" sz="2100" b="1" dirty="0">
                    <a:solidFill>
                      <a:srgbClr val="FF0000"/>
                    </a:solidFill>
                    <a:latin typeface="Times New Roman" panose="02020603050405020304" pitchFamily="18" charset="0"/>
                    <a:ea typeface="隶书" panose="02010509060101010101" pitchFamily="49" charset="-122"/>
                  </a:endParaRPr>
                </a:p>
              </p:txBody>
            </p:sp>
            <p:sp>
              <p:nvSpPr>
                <p:cNvPr id="8214" name="直接连接符 13332"/>
                <p:cNvSpPr/>
                <p:nvPr/>
              </p:nvSpPr>
              <p:spPr>
                <a:xfrm>
                  <a:off x="9778" y="6670"/>
                  <a:ext cx="1205" cy="0"/>
                </a:xfrm>
                <a:prstGeom prst="line">
                  <a:avLst/>
                </a:prstGeom>
                <a:ln w="38100" cap="flat" cmpd="sng">
                  <a:solidFill>
                    <a:srgbClr val="99440B"/>
                  </a:solidFill>
                  <a:prstDash val="solid"/>
                  <a:headEnd type="none" w="med" len="med"/>
                  <a:tailEnd type="none" w="med" len="med"/>
                </a:ln>
              </p:spPr>
            </p:sp>
            <p:sp>
              <p:nvSpPr>
                <p:cNvPr id="23" name="文本框 13333"/>
                <p:cNvSpPr txBox="1"/>
                <p:nvPr/>
              </p:nvSpPr>
              <p:spPr>
                <a:xfrm>
                  <a:off x="10015" y="5825"/>
                  <a:ext cx="3145" cy="593"/>
                </a:xfrm>
                <a:prstGeom prst="rect">
                  <a:avLst/>
                </a:prstGeom>
                <a:noFill/>
                <a:ln w="9525">
                  <a:noFill/>
                </a:ln>
              </p:spPr>
              <p:txBody>
                <a:bodyPr lIns="97621" tIns="48811" rIns="97621" bIns="48811">
                  <a:spAutoFit/>
                </a:bodyPr>
                <a:p>
                  <a:pPr defTabSz="976630">
                    <a:spcBef>
                      <a:spcPct val="50000"/>
                    </a:spcBef>
                  </a:pPr>
                  <a:r>
                    <a:rPr lang="zh-CN" altLang="en-US" b="1" dirty="0">
                      <a:solidFill>
                        <a:srgbClr val="A30D01"/>
                      </a:solidFill>
                      <a:latin typeface="Times New Roman" panose="02020603050405020304" pitchFamily="18" charset="0"/>
                      <a:ea typeface="隶书" panose="02010509060101010101" pitchFamily="49" charset="-122"/>
                    </a:rPr>
                    <a:t>藩镇割据</a:t>
                  </a:r>
                  <a:endParaRPr lang="zh-CN" altLang="en-US" b="1" dirty="0">
                    <a:solidFill>
                      <a:srgbClr val="A30D01"/>
                    </a:solidFill>
                    <a:latin typeface="Times New Roman" panose="02020603050405020304" pitchFamily="18" charset="0"/>
                    <a:ea typeface="隶书" panose="02010509060101010101" pitchFamily="49" charset="-122"/>
                  </a:endParaRPr>
                </a:p>
              </p:txBody>
            </p:sp>
            <p:sp>
              <p:nvSpPr>
                <p:cNvPr id="8216" name="直接连接符 13334"/>
                <p:cNvSpPr/>
                <p:nvPr/>
              </p:nvSpPr>
              <p:spPr>
                <a:xfrm>
                  <a:off x="10863" y="7750"/>
                  <a:ext cx="1085" cy="0"/>
                </a:xfrm>
                <a:prstGeom prst="line">
                  <a:avLst/>
                </a:prstGeom>
                <a:ln w="38100" cap="flat" cmpd="sng">
                  <a:solidFill>
                    <a:srgbClr val="99440B"/>
                  </a:solidFill>
                  <a:prstDash val="solid"/>
                  <a:headEnd type="none" w="med" len="med"/>
                  <a:tailEnd type="none" w="med" len="med"/>
                </a:ln>
              </p:spPr>
            </p:sp>
            <p:sp>
              <p:nvSpPr>
                <p:cNvPr id="26" name="文本框 13335"/>
                <p:cNvSpPr txBox="1"/>
                <p:nvPr/>
              </p:nvSpPr>
              <p:spPr>
                <a:xfrm>
                  <a:off x="10648" y="7022"/>
                  <a:ext cx="5135" cy="592"/>
                </a:xfrm>
                <a:prstGeom prst="rect">
                  <a:avLst/>
                </a:prstGeom>
                <a:noFill/>
                <a:ln w="9525">
                  <a:noFill/>
                </a:ln>
              </p:spPr>
              <p:txBody>
                <a:bodyPr wrap="square" lIns="97621" tIns="48811" rIns="97621" bIns="48811">
                  <a:spAutoFit/>
                </a:bodyPr>
                <a:p>
                  <a:pPr defTabSz="976630">
                    <a:spcBef>
                      <a:spcPct val="50000"/>
                    </a:spcBef>
                  </a:pPr>
                  <a:r>
                    <a:rPr lang="zh-CN" altLang="en-US" b="1" dirty="0">
                      <a:solidFill>
                        <a:srgbClr val="99440B"/>
                      </a:solidFill>
                      <a:latin typeface="Times New Roman" panose="02020603050405020304" pitchFamily="18" charset="0"/>
                      <a:ea typeface="隶书" panose="02010509060101010101" pitchFamily="49" charset="-122"/>
                    </a:rPr>
                    <a:t>农民起义（黄巢起义</a:t>
                  </a:r>
                  <a:r>
                    <a:rPr lang="en-US" altLang="zh-CN" b="1" dirty="0">
                      <a:solidFill>
                        <a:srgbClr val="99440B"/>
                      </a:solidFill>
                      <a:latin typeface="Times New Roman" panose="02020603050405020304" pitchFamily="18" charset="0"/>
                      <a:ea typeface="隶书" panose="02010509060101010101" pitchFamily="49" charset="-122"/>
                    </a:rPr>
                    <a:t>878-884</a:t>
                  </a:r>
                  <a:r>
                    <a:rPr lang="zh-CN" altLang="en-US" b="1" dirty="0">
                      <a:solidFill>
                        <a:srgbClr val="99440B"/>
                      </a:solidFill>
                      <a:latin typeface="Times New Roman" panose="02020603050405020304" pitchFamily="18" charset="0"/>
                      <a:ea typeface="隶书" panose="02010509060101010101" pitchFamily="49" charset="-122"/>
                    </a:rPr>
                    <a:t>）</a:t>
                  </a:r>
                  <a:endParaRPr lang="zh-CN" altLang="en-US" b="1" dirty="0">
                    <a:solidFill>
                      <a:srgbClr val="99440B"/>
                    </a:solidFill>
                    <a:latin typeface="Times New Roman" panose="02020603050405020304" pitchFamily="18" charset="0"/>
                    <a:ea typeface="隶书" panose="02010509060101010101" pitchFamily="49" charset="-122"/>
                  </a:endParaRPr>
                </a:p>
              </p:txBody>
            </p:sp>
            <p:sp>
              <p:nvSpPr>
                <p:cNvPr id="8218" name="直接连接符 13337"/>
                <p:cNvSpPr/>
                <p:nvPr/>
              </p:nvSpPr>
              <p:spPr>
                <a:xfrm>
                  <a:off x="12073" y="8760"/>
                  <a:ext cx="0" cy="385"/>
                </a:xfrm>
                <a:prstGeom prst="line">
                  <a:avLst/>
                </a:prstGeom>
                <a:ln w="28575" cap="flat" cmpd="sng">
                  <a:solidFill>
                    <a:srgbClr val="99440B"/>
                  </a:solidFill>
                  <a:prstDash val="solid"/>
                  <a:headEnd type="none" w="med" len="med"/>
                  <a:tailEnd type="triangle" w="med" len="med"/>
                </a:ln>
              </p:spPr>
            </p:sp>
          </p:grpSp>
        </p:grpSp>
      </p:grpSp>
      <p:sp>
        <p:nvSpPr>
          <p:cNvPr id="7" name="WordArt 2"/>
          <p:cNvSpPr/>
          <p:nvPr/>
        </p:nvSpPr>
        <p:spPr>
          <a:xfrm>
            <a:off x="173990" y="135890"/>
            <a:ext cx="1950720" cy="760095"/>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时空坐标：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linds(horizontal)">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12994" name="Text Box 2"/>
          <p:cNvSpPr txBox="1"/>
          <p:nvPr/>
        </p:nvSpPr>
        <p:spPr>
          <a:xfrm>
            <a:off x="1600200" y="2484438"/>
            <a:ext cx="609600" cy="1076325"/>
          </a:xfrm>
          <a:prstGeom prst="rect">
            <a:avLst/>
          </a:prstGeom>
          <a:noFill/>
          <a:ln w="9525" cap="flat" cmpd="sng">
            <a:solidFill>
              <a:srgbClr val="FF0000"/>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3200" b="1" dirty="0">
                <a:latin typeface="Arial" panose="020B0604020202020204" pitchFamily="34" charset="0"/>
                <a:ea typeface="黑体" panose="02010609060101010101" pitchFamily="49" charset="-122"/>
              </a:rPr>
              <a:t>皇帝</a:t>
            </a:r>
            <a:endParaRPr lang="zh-CN" altLang="en-US" sz="3200" b="1" dirty="0">
              <a:latin typeface="Arial" panose="020B0604020202020204" pitchFamily="34" charset="0"/>
              <a:ea typeface="黑体" panose="02010609060101010101" pitchFamily="49" charset="-122"/>
            </a:endParaRPr>
          </a:p>
        </p:txBody>
      </p:sp>
      <p:grpSp>
        <p:nvGrpSpPr>
          <p:cNvPr id="212995" name="Group 3"/>
          <p:cNvGrpSpPr/>
          <p:nvPr/>
        </p:nvGrpSpPr>
        <p:grpSpPr>
          <a:xfrm>
            <a:off x="2209800" y="2027238"/>
            <a:ext cx="357188" cy="1905000"/>
            <a:chOff x="0" y="0"/>
            <a:chExt cx="528" cy="1200"/>
          </a:xfrm>
        </p:grpSpPr>
        <p:sp>
          <p:nvSpPr>
            <p:cNvPr id="18435" name="Line 4"/>
            <p:cNvSpPr/>
            <p:nvPr/>
          </p:nvSpPr>
          <p:spPr>
            <a:xfrm>
              <a:off x="0" y="624"/>
              <a:ext cx="480" cy="0"/>
            </a:xfrm>
            <a:prstGeom prst="line">
              <a:avLst/>
            </a:prstGeom>
            <a:ln w="9525" cap="flat" cmpd="sng">
              <a:solidFill>
                <a:schemeClr val="tx1"/>
              </a:solidFill>
              <a:prstDash val="solid"/>
              <a:round/>
              <a:headEnd type="none" w="med" len="med"/>
              <a:tailEnd type="none" w="med" len="med"/>
            </a:ln>
          </p:spPr>
        </p:sp>
        <p:sp>
          <p:nvSpPr>
            <p:cNvPr id="18436" name="Line 5"/>
            <p:cNvSpPr/>
            <p:nvPr/>
          </p:nvSpPr>
          <p:spPr>
            <a:xfrm>
              <a:off x="240" y="0"/>
              <a:ext cx="288" cy="0"/>
            </a:xfrm>
            <a:prstGeom prst="line">
              <a:avLst/>
            </a:prstGeom>
            <a:ln w="9525" cap="flat" cmpd="sng">
              <a:solidFill>
                <a:schemeClr val="tx1"/>
              </a:solidFill>
              <a:prstDash val="solid"/>
              <a:round/>
              <a:headEnd type="none" w="med" len="med"/>
              <a:tailEnd type="none" w="med" len="med"/>
            </a:ln>
          </p:spPr>
        </p:sp>
        <p:sp>
          <p:nvSpPr>
            <p:cNvPr id="18437" name="Line 6"/>
            <p:cNvSpPr/>
            <p:nvPr/>
          </p:nvSpPr>
          <p:spPr>
            <a:xfrm>
              <a:off x="240" y="0"/>
              <a:ext cx="0" cy="1200"/>
            </a:xfrm>
            <a:prstGeom prst="line">
              <a:avLst/>
            </a:prstGeom>
            <a:ln w="9525" cap="flat" cmpd="sng">
              <a:solidFill>
                <a:schemeClr val="tx1"/>
              </a:solidFill>
              <a:prstDash val="solid"/>
              <a:round/>
              <a:headEnd type="none" w="med" len="med"/>
              <a:tailEnd type="none" w="med" len="med"/>
            </a:ln>
          </p:spPr>
        </p:sp>
        <p:sp>
          <p:nvSpPr>
            <p:cNvPr id="18438" name="Line 7"/>
            <p:cNvSpPr/>
            <p:nvPr/>
          </p:nvSpPr>
          <p:spPr>
            <a:xfrm>
              <a:off x="240" y="1200"/>
              <a:ext cx="288" cy="0"/>
            </a:xfrm>
            <a:prstGeom prst="line">
              <a:avLst/>
            </a:prstGeom>
            <a:ln w="9525" cap="flat" cmpd="sng">
              <a:solidFill>
                <a:schemeClr val="tx1"/>
              </a:solidFill>
              <a:prstDash val="solid"/>
              <a:round/>
              <a:headEnd type="none" w="med" len="med"/>
              <a:tailEnd type="none" w="med" len="med"/>
            </a:ln>
          </p:spPr>
        </p:sp>
      </p:grpSp>
      <p:sp>
        <p:nvSpPr>
          <p:cNvPr id="213000" name="Text Box 8"/>
          <p:cNvSpPr txBox="1"/>
          <p:nvPr/>
        </p:nvSpPr>
        <p:spPr>
          <a:xfrm>
            <a:off x="2566988" y="1700213"/>
            <a:ext cx="1296987" cy="521970"/>
          </a:xfrm>
          <a:prstGeom prst="rect">
            <a:avLst/>
          </a:prstGeom>
          <a:noFill/>
          <a:ln w="9525" cap="flat" cmpd="sng">
            <a:solidFill>
              <a:srgbClr val="0000FF"/>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中书省</a:t>
            </a:r>
            <a:endParaRPr lang="zh-CN" altLang="en-US" sz="2800" b="1" dirty="0">
              <a:latin typeface="Arial" panose="020B0604020202020204" pitchFamily="34" charset="0"/>
              <a:ea typeface="黑体" panose="02010609060101010101" pitchFamily="49" charset="-122"/>
            </a:endParaRPr>
          </a:p>
        </p:txBody>
      </p:sp>
      <p:sp>
        <p:nvSpPr>
          <p:cNvPr id="213001" name="Text Box 9"/>
          <p:cNvSpPr txBox="1"/>
          <p:nvPr/>
        </p:nvSpPr>
        <p:spPr>
          <a:xfrm>
            <a:off x="2566988" y="2708275"/>
            <a:ext cx="1368425" cy="521970"/>
          </a:xfrm>
          <a:prstGeom prst="rect">
            <a:avLst/>
          </a:prstGeom>
          <a:noFill/>
          <a:ln w="9525" cap="flat" cmpd="sng">
            <a:solidFill>
              <a:srgbClr val="0000FF"/>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门下省</a:t>
            </a:r>
            <a:endParaRPr lang="zh-CN" altLang="en-US" sz="2800" b="1" dirty="0">
              <a:latin typeface="Arial" panose="020B0604020202020204" pitchFamily="34" charset="0"/>
              <a:ea typeface="黑体" panose="02010609060101010101" pitchFamily="49" charset="-122"/>
            </a:endParaRPr>
          </a:p>
        </p:txBody>
      </p:sp>
      <p:sp>
        <p:nvSpPr>
          <p:cNvPr id="213002" name="Text Box 10"/>
          <p:cNvSpPr txBox="1"/>
          <p:nvPr/>
        </p:nvSpPr>
        <p:spPr>
          <a:xfrm>
            <a:off x="5638800" y="533400"/>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吏部</a:t>
            </a:r>
            <a:endParaRPr lang="zh-CN" altLang="en-US" sz="2800" b="1" dirty="0">
              <a:latin typeface="Arial" panose="020B0604020202020204" pitchFamily="34" charset="0"/>
              <a:ea typeface="黑体" panose="02010609060101010101" pitchFamily="49" charset="-122"/>
            </a:endParaRPr>
          </a:p>
        </p:txBody>
      </p:sp>
      <p:sp>
        <p:nvSpPr>
          <p:cNvPr id="213003" name="Text Box 11"/>
          <p:cNvSpPr txBox="1"/>
          <p:nvPr/>
        </p:nvSpPr>
        <p:spPr>
          <a:xfrm>
            <a:off x="6934200" y="549275"/>
            <a:ext cx="319405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官吏的任免和考核</a:t>
            </a:r>
            <a:endParaRPr lang="zh-CN" altLang="en-US" sz="2800" b="1" dirty="0">
              <a:latin typeface="Arial" panose="020B0604020202020204" pitchFamily="34" charset="0"/>
              <a:ea typeface="黑体" panose="02010609060101010101" pitchFamily="49" charset="-122"/>
            </a:endParaRPr>
          </a:p>
        </p:txBody>
      </p:sp>
      <p:sp>
        <p:nvSpPr>
          <p:cNvPr id="213004" name="Text Box 12"/>
          <p:cNvSpPr txBox="1"/>
          <p:nvPr/>
        </p:nvSpPr>
        <p:spPr>
          <a:xfrm>
            <a:off x="6888163" y="1989138"/>
            <a:ext cx="2016125"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礼仪、科举</a:t>
            </a:r>
            <a:endParaRPr lang="zh-CN" altLang="en-US" sz="2800" b="1" dirty="0">
              <a:latin typeface="Arial" panose="020B0604020202020204" pitchFamily="34" charset="0"/>
              <a:ea typeface="黑体" panose="02010609060101010101" pitchFamily="49" charset="-122"/>
            </a:endParaRPr>
          </a:p>
        </p:txBody>
      </p:sp>
      <p:sp>
        <p:nvSpPr>
          <p:cNvPr id="213005" name="Text Box 13"/>
          <p:cNvSpPr txBox="1"/>
          <p:nvPr/>
        </p:nvSpPr>
        <p:spPr>
          <a:xfrm>
            <a:off x="6959600" y="2708275"/>
            <a:ext cx="1081088"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军政</a:t>
            </a:r>
            <a:endParaRPr lang="zh-CN" altLang="en-US" sz="2800" b="1" dirty="0">
              <a:latin typeface="Arial" panose="020B0604020202020204" pitchFamily="34" charset="0"/>
              <a:ea typeface="黑体" panose="02010609060101010101" pitchFamily="49" charset="-122"/>
            </a:endParaRPr>
          </a:p>
        </p:txBody>
      </p:sp>
      <p:sp>
        <p:nvSpPr>
          <p:cNvPr id="213006" name="Text Box 14"/>
          <p:cNvSpPr txBox="1"/>
          <p:nvPr/>
        </p:nvSpPr>
        <p:spPr>
          <a:xfrm>
            <a:off x="7032625" y="3644900"/>
            <a:ext cx="935038"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刑狱</a:t>
            </a:r>
            <a:endParaRPr lang="zh-CN" altLang="en-US" sz="2800" b="1" dirty="0">
              <a:latin typeface="Arial" panose="020B0604020202020204" pitchFamily="34" charset="0"/>
              <a:ea typeface="黑体" panose="02010609060101010101" pitchFamily="49" charset="-122"/>
            </a:endParaRPr>
          </a:p>
        </p:txBody>
      </p:sp>
      <p:sp>
        <p:nvSpPr>
          <p:cNvPr id="213007" name="Text Box 15"/>
          <p:cNvSpPr txBox="1"/>
          <p:nvPr/>
        </p:nvSpPr>
        <p:spPr>
          <a:xfrm>
            <a:off x="7010400" y="4508500"/>
            <a:ext cx="311785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国家的工程建设等</a:t>
            </a:r>
            <a:endParaRPr lang="zh-CN" altLang="en-US" sz="2800" b="1" dirty="0">
              <a:latin typeface="Arial" panose="020B0604020202020204" pitchFamily="34" charset="0"/>
              <a:ea typeface="黑体" panose="02010609060101010101" pitchFamily="49" charset="-122"/>
            </a:endParaRPr>
          </a:p>
        </p:txBody>
      </p:sp>
      <p:sp>
        <p:nvSpPr>
          <p:cNvPr id="213008" name="Line 16"/>
          <p:cNvSpPr/>
          <p:nvPr/>
        </p:nvSpPr>
        <p:spPr>
          <a:xfrm>
            <a:off x="2279650" y="2997200"/>
            <a:ext cx="0" cy="1368425"/>
          </a:xfrm>
          <a:prstGeom prst="line">
            <a:avLst/>
          </a:prstGeom>
          <a:ln w="9525" cap="flat" cmpd="sng">
            <a:solidFill>
              <a:schemeClr val="tx1"/>
            </a:solidFill>
            <a:prstDash val="solid"/>
            <a:round/>
            <a:headEnd type="none" w="med" len="med"/>
            <a:tailEnd type="none" w="med" len="med"/>
          </a:ln>
        </p:spPr>
      </p:sp>
      <p:sp>
        <p:nvSpPr>
          <p:cNvPr id="213009" name="Text Box 17"/>
          <p:cNvSpPr txBox="1"/>
          <p:nvPr/>
        </p:nvSpPr>
        <p:spPr>
          <a:xfrm>
            <a:off x="1703388" y="4437063"/>
            <a:ext cx="1403350" cy="521970"/>
          </a:xfrm>
          <a:prstGeom prst="rect">
            <a:avLst/>
          </a:prstGeom>
          <a:noFill/>
          <a:ln w="9525" cap="flat" cmpd="sng">
            <a:solidFill>
              <a:srgbClr val="0000FF"/>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政事堂</a:t>
            </a:r>
            <a:endParaRPr lang="zh-CN" altLang="en-US" sz="2800" b="1" dirty="0">
              <a:latin typeface="Arial" panose="020B0604020202020204" pitchFamily="34" charset="0"/>
              <a:ea typeface="黑体" panose="02010609060101010101" pitchFamily="49" charset="-122"/>
            </a:endParaRPr>
          </a:p>
        </p:txBody>
      </p:sp>
      <p:sp>
        <p:nvSpPr>
          <p:cNvPr id="213010" name="Text Box 18"/>
          <p:cNvSpPr txBox="1"/>
          <p:nvPr/>
        </p:nvSpPr>
        <p:spPr>
          <a:xfrm>
            <a:off x="4008438" y="1700213"/>
            <a:ext cx="936625" cy="521970"/>
          </a:xfrm>
          <a:prstGeom prst="rect">
            <a:avLst/>
          </a:prstGeom>
          <a:noFill/>
          <a:ln w="9525" cap="flat" cmpd="sng">
            <a:solidFill>
              <a:srgbClr val="FFFF00"/>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solidFill>
                  <a:srgbClr val="0000FF"/>
                </a:solidFill>
                <a:latin typeface="Arial" panose="020B0604020202020204" pitchFamily="34" charset="0"/>
                <a:ea typeface="黑体" panose="02010609060101010101" pitchFamily="49" charset="-122"/>
              </a:rPr>
              <a:t>决策</a:t>
            </a:r>
            <a:endParaRPr lang="zh-CN" altLang="en-US" sz="2800" b="1" dirty="0">
              <a:solidFill>
                <a:srgbClr val="0000FF"/>
              </a:solidFill>
              <a:latin typeface="Arial" panose="020B0604020202020204" pitchFamily="34" charset="0"/>
              <a:ea typeface="黑体" panose="02010609060101010101" pitchFamily="49" charset="-122"/>
            </a:endParaRPr>
          </a:p>
        </p:txBody>
      </p:sp>
      <p:sp>
        <p:nvSpPr>
          <p:cNvPr id="213011" name="Text Box 19"/>
          <p:cNvSpPr txBox="1"/>
          <p:nvPr/>
        </p:nvSpPr>
        <p:spPr>
          <a:xfrm>
            <a:off x="4008438" y="2708275"/>
            <a:ext cx="1008062" cy="521970"/>
          </a:xfrm>
          <a:prstGeom prst="rect">
            <a:avLst/>
          </a:prstGeom>
          <a:noFill/>
          <a:ln w="9525" cap="flat" cmpd="sng">
            <a:solidFill>
              <a:srgbClr val="FFFF00"/>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solidFill>
                  <a:srgbClr val="0000FF"/>
                </a:solidFill>
                <a:latin typeface="Arial" panose="020B0604020202020204" pitchFamily="34" charset="0"/>
                <a:ea typeface="黑体" panose="02010609060101010101" pitchFamily="49" charset="-122"/>
              </a:rPr>
              <a:t>审议</a:t>
            </a:r>
            <a:endParaRPr lang="zh-CN" altLang="en-US" sz="2800" b="1" dirty="0">
              <a:solidFill>
                <a:srgbClr val="0000FF"/>
              </a:solidFill>
              <a:latin typeface="Arial" panose="020B0604020202020204" pitchFamily="34" charset="0"/>
              <a:ea typeface="黑体" panose="02010609060101010101" pitchFamily="49" charset="-122"/>
            </a:endParaRPr>
          </a:p>
        </p:txBody>
      </p:sp>
      <p:sp>
        <p:nvSpPr>
          <p:cNvPr id="213012" name="Text Box 20"/>
          <p:cNvSpPr txBox="1"/>
          <p:nvPr/>
        </p:nvSpPr>
        <p:spPr>
          <a:xfrm>
            <a:off x="2566988" y="3573463"/>
            <a:ext cx="1296987" cy="521970"/>
          </a:xfrm>
          <a:prstGeom prst="rect">
            <a:avLst/>
          </a:prstGeom>
          <a:noFill/>
          <a:ln w="9525" cap="flat" cmpd="sng">
            <a:solidFill>
              <a:srgbClr val="0000FF"/>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尚书省</a:t>
            </a:r>
            <a:endParaRPr lang="zh-CN" altLang="en-US" sz="2800" b="1" dirty="0">
              <a:latin typeface="Arial" panose="020B0604020202020204" pitchFamily="34" charset="0"/>
              <a:ea typeface="黑体" panose="02010609060101010101" pitchFamily="49" charset="-122"/>
            </a:endParaRPr>
          </a:p>
        </p:txBody>
      </p:sp>
      <p:sp>
        <p:nvSpPr>
          <p:cNvPr id="213013" name="Text Box 21"/>
          <p:cNvSpPr txBox="1"/>
          <p:nvPr/>
        </p:nvSpPr>
        <p:spPr>
          <a:xfrm>
            <a:off x="5638800" y="1295400"/>
            <a:ext cx="1066800" cy="521970"/>
          </a:xfrm>
          <a:prstGeom prst="rect">
            <a:avLst/>
          </a:prstGeom>
          <a:noFill/>
          <a:ln w="9525" cap="flat" cmpd="sng">
            <a:solidFill>
              <a:srgbClr val="0000FF"/>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户部</a:t>
            </a:r>
            <a:endParaRPr lang="zh-CN" altLang="en-US" sz="2800" b="1" dirty="0">
              <a:latin typeface="Arial" panose="020B0604020202020204" pitchFamily="34" charset="0"/>
              <a:ea typeface="黑体" panose="02010609060101010101" pitchFamily="49" charset="-122"/>
            </a:endParaRPr>
          </a:p>
        </p:txBody>
      </p:sp>
      <p:sp>
        <p:nvSpPr>
          <p:cNvPr id="213014" name="Text Box 22"/>
          <p:cNvSpPr txBox="1"/>
          <p:nvPr/>
        </p:nvSpPr>
        <p:spPr>
          <a:xfrm>
            <a:off x="5664200" y="1989138"/>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礼部</a:t>
            </a:r>
            <a:endParaRPr lang="zh-CN" altLang="en-US" sz="2800" b="1" dirty="0">
              <a:latin typeface="Arial" panose="020B0604020202020204" pitchFamily="34" charset="0"/>
              <a:ea typeface="黑体" panose="02010609060101010101" pitchFamily="49" charset="-122"/>
            </a:endParaRPr>
          </a:p>
        </p:txBody>
      </p:sp>
      <p:sp>
        <p:nvSpPr>
          <p:cNvPr id="213015" name="Text Box 23"/>
          <p:cNvSpPr txBox="1"/>
          <p:nvPr/>
        </p:nvSpPr>
        <p:spPr>
          <a:xfrm>
            <a:off x="5735638" y="2708275"/>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兵部</a:t>
            </a:r>
            <a:endParaRPr lang="zh-CN" altLang="en-US" sz="2800" b="1" dirty="0">
              <a:latin typeface="Arial" panose="020B0604020202020204" pitchFamily="34" charset="0"/>
              <a:ea typeface="黑体" panose="02010609060101010101" pitchFamily="49" charset="-122"/>
            </a:endParaRPr>
          </a:p>
        </p:txBody>
      </p:sp>
      <p:sp>
        <p:nvSpPr>
          <p:cNvPr id="213016" name="Text Box 24"/>
          <p:cNvSpPr txBox="1"/>
          <p:nvPr/>
        </p:nvSpPr>
        <p:spPr>
          <a:xfrm>
            <a:off x="5735638" y="3644900"/>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刑部</a:t>
            </a:r>
            <a:endParaRPr lang="zh-CN" altLang="en-US" sz="2800" b="1" dirty="0">
              <a:latin typeface="Arial" panose="020B0604020202020204" pitchFamily="34" charset="0"/>
              <a:ea typeface="黑体" panose="02010609060101010101" pitchFamily="49" charset="-122"/>
            </a:endParaRPr>
          </a:p>
        </p:txBody>
      </p:sp>
      <p:sp>
        <p:nvSpPr>
          <p:cNvPr id="213017" name="Text Box 25"/>
          <p:cNvSpPr txBox="1"/>
          <p:nvPr/>
        </p:nvSpPr>
        <p:spPr>
          <a:xfrm>
            <a:off x="5735638" y="4508500"/>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工部</a:t>
            </a:r>
            <a:endParaRPr lang="zh-CN" altLang="en-US" sz="2800" b="1" dirty="0">
              <a:latin typeface="Arial" panose="020B0604020202020204" pitchFamily="34" charset="0"/>
              <a:ea typeface="黑体" panose="02010609060101010101" pitchFamily="49" charset="-122"/>
            </a:endParaRPr>
          </a:p>
        </p:txBody>
      </p:sp>
      <p:sp>
        <p:nvSpPr>
          <p:cNvPr id="18457" name="Line 26"/>
          <p:cNvSpPr/>
          <p:nvPr/>
        </p:nvSpPr>
        <p:spPr>
          <a:xfrm flipV="1">
            <a:off x="3863975" y="3860800"/>
            <a:ext cx="1325563" cy="0"/>
          </a:xfrm>
          <a:prstGeom prst="line">
            <a:avLst/>
          </a:prstGeom>
          <a:ln w="57150" cap="flat" cmpd="sng">
            <a:solidFill>
              <a:srgbClr val="FF0000"/>
            </a:solidFill>
            <a:prstDash val="solid"/>
            <a:round/>
            <a:headEnd type="none" w="med" len="med"/>
            <a:tailEnd type="none" w="med" len="med"/>
          </a:ln>
        </p:spPr>
      </p:sp>
      <p:sp>
        <p:nvSpPr>
          <p:cNvPr id="18458" name="Line 27"/>
          <p:cNvSpPr/>
          <p:nvPr/>
        </p:nvSpPr>
        <p:spPr>
          <a:xfrm>
            <a:off x="5232400" y="596900"/>
            <a:ext cx="0" cy="4191000"/>
          </a:xfrm>
          <a:prstGeom prst="line">
            <a:avLst/>
          </a:prstGeom>
          <a:ln w="57150" cap="flat" cmpd="sng">
            <a:solidFill>
              <a:srgbClr val="FF0000"/>
            </a:solidFill>
            <a:prstDash val="solid"/>
            <a:round/>
            <a:headEnd type="none" w="med" len="med"/>
            <a:tailEnd type="none" w="med" len="med"/>
          </a:ln>
        </p:spPr>
      </p:sp>
      <p:sp>
        <p:nvSpPr>
          <p:cNvPr id="18459" name="Line 28"/>
          <p:cNvSpPr/>
          <p:nvPr/>
        </p:nvSpPr>
        <p:spPr>
          <a:xfrm>
            <a:off x="5232400" y="596900"/>
            <a:ext cx="457200" cy="0"/>
          </a:xfrm>
          <a:prstGeom prst="line">
            <a:avLst/>
          </a:prstGeom>
          <a:ln w="57150" cap="flat" cmpd="sng">
            <a:solidFill>
              <a:srgbClr val="FF0000"/>
            </a:solidFill>
            <a:prstDash val="solid"/>
            <a:round/>
            <a:headEnd type="none" w="med" len="med"/>
            <a:tailEnd type="none" w="med" len="med"/>
          </a:ln>
        </p:spPr>
      </p:sp>
      <p:sp>
        <p:nvSpPr>
          <p:cNvPr id="18460" name="Line 29"/>
          <p:cNvSpPr/>
          <p:nvPr/>
        </p:nvSpPr>
        <p:spPr>
          <a:xfrm>
            <a:off x="5232400" y="1295400"/>
            <a:ext cx="533400" cy="0"/>
          </a:xfrm>
          <a:prstGeom prst="line">
            <a:avLst/>
          </a:prstGeom>
          <a:ln w="57150" cap="flat" cmpd="sng">
            <a:solidFill>
              <a:srgbClr val="FF0000"/>
            </a:solidFill>
            <a:prstDash val="solid"/>
            <a:round/>
            <a:headEnd type="none" w="med" len="med"/>
            <a:tailEnd type="none" w="med" len="med"/>
          </a:ln>
        </p:spPr>
      </p:sp>
      <p:sp>
        <p:nvSpPr>
          <p:cNvPr id="18461" name="Line 30"/>
          <p:cNvSpPr/>
          <p:nvPr/>
        </p:nvSpPr>
        <p:spPr>
          <a:xfrm>
            <a:off x="5232400" y="2133600"/>
            <a:ext cx="457200" cy="0"/>
          </a:xfrm>
          <a:prstGeom prst="line">
            <a:avLst/>
          </a:prstGeom>
          <a:ln w="57150" cap="flat" cmpd="sng">
            <a:solidFill>
              <a:srgbClr val="FF0000"/>
            </a:solidFill>
            <a:prstDash val="solid"/>
            <a:round/>
            <a:headEnd type="none" w="med" len="med"/>
            <a:tailEnd type="none" w="med" len="med"/>
          </a:ln>
        </p:spPr>
      </p:sp>
      <p:sp>
        <p:nvSpPr>
          <p:cNvPr id="18462" name="Line 31"/>
          <p:cNvSpPr/>
          <p:nvPr/>
        </p:nvSpPr>
        <p:spPr>
          <a:xfrm>
            <a:off x="5232400" y="2971800"/>
            <a:ext cx="457200" cy="0"/>
          </a:xfrm>
          <a:prstGeom prst="line">
            <a:avLst/>
          </a:prstGeom>
          <a:ln w="57150" cap="flat" cmpd="sng">
            <a:solidFill>
              <a:srgbClr val="FF0000"/>
            </a:solidFill>
            <a:prstDash val="solid"/>
            <a:round/>
            <a:headEnd type="none" w="med" len="med"/>
            <a:tailEnd type="none" w="med" len="med"/>
          </a:ln>
        </p:spPr>
      </p:sp>
      <p:sp>
        <p:nvSpPr>
          <p:cNvPr id="18463" name="Line 32"/>
          <p:cNvSpPr/>
          <p:nvPr/>
        </p:nvSpPr>
        <p:spPr>
          <a:xfrm>
            <a:off x="5232400" y="3879850"/>
            <a:ext cx="533400" cy="0"/>
          </a:xfrm>
          <a:prstGeom prst="line">
            <a:avLst/>
          </a:prstGeom>
          <a:ln w="57150" cap="flat" cmpd="sng">
            <a:solidFill>
              <a:srgbClr val="FF0000"/>
            </a:solidFill>
            <a:prstDash val="solid"/>
            <a:round/>
            <a:headEnd type="none" w="med" len="med"/>
            <a:tailEnd type="none" w="med" len="med"/>
          </a:ln>
        </p:spPr>
      </p:sp>
      <p:sp>
        <p:nvSpPr>
          <p:cNvPr id="18464" name="Line 33"/>
          <p:cNvSpPr/>
          <p:nvPr/>
        </p:nvSpPr>
        <p:spPr>
          <a:xfrm>
            <a:off x="5232400" y="4787900"/>
            <a:ext cx="533400" cy="0"/>
          </a:xfrm>
          <a:prstGeom prst="line">
            <a:avLst/>
          </a:prstGeom>
          <a:ln w="57150" cap="flat" cmpd="sng">
            <a:solidFill>
              <a:srgbClr val="FF0000"/>
            </a:solidFill>
            <a:prstDash val="solid"/>
            <a:round/>
            <a:headEnd type="none" w="med" len="med"/>
            <a:tailEnd type="none" w="med" len="med"/>
          </a:ln>
        </p:spPr>
      </p:sp>
      <p:sp>
        <p:nvSpPr>
          <p:cNvPr id="213026" name="Text Box 34"/>
          <p:cNvSpPr txBox="1"/>
          <p:nvPr/>
        </p:nvSpPr>
        <p:spPr>
          <a:xfrm>
            <a:off x="6934200" y="1295400"/>
            <a:ext cx="319405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户籍、土地、赋税</a:t>
            </a:r>
            <a:endParaRPr lang="zh-CN" altLang="en-US" sz="2800" b="1" dirty="0">
              <a:latin typeface="Arial" panose="020B0604020202020204" pitchFamily="34" charset="0"/>
              <a:ea typeface="黑体" panose="02010609060101010101" pitchFamily="49" charset="-122"/>
            </a:endParaRPr>
          </a:p>
        </p:txBody>
      </p:sp>
      <p:sp>
        <p:nvSpPr>
          <p:cNvPr id="18466" name="Text Box 35"/>
          <p:cNvSpPr txBox="1"/>
          <p:nvPr/>
        </p:nvSpPr>
        <p:spPr>
          <a:xfrm>
            <a:off x="1676400" y="762000"/>
            <a:ext cx="3482975" cy="583565"/>
          </a:xfrm>
          <a:prstGeom prst="rect">
            <a:avLst/>
          </a:prstGeom>
          <a:noFill/>
          <a:ln w="9525">
            <a:noFill/>
          </a:ln>
        </p:spPr>
        <p:txBody>
          <a:bodyPr anchor="t">
            <a:spAutoFit/>
          </a:bodyPr>
          <a:p>
            <a:pPr>
              <a:spcBef>
                <a:spcPct val="50000"/>
              </a:spcBef>
              <a:buFont typeface="Arial" panose="020B0604020202020204" pitchFamily="34" charset="0"/>
            </a:pPr>
            <a:r>
              <a:rPr lang="en-US" altLang="zh-CN" sz="3200" b="1" dirty="0">
                <a:solidFill>
                  <a:srgbClr val="0000FF"/>
                </a:solidFill>
                <a:latin typeface="Arial" panose="020B0604020202020204" pitchFamily="34" charset="0"/>
                <a:ea typeface="黑体" panose="02010609060101010101" pitchFamily="49" charset="-122"/>
              </a:rPr>
              <a:t>     </a:t>
            </a:r>
            <a:r>
              <a:rPr lang="zh-CN" altLang="en-US" sz="3200" b="1" dirty="0">
                <a:solidFill>
                  <a:srgbClr val="0000FF"/>
                </a:solidFill>
                <a:latin typeface="Arial" panose="020B0604020202020204" pitchFamily="34" charset="0"/>
                <a:ea typeface="黑体" panose="02010609060101010101" pitchFamily="49" charset="-122"/>
              </a:rPr>
              <a:t>三省六部制</a:t>
            </a:r>
            <a:endParaRPr lang="zh-CN" altLang="en-US" sz="3200" b="1" dirty="0">
              <a:solidFill>
                <a:srgbClr val="0000FF"/>
              </a:solidFill>
              <a:latin typeface="Arial" panose="020B0604020202020204" pitchFamily="34" charset="0"/>
              <a:ea typeface="黑体" panose="02010609060101010101" pitchFamily="49" charset="-122"/>
            </a:endParaRPr>
          </a:p>
        </p:txBody>
      </p:sp>
      <p:sp>
        <p:nvSpPr>
          <p:cNvPr id="213028" name="Text Box 36"/>
          <p:cNvSpPr txBox="1"/>
          <p:nvPr/>
        </p:nvSpPr>
        <p:spPr>
          <a:xfrm>
            <a:off x="3863975" y="3573463"/>
            <a:ext cx="1079500" cy="521970"/>
          </a:xfrm>
          <a:prstGeom prst="rect">
            <a:avLst/>
          </a:prstGeom>
          <a:noFill/>
          <a:ln w="9525" cap="flat" cmpd="sng">
            <a:solidFill>
              <a:srgbClr val="FFFF00"/>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solidFill>
                  <a:srgbClr val="0000FF"/>
                </a:solidFill>
                <a:latin typeface="Arial" panose="020B0604020202020204" pitchFamily="34" charset="0"/>
                <a:ea typeface="黑体" panose="02010609060101010101" pitchFamily="49" charset="-122"/>
              </a:rPr>
              <a:t>执行</a:t>
            </a:r>
            <a:endParaRPr lang="zh-CN" altLang="en-US" sz="2800" b="1" dirty="0">
              <a:solidFill>
                <a:srgbClr val="0000FF"/>
              </a:solidFill>
              <a:latin typeface="Arial" panose="020B0604020202020204" pitchFamily="34" charset="0"/>
              <a:ea typeface="黑体" panose="02010609060101010101" pitchFamily="49" charset="-122"/>
            </a:endParaRPr>
          </a:p>
        </p:txBody>
      </p:sp>
      <p:sp>
        <p:nvSpPr>
          <p:cNvPr id="2" name="Text Box 15"/>
          <p:cNvSpPr txBox="1"/>
          <p:nvPr/>
        </p:nvSpPr>
        <p:spPr>
          <a:xfrm>
            <a:off x="921385" y="5318760"/>
            <a:ext cx="10726420" cy="1568450"/>
          </a:xfrm>
          <a:prstGeom prst="rect">
            <a:avLst/>
          </a:prstGeom>
          <a:noFill/>
          <a:ln w="9525" cap="flat" cmpd="sng">
            <a:solidFill>
              <a:srgbClr val="33CCCC"/>
            </a:solidFill>
            <a:prstDash val="solid"/>
            <a:miter/>
            <a:headEnd type="none" w="med" len="med"/>
            <a:tailEnd type="none" w="med" len="med"/>
          </a:ln>
        </p:spPr>
        <p:txBody>
          <a:bodyPr wrap="square" anchor="t">
            <a:spAutoFit/>
          </a:bodyPr>
          <a:p>
            <a:pPr>
              <a:spcBef>
                <a:spcPct val="50000"/>
              </a:spcBef>
              <a:buFont typeface="Arial" panose="020B0604020202020204" pitchFamily="34" charset="0"/>
            </a:pPr>
            <a:r>
              <a:rPr lang="zh-CN" altLang="en-US" sz="2400" b="1" dirty="0">
                <a:latin typeface="Arial" panose="020B0604020202020204" pitchFamily="34" charset="0"/>
                <a:ea typeface="黑体" panose="02010609060101010101" pitchFamily="49" charset="-122"/>
              </a:rPr>
              <a:t>相权三分（</a:t>
            </a:r>
            <a:r>
              <a:rPr lang="zh-CN" altLang="en-US" sz="2400" b="1" dirty="0">
                <a:solidFill>
                  <a:srgbClr val="FF0000"/>
                </a:solidFill>
                <a:uFillTx/>
                <a:latin typeface="Arial" panose="020B0604020202020204" pitchFamily="34" charset="0"/>
                <a:ea typeface="黑体" panose="02010609060101010101" pitchFamily="49" charset="-122"/>
              </a:rPr>
              <a:t>实际不止</a:t>
            </a:r>
            <a:r>
              <a:rPr lang="zh-CN" altLang="en-US" sz="2400" b="1" dirty="0">
                <a:latin typeface="Arial" panose="020B0604020202020204" pitchFamily="34" charset="0"/>
                <a:ea typeface="黑体" panose="02010609060101010101" pitchFamily="49" charset="-122"/>
              </a:rPr>
              <a:t>），皇权加强</a:t>
            </a:r>
            <a:endParaRPr lang="zh-CN" altLang="en-US" sz="2400" b="1" dirty="0">
              <a:latin typeface="Arial" panose="020B0604020202020204" pitchFamily="34" charset="0"/>
              <a:ea typeface="黑体" panose="02010609060101010101" pitchFamily="49" charset="-122"/>
            </a:endParaRPr>
          </a:p>
          <a:p>
            <a:pPr>
              <a:spcBef>
                <a:spcPct val="50000"/>
              </a:spcBef>
              <a:buFont typeface="Arial" panose="020B0604020202020204" pitchFamily="34" charset="0"/>
            </a:pPr>
            <a:r>
              <a:rPr lang="zh-CN" altLang="en-US" sz="2400" b="1" dirty="0">
                <a:latin typeface="Arial" panose="020B0604020202020204" pitchFamily="34" charset="0"/>
                <a:ea typeface="黑体" panose="02010609060101010101" pitchFamily="49" charset="-122"/>
              </a:rPr>
              <a:t>职权分明，提高行政效率</a:t>
            </a:r>
            <a:endParaRPr lang="zh-CN" altLang="en-US" sz="2400" b="1" dirty="0">
              <a:latin typeface="Arial" panose="020B0604020202020204" pitchFamily="34" charset="0"/>
              <a:ea typeface="黑体" panose="02010609060101010101" pitchFamily="49" charset="-122"/>
            </a:endParaRPr>
          </a:p>
          <a:p>
            <a:pPr>
              <a:spcBef>
                <a:spcPct val="50000"/>
              </a:spcBef>
              <a:buFont typeface="Arial" panose="020B0604020202020204" pitchFamily="34" charset="0"/>
            </a:pPr>
            <a:r>
              <a:rPr lang="zh-CN" altLang="en-US" sz="2400" b="1" dirty="0">
                <a:latin typeface="Arial" panose="020B0604020202020204" pitchFamily="34" charset="0"/>
                <a:ea typeface="黑体" panose="02010609060101010101" pitchFamily="49" charset="-122"/>
              </a:rPr>
              <a:t>一定程度上节制君权，一定程度避免重大决策失误</a:t>
            </a:r>
            <a:endParaRPr lang="zh-CN" altLang="en-US" sz="2400" b="1" dirty="0">
              <a:latin typeface="Arial" panose="020B0604020202020204" pitchFamily="34" charset="0"/>
              <a:ea typeface="黑体" panose="02010609060101010101" pitchFamily="49" charset="-122"/>
            </a:endParaRPr>
          </a:p>
        </p:txBody>
      </p:sp>
      <p:sp>
        <p:nvSpPr>
          <p:cNvPr id="3" name="文本框 2"/>
          <p:cNvSpPr txBox="1"/>
          <p:nvPr/>
        </p:nvSpPr>
        <p:spPr>
          <a:xfrm rot="5400000">
            <a:off x="-2607310" y="3070860"/>
            <a:ext cx="6215380" cy="487045"/>
          </a:xfrm>
          <a:prstGeom prst="rect">
            <a:avLst/>
          </a:prstGeom>
          <a:noFill/>
          <a:scene3d>
            <a:camera prst="orthographicFront">
              <a:rot lat="0" lon="21593999" rev="0"/>
            </a:camera>
            <a:lightRig rig="threePt" dir="t"/>
          </a:scene3d>
          <a:sp3d/>
        </p:spPr>
        <p:txBody>
          <a:bodyPr vert="vert270" wrap="square" rtlCol="0" anchor="t">
            <a:spAutoFit/>
            <a:scene3d>
              <a:camera prst="isometricOffAxis1Left"/>
              <a:lightRig rig="threePt" dir="t"/>
            </a:scene3d>
            <a:flatTx/>
          </a:bodyPr>
          <a:p>
            <a:r>
              <a:rPr lang="zh-CN" altLang="en-US" sz="2800" b="1" dirty="0">
                <a:solidFill>
                  <a:srgbClr val="0000FF"/>
                </a:solidFill>
                <a:latin typeface="Arial" panose="020B0604020202020204" pitchFamily="34" charset="0"/>
                <a:ea typeface="黑体" panose="02010609060101010101" pitchFamily="49" charset="-122"/>
                <a:sym typeface="+mn-ea"/>
              </a:rPr>
              <a:t>中书取旨，门下封驳，尚书奉而行之</a:t>
            </a:r>
            <a:endParaRPr lang="zh-CN" altLang="en-US" sz="2800" b="1" dirty="0">
              <a:solidFill>
                <a:srgbClr val="0000FF"/>
              </a:solidFill>
              <a:latin typeface="Arial" panose="020B0604020202020204" pitchFamily="34" charset="0"/>
              <a:ea typeface="黑体" panose="020106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3008"/>
                                        </p:tgtEl>
                                        <p:attrNameLst>
                                          <p:attrName>style.visibility</p:attrName>
                                        </p:attrNameLst>
                                      </p:cBhvr>
                                      <p:to>
                                        <p:strVal val="visible"/>
                                      </p:to>
                                    </p:set>
                                    <p:anim calcmode="lin" valueType="num">
                                      <p:cBhvr additive="base">
                                        <p:cTn id="7" dur="500" fill="hold"/>
                                        <p:tgtEl>
                                          <p:spTgt spid="213008"/>
                                        </p:tgtEl>
                                        <p:attrNameLst>
                                          <p:attrName>ppt_x</p:attrName>
                                        </p:attrNameLst>
                                      </p:cBhvr>
                                      <p:tavLst>
                                        <p:tav tm="0">
                                          <p:val>
                                            <p:strVal val="#ppt_x"/>
                                          </p:val>
                                        </p:tav>
                                        <p:tav tm="100000">
                                          <p:val>
                                            <p:strVal val="#ppt_x"/>
                                          </p:val>
                                        </p:tav>
                                      </p:tavLst>
                                    </p:anim>
                                    <p:anim calcmode="lin" valueType="num">
                                      <p:cBhvr additive="base">
                                        <p:cTn id="8" dur="500" fill="hold"/>
                                        <p:tgtEl>
                                          <p:spTgt spid="21300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3009"/>
                                        </p:tgtEl>
                                        <p:attrNameLst>
                                          <p:attrName>style.visibility</p:attrName>
                                        </p:attrNameLst>
                                      </p:cBhvr>
                                      <p:to>
                                        <p:strVal val="visible"/>
                                      </p:to>
                                    </p:set>
                                    <p:anim calcmode="lin" valueType="num">
                                      <p:cBhvr additive="base">
                                        <p:cTn id="11" dur="500" fill="hold"/>
                                        <p:tgtEl>
                                          <p:spTgt spid="213009"/>
                                        </p:tgtEl>
                                        <p:attrNameLst>
                                          <p:attrName>ppt_x</p:attrName>
                                        </p:attrNameLst>
                                      </p:cBhvr>
                                      <p:tavLst>
                                        <p:tav tm="0">
                                          <p:val>
                                            <p:strVal val="#ppt_x"/>
                                          </p:val>
                                        </p:tav>
                                        <p:tav tm="100000">
                                          <p:val>
                                            <p:strVal val="#ppt_x"/>
                                          </p:val>
                                        </p:tav>
                                      </p:tavLst>
                                    </p:anim>
                                    <p:anim calcmode="lin" valueType="num">
                                      <p:cBhvr additive="base">
                                        <p:cTn id="12" dur="500" fill="hold"/>
                                        <p:tgtEl>
                                          <p:spTgt spid="21300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009" grpId="0"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矩形 55297"/>
          <p:cNvSpPr/>
          <p:nvPr/>
        </p:nvSpPr>
        <p:spPr>
          <a:xfrm>
            <a:off x="202565" y="112395"/>
            <a:ext cx="10648950" cy="3415030"/>
          </a:xfrm>
          <a:prstGeom prst="rect">
            <a:avLst/>
          </a:prstGeom>
          <a:noFill/>
          <a:ln w="9525">
            <a:noFill/>
          </a:ln>
        </p:spPr>
        <p:txBody>
          <a:bodyPr wrap="square" anchor="ctr">
            <a:spAutoFit/>
          </a:bodyPr>
          <a:p>
            <a:r>
              <a:rPr lang="en-US" altLang="zh-CN" sz="2400" b="1" dirty="0">
                <a:latin typeface="宋体" panose="02010600030101010101" pitchFamily="2" charset="-122"/>
                <a:ea typeface="宋体" panose="02010600030101010101" pitchFamily="2" charset="-122"/>
                <a:cs typeface="宋体" panose="02010600030101010101" pitchFamily="2" charset="-122"/>
              </a:rPr>
              <a:t>1.</a:t>
            </a:r>
            <a:r>
              <a:rPr lang="zh-CN" altLang="en-US" sz="2400" b="1" dirty="0">
                <a:latin typeface="宋体" panose="02010600030101010101" pitchFamily="2" charset="-122"/>
                <a:ea typeface="宋体" panose="02010600030101010101" pitchFamily="2" charset="-122"/>
                <a:cs typeface="宋体" panose="02010600030101010101" pitchFamily="2" charset="-122"/>
              </a:rPr>
              <a:t>唐初以三省长官为宰相，合议军国大事于政事堂，但又择他官参加议政，名号为“参知政事”“参议朝政”“参议得失”等等。以后又出现“同中书门下三品”、“同中书门下平章事”等头衔，同为宰相之列。这样，宰相群体已不限于三省长官。这表明（  ）</a:t>
            </a:r>
            <a:endParaRPr lang="zh-CN" altLang="en-US" sz="2400" b="1" dirty="0">
              <a:latin typeface="宋体" panose="02010600030101010101" pitchFamily="2" charset="-122"/>
              <a:ea typeface="宋体" panose="02010600030101010101" pitchFamily="2" charset="-122"/>
              <a:cs typeface="宋体" panose="02010600030101010101" pitchFamily="2" charset="-122"/>
            </a:endParaRPr>
          </a:p>
          <a:p>
            <a:r>
              <a:rPr lang="zh-CN" altLang="en-US" sz="2400" b="1" dirty="0">
                <a:latin typeface="宋体" panose="02010600030101010101" pitchFamily="2" charset="-122"/>
                <a:ea typeface="宋体" panose="02010600030101010101" pitchFamily="2" charset="-122"/>
                <a:cs typeface="宋体" panose="02010600030101010101" pitchFamily="2" charset="-122"/>
              </a:rPr>
              <a:t> </a:t>
            </a:r>
            <a:r>
              <a:rPr lang="en-US" altLang="zh-CN" sz="2400" b="1" dirty="0">
                <a:latin typeface="宋体" panose="02010600030101010101" pitchFamily="2" charset="-122"/>
                <a:ea typeface="宋体" panose="02010600030101010101" pitchFamily="2" charset="-122"/>
                <a:cs typeface="宋体" panose="02010600030101010101" pitchFamily="2" charset="-122"/>
              </a:rPr>
              <a:t>A</a:t>
            </a:r>
            <a:r>
              <a:rPr lang="zh-CN" altLang="en-US" sz="2400" b="1" dirty="0">
                <a:latin typeface="宋体" panose="02010600030101010101" pitchFamily="2" charset="-122"/>
                <a:ea typeface="宋体" panose="02010600030101010101" pitchFamily="2" charset="-122"/>
                <a:cs typeface="宋体" panose="02010600030101010101" pitchFamily="2" charset="-122"/>
              </a:rPr>
              <a:t>．唐朝三省议事已名存实亡</a:t>
            </a:r>
            <a:endParaRPr lang="zh-CN" altLang="en-US" sz="2400" b="1" dirty="0">
              <a:latin typeface="宋体" panose="02010600030101010101" pitchFamily="2" charset="-122"/>
              <a:ea typeface="宋体" panose="02010600030101010101" pitchFamily="2" charset="-122"/>
              <a:cs typeface="宋体" panose="02010600030101010101" pitchFamily="2" charset="-122"/>
            </a:endParaRPr>
          </a:p>
          <a:p>
            <a:r>
              <a:rPr lang="zh-CN" altLang="en-US" sz="2400" b="1" dirty="0">
                <a:latin typeface="宋体" panose="02010600030101010101" pitchFamily="2" charset="-122"/>
                <a:ea typeface="宋体" panose="02010600030101010101" pitchFamily="2" charset="-122"/>
                <a:cs typeface="宋体" panose="02010600030101010101" pitchFamily="2" charset="-122"/>
              </a:rPr>
              <a:t> </a:t>
            </a:r>
            <a:r>
              <a:rPr lang="en-US" altLang="zh-CN" sz="2400" b="1" dirty="0">
                <a:latin typeface="宋体" panose="02010600030101010101" pitchFamily="2" charset="-122"/>
                <a:ea typeface="宋体" panose="02010600030101010101" pitchFamily="2" charset="-122"/>
                <a:cs typeface="宋体" panose="02010600030101010101" pitchFamily="2" charset="-122"/>
              </a:rPr>
              <a:t>B</a:t>
            </a:r>
            <a:r>
              <a:rPr lang="zh-CN" altLang="en-US" sz="2400" b="1" dirty="0">
                <a:latin typeface="宋体" panose="02010600030101010101" pitchFamily="2" charset="-122"/>
                <a:ea typeface="宋体" panose="02010600030101010101" pitchFamily="2" charset="-122"/>
                <a:cs typeface="宋体" panose="02010600030101010101" pitchFamily="2" charset="-122"/>
              </a:rPr>
              <a:t>．新设官职逐渐融入三省六部</a:t>
            </a:r>
            <a:endParaRPr lang="zh-CN" altLang="en-US" sz="2400" b="1" dirty="0">
              <a:latin typeface="宋体" panose="02010600030101010101" pitchFamily="2" charset="-122"/>
              <a:ea typeface="宋体" panose="02010600030101010101" pitchFamily="2" charset="-122"/>
              <a:cs typeface="宋体" panose="02010600030101010101" pitchFamily="2" charset="-122"/>
            </a:endParaRPr>
          </a:p>
          <a:p>
            <a:r>
              <a:rPr lang="zh-CN" altLang="en-US" sz="2400" b="1" dirty="0">
                <a:latin typeface="宋体" panose="02010600030101010101" pitchFamily="2" charset="-122"/>
                <a:ea typeface="宋体" panose="02010600030101010101" pitchFamily="2" charset="-122"/>
                <a:cs typeface="宋体" panose="02010600030101010101" pitchFamily="2" charset="-122"/>
              </a:rPr>
              <a:t> </a:t>
            </a:r>
            <a:r>
              <a:rPr lang="en-US" altLang="zh-CN" sz="2400" b="1" dirty="0">
                <a:latin typeface="宋体" panose="02010600030101010101" pitchFamily="2" charset="-122"/>
                <a:ea typeface="宋体" panose="02010600030101010101" pitchFamily="2" charset="-122"/>
                <a:cs typeface="宋体" panose="02010600030101010101" pitchFamily="2" charset="-122"/>
              </a:rPr>
              <a:t>C</a:t>
            </a:r>
            <a:r>
              <a:rPr lang="zh-CN" altLang="en-US" sz="2400" b="1" dirty="0">
                <a:latin typeface="宋体" panose="02010600030101010101" pitchFamily="2" charset="-122"/>
                <a:ea typeface="宋体" panose="02010600030101010101" pitchFamily="2" charset="-122"/>
                <a:cs typeface="宋体" panose="02010600030101010101" pitchFamily="2" charset="-122"/>
              </a:rPr>
              <a:t>．宰相权力进一步被削弱</a:t>
            </a:r>
            <a:endParaRPr lang="zh-CN" altLang="en-US" sz="2400" b="1" dirty="0">
              <a:latin typeface="宋体" panose="02010600030101010101" pitchFamily="2" charset="-122"/>
              <a:ea typeface="宋体" panose="02010600030101010101" pitchFamily="2" charset="-122"/>
              <a:cs typeface="宋体" panose="02010600030101010101" pitchFamily="2" charset="-122"/>
            </a:endParaRPr>
          </a:p>
          <a:p>
            <a:r>
              <a:rPr lang="zh-CN" altLang="en-US" sz="2400" b="1" dirty="0">
                <a:latin typeface="宋体" panose="02010600030101010101" pitchFamily="2" charset="-122"/>
                <a:ea typeface="宋体" panose="02010600030101010101" pitchFamily="2" charset="-122"/>
                <a:cs typeface="宋体" panose="02010600030101010101" pitchFamily="2" charset="-122"/>
              </a:rPr>
              <a:t> </a:t>
            </a:r>
            <a:r>
              <a:rPr lang="en-US" altLang="zh-CN" sz="2400" b="1" dirty="0">
                <a:latin typeface="宋体" panose="02010600030101010101" pitchFamily="2" charset="-122"/>
                <a:ea typeface="宋体" panose="02010600030101010101" pitchFamily="2" charset="-122"/>
                <a:cs typeface="宋体" panose="02010600030101010101" pitchFamily="2" charset="-122"/>
              </a:rPr>
              <a:t>D</a:t>
            </a:r>
            <a:r>
              <a:rPr lang="zh-CN" altLang="en-US" sz="2400" b="1" dirty="0">
                <a:latin typeface="宋体" panose="02010600030101010101" pitchFamily="2" charset="-122"/>
                <a:ea typeface="宋体" panose="02010600030101010101" pitchFamily="2" charset="-122"/>
                <a:cs typeface="宋体" panose="02010600030101010101" pitchFamily="2" charset="-122"/>
              </a:rPr>
              <a:t>．唐朝时官僚制度还不成熟</a:t>
            </a:r>
            <a:endParaRPr lang="zh-CN" altLang="en-US" sz="2400" b="1" dirty="0">
              <a:latin typeface="宋体" panose="02010600030101010101" pitchFamily="2" charset="-122"/>
              <a:ea typeface="宋体" panose="02010600030101010101" pitchFamily="2" charset="-122"/>
              <a:cs typeface="宋体" panose="02010600030101010101" pitchFamily="2" charset="-122"/>
            </a:endParaRPr>
          </a:p>
          <a:p>
            <a:endParaRPr lang="en-US" altLang="zh-CN" sz="2400" b="1" dirty="0">
              <a:solidFill>
                <a:srgbClr val="0000FF"/>
              </a:solidFill>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4747260" y="1245235"/>
            <a:ext cx="720725" cy="1198880"/>
          </a:xfrm>
          <a:prstGeom prst="rect">
            <a:avLst/>
          </a:prstGeom>
          <a:noFill/>
        </p:spPr>
        <p:txBody>
          <a:bodyPr wrap="square" rtlCol="0" anchor="t">
            <a:spAutoFit/>
          </a:bodyPr>
          <a:p>
            <a:r>
              <a:rPr lang="en-US" altLang="zh-CN" sz="7200" b="1">
                <a:solidFill>
                  <a:srgbClr val="FF0000"/>
                </a:solidFill>
              </a:rPr>
              <a:t>C</a:t>
            </a:r>
            <a:endParaRPr lang="en-US" altLang="zh-CN" sz="7200" b="1">
              <a:solidFill>
                <a:srgbClr val="FF0000"/>
              </a:solidFill>
            </a:endParaRPr>
          </a:p>
        </p:txBody>
      </p:sp>
      <p:sp>
        <p:nvSpPr>
          <p:cNvPr id="4" name="文本框 3"/>
          <p:cNvSpPr txBox="1"/>
          <p:nvPr/>
        </p:nvSpPr>
        <p:spPr>
          <a:xfrm>
            <a:off x="370205" y="3527425"/>
            <a:ext cx="10944860" cy="1938020"/>
          </a:xfrm>
          <a:prstGeom prst="rect">
            <a:avLst/>
          </a:prstGeom>
          <a:noFill/>
        </p:spPr>
        <p:txBody>
          <a:bodyPr wrap="square" rtlCol="0" anchor="t">
            <a:spAutoFit/>
          </a:bodyPr>
          <a:p>
            <a:r>
              <a:rPr lang="en-US" altLang="zh-CN" sz="2400" b="1" dirty="0">
                <a:solidFill>
                  <a:schemeClr val="tx1"/>
                </a:solidFill>
                <a:latin typeface="+mn-ea"/>
                <a:cs typeface="+mn-ea"/>
                <a:sym typeface="+mn-ea"/>
              </a:rPr>
              <a:t>2.</a:t>
            </a:r>
            <a:r>
              <a:rPr lang="zh-CN" altLang="en-US" sz="2400" b="1" dirty="0">
                <a:solidFill>
                  <a:schemeClr val="tx1"/>
                </a:solidFill>
                <a:latin typeface="+mn-ea"/>
                <a:cs typeface="+mn-ea"/>
                <a:sym typeface="+mn-ea"/>
              </a:rPr>
              <a:t>唐代实行宰相集体议政制度，三省宰相不仅都要参与诏令的决策和审议，还要在对所议诏令内容达成一致意见后才能形成正式决策。这种“宰相一致原则”</a:t>
            </a:r>
            <a:r>
              <a:rPr lang="en-US" altLang="zh-CN" sz="2400" b="1" dirty="0">
                <a:solidFill>
                  <a:schemeClr val="tx1"/>
                </a:solidFill>
                <a:latin typeface="+mn-ea"/>
                <a:cs typeface="+mn-ea"/>
                <a:sym typeface="+mn-ea"/>
              </a:rPr>
              <a:t>  </a:t>
            </a:r>
            <a:r>
              <a:rPr lang="zh-CN" altLang="en-US" sz="2400" b="1" dirty="0">
                <a:solidFill>
                  <a:schemeClr val="tx1"/>
                </a:solidFill>
                <a:latin typeface="+mn-ea"/>
                <a:cs typeface="+mn-ea"/>
                <a:sym typeface="+mn-ea"/>
              </a:rPr>
              <a:t>（  ）</a:t>
            </a:r>
            <a:endParaRPr lang="zh-CN" altLang="en-US" sz="2400" b="1" dirty="0">
              <a:solidFill>
                <a:schemeClr val="tx1"/>
              </a:solidFill>
              <a:latin typeface="+mn-ea"/>
              <a:cs typeface="+mn-ea"/>
            </a:endParaRPr>
          </a:p>
          <a:p>
            <a:r>
              <a:rPr lang="en-US" altLang="zh-CN" sz="2400" b="1" dirty="0">
                <a:solidFill>
                  <a:schemeClr val="tx1"/>
                </a:solidFill>
                <a:latin typeface="+mn-ea"/>
                <a:cs typeface="+mn-ea"/>
                <a:sym typeface="+mn-ea"/>
              </a:rPr>
              <a:t>A</a:t>
            </a:r>
            <a:r>
              <a:rPr lang="zh-CN" altLang="en-US" sz="2400" b="1" dirty="0">
                <a:solidFill>
                  <a:schemeClr val="tx1"/>
                </a:solidFill>
                <a:latin typeface="+mn-ea"/>
                <a:cs typeface="+mn-ea"/>
                <a:sym typeface="+mn-ea"/>
              </a:rPr>
              <a:t>．提高了行政决策效率         </a:t>
            </a:r>
            <a:r>
              <a:rPr lang="en-US" altLang="zh-CN" sz="2400" b="1" dirty="0">
                <a:solidFill>
                  <a:schemeClr val="tx1"/>
                </a:solidFill>
                <a:latin typeface="+mn-ea"/>
                <a:cs typeface="+mn-ea"/>
                <a:sym typeface="+mn-ea"/>
              </a:rPr>
              <a:t>B</a:t>
            </a:r>
            <a:r>
              <a:rPr lang="zh-CN" altLang="en-US" sz="2400" b="1" dirty="0">
                <a:solidFill>
                  <a:schemeClr val="tx1"/>
                </a:solidFill>
                <a:latin typeface="+mn-ea"/>
                <a:cs typeface="+mn-ea"/>
                <a:sym typeface="+mn-ea"/>
              </a:rPr>
              <a:t>．削弱了宰相的决策权</a:t>
            </a:r>
            <a:endParaRPr lang="zh-CN" altLang="en-US" sz="2400" b="1" dirty="0">
              <a:solidFill>
                <a:schemeClr val="tx1"/>
              </a:solidFill>
              <a:latin typeface="+mn-ea"/>
              <a:cs typeface="+mn-ea"/>
            </a:endParaRPr>
          </a:p>
          <a:p>
            <a:r>
              <a:rPr lang="en-US" altLang="zh-CN" sz="2400" b="1" dirty="0">
                <a:solidFill>
                  <a:schemeClr val="tx1"/>
                </a:solidFill>
                <a:latin typeface="+mn-ea"/>
                <a:cs typeface="+mn-ea"/>
                <a:sym typeface="+mn-ea"/>
              </a:rPr>
              <a:t>C</a:t>
            </a:r>
            <a:r>
              <a:rPr lang="zh-CN" altLang="en-US" sz="2400" b="1" dirty="0">
                <a:solidFill>
                  <a:schemeClr val="tx1"/>
                </a:solidFill>
                <a:latin typeface="+mn-ea"/>
                <a:cs typeface="+mn-ea"/>
                <a:sym typeface="+mn-ea"/>
              </a:rPr>
              <a:t>．旨在制约皇权的滥用         </a:t>
            </a:r>
            <a:r>
              <a:rPr lang="en-US" altLang="zh-CN" sz="2400" b="1" dirty="0">
                <a:solidFill>
                  <a:schemeClr val="tx1"/>
                </a:solidFill>
                <a:latin typeface="+mn-ea"/>
                <a:cs typeface="+mn-ea"/>
                <a:sym typeface="+mn-ea"/>
              </a:rPr>
              <a:t>D</a:t>
            </a:r>
            <a:r>
              <a:rPr lang="zh-CN" altLang="en-US" sz="2400" b="1" dirty="0">
                <a:solidFill>
                  <a:schemeClr val="tx1"/>
                </a:solidFill>
                <a:latin typeface="+mn-ea"/>
                <a:cs typeface="+mn-ea"/>
                <a:sym typeface="+mn-ea"/>
              </a:rPr>
              <a:t>．体现了权力的制衡性</a:t>
            </a:r>
            <a:endParaRPr lang="zh-CN" altLang="en-US" sz="2400" b="1" dirty="0">
              <a:solidFill>
                <a:schemeClr val="tx1"/>
              </a:solidFill>
              <a:latin typeface="+mn-ea"/>
              <a:cs typeface="+mn-ea"/>
              <a:sym typeface="+mn-ea"/>
            </a:endParaRPr>
          </a:p>
        </p:txBody>
      </p:sp>
      <p:sp>
        <p:nvSpPr>
          <p:cNvPr id="5" name="文本框 4"/>
          <p:cNvSpPr txBox="1"/>
          <p:nvPr/>
        </p:nvSpPr>
        <p:spPr>
          <a:xfrm>
            <a:off x="9085580" y="4505960"/>
            <a:ext cx="720725" cy="1198880"/>
          </a:xfrm>
          <a:prstGeom prst="rect">
            <a:avLst/>
          </a:prstGeom>
          <a:noFill/>
        </p:spPr>
        <p:txBody>
          <a:bodyPr wrap="square" rtlCol="0" anchor="t">
            <a:spAutoFit/>
          </a:bodyPr>
          <a:p>
            <a:r>
              <a:rPr lang="en-US" altLang="zh-CN" sz="7200" b="1">
                <a:solidFill>
                  <a:srgbClr val="FF0000"/>
                </a:solidFill>
              </a:rPr>
              <a:t>D</a:t>
            </a:r>
            <a:endParaRPr lang="en-US" altLang="zh-CN" sz="72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标题 8193"/>
          <p:cNvSpPr>
            <a:spLocks noGrp="1" noRot="1"/>
          </p:cNvSpPr>
          <p:nvPr>
            <p:ph type="title" idx="4294967295"/>
          </p:nvPr>
        </p:nvSpPr>
        <p:spPr>
          <a:xfrm>
            <a:off x="1776413" y="620713"/>
            <a:ext cx="8496300" cy="1143000"/>
          </a:xfrm>
          <a:prstGeom prst="rect">
            <a:avLst/>
          </a:prstGeom>
          <a:noFill/>
          <a:ln w="9525">
            <a:noFill/>
          </a:ln>
        </p:spPr>
        <p:txBody>
          <a:bodyPr lIns="73225" tIns="36613" rIns="73225" bIns="36613"/>
          <a:p>
            <a:pPr algn="l"/>
            <a:r>
              <a:rPr lang="zh-CN" altLang="en-US" sz="3600" b="1" dirty="0">
                <a:solidFill>
                  <a:srgbClr val="FF5050"/>
                </a:solidFill>
                <a:latin typeface="华文楷体" panose="02010600040101010101" pitchFamily="2" charset="-122"/>
                <a:ea typeface="华文楷体" panose="02010600040101010101" pitchFamily="2" charset="-122"/>
              </a:rPr>
              <a:t>探究：</a:t>
            </a:r>
            <a:r>
              <a:rPr lang="en-US" altLang="zh-CN" sz="2800" b="1" dirty="0">
                <a:solidFill>
                  <a:schemeClr val="tx1"/>
                </a:solidFill>
                <a:latin typeface="华文楷体" panose="02010600040101010101" pitchFamily="2" charset="-122"/>
                <a:ea typeface="华文楷体" panose="02010600040101010101" pitchFamily="2" charset="-122"/>
              </a:rPr>
              <a:t>⑴</a:t>
            </a:r>
            <a:r>
              <a:rPr lang="zh-CN" altLang="en-US" sz="2800" b="1" dirty="0">
                <a:solidFill>
                  <a:schemeClr val="tx1"/>
                </a:solidFill>
                <a:latin typeface="华文楷体" panose="02010600040101010101" pitchFamily="2" charset="-122"/>
                <a:ea typeface="华文楷体" panose="02010600040101010101" pitchFamily="2" charset="-122"/>
              </a:rPr>
              <a:t>隋唐的三省分权与近代西方的分权与制衡原则相比，二者有何相同之处？</a:t>
            </a:r>
            <a:endParaRPr lang="zh-CN" altLang="en-US" sz="2800" b="1" dirty="0">
              <a:solidFill>
                <a:schemeClr val="tx1"/>
              </a:solidFill>
              <a:latin typeface="华文楷体" panose="02010600040101010101" pitchFamily="2" charset="-122"/>
              <a:ea typeface="华文楷体" panose="02010600040101010101" pitchFamily="2" charset="-122"/>
            </a:endParaRPr>
          </a:p>
        </p:txBody>
      </p:sp>
      <p:sp>
        <p:nvSpPr>
          <p:cNvPr id="8195" name="文本占位符 8194"/>
          <p:cNvSpPr>
            <a:spLocks noGrp="1" noRot="1"/>
          </p:cNvSpPr>
          <p:nvPr>
            <p:ph type="body" idx="4294967295"/>
          </p:nvPr>
        </p:nvSpPr>
        <p:spPr>
          <a:xfrm>
            <a:off x="2144713" y="1924050"/>
            <a:ext cx="5421312" cy="1862138"/>
          </a:xfrm>
          <a:prstGeom prst="rect">
            <a:avLst/>
          </a:prstGeom>
          <a:noFill/>
          <a:ln w="9525">
            <a:noFill/>
          </a:ln>
        </p:spPr>
        <p:txBody>
          <a:bodyPr lIns="73225" tIns="36613" rIns="73225" bIns="36613"/>
          <a:p>
            <a:pPr>
              <a:buFont typeface="Wingdings" panose="05000000000000000000" pitchFamily="2" charset="2"/>
              <a:buNone/>
            </a:pPr>
            <a:r>
              <a:rPr lang="en-US" altLang="zh-CN" sz="3100" b="1" dirty="0">
                <a:solidFill>
                  <a:srgbClr val="0000FF"/>
                </a:solidFill>
              </a:rPr>
              <a:t>①</a:t>
            </a:r>
            <a:r>
              <a:rPr lang="zh-CN" altLang="en-US" sz="3100" b="1" dirty="0">
                <a:solidFill>
                  <a:srgbClr val="0000FF"/>
                </a:solidFill>
              </a:rPr>
              <a:t>都实行分权；</a:t>
            </a:r>
            <a:endParaRPr lang="zh-CN" altLang="en-US" sz="3100" b="1" dirty="0">
              <a:solidFill>
                <a:srgbClr val="0000FF"/>
              </a:solidFill>
            </a:endParaRPr>
          </a:p>
          <a:p>
            <a:pPr>
              <a:buFont typeface="Wingdings" panose="05000000000000000000" pitchFamily="2" charset="2"/>
              <a:buNone/>
            </a:pPr>
            <a:r>
              <a:rPr lang="en-US" altLang="zh-CN" sz="3100" b="1" dirty="0">
                <a:solidFill>
                  <a:srgbClr val="0000FF"/>
                </a:solidFill>
              </a:rPr>
              <a:t>②</a:t>
            </a:r>
            <a:r>
              <a:rPr lang="zh-CN" altLang="en-US" sz="3100" b="1" dirty="0">
                <a:solidFill>
                  <a:srgbClr val="0000FF"/>
                </a:solidFill>
              </a:rPr>
              <a:t>权力相互牵制和监督；</a:t>
            </a:r>
            <a:endParaRPr lang="zh-CN" altLang="en-US" sz="3100" b="1" dirty="0">
              <a:solidFill>
                <a:srgbClr val="0000FF"/>
              </a:solidFill>
            </a:endParaRPr>
          </a:p>
          <a:p>
            <a:pPr>
              <a:buFont typeface="Wingdings" panose="05000000000000000000" pitchFamily="2" charset="2"/>
              <a:buNone/>
            </a:pPr>
            <a:r>
              <a:rPr lang="en-US" altLang="zh-CN" sz="3100" b="1" dirty="0">
                <a:solidFill>
                  <a:srgbClr val="0000FF"/>
                </a:solidFill>
              </a:rPr>
              <a:t>③</a:t>
            </a:r>
            <a:r>
              <a:rPr lang="zh-CN" altLang="en-US" sz="3100" b="1" dirty="0">
                <a:solidFill>
                  <a:srgbClr val="0000FF"/>
                </a:solidFill>
              </a:rPr>
              <a:t>都有积极作用。</a:t>
            </a:r>
            <a:endParaRPr lang="zh-CN" altLang="en-US" sz="3100" b="1" dirty="0">
              <a:solidFill>
                <a:srgbClr val="0000FF"/>
              </a:solidFill>
            </a:endParaRPr>
          </a:p>
        </p:txBody>
      </p:sp>
      <p:sp>
        <p:nvSpPr>
          <p:cNvPr id="8196" name="矩形 8195"/>
          <p:cNvSpPr/>
          <p:nvPr/>
        </p:nvSpPr>
        <p:spPr>
          <a:xfrm>
            <a:off x="1776413" y="3856038"/>
            <a:ext cx="8277225" cy="572135"/>
          </a:xfrm>
          <a:prstGeom prst="rect">
            <a:avLst/>
          </a:prstGeom>
          <a:noFill/>
          <a:ln w="9525">
            <a:noFill/>
          </a:ln>
        </p:spPr>
        <p:txBody>
          <a:bodyPr lIns="76944" tIns="40011" rIns="76944" bIns="40011">
            <a:spAutoFit/>
          </a:bodyPr>
          <a:p>
            <a:pPr defTabSz="781050" eaLnBrk="0" hangingPunct="0"/>
            <a:r>
              <a:rPr lang="en-US" altLang="zh-CN" sz="3200" b="1" dirty="0">
                <a:latin typeface="华文楷体" panose="02010600040101010101" pitchFamily="2" charset="-122"/>
                <a:ea typeface="华文楷体" panose="02010600040101010101" pitchFamily="2" charset="-122"/>
              </a:rPr>
              <a:t>⑵</a:t>
            </a:r>
            <a:r>
              <a:rPr lang="zh-CN" altLang="en-US" sz="3200" b="1" dirty="0">
                <a:latin typeface="华文楷体" panose="02010600040101010101" pitchFamily="2" charset="-122"/>
                <a:ea typeface="华文楷体" panose="02010600040101010101" pitchFamily="2" charset="-122"/>
              </a:rPr>
              <a:t>那它们的这种分权本质相同吗？为什么？</a:t>
            </a:r>
            <a:endParaRPr lang="zh-CN" altLang="en-US" sz="3200" b="1" dirty="0">
              <a:latin typeface="华文楷体" panose="02010600040101010101" pitchFamily="2" charset="-122"/>
              <a:ea typeface="华文楷体" panose="02010600040101010101" pitchFamily="2" charset="-122"/>
            </a:endParaRPr>
          </a:p>
        </p:txBody>
      </p:sp>
      <p:sp>
        <p:nvSpPr>
          <p:cNvPr id="8197" name="矩形 8196"/>
          <p:cNvSpPr/>
          <p:nvPr/>
        </p:nvSpPr>
        <p:spPr>
          <a:xfrm>
            <a:off x="1895475" y="4618355"/>
            <a:ext cx="8693785" cy="1310640"/>
          </a:xfrm>
          <a:prstGeom prst="rect">
            <a:avLst/>
          </a:prstGeom>
          <a:noFill/>
          <a:ln w="9525">
            <a:noFill/>
          </a:ln>
        </p:spPr>
        <p:txBody>
          <a:bodyPr wrap="square" lIns="76944" tIns="40011" rIns="76944" bIns="40011">
            <a:spAutoFit/>
          </a:bodyPr>
          <a:p>
            <a:pPr defTabSz="781050" eaLnBrk="0" hangingPunct="0"/>
            <a:r>
              <a:rPr lang="zh-CN" altLang="en-US" sz="2800" b="1" dirty="0">
                <a:solidFill>
                  <a:srgbClr val="0000FF"/>
                </a:solidFill>
                <a:latin typeface="华文新魏" panose="02010800040101010101" pitchFamily="2" charset="-122"/>
              </a:rPr>
              <a:t>不同。</a:t>
            </a:r>
            <a:endParaRPr lang="zh-CN" altLang="en-US" sz="2800" b="1" dirty="0">
              <a:solidFill>
                <a:srgbClr val="0000FF"/>
              </a:solidFill>
              <a:latin typeface="华文新魏" panose="02010800040101010101" pitchFamily="2" charset="-122"/>
            </a:endParaRPr>
          </a:p>
          <a:p>
            <a:pPr defTabSz="781050" eaLnBrk="0" hangingPunct="0"/>
            <a:r>
              <a:rPr lang="zh-CN" altLang="en-US" sz="2800" b="1" dirty="0">
                <a:solidFill>
                  <a:srgbClr val="0000FF"/>
                </a:solidFill>
                <a:latin typeface="华文新魏" panose="02010800040101010101" pitchFamily="2" charset="-122"/>
              </a:rPr>
              <a:t>中国是加强君主专制，是君主专制的产物；</a:t>
            </a:r>
            <a:endParaRPr lang="zh-CN" altLang="en-US" sz="2800" b="1" dirty="0">
              <a:solidFill>
                <a:srgbClr val="0000FF"/>
              </a:solidFill>
              <a:latin typeface="华文新魏" panose="02010800040101010101" pitchFamily="2" charset="-122"/>
            </a:endParaRPr>
          </a:p>
          <a:p>
            <a:pPr defTabSz="781050" eaLnBrk="0" hangingPunct="0"/>
            <a:r>
              <a:rPr lang="zh-CN" altLang="en-US" sz="2400" b="1" dirty="0">
                <a:solidFill>
                  <a:srgbClr val="0000FF"/>
                </a:solidFill>
                <a:latin typeface="Arial" panose="020B0604020202020204" pitchFamily="34" charset="0"/>
              </a:rPr>
              <a:t>西方是防止专制，保障民主。是近代资产阶级民主政治的产物。</a:t>
            </a:r>
            <a:endParaRPr lang="zh-CN" altLang="en-US" sz="2400" b="1" dirty="0">
              <a:solidFill>
                <a:srgbClr val="0000FF"/>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charRg st="0" end="8"/>
                                            </p:txEl>
                                          </p:spTgt>
                                        </p:tgtEl>
                                        <p:attrNameLst>
                                          <p:attrName>style.visibility</p:attrName>
                                        </p:attrNameLst>
                                      </p:cBhvr>
                                      <p:to>
                                        <p:strVal val="visible"/>
                                      </p:to>
                                    </p:set>
                                    <p:anim calcmode="lin" valueType="num">
                                      <p:cBhvr additive="base">
                                        <p:cTn id="7" dur="500" fill="hold"/>
                                        <p:tgtEl>
                                          <p:spTgt spid="8195">
                                            <p:txEl>
                                              <p:charRg st="0"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charRg st="0" end="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charRg st="8" end="20"/>
                                            </p:txEl>
                                          </p:spTgt>
                                        </p:tgtEl>
                                        <p:attrNameLst>
                                          <p:attrName>style.visibility</p:attrName>
                                        </p:attrNameLst>
                                      </p:cBhvr>
                                      <p:to>
                                        <p:strVal val="visible"/>
                                      </p:to>
                                    </p:set>
                                    <p:anim calcmode="lin" valueType="num">
                                      <p:cBhvr additive="base">
                                        <p:cTn id="13" dur="500" fill="hold"/>
                                        <p:tgtEl>
                                          <p:spTgt spid="8195">
                                            <p:txEl>
                                              <p:charRg st="8" end="2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charRg st="8" end="2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charRg st="20" end="29"/>
                                            </p:txEl>
                                          </p:spTgt>
                                        </p:tgtEl>
                                        <p:attrNameLst>
                                          <p:attrName>style.visibility</p:attrName>
                                        </p:attrNameLst>
                                      </p:cBhvr>
                                      <p:to>
                                        <p:strVal val="visible"/>
                                      </p:to>
                                    </p:set>
                                    <p:anim calcmode="lin" valueType="num">
                                      <p:cBhvr additive="base">
                                        <p:cTn id="19" dur="500" fill="hold"/>
                                        <p:tgtEl>
                                          <p:spTgt spid="8195">
                                            <p:txEl>
                                              <p:charRg st="20" end="2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charRg st="20" end="2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8197"/>
                                        </p:tgtEl>
                                        <p:attrNameLst>
                                          <p:attrName>style.visibility</p:attrName>
                                        </p:attrNameLst>
                                      </p:cBhvr>
                                      <p:to>
                                        <p:strVal val="visible"/>
                                      </p:to>
                                    </p:set>
                                    <p:animEffect transition="in" filter="blinds(horizontal)">
                                      <p:cBhvr>
                                        <p:cTn id="25" dur="5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P spid="819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3" name="Text Box 3"/>
          <p:cNvSpPr txBox="1"/>
          <p:nvPr/>
        </p:nvSpPr>
        <p:spPr>
          <a:xfrm>
            <a:off x="375920" y="635000"/>
            <a:ext cx="7823200" cy="521970"/>
          </a:xfrm>
          <a:prstGeom prst="rect">
            <a:avLst/>
          </a:prstGeom>
          <a:noFill/>
          <a:ln w="9525">
            <a:noFill/>
          </a:ln>
        </p:spPr>
        <p:txBody>
          <a:bodyPr wrap="square">
            <a:spAutoFit/>
          </a:bodyPr>
          <a:p>
            <a:r>
              <a:rPr lang="zh-CN" altLang="en-US" sz="2800" b="1" dirty="0">
                <a:solidFill>
                  <a:srgbClr val="0000FF"/>
                </a:solidFill>
                <a:latin typeface="Arial" panose="020B0604020202020204" pitchFamily="34" charset="0"/>
                <a:ea typeface="黑体" panose="02010609060101010101" pitchFamily="49" charset="-122"/>
              </a:rPr>
              <a:t> （一）演变历程</a:t>
            </a:r>
            <a:endParaRPr lang="zh-CN" altLang="en-US" sz="2800" b="1" dirty="0">
              <a:solidFill>
                <a:srgbClr val="0000FF"/>
              </a:solidFill>
              <a:latin typeface="Arial" panose="020B0604020202020204" pitchFamily="34" charset="0"/>
              <a:ea typeface="黑体" panose="02010609060101010101" pitchFamily="49" charset="-122"/>
            </a:endParaRPr>
          </a:p>
        </p:txBody>
      </p:sp>
      <p:sp>
        <p:nvSpPr>
          <p:cNvPr id="16388" name="Text Box 4"/>
          <p:cNvSpPr txBox="1">
            <a:spLocks noChangeArrowheads="1"/>
          </p:cNvSpPr>
          <p:nvPr/>
        </p:nvSpPr>
        <p:spPr bwMode="auto">
          <a:xfrm>
            <a:off x="160020" y="1152525"/>
            <a:ext cx="7823200" cy="521970"/>
          </a:xfrm>
          <a:prstGeom prst="rect">
            <a:avLst/>
          </a:prstGeom>
          <a:noFill/>
          <a:ln w="9525">
            <a:noFill/>
            <a:miter lim="800000"/>
          </a:ln>
          <a:effectLst/>
        </p:spPr>
        <p:txBody>
          <a:bodyPr wrap="square">
            <a:spAutoFit/>
          </a:bodyPr>
          <a:lstStyle/>
          <a:p>
            <a:pPr marR="0" defTabSz="914400">
              <a:buClrTx/>
              <a:buSzTx/>
              <a:defRPr/>
            </a:pPr>
            <a:r>
              <a:rPr kumimoji="0" lang="zh-CN" altLang="en-US" sz="2800" b="1" kern="1200" cap="none" spc="0" normalizeH="0" baseline="0" noProof="0" smtClean="0">
                <a:solidFill>
                  <a:schemeClr val="tx1"/>
                </a:solidFill>
                <a:latin typeface="Arial" panose="020B0604020202020204" pitchFamily="34" charset="0"/>
                <a:ea typeface="黑体" panose="02010609060101010101" pitchFamily="49" charset="-122"/>
                <a:cs typeface="+mn-cs"/>
              </a:rPr>
              <a:t> </a:t>
            </a:r>
            <a:r>
              <a:rPr kumimoji="0" lang="zh-CN" altLang="en-US" sz="2800" b="1" kern="1200" cap="none" spc="0" normalizeH="0" baseline="0" noProof="0" smtClean="0">
                <a:solidFill>
                  <a:schemeClr val="tx1"/>
                </a:solidFill>
                <a:latin typeface="黑体" panose="02010609060101010101" pitchFamily="49" charset="-122"/>
                <a:ea typeface="黑体" panose="02010609060101010101" pitchFamily="49" charset="-122"/>
                <a:cs typeface="+mn-cs"/>
              </a:rPr>
              <a:t>  </a:t>
            </a:r>
            <a:r>
              <a:rPr kumimoji="0" lang="zh-CN" altLang="en-US" sz="2800" b="1" kern="1200" cap="none" spc="0" normalizeH="0" baseline="0" noProof="0" smtClean="0">
                <a:solidFill>
                  <a:srgbClr val="0000FF"/>
                </a:solidFill>
                <a:latin typeface="黑体" panose="02010609060101010101" pitchFamily="49" charset="-122"/>
                <a:ea typeface="黑体" panose="02010609060101010101" pitchFamily="49" charset="-122"/>
                <a:cs typeface="+mn-cs"/>
              </a:rPr>
              <a:t>1、</a:t>
            </a:r>
            <a:r>
              <a:rPr kumimoji="0" lang="en-US" altLang="zh-CN"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________</a:t>
            </a:r>
            <a:r>
              <a:rPr kumimoji="0" lang="zh-CN" altLang="en-US"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（创立和完善）</a:t>
            </a:r>
            <a:endParaRPr kumimoji="0" lang="zh-CN" altLang="en-US"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16389" name="Text Box 5"/>
          <p:cNvSpPr txBox="1">
            <a:spLocks noChangeArrowheads="1"/>
          </p:cNvSpPr>
          <p:nvPr/>
        </p:nvSpPr>
        <p:spPr bwMode="auto">
          <a:xfrm>
            <a:off x="375920" y="2423795"/>
            <a:ext cx="7823200" cy="521970"/>
          </a:xfrm>
          <a:prstGeom prst="rect">
            <a:avLst/>
          </a:prstGeom>
          <a:noFill/>
          <a:ln w="9525">
            <a:noFill/>
            <a:miter lim="800000"/>
          </a:ln>
          <a:effectLst/>
        </p:spPr>
        <p:txBody>
          <a:bodyPr wrap="square">
            <a:spAutoFit/>
          </a:bodyPr>
          <a:lstStyle/>
          <a:p>
            <a:pPr marR="0" defTabSz="914400">
              <a:buClrTx/>
              <a:buSzTx/>
              <a:defRPr/>
            </a:pPr>
            <a:r>
              <a:rPr kumimoji="0" lang="zh-CN" altLang="en-US" sz="2800" b="1" kern="1200" cap="none" spc="0" normalizeH="0" baseline="0" noProof="0" smtClean="0">
                <a:solidFill>
                  <a:schemeClr val="tx1"/>
                </a:solidFill>
                <a:latin typeface="Arial" panose="020B0604020202020204" pitchFamily="34" charset="0"/>
                <a:ea typeface="黑体" panose="02010609060101010101" pitchFamily="49" charset="-122"/>
                <a:cs typeface="+mn-cs"/>
              </a:rPr>
              <a:t> </a:t>
            </a:r>
            <a:r>
              <a:rPr kumimoji="0" lang="zh-CN" altLang="en-US" sz="2800" b="1" kern="1200" cap="none" spc="0" normalizeH="0" baseline="0" noProof="0" smtClean="0">
                <a:solidFill>
                  <a:srgbClr val="0000FF"/>
                </a:solidFill>
                <a:latin typeface="黑体" panose="02010609060101010101" pitchFamily="49" charset="-122"/>
                <a:ea typeface="黑体" panose="02010609060101010101" pitchFamily="49" charset="-122"/>
                <a:cs typeface="+mn-cs"/>
              </a:rPr>
              <a:t> 2、</a:t>
            </a:r>
            <a:r>
              <a:rPr kumimoji="0" lang="en-US" altLang="zh-CN"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______</a:t>
            </a:r>
            <a:r>
              <a:rPr kumimoji="0" lang="zh-CN" altLang="en-US"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（发展）</a:t>
            </a:r>
            <a:endParaRPr kumimoji="0" lang="zh-CN" altLang="en-US"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16390" name="Text Box 6"/>
          <p:cNvSpPr txBox="1">
            <a:spLocks noChangeArrowheads="1"/>
          </p:cNvSpPr>
          <p:nvPr/>
        </p:nvSpPr>
        <p:spPr bwMode="auto">
          <a:xfrm>
            <a:off x="160020" y="4138295"/>
            <a:ext cx="7823200" cy="521970"/>
          </a:xfrm>
          <a:prstGeom prst="rect">
            <a:avLst/>
          </a:prstGeom>
          <a:noFill/>
          <a:ln w="9525">
            <a:noFill/>
            <a:miter lim="800000"/>
          </a:ln>
          <a:effectLst/>
        </p:spPr>
        <p:txBody>
          <a:bodyPr wrap="square">
            <a:spAutoFit/>
          </a:bodyPr>
          <a:lstStyle/>
          <a:p>
            <a:pPr marR="0" defTabSz="914400">
              <a:buClrTx/>
              <a:buSzTx/>
              <a:defRPr/>
            </a:pPr>
            <a:r>
              <a:rPr kumimoji="0" lang="zh-CN" altLang="en-US" sz="2800" b="1" kern="1200" cap="none" spc="0" normalizeH="0" baseline="0" noProof="0" smtClean="0">
                <a:solidFill>
                  <a:srgbClr val="0000FF"/>
                </a:solidFill>
                <a:latin typeface="Arial" panose="020B0604020202020204" pitchFamily="34" charset="0"/>
                <a:ea typeface="黑体" panose="02010609060101010101" pitchFamily="49" charset="-122"/>
                <a:cs typeface="+mn-cs"/>
              </a:rPr>
              <a:t> </a:t>
            </a:r>
            <a:r>
              <a:rPr kumimoji="0" lang="zh-CN" altLang="en-US" sz="2800" b="1" kern="1200" cap="none" spc="0" normalizeH="0" baseline="0" noProof="0" smtClean="0">
                <a:solidFill>
                  <a:srgbClr val="0000FF"/>
                </a:solidFill>
                <a:latin typeface="黑体" panose="02010609060101010101" pitchFamily="49" charset="-122"/>
                <a:ea typeface="黑体" panose="02010609060101010101" pitchFamily="49" charset="-122"/>
                <a:cs typeface="+mn-cs"/>
              </a:rPr>
              <a:t>  3、</a:t>
            </a:r>
            <a:r>
              <a:rPr kumimoji="0" lang="en-US" altLang="zh-CN"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_______</a:t>
            </a:r>
            <a:r>
              <a:rPr kumimoji="0" lang="zh-CN" altLang="en-US"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（衰落）</a:t>
            </a:r>
            <a:endParaRPr kumimoji="0" lang="zh-CN" altLang="en-US"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16391" name="Text Box 7"/>
          <p:cNvSpPr txBox="1">
            <a:spLocks noChangeArrowheads="1"/>
          </p:cNvSpPr>
          <p:nvPr/>
        </p:nvSpPr>
        <p:spPr bwMode="auto">
          <a:xfrm>
            <a:off x="160020" y="5518150"/>
            <a:ext cx="7823200" cy="521970"/>
          </a:xfrm>
          <a:prstGeom prst="rect">
            <a:avLst/>
          </a:prstGeom>
          <a:noFill/>
          <a:ln w="9525">
            <a:noFill/>
            <a:miter lim="800000"/>
          </a:ln>
          <a:effectLst/>
        </p:spPr>
        <p:txBody>
          <a:bodyPr wrap="square">
            <a:spAutoFit/>
          </a:bodyPr>
          <a:lstStyle/>
          <a:p>
            <a:pPr marR="0" defTabSz="914400">
              <a:buClrTx/>
              <a:buSzTx/>
              <a:defRPr/>
            </a:pPr>
            <a:r>
              <a:rPr kumimoji="0" lang="zh-CN" altLang="en-US" sz="2800" b="1" kern="1200" cap="none" spc="0" normalizeH="0" baseline="0" noProof="0" smtClean="0">
                <a:solidFill>
                  <a:srgbClr val="0000FF"/>
                </a:solidFill>
                <a:latin typeface="Arial" panose="020B0604020202020204" pitchFamily="34" charset="0"/>
                <a:ea typeface="黑体" panose="02010609060101010101" pitchFamily="49" charset="-122"/>
                <a:cs typeface="+mn-cs"/>
              </a:rPr>
              <a:t> </a:t>
            </a:r>
            <a:r>
              <a:rPr kumimoji="0" lang="zh-CN" altLang="en-US" sz="2800" b="1" kern="1200" cap="none" spc="0" normalizeH="0" baseline="0" noProof="0" smtClean="0">
                <a:solidFill>
                  <a:srgbClr val="0000FF"/>
                </a:solidFill>
                <a:latin typeface="黑体" panose="02010609060101010101" pitchFamily="49" charset="-122"/>
                <a:ea typeface="黑体" panose="02010609060101010101" pitchFamily="49" charset="-122"/>
                <a:cs typeface="+mn-cs"/>
              </a:rPr>
              <a:t>  4、</a:t>
            </a:r>
            <a:r>
              <a:rPr kumimoji="0" lang="en-US" altLang="zh-CN"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________</a:t>
            </a:r>
            <a:r>
              <a:rPr kumimoji="0" lang="zh-CN" altLang="en-US"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年废除科举制</a:t>
            </a:r>
            <a:endParaRPr kumimoji="0" lang="zh-CN" altLang="en-US" sz="2800" b="1" kern="1200" cap="none" spc="0" normalizeH="0" baseline="0" noProof="0" smtClean="0">
              <a:solidFill>
                <a:srgbClr val="0000FF"/>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16392" name="Text Box 8"/>
          <p:cNvSpPr txBox="1">
            <a:spLocks noChangeArrowheads="1"/>
          </p:cNvSpPr>
          <p:nvPr/>
        </p:nvSpPr>
        <p:spPr bwMode="auto">
          <a:xfrm>
            <a:off x="0" y="1674495"/>
            <a:ext cx="10915015" cy="749300"/>
          </a:xfrm>
          <a:prstGeom prst="rect">
            <a:avLst/>
          </a:prstGeom>
          <a:noFill/>
          <a:ln w="9525">
            <a:noFill/>
            <a:miter lim="800000"/>
          </a:ln>
          <a:effectLst/>
        </p:spPr>
        <p:txBody>
          <a:bodyPr wrap="square">
            <a:spAutoFit/>
          </a:bodyPr>
          <a:lstStyle/>
          <a:p>
            <a:pPr marR="0" algn="l" defTabSz="914400">
              <a:lnSpc>
                <a:spcPts val="2565"/>
              </a:lnSpc>
              <a:buClrTx/>
              <a:buSzTx/>
              <a:buFontTx/>
              <a:defRPr/>
            </a:pPr>
            <a:r>
              <a:rPr kumimoji="0" lang="zh-CN" altLang="en-US" sz="2800" b="1" kern="1200" cap="none" spc="0" normalizeH="0" baseline="0" noProof="0" smtClean="0">
                <a:solidFill>
                  <a:schemeClr val="tx1"/>
                </a:solidFill>
                <a:latin typeface="黑体" panose="02010609060101010101" pitchFamily="49" charset="-122"/>
                <a:ea typeface="黑体" panose="02010609060101010101" pitchFamily="49" charset="-122"/>
                <a:cs typeface="+mn-cs"/>
              </a:rPr>
              <a:t>    </a:t>
            </a:r>
            <a:r>
              <a:rPr kumimoji="0" lang="zh-CN" altLang="en-US" sz="2800" b="1" kern="1200" cap="none" spc="0" normalizeH="0" baseline="0" noProof="0" smtClean="0">
                <a:solidFill>
                  <a:schemeClr val="tx1"/>
                </a:solidFill>
                <a:latin typeface="楷体" panose="02010609060101010101" pitchFamily="49" charset="-122"/>
                <a:ea typeface="楷体" panose="02010609060101010101" pitchFamily="49" charset="-122"/>
                <a:cs typeface="楷体" panose="02010609060101010101" pitchFamily="49" charset="-122"/>
              </a:rPr>
              <a:t>隋炀帝时设进士科，科举制形成。</a:t>
            </a:r>
            <a:endParaRPr kumimoji="0" lang="zh-CN" altLang="en-US" sz="2800" b="1" kern="1200" cap="none" spc="0" normalizeH="0" baseline="0" noProof="0" smtClean="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marR="0" algn="l" defTabSz="914400">
              <a:lnSpc>
                <a:spcPts val="2565"/>
              </a:lnSpc>
              <a:buClrTx/>
              <a:buSzTx/>
              <a:buFontTx/>
              <a:defRPr/>
            </a:pPr>
            <a:r>
              <a:rPr kumimoji="0" lang="zh-CN" altLang="en-US" sz="2800" b="1" kern="1200" cap="none" spc="0" normalizeH="0" baseline="0" noProof="0" smtClean="0">
                <a:solidFill>
                  <a:schemeClr val="tx1"/>
                </a:solidFill>
                <a:latin typeface="楷体" panose="02010609060101010101" pitchFamily="49" charset="-122"/>
                <a:ea typeface="楷体" panose="02010609060101010101" pitchFamily="49" charset="-122"/>
                <a:cs typeface="楷体" panose="02010609060101010101" pitchFamily="49" charset="-122"/>
              </a:rPr>
              <a:t>    唐朝不断完善</a:t>
            </a: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rPr>
              <a:t>。</a:t>
            </a:r>
            <a:endPar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endParaRPr>
          </a:p>
        </p:txBody>
      </p:sp>
      <p:sp>
        <p:nvSpPr>
          <p:cNvPr id="16393" name="Text Box 9"/>
          <p:cNvSpPr txBox="1">
            <a:spLocks noChangeArrowheads="1"/>
          </p:cNvSpPr>
          <p:nvPr/>
        </p:nvSpPr>
        <p:spPr bwMode="auto">
          <a:xfrm>
            <a:off x="593725" y="3060065"/>
            <a:ext cx="11029315" cy="1078230"/>
          </a:xfrm>
          <a:prstGeom prst="rect">
            <a:avLst/>
          </a:prstGeom>
          <a:noFill/>
          <a:ln w="9525">
            <a:noFill/>
            <a:miter lim="800000"/>
          </a:ln>
          <a:effectLst/>
        </p:spPr>
        <p:txBody>
          <a:bodyPr wrap="square">
            <a:spAutoFit/>
          </a:bodyPr>
          <a:lstStyle/>
          <a:p>
            <a:pPr marR="0" defTabSz="914400">
              <a:lnSpc>
                <a:spcPts val="2565"/>
              </a:lnSpc>
              <a:buClrTx/>
              <a:buSzTx/>
              <a:defRPr/>
            </a:pP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mn-cs"/>
              </a:rPr>
              <a:t>分解试、省试、殿试三级，试卷誊录，增加录取人数；</a:t>
            </a:r>
            <a:endPar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mn-cs"/>
            </a:endParaRPr>
          </a:p>
          <a:p>
            <a:pPr marR="0" defTabSz="914400">
              <a:lnSpc>
                <a:spcPts val="2565"/>
              </a:lnSpc>
              <a:buClrTx/>
              <a:buSzTx/>
              <a:defRPr/>
            </a:pP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mn-cs"/>
              </a:rPr>
              <a:t>王安石变法改革科举，不考诗赋，考经义和时务策，设明法科。</a:t>
            </a:r>
            <a:endPar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mn-cs"/>
            </a:endParaRPr>
          </a:p>
          <a:p>
            <a:pPr marR="0" defTabSz="914400">
              <a:lnSpc>
                <a:spcPts val="2565"/>
              </a:lnSpc>
              <a:buClrTx/>
              <a:buSzTx/>
              <a:defRPr/>
            </a:pP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mn-cs"/>
              </a:rPr>
              <a:t>（特点：更严密；人数增；更实用）</a:t>
            </a:r>
            <a:endPar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mn-cs"/>
            </a:endParaRPr>
          </a:p>
        </p:txBody>
      </p:sp>
      <p:sp>
        <p:nvSpPr>
          <p:cNvPr id="16394" name="Text Box 10"/>
          <p:cNvSpPr txBox="1">
            <a:spLocks noChangeArrowheads="1"/>
          </p:cNvSpPr>
          <p:nvPr/>
        </p:nvSpPr>
        <p:spPr bwMode="auto">
          <a:xfrm>
            <a:off x="594995" y="4775200"/>
            <a:ext cx="10912475" cy="749300"/>
          </a:xfrm>
          <a:prstGeom prst="rect">
            <a:avLst/>
          </a:prstGeom>
          <a:noFill/>
          <a:ln w="9525">
            <a:noFill/>
            <a:miter lim="800000"/>
          </a:ln>
          <a:effectLst/>
        </p:spPr>
        <p:txBody>
          <a:bodyPr wrap="square">
            <a:spAutoFit/>
          </a:bodyPr>
          <a:lstStyle/>
          <a:p>
            <a:pPr marR="0" defTabSz="914400">
              <a:lnSpc>
                <a:spcPts val="2565"/>
              </a:lnSpc>
              <a:buClrTx/>
              <a:buSzTx/>
              <a:defRPr/>
            </a:pPr>
            <a:r>
              <a:rPr kumimoji="0" lang="zh-CN" altLang="en-US" sz="2800" b="1" kern="1200" cap="none" spc="0" normalizeH="0" baseline="0" noProof="0" smtClean="0">
                <a:solidFill>
                  <a:schemeClr val="tx1"/>
                </a:solidFill>
                <a:latin typeface="Arial" panose="020B0604020202020204" pitchFamily="34" charset="0"/>
                <a:ea typeface="黑体" panose="02010609060101010101" pitchFamily="49" charset="-122"/>
                <a:cs typeface="+mn-cs"/>
              </a:rPr>
              <a:t> </a:t>
            </a:r>
            <a:r>
              <a:rPr kumimoji="0" lang="zh-CN" altLang="en-US" sz="2800" b="1" kern="1200" cap="none" spc="0" normalizeH="0" baseline="0" noProof="0" smtClean="0">
                <a:solidFill>
                  <a:schemeClr val="tx1"/>
                </a:solidFill>
                <a:latin typeface="黑体" panose="02010609060101010101" pitchFamily="49" charset="-122"/>
                <a:ea typeface="黑体" panose="02010609060101010101" pitchFamily="49" charset="-122"/>
                <a:cs typeface="+mn-cs"/>
              </a:rPr>
              <a:t>  </a:t>
            </a: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mn-cs"/>
              </a:rPr>
              <a:t>实行</a:t>
            </a:r>
            <a:r>
              <a:rPr kumimoji="0" lang="zh-CN" altLang="en-US" sz="2800" b="1" kern="1200" cap="none" spc="0" normalizeH="0" baseline="0" noProof="0" smtClean="0">
                <a:solidFill>
                  <a:srgbClr val="FF0000"/>
                </a:solidFill>
                <a:effectLst>
                  <a:outerShdw blurRad="38100" dist="38100" dir="2700000" algn="tl">
                    <a:srgbClr val="C0C0C0"/>
                  </a:outerShdw>
                </a:effectLst>
                <a:latin typeface="楷体" panose="02010609060101010101" pitchFamily="49" charset="-122"/>
                <a:ea typeface="楷体" panose="02010609060101010101" pitchFamily="49" charset="-122"/>
                <a:cs typeface="+mn-cs"/>
              </a:rPr>
              <a:t>八股取士</a:t>
            </a: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mn-cs"/>
              </a:rPr>
              <a:t>，从内容到形式都有严格限制，为君主专制培养了忠顺奴才。</a:t>
            </a:r>
            <a:endPar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mn-cs"/>
            </a:endParaRPr>
          </a:p>
        </p:txBody>
      </p:sp>
      <p:sp>
        <p:nvSpPr>
          <p:cNvPr id="16395" name="Text Box 11"/>
          <p:cNvSpPr txBox="1">
            <a:spLocks noChangeArrowheads="1"/>
          </p:cNvSpPr>
          <p:nvPr/>
        </p:nvSpPr>
        <p:spPr bwMode="auto">
          <a:xfrm>
            <a:off x="594995" y="6035675"/>
            <a:ext cx="10912475" cy="749300"/>
          </a:xfrm>
          <a:prstGeom prst="rect">
            <a:avLst/>
          </a:prstGeom>
          <a:noFill/>
          <a:ln w="9525">
            <a:noFill/>
            <a:miter lim="800000"/>
          </a:ln>
          <a:effectLst/>
        </p:spPr>
        <p:txBody>
          <a:bodyPr wrap="square">
            <a:spAutoFit/>
          </a:bodyPr>
          <a:lstStyle/>
          <a:p>
            <a:pPr marR="0" defTabSz="914400">
              <a:lnSpc>
                <a:spcPts val="2565"/>
              </a:lnSpc>
              <a:buClrTx/>
              <a:buSzTx/>
              <a:defRPr/>
            </a:pPr>
            <a:r>
              <a:rPr kumimoji="0" lang="zh-CN" altLang="en-US" sz="2800" b="1" kern="1200" cap="none" spc="0" normalizeH="0" baseline="0" noProof="0" smtClean="0">
                <a:solidFill>
                  <a:schemeClr val="tx1"/>
                </a:solidFill>
                <a:latin typeface="Arial" panose="020B0604020202020204" pitchFamily="34" charset="0"/>
                <a:ea typeface="黑体" panose="02010609060101010101" pitchFamily="49" charset="-122"/>
                <a:cs typeface="+mn-cs"/>
              </a:rPr>
              <a:t> </a:t>
            </a:r>
            <a:r>
              <a:rPr kumimoji="0" lang="zh-CN" altLang="en-US" sz="2800" b="1" kern="1200" cap="none" spc="0" normalizeH="0" baseline="0" noProof="0" smtClean="0">
                <a:solidFill>
                  <a:schemeClr val="tx1"/>
                </a:solidFill>
                <a:latin typeface="黑体" panose="02010609060101010101" pitchFamily="49" charset="-122"/>
                <a:ea typeface="黑体" panose="02010609060101010101" pitchFamily="49" charset="-122"/>
                <a:cs typeface="+mn-cs"/>
              </a:rPr>
              <a:t> </a:t>
            </a: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rPr>
              <a:t>1898年变法时，废八股，改试策论；</a:t>
            </a:r>
            <a:endPar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endParaRPr>
          </a:p>
          <a:p>
            <a:pPr marR="0" defTabSz="914400">
              <a:lnSpc>
                <a:spcPts val="2565"/>
              </a:lnSpc>
              <a:buClrTx/>
              <a:buSzTx/>
              <a:defRPr/>
            </a:pP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rPr>
              <a:t>  1905年</a:t>
            </a:r>
            <a:r>
              <a:rPr kumimoji="0" lang="en-US" altLang="zh-CN"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rPr>
              <a:t>“</a:t>
            </a: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rPr>
              <a:t>清末新政</a:t>
            </a:r>
            <a:r>
              <a:rPr kumimoji="0" lang="en-US" altLang="zh-CN"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rPr>
              <a:t>”</a:t>
            </a:r>
            <a:r>
              <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rPr>
              <a:t>废除科举制。</a:t>
            </a:r>
            <a:endParaRPr kumimoji="0" lang="zh-CN" altLang="en-US" sz="2800" b="1" kern="1200" cap="none" spc="0" normalizeH="0" baseline="0" noProof="0" smtClean="0">
              <a:solidFill>
                <a:schemeClr val="tx1"/>
              </a:solidFill>
              <a:effectLst>
                <a:outerShdw blurRad="38100" dist="38100" dir="2700000" algn="tl">
                  <a:srgbClr val="C0C0C0"/>
                </a:outerShdw>
              </a:effectLst>
              <a:latin typeface="楷体" panose="02010609060101010101" pitchFamily="49" charset="-122"/>
              <a:ea typeface="楷体" panose="02010609060101010101" pitchFamily="49" charset="-122"/>
              <a:cs typeface="楷体" panose="02010609060101010101" pitchFamily="49" charset="-122"/>
            </a:endParaRPr>
          </a:p>
        </p:txBody>
      </p:sp>
      <p:sp>
        <p:nvSpPr>
          <p:cNvPr id="16396" name="Text Box 12"/>
          <p:cNvSpPr txBox="1"/>
          <p:nvPr/>
        </p:nvSpPr>
        <p:spPr>
          <a:xfrm>
            <a:off x="1379220" y="1047750"/>
            <a:ext cx="1092200" cy="521970"/>
          </a:xfrm>
          <a:prstGeom prst="rect">
            <a:avLst/>
          </a:prstGeom>
          <a:noFill/>
          <a:ln w="9525">
            <a:noFill/>
          </a:ln>
        </p:spPr>
        <p:txBody>
          <a:bodyPr wrap="square">
            <a:spAutoFit/>
          </a:bodyPr>
          <a:p>
            <a:r>
              <a:rPr lang="zh-CN" altLang="en-US" sz="2800" b="1" dirty="0">
                <a:solidFill>
                  <a:srgbClr val="FF0000"/>
                </a:solidFill>
                <a:latin typeface="Arial" panose="020B0604020202020204" pitchFamily="34" charset="0"/>
              </a:rPr>
              <a:t>隋唐</a:t>
            </a:r>
            <a:endParaRPr lang="zh-CN" altLang="en-US" sz="2800" b="1" dirty="0">
              <a:solidFill>
                <a:srgbClr val="FF0000"/>
              </a:solidFill>
              <a:latin typeface="Arial" panose="020B0604020202020204" pitchFamily="34" charset="0"/>
            </a:endParaRPr>
          </a:p>
        </p:txBody>
      </p:sp>
      <p:sp>
        <p:nvSpPr>
          <p:cNvPr id="16397" name="Text Box 13"/>
          <p:cNvSpPr txBox="1"/>
          <p:nvPr/>
        </p:nvSpPr>
        <p:spPr>
          <a:xfrm>
            <a:off x="1242695" y="2423795"/>
            <a:ext cx="1092200" cy="521970"/>
          </a:xfrm>
          <a:prstGeom prst="rect">
            <a:avLst/>
          </a:prstGeom>
          <a:noFill/>
          <a:ln w="9525">
            <a:noFill/>
          </a:ln>
        </p:spPr>
        <p:txBody>
          <a:bodyPr wrap="square">
            <a:spAutoFit/>
          </a:bodyPr>
          <a:p>
            <a:r>
              <a:rPr lang="zh-CN" altLang="en-US" sz="2800" b="1" dirty="0">
                <a:solidFill>
                  <a:srgbClr val="FF0000"/>
                </a:solidFill>
                <a:latin typeface="Arial" panose="020B0604020202020204" pitchFamily="34" charset="0"/>
              </a:rPr>
              <a:t>宋朝</a:t>
            </a:r>
            <a:endParaRPr lang="zh-CN" altLang="en-US" sz="2800" b="1" dirty="0">
              <a:solidFill>
                <a:srgbClr val="FF0000"/>
              </a:solidFill>
              <a:latin typeface="Arial" panose="020B0604020202020204" pitchFamily="34" charset="0"/>
            </a:endParaRPr>
          </a:p>
        </p:txBody>
      </p:sp>
      <p:sp>
        <p:nvSpPr>
          <p:cNvPr id="16398" name="Text Box 14"/>
          <p:cNvSpPr txBox="1"/>
          <p:nvPr/>
        </p:nvSpPr>
        <p:spPr>
          <a:xfrm>
            <a:off x="1379220" y="4138295"/>
            <a:ext cx="1092200" cy="521970"/>
          </a:xfrm>
          <a:prstGeom prst="rect">
            <a:avLst/>
          </a:prstGeom>
          <a:noFill/>
          <a:ln w="9525">
            <a:noFill/>
          </a:ln>
        </p:spPr>
        <p:txBody>
          <a:bodyPr wrap="square">
            <a:spAutoFit/>
          </a:bodyPr>
          <a:p>
            <a:r>
              <a:rPr lang="zh-CN" altLang="en-US" sz="2800" b="1" dirty="0">
                <a:solidFill>
                  <a:srgbClr val="FF0000"/>
                </a:solidFill>
                <a:latin typeface="Arial" panose="020B0604020202020204" pitchFamily="34" charset="0"/>
              </a:rPr>
              <a:t>明清</a:t>
            </a:r>
            <a:endParaRPr lang="zh-CN" altLang="en-US" sz="2800" b="1" dirty="0">
              <a:solidFill>
                <a:srgbClr val="FF0000"/>
              </a:solidFill>
              <a:latin typeface="Arial" panose="020B0604020202020204" pitchFamily="34" charset="0"/>
            </a:endParaRPr>
          </a:p>
        </p:txBody>
      </p:sp>
      <p:sp>
        <p:nvSpPr>
          <p:cNvPr id="16399" name="Text Box 15"/>
          <p:cNvSpPr txBox="1"/>
          <p:nvPr/>
        </p:nvSpPr>
        <p:spPr>
          <a:xfrm>
            <a:off x="1146175" y="5451475"/>
            <a:ext cx="1188720" cy="521970"/>
          </a:xfrm>
          <a:prstGeom prst="rect">
            <a:avLst/>
          </a:prstGeom>
          <a:noFill/>
          <a:ln w="9525">
            <a:noFill/>
          </a:ln>
        </p:spPr>
        <p:txBody>
          <a:bodyPr wrap="square">
            <a:spAutoFit/>
          </a:bodyPr>
          <a:p>
            <a:r>
              <a:rPr lang="en-US" altLang="zh-CN" sz="2800" b="1" dirty="0">
                <a:solidFill>
                  <a:srgbClr val="FF0000"/>
                </a:solidFill>
                <a:latin typeface="Arial" panose="020B0604020202020204" pitchFamily="34" charset="0"/>
              </a:rPr>
              <a:t>1905</a:t>
            </a:r>
            <a:endParaRPr lang="en-US" altLang="zh-CN" sz="2800" b="1" dirty="0">
              <a:solidFill>
                <a:srgbClr val="FF0000"/>
              </a:solidFill>
              <a:latin typeface="Arial" panose="020B0604020202020204" pitchFamily="34" charset="0"/>
            </a:endParaRPr>
          </a:p>
        </p:txBody>
      </p:sp>
      <p:sp>
        <p:nvSpPr>
          <p:cNvPr id="2" name="Text Box 2"/>
          <p:cNvSpPr txBox="1"/>
          <p:nvPr/>
        </p:nvSpPr>
        <p:spPr>
          <a:xfrm>
            <a:off x="4146550" y="133985"/>
            <a:ext cx="4053205" cy="706755"/>
          </a:xfrm>
          <a:prstGeom prst="rect">
            <a:avLst/>
          </a:prstGeom>
          <a:solidFill>
            <a:srgbClr val="0000FF"/>
          </a:solidFill>
          <a:ln w="9525">
            <a:noFill/>
          </a:ln>
        </p:spPr>
        <p:txBody>
          <a:bodyPr wrap="square">
            <a:spAutoFit/>
          </a:bodyPr>
          <a:p>
            <a:r>
              <a:rPr lang="zh-CN" altLang="en-US" sz="2800" b="1" dirty="0">
                <a:solidFill>
                  <a:srgbClr val="FFFF00"/>
                </a:solidFill>
                <a:latin typeface="黑体" panose="02010609060101010101" pitchFamily="49" charset="-122"/>
                <a:ea typeface="黑体" panose="02010609060101010101" pitchFamily="49" charset="-122"/>
              </a:rPr>
              <a:t>   </a:t>
            </a:r>
            <a:r>
              <a:rPr lang="zh-CN" altLang="en-US" sz="4000" b="1" dirty="0">
                <a:solidFill>
                  <a:srgbClr val="FFFF00"/>
                </a:solidFill>
                <a:latin typeface="黑体" panose="02010609060101010101" pitchFamily="49" charset="-122"/>
                <a:ea typeface="黑体" panose="02010609060101010101" pitchFamily="49" charset="-122"/>
              </a:rPr>
              <a:t>二、</a:t>
            </a:r>
            <a:r>
              <a:rPr lang="zh-CN" altLang="en-US" sz="2800" b="1" dirty="0">
                <a:solidFill>
                  <a:srgbClr val="FFFF00"/>
                </a:solidFill>
                <a:latin typeface="黑体" panose="02010609060101010101" pitchFamily="49" charset="-122"/>
                <a:ea typeface="黑体" panose="02010609060101010101" pitchFamily="49" charset="-122"/>
              </a:rPr>
              <a:t> </a:t>
            </a:r>
            <a:r>
              <a:rPr lang="zh-CN" altLang="en-US" sz="4000" b="1" dirty="0">
                <a:solidFill>
                  <a:srgbClr val="FFFF00"/>
                </a:solidFill>
                <a:latin typeface="黑体" panose="02010609060101010101" pitchFamily="49" charset="-122"/>
                <a:ea typeface="黑体" panose="02010609060101010101" pitchFamily="49" charset="-122"/>
              </a:rPr>
              <a:t>科举制</a:t>
            </a:r>
            <a:endParaRPr lang="en-US" altLang="zh-CN" sz="4000" b="1" dirty="0">
              <a:solidFill>
                <a:srgbClr val="FFFF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99"/>
                                        </p:tgtEl>
                                        <p:attrNameLst>
                                          <p:attrName>style.visibility</p:attrName>
                                        </p:attrNameLst>
                                      </p:cBhvr>
                                      <p:to>
                                        <p:strVal val="visible"/>
                                      </p:to>
                                    </p:set>
                                    <p:animEffect transition="in" filter="blinds(horizontal)">
                                      <p:cBhvr>
                                        <p:cTn id="7" dur="500"/>
                                        <p:tgtEl>
                                          <p:spTgt spid="1639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6398"/>
                                        </p:tgtEl>
                                        <p:attrNameLst>
                                          <p:attrName>style.visibility</p:attrName>
                                        </p:attrNameLst>
                                      </p:cBhvr>
                                      <p:to>
                                        <p:strVal val="visible"/>
                                      </p:to>
                                    </p:set>
                                    <p:animEffect transition="in" filter="blinds(horizontal)">
                                      <p:cBhvr>
                                        <p:cTn id="10" dur="500"/>
                                        <p:tgtEl>
                                          <p:spTgt spid="1639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6397"/>
                                        </p:tgtEl>
                                        <p:attrNameLst>
                                          <p:attrName>style.visibility</p:attrName>
                                        </p:attrNameLst>
                                      </p:cBhvr>
                                      <p:to>
                                        <p:strVal val="visible"/>
                                      </p:to>
                                    </p:set>
                                    <p:animEffect transition="in" filter="blinds(horizontal)">
                                      <p:cBhvr>
                                        <p:cTn id="13" dur="500"/>
                                        <p:tgtEl>
                                          <p:spTgt spid="1639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396"/>
                                        </p:tgtEl>
                                        <p:attrNameLst>
                                          <p:attrName>style.visibility</p:attrName>
                                        </p:attrNameLst>
                                      </p:cBhvr>
                                      <p:to>
                                        <p:strVal val="visible"/>
                                      </p:to>
                                    </p:set>
                                    <p:animEffect transition="in" filter="blinds(horizontal)">
                                      <p:cBhvr>
                                        <p:cTn id="16" dur="500"/>
                                        <p:tgtEl>
                                          <p:spTgt spid="16396"/>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6392"/>
                                        </p:tgtEl>
                                        <p:attrNameLst>
                                          <p:attrName>style.visibility</p:attrName>
                                        </p:attrNameLst>
                                      </p:cBhvr>
                                      <p:to>
                                        <p:strVal val="visible"/>
                                      </p:to>
                                    </p:set>
                                    <p:anim calcmode="lin" valueType="num">
                                      <p:cBhvr additive="base">
                                        <p:cTn id="21" dur="500" fill="hold"/>
                                        <p:tgtEl>
                                          <p:spTgt spid="16392"/>
                                        </p:tgtEl>
                                        <p:attrNameLst>
                                          <p:attrName>ppt_x</p:attrName>
                                        </p:attrNameLst>
                                      </p:cBhvr>
                                      <p:tavLst>
                                        <p:tav tm="0">
                                          <p:val>
                                            <p:strVal val="#ppt_x"/>
                                          </p:val>
                                        </p:tav>
                                        <p:tav tm="100000">
                                          <p:val>
                                            <p:strVal val="#ppt_x"/>
                                          </p:val>
                                        </p:tav>
                                      </p:tavLst>
                                    </p:anim>
                                    <p:anim calcmode="lin" valueType="num">
                                      <p:cBhvr additive="base">
                                        <p:cTn id="22" dur="500" fill="hold"/>
                                        <p:tgtEl>
                                          <p:spTgt spid="1639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6393">
                                            <p:txEl>
                                              <p:charRg st="0" end="85"/>
                                            </p:txEl>
                                          </p:spTgt>
                                        </p:tgtEl>
                                        <p:attrNameLst>
                                          <p:attrName>style.visibility</p:attrName>
                                        </p:attrNameLst>
                                      </p:cBhvr>
                                      <p:to>
                                        <p:strVal val="visible"/>
                                      </p:to>
                                    </p:set>
                                    <p:animEffect transition="in" filter="blinds(horizontal)">
                                      <p:cBhvr>
                                        <p:cTn id="27" dur="500"/>
                                        <p:tgtEl>
                                          <p:spTgt spid="16393">
                                            <p:txEl>
                                              <p:charRg st="0" end="8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6393">
                                            <p:txEl>
                                              <p:pRg st="1" end="1"/>
                                            </p:txEl>
                                          </p:spTgt>
                                        </p:tgtEl>
                                        <p:attrNameLst>
                                          <p:attrName>style.visibility</p:attrName>
                                        </p:attrNameLst>
                                      </p:cBhvr>
                                      <p:to>
                                        <p:strVal val="visible"/>
                                      </p:to>
                                    </p:set>
                                    <p:anim calcmode="lin" valueType="num">
                                      <p:cBhvr additive="base">
                                        <p:cTn id="32" dur="500" fill="hold"/>
                                        <p:tgtEl>
                                          <p:spTgt spid="16393">
                                            <p:txEl>
                                              <p:pRg st="1" end="1"/>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639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000" fill="hold">
                                          <p:stCondLst>
                                            <p:cond delay="0"/>
                                          </p:stCondLst>
                                        </p:cTn>
                                        <p:tgtEl>
                                          <p:spTgt spid="16393">
                                            <p:txEl>
                                              <p:pRg st="2" end="2"/>
                                            </p:txEl>
                                          </p:spTgt>
                                        </p:tgtEl>
                                        <p:attrNameLst>
                                          <p:attrName>style.visibility</p:attrName>
                                        </p:attrNameLst>
                                      </p:cBhvr>
                                      <p:to>
                                        <p:strVal val="visible"/>
                                      </p:to>
                                    </p:set>
                                    <p:anim calcmode="lin" valueType="num">
                                      <p:cBhvr additive="base">
                                        <p:cTn id="38" dur="1000" fill="hold"/>
                                        <p:tgtEl>
                                          <p:spTgt spid="16393">
                                            <p:txEl>
                                              <p:pRg st="2" end="2"/>
                                            </p:txEl>
                                          </p:spTgt>
                                        </p:tgtEl>
                                        <p:attrNameLst>
                                          <p:attrName>ppt_x</p:attrName>
                                        </p:attrNameLst>
                                      </p:cBhvr>
                                      <p:tavLst>
                                        <p:tav tm="0">
                                          <p:val>
                                            <p:strVal val="#ppt_x"/>
                                          </p:val>
                                        </p:tav>
                                        <p:tav tm="100000">
                                          <p:val>
                                            <p:strVal val="#ppt_x"/>
                                          </p:val>
                                        </p:tav>
                                      </p:tavLst>
                                    </p:anim>
                                    <p:anim calcmode="lin" valueType="num">
                                      <p:cBhvr additive="base">
                                        <p:cTn id="39" dur="1000" fill="hold"/>
                                        <p:tgtEl>
                                          <p:spTgt spid="1639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16394">
                                            <p:txEl>
                                              <p:charRg st="0" end="37"/>
                                            </p:txEl>
                                          </p:spTgt>
                                        </p:tgtEl>
                                        <p:attrNameLst>
                                          <p:attrName>style.visibility</p:attrName>
                                        </p:attrNameLst>
                                      </p:cBhvr>
                                      <p:to>
                                        <p:strVal val="visible"/>
                                      </p:to>
                                    </p:set>
                                    <p:animEffect transition="in" filter="blinds(horizontal)">
                                      <p:cBhvr>
                                        <p:cTn id="44" dur="500"/>
                                        <p:tgtEl>
                                          <p:spTgt spid="16394">
                                            <p:txEl>
                                              <p:charRg st="0" end="3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6395">
                                            <p:txEl>
                                              <p:charRg st="0" end="41"/>
                                            </p:txEl>
                                          </p:spTgt>
                                        </p:tgtEl>
                                        <p:attrNameLst>
                                          <p:attrName>style.visibility</p:attrName>
                                        </p:attrNameLst>
                                      </p:cBhvr>
                                      <p:to>
                                        <p:strVal val="visible"/>
                                      </p:to>
                                    </p:set>
                                    <p:animEffect transition="in" filter="blinds(horizontal)">
                                      <p:cBhvr>
                                        <p:cTn id="49" dur="500"/>
                                        <p:tgtEl>
                                          <p:spTgt spid="16395">
                                            <p:txEl>
                                              <p:charRg st="0" end="4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16395">
                                            <p:txEl>
                                              <p:pRg st="1" end="1"/>
                                            </p:txEl>
                                          </p:spTgt>
                                        </p:tgtEl>
                                        <p:attrNameLst>
                                          <p:attrName>style.visibility</p:attrName>
                                        </p:attrNameLst>
                                      </p:cBhvr>
                                      <p:to>
                                        <p:strVal val="visible"/>
                                      </p:to>
                                    </p:set>
                                    <p:anim calcmode="lin" valueType="num">
                                      <p:cBhvr additive="base">
                                        <p:cTn id="54" dur="500" fill="hold"/>
                                        <p:tgtEl>
                                          <p:spTgt spid="16395">
                                            <p:txEl>
                                              <p:pRg st="1" end="1"/>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1639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6" grpId="0"/>
      <p:bldP spid="16397" grpId="0"/>
      <p:bldP spid="16398" grpId="0"/>
      <p:bldP spid="16399" grpId="0"/>
      <p:bldP spid="1639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矩形 26625"/>
          <p:cNvSpPr/>
          <p:nvPr/>
        </p:nvSpPr>
        <p:spPr>
          <a:xfrm>
            <a:off x="565150" y="212725"/>
            <a:ext cx="11405870" cy="2061210"/>
          </a:xfrm>
          <a:prstGeom prst="rect">
            <a:avLst/>
          </a:prstGeom>
          <a:noFill/>
          <a:ln w="9525">
            <a:noFill/>
          </a:ln>
        </p:spPr>
        <p:txBody>
          <a:bodyPr wrap="square">
            <a:spAutoFit/>
          </a:bodyPr>
          <a:p>
            <a:pPr fontAlgn="auto">
              <a:spcBef>
                <a:spcPts val="0"/>
              </a:spcBef>
            </a:pPr>
            <a:r>
              <a:rPr lang="zh-CN" altLang="en-US" sz="3200" b="1" dirty="0">
                <a:solidFill>
                  <a:srgbClr val="FF0000"/>
                </a:solidFill>
                <a:effectLst/>
                <a:latin typeface="宋体" panose="02010600030101010101" pitchFamily="2" charset="-122"/>
                <a:ea typeface="宋体" panose="02010600030101010101" pitchFamily="2" charset="-122"/>
                <a:cs typeface="宋体" panose="02010600030101010101" pitchFamily="2" charset="-122"/>
              </a:rPr>
              <a:t>积极作用：</a:t>
            </a:r>
            <a:r>
              <a:rPr lang="zh-CN" altLang="en-US" sz="3200" b="1" dirty="0">
                <a:solidFill>
                  <a:schemeClr val="tx1"/>
                </a:solidFill>
                <a:effectLst/>
                <a:uFillTx/>
                <a:latin typeface="Arial" panose="020B0604020202020204" pitchFamily="34" charset="0"/>
                <a:ea typeface="宋体" panose="02010600030101010101" pitchFamily="2" charset="-122"/>
                <a:cs typeface="Arial" panose="020B0604020202020204" pitchFamily="34" charset="0"/>
              </a:rPr>
              <a:t>……</a:t>
            </a:r>
            <a:endParaRPr lang="zh-CN" altLang="en-US" sz="3200" b="1" dirty="0">
              <a:solidFill>
                <a:schemeClr val="tx1"/>
              </a:solidFill>
              <a:effectLst/>
              <a:uFillTx/>
              <a:latin typeface="宋体" panose="02010600030101010101" pitchFamily="2" charset="-122"/>
              <a:ea typeface="宋体" panose="02010600030101010101" pitchFamily="2" charset="-122"/>
              <a:cs typeface="宋体" panose="02010600030101010101" pitchFamily="2" charset="-122"/>
            </a:endParaRPr>
          </a:p>
          <a:p>
            <a:pPr fontAlgn="auto">
              <a:spcBef>
                <a:spcPts val="0"/>
              </a:spcBef>
            </a:pPr>
            <a:r>
              <a:rPr lang="zh-CN" altLang="en-US" sz="3200" b="1" dirty="0">
                <a:solidFill>
                  <a:schemeClr val="tx1"/>
                </a:solidFill>
                <a:effectLst/>
                <a:uFillTx/>
                <a:latin typeface="楷体" panose="02010609060101010101" pitchFamily="49" charset="-122"/>
                <a:ea typeface="楷体" panose="02010609060101010101" pitchFamily="49" charset="-122"/>
                <a:cs typeface="宋体" panose="02010600030101010101" pitchFamily="2" charset="-122"/>
              </a:rPr>
              <a:t>          使儒学全面影响社会政治和文化生活；</a:t>
            </a:r>
            <a:endParaRPr lang="zh-CN" altLang="en-US" sz="3200" b="1" dirty="0">
              <a:solidFill>
                <a:schemeClr val="tx1"/>
              </a:solidFill>
              <a:effectLst/>
              <a:uFillTx/>
              <a:latin typeface="楷体" panose="02010609060101010101" pitchFamily="49" charset="-122"/>
              <a:ea typeface="楷体" panose="02010609060101010101" pitchFamily="49" charset="-122"/>
              <a:cs typeface="宋体" panose="02010600030101010101" pitchFamily="2" charset="-122"/>
            </a:endParaRPr>
          </a:p>
          <a:p>
            <a:pPr fontAlgn="auto">
              <a:spcBef>
                <a:spcPts val="0"/>
              </a:spcBef>
            </a:pPr>
            <a:r>
              <a:rPr lang="zh-CN" altLang="en-US" sz="3200" b="1" dirty="0">
                <a:solidFill>
                  <a:schemeClr val="tx1"/>
                </a:solidFill>
                <a:effectLst/>
                <a:uFillTx/>
                <a:latin typeface="楷体" panose="02010609060101010101" pitchFamily="49" charset="-122"/>
                <a:ea typeface="楷体" panose="02010609060101010101" pitchFamily="49" charset="-122"/>
                <a:cs typeface="宋体" panose="02010600030101010101" pitchFamily="2" charset="-122"/>
              </a:rPr>
              <a:t>          有利于社会重学风气的形成；</a:t>
            </a:r>
            <a:endParaRPr lang="zh-CN" altLang="en-US" sz="3200" b="1" dirty="0">
              <a:solidFill>
                <a:schemeClr val="tx1"/>
              </a:solidFill>
              <a:effectLst/>
              <a:uFillTx/>
              <a:latin typeface="楷体" panose="02010609060101010101" pitchFamily="49" charset="-122"/>
              <a:ea typeface="楷体" panose="02010609060101010101" pitchFamily="49" charset="-122"/>
              <a:cs typeface="宋体" panose="02010600030101010101" pitchFamily="2" charset="-122"/>
            </a:endParaRPr>
          </a:p>
          <a:p>
            <a:pPr fontAlgn="auto">
              <a:spcBef>
                <a:spcPts val="0"/>
              </a:spcBef>
            </a:pPr>
            <a:r>
              <a:rPr lang="zh-CN" altLang="en-US" sz="3200" b="1" dirty="0">
                <a:solidFill>
                  <a:schemeClr val="tx1"/>
                </a:solidFill>
                <a:effectLst/>
                <a:uFillTx/>
                <a:latin typeface="楷体" panose="02010609060101010101" pitchFamily="49" charset="-122"/>
                <a:ea typeface="楷体" panose="02010609060101010101" pitchFamily="49" charset="-122"/>
                <a:cs typeface="宋体" panose="02010600030101010101" pitchFamily="2" charset="-122"/>
              </a:rPr>
              <a:t>          从追求公正的角度看，有一定的合理性</a:t>
            </a:r>
            <a:r>
              <a:rPr lang="zh-CN" altLang="en-US" sz="3200" b="1" dirty="0">
                <a:solidFill>
                  <a:schemeClr val="tx1"/>
                </a:solidFill>
                <a:effectLst/>
                <a:uFillTx/>
                <a:latin typeface="宋体" panose="02010600030101010101" pitchFamily="2" charset="-122"/>
                <a:ea typeface="宋体" panose="02010600030101010101" pitchFamily="2" charset="-122"/>
                <a:cs typeface="宋体" panose="02010600030101010101" pitchFamily="2" charset="-122"/>
              </a:rPr>
              <a:t>。</a:t>
            </a:r>
            <a:r>
              <a:rPr lang="zh-CN" altLang="en-US" sz="3200" b="1" dirty="0">
                <a:solidFill>
                  <a:schemeClr val="tx1"/>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sz="3200" b="1" dirty="0">
              <a:solidFill>
                <a:schemeClr val="tx1"/>
              </a:solidFill>
              <a:effectLst>
                <a:outerShdw blurRad="38100" dist="38100" dir="2700000">
                  <a:srgbClr val="C0C0C0"/>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26628" name="矩形 26627"/>
          <p:cNvSpPr/>
          <p:nvPr/>
        </p:nvSpPr>
        <p:spPr>
          <a:xfrm>
            <a:off x="208280" y="4392613"/>
            <a:ext cx="11776075" cy="430530"/>
          </a:xfrm>
          <a:prstGeom prst="rect">
            <a:avLst/>
          </a:prstGeom>
          <a:noFill/>
          <a:ln w="9525">
            <a:noFill/>
          </a:ln>
        </p:spPr>
        <p:txBody>
          <a:bodyPr wrap="square" lIns="0" tIns="0" rIns="0" bIns="0" anchor="ctr">
            <a:spAutoFit/>
          </a:bodyPr>
          <a:p>
            <a:pPr indent="62230"/>
            <a:r>
              <a:rPr lang="zh-CN" altLang="en-US" sz="2800" b="1" dirty="0">
                <a:solidFill>
                  <a:schemeClr val="accent2"/>
                </a:solidFill>
                <a:latin typeface="黑体" panose="02010609060101010101" pitchFamily="49" charset="-122"/>
                <a:ea typeface="黑体" panose="02010609060101010101" pitchFamily="49" charset="-122"/>
              </a:rPr>
              <a:t>其弊端的出现是专制主义中央集权极端强化的产物，并非考试制度本身。</a:t>
            </a:r>
            <a:r>
              <a:rPr lang="en-US" altLang="zh-CN" sz="2800" b="1" dirty="0">
                <a:blipFill>
                  <a:blip r:embed="rId1"/>
                </a:blipFill>
                <a:latin typeface="黑体" panose="02010609060101010101" pitchFamily="49" charset="-122"/>
                <a:ea typeface="黑体" panose="02010609060101010101" pitchFamily="49" charset="-122"/>
              </a:rPr>
              <a:t> </a:t>
            </a:r>
            <a:endParaRPr lang="en-US" altLang="zh-CN" sz="2800" b="1" dirty="0">
              <a:blipFill>
                <a:blip r:embed="rId1"/>
              </a:blipFill>
              <a:latin typeface="黑体" panose="02010609060101010101" pitchFamily="49" charset="-122"/>
              <a:ea typeface="黑体" panose="02010609060101010101" pitchFamily="49" charset="-122"/>
            </a:endParaRPr>
          </a:p>
        </p:txBody>
      </p:sp>
      <p:sp>
        <p:nvSpPr>
          <p:cNvPr id="26629" name="矩形 26628"/>
          <p:cNvSpPr/>
          <p:nvPr/>
        </p:nvSpPr>
        <p:spPr>
          <a:xfrm>
            <a:off x="365125" y="4985386"/>
            <a:ext cx="11432540" cy="1477010"/>
          </a:xfrm>
          <a:prstGeom prst="rect">
            <a:avLst/>
          </a:prstGeom>
          <a:noFill/>
          <a:ln w="9525">
            <a:noFill/>
          </a:ln>
        </p:spPr>
        <p:txBody>
          <a:bodyPr wrap="none" lIns="0" tIns="0" rIns="0" bIns="0" anchor="ctr">
            <a:spAutoFit/>
          </a:bodyPr>
          <a:p>
            <a:pPr fontAlgn="auto"/>
            <a:r>
              <a:rPr lang="zh-CN" altLang="en-US" sz="3200" b="1" dirty="0">
                <a:solidFill>
                  <a:srgbClr val="FF0000"/>
                </a:solidFill>
                <a:latin typeface="宋体" panose="02010600030101010101" pitchFamily="2" charset="-122"/>
                <a:ea typeface="宋体" panose="02010600030101010101" pitchFamily="2" charset="-122"/>
                <a:cs typeface="宋体" panose="02010600030101010101" pitchFamily="2" charset="-122"/>
              </a:rPr>
              <a:t>对世界影响：</a:t>
            </a:r>
            <a:r>
              <a:rPr lang="zh-CN" altLang="en-US" sz="3200" b="1" dirty="0">
                <a:latin typeface="楷体" panose="02010609060101010101" pitchFamily="49" charset="-122"/>
                <a:ea typeface="楷体" panose="02010609060101010101" pitchFamily="49" charset="-122"/>
                <a:cs typeface="宋体" panose="02010600030101010101" pitchFamily="2" charset="-122"/>
              </a:rPr>
              <a:t>科举制度对亚洲的日本、朝鲜、越南都产生过较大</a:t>
            </a:r>
            <a:endParaRPr lang="zh-CN" altLang="en-US" sz="3200" b="1" dirty="0">
              <a:latin typeface="楷体" panose="02010609060101010101" pitchFamily="49" charset="-122"/>
              <a:ea typeface="楷体" panose="02010609060101010101" pitchFamily="49" charset="-122"/>
              <a:cs typeface="宋体" panose="02010600030101010101" pitchFamily="2" charset="-122"/>
            </a:endParaRPr>
          </a:p>
          <a:p>
            <a:pPr fontAlgn="auto"/>
            <a:r>
              <a:rPr lang="zh-CN" altLang="en-US" sz="3200" b="1" dirty="0">
                <a:latin typeface="楷体" panose="02010609060101010101" pitchFamily="49" charset="-122"/>
                <a:ea typeface="楷体" panose="02010609060101010101" pitchFamily="49" charset="-122"/>
                <a:cs typeface="宋体" panose="02010600030101010101" pitchFamily="2" charset="-122"/>
              </a:rPr>
              <a:t>的影响。英国在工业革命后，借鉴中国考试办法，推陈出新，</a:t>
            </a:r>
            <a:endParaRPr lang="zh-CN" altLang="en-US" sz="3200" b="1" dirty="0">
              <a:latin typeface="楷体" panose="02010609060101010101" pitchFamily="49" charset="-122"/>
              <a:ea typeface="楷体" panose="02010609060101010101" pitchFamily="49" charset="-122"/>
              <a:cs typeface="宋体" panose="02010600030101010101" pitchFamily="2" charset="-122"/>
            </a:endParaRPr>
          </a:p>
          <a:p>
            <a:pPr fontAlgn="auto"/>
            <a:r>
              <a:rPr lang="zh-CN" altLang="en-US" sz="3200" b="1" dirty="0">
                <a:latin typeface="楷体" panose="02010609060101010101" pitchFamily="49" charset="-122"/>
                <a:ea typeface="楷体" panose="02010609060101010101" pitchFamily="49" charset="-122"/>
                <a:cs typeface="宋体" panose="02010600030101010101" pitchFamily="2" charset="-122"/>
              </a:rPr>
              <a:t>创设了文官制度。</a:t>
            </a:r>
            <a:endParaRPr lang="zh-CN" altLang="en-US" sz="3200" b="1" dirty="0">
              <a:latin typeface="楷体" panose="02010609060101010101" pitchFamily="49" charset="-122"/>
              <a:ea typeface="楷体" panose="02010609060101010101" pitchFamily="49" charset="-122"/>
              <a:cs typeface="宋体" panose="02010600030101010101" pitchFamily="2" charset="-122"/>
            </a:endParaRPr>
          </a:p>
        </p:txBody>
      </p:sp>
      <p:sp>
        <p:nvSpPr>
          <p:cNvPr id="2" name="文本框 1"/>
          <p:cNvSpPr txBox="1"/>
          <p:nvPr/>
        </p:nvSpPr>
        <p:spPr>
          <a:xfrm>
            <a:off x="565150" y="2264410"/>
            <a:ext cx="11232515" cy="2061210"/>
          </a:xfrm>
          <a:prstGeom prst="rect">
            <a:avLst/>
          </a:prstGeom>
          <a:noFill/>
        </p:spPr>
        <p:txBody>
          <a:bodyPr wrap="square" rtlCol="0" anchor="t">
            <a:spAutoFit/>
          </a:bodyPr>
          <a:p>
            <a:pPr fontAlgn="auto">
              <a:spcBef>
                <a:spcPts val="0"/>
              </a:spcBef>
            </a:pPr>
            <a:r>
              <a:rPr lang="zh-CN" altLang="en-US" sz="32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弊端：</a:t>
            </a:r>
            <a:r>
              <a:rPr lang="zh-CN" altLang="en-US" sz="3200" b="1" dirty="0">
                <a:latin typeface="楷体" panose="02010609060101010101" pitchFamily="49" charset="-122"/>
                <a:ea typeface="楷体" panose="02010609060101010101" pitchFamily="49" charset="-122"/>
                <a:cs typeface="楷体" panose="02010609060101010101" pitchFamily="49" charset="-122"/>
                <a:sym typeface="+mn-ea"/>
              </a:rPr>
              <a:t>明清的八股取士禁锢了人们的思想；</a:t>
            </a:r>
            <a:endParaRPr lang="zh-CN" altLang="en-US" sz="3200" b="1" dirty="0">
              <a:latin typeface="楷体" panose="02010609060101010101" pitchFamily="49" charset="-122"/>
              <a:ea typeface="楷体" panose="02010609060101010101" pitchFamily="49" charset="-122"/>
              <a:cs typeface="楷体" panose="02010609060101010101" pitchFamily="49" charset="-122"/>
              <a:sym typeface="+mn-ea"/>
            </a:endParaRPr>
          </a:p>
          <a:p>
            <a:pPr fontAlgn="auto">
              <a:spcBef>
                <a:spcPts val="0"/>
              </a:spcBef>
            </a:pPr>
            <a:r>
              <a:rPr lang="zh-CN" altLang="en-US" sz="3200" b="1" dirty="0">
                <a:latin typeface="楷体" panose="02010609060101010101" pitchFamily="49" charset="-122"/>
                <a:ea typeface="楷体" panose="02010609060101010101" pitchFamily="49" charset="-122"/>
                <a:cs typeface="楷体" panose="02010609060101010101" pitchFamily="49" charset="-122"/>
                <a:sym typeface="+mn-ea"/>
              </a:rPr>
              <a:t>      忽视实用性学问，不利于科技的发展；</a:t>
            </a:r>
            <a:endParaRPr lang="zh-CN" altLang="en-US" sz="3200" b="1" dirty="0">
              <a:latin typeface="楷体" panose="02010609060101010101" pitchFamily="49" charset="-122"/>
              <a:ea typeface="楷体" panose="02010609060101010101" pitchFamily="49" charset="-122"/>
              <a:cs typeface="楷体" panose="02010609060101010101" pitchFamily="49" charset="-122"/>
              <a:sym typeface="+mn-ea"/>
            </a:endParaRPr>
          </a:p>
          <a:p>
            <a:pPr algn="l" fontAlgn="auto">
              <a:spcBef>
                <a:spcPts val="0"/>
              </a:spcBef>
            </a:pPr>
            <a:r>
              <a:rPr lang="zh-CN" altLang="en-US" sz="3200" b="1" dirty="0">
                <a:latin typeface="楷体" panose="02010609060101010101" pitchFamily="49" charset="-122"/>
                <a:ea typeface="楷体" panose="02010609060101010101" pitchFamily="49" charset="-122"/>
                <a:cs typeface="楷体" panose="02010609060101010101" pitchFamily="49" charset="-122"/>
                <a:sym typeface="+mn-ea"/>
              </a:rPr>
              <a:t>      阻碍了近代知识分子开眼看世界，是造成近代中国落后      于西方的文化因素。</a:t>
            </a:r>
            <a:endParaRPr lang="zh-CN" altLang="en-US" sz="3200">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2" nodeType="clickEffect">
                                  <p:stCondLst>
                                    <p:cond delay="0"/>
                                  </p:stCondLst>
                                  <p:childTnLst>
                                    <p:set>
                                      <p:cBhvr>
                                        <p:cTn id="12" dur="1" fill="hold">
                                          <p:stCondLst>
                                            <p:cond delay="0"/>
                                          </p:stCondLst>
                                        </p:cTn>
                                        <p:tgtEl>
                                          <p:spTgt spid="26628"/>
                                        </p:tgtEl>
                                        <p:attrNameLst>
                                          <p:attrName>style.visibility</p:attrName>
                                        </p:attrNameLst>
                                      </p:cBhvr>
                                      <p:to>
                                        <p:strVal val="visible"/>
                                      </p:to>
                                    </p:set>
                                    <p:anim calcmode="lin" valueType="num">
                                      <p:cBhvr additive="base">
                                        <p:cTn id="13" dur="500" fill="hold"/>
                                        <p:tgtEl>
                                          <p:spTgt spid="26628"/>
                                        </p:tgtEl>
                                        <p:attrNameLst>
                                          <p:attrName>ppt_x</p:attrName>
                                        </p:attrNameLst>
                                      </p:cBhvr>
                                      <p:tavLst>
                                        <p:tav tm="0">
                                          <p:val>
                                            <p:strVal val="#ppt_x"/>
                                          </p:val>
                                        </p:tav>
                                        <p:tav tm="100000">
                                          <p:val>
                                            <p:strVal val="#ppt_x"/>
                                          </p:val>
                                        </p:tav>
                                      </p:tavLst>
                                    </p:anim>
                                    <p:anim calcmode="lin" valueType="num">
                                      <p:cBhvr additive="base">
                                        <p:cTn id="14" dur="500" fill="hold"/>
                                        <p:tgtEl>
                                          <p:spTgt spid="2662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629"/>
                                        </p:tgtEl>
                                        <p:attrNameLst>
                                          <p:attrName>style.visibility</p:attrName>
                                        </p:attrNameLst>
                                      </p:cBhvr>
                                      <p:to>
                                        <p:strVal val="visible"/>
                                      </p:to>
                                    </p:set>
                                    <p:anim calcmode="lin" valueType="num">
                                      <p:cBhvr additive="base">
                                        <p:cTn id="19" dur="500" fill="hold"/>
                                        <p:tgtEl>
                                          <p:spTgt spid="26629"/>
                                        </p:tgtEl>
                                        <p:attrNameLst>
                                          <p:attrName>ppt_x</p:attrName>
                                        </p:attrNameLst>
                                      </p:cBhvr>
                                      <p:tavLst>
                                        <p:tav tm="0">
                                          <p:val>
                                            <p:strVal val="#ppt_x"/>
                                          </p:val>
                                        </p:tav>
                                        <p:tav tm="100000">
                                          <p:val>
                                            <p:strVal val="#ppt_x"/>
                                          </p:val>
                                        </p:tav>
                                      </p:tavLst>
                                    </p:anim>
                                    <p:anim calcmode="lin" valueType="num">
                                      <p:cBhvr additive="base">
                                        <p:cTn id="20" dur="500" fill="hold"/>
                                        <p:tgtEl>
                                          <p:spTgt spid="266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1"/>
      <p:bldP spid="2" grpId="0"/>
      <p:bldP spid="26628" grpId="2"/>
      <p:bldP spid="26629"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6625" name="Rectangle 1"/>
          <p:cNvSpPr/>
          <p:nvPr/>
        </p:nvSpPr>
        <p:spPr>
          <a:xfrm>
            <a:off x="152400" y="184785"/>
            <a:ext cx="12039600" cy="5507990"/>
          </a:xfrm>
          <a:prstGeom prst="rect">
            <a:avLst/>
          </a:prstGeom>
          <a:noFill/>
          <a:ln w="9525">
            <a:noFill/>
          </a:ln>
        </p:spPr>
        <p:txBody>
          <a:bodyPr wrap="square" anchor="ctr">
            <a:spAutoFit/>
          </a:bodyPr>
          <a:p>
            <a:pPr>
              <a:buFont typeface="Arial" panose="020B0604020202020204" pitchFamily="34" charset="0"/>
            </a:pPr>
            <a:r>
              <a:rPr lang="en-US" altLang="zh-CN" sz="2400" b="1" dirty="0">
                <a:latin typeface="Times New Roman" panose="02020603050405020304" pitchFamily="18" charset="0"/>
                <a:ea typeface="宋体" panose="02010600030101010101" pitchFamily="2" charset="-122"/>
              </a:rPr>
              <a:t>        </a:t>
            </a:r>
            <a:r>
              <a:rPr lang="zh-CN" altLang="en-US" sz="2000" b="1" dirty="0">
                <a:latin typeface="Times New Roman" panose="02020603050405020304" pitchFamily="18" charset="0"/>
                <a:ea typeface="宋体" panose="02010600030101010101" pitchFamily="2" charset="-122"/>
              </a:rPr>
              <a:t>著名学者余英时指出：科举不是一个单纯的考试制度，它将社会结构紧密地联系了起来，形成一个多面互动的整体，一直发挥着无形的统合功能。</a:t>
            </a:r>
            <a:endParaRPr lang="zh-CN" altLang="en-US" sz="2000" b="1" dirty="0">
              <a:latin typeface="Times New Roman" panose="02020603050405020304" pitchFamily="18" charset="0"/>
              <a:ea typeface="宋体" panose="02010600030101010101" pitchFamily="2" charset="-122"/>
            </a:endParaRPr>
          </a:p>
          <a:p>
            <a:pPr>
              <a:buFont typeface="Arial" panose="020B0604020202020204" pitchFamily="34" charset="0"/>
            </a:pPr>
            <a:r>
              <a:rPr lang="zh-CN" altLang="en-US" sz="2000" b="1" dirty="0">
                <a:latin typeface="Times New Roman" panose="02020603050405020304" pitchFamily="18" charset="0"/>
                <a:ea typeface="宋体" panose="02010600030101010101" pitchFamily="2" charset="-122"/>
              </a:rPr>
              <a:t>       材料一    科举之善，在能破朋党之私。</a:t>
            </a:r>
            <a:r>
              <a:rPr lang="en-US" altLang="zh-CN" sz="2000" b="1">
                <a:latin typeface="Arial" panose="020B0604020202020204" pitchFamily="34" charset="0"/>
                <a:ea typeface="Times New Roman" panose="02020603050405020304" pitchFamily="18" charset="0"/>
              </a:rPr>
              <a:t>……</a:t>
            </a:r>
            <a:r>
              <a:rPr lang="zh-CN" altLang="en-US" sz="2000" b="1" dirty="0">
                <a:latin typeface="Times New Roman" panose="02020603050405020304" pitchFamily="18" charset="0"/>
                <a:ea typeface="宋体" panose="02010600030101010101" pitchFamily="2" charset="-122"/>
              </a:rPr>
              <a:t>前此选举，皆权在举之之人，士有应举之才，而举不之及，夫固无如之何。既可（科举），</a:t>
            </a:r>
            <a:r>
              <a:rPr lang="en-US" altLang="zh-CN" sz="2000" b="1">
                <a:latin typeface="Arial" panose="020B0604020202020204" pitchFamily="34" charset="0"/>
                <a:ea typeface="Times New Roman" panose="02020603050405020304" pitchFamily="18" charset="0"/>
              </a:rPr>
              <a:t>……</a:t>
            </a:r>
            <a:r>
              <a:rPr lang="zh-CN" altLang="en-US" sz="2000" b="1" dirty="0">
                <a:latin typeface="Times New Roman" panose="02020603050405020304" pitchFamily="18" charset="0"/>
                <a:ea typeface="宋体" panose="02010600030101010101" pitchFamily="2" charset="-122"/>
              </a:rPr>
              <a:t>不能应试者，有司虽欲徇私举之而不得；苟能应试，终必有若干人可以获举也。此实选举之官徇私舞弊之限制。        </a:t>
            </a:r>
            <a:r>
              <a:rPr lang="en-US" altLang="zh-CN" sz="2000" b="1">
                <a:latin typeface="Arial" panose="020B0604020202020204" pitchFamily="34" charset="0"/>
                <a:ea typeface="Times New Roman" panose="02020603050405020304" pitchFamily="18" charset="0"/>
              </a:rPr>
              <a:t>——</a:t>
            </a:r>
            <a:r>
              <a:rPr lang="zh-CN" altLang="en-US" sz="2000" b="1" dirty="0">
                <a:latin typeface="Times New Roman" panose="02020603050405020304" pitchFamily="18" charset="0"/>
                <a:ea typeface="宋体" panose="02010600030101010101" pitchFamily="2" charset="-122"/>
              </a:rPr>
              <a:t>吕思勉</a:t>
            </a:r>
            <a:r>
              <a:rPr lang="en-US" altLang="zh-CN" sz="2000" b="1">
                <a:latin typeface="Times New Roman" panose="02020603050405020304" pitchFamily="18" charset="0"/>
                <a:ea typeface="宋体" panose="02010600030101010101" pitchFamily="2" charset="-122"/>
              </a:rPr>
              <a:t>《</a:t>
            </a:r>
            <a:r>
              <a:rPr lang="zh-CN" altLang="en-US" sz="2000" b="1" dirty="0">
                <a:latin typeface="Times New Roman" panose="02020603050405020304" pitchFamily="18" charset="0"/>
                <a:ea typeface="宋体" panose="02010600030101010101" pitchFamily="2" charset="-122"/>
              </a:rPr>
              <a:t>中国制度史</a:t>
            </a:r>
            <a:r>
              <a:rPr lang="en-US" altLang="zh-CN" sz="2000" b="1">
                <a:latin typeface="Times New Roman" panose="02020603050405020304" pitchFamily="18" charset="0"/>
                <a:ea typeface="宋体" panose="02010600030101010101" pitchFamily="2" charset="-122"/>
              </a:rPr>
              <a:t>》</a:t>
            </a:r>
            <a:endParaRPr lang="en-US" altLang="zh-CN" sz="2000" b="1">
              <a:latin typeface="Times New Roman" panose="02020603050405020304" pitchFamily="18" charset="0"/>
              <a:ea typeface="宋体" panose="02010600030101010101" pitchFamily="2" charset="-122"/>
            </a:endParaRPr>
          </a:p>
          <a:p>
            <a:pPr>
              <a:buFont typeface="Arial" panose="020B0604020202020204" pitchFamily="34" charset="0"/>
            </a:pPr>
            <a:r>
              <a:rPr lang="zh-CN" altLang="en-US" sz="2000" b="1" dirty="0">
                <a:latin typeface="Arial" panose="020B0604020202020204" pitchFamily="34" charset="0"/>
                <a:ea typeface="宋体" panose="02010600030101010101" pitchFamily="2" charset="-122"/>
                <a:sym typeface="+mn-ea"/>
              </a:rPr>
              <a:t>       材料二  渐渐地，这些考试（指科举）开始集中于文学体裁和儒家正统观念，最后的结果是形成一种制度，为中国提供了一种赢得欧洲人尊敬和羡慕的、有效稳定的行政管理。</a:t>
            </a:r>
            <a:r>
              <a:rPr lang="en-US" altLang="zh-CN" sz="2000" b="1">
                <a:latin typeface="Arial" panose="020B0604020202020204" pitchFamily="34" charset="0"/>
                <a:ea typeface="宋体" panose="02010600030101010101" pitchFamily="2" charset="-122"/>
                <a:sym typeface="+mn-ea"/>
              </a:rPr>
              <a:t>……</a:t>
            </a:r>
            <a:r>
              <a:rPr lang="zh-CN" altLang="en-US" sz="2000" b="1" dirty="0">
                <a:latin typeface="Arial" panose="020B0604020202020204" pitchFamily="34" charset="0"/>
                <a:ea typeface="宋体" panose="02010600030101010101" pitchFamily="2" charset="-122"/>
                <a:sym typeface="+mn-ea"/>
              </a:rPr>
              <a:t>只要中国仍相对地孤立在东亚，它就会继续提供稳定性和连续性。    </a:t>
            </a:r>
            <a:r>
              <a:rPr lang="en-US" altLang="zh-CN" sz="2000" b="1">
                <a:latin typeface="Arial" panose="020B0604020202020204" pitchFamily="34" charset="0"/>
                <a:ea typeface="宋体" panose="02010600030101010101" pitchFamily="2" charset="-122"/>
                <a:sym typeface="+mn-ea"/>
              </a:rPr>
              <a:t>——</a:t>
            </a:r>
            <a:r>
              <a:rPr lang="zh-CN" altLang="en-US" sz="2000" b="1" dirty="0">
                <a:latin typeface="Arial" panose="020B0604020202020204" pitchFamily="34" charset="0"/>
                <a:ea typeface="宋体" panose="02010600030101010101" pitchFamily="2" charset="-122"/>
                <a:sym typeface="+mn-ea"/>
              </a:rPr>
              <a:t>（美）斯塔夫里阿诺斯</a:t>
            </a:r>
            <a:r>
              <a:rPr lang="en-US" altLang="zh-CN" sz="2000" b="1">
                <a:latin typeface="Arial" panose="020B0604020202020204" pitchFamily="34" charset="0"/>
                <a:ea typeface="宋体" panose="02010600030101010101" pitchFamily="2" charset="-122"/>
                <a:sym typeface="+mn-ea"/>
              </a:rPr>
              <a:t>《</a:t>
            </a:r>
            <a:r>
              <a:rPr lang="zh-CN" altLang="en-US" sz="2000" b="1" dirty="0">
                <a:latin typeface="Arial" panose="020B0604020202020204" pitchFamily="34" charset="0"/>
                <a:ea typeface="宋体" panose="02010600030101010101" pitchFamily="2" charset="-122"/>
                <a:sym typeface="+mn-ea"/>
              </a:rPr>
              <a:t>全球通史</a:t>
            </a:r>
            <a:r>
              <a:rPr lang="en-US" altLang="zh-CN" sz="2000" b="1">
                <a:latin typeface="Arial" panose="020B0604020202020204" pitchFamily="34" charset="0"/>
                <a:ea typeface="宋体" panose="02010600030101010101" pitchFamily="2" charset="-122"/>
                <a:sym typeface="+mn-ea"/>
              </a:rPr>
              <a:t>》</a:t>
            </a:r>
            <a:endParaRPr lang="en-US" altLang="zh-CN" sz="2000" b="1">
              <a:latin typeface="Arial" panose="020B0604020202020204" pitchFamily="34" charset="0"/>
              <a:ea typeface="宋体" panose="02010600030101010101" pitchFamily="2" charset="-122"/>
              <a:sym typeface="+mn-ea"/>
            </a:endParaRPr>
          </a:p>
          <a:p>
            <a:pPr>
              <a:lnSpc>
                <a:spcPct val="120000"/>
              </a:lnSpc>
              <a:buFont typeface="Arial" panose="020B0604020202020204" pitchFamily="34" charset="0"/>
            </a:pPr>
            <a:r>
              <a:rPr lang="en-US" altLang="zh-CN" sz="2000" b="1" dirty="0">
                <a:latin typeface="Arial" panose="020B0604020202020204" pitchFamily="34" charset="0"/>
                <a:ea typeface="宋体" panose="02010600030101010101" pitchFamily="2" charset="-122"/>
                <a:sym typeface="+mn-ea"/>
              </a:rPr>
              <a:t>       </a:t>
            </a:r>
            <a:r>
              <a:rPr lang="zh-CN" altLang="en-US" sz="2000" b="1" dirty="0">
                <a:latin typeface="Arial" panose="020B0604020202020204" pitchFamily="34" charset="0"/>
                <a:ea typeface="宋体" panose="02010600030101010101" pitchFamily="2" charset="-122"/>
                <a:sym typeface="+mn-ea"/>
              </a:rPr>
              <a:t>材料三   作为一种上千年的文化存在，科举显然有其客观的历史合理性，否则我们就无法解释其存在的持久性。</a:t>
            </a:r>
            <a:r>
              <a:rPr lang="en-US" altLang="zh-CN" sz="2000" b="1">
                <a:latin typeface="Arial" panose="020B0604020202020204" pitchFamily="34" charset="0"/>
                <a:ea typeface="宋体" panose="02010600030101010101" pitchFamily="2" charset="-122"/>
                <a:sym typeface="+mn-ea"/>
              </a:rPr>
              <a:t>……</a:t>
            </a:r>
            <a:r>
              <a:rPr lang="zh-CN" altLang="en-US" sz="2000" b="1" dirty="0">
                <a:latin typeface="Arial" panose="020B0604020202020204" pitchFamily="34" charset="0"/>
                <a:ea typeface="宋体" panose="02010600030101010101" pitchFamily="2" charset="-122"/>
                <a:sym typeface="+mn-ea"/>
              </a:rPr>
              <a:t>科举的创新之处就在不仅为社会底层的知识分子提供了持续流动的可能，而且将其制度化。</a:t>
            </a:r>
            <a:r>
              <a:rPr lang="en-US" altLang="zh-CN" sz="2000" b="1">
                <a:latin typeface="Arial" panose="020B0604020202020204" pitchFamily="34" charset="0"/>
                <a:ea typeface="宋体" panose="02010600030101010101" pitchFamily="2" charset="-122"/>
                <a:sym typeface="+mn-ea"/>
              </a:rPr>
              <a:t>……</a:t>
            </a:r>
            <a:r>
              <a:rPr lang="zh-CN" altLang="en-US" sz="2000" b="1" dirty="0">
                <a:latin typeface="Arial" panose="020B0604020202020204" pitchFamily="34" charset="0"/>
                <a:ea typeface="宋体" panose="02010600030101010101" pitchFamily="2" charset="-122"/>
                <a:sym typeface="+mn-ea"/>
              </a:rPr>
              <a:t>科举制度的最大合理性在于它那“朝为田舍郎，暮登天子堂”式的“机会均等”</a:t>
            </a:r>
            <a:r>
              <a:rPr lang="en-US" altLang="zh-CN" sz="2000" b="1">
                <a:latin typeface="Arial" panose="020B0604020202020204" pitchFamily="34" charset="0"/>
                <a:ea typeface="宋体" panose="02010600030101010101" pitchFamily="2" charset="-122"/>
                <a:sym typeface="+mn-ea"/>
              </a:rPr>
              <a:t>……</a:t>
            </a:r>
            <a:r>
              <a:rPr lang="zh-CN" altLang="en-US" sz="2000" b="1" dirty="0">
                <a:latin typeface="Arial" panose="020B0604020202020204" pitchFamily="34" charset="0"/>
                <a:ea typeface="宋体" panose="02010600030101010101" pitchFamily="2" charset="-122"/>
                <a:sym typeface="+mn-ea"/>
              </a:rPr>
              <a:t>的机制，对知识分子的社会心理是一种塑造，客观上激励了个人的奋斗精神。</a:t>
            </a:r>
            <a:r>
              <a:rPr lang="en-US" altLang="zh-CN" sz="2000" b="1">
                <a:latin typeface="Arial" panose="020B0604020202020204" pitchFamily="34" charset="0"/>
                <a:ea typeface="宋体" panose="02010600030101010101" pitchFamily="2" charset="-122"/>
                <a:sym typeface="+mn-ea"/>
              </a:rPr>
              <a:t>——</a:t>
            </a:r>
            <a:r>
              <a:rPr lang="zh-CN" altLang="en-US" sz="2000" b="1" dirty="0">
                <a:latin typeface="Arial" panose="020B0604020202020204" pitchFamily="34" charset="0"/>
                <a:ea typeface="宋体" panose="02010600030101010101" pitchFamily="2" charset="-122"/>
                <a:sym typeface="+mn-ea"/>
              </a:rPr>
              <a:t>薛明扬</a:t>
            </a:r>
            <a:r>
              <a:rPr lang="en-US" altLang="zh-CN" sz="2000" b="1">
                <a:latin typeface="Arial" panose="020B0604020202020204" pitchFamily="34" charset="0"/>
                <a:ea typeface="宋体" panose="02010600030101010101" pitchFamily="2" charset="-122"/>
                <a:sym typeface="+mn-ea"/>
              </a:rPr>
              <a:t>《</a:t>
            </a:r>
            <a:r>
              <a:rPr lang="zh-CN" altLang="en-US" sz="2000" b="1" dirty="0">
                <a:latin typeface="Arial" panose="020B0604020202020204" pitchFamily="34" charset="0"/>
                <a:ea typeface="宋体" panose="02010600030101010101" pitchFamily="2" charset="-122"/>
                <a:sym typeface="+mn-ea"/>
              </a:rPr>
              <a:t>中国传统文化概论</a:t>
            </a:r>
            <a:r>
              <a:rPr lang="en-US" altLang="zh-CN" sz="2000" b="1">
                <a:latin typeface="Arial" panose="020B0604020202020204" pitchFamily="34" charset="0"/>
                <a:ea typeface="宋体" panose="02010600030101010101" pitchFamily="2" charset="-122"/>
                <a:sym typeface="+mn-ea"/>
              </a:rPr>
              <a:t>》</a:t>
            </a:r>
            <a:endParaRPr lang="en-US" altLang="zh-CN" sz="2000" b="1">
              <a:latin typeface="Arial" panose="020B0604020202020204" pitchFamily="34" charset="0"/>
              <a:ea typeface="宋体" panose="02010600030101010101" pitchFamily="2" charset="-122"/>
            </a:endParaRPr>
          </a:p>
          <a:p>
            <a:pPr>
              <a:buFont typeface="Arial" panose="020B0604020202020204" pitchFamily="34" charset="0"/>
            </a:pPr>
            <a:endParaRPr lang="en-US" altLang="zh-CN" sz="2400">
              <a:latin typeface="Arial" panose="020B0604020202020204" pitchFamily="34" charset="0"/>
              <a:ea typeface="宋体" panose="02010600030101010101" pitchFamily="2" charset="-122"/>
            </a:endParaRPr>
          </a:p>
          <a:p>
            <a:pPr>
              <a:buFont typeface="Arial" panose="020B0604020202020204" pitchFamily="34" charset="0"/>
            </a:pPr>
            <a:r>
              <a:rPr lang="zh-CN" altLang="en-US" sz="2400" b="1" dirty="0">
                <a:latin typeface="Arial" panose="020B0604020202020204" pitchFamily="34" charset="0"/>
                <a:ea typeface="宋体" panose="02010600030101010101" pitchFamily="2" charset="-122"/>
                <a:sym typeface="+mn-ea"/>
              </a:rPr>
              <a:t>    </a:t>
            </a:r>
            <a:endParaRPr lang="en-US" altLang="zh-CN" sz="2400" b="1">
              <a:latin typeface="Arial" panose="020B0604020202020204" pitchFamily="34" charset="0"/>
              <a:ea typeface="宋体" panose="02010600030101010101" pitchFamily="2" charset="-122"/>
            </a:endParaRPr>
          </a:p>
          <a:p>
            <a:pPr>
              <a:buFont typeface="Arial" panose="020B0604020202020204" pitchFamily="34" charset="0"/>
            </a:pPr>
            <a:endParaRPr lang="en-US" altLang="zh-CN" sz="2400">
              <a:latin typeface="Arial" panose="020B0604020202020204" pitchFamily="34" charset="0"/>
              <a:ea typeface="宋体" panose="02010600030101010101" pitchFamily="2" charset="-122"/>
            </a:endParaRPr>
          </a:p>
          <a:p>
            <a:pPr eaLnBrk="0" hangingPunct="0">
              <a:buFont typeface="Arial" panose="020B0604020202020204" pitchFamily="34" charset="0"/>
            </a:pPr>
            <a:r>
              <a:rPr lang="zh-CN" altLang="en-US" sz="2000" b="1" dirty="0">
                <a:latin typeface="Times New Roman" panose="02020603050405020304" pitchFamily="18" charset="0"/>
                <a:ea typeface="宋体" panose="02010600030101010101" pitchFamily="2" charset="-122"/>
              </a:rPr>
              <a:t>     </a:t>
            </a:r>
            <a:endParaRPr lang="en-US" altLang="zh-CN" sz="2000">
              <a:latin typeface="Arial" panose="020B0604020202020204" pitchFamily="34" charset="0"/>
              <a:ea typeface="宋体" panose="02010600030101010101" pitchFamily="2" charset="-122"/>
            </a:endParaRPr>
          </a:p>
        </p:txBody>
      </p:sp>
      <p:sp>
        <p:nvSpPr>
          <p:cNvPr id="26626" name="矩形 221186"/>
          <p:cNvSpPr/>
          <p:nvPr/>
        </p:nvSpPr>
        <p:spPr>
          <a:xfrm>
            <a:off x="227965" y="4717415"/>
            <a:ext cx="11888470" cy="1999615"/>
          </a:xfrm>
          <a:prstGeom prst="rect">
            <a:avLst/>
          </a:prstGeom>
          <a:noFill/>
          <a:ln w="9525">
            <a:noFill/>
          </a:ln>
        </p:spPr>
        <p:txBody>
          <a:bodyPr wrap="square" anchor="t">
            <a:spAutoFit/>
          </a:bodyPr>
          <a:p>
            <a:pPr>
              <a:buFont typeface="Arial" panose="020B0604020202020204" pitchFamily="34" charset="0"/>
            </a:pPr>
            <a:r>
              <a:rPr lang="zh-CN" altLang="en-US" sz="2000" b="1" dirty="0">
                <a:latin typeface="Arial" panose="020B0604020202020204" pitchFamily="34" charset="0"/>
                <a:ea typeface="宋体" panose="02010600030101010101" pitchFamily="2" charset="-122"/>
              </a:rPr>
              <a:t>请回答：</a:t>
            </a:r>
            <a:endParaRPr lang="zh-CN" altLang="en-US" sz="2000" dirty="0">
              <a:latin typeface="Arial" panose="020B0604020202020204" pitchFamily="34" charset="0"/>
              <a:ea typeface="宋体" panose="02010600030101010101" pitchFamily="2" charset="-122"/>
            </a:endParaRPr>
          </a:p>
          <a:p>
            <a:pPr>
              <a:buFont typeface="Arial" panose="020B0604020202020204" pitchFamily="34" charset="0"/>
            </a:pPr>
            <a:r>
              <a:rPr lang="zh-CN" altLang="en-US" sz="2000" b="1" dirty="0">
                <a:latin typeface="黑体" panose="02010609060101010101" pitchFamily="49" charset="-122"/>
                <a:ea typeface="黑体" panose="02010609060101010101" pitchFamily="49" charset="-122"/>
              </a:rPr>
              <a:t>（</a:t>
            </a:r>
            <a:r>
              <a:rPr lang="en-US" altLang="zh-CN" sz="2000" b="1">
                <a:latin typeface="黑体" panose="02010609060101010101" pitchFamily="49" charset="-122"/>
                <a:ea typeface="黑体" panose="02010609060101010101" pitchFamily="49" charset="-122"/>
              </a:rPr>
              <a:t>1</a:t>
            </a:r>
            <a:r>
              <a:rPr lang="zh-CN" altLang="en-US" sz="2000" b="1" dirty="0">
                <a:latin typeface="黑体" panose="02010609060101010101" pitchFamily="49" charset="-122"/>
                <a:ea typeface="黑体" panose="02010609060101010101" pitchFamily="49" charset="-122"/>
              </a:rPr>
              <a:t>）据材料一，结合所学知识，指出汉晋时期的选官制度，并通过与上述选官制度的比较，说明科举制的历史进步性。（</a:t>
            </a:r>
            <a:r>
              <a:rPr lang="en-US" altLang="zh-CN" sz="2000" b="1">
                <a:latin typeface="黑体" panose="02010609060101010101" pitchFamily="49" charset="-122"/>
                <a:ea typeface="黑体" panose="02010609060101010101" pitchFamily="49" charset="-122"/>
              </a:rPr>
              <a:t>5</a:t>
            </a:r>
            <a:r>
              <a:rPr lang="zh-CN" altLang="en-US" sz="2000" b="1" dirty="0">
                <a:latin typeface="黑体" panose="02010609060101010101" pitchFamily="49" charset="-122"/>
                <a:ea typeface="黑体" panose="02010609060101010101" pitchFamily="49" charset="-122"/>
              </a:rPr>
              <a:t>分）</a:t>
            </a:r>
            <a:endParaRPr lang="zh-CN" altLang="en-US" sz="2000" b="1" dirty="0">
              <a:latin typeface="黑体" panose="02010609060101010101" pitchFamily="49" charset="-122"/>
              <a:ea typeface="黑体" panose="02010609060101010101" pitchFamily="49" charset="-122"/>
            </a:endParaRPr>
          </a:p>
          <a:p>
            <a:pPr>
              <a:buFont typeface="Arial" panose="020B0604020202020204" pitchFamily="34" charset="0"/>
            </a:pPr>
            <a:r>
              <a:rPr lang="zh-CN" altLang="en-US" sz="2000" b="1" dirty="0">
                <a:latin typeface="黑体" panose="02010609060101010101" pitchFamily="49" charset="-122"/>
                <a:ea typeface="黑体" panose="02010609060101010101" pitchFamily="49" charset="-122"/>
                <a:sym typeface="+mn-ea"/>
              </a:rPr>
              <a:t>（</a:t>
            </a:r>
            <a:r>
              <a:rPr lang="en-US" altLang="zh-CN" sz="2000" b="1">
                <a:latin typeface="黑体" panose="02010609060101010101" pitchFamily="49" charset="-122"/>
                <a:ea typeface="黑体" panose="02010609060101010101" pitchFamily="49" charset="-122"/>
                <a:sym typeface="+mn-ea"/>
              </a:rPr>
              <a:t>2</a:t>
            </a:r>
            <a:r>
              <a:rPr lang="zh-CN" altLang="en-US" sz="2000" b="1" dirty="0">
                <a:latin typeface="黑体" panose="02010609060101010101" pitchFamily="49" charset="-122"/>
                <a:ea typeface="黑体" panose="02010609060101010101" pitchFamily="49" charset="-122"/>
                <a:sym typeface="+mn-ea"/>
              </a:rPr>
              <a:t>）据材料二，结合所学知识，说明科举制所具有的政治、思想以及整体的统合功能。（</a:t>
            </a:r>
            <a:r>
              <a:rPr lang="en-US" altLang="zh-CN" sz="2000" b="1">
                <a:latin typeface="黑体" panose="02010609060101010101" pitchFamily="49" charset="-122"/>
                <a:ea typeface="黑体" panose="02010609060101010101" pitchFamily="49" charset="-122"/>
                <a:sym typeface="+mn-ea"/>
              </a:rPr>
              <a:t>6</a:t>
            </a:r>
            <a:r>
              <a:rPr lang="zh-CN" altLang="en-US" sz="2000" b="1" dirty="0">
                <a:latin typeface="黑体" panose="02010609060101010101" pitchFamily="49" charset="-122"/>
                <a:ea typeface="黑体" panose="02010609060101010101" pitchFamily="49" charset="-122"/>
                <a:sym typeface="+mn-ea"/>
              </a:rPr>
              <a:t>分）</a:t>
            </a:r>
            <a:endParaRPr lang="zh-CN" altLang="en-US" sz="2000" b="1" dirty="0">
              <a:latin typeface="黑体" panose="02010609060101010101" pitchFamily="49" charset="-122"/>
              <a:ea typeface="黑体" panose="02010609060101010101" pitchFamily="49" charset="-122"/>
              <a:sym typeface="+mn-ea"/>
            </a:endParaRPr>
          </a:p>
          <a:p>
            <a:pPr>
              <a:buFont typeface="Arial" panose="020B0604020202020204" pitchFamily="34" charset="0"/>
            </a:pPr>
            <a:r>
              <a:rPr lang="zh-CN" altLang="en-US" sz="2000" b="1" dirty="0">
                <a:latin typeface="黑体" panose="02010609060101010101" pitchFamily="49" charset="-122"/>
                <a:ea typeface="黑体" panose="02010609060101010101" pitchFamily="49" charset="-122"/>
                <a:cs typeface="黑体" panose="02010609060101010101" pitchFamily="49" charset="-122"/>
                <a:sym typeface="+mn-ea"/>
              </a:rPr>
              <a:t>（</a:t>
            </a:r>
            <a:r>
              <a:rPr lang="en-US" altLang="zh-CN" sz="2000" b="1">
                <a:latin typeface="黑体" panose="02010609060101010101" pitchFamily="49" charset="-122"/>
                <a:ea typeface="黑体" panose="02010609060101010101" pitchFamily="49" charset="-122"/>
                <a:cs typeface="黑体" panose="02010609060101010101" pitchFamily="49" charset="-122"/>
                <a:sym typeface="+mn-ea"/>
              </a:rPr>
              <a:t>3</a:t>
            </a:r>
            <a:r>
              <a:rPr lang="zh-CN" altLang="en-US" sz="2000" b="1" dirty="0">
                <a:latin typeface="黑体" panose="02010609060101010101" pitchFamily="49" charset="-122"/>
                <a:ea typeface="黑体" panose="02010609060101010101" pitchFamily="49" charset="-122"/>
                <a:cs typeface="黑体" panose="02010609060101010101" pitchFamily="49" charset="-122"/>
                <a:sym typeface="+mn-ea"/>
              </a:rPr>
              <a:t>）根据材料三，说明科举制对于现代人才选拔的历史借鉴价值。（</a:t>
            </a:r>
            <a:r>
              <a:rPr lang="en-US" altLang="zh-CN" sz="2000" b="1">
                <a:latin typeface="黑体" panose="02010609060101010101" pitchFamily="49" charset="-122"/>
                <a:ea typeface="黑体" panose="02010609060101010101" pitchFamily="49" charset="-122"/>
                <a:cs typeface="黑体" panose="02010609060101010101" pitchFamily="49" charset="-122"/>
                <a:sym typeface="+mn-ea"/>
              </a:rPr>
              <a:t>3</a:t>
            </a:r>
            <a:r>
              <a:rPr lang="zh-CN" altLang="en-US" sz="2000" b="1" dirty="0">
                <a:latin typeface="黑体" panose="02010609060101010101" pitchFamily="49" charset="-122"/>
                <a:ea typeface="黑体" panose="02010609060101010101" pitchFamily="49" charset="-122"/>
                <a:cs typeface="黑体" panose="02010609060101010101" pitchFamily="49" charset="-122"/>
                <a:sym typeface="+mn-ea"/>
              </a:rPr>
              <a:t>分）</a:t>
            </a:r>
            <a:endParaRPr lang="zh-CN" altLang="en-US" sz="2400" b="1" dirty="0">
              <a:latin typeface="黑体" panose="02010609060101010101" pitchFamily="49" charset="-122"/>
              <a:ea typeface="黑体" panose="02010609060101010101" pitchFamily="49" charset="-122"/>
              <a:cs typeface="黑体" panose="02010609060101010101" pitchFamily="49" charset="-122"/>
            </a:endParaRPr>
          </a:p>
          <a:p>
            <a:pPr>
              <a:buFont typeface="Arial" panose="020B0604020202020204" pitchFamily="34" charset="0"/>
            </a:pPr>
            <a:endParaRPr lang="zh-CN" altLang="en-US" sz="2400"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797560" y="208280"/>
            <a:ext cx="10921365" cy="6739255"/>
          </a:xfrm>
          <a:prstGeom prst="rect">
            <a:avLst/>
          </a:prstGeom>
          <a:noFill/>
          <a:ln w="9525">
            <a:noFill/>
          </a:ln>
        </p:spPr>
        <p:txBody>
          <a:bodyPr wrap="square">
            <a:spAutoFit/>
          </a:bodyPr>
          <a:p>
            <a:pPr marL="266700" indent="-266700"/>
            <a:r>
              <a:rPr lang="zh-CN" sz="2400" b="0">
                <a:ea typeface="宋体" panose="02010600030101010101" pitchFamily="2" charset="-122"/>
              </a:rPr>
              <a:t>图</a:t>
            </a:r>
            <a:r>
              <a:rPr lang="en-US" sz="2400" b="0">
                <a:latin typeface="Times New Roman" panose="02020603050405020304" pitchFamily="18" charset="0"/>
              </a:rPr>
              <a:t>5</a:t>
            </a:r>
            <a:r>
              <a:rPr lang="zh-CN" sz="2400" b="0">
                <a:ea typeface="宋体" panose="02010600030101010101" pitchFamily="2" charset="-122"/>
              </a:rPr>
              <a:t>、图</a:t>
            </a:r>
            <a:r>
              <a:rPr lang="en-US" sz="2400" b="0">
                <a:latin typeface="Times New Roman" panose="02020603050405020304" pitchFamily="18" charset="0"/>
              </a:rPr>
              <a:t>6</a:t>
            </a:r>
            <a:r>
              <a:rPr lang="zh-CN" sz="2400" b="0">
                <a:ea typeface="宋体" panose="02010600030101010101" pitchFamily="2" charset="-122"/>
              </a:rPr>
              <a:t>、图</a:t>
            </a:r>
            <a:r>
              <a:rPr lang="en-US" sz="2400" b="0">
                <a:latin typeface="Times New Roman" panose="02020603050405020304" pitchFamily="18" charset="0"/>
              </a:rPr>
              <a:t>7</a:t>
            </a:r>
            <a:r>
              <a:rPr lang="zh-CN" sz="2400" b="0">
                <a:ea typeface="宋体" panose="02010600030101010101" pitchFamily="2" charset="-122"/>
              </a:rPr>
              <a:t>是中国古代三个历史时期（东汉永和五年、唐天宝元年、明洪武二十六年）的人口密度图。阅读材料，回答问题。</a:t>
            </a:r>
            <a:endParaRPr lang="zh-CN" sz="2400" b="0">
              <a:ea typeface="黑体" panose="02010609060101010101" pitchFamily="49" charset="-122"/>
            </a:endParaRPr>
          </a:p>
          <a:p>
            <a:pPr marL="266700" indent="-266700"/>
            <a:endParaRPr lang="zh-CN" sz="2400" b="0">
              <a:ea typeface="黑体" panose="02010609060101010101" pitchFamily="49" charset="-122"/>
            </a:endParaRPr>
          </a:p>
          <a:p>
            <a:pPr marL="266700" indent="-266700"/>
            <a:endParaRPr lang="zh-CN" sz="2400" b="0">
              <a:cs typeface="楷体_GB2312" charset="0"/>
            </a:endParaRPr>
          </a:p>
          <a:p>
            <a:pPr marL="266700" indent="-266700"/>
            <a:endParaRPr lang="zh-CN" sz="2400" b="0">
              <a:cs typeface="楷体_GB2312" charset="0"/>
            </a:endParaRPr>
          </a:p>
          <a:p>
            <a:pPr marL="266700" indent="-266700"/>
            <a:endParaRPr lang="zh-CN" sz="2400" b="0">
              <a:cs typeface="楷体_GB2312" charset="0"/>
            </a:endParaRPr>
          </a:p>
          <a:p>
            <a:pPr marL="266700" indent="-266700"/>
            <a:endParaRPr lang="zh-CN" sz="2400" b="0">
              <a:cs typeface="楷体_GB2312" charset="0"/>
            </a:endParaRPr>
          </a:p>
          <a:p>
            <a:pPr marL="266700" indent="-266700"/>
            <a:endParaRPr lang="zh-CN" sz="2400" b="0">
              <a:cs typeface="楷体_GB2312" charset="0"/>
            </a:endParaRPr>
          </a:p>
          <a:p>
            <a:pPr marL="266700" indent="-266700"/>
            <a:endParaRPr lang="zh-CN" sz="2400" b="0">
              <a:cs typeface="楷体_GB2312" charset="0"/>
            </a:endParaRPr>
          </a:p>
          <a:p>
            <a:pPr marL="266700" indent="-266700"/>
            <a:endParaRPr lang="zh-CN" sz="2400" b="0">
              <a:cs typeface="楷体_GB2312" charset="0"/>
            </a:endParaRPr>
          </a:p>
          <a:p>
            <a:pPr marL="266700" indent="-266700"/>
            <a:endParaRPr lang="zh-CN" sz="2400" b="0">
              <a:cs typeface="楷体_GB2312" charset="0"/>
            </a:endParaRPr>
          </a:p>
          <a:p>
            <a:pPr marL="266700" indent="-266700"/>
            <a:endParaRPr lang="zh-CN" sz="2400" b="0">
              <a:cs typeface="楷体_GB2312" charset="0"/>
            </a:endParaRPr>
          </a:p>
          <a:p>
            <a:pPr marL="266700" indent="-266700"/>
            <a:r>
              <a:rPr lang="en-US" sz="2400" b="0">
                <a:latin typeface="Times New Roman" panose="02020603050405020304" pitchFamily="18" charset="0"/>
              </a:rPr>
              <a:t>                         </a:t>
            </a:r>
            <a:r>
              <a:rPr lang="zh-CN" altLang="en-US" sz="2400" b="0">
                <a:latin typeface="Times New Roman" panose="02020603050405020304" pitchFamily="18" charset="0"/>
              </a:rPr>
              <a:t>图</a:t>
            </a:r>
            <a:r>
              <a:rPr lang="en-US" altLang="zh-CN" sz="2400" b="0">
                <a:latin typeface="Times New Roman" panose="02020603050405020304" pitchFamily="18" charset="0"/>
              </a:rPr>
              <a:t>5</a:t>
            </a:r>
            <a:r>
              <a:rPr lang="en-US" sz="2400" b="0">
                <a:latin typeface="Times New Roman" panose="02020603050405020304" pitchFamily="18" charset="0"/>
              </a:rPr>
              <a:t>                                     </a:t>
            </a:r>
            <a:r>
              <a:rPr lang="zh-CN" altLang="en-US" sz="2400" b="0">
                <a:latin typeface="Times New Roman" panose="02020603050405020304" pitchFamily="18" charset="0"/>
              </a:rPr>
              <a:t>图</a:t>
            </a:r>
            <a:r>
              <a:rPr lang="en-US" sz="2400" b="0">
                <a:latin typeface="Times New Roman" panose="02020603050405020304" pitchFamily="18" charset="0"/>
              </a:rPr>
              <a:t> 6                               </a:t>
            </a:r>
            <a:r>
              <a:rPr lang="zh-CN" altLang="en-US" sz="2400" b="0">
                <a:latin typeface="Times New Roman" panose="02020603050405020304" pitchFamily="18" charset="0"/>
              </a:rPr>
              <a:t>图</a:t>
            </a:r>
            <a:r>
              <a:rPr lang="en-US" altLang="zh-CN" sz="2400" b="0">
                <a:latin typeface="Times New Roman" panose="02020603050405020304" pitchFamily="18" charset="0"/>
              </a:rPr>
              <a:t>7</a:t>
            </a:r>
            <a:r>
              <a:rPr lang="en-US" sz="2400" b="0">
                <a:latin typeface="Times New Roman" panose="02020603050405020304" pitchFamily="18" charset="0"/>
              </a:rPr>
              <a:t>                                                                                          </a:t>
            </a:r>
            <a:r>
              <a:rPr lang="en-US" sz="2400" b="0">
                <a:latin typeface="Times New Roman" panose="02020603050405020304" pitchFamily="18" charset="0"/>
              </a:rPr>
              <a:t>—</a:t>
            </a:r>
            <a:r>
              <a:rPr lang="zh-CN" sz="2400" b="0">
                <a:cs typeface="楷体_GB2312" charset="0"/>
              </a:rPr>
              <a:t>据葛剑雄《中国人口发展史》</a:t>
            </a:r>
            <a:r>
              <a:rPr lang="zh-CN" sz="2400" b="0">
                <a:ea typeface="宋体" panose="02010600030101010101" pitchFamily="2" charset="-122"/>
              </a:rPr>
              <a:t>分别提取图</a:t>
            </a:r>
            <a:r>
              <a:rPr lang="en-US" sz="2400" b="0">
                <a:latin typeface="宋体" panose="02010600030101010101" pitchFamily="2" charset="-122"/>
              </a:rPr>
              <a:t>5</a:t>
            </a:r>
            <a:r>
              <a:rPr lang="zh-CN" sz="2400" b="0">
                <a:ea typeface="宋体" panose="02010600030101010101" pitchFamily="2" charset="-122"/>
              </a:rPr>
              <a:t>、图</a:t>
            </a:r>
            <a:r>
              <a:rPr lang="en-US" sz="2400" b="0">
                <a:latin typeface="Times New Roman" panose="02020603050405020304" pitchFamily="18" charset="0"/>
              </a:rPr>
              <a:t>6</a:t>
            </a:r>
            <a:r>
              <a:rPr lang="zh-CN" sz="2400" b="0">
                <a:ea typeface="宋体" panose="02010600030101010101" pitchFamily="2" charset="-122"/>
              </a:rPr>
              <a:t>、图</a:t>
            </a:r>
            <a:r>
              <a:rPr lang="en-US" sz="2400" b="0">
                <a:latin typeface="Times New Roman" panose="02020603050405020304" pitchFamily="18" charset="0"/>
              </a:rPr>
              <a:t>7</a:t>
            </a:r>
            <a:r>
              <a:rPr lang="zh-CN" sz="2400" b="0">
                <a:ea typeface="宋体" panose="02010600030101010101" pitchFamily="2" charset="-122"/>
              </a:rPr>
              <a:t>的人口分布信息，并据此说明与其相对应的历史时期。（</a:t>
            </a:r>
            <a:r>
              <a:rPr lang="en-US" sz="2400" b="0">
                <a:latin typeface="Times New Roman" panose="02020603050405020304" pitchFamily="18" charset="0"/>
              </a:rPr>
              <a:t>12</a:t>
            </a:r>
            <a:r>
              <a:rPr lang="zh-CN" sz="2400" b="0">
                <a:ea typeface="宋体" panose="02010600030101010101" pitchFamily="2" charset="-122"/>
              </a:rPr>
              <a:t>分）</a:t>
            </a:r>
            <a:endParaRPr lang="zh-CN" altLang="en-US" sz="2400"/>
          </a:p>
        </p:txBody>
      </p:sp>
      <p:pic>
        <p:nvPicPr>
          <p:cNvPr id="2" name="图片 1" descr="中学历史教学园地（www.zxls.com）——全国文章总量、访问量最大的历史教学网站。"/>
          <p:cNvPicPr>
            <a:picLocks noChangeAspect="1"/>
          </p:cNvPicPr>
          <p:nvPr/>
        </p:nvPicPr>
        <p:blipFill>
          <a:blip r:embed="rId1">
            <a:lum bright="4001"/>
          </a:blip>
          <a:stretch>
            <a:fillRect/>
          </a:stretch>
        </p:blipFill>
        <p:spPr>
          <a:xfrm>
            <a:off x="797560" y="1014730"/>
            <a:ext cx="7065010" cy="3611880"/>
          </a:xfrm>
          <a:prstGeom prst="rect">
            <a:avLst/>
          </a:prstGeom>
          <a:noFill/>
          <a:ln w="9525">
            <a:noFill/>
          </a:ln>
        </p:spPr>
      </p:pic>
      <p:pic>
        <p:nvPicPr>
          <p:cNvPr id="3" name="图片 1" descr="中学历史教学园地（www.zxls.com）——全国文章总量、访问量最大的历史教学网站。"/>
          <p:cNvPicPr>
            <a:picLocks noChangeAspect="1"/>
          </p:cNvPicPr>
          <p:nvPr/>
        </p:nvPicPr>
        <p:blipFill>
          <a:blip r:embed="rId2">
            <a:lum bright="6000"/>
          </a:blip>
          <a:stretch>
            <a:fillRect/>
          </a:stretch>
        </p:blipFill>
        <p:spPr>
          <a:xfrm>
            <a:off x="7862570" y="1014730"/>
            <a:ext cx="3856355" cy="3611880"/>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 name="文本框 2"/>
          <p:cNvSpPr txBox="1"/>
          <p:nvPr/>
        </p:nvSpPr>
        <p:spPr>
          <a:xfrm>
            <a:off x="333375" y="579755"/>
            <a:ext cx="11525250" cy="2430145"/>
          </a:xfrm>
          <a:prstGeom prst="rect">
            <a:avLst/>
          </a:prstGeom>
          <a:noFill/>
          <a:ln w="9525">
            <a:noFill/>
          </a:ln>
        </p:spPr>
        <p:txBody>
          <a:bodyPr wrap="square">
            <a:spAutoFit/>
          </a:bodyPr>
          <a:p>
            <a:pPr indent="0"/>
            <a:endParaRPr lang="zh-CN" sz="1200" b="0">
              <a:ea typeface="宋体" panose="02010600030101010101" pitchFamily="2" charset="-122"/>
            </a:endParaRPr>
          </a:p>
          <a:p>
            <a:pPr indent="0"/>
            <a:r>
              <a:rPr lang="zh-CN" sz="2800" b="1">
                <a:solidFill>
                  <a:srgbClr val="FF0000"/>
                </a:solidFill>
                <a:latin typeface="宋体" panose="02010600030101010101" pitchFamily="2" charset="-122"/>
                <a:ea typeface="宋体" panose="02010600030101010101" pitchFamily="2" charset="-122"/>
                <a:cs typeface="宋体" panose="02010600030101010101" pitchFamily="2" charset="-122"/>
              </a:rPr>
              <a:t>过程：</a:t>
            </a:r>
            <a:endParaRPr lang="zh-CN" sz="2800" b="1">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0"/>
            <a:r>
              <a:rPr lang="en-US" altLang="zh-CN" sz="2800" b="1">
                <a:solidFill>
                  <a:schemeClr val="tx1"/>
                </a:solidFill>
                <a:latin typeface="宋体" panose="02010600030101010101" pitchFamily="2" charset="-122"/>
                <a:ea typeface="宋体" panose="02010600030101010101" pitchFamily="2" charset="-122"/>
                <a:cs typeface="宋体" panose="02010600030101010101" pitchFamily="2" charset="-122"/>
              </a:rPr>
              <a:t>1.</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黄河流域是最早的经济中心；</a:t>
            </a:r>
            <a:endPar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indent="0"/>
            <a:r>
              <a:rPr lang="en-US" alt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sz="28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魏晋南北朝时期</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，江南初步开发；</a:t>
            </a:r>
            <a:endPar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indent="0"/>
            <a:r>
              <a:rPr lang="en-US" alt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altLang="en-US" sz="28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中唐以后</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，南方经济逐渐赶上北方，南北经济总量基本持平；</a:t>
            </a:r>
            <a:endPar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indent="0"/>
            <a:r>
              <a:rPr lang="en-US" alt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a:t>
            </a:r>
            <a:r>
              <a:rPr lang="zh-CN" altLang="en-US" sz="2800" b="1" dirty="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南宋时期</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lang="en-US" sz="2800" b="1">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经济上南强于北的局面完全确立，</a:t>
            </a:r>
            <a:r>
              <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经济重心南移完成。</a:t>
            </a:r>
            <a:endParaRPr lang="zh-CN" altLang="en-US" sz="28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
        <p:nvSpPr>
          <p:cNvPr id="4" name="Text Box 2"/>
          <p:cNvSpPr txBox="1"/>
          <p:nvPr/>
        </p:nvSpPr>
        <p:spPr>
          <a:xfrm>
            <a:off x="3648710" y="137160"/>
            <a:ext cx="5466080" cy="706755"/>
          </a:xfrm>
          <a:prstGeom prst="rect">
            <a:avLst/>
          </a:prstGeom>
          <a:solidFill>
            <a:srgbClr val="0000FF"/>
          </a:solidFill>
          <a:ln w="9525">
            <a:noFill/>
          </a:ln>
        </p:spPr>
        <p:txBody>
          <a:bodyPr wrap="square">
            <a:spAutoFit/>
          </a:bodyPr>
          <a:p>
            <a:r>
              <a:rPr lang="zh-CN" altLang="en-US" sz="2800" b="1" dirty="0">
                <a:solidFill>
                  <a:srgbClr val="FFFF00"/>
                </a:solidFill>
                <a:latin typeface="黑体" panose="02010609060101010101" pitchFamily="49" charset="-122"/>
                <a:ea typeface="黑体" panose="02010609060101010101" pitchFamily="49" charset="-122"/>
              </a:rPr>
              <a:t>   </a:t>
            </a:r>
            <a:r>
              <a:rPr lang="zh-CN" altLang="en-US" sz="4000" b="1" dirty="0">
                <a:solidFill>
                  <a:srgbClr val="FFFF00"/>
                </a:solidFill>
                <a:latin typeface="黑体" panose="02010609060101010101" pitchFamily="49" charset="-122"/>
                <a:ea typeface="黑体" panose="02010609060101010101" pitchFamily="49" charset="-122"/>
              </a:rPr>
              <a:t>三、</a:t>
            </a:r>
            <a:r>
              <a:rPr lang="zh-CN" sz="4000" b="1" dirty="0">
                <a:solidFill>
                  <a:srgbClr val="FFFF00"/>
                </a:solidFill>
                <a:latin typeface="黑体" panose="02010609060101010101" pitchFamily="49" charset="-122"/>
                <a:ea typeface="黑体" panose="02010609060101010101" pitchFamily="49" charset="-122"/>
              </a:rPr>
              <a:t>经济重</a:t>
            </a:r>
            <a:r>
              <a:rPr lang="zh-CN" sz="4000" b="1" dirty="0">
                <a:solidFill>
                  <a:srgbClr val="FFFF00"/>
                </a:solidFill>
                <a:latin typeface="黑体" panose="02010609060101010101" pitchFamily="49" charset="-122"/>
                <a:ea typeface="黑体" panose="02010609060101010101" pitchFamily="49" charset="-122"/>
              </a:rPr>
              <a:t>心南移</a:t>
            </a:r>
            <a:endParaRPr lang="zh-CN" sz="4000" b="1" dirty="0">
              <a:solidFill>
                <a:srgbClr val="FFFF00"/>
              </a:solidFill>
              <a:latin typeface="黑体" panose="02010609060101010101" pitchFamily="49" charset="-122"/>
              <a:ea typeface="黑体" panose="02010609060101010101" pitchFamily="49" charset="-122"/>
            </a:endParaRPr>
          </a:p>
        </p:txBody>
      </p:sp>
      <p:sp>
        <p:nvSpPr>
          <p:cNvPr id="5" name="文本框 4"/>
          <p:cNvSpPr txBox="1"/>
          <p:nvPr/>
        </p:nvSpPr>
        <p:spPr>
          <a:xfrm>
            <a:off x="333375" y="3244850"/>
            <a:ext cx="12096750" cy="3723005"/>
          </a:xfrm>
          <a:prstGeom prst="rect">
            <a:avLst/>
          </a:prstGeom>
          <a:noFill/>
          <a:ln w="9525">
            <a:noFill/>
          </a:ln>
        </p:spPr>
        <p:txBody>
          <a:bodyPr wrap="square">
            <a:spAutoFit/>
          </a:bodyPr>
          <a:p>
            <a:pPr indent="0"/>
            <a:endParaRPr lang="zh-CN" sz="1200" b="0">
              <a:ea typeface="宋体" panose="02010600030101010101" pitchFamily="2" charset="-122"/>
            </a:endParaRPr>
          </a:p>
          <a:p>
            <a:pPr indent="0"/>
            <a:r>
              <a:rPr lang="zh-CN" sz="2800" b="1">
                <a:solidFill>
                  <a:srgbClr val="FF0000"/>
                </a:solidFill>
                <a:ea typeface="宋体" panose="02010600030101010101" pitchFamily="2" charset="-122"/>
              </a:rPr>
              <a:t>影响：</a:t>
            </a:r>
            <a:endParaRPr lang="zh-CN" sz="2800" b="1">
              <a:ea typeface="宋体" panose="02010600030101010101" pitchFamily="2" charset="-122"/>
            </a:endParaRPr>
          </a:p>
          <a:p>
            <a:pPr indent="0"/>
            <a:r>
              <a:rPr lang="zh-CN" sz="2800" b="1">
                <a:solidFill>
                  <a:schemeClr val="tx1"/>
                </a:solidFill>
                <a:latin typeface="宋体" panose="02010600030101010101" pitchFamily="2" charset="-122"/>
                <a:ea typeface="宋体" panose="02010600030101010101" pitchFamily="2" charset="-122"/>
              </a:rPr>
              <a:t>①城市格局</a:t>
            </a:r>
            <a:endParaRPr lang="zh-CN" sz="2800" b="1">
              <a:solidFill>
                <a:schemeClr val="tx1"/>
              </a:solidFill>
              <a:latin typeface="宋体" panose="02010600030101010101" pitchFamily="2" charset="-122"/>
              <a:ea typeface="宋体" panose="02010600030101010101" pitchFamily="2" charset="-122"/>
            </a:endParaRPr>
          </a:p>
          <a:p>
            <a:pPr indent="0"/>
            <a:r>
              <a:rPr lang="zh-CN" sz="2800" b="1">
                <a:solidFill>
                  <a:schemeClr val="tx1"/>
                </a:solidFill>
                <a:latin typeface="宋体" panose="02010600030101010101" pitchFamily="2" charset="-122"/>
                <a:ea typeface="宋体" panose="02010600030101010101" pitchFamily="2" charset="-122"/>
              </a:rPr>
              <a:t>②人口分布③人才教育</a:t>
            </a:r>
            <a:endParaRPr lang="zh-CN" sz="2800" b="1">
              <a:solidFill>
                <a:schemeClr val="tx1"/>
              </a:solidFill>
              <a:latin typeface="宋体" panose="02010600030101010101" pitchFamily="2" charset="-122"/>
              <a:ea typeface="宋体" panose="02010600030101010101" pitchFamily="2" charset="-122"/>
            </a:endParaRPr>
          </a:p>
          <a:p>
            <a:pPr indent="0"/>
            <a:r>
              <a:rPr lang="en-US" altLang="zh-CN" sz="2800" b="1" dirty="0">
                <a:solidFill>
                  <a:schemeClr val="tx1"/>
                </a:solidFill>
                <a:latin typeface="宋体" panose="02010600030101010101" pitchFamily="2" charset="-122"/>
                <a:ea typeface="宋体" panose="02010600030101010101" pitchFamily="2" charset="-122"/>
                <a:sym typeface="+mn-ea"/>
              </a:rPr>
              <a:t>④</a:t>
            </a:r>
            <a:r>
              <a:rPr lang="zh-CN" altLang="en-US" sz="2800" b="1" dirty="0">
                <a:solidFill>
                  <a:schemeClr val="tx1"/>
                </a:solidFill>
                <a:latin typeface="宋体" panose="02010600030101010101" pitchFamily="2" charset="-122"/>
                <a:ea typeface="宋体" panose="02010600030101010101" pitchFamily="2" charset="-122"/>
                <a:sym typeface="+mn-ea"/>
              </a:rPr>
              <a:t>民族融合</a:t>
            </a:r>
            <a:endParaRPr lang="zh-CN" sz="2800" b="1">
              <a:solidFill>
                <a:schemeClr val="tx1"/>
              </a:solidFill>
              <a:latin typeface="宋体" panose="02010600030101010101" pitchFamily="2" charset="-122"/>
              <a:ea typeface="宋体" panose="02010600030101010101" pitchFamily="2" charset="-122"/>
            </a:endParaRPr>
          </a:p>
          <a:p>
            <a:pPr indent="0"/>
            <a:r>
              <a:rPr lang="en-US" altLang="zh-CN" sz="2800" b="1" dirty="0">
                <a:solidFill>
                  <a:schemeClr val="tx1"/>
                </a:solidFill>
                <a:latin typeface="宋体" panose="02010600030101010101" pitchFamily="2" charset="-122"/>
                <a:ea typeface="宋体" panose="02010600030101010101" pitchFamily="2" charset="-122"/>
                <a:sym typeface="+mn-ea"/>
              </a:rPr>
              <a:t>⑤</a:t>
            </a:r>
            <a:r>
              <a:rPr lang="zh-CN" altLang="en-US" sz="2800" b="1" dirty="0">
                <a:solidFill>
                  <a:schemeClr val="tx1"/>
                </a:solidFill>
                <a:latin typeface="宋体" panose="02010600030101010101" pitchFamily="2" charset="-122"/>
                <a:ea typeface="宋体" panose="02010600030101010101" pitchFamily="2" charset="-122"/>
                <a:sym typeface="+mn-ea"/>
              </a:rPr>
              <a:t>生态环境</a:t>
            </a:r>
            <a:endParaRPr lang="zh-CN" altLang="en-US" sz="2800" b="1" dirty="0">
              <a:solidFill>
                <a:schemeClr val="tx1"/>
              </a:solidFill>
              <a:latin typeface="宋体" panose="02010600030101010101" pitchFamily="2" charset="-122"/>
              <a:ea typeface="宋体" panose="02010600030101010101" pitchFamily="2" charset="-122"/>
              <a:sym typeface="+mn-ea"/>
            </a:endParaRPr>
          </a:p>
          <a:p>
            <a:pPr indent="0"/>
            <a:r>
              <a:rPr lang="en-US" altLang="zh-CN" sz="2800" b="1" dirty="0">
                <a:solidFill>
                  <a:schemeClr val="tx1"/>
                </a:solidFill>
                <a:latin typeface="宋体" panose="02010600030101010101" pitchFamily="2" charset="-122"/>
                <a:ea typeface="宋体" panose="02010600030101010101" pitchFamily="2" charset="-122"/>
                <a:sym typeface="+mn-ea"/>
              </a:rPr>
              <a:t>⑥</a:t>
            </a:r>
            <a:r>
              <a:rPr lang="zh-CN" altLang="en-US" sz="2800" b="1" dirty="0">
                <a:solidFill>
                  <a:schemeClr val="tx1"/>
                </a:solidFill>
                <a:latin typeface="宋体" panose="02010600030101010101" pitchFamily="2" charset="-122"/>
                <a:ea typeface="宋体" panose="02010600030101010101" pitchFamily="2" charset="-122"/>
                <a:sym typeface="+mn-ea"/>
              </a:rPr>
              <a:t>生活习俗    </a:t>
            </a:r>
            <a:endParaRPr lang="zh-CN" altLang="en-US" sz="2800" b="1" dirty="0">
              <a:solidFill>
                <a:schemeClr val="tx1"/>
              </a:solidFill>
              <a:latin typeface="宋体" panose="02010600030101010101" pitchFamily="2" charset="-122"/>
              <a:ea typeface="宋体" panose="02010600030101010101" pitchFamily="2" charset="-122"/>
              <a:sym typeface="+mn-ea"/>
            </a:endParaRPr>
          </a:p>
          <a:p>
            <a:pPr indent="0"/>
            <a:r>
              <a:rPr lang="zh-CN" altLang="en-US" sz="2800" b="1" dirty="0">
                <a:solidFill>
                  <a:schemeClr val="tx1"/>
                </a:solidFill>
                <a:latin typeface="Arial" panose="020B0604020202020204" pitchFamily="34" charset="0"/>
                <a:ea typeface="宋体" panose="02010600030101010101" pitchFamily="2" charset="-122"/>
                <a:cs typeface="Arial" panose="020B0604020202020204" pitchFamily="34" charset="0"/>
                <a:sym typeface="+mn-ea"/>
              </a:rPr>
              <a:t>     …</a:t>
            </a:r>
            <a:r>
              <a:rPr lang="zh-CN" altLang="en-US" sz="2800" b="1" dirty="0">
                <a:latin typeface="Arial" panose="020B0604020202020204" pitchFamily="34" charset="0"/>
                <a:ea typeface="宋体" panose="02010600030101010101" pitchFamily="2" charset="-122"/>
                <a:cs typeface="Arial" panose="020B0604020202020204" pitchFamily="34" charset="0"/>
                <a:sym typeface="+mn-ea"/>
              </a:rPr>
              <a:t>…</a:t>
            </a:r>
            <a:endParaRPr lang="zh-CN" altLang="en-US" sz="2800" b="1" dirty="0">
              <a:solidFill>
                <a:schemeClr val="tx1"/>
              </a:solidFill>
              <a:latin typeface="Arial" panose="020B0604020202020204" pitchFamily="34" charset="0"/>
              <a:ea typeface="宋体" panose="02010600030101010101" pitchFamily="2" charset="-122"/>
              <a:cs typeface="Arial" panose="020B06040202020202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3" grpId="0"/>
      <p:bldP spid="3" grpId="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文本框 1"/>
          <p:cNvSpPr txBox="1"/>
          <p:nvPr/>
        </p:nvSpPr>
        <p:spPr>
          <a:xfrm>
            <a:off x="661670" y="401955"/>
            <a:ext cx="11184890" cy="2861310"/>
          </a:xfrm>
          <a:prstGeom prst="rect">
            <a:avLst/>
          </a:prstGeom>
          <a:noFill/>
        </p:spPr>
        <p:txBody>
          <a:bodyPr wrap="square" rtlCol="0" anchor="t">
            <a:spAutoFit/>
          </a:bodyPr>
          <a:p>
            <a:pPr marL="252095" indent="-457200" algn="l">
              <a:lnSpc>
                <a:spcPct val="150000"/>
              </a:lnSpc>
              <a:tabLst>
                <a:tab pos="2610485" algn="l"/>
              </a:tabLst>
            </a:pPr>
            <a:r>
              <a:rPr lang="en-US" altLang="zh-CN" sz="2400" b="1">
                <a:latin typeface="宋体" panose="02010600030101010101" pitchFamily="2" charset="-122"/>
                <a:ea typeface="宋体" panose="02010600030101010101" pitchFamily="2" charset="-122"/>
                <a:cs typeface="宋体" panose="02010600030101010101" pitchFamily="2" charset="-122"/>
                <a:sym typeface="+mn-ea"/>
              </a:rPr>
              <a:t>  </a:t>
            </a:r>
            <a:r>
              <a:rPr lang="zh-CN" sz="2400" b="1">
                <a:latin typeface="宋体" panose="02010600030101010101" pitchFamily="2" charset="-122"/>
                <a:ea typeface="宋体" panose="02010600030101010101" pitchFamily="2" charset="-122"/>
                <a:cs typeface="宋体" panose="02010600030101010101" pitchFamily="2" charset="-122"/>
                <a:sym typeface="+mn-ea"/>
              </a:rPr>
              <a:t>北朝时，嗜好奶类制品的北方人常常嘲笑南方人的喝茶习俗。唐中期，北方城市中，</a:t>
            </a:r>
            <a:r>
              <a:rPr lang="en-US" sz="2400" b="1">
                <a:latin typeface="宋体" panose="02010600030101010101" pitchFamily="2" charset="-122"/>
                <a:ea typeface="宋体" panose="02010600030101010101" pitchFamily="2" charset="-122"/>
                <a:cs typeface="宋体" panose="02010600030101010101" pitchFamily="2" charset="-122"/>
                <a:sym typeface="+mn-ea"/>
              </a:rPr>
              <a:t>“</a:t>
            </a:r>
            <a:r>
              <a:rPr lang="zh-CN" sz="2400" b="1">
                <a:latin typeface="宋体" panose="02010600030101010101" pitchFamily="2" charset="-122"/>
                <a:ea typeface="宋体" panose="02010600030101010101" pitchFamily="2" charset="-122"/>
                <a:cs typeface="宋体" panose="02010600030101010101" pitchFamily="2" charset="-122"/>
                <a:sym typeface="+mn-ea"/>
              </a:rPr>
              <a:t>多开店铺，煎茶卖之，不问道俗，投钱取饮。其茶自江、淮而来，舟车相继，所在山积</a:t>
            </a:r>
            <a:r>
              <a:rPr lang="en-US" sz="2400" b="1">
                <a:latin typeface="宋体" panose="02010600030101010101" pitchFamily="2" charset="-122"/>
                <a:ea typeface="宋体" panose="02010600030101010101" pitchFamily="2" charset="-122"/>
                <a:cs typeface="宋体" panose="02010600030101010101" pitchFamily="2" charset="-122"/>
                <a:sym typeface="+mn-ea"/>
              </a:rPr>
              <a:t>”</a:t>
            </a:r>
            <a:r>
              <a:rPr lang="zh-CN" sz="2400" b="1">
                <a:latin typeface="宋体" panose="02010600030101010101" pitchFamily="2" charset="-122"/>
                <a:ea typeface="宋体" panose="02010600030101010101" pitchFamily="2" charset="-122"/>
                <a:cs typeface="宋体" panose="02010600030101010101" pitchFamily="2" charset="-122"/>
                <a:sym typeface="+mn-ea"/>
              </a:rPr>
              <a:t>。据此可知，唐中期</a:t>
            </a:r>
            <a:r>
              <a:rPr lang="en-US" sz="2400" b="1">
                <a:latin typeface="宋体" panose="02010600030101010101" pitchFamily="2" charset="-122"/>
                <a:ea typeface="宋体" panose="02010600030101010101" pitchFamily="2" charset="-122"/>
                <a:cs typeface="宋体" panose="02010600030101010101" pitchFamily="2" charset="-122"/>
                <a:sym typeface="+mn-ea"/>
              </a:rPr>
              <a:t>(</a:t>
            </a:r>
            <a:r>
              <a:rPr lang="zh-CN" sz="2400" b="1">
                <a:latin typeface="宋体" panose="02010600030101010101" pitchFamily="2" charset="-122"/>
                <a:ea typeface="宋体" panose="02010600030101010101" pitchFamily="2" charset="-122"/>
                <a:cs typeface="宋体" panose="02010600030101010101" pitchFamily="2" charset="-122"/>
                <a:sym typeface="+mn-ea"/>
              </a:rPr>
              <a:t>　　</a:t>
            </a:r>
            <a:r>
              <a:rPr lang="en-US" sz="2400" b="1">
                <a:latin typeface="宋体" panose="02010600030101010101" pitchFamily="2" charset="-122"/>
                <a:ea typeface="宋体" panose="02010600030101010101" pitchFamily="2" charset="-122"/>
                <a:cs typeface="宋体" panose="02010600030101010101" pitchFamily="2" charset="-122"/>
                <a:sym typeface="+mn-ea"/>
              </a:rPr>
              <a:t>)A</a:t>
            </a:r>
            <a:r>
              <a:rPr lang="zh-CN" sz="2400" b="1">
                <a:latin typeface="宋体" panose="02010600030101010101" pitchFamily="2" charset="-122"/>
                <a:ea typeface="宋体" panose="02010600030101010101" pitchFamily="2" charset="-122"/>
                <a:cs typeface="宋体" panose="02010600030101010101" pitchFamily="2" charset="-122"/>
                <a:sym typeface="+mn-ea"/>
              </a:rPr>
              <a:t>．国家统一使南茶开始北运   </a:t>
            </a:r>
            <a:r>
              <a:rPr lang="en-US" sz="2400" b="1">
                <a:latin typeface="宋体" panose="02010600030101010101" pitchFamily="2" charset="-122"/>
                <a:ea typeface="宋体" panose="02010600030101010101" pitchFamily="2" charset="-122"/>
                <a:cs typeface="宋体" panose="02010600030101010101" pitchFamily="2" charset="-122"/>
                <a:sym typeface="+mn-ea"/>
              </a:rPr>
              <a:t>B</a:t>
            </a:r>
            <a:r>
              <a:rPr lang="zh-CN" sz="2400" b="1">
                <a:latin typeface="宋体" panose="02010600030101010101" pitchFamily="2" charset="-122"/>
                <a:ea typeface="宋体" panose="02010600030101010101" pitchFamily="2" charset="-122"/>
                <a:cs typeface="宋体" panose="02010600030101010101" pitchFamily="2" charset="-122"/>
                <a:sym typeface="+mn-ea"/>
              </a:rPr>
              <a:t>．南北方饮食习惯趋于一致</a:t>
            </a:r>
            <a:r>
              <a:rPr lang="en-US" sz="2400" b="1">
                <a:latin typeface="宋体" panose="02010600030101010101" pitchFamily="2" charset="-122"/>
                <a:ea typeface="宋体" panose="02010600030101010101" pitchFamily="2" charset="-122"/>
                <a:cs typeface="宋体" panose="02010600030101010101" pitchFamily="2" charset="-122"/>
                <a:sym typeface="+mn-ea"/>
              </a:rPr>
              <a:t>C</a:t>
            </a:r>
            <a:r>
              <a:rPr lang="zh-CN" sz="2400" b="1">
                <a:latin typeface="宋体" panose="02010600030101010101" pitchFamily="2" charset="-122"/>
                <a:ea typeface="宋体" panose="02010600030101010101" pitchFamily="2" charset="-122"/>
                <a:cs typeface="宋体" panose="02010600030101010101" pitchFamily="2" charset="-122"/>
                <a:sym typeface="+mn-ea"/>
              </a:rPr>
              <a:t>．南方经济文化影响力上升   </a:t>
            </a:r>
            <a:r>
              <a:rPr lang="en-US" sz="2400" b="1">
                <a:latin typeface="宋体" panose="02010600030101010101" pitchFamily="2" charset="-122"/>
                <a:ea typeface="宋体" panose="02010600030101010101" pitchFamily="2" charset="-122"/>
                <a:cs typeface="宋体" panose="02010600030101010101" pitchFamily="2" charset="-122"/>
                <a:sym typeface="+mn-ea"/>
              </a:rPr>
              <a:t>D</a:t>
            </a:r>
            <a:r>
              <a:rPr lang="zh-CN" sz="2400" b="1">
                <a:latin typeface="宋体" panose="02010600030101010101" pitchFamily="2" charset="-122"/>
                <a:ea typeface="宋体" panose="02010600030101010101" pitchFamily="2" charset="-122"/>
                <a:cs typeface="宋体" panose="02010600030101010101" pitchFamily="2" charset="-122"/>
                <a:sym typeface="+mn-ea"/>
              </a:rPr>
              <a:t>．南方经济水平已超越北方</a:t>
            </a:r>
            <a:endParaRPr lang="zh-CN" altLang="en-US" sz="2400" b="1">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6362700" y="1150620"/>
            <a:ext cx="720725" cy="1198880"/>
          </a:xfrm>
          <a:prstGeom prst="rect">
            <a:avLst/>
          </a:prstGeom>
          <a:noFill/>
        </p:spPr>
        <p:txBody>
          <a:bodyPr wrap="square" rtlCol="0" anchor="t">
            <a:spAutoFit/>
          </a:bodyPr>
          <a:p>
            <a:r>
              <a:rPr lang="en-US" altLang="zh-CN" sz="7200" b="1">
                <a:solidFill>
                  <a:srgbClr val="FF0000"/>
                </a:solidFill>
              </a:rPr>
              <a:t>C</a:t>
            </a:r>
            <a:endParaRPr lang="en-US" altLang="zh-CN" sz="7200" b="1">
              <a:solidFill>
                <a:srgbClr val="FF0000"/>
              </a:solidFill>
            </a:endParaRPr>
          </a:p>
        </p:txBody>
      </p:sp>
      <p:sp>
        <p:nvSpPr>
          <p:cNvPr id="4" name="文本框 3"/>
          <p:cNvSpPr txBox="1"/>
          <p:nvPr/>
        </p:nvSpPr>
        <p:spPr>
          <a:xfrm>
            <a:off x="826770" y="3598545"/>
            <a:ext cx="10855325" cy="2861310"/>
          </a:xfrm>
          <a:prstGeom prst="rect">
            <a:avLst/>
          </a:prstGeom>
          <a:noFill/>
        </p:spPr>
        <p:txBody>
          <a:bodyPr wrap="square" rtlCol="0" anchor="t">
            <a:spAutoFit/>
          </a:bodyPr>
          <a:p>
            <a:pPr fontAlgn="auto">
              <a:lnSpc>
                <a:spcPct val="150000"/>
              </a:lnSpc>
            </a:pPr>
            <a:r>
              <a:rPr lang="zh-CN" altLang="en-US"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科举制发展到明朝不再是“全国统一划线”，而是分成了“南北榜”，即南北方的学子，按照其所处的地域进行排名，分别录取出贡生后，再统一参加殿试，这个制度沿用于整个明清两朝。这一制度的出现主要由于（  ）</a:t>
            </a:r>
            <a:endParaRPr lang="zh-CN" altLang="en-US" sz="24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lang="en-US" altLang="zh-CN"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a:t>
            </a:r>
            <a:r>
              <a:rPr lang="zh-CN" altLang="en-US"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．政治中心南移的影响   </a:t>
            </a:r>
            <a:r>
              <a:rPr lang="en-US" altLang="zh-CN"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B</a:t>
            </a:r>
            <a:r>
              <a:rPr lang="zh-CN" altLang="en-US"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．南北经济发展水平的影响</a:t>
            </a:r>
            <a:endParaRPr lang="zh-CN" altLang="en-US" sz="24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fontAlgn="auto">
              <a:lnSpc>
                <a:spcPct val="150000"/>
              </a:lnSpc>
            </a:pPr>
            <a:r>
              <a:rPr lang="en-US" altLang="zh-CN"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C</a:t>
            </a:r>
            <a:r>
              <a:rPr lang="zh-CN" altLang="en-US"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．中原地区战乱的影响   </a:t>
            </a:r>
            <a:r>
              <a:rPr lang="en-US" altLang="zh-CN"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D</a:t>
            </a:r>
            <a:r>
              <a:rPr lang="zh-CN" altLang="en-US"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．南北文化教育水平的影响</a:t>
            </a:r>
            <a:endParaRPr lang="zh-CN" altLang="en-US" sz="2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5" name="文本框 4"/>
          <p:cNvSpPr txBox="1"/>
          <p:nvPr/>
        </p:nvSpPr>
        <p:spPr>
          <a:xfrm>
            <a:off x="9558020" y="4868545"/>
            <a:ext cx="720725" cy="1198880"/>
          </a:xfrm>
          <a:prstGeom prst="rect">
            <a:avLst/>
          </a:prstGeom>
          <a:noFill/>
        </p:spPr>
        <p:txBody>
          <a:bodyPr wrap="square" rtlCol="0" anchor="t">
            <a:spAutoFit/>
          </a:bodyPr>
          <a:p>
            <a:r>
              <a:rPr lang="en-US" altLang="zh-CN" sz="7200" b="1">
                <a:solidFill>
                  <a:srgbClr val="FF0000"/>
                </a:solidFill>
              </a:rPr>
              <a:t>B</a:t>
            </a:r>
            <a:endParaRPr lang="en-US" altLang="zh-CN" sz="72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 name="文本框 2"/>
          <p:cNvSpPr txBox="1"/>
          <p:nvPr/>
        </p:nvSpPr>
        <p:spPr>
          <a:xfrm>
            <a:off x="333375" y="579755"/>
            <a:ext cx="11525250" cy="8155305"/>
          </a:xfrm>
          <a:prstGeom prst="rect">
            <a:avLst/>
          </a:prstGeom>
          <a:noFill/>
          <a:ln w="9525">
            <a:noFill/>
          </a:ln>
        </p:spPr>
        <p:txBody>
          <a:bodyPr wrap="square">
            <a:spAutoFit/>
          </a:bodyPr>
          <a:p>
            <a:pPr indent="0"/>
            <a:r>
              <a:rPr lang="en-US" alt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en-US" altLang="zh-CN" sz="4000" b="1" dirty="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sz="4000" b="1" dirty="0">
                <a:solidFill>
                  <a:schemeClr val="accent2"/>
                </a:solidFill>
                <a:latin typeface="宋体" panose="02010600030101010101" pitchFamily="2" charset="-122"/>
                <a:ea typeface="宋体" panose="02010600030101010101" pitchFamily="2" charset="-122"/>
                <a:cs typeface="宋体" panose="02010600030101010101" pitchFamily="2" charset="-122"/>
              </a:rPr>
              <a:t>忆昔</a:t>
            </a:r>
            <a:r>
              <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rPr>
              <a:t>（节选）</a:t>
            </a:r>
            <a:r>
              <a:rPr lang="zh-CN" sz="4000" b="1" dirty="0">
                <a:solidFill>
                  <a:schemeClr val="accent2"/>
                </a:solidFill>
                <a:latin typeface="宋体" panose="02010600030101010101" pitchFamily="2" charset="-122"/>
                <a:ea typeface="宋体" panose="02010600030101010101" pitchFamily="2" charset="-122"/>
                <a:cs typeface="宋体" panose="02010600030101010101" pitchFamily="2" charset="-122"/>
              </a:rPr>
              <a:t> </a:t>
            </a:r>
            <a:r>
              <a:rPr lang="zh-CN" sz="2800" b="1" dirty="0">
                <a:solidFill>
                  <a:schemeClr val="accent2"/>
                </a:solidFill>
                <a:latin typeface="宋体" panose="02010600030101010101" pitchFamily="2" charset="-122"/>
                <a:ea typeface="宋体" panose="02010600030101010101" pitchFamily="2" charset="-122"/>
                <a:cs typeface="宋体" panose="02010600030101010101" pitchFamily="2" charset="-122"/>
              </a:rPr>
              <a:t>  杜甫</a:t>
            </a:r>
            <a:endParaRPr lang="zh-CN" sz="28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indent="0"/>
            <a:endParaRPr lang="zh-CN" sz="28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lang="zh-CN" sz="2800" b="1" dirty="0">
                <a:solidFill>
                  <a:schemeClr val="accent2"/>
                </a:solidFill>
                <a:latin typeface="宋体" panose="02010600030101010101" pitchFamily="2" charset="-122"/>
                <a:ea typeface="宋体" panose="02010600030101010101" pitchFamily="2" charset="-122"/>
                <a:cs typeface="宋体" panose="02010600030101010101" pitchFamily="2" charset="-122"/>
              </a:rPr>
              <a:t>              </a:t>
            </a:r>
            <a:r>
              <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rPr>
              <a:t>忆昔开元全盛日，小邑犹藏万家室。</a:t>
            </a:r>
            <a:endPar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rPr>
              <a:t>            稻米流脂粟米白，公私仓廪俱丰实。</a:t>
            </a:r>
            <a:endPar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rPr>
              <a:t>            九州道路无豺虎，远行不劳吉日出。</a:t>
            </a:r>
            <a:endPar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rPr>
              <a:t>            齐纨鲁缟车班班，男耕女桑不相失。</a:t>
            </a:r>
            <a:endPar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rPr>
              <a:t>            宫中圣人奏云门，天下朋友皆胶漆。</a:t>
            </a:r>
            <a:endPar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rPr>
              <a:t>            百余年间未灾变，叔孙礼乐萧何律。</a:t>
            </a:r>
            <a:endParaRPr lang="zh-CN" sz="32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indent="0"/>
            <a:endParaRPr lang="zh-CN" sz="28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indent="0"/>
            <a:endParaRPr lang="zh-CN" sz="2800" b="1" dirty="0">
              <a:solidFill>
                <a:schemeClr val="accent2"/>
              </a:solidFill>
              <a:latin typeface="宋体" panose="02010600030101010101" pitchFamily="2" charset="-122"/>
              <a:ea typeface="宋体" panose="02010600030101010101" pitchFamily="2" charset="-122"/>
              <a:cs typeface="宋体" panose="02010600030101010101" pitchFamily="2" charset="-122"/>
            </a:endParaRPr>
          </a:p>
          <a:p>
            <a:pPr indent="0"/>
            <a:endParaRPr 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0"/>
            <a:endParaRPr 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0"/>
            <a:endParaRPr 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0"/>
            <a:endParaRPr lang="zh-CN" sz="28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6" name="Group 4"/>
          <p:cNvGraphicFramePr>
            <a:graphicFrameLocks noGrp="1"/>
          </p:cNvGraphicFramePr>
          <p:nvPr>
            <p:custDataLst>
              <p:tags r:id="rId1"/>
            </p:custDataLst>
          </p:nvPr>
        </p:nvGraphicFramePr>
        <p:xfrm>
          <a:off x="325755" y="950595"/>
          <a:ext cx="11772900" cy="5606415"/>
        </p:xfrm>
        <a:graphic>
          <a:graphicData uri="http://schemas.openxmlformats.org/drawingml/2006/table">
            <a:tbl>
              <a:tblPr/>
              <a:tblGrid>
                <a:gridCol w="611505"/>
                <a:gridCol w="11161395"/>
              </a:tblGrid>
              <a:tr h="1818005">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政</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治</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384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经</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济</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457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文</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化</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文本框 5"/>
          <p:cNvSpPr txBox="1"/>
          <p:nvPr/>
        </p:nvSpPr>
        <p:spPr>
          <a:xfrm>
            <a:off x="1093470" y="2844165"/>
            <a:ext cx="3107690" cy="1494155"/>
          </a:xfrm>
          <a:prstGeom prst="rect">
            <a:avLst/>
          </a:prstGeom>
          <a:noFill/>
          <a:ln w="9525">
            <a:noFill/>
          </a:ln>
        </p:spPr>
        <p:txBody>
          <a:bodyPr wrap="square" lIns="96442" tIns="48220" rIns="96442" bIns="48220">
            <a:spAutoFit/>
          </a:bodyPr>
          <a:p>
            <a:pPr defTabSz="1113155"/>
            <a:r>
              <a:rPr lang="zh-CN" altLang="en-US" sz="2340" b="1" dirty="0">
                <a:solidFill>
                  <a:schemeClr val="tx1"/>
                </a:solidFill>
                <a:latin typeface="楷体" panose="02010609060101010101" pitchFamily="49" charset="-122"/>
                <a:ea typeface="楷体" panose="02010609060101010101" pitchFamily="49" charset="-122"/>
              </a:rPr>
              <a:t>农业：</a:t>
            </a:r>
            <a:endParaRPr lang="zh-CN" altLang="en-US" sz="2340" b="1" dirty="0">
              <a:solidFill>
                <a:schemeClr val="tx1"/>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手工业：</a:t>
            </a:r>
            <a:endParaRPr lang="zh-CN" altLang="en-US" sz="2340" b="1" dirty="0">
              <a:solidFill>
                <a:schemeClr val="tx1"/>
              </a:solidFill>
              <a:latin typeface="楷体" panose="02010609060101010101" pitchFamily="49" charset="-122"/>
              <a:ea typeface="楷体" panose="02010609060101010101" pitchFamily="49" charset="-122"/>
            </a:endParaRPr>
          </a:p>
          <a:p>
            <a:pPr defTabSz="1113155"/>
            <a:r>
              <a:rPr lang="zh-CN" altLang="en-US" sz="2080" b="1" dirty="0">
                <a:solidFill>
                  <a:schemeClr val="tx1"/>
                </a:solidFill>
                <a:latin typeface="楷体" panose="02010609060101010101" pitchFamily="49" charset="-122"/>
                <a:ea typeface="楷体" panose="02010609060101010101" pitchFamily="49" charset="-122"/>
              </a:rPr>
              <a:t>商业：</a:t>
            </a:r>
            <a:endParaRPr lang="zh-CN" altLang="en-US" sz="2080" b="1" dirty="0">
              <a:solidFill>
                <a:schemeClr val="tx1"/>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交通：</a:t>
            </a:r>
            <a:endParaRPr lang="zh-CN" altLang="en-US" sz="2340" b="1" dirty="0">
              <a:solidFill>
                <a:schemeClr val="tx1"/>
              </a:solidFill>
              <a:latin typeface="楷体" panose="02010609060101010101" pitchFamily="49" charset="-122"/>
              <a:ea typeface="楷体" panose="02010609060101010101" pitchFamily="49" charset="-122"/>
            </a:endParaRPr>
          </a:p>
        </p:txBody>
      </p:sp>
      <p:sp>
        <p:nvSpPr>
          <p:cNvPr id="20" name="文本框 19"/>
          <p:cNvSpPr txBox="1"/>
          <p:nvPr/>
        </p:nvSpPr>
        <p:spPr>
          <a:xfrm>
            <a:off x="1086485" y="950595"/>
            <a:ext cx="4412615" cy="1893570"/>
          </a:xfrm>
          <a:prstGeom prst="rect">
            <a:avLst/>
          </a:prstGeom>
          <a:noFill/>
          <a:ln w="9525">
            <a:noFill/>
          </a:ln>
        </p:spPr>
        <p:txBody>
          <a:bodyPr wrap="square" lIns="96442" tIns="48220" rIns="96442" bIns="48220">
            <a:spAutoFit/>
          </a:bodyPr>
          <a:p>
            <a:pPr marL="342900" marR="0" lvl="0" indent="-342900" algn="l" defTabSz="914400" rtl="0" eaLnBrk="1" fontAlgn="ctr" latinLnBrk="0" hangingPunct="1">
              <a:lnSpc>
                <a:spcPct val="100000"/>
              </a:lnSpc>
              <a:spcBef>
                <a:spcPts val="0"/>
              </a:spcBef>
              <a:spcAft>
                <a:spcPct val="0"/>
              </a:spcAft>
              <a:buClrTx/>
              <a:buSzTx/>
              <a:buFontTx/>
              <a:buNone/>
              <a:defRPr/>
            </a:pPr>
            <a:r>
              <a:rPr lang="zh-CN" altLang="en-US" sz="2335" b="1" kern="0" noProof="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中央：</a:t>
            </a:r>
            <a:endParaRPr kumimoji="0" lang="en-US" altLang="zh-CN" sz="2335" b="1" i="0" u="none" strike="noStrike" kern="0" cap="none" spc="0" normalizeH="0" baseline="0" noProof="1"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地方：</a:t>
            </a:r>
            <a:r>
              <a:rPr lang="zh-CN" altLang="en-US" sz="2335" b="1" ker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       </a:t>
            </a:r>
            <a:endParaRPr kumimoji="0" lang="en-US" altLang="zh-CN" sz="2335" b="1" i="0" u="none" strike="noStrike" kern="0" cap="none" spc="0" normalizeH="0" baseline="0" noProof="1">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选官制度</a:t>
            </a:r>
            <a:r>
              <a:rPr lang="en-US" altLang="zh-CN"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a:t>
            </a: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对外政策：</a:t>
            </a:r>
            <a:endParaRPr lang="zh-CN" altLang="en-US" sz="2335" b="1" kern="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p:txBody>
      </p:sp>
      <p:sp>
        <p:nvSpPr>
          <p:cNvPr id="7" name="文本框 6"/>
          <p:cNvSpPr txBox="1"/>
          <p:nvPr/>
        </p:nvSpPr>
        <p:spPr>
          <a:xfrm>
            <a:off x="976630" y="4485640"/>
            <a:ext cx="3224530" cy="1893570"/>
          </a:xfrm>
          <a:prstGeom prst="rect">
            <a:avLst/>
          </a:prstGeom>
          <a:noFill/>
          <a:ln w="9525">
            <a:noFill/>
          </a:ln>
        </p:spPr>
        <p:txBody>
          <a:bodyPr wrap="square" lIns="96442" tIns="48220" rIns="96442" bIns="48220">
            <a:spAutoFit/>
          </a:bodyPr>
          <a:p>
            <a:pPr defTabSz="1113155"/>
            <a:r>
              <a:rPr lang="zh-CN" altLang="en-US" sz="2340" b="1" dirty="0">
                <a:latin typeface="楷体" panose="02010609060101010101" pitchFamily="49" charset="-122"/>
                <a:ea typeface="楷体" panose="02010609060101010101" pitchFamily="49" charset="-122"/>
              </a:rPr>
              <a:t>思想：</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文学：</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书法：</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绘画：</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科技：</a:t>
            </a:r>
            <a:endParaRPr lang="zh-CN" altLang="zh-CN" sz="2340" b="1" dirty="0">
              <a:latin typeface="楷体" panose="02010609060101010101" pitchFamily="49" charset="-122"/>
              <a:ea typeface="楷体" panose="02010609060101010101" pitchFamily="49" charset="-122"/>
            </a:endParaRPr>
          </a:p>
        </p:txBody>
      </p:sp>
      <p:sp>
        <p:nvSpPr>
          <p:cNvPr id="16" name="WordArt 2"/>
          <p:cNvSpPr/>
          <p:nvPr/>
        </p:nvSpPr>
        <p:spPr>
          <a:xfrm>
            <a:off x="325755" y="133985"/>
            <a:ext cx="2260600" cy="674370"/>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知识结构：</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2" name="文本框 1"/>
          <p:cNvSpPr txBox="1"/>
          <p:nvPr/>
        </p:nvSpPr>
        <p:spPr>
          <a:xfrm>
            <a:off x="2875915" y="136525"/>
            <a:ext cx="6610350" cy="645160"/>
          </a:xfrm>
          <a:prstGeom prst="rect">
            <a:avLst/>
          </a:prstGeom>
          <a:noFill/>
        </p:spPr>
        <p:txBody>
          <a:bodyPr wrap="none" rtlCol="0" anchor="t">
            <a:spAutoFit/>
          </a:bodyPr>
          <a:p>
            <a:r>
              <a:rPr lang="zh-CN" altLang="en-US" sz="3600" b="1" cap="all">
                <a:solidFill>
                  <a:schemeClr val="tx1"/>
                </a:solidFill>
                <a:latin typeface="黑体" panose="02010609060101010101" pitchFamily="49" charset="-122"/>
                <a:ea typeface="黑体" panose="02010609060101010101" pitchFamily="49" charset="-122"/>
                <a:cs typeface="+mn-ea"/>
                <a:sym typeface="+mn-ea"/>
              </a:rPr>
              <a:t>中华文明的成熟与繁荣</a:t>
            </a:r>
            <a:r>
              <a:rPr lang="en-US" altLang="zh-CN" sz="3600" b="1" cap="all">
                <a:solidFill>
                  <a:schemeClr val="tx1"/>
                </a:solidFill>
                <a:latin typeface="黑体" panose="02010609060101010101" pitchFamily="49" charset="-122"/>
                <a:ea typeface="黑体" panose="02010609060101010101" pitchFamily="49" charset="-122"/>
                <a:cs typeface="+mn-ea"/>
                <a:sym typeface="+mn-ea"/>
              </a:rPr>
              <a:t>——</a:t>
            </a:r>
            <a:r>
              <a:rPr lang="zh-CN" altLang="en-US" sz="3600" b="1" cap="all">
                <a:solidFill>
                  <a:schemeClr val="tx1"/>
                </a:solidFill>
                <a:latin typeface="黑体" panose="02010609060101010101" pitchFamily="49" charset="-122"/>
                <a:ea typeface="黑体" panose="02010609060101010101" pitchFamily="49" charset="-122"/>
                <a:cs typeface="+mn-ea"/>
                <a:sym typeface="+mn-ea"/>
              </a:rPr>
              <a:t>隋唐</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sp>
        <p:nvSpPr>
          <p:cNvPr id="3" name="文本框 2"/>
          <p:cNvSpPr txBox="1"/>
          <p:nvPr/>
        </p:nvSpPr>
        <p:spPr>
          <a:xfrm>
            <a:off x="2000250" y="950595"/>
            <a:ext cx="10908030" cy="1893570"/>
          </a:xfrm>
          <a:prstGeom prst="rect">
            <a:avLst/>
          </a:prstGeom>
          <a:noFill/>
          <a:ln w="9525">
            <a:noFill/>
          </a:ln>
        </p:spPr>
        <p:txBody>
          <a:bodyPr wrap="square" lIns="96442" tIns="48220" rIns="96442" bIns="48220">
            <a:spAutoFit/>
          </a:bodyPr>
          <a:p>
            <a:pPr marL="342900" marR="0" lvl="0" indent="-342900" algn="l" defTabSz="914400" rtl="0" eaLnBrk="1" fontAlgn="ctr" latinLnBrk="0" hangingPunct="1">
              <a:lnSpc>
                <a:spcPct val="100000"/>
              </a:lnSpc>
              <a:spcBef>
                <a:spcPts val="0"/>
              </a:spcBef>
              <a:spcAft>
                <a:spcPct val="0"/>
              </a:spcAft>
              <a:buClrTx/>
              <a:buSzTx/>
              <a:buFontTx/>
              <a:buNone/>
              <a:defRPr/>
            </a:pPr>
            <a:r>
              <a:rPr lang="zh-CN" altLang="zh-CN" sz="2335" b="1" kern="0" noProof="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三</a:t>
            </a:r>
            <a:r>
              <a:rPr lang="zh-CN" altLang="zh-CN" sz="2335" b="1" kern="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省六部制</a:t>
            </a:r>
            <a:endParaRPr kumimoji="0" lang="en-US" altLang="zh-CN" sz="2335" b="1" i="0" u="none" strike="noStrike" kern="0" cap="none" spc="0" normalizeH="0" baseline="0" noProof="1"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隋</a:t>
            </a:r>
            <a:r>
              <a:rPr lang="zh-CN" altLang="en-US" sz="2335" b="1" ker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：州、县         </a:t>
            </a: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唐</a:t>
            </a:r>
            <a:r>
              <a:rPr lang="zh-CN" altLang="en-US" sz="2335" b="1" ker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：道、州、县</a:t>
            </a:r>
            <a:endParaRPr kumimoji="0" lang="en-US" altLang="zh-CN" sz="2335" b="1" i="0" u="none" strike="noStrike" kern="0" cap="none" spc="0" normalizeH="0" baseline="0" noProof="1">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唐中期在地方设置节度使，安史之乱后形成藩镇割据，削弱中央集权</a:t>
            </a: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    科举制</a:t>
            </a: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    开明的民族政策和对外政策</a:t>
            </a:r>
            <a:endParaRPr lang="zh-CN" altLang="en-US" sz="2335" b="1" kern="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p:txBody>
      </p:sp>
      <p:sp>
        <p:nvSpPr>
          <p:cNvPr id="4" name="文本框 3"/>
          <p:cNvSpPr txBox="1"/>
          <p:nvPr/>
        </p:nvSpPr>
        <p:spPr>
          <a:xfrm>
            <a:off x="1869440" y="2844165"/>
            <a:ext cx="10893425" cy="1494155"/>
          </a:xfrm>
          <a:prstGeom prst="rect">
            <a:avLst/>
          </a:prstGeom>
          <a:noFill/>
          <a:ln w="9525">
            <a:noFill/>
          </a:ln>
        </p:spPr>
        <p:txBody>
          <a:bodyPr wrap="square" lIns="96442" tIns="48220" rIns="96442" bIns="48220">
            <a:spAutoFit/>
          </a:bodyPr>
          <a:p>
            <a:pPr defTabSz="1113155"/>
            <a:r>
              <a:rPr lang="zh-CN" altLang="en-US" sz="2340" b="1" dirty="0">
                <a:solidFill>
                  <a:schemeClr val="tx1"/>
                </a:solidFill>
                <a:latin typeface="楷体" panose="02010609060101010101" pitchFamily="49" charset="-122"/>
                <a:ea typeface="楷体" panose="02010609060101010101" pitchFamily="49" charset="-122"/>
              </a:rPr>
              <a:t>曲辕犁、筒车、经济重心南移、均田制、租庸调制、两税法</a:t>
            </a:r>
            <a:endParaRPr lang="zh-CN" altLang="en-US" sz="2340" b="1" dirty="0">
              <a:solidFill>
                <a:schemeClr val="tx1"/>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  丝织业技术高，南方丝织业发展迅速；瓷器：南青北白</a:t>
            </a:r>
            <a:endParaRPr lang="zh-CN" altLang="en-US" sz="2340" b="1" dirty="0">
              <a:solidFill>
                <a:schemeClr val="tx1"/>
              </a:solidFill>
              <a:latin typeface="楷体" panose="02010609060101010101" pitchFamily="49" charset="-122"/>
              <a:ea typeface="楷体" panose="02010609060101010101" pitchFamily="49" charset="-122"/>
            </a:endParaRPr>
          </a:p>
          <a:p>
            <a:pPr defTabSz="1113155"/>
            <a:r>
              <a:rPr lang="zh-CN" altLang="en-US" sz="2080" b="1" dirty="0">
                <a:solidFill>
                  <a:schemeClr val="tx1"/>
                </a:solidFill>
                <a:latin typeface="楷体" panose="02010609060101010101" pitchFamily="49" charset="-122"/>
                <a:ea typeface="楷体" panose="02010609060101010101" pitchFamily="49" charset="-122"/>
              </a:rPr>
              <a:t>大城市（坊市制度）；草市发展；邸店、柜坊和飞钱；市舶使；瓷器大量出口</a:t>
            </a:r>
            <a:endParaRPr lang="zh-CN" altLang="en-US" sz="2080" b="1" dirty="0">
              <a:solidFill>
                <a:schemeClr val="tx1"/>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大运河（隋）、海陆丝绸之路</a:t>
            </a:r>
            <a:endParaRPr lang="zh-CN" altLang="en-US" sz="2340" b="1" dirty="0">
              <a:solidFill>
                <a:schemeClr val="tx1"/>
              </a:solidFill>
              <a:latin typeface="楷体" panose="02010609060101010101" pitchFamily="49" charset="-122"/>
              <a:ea typeface="楷体" panose="02010609060101010101" pitchFamily="49" charset="-122"/>
            </a:endParaRPr>
          </a:p>
        </p:txBody>
      </p:sp>
      <p:sp>
        <p:nvSpPr>
          <p:cNvPr id="5" name="文本框 4"/>
          <p:cNvSpPr txBox="1"/>
          <p:nvPr/>
        </p:nvSpPr>
        <p:spPr>
          <a:xfrm>
            <a:off x="1755140" y="4485640"/>
            <a:ext cx="11122025" cy="1893570"/>
          </a:xfrm>
          <a:prstGeom prst="rect">
            <a:avLst/>
          </a:prstGeom>
          <a:noFill/>
          <a:ln w="9525">
            <a:noFill/>
          </a:ln>
        </p:spPr>
        <p:txBody>
          <a:bodyPr wrap="square" lIns="96442" tIns="48220" rIns="96442" bIns="48220">
            <a:spAutoFit/>
          </a:bodyPr>
          <a:p>
            <a:pPr defTabSz="1113155"/>
            <a:r>
              <a:rPr lang="zh-CN" altLang="en-US" sz="2340" b="1" dirty="0">
                <a:latin typeface="楷体" panose="02010609060101010101" pitchFamily="49" charset="-122"/>
                <a:ea typeface="楷体" panose="02010609060101010101" pitchFamily="49" charset="-122"/>
              </a:rPr>
              <a:t>三教合一，儒学复兴运动兴起</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唐诗兴盛：词出现；唐传奇</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楷书：欧、颜、柳；草书：张旭、怀素</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展子虔（隋）、阎立本、吴道子；莫高窟的壁画</a:t>
            </a:r>
            <a:endParaRPr lang="zh-CN" altLang="en-US" sz="2340" b="1" dirty="0">
              <a:latin typeface="楷体" panose="02010609060101010101" pitchFamily="49" charset="-122"/>
              <a:ea typeface="楷体" panose="02010609060101010101" pitchFamily="49" charset="-122"/>
            </a:endParaRPr>
          </a:p>
          <a:p>
            <a:pPr defTabSz="1113155"/>
            <a:r>
              <a:rPr lang="zh-CN" altLang="en-US" sz="2335" b="1" dirty="0">
                <a:latin typeface="楷体" panose="02010609060101010101" pitchFamily="49" charset="-122"/>
                <a:ea typeface="楷体" panose="02010609060101010101" pitchFamily="49" charset="-122"/>
                <a:sym typeface="+mn-ea"/>
              </a:rPr>
              <a:t>出现雕版印刷术；</a:t>
            </a:r>
            <a:r>
              <a:rPr lang="zh-CN" altLang="en-US" sz="2340" b="1" dirty="0">
                <a:latin typeface="楷体" panose="02010609060101010101" pitchFamily="49" charset="-122"/>
                <a:ea typeface="楷体" panose="02010609060101010101" pitchFamily="49" charset="-122"/>
              </a:rPr>
              <a:t>造纸术西传；唐末，火药开始用于军事</a:t>
            </a:r>
            <a:endParaRPr lang="zh-CN" altLang="zh-CN" sz="2340" b="1" dirty="0">
              <a:latin typeface="楷体" panose="02010609060101010101" pitchFamily="49" charset="-122"/>
              <a:ea typeface="楷体" panose="02010609060101010101" pitchFamily="49" charset="-122"/>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1"/>
      <p:bldP spid="6" grpId="1"/>
      <p:bldP spid="3" grpId="0"/>
      <p:bldP spid="5"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6" name="Group 4"/>
          <p:cNvGraphicFramePr>
            <a:graphicFrameLocks noGrp="1"/>
          </p:cNvGraphicFramePr>
          <p:nvPr>
            <p:custDataLst>
              <p:tags r:id="rId1"/>
            </p:custDataLst>
          </p:nvPr>
        </p:nvGraphicFramePr>
        <p:xfrm>
          <a:off x="325755" y="950595"/>
          <a:ext cx="11772900" cy="5606415"/>
        </p:xfrm>
        <a:graphic>
          <a:graphicData uri="http://schemas.openxmlformats.org/drawingml/2006/table">
            <a:tbl>
              <a:tblPr/>
              <a:tblGrid>
                <a:gridCol w="611505"/>
                <a:gridCol w="11161395"/>
              </a:tblGrid>
              <a:tr h="1818005">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政</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治</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384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经</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济</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457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文</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化</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文本框 5"/>
          <p:cNvSpPr txBox="1"/>
          <p:nvPr/>
        </p:nvSpPr>
        <p:spPr>
          <a:xfrm>
            <a:off x="1093470" y="2844165"/>
            <a:ext cx="3107690" cy="1494155"/>
          </a:xfrm>
          <a:prstGeom prst="rect">
            <a:avLst/>
          </a:prstGeom>
          <a:noFill/>
          <a:ln w="9525">
            <a:noFill/>
          </a:ln>
        </p:spPr>
        <p:txBody>
          <a:bodyPr wrap="square" lIns="96442" tIns="48220" rIns="96442" bIns="48220">
            <a:spAutoFit/>
          </a:bodyPr>
          <a:p>
            <a:pPr defTabSz="1113155"/>
            <a:r>
              <a:rPr lang="zh-CN" altLang="en-US" sz="2340" b="1" dirty="0">
                <a:solidFill>
                  <a:schemeClr val="tx1"/>
                </a:solidFill>
                <a:latin typeface="楷体" panose="02010609060101010101" pitchFamily="49" charset="-122"/>
                <a:ea typeface="楷体" panose="02010609060101010101" pitchFamily="49" charset="-122"/>
              </a:rPr>
              <a:t>农业：</a:t>
            </a:r>
            <a:endParaRPr lang="zh-CN" altLang="en-US" sz="2340" b="1" dirty="0">
              <a:solidFill>
                <a:schemeClr val="tx1"/>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手工业：</a:t>
            </a:r>
            <a:endParaRPr lang="zh-CN" altLang="en-US" sz="2340" b="1" dirty="0">
              <a:solidFill>
                <a:schemeClr val="tx1"/>
              </a:solidFill>
              <a:latin typeface="楷体" panose="02010609060101010101" pitchFamily="49" charset="-122"/>
              <a:ea typeface="楷体" panose="02010609060101010101" pitchFamily="49" charset="-122"/>
            </a:endParaRPr>
          </a:p>
          <a:p>
            <a:pPr defTabSz="1113155"/>
            <a:r>
              <a:rPr lang="zh-CN" altLang="en-US" sz="2080" b="1" dirty="0">
                <a:solidFill>
                  <a:schemeClr val="tx1"/>
                </a:solidFill>
                <a:latin typeface="楷体" panose="02010609060101010101" pitchFamily="49" charset="-122"/>
                <a:ea typeface="楷体" panose="02010609060101010101" pitchFamily="49" charset="-122"/>
              </a:rPr>
              <a:t>商业：</a:t>
            </a:r>
            <a:endParaRPr lang="zh-CN" altLang="en-US" sz="2080" b="1" dirty="0">
              <a:solidFill>
                <a:schemeClr val="tx1"/>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交通：</a:t>
            </a:r>
            <a:endParaRPr lang="zh-CN" altLang="en-US" sz="2340" b="1" dirty="0">
              <a:solidFill>
                <a:schemeClr val="tx1"/>
              </a:solidFill>
              <a:latin typeface="楷体" panose="02010609060101010101" pitchFamily="49" charset="-122"/>
              <a:ea typeface="楷体" panose="02010609060101010101" pitchFamily="49" charset="-122"/>
            </a:endParaRPr>
          </a:p>
        </p:txBody>
      </p:sp>
      <p:sp>
        <p:nvSpPr>
          <p:cNvPr id="20" name="文本框 19"/>
          <p:cNvSpPr txBox="1"/>
          <p:nvPr/>
        </p:nvSpPr>
        <p:spPr>
          <a:xfrm>
            <a:off x="1086485" y="950595"/>
            <a:ext cx="4412615" cy="1893570"/>
          </a:xfrm>
          <a:prstGeom prst="rect">
            <a:avLst/>
          </a:prstGeom>
          <a:noFill/>
          <a:ln w="9525">
            <a:noFill/>
          </a:ln>
        </p:spPr>
        <p:txBody>
          <a:bodyPr wrap="square" lIns="96442" tIns="48220" rIns="96442" bIns="48220">
            <a:spAutoFit/>
          </a:bodyPr>
          <a:p>
            <a:pPr marL="342900" marR="0" lvl="0" indent="-342900" algn="l" defTabSz="914400" rtl="0" eaLnBrk="1" fontAlgn="ctr" latinLnBrk="0" hangingPunct="1">
              <a:lnSpc>
                <a:spcPct val="100000"/>
              </a:lnSpc>
              <a:spcBef>
                <a:spcPts val="0"/>
              </a:spcBef>
              <a:spcAft>
                <a:spcPct val="0"/>
              </a:spcAft>
              <a:buClrTx/>
              <a:buSzTx/>
              <a:buFontTx/>
              <a:buNone/>
              <a:defRPr/>
            </a:pPr>
            <a:r>
              <a:rPr lang="zh-CN" altLang="en-US" sz="2335" b="1" kern="0" noProof="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中央：</a:t>
            </a:r>
            <a:endParaRPr kumimoji="0" lang="en-US" altLang="zh-CN" sz="2335" b="1" i="0" u="none" strike="noStrike" kern="0" cap="none" spc="0" normalizeH="0" baseline="0" noProof="1"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地方：</a:t>
            </a:r>
            <a:r>
              <a:rPr lang="zh-CN" altLang="en-US" sz="2335" b="1" ker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       </a:t>
            </a:r>
            <a:endParaRPr kumimoji="0" lang="en-US" altLang="zh-CN" sz="2335" b="1" i="0" u="none" strike="noStrike" kern="0" cap="none" spc="0" normalizeH="0" baseline="0" noProof="1">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选官制度</a:t>
            </a:r>
            <a:r>
              <a:rPr lang="en-US" altLang="zh-CN"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a:t>
            </a: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对外政策：</a:t>
            </a:r>
            <a:endParaRPr lang="zh-CN" altLang="en-US" sz="2335" b="1" kern="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p:txBody>
      </p:sp>
      <p:sp>
        <p:nvSpPr>
          <p:cNvPr id="7" name="文本框 6"/>
          <p:cNvSpPr txBox="1"/>
          <p:nvPr/>
        </p:nvSpPr>
        <p:spPr>
          <a:xfrm>
            <a:off x="976630" y="4485640"/>
            <a:ext cx="3224530" cy="1893570"/>
          </a:xfrm>
          <a:prstGeom prst="rect">
            <a:avLst/>
          </a:prstGeom>
          <a:noFill/>
          <a:ln w="9525">
            <a:noFill/>
          </a:ln>
        </p:spPr>
        <p:txBody>
          <a:bodyPr wrap="square" lIns="96442" tIns="48220" rIns="96442" bIns="48220">
            <a:spAutoFit/>
          </a:bodyPr>
          <a:p>
            <a:pPr defTabSz="1113155"/>
            <a:r>
              <a:rPr lang="zh-CN" altLang="en-US" sz="2340" b="1" dirty="0">
                <a:latin typeface="楷体" panose="02010609060101010101" pitchFamily="49" charset="-122"/>
                <a:ea typeface="楷体" panose="02010609060101010101" pitchFamily="49" charset="-122"/>
              </a:rPr>
              <a:t>思想：</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文学：</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书法：</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绘画：</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科技：</a:t>
            </a:r>
            <a:endParaRPr lang="zh-CN" altLang="zh-CN" sz="2340" b="1" dirty="0">
              <a:latin typeface="楷体" panose="02010609060101010101" pitchFamily="49" charset="-122"/>
              <a:ea typeface="楷体" panose="02010609060101010101" pitchFamily="49" charset="-122"/>
            </a:endParaRPr>
          </a:p>
        </p:txBody>
      </p:sp>
      <p:sp>
        <p:nvSpPr>
          <p:cNvPr id="16" name="WordArt 2"/>
          <p:cNvSpPr/>
          <p:nvPr/>
        </p:nvSpPr>
        <p:spPr>
          <a:xfrm>
            <a:off x="325755" y="133985"/>
            <a:ext cx="2260600" cy="674370"/>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知识结构：</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2" name="文本框 1"/>
          <p:cNvSpPr txBox="1"/>
          <p:nvPr/>
        </p:nvSpPr>
        <p:spPr>
          <a:xfrm>
            <a:off x="2875915" y="136525"/>
            <a:ext cx="6610350" cy="645160"/>
          </a:xfrm>
          <a:prstGeom prst="rect">
            <a:avLst/>
          </a:prstGeom>
          <a:noFill/>
        </p:spPr>
        <p:txBody>
          <a:bodyPr wrap="none" rtlCol="0" anchor="t">
            <a:spAutoFit/>
          </a:bodyPr>
          <a:p>
            <a:r>
              <a:rPr lang="zh-CN" altLang="en-US" sz="3600" b="1" cap="all">
                <a:solidFill>
                  <a:schemeClr val="tx1"/>
                </a:solidFill>
                <a:latin typeface="黑体" panose="02010609060101010101" pitchFamily="49" charset="-122"/>
                <a:ea typeface="黑体" panose="02010609060101010101" pitchFamily="49" charset="-122"/>
                <a:cs typeface="+mn-ea"/>
                <a:sym typeface="+mn-ea"/>
              </a:rPr>
              <a:t>中华文明的成熟与繁荣</a:t>
            </a:r>
            <a:r>
              <a:rPr lang="en-US" altLang="zh-CN" sz="3600" b="1" cap="all">
                <a:solidFill>
                  <a:schemeClr val="tx1"/>
                </a:solidFill>
                <a:latin typeface="黑体" panose="02010609060101010101" pitchFamily="49" charset="-122"/>
                <a:ea typeface="黑体" panose="02010609060101010101" pitchFamily="49" charset="-122"/>
                <a:cs typeface="+mn-ea"/>
                <a:sym typeface="+mn-ea"/>
              </a:rPr>
              <a:t>——</a:t>
            </a:r>
            <a:r>
              <a:rPr lang="zh-CN" altLang="en-US" sz="3600" b="1" cap="all">
                <a:solidFill>
                  <a:schemeClr val="tx1"/>
                </a:solidFill>
                <a:latin typeface="黑体" panose="02010609060101010101" pitchFamily="49" charset="-122"/>
                <a:ea typeface="黑体" panose="02010609060101010101" pitchFamily="49" charset="-122"/>
                <a:cs typeface="+mn-ea"/>
                <a:sym typeface="+mn-ea"/>
              </a:rPr>
              <a:t>隋唐</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sp>
        <p:nvSpPr>
          <p:cNvPr id="3" name="文本框 2"/>
          <p:cNvSpPr txBox="1"/>
          <p:nvPr/>
        </p:nvSpPr>
        <p:spPr>
          <a:xfrm>
            <a:off x="2000250" y="950595"/>
            <a:ext cx="10908030" cy="1893570"/>
          </a:xfrm>
          <a:prstGeom prst="rect">
            <a:avLst/>
          </a:prstGeom>
          <a:noFill/>
          <a:ln w="9525">
            <a:noFill/>
          </a:ln>
        </p:spPr>
        <p:txBody>
          <a:bodyPr wrap="square" lIns="96442" tIns="48220" rIns="96442" bIns="48220">
            <a:spAutoFit/>
          </a:bodyPr>
          <a:p>
            <a:pPr marL="342900" marR="0" lvl="0" indent="-342900" algn="l" defTabSz="914400" rtl="0" eaLnBrk="1" fontAlgn="ctr" latinLnBrk="0" hangingPunct="1">
              <a:lnSpc>
                <a:spcPct val="100000"/>
              </a:lnSpc>
              <a:spcBef>
                <a:spcPts val="0"/>
              </a:spcBef>
              <a:spcAft>
                <a:spcPct val="0"/>
              </a:spcAft>
              <a:buClrTx/>
              <a:buSzTx/>
              <a:buFontTx/>
              <a:buNone/>
              <a:defRPr/>
            </a:pPr>
            <a:r>
              <a:rPr lang="zh-CN" altLang="zh-CN" sz="2335" b="1" kern="0" noProof="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三</a:t>
            </a:r>
            <a:r>
              <a:rPr lang="zh-CN" altLang="zh-CN" sz="2335" b="1" kern="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省六部制</a:t>
            </a:r>
            <a:endParaRPr kumimoji="0" lang="en-US" altLang="zh-CN" sz="2335" b="1" i="0" u="none" strike="noStrike" kern="0" cap="none" spc="0" normalizeH="0" baseline="0" noProof="1"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隋</a:t>
            </a:r>
            <a:r>
              <a:rPr lang="zh-CN" altLang="en-US" sz="2335" b="1" ker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：州、县         </a:t>
            </a: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唐</a:t>
            </a:r>
            <a:r>
              <a:rPr lang="zh-CN" altLang="en-US" sz="2335" b="1" ker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：道、州、县</a:t>
            </a:r>
            <a:endParaRPr kumimoji="0" lang="en-US" altLang="zh-CN" sz="2335" b="1" i="0" u="none" strike="noStrike" kern="0" cap="none" spc="0" normalizeH="0" baseline="0" noProof="1">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唐中期在地方设置节度使，安史之乱后形成藩镇割据，削弱中央集权</a:t>
            </a: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    科举制</a:t>
            </a: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    开明的民族政策和对外政策</a:t>
            </a:r>
            <a:endParaRPr lang="zh-CN" altLang="en-US" sz="2335" b="1" kern="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p:txBody>
      </p:sp>
      <p:sp>
        <p:nvSpPr>
          <p:cNvPr id="4" name="文本框 3"/>
          <p:cNvSpPr txBox="1"/>
          <p:nvPr/>
        </p:nvSpPr>
        <p:spPr>
          <a:xfrm>
            <a:off x="1869440" y="2844165"/>
            <a:ext cx="10893425" cy="1494155"/>
          </a:xfrm>
          <a:prstGeom prst="rect">
            <a:avLst/>
          </a:prstGeom>
          <a:noFill/>
          <a:ln w="9525">
            <a:noFill/>
          </a:ln>
        </p:spPr>
        <p:txBody>
          <a:bodyPr wrap="square" lIns="96442" tIns="48220" rIns="96442" bIns="48220">
            <a:spAutoFit/>
          </a:bodyPr>
          <a:p>
            <a:pPr defTabSz="1113155"/>
            <a:r>
              <a:rPr lang="zh-CN" altLang="en-US" sz="2340" b="1" dirty="0">
                <a:solidFill>
                  <a:schemeClr val="tx1"/>
                </a:solidFill>
                <a:latin typeface="楷体" panose="02010609060101010101" pitchFamily="49" charset="-122"/>
                <a:ea typeface="楷体" panose="02010609060101010101" pitchFamily="49" charset="-122"/>
              </a:rPr>
              <a:t>曲辕犁、筒车、经济重心南移、</a:t>
            </a:r>
            <a:r>
              <a:rPr lang="zh-CN" altLang="en-US" sz="2340" b="1" dirty="0">
                <a:solidFill>
                  <a:schemeClr val="accent2"/>
                </a:solidFill>
                <a:latin typeface="楷体" panose="02010609060101010101" pitchFamily="49" charset="-122"/>
                <a:ea typeface="楷体" panose="02010609060101010101" pitchFamily="49" charset="-122"/>
              </a:rPr>
              <a:t>均田制、租庸调制、两税法</a:t>
            </a:r>
            <a:endParaRPr lang="zh-CN" altLang="en-US" sz="2340" b="1" dirty="0">
              <a:solidFill>
                <a:schemeClr val="accent2"/>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  丝织业技术高，南方丝织业发展迅速；瓷器：南青北白</a:t>
            </a:r>
            <a:endParaRPr lang="zh-CN" altLang="en-US" sz="2340" b="1" dirty="0">
              <a:solidFill>
                <a:schemeClr val="tx1"/>
              </a:solidFill>
              <a:latin typeface="楷体" panose="02010609060101010101" pitchFamily="49" charset="-122"/>
              <a:ea typeface="楷体" panose="02010609060101010101" pitchFamily="49" charset="-122"/>
            </a:endParaRPr>
          </a:p>
          <a:p>
            <a:pPr defTabSz="1113155"/>
            <a:r>
              <a:rPr lang="zh-CN" altLang="en-US" sz="2080" b="1" dirty="0">
                <a:solidFill>
                  <a:schemeClr val="tx1"/>
                </a:solidFill>
                <a:latin typeface="楷体" panose="02010609060101010101" pitchFamily="49" charset="-122"/>
                <a:ea typeface="楷体" panose="02010609060101010101" pitchFamily="49" charset="-122"/>
              </a:rPr>
              <a:t>大城市（</a:t>
            </a:r>
            <a:r>
              <a:rPr lang="zh-CN" altLang="en-US" sz="2080" b="1" dirty="0">
                <a:solidFill>
                  <a:schemeClr val="accent2"/>
                </a:solidFill>
                <a:latin typeface="楷体" panose="02010609060101010101" pitchFamily="49" charset="-122"/>
                <a:ea typeface="楷体" panose="02010609060101010101" pitchFamily="49" charset="-122"/>
              </a:rPr>
              <a:t>坊市制度</a:t>
            </a:r>
            <a:r>
              <a:rPr lang="zh-CN" altLang="en-US" sz="2080" b="1" dirty="0">
                <a:solidFill>
                  <a:schemeClr val="tx1"/>
                </a:solidFill>
                <a:latin typeface="楷体" panose="02010609060101010101" pitchFamily="49" charset="-122"/>
                <a:ea typeface="楷体" panose="02010609060101010101" pitchFamily="49" charset="-122"/>
              </a:rPr>
              <a:t>）；草市发展；邸店、柜坊和飞钱；市舶使；瓷器大量出口</a:t>
            </a:r>
            <a:endParaRPr lang="zh-CN" altLang="en-US" sz="2080" b="1" dirty="0">
              <a:solidFill>
                <a:schemeClr val="tx1"/>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大运河（隋）、海陆丝绸之路</a:t>
            </a:r>
            <a:endParaRPr lang="zh-CN" altLang="en-US" sz="2340" b="1" dirty="0">
              <a:solidFill>
                <a:schemeClr val="tx1"/>
              </a:solidFill>
              <a:latin typeface="楷体" panose="02010609060101010101" pitchFamily="49" charset="-122"/>
              <a:ea typeface="楷体" panose="02010609060101010101" pitchFamily="49" charset="-122"/>
            </a:endParaRPr>
          </a:p>
        </p:txBody>
      </p:sp>
      <p:sp>
        <p:nvSpPr>
          <p:cNvPr id="5" name="文本框 4"/>
          <p:cNvSpPr txBox="1"/>
          <p:nvPr/>
        </p:nvSpPr>
        <p:spPr>
          <a:xfrm>
            <a:off x="1755140" y="4485640"/>
            <a:ext cx="11122025" cy="1893570"/>
          </a:xfrm>
          <a:prstGeom prst="rect">
            <a:avLst/>
          </a:prstGeom>
          <a:noFill/>
          <a:ln w="9525">
            <a:noFill/>
          </a:ln>
        </p:spPr>
        <p:txBody>
          <a:bodyPr wrap="square" lIns="96442" tIns="48220" rIns="96442" bIns="48220">
            <a:spAutoFit/>
          </a:bodyPr>
          <a:p>
            <a:pPr defTabSz="1113155"/>
            <a:r>
              <a:rPr lang="zh-CN" altLang="en-US" sz="2340" b="1" dirty="0">
                <a:latin typeface="楷体" panose="02010609060101010101" pitchFamily="49" charset="-122"/>
                <a:ea typeface="楷体" panose="02010609060101010101" pitchFamily="49" charset="-122"/>
              </a:rPr>
              <a:t>三教合一，儒学复兴运动兴起</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唐诗兴盛：词出现；唐传奇</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楷书：欧、颜、柳；草书：张旭、怀素</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展子虔（隋）、阎立本、吴道子；莫高窟的壁画</a:t>
            </a:r>
            <a:endParaRPr lang="zh-CN" altLang="en-US" sz="2340" b="1" dirty="0">
              <a:latin typeface="楷体" panose="02010609060101010101" pitchFamily="49" charset="-122"/>
              <a:ea typeface="楷体" panose="02010609060101010101" pitchFamily="49" charset="-122"/>
            </a:endParaRPr>
          </a:p>
          <a:p>
            <a:pPr defTabSz="1113155"/>
            <a:r>
              <a:rPr lang="zh-CN" altLang="en-US" sz="2335" b="1" dirty="0">
                <a:latin typeface="楷体" panose="02010609060101010101" pitchFamily="49" charset="-122"/>
                <a:ea typeface="楷体" panose="02010609060101010101" pitchFamily="49" charset="-122"/>
                <a:sym typeface="+mn-ea"/>
              </a:rPr>
              <a:t>出现雕版印刷术；</a:t>
            </a:r>
            <a:r>
              <a:rPr lang="zh-CN" altLang="en-US" sz="2340" b="1" dirty="0">
                <a:latin typeface="楷体" panose="02010609060101010101" pitchFamily="49" charset="-122"/>
                <a:ea typeface="楷体" panose="02010609060101010101" pitchFamily="49" charset="-122"/>
              </a:rPr>
              <a:t>造纸术西传；唐末，火药开始用于军事</a:t>
            </a:r>
            <a:endParaRPr lang="zh-CN" altLang="zh-CN" sz="2340" b="1" dirty="0">
              <a:latin typeface="楷体" panose="02010609060101010101" pitchFamily="49" charset="-122"/>
              <a:ea typeface="楷体" panose="02010609060101010101" pitchFamily="49" charset="-122"/>
            </a:endParaRPr>
          </a:p>
        </p:txBody>
      </p:sp>
    </p:spTree>
    <p:custDataLst>
      <p:tags r:id="rId2"/>
    </p:custDataLst>
  </p:cSld>
  <p:clrMapOvr>
    <a:masterClrMapping/>
  </p:clrMapOvr>
  <p:timing>
    <p:tnLst>
      <p:par>
        <p:cTn id="1" dur="indefinite" restart="never" nodeType="tmRoot"/>
      </p:par>
    </p:tnLst>
    <p:bldLst>
      <p:bldP spid="20" grpId="1"/>
      <p:bldP spid="6"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p:cNvSpPr txBox="1"/>
          <p:nvPr/>
        </p:nvSpPr>
        <p:spPr>
          <a:xfrm>
            <a:off x="227965" y="19050"/>
            <a:ext cx="869950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均田制、租庸调制、两税法</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p:cNvSpPr txBox="1"/>
          <p:nvPr/>
        </p:nvSpPr>
        <p:spPr>
          <a:xfrm>
            <a:off x="452120" y="883285"/>
            <a:ext cx="11879580" cy="5481320"/>
          </a:xfrm>
          <a:prstGeom prst="rect">
            <a:avLst/>
          </a:prstGeom>
          <a:noFill/>
          <a:ln w="9525">
            <a:noFill/>
          </a:ln>
        </p:spPr>
        <p:txBody>
          <a:bodyPr wrap="square" lIns="96442" tIns="48220" rIns="96442" bIns="48220">
            <a:spAutoFit/>
          </a:bodyPr>
          <a:p>
            <a:pPr defTabSz="1113155">
              <a:spcBef>
                <a:spcPct val="50000"/>
              </a:spcBef>
            </a:pPr>
            <a:r>
              <a:rPr lang="en-US" alt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均田制：</a:t>
            </a:r>
            <a:r>
              <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北魏至唐前期实行的一种按人口分配土地的制度。随着土地兼并日益严重而无法实施。</a:t>
            </a:r>
            <a:endPar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defTabSz="1113155">
              <a:spcBef>
                <a:spcPct val="50000"/>
              </a:spcBef>
            </a:pPr>
            <a:r>
              <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租庸调制：</a:t>
            </a:r>
            <a:r>
              <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在均田制基础上实施的赋役制度。租是田租，庸是力役，调是缴纳绢或布等。均按人丁征收。</a:t>
            </a:r>
            <a:endPar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defTabSz="1113155">
              <a:spcBef>
                <a:spcPct val="50000"/>
              </a:spcBef>
            </a:pPr>
            <a:r>
              <a:rPr lang="zh-CN" altLang="en-US" sz="28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两税法：</a:t>
            </a:r>
            <a:r>
              <a:rPr lang="zh-CN" altLang="en-US" sz="28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随着均田制的瓦解，租庸调制无法推行。唐德宗时改“租庸调制”为“两税法”。不再按丁征税，而是根据资产定户等，按户等征收户税；按田亩数量征收地税。一年分夏秋两季征收，故称两税法。</a:t>
            </a:r>
            <a:endParaRPr lang="zh-CN" altLang="en-US" sz="28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endParaRPr>
          </a:p>
          <a:p>
            <a:pPr defTabSz="1113155">
              <a:spcBef>
                <a:spcPct val="50000"/>
              </a:spcBef>
            </a:pPr>
            <a:endPar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defTabSz="1113155">
              <a:spcBef>
                <a:spcPct val="50000"/>
              </a:spcBef>
            </a:pPr>
            <a:endPar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defTabSz="1113155">
              <a:spcBef>
                <a:spcPct val="50000"/>
              </a:spcBef>
            </a:pPr>
            <a:r>
              <a:rPr lang="zh-CN" altLang="en-US"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endParaRPr lang="zh-CN" altLang="en-US" sz="28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
        <p:nvSpPr>
          <p:cNvPr id="3" name="文本框 2"/>
          <p:cNvSpPr txBox="1"/>
          <p:nvPr/>
        </p:nvSpPr>
        <p:spPr>
          <a:xfrm>
            <a:off x="736499" y="4956109"/>
            <a:ext cx="8905875" cy="645160"/>
          </a:xfrm>
          <a:prstGeom prst="rect">
            <a:avLst/>
          </a:prstGeom>
          <a:solidFill>
            <a:srgbClr val="00FF00"/>
          </a:solidFill>
          <a:ln w="9525">
            <a:noFill/>
          </a:ln>
          <a:effectLst>
            <a:prstShdw prst="shdw11" dir="16200000">
              <a:schemeClr val="bg2">
                <a:alpha val="50000"/>
              </a:schemeClr>
            </a:prstShdw>
          </a:effectLst>
        </p:spPr>
        <p:txBody>
          <a:bodyPr wrap="none" lIns="91440" tIns="45720" rIns="91440" bIns="45720" anchor="t">
            <a:spAutoFit/>
          </a:bodyPr>
          <a:p>
            <a:pPr lvl="0" algn="l">
              <a:buClrTx/>
              <a:buSzTx/>
              <a:buFontTx/>
            </a:pPr>
            <a:r>
              <a:rPr lang="en-US" altLang="zh-CN" sz="3600" b="1">
                <a:latin typeface="Arial" panose="020B0604020202020204" pitchFamily="34" charset="0"/>
                <a:ea typeface="黑体" panose="02010609060101010101" pitchFamily="49" charset="-122"/>
                <a:sym typeface="+mn-ea"/>
              </a:rPr>
              <a:t>征税标准开始</a:t>
            </a:r>
            <a:r>
              <a:rPr lang="en-US" altLang="zh-CN" sz="3600" b="1">
                <a:latin typeface="Arial" panose="020B0604020202020204" pitchFamily="34" charset="0"/>
                <a:ea typeface="黑体" panose="02010609060101010101" pitchFamily="49" charset="-122"/>
                <a:sym typeface="+mn-ea"/>
              </a:rPr>
              <a:t>由人丁为主向土地为主的转变</a:t>
            </a:r>
            <a:endParaRPr lang="en-US" altLang="zh-CN" sz="3600" b="1">
              <a:latin typeface="Arial" panose="020B0604020202020204" pitchFamily="34" charset="0"/>
              <a:ea typeface="黑体" panose="02010609060101010101" pitchFamily="49" charset="-122"/>
              <a:sym typeface="+mn-ea"/>
            </a:endParaRPr>
          </a:p>
        </p:txBody>
      </p:sp>
      <p:sp>
        <p:nvSpPr>
          <p:cNvPr id="7" name="文本框 6"/>
          <p:cNvSpPr txBox="1"/>
          <p:nvPr/>
        </p:nvSpPr>
        <p:spPr>
          <a:xfrm>
            <a:off x="736788" y="5832311"/>
            <a:ext cx="7069455" cy="645160"/>
          </a:xfrm>
          <a:prstGeom prst="rect">
            <a:avLst/>
          </a:prstGeom>
          <a:solidFill>
            <a:srgbClr val="00FF00"/>
          </a:solidFill>
          <a:ln w="9525">
            <a:noFill/>
          </a:ln>
          <a:effectLst>
            <a:prstShdw prst="shdw11" dir="16200000">
              <a:schemeClr val="bg2">
                <a:alpha val="50000"/>
              </a:schemeClr>
            </a:prstShdw>
          </a:effectLst>
        </p:spPr>
        <p:txBody>
          <a:bodyPr wrap="none" lIns="91440" tIns="45720" rIns="91440" bIns="45720" anchor="t">
            <a:spAutoFit/>
          </a:bodyPr>
          <a:p>
            <a:pPr lvl="0" algn="l">
              <a:buClrTx/>
              <a:buSzTx/>
              <a:buFontTx/>
            </a:pPr>
            <a:r>
              <a:rPr lang="en-US" altLang="zh-CN" sz="3600" b="1">
                <a:latin typeface="Arial" panose="020B0604020202020204" pitchFamily="34" charset="0"/>
                <a:ea typeface="黑体" panose="02010609060101010101" pitchFamily="49" charset="-122"/>
                <a:sym typeface="+mn-ea"/>
              </a:rPr>
              <a:t>征税时间开始</a:t>
            </a:r>
            <a:r>
              <a:rPr lang="en-US" altLang="zh-CN" sz="3600" b="1">
                <a:latin typeface="Arial" panose="020B0604020202020204" pitchFamily="34" charset="0"/>
                <a:ea typeface="黑体" panose="02010609060101010101" pitchFamily="49" charset="-122"/>
                <a:sym typeface="+mn-ea"/>
              </a:rPr>
              <a:t>由不固定到相对固定</a:t>
            </a:r>
            <a:endParaRPr lang="en-US" altLang="zh-CN" sz="3600" b="1">
              <a:latin typeface="Arial" panose="020B0604020202020204" pitchFamily="34" charset="0"/>
              <a:ea typeface="黑体" panose="02010609060101010101" pitchFamily="49"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P spid="3" grpId="0" bldLvl="0" animBg="1"/>
      <p:bldP spid="7"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矩形 56323"/>
          <p:cNvSpPr/>
          <p:nvPr/>
        </p:nvSpPr>
        <p:spPr>
          <a:xfrm>
            <a:off x="947738" y="628491"/>
            <a:ext cx="9069387" cy="4373245"/>
          </a:xfrm>
          <a:prstGeom prst="rect">
            <a:avLst/>
          </a:prstGeom>
          <a:noFill/>
          <a:ln w="28575" cap="flat" cmpd="sng">
            <a:solidFill>
              <a:srgbClr val="0000FF"/>
            </a:solidFill>
            <a:prstDash val="solid"/>
            <a:miter/>
            <a:headEnd type="none" w="med" len="med"/>
            <a:tailEnd type="none" w="med" len="med"/>
          </a:ln>
        </p:spPr>
        <p:txBody>
          <a:bodyPr wrap="square" anchor="ctr">
            <a:spAutoFit/>
          </a:bodyPr>
          <a:p>
            <a:pPr>
              <a:lnSpc>
                <a:spcPct val="110000"/>
              </a:lnSpc>
            </a:pPr>
            <a:r>
              <a:rPr lang="zh-CN" altLang="en-US" sz="2400" b="1" dirty="0">
                <a:latin typeface="楷体" panose="02010609060101010101" pitchFamily="49" charset="-122"/>
                <a:ea typeface="楷体" panose="02010609060101010101" pitchFamily="49" charset="-122"/>
              </a:rPr>
              <a:t>材料一：凡市</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以日中击鼓三百响</a:t>
            </a:r>
            <a:r>
              <a:rPr lang="en-US" altLang="zh-CN" sz="2400" b="1" dirty="0">
                <a:latin typeface="楷体" panose="02010609060101010101" pitchFamily="49" charset="-122"/>
                <a:ea typeface="楷体" panose="02010609060101010101" pitchFamily="49" charset="-122"/>
              </a:rPr>
              <a:t>, </a:t>
            </a:r>
            <a:r>
              <a:rPr lang="zh-CN" altLang="en-US" sz="2400" b="1" dirty="0">
                <a:latin typeface="楷体" panose="02010609060101010101" pitchFamily="49" charset="-122"/>
                <a:ea typeface="楷体" panose="02010609060101010101" pitchFamily="49" charset="-122"/>
              </a:rPr>
              <a:t>而众以会；日入前七刻</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击钲三百声</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而众以散。                  </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唐六典</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卷</a:t>
            </a:r>
            <a:r>
              <a:rPr lang="en-US" altLang="zh-CN" sz="2400" b="1">
                <a:latin typeface="楷体" panose="02010609060101010101" pitchFamily="49" charset="-122"/>
                <a:ea typeface="楷体" panose="02010609060101010101" pitchFamily="49" charset="-122"/>
              </a:rPr>
              <a:t>20</a:t>
            </a:r>
            <a:endParaRPr lang="en-US" altLang="zh-CN" sz="2400" b="1">
              <a:latin typeface="楷体" panose="02010609060101010101" pitchFamily="49" charset="-122"/>
              <a:ea typeface="楷体" panose="02010609060101010101" pitchFamily="49" charset="-122"/>
            </a:endParaRPr>
          </a:p>
          <a:p>
            <a:pPr>
              <a:lnSpc>
                <a:spcPct val="110000"/>
              </a:lnSpc>
            </a:pPr>
            <a:r>
              <a:rPr lang="zh-CN" altLang="en-US" sz="2400" b="1" dirty="0">
                <a:latin typeface="楷体" panose="02010609060101010101" pitchFamily="49" charset="-122"/>
                <a:ea typeface="楷体" panose="02010609060101010101" pitchFamily="49" charset="-122"/>
              </a:rPr>
              <a:t>材料二：景龙元年（</a:t>
            </a:r>
            <a:r>
              <a:rPr lang="en-US" altLang="zh-CN" sz="2400" b="1" dirty="0">
                <a:latin typeface="楷体" panose="02010609060101010101" pitchFamily="49" charset="-122"/>
                <a:ea typeface="楷体" panose="02010609060101010101" pitchFamily="49" charset="-122"/>
              </a:rPr>
              <a:t>707</a:t>
            </a:r>
            <a:r>
              <a:rPr lang="zh-CN" altLang="en-US" sz="2400" b="1" dirty="0">
                <a:latin typeface="楷体" panose="02010609060101010101" pitchFamily="49" charset="-122"/>
                <a:ea typeface="楷体" panose="02010609060101010101" pitchFamily="49" charset="-122"/>
              </a:rPr>
              <a:t>年）敕：诸非州县之所，不得置市。</a:t>
            </a:r>
            <a:endParaRPr lang="zh-CN" altLang="en-US" sz="2400" b="1" dirty="0">
              <a:latin typeface="楷体" panose="02010609060101010101" pitchFamily="49" charset="-122"/>
              <a:ea typeface="楷体" panose="02010609060101010101" pitchFamily="49" charset="-122"/>
            </a:endParaRPr>
          </a:p>
          <a:p>
            <a:pPr>
              <a:lnSpc>
                <a:spcPct val="110000"/>
              </a:lnSpc>
            </a:pPr>
            <a:r>
              <a:rPr lang="zh-CN" altLang="en-US" sz="2400" b="1" dirty="0">
                <a:latin typeface="楷体" panose="02010609060101010101" pitchFamily="49" charset="-122"/>
                <a:ea typeface="楷体" panose="02010609060101010101" pitchFamily="49" charset="-122"/>
              </a:rPr>
              <a:t>                                   </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唐会要</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卷</a:t>
            </a:r>
            <a:r>
              <a:rPr lang="en-US" altLang="zh-CN" sz="2400" b="1">
                <a:latin typeface="楷体" panose="02010609060101010101" pitchFamily="49" charset="-122"/>
                <a:ea typeface="楷体" panose="02010609060101010101" pitchFamily="49" charset="-122"/>
              </a:rPr>
              <a:t>86 </a:t>
            </a:r>
            <a:endParaRPr lang="en-US" altLang="zh-CN" sz="2400" b="1">
              <a:latin typeface="楷体" panose="02010609060101010101" pitchFamily="49" charset="-122"/>
              <a:ea typeface="楷体" panose="02010609060101010101" pitchFamily="49" charset="-122"/>
            </a:endParaRPr>
          </a:p>
          <a:p>
            <a:r>
              <a:rPr lang="zh-CN" altLang="en-US" sz="2400" b="1" dirty="0">
                <a:latin typeface="楷体" panose="02010609060101010101" pitchFamily="49" charset="-122"/>
                <a:ea typeface="楷体" panose="02010609060101010101" pitchFamily="49" charset="-122"/>
              </a:rPr>
              <a:t>材料三：天涯同此路，人语各殊方。草市迎江货，津桥税海商。                          </a:t>
            </a:r>
            <a:endParaRPr lang="zh-CN" altLang="en-US" sz="2400" b="1" dirty="0">
              <a:latin typeface="楷体" panose="02010609060101010101" pitchFamily="49" charset="-122"/>
              <a:ea typeface="楷体" panose="02010609060101010101" pitchFamily="49" charset="-122"/>
            </a:endParaRPr>
          </a:p>
          <a:p>
            <a:r>
              <a:rPr lang="zh-CN" altLang="en-US" sz="2400" b="1" dirty="0">
                <a:latin typeface="楷体" panose="02010609060101010101" pitchFamily="49" charset="-122"/>
                <a:ea typeface="楷体" panose="02010609060101010101" pitchFamily="49" charset="-122"/>
              </a:rPr>
              <a:t>                                 </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王建（约</a:t>
            </a:r>
            <a:r>
              <a:rPr lang="en-US" altLang="zh-CN" sz="2400" b="1" dirty="0">
                <a:latin typeface="楷体" panose="02010609060101010101" pitchFamily="49" charset="-122"/>
                <a:ea typeface="楷体" panose="02010609060101010101" pitchFamily="49" charset="-122"/>
              </a:rPr>
              <a:t>765—830</a:t>
            </a:r>
            <a:r>
              <a:rPr lang="zh-CN" altLang="en-US" sz="2400" b="1" dirty="0">
                <a:latin typeface="楷体" panose="02010609060101010101" pitchFamily="49" charset="-122"/>
                <a:ea typeface="楷体" panose="02010609060101010101" pitchFamily="49" charset="-122"/>
              </a:rPr>
              <a:t>）</a:t>
            </a:r>
            <a:endParaRPr lang="zh-CN" altLang="en-US" sz="2400" b="1" dirty="0">
              <a:latin typeface="楷体" panose="02010609060101010101" pitchFamily="49" charset="-122"/>
              <a:ea typeface="楷体" panose="02010609060101010101" pitchFamily="49" charset="-122"/>
            </a:endParaRPr>
          </a:p>
          <a:p>
            <a:r>
              <a:rPr lang="zh-CN" altLang="en-US" sz="2400" b="1" dirty="0">
                <a:latin typeface="楷体" panose="02010609060101010101" pitchFamily="49" charset="-122"/>
                <a:ea typeface="楷体" panose="02010609060101010101" pitchFamily="49" charset="-122"/>
              </a:rPr>
              <a:t>材料四：夜市卖菱藕，春船载绮罗。</a:t>
            </a:r>
            <a:endParaRPr lang="zh-CN" altLang="en-US" sz="2400" b="1" dirty="0">
              <a:latin typeface="楷体" panose="02010609060101010101" pitchFamily="49" charset="-122"/>
              <a:ea typeface="楷体" panose="02010609060101010101" pitchFamily="49" charset="-122"/>
            </a:endParaRPr>
          </a:p>
          <a:p>
            <a:r>
              <a:rPr lang="zh-CN" altLang="en-US" sz="2400" b="1">
                <a:latin typeface="楷体" panose="02010609060101010101" pitchFamily="49" charset="-122"/>
                <a:ea typeface="楷体" panose="02010609060101010101" pitchFamily="49" charset="-122"/>
              </a:rPr>
              <a:t>                                 </a:t>
            </a:r>
            <a:r>
              <a:rPr lang="en-US" altLang="zh-CN" sz="2400" b="1" dirty="0">
                <a:latin typeface="楷体" panose="02010609060101010101" pitchFamily="49" charset="-122"/>
                <a:ea typeface="楷体" panose="02010609060101010101" pitchFamily="49" charset="-122"/>
              </a:rPr>
              <a:t>——</a:t>
            </a:r>
            <a:r>
              <a:rPr lang="zh-CN" altLang="en-US" sz="2400" b="1" dirty="0">
                <a:latin typeface="楷体" panose="02010609060101010101" pitchFamily="49" charset="-122"/>
                <a:ea typeface="楷体" panose="02010609060101010101" pitchFamily="49" charset="-122"/>
              </a:rPr>
              <a:t>杜荀鹤</a:t>
            </a:r>
            <a:r>
              <a:rPr lang="en-US" altLang="zh-CN" sz="2400" b="1" dirty="0">
                <a:latin typeface="楷体" panose="02010609060101010101" pitchFamily="49" charset="-122"/>
                <a:ea typeface="楷体" panose="02010609060101010101" pitchFamily="49" charset="-122"/>
              </a:rPr>
              <a:t>(846</a:t>
            </a:r>
            <a:r>
              <a:rPr lang="zh-CN" altLang="en-US" sz="2400" b="1" dirty="0">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904)</a:t>
            </a:r>
            <a:endParaRPr lang="en-US" altLang="zh-CN" sz="2400" b="1">
              <a:latin typeface="楷体" panose="02010609060101010101" pitchFamily="49" charset="-122"/>
              <a:ea typeface="楷体" panose="02010609060101010101" pitchFamily="49" charset="-122"/>
            </a:endParaRPr>
          </a:p>
          <a:p>
            <a:pPr>
              <a:lnSpc>
                <a:spcPct val="110000"/>
              </a:lnSpc>
            </a:pPr>
            <a:r>
              <a:rPr lang="zh-CN" altLang="en-US" sz="2400" b="1" dirty="0">
                <a:latin typeface="楷体" panose="02010609060101010101" pitchFamily="49" charset="-122"/>
                <a:ea typeface="楷体" panose="02010609060101010101" pitchFamily="49" charset="-122"/>
              </a:rPr>
              <a:t>材料五：唐大历十四年（</a:t>
            </a:r>
            <a:r>
              <a:rPr lang="en-US" altLang="zh-CN" sz="2400" b="1" dirty="0">
                <a:latin typeface="楷体" panose="02010609060101010101" pitchFamily="49" charset="-122"/>
                <a:ea typeface="楷体" panose="02010609060101010101" pitchFamily="49" charset="-122"/>
              </a:rPr>
              <a:t>780</a:t>
            </a:r>
            <a:r>
              <a:rPr lang="zh-CN" altLang="en-US" sz="2400" b="1" dirty="0">
                <a:latin typeface="楷体" panose="02010609060101010101" pitchFamily="49" charset="-122"/>
                <a:ea typeface="楷体" panose="02010609060101010101" pitchFamily="49" charset="-122"/>
              </a:rPr>
              <a:t>年）六月一日敕：“诸坊市邸（旅舍）店有侵街打墙，接檐造舍，楼阁临市人家，勒百日内毁拆。” </a:t>
            </a:r>
            <a:r>
              <a:rPr lang="zh-CN" altLang="en-US" sz="2400" b="1" dirty="0">
                <a:latin typeface="宋体" panose="02010600030101010101" pitchFamily="2" charset="-122"/>
                <a:ea typeface="宋体" panose="02010600030101010101" pitchFamily="2" charset="-122"/>
              </a:rPr>
              <a:t>         </a:t>
            </a:r>
            <a:endParaRPr lang="zh-CN" altLang="en-US" sz="2400" b="1">
              <a:latin typeface="宋体" panose="02010600030101010101" pitchFamily="2" charset="-122"/>
              <a:ea typeface="宋体" panose="02010600030101010101" pitchFamily="2" charset="-122"/>
            </a:endParaRPr>
          </a:p>
          <a:p>
            <a:r>
              <a:rPr lang="zh-CN" altLang="en-US" sz="2400" b="1" dirty="0">
                <a:latin typeface="宋体" panose="02010600030101010101" pitchFamily="2" charset="-122"/>
                <a:ea typeface="宋体" panose="02010600030101010101" pitchFamily="2" charset="-122"/>
              </a:rPr>
              <a:t>                                 </a:t>
            </a:r>
            <a:r>
              <a:rPr lang="en-US" altLang="zh-CN" sz="2400" b="1" dirty="0">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全唐文</a:t>
            </a:r>
            <a:r>
              <a:rPr lang="en-US" altLang="zh-CN" sz="2400" b="1" dirty="0">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卷</a:t>
            </a:r>
            <a:r>
              <a:rPr lang="en-US" altLang="zh-CN" sz="2400" b="1" dirty="0">
                <a:latin typeface="宋体" panose="02010600030101010101" pitchFamily="2" charset="-122"/>
                <a:ea typeface="宋体" panose="02010600030101010101" pitchFamily="2" charset="-122"/>
              </a:rPr>
              <a:t>32</a:t>
            </a:r>
            <a:endParaRPr lang="en-US" altLang="zh-CN" sz="2400" b="1" dirty="0">
              <a:latin typeface="宋体" panose="02010600030101010101" pitchFamily="2" charset="-122"/>
              <a:ea typeface="楷体" panose="02010609060101010101" pitchFamily="49" charset="-122"/>
            </a:endParaRPr>
          </a:p>
        </p:txBody>
      </p:sp>
      <p:sp>
        <p:nvSpPr>
          <p:cNvPr id="33794" name="文本框 1"/>
          <p:cNvSpPr txBox="1"/>
          <p:nvPr/>
        </p:nvSpPr>
        <p:spPr>
          <a:xfrm>
            <a:off x="947738" y="5001895"/>
            <a:ext cx="8129587" cy="521970"/>
          </a:xfrm>
          <a:prstGeom prst="rect">
            <a:avLst/>
          </a:prstGeom>
          <a:noFill/>
          <a:ln w="9525">
            <a:noFill/>
          </a:ln>
        </p:spPr>
        <p:txBody>
          <a:bodyPr wrap="square" anchor="t">
            <a:spAutoFit/>
          </a:bodyPr>
          <a:p>
            <a:r>
              <a:rPr lang="zh-CN" altLang="en-US" sz="2800" b="1">
                <a:latin typeface="Arial" panose="020B0604020202020204" pitchFamily="34" charset="0"/>
                <a:ea typeface="宋体" panose="02010600030101010101" pitchFamily="2" charset="-122"/>
              </a:rPr>
              <a:t>根据材料和所学知识概述唐代</a:t>
            </a:r>
            <a:r>
              <a:rPr lang="en-US" altLang="zh-CN" sz="2800" b="1">
                <a:latin typeface="Arial" panose="020B0604020202020204" pitchFamily="34" charset="0"/>
                <a:ea typeface="宋体" panose="02010600030101010101" pitchFamily="2" charset="-122"/>
              </a:rPr>
              <a:t>“</a:t>
            </a:r>
            <a:r>
              <a:rPr lang="zh-CN" altLang="en-US" sz="2800" b="1">
                <a:latin typeface="Arial" panose="020B0604020202020204" pitchFamily="34" charset="0"/>
                <a:ea typeface="宋体" panose="02010600030101010101" pitchFamily="2" charset="-122"/>
              </a:rPr>
              <a:t>市</a:t>
            </a:r>
            <a:r>
              <a:rPr lang="en-US" altLang="zh-CN" sz="2800" b="1">
                <a:latin typeface="Arial" panose="020B0604020202020204" pitchFamily="34" charset="0"/>
                <a:ea typeface="宋体" panose="02010600030101010101" pitchFamily="2" charset="-122"/>
              </a:rPr>
              <a:t>”</a:t>
            </a:r>
            <a:r>
              <a:rPr lang="zh-CN" altLang="en-US" sz="2800" b="1">
                <a:latin typeface="Arial" panose="020B0604020202020204" pitchFamily="34" charset="0"/>
                <a:ea typeface="宋体" panose="02010600030101010101" pitchFamily="2" charset="-122"/>
              </a:rPr>
              <a:t>的变化。</a:t>
            </a:r>
            <a:endParaRPr lang="zh-CN" altLang="en-US" sz="2800" b="1">
              <a:latin typeface="Arial" panose="020B0604020202020204" pitchFamily="34" charset="0"/>
              <a:ea typeface="宋体" panose="02010600030101010101" pitchFamily="2" charset="-122"/>
            </a:endParaRPr>
          </a:p>
        </p:txBody>
      </p:sp>
      <p:sp>
        <p:nvSpPr>
          <p:cNvPr id="4" name="椭圆 3"/>
          <p:cNvSpPr/>
          <p:nvPr/>
        </p:nvSpPr>
        <p:spPr>
          <a:xfrm>
            <a:off x="5918200" y="2296160"/>
            <a:ext cx="668338" cy="406400"/>
          </a:xfrm>
          <a:prstGeom prst="ellipse">
            <a:avLst/>
          </a:prstGeom>
          <a:noFill/>
          <a:ln w="47625">
            <a:solidFill>
              <a:srgbClr val="FF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5" name="椭圆 4"/>
          <p:cNvSpPr/>
          <p:nvPr/>
        </p:nvSpPr>
        <p:spPr>
          <a:xfrm>
            <a:off x="2203450" y="2993708"/>
            <a:ext cx="669925" cy="406400"/>
          </a:xfrm>
          <a:prstGeom prst="ellipse">
            <a:avLst/>
          </a:prstGeom>
          <a:noFill/>
          <a:ln w="47625">
            <a:solidFill>
              <a:srgbClr val="FF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6" name="椭圆 5"/>
          <p:cNvSpPr/>
          <p:nvPr/>
        </p:nvSpPr>
        <p:spPr>
          <a:xfrm>
            <a:off x="7587615" y="1499235"/>
            <a:ext cx="1339850" cy="406400"/>
          </a:xfrm>
          <a:prstGeom prst="ellipse">
            <a:avLst/>
          </a:prstGeom>
          <a:noFill/>
          <a:ln w="47625">
            <a:solidFill>
              <a:srgbClr val="FF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7" name="椭圆 6"/>
          <p:cNvSpPr/>
          <p:nvPr/>
        </p:nvSpPr>
        <p:spPr>
          <a:xfrm>
            <a:off x="1597660" y="4166870"/>
            <a:ext cx="2917825" cy="406400"/>
          </a:xfrm>
          <a:prstGeom prst="ellipse">
            <a:avLst/>
          </a:prstGeom>
          <a:noFill/>
          <a:ln w="47625">
            <a:solidFill>
              <a:srgbClr val="FF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2" name="文本框 1"/>
          <p:cNvSpPr txBox="1"/>
          <p:nvPr/>
        </p:nvSpPr>
        <p:spPr>
          <a:xfrm>
            <a:off x="947738" y="5523865"/>
            <a:ext cx="8520112" cy="1383665"/>
          </a:xfrm>
          <a:prstGeom prst="rect">
            <a:avLst/>
          </a:prstGeom>
          <a:noFill/>
          <a:ln w="9525">
            <a:noFill/>
          </a:ln>
        </p:spPr>
        <p:txBody>
          <a:bodyPr wrap="square" anchor="t">
            <a:spAutoFit/>
          </a:bodyPr>
          <a:p>
            <a:r>
              <a:rPr lang="zh-CN" altLang="en-US" sz="2800" b="1">
                <a:latin typeface="楷体" panose="02010609060101010101" pitchFamily="49" charset="-122"/>
                <a:ea typeface="楷体" panose="02010609060101010101" pitchFamily="49" charset="-122"/>
              </a:rPr>
              <a:t>唐前期市有严格时间限制，后期出现夜市。</a:t>
            </a:r>
            <a:endParaRPr lang="zh-CN" altLang="en-US" sz="2800" b="1">
              <a:latin typeface="楷体" panose="02010609060101010101" pitchFamily="49" charset="-122"/>
              <a:ea typeface="楷体" panose="02010609060101010101" pitchFamily="49" charset="-122"/>
            </a:endParaRPr>
          </a:p>
          <a:p>
            <a:r>
              <a:rPr lang="zh-CN" altLang="en-US" sz="2800" b="1">
                <a:latin typeface="楷体" panose="02010609060101010101" pitchFamily="49" charset="-122"/>
                <a:ea typeface="楷体" panose="02010609060101010101" pitchFamily="49" charset="-122"/>
              </a:rPr>
              <a:t>草市发展。</a:t>
            </a:r>
            <a:endParaRPr lang="zh-CN" altLang="en-US" sz="2800" b="1">
              <a:latin typeface="楷体" panose="02010609060101010101" pitchFamily="49" charset="-122"/>
              <a:ea typeface="楷体" panose="02010609060101010101" pitchFamily="49" charset="-122"/>
            </a:endParaRPr>
          </a:p>
          <a:p>
            <a:r>
              <a:rPr lang="zh-CN" altLang="en-US" sz="2800" b="1">
                <a:latin typeface="楷体" panose="02010609060101010101" pitchFamily="49" charset="-122"/>
                <a:ea typeface="楷体" panose="02010609060101010101" pitchFamily="49" charset="-122"/>
              </a:rPr>
              <a:t>原有的管理制度不适应新的经济形势。  </a:t>
            </a:r>
            <a:endParaRPr lang="zh-CN" altLang="en-US">
              <a:latin typeface="Arial" panose="020B0604020202020204" pitchFamily="34" charset="0"/>
              <a:ea typeface="宋体" panose="02010600030101010101" pitchFamily="2" charset="-122"/>
            </a:endParaRPr>
          </a:p>
        </p:txBody>
      </p:sp>
      <p:sp>
        <p:nvSpPr>
          <p:cNvPr id="20482" name="文本框 30723"/>
          <p:cNvSpPr txBox="1"/>
          <p:nvPr/>
        </p:nvSpPr>
        <p:spPr>
          <a:xfrm>
            <a:off x="227965" y="19050"/>
            <a:ext cx="869950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唐代</a:t>
            </a:r>
            <a:r>
              <a:rPr lang="en-US" altLang="zh-CN" sz="3200" b="1" dirty="0">
                <a:solidFill>
                  <a:srgbClr val="FFFF00"/>
                </a:solidFill>
                <a:latin typeface="黑体" panose="02010609060101010101" pitchFamily="49" charset="-122"/>
                <a:ea typeface="黑体" panose="02010609060101010101" pitchFamily="49" charset="-122"/>
                <a:sym typeface="+mn-ea"/>
              </a:rPr>
              <a:t>“</a:t>
            </a:r>
            <a:r>
              <a:rPr lang="zh-CN" altLang="en-US" sz="3200" b="1" dirty="0">
                <a:solidFill>
                  <a:srgbClr val="FFFF00"/>
                </a:solidFill>
                <a:latin typeface="黑体" panose="02010609060101010101" pitchFamily="49" charset="-122"/>
                <a:ea typeface="黑体" panose="02010609060101010101" pitchFamily="49" charset="-122"/>
                <a:sym typeface="+mn-ea"/>
              </a:rPr>
              <a:t>市</a:t>
            </a:r>
            <a:r>
              <a:rPr lang="en-US" altLang="zh-CN" sz="3200" b="1" dirty="0">
                <a:solidFill>
                  <a:srgbClr val="FFFF00"/>
                </a:solidFill>
                <a:latin typeface="黑体" panose="02010609060101010101" pitchFamily="49" charset="-122"/>
                <a:ea typeface="黑体" panose="02010609060101010101" pitchFamily="49" charset="-122"/>
                <a:sym typeface="+mn-ea"/>
              </a:rPr>
              <a:t>”</a:t>
            </a:r>
            <a:r>
              <a:rPr lang="zh-CN" altLang="en-US" sz="3200" b="1" dirty="0">
                <a:solidFill>
                  <a:srgbClr val="FFFF00"/>
                </a:solidFill>
                <a:latin typeface="黑体" panose="02010609060101010101" pitchFamily="49" charset="-122"/>
                <a:ea typeface="黑体" panose="02010609060101010101" pitchFamily="49" charset="-122"/>
                <a:sym typeface="+mn-ea"/>
              </a:rPr>
              <a:t>的变迁</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9" name="椭圆 8"/>
          <p:cNvSpPr/>
          <p:nvPr/>
        </p:nvSpPr>
        <p:spPr>
          <a:xfrm>
            <a:off x="3319145" y="628650"/>
            <a:ext cx="668338" cy="406400"/>
          </a:xfrm>
          <a:prstGeom prst="ellipse">
            <a:avLst/>
          </a:prstGeom>
          <a:noFill/>
          <a:ln w="47625">
            <a:solidFill>
              <a:srgbClr val="FF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0" name="椭圆 9"/>
          <p:cNvSpPr/>
          <p:nvPr/>
        </p:nvSpPr>
        <p:spPr>
          <a:xfrm>
            <a:off x="7285990" y="758190"/>
            <a:ext cx="668338" cy="406400"/>
          </a:xfrm>
          <a:prstGeom prst="ellipse">
            <a:avLst/>
          </a:prstGeom>
          <a:noFill/>
          <a:ln w="47625">
            <a:solidFill>
              <a:srgbClr val="FF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100000">
                                          <p:val>
                                            <p:strVal val="#ppt_x"/>
                                          </p:val>
                                        </p:tav>
                                      </p:tavLst>
                                    </p:anim>
                                    <p:anim calcmode="lin" valueType="num">
                                      <p:cBhvr>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ppt_x</p:attrName>
                                        </p:attrNameLst>
                                      </p:cBhvr>
                                      <p:tavLst>
                                        <p:tav tm="0">
                                          <p:val>
                                            <p:strVal val="#ppt_x"/>
                                          </p:val>
                                        </p:tav>
                                        <p:tav tm="100000">
                                          <p:val>
                                            <p:strVal val="#ppt_x"/>
                                          </p:val>
                                        </p:tav>
                                      </p:tavLst>
                                    </p:anim>
                                    <p:anim calcmode="lin" valueType="num">
                                      <p:cBhvr>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ppt_x</p:attrName>
                                        </p:attrNameLst>
                                      </p:cBhvr>
                                      <p:tavLst>
                                        <p:tav tm="0">
                                          <p:val>
                                            <p:strVal val="#ppt_x"/>
                                          </p:val>
                                        </p:tav>
                                        <p:tav tm="100000">
                                          <p:val>
                                            <p:strVal val="#ppt_x"/>
                                          </p:val>
                                        </p:tav>
                                      </p:tavLst>
                                    </p:anim>
                                    <p:anim calcmode="lin" valueType="num">
                                      <p:cBhvr>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ppt_x</p:attrName>
                                        </p:attrNameLst>
                                      </p:cBhvr>
                                      <p:tavLst>
                                        <p:tav tm="0">
                                          <p:val>
                                            <p:strVal val="#ppt_x"/>
                                          </p:val>
                                        </p:tav>
                                        <p:tav tm="100000">
                                          <p:val>
                                            <p:strVal val="#ppt_x"/>
                                          </p:val>
                                        </p:tav>
                                      </p:tavLst>
                                    </p:anim>
                                    <p:anim calcmode="lin" valueType="num">
                                      <p:cBhvr>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ppt_x</p:attrName>
                                        </p:attrNameLst>
                                      </p:cBhvr>
                                      <p:tavLst>
                                        <p:tav tm="0">
                                          <p:val>
                                            <p:strVal val="#ppt_x"/>
                                          </p:val>
                                        </p:tav>
                                        <p:tav tm="100000">
                                          <p:val>
                                            <p:strVal val="#ppt_x"/>
                                          </p:val>
                                        </p:tav>
                                      </p:tavLst>
                                    </p:anim>
                                    <p:anim calcmode="lin" valueType="num">
                                      <p:cBhvr>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ppt_x</p:attrName>
                                        </p:attrNameLst>
                                      </p:cBhvr>
                                      <p:tavLst>
                                        <p:tav tm="0">
                                          <p:val>
                                            <p:strVal val="#ppt_x"/>
                                          </p:val>
                                        </p:tav>
                                        <p:tav tm="100000">
                                          <p:val>
                                            <p:strVal val="#ppt_x"/>
                                          </p:val>
                                        </p:tav>
                                      </p:tavLst>
                                    </p:anim>
                                    <p:anim calcmode="lin" valueType="num">
                                      <p:cBhvr>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ppt_x"/>
                                          </p:val>
                                        </p:tav>
                                        <p:tav tm="100000">
                                          <p:val>
                                            <p:strVal val="#ppt_x"/>
                                          </p:val>
                                        </p:tav>
                                      </p:tavLst>
                                    </p:anim>
                                    <p:anim calcmode="lin" valueType="num">
                                      <p:cBhvr additive="base">
                                        <p:cTn id="4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7" grpId="0" bldLvl="0" animBg="1"/>
      <p:bldP spid="2" grpId="0"/>
      <p:bldP spid="9" grpId="0" bldLvl="0" animBg="1"/>
      <p:bldP spid="10"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6" name="Group 4"/>
          <p:cNvGraphicFramePr>
            <a:graphicFrameLocks noGrp="1"/>
          </p:cNvGraphicFramePr>
          <p:nvPr>
            <p:custDataLst>
              <p:tags r:id="rId1"/>
            </p:custDataLst>
          </p:nvPr>
        </p:nvGraphicFramePr>
        <p:xfrm>
          <a:off x="325755" y="950595"/>
          <a:ext cx="11772900" cy="5606415"/>
        </p:xfrm>
        <a:graphic>
          <a:graphicData uri="http://schemas.openxmlformats.org/drawingml/2006/table">
            <a:tbl>
              <a:tblPr/>
              <a:tblGrid>
                <a:gridCol w="611505"/>
                <a:gridCol w="11161395"/>
              </a:tblGrid>
              <a:tr h="1818005">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政</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治</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384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经</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济</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457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文</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化</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文本框 5"/>
          <p:cNvSpPr txBox="1"/>
          <p:nvPr/>
        </p:nvSpPr>
        <p:spPr>
          <a:xfrm>
            <a:off x="1093470" y="2844165"/>
            <a:ext cx="10893425" cy="1494155"/>
          </a:xfrm>
          <a:prstGeom prst="rect">
            <a:avLst/>
          </a:prstGeom>
          <a:noFill/>
          <a:ln w="9525">
            <a:noFill/>
          </a:ln>
        </p:spPr>
        <p:txBody>
          <a:bodyPr wrap="square" lIns="96442" tIns="48220" rIns="96442" bIns="48220">
            <a:spAutoFit/>
          </a:bodyPr>
          <a:p>
            <a:pPr defTabSz="1113155"/>
            <a:r>
              <a:rPr lang="zh-CN" altLang="en-US" sz="2340" b="1" dirty="0">
                <a:solidFill>
                  <a:schemeClr val="tx1"/>
                </a:solidFill>
                <a:latin typeface="楷体" panose="02010609060101010101" pitchFamily="49" charset="-122"/>
                <a:ea typeface="楷体" panose="02010609060101010101" pitchFamily="49" charset="-122"/>
              </a:rPr>
              <a:t>农业：曲辕犁、筒车、经济重心南移、均田制、租庸调制、两税法</a:t>
            </a:r>
            <a:endParaRPr lang="zh-CN" altLang="en-US" sz="2340" b="1" dirty="0">
              <a:solidFill>
                <a:schemeClr val="tx1"/>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手工业：丝织业技术高，南方丝织业发展迅速；瓷器：南青北白</a:t>
            </a:r>
            <a:endParaRPr lang="zh-CN" altLang="en-US" sz="2340" b="1" dirty="0">
              <a:solidFill>
                <a:schemeClr val="tx1"/>
              </a:solidFill>
              <a:latin typeface="楷体" panose="02010609060101010101" pitchFamily="49" charset="-122"/>
              <a:ea typeface="楷体" panose="02010609060101010101" pitchFamily="49" charset="-122"/>
            </a:endParaRPr>
          </a:p>
          <a:p>
            <a:pPr defTabSz="1113155"/>
            <a:r>
              <a:rPr lang="zh-CN" altLang="en-US" sz="2080" b="1" dirty="0">
                <a:solidFill>
                  <a:schemeClr val="tx1"/>
                </a:solidFill>
                <a:latin typeface="楷体" panose="02010609060101010101" pitchFamily="49" charset="-122"/>
                <a:ea typeface="楷体" panose="02010609060101010101" pitchFamily="49" charset="-122"/>
              </a:rPr>
              <a:t>商业：大城市；草市发展；邸店、柜坊和飞钱；市舶使；瓷器大量出口</a:t>
            </a:r>
            <a:endParaRPr lang="zh-CN" altLang="en-US" sz="2080" b="1" dirty="0">
              <a:solidFill>
                <a:schemeClr val="tx1"/>
              </a:solidFill>
              <a:latin typeface="楷体" panose="02010609060101010101" pitchFamily="49" charset="-122"/>
              <a:ea typeface="楷体" panose="02010609060101010101" pitchFamily="49" charset="-122"/>
            </a:endParaRPr>
          </a:p>
          <a:p>
            <a:pPr defTabSz="1113155"/>
            <a:r>
              <a:rPr lang="zh-CN" altLang="en-US" sz="2340" b="1" dirty="0">
                <a:solidFill>
                  <a:schemeClr val="tx1"/>
                </a:solidFill>
                <a:latin typeface="楷体" panose="02010609060101010101" pitchFamily="49" charset="-122"/>
                <a:ea typeface="楷体" panose="02010609060101010101" pitchFamily="49" charset="-122"/>
              </a:rPr>
              <a:t>交通：大运河、海陆丝绸之路</a:t>
            </a:r>
            <a:endParaRPr lang="zh-CN" altLang="en-US" sz="2340" b="1" dirty="0">
              <a:solidFill>
                <a:schemeClr val="tx1"/>
              </a:solidFill>
              <a:latin typeface="楷体" panose="02010609060101010101" pitchFamily="49" charset="-122"/>
              <a:ea typeface="楷体" panose="02010609060101010101" pitchFamily="49" charset="-122"/>
            </a:endParaRPr>
          </a:p>
        </p:txBody>
      </p:sp>
      <p:sp>
        <p:nvSpPr>
          <p:cNvPr id="20" name="文本框 19"/>
          <p:cNvSpPr txBox="1"/>
          <p:nvPr/>
        </p:nvSpPr>
        <p:spPr>
          <a:xfrm>
            <a:off x="1086485" y="950595"/>
            <a:ext cx="10908030" cy="1893570"/>
          </a:xfrm>
          <a:prstGeom prst="rect">
            <a:avLst/>
          </a:prstGeom>
          <a:noFill/>
          <a:ln w="9525">
            <a:noFill/>
          </a:ln>
        </p:spPr>
        <p:txBody>
          <a:bodyPr wrap="square" lIns="96442" tIns="48220" rIns="96442" bIns="48220">
            <a:spAutoFit/>
          </a:bodyPr>
          <a:p>
            <a:pPr marL="342900" marR="0" lvl="0" indent="-342900" algn="l" defTabSz="914400" rtl="0" eaLnBrk="1" fontAlgn="ctr" latinLnBrk="0" hangingPunct="1">
              <a:lnSpc>
                <a:spcPct val="100000"/>
              </a:lnSpc>
              <a:spcBef>
                <a:spcPts val="0"/>
              </a:spcBef>
              <a:spcAft>
                <a:spcPct val="0"/>
              </a:spcAft>
              <a:buClrTx/>
              <a:buSzTx/>
              <a:buFontTx/>
              <a:buNone/>
              <a:defRPr/>
            </a:pPr>
            <a:r>
              <a:rPr lang="zh-CN" altLang="en-US" sz="2335" b="1" kern="0" noProof="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中央：</a:t>
            </a:r>
            <a:r>
              <a:rPr lang="zh-CN" altLang="zh-CN" sz="2335" b="1" kern="0" noProof="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三</a:t>
            </a:r>
            <a:r>
              <a:rPr lang="zh-CN" altLang="zh-CN" sz="2335" b="1" kern="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省六部制</a:t>
            </a:r>
            <a:endParaRPr kumimoji="0" lang="en-US" altLang="zh-CN" sz="2335" b="1" i="0" u="none" strike="noStrike" kern="0" cap="none" spc="0" normalizeH="0" baseline="0" noProof="1"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地方：隋</a:t>
            </a:r>
            <a:r>
              <a:rPr lang="zh-CN" altLang="en-US" sz="2335" b="1" ker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：州、县         </a:t>
            </a: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唐</a:t>
            </a:r>
            <a:r>
              <a:rPr lang="zh-CN" altLang="en-US" sz="2335" b="1" ker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：道、州、县</a:t>
            </a:r>
            <a:endParaRPr kumimoji="0" lang="en-US" altLang="zh-CN" sz="2335" b="1" i="0" u="none" strike="noStrike" kern="0" cap="none" spc="0" normalizeH="0" baseline="0" noProof="1">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唐中期在地方设置节度使，安史之乱后形成藩镇割据，削弱中央集权</a:t>
            </a: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选官制度</a:t>
            </a:r>
            <a:r>
              <a:rPr lang="en-US" altLang="zh-CN"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a:t>
            </a: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科举制</a:t>
            </a:r>
            <a:endPar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a:p>
            <a:pPr marL="0" marR="0" lvl="0" indent="0" algn="l" defTabSz="914400" rtl="0" eaLnBrk="1" fontAlgn="base" latinLnBrk="0" hangingPunct="1">
              <a:lnSpc>
                <a:spcPct val="100000"/>
              </a:lnSpc>
              <a:spcBef>
                <a:spcPct val="0"/>
              </a:spcBef>
              <a:spcAft>
                <a:spcPct val="0"/>
              </a:spcAft>
              <a:buClr>
                <a:srgbClr val="2A95B7"/>
              </a:buClr>
              <a:buSzTx/>
              <a:buFontTx/>
              <a:buNone/>
              <a:defRPr/>
            </a:pPr>
            <a:r>
              <a:rPr lang="zh-CN" altLang="en-US" sz="2335" b="1" kern="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rPr>
              <a:t>开明的民族政策和对外政策</a:t>
            </a:r>
            <a:endParaRPr lang="zh-CN" altLang="en-US" sz="2335" b="1" kern="0" dirty="0" smtClean="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Sniglet" panose="04070505030100020000" charset="0"/>
            </a:endParaRPr>
          </a:p>
        </p:txBody>
      </p:sp>
      <p:sp>
        <p:nvSpPr>
          <p:cNvPr id="7" name="文本框 6"/>
          <p:cNvSpPr txBox="1"/>
          <p:nvPr/>
        </p:nvSpPr>
        <p:spPr>
          <a:xfrm>
            <a:off x="976630" y="4485640"/>
            <a:ext cx="11122025" cy="1893570"/>
          </a:xfrm>
          <a:prstGeom prst="rect">
            <a:avLst/>
          </a:prstGeom>
          <a:noFill/>
          <a:ln w="9525">
            <a:noFill/>
          </a:ln>
        </p:spPr>
        <p:txBody>
          <a:bodyPr wrap="square" lIns="96442" tIns="48220" rIns="96442" bIns="48220">
            <a:spAutoFit/>
          </a:bodyPr>
          <a:p>
            <a:pPr defTabSz="1113155"/>
            <a:r>
              <a:rPr lang="zh-CN" altLang="en-US" sz="2340" b="1" dirty="0">
                <a:latin typeface="楷体" panose="02010609060101010101" pitchFamily="49" charset="-122"/>
                <a:ea typeface="楷体" panose="02010609060101010101" pitchFamily="49" charset="-122"/>
              </a:rPr>
              <a:t>思想：三教合一，儒学复兴运动兴起</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文学：唐诗兴盛：词出现；唐传奇</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书法：楷书：欧、颜、柳；草书：张旭、怀素</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绘画：展子虔（隋）、阎立本、吴道子；莫高窟的壁画</a:t>
            </a:r>
            <a:endParaRPr lang="zh-CN" altLang="en-US" sz="2340" b="1" dirty="0">
              <a:latin typeface="楷体" panose="02010609060101010101" pitchFamily="49" charset="-122"/>
              <a:ea typeface="楷体" panose="02010609060101010101" pitchFamily="49" charset="-122"/>
            </a:endParaRPr>
          </a:p>
          <a:p>
            <a:pPr defTabSz="1113155"/>
            <a:r>
              <a:rPr lang="zh-CN" altLang="en-US" sz="2340" b="1" dirty="0">
                <a:latin typeface="楷体" panose="02010609060101010101" pitchFamily="49" charset="-122"/>
                <a:ea typeface="楷体" panose="02010609060101010101" pitchFamily="49" charset="-122"/>
              </a:rPr>
              <a:t>科技：</a:t>
            </a:r>
            <a:r>
              <a:rPr lang="zh-CN" altLang="en-US" sz="2335" b="1" dirty="0">
                <a:latin typeface="楷体" panose="02010609060101010101" pitchFamily="49" charset="-122"/>
                <a:ea typeface="楷体" panose="02010609060101010101" pitchFamily="49" charset="-122"/>
                <a:sym typeface="+mn-ea"/>
              </a:rPr>
              <a:t>出现雕版印刷术；</a:t>
            </a:r>
            <a:r>
              <a:rPr lang="zh-CN" altLang="en-US" sz="2340" b="1" dirty="0">
                <a:latin typeface="楷体" panose="02010609060101010101" pitchFamily="49" charset="-122"/>
                <a:ea typeface="楷体" panose="02010609060101010101" pitchFamily="49" charset="-122"/>
              </a:rPr>
              <a:t>造纸术西传；唐末，火药开始用于军事</a:t>
            </a:r>
            <a:endParaRPr lang="zh-CN" altLang="zh-CN" sz="2340" b="1" dirty="0">
              <a:latin typeface="楷体" panose="02010609060101010101" pitchFamily="49" charset="-122"/>
              <a:ea typeface="楷体" panose="02010609060101010101" pitchFamily="49" charset="-122"/>
            </a:endParaRPr>
          </a:p>
        </p:txBody>
      </p:sp>
      <p:sp>
        <p:nvSpPr>
          <p:cNvPr id="16" name="WordArt 2"/>
          <p:cNvSpPr/>
          <p:nvPr/>
        </p:nvSpPr>
        <p:spPr>
          <a:xfrm>
            <a:off x="325755" y="133985"/>
            <a:ext cx="2260600" cy="674370"/>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阶段特征：</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4" name="文本框 3"/>
          <p:cNvSpPr txBox="1"/>
          <p:nvPr/>
        </p:nvSpPr>
        <p:spPr>
          <a:xfrm>
            <a:off x="1585595" y="1146175"/>
            <a:ext cx="4765675" cy="522605"/>
          </a:xfrm>
          <a:prstGeom prst="rect">
            <a:avLst/>
          </a:prstGeom>
          <a:solidFill>
            <a:srgbClr val="00FF00"/>
          </a:solidFill>
          <a:ln w="9525">
            <a:noFill/>
          </a:ln>
        </p:spPr>
        <p:txBody>
          <a:bodyPr wrap="square" lIns="96442" tIns="48220" rIns="96442" bIns="48220">
            <a:spAutoFit/>
          </a:bodyPr>
          <a:p>
            <a:pPr lvl="0" algn="dist" defTabSz="1113155">
              <a:buClrTx/>
              <a:buSzTx/>
              <a:buFontTx/>
            </a:pPr>
            <a:r>
              <a:rPr lang="zh-CN" altLang="en-US" sz="2775" dirty="0">
                <a:latin typeface="黑体" panose="02010609060101010101" pitchFamily="49" charset="-122"/>
                <a:ea typeface="黑体" panose="02010609060101010101" pitchFamily="49" charset="-122"/>
                <a:sym typeface="+mn-ea"/>
              </a:rPr>
              <a:t>君主专制中央集权制度发展</a:t>
            </a:r>
            <a:endParaRPr lang="zh-CN" altLang="en-US" sz="2775" dirty="0">
              <a:latin typeface="黑体" panose="02010609060101010101" pitchFamily="49" charset="-122"/>
              <a:ea typeface="黑体" panose="02010609060101010101" pitchFamily="49" charset="-122"/>
              <a:sym typeface="+mn-ea"/>
            </a:endParaRPr>
          </a:p>
        </p:txBody>
      </p:sp>
      <p:sp>
        <p:nvSpPr>
          <p:cNvPr id="5" name="文本框 4"/>
          <p:cNvSpPr txBox="1"/>
          <p:nvPr/>
        </p:nvSpPr>
        <p:spPr>
          <a:xfrm>
            <a:off x="6632116" y="1146396"/>
            <a:ext cx="3369310" cy="522605"/>
          </a:xfrm>
          <a:prstGeom prst="rect">
            <a:avLst/>
          </a:prstGeom>
          <a:solidFill>
            <a:srgbClr val="00FF00"/>
          </a:solidFill>
          <a:ln w="9525">
            <a:noFill/>
          </a:ln>
        </p:spPr>
        <p:txBody>
          <a:bodyPr wrap="square" lIns="96442" tIns="48220" rIns="96442" bIns="48220">
            <a:spAutoFit/>
          </a:bodyPr>
          <a:p>
            <a:pPr lvl="0" algn="dist" defTabSz="1113155">
              <a:buClrTx/>
              <a:buSzTx/>
              <a:buFontTx/>
            </a:pPr>
            <a:r>
              <a:rPr lang="zh-CN" altLang="en-US" sz="2775" dirty="0">
                <a:latin typeface="黑体" panose="02010609060101010101" pitchFamily="49" charset="-122"/>
                <a:ea typeface="黑体" panose="02010609060101010101" pitchFamily="49" charset="-122"/>
                <a:sym typeface="+mn-ea"/>
              </a:rPr>
              <a:t>国家统一、国力强盛</a:t>
            </a:r>
            <a:endParaRPr lang="zh-CN" altLang="en-US" sz="2775" dirty="0">
              <a:latin typeface="黑体" panose="02010609060101010101" pitchFamily="49" charset="-122"/>
              <a:ea typeface="黑体" panose="02010609060101010101" pitchFamily="49" charset="-122"/>
              <a:sym typeface="+mn-ea"/>
            </a:endParaRPr>
          </a:p>
        </p:txBody>
      </p:sp>
      <p:sp>
        <p:nvSpPr>
          <p:cNvPr id="8" name="文本框 7"/>
          <p:cNvSpPr txBox="1"/>
          <p:nvPr/>
        </p:nvSpPr>
        <p:spPr>
          <a:xfrm>
            <a:off x="1585855" y="1908538"/>
            <a:ext cx="4428490" cy="522605"/>
          </a:xfrm>
          <a:prstGeom prst="rect">
            <a:avLst/>
          </a:prstGeom>
          <a:solidFill>
            <a:srgbClr val="00FF00"/>
          </a:solidFill>
          <a:ln w="9525">
            <a:noFill/>
          </a:ln>
        </p:spPr>
        <p:txBody>
          <a:bodyPr wrap="none" lIns="96442" tIns="48220" rIns="96442" bIns="48220">
            <a:spAutoFit/>
          </a:bodyPr>
          <a:p>
            <a:pPr algn="dist" defTabSz="1113155"/>
            <a:r>
              <a:rPr lang="zh-CN" altLang="en-US" sz="2775" dirty="0">
                <a:latin typeface="黑体" panose="02010609060101010101" pitchFamily="49" charset="-122"/>
                <a:ea typeface="黑体" panose="02010609060101010101" pitchFamily="49" charset="-122"/>
                <a:sym typeface="+mn-ea"/>
              </a:rPr>
              <a:t>统一多民族国家进一步发展</a:t>
            </a:r>
            <a:endParaRPr lang="zh-CN" altLang="en-US" sz="2775" dirty="0">
              <a:latin typeface="黑体" panose="02010609060101010101" pitchFamily="49" charset="-122"/>
              <a:ea typeface="黑体" panose="02010609060101010101" pitchFamily="49" charset="-122"/>
              <a:sym typeface="+mn-ea"/>
            </a:endParaRPr>
          </a:p>
        </p:txBody>
      </p:sp>
      <p:sp>
        <p:nvSpPr>
          <p:cNvPr id="9" name="文本框 8"/>
          <p:cNvSpPr txBox="1"/>
          <p:nvPr/>
        </p:nvSpPr>
        <p:spPr>
          <a:xfrm>
            <a:off x="6634002" y="1908956"/>
            <a:ext cx="3367654" cy="522605"/>
          </a:xfrm>
          <a:prstGeom prst="rect">
            <a:avLst/>
          </a:prstGeom>
          <a:solidFill>
            <a:srgbClr val="00FF00"/>
          </a:solidFill>
          <a:ln w="9525">
            <a:noFill/>
          </a:ln>
        </p:spPr>
        <p:txBody>
          <a:bodyPr lIns="96442" tIns="48220" rIns="96442" bIns="48220">
            <a:spAutoFit/>
          </a:bodyPr>
          <a:p>
            <a:pPr algn="dist" defTabSz="1113155"/>
            <a:r>
              <a:rPr lang="zh-CN" altLang="en-US" sz="2775" dirty="0">
                <a:latin typeface="黑体" panose="02010609060101010101" pitchFamily="49" charset="-122"/>
                <a:ea typeface="黑体" panose="02010609060101010101" pitchFamily="49" charset="-122"/>
                <a:sym typeface="+mn-ea"/>
              </a:rPr>
              <a:t>对外交往盛况空前</a:t>
            </a:r>
            <a:endParaRPr lang="zh-CN" altLang="en-US" sz="2775" dirty="0">
              <a:latin typeface="黑体" panose="02010609060101010101" pitchFamily="49" charset="-122"/>
              <a:ea typeface="黑体" panose="02010609060101010101" pitchFamily="49" charset="-122"/>
              <a:sym typeface="+mn-ea"/>
            </a:endParaRPr>
          </a:p>
        </p:txBody>
      </p:sp>
      <p:sp>
        <p:nvSpPr>
          <p:cNvPr id="10" name="文本框 9"/>
          <p:cNvSpPr txBox="1"/>
          <p:nvPr/>
        </p:nvSpPr>
        <p:spPr>
          <a:xfrm>
            <a:off x="1880870" y="3492500"/>
            <a:ext cx="3634105" cy="522605"/>
          </a:xfrm>
          <a:prstGeom prst="rect">
            <a:avLst/>
          </a:prstGeom>
          <a:solidFill>
            <a:srgbClr val="00FF00"/>
          </a:solidFill>
          <a:ln w="9525">
            <a:noFill/>
          </a:ln>
        </p:spPr>
        <p:txBody>
          <a:bodyPr wrap="square" lIns="96442" tIns="48220" rIns="96442" bIns="48220">
            <a:spAutoFit/>
          </a:bodyPr>
          <a:p>
            <a:pPr lvl="0" algn="dist" defTabSz="1113155">
              <a:buClrTx/>
              <a:buSzTx/>
              <a:buFontTx/>
            </a:pPr>
            <a:r>
              <a:rPr lang="zh-CN" altLang="en-US" sz="2775" dirty="0">
                <a:latin typeface="黑体" panose="02010609060101010101" pitchFamily="49" charset="-122"/>
                <a:ea typeface="黑体" panose="02010609060101010101" pitchFamily="49" charset="-122"/>
                <a:sym typeface="+mn-ea"/>
              </a:rPr>
              <a:t>封建经济空前繁荣</a:t>
            </a:r>
            <a:endParaRPr lang="zh-CN" altLang="en-US" sz="2775" dirty="0">
              <a:latin typeface="黑体" panose="02010609060101010101" pitchFamily="49" charset="-122"/>
              <a:ea typeface="黑体" panose="02010609060101010101" pitchFamily="49" charset="-122"/>
              <a:sym typeface="+mn-ea"/>
            </a:endParaRPr>
          </a:p>
        </p:txBody>
      </p:sp>
      <p:sp>
        <p:nvSpPr>
          <p:cNvPr id="12" name="文本框 11"/>
          <p:cNvSpPr txBox="1"/>
          <p:nvPr/>
        </p:nvSpPr>
        <p:spPr>
          <a:xfrm>
            <a:off x="2058046" y="2843962"/>
            <a:ext cx="2663190" cy="522605"/>
          </a:xfrm>
          <a:prstGeom prst="rect">
            <a:avLst/>
          </a:prstGeom>
          <a:solidFill>
            <a:srgbClr val="00FF00"/>
          </a:solidFill>
          <a:ln w="9525">
            <a:noFill/>
          </a:ln>
        </p:spPr>
        <p:txBody>
          <a:bodyPr wrap="none" lIns="96442" tIns="48220" rIns="96442" bIns="48220">
            <a:spAutoFit/>
          </a:bodyPr>
          <a:p>
            <a:pPr defTabSz="1113155"/>
            <a:r>
              <a:rPr lang="zh-CN" altLang="en-US" sz="2775" dirty="0">
                <a:latin typeface="黑体" panose="02010609060101010101" pitchFamily="49" charset="-122"/>
                <a:ea typeface="黑体" panose="02010609060101010101" pitchFamily="49" charset="-122"/>
                <a:sym typeface="+mn-ea"/>
              </a:rPr>
              <a:t>农耕经济的成熟</a:t>
            </a:r>
            <a:endParaRPr lang="zh-CN" altLang="en-US" sz="2775" dirty="0">
              <a:latin typeface="黑体" panose="02010609060101010101" pitchFamily="49" charset="-122"/>
              <a:ea typeface="黑体" panose="02010609060101010101" pitchFamily="49" charset="-122"/>
              <a:sym typeface="+mn-ea"/>
            </a:endParaRPr>
          </a:p>
        </p:txBody>
      </p:sp>
      <p:sp>
        <p:nvSpPr>
          <p:cNvPr id="13" name="文本框 12"/>
          <p:cNvSpPr txBox="1"/>
          <p:nvPr/>
        </p:nvSpPr>
        <p:spPr>
          <a:xfrm>
            <a:off x="2058035" y="5464810"/>
            <a:ext cx="2513330" cy="522605"/>
          </a:xfrm>
          <a:prstGeom prst="rect">
            <a:avLst/>
          </a:prstGeom>
          <a:solidFill>
            <a:srgbClr val="00FF00"/>
          </a:solidFill>
          <a:ln w="9525">
            <a:noFill/>
          </a:ln>
        </p:spPr>
        <p:txBody>
          <a:bodyPr wrap="square" lIns="96442" tIns="48220" rIns="96442" bIns="48220">
            <a:spAutoFit/>
          </a:bodyPr>
          <a:p>
            <a:pPr lvl="0" algn="dist" defTabSz="1113155">
              <a:buClrTx/>
              <a:buSzTx/>
              <a:buFontTx/>
            </a:pPr>
            <a:r>
              <a:rPr lang="zh-CN" altLang="en-US" sz="2775" dirty="0">
                <a:latin typeface="黑体" panose="02010609060101010101" pitchFamily="49" charset="-122"/>
                <a:ea typeface="黑体" panose="02010609060101010101" pitchFamily="49" charset="-122"/>
                <a:sym typeface="+mn-ea"/>
              </a:rPr>
              <a:t>科技领先</a:t>
            </a:r>
            <a:endParaRPr lang="zh-CN" altLang="en-US" sz="2775" dirty="0">
              <a:latin typeface="黑体" panose="02010609060101010101" pitchFamily="49" charset="-122"/>
              <a:ea typeface="黑体" panose="02010609060101010101" pitchFamily="49" charset="-122"/>
              <a:sym typeface="+mn-ea"/>
            </a:endParaRPr>
          </a:p>
        </p:txBody>
      </p:sp>
      <p:sp>
        <p:nvSpPr>
          <p:cNvPr id="14" name="文本框 13"/>
          <p:cNvSpPr txBox="1"/>
          <p:nvPr/>
        </p:nvSpPr>
        <p:spPr>
          <a:xfrm>
            <a:off x="1880870" y="4709795"/>
            <a:ext cx="4470400" cy="522605"/>
          </a:xfrm>
          <a:prstGeom prst="rect">
            <a:avLst/>
          </a:prstGeom>
          <a:solidFill>
            <a:srgbClr val="00FF00"/>
          </a:solidFill>
          <a:ln w="9525">
            <a:noFill/>
          </a:ln>
        </p:spPr>
        <p:txBody>
          <a:bodyPr wrap="square" lIns="96442" tIns="48220" rIns="96442" bIns="48220">
            <a:spAutoFit/>
          </a:bodyPr>
          <a:p>
            <a:pPr lvl="0" algn="dist" defTabSz="1113155">
              <a:buClrTx/>
              <a:buSzTx/>
              <a:buFontTx/>
            </a:pPr>
            <a:r>
              <a:rPr lang="zh-CN" altLang="en-US" sz="2775" dirty="0">
                <a:latin typeface="黑体" panose="02010609060101010101" pitchFamily="49" charset="-122"/>
                <a:ea typeface="黑体" panose="02010609060101010101" pitchFamily="49" charset="-122"/>
                <a:sym typeface="+mn-ea"/>
              </a:rPr>
              <a:t>文化繁荣，</a:t>
            </a:r>
            <a:r>
              <a:rPr lang="zh-CN" altLang="en-US" sz="2775" dirty="0">
                <a:latin typeface="黑体" panose="02010609060101010101" pitchFamily="49" charset="-122"/>
                <a:ea typeface="黑体" panose="02010609060101010101" pitchFamily="49" charset="-122"/>
                <a:sym typeface="+mn-ea"/>
              </a:rPr>
              <a:t>兼收并蓄</a:t>
            </a:r>
            <a:endParaRPr lang="zh-CN" altLang="en-US" sz="2775" dirty="0">
              <a:latin typeface="黑体" panose="02010609060101010101" pitchFamily="49" charset="-122"/>
              <a:ea typeface="黑体" panose="02010609060101010101" pitchFamily="49" charset="-122"/>
              <a:sym typeface="+mn-ea"/>
            </a:endParaRPr>
          </a:p>
        </p:txBody>
      </p:sp>
      <p:sp>
        <p:nvSpPr>
          <p:cNvPr id="15" name="文本框 14"/>
          <p:cNvSpPr txBox="1"/>
          <p:nvPr/>
        </p:nvSpPr>
        <p:spPr>
          <a:xfrm>
            <a:off x="6958506" y="5232288"/>
            <a:ext cx="3369310" cy="522605"/>
          </a:xfrm>
          <a:prstGeom prst="rect">
            <a:avLst/>
          </a:prstGeom>
          <a:solidFill>
            <a:srgbClr val="00FF00"/>
          </a:solidFill>
          <a:ln w="9525">
            <a:noFill/>
          </a:ln>
        </p:spPr>
        <p:txBody>
          <a:bodyPr wrap="square" lIns="96442" tIns="48220" rIns="96442" bIns="48220">
            <a:spAutoFit/>
          </a:bodyPr>
          <a:p>
            <a:pPr lvl="0" algn="dist" defTabSz="1113155">
              <a:buClrTx/>
              <a:buSzTx/>
              <a:buFontTx/>
            </a:pPr>
            <a:r>
              <a:rPr lang="zh-CN" altLang="en-US" sz="2775" dirty="0">
                <a:latin typeface="黑体" panose="02010609060101010101" pitchFamily="49" charset="-122"/>
                <a:ea typeface="黑体" panose="02010609060101010101" pitchFamily="49" charset="-122"/>
                <a:sym typeface="+mn-ea"/>
              </a:rPr>
              <a:t>中华文化圈正式形成</a:t>
            </a:r>
            <a:endParaRPr lang="zh-CN" altLang="en-US" sz="2775" dirty="0">
              <a:latin typeface="黑体" panose="02010609060101010101" pitchFamily="49" charset="-122"/>
              <a:ea typeface="黑体" panose="02010609060101010101" pitchFamily="49" charset="-122"/>
              <a:sym typeface="+mn-ea"/>
            </a:endParaRPr>
          </a:p>
        </p:txBody>
      </p:sp>
      <p:sp>
        <p:nvSpPr>
          <p:cNvPr id="2" name="文本框 1"/>
          <p:cNvSpPr txBox="1"/>
          <p:nvPr/>
        </p:nvSpPr>
        <p:spPr>
          <a:xfrm>
            <a:off x="2875915" y="136525"/>
            <a:ext cx="6610350" cy="645160"/>
          </a:xfrm>
          <a:prstGeom prst="rect">
            <a:avLst/>
          </a:prstGeom>
          <a:noFill/>
        </p:spPr>
        <p:txBody>
          <a:bodyPr wrap="none" rtlCol="0" anchor="t">
            <a:spAutoFit/>
          </a:bodyPr>
          <a:p>
            <a:r>
              <a:rPr lang="zh-CN" altLang="en-US" sz="3600" b="1" cap="all">
                <a:solidFill>
                  <a:schemeClr val="tx1"/>
                </a:solidFill>
                <a:latin typeface="黑体" panose="02010609060101010101" pitchFamily="49" charset="-122"/>
                <a:ea typeface="黑体" panose="02010609060101010101" pitchFamily="49" charset="-122"/>
                <a:cs typeface="+mn-ea"/>
                <a:sym typeface="+mn-ea"/>
              </a:rPr>
              <a:t>中华文明的成熟与繁荣</a:t>
            </a:r>
            <a:r>
              <a:rPr lang="en-US" altLang="zh-CN" sz="3600" b="1" cap="all">
                <a:solidFill>
                  <a:schemeClr val="tx1"/>
                </a:solidFill>
                <a:latin typeface="黑体" panose="02010609060101010101" pitchFamily="49" charset="-122"/>
                <a:ea typeface="黑体" panose="02010609060101010101" pitchFamily="49" charset="-122"/>
                <a:cs typeface="+mn-ea"/>
                <a:sym typeface="+mn-ea"/>
              </a:rPr>
              <a:t>——</a:t>
            </a:r>
            <a:r>
              <a:rPr lang="zh-CN" altLang="en-US" sz="3600" b="1" cap="all">
                <a:solidFill>
                  <a:schemeClr val="tx1"/>
                </a:solidFill>
                <a:latin typeface="黑体" panose="02010609060101010101" pitchFamily="49" charset="-122"/>
                <a:ea typeface="黑体" panose="02010609060101010101" pitchFamily="49" charset="-122"/>
                <a:cs typeface="+mn-ea"/>
                <a:sym typeface="+mn-ea"/>
              </a:rPr>
              <a:t>隋唐</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1"/>
      <p:bldP spid="6" grpId="1"/>
      <p:bldP spid="4" grpId="0" bldLvl="0" animBg="1"/>
      <p:bldP spid="5" grpId="0" bldLvl="0" animBg="1"/>
      <p:bldP spid="8" grpId="0" bldLvl="0" animBg="1"/>
      <p:bldP spid="9" grpId="0" bldLvl="0" animBg="1"/>
      <p:bldP spid="10" grpId="0" bldLvl="0" animBg="1"/>
      <p:bldP spid="12" grpId="0" bldLvl="0" animBg="1"/>
      <p:bldP spid="13" grpId="0" bldLvl="0" animBg="1"/>
      <p:bldP spid="14" grpId="0" bldLvl="0" animBg="1"/>
      <p:bldP spid="15"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矩形 58369"/>
          <p:cNvSpPr/>
          <p:nvPr/>
        </p:nvSpPr>
        <p:spPr>
          <a:xfrm>
            <a:off x="1043305" y="819468"/>
            <a:ext cx="10106025" cy="5446395"/>
          </a:xfrm>
          <a:prstGeom prst="rect">
            <a:avLst/>
          </a:prstGeom>
          <a:noFill/>
          <a:ln w="9525">
            <a:noFill/>
          </a:ln>
        </p:spPr>
        <p:txBody>
          <a:bodyPr wrap="square" anchor="ctr">
            <a:spAutoFit/>
          </a:bodyPr>
          <a:p>
            <a:pPr fontAlgn="auto">
              <a:lnSpc>
                <a:spcPct val="150000"/>
              </a:lnSpc>
            </a:pPr>
            <a:r>
              <a:rPr lang="zh-CN" altLang="en-US" sz="4000" b="1" dirty="0">
                <a:solidFill>
                  <a:schemeClr val="tx1"/>
                </a:solidFill>
                <a:latin typeface="楷体" panose="02010609060101010101" pitchFamily="49" charset="-122"/>
                <a:ea typeface="楷体" panose="02010609060101010101" pitchFamily="49" charset="-122"/>
              </a:rPr>
              <a:t>三省六部制度的演变历程：</a:t>
            </a:r>
            <a:endParaRPr lang="zh-CN" altLang="en-US" sz="4000" b="1" dirty="0">
              <a:solidFill>
                <a:schemeClr val="tx1"/>
              </a:solidFill>
              <a:latin typeface="楷体" panose="02010609060101010101" pitchFamily="49" charset="-122"/>
              <a:ea typeface="楷体" panose="02010609060101010101" pitchFamily="49" charset="-122"/>
            </a:endParaRPr>
          </a:p>
          <a:p>
            <a:pPr fontAlgn="auto">
              <a:lnSpc>
                <a:spcPct val="150000"/>
              </a:lnSpc>
            </a:pPr>
            <a:r>
              <a:rPr lang="en-US" altLang="zh-CN" sz="3200" b="1" dirty="0">
                <a:solidFill>
                  <a:schemeClr val="tx1"/>
                </a:solidFill>
                <a:latin typeface="楷体" panose="02010609060101010101" pitchFamily="49" charset="-122"/>
                <a:ea typeface="楷体" panose="02010609060101010101" pitchFamily="49" charset="-122"/>
              </a:rPr>
              <a:t>①</a:t>
            </a:r>
            <a:r>
              <a:rPr lang="zh-CN" altLang="en-US" sz="3200" b="1" dirty="0">
                <a:latin typeface="楷体" panose="02010609060101010101" pitchFamily="49" charset="-122"/>
                <a:ea typeface="楷体" panose="02010609060101010101" pitchFamily="49" charset="-122"/>
                <a:sym typeface="+mn-ea"/>
              </a:rPr>
              <a:t>魏晋南北朝，逐渐形成三省体制。</a:t>
            </a:r>
            <a:endParaRPr lang="zh-CN" altLang="en-US" sz="3200" b="1" dirty="0">
              <a:solidFill>
                <a:schemeClr val="tx1"/>
              </a:solidFill>
              <a:latin typeface="楷体" panose="02010609060101010101" pitchFamily="49" charset="-122"/>
              <a:ea typeface="楷体" panose="02010609060101010101" pitchFamily="49" charset="-122"/>
            </a:endParaRPr>
          </a:p>
          <a:p>
            <a:pPr fontAlgn="auto">
              <a:lnSpc>
                <a:spcPct val="150000"/>
              </a:lnSpc>
            </a:pPr>
            <a:r>
              <a:rPr lang="en-US" altLang="zh-CN" sz="3200" b="1" dirty="0">
                <a:solidFill>
                  <a:schemeClr val="tx1"/>
                </a:solidFill>
                <a:latin typeface="楷体" panose="02010609060101010101" pitchFamily="49" charset="-122"/>
                <a:ea typeface="楷体" panose="02010609060101010101" pitchFamily="49" charset="-122"/>
              </a:rPr>
              <a:t>②</a:t>
            </a:r>
            <a:r>
              <a:rPr lang="zh-CN" altLang="en-US" sz="3200" b="1" dirty="0">
                <a:latin typeface="楷体" panose="02010609060101010101" pitchFamily="49" charset="-122"/>
                <a:ea typeface="楷体" panose="02010609060101010101" pitchFamily="49" charset="-122"/>
                <a:sym typeface="+mn-ea"/>
              </a:rPr>
              <a:t>唐朝，完善。</a:t>
            </a:r>
            <a:endParaRPr lang="zh-CN" altLang="en-US" sz="3200" b="1" dirty="0">
              <a:solidFill>
                <a:schemeClr val="tx1"/>
              </a:solidFill>
              <a:latin typeface="楷体" panose="02010609060101010101" pitchFamily="49" charset="-122"/>
              <a:ea typeface="楷体" panose="02010609060101010101" pitchFamily="49" charset="-122"/>
            </a:endParaRPr>
          </a:p>
          <a:p>
            <a:pPr fontAlgn="auto">
              <a:lnSpc>
                <a:spcPct val="150000"/>
              </a:lnSpc>
            </a:pPr>
            <a:r>
              <a:rPr lang="en-US" altLang="zh-CN" sz="3200" b="1" dirty="0">
                <a:solidFill>
                  <a:schemeClr val="tx1"/>
                </a:solidFill>
                <a:latin typeface="楷体" panose="02010609060101010101" pitchFamily="49" charset="-122"/>
                <a:ea typeface="楷体" panose="02010609060101010101" pitchFamily="49" charset="-122"/>
              </a:rPr>
              <a:t>③</a:t>
            </a:r>
            <a:r>
              <a:rPr lang="zh-CN" altLang="en-US" sz="3200" b="1" dirty="0">
                <a:latin typeface="楷体" panose="02010609060101010101" pitchFamily="49" charset="-122"/>
                <a:ea typeface="楷体" panose="02010609060101010101" pitchFamily="49" charset="-122"/>
                <a:sym typeface="+mn-ea"/>
              </a:rPr>
              <a:t>宋朝，三省已经混同为一省（中书门下）。元朝门下、尚书两省皆废，中书省较前代重要，相权反弹。</a:t>
            </a:r>
            <a:endParaRPr lang="zh-CN" altLang="en-US" sz="3200" b="1" dirty="0">
              <a:solidFill>
                <a:schemeClr val="tx1"/>
              </a:solidFill>
              <a:latin typeface="楷体" panose="02010609060101010101" pitchFamily="49" charset="-122"/>
              <a:ea typeface="楷体" panose="02010609060101010101" pitchFamily="49" charset="-122"/>
            </a:endParaRPr>
          </a:p>
          <a:p>
            <a:pPr fontAlgn="auto">
              <a:lnSpc>
                <a:spcPct val="150000"/>
              </a:lnSpc>
            </a:pPr>
            <a:r>
              <a:rPr lang="en-US" altLang="zh-CN" sz="3200" b="1" dirty="0">
                <a:solidFill>
                  <a:schemeClr val="tx1"/>
                </a:solidFill>
                <a:latin typeface="楷体" panose="02010609060101010101" pitchFamily="49" charset="-122"/>
                <a:ea typeface="楷体" panose="02010609060101010101" pitchFamily="49" charset="-122"/>
              </a:rPr>
              <a:t>④</a:t>
            </a:r>
            <a:r>
              <a:rPr lang="zh-CN" altLang="en-US" sz="3200" b="1" dirty="0">
                <a:latin typeface="楷体" panose="02010609060101010101" pitchFamily="49" charset="-122"/>
                <a:ea typeface="楷体" panose="02010609060101010101" pitchFamily="49" charset="-122"/>
                <a:sym typeface="+mn-ea"/>
              </a:rPr>
              <a:t>明初，裁中书省，废丞相，直至清末。</a:t>
            </a:r>
            <a:endParaRPr lang="zh-CN" altLang="en-US" sz="3200" b="1" dirty="0">
              <a:solidFill>
                <a:schemeClr val="tx1"/>
              </a:solidFill>
              <a:latin typeface="楷体" panose="02010609060101010101" pitchFamily="49" charset="-122"/>
              <a:ea typeface="楷体" panose="02010609060101010101" pitchFamily="49" charset="-122"/>
            </a:endParaRPr>
          </a:p>
          <a:p>
            <a:pPr fontAlgn="auto">
              <a:lnSpc>
                <a:spcPct val="150000"/>
              </a:lnSpc>
            </a:pPr>
            <a:r>
              <a:rPr lang="zh-CN" altLang="en-US" sz="3200" b="1" dirty="0">
                <a:solidFill>
                  <a:schemeClr val="tx1"/>
                </a:solidFill>
                <a:latin typeface="楷体" panose="02010609060101010101" pitchFamily="49" charset="-122"/>
                <a:ea typeface="楷体" panose="02010609060101010101" pitchFamily="49" charset="-122"/>
              </a:rPr>
              <a:t>  六部制度基本沿袭。</a:t>
            </a:r>
            <a:endParaRPr lang="zh-CN" altLang="en-US" sz="3200" b="1" dirty="0">
              <a:solidFill>
                <a:schemeClr val="tx1"/>
              </a:solidFill>
              <a:latin typeface="楷体" panose="02010609060101010101" pitchFamily="49" charset="-122"/>
              <a:ea typeface="楷体" panose="02010609060101010101" pitchFamily="49" charset="-122"/>
            </a:endParaRPr>
          </a:p>
        </p:txBody>
      </p:sp>
      <p:sp>
        <p:nvSpPr>
          <p:cNvPr id="16" name="WordArt 2"/>
          <p:cNvSpPr/>
          <p:nvPr/>
        </p:nvSpPr>
        <p:spPr>
          <a:xfrm>
            <a:off x="325755" y="133985"/>
            <a:ext cx="2260600" cy="674370"/>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重点提升：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15362" name="Text Box 2"/>
          <p:cNvSpPr txBox="1"/>
          <p:nvPr/>
        </p:nvSpPr>
        <p:spPr>
          <a:xfrm>
            <a:off x="4097655" y="231775"/>
            <a:ext cx="4747895" cy="706755"/>
          </a:xfrm>
          <a:prstGeom prst="rect">
            <a:avLst/>
          </a:prstGeom>
          <a:solidFill>
            <a:srgbClr val="0000FF"/>
          </a:solidFill>
          <a:ln w="9525">
            <a:noFill/>
          </a:ln>
        </p:spPr>
        <p:txBody>
          <a:bodyPr wrap="square">
            <a:spAutoFit/>
          </a:bodyPr>
          <a:p>
            <a:r>
              <a:rPr lang="zh-CN" altLang="en-US" sz="4000" b="1" dirty="0">
                <a:solidFill>
                  <a:srgbClr val="FFFF00"/>
                </a:solidFill>
                <a:latin typeface="黑体" panose="02010609060101010101" pitchFamily="49" charset="-122"/>
                <a:ea typeface="黑体" panose="02010609060101010101" pitchFamily="49" charset="-122"/>
              </a:rPr>
              <a:t>一、 </a:t>
            </a:r>
            <a:r>
              <a:rPr lang="zh-CN" altLang="en-US" sz="2800" b="1" dirty="0">
                <a:solidFill>
                  <a:srgbClr val="FFFF00"/>
                </a:solidFill>
                <a:latin typeface="黑体" panose="02010609060101010101" pitchFamily="49" charset="-122"/>
                <a:ea typeface="黑体" panose="02010609060101010101" pitchFamily="49" charset="-122"/>
              </a:rPr>
              <a:t> </a:t>
            </a:r>
            <a:r>
              <a:rPr lang="zh-CN" altLang="en-US" sz="4000" b="1" dirty="0">
                <a:solidFill>
                  <a:srgbClr val="FFFF00"/>
                </a:solidFill>
                <a:latin typeface="黑体" panose="02010609060101010101" pitchFamily="49" charset="-122"/>
                <a:ea typeface="黑体" panose="02010609060101010101" pitchFamily="49" charset="-122"/>
              </a:rPr>
              <a:t>三省六部制</a:t>
            </a:r>
            <a:endParaRPr lang="en-US" altLang="zh-CN" sz="4000" b="1" dirty="0">
              <a:solidFill>
                <a:srgbClr val="FFFF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09">
                                            <p:txEl>
                                              <p:pRg st="1" end="1"/>
                                            </p:txEl>
                                          </p:spTgt>
                                        </p:tgtEl>
                                        <p:attrNameLst>
                                          <p:attrName>style.visibility</p:attrName>
                                        </p:attrNameLst>
                                      </p:cBhvr>
                                      <p:to>
                                        <p:strVal val="visible"/>
                                      </p:to>
                                    </p:set>
                                    <p:anim calcmode="lin" valueType="num">
                                      <p:cBhvr additive="base">
                                        <p:cTn id="7" dur="500" fill="hold"/>
                                        <p:tgtEl>
                                          <p:spTgt spid="1740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09">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409">
                                            <p:txEl>
                                              <p:pRg st="2" end="2"/>
                                            </p:txEl>
                                          </p:spTgt>
                                        </p:tgtEl>
                                        <p:attrNameLst>
                                          <p:attrName>style.visibility</p:attrName>
                                        </p:attrNameLst>
                                      </p:cBhvr>
                                      <p:to>
                                        <p:strVal val="visible"/>
                                      </p:to>
                                    </p:set>
                                    <p:anim calcmode="lin" valueType="num">
                                      <p:cBhvr additive="base">
                                        <p:cTn id="11" dur="500" fill="hold"/>
                                        <p:tgtEl>
                                          <p:spTgt spid="1740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40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409">
                                            <p:txEl>
                                              <p:pRg st="3" end="3"/>
                                            </p:txEl>
                                          </p:spTgt>
                                        </p:tgtEl>
                                        <p:attrNameLst>
                                          <p:attrName>style.visibility</p:attrName>
                                        </p:attrNameLst>
                                      </p:cBhvr>
                                      <p:to>
                                        <p:strVal val="visible"/>
                                      </p:to>
                                    </p:set>
                                    <p:anim calcmode="lin" valueType="num">
                                      <p:cBhvr additive="base">
                                        <p:cTn id="15" dur="500" fill="hold"/>
                                        <p:tgtEl>
                                          <p:spTgt spid="17409">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409">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7409">
                                            <p:txEl>
                                              <p:pRg st="4" end="4"/>
                                            </p:txEl>
                                          </p:spTgt>
                                        </p:tgtEl>
                                        <p:attrNameLst>
                                          <p:attrName>style.visibility</p:attrName>
                                        </p:attrNameLst>
                                      </p:cBhvr>
                                      <p:to>
                                        <p:strVal val="visible"/>
                                      </p:to>
                                    </p:set>
                                    <p:anim calcmode="lin" valueType="num">
                                      <p:cBhvr additive="base">
                                        <p:cTn id="19" dur="500" fill="hold"/>
                                        <p:tgtEl>
                                          <p:spTgt spid="1740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09">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7409">
                                            <p:txEl>
                                              <p:pRg st="5" end="5"/>
                                            </p:txEl>
                                          </p:spTgt>
                                        </p:tgtEl>
                                        <p:attrNameLst>
                                          <p:attrName>style.visibility</p:attrName>
                                        </p:attrNameLst>
                                      </p:cBhvr>
                                      <p:to>
                                        <p:strVal val="visible"/>
                                      </p:to>
                                    </p:set>
                                    <p:anim calcmode="lin" valueType="num">
                                      <p:cBhvr additive="base">
                                        <p:cTn id="23" dur="500" fill="hold"/>
                                        <p:tgtEl>
                                          <p:spTgt spid="17409">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740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12994" name="Text Box 2"/>
          <p:cNvSpPr txBox="1"/>
          <p:nvPr/>
        </p:nvSpPr>
        <p:spPr>
          <a:xfrm>
            <a:off x="1600200" y="2484438"/>
            <a:ext cx="609600" cy="1076325"/>
          </a:xfrm>
          <a:prstGeom prst="rect">
            <a:avLst/>
          </a:prstGeom>
          <a:noFill/>
          <a:ln w="9525" cap="flat" cmpd="sng">
            <a:solidFill>
              <a:srgbClr val="FF0000"/>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3200" b="1" dirty="0">
                <a:latin typeface="Arial" panose="020B0604020202020204" pitchFamily="34" charset="0"/>
                <a:ea typeface="黑体" panose="02010609060101010101" pitchFamily="49" charset="-122"/>
              </a:rPr>
              <a:t>皇帝</a:t>
            </a:r>
            <a:endParaRPr lang="zh-CN" altLang="en-US" sz="3200" b="1" dirty="0">
              <a:latin typeface="Arial" panose="020B0604020202020204" pitchFamily="34" charset="0"/>
              <a:ea typeface="黑体" panose="02010609060101010101" pitchFamily="49" charset="-122"/>
            </a:endParaRPr>
          </a:p>
        </p:txBody>
      </p:sp>
      <p:grpSp>
        <p:nvGrpSpPr>
          <p:cNvPr id="212995" name="Group 3"/>
          <p:cNvGrpSpPr/>
          <p:nvPr/>
        </p:nvGrpSpPr>
        <p:grpSpPr>
          <a:xfrm>
            <a:off x="2209800" y="2027238"/>
            <a:ext cx="357188" cy="1905000"/>
            <a:chOff x="0" y="0"/>
            <a:chExt cx="528" cy="1200"/>
          </a:xfrm>
        </p:grpSpPr>
        <p:sp>
          <p:nvSpPr>
            <p:cNvPr id="18435" name="Line 4"/>
            <p:cNvSpPr/>
            <p:nvPr/>
          </p:nvSpPr>
          <p:spPr>
            <a:xfrm>
              <a:off x="0" y="624"/>
              <a:ext cx="480" cy="0"/>
            </a:xfrm>
            <a:prstGeom prst="line">
              <a:avLst/>
            </a:prstGeom>
            <a:ln w="9525" cap="flat" cmpd="sng">
              <a:solidFill>
                <a:schemeClr val="tx1"/>
              </a:solidFill>
              <a:prstDash val="solid"/>
              <a:round/>
              <a:headEnd type="none" w="med" len="med"/>
              <a:tailEnd type="none" w="med" len="med"/>
            </a:ln>
          </p:spPr>
        </p:sp>
        <p:sp>
          <p:nvSpPr>
            <p:cNvPr id="18436" name="Line 5"/>
            <p:cNvSpPr/>
            <p:nvPr/>
          </p:nvSpPr>
          <p:spPr>
            <a:xfrm>
              <a:off x="240" y="0"/>
              <a:ext cx="288" cy="0"/>
            </a:xfrm>
            <a:prstGeom prst="line">
              <a:avLst/>
            </a:prstGeom>
            <a:ln w="9525" cap="flat" cmpd="sng">
              <a:solidFill>
                <a:schemeClr val="tx1"/>
              </a:solidFill>
              <a:prstDash val="solid"/>
              <a:round/>
              <a:headEnd type="none" w="med" len="med"/>
              <a:tailEnd type="none" w="med" len="med"/>
            </a:ln>
          </p:spPr>
        </p:sp>
        <p:sp>
          <p:nvSpPr>
            <p:cNvPr id="18437" name="Line 6"/>
            <p:cNvSpPr/>
            <p:nvPr/>
          </p:nvSpPr>
          <p:spPr>
            <a:xfrm>
              <a:off x="240" y="0"/>
              <a:ext cx="0" cy="1200"/>
            </a:xfrm>
            <a:prstGeom prst="line">
              <a:avLst/>
            </a:prstGeom>
            <a:ln w="9525" cap="flat" cmpd="sng">
              <a:solidFill>
                <a:schemeClr val="tx1"/>
              </a:solidFill>
              <a:prstDash val="solid"/>
              <a:round/>
              <a:headEnd type="none" w="med" len="med"/>
              <a:tailEnd type="none" w="med" len="med"/>
            </a:ln>
          </p:spPr>
        </p:sp>
        <p:sp>
          <p:nvSpPr>
            <p:cNvPr id="18438" name="Line 7"/>
            <p:cNvSpPr/>
            <p:nvPr/>
          </p:nvSpPr>
          <p:spPr>
            <a:xfrm>
              <a:off x="240" y="1200"/>
              <a:ext cx="288" cy="0"/>
            </a:xfrm>
            <a:prstGeom prst="line">
              <a:avLst/>
            </a:prstGeom>
            <a:ln w="9525" cap="flat" cmpd="sng">
              <a:solidFill>
                <a:schemeClr val="tx1"/>
              </a:solidFill>
              <a:prstDash val="solid"/>
              <a:round/>
              <a:headEnd type="none" w="med" len="med"/>
              <a:tailEnd type="none" w="med" len="med"/>
            </a:ln>
          </p:spPr>
        </p:sp>
      </p:grpSp>
      <p:sp>
        <p:nvSpPr>
          <p:cNvPr id="213000" name="Text Box 8"/>
          <p:cNvSpPr txBox="1"/>
          <p:nvPr/>
        </p:nvSpPr>
        <p:spPr>
          <a:xfrm>
            <a:off x="2566988" y="1700213"/>
            <a:ext cx="1296987" cy="521970"/>
          </a:xfrm>
          <a:prstGeom prst="rect">
            <a:avLst/>
          </a:prstGeom>
          <a:noFill/>
          <a:ln w="9525" cap="flat" cmpd="sng">
            <a:solidFill>
              <a:srgbClr val="0000FF"/>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中书省</a:t>
            </a:r>
            <a:endParaRPr lang="zh-CN" altLang="en-US" sz="2800" b="1" dirty="0">
              <a:latin typeface="Arial" panose="020B0604020202020204" pitchFamily="34" charset="0"/>
              <a:ea typeface="黑体" panose="02010609060101010101" pitchFamily="49" charset="-122"/>
            </a:endParaRPr>
          </a:p>
        </p:txBody>
      </p:sp>
      <p:sp>
        <p:nvSpPr>
          <p:cNvPr id="213001" name="Text Box 9"/>
          <p:cNvSpPr txBox="1"/>
          <p:nvPr/>
        </p:nvSpPr>
        <p:spPr>
          <a:xfrm>
            <a:off x="2566988" y="2708275"/>
            <a:ext cx="1368425" cy="521970"/>
          </a:xfrm>
          <a:prstGeom prst="rect">
            <a:avLst/>
          </a:prstGeom>
          <a:noFill/>
          <a:ln w="9525" cap="flat" cmpd="sng">
            <a:solidFill>
              <a:srgbClr val="0000FF"/>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门下省</a:t>
            </a:r>
            <a:endParaRPr lang="zh-CN" altLang="en-US" sz="2800" b="1" dirty="0">
              <a:latin typeface="Arial" panose="020B0604020202020204" pitchFamily="34" charset="0"/>
              <a:ea typeface="黑体" panose="02010609060101010101" pitchFamily="49" charset="-122"/>
            </a:endParaRPr>
          </a:p>
        </p:txBody>
      </p:sp>
      <p:sp>
        <p:nvSpPr>
          <p:cNvPr id="213002" name="Text Box 10"/>
          <p:cNvSpPr txBox="1"/>
          <p:nvPr/>
        </p:nvSpPr>
        <p:spPr>
          <a:xfrm>
            <a:off x="5638800" y="533400"/>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吏部</a:t>
            </a:r>
            <a:endParaRPr lang="zh-CN" altLang="en-US" sz="2800" b="1" dirty="0">
              <a:latin typeface="Arial" panose="020B0604020202020204" pitchFamily="34" charset="0"/>
              <a:ea typeface="黑体" panose="02010609060101010101" pitchFamily="49" charset="-122"/>
            </a:endParaRPr>
          </a:p>
        </p:txBody>
      </p:sp>
      <p:sp>
        <p:nvSpPr>
          <p:cNvPr id="213003" name="Text Box 11"/>
          <p:cNvSpPr txBox="1"/>
          <p:nvPr/>
        </p:nvSpPr>
        <p:spPr>
          <a:xfrm>
            <a:off x="6934200" y="549275"/>
            <a:ext cx="319405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官吏的任免和考核</a:t>
            </a:r>
            <a:endParaRPr lang="zh-CN" altLang="en-US" sz="2800" b="1" dirty="0">
              <a:latin typeface="Arial" panose="020B0604020202020204" pitchFamily="34" charset="0"/>
              <a:ea typeface="黑体" panose="02010609060101010101" pitchFamily="49" charset="-122"/>
            </a:endParaRPr>
          </a:p>
        </p:txBody>
      </p:sp>
      <p:sp>
        <p:nvSpPr>
          <p:cNvPr id="213004" name="Text Box 12"/>
          <p:cNvSpPr txBox="1"/>
          <p:nvPr/>
        </p:nvSpPr>
        <p:spPr>
          <a:xfrm>
            <a:off x="6888163" y="1989138"/>
            <a:ext cx="2016125"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礼仪、科举</a:t>
            </a:r>
            <a:endParaRPr lang="zh-CN" altLang="en-US" sz="2800" b="1" dirty="0">
              <a:latin typeface="Arial" panose="020B0604020202020204" pitchFamily="34" charset="0"/>
              <a:ea typeface="黑体" panose="02010609060101010101" pitchFamily="49" charset="-122"/>
            </a:endParaRPr>
          </a:p>
        </p:txBody>
      </p:sp>
      <p:sp>
        <p:nvSpPr>
          <p:cNvPr id="213005" name="Text Box 13"/>
          <p:cNvSpPr txBox="1"/>
          <p:nvPr/>
        </p:nvSpPr>
        <p:spPr>
          <a:xfrm>
            <a:off x="6959600" y="2708275"/>
            <a:ext cx="1081088"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军政</a:t>
            </a:r>
            <a:endParaRPr lang="zh-CN" altLang="en-US" sz="2800" b="1" dirty="0">
              <a:latin typeface="Arial" panose="020B0604020202020204" pitchFamily="34" charset="0"/>
              <a:ea typeface="黑体" panose="02010609060101010101" pitchFamily="49" charset="-122"/>
            </a:endParaRPr>
          </a:p>
        </p:txBody>
      </p:sp>
      <p:sp>
        <p:nvSpPr>
          <p:cNvPr id="213006" name="Text Box 14"/>
          <p:cNvSpPr txBox="1"/>
          <p:nvPr/>
        </p:nvSpPr>
        <p:spPr>
          <a:xfrm>
            <a:off x="7032625" y="3644900"/>
            <a:ext cx="935038"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刑狱</a:t>
            </a:r>
            <a:endParaRPr lang="zh-CN" altLang="en-US" sz="2800" b="1" dirty="0">
              <a:latin typeface="Arial" panose="020B0604020202020204" pitchFamily="34" charset="0"/>
              <a:ea typeface="黑体" panose="02010609060101010101" pitchFamily="49" charset="-122"/>
            </a:endParaRPr>
          </a:p>
        </p:txBody>
      </p:sp>
      <p:sp>
        <p:nvSpPr>
          <p:cNvPr id="213007" name="Text Box 15"/>
          <p:cNvSpPr txBox="1"/>
          <p:nvPr/>
        </p:nvSpPr>
        <p:spPr>
          <a:xfrm>
            <a:off x="7010400" y="4508500"/>
            <a:ext cx="311785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国家的工程建设等</a:t>
            </a:r>
            <a:endParaRPr lang="zh-CN" altLang="en-US" sz="2800" b="1" dirty="0">
              <a:latin typeface="Arial" panose="020B0604020202020204" pitchFamily="34" charset="0"/>
              <a:ea typeface="黑体" panose="02010609060101010101" pitchFamily="49" charset="-122"/>
            </a:endParaRPr>
          </a:p>
        </p:txBody>
      </p:sp>
      <p:sp>
        <p:nvSpPr>
          <p:cNvPr id="213010" name="Text Box 18"/>
          <p:cNvSpPr txBox="1"/>
          <p:nvPr/>
        </p:nvSpPr>
        <p:spPr>
          <a:xfrm>
            <a:off x="4008438" y="1700213"/>
            <a:ext cx="936625" cy="521970"/>
          </a:xfrm>
          <a:prstGeom prst="rect">
            <a:avLst/>
          </a:prstGeom>
          <a:noFill/>
          <a:ln w="9525" cap="flat" cmpd="sng">
            <a:solidFill>
              <a:srgbClr val="FFFF00"/>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solidFill>
                  <a:srgbClr val="0000FF"/>
                </a:solidFill>
                <a:latin typeface="Arial" panose="020B0604020202020204" pitchFamily="34" charset="0"/>
                <a:ea typeface="黑体" panose="02010609060101010101" pitchFamily="49" charset="-122"/>
              </a:rPr>
              <a:t>决策</a:t>
            </a:r>
            <a:endParaRPr lang="zh-CN" altLang="en-US" sz="2800" b="1" dirty="0">
              <a:solidFill>
                <a:srgbClr val="0000FF"/>
              </a:solidFill>
              <a:latin typeface="Arial" panose="020B0604020202020204" pitchFamily="34" charset="0"/>
              <a:ea typeface="黑体" panose="02010609060101010101" pitchFamily="49" charset="-122"/>
            </a:endParaRPr>
          </a:p>
        </p:txBody>
      </p:sp>
      <p:sp>
        <p:nvSpPr>
          <p:cNvPr id="213011" name="Text Box 19"/>
          <p:cNvSpPr txBox="1"/>
          <p:nvPr/>
        </p:nvSpPr>
        <p:spPr>
          <a:xfrm>
            <a:off x="4008438" y="2708275"/>
            <a:ext cx="1008062" cy="521970"/>
          </a:xfrm>
          <a:prstGeom prst="rect">
            <a:avLst/>
          </a:prstGeom>
          <a:noFill/>
          <a:ln w="9525" cap="flat" cmpd="sng">
            <a:solidFill>
              <a:srgbClr val="FFFF00"/>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solidFill>
                  <a:srgbClr val="0000FF"/>
                </a:solidFill>
                <a:latin typeface="Arial" panose="020B0604020202020204" pitchFamily="34" charset="0"/>
                <a:ea typeface="黑体" panose="02010609060101010101" pitchFamily="49" charset="-122"/>
              </a:rPr>
              <a:t>审议</a:t>
            </a:r>
            <a:endParaRPr lang="zh-CN" altLang="en-US" sz="2800" b="1" dirty="0">
              <a:solidFill>
                <a:srgbClr val="0000FF"/>
              </a:solidFill>
              <a:latin typeface="Arial" panose="020B0604020202020204" pitchFamily="34" charset="0"/>
              <a:ea typeface="黑体" panose="02010609060101010101" pitchFamily="49" charset="-122"/>
            </a:endParaRPr>
          </a:p>
        </p:txBody>
      </p:sp>
      <p:sp>
        <p:nvSpPr>
          <p:cNvPr id="213012" name="Text Box 20"/>
          <p:cNvSpPr txBox="1"/>
          <p:nvPr/>
        </p:nvSpPr>
        <p:spPr>
          <a:xfrm>
            <a:off x="2566988" y="3573463"/>
            <a:ext cx="1296987" cy="521970"/>
          </a:xfrm>
          <a:prstGeom prst="rect">
            <a:avLst/>
          </a:prstGeom>
          <a:noFill/>
          <a:ln w="9525" cap="flat" cmpd="sng">
            <a:solidFill>
              <a:srgbClr val="0000FF"/>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尚书省</a:t>
            </a:r>
            <a:endParaRPr lang="zh-CN" altLang="en-US" sz="2800" b="1" dirty="0">
              <a:latin typeface="Arial" panose="020B0604020202020204" pitchFamily="34" charset="0"/>
              <a:ea typeface="黑体" panose="02010609060101010101" pitchFamily="49" charset="-122"/>
            </a:endParaRPr>
          </a:p>
        </p:txBody>
      </p:sp>
      <p:sp>
        <p:nvSpPr>
          <p:cNvPr id="213013" name="Text Box 21"/>
          <p:cNvSpPr txBox="1"/>
          <p:nvPr/>
        </p:nvSpPr>
        <p:spPr>
          <a:xfrm>
            <a:off x="5638800" y="1295400"/>
            <a:ext cx="1066800" cy="521970"/>
          </a:xfrm>
          <a:prstGeom prst="rect">
            <a:avLst/>
          </a:prstGeom>
          <a:noFill/>
          <a:ln w="9525" cap="flat" cmpd="sng">
            <a:solidFill>
              <a:srgbClr val="0000FF"/>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户部</a:t>
            </a:r>
            <a:endParaRPr lang="zh-CN" altLang="en-US" sz="2800" b="1" dirty="0">
              <a:latin typeface="Arial" panose="020B0604020202020204" pitchFamily="34" charset="0"/>
              <a:ea typeface="黑体" panose="02010609060101010101" pitchFamily="49" charset="-122"/>
            </a:endParaRPr>
          </a:p>
        </p:txBody>
      </p:sp>
      <p:sp>
        <p:nvSpPr>
          <p:cNvPr id="213014" name="Text Box 22"/>
          <p:cNvSpPr txBox="1"/>
          <p:nvPr/>
        </p:nvSpPr>
        <p:spPr>
          <a:xfrm>
            <a:off x="5664200" y="1989138"/>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礼部</a:t>
            </a:r>
            <a:endParaRPr lang="zh-CN" altLang="en-US" sz="2800" b="1" dirty="0">
              <a:latin typeface="Arial" panose="020B0604020202020204" pitchFamily="34" charset="0"/>
              <a:ea typeface="黑体" panose="02010609060101010101" pitchFamily="49" charset="-122"/>
            </a:endParaRPr>
          </a:p>
        </p:txBody>
      </p:sp>
      <p:sp>
        <p:nvSpPr>
          <p:cNvPr id="213015" name="Text Box 23"/>
          <p:cNvSpPr txBox="1"/>
          <p:nvPr/>
        </p:nvSpPr>
        <p:spPr>
          <a:xfrm>
            <a:off x="5735638" y="2708275"/>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兵部</a:t>
            </a:r>
            <a:endParaRPr lang="zh-CN" altLang="en-US" sz="2800" b="1" dirty="0">
              <a:latin typeface="Arial" panose="020B0604020202020204" pitchFamily="34" charset="0"/>
              <a:ea typeface="黑体" panose="02010609060101010101" pitchFamily="49" charset="-122"/>
            </a:endParaRPr>
          </a:p>
        </p:txBody>
      </p:sp>
      <p:sp>
        <p:nvSpPr>
          <p:cNvPr id="213016" name="Text Box 24"/>
          <p:cNvSpPr txBox="1"/>
          <p:nvPr/>
        </p:nvSpPr>
        <p:spPr>
          <a:xfrm>
            <a:off x="5735638" y="3644900"/>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刑部</a:t>
            </a:r>
            <a:endParaRPr lang="zh-CN" altLang="en-US" sz="2800" b="1" dirty="0">
              <a:latin typeface="Arial" panose="020B0604020202020204" pitchFamily="34" charset="0"/>
              <a:ea typeface="黑体" panose="02010609060101010101" pitchFamily="49" charset="-122"/>
            </a:endParaRPr>
          </a:p>
        </p:txBody>
      </p:sp>
      <p:sp>
        <p:nvSpPr>
          <p:cNvPr id="213017" name="Text Box 25"/>
          <p:cNvSpPr txBox="1"/>
          <p:nvPr/>
        </p:nvSpPr>
        <p:spPr>
          <a:xfrm>
            <a:off x="5735638" y="4508500"/>
            <a:ext cx="106680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工部</a:t>
            </a:r>
            <a:endParaRPr lang="zh-CN" altLang="en-US" sz="2800" b="1" dirty="0">
              <a:latin typeface="Arial" panose="020B0604020202020204" pitchFamily="34" charset="0"/>
              <a:ea typeface="黑体" panose="02010609060101010101" pitchFamily="49" charset="-122"/>
            </a:endParaRPr>
          </a:p>
        </p:txBody>
      </p:sp>
      <p:sp>
        <p:nvSpPr>
          <p:cNvPr id="18457" name="Line 26"/>
          <p:cNvSpPr/>
          <p:nvPr/>
        </p:nvSpPr>
        <p:spPr>
          <a:xfrm flipV="1">
            <a:off x="3863975" y="3860800"/>
            <a:ext cx="1325563" cy="0"/>
          </a:xfrm>
          <a:prstGeom prst="line">
            <a:avLst/>
          </a:prstGeom>
          <a:ln w="57150" cap="flat" cmpd="sng">
            <a:solidFill>
              <a:srgbClr val="FF0000"/>
            </a:solidFill>
            <a:prstDash val="solid"/>
            <a:round/>
            <a:headEnd type="none" w="med" len="med"/>
            <a:tailEnd type="none" w="med" len="med"/>
          </a:ln>
        </p:spPr>
      </p:sp>
      <p:sp>
        <p:nvSpPr>
          <p:cNvPr id="18458" name="Line 27"/>
          <p:cNvSpPr/>
          <p:nvPr/>
        </p:nvSpPr>
        <p:spPr>
          <a:xfrm>
            <a:off x="5232400" y="596900"/>
            <a:ext cx="0" cy="4191000"/>
          </a:xfrm>
          <a:prstGeom prst="line">
            <a:avLst/>
          </a:prstGeom>
          <a:ln w="57150" cap="flat" cmpd="sng">
            <a:solidFill>
              <a:srgbClr val="FF0000"/>
            </a:solidFill>
            <a:prstDash val="solid"/>
            <a:round/>
            <a:headEnd type="none" w="med" len="med"/>
            <a:tailEnd type="none" w="med" len="med"/>
          </a:ln>
        </p:spPr>
      </p:sp>
      <p:sp>
        <p:nvSpPr>
          <p:cNvPr id="18459" name="Line 28"/>
          <p:cNvSpPr/>
          <p:nvPr/>
        </p:nvSpPr>
        <p:spPr>
          <a:xfrm>
            <a:off x="5232400" y="596900"/>
            <a:ext cx="457200" cy="0"/>
          </a:xfrm>
          <a:prstGeom prst="line">
            <a:avLst/>
          </a:prstGeom>
          <a:ln w="57150" cap="flat" cmpd="sng">
            <a:solidFill>
              <a:srgbClr val="FF0000"/>
            </a:solidFill>
            <a:prstDash val="solid"/>
            <a:round/>
            <a:headEnd type="none" w="med" len="med"/>
            <a:tailEnd type="none" w="med" len="med"/>
          </a:ln>
        </p:spPr>
      </p:sp>
      <p:sp>
        <p:nvSpPr>
          <p:cNvPr id="18460" name="Line 29"/>
          <p:cNvSpPr/>
          <p:nvPr/>
        </p:nvSpPr>
        <p:spPr>
          <a:xfrm>
            <a:off x="5232400" y="1295400"/>
            <a:ext cx="533400" cy="0"/>
          </a:xfrm>
          <a:prstGeom prst="line">
            <a:avLst/>
          </a:prstGeom>
          <a:ln w="57150" cap="flat" cmpd="sng">
            <a:solidFill>
              <a:srgbClr val="FF0000"/>
            </a:solidFill>
            <a:prstDash val="solid"/>
            <a:round/>
            <a:headEnd type="none" w="med" len="med"/>
            <a:tailEnd type="none" w="med" len="med"/>
          </a:ln>
        </p:spPr>
      </p:sp>
      <p:sp>
        <p:nvSpPr>
          <p:cNvPr id="18461" name="Line 30"/>
          <p:cNvSpPr/>
          <p:nvPr/>
        </p:nvSpPr>
        <p:spPr>
          <a:xfrm>
            <a:off x="5232400" y="2133600"/>
            <a:ext cx="457200" cy="0"/>
          </a:xfrm>
          <a:prstGeom prst="line">
            <a:avLst/>
          </a:prstGeom>
          <a:ln w="57150" cap="flat" cmpd="sng">
            <a:solidFill>
              <a:srgbClr val="FF0000"/>
            </a:solidFill>
            <a:prstDash val="solid"/>
            <a:round/>
            <a:headEnd type="none" w="med" len="med"/>
            <a:tailEnd type="none" w="med" len="med"/>
          </a:ln>
        </p:spPr>
      </p:sp>
      <p:sp>
        <p:nvSpPr>
          <p:cNvPr id="18462" name="Line 31"/>
          <p:cNvSpPr/>
          <p:nvPr/>
        </p:nvSpPr>
        <p:spPr>
          <a:xfrm>
            <a:off x="5232400" y="2971800"/>
            <a:ext cx="457200" cy="0"/>
          </a:xfrm>
          <a:prstGeom prst="line">
            <a:avLst/>
          </a:prstGeom>
          <a:ln w="57150" cap="flat" cmpd="sng">
            <a:solidFill>
              <a:srgbClr val="FF0000"/>
            </a:solidFill>
            <a:prstDash val="solid"/>
            <a:round/>
            <a:headEnd type="none" w="med" len="med"/>
            <a:tailEnd type="none" w="med" len="med"/>
          </a:ln>
        </p:spPr>
      </p:sp>
      <p:sp>
        <p:nvSpPr>
          <p:cNvPr id="18463" name="Line 32"/>
          <p:cNvSpPr/>
          <p:nvPr/>
        </p:nvSpPr>
        <p:spPr>
          <a:xfrm>
            <a:off x="5232400" y="3879850"/>
            <a:ext cx="533400" cy="0"/>
          </a:xfrm>
          <a:prstGeom prst="line">
            <a:avLst/>
          </a:prstGeom>
          <a:ln w="57150" cap="flat" cmpd="sng">
            <a:solidFill>
              <a:srgbClr val="FF0000"/>
            </a:solidFill>
            <a:prstDash val="solid"/>
            <a:round/>
            <a:headEnd type="none" w="med" len="med"/>
            <a:tailEnd type="none" w="med" len="med"/>
          </a:ln>
        </p:spPr>
      </p:sp>
      <p:sp>
        <p:nvSpPr>
          <p:cNvPr id="18464" name="Line 33"/>
          <p:cNvSpPr/>
          <p:nvPr/>
        </p:nvSpPr>
        <p:spPr>
          <a:xfrm>
            <a:off x="5232400" y="4787900"/>
            <a:ext cx="533400" cy="0"/>
          </a:xfrm>
          <a:prstGeom prst="line">
            <a:avLst/>
          </a:prstGeom>
          <a:ln w="57150" cap="flat" cmpd="sng">
            <a:solidFill>
              <a:srgbClr val="FF0000"/>
            </a:solidFill>
            <a:prstDash val="solid"/>
            <a:round/>
            <a:headEnd type="none" w="med" len="med"/>
            <a:tailEnd type="none" w="med" len="med"/>
          </a:ln>
        </p:spPr>
      </p:sp>
      <p:sp>
        <p:nvSpPr>
          <p:cNvPr id="213026" name="Text Box 34"/>
          <p:cNvSpPr txBox="1"/>
          <p:nvPr/>
        </p:nvSpPr>
        <p:spPr>
          <a:xfrm>
            <a:off x="6934200" y="1295400"/>
            <a:ext cx="3194050" cy="521970"/>
          </a:xfrm>
          <a:prstGeom prst="rect">
            <a:avLst/>
          </a:prstGeom>
          <a:noFill/>
          <a:ln w="9525" cap="flat" cmpd="sng">
            <a:solidFill>
              <a:srgbClr val="33CCCC"/>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latin typeface="Arial" panose="020B0604020202020204" pitchFamily="34" charset="0"/>
                <a:ea typeface="黑体" panose="02010609060101010101" pitchFamily="49" charset="-122"/>
              </a:rPr>
              <a:t>户籍、土地、赋税</a:t>
            </a:r>
            <a:endParaRPr lang="zh-CN" altLang="en-US" sz="2800" b="1" dirty="0">
              <a:latin typeface="Arial" panose="020B0604020202020204" pitchFamily="34" charset="0"/>
              <a:ea typeface="黑体" panose="02010609060101010101" pitchFamily="49" charset="-122"/>
            </a:endParaRPr>
          </a:p>
        </p:txBody>
      </p:sp>
      <p:sp>
        <p:nvSpPr>
          <p:cNvPr id="18466" name="Text Box 35"/>
          <p:cNvSpPr txBox="1"/>
          <p:nvPr/>
        </p:nvSpPr>
        <p:spPr>
          <a:xfrm>
            <a:off x="1676400" y="762000"/>
            <a:ext cx="3482975" cy="583565"/>
          </a:xfrm>
          <a:prstGeom prst="rect">
            <a:avLst/>
          </a:prstGeom>
          <a:noFill/>
          <a:ln w="9525">
            <a:noFill/>
          </a:ln>
        </p:spPr>
        <p:txBody>
          <a:bodyPr anchor="t">
            <a:spAutoFit/>
          </a:bodyPr>
          <a:p>
            <a:pPr>
              <a:spcBef>
                <a:spcPct val="50000"/>
              </a:spcBef>
              <a:buFont typeface="Arial" panose="020B0604020202020204" pitchFamily="34" charset="0"/>
            </a:pPr>
            <a:r>
              <a:rPr lang="en-US" altLang="zh-CN" sz="3200" b="1" dirty="0">
                <a:solidFill>
                  <a:srgbClr val="0000FF"/>
                </a:solidFill>
                <a:latin typeface="Arial" panose="020B0604020202020204" pitchFamily="34" charset="0"/>
                <a:ea typeface="黑体" panose="02010609060101010101" pitchFamily="49" charset="-122"/>
              </a:rPr>
              <a:t>     </a:t>
            </a:r>
            <a:r>
              <a:rPr lang="zh-CN" altLang="en-US" sz="3200" b="1" dirty="0">
                <a:solidFill>
                  <a:srgbClr val="0000FF"/>
                </a:solidFill>
                <a:latin typeface="Arial" panose="020B0604020202020204" pitchFamily="34" charset="0"/>
                <a:ea typeface="黑体" panose="02010609060101010101" pitchFamily="49" charset="-122"/>
              </a:rPr>
              <a:t>三省六部制</a:t>
            </a:r>
            <a:endParaRPr lang="zh-CN" altLang="en-US" sz="3200" b="1" dirty="0">
              <a:solidFill>
                <a:srgbClr val="0000FF"/>
              </a:solidFill>
              <a:latin typeface="Arial" panose="020B0604020202020204" pitchFamily="34" charset="0"/>
              <a:ea typeface="黑体" panose="02010609060101010101" pitchFamily="49" charset="-122"/>
            </a:endParaRPr>
          </a:p>
        </p:txBody>
      </p:sp>
      <p:sp>
        <p:nvSpPr>
          <p:cNvPr id="213028" name="Text Box 36"/>
          <p:cNvSpPr txBox="1"/>
          <p:nvPr/>
        </p:nvSpPr>
        <p:spPr>
          <a:xfrm>
            <a:off x="3863975" y="3573463"/>
            <a:ext cx="1079500" cy="521970"/>
          </a:xfrm>
          <a:prstGeom prst="rect">
            <a:avLst/>
          </a:prstGeom>
          <a:noFill/>
          <a:ln w="9525" cap="flat" cmpd="sng">
            <a:solidFill>
              <a:srgbClr val="FFFF00"/>
            </a:solidFill>
            <a:prstDash val="solid"/>
            <a:miter/>
            <a:headEnd type="none" w="med" len="med"/>
            <a:tailEnd type="none" w="med" len="med"/>
          </a:ln>
        </p:spPr>
        <p:txBody>
          <a:bodyPr anchor="t">
            <a:spAutoFit/>
          </a:bodyPr>
          <a:p>
            <a:pPr>
              <a:spcBef>
                <a:spcPct val="50000"/>
              </a:spcBef>
              <a:buFont typeface="Arial" panose="020B0604020202020204" pitchFamily="34" charset="0"/>
            </a:pPr>
            <a:r>
              <a:rPr lang="zh-CN" altLang="en-US" sz="2800" b="1" dirty="0">
                <a:solidFill>
                  <a:srgbClr val="0000FF"/>
                </a:solidFill>
                <a:latin typeface="Arial" panose="020B0604020202020204" pitchFamily="34" charset="0"/>
                <a:ea typeface="黑体" panose="02010609060101010101" pitchFamily="49" charset="-122"/>
              </a:rPr>
              <a:t>执行</a:t>
            </a:r>
            <a:endParaRPr lang="zh-CN" altLang="en-US" sz="2800" b="1" dirty="0">
              <a:solidFill>
                <a:srgbClr val="0000FF"/>
              </a:solidFill>
              <a:latin typeface="Arial" panose="020B0604020202020204" pitchFamily="34" charset="0"/>
              <a:ea typeface="黑体" panose="02010609060101010101" pitchFamily="49" charset="-122"/>
            </a:endParaRPr>
          </a:p>
        </p:txBody>
      </p:sp>
      <p:sp>
        <p:nvSpPr>
          <p:cNvPr id="3" name="文本框 2"/>
          <p:cNvSpPr txBox="1"/>
          <p:nvPr/>
        </p:nvSpPr>
        <p:spPr>
          <a:xfrm rot="5400000">
            <a:off x="-2607310" y="3070860"/>
            <a:ext cx="6215380" cy="487045"/>
          </a:xfrm>
          <a:prstGeom prst="rect">
            <a:avLst/>
          </a:prstGeom>
          <a:noFill/>
          <a:scene3d>
            <a:camera prst="orthographicFront">
              <a:rot lat="0" lon="21593999" rev="0"/>
            </a:camera>
            <a:lightRig rig="threePt" dir="t"/>
          </a:scene3d>
          <a:sp3d/>
        </p:spPr>
        <p:txBody>
          <a:bodyPr vert="vert270" wrap="square" rtlCol="0" anchor="t">
            <a:spAutoFit/>
            <a:scene3d>
              <a:camera prst="isometricOffAxis1Left"/>
              <a:lightRig rig="threePt" dir="t"/>
            </a:scene3d>
            <a:flatTx/>
          </a:bodyPr>
          <a:p>
            <a:r>
              <a:rPr lang="zh-CN" altLang="en-US" sz="2800" b="1" dirty="0">
                <a:solidFill>
                  <a:srgbClr val="0000FF"/>
                </a:solidFill>
                <a:latin typeface="Arial" panose="020B0604020202020204" pitchFamily="34" charset="0"/>
                <a:ea typeface="黑体" panose="02010609060101010101" pitchFamily="49" charset="-122"/>
                <a:sym typeface="+mn-ea"/>
              </a:rPr>
              <a:t>中书取旨，门下封驳，尚书奉而行之</a:t>
            </a:r>
            <a:endParaRPr lang="zh-CN" altLang="en-US" sz="2800" b="1" dirty="0">
              <a:solidFill>
                <a:srgbClr val="0000FF"/>
              </a:solidFill>
              <a:latin typeface="Arial" panose="020B0604020202020204" pitchFamily="34" charset="0"/>
              <a:ea typeface="黑体" panose="020106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3010"/>
                                        </p:tgtEl>
                                        <p:attrNameLst>
                                          <p:attrName>style.visibility</p:attrName>
                                        </p:attrNameLst>
                                      </p:cBhvr>
                                      <p:to>
                                        <p:strVal val="visible"/>
                                      </p:to>
                                    </p:set>
                                    <p:animEffect transition="in" filter="blinds(horizontal)">
                                      <p:cBhvr>
                                        <p:cTn id="7" dur="500"/>
                                        <p:tgtEl>
                                          <p:spTgt spid="2130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3011"/>
                                        </p:tgtEl>
                                        <p:attrNameLst>
                                          <p:attrName>style.visibility</p:attrName>
                                        </p:attrNameLst>
                                      </p:cBhvr>
                                      <p:to>
                                        <p:strVal val="visible"/>
                                      </p:to>
                                    </p:set>
                                    <p:animEffect transition="in" filter="blinds(horizontal)">
                                      <p:cBhvr>
                                        <p:cTn id="10" dur="500"/>
                                        <p:tgtEl>
                                          <p:spTgt spid="21301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3028"/>
                                        </p:tgtEl>
                                        <p:attrNameLst>
                                          <p:attrName>style.visibility</p:attrName>
                                        </p:attrNameLst>
                                      </p:cBhvr>
                                      <p:to>
                                        <p:strVal val="visible"/>
                                      </p:to>
                                    </p:set>
                                    <p:animEffect transition="in" filter="blinds(horizontal)">
                                      <p:cBhvr>
                                        <p:cTn id="13" dur="500"/>
                                        <p:tgtEl>
                                          <p:spTgt spid="21302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000" fill="hold">
                                          <p:stCondLst>
                                            <p:cond delay="0"/>
                                          </p:stCondLst>
                                        </p:cTn>
                                        <p:tgtEl>
                                          <p:spTgt spid="3"/>
                                        </p:tgtEl>
                                        <p:attrNameLst>
                                          <p:attrName>style.visibility</p:attrName>
                                        </p:attrNameLst>
                                      </p:cBhvr>
                                      <p:to>
                                        <p:strVal val="visible"/>
                                      </p:to>
                                    </p:set>
                                    <p:anim calcmode="lin" valueType="num">
                                      <p:cBhvr additive="base">
                                        <p:cTn id="18" dur="1000" fill="hold"/>
                                        <p:tgtEl>
                                          <p:spTgt spid="3"/>
                                        </p:tgtEl>
                                        <p:attrNameLst>
                                          <p:attrName>ppt_x</p:attrName>
                                        </p:attrNameLst>
                                      </p:cBhvr>
                                      <p:tavLst>
                                        <p:tav tm="0">
                                          <p:val>
                                            <p:strVal val="#ppt_x"/>
                                          </p:val>
                                        </p:tav>
                                        <p:tav tm="100000">
                                          <p:val>
                                            <p:strVal val="#ppt_x"/>
                                          </p:val>
                                        </p:tav>
                                      </p:tavLst>
                                    </p:anim>
                                    <p:anim calcmode="lin" valueType="num">
                                      <p:cBhvr additive="base">
                                        <p:cTn id="19"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010" grpId="0" animBg="1"/>
      <p:bldP spid="213011" grpId="0" animBg="1"/>
      <p:bldP spid="213028" grpId="0"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 name="图片 2" descr="QQ图片20201128211757"/>
          <p:cNvPicPr>
            <a:picLocks noChangeAspect="1"/>
          </p:cNvPicPr>
          <p:nvPr/>
        </p:nvPicPr>
        <p:blipFill>
          <a:blip r:embed="rId1"/>
          <a:stretch>
            <a:fillRect/>
          </a:stretch>
        </p:blipFill>
        <p:spPr>
          <a:xfrm>
            <a:off x="2398395" y="-635"/>
            <a:ext cx="7363460" cy="6858635"/>
          </a:xfrm>
          <a:prstGeom prst="rect">
            <a:avLst/>
          </a:prstGeom>
        </p:spPr>
      </p:pic>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UNIT_TABLE_BEAUTIFY" val="smartTable{8c5a152e-0876-4dce-a037-731cc71aa9e3}"/>
</p:tagLst>
</file>

<file path=ppt/tags/tag63.xml><?xml version="1.0" encoding="utf-8"?>
<p:tagLst xmlns:p="http://schemas.openxmlformats.org/presentationml/2006/main">
  <p:tag name="KSO_WM_BEAUTIFY_FLAG" val="#wm#"/>
  <p:tag name="KSO_WM_TEMPLATE_CATEGORY" val="custom"/>
  <p:tag name="KSO_WM_TEMPLATE_INDEX" val="20187308"/>
</p:tagLst>
</file>

<file path=ppt/tags/tag64.xml><?xml version="1.0" encoding="utf-8"?>
<p:tagLst xmlns:p="http://schemas.openxmlformats.org/presentationml/2006/main">
  <p:tag name="KSO_WM_UNIT_TABLE_BEAUTIFY" val="smartTable{8c5a152e-0876-4dce-a037-731cc71aa9e3}"/>
</p:tagLst>
</file>

<file path=ppt/tags/tag65.xml><?xml version="1.0" encoding="utf-8"?>
<p:tagLst xmlns:p="http://schemas.openxmlformats.org/presentationml/2006/main">
  <p:tag name="KSO_WM_BEAUTIFY_FLAG" val="#wm#"/>
  <p:tag name="KSO_WM_TEMPLATE_CATEGORY" val="custom"/>
  <p:tag name="KSO_WM_TEMPLATE_INDEX" val="20187308"/>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UNIT_TABLE_BEAUTIFY" val="smartTable{8c5a152e-0876-4dce-a037-731cc71aa9e3}"/>
</p:tagLst>
</file>

<file path=ppt/tags/tag68.xml><?xml version="1.0" encoding="utf-8"?>
<p:tagLst xmlns:p="http://schemas.openxmlformats.org/presentationml/2006/main">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4934</Words>
  <Application>WPS 演示</Application>
  <PresentationFormat>宽屏</PresentationFormat>
  <Paragraphs>449</Paragraphs>
  <Slides>19</Slides>
  <Notes>0</Notes>
  <HiddenSlides>0</HiddenSlides>
  <MMClips>0</MMClips>
  <ScaleCrop>false</ScaleCrop>
  <HeadingPairs>
    <vt:vector size="6" baseType="variant">
      <vt:variant>
        <vt:lpstr>已用的字体</vt:lpstr>
      </vt:variant>
      <vt:variant>
        <vt:i4>19</vt:i4>
      </vt:variant>
      <vt:variant>
        <vt:lpstr>主题</vt:lpstr>
      </vt:variant>
      <vt:variant>
        <vt:i4>5</vt:i4>
      </vt:variant>
      <vt:variant>
        <vt:lpstr>幻灯片标题</vt:lpstr>
      </vt:variant>
      <vt:variant>
        <vt:i4>19</vt:i4>
      </vt:variant>
    </vt:vector>
  </HeadingPairs>
  <TitlesOfParts>
    <vt:vector size="43" baseType="lpstr">
      <vt:lpstr>Arial</vt:lpstr>
      <vt:lpstr>宋体</vt:lpstr>
      <vt:lpstr>Wingdings</vt:lpstr>
      <vt:lpstr>Times New Roman</vt:lpstr>
      <vt:lpstr>微软雅黑</vt:lpstr>
      <vt:lpstr>Arial Unicode MS</vt:lpstr>
      <vt:lpstr>Calibri</vt:lpstr>
      <vt:lpstr>黑体</vt:lpstr>
      <vt:lpstr>方正舒体</vt:lpstr>
      <vt:lpstr>楷体_GB2312</vt:lpstr>
      <vt:lpstr>隶书</vt:lpstr>
      <vt:lpstr>楷体</vt:lpstr>
      <vt:lpstr>Sniglet</vt:lpstr>
      <vt:lpstr>Gabriola</vt:lpstr>
      <vt:lpstr>华文楷体</vt:lpstr>
      <vt:lpstr>华文新魏</vt:lpstr>
      <vt:lpstr>楷体_GB2312</vt:lpstr>
      <vt:lpstr>新宋体</vt:lpstr>
      <vt:lpstr>Arial Unicode MS</vt:lpstr>
      <vt:lpstr>Office 主题</vt:lpstr>
      <vt:lpstr>默认设计模板</vt:lpstr>
      <vt:lpstr>1_默认设计模板</vt:lpstr>
      <vt:lpstr>2_默认设计模板</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探究：⑴隋唐的三省分权与近代西方的分权与制衡原则相比，二者有何相同之处？</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戴吉平</cp:lastModifiedBy>
  <cp:revision>45</cp:revision>
  <dcterms:created xsi:type="dcterms:W3CDTF">2020-11-20T15:49:00Z</dcterms:created>
  <dcterms:modified xsi:type="dcterms:W3CDTF">2020-12-01T14:57:42Z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2052-11.1.0.10000</vt:lpwstr>
  </property>
</Properties>
</file>