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4" r:id="rId1"/>
  </p:sldMasterIdLst>
  <p:notesMasterIdLst>
    <p:notesMasterId r:id="rId47"/>
  </p:notesMasterIdLst>
  <p:handoutMasterIdLst>
    <p:handoutMasterId r:id="rId48"/>
  </p:handoutMasterIdLst>
  <p:sldIdLst>
    <p:sldId id="284" r:id="rId2"/>
    <p:sldId id="298" r:id="rId3"/>
    <p:sldId id="300" r:id="rId4"/>
    <p:sldId id="299" r:id="rId5"/>
    <p:sldId id="301" r:id="rId6"/>
    <p:sldId id="302" r:id="rId7"/>
    <p:sldId id="303" r:id="rId8"/>
    <p:sldId id="304" r:id="rId9"/>
    <p:sldId id="313" r:id="rId10"/>
    <p:sldId id="305" r:id="rId11"/>
    <p:sldId id="307" r:id="rId12"/>
    <p:sldId id="308" r:id="rId13"/>
    <p:sldId id="309" r:id="rId14"/>
    <p:sldId id="343" r:id="rId15"/>
    <p:sldId id="344" r:id="rId16"/>
    <p:sldId id="310" r:id="rId17"/>
    <p:sldId id="311" r:id="rId18"/>
    <p:sldId id="312" r:id="rId19"/>
    <p:sldId id="314" r:id="rId20"/>
    <p:sldId id="315" r:id="rId21"/>
    <p:sldId id="316" r:id="rId22"/>
    <p:sldId id="318" r:id="rId23"/>
    <p:sldId id="319" r:id="rId24"/>
    <p:sldId id="317" r:id="rId25"/>
    <p:sldId id="321" r:id="rId26"/>
    <p:sldId id="322" r:id="rId27"/>
    <p:sldId id="324" r:id="rId28"/>
    <p:sldId id="323" r:id="rId29"/>
    <p:sldId id="325" r:id="rId30"/>
    <p:sldId id="345" r:id="rId31"/>
    <p:sldId id="347" r:id="rId32"/>
    <p:sldId id="327" r:id="rId33"/>
    <p:sldId id="330" r:id="rId34"/>
    <p:sldId id="331" r:id="rId35"/>
    <p:sldId id="332" r:id="rId36"/>
    <p:sldId id="283" r:id="rId37"/>
    <p:sldId id="342" r:id="rId38"/>
    <p:sldId id="334" r:id="rId39"/>
    <p:sldId id="335" r:id="rId40"/>
    <p:sldId id="336" r:id="rId41"/>
    <p:sldId id="337" r:id="rId42"/>
    <p:sldId id="338" r:id="rId43"/>
    <p:sldId id="346" r:id="rId44"/>
    <p:sldId id="340" r:id="rId45"/>
    <p:sldId id="333" r:id="rId46"/>
  </p:sldIdLst>
  <p:sldSz cx="9144000" cy="6858000" type="screen4x3"/>
  <p:notesSz cx="6858000" cy="9144000"/>
  <p:custShowLst>
    <p:custShow name="自定义放映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00"/>
    <a:srgbClr val="009900"/>
    <a:srgbClr val="FF6600"/>
    <a:srgbClr val="9933FF"/>
    <a:srgbClr val="CC99FF"/>
    <a:srgbClr val="00FFFF"/>
    <a:srgbClr val="FF0000"/>
    <a:srgbClr val="DDDDDD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3" autoAdjust="0"/>
    <p:restoredTop sz="67921" autoAdjust="0"/>
  </p:normalViewPr>
  <p:slideViewPr>
    <p:cSldViewPr>
      <p:cViewPr varScale="1">
        <p:scale>
          <a:sx n="106" d="100"/>
          <a:sy n="106" d="100"/>
        </p:scale>
        <p:origin x="12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229D763C-A80E-4118-90AF-27245F9258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7FF9AF34-7B47-4C14-A5DC-1590FCA0AB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7812" name="Rectangle 4">
            <a:extLst>
              <a:ext uri="{FF2B5EF4-FFF2-40B4-BE49-F238E27FC236}">
                <a16:creationId xmlns:a16="http://schemas.microsoft.com/office/drawing/2014/main" id="{DA7CBCE3-7D86-4BF7-8A4F-B477A73AC5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7813" name="Rectangle 5">
            <a:extLst>
              <a:ext uri="{FF2B5EF4-FFF2-40B4-BE49-F238E27FC236}">
                <a16:creationId xmlns:a16="http://schemas.microsoft.com/office/drawing/2014/main" id="{35C26452-ED52-4F4B-A2B7-1AFD45569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6A6B03-C33C-467E-9859-C12046816D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6DE3E4-A4BD-472A-85E3-AD179EDCC5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60DC2E5-1923-43A0-BF86-7D476D4172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51C3946-66E8-4EF2-ABFB-0C6100E636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85A10F98-9CD6-4C38-9C7A-5D1C1D0A82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52C9D4A1-53DB-46F8-8D10-20E961530B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65B1DF11-A76E-49F0-9A8E-B61DD4BB2C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A5CF9D-FBB9-45D4-AED3-27CB03EC186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CDFD0D19-B0F7-4053-A004-45776C281F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5B7402A-4D95-4FCF-A2E4-6276EB415E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fld id="{E5C3563E-9F93-44EE-AB73-65800B85FCE7}" type="datetime3">
              <a:rPr lang="zh-CN" altLang="en-US"/>
              <a:pPr>
                <a:defRPr/>
              </a:pPr>
              <a:t>2020年11月25日星期三</a:t>
            </a:fld>
            <a:endParaRPr lang="en-US" altLang="zh-CN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463A17B-41D7-4835-BDB1-9F70AD3D87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0DECC6-0857-46C8-976B-8068FD813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70538C-79FA-4FD4-A77E-6A69FA0D67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851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45512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832243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876300" y="457200"/>
            <a:ext cx="73914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668418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6300" y="457200"/>
            <a:ext cx="73914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168241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668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06382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57704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1887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507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8192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8587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86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7185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3043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15515250-5AA7-4D07-863F-2AF63C7C1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876300" y="4572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hyperlink" Target="&#35937;&#38480;&#35282;.gsp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>
            <a:extLst>
              <a:ext uri="{FF2B5EF4-FFF2-40B4-BE49-F238E27FC236}">
                <a16:creationId xmlns:a16="http://schemas.microsoft.com/office/drawing/2014/main" id="{93981811-47BA-47E2-A682-9988152D5A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24075" y="2551113"/>
            <a:ext cx="4318000" cy="1165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7.1.1</a:t>
            </a:r>
            <a:r>
              <a:rPr lang="zh-CN" alt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任意角</a:t>
            </a:r>
          </a:p>
        </p:txBody>
      </p:sp>
      <p:sp>
        <p:nvSpPr>
          <p:cNvPr id="5124" name="Text Box 14">
            <a:extLst>
              <a:ext uri="{FF2B5EF4-FFF2-40B4-BE49-F238E27FC236}">
                <a16:creationId xmlns:a16="http://schemas.microsoft.com/office/drawing/2014/main" id="{9A9EA3FE-75CA-45B2-BBAD-86923576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157788"/>
            <a:ext cx="2376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授课人：黄发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初中是如何定义数轴的？</a:t>
            </a:r>
          </a:p>
        </p:txBody>
      </p: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9537F8AD-825D-400F-A989-DD15BFEB98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43000"/>
            <a:ext cx="4029223" cy="572266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47062AA-7C50-4D45-9C5F-70868A69D6E1}"/>
              </a:ext>
            </a:extLst>
          </p:cNvPr>
          <p:cNvSpPr txBox="1"/>
          <p:nvPr/>
        </p:nvSpPr>
        <p:spPr>
          <a:xfrm>
            <a:off x="616118" y="3296345"/>
            <a:ext cx="3379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规定了</a:t>
            </a:r>
            <a:r>
              <a:rPr lang="zh-CN" altLang="en-US" b="1" dirty="0">
                <a:solidFill>
                  <a:srgbClr val="0000FF"/>
                </a:solidFill>
              </a:rPr>
              <a:t>原点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FF"/>
                </a:solidFill>
              </a:rPr>
              <a:t>正方向</a:t>
            </a:r>
            <a:r>
              <a:rPr lang="zh-CN" altLang="en-US" b="1" dirty="0"/>
              <a:t>、</a:t>
            </a:r>
            <a:endParaRPr lang="en-US" altLang="zh-CN" b="1" dirty="0"/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单位长度</a:t>
            </a:r>
            <a:r>
              <a:rPr lang="zh-CN" altLang="en-US" b="1" dirty="0"/>
              <a:t>的直线。</a:t>
            </a:r>
          </a:p>
        </p:txBody>
      </p:sp>
    </p:spTree>
    <p:extLst>
      <p:ext uri="{BB962C8B-B14F-4D97-AF65-F5344CB8AC3E}">
        <p14:creationId xmlns:p14="http://schemas.microsoft.com/office/powerpoint/2010/main" val="382817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初中是如何定义数轴的？</a:t>
            </a:r>
          </a:p>
        </p:txBody>
      </p: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9537F8AD-825D-400F-A989-DD15BFEB98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43000"/>
            <a:ext cx="4029223" cy="5722665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47062AA-7C50-4D45-9C5F-70868A69D6E1}"/>
              </a:ext>
            </a:extLst>
          </p:cNvPr>
          <p:cNvSpPr txBox="1"/>
          <p:nvPr/>
        </p:nvSpPr>
        <p:spPr>
          <a:xfrm>
            <a:off x="616118" y="3296345"/>
            <a:ext cx="3379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规定了</a:t>
            </a:r>
            <a:r>
              <a:rPr lang="zh-CN" altLang="en-US" b="1" dirty="0">
                <a:solidFill>
                  <a:srgbClr val="0000FF"/>
                </a:solidFill>
              </a:rPr>
              <a:t>原点</a:t>
            </a:r>
            <a:r>
              <a:rPr lang="zh-CN" altLang="en-US" b="1" dirty="0"/>
              <a:t>、</a:t>
            </a:r>
            <a:r>
              <a:rPr lang="zh-CN" altLang="en-US" b="1" dirty="0">
                <a:solidFill>
                  <a:srgbClr val="0000FF"/>
                </a:solidFill>
              </a:rPr>
              <a:t>正方向</a:t>
            </a:r>
            <a:r>
              <a:rPr lang="zh-CN" altLang="en-US" b="1" dirty="0"/>
              <a:t>、</a:t>
            </a:r>
            <a:endParaRPr lang="en-US" altLang="zh-CN" b="1" dirty="0"/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单位长度</a:t>
            </a:r>
            <a:r>
              <a:rPr lang="zh-CN" altLang="en-US" b="1" dirty="0"/>
              <a:t>的直线。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23EE261-4117-4C20-AF1C-90579EC50906}"/>
              </a:ext>
            </a:extLst>
          </p:cNvPr>
          <p:cNvSpPr txBox="1"/>
          <p:nvPr/>
        </p:nvSpPr>
        <p:spPr>
          <a:xfrm>
            <a:off x="616118" y="5036983"/>
            <a:ext cx="3379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可以</a:t>
            </a:r>
            <a:r>
              <a:rPr lang="zh-CN" altLang="en-US" b="1" dirty="0">
                <a:solidFill>
                  <a:srgbClr val="FF6600"/>
                </a:solidFill>
              </a:rPr>
              <a:t>正负数</a:t>
            </a:r>
            <a:r>
              <a:rPr lang="zh-CN" altLang="en-US" b="1" dirty="0"/>
              <a:t>表示具有</a:t>
            </a:r>
            <a:r>
              <a:rPr lang="zh-CN" altLang="en-US" b="1" dirty="0">
                <a:solidFill>
                  <a:srgbClr val="FF6600"/>
                </a:solidFill>
              </a:rPr>
              <a:t>相</a:t>
            </a:r>
            <a:endParaRPr lang="en-US" altLang="zh-CN" b="1" dirty="0">
              <a:solidFill>
                <a:srgbClr val="FF6600"/>
              </a:solidFill>
            </a:endParaRPr>
          </a:p>
          <a:p>
            <a:endParaRPr lang="en-US" altLang="zh-CN" b="1" dirty="0">
              <a:solidFill>
                <a:srgbClr val="FF6600"/>
              </a:solidFill>
            </a:endParaRPr>
          </a:p>
          <a:p>
            <a:r>
              <a:rPr lang="zh-CN" altLang="en-US" b="1" dirty="0">
                <a:solidFill>
                  <a:srgbClr val="FF6600"/>
                </a:solidFill>
              </a:rPr>
              <a:t>反意义</a:t>
            </a:r>
            <a:r>
              <a:rPr lang="zh-CN" altLang="en-US" b="1" dirty="0"/>
              <a:t>的量</a:t>
            </a:r>
          </a:p>
        </p:txBody>
      </p:sp>
    </p:spTree>
    <p:extLst>
      <p:ext uri="{BB962C8B-B14F-4D97-AF65-F5344CB8AC3E}">
        <p14:creationId xmlns:p14="http://schemas.microsoft.com/office/powerpoint/2010/main" val="78246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AOP</a:t>
            </a:r>
            <a:r>
              <a:rPr lang="zh-CN" altLang="en-US" b="1" dirty="0"/>
              <a:t>与∠</a:t>
            </a:r>
            <a:r>
              <a:rPr lang="en-US" altLang="zh-CN" b="1" dirty="0"/>
              <a:t>AOP'</a:t>
            </a:r>
            <a:r>
              <a:rPr lang="zh-CN" altLang="en-US" b="1" dirty="0"/>
              <a:t>如何区分？</a:t>
            </a:r>
            <a:endParaRPr lang="en-US" altLang="zh-CN" b="1" dirty="0"/>
          </a:p>
        </p:txBody>
      </p:sp>
      <p:pic>
        <p:nvPicPr>
          <p:cNvPr id="9" name="图片 8" descr="图片包含 户外, 交通, 滑雪, 缆车&#10;&#10;描述已自动生成">
            <a:extLst>
              <a:ext uri="{FF2B5EF4-FFF2-40B4-BE49-F238E27FC236}">
                <a16:creationId xmlns:a16="http://schemas.microsoft.com/office/drawing/2014/main" id="{86057FD8-8D4A-41A4-BDC7-56ABB67CFC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793" y="1988840"/>
            <a:ext cx="290512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7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AOP</a:t>
            </a:r>
            <a:r>
              <a:rPr lang="zh-CN" altLang="en-US" b="1" dirty="0"/>
              <a:t>与∠</a:t>
            </a:r>
            <a:r>
              <a:rPr lang="en-US" altLang="zh-CN" b="1" dirty="0"/>
              <a:t>AOP'</a:t>
            </a:r>
            <a:r>
              <a:rPr lang="zh-CN" altLang="en-US" b="1" dirty="0"/>
              <a:t>如何区分？</a:t>
            </a:r>
            <a:endParaRPr lang="en-US" altLang="zh-CN" b="1" dirty="0"/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A705ED73-244A-447F-A83E-9FE6AFDC1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048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AOP</a:t>
            </a:r>
            <a:r>
              <a:rPr lang="zh-CN" altLang="en-US" b="1" dirty="0"/>
              <a:t>与∠</a:t>
            </a:r>
            <a:r>
              <a:rPr lang="en-US" altLang="zh-CN" b="1" dirty="0"/>
              <a:t>AOP'</a:t>
            </a:r>
            <a:r>
              <a:rPr lang="zh-CN" altLang="en-US" b="1" dirty="0"/>
              <a:t>如何区分？</a:t>
            </a:r>
            <a:endParaRPr lang="en-US" altLang="zh-CN" b="1" dirty="0"/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A705ED73-244A-447F-A83E-9FE6AFDC1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042C58BA-52EF-4C34-ACCA-F6189F7AE82E}"/>
              </a:ext>
            </a:extLst>
          </p:cNvPr>
          <p:cNvCxnSpPr/>
          <p:nvPr/>
        </p:nvCxnSpPr>
        <p:spPr bwMode="auto">
          <a:xfrm>
            <a:off x="1331640" y="2450505"/>
            <a:ext cx="0" cy="126652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70473CFD-5935-47C5-AC55-340D9E4608BA}"/>
              </a:ext>
            </a:extLst>
          </p:cNvPr>
          <p:cNvSpPr txBox="1"/>
          <p:nvPr/>
        </p:nvSpPr>
        <p:spPr>
          <a:xfrm>
            <a:off x="1043621" y="3759423"/>
            <a:ext cx="100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30°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625714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AOP</a:t>
            </a:r>
            <a:r>
              <a:rPr lang="zh-CN" altLang="en-US" b="1" dirty="0"/>
              <a:t>与∠</a:t>
            </a:r>
            <a:r>
              <a:rPr lang="en-US" altLang="zh-CN" b="1" dirty="0"/>
              <a:t>AOP'</a:t>
            </a:r>
            <a:r>
              <a:rPr lang="zh-CN" altLang="en-US" b="1" dirty="0"/>
              <a:t>如何区分？</a:t>
            </a:r>
            <a:endParaRPr lang="en-US" altLang="zh-CN" b="1" dirty="0"/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  <p:sp>
        <p:nvSpPr>
          <p:cNvPr id="7" name="Rectangle 7">
            <a:extLst>
              <a:ext uri="{FF2B5EF4-FFF2-40B4-BE49-F238E27FC236}">
                <a16:creationId xmlns:a16="http://schemas.microsoft.com/office/drawing/2014/main" id="{A705ED73-244A-447F-A83E-9FE6AFDC1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042C58BA-52EF-4C34-ACCA-F6189F7AE82E}"/>
              </a:ext>
            </a:extLst>
          </p:cNvPr>
          <p:cNvCxnSpPr/>
          <p:nvPr/>
        </p:nvCxnSpPr>
        <p:spPr bwMode="auto">
          <a:xfrm>
            <a:off x="1331640" y="2450505"/>
            <a:ext cx="0" cy="126652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6D8FDA1-85CC-4CB1-9D2F-0E251BA2F4F6}"/>
              </a:ext>
            </a:extLst>
          </p:cNvPr>
          <p:cNvCxnSpPr/>
          <p:nvPr/>
        </p:nvCxnSpPr>
        <p:spPr bwMode="auto">
          <a:xfrm>
            <a:off x="2627784" y="2492896"/>
            <a:ext cx="0" cy="126652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70473CFD-5935-47C5-AC55-340D9E4608BA}"/>
              </a:ext>
            </a:extLst>
          </p:cNvPr>
          <p:cNvSpPr txBox="1"/>
          <p:nvPr/>
        </p:nvSpPr>
        <p:spPr>
          <a:xfrm>
            <a:off x="1043621" y="3759423"/>
            <a:ext cx="100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30°</a:t>
            </a:r>
            <a:endParaRPr lang="zh-CN" altLang="en-US" b="1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8155C7C-A73C-4051-87DA-93475E19D067}"/>
              </a:ext>
            </a:extLst>
          </p:cNvPr>
          <p:cNvSpPr txBox="1"/>
          <p:nvPr/>
        </p:nvSpPr>
        <p:spPr>
          <a:xfrm>
            <a:off x="2339765" y="3789040"/>
            <a:ext cx="1008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-30°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634653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按</a:t>
            </a:r>
            <a:r>
              <a:rPr lang="zh-CN" altLang="en-US" b="1" dirty="0">
                <a:solidFill>
                  <a:srgbClr val="0000FF"/>
                </a:solidFill>
              </a:rPr>
              <a:t>逆时针</a:t>
            </a:r>
            <a:r>
              <a:rPr lang="zh-CN" altLang="en-US" b="1" dirty="0"/>
              <a:t>方向旋转所形成的角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叫作</a:t>
            </a:r>
            <a:r>
              <a:rPr lang="zh-CN" altLang="en-US" b="1" dirty="0">
                <a:solidFill>
                  <a:srgbClr val="0000FF"/>
                </a:solidFill>
              </a:rPr>
              <a:t>正角</a:t>
            </a:r>
            <a:r>
              <a:rPr lang="zh-CN" altLang="en-US" b="1" dirty="0"/>
              <a:t>，按</a:t>
            </a:r>
            <a:r>
              <a:rPr lang="zh-CN" altLang="en-US" b="1" dirty="0">
                <a:solidFill>
                  <a:srgbClr val="FF6600"/>
                </a:solidFill>
              </a:rPr>
              <a:t>顺时针</a:t>
            </a:r>
            <a:r>
              <a:rPr lang="zh-CN" altLang="en-US" b="1" dirty="0"/>
              <a:t>方向旋转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所形成的角叫作</a:t>
            </a:r>
            <a:r>
              <a:rPr lang="zh-CN" altLang="en-US" b="1" dirty="0">
                <a:solidFill>
                  <a:srgbClr val="FF6600"/>
                </a:solidFill>
              </a:rPr>
              <a:t>负角</a:t>
            </a:r>
            <a:r>
              <a:rPr lang="en-US" altLang="zh-CN" b="1" dirty="0"/>
              <a:t>.</a:t>
            </a: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6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按</a:t>
            </a:r>
            <a:r>
              <a:rPr lang="zh-CN" altLang="en-US" b="1" dirty="0">
                <a:solidFill>
                  <a:srgbClr val="0000FF"/>
                </a:solidFill>
              </a:rPr>
              <a:t>逆时针</a:t>
            </a:r>
            <a:r>
              <a:rPr lang="zh-CN" altLang="en-US" b="1" dirty="0"/>
              <a:t>方向旋转所形成的角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叫作</a:t>
            </a:r>
            <a:r>
              <a:rPr lang="zh-CN" altLang="en-US" b="1" dirty="0">
                <a:solidFill>
                  <a:srgbClr val="0000FF"/>
                </a:solidFill>
              </a:rPr>
              <a:t>正角</a:t>
            </a:r>
            <a:r>
              <a:rPr lang="zh-CN" altLang="en-US" b="1" dirty="0"/>
              <a:t>，按</a:t>
            </a:r>
            <a:r>
              <a:rPr lang="zh-CN" altLang="en-US" b="1" dirty="0">
                <a:solidFill>
                  <a:srgbClr val="FF6600"/>
                </a:solidFill>
              </a:rPr>
              <a:t>顺时针</a:t>
            </a:r>
            <a:r>
              <a:rPr lang="zh-CN" altLang="en-US" b="1" dirty="0"/>
              <a:t>方向旋转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所形成的角叫作</a:t>
            </a:r>
            <a:r>
              <a:rPr lang="zh-CN" altLang="en-US" b="1" dirty="0">
                <a:solidFill>
                  <a:srgbClr val="FF6600"/>
                </a:solidFill>
              </a:rPr>
              <a:t>负角</a:t>
            </a:r>
            <a:r>
              <a:rPr lang="en-US" altLang="zh-CN" b="1" dirty="0"/>
              <a:t>.</a:t>
            </a:r>
            <a:r>
              <a:rPr lang="zh-CN" altLang="en-US" b="1" dirty="0"/>
              <a:t>如果射线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>
                <a:solidFill>
                  <a:srgbClr val="009900"/>
                </a:solidFill>
              </a:rPr>
              <a:t>没有作任何旋转</a:t>
            </a:r>
            <a:r>
              <a:rPr lang="zh-CN" altLang="en-US" b="1" dirty="0"/>
              <a:t>，那么也把它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看成一个角，叫做</a:t>
            </a:r>
            <a:r>
              <a:rPr lang="zh-CN" altLang="en-US" b="1" dirty="0">
                <a:solidFill>
                  <a:srgbClr val="009900"/>
                </a:solidFill>
              </a:rPr>
              <a:t>零角</a:t>
            </a:r>
            <a:r>
              <a:rPr lang="en-US" altLang="zh-CN" b="1" dirty="0"/>
              <a:t>.</a:t>
            </a: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3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按</a:t>
            </a:r>
            <a:r>
              <a:rPr lang="zh-CN" altLang="en-US" b="1" dirty="0">
                <a:solidFill>
                  <a:srgbClr val="0000FF"/>
                </a:solidFill>
              </a:rPr>
              <a:t>逆时针</a:t>
            </a:r>
            <a:r>
              <a:rPr lang="zh-CN" altLang="en-US" b="1" dirty="0"/>
              <a:t>方向旋转所形成的角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叫作</a:t>
            </a:r>
            <a:r>
              <a:rPr lang="zh-CN" altLang="en-US" b="1" dirty="0">
                <a:solidFill>
                  <a:srgbClr val="0000FF"/>
                </a:solidFill>
              </a:rPr>
              <a:t>正角</a:t>
            </a:r>
            <a:r>
              <a:rPr lang="zh-CN" altLang="en-US" b="1" dirty="0"/>
              <a:t>，按</a:t>
            </a:r>
            <a:r>
              <a:rPr lang="zh-CN" altLang="en-US" b="1" dirty="0">
                <a:solidFill>
                  <a:srgbClr val="FF6600"/>
                </a:solidFill>
              </a:rPr>
              <a:t>顺时针</a:t>
            </a:r>
            <a:r>
              <a:rPr lang="zh-CN" altLang="en-US" b="1" dirty="0"/>
              <a:t>方向旋转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所形成的角叫作</a:t>
            </a:r>
            <a:r>
              <a:rPr lang="zh-CN" altLang="en-US" b="1" dirty="0">
                <a:solidFill>
                  <a:srgbClr val="FF6600"/>
                </a:solidFill>
              </a:rPr>
              <a:t>负角</a:t>
            </a:r>
            <a:r>
              <a:rPr lang="en-US" altLang="zh-CN" b="1" dirty="0"/>
              <a:t>.</a:t>
            </a:r>
            <a:r>
              <a:rPr lang="zh-CN" altLang="en-US" b="1" dirty="0"/>
              <a:t>如果射线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>
                <a:solidFill>
                  <a:srgbClr val="009900"/>
                </a:solidFill>
              </a:rPr>
              <a:t>没有作任何旋转</a:t>
            </a:r>
            <a:r>
              <a:rPr lang="zh-CN" altLang="en-US" b="1" dirty="0"/>
              <a:t>，那么也把它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看成一个角，叫做</a:t>
            </a:r>
            <a:r>
              <a:rPr lang="zh-CN" altLang="en-US" b="1" dirty="0">
                <a:solidFill>
                  <a:srgbClr val="009900"/>
                </a:solidFill>
              </a:rPr>
              <a:t>零角</a:t>
            </a:r>
            <a:r>
              <a:rPr lang="en-US" altLang="zh-CN" b="1" dirty="0"/>
              <a:t>.</a:t>
            </a:r>
            <a:r>
              <a:rPr lang="zh-CN" altLang="en-US" b="1" dirty="0"/>
              <a:t>这样就把角的概念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推广到了</a:t>
            </a:r>
            <a:r>
              <a:rPr lang="zh-CN" altLang="en-US" b="1" dirty="0">
                <a:solidFill>
                  <a:srgbClr val="FF0000"/>
                </a:solidFill>
              </a:rPr>
              <a:t>任意角</a:t>
            </a:r>
            <a:r>
              <a:rPr lang="zh-CN" altLang="en-US" b="1" dirty="0"/>
              <a:t>，包括正角、负角和零角</a:t>
            </a:r>
            <a:r>
              <a:rPr lang="en-US" altLang="zh-CN" b="1" dirty="0"/>
              <a:t>.</a:t>
            </a: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80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7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初中是如何定义角的？</a:t>
            </a:r>
          </a:p>
        </p:txBody>
      </p:sp>
    </p:spTree>
    <p:extLst>
      <p:ext uri="{BB962C8B-B14F-4D97-AF65-F5344CB8AC3E}">
        <p14:creationId xmlns:p14="http://schemas.microsoft.com/office/powerpoint/2010/main" val="120692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射线</a:t>
            </a:r>
            <a:r>
              <a:rPr lang="en-US" altLang="zh-CN" b="1" dirty="0"/>
              <a:t>OA</a:t>
            </a:r>
            <a:r>
              <a:rPr lang="zh-CN" altLang="en-US" b="1" dirty="0"/>
              <a:t>绕端点</a:t>
            </a:r>
            <a:r>
              <a:rPr lang="en-US" altLang="zh-CN" b="1" dirty="0"/>
              <a:t>O</a:t>
            </a:r>
            <a:r>
              <a:rPr lang="zh-CN" altLang="en-US" b="1" dirty="0"/>
              <a:t>分别逆时针方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向、顺时针方向旋转相同的量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所成的两个角称为互为</a:t>
            </a:r>
            <a:r>
              <a:rPr lang="zh-CN" altLang="en-US" b="1" dirty="0">
                <a:solidFill>
                  <a:srgbClr val="0000FF"/>
                </a:solidFill>
              </a:rPr>
              <a:t>相反角</a:t>
            </a:r>
            <a:r>
              <a:rPr lang="en-US" altLang="zh-CN" b="1" dirty="0"/>
              <a:t>.</a:t>
            </a:r>
          </a:p>
          <a:p>
            <a:endParaRPr lang="en-US" altLang="zh-CN" b="1" dirty="0"/>
          </a:p>
          <a:p>
            <a:r>
              <a:rPr lang="zh-CN" altLang="en-US" b="1" dirty="0"/>
              <a:t>角</a:t>
            </a:r>
            <a:r>
              <a:rPr lang="en-US" altLang="zh-CN" b="1" dirty="0"/>
              <a:t>α</a:t>
            </a:r>
            <a:r>
              <a:rPr lang="zh-CN" altLang="en-US" b="1" dirty="0"/>
              <a:t>的相反角记为</a:t>
            </a:r>
            <a:r>
              <a:rPr lang="en-US" altLang="zh-CN" b="1" dirty="0">
                <a:solidFill>
                  <a:srgbClr val="0000FF"/>
                </a:solidFill>
              </a:rPr>
              <a:t>-α</a:t>
            </a:r>
            <a:r>
              <a:rPr lang="en-US" altLang="zh-CN" b="1" dirty="0"/>
              <a:t>.</a:t>
            </a: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1BB45F0-D96F-43D0-A6D5-C0D98EE663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916" y="1700808"/>
            <a:ext cx="32385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14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12" name="图片 11" descr="图示, 示意图&#10;&#10;描述已自动生成">
            <a:extLst>
              <a:ext uri="{FF2B5EF4-FFF2-40B4-BE49-F238E27FC236}">
                <a16:creationId xmlns:a16="http://schemas.microsoft.com/office/drawing/2014/main" id="{CB863799-510E-431B-92FA-3465ADC83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443" y="1484784"/>
            <a:ext cx="280987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34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1619672" y="242088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AOC=α+β</a:t>
            </a:r>
          </a:p>
        </p:txBody>
      </p:sp>
      <p:pic>
        <p:nvPicPr>
          <p:cNvPr id="12" name="图片 11" descr="图示, 示意图&#10;&#10;描述已自动生成">
            <a:extLst>
              <a:ext uri="{FF2B5EF4-FFF2-40B4-BE49-F238E27FC236}">
                <a16:creationId xmlns:a16="http://schemas.microsoft.com/office/drawing/2014/main" id="{CB863799-510E-431B-92FA-3465ADC83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443" y="1484784"/>
            <a:ext cx="280987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129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1619672" y="242088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AOC=α+β</a:t>
            </a:r>
          </a:p>
        </p:txBody>
      </p:sp>
      <p:pic>
        <p:nvPicPr>
          <p:cNvPr id="12" name="图片 11" descr="图示, 示意图&#10;&#10;描述已自动生成">
            <a:extLst>
              <a:ext uri="{FF2B5EF4-FFF2-40B4-BE49-F238E27FC236}">
                <a16:creationId xmlns:a16="http://schemas.microsoft.com/office/drawing/2014/main" id="{CB863799-510E-431B-92FA-3465ADC83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443" y="1484784"/>
            <a:ext cx="2809875" cy="2028825"/>
          </a:xfrm>
          <a:prstGeom prst="rect">
            <a:avLst/>
          </a:prstGeom>
        </p:spPr>
      </p:pic>
      <p:pic>
        <p:nvPicPr>
          <p:cNvPr id="14" name="图片 13" descr="图片包含 图示&#10;&#10;描述已自动生成">
            <a:extLst>
              <a:ext uri="{FF2B5EF4-FFF2-40B4-BE49-F238E27FC236}">
                <a16:creationId xmlns:a16="http://schemas.microsoft.com/office/drawing/2014/main" id="{1D86E5EC-154A-4EF2-90FE-BBE5D49FE3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221088"/>
            <a:ext cx="2600325" cy="19431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9EE8577A-44F2-4E31-B6AC-B06D96CE91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256" y="5163666"/>
            <a:ext cx="31432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398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1619672" y="242088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AOC=α+β</a:t>
            </a:r>
          </a:p>
        </p:txBody>
      </p:sp>
      <p:pic>
        <p:nvPicPr>
          <p:cNvPr id="12" name="图片 11" descr="图示, 示意图&#10;&#10;描述已自动生成">
            <a:extLst>
              <a:ext uri="{FF2B5EF4-FFF2-40B4-BE49-F238E27FC236}">
                <a16:creationId xmlns:a16="http://schemas.microsoft.com/office/drawing/2014/main" id="{CB863799-510E-431B-92FA-3465ADC83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443" y="1484784"/>
            <a:ext cx="2809875" cy="2028825"/>
          </a:xfrm>
          <a:prstGeom prst="rect">
            <a:avLst/>
          </a:prstGeom>
        </p:spPr>
      </p:pic>
      <p:pic>
        <p:nvPicPr>
          <p:cNvPr id="14" name="图片 13" descr="图片包含 图示&#10;&#10;描述已自动生成">
            <a:extLst>
              <a:ext uri="{FF2B5EF4-FFF2-40B4-BE49-F238E27FC236}">
                <a16:creationId xmlns:a16="http://schemas.microsoft.com/office/drawing/2014/main" id="{1D86E5EC-154A-4EF2-90FE-BBE5D49FE3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221088"/>
            <a:ext cx="2600325" cy="194310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9FC2E62E-ED4F-4718-9527-3C4BE91B7FD6}"/>
              </a:ext>
            </a:extLst>
          </p:cNvPr>
          <p:cNvSpPr txBox="1"/>
          <p:nvPr/>
        </p:nvSpPr>
        <p:spPr>
          <a:xfrm>
            <a:off x="1619672" y="4804345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∠</a:t>
            </a:r>
            <a:r>
              <a:rPr lang="en-US" altLang="zh-CN" b="1" dirty="0"/>
              <a:t>AOC=α+(-β) =α-β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60BAB93-B826-43E2-9B0F-4E3563CBBA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163666"/>
            <a:ext cx="31432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28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4" name="图片 3" descr="图片包含 图表, 散点图&#10;&#10;描述已自动生成">
            <a:extLst>
              <a:ext uri="{FF2B5EF4-FFF2-40B4-BE49-F238E27FC236}">
                <a16:creationId xmlns:a16="http://schemas.microsoft.com/office/drawing/2014/main" id="{559413A5-155F-4B5A-9FC3-DBEF505113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39416"/>
            <a:ext cx="215265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069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3" name="图片 2" descr="图表&#10;&#10;描述已自动生成">
            <a:extLst>
              <a:ext uri="{FF2B5EF4-FFF2-40B4-BE49-F238E27FC236}">
                <a16:creationId xmlns:a16="http://schemas.microsoft.com/office/drawing/2014/main" id="{0D2F0778-D72B-4F6C-A007-FDE49D12B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586" y="1412776"/>
            <a:ext cx="25717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305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3" name="图片 2" descr="图表&#10;&#10;描述已自动生成">
            <a:extLst>
              <a:ext uri="{FF2B5EF4-FFF2-40B4-BE49-F238E27FC236}">
                <a16:creationId xmlns:a16="http://schemas.microsoft.com/office/drawing/2014/main" id="{0D2F0778-D72B-4F6C-A007-FDE49D12B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586" y="1412776"/>
            <a:ext cx="2571750" cy="2238375"/>
          </a:xfrm>
          <a:prstGeom prst="rect">
            <a:avLst/>
          </a:prstGeom>
        </p:spPr>
      </p:pic>
      <p:sp>
        <p:nvSpPr>
          <p:cNvPr id="5" name="文本框 4">
            <a:hlinkClick r:id="rId6" action="ppaction://hlinkfile"/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为了便于研究，今后我们常以角的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>
                <a:solidFill>
                  <a:srgbClr val="0000FF"/>
                </a:solidFill>
              </a:rPr>
              <a:t>顶点为坐标原点</a:t>
            </a:r>
            <a:r>
              <a:rPr lang="zh-CN" altLang="en-US" b="1" dirty="0"/>
              <a:t>，角的</a:t>
            </a:r>
            <a:r>
              <a:rPr lang="zh-CN" altLang="en-US" b="1" dirty="0">
                <a:solidFill>
                  <a:srgbClr val="0000FF"/>
                </a:solidFill>
              </a:rPr>
              <a:t>始边为</a:t>
            </a:r>
            <a:r>
              <a:rPr lang="en-US" altLang="zh-CN" b="1" dirty="0">
                <a:solidFill>
                  <a:srgbClr val="0000FF"/>
                </a:solidFill>
              </a:rPr>
              <a:t>x</a:t>
            </a:r>
            <a:r>
              <a:rPr lang="zh-CN" altLang="en-US" b="1" dirty="0">
                <a:solidFill>
                  <a:srgbClr val="0000FF"/>
                </a:solidFill>
              </a:rPr>
              <a:t>轴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正半轴</a:t>
            </a:r>
            <a:r>
              <a:rPr lang="zh-CN" altLang="en-US" b="1" dirty="0"/>
              <a:t>，建立平面直角坐标系</a:t>
            </a:r>
            <a:r>
              <a:rPr lang="en-US" altLang="zh-CN" b="1" dirty="0"/>
              <a:t>.</a:t>
            </a:r>
            <a:r>
              <a:rPr lang="zh-CN" altLang="en-US" b="1" dirty="0"/>
              <a:t>这样，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角的</a:t>
            </a:r>
            <a:r>
              <a:rPr lang="zh-CN" altLang="en-US" b="1" dirty="0">
                <a:solidFill>
                  <a:srgbClr val="0000FF"/>
                </a:solidFill>
              </a:rPr>
              <a:t>终边（除端点）在第几象限</a:t>
            </a:r>
            <a:r>
              <a:rPr lang="zh-CN" altLang="en-US" b="1" dirty="0"/>
              <a:t>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就说这个角是第几象限角。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667159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相关概念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3" name="图片 2" descr="图表&#10;&#10;描述已自动生成">
            <a:extLst>
              <a:ext uri="{FF2B5EF4-FFF2-40B4-BE49-F238E27FC236}">
                <a16:creationId xmlns:a16="http://schemas.microsoft.com/office/drawing/2014/main" id="{0D2F0778-D72B-4F6C-A007-FDE49D12B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586" y="1412776"/>
            <a:ext cx="2571750" cy="223837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66967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为了便于研究，今后我们常以角的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>
                <a:solidFill>
                  <a:srgbClr val="0000FF"/>
                </a:solidFill>
              </a:rPr>
              <a:t>顶点为坐标原点</a:t>
            </a:r>
            <a:r>
              <a:rPr lang="zh-CN" altLang="en-US" b="1" dirty="0"/>
              <a:t>，角的</a:t>
            </a:r>
            <a:r>
              <a:rPr lang="zh-CN" altLang="en-US" b="1" dirty="0">
                <a:solidFill>
                  <a:srgbClr val="0000FF"/>
                </a:solidFill>
              </a:rPr>
              <a:t>始边为</a:t>
            </a:r>
            <a:r>
              <a:rPr lang="en-US" altLang="zh-CN" b="1" dirty="0">
                <a:solidFill>
                  <a:srgbClr val="0000FF"/>
                </a:solidFill>
              </a:rPr>
              <a:t>x</a:t>
            </a:r>
            <a:r>
              <a:rPr lang="zh-CN" altLang="en-US" b="1" dirty="0">
                <a:solidFill>
                  <a:srgbClr val="0000FF"/>
                </a:solidFill>
              </a:rPr>
              <a:t>轴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正半轴</a:t>
            </a:r>
            <a:r>
              <a:rPr lang="zh-CN" altLang="en-US" b="1" dirty="0"/>
              <a:t>，建立平面直角坐标系</a:t>
            </a:r>
            <a:r>
              <a:rPr lang="en-US" altLang="zh-CN" b="1" dirty="0"/>
              <a:t>.</a:t>
            </a:r>
            <a:r>
              <a:rPr lang="zh-CN" altLang="en-US" b="1" dirty="0"/>
              <a:t>这样，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角的</a:t>
            </a:r>
            <a:r>
              <a:rPr lang="zh-CN" altLang="en-US" b="1" dirty="0">
                <a:solidFill>
                  <a:srgbClr val="0000FF"/>
                </a:solidFill>
              </a:rPr>
              <a:t>终边（除端点）在第几象限</a:t>
            </a:r>
            <a:r>
              <a:rPr lang="zh-CN" altLang="en-US" b="1" dirty="0"/>
              <a:t>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就说这个角是第几象限角</a:t>
            </a:r>
            <a:r>
              <a:rPr lang="en-US" altLang="zh-CN" b="1" dirty="0"/>
              <a:t>.</a:t>
            </a:r>
            <a:r>
              <a:rPr lang="zh-CN" altLang="en-US" b="1" dirty="0"/>
              <a:t>如果角的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>
                <a:solidFill>
                  <a:srgbClr val="FF9900"/>
                </a:solidFill>
              </a:rPr>
              <a:t>终边在坐标轴上</a:t>
            </a:r>
            <a:r>
              <a:rPr lang="zh-CN" altLang="en-US" b="1" dirty="0"/>
              <a:t>，称这个角为</a:t>
            </a:r>
            <a:r>
              <a:rPr lang="zh-CN" altLang="en-US" b="1" dirty="0">
                <a:solidFill>
                  <a:srgbClr val="FF9900"/>
                </a:solidFill>
              </a:rPr>
              <a:t>轴线角</a:t>
            </a:r>
            <a:r>
              <a:rPr lang="en-US" altLang="zh-CN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1282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</a:t>
            </a:r>
            <a:r>
              <a:rPr lang="zh-CN" altLang="zh-CN" b="1" dirty="0"/>
              <a:t>在平面直角坐标系中分别作出下列各角的终边，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zh-CN" b="1" dirty="0"/>
              <a:t>并指出它们是第几象限角，其中哪些角的终边相同：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/>
              <a:t>-300°</a:t>
            </a:r>
            <a:r>
              <a:rPr lang="zh-CN" altLang="en-US" b="1" dirty="0"/>
              <a:t>，</a:t>
            </a:r>
            <a:r>
              <a:rPr lang="en-US" altLang="zh-CN" b="1" dirty="0"/>
              <a:t>-150°</a:t>
            </a:r>
            <a:r>
              <a:rPr lang="zh-CN" altLang="en-US" b="1" dirty="0"/>
              <a:t>，</a:t>
            </a:r>
            <a:r>
              <a:rPr lang="en-US" altLang="zh-CN" b="1" dirty="0"/>
              <a:t>-60°</a:t>
            </a:r>
            <a:r>
              <a:rPr lang="zh-CN" altLang="en-US" b="1" dirty="0"/>
              <a:t>，</a:t>
            </a:r>
            <a:r>
              <a:rPr lang="en-US" altLang="zh-CN" b="1" dirty="0"/>
              <a:t>60°</a:t>
            </a:r>
            <a:r>
              <a:rPr lang="zh-CN" altLang="en-US" b="1" dirty="0"/>
              <a:t>，</a:t>
            </a:r>
            <a:r>
              <a:rPr lang="en-US" altLang="zh-CN" b="1" dirty="0"/>
              <a:t>210°</a:t>
            </a:r>
            <a:r>
              <a:rPr lang="zh-CN" altLang="en-US" b="1" dirty="0"/>
              <a:t>，</a:t>
            </a:r>
            <a:r>
              <a:rPr lang="en-US" altLang="zh-CN" b="1" dirty="0"/>
              <a:t>300°</a:t>
            </a:r>
            <a:r>
              <a:rPr lang="zh-CN" altLang="en-US" b="1" dirty="0"/>
              <a:t>，</a:t>
            </a:r>
            <a:r>
              <a:rPr lang="en-US" altLang="zh-CN" b="1" dirty="0"/>
              <a:t>420°</a:t>
            </a:r>
          </a:p>
        </p:txBody>
      </p:sp>
    </p:spTree>
    <p:extLst>
      <p:ext uri="{BB962C8B-B14F-4D97-AF65-F5344CB8AC3E}">
        <p14:creationId xmlns:p14="http://schemas.microsoft.com/office/powerpoint/2010/main" val="95436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初中是如何定义角的？</a:t>
            </a:r>
          </a:p>
        </p:txBody>
      </p:sp>
      <p:pic>
        <p:nvPicPr>
          <p:cNvPr id="7" name="图片 6" descr="文本, 信件&#10;&#10;描述已自动生成">
            <a:extLst>
              <a:ext uri="{FF2B5EF4-FFF2-40B4-BE49-F238E27FC236}">
                <a16:creationId xmlns:a16="http://schemas.microsoft.com/office/drawing/2014/main" id="{0D1E07EA-B631-4C3A-8007-9E6BBB11A1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28010"/>
            <a:ext cx="424815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4711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</a:t>
            </a:r>
            <a:r>
              <a:rPr lang="zh-CN" altLang="zh-CN" b="1" dirty="0"/>
              <a:t>在平面直角坐标系中分别作出下列各角的终边，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zh-CN" b="1" dirty="0"/>
              <a:t>并指出它们是第几象限角，其中哪些角的终边相同：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/>
              <a:t>-300°</a:t>
            </a:r>
            <a:r>
              <a:rPr lang="zh-CN" altLang="en-US" b="1" dirty="0"/>
              <a:t>，</a:t>
            </a:r>
            <a:r>
              <a:rPr lang="en-US" altLang="zh-CN" b="1" dirty="0"/>
              <a:t>-150°</a:t>
            </a:r>
            <a:r>
              <a:rPr lang="zh-CN" altLang="en-US" b="1" dirty="0"/>
              <a:t>，</a:t>
            </a:r>
            <a:r>
              <a:rPr lang="en-US" altLang="zh-CN" b="1" dirty="0"/>
              <a:t>-60°</a:t>
            </a:r>
            <a:r>
              <a:rPr lang="zh-CN" altLang="en-US" b="1" dirty="0"/>
              <a:t>，</a:t>
            </a:r>
            <a:r>
              <a:rPr lang="en-US" altLang="zh-CN" b="1" dirty="0"/>
              <a:t>60°</a:t>
            </a:r>
            <a:r>
              <a:rPr lang="zh-CN" altLang="en-US" b="1" dirty="0"/>
              <a:t>，</a:t>
            </a:r>
            <a:r>
              <a:rPr lang="en-US" altLang="zh-CN" b="1" dirty="0"/>
              <a:t>210°</a:t>
            </a:r>
            <a:r>
              <a:rPr lang="zh-CN" altLang="en-US" b="1" dirty="0"/>
              <a:t>，</a:t>
            </a:r>
            <a:r>
              <a:rPr lang="en-US" altLang="zh-CN" b="1" dirty="0"/>
              <a:t>300°</a:t>
            </a:r>
            <a:r>
              <a:rPr lang="zh-CN" altLang="en-US" b="1" dirty="0"/>
              <a:t>，</a:t>
            </a:r>
            <a:r>
              <a:rPr lang="en-US" altLang="zh-CN" b="1" dirty="0"/>
              <a:t>420°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7D16F05-4967-4EBE-8C4D-E09AD2FE6B1D}"/>
              </a:ext>
            </a:extLst>
          </p:cNvPr>
          <p:cNvSpPr txBox="1"/>
          <p:nvPr/>
        </p:nvSpPr>
        <p:spPr>
          <a:xfrm>
            <a:off x="611560" y="4820959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）具有相同终边的角之间有什么关系？你能写出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与</a:t>
            </a:r>
            <a:r>
              <a:rPr lang="en-US" altLang="zh-CN" b="1" dirty="0"/>
              <a:t>60°</a:t>
            </a:r>
            <a:r>
              <a:rPr lang="zh-CN" altLang="en-US" b="1" dirty="0"/>
              <a:t>角终边相同的角的集合吗？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953412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一般地，与角</a:t>
            </a:r>
            <a:r>
              <a:rPr lang="en-US" altLang="zh-CN" b="1" dirty="0"/>
              <a:t>α</a:t>
            </a:r>
            <a:r>
              <a:rPr lang="zh-CN" altLang="en-US" b="1" dirty="0"/>
              <a:t>终边相同的角的集合为</a:t>
            </a:r>
            <a:endParaRPr lang="en-US" altLang="zh-CN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2A5866B-1E25-4989-9FB3-16F75CAF69B5}"/>
              </a:ext>
            </a:extLst>
          </p:cNvPr>
          <p:cNvSpPr txBox="1"/>
          <p:nvPr/>
        </p:nvSpPr>
        <p:spPr>
          <a:xfrm>
            <a:off x="1115616" y="2751311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</a:rPr>
              <a:t>                     { β | β = α + 360°k</a:t>
            </a:r>
            <a:r>
              <a:rPr lang="zh-CN" altLang="en-US" b="1" dirty="0">
                <a:solidFill>
                  <a:srgbClr val="0000FF"/>
                </a:solidFill>
              </a:rPr>
              <a:t>，</a:t>
            </a:r>
            <a:r>
              <a:rPr lang="en-US" altLang="zh-CN" b="1" dirty="0">
                <a:solidFill>
                  <a:srgbClr val="FF0000"/>
                </a:solidFill>
              </a:rPr>
              <a:t>k</a:t>
            </a:r>
            <a:r>
              <a:rPr lang="zh-CN" altLang="en-US" b="1" dirty="0">
                <a:solidFill>
                  <a:srgbClr val="FF0000"/>
                </a:solidFill>
              </a:rPr>
              <a:t>∈</a:t>
            </a:r>
            <a:r>
              <a:rPr lang="en-US" altLang="zh-CN" b="1" dirty="0">
                <a:solidFill>
                  <a:srgbClr val="FF0000"/>
                </a:solidFill>
              </a:rPr>
              <a:t>Z</a:t>
            </a:r>
            <a:r>
              <a:rPr lang="en-US" altLang="zh-CN" b="1" dirty="0">
                <a:solidFill>
                  <a:srgbClr val="0000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29731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例题讲解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98884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例</a:t>
            </a:r>
            <a:r>
              <a:rPr lang="en-US" altLang="zh-CN" b="1" dirty="0"/>
              <a:t>   </a:t>
            </a:r>
            <a:r>
              <a:rPr lang="zh-CN" altLang="en-US" b="1" dirty="0"/>
              <a:t>在</a:t>
            </a:r>
            <a:r>
              <a:rPr lang="en-US" altLang="zh-CN" b="1" dirty="0"/>
              <a:t>0°</a:t>
            </a:r>
            <a:r>
              <a:rPr lang="zh-CN" altLang="en-US" b="1" dirty="0"/>
              <a:t>到</a:t>
            </a:r>
            <a:r>
              <a:rPr lang="en-US" altLang="zh-CN" b="1" dirty="0"/>
              <a:t>360°</a:t>
            </a:r>
            <a:r>
              <a:rPr lang="zh-CN" altLang="en-US" b="1" dirty="0"/>
              <a:t>的范围内，找出与下列各角终边相同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的角，并判断它们是第几象限角：</a:t>
            </a:r>
            <a:endParaRPr lang="en-US" altLang="zh-CN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7BE1058-775A-468E-8898-CC74D1E3FB4F}"/>
              </a:ext>
            </a:extLst>
          </p:cNvPr>
          <p:cNvSpPr txBox="1"/>
          <p:nvPr/>
        </p:nvSpPr>
        <p:spPr>
          <a:xfrm>
            <a:off x="611560" y="3596823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</a:t>
            </a:r>
            <a:r>
              <a:rPr lang="en-US" altLang="zh-CN" b="1" dirty="0"/>
              <a:t>650°              </a:t>
            </a:r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</a:t>
            </a:r>
            <a:r>
              <a:rPr lang="en-US" altLang="zh-CN" b="1" dirty="0"/>
              <a:t>-150°             </a:t>
            </a:r>
            <a:r>
              <a:rPr lang="zh-CN" altLang="en-US" b="1" dirty="0"/>
              <a:t>（</a:t>
            </a:r>
            <a:r>
              <a:rPr lang="en-US" altLang="zh-CN" b="1" dirty="0"/>
              <a:t>3</a:t>
            </a:r>
            <a:r>
              <a:rPr lang="zh-CN" altLang="en-US" b="1" dirty="0"/>
              <a:t>）</a:t>
            </a:r>
            <a:r>
              <a:rPr lang="en-US" altLang="zh-CN" b="1" dirty="0"/>
              <a:t>-990°15′</a:t>
            </a:r>
          </a:p>
        </p:txBody>
      </p:sp>
    </p:spTree>
    <p:extLst>
      <p:ext uri="{BB962C8B-B14F-4D97-AF65-F5344CB8AC3E}">
        <p14:creationId xmlns:p14="http://schemas.microsoft.com/office/powerpoint/2010/main" val="30066095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340768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）终边落在</a:t>
            </a:r>
            <a:r>
              <a:rPr lang="en-US" altLang="zh-CN" b="1" dirty="0"/>
              <a:t>x</a:t>
            </a:r>
            <a:r>
              <a:rPr lang="zh-CN" altLang="en-US" b="1" dirty="0"/>
              <a:t>轴正半轴上的角的集合如何表示？终边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落在</a:t>
            </a:r>
            <a:r>
              <a:rPr lang="en-US" altLang="zh-CN" b="1" dirty="0"/>
              <a:t>x</a:t>
            </a:r>
            <a:r>
              <a:rPr lang="zh-CN" altLang="en-US" b="1" dirty="0"/>
              <a:t>轴负半轴上的角的集合如何表示？终边落在</a:t>
            </a:r>
            <a:r>
              <a:rPr lang="en-US" altLang="zh-CN" b="1" dirty="0"/>
              <a:t>x</a:t>
            </a:r>
            <a:r>
              <a:rPr lang="zh-CN" altLang="en-US" b="1" dirty="0"/>
              <a:t>轴上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的角的集合如何表示？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097197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340768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）终边落在</a:t>
            </a:r>
            <a:r>
              <a:rPr lang="en-US" altLang="zh-CN" b="1" dirty="0"/>
              <a:t>x</a:t>
            </a:r>
            <a:r>
              <a:rPr lang="zh-CN" altLang="en-US" b="1" dirty="0"/>
              <a:t>轴正半轴上的角的集合如何表示？终边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落在</a:t>
            </a:r>
            <a:r>
              <a:rPr lang="en-US" altLang="zh-CN" b="1" dirty="0"/>
              <a:t>x</a:t>
            </a:r>
            <a:r>
              <a:rPr lang="zh-CN" altLang="en-US" b="1" dirty="0"/>
              <a:t>轴负半轴上的角的集合如何表示？终边落在</a:t>
            </a:r>
            <a:r>
              <a:rPr lang="en-US" altLang="zh-CN" b="1" dirty="0"/>
              <a:t>x</a:t>
            </a:r>
            <a:r>
              <a:rPr lang="zh-CN" altLang="en-US" b="1" dirty="0"/>
              <a:t>轴上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的角的集合如何表示？</a:t>
            </a:r>
            <a:endParaRPr lang="en-US" altLang="zh-CN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D143769-B29F-4E5B-A7FB-6896074D33F7}"/>
              </a:ext>
            </a:extLst>
          </p:cNvPr>
          <p:cNvSpPr txBox="1"/>
          <p:nvPr/>
        </p:nvSpPr>
        <p:spPr>
          <a:xfrm>
            <a:off x="611560" y="3650248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）终边落在</a:t>
            </a:r>
            <a:r>
              <a:rPr lang="en-US" altLang="zh-CN" b="1" dirty="0"/>
              <a:t>y</a:t>
            </a:r>
            <a:r>
              <a:rPr lang="zh-CN" altLang="en-US" b="1" dirty="0"/>
              <a:t>轴正半轴上的角的集合如何表示？终边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落在</a:t>
            </a:r>
            <a:r>
              <a:rPr lang="en-US" altLang="zh-CN" b="1" dirty="0"/>
              <a:t>y</a:t>
            </a:r>
            <a:r>
              <a:rPr lang="zh-CN" altLang="en-US" b="1" dirty="0"/>
              <a:t>轴负半轴上的角的集合如何表示？终边落在</a:t>
            </a:r>
            <a:r>
              <a:rPr lang="en-US" altLang="zh-CN" b="1" dirty="0"/>
              <a:t>y</a:t>
            </a:r>
            <a:r>
              <a:rPr lang="zh-CN" altLang="en-US" b="1" dirty="0"/>
              <a:t>轴上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的角的集合如何表示？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736278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思考与探究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1340768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en-US" b="1" dirty="0"/>
              <a:t>）终边落在</a:t>
            </a:r>
            <a:r>
              <a:rPr lang="en-US" altLang="zh-CN" b="1" dirty="0"/>
              <a:t>x</a:t>
            </a:r>
            <a:r>
              <a:rPr lang="zh-CN" altLang="en-US" b="1" dirty="0"/>
              <a:t>轴正半轴上的角的集合如何表示？终边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落在</a:t>
            </a:r>
            <a:r>
              <a:rPr lang="en-US" altLang="zh-CN" b="1" dirty="0"/>
              <a:t>x</a:t>
            </a:r>
            <a:r>
              <a:rPr lang="zh-CN" altLang="en-US" b="1" dirty="0"/>
              <a:t>轴负半轴上的角的集合如何表示？终边落在</a:t>
            </a:r>
            <a:r>
              <a:rPr lang="en-US" altLang="zh-CN" b="1" dirty="0"/>
              <a:t>x</a:t>
            </a:r>
            <a:r>
              <a:rPr lang="zh-CN" altLang="en-US" b="1" dirty="0"/>
              <a:t>轴上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的角的集合如何表示？</a:t>
            </a:r>
            <a:endParaRPr lang="en-US" altLang="zh-CN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D143769-B29F-4E5B-A7FB-6896074D33F7}"/>
              </a:ext>
            </a:extLst>
          </p:cNvPr>
          <p:cNvSpPr txBox="1"/>
          <p:nvPr/>
        </p:nvSpPr>
        <p:spPr>
          <a:xfrm>
            <a:off x="611560" y="3650248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）终边落在</a:t>
            </a:r>
            <a:r>
              <a:rPr lang="en-US" altLang="zh-CN" b="1" dirty="0"/>
              <a:t>y</a:t>
            </a:r>
            <a:r>
              <a:rPr lang="zh-CN" altLang="en-US" b="1" dirty="0"/>
              <a:t>轴正半轴上的角的集合如何表示？终边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落在</a:t>
            </a:r>
            <a:r>
              <a:rPr lang="en-US" altLang="zh-CN" b="1" dirty="0"/>
              <a:t>y</a:t>
            </a:r>
            <a:r>
              <a:rPr lang="zh-CN" altLang="en-US" b="1" dirty="0"/>
              <a:t>轴负半轴上的角的集合如何表示？终边落在</a:t>
            </a:r>
            <a:r>
              <a:rPr lang="en-US" altLang="zh-CN" b="1" dirty="0"/>
              <a:t>y</a:t>
            </a:r>
            <a:r>
              <a:rPr lang="zh-CN" altLang="en-US" b="1" dirty="0"/>
              <a:t>轴上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的角的集合如何表示？</a:t>
            </a:r>
            <a:endParaRPr lang="en-US" altLang="zh-CN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F03DC6C-A3EE-4B74-A3B8-33C6096C54F4}"/>
              </a:ext>
            </a:extLst>
          </p:cNvPr>
          <p:cNvSpPr txBox="1"/>
          <p:nvPr/>
        </p:nvSpPr>
        <p:spPr>
          <a:xfrm>
            <a:off x="611560" y="594928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（</a:t>
            </a:r>
            <a:r>
              <a:rPr lang="en-US" altLang="zh-CN" b="1" dirty="0"/>
              <a:t>3</a:t>
            </a:r>
            <a:r>
              <a:rPr lang="zh-CN" altLang="en-US" b="1" dirty="0"/>
              <a:t>）终边落在坐标轴上的角的集合如何表示？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213907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9060"/>
                      </a14:imgEffect>
                      <a14:imgEffect>
                        <a14:brightnessContrast bright="58000" contrast="-1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ffectLst>
              <a:glow>
                <a:schemeClr val="accent1"/>
              </a:glow>
              <a:softEdge rad="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500"/>
                      </a14:imgEffect>
                      <a14:imgEffect>
                        <a14:brightnessContrast bright="65000" contras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12503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</p:spTree>
    <p:extLst>
      <p:ext uri="{BB962C8B-B14F-4D97-AF65-F5344CB8AC3E}">
        <p14:creationId xmlns:p14="http://schemas.microsoft.com/office/powerpoint/2010/main" val="103965781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  <p:sp>
        <p:nvSpPr>
          <p:cNvPr id="16402" name="左大括号 20">
            <a:extLst>
              <a:ext uri="{FF2B5EF4-FFF2-40B4-BE49-F238E27FC236}">
                <a16:creationId xmlns:a16="http://schemas.microsoft.com/office/drawing/2014/main" id="{8879D63C-7B89-46DA-A85F-FD674BBB9E70}"/>
              </a:ext>
            </a:extLst>
          </p:cNvPr>
          <p:cNvSpPr>
            <a:spLocks/>
          </p:cNvSpPr>
          <p:nvPr/>
        </p:nvSpPr>
        <p:spPr bwMode="auto">
          <a:xfrm>
            <a:off x="4283968" y="1268760"/>
            <a:ext cx="216040" cy="136828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3" name="TextBox 21">
            <a:extLst>
              <a:ext uri="{FF2B5EF4-FFF2-40B4-BE49-F238E27FC236}">
                <a16:creationId xmlns:a16="http://schemas.microsoft.com/office/drawing/2014/main" id="{7D14A591-FA88-4CB5-A1B1-7BDA1BD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591" y="1190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正角</a:t>
            </a:r>
          </a:p>
        </p:txBody>
      </p:sp>
      <p:sp>
        <p:nvSpPr>
          <p:cNvPr id="16404" name="TextBox 22">
            <a:extLst>
              <a:ext uri="{FF2B5EF4-FFF2-40B4-BE49-F238E27FC236}">
                <a16:creationId xmlns:a16="http://schemas.microsoft.com/office/drawing/2014/main" id="{3F726C38-508F-4B9D-B24E-41B09F3C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2385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零角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B33AD576-B7E9-435E-A17A-4D7DACBF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772816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负角</a:t>
            </a:r>
          </a:p>
        </p:txBody>
      </p:sp>
    </p:spTree>
    <p:extLst>
      <p:ext uri="{BB962C8B-B14F-4D97-AF65-F5344CB8AC3E}">
        <p14:creationId xmlns:p14="http://schemas.microsoft.com/office/powerpoint/2010/main" val="1429229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初中是如何定义角的？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3BB54B2-9808-41E5-A6E1-FFF6F747754C}"/>
              </a:ext>
            </a:extLst>
          </p:cNvPr>
          <p:cNvSpPr txBox="1"/>
          <p:nvPr/>
        </p:nvSpPr>
        <p:spPr>
          <a:xfrm>
            <a:off x="611560" y="3343185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有</a:t>
            </a:r>
            <a:r>
              <a:rPr lang="zh-CN" altLang="en-US" b="1" dirty="0">
                <a:solidFill>
                  <a:srgbClr val="0000FF"/>
                </a:solidFill>
              </a:rPr>
              <a:t>公共端点</a:t>
            </a:r>
            <a:r>
              <a:rPr lang="zh-CN" altLang="en-US" b="1" dirty="0"/>
              <a:t>的</a:t>
            </a:r>
            <a:r>
              <a:rPr lang="zh-CN" altLang="en-US" b="1" dirty="0">
                <a:solidFill>
                  <a:srgbClr val="0000FF"/>
                </a:solidFill>
              </a:rPr>
              <a:t>两条射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线</a:t>
            </a:r>
            <a:r>
              <a:rPr lang="zh-CN" altLang="en-US" b="1" dirty="0"/>
              <a:t>组成的图形。</a:t>
            </a:r>
          </a:p>
        </p:txBody>
      </p:sp>
      <p:pic>
        <p:nvPicPr>
          <p:cNvPr id="4" name="图片 3" descr="文本, 信件&#10;&#10;描述已自动生成">
            <a:extLst>
              <a:ext uri="{FF2B5EF4-FFF2-40B4-BE49-F238E27FC236}">
                <a16:creationId xmlns:a16="http://schemas.microsoft.com/office/drawing/2014/main" id="{386689DC-7FBA-4F4E-9327-0158DCE784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28010"/>
            <a:ext cx="424815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533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  <p:sp>
        <p:nvSpPr>
          <p:cNvPr id="16402" name="左大括号 20">
            <a:extLst>
              <a:ext uri="{FF2B5EF4-FFF2-40B4-BE49-F238E27FC236}">
                <a16:creationId xmlns:a16="http://schemas.microsoft.com/office/drawing/2014/main" id="{8879D63C-7B89-46DA-A85F-FD674BBB9E70}"/>
              </a:ext>
            </a:extLst>
          </p:cNvPr>
          <p:cNvSpPr>
            <a:spLocks/>
          </p:cNvSpPr>
          <p:nvPr/>
        </p:nvSpPr>
        <p:spPr bwMode="auto">
          <a:xfrm>
            <a:off x="4283968" y="1268760"/>
            <a:ext cx="216040" cy="136828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3" name="TextBox 21">
            <a:extLst>
              <a:ext uri="{FF2B5EF4-FFF2-40B4-BE49-F238E27FC236}">
                <a16:creationId xmlns:a16="http://schemas.microsoft.com/office/drawing/2014/main" id="{7D14A591-FA88-4CB5-A1B1-7BDA1BD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591" y="1190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正角</a:t>
            </a:r>
          </a:p>
        </p:txBody>
      </p:sp>
      <p:sp>
        <p:nvSpPr>
          <p:cNvPr id="16404" name="TextBox 22">
            <a:extLst>
              <a:ext uri="{FF2B5EF4-FFF2-40B4-BE49-F238E27FC236}">
                <a16:creationId xmlns:a16="http://schemas.microsoft.com/office/drawing/2014/main" id="{3F726C38-508F-4B9D-B24E-41B09F3C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2385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零角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B33AD576-B7E9-435E-A17A-4D7DACBF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772816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负角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5B3DE471-62C6-4AFC-A904-87311684F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4" y="3068960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象限角、轴线角</a:t>
            </a:r>
          </a:p>
        </p:txBody>
      </p:sp>
    </p:spTree>
    <p:extLst>
      <p:ext uri="{BB962C8B-B14F-4D97-AF65-F5344CB8AC3E}">
        <p14:creationId xmlns:p14="http://schemas.microsoft.com/office/powerpoint/2010/main" val="284892359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3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  <p:sp>
        <p:nvSpPr>
          <p:cNvPr id="16402" name="左大括号 20">
            <a:extLst>
              <a:ext uri="{FF2B5EF4-FFF2-40B4-BE49-F238E27FC236}">
                <a16:creationId xmlns:a16="http://schemas.microsoft.com/office/drawing/2014/main" id="{8879D63C-7B89-46DA-A85F-FD674BBB9E70}"/>
              </a:ext>
            </a:extLst>
          </p:cNvPr>
          <p:cNvSpPr>
            <a:spLocks/>
          </p:cNvSpPr>
          <p:nvPr/>
        </p:nvSpPr>
        <p:spPr bwMode="auto">
          <a:xfrm>
            <a:off x="4283968" y="1268760"/>
            <a:ext cx="216040" cy="136828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3" name="TextBox 21">
            <a:extLst>
              <a:ext uri="{FF2B5EF4-FFF2-40B4-BE49-F238E27FC236}">
                <a16:creationId xmlns:a16="http://schemas.microsoft.com/office/drawing/2014/main" id="{7D14A591-FA88-4CB5-A1B1-7BDA1BD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591" y="1190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正角</a:t>
            </a:r>
          </a:p>
        </p:txBody>
      </p:sp>
      <p:sp>
        <p:nvSpPr>
          <p:cNvPr id="16404" name="TextBox 22">
            <a:extLst>
              <a:ext uri="{FF2B5EF4-FFF2-40B4-BE49-F238E27FC236}">
                <a16:creationId xmlns:a16="http://schemas.microsoft.com/office/drawing/2014/main" id="{3F726C38-508F-4B9D-B24E-41B09F3C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2385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零角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B33AD576-B7E9-435E-A17A-4D7DACBF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772816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负角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5B3DE471-62C6-4AFC-A904-87311684F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4" y="3068960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象限角、轴线角</a:t>
            </a:r>
          </a:p>
        </p:txBody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72EF20B5-CE84-42C3-BDC3-144B1F78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5" y="4077072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终边相同的角</a:t>
            </a:r>
          </a:p>
        </p:txBody>
      </p:sp>
    </p:spTree>
    <p:extLst>
      <p:ext uri="{BB962C8B-B14F-4D97-AF65-F5344CB8AC3E}">
        <p14:creationId xmlns:p14="http://schemas.microsoft.com/office/powerpoint/2010/main" val="247777748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8" name="WordArt 34">
            <a:extLst>
              <a:ext uri="{FF2B5EF4-FFF2-40B4-BE49-F238E27FC236}">
                <a16:creationId xmlns:a16="http://schemas.microsoft.com/office/drawing/2014/main" id="{9B089E4B-DF97-47FA-AE2A-FC87BF7332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1550" y="5373688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思想方法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  <p:sp>
        <p:nvSpPr>
          <p:cNvPr id="16402" name="左大括号 20">
            <a:extLst>
              <a:ext uri="{FF2B5EF4-FFF2-40B4-BE49-F238E27FC236}">
                <a16:creationId xmlns:a16="http://schemas.microsoft.com/office/drawing/2014/main" id="{8879D63C-7B89-46DA-A85F-FD674BBB9E70}"/>
              </a:ext>
            </a:extLst>
          </p:cNvPr>
          <p:cNvSpPr>
            <a:spLocks/>
          </p:cNvSpPr>
          <p:nvPr/>
        </p:nvSpPr>
        <p:spPr bwMode="auto">
          <a:xfrm>
            <a:off x="4283968" y="1268760"/>
            <a:ext cx="216040" cy="136828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3" name="TextBox 21">
            <a:extLst>
              <a:ext uri="{FF2B5EF4-FFF2-40B4-BE49-F238E27FC236}">
                <a16:creationId xmlns:a16="http://schemas.microsoft.com/office/drawing/2014/main" id="{7D14A591-FA88-4CB5-A1B1-7BDA1BD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591" y="1190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正角</a:t>
            </a:r>
          </a:p>
        </p:txBody>
      </p:sp>
      <p:sp>
        <p:nvSpPr>
          <p:cNvPr id="16404" name="TextBox 22">
            <a:extLst>
              <a:ext uri="{FF2B5EF4-FFF2-40B4-BE49-F238E27FC236}">
                <a16:creationId xmlns:a16="http://schemas.microsoft.com/office/drawing/2014/main" id="{3F726C38-508F-4B9D-B24E-41B09F3C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2385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零角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B33AD576-B7E9-435E-A17A-4D7DACBF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772816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负角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5B3DE471-62C6-4AFC-A904-87311684F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4" y="3068960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象限角、轴线角</a:t>
            </a:r>
          </a:p>
        </p:txBody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72EF20B5-CE84-42C3-BDC3-144B1F78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5" y="4077072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终边相同的角</a:t>
            </a:r>
          </a:p>
        </p:txBody>
      </p:sp>
    </p:spTree>
    <p:extLst>
      <p:ext uri="{BB962C8B-B14F-4D97-AF65-F5344CB8AC3E}">
        <p14:creationId xmlns:p14="http://schemas.microsoft.com/office/powerpoint/2010/main" val="160327350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8" name="WordArt 34">
            <a:extLst>
              <a:ext uri="{FF2B5EF4-FFF2-40B4-BE49-F238E27FC236}">
                <a16:creationId xmlns:a16="http://schemas.microsoft.com/office/drawing/2014/main" id="{9B089E4B-DF97-47FA-AE2A-FC87BF7332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1550" y="5373688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思想方法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  <p:sp>
        <p:nvSpPr>
          <p:cNvPr id="16402" name="左大括号 20">
            <a:extLst>
              <a:ext uri="{FF2B5EF4-FFF2-40B4-BE49-F238E27FC236}">
                <a16:creationId xmlns:a16="http://schemas.microsoft.com/office/drawing/2014/main" id="{8879D63C-7B89-46DA-A85F-FD674BBB9E70}"/>
              </a:ext>
            </a:extLst>
          </p:cNvPr>
          <p:cNvSpPr>
            <a:spLocks/>
          </p:cNvSpPr>
          <p:nvPr/>
        </p:nvSpPr>
        <p:spPr bwMode="auto">
          <a:xfrm>
            <a:off x="4283968" y="1268760"/>
            <a:ext cx="216040" cy="136828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3" name="TextBox 21">
            <a:extLst>
              <a:ext uri="{FF2B5EF4-FFF2-40B4-BE49-F238E27FC236}">
                <a16:creationId xmlns:a16="http://schemas.microsoft.com/office/drawing/2014/main" id="{7D14A591-FA88-4CB5-A1B1-7BDA1BD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591" y="1190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正角</a:t>
            </a:r>
          </a:p>
        </p:txBody>
      </p:sp>
      <p:sp>
        <p:nvSpPr>
          <p:cNvPr id="16404" name="TextBox 22">
            <a:extLst>
              <a:ext uri="{FF2B5EF4-FFF2-40B4-BE49-F238E27FC236}">
                <a16:creationId xmlns:a16="http://schemas.microsoft.com/office/drawing/2014/main" id="{3F726C38-508F-4B9D-B24E-41B09F3C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2385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零角</a:t>
            </a:r>
          </a:p>
        </p:txBody>
      </p:sp>
      <p:sp>
        <p:nvSpPr>
          <p:cNvPr id="16398" name="左大括号 30">
            <a:extLst>
              <a:ext uri="{FF2B5EF4-FFF2-40B4-BE49-F238E27FC236}">
                <a16:creationId xmlns:a16="http://schemas.microsoft.com/office/drawing/2014/main" id="{5923B392-5EC2-4AAF-8985-0607E77579A5}"/>
              </a:ext>
            </a:extLst>
          </p:cNvPr>
          <p:cNvSpPr>
            <a:spLocks/>
          </p:cNvSpPr>
          <p:nvPr/>
        </p:nvSpPr>
        <p:spPr bwMode="auto">
          <a:xfrm>
            <a:off x="2916238" y="4954187"/>
            <a:ext cx="359976" cy="1355133"/>
          </a:xfrm>
          <a:prstGeom prst="leftBrace">
            <a:avLst>
              <a:gd name="adj1" fmla="val 8329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B33AD576-B7E9-435E-A17A-4D7DACBF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772816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负角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5B3DE471-62C6-4AFC-A904-87311684F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4" y="3068960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象限角、轴线角</a:t>
            </a:r>
          </a:p>
        </p:txBody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72EF20B5-CE84-42C3-BDC3-144B1F78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5" y="4077072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终边相同的角</a:t>
            </a:r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A45A8145-E273-4C76-BDDB-F8E9E515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4695622"/>
            <a:ext cx="2303849" cy="46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类比</a:t>
            </a:r>
          </a:p>
        </p:txBody>
      </p:sp>
    </p:spTree>
    <p:extLst>
      <p:ext uri="{BB962C8B-B14F-4D97-AF65-F5344CB8AC3E}">
        <p14:creationId xmlns:p14="http://schemas.microsoft.com/office/powerpoint/2010/main" val="234288920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8">
            <a:extLst>
              <a:ext uri="{FF2B5EF4-FFF2-40B4-BE49-F238E27FC236}">
                <a16:creationId xmlns:a16="http://schemas.microsoft.com/office/drawing/2014/main" id="{8BEBE6EB-1398-4531-82C4-B7990B4A06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1143000"/>
            <a:chOff x="0" y="0"/>
            <a:chExt cx="5760" cy="720"/>
          </a:xfrm>
        </p:grpSpPr>
        <p:pic>
          <p:nvPicPr>
            <p:cNvPr id="16407" name="Picture 39" descr="QQ截图20131201212812">
              <a:extLst>
                <a:ext uri="{FF2B5EF4-FFF2-40B4-BE49-F238E27FC236}">
                  <a16:creationId xmlns:a16="http://schemas.microsoft.com/office/drawing/2014/main" id="{D080D895-616D-4DFD-97FA-2CFF3AC391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58000" contras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80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8" name="Picture 40" descr="QQ截图20131201220147">
              <a:extLst>
                <a:ext uri="{FF2B5EF4-FFF2-40B4-BE49-F238E27FC236}">
                  <a16:creationId xmlns:a16="http://schemas.microsoft.com/office/drawing/2014/main" id="{D342CCC9-67EE-45B8-A336-82548634BB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9"/>
            <a:stretch>
              <a:fillRect/>
            </a:stretch>
          </p:blipFill>
          <p:spPr bwMode="auto">
            <a:xfrm>
              <a:off x="0" y="354"/>
              <a:ext cx="57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WordArt 3">
            <a:extLst>
              <a:ext uri="{FF2B5EF4-FFF2-40B4-BE49-F238E27FC236}">
                <a16:creationId xmlns:a16="http://schemas.microsoft.com/office/drawing/2014/main" id="{60742B8C-A4D1-4698-9906-4F94603F3A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知识内容</a:t>
            </a:r>
          </a:p>
        </p:txBody>
      </p:sp>
      <p:sp>
        <p:nvSpPr>
          <p:cNvPr id="16388" name="WordArt 34">
            <a:extLst>
              <a:ext uri="{FF2B5EF4-FFF2-40B4-BE49-F238E27FC236}">
                <a16:creationId xmlns:a16="http://schemas.microsoft.com/office/drawing/2014/main" id="{9B089E4B-DF97-47FA-AE2A-FC87BF7332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1550" y="5373688"/>
            <a:ext cx="18288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solidFill>
                  <a:srgbClr val="1C3188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思想方法</a:t>
            </a:r>
          </a:p>
        </p:txBody>
      </p:sp>
      <p:sp>
        <p:nvSpPr>
          <p:cNvPr id="16389" name="Rectangle 37">
            <a:extLst>
              <a:ext uri="{FF2B5EF4-FFF2-40B4-BE49-F238E27FC236}">
                <a16:creationId xmlns:a16="http://schemas.microsoft.com/office/drawing/2014/main" id="{ABAFA633-E2DC-4EBD-A3DE-74F6342A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44500"/>
            <a:ext cx="4248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800" b="1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课堂小结</a:t>
            </a:r>
            <a:endParaRPr kumimoji="0" lang="en-US" altLang="zh-CN" sz="4800" b="1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6405" name="左大括号 16">
            <a:extLst>
              <a:ext uri="{FF2B5EF4-FFF2-40B4-BE49-F238E27FC236}">
                <a16:creationId xmlns:a16="http://schemas.microsoft.com/office/drawing/2014/main" id="{45A65075-BE5F-4588-B452-40CE7360208D}"/>
              </a:ext>
            </a:extLst>
          </p:cNvPr>
          <p:cNvSpPr>
            <a:spLocks/>
          </p:cNvSpPr>
          <p:nvPr/>
        </p:nvSpPr>
        <p:spPr bwMode="auto">
          <a:xfrm>
            <a:off x="2916238" y="1916356"/>
            <a:ext cx="288003" cy="2448747"/>
          </a:xfrm>
          <a:prstGeom prst="leftBrace">
            <a:avLst>
              <a:gd name="adj1" fmla="val 8332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6" name="TextBox 17">
            <a:extLst>
              <a:ext uri="{FF2B5EF4-FFF2-40B4-BE49-F238E27FC236}">
                <a16:creationId xmlns:a16="http://schemas.microsoft.com/office/drawing/2014/main" id="{8F970861-E379-4D44-9793-1C4D972F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240" y="1700213"/>
            <a:ext cx="2016023" cy="46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任意角</a:t>
            </a:r>
          </a:p>
        </p:txBody>
      </p:sp>
      <p:sp>
        <p:nvSpPr>
          <p:cNvPr id="16402" name="左大括号 20">
            <a:extLst>
              <a:ext uri="{FF2B5EF4-FFF2-40B4-BE49-F238E27FC236}">
                <a16:creationId xmlns:a16="http://schemas.microsoft.com/office/drawing/2014/main" id="{8879D63C-7B89-46DA-A85F-FD674BBB9E70}"/>
              </a:ext>
            </a:extLst>
          </p:cNvPr>
          <p:cNvSpPr>
            <a:spLocks/>
          </p:cNvSpPr>
          <p:nvPr/>
        </p:nvSpPr>
        <p:spPr bwMode="auto">
          <a:xfrm>
            <a:off x="4283968" y="1268760"/>
            <a:ext cx="216040" cy="136828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403" name="TextBox 21">
            <a:extLst>
              <a:ext uri="{FF2B5EF4-FFF2-40B4-BE49-F238E27FC236}">
                <a16:creationId xmlns:a16="http://schemas.microsoft.com/office/drawing/2014/main" id="{7D14A591-FA88-4CB5-A1B1-7BDA1BD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591" y="1190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正角</a:t>
            </a:r>
          </a:p>
        </p:txBody>
      </p:sp>
      <p:sp>
        <p:nvSpPr>
          <p:cNvPr id="16404" name="TextBox 22">
            <a:extLst>
              <a:ext uri="{FF2B5EF4-FFF2-40B4-BE49-F238E27FC236}">
                <a16:creationId xmlns:a16="http://schemas.microsoft.com/office/drawing/2014/main" id="{3F726C38-508F-4B9D-B24E-41B09F3C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2385808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零角</a:t>
            </a:r>
          </a:p>
        </p:txBody>
      </p:sp>
      <p:sp>
        <p:nvSpPr>
          <p:cNvPr id="16398" name="左大括号 30">
            <a:extLst>
              <a:ext uri="{FF2B5EF4-FFF2-40B4-BE49-F238E27FC236}">
                <a16:creationId xmlns:a16="http://schemas.microsoft.com/office/drawing/2014/main" id="{5923B392-5EC2-4AAF-8985-0607E77579A5}"/>
              </a:ext>
            </a:extLst>
          </p:cNvPr>
          <p:cNvSpPr>
            <a:spLocks/>
          </p:cNvSpPr>
          <p:nvPr/>
        </p:nvSpPr>
        <p:spPr bwMode="auto">
          <a:xfrm>
            <a:off x="2916238" y="4954187"/>
            <a:ext cx="359976" cy="1355133"/>
          </a:xfrm>
          <a:prstGeom prst="leftBrace">
            <a:avLst>
              <a:gd name="adj1" fmla="val 8329"/>
              <a:gd name="adj2" fmla="val 50000"/>
            </a:avLst>
          </a:prstGeom>
          <a:noFill/>
          <a:ln w="28575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6399" name="TextBox 32">
            <a:extLst>
              <a:ext uri="{FF2B5EF4-FFF2-40B4-BE49-F238E27FC236}">
                <a16:creationId xmlns:a16="http://schemas.microsoft.com/office/drawing/2014/main" id="{A9295D32-AB96-4A5C-B486-37BFE27EA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214" y="6021288"/>
            <a:ext cx="2303849" cy="46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由特殊到一般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B33AD576-B7E9-435E-A17A-4D7DACBFF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008" y="1772816"/>
            <a:ext cx="2016548" cy="46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负角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5B3DE471-62C6-4AFC-A904-87311684F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4" y="3068960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象限角、轴线角</a:t>
            </a:r>
          </a:p>
        </p:txBody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72EF20B5-CE84-42C3-BDC3-144B1F78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665" y="4077072"/>
            <a:ext cx="2772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终边相同的角</a:t>
            </a:r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A45A8145-E273-4C76-BDDB-F8E9E515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4695622"/>
            <a:ext cx="2303849" cy="46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/>
              <a:t>类比</a:t>
            </a:r>
          </a:p>
        </p:txBody>
      </p:sp>
    </p:spTree>
    <p:extLst>
      <p:ext uri="{BB962C8B-B14F-4D97-AF65-F5344CB8AC3E}">
        <p14:creationId xmlns:p14="http://schemas.microsoft.com/office/powerpoint/2010/main" val="197961791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练习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0D61FF5-A930-408E-B703-F948430A7A20}"/>
              </a:ext>
            </a:extLst>
          </p:cNvPr>
          <p:cNvSpPr txBox="1"/>
          <p:nvPr/>
        </p:nvSpPr>
        <p:spPr>
          <a:xfrm>
            <a:off x="611560" y="2282096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教材</a:t>
            </a:r>
            <a:r>
              <a:rPr lang="en-US" altLang="zh-CN" b="1" dirty="0"/>
              <a:t>161</a:t>
            </a:r>
            <a:r>
              <a:rPr lang="zh-CN" altLang="en-US" b="1" dirty="0"/>
              <a:t>页练习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96432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初中是如何定义角的？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3BB54B2-9808-41E5-A6E1-FFF6F747754C}"/>
              </a:ext>
            </a:extLst>
          </p:cNvPr>
          <p:cNvSpPr txBox="1"/>
          <p:nvPr/>
        </p:nvSpPr>
        <p:spPr>
          <a:xfrm>
            <a:off x="611560" y="3343185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有</a:t>
            </a:r>
            <a:r>
              <a:rPr lang="zh-CN" altLang="en-US" b="1" dirty="0">
                <a:solidFill>
                  <a:srgbClr val="0000FF"/>
                </a:solidFill>
              </a:rPr>
              <a:t>公共端点</a:t>
            </a:r>
            <a:r>
              <a:rPr lang="zh-CN" altLang="en-US" b="1" dirty="0"/>
              <a:t>的</a:t>
            </a:r>
            <a:r>
              <a:rPr lang="zh-CN" altLang="en-US" b="1" dirty="0">
                <a:solidFill>
                  <a:srgbClr val="0000FF"/>
                </a:solidFill>
              </a:rPr>
              <a:t>两条射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线</a:t>
            </a:r>
            <a:r>
              <a:rPr lang="zh-CN" altLang="en-US" b="1" dirty="0"/>
              <a:t>组成的图形。</a:t>
            </a:r>
          </a:p>
        </p:txBody>
      </p:sp>
      <p:pic>
        <p:nvPicPr>
          <p:cNvPr id="6" name="图片 5" descr="文本, 信件&#10;&#10;描述已自动生成">
            <a:extLst>
              <a:ext uri="{FF2B5EF4-FFF2-40B4-BE49-F238E27FC236}">
                <a16:creationId xmlns:a16="http://schemas.microsoft.com/office/drawing/2014/main" id="{623FFBB5-4D0C-4E92-8550-0A94A56155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306" y="1412776"/>
            <a:ext cx="424815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52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初中是如何定义角的？</a:t>
            </a:r>
          </a:p>
        </p:txBody>
      </p:sp>
      <p:pic>
        <p:nvPicPr>
          <p:cNvPr id="5" name="图片 4" descr="文本, 信件&#10;&#10;描述已自动生成">
            <a:extLst>
              <a:ext uri="{FF2B5EF4-FFF2-40B4-BE49-F238E27FC236}">
                <a16:creationId xmlns:a16="http://schemas.microsoft.com/office/drawing/2014/main" id="{D567CCF9-764C-43F4-82C4-6931F963FBC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6" t="16002" b="7349"/>
          <a:stretch/>
        </p:blipFill>
        <p:spPr>
          <a:xfrm>
            <a:off x="4283968" y="1412776"/>
            <a:ext cx="4392488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42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初中是如何定义角的？</a:t>
            </a:r>
          </a:p>
        </p:txBody>
      </p:sp>
      <p:pic>
        <p:nvPicPr>
          <p:cNvPr id="5" name="图片 4" descr="文本, 信件&#10;&#10;描述已自动生成">
            <a:extLst>
              <a:ext uri="{FF2B5EF4-FFF2-40B4-BE49-F238E27FC236}">
                <a16:creationId xmlns:a16="http://schemas.microsoft.com/office/drawing/2014/main" id="{D567CCF9-764C-43F4-82C4-6931F963FBC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6" t="16002" b="7349"/>
          <a:stretch/>
        </p:blipFill>
        <p:spPr>
          <a:xfrm>
            <a:off x="4283968" y="1412776"/>
            <a:ext cx="4392488" cy="5256584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0687453-4636-4C91-850F-EDC69CED639E}"/>
              </a:ext>
            </a:extLst>
          </p:cNvPr>
          <p:cNvSpPr txBox="1"/>
          <p:nvPr/>
        </p:nvSpPr>
        <p:spPr>
          <a:xfrm>
            <a:off x="437626" y="2852936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一</a:t>
            </a:r>
            <a:r>
              <a:rPr lang="zh-CN" altLang="en-US" b="1" dirty="0">
                <a:solidFill>
                  <a:srgbClr val="0000FF"/>
                </a:solidFill>
              </a:rPr>
              <a:t>条射线</a:t>
            </a:r>
            <a:r>
              <a:rPr lang="zh-CN" altLang="en-US" b="1" dirty="0"/>
              <a:t>绕着它的</a:t>
            </a:r>
            <a:r>
              <a:rPr lang="zh-CN" altLang="en-US" b="1" dirty="0">
                <a:solidFill>
                  <a:srgbClr val="0000FF"/>
                </a:solidFill>
              </a:rPr>
              <a:t>端点旋</a:t>
            </a:r>
            <a:endParaRPr lang="en-US" altLang="zh-CN" b="1" dirty="0">
              <a:solidFill>
                <a:srgbClr val="0000FF"/>
              </a:solidFill>
            </a:endParaRPr>
          </a:p>
          <a:p>
            <a:endParaRPr lang="en-US" altLang="zh-CN" b="1" dirty="0">
              <a:solidFill>
                <a:srgbClr val="0000FF"/>
              </a:solidFill>
            </a:endParaRPr>
          </a:p>
          <a:p>
            <a:r>
              <a:rPr lang="zh-CN" altLang="en-US" b="1" dirty="0">
                <a:solidFill>
                  <a:srgbClr val="0000FF"/>
                </a:solidFill>
              </a:rPr>
              <a:t>转</a:t>
            </a:r>
            <a:r>
              <a:rPr lang="zh-CN" altLang="en-US" b="1" dirty="0"/>
              <a:t>到另一个位置所成的图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形</a:t>
            </a:r>
            <a:r>
              <a:rPr lang="en-US" altLang="zh-CN" b="1" dirty="0"/>
              <a:t>.</a:t>
            </a:r>
            <a:r>
              <a:rPr lang="zh-CN" altLang="en-US" b="1" dirty="0"/>
              <a:t>射线旋转的</a:t>
            </a:r>
            <a:r>
              <a:rPr lang="zh-CN" altLang="en-US" b="1" dirty="0">
                <a:solidFill>
                  <a:srgbClr val="FF6600"/>
                </a:solidFill>
              </a:rPr>
              <a:t>开始位置</a:t>
            </a:r>
            <a:r>
              <a:rPr lang="zh-CN" altLang="en-US" b="1" dirty="0"/>
              <a:t>称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为角的</a:t>
            </a:r>
            <a:r>
              <a:rPr lang="zh-CN" altLang="en-US" b="1" dirty="0">
                <a:solidFill>
                  <a:srgbClr val="FF6600"/>
                </a:solidFill>
              </a:rPr>
              <a:t>始边</a:t>
            </a:r>
            <a:r>
              <a:rPr lang="zh-CN" altLang="en-US" b="1" dirty="0"/>
              <a:t>，</a:t>
            </a:r>
            <a:r>
              <a:rPr lang="zh-CN" altLang="en-US" b="1" dirty="0">
                <a:solidFill>
                  <a:srgbClr val="009900"/>
                </a:solidFill>
              </a:rPr>
              <a:t>终止位置</a:t>
            </a:r>
            <a:r>
              <a:rPr lang="zh-CN" altLang="en-US" b="1" dirty="0"/>
              <a:t>称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b="1" dirty="0"/>
              <a:t>为角的</a:t>
            </a:r>
            <a:r>
              <a:rPr lang="zh-CN" altLang="en-US" b="1" dirty="0">
                <a:solidFill>
                  <a:srgbClr val="009900"/>
                </a:solidFill>
              </a:rPr>
              <a:t>终边</a:t>
            </a:r>
            <a:r>
              <a:rPr lang="en-US" altLang="zh-CN" b="1" dirty="0"/>
              <a:t>.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620285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初中是如何定义数轴的？</a:t>
            </a:r>
          </a:p>
        </p:txBody>
      </p:sp>
    </p:spTree>
    <p:extLst>
      <p:ext uri="{BB962C8B-B14F-4D97-AF65-F5344CB8AC3E}">
        <p14:creationId xmlns:p14="http://schemas.microsoft.com/office/powerpoint/2010/main" val="2651321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>
            <a:extLst>
              <a:ext uri="{FF2B5EF4-FFF2-40B4-BE49-F238E27FC236}">
                <a16:creationId xmlns:a16="http://schemas.microsoft.com/office/drawing/2014/main" id="{A80A5DF6-803C-4EA2-B1DE-036832FAE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>
            <a:extLst>
              <a:ext uri="{FF2B5EF4-FFF2-40B4-BE49-F238E27FC236}">
                <a16:creationId xmlns:a16="http://schemas.microsoft.com/office/drawing/2014/main" id="{F5332628-9DDA-4A45-ACF7-0A601E1C1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>
            <a:extLst>
              <a:ext uri="{FF2B5EF4-FFF2-40B4-BE49-F238E27FC236}">
                <a16:creationId xmlns:a16="http://schemas.microsoft.com/office/drawing/2014/main" id="{F3C7DE72-BA50-452B-B4A6-7ED342F6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76250"/>
            <a:ext cx="4248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知识回顾</a:t>
            </a:r>
            <a:endParaRPr kumimoji="0" lang="en-US" altLang="zh-CN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9DAB9B4-7341-45E0-90D5-8A8E5D0D68D8}"/>
              </a:ext>
            </a:extLst>
          </p:cNvPr>
          <p:cNvSpPr txBox="1"/>
          <p:nvPr/>
        </p:nvSpPr>
        <p:spPr>
          <a:xfrm>
            <a:off x="611560" y="198884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初中是如何定义数轴的？</a:t>
            </a:r>
          </a:p>
        </p:txBody>
      </p: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9537F8AD-825D-400F-A989-DD15BFEB98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43000"/>
            <a:ext cx="4029223" cy="57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427512"/>
      </p:ext>
    </p:extLst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5986</TotalTime>
  <Words>1245</Words>
  <Application>Microsoft Office PowerPoint</Application>
  <PresentationFormat>全屏显示(4:3)</PresentationFormat>
  <Paragraphs>237</Paragraphs>
  <Slides>45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45</vt:i4>
      </vt:variant>
      <vt:variant>
        <vt:lpstr>自定义放映</vt:lpstr>
      </vt:variant>
      <vt:variant>
        <vt:i4>1</vt:i4>
      </vt:variant>
    </vt:vector>
  </HeadingPairs>
  <TitlesOfParts>
    <vt:vector size="53" baseType="lpstr">
      <vt:lpstr>黑体</vt:lpstr>
      <vt:lpstr>华文新魏</vt:lpstr>
      <vt:lpstr>宋体</vt:lpstr>
      <vt:lpstr>Arial</vt:lpstr>
      <vt:lpstr>Times New Roman</vt:lpstr>
      <vt:lpstr>Wingdings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等比数列（第1课时）</dc:title>
  <dc:creator>huangfa</dc:creator>
  <cp:lastModifiedBy>黄发</cp:lastModifiedBy>
  <cp:revision>507</cp:revision>
  <cp:lastPrinted>1601-01-01T00:00:00Z</cp:lastPrinted>
  <dcterms:created xsi:type="dcterms:W3CDTF">2001-09-16T04:08:13Z</dcterms:created>
  <dcterms:modified xsi:type="dcterms:W3CDTF">2020-11-25T04:47:56Z</dcterms:modified>
</cp:coreProperties>
</file>