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>
                <a:solidFill>
                  <a:srgbClr val="FF0000"/>
                </a:solidFill>
              </a:rPr>
              <a:t>杜甫诗歌预习任务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450" y="77470"/>
            <a:ext cx="12084685" cy="7021830"/>
          </a:xfrm>
        </p:spPr>
        <p:txBody>
          <a:bodyPr>
            <a:normAutofit/>
          </a:bodyPr>
          <a:p>
            <a:pPr>
              <a:lnSpc>
                <a:spcPct val="130000"/>
              </a:lnSpc>
            </a:pPr>
            <a:r>
              <a:rPr lang="zh-CN" altLang="en-US">
                <a:solidFill>
                  <a:srgbClr val="FF0000"/>
                </a:solidFill>
              </a:rPr>
              <a:t>一、读书游历时期（712年-745年）</a:t>
            </a:r>
            <a:r>
              <a:rPr lang="zh-CN" altLang="en-US"/>
              <a:t>，这一个时期就是杜甫在34岁以前读书并且游历的时期，据杜甫《壮游》诗：“七龄思即壮，开口咏凤凰。”又据《进雕赋表》：“臣幸赖先臣绪业，自七岁所缀诗笔，向四十载矣，约千余篇。”</a:t>
            </a: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>
                <a:solidFill>
                  <a:srgbClr val="FF0000"/>
                </a:solidFill>
              </a:rPr>
              <a:t>二、困守长安时期（746年-755年）</a:t>
            </a:r>
            <a:r>
              <a:rPr lang="zh-CN" altLang="en-US"/>
              <a:t>，这第二时期，包括杜甫35岁到44岁的十年间作品。</a:t>
            </a: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>
                <a:solidFill>
                  <a:srgbClr val="FF0000"/>
                </a:solidFill>
              </a:rPr>
              <a:t>三、陷安史叛军中、为官时期（756年-759年）</a:t>
            </a:r>
            <a:r>
              <a:rPr lang="zh-CN" altLang="en-US"/>
              <a:t>，这一个时期，包括杜甫45岁至48岁的作品，这个时期杜甫在逃乱时陷于叛军中为时九个月，后又为官约两年零两个月。</a:t>
            </a:r>
            <a:endParaRPr lang="zh-CN" altLang="en-US"/>
          </a:p>
          <a:p>
            <a:pPr>
              <a:lnSpc>
                <a:spcPct val="130000"/>
              </a:lnSpc>
            </a:pPr>
            <a:r>
              <a:rPr lang="zh-CN" altLang="en-US">
                <a:solidFill>
                  <a:srgbClr val="FF0000"/>
                </a:solidFill>
              </a:rPr>
              <a:t>四、漂泊西南时期（760年-770年）</a:t>
            </a:r>
            <a:r>
              <a:rPr lang="zh-CN" altLang="en-US"/>
              <a:t>，这最后一期，包括杜甫49岁到其生命最后的时期，这一时期杜甫总共创作了一千余首诗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olidFill>
                  <a:srgbClr val="FF0000"/>
                </a:solidFill>
                <a:sym typeface="+mn-ea"/>
              </a:rPr>
              <a:t>漂泊西南时期（760年-770年）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这一时期，又可分为三个阶段，</a:t>
            </a:r>
            <a:endParaRPr lang="zh-CN" altLang="en-US"/>
          </a:p>
          <a:p>
            <a:r>
              <a:rPr lang="zh-CN" altLang="en-US"/>
              <a:t>第一阶段可以算是从760年到766年，杜甫居住在</a:t>
            </a:r>
            <a:r>
              <a:rPr lang="zh-CN" altLang="en-US">
                <a:solidFill>
                  <a:srgbClr val="FF0000"/>
                </a:solidFill>
              </a:rPr>
              <a:t>成都草堂</a:t>
            </a:r>
            <a:r>
              <a:rPr lang="zh-CN" altLang="en-US"/>
              <a:t>时，创作了四百八十多首；</a:t>
            </a:r>
            <a:endParaRPr lang="zh-CN" altLang="en-US"/>
          </a:p>
          <a:p>
            <a:r>
              <a:rPr lang="zh-CN" altLang="en-US"/>
              <a:t>第二阶段是从766年四月一路流浪至768年正月在</a:t>
            </a:r>
            <a:r>
              <a:rPr lang="zh-CN" altLang="en-US">
                <a:solidFill>
                  <a:srgbClr val="FF0000"/>
                </a:solidFill>
              </a:rPr>
              <a:t>夔州</a:t>
            </a:r>
            <a:r>
              <a:rPr lang="zh-CN" altLang="en-US"/>
              <a:t>居住，这一时期也创作了四百三十多首。</a:t>
            </a:r>
            <a:endParaRPr lang="zh-CN" altLang="en-US"/>
          </a:p>
          <a:p>
            <a:r>
              <a:rPr lang="zh-CN" altLang="en-US"/>
              <a:t>第三阶段是杜甫又漂泊于</a:t>
            </a:r>
            <a:r>
              <a:rPr lang="zh-CN" altLang="en-US">
                <a:solidFill>
                  <a:srgbClr val="FF0000"/>
                </a:solidFill>
              </a:rPr>
              <a:t>湖北和湖南</a:t>
            </a:r>
            <a:r>
              <a:rPr lang="zh-CN" altLang="en-US"/>
              <a:t>，最终在由潭州往岳阳的一条小船上去世。时年五十九岁。这一阶段杜甫也创作了一百五十多首诗。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客至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草堂的南北绿水缭绕、春意荡漾，</a:t>
            </a:r>
            <a:endParaRPr lang="zh-CN" altLang="en-US"/>
          </a:p>
          <a:p>
            <a:r>
              <a:rPr lang="zh-CN" altLang="en-US"/>
              <a:t>只见鸥群日日结队飞来。</a:t>
            </a:r>
            <a:endParaRPr lang="zh-CN" altLang="en-US"/>
          </a:p>
          <a:p>
            <a:r>
              <a:rPr lang="zh-CN" altLang="en-US"/>
              <a:t>长满花草的庭院小路没有因为迎客而打扫，</a:t>
            </a:r>
            <a:endParaRPr lang="zh-CN" altLang="en-US"/>
          </a:p>
          <a:p>
            <a:r>
              <a:rPr lang="zh-CN" altLang="en-US"/>
              <a:t>只是为了你的到来，我家草门首次打开。</a:t>
            </a:r>
            <a:endParaRPr lang="zh-CN" altLang="en-US"/>
          </a:p>
          <a:p>
            <a:r>
              <a:rPr lang="zh-CN" altLang="en-US"/>
              <a:t>离集市太远盘中没好菜肴，</a:t>
            </a:r>
            <a:endParaRPr lang="zh-CN" altLang="en-US"/>
          </a:p>
          <a:p>
            <a:r>
              <a:rPr lang="zh-CN" altLang="en-US"/>
              <a:t>家境贫寒只有陈酒浊酒招待。</a:t>
            </a:r>
            <a:endParaRPr lang="zh-CN" altLang="en-US"/>
          </a:p>
          <a:p>
            <a:r>
              <a:rPr lang="zh-CN" altLang="en-US"/>
              <a:t>如肯与邻家老翁举杯一起对饮，</a:t>
            </a:r>
            <a:endParaRPr lang="zh-CN" altLang="en-US"/>
          </a:p>
          <a:p>
            <a:r>
              <a:rPr lang="zh-CN" altLang="en-US"/>
              <a:t>那我就隔着篱笆将他唤来。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蜀相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去哪里寻找武侯诸葛亮的祠堂？</a:t>
            </a:r>
            <a:endParaRPr lang="zh-CN" altLang="en-US"/>
          </a:p>
          <a:p>
            <a:r>
              <a:rPr lang="zh-CN" altLang="en-US"/>
              <a:t>在成都城外那柏树茂密的地方。</a:t>
            </a:r>
            <a:endParaRPr lang="zh-CN" altLang="en-US"/>
          </a:p>
          <a:p>
            <a:r>
              <a:rPr lang="zh-CN" altLang="en-US"/>
              <a:t>碧草照映台阶自当显露春色，</a:t>
            </a:r>
            <a:endParaRPr lang="zh-CN" altLang="en-US"/>
          </a:p>
          <a:p>
            <a:r>
              <a:rPr lang="zh-CN" altLang="en-US"/>
              <a:t>树上的黄鹂隔枝空对婉转鸣唱。</a:t>
            </a:r>
            <a:endParaRPr lang="zh-CN" altLang="en-US"/>
          </a:p>
          <a:p>
            <a:r>
              <a:rPr lang="zh-CN" altLang="en-US"/>
              <a:t>刘备为统一天下而三顾茅庐，问计于诸葛亮，</a:t>
            </a:r>
            <a:endParaRPr lang="zh-CN" altLang="en-US"/>
          </a:p>
          <a:p>
            <a:r>
              <a:rPr lang="zh-CN" altLang="en-US"/>
              <a:t>辅佐两代君主的老臣忠心耿耿。</a:t>
            </a:r>
            <a:endParaRPr lang="zh-CN" altLang="en-US"/>
          </a:p>
          <a:p>
            <a:r>
              <a:rPr lang="zh-CN" altLang="en-US"/>
              <a:t>可惜出师伐魏还没有取得最后的胜利就先去世了，</a:t>
            </a:r>
            <a:endParaRPr lang="zh-CN" altLang="en-US"/>
          </a:p>
          <a:p>
            <a:r>
              <a:rPr lang="zh-CN" altLang="en-US"/>
              <a:t>常使后代英雄感慨泪湿衣襟！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>
                <a:solidFill>
                  <a:srgbClr val="FF0000"/>
                </a:solidFill>
              </a:rPr>
              <a:t>登岳阳楼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以前就听说洞庭湖波澜壮阔，</a:t>
            </a:r>
            <a:endParaRPr lang="zh-CN" altLang="en-US"/>
          </a:p>
          <a:p>
            <a:r>
              <a:rPr lang="zh-CN" altLang="en-US"/>
              <a:t>今日终于如愿登上岳阳楼。</a:t>
            </a:r>
            <a:endParaRPr lang="zh-CN" altLang="en-US"/>
          </a:p>
          <a:p>
            <a:r>
              <a:rPr lang="zh-CN" altLang="en-US"/>
              <a:t>浩瀚的湖水把吴楚两地分隔开来，</a:t>
            </a:r>
            <a:endParaRPr lang="zh-CN" altLang="en-US"/>
          </a:p>
          <a:p>
            <a:r>
              <a:rPr lang="zh-CN" altLang="en-US"/>
              <a:t>整个天地仿似在湖中日夜浮动。</a:t>
            </a:r>
            <a:endParaRPr lang="zh-CN" altLang="en-US"/>
          </a:p>
          <a:p>
            <a:r>
              <a:rPr lang="zh-CN" altLang="en-US"/>
              <a:t>亲朋好友们音信全无，</a:t>
            </a:r>
            <a:endParaRPr lang="zh-CN" altLang="en-US"/>
          </a:p>
          <a:p>
            <a:r>
              <a:rPr lang="zh-CN" altLang="en-US"/>
              <a:t>年老多病只有一只船孤零零的陪伴自己。</a:t>
            </a:r>
            <a:endParaRPr lang="zh-CN" altLang="en-US"/>
          </a:p>
          <a:p>
            <a:r>
              <a:rPr lang="zh-CN" altLang="en-US"/>
              <a:t>关山以北战争烽火仍未止息，</a:t>
            </a:r>
            <a:endParaRPr lang="zh-CN" altLang="en-US"/>
          </a:p>
          <a:p>
            <a:r>
              <a:rPr lang="zh-CN" altLang="en-US"/>
              <a:t>凭栏遥望胸怀家国泪水横流。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olidFill>
                  <a:srgbClr val="FF0000"/>
                </a:solidFill>
              </a:rPr>
              <a:t>平仄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4" name="图片 3" descr="633DCDFD-3168-4297-92F1-4DE89327F5A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9815" y="1308735"/>
            <a:ext cx="10072370" cy="5210810"/>
          </a:xfrm>
          <a:prstGeom prst="rect">
            <a:avLst/>
          </a:prstGeom>
          <a:ln>
            <a:solidFill>
              <a:schemeClr val="accent1">
                <a:alpha val="48000"/>
              </a:schemeClr>
            </a:solidFill>
          </a:ln>
        </p:spPr>
      </p:pic>
      <p:sp>
        <p:nvSpPr>
          <p:cNvPr id="5" name="矩形 4"/>
          <p:cNvSpPr/>
          <p:nvPr/>
        </p:nvSpPr>
        <p:spPr>
          <a:xfrm>
            <a:off x="1365885" y="2639060"/>
            <a:ext cx="9065260" cy="12503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65885" y="5269230"/>
            <a:ext cx="9065260" cy="12503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7015" y="295275"/>
            <a:ext cx="11106785" cy="6572885"/>
          </a:xfrm>
        </p:spPr>
        <p:txBody>
          <a:bodyPr>
            <a:normAutofit/>
          </a:bodyPr>
          <a:p>
            <a:pPr marL="0" indent="0" algn="ctr">
              <a:buNone/>
            </a:pPr>
            <a:r>
              <a:rPr lang="zh-CN" altLang="en-US"/>
              <a:t>客至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舍南舍北皆春水，但见群鸥日日来。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olidFill>
                  <a:srgbClr val="FF0000"/>
                </a:solidFill>
              </a:rPr>
              <a:t>（仄平仄仄平平仄，仄仄平平仄仄平）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花径不曾缘客扫，蓬门今始为君开。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olidFill>
                  <a:srgbClr val="FF0000"/>
                </a:solidFill>
              </a:rPr>
              <a:t>（平仄仄平平仄仄，平平平仄仄平平）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/>
              <a:t>盘飧市远无兼味，樽酒家贫只旧醅。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olidFill>
                  <a:srgbClr val="FF0000"/>
                </a:solidFill>
              </a:rPr>
              <a:t>（平平仄仄平平仄，平仄平平仄仄平）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/>
              <a:t>肯与邻翁相对饮？隔篱呼取尽余杯。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olidFill>
                  <a:srgbClr val="FF0000"/>
                </a:solidFill>
              </a:rPr>
              <a:t>（仄仄平平平仄仄，仄平平仄仄平平）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/>
          </a:p>
          <a:p>
            <a:r>
              <a:rPr lang="zh-CN" altLang="en-US"/>
              <a:t>其中入声字有“舍”、“北”、“不”和“隔”，其中“隔”在现代汉语（新韵）中为平声，这一点需注意一下。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165" y="126365"/>
            <a:ext cx="11994515" cy="7082790"/>
          </a:xfrm>
        </p:spPr>
        <p:txBody>
          <a:bodyPr>
            <a:normAutofit fontScale="80000"/>
          </a:bodyPr>
          <a:p>
            <a:pPr algn="l"/>
            <a:r>
              <a:rPr lang="zh-CN" altLang="en-US"/>
              <a:t>杜甫《登岳阳楼》（尤韵　丙起）</a:t>
            </a:r>
            <a:endParaRPr lang="zh-CN" altLang="en-US"/>
          </a:p>
          <a:p>
            <a:pPr algn="l"/>
            <a:r>
              <a:rPr lang="zh-CN" altLang="en-US"/>
              <a:t>昔闻洞庭水，　　（丙）　　</a:t>
            </a:r>
            <a:r>
              <a:rPr lang="zh-CN" altLang="en-US">
                <a:solidFill>
                  <a:srgbClr val="FF0000"/>
                </a:solidFill>
              </a:rPr>
              <a:t>平平平仄仄 </a:t>
            </a:r>
            <a:r>
              <a:rPr lang="zh-CN" altLang="en-US"/>
              <a:t>    第一字可仄；第四字拗，第三字救。</a:t>
            </a:r>
            <a:endParaRPr lang="zh-CN" altLang="en-US"/>
          </a:p>
          <a:p>
            <a:pPr algn="l"/>
            <a:r>
              <a:rPr lang="zh-CN" altLang="en-US"/>
              <a:t>今上岳阳楼。　　（丁）　　</a:t>
            </a:r>
            <a:r>
              <a:rPr lang="zh-CN" altLang="en-US">
                <a:solidFill>
                  <a:srgbClr val="FF0000"/>
                </a:solidFill>
              </a:rPr>
              <a:t>仄仄仄平平 </a:t>
            </a:r>
            <a:r>
              <a:rPr lang="zh-CN" altLang="en-US"/>
              <a:t>    第一字可平</a:t>
            </a:r>
            <a:endParaRPr lang="zh-CN" altLang="en-US"/>
          </a:p>
          <a:p>
            <a:pPr algn="l"/>
            <a:r>
              <a:rPr lang="zh-CN" altLang="en-US"/>
              <a:t>吴楚东南坼，　　（甲）　　</a:t>
            </a:r>
            <a:r>
              <a:rPr lang="zh-CN" altLang="en-US">
                <a:solidFill>
                  <a:srgbClr val="FF0000"/>
                </a:solidFill>
              </a:rPr>
              <a:t>仄仄平平仄</a:t>
            </a:r>
            <a:r>
              <a:rPr lang="zh-CN" altLang="en-US"/>
              <a:t>　 第一字可平</a:t>
            </a:r>
            <a:endParaRPr lang="zh-CN" altLang="en-US"/>
          </a:p>
          <a:p>
            <a:pPr algn="l"/>
            <a:r>
              <a:rPr lang="zh-CN" altLang="en-US"/>
              <a:t>乾坤日夜浮。　　（乙）　　</a:t>
            </a:r>
            <a:r>
              <a:rPr lang="zh-CN" altLang="en-US">
                <a:solidFill>
                  <a:srgbClr val="FF0000"/>
                </a:solidFill>
              </a:rPr>
              <a:t>平平仄仄平</a:t>
            </a:r>
            <a:endParaRPr lang="zh-CN" altLang="en-US"/>
          </a:p>
          <a:p>
            <a:pPr algn="l"/>
            <a:r>
              <a:rPr lang="zh-CN" altLang="en-US"/>
              <a:t>亲朋无一字，　　（丙）　　</a:t>
            </a:r>
            <a:r>
              <a:rPr lang="zh-CN" altLang="en-US">
                <a:solidFill>
                  <a:srgbClr val="FF0000"/>
                </a:solidFill>
              </a:rPr>
              <a:t>平平平仄仄</a:t>
            </a:r>
            <a:endParaRPr lang="zh-CN" altLang="en-US"/>
          </a:p>
          <a:p>
            <a:pPr algn="l"/>
            <a:r>
              <a:rPr lang="zh-CN" altLang="en-US"/>
              <a:t>老病有孤舟。　　（丁）　　</a:t>
            </a:r>
            <a:r>
              <a:rPr lang="zh-CN" altLang="en-US">
                <a:solidFill>
                  <a:srgbClr val="FF0000"/>
                </a:solidFill>
              </a:rPr>
              <a:t>仄仄仄平平</a:t>
            </a:r>
            <a:endParaRPr lang="zh-CN" altLang="en-US">
              <a:solidFill>
                <a:srgbClr val="FF0000"/>
              </a:solidFill>
            </a:endParaRPr>
          </a:p>
          <a:p>
            <a:pPr algn="l"/>
            <a:r>
              <a:rPr lang="zh-CN" altLang="en-US"/>
              <a:t>戎马关山北，　　（甲）　　</a:t>
            </a:r>
            <a:r>
              <a:rPr lang="zh-CN" altLang="en-US">
                <a:solidFill>
                  <a:srgbClr val="FF0000"/>
                </a:solidFill>
              </a:rPr>
              <a:t>仄仄平平仄 </a:t>
            </a:r>
            <a:r>
              <a:rPr lang="zh-CN" altLang="en-US"/>
              <a:t>    第一字可平</a:t>
            </a:r>
            <a:endParaRPr lang="zh-CN" altLang="en-US"/>
          </a:p>
          <a:p>
            <a:pPr algn="l"/>
            <a:r>
              <a:rPr lang="zh-CN" altLang="en-US"/>
              <a:t>凭轩涕泗流。　　（乙）　　</a:t>
            </a:r>
            <a:r>
              <a:rPr lang="zh-CN" altLang="en-US">
                <a:solidFill>
                  <a:srgbClr val="FF0000"/>
                </a:solidFill>
              </a:rPr>
              <a:t>平平仄仄平　</a:t>
            </a:r>
            <a:endParaRPr lang="zh-CN" altLang="en-US"/>
          </a:p>
          <a:p>
            <a:pPr algn="l"/>
            <a:r>
              <a:rPr lang="zh-CN" altLang="en-US"/>
              <a:t>说明：</a:t>
            </a:r>
            <a:endParaRPr lang="zh-CN" altLang="en-US"/>
          </a:p>
          <a:p>
            <a:pPr algn="l"/>
            <a:r>
              <a:rPr lang="zh-CN" altLang="en-US"/>
              <a:t>一）用韵：楼，浮，舟，流，押韵（尤韵）。</a:t>
            </a:r>
            <a:endParaRPr lang="zh-CN" altLang="en-US"/>
          </a:p>
          <a:p>
            <a:pPr algn="l"/>
            <a:r>
              <a:rPr lang="zh-CN" altLang="en-US"/>
              <a:t>二）平仄：平起式首句不入韵的。类型是丙丁甲乙丙丁甲乙。</a:t>
            </a:r>
            <a:endParaRPr lang="zh-CN" altLang="en-US"/>
          </a:p>
          <a:p>
            <a:pPr algn="l"/>
            <a:r>
              <a:rPr lang="zh-CN" altLang="en-US"/>
              <a:t>第一句第四字拗，第三字救。此诗没有失黏、失对和其他不合律的地方。</a:t>
            </a:r>
            <a:endParaRPr lang="zh-CN" altLang="en-US"/>
          </a:p>
          <a:p>
            <a:pPr algn="l"/>
            <a:r>
              <a:rPr lang="zh-CN" altLang="en-US"/>
              <a:t>三）对仗：首联是工对，音步是二二一对二二一；颔联对得较宽，音步是二二一对二二一；颈联是反对，音步是二一二对二一二。</a:t>
            </a:r>
            <a:endParaRPr lang="zh-CN" altLang="en-US"/>
          </a:p>
          <a:p>
            <a:pPr algn="l"/>
            <a:r>
              <a:rPr lang="zh-CN" altLang="en-US"/>
              <a:t>四）句式：全诗每句都是三字尾。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1373</Words>
  <Application>WPS 文字</Application>
  <PresentationFormat>宽屏</PresentationFormat>
  <Paragraphs>77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方正书宋_GBK</vt:lpstr>
      <vt:lpstr>Wingdings</vt:lpstr>
      <vt:lpstr>宋体</vt:lpstr>
      <vt:lpstr>Arial Unicode MS</vt:lpstr>
      <vt:lpstr>汉仪书宋二KW</vt:lpstr>
      <vt:lpstr>Calibri Light</vt:lpstr>
      <vt:lpstr>Helvetica Neue</vt:lpstr>
      <vt:lpstr>Calibri</vt:lpstr>
      <vt:lpstr>微软雅黑</vt:lpstr>
      <vt:lpstr>汉仪旗黑KW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nicaiyun</dc:creator>
  <cp:lastModifiedBy>nicaiyun</cp:lastModifiedBy>
  <cp:revision>1</cp:revision>
  <dcterms:created xsi:type="dcterms:W3CDTF">2020-12-10T09:49:50Z</dcterms:created>
  <dcterms:modified xsi:type="dcterms:W3CDTF">2020-12-10T09:49:50Z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2052-2.3.1.3761</vt:lpwstr>
  </property>
</Properties>
</file>