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4" r:id="rId6"/>
    <p:sldId id="271" r:id="rId7"/>
    <p:sldId id="265" r:id="rId8"/>
    <p:sldId id="259" r:id="rId9"/>
    <p:sldId id="260" r:id="rId10"/>
    <p:sldId id="274" r:id="rId11"/>
    <p:sldId id="273" r:id="rId12"/>
    <p:sldId id="275" r:id="rId13"/>
    <p:sldId id="263" r:id="rId14"/>
    <p:sldId id="276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C9570-B2C1-4B09-BE7E-C4DD25CCC89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FE6EDEB-8E4E-4C92-9338-E47E13BFB962}">
      <dgm:prSet phldrT="[文本]"/>
      <dgm:spPr/>
      <dgm:t>
        <a:bodyPr/>
        <a:lstStyle/>
        <a:p>
          <a:r>
            <a:rPr lang="zh-CN" altLang="en-US" dirty="0" smtClean="0"/>
            <a:t>选定研究对象</a:t>
          </a:r>
          <a:endParaRPr lang="zh-CN" altLang="en-US" dirty="0"/>
        </a:p>
      </dgm:t>
    </dgm:pt>
    <dgm:pt modelId="{83FCED23-240D-4A14-A18C-164BD703F179}" type="parTrans" cxnId="{96E25C24-3E51-4A6B-973E-66553ECC41C7}">
      <dgm:prSet/>
      <dgm:spPr/>
      <dgm:t>
        <a:bodyPr/>
        <a:lstStyle/>
        <a:p>
          <a:endParaRPr lang="zh-CN" altLang="en-US"/>
        </a:p>
      </dgm:t>
    </dgm:pt>
    <dgm:pt modelId="{A3019957-713A-4A1A-8CFD-3A1BB5652BAC}" type="sibTrans" cxnId="{96E25C24-3E51-4A6B-973E-66553ECC41C7}">
      <dgm:prSet/>
      <dgm:spPr/>
      <dgm:t>
        <a:bodyPr/>
        <a:lstStyle/>
        <a:p>
          <a:endParaRPr lang="zh-CN" altLang="en-US"/>
        </a:p>
      </dgm:t>
    </dgm:pt>
    <dgm:pt modelId="{AA94F3DC-3C10-482C-ADAF-A6461C9A3DA7}">
      <dgm:prSet phldrT="[文本]"/>
      <dgm:spPr/>
      <dgm:t>
        <a:bodyPr/>
        <a:lstStyle/>
        <a:p>
          <a:r>
            <a:rPr lang="zh-CN" altLang="en-US" dirty="0" smtClean="0"/>
            <a:t>受力分析求合力</a:t>
          </a:r>
          <a:endParaRPr lang="zh-CN" altLang="en-US" dirty="0"/>
        </a:p>
      </dgm:t>
    </dgm:pt>
    <dgm:pt modelId="{481C95AC-985A-4208-9C6B-E0AA4607E953}" type="parTrans" cxnId="{724311C1-740F-48F5-A92E-85B12A4F27AF}">
      <dgm:prSet/>
      <dgm:spPr/>
      <dgm:t>
        <a:bodyPr/>
        <a:lstStyle/>
        <a:p>
          <a:endParaRPr lang="zh-CN" altLang="en-US"/>
        </a:p>
      </dgm:t>
    </dgm:pt>
    <dgm:pt modelId="{A430B0EB-EF18-4E46-AE83-0C803C668197}" type="sibTrans" cxnId="{724311C1-740F-48F5-A92E-85B12A4F27AF}">
      <dgm:prSet/>
      <dgm:spPr/>
      <dgm:t>
        <a:bodyPr/>
        <a:lstStyle/>
        <a:p>
          <a:endParaRPr lang="zh-CN" altLang="en-US"/>
        </a:p>
      </dgm:t>
    </dgm:pt>
    <dgm:pt modelId="{86BAB1F2-3909-4FD0-A519-83EC2EE3C1AD}">
      <dgm:prSet phldrT="[文本]"/>
      <dgm:spPr/>
      <dgm:t>
        <a:bodyPr/>
        <a:lstStyle/>
        <a:p>
          <a:r>
            <a:rPr lang="en-US" altLang="zh-CN" dirty="0" smtClean="0"/>
            <a:t>F=ma</a:t>
          </a:r>
          <a:r>
            <a:rPr lang="zh-CN" altLang="en-US" dirty="0" smtClean="0"/>
            <a:t>（求加速度）</a:t>
          </a:r>
          <a:endParaRPr lang="zh-CN" altLang="en-US" dirty="0"/>
        </a:p>
      </dgm:t>
    </dgm:pt>
    <dgm:pt modelId="{CB750DCB-4C87-4418-B761-D15024DA3529}" type="parTrans" cxnId="{F7014953-9FC3-4FD8-AE87-02543909530C}">
      <dgm:prSet/>
      <dgm:spPr/>
      <dgm:t>
        <a:bodyPr/>
        <a:lstStyle/>
        <a:p>
          <a:endParaRPr lang="zh-CN" altLang="en-US"/>
        </a:p>
      </dgm:t>
    </dgm:pt>
    <dgm:pt modelId="{30A8D8FA-3667-4536-A5B2-D75ABC05F569}" type="sibTrans" cxnId="{F7014953-9FC3-4FD8-AE87-02543909530C}">
      <dgm:prSet/>
      <dgm:spPr/>
      <dgm:t>
        <a:bodyPr/>
        <a:lstStyle/>
        <a:p>
          <a:endParaRPr lang="zh-CN" altLang="en-US"/>
        </a:p>
      </dgm:t>
    </dgm:pt>
    <dgm:pt modelId="{06C26BDB-DF42-48FA-8F17-7AAA7A5B7B52}">
      <dgm:prSet phldrT="[文本]"/>
      <dgm:spPr/>
      <dgm:t>
        <a:bodyPr/>
        <a:lstStyle/>
        <a:p>
          <a:r>
            <a:rPr lang="zh-CN" altLang="en-US" dirty="0" smtClean="0"/>
            <a:t>根据运动学公式求解相关物理量</a:t>
          </a:r>
          <a:endParaRPr lang="en-US" altLang="zh-CN" dirty="0" smtClean="0"/>
        </a:p>
      </dgm:t>
    </dgm:pt>
    <dgm:pt modelId="{773FCE7D-2845-420B-B1ED-5639D5248207}" type="parTrans" cxnId="{9057C5BB-86B9-488F-946F-81816EBF8956}">
      <dgm:prSet/>
      <dgm:spPr/>
      <dgm:t>
        <a:bodyPr/>
        <a:lstStyle/>
        <a:p>
          <a:endParaRPr lang="zh-CN" altLang="en-US"/>
        </a:p>
      </dgm:t>
    </dgm:pt>
    <dgm:pt modelId="{4B19FF56-FE88-4C11-853D-1CA948591CAA}" type="sibTrans" cxnId="{9057C5BB-86B9-488F-946F-81816EBF8956}">
      <dgm:prSet/>
      <dgm:spPr/>
      <dgm:t>
        <a:bodyPr/>
        <a:lstStyle/>
        <a:p>
          <a:endParaRPr lang="zh-CN" altLang="en-US"/>
        </a:p>
      </dgm:t>
    </dgm:pt>
    <dgm:pt modelId="{53EFD32F-3860-4AA7-997A-01E60487325A}" type="pres">
      <dgm:prSet presAssocID="{15DC9570-B2C1-4B09-BE7E-C4DD25CCC8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EF878C8-70C2-4363-B2E6-0ACD83B757CD}" type="pres">
      <dgm:prSet presAssocID="{06C26BDB-DF42-48FA-8F17-7AAA7A5B7B52}" presName="boxAndChildren" presStyleCnt="0"/>
      <dgm:spPr/>
    </dgm:pt>
    <dgm:pt modelId="{AAD4903B-F185-41D4-9CBC-79AC9C92427B}" type="pres">
      <dgm:prSet presAssocID="{06C26BDB-DF42-48FA-8F17-7AAA7A5B7B52}" presName="parentTextBox" presStyleLbl="node1" presStyleIdx="0" presStyleCnt="4"/>
      <dgm:spPr/>
      <dgm:t>
        <a:bodyPr/>
        <a:lstStyle/>
        <a:p>
          <a:endParaRPr lang="zh-CN" altLang="en-US"/>
        </a:p>
      </dgm:t>
    </dgm:pt>
    <dgm:pt modelId="{197D2B31-AD65-4B16-8250-86AF7FCBF960}" type="pres">
      <dgm:prSet presAssocID="{30A8D8FA-3667-4536-A5B2-D75ABC05F569}" presName="sp" presStyleCnt="0"/>
      <dgm:spPr/>
    </dgm:pt>
    <dgm:pt modelId="{2A2F66F1-80BB-46AB-A90E-F99A7928812E}" type="pres">
      <dgm:prSet presAssocID="{86BAB1F2-3909-4FD0-A519-83EC2EE3C1AD}" presName="arrowAndChildren" presStyleCnt="0"/>
      <dgm:spPr/>
    </dgm:pt>
    <dgm:pt modelId="{77C56BBD-B333-46BE-AC8A-9D809FDAFB78}" type="pres">
      <dgm:prSet presAssocID="{86BAB1F2-3909-4FD0-A519-83EC2EE3C1AD}" presName="parentTextArrow" presStyleLbl="node1" presStyleIdx="1" presStyleCnt="4"/>
      <dgm:spPr/>
      <dgm:t>
        <a:bodyPr/>
        <a:lstStyle/>
        <a:p>
          <a:endParaRPr lang="zh-CN" altLang="en-US"/>
        </a:p>
      </dgm:t>
    </dgm:pt>
    <dgm:pt modelId="{CF34EE85-BF62-422A-8CA0-2AE1D831AF8B}" type="pres">
      <dgm:prSet presAssocID="{A430B0EB-EF18-4E46-AE83-0C803C668197}" presName="sp" presStyleCnt="0"/>
      <dgm:spPr/>
    </dgm:pt>
    <dgm:pt modelId="{399FDC01-5E73-4BBC-8D63-2991B422F6EB}" type="pres">
      <dgm:prSet presAssocID="{AA94F3DC-3C10-482C-ADAF-A6461C9A3DA7}" presName="arrowAndChildren" presStyleCnt="0"/>
      <dgm:spPr/>
    </dgm:pt>
    <dgm:pt modelId="{4AAFD3BE-1A76-41F3-83BA-DF20B4BFAF46}" type="pres">
      <dgm:prSet presAssocID="{AA94F3DC-3C10-482C-ADAF-A6461C9A3DA7}" presName="parentTextArrow" presStyleLbl="node1" presStyleIdx="2" presStyleCnt="4"/>
      <dgm:spPr/>
      <dgm:t>
        <a:bodyPr/>
        <a:lstStyle/>
        <a:p>
          <a:endParaRPr lang="zh-CN" altLang="en-US"/>
        </a:p>
      </dgm:t>
    </dgm:pt>
    <dgm:pt modelId="{11084C01-BBA8-4F08-9BFF-33CE3799A5D2}" type="pres">
      <dgm:prSet presAssocID="{A3019957-713A-4A1A-8CFD-3A1BB5652BAC}" presName="sp" presStyleCnt="0"/>
      <dgm:spPr/>
    </dgm:pt>
    <dgm:pt modelId="{94F07D8E-D781-43B2-814A-1D9B95BA76C2}" type="pres">
      <dgm:prSet presAssocID="{EFE6EDEB-8E4E-4C92-9338-E47E13BFB962}" presName="arrowAndChildren" presStyleCnt="0"/>
      <dgm:spPr/>
    </dgm:pt>
    <dgm:pt modelId="{CAFBFD52-9328-466C-94D9-5E82B954AC55}" type="pres">
      <dgm:prSet presAssocID="{EFE6EDEB-8E4E-4C92-9338-E47E13BFB962}" presName="parentTextArrow" presStyleLbl="node1" presStyleIdx="3" presStyleCnt="4"/>
      <dgm:spPr/>
      <dgm:t>
        <a:bodyPr/>
        <a:lstStyle/>
        <a:p>
          <a:endParaRPr lang="zh-CN" altLang="en-US"/>
        </a:p>
      </dgm:t>
    </dgm:pt>
  </dgm:ptLst>
  <dgm:cxnLst>
    <dgm:cxn modelId="{629BF777-A7AA-4560-BA69-238DBE98395D}" type="presOf" srcId="{06C26BDB-DF42-48FA-8F17-7AAA7A5B7B52}" destId="{AAD4903B-F185-41D4-9CBC-79AC9C92427B}" srcOrd="0" destOrd="0" presId="urn:microsoft.com/office/officeart/2005/8/layout/process4"/>
    <dgm:cxn modelId="{9057C5BB-86B9-488F-946F-81816EBF8956}" srcId="{15DC9570-B2C1-4B09-BE7E-C4DD25CCC897}" destId="{06C26BDB-DF42-48FA-8F17-7AAA7A5B7B52}" srcOrd="3" destOrd="0" parTransId="{773FCE7D-2845-420B-B1ED-5639D5248207}" sibTransId="{4B19FF56-FE88-4C11-853D-1CA948591CAA}"/>
    <dgm:cxn modelId="{F7014953-9FC3-4FD8-AE87-02543909530C}" srcId="{15DC9570-B2C1-4B09-BE7E-C4DD25CCC897}" destId="{86BAB1F2-3909-4FD0-A519-83EC2EE3C1AD}" srcOrd="2" destOrd="0" parTransId="{CB750DCB-4C87-4418-B761-D15024DA3529}" sibTransId="{30A8D8FA-3667-4536-A5B2-D75ABC05F569}"/>
    <dgm:cxn modelId="{96E25C24-3E51-4A6B-973E-66553ECC41C7}" srcId="{15DC9570-B2C1-4B09-BE7E-C4DD25CCC897}" destId="{EFE6EDEB-8E4E-4C92-9338-E47E13BFB962}" srcOrd="0" destOrd="0" parTransId="{83FCED23-240D-4A14-A18C-164BD703F179}" sibTransId="{A3019957-713A-4A1A-8CFD-3A1BB5652BAC}"/>
    <dgm:cxn modelId="{724311C1-740F-48F5-A92E-85B12A4F27AF}" srcId="{15DC9570-B2C1-4B09-BE7E-C4DD25CCC897}" destId="{AA94F3DC-3C10-482C-ADAF-A6461C9A3DA7}" srcOrd="1" destOrd="0" parTransId="{481C95AC-985A-4208-9C6B-E0AA4607E953}" sibTransId="{A430B0EB-EF18-4E46-AE83-0C803C668197}"/>
    <dgm:cxn modelId="{021A79E5-ED9E-430A-871F-F1D48E5E5E67}" type="presOf" srcId="{15DC9570-B2C1-4B09-BE7E-C4DD25CCC897}" destId="{53EFD32F-3860-4AA7-997A-01E60487325A}" srcOrd="0" destOrd="0" presId="urn:microsoft.com/office/officeart/2005/8/layout/process4"/>
    <dgm:cxn modelId="{2FB0A8D7-BAEF-4E65-886C-A09D35F5AAE8}" type="presOf" srcId="{AA94F3DC-3C10-482C-ADAF-A6461C9A3DA7}" destId="{4AAFD3BE-1A76-41F3-83BA-DF20B4BFAF46}" srcOrd="0" destOrd="0" presId="urn:microsoft.com/office/officeart/2005/8/layout/process4"/>
    <dgm:cxn modelId="{6266DA1F-2353-4D35-8B36-FB390BE73DE6}" type="presOf" srcId="{86BAB1F2-3909-4FD0-A519-83EC2EE3C1AD}" destId="{77C56BBD-B333-46BE-AC8A-9D809FDAFB78}" srcOrd="0" destOrd="0" presId="urn:microsoft.com/office/officeart/2005/8/layout/process4"/>
    <dgm:cxn modelId="{E99A9220-2F51-44DC-8DE3-609CFCE16620}" type="presOf" srcId="{EFE6EDEB-8E4E-4C92-9338-E47E13BFB962}" destId="{CAFBFD52-9328-466C-94D9-5E82B954AC55}" srcOrd="0" destOrd="0" presId="urn:microsoft.com/office/officeart/2005/8/layout/process4"/>
    <dgm:cxn modelId="{74FAB63A-1656-4D95-B09B-48A0000D9925}" type="presParOf" srcId="{53EFD32F-3860-4AA7-997A-01E60487325A}" destId="{FEF878C8-70C2-4363-B2E6-0ACD83B757CD}" srcOrd="0" destOrd="0" presId="urn:microsoft.com/office/officeart/2005/8/layout/process4"/>
    <dgm:cxn modelId="{4956E054-78B4-4F4B-8869-1B5F17736020}" type="presParOf" srcId="{FEF878C8-70C2-4363-B2E6-0ACD83B757CD}" destId="{AAD4903B-F185-41D4-9CBC-79AC9C92427B}" srcOrd="0" destOrd="0" presId="urn:microsoft.com/office/officeart/2005/8/layout/process4"/>
    <dgm:cxn modelId="{6F2FEA3B-0CE7-4A8C-B27E-5B84179917BA}" type="presParOf" srcId="{53EFD32F-3860-4AA7-997A-01E60487325A}" destId="{197D2B31-AD65-4B16-8250-86AF7FCBF960}" srcOrd="1" destOrd="0" presId="urn:microsoft.com/office/officeart/2005/8/layout/process4"/>
    <dgm:cxn modelId="{5AC52D16-86FB-485B-B9BA-4E63F65CEEB0}" type="presParOf" srcId="{53EFD32F-3860-4AA7-997A-01E60487325A}" destId="{2A2F66F1-80BB-46AB-A90E-F99A7928812E}" srcOrd="2" destOrd="0" presId="urn:microsoft.com/office/officeart/2005/8/layout/process4"/>
    <dgm:cxn modelId="{630A2D5A-37D0-4FF3-990B-2528B34275A7}" type="presParOf" srcId="{2A2F66F1-80BB-46AB-A90E-F99A7928812E}" destId="{77C56BBD-B333-46BE-AC8A-9D809FDAFB78}" srcOrd="0" destOrd="0" presId="urn:microsoft.com/office/officeart/2005/8/layout/process4"/>
    <dgm:cxn modelId="{72890F3A-F5DD-4541-A5A7-692467005A35}" type="presParOf" srcId="{53EFD32F-3860-4AA7-997A-01E60487325A}" destId="{CF34EE85-BF62-422A-8CA0-2AE1D831AF8B}" srcOrd="3" destOrd="0" presId="urn:microsoft.com/office/officeart/2005/8/layout/process4"/>
    <dgm:cxn modelId="{C96E2E02-24C8-4664-A404-11A0A6512D07}" type="presParOf" srcId="{53EFD32F-3860-4AA7-997A-01E60487325A}" destId="{399FDC01-5E73-4BBC-8D63-2991B422F6EB}" srcOrd="4" destOrd="0" presId="urn:microsoft.com/office/officeart/2005/8/layout/process4"/>
    <dgm:cxn modelId="{A7DDFF69-5BA2-4391-814F-B6A05CDFC170}" type="presParOf" srcId="{399FDC01-5E73-4BBC-8D63-2991B422F6EB}" destId="{4AAFD3BE-1A76-41F3-83BA-DF20B4BFAF46}" srcOrd="0" destOrd="0" presId="urn:microsoft.com/office/officeart/2005/8/layout/process4"/>
    <dgm:cxn modelId="{CF659FFB-F2AF-4149-A4EB-CB2BB54066C3}" type="presParOf" srcId="{53EFD32F-3860-4AA7-997A-01E60487325A}" destId="{11084C01-BBA8-4F08-9BFF-33CE3799A5D2}" srcOrd="5" destOrd="0" presId="urn:microsoft.com/office/officeart/2005/8/layout/process4"/>
    <dgm:cxn modelId="{A61ED9DE-6807-442D-A552-04A60AD2AB34}" type="presParOf" srcId="{53EFD32F-3860-4AA7-997A-01E60487325A}" destId="{94F07D8E-D781-43B2-814A-1D9B95BA76C2}" srcOrd="6" destOrd="0" presId="urn:microsoft.com/office/officeart/2005/8/layout/process4"/>
    <dgm:cxn modelId="{003E590C-AB22-4487-9AD0-47073819B81B}" type="presParOf" srcId="{94F07D8E-D781-43B2-814A-1D9B95BA76C2}" destId="{CAFBFD52-9328-466C-94D9-5E82B954AC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4903B-F185-41D4-9CBC-79AC9C92427B}">
      <dsp:nvSpPr>
        <dsp:cNvPr id="0" name=""/>
        <dsp:cNvSpPr/>
      </dsp:nvSpPr>
      <dsp:spPr>
        <a:xfrm>
          <a:off x="0" y="3315400"/>
          <a:ext cx="5211029" cy="72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根据运动学公式求解相关物理量</a:t>
          </a:r>
          <a:endParaRPr lang="en-US" altLang="zh-CN" sz="2400" kern="1200" dirty="0" smtClean="0"/>
        </a:p>
      </dsp:txBody>
      <dsp:txXfrm>
        <a:off x="0" y="3315400"/>
        <a:ext cx="5211029" cy="725328"/>
      </dsp:txXfrm>
    </dsp:sp>
    <dsp:sp modelId="{77C56BBD-B333-46BE-AC8A-9D809FDAFB78}">
      <dsp:nvSpPr>
        <dsp:cNvPr id="0" name=""/>
        <dsp:cNvSpPr/>
      </dsp:nvSpPr>
      <dsp:spPr>
        <a:xfrm rot="10800000">
          <a:off x="0" y="2210724"/>
          <a:ext cx="5211029" cy="11155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F=ma</a:t>
          </a:r>
          <a:r>
            <a:rPr lang="zh-CN" altLang="en-US" sz="2400" kern="1200" dirty="0" smtClean="0"/>
            <a:t>（求加速度）</a:t>
          </a:r>
          <a:endParaRPr lang="zh-CN" altLang="en-US" sz="2400" kern="1200" dirty="0"/>
        </a:p>
      </dsp:txBody>
      <dsp:txXfrm rot="10800000">
        <a:off x="0" y="2210724"/>
        <a:ext cx="5211029" cy="724854"/>
      </dsp:txXfrm>
    </dsp:sp>
    <dsp:sp modelId="{4AAFD3BE-1A76-41F3-83BA-DF20B4BFAF46}">
      <dsp:nvSpPr>
        <dsp:cNvPr id="0" name=""/>
        <dsp:cNvSpPr/>
      </dsp:nvSpPr>
      <dsp:spPr>
        <a:xfrm rot="10800000">
          <a:off x="0" y="1106049"/>
          <a:ext cx="5211029" cy="11155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受力分析求合力</a:t>
          </a:r>
          <a:endParaRPr lang="zh-CN" altLang="en-US" sz="2400" kern="1200" dirty="0"/>
        </a:p>
      </dsp:txBody>
      <dsp:txXfrm rot="10800000">
        <a:off x="0" y="1106049"/>
        <a:ext cx="5211029" cy="724854"/>
      </dsp:txXfrm>
    </dsp:sp>
    <dsp:sp modelId="{CAFBFD52-9328-466C-94D9-5E82B954AC55}">
      <dsp:nvSpPr>
        <dsp:cNvPr id="0" name=""/>
        <dsp:cNvSpPr/>
      </dsp:nvSpPr>
      <dsp:spPr>
        <a:xfrm rot="10800000">
          <a:off x="0" y="1374"/>
          <a:ext cx="5211029" cy="11155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选定研究对象</a:t>
          </a:r>
          <a:endParaRPr lang="zh-CN" altLang="en-US" sz="2400" kern="1200" dirty="0"/>
        </a:p>
      </dsp:txBody>
      <dsp:txXfrm rot="10800000">
        <a:off x="0" y="1374"/>
        <a:ext cx="5211029" cy="724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B23-A11D-4B7C-B117-F7A817C7FC51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F23-8541-4769-8BBA-37B2AB1B1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12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B23-A11D-4B7C-B117-F7A817C7FC51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F23-8541-4769-8BBA-37B2AB1B1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6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B23-A11D-4B7C-B117-F7A817C7FC51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F23-8541-4769-8BBA-37B2AB1B1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4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B23-A11D-4B7C-B117-F7A817C7FC51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F23-8541-4769-8BBA-37B2AB1B1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0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B23-A11D-4B7C-B117-F7A817C7FC51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F23-8541-4769-8BBA-37B2AB1B1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76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B23-A11D-4B7C-B117-F7A817C7FC51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F23-8541-4769-8BBA-37B2AB1B1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91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B23-A11D-4B7C-B117-F7A817C7FC51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F23-8541-4769-8BBA-37B2AB1B1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63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B23-A11D-4B7C-B117-F7A817C7FC51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F23-8541-4769-8BBA-37B2AB1B1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82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B23-A11D-4B7C-B117-F7A817C7FC51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F23-8541-4769-8BBA-37B2AB1B1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6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B23-A11D-4B7C-B117-F7A817C7FC51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F23-8541-4769-8BBA-37B2AB1B1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0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B23-A11D-4B7C-B117-F7A817C7FC51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F23-8541-4769-8BBA-37B2AB1B1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37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E7B23-A11D-4B7C-B117-F7A817C7FC51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EBF23-8541-4769-8BBA-37B2AB1B1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34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BB%91%E9%9B%AA%E6%9D%BF/2653536" TargetMode="External"/><Relationship Id="rId2" Type="http://schemas.openxmlformats.org/officeDocument/2006/relationships/hyperlink" Target="https://baike.baidu.com/item/%E8%BF%90%E5%8A%A8%E5%91%98/46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14450" y="2030612"/>
            <a:ext cx="6858000" cy="725091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牛顿运动定律的应用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授课老师：李洁</a:t>
            </a:r>
            <a:endParaRPr lang="en-US" altLang="zh-CN" dirty="0" smtClean="0"/>
          </a:p>
          <a:p>
            <a:r>
              <a:rPr lang="zh-CN" altLang="en-US" dirty="0" smtClean="0"/>
              <a:t>授课时间：</a:t>
            </a:r>
            <a:r>
              <a:rPr lang="en-US" altLang="zh-CN" dirty="0" smtClean="0"/>
              <a:t>2020.12</a:t>
            </a:r>
          </a:p>
          <a:p>
            <a:r>
              <a:rPr lang="zh-CN" altLang="en-US" dirty="0" smtClean="0"/>
              <a:t>授课地点：南京市秦淮高级中学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30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24766" y="686493"/>
            <a:ext cx="567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加速度为负值，方向跟</a:t>
            </a:r>
            <a:r>
              <a:rPr lang="en-US" altLang="zh-CN" sz="2400" dirty="0" smtClean="0"/>
              <a:t>x</a:t>
            </a:r>
            <a:r>
              <a:rPr lang="zh-CN" altLang="en-US" sz="2400" dirty="0" smtClean="0"/>
              <a:t>轴正方向相反。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624766" y="1203601"/>
                <a:ext cx="5857549" cy="1481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2400" dirty="0" smtClean="0"/>
                  <a:t>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=3.4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400" dirty="0" smtClean="0"/>
                  <a:t>,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400" dirty="0" smtClean="0"/>
                  <a:t>代入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lang="en-US" altLang="zh-CN" sz="2400" dirty="0" smtClean="0"/>
                  <a:t>,</a:t>
                </a:r>
                <a:r>
                  <a:rPr lang="zh-CN" altLang="en-US" sz="2400" dirty="0" smtClean="0"/>
                  <a:t>得冰壶的滑行距离为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766" y="1203601"/>
                <a:ext cx="5857549" cy="1481624"/>
              </a:xfrm>
              <a:prstGeom prst="rect">
                <a:avLst/>
              </a:prstGeom>
              <a:blipFill>
                <a:blip r:embed="rId2"/>
                <a:stretch>
                  <a:fillRect l="-1667" b="-86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2109426" y="2664372"/>
                <a:ext cx="3027945" cy="2627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3.4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−0.2</m:t>
                            </m:r>
                          </m:e>
                        </m: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=28.9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426" y="2664372"/>
                <a:ext cx="3027945" cy="2627835"/>
              </a:xfrm>
              <a:prstGeom prst="rect">
                <a:avLst/>
              </a:prstGeom>
              <a:blipFill>
                <a:blip r:embed="rId3"/>
                <a:stretch>
                  <a:fillRect b="-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624766" y="5499180"/>
            <a:ext cx="567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冰</a:t>
            </a:r>
            <a:r>
              <a:rPr lang="zh-CN" altLang="en-US" sz="2400" dirty="0" smtClean="0"/>
              <a:t>壶滑行了</a:t>
            </a:r>
            <a:r>
              <a:rPr lang="en-US" altLang="zh-CN" sz="2400" dirty="0" smtClean="0"/>
              <a:t>28.9m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906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995" y="315990"/>
            <a:ext cx="8269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/>
              <a:t>2</a:t>
            </a:r>
            <a:r>
              <a:rPr lang="zh-CN" altLang="en-US" sz="2400" dirty="0" smtClean="0"/>
              <a:t>）一次投掷后，运动员发现冰壶无法运动到预期位置。在第二次的投掷中运动员仍然以</a:t>
            </a:r>
            <a:r>
              <a:rPr lang="en-US" altLang="zh-CN" sz="2400" dirty="0" smtClean="0"/>
              <a:t>3.4m/s</a:t>
            </a:r>
            <a:r>
              <a:rPr lang="zh-CN" altLang="en-US" sz="2400" dirty="0" smtClean="0"/>
              <a:t>的速度投掷冰壶，其队友在冰壶自由滑行</a:t>
            </a:r>
            <a:r>
              <a:rPr lang="en-US" altLang="zh-CN" sz="2400" dirty="0" smtClean="0"/>
              <a:t>10m</a:t>
            </a:r>
            <a:r>
              <a:rPr lang="zh-CN" altLang="en-US" sz="2400" dirty="0" smtClean="0"/>
              <a:t>后在其前方摩擦冰面，冰壶和冰面的动摩擦因数变为原来的</a:t>
            </a:r>
            <a:r>
              <a:rPr lang="en-US" altLang="zh-CN" sz="2400" dirty="0" smtClean="0"/>
              <a:t>90%</a:t>
            </a:r>
            <a:r>
              <a:rPr lang="zh-CN" altLang="en-US" sz="2400" dirty="0" smtClean="0"/>
              <a:t>，冰壶多滑行了多远的距离？</a:t>
            </a:r>
            <a:endParaRPr lang="zh-CN" altLang="en-US" sz="2400" dirty="0"/>
          </a:p>
        </p:txBody>
      </p:sp>
      <p:grpSp>
        <p:nvGrpSpPr>
          <p:cNvPr id="5" name="组合 4"/>
          <p:cNvGrpSpPr/>
          <p:nvPr/>
        </p:nvGrpSpPr>
        <p:grpSpPr>
          <a:xfrm>
            <a:off x="933318" y="1885650"/>
            <a:ext cx="7144933" cy="1512108"/>
            <a:chOff x="1109892" y="4929050"/>
            <a:chExt cx="7144933" cy="151210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261241" y="5828103"/>
              <a:ext cx="6993584" cy="194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1261241" y="5474955"/>
              <a:ext cx="504497" cy="3531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439415" y="5474955"/>
              <a:ext cx="504497" cy="3531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1109892" y="5298381"/>
              <a:ext cx="6558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1144576" y="4929050"/>
              <a:ext cx="737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V</a:t>
              </a:r>
              <a:r>
                <a:rPr lang="en-US" altLang="zh-CN" baseline="-25000" dirty="0" smtClean="0"/>
                <a:t>0</a:t>
              </a:r>
              <a:endParaRPr lang="zh-CN" altLang="en-US" baseline="-25000" dirty="0"/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V="1">
              <a:off x="1513489" y="6004675"/>
              <a:ext cx="2178174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7" idx="2"/>
            </p:cNvCxnSpPr>
            <p:nvPr/>
          </p:nvCxnSpPr>
          <p:spPr>
            <a:xfrm flipH="1">
              <a:off x="1513489" y="5828102"/>
              <a:ext cx="1" cy="3279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8" idx="2"/>
            </p:cNvCxnSpPr>
            <p:nvPr/>
          </p:nvCxnSpPr>
          <p:spPr>
            <a:xfrm flipH="1">
              <a:off x="3691663" y="5828102"/>
              <a:ext cx="1" cy="3531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5837361" y="6015464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X</a:t>
              </a:r>
              <a:r>
                <a:rPr lang="en-US" altLang="zh-CN" baseline="-25000" dirty="0"/>
                <a:t>2</a:t>
              </a:r>
              <a:endParaRPr lang="zh-CN" altLang="en-US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1940896" y="6071826"/>
                  <a:ext cx="1290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=10m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0896" y="6071826"/>
                  <a:ext cx="1290884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矩形 15"/>
            <p:cNvSpPr/>
            <p:nvPr/>
          </p:nvSpPr>
          <p:spPr>
            <a:xfrm>
              <a:off x="7750328" y="5492175"/>
              <a:ext cx="504497" cy="3531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8002575" y="5846983"/>
              <a:ext cx="1" cy="3531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3691663" y="6001813"/>
              <a:ext cx="4310911" cy="11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679331" y="3780845"/>
                <a:ext cx="78277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（</a:t>
                </a:r>
                <a:r>
                  <a:rPr lang="en-US" altLang="zh-CN" sz="2400" dirty="0" smtClean="0"/>
                  <a:t>2</a:t>
                </a:r>
                <a:r>
                  <a:rPr lang="zh-CN" altLang="en-US" sz="2400" dirty="0" smtClean="0"/>
                  <a:t>）设冰壶滑行</a:t>
                </a:r>
                <a:r>
                  <a:rPr lang="en-US" altLang="zh-CN" sz="2400" dirty="0" smtClean="0"/>
                  <a:t>10m</a:t>
                </a:r>
                <a:r>
                  <a:rPr lang="zh-CN" altLang="en-US" sz="2400" dirty="0" smtClean="0"/>
                  <a:t>后的速度为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,</a:t>
                </a:r>
                <a:r>
                  <a:rPr lang="zh-CN" altLang="en-US" sz="2400" dirty="0" smtClean="0"/>
                  <a:t>则对冰壶的前一段运动有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31" y="3780845"/>
                <a:ext cx="7827742" cy="830997"/>
              </a:xfrm>
              <a:prstGeom prst="rect">
                <a:avLst/>
              </a:prstGeom>
              <a:blipFill>
                <a:blip r:embed="rId3"/>
                <a:stretch>
                  <a:fillRect l="-1167" t="-5839" r="-623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3398282" y="4511076"/>
                <a:ext cx="236635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282" y="4511076"/>
                <a:ext cx="2366353" cy="376642"/>
              </a:xfrm>
              <a:prstGeom prst="rect">
                <a:avLst/>
              </a:prstGeom>
              <a:blipFill>
                <a:blip r:embed="rId4"/>
                <a:stretch>
                  <a:fillRect l="-1542" r="-514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679331" y="5200578"/>
            <a:ext cx="7827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冰壶</a:t>
            </a:r>
            <a:r>
              <a:rPr lang="zh-CN" altLang="en-US" sz="2400" dirty="0"/>
              <a:t>后</a:t>
            </a:r>
            <a:r>
              <a:rPr lang="zh-CN" altLang="en-US" sz="2400" dirty="0" smtClean="0"/>
              <a:t>一段运动的加速度为：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286466" y="5868304"/>
                <a:ext cx="62872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=−0.02×0.9×10</m:t>
                    </m:r>
                  </m:oMath>
                </a14:m>
                <a:r>
                  <a:rPr lang="en-US" altLang="zh-CN" sz="2400" dirty="0" smtClean="0"/>
                  <a:t>m/s</a:t>
                </a:r>
                <a:r>
                  <a:rPr lang="en-US" altLang="zh-CN" sz="2400" baseline="30000" dirty="0" smtClean="0"/>
                  <a:t>2</a:t>
                </a:r>
                <a:r>
                  <a:rPr lang="en-US" altLang="zh-CN" sz="2400" dirty="0" smtClean="0"/>
                  <a:t>=-0.18m/</a:t>
                </a:r>
                <a:r>
                  <a:rPr lang="en-US" altLang="zh-CN" sz="2400" dirty="0"/>
                  <a:t>s</a:t>
                </a:r>
                <a:r>
                  <a:rPr lang="en-US" altLang="zh-CN" sz="2400" baseline="30000" dirty="0"/>
                  <a:t>2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66" y="5868304"/>
                <a:ext cx="6287288" cy="369332"/>
              </a:xfrm>
              <a:prstGeom prst="rect">
                <a:avLst/>
              </a:prstGeom>
              <a:blipFill>
                <a:blip r:embed="rId5"/>
                <a:stretch>
                  <a:fillRect l="-1164" t="-26667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/>
          <p:cNvGrpSpPr/>
          <p:nvPr/>
        </p:nvGrpSpPr>
        <p:grpSpPr>
          <a:xfrm>
            <a:off x="7251347" y="4315794"/>
            <a:ext cx="1149305" cy="1878087"/>
            <a:chOff x="584901" y="3563843"/>
            <a:chExt cx="1149305" cy="1878087"/>
          </a:xfrm>
        </p:grpSpPr>
        <p:sp>
          <p:nvSpPr>
            <p:cNvPr id="22" name="矩形 21"/>
            <p:cNvSpPr/>
            <p:nvPr/>
          </p:nvSpPr>
          <p:spPr>
            <a:xfrm>
              <a:off x="884446" y="4231034"/>
              <a:ext cx="712601" cy="491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1248629" y="4488381"/>
              <a:ext cx="1577" cy="7201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1248629" y="3731636"/>
              <a:ext cx="0" cy="7567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>
              <a:off x="688954" y="4488381"/>
              <a:ext cx="5517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1269124" y="4980265"/>
              <a:ext cx="309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G</a:t>
              </a:r>
              <a:endParaRPr lang="zh-CN" altLang="en-US" sz="24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84901" y="4488381"/>
              <a:ext cx="192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f</a:t>
              </a:r>
              <a:endParaRPr lang="zh-CN" altLang="en-US" sz="2800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69124" y="3563843"/>
              <a:ext cx="465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F</a:t>
              </a:r>
              <a:r>
                <a:rPr lang="en-US" altLang="zh-CN" sz="2400" baseline="-25000" dirty="0" smtClean="0"/>
                <a:t>N</a:t>
              </a:r>
              <a:endParaRPr lang="zh-CN" altLang="en-US" sz="2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86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" grpId="0"/>
      <p:bldP spid="2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22516" y="425943"/>
                <a:ext cx="8261131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滑行</a:t>
                </a:r>
                <a:r>
                  <a:rPr lang="en-US" altLang="zh-CN" sz="2400" dirty="0" smtClean="0"/>
                  <a:t>10m</a:t>
                </a:r>
                <a:r>
                  <a:rPr lang="zh-CN" altLang="en-US" sz="2400" dirty="0" smtClean="0"/>
                  <a:t>后为匀减速直线运动，由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,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400" dirty="0" smtClean="0"/>
                  <a:t>,</a:t>
                </a:r>
                <a:r>
                  <a:rPr lang="zh-CN" altLang="en-US" sz="2400" dirty="0" smtClean="0"/>
                  <a:t>得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16" y="425943"/>
                <a:ext cx="8261131" cy="468975"/>
              </a:xfrm>
              <a:prstGeom prst="rect">
                <a:avLst/>
              </a:prstGeom>
              <a:blipFill>
                <a:blip r:embed="rId2"/>
                <a:stretch>
                  <a:fillRect l="-1107" t="-9091" r="-74" b="-29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680500" y="894918"/>
                <a:ext cx="3917804" cy="2948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sz="280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(−0.2×10)</m:t>
                        </m:r>
                      </m:num>
                      <m:den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×(−0.18)</m:t>
                        </m:r>
                      </m:den>
                    </m:f>
                  </m:oMath>
                </a14:m>
                <a:r>
                  <a:rPr lang="en-US" altLang="zh-CN" sz="2400" dirty="0" smtClean="0"/>
                  <a:t>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 </a:t>
                </a:r>
                <a:r>
                  <a:rPr lang="en-US" altLang="zh-CN" sz="2800" dirty="0" smtClean="0"/>
                  <a:t>     </a:t>
                </a:r>
                <a:r>
                  <a:rPr lang="en-US" altLang="zh-CN" sz="2400" dirty="0" smtClean="0"/>
                  <a:t>=21m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500" y="894918"/>
                <a:ext cx="3917804" cy="2948564"/>
              </a:xfrm>
              <a:prstGeom prst="rect">
                <a:avLst/>
              </a:prstGeom>
              <a:blipFill>
                <a:blip r:embed="rId3"/>
                <a:stretch>
                  <a:fillRect b="-2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422516" y="3843482"/>
            <a:ext cx="3689131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第二</a:t>
            </a:r>
            <a:r>
              <a:rPr lang="zh-CN" altLang="en-US" sz="2400" dirty="0" smtClean="0"/>
              <a:t>次比第一次多滑行了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2106273" y="4521550"/>
            <a:ext cx="349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10+21-28.9</a:t>
            </a:r>
            <a:r>
              <a:rPr lang="zh-CN" altLang="en-US" sz="2400" dirty="0" smtClean="0"/>
              <a:t>）</a:t>
            </a:r>
            <a:r>
              <a:rPr lang="en-US" altLang="zh-CN" sz="2400" dirty="0" smtClean="0"/>
              <a:t>m=2.1m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422516" y="5244511"/>
            <a:ext cx="445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第二</a:t>
            </a:r>
            <a:r>
              <a:rPr lang="zh-CN" altLang="en-US" sz="2400" dirty="0" smtClean="0"/>
              <a:t>次比第一次多滑行了</a:t>
            </a:r>
            <a:r>
              <a:rPr lang="en-US" altLang="zh-CN" sz="2400" dirty="0" smtClean="0"/>
              <a:t>2.1m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39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9626" y="489234"/>
            <a:ext cx="68800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生活情景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：除了冰壶运动以外，滑雪运动更是生活中常见的冬季运动项目之一，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滑雪运动是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2"/>
              </a:rPr>
              <a:t>运动员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3"/>
              </a:rPr>
              <a:t>滑雪板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装在靴底上在雪地上进行速度、跳跃和滑降的竞赛运动。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：如图所示，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一个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运动员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静止开始沿山坡滑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下，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山坡的倾角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θ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37°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，滑雪板与雪地的动摩擦因数是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0.04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，求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5 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内滑下来的路程和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5 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末的速度大小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(g</a:t>
            </a:r>
            <a:r>
              <a:rPr lang="zh-CN" altLang="en-US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取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10m/s</a:t>
            </a:r>
            <a:r>
              <a:rPr lang="en-US" altLang="zh-CN" sz="2400" kern="100" baseline="30000" dirty="0"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6" t="27080" r="2138" b="10672"/>
          <a:stretch/>
        </p:blipFill>
        <p:spPr>
          <a:xfrm>
            <a:off x="2371133" y="3747816"/>
            <a:ext cx="4017055" cy="26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17202" y="810612"/>
            <a:ext cx="33565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课堂小结</a:t>
            </a:r>
            <a:endParaRPr lang="zh-CN" alt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4256" y="2253160"/>
            <a:ext cx="66925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从物体的受力确定运动情况，解题思路</a:t>
            </a:r>
            <a:endParaRPr lang="zh-CN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978687" y="3449488"/>
            <a:ext cx="1333548" cy="845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牛顿第二定律求加速度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97415" y="3449494"/>
            <a:ext cx="1333548" cy="845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受力分析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5681721" y="3449488"/>
            <a:ext cx="1289405" cy="845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分析</a:t>
            </a:r>
            <a:r>
              <a:rPr lang="zh-CN" altLang="en-US" dirty="0" smtClean="0"/>
              <a:t>运动情况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2300449" y="3449488"/>
            <a:ext cx="1308752" cy="845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求解合力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7340612" y="3449488"/>
            <a:ext cx="1308752" cy="845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求解物理量</a:t>
            </a:r>
            <a:endParaRPr lang="zh-CN" altLang="en-US" dirty="0"/>
          </a:p>
        </p:txBody>
      </p:sp>
      <p:sp>
        <p:nvSpPr>
          <p:cNvPr id="14" name="右箭头 13"/>
          <p:cNvSpPr/>
          <p:nvPr/>
        </p:nvSpPr>
        <p:spPr>
          <a:xfrm>
            <a:off x="2021113" y="3767948"/>
            <a:ext cx="189186" cy="2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3699351" y="3767948"/>
            <a:ext cx="189186" cy="2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402385" y="3767948"/>
            <a:ext cx="189186" cy="2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7061276" y="3767948"/>
            <a:ext cx="189186" cy="2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5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H="1" flipV="1">
            <a:off x="-20514" y="1213797"/>
            <a:ext cx="9138642" cy="535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 flipH="1">
            <a:off x="205075" y="421167"/>
            <a:ext cx="3496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dirty="0"/>
              <a:t>新课导入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349" r="2651" b="3382"/>
          <a:stretch/>
        </p:blipFill>
        <p:spPr>
          <a:xfrm>
            <a:off x="584284" y="1838510"/>
            <a:ext cx="4646009" cy="26681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77472" y="1841914"/>
            <a:ext cx="28664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为了缩短停站时间</a:t>
            </a:r>
            <a:r>
              <a:rPr lang="zh-CN" altLang="en-US" sz="2400" dirty="0" smtClean="0"/>
              <a:t>，旅客按照站台上标注的车门位置候车，列车进站时总能准确地停靠在对应车门的位置，这是如何做到的呢？</a:t>
            </a:r>
            <a:endParaRPr lang="zh-CN" altLang="en-US" sz="2400" dirty="0"/>
          </a:p>
        </p:txBody>
      </p:sp>
      <p:sp>
        <p:nvSpPr>
          <p:cNvPr id="2" name="圆角矩形 1"/>
          <p:cNvSpPr/>
          <p:nvPr/>
        </p:nvSpPr>
        <p:spPr>
          <a:xfrm>
            <a:off x="2096814" y="5227843"/>
            <a:ext cx="1437816" cy="939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50861" y="5405267"/>
            <a:ext cx="422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力</a:t>
            </a:r>
            <a:endParaRPr lang="zh-CN" altLang="en-US" sz="3200" dirty="0"/>
          </a:p>
        </p:txBody>
      </p:sp>
      <p:sp>
        <p:nvSpPr>
          <p:cNvPr id="10" name="圆角矩形 9"/>
          <p:cNvSpPr/>
          <p:nvPr/>
        </p:nvSpPr>
        <p:spPr>
          <a:xfrm>
            <a:off x="5102772" y="5233641"/>
            <a:ext cx="1437816" cy="939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右箭头 3"/>
          <p:cNvSpPr/>
          <p:nvPr/>
        </p:nvSpPr>
        <p:spPr>
          <a:xfrm>
            <a:off x="3947686" y="5511625"/>
            <a:ext cx="750438" cy="2900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336447" y="5405267"/>
            <a:ext cx="1183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运动</a:t>
            </a:r>
          </a:p>
        </p:txBody>
      </p:sp>
    </p:spTree>
    <p:extLst>
      <p:ext uri="{BB962C8B-B14F-4D97-AF65-F5344CB8AC3E}">
        <p14:creationId xmlns:p14="http://schemas.microsoft.com/office/powerpoint/2010/main" val="26976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4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0" y="830479"/>
            <a:ext cx="9138642" cy="535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 flipH="1">
            <a:off x="205075" y="142226"/>
            <a:ext cx="3496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dirty="0"/>
              <a:t>知识复习</a:t>
            </a:r>
          </a:p>
        </p:txBody>
      </p:sp>
      <p:sp>
        <p:nvSpPr>
          <p:cNvPr id="7" name="矩形 6"/>
          <p:cNvSpPr/>
          <p:nvPr/>
        </p:nvSpPr>
        <p:spPr>
          <a:xfrm>
            <a:off x="3151578" y="1016259"/>
            <a:ext cx="2677656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牛顿第二定律</a:t>
            </a:r>
            <a:endParaRPr lang="zh-CN" altLang="en-US" sz="33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4291" y="1773763"/>
            <a:ext cx="16642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27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、内容：</a:t>
            </a:r>
          </a:p>
        </p:txBody>
      </p:sp>
      <p:sp>
        <p:nvSpPr>
          <p:cNvPr id="9" name="矩形 8"/>
          <p:cNvSpPr/>
          <p:nvPr/>
        </p:nvSpPr>
        <p:spPr>
          <a:xfrm>
            <a:off x="2532462" y="1773762"/>
            <a:ext cx="565963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物体加速度的大小跟所受到的作用力成正比</a:t>
            </a:r>
            <a:r>
              <a:rPr lang="en-US" altLang="zh-CN" sz="2400" b="1" dirty="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2400" b="1" dirty="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跟它的质量成反比</a:t>
            </a:r>
            <a:r>
              <a:rPr lang="en-US" altLang="zh-CN" sz="2400" b="1" dirty="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; </a:t>
            </a:r>
            <a:r>
              <a:rPr lang="zh-CN" altLang="en-US" sz="2400" b="1" dirty="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加速度方向跟作用力方向相同</a:t>
            </a:r>
            <a:endParaRPr lang="zh-CN" altLang="en-US" sz="24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834291" y="3043713"/>
            <a:ext cx="206819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r>
              <a:rPr lang="zh-CN" altLang="en-US" sz="27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、表达式：</a:t>
            </a:r>
          </a:p>
        </p:txBody>
      </p:sp>
      <p:sp>
        <p:nvSpPr>
          <p:cNvPr id="11" name="矩形 10"/>
          <p:cNvSpPr/>
          <p:nvPr/>
        </p:nvSpPr>
        <p:spPr>
          <a:xfrm>
            <a:off x="2781219" y="3043713"/>
            <a:ext cx="1247457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300" b="1" dirty="0">
                <a:solidFill>
                  <a:srgbClr val="93178A"/>
                </a:solidFill>
                <a:latin typeface="Times New Roman" panose="02020603050405020304" pitchFamily="18" charset="0"/>
              </a:rPr>
              <a:t>F=ma</a:t>
            </a:r>
            <a:endParaRPr lang="en-US" altLang="zh-CN" sz="33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834291" y="3942953"/>
            <a:ext cx="41542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3</a:t>
            </a:r>
            <a:r>
              <a:rPr lang="zh-CN" altLang="en-US" sz="27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、正交分解情况下</a:t>
            </a:r>
          </a:p>
        </p:txBody>
      </p:sp>
      <p:sp>
        <p:nvSpPr>
          <p:cNvPr id="13" name="矩形 12"/>
          <p:cNvSpPr/>
          <p:nvPr/>
        </p:nvSpPr>
        <p:spPr>
          <a:xfrm>
            <a:off x="2781059" y="4631206"/>
            <a:ext cx="2893741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300" b="1" dirty="0" smtClean="0">
                <a:solidFill>
                  <a:srgbClr val="93178A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3300" b="1" dirty="0" smtClean="0">
                <a:solidFill>
                  <a:srgbClr val="93178A"/>
                </a:solidFill>
                <a:latin typeface="Times New Roman" panose="02020603050405020304" pitchFamily="18" charset="0"/>
              </a:rPr>
              <a:t>轴：</a:t>
            </a:r>
            <a:r>
              <a:rPr lang="en-US" altLang="zh-CN" sz="3300" b="1" dirty="0" smtClean="0">
                <a:solidFill>
                  <a:srgbClr val="93178A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3300" b="1" baseline="-25000" dirty="0" smtClean="0">
                <a:solidFill>
                  <a:srgbClr val="93178A"/>
                </a:solidFill>
                <a:latin typeface="Times New Roman" panose="02020603050405020304" pitchFamily="18" charset="0"/>
              </a:rPr>
              <a:t>合</a:t>
            </a:r>
            <a:r>
              <a:rPr lang="en-US" altLang="zh-CN" sz="3300" b="1" dirty="0" smtClean="0">
                <a:solidFill>
                  <a:srgbClr val="93178A"/>
                </a:solidFill>
                <a:latin typeface="Times New Roman" panose="02020603050405020304" pitchFamily="18" charset="0"/>
              </a:rPr>
              <a:t>=ma</a:t>
            </a:r>
            <a:r>
              <a:rPr lang="en-US" altLang="zh-CN" sz="3300" b="1" baseline="-25000" dirty="0" smtClean="0">
                <a:solidFill>
                  <a:srgbClr val="93178A"/>
                </a:solidFill>
                <a:latin typeface="Times New Roman" panose="02020603050405020304" pitchFamily="18" charset="0"/>
              </a:rPr>
              <a:t>x</a:t>
            </a:r>
            <a:endParaRPr lang="en-US" altLang="zh-CN" sz="3300" baseline="-25000" dirty="0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81059" y="5210039"/>
            <a:ext cx="2893741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300" b="1" dirty="0" smtClean="0">
                <a:solidFill>
                  <a:srgbClr val="93178A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3300" b="1" dirty="0" smtClean="0">
                <a:solidFill>
                  <a:srgbClr val="93178A"/>
                </a:solidFill>
                <a:latin typeface="Times New Roman" panose="02020603050405020304" pitchFamily="18" charset="0"/>
              </a:rPr>
              <a:t>轴：</a:t>
            </a:r>
            <a:r>
              <a:rPr lang="en-US" altLang="zh-CN" sz="3300" b="1" dirty="0" smtClean="0">
                <a:solidFill>
                  <a:srgbClr val="93178A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3300" b="1" baseline="-25000" dirty="0" smtClean="0">
                <a:solidFill>
                  <a:srgbClr val="93178A"/>
                </a:solidFill>
                <a:latin typeface="Times New Roman" panose="02020603050405020304" pitchFamily="18" charset="0"/>
              </a:rPr>
              <a:t>合</a:t>
            </a:r>
            <a:r>
              <a:rPr lang="en-US" altLang="zh-CN" sz="3300" b="1" dirty="0" smtClean="0">
                <a:solidFill>
                  <a:srgbClr val="93178A"/>
                </a:solidFill>
                <a:latin typeface="Times New Roman" panose="02020603050405020304" pitchFamily="18" charset="0"/>
              </a:rPr>
              <a:t>=ma</a:t>
            </a:r>
            <a:r>
              <a:rPr lang="en-US" altLang="zh-CN" sz="3300" b="1" baseline="-25000" dirty="0" smtClean="0">
                <a:solidFill>
                  <a:srgbClr val="93178A"/>
                </a:solidFill>
                <a:latin typeface="Times New Roman" panose="02020603050405020304" pitchFamily="18" charset="0"/>
              </a:rPr>
              <a:t>y</a:t>
            </a:r>
            <a:endParaRPr lang="en-US" altLang="zh-CN" sz="3300" baseline="-25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9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3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38493" y="630912"/>
            <a:ext cx="225446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运动学公式</a:t>
            </a:r>
            <a:endParaRPr lang="zh-CN" altLang="en-US" sz="33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2742" y="5059792"/>
            <a:ext cx="7113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注意：只有在匀变速直线运动的情况下才能</a:t>
            </a:r>
            <a:r>
              <a:rPr lang="zh-CN" altLang="en-US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运用所</a:t>
            </a:r>
            <a:r>
              <a:rPr lang="zh-CN" alt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学的运动学公式</a:t>
            </a:r>
          </a:p>
        </p:txBody>
      </p:sp>
      <p:sp>
        <p:nvSpPr>
          <p:cNvPr id="6" name="矩形 5"/>
          <p:cNvSpPr/>
          <p:nvPr/>
        </p:nvSpPr>
        <p:spPr>
          <a:xfrm>
            <a:off x="4420673" y="1686912"/>
            <a:ext cx="1531188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300" dirty="0" smtClean="0">
                <a:latin typeface="Times New Roman" panose="02020603050405020304" pitchFamily="18" charset="0"/>
              </a:rPr>
              <a:t>v=v</a:t>
            </a:r>
            <a:r>
              <a:rPr lang="en-US" altLang="zh-CN" sz="3300" baseline="-25000" dirty="0" smtClean="0">
                <a:latin typeface="Times New Roman" panose="02020603050405020304" pitchFamily="18" charset="0"/>
              </a:rPr>
              <a:t>0</a:t>
            </a:r>
            <a:r>
              <a:rPr lang="en-US" altLang="zh-CN" sz="3300" dirty="0" smtClean="0">
                <a:latin typeface="Times New Roman" panose="02020603050405020304" pitchFamily="18" charset="0"/>
              </a:rPr>
              <a:t>+at</a:t>
            </a:r>
            <a:endParaRPr lang="en-US" altLang="zh-CN" sz="3300" dirty="0"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2906" y="1713073"/>
            <a:ext cx="1980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速度公式：</a:t>
            </a:r>
            <a:endParaRPr lang="zh-CN" alt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32457" y="2728294"/>
            <a:ext cx="1980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位移</a:t>
            </a:r>
            <a:r>
              <a:rPr lang="zh-CN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公式：</a:t>
            </a:r>
            <a:endParaRPr lang="zh-CN" alt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70223" y="2715213"/>
            <a:ext cx="2188420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300" dirty="0" smtClean="0">
                <a:latin typeface="Times New Roman" panose="02020603050405020304" pitchFamily="18" charset="0"/>
              </a:rPr>
              <a:t>x=v</a:t>
            </a:r>
            <a:r>
              <a:rPr lang="en-US" altLang="zh-CN" sz="3300" baseline="-25000" dirty="0" smtClean="0">
                <a:latin typeface="Times New Roman" panose="02020603050405020304" pitchFamily="18" charset="0"/>
              </a:rPr>
              <a:t>0</a:t>
            </a:r>
            <a:r>
              <a:rPr lang="en-US" altLang="zh-CN" sz="3300" dirty="0" smtClean="0">
                <a:latin typeface="Times New Roman" panose="02020603050405020304" pitchFamily="18" charset="0"/>
              </a:rPr>
              <a:t>t+at</a:t>
            </a:r>
            <a:r>
              <a:rPr lang="en-US" altLang="zh-CN" sz="3300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3300" dirty="0" smtClean="0">
                <a:latin typeface="Times New Roman" panose="02020603050405020304" pitchFamily="18" charset="0"/>
              </a:rPr>
              <a:t>/2</a:t>
            </a:r>
            <a:endParaRPr lang="en-US" altLang="zh-CN" sz="3300" dirty="0"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36848" y="3697809"/>
            <a:ext cx="29225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速度</a:t>
            </a:r>
            <a:r>
              <a:rPr lang="en-US" altLang="zh-CN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-</a:t>
            </a:r>
            <a:r>
              <a:rPr lang="zh-CN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位移公式：</a:t>
            </a:r>
            <a:endParaRPr lang="zh-CN" alt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10911" y="3684728"/>
            <a:ext cx="2170787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300" dirty="0" smtClean="0">
                <a:latin typeface="Times New Roman" panose="02020603050405020304" pitchFamily="18" charset="0"/>
              </a:rPr>
              <a:t>v</a:t>
            </a:r>
            <a:r>
              <a:rPr lang="en-US" altLang="zh-CN" sz="3300" baseline="-25000" dirty="0" smtClean="0">
                <a:latin typeface="Times New Roman" panose="02020603050405020304" pitchFamily="18" charset="0"/>
              </a:rPr>
              <a:t>t</a:t>
            </a:r>
            <a:r>
              <a:rPr lang="en-US" altLang="zh-CN" sz="3300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3300" dirty="0" smtClean="0">
                <a:latin typeface="Times New Roman" panose="02020603050405020304" pitchFamily="18" charset="0"/>
              </a:rPr>
              <a:t>-v</a:t>
            </a:r>
            <a:r>
              <a:rPr lang="en-US" altLang="zh-CN" sz="3300" baseline="-25000" dirty="0" smtClean="0">
                <a:latin typeface="Times New Roman" panose="02020603050405020304" pitchFamily="18" charset="0"/>
              </a:rPr>
              <a:t>0</a:t>
            </a:r>
            <a:r>
              <a:rPr lang="en-US" altLang="zh-CN" sz="3300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3300" dirty="0" smtClean="0">
                <a:latin typeface="Times New Roman" panose="02020603050405020304" pitchFamily="18" charset="0"/>
              </a:rPr>
              <a:t>=2ax</a:t>
            </a:r>
            <a:endParaRPr lang="en-US" altLang="zh-CN" sz="33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3241" y="245261"/>
            <a:ext cx="788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水平桌面上有一静止物体，质量是</a:t>
            </a:r>
            <a:r>
              <a:rPr lang="en-US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1kg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，在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10N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的水平恒力的作用下开始运动，物体与桌面</a:t>
            </a:r>
            <a:r>
              <a:rPr lang="zh-CN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动摩擦因数为</a:t>
            </a:r>
            <a:r>
              <a:rPr lang="en-US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0.2</a:t>
            </a:r>
            <a:r>
              <a:rPr lang="zh-CN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那么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5s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末物体的速度是多少？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5s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内它的位移是多少</a:t>
            </a:r>
            <a:r>
              <a:rPr lang="zh-CN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？</a:t>
            </a:r>
            <a:r>
              <a:rPr lang="en-US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(g</a:t>
            </a:r>
            <a:r>
              <a:rPr lang="zh-CN" altLang="en-US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取</a:t>
            </a:r>
            <a:r>
              <a:rPr lang="en-US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10m/s</a:t>
            </a:r>
            <a:r>
              <a:rPr lang="en-US" altLang="zh-CN" sz="2400" kern="100" baseline="300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723242" y="2249729"/>
            <a:ext cx="8144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、题中需要求解的量是什么？</a:t>
            </a:r>
            <a:r>
              <a:rPr lang="zh-CN" altLang="en-US" sz="2400" dirty="0"/>
              <a:t>从题目中能够知道哪些条件？根据这些已知条件和要求解的量你能想到哪些</a:t>
            </a:r>
            <a:r>
              <a:rPr lang="zh-CN" altLang="en-US" sz="2400" dirty="0" smtClean="0"/>
              <a:t>相关运动学公式？</a:t>
            </a:r>
            <a:endParaRPr lang="en-US" altLang="zh-CN" sz="2400" dirty="0"/>
          </a:p>
        </p:txBody>
      </p:sp>
      <p:sp>
        <p:nvSpPr>
          <p:cNvPr id="6" name="矩形 5"/>
          <p:cNvSpPr/>
          <p:nvPr/>
        </p:nvSpPr>
        <p:spPr>
          <a:xfrm>
            <a:off x="734671" y="4261660"/>
            <a:ext cx="8144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2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要进行求解缺少什么？怎么</a:t>
            </a:r>
            <a:r>
              <a:rPr lang="zh-CN" altLang="en-US" sz="2400" dirty="0" smtClean="0"/>
              <a:t>根据物体的受力计算</a:t>
            </a:r>
            <a:r>
              <a:rPr lang="zh-CN" altLang="en-US" sz="2400" dirty="0"/>
              <a:t>所需的量？</a:t>
            </a:r>
          </a:p>
        </p:txBody>
      </p:sp>
      <p:sp>
        <p:nvSpPr>
          <p:cNvPr id="8" name="矩形 7"/>
          <p:cNvSpPr/>
          <p:nvPr/>
        </p:nvSpPr>
        <p:spPr>
          <a:xfrm>
            <a:off x="723243" y="178806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思考以下问题：</a:t>
            </a:r>
            <a:endParaRPr lang="en-US" altLang="zh-CN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723241" y="5174575"/>
            <a:ext cx="380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</a:t>
            </a:r>
            <a:r>
              <a:rPr lang="zh-CN" altLang="en-US" sz="2400" dirty="0"/>
              <a:t>、物体的受力情况如何</a:t>
            </a:r>
            <a:r>
              <a:rPr lang="zh-CN" altLang="en-US" sz="2400" dirty="0" smtClean="0"/>
              <a:t>？</a:t>
            </a:r>
            <a:endParaRPr lang="zh-CN" altLang="en-US" sz="2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5547098" y="4914328"/>
            <a:ext cx="1604928" cy="1878087"/>
            <a:chOff x="5739437" y="4787678"/>
            <a:chExt cx="1604928" cy="1878087"/>
          </a:xfrm>
        </p:grpSpPr>
        <p:sp>
          <p:nvSpPr>
            <p:cNvPr id="2" name="矩形 1"/>
            <p:cNvSpPr/>
            <p:nvPr/>
          </p:nvSpPr>
          <p:spPr>
            <a:xfrm>
              <a:off x="6003509" y="5454869"/>
              <a:ext cx="712601" cy="491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6367692" y="5712216"/>
              <a:ext cx="1577" cy="7201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6359809" y="5712216"/>
              <a:ext cx="933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6367692" y="4955471"/>
              <a:ext cx="0" cy="7567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>
              <a:off x="5808017" y="5712216"/>
              <a:ext cx="5517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7060586" y="5315944"/>
              <a:ext cx="283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F</a:t>
              </a:r>
              <a:endParaRPr lang="zh-CN" altLang="en-US" sz="240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388187" y="6204100"/>
              <a:ext cx="309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G</a:t>
              </a:r>
              <a:endParaRPr lang="zh-CN" altLang="en-US" sz="2400" dirty="0"/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5739437" y="5249343"/>
              <a:ext cx="89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f</a:t>
              </a:r>
              <a:endParaRPr lang="zh-CN" altLang="en-US" sz="2800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388187" y="4787678"/>
              <a:ext cx="465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F</a:t>
              </a:r>
              <a:r>
                <a:rPr lang="en-US" altLang="zh-CN" sz="2400" baseline="-25000" dirty="0" smtClean="0"/>
                <a:t>N</a:t>
              </a:r>
              <a:endParaRPr lang="zh-CN" altLang="en-US" sz="2400" baseline="-25000" dirty="0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301835" y="3009736"/>
            <a:ext cx="349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5s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末的速度和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5s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内的位移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31789" y="4703673"/>
            <a:ext cx="129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加速度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49506" y="4702664"/>
            <a:ext cx="4086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牛顿第二定律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F=ma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01835" y="3444513"/>
            <a:ext cx="545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已知初速度，时间以及所受的拉力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73853" y="3872933"/>
            <a:ext cx="5360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运动学公式：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v=v</a:t>
            </a:r>
            <a:r>
              <a:rPr lang="en-US" altLang="zh-CN" sz="2400" baseline="-25000" dirty="0" smtClean="0">
                <a:latin typeface="Times New Roman" panose="02020603050405020304" pitchFamily="18" charset="0"/>
              </a:rPr>
              <a:t>0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+at     x=v</a:t>
            </a:r>
            <a:r>
              <a:rPr lang="en-US" altLang="zh-CN" sz="2400" baseline="-25000" dirty="0" smtClean="0">
                <a:latin typeface="Times New Roman" panose="02020603050405020304" pitchFamily="18" charset="0"/>
              </a:rPr>
              <a:t>0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t+at</a:t>
            </a:r>
            <a:r>
              <a:rPr lang="en-US" altLang="zh-CN" sz="2400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/2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133252" y="6067098"/>
            <a:ext cx="2434196" cy="6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7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25" grpId="0"/>
      <p:bldP spid="26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81071" y="914571"/>
            <a:ext cx="1731054" cy="1878087"/>
            <a:chOff x="5703964" y="4787678"/>
            <a:chExt cx="1731054" cy="1878087"/>
          </a:xfrm>
        </p:grpSpPr>
        <p:sp>
          <p:nvSpPr>
            <p:cNvPr id="5" name="矩形 4"/>
            <p:cNvSpPr/>
            <p:nvPr/>
          </p:nvSpPr>
          <p:spPr>
            <a:xfrm>
              <a:off x="6003509" y="5454869"/>
              <a:ext cx="712601" cy="491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6367692" y="5712216"/>
              <a:ext cx="1577" cy="7201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6359809" y="5712216"/>
              <a:ext cx="933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flipV="1">
              <a:off x="6367692" y="4955471"/>
              <a:ext cx="0" cy="7567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H="1">
              <a:off x="5808017" y="5712216"/>
              <a:ext cx="5517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7151239" y="5666050"/>
              <a:ext cx="283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F</a:t>
              </a:r>
              <a:endParaRPr lang="zh-CN" altLang="en-US" sz="2400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388187" y="6204100"/>
              <a:ext cx="309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G</a:t>
              </a:r>
              <a:endParaRPr lang="zh-CN" altLang="en-US" sz="24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703964" y="5712216"/>
              <a:ext cx="192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f</a:t>
              </a:r>
              <a:endParaRPr lang="zh-CN" altLang="en-US" sz="2800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388187" y="4787678"/>
              <a:ext cx="465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F</a:t>
              </a:r>
              <a:r>
                <a:rPr lang="en-US" altLang="zh-CN" sz="2400" baseline="-25000" dirty="0" smtClean="0"/>
                <a:t>N</a:t>
              </a:r>
              <a:endParaRPr lang="zh-CN" altLang="en-US" sz="2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3020675" y="436441"/>
                <a:ext cx="5833242" cy="405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/>
                  <a:t>解：设以物体的运动方向为正方向，物体的受力分析如左图所示</a:t>
                </a:r>
                <a:endParaRPr lang="en-US" altLang="zh-CN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由图</a:t>
                </a:r>
                <a:r>
                  <a:rPr lang="zh-CN" altLang="en-US" sz="2400" dirty="0" smtClean="0"/>
                  <a:t>可知：</a:t>
                </a:r>
                <a:endParaRPr lang="en-US" altLang="zh-CN" sz="24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合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CN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/>
                  <a:t>根据牛顿第二定律可得：</a:t>
                </a:r>
                <a:endParaRPr lang="en-US" altLang="zh-CN" sz="2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10−2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75" y="436441"/>
                <a:ext cx="5833242" cy="4058675"/>
              </a:xfrm>
              <a:prstGeom prst="rect">
                <a:avLst/>
              </a:prstGeom>
              <a:blipFill>
                <a:blip r:embed="rId3"/>
                <a:stretch>
                  <a:fillRect l="-1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84445" y="3971223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400" b="1" i="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400" b="1" i="0" dirty="0">
                <a:solidFill>
                  <a:srgbClr val="FF3300"/>
                </a:solidFill>
                <a:latin typeface="Times New Roman" panose="02020603050405020304" pitchFamily="18" charset="0"/>
              </a:rPr>
              <a:t>末的</a:t>
            </a:r>
            <a:r>
              <a:rPr lang="zh-CN" altLang="en-US" sz="2400" b="1" i="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速度</a:t>
            </a:r>
            <a:r>
              <a:rPr lang="en-US" altLang="zh-CN" sz="2400" b="1" i="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endParaRPr lang="zh-CN" altLang="en-US" sz="2400" b="1" i="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548007"/>
              </p:ext>
            </p:extLst>
          </p:nvPr>
        </p:nvGraphicFramePr>
        <p:xfrm>
          <a:off x="909671" y="4420161"/>
          <a:ext cx="68913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公式" r:id="rId4" imgW="2743200" imgH="228600" progId="Equation.3">
                  <p:embed/>
                </p:oleObj>
              </mc:Choice>
              <mc:Fallback>
                <p:oleObj name="公式" r:id="rId4" imgW="2743200" imgH="228600" progId="Equation.3">
                  <p:embed/>
                  <p:pic>
                    <p:nvPicPr>
                      <p:cNvPr id="10243" name="对象 10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71" y="4420161"/>
                        <a:ext cx="689133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84445" y="5149832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400" b="1" i="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400" b="1" i="0" dirty="0">
                <a:solidFill>
                  <a:srgbClr val="FF3300"/>
                </a:solidFill>
                <a:latin typeface="Times New Roman" panose="02020603050405020304" pitchFamily="18" charset="0"/>
              </a:rPr>
              <a:t>内的</a:t>
            </a:r>
            <a:r>
              <a:rPr lang="zh-CN" altLang="en-US" sz="2400" b="1" i="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位移</a:t>
            </a:r>
            <a:r>
              <a:rPr lang="en-US" altLang="zh-CN" sz="2400" b="1" i="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endParaRPr lang="zh-CN" altLang="en-US" sz="2400" b="1" i="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235580"/>
              </p:ext>
            </p:extLst>
          </p:nvPr>
        </p:nvGraphicFramePr>
        <p:xfrm>
          <a:off x="884445" y="5611497"/>
          <a:ext cx="6288087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公式" r:id="rId6" imgW="2666880" imgH="406080" progId="Equation.3">
                  <p:embed/>
                </p:oleObj>
              </mc:Choice>
              <mc:Fallback>
                <p:oleObj name="公式" r:id="rId6" imgW="2666880" imgH="406080" progId="Equation.3">
                  <p:embed/>
                  <p:pic>
                    <p:nvPicPr>
                      <p:cNvPr id="10244" name="对象 10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445" y="5611497"/>
                        <a:ext cx="6288087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8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96040" y="427846"/>
            <a:ext cx="4339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从受力确定运动情况</a:t>
            </a:r>
            <a:endParaRPr lang="zh-CN" altLang="en-US" sz="3600" b="0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4067545419"/>
              </p:ext>
            </p:extLst>
          </p:nvPr>
        </p:nvGraphicFramePr>
        <p:xfrm>
          <a:off x="1948617" y="1526101"/>
          <a:ext cx="5211029" cy="404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167552" y="3841114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核心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1286466" y="4060765"/>
            <a:ext cx="548640" cy="1454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3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8" y="4129350"/>
            <a:ext cx="7886700" cy="1850160"/>
          </a:xfrm>
        </p:spPr>
      </p:pic>
      <p:sp>
        <p:nvSpPr>
          <p:cNvPr id="5" name="文本框 4"/>
          <p:cNvSpPr txBox="1"/>
          <p:nvPr/>
        </p:nvSpPr>
        <p:spPr>
          <a:xfrm>
            <a:off x="502526" y="227023"/>
            <a:ext cx="77187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生活情景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r>
              <a:rPr lang="zh-CN" altLang="en-US" sz="2400" dirty="0" smtClean="0"/>
              <a:t>我国即将在</a:t>
            </a:r>
            <a:r>
              <a:rPr lang="en-US" altLang="zh-CN" sz="2400" dirty="0" smtClean="0"/>
              <a:t>2022</a:t>
            </a:r>
            <a:r>
              <a:rPr lang="zh-CN" altLang="en-US" sz="2400" dirty="0" smtClean="0"/>
              <a:t>年举办冬季奥运会，冰壶运动作为冬季运动项目之一，同样会出现在运动会的会场上。比赛时，冰壶运动员把冰壶沿水平冰面投出，让冰壶在冰面上自由滑行，在不与其他冰壶碰撞的情况下，最终停在冰面上的某个位置。按照比赛规则，投掷员的队友可以用毛刷在冰壶滑行前方来回摩擦冰面，减小冰面的动摩擦因数用于调节冰壶的运动，使其尽量停留在对方同心圆的圆心处以赢得比赛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879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6466" y="-3421"/>
            <a:ext cx="87302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练习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）在某次冰壶比赛中，运动员以</a:t>
            </a:r>
            <a:r>
              <a:rPr lang="en-US" altLang="zh-CN" sz="2400" dirty="0" smtClean="0"/>
              <a:t>3.4m/s</a:t>
            </a:r>
            <a:r>
              <a:rPr lang="zh-CN" altLang="en-US" sz="2400" dirty="0" smtClean="0"/>
              <a:t>的速度投掷冰壶，</a:t>
            </a:r>
            <a:endParaRPr lang="en-US" altLang="zh-CN" sz="2400" dirty="0" smtClean="0"/>
          </a:p>
          <a:p>
            <a:r>
              <a:rPr lang="zh-CN" altLang="en-US" sz="2400" dirty="0" smtClean="0"/>
              <a:t>若冰壶和冰面的动摩擦因数为</a:t>
            </a:r>
            <a:r>
              <a:rPr lang="en-US" altLang="zh-CN" sz="2400" dirty="0" smtClean="0"/>
              <a:t>0.02</a:t>
            </a:r>
            <a:r>
              <a:rPr lang="zh-CN" altLang="en-US" sz="2400" dirty="0" smtClean="0"/>
              <a:t>，冰壶能在冰面上滑行多远？</a:t>
            </a:r>
            <a:endParaRPr lang="en-US" altLang="zh-CN" sz="2400" dirty="0" smtClean="0"/>
          </a:p>
          <a:p>
            <a:r>
              <a:rPr lang="en-US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(g</a:t>
            </a:r>
            <a:r>
              <a:rPr lang="zh-CN" altLang="en-US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取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10m/s</a:t>
            </a:r>
            <a:r>
              <a:rPr lang="en-US" altLang="zh-CN" sz="2400" kern="100" baseline="30000" dirty="0"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33378" y="1596333"/>
            <a:ext cx="5385501" cy="1071815"/>
            <a:chOff x="681070" y="2430625"/>
            <a:chExt cx="5889998" cy="1428771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832419" y="3329676"/>
              <a:ext cx="573864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832419" y="2976530"/>
              <a:ext cx="504497" cy="3531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066571" y="2976529"/>
              <a:ext cx="504497" cy="3531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681070" y="2799956"/>
              <a:ext cx="6558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715754" y="2430625"/>
              <a:ext cx="737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V</a:t>
              </a:r>
              <a:r>
                <a:rPr lang="en-US" altLang="zh-CN" baseline="-25000" dirty="0" smtClean="0"/>
                <a:t>0</a:t>
              </a:r>
              <a:endParaRPr lang="zh-CN" altLang="en-US" baseline="-25000" dirty="0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1084667" y="3525756"/>
              <a:ext cx="5234152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7" idx="2"/>
            </p:cNvCxnSpPr>
            <p:nvPr/>
          </p:nvCxnSpPr>
          <p:spPr>
            <a:xfrm flipH="1">
              <a:off x="1084667" y="3329677"/>
              <a:ext cx="1" cy="3279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8" idx="2"/>
            </p:cNvCxnSpPr>
            <p:nvPr/>
          </p:nvCxnSpPr>
          <p:spPr>
            <a:xfrm flipH="1">
              <a:off x="6318819" y="3329676"/>
              <a:ext cx="1" cy="3531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3383900" y="3490064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X</a:t>
              </a:r>
              <a:r>
                <a:rPr lang="en-US" altLang="zh-CN" baseline="-25000" dirty="0" smtClean="0"/>
                <a:t>1</a:t>
              </a:r>
              <a:endParaRPr lang="zh-CN" altLang="en-US" baseline="-25000" dirty="0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34451" y="2734143"/>
            <a:ext cx="7260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解：选择滑行的冰壶为研究对象。冰壶所受的合力等于滑动摩擦力</a:t>
            </a:r>
            <a:r>
              <a:rPr lang="en-US" altLang="zh-CN" dirty="0" smtClean="0"/>
              <a:t>f</a:t>
            </a:r>
            <a:r>
              <a:rPr lang="zh-CN" altLang="en-US" dirty="0" smtClean="0"/>
              <a:t>。设冰壶的质量为吗，以冰壶运动方向为正方向建立一维坐标系，滑动摩擦力</a:t>
            </a:r>
            <a:r>
              <a:rPr lang="en-US" altLang="zh-CN" dirty="0" smtClean="0"/>
              <a:t>f</a:t>
            </a:r>
            <a:r>
              <a:rPr lang="zh-CN" altLang="en-US" dirty="0" smtClean="0"/>
              <a:t>的方向与运动方向相反，则：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384073" y="3568663"/>
            <a:ext cx="1149305" cy="1878087"/>
            <a:chOff x="584901" y="3563843"/>
            <a:chExt cx="1149305" cy="1878087"/>
          </a:xfrm>
        </p:grpSpPr>
        <p:sp>
          <p:nvSpPr>
            <p:cNvPr id="34" name="矩形 33"/>
            <p:cNvSpPr/>
            <p:nvPr/>
          </p:nvSpPr>
          <p:spPr>
            <a:xfrm>
              <a:off x="884446" y="4231034"/>
              <a:ext cx="712601" cy="491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1248629" y="4488381"/>
              <a:ext cx="1577" cy="7201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1248629" y="3731636"/>
              <a:ext cx="0" cy="7567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H="1">
              <a:off x="688954" y="4488381"/>
              <a:ext cx="5517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269124" y="4980265"/>
              <a:ext cx="309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G</a:t>
              </a:r>
              <a:endParaRPr lang="zh-CN" altLang="en-US" sz="2400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84901" y="4488381"/>
              <a:ext cx="192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f</a:t>
              </a:r>
              <a:endParaRPr lang="zh-CN" altLang="en-US" sz="2800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269124" y="3563843"/>
              <a:ext cx="465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F</a:t>
              </a:r>
              <a:r>
                <a:rPr lang="en-US" altLang="zh-CN" sz="2400" baseline="-25000" dirty="0" smtClean="0"/>
                <a:t>N</a:t>
              </a:r>
              <a:endParaRPr lang="zh-CN" altLang="en-US" sz="2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/>
              <p:cNvSpPr txBox="1"/>
              <p:nvPr/>
            </p:nvSpPr>
            <p:spPr>
              <a:xfrm>
                <a:off x="2771578" y="3984161"/>
                <a:ext cx="26443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578" y="3984161"/>
                <a:ext cx="2644314" cy="369332"/>
              </a:xfrm>
              <a:prstGeom prst="rect">
                <a:avLst/>
              </a:prstGeom>
              <a:blipFill>
                <a:blip r:embed="rId2"/>
                <a:stretch>
                  <a:fillRect l="-3695" r="-2309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本框 46"/>
          <p:cNvSpPr txBox="1"/>
          <p:nvPr/>
        </p:nvSpPr>
        <p:spPr>
          <a:xfrm>
            <a:off x="2066200" y="4709853"/>
            <a:ext cx="416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根据牛顿第二定律，冰壶的加速度为：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833389" y="5590539"/>
                <a:ext cx="7442230" cy="710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=−0.02×10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=−0.2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89" y="5590539"/>
                <a:ext cx="7442230" cy="7100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7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5367</TotalTime>
  <Words>894</Words>
  <Application>Microsoft Office PowerPoint</Application>
  <PresentationFormat>全屏显示(4:3)</PresentationFormat>
  <Paragraphs>104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等线 Light</vt:lpstr>
      <vt:lpstr>方正舒体</vt:lpstr>
      <vt:lpstr>华文行楷</vt:lpstr>
      <vt:lpstr>宋体</vt:lpstr>
      <vt:lpstr>Arial</vt:lpstr>
      <vt:lpstr>Calibri</vt:lpstr>
      <vt:lpstr>Calibri Light</vt:lpstr>
      <vt:lpstr>Cambria Math</vt:lpstr>
      <vt:lpstr>Times New Roman</vt:lpstr>
      <vt:lpstr>Office 主题​​</vt:lpstr>
      <vt:lpstr>公式</vt:lpstr>
      <vt:lpstr>牛顿运动定律的应用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牛顿运动定律的应用</dc:title>
  <dc:creator>lijie</dc:creator>
  <cp:lastModifiedBy>lijie</cp:lastModifiedBy>
  <cp:revision>50</cp:revision>
  <dcterms:created xsi:type="dcterms:W3CDTF">2020-12-02T00:04:29Z</dcterms:created>
  <dcterms:modified xsi:type="dcterms:W3CDTF">2020-12-08T14:56:05Z</dcterms:modified>
</cp:coreProperties>
</file>