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22"/>
  </p:notesMasterIdLst>
  <p:sldIdLst>
    <p:sldId id="410" r:id="rId4"/>
    <p:sldId id="419" r:id="rId5"/>
    <p:sldId id="415" r:id="rId6"/>
    <p:sldId id="420" r:id="rId7"/>
    <p:sldId id="416" r:id="rId8"/>
    <p:sldId id="421" r:id="rId9"/>
    <p:sldId id="422" r:id="rId10"/>
    <p:sldId id="417" r:id="rId11"/>
    <p:sldId id="261" r:id="rId12"/>
    <p:sldId id="472" r:id="rId13"/>
    <p:sldId id="468" r:id="rId14"/>
    <p:sldId id="473" r:id="rId15"/>
    <p:sldId id="474" r:id="rId16"/>
    <p:sldId id="459" r:id="rId17"/>
    <p:sldId id="460" r:id="rId18"/>
    <p:sldId id="463" r:id="rId19"/>
    <p:sldId id="452" r:id="rId20"/>
    <p:sldId id="499" r:id="rId21"/>
    <p:sldId id="454" r:id="rId23"/>
    <p:sldId id="470" r:id="rId24"/>
    <p:sldId id="440" r:id="rId25"/>
    <p:sldId id="432" r:id="rId26"/>
    <p:sldId id="471" r:id="rId27"/>
    <p:sldId id="433" r:id="rId28"/>
    <p:sldId id="447" r:id="rId29"/>
    <p:sldId id="501" r:id="rId30"/>
    <p:sldId id="450" r:id="rId31"/>
    <p:sldId id="467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3CEF"/>
    <a:srgbClr val="000000"/>
    <a:srgbClr val="00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7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38" y="-96"/>
      </p:cViewPr>
      <p:guideLst>
        <p:guide orient="horz" pos="2176"/>
        <p:guide pos="37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FE453-F1F6-45B7-AF02-7C0A43A070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11760-E74A-487A-8E4B-5F7D58D1B0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35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城市的发展和繁荣，可从两个大阶段去把握，即严格控制阶段（从周至唐）、放松限制阶段（宋至明清时期）。城市的发展与当时的商业是联系在一起的，商业的发展与当时的政治、经济环境相辅相成。</a:t>
            </a:r>
            <a:endParaRPr lang="zh-CN" altLang="en-US"/>
          </a:p>
        </p:txBody>
      </p:sp>
      <p:sp>
        <p:nvSpPr>
          <p:cNvPr id="193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E4FE039-BE5E-4B84-85EE-5643B2499D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 altLang="zh-CN" dirty="0"/>
            </a:fld>
            <a:endParaRPr lang="zh-C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1399333" y="1061567"/>
            <a:ext cx="9361200" cy="1000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fontAlgn="base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399333" y="1946200"/>
            <a:ext cx="4557200" cy="3667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665"/>
            </a:lvl1pPr>
            <a:lvl2pPr lvl="1">
              <a:spcBef>
                <a:spcPts val="0"/>
              </a:spcBef>
              <a:buSzPct val="100000"/>
              <a:defRPr sz="2665"/>
            </a:lvl2pPr>
            <a:lvl3pPr lvl="2">
              <a:spcBef>
                <a:spcPts val="0"/>
              </a:spcBef>
              <a:buSzPct val="100000"/>
              <a:defRPr sz="2665"/>
            </a:lvl3pPr>
            <a:lvl4pPr lvl="3">
              <a:spcBef>
                <a:spcPts val="0"/>
              </a:spcBef>
              <a:buSzPct val="100000"/>
              <a:defRPr sz="2665"/>
            </a:lvl4pPr>
            <a:lvl5pPr lvl="4">
              <a:spcBef>
                <a:spcPts val="0"/>
              </a:spcBef>
              <a:buSzPct val="100000"/>
              <a:defRPr sz="2665"/>
            </a:lvl5pPr>
            <a:lvl6pPr lvl="5">
              <a:spcBef>
                <a:spcPts val="0"/>
              </a:spcBef>
              <a:buSzPct val="100000"/>
              <a:defRPr sz="2665"/>
            </a:lvl6pPr>
            <a:lvl7pPr lvl="6">
              <a:spcBef>
                <a:spcPts val="0"/>
              </a:spcBef>
              <a:buSzPct val="100000"/>
              <a:defRPr sz="2665"/>
            </a:lvl7pPr>
            <a:lvl8pPr lvl="7">
              <a:spcBef>
                <a:spcPts val="0"/>
              </a:spcBef>
              <a:buSzPct val="100000"/>
              <a:defRPr sz="2665"/>
            </a:lvl8pPr>
            <a:lvl9pPr lvl="8">
              <a:spcBef>
                <a:spcPts val="0"/>
              </a:spcBef>
              <a:buSzPct val="100000"/>
              <a:defRPr sz="2665"/>
            </a:lvl9pPr>
          </a:lstStyle>
          <a:p>
            <a:pPr fontAlgn="base"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6235632" y="1946200"/>
            <a:ext cx="4524799" cy="36672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buSzPct val="100000"/>
              <a:defRPr sz="2665"/>
            </a:lvl1pPr>
            <a:lvl2pPr lvl="1">
              <a:spcBef>
                <a:spcPts val="0"/>
              </a:spcBef>
              <a:buSzPct val="100000"/>
              <a:defRPr sz="2665"/>
            </a:lvl2pPr>
            <a:lvl3pPr lvl="2">
              <a:spcBef>
                <a:spcPts val="0"/>
              </a:spcBef>
              <a:buSzPct val="100000"/>
              <a:defRPr sz="2665"/>
            </a:lvl3pPr>
            <a:lvl4pPr lvl="3">
              <a:spcBef>
                <a:spcPts val="0"/>
              </a:spcBef>
              <a:buSzPct val="100000"/>
              <a:defRPr sz="2665"/>
            </a:lvl4pPr>
            <a:lvl5pPr lvl="4">
              <a:spcBef>
                <a:spcPts val="0"/>
              </a:spcBef>
              <a:buSzPct val="100000"/>
              <a:defRPr sz="2665"/>
            </a:lvl5pPr>
            <a:lvl6pPr lvl="5">
              <a:spcBef>
                <a:spcPts val="0"/>
              </a:spcBef>
              <a:buSzPct val="100000"/>
              <a:defRPr sz="2665"/>
            </a:lvl6pPr>
            <a:lvl7pPr lvl="6">
              <a:spcBef>
                <a:spcPts val="0"/>
              </a:spcBef>
              <a:buSzPct val="100000"/>
              <a:defRPr sz="2665"/>
            </a:lvl7pPr>
            <a:lvl8pPr lvl="7">
              <a:spcBef>
                <a:spcPts val="0"/>
              </a:spcBef>
              <a:buSzPct val="100000"/>
              <a:defRPr sz="2665"/>
            </a:lvl8pPr>
            <a:lvl9pPr lvl="8">
              <a:spcBef>
                <a:spcPts val="0"/>
              </a:spcBef>
              <a:buSzPct val="100000"/>
              <a:defRPr sz="2665"/>
            </a:lvl9pPr>
          </a:lstStyle>
          <a:p>
            <a:pPr fontAlgn="ba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F6BC2-35F6-4C0A-ABE0-A624C46EA137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8F146-1EF9-42EA-A52D-E19BBA7C89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EE4C-3BDD-4DBE-9855-D17E9338A0A8}" type="datetimeFigureOut">
              <a:rPr lang="zh-CN" altLang="en-US"/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BD492-1CD0-45CF-8BAA-EE984F8ADE9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89BA-28A9-4936-8952-AA58D131CE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00A5E-E099-4F78-809F-76ACEACE78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91D7B-5798-479D-B0A7-14615AFC535E}" type="datetimeFigureOut">
              <a:rPr lang="zh-CN" altLang="en-US"/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94A37-6131-4CED-AF0D-6C0706152EC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8D9B6-BD39-443C-ABD4-7168AD61F5C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40945-3B89-4D21-8E25-003698F0DA3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9A5DC-973C-4CD3-AD91-2490CDBBA36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6BD29-A228-4AEB-B3EB-274FCEF8FDB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E7688-FCB6-4754-9A5D-F187486A9E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EE27E-C322-40F4-8AF4-F4DA2068BBF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 userDrawn="1"/>
        </p:nvSpPr>
        <p:spPr>
          <a:xfrm>
            <a:off x="406400" y="329184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CB88-5E1A-4FAC-892A-60949ACB1F6F}" type="datetimeFigureOut">
              <a:rPr lang="en-US" smtClean="0"/>
            </a:fld>
            <a:endParaRPr 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</a:fld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507A6-6A7D-48C7-A56E-D1A82CFD754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724" y="1567346"/>
            <a:ext cx="470184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724" y="2338388"/>
            <a:ext cx="4701840" cy="378596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89616" y="1567346"/>
            <a:ext cx="470184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>
              <a:buNone/>
              <a:defRPr lang="zh-CN" altLang="en-US" b="0" smtClean="0"/>
            </a:lvl1pPr>
          </a:lstStyle>
          <a:p>
            <a:pPr marL="0" lvl="0" indent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89616" y="2357460"/>
            <a:ext cx="4701841" cy="376689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260850" cy="1600200"/>
          </a:xfrm>
        </p:spPr>
        <p:txBody>
          <a:bodyPr anchor="t" anchorCtr="0">
            <a:norm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384800" y="457201"/>
            <a:ext cx="5970588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6085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" y="3175"/>
            <a:ext cx="121793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微软雅黑" panose="020B050302020402020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微软雅黑" panose="020B050302020402020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微软雅黑" panose="020B050302020402020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微软雅黑" panose="020B050302020402020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1630" indent="-3416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741680" indent="-28448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1417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15989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056130" indent="-22733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file:///C:\Users\123\Desktop\&#39640;&#19977;\T7-16.tif" TargetMode="External"/><Relationship Id="rId1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3.jpeg"/><Relationship Id="rId1" Type="http://schemas.openxmlformats.org/officeDocument/2006/relationships/hyperlink" Target="http://pic.itiexue.net/pics/2008_4_27_39974_7239974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4.jpeg"/><Relationship Id="rId1" Type="http://schemas.openxmlformats.org/officeDocument/2006/relationships/hyperlink" Target="http://pic.itiexue.net/pics/2008_4_27_39975_723997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5.jpeg"/><Relationship Id="rId1" Type="http://schemas.openxmlformats.org/officeDocument/2006/relationships/hyperlink" Target="http://pic.itiexue.net/pics/2008_4_27_39981_7239981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2299140" y="4402691"/>
            <a:ext cx="7620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2756340" y="3716891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2756340" y="3716891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908740" y="3183491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2908740" y="318349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2984940" y="3869291"/>
            <a:ext cx="70167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十国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3061140" y="3229846"/>
            <a:ext cx="762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五代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2451540" y="4402691"/>
            <a:ext cx="52959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891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8" name="Text Box 55"/>
          <p:cNvSpPr txBox="1">
            <a:spLocks noChangeArrowheads="1"/>
          </p:cNvSpPr>
          <p:nvPr/>
        </p:nvSpPr>
        <p:spPr bwMode="auto">
          <a:xfrm>
            <a:off x="2370578" y="3031091"/>
            <a:ext cx="52959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907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24" name="Line 61"/>
          <p:cNvSpPr>
            <a:spLocks noChangeShapeType="1"/>
          </p:cNvSpPr>
          <p:nvPr/>
        </p:nvSpPr>
        <p:spPr bwMode="auto">
          <a:xfrm>
            <a:off x="2211886" y="3716891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62"/>
          <p:cNvSpPr>
            <a:spLocks noChangeShapeType="1"/>
          </p:cNvSpPr>
          <p:nvPr/>
        </p:nvSpPr>
        <p:spPr bwMode="auto">
          <a:xfrm flipV="1">
            <a:off x="2211886" y="1659491"/>
            <a:ext cx="0" cy="1447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1983286" y="5086904"/>
            <a:ext cx="487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99335" y="391795"/>
            <a:ext cx="11760835" cy="11747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indent="0">
              <a:spcBef>
                <a:spcPct val="35000"/>
              </a:spcBef>
              <a:buNone/>
              <a:defRPr/>
            </a:pP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中华文明的继续发展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宋元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960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——1368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年）</a:t>
            </a:r>
            <a:endParaRPr lang="en-US" altLang="zh-CN" sz="2400" b="1" noProof="1">
              <a:solidFill>
                <a:srgbClr val="000000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  <a:p>
            <a:pPr>
              <a:spcBef>
                <a:spcPct val="35000"/>
              </a:spcBef>
              <a:defRPr/>
            </a:pPr>
            <a:endParaRPr lang="zh-CN" altLang="en-US" sz="24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WordArt 2"/>
          <p:cNvSpPr/>
          <p:nvPr/>
        </p:nvSpPr>
        <p:spPr>
          <a:xfrm>
            <a:off x="260985" y="391795"/>
            <a:ext cx="1950720" cy="760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时空坐标：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0" grpId="0"/>
      <p:bldP spid="109" grpId="0"/>
      <p:bldP spid="118" grpId="0"/>
      <p:bldP spid="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5" name="内容占位符 13344"/>
          <p:cNvGraphicFramePr>
            <a:graphicFrameLocks noGrp="1"/>
          </p:cNvGraphicFramePr>
          <p:nvPr>
            <p:ph/>
            <p:custDataLst>
              <p:tags r:id="rId1"/>
            </p:custDataLst>
          </p:nvPr>
        </p:nvGraphicFramePr>
        <p:xfrm>
          <a:off x="635" y="790575"/>
          <a:ext cx="12191365" cy="6231255"/>
        </p:xfrm>
        <a:graphic>
          <a:graphicData uri="http://schemas.openxmlformats.org/drawingml/2006/table">
            <a:tbl>
              <a:tblPr/>
              <a:tblGrid>
                <a:gridCol w="468630"/>
                <a:gridCol w="11722735"/>
              </a:tblGrid>
              <a:tr h="21837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政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治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45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经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济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kern="0" dirty="0">
                        <a:solidFill>
                          <a:srgbClr val="00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103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文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化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02920" y="790575"/>
            <a:ext cx="118313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宋：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中央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二府三司，加强君权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地方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收地方兵权和财权，文官任地方长官，并设通判监督，加强中央集权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元：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中央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----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中书省是最高行政机关，相权反弹。枢密院（最高军事机关），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御史台（最高监察机关）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l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地方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----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行省制度，行省下，设路府州县，宣政院管理宗教事务和吐蕃地区，澎 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l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湖巡检司管理澎湖和台湾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                                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2920" y="5069205"/>
            <a:ext cx="13247370" cy="178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思想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程朱理学；陆王心学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文学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宋词；话本；元曲（散曲和杂剧，杂剧将戏曲艺术推向成熟）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书法绘画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宋苏轼和元赵孟頫的行书受世人喜爱。宋风俗画和宫廷画；元的文人画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科技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 活字印刷书，指南针用于航海，军事上广泛使用火药；元郭守敬《授时历》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endParaRPr lang="zh-CN" altLang="zh-CN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920" y="3168015"/>
            <a:ext cx="118313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宋：</a:t>
            </a: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农业</a:t>
            </a:r>
            <a:r>
              <a:rPr lang="en-US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不抑兼并，租佃关系发展；经济重心南移完成；高转筒车；江南稻麦复种制，一年两三熟</a:t>
            </a:r>
            <a:endParaRPr lang="zh-CN" altLang="en-US" sz="2000" b="1" kern="0" dirty="0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手工业</a:t>
            </a:r>
            <a:r>
              <a:rPr lang="en-US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----</a:t>
            </a: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五大官窑；织锦吸收了花鸟画中的写实风格；有了以煤作为燃料冶铁的明确记载</a:t>
            </a:r>
            <a:endParaRPr lang="zh-CN" altLang="en-US" sz="2000" b="1" kern="0" dirty="0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商业</a:t>
            </a:r>
            <a:r>
              <a:rPr lang="en-US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----</a:t>
            </a: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商业革命（时空限制被打破、官府不再直接监管、纸币出现、商税收入为重要财源等）</a:t>
            </a:r>
            <a:endParaRPr lang="zh-CN" altLang="en-US" sz="2000" b="1" kern="0" dirty="0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元：</a:t>
            </a:r>
            <a:r>
              <a:rPr lang="zh-CN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黄道婆推广先进的棉纺织</a:t>
            </a:r>
            <a:r>
              <a:rPr lang="zh-CN" altLang="zh-CN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技术</a:t>
            </a:r>
            <a:r>
              <a:rPr lang="zh-CN" altLang="en-US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zh-CN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棉布</a:t>
            </a:r>
            <a:r>
              <a:rPr lang="zh-CN" altLang="en-US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逐渐</a:t>
            </a:r>
            <a:r>
              <a:rPr lang="zh-CN" altLang="zh-CN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成为</a:t>
            </a:r>
            <a:r>
              <a:rPr lang="zh-CN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民众的主要衣料；青花瓷闻名；大都成为国际性商业</a:t>
            </a:r>
            <a:endParaRPr lang="zh-CN" altLang="zh-CN" sz="2000" b="1" kern="0" dirty="0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大都会；泉州是重要的对外贸易港口</a:t>
            </a:r>
            <a:endParaRPr lang="zh-CN" altLang="en-US" sz="2000"/>
          </a:p>
        </p:txBody>
      </p:sp>
      <p:sp>
        <p:nvSpPr>
          <p:cNvPr id="4" name="WordArt 2"/>
          <p:cNvSpPr/>
          <p:nvPr/>
        </p:nvSpPr>
        <p:spPr>
          <a:xfrm>
            <a:off x="325755" y="133985"/>
            <a:ext cx="2260600" cy="674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阶段特征：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74365" y="1105535"/>
            <a:ext cx="42468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中央集权的进一步加强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16125" y="1747520"/>
            <a:ext cx="87172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由民族政权并立走向统一，民族融合进一步加强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89100" y="3631565"/>
            <a:ext cx="34340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经济重点南移完成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65750" y="3636010"/>
            <a:ext cx="46532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封建生产方式向边疆扩展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81480" y="4236085"/>
            <a:ext cx="34340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商品经济高度繁荣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280025" y="4297045"/>
            <a:ext cx="34340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海外贸易空前繁盛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174365" y="3097530"/>
            <a:ext cx="3840480" cy="579120"/>
          </a:xfrm>
          <a:prstGeom prst="rect">
            <a:avLst/>
          </a:prstGeom>
          <a:solidFill>
            <a:srgbClr val="00FF99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农耕文明达到新高度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58365" y="5674360"/>
            <a:ext cx="58724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以应用技术为主的科技达到顶峰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58365" y="6279515"/>
            <a:ext cx="83108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文化全面繁荣并呈现平民化、世俗化发展趋势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158365" y="5069205"/>
            <a:ext cx="5872480" cy="579120"/>
          </a:xfrm>
          <a:prstGeom prst="rect">
            <a:avLst/>
          </a:prstGeom>
          <a:solidFill>
            <a:srgbClr val="00FFFF"/>
          </a:solidFill>
        </p:spPr>
        <p:txBody>
          <a:bodyPr wrap="none" rtlCol="0">
            <a:spAutoFit/>
          </a:bodyPr>
          <a:p>
            <a:pPr algn="l"/>
            <a:r>
              <a:rPr lang="zh-CN" altLang="en-US" sz="32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儒学发展为理学，成为官方哲学</a:t>
            </a:r>
            <a:endParaRPr lang="zh-CN" altLang="en-US" sz="32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6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3" name="文本框 16386"/>
          <p:cNvSpPr txBox="1">
            <a:spLocks noChangeArrowheads="1"/>
          </p:cNvSpPr>
          <p:nvPr/>
        </p:nvSpPr>
        <p:spPr bwMode="auto">
          <a:xfrm>
            <a:off x="814917" y="2180167"/>
            <a:ext cx="10464800" cy="674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设“二府”，中书门下是最高行政机构，后设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参知政事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枢密使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三司使分割宰相的行政区、军权、财权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，进一步加强皇权。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3" name="矩形 190473"/>
          <p:cNvSpPr>
            <a:spLocks noChangeArrowheads="1"/>
          </p:cNvSpPr>
          <p:nvPr/>
        </p:nvSpPr>
        <p:spPr bwMode="auto">
          <a:xfrm>
            <a:off x="431800" y="3045885"/>
            <a:ext cx="6159694" cy="538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en-US" sz="2700" b="1" dirty="0">
                <a:latin typeface="黑体" panose="02010609060101010101" pitchFamily="2" charset="-122"/>
                <a:ea typeface="黑体" panose="02010609060101010101" pitchFamily="2" charset="-122"/>
              </a:rPr>
              <a:t>⒉</a:t>
            </a:r>
            <a:r>
              <a:rPr lang="zh-CN" altLang="en-US" sz="2700" b="1" dirty="0">
                <a:latin typeface="黑体" panose="02010609060101010101" pitchFamily="2" charset="-122"/>
                <a:ea typeface="黑体" panose="02010609060101010101" pitchFamily="2" charset="-122"/>
              </a:rPr>
              <a:t>地方加强中央集权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（三方面措施）：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4" name="矩形 190474"/>
          <p:cNvSpPr>
            <a:spLocks noChangeArrowheads="1"/>
          </p:cNvSpPr>
          <p:nvPr/>
        </p:nvSpPr>
        <p:spPr bwMode="auto">
          <a:xfrm>
            <a:off x="431800" y="1701801"/>
            <a:ext cx="5759450" cy="494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US" altLang="en-US" sz="2700" b="1" dirty="0">
                <a:latin typeface="黑体" panose="02010609060101010101" pitchFamily="2" charset="-122"/>
                <a:ea typeface="黑体" panose="02010609060101010101" pitchFamily="2" charset="-122"/>
              </a:rPr>
              <a:t>⒈</a:t>
            </a:r>
            <a:r>
              <a:rPr lang="zh-CN" altLang="en-US" sz="27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中央</a:t>
            </a:r>
            <a:r>
              <a:rPr lang="zh-CN" altLang="en-US" sz="2700" b="1" dirty="0">
                <a:latin typeface="黑体" panose="02010609060101010101" pitchFamily="2" charset="-122"/>
                <a:ea typeface="黑体" panose="02010609060101010101" pitchFamily="2" charset="-122"/>
              </a:rPr>
              <a:t>加强君主专制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（二府三司）：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0476" name="矩形 190475"/>
          <p:cNvSpPr>
            <a:spLocks noChangeArrowheads="1"/>
          </p:cNvSpPr>
          <p:nvPr/>
        </p:nvSpPr>
        <p:spPr bwMode="auto">
          <a:xfrm>
            <a:off x="912284" y="3568854"/>
            <a:ext cx="11664949" cy="951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a typeface="黑体" panose="02010609060101010101" pitchFamily="2" charset="-122"/>
              </a:rPr>
              <a:t>①军事：</a:t>
            </a:r>
            <a:r>
              <a:rPr lang="zh-CN" altLang="en-US" b="1" dirty="0">
                <a:ea typeface="黑体" panose="02010609060101010101" pitchFamily="2" charset="-122"/>
              </a:rPr>
              <a:t>把主要将领兵权收归中央，充实中央禁军</a:t>
            </a:r>
            <a:r>
              <a:rPr lang="zh-CN" altLang="en-US" b="1" dirty="0" smtClean="0">
                <a:ea typeface="黑体" panose="02010609060101010101" pitchFamily="2" charset="-122"/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收精兵</a:t>
            </a:r>
            <a:endParaRPr lang="zh-CN" altLang="en-US" b="1" dirty="0">
              <a:ea typeface="黑体" panose="0201060906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ea typeface="黑体" panose="02010609060101010101" pitchFamily="2" charset="-122"/>
              </a:rPr>
              <a:t>②行政：</a:t>
            </a:r>
            <a:r>
              <a:rPr lang="zh-CN" altLang="en-US" b="1" dirty="0">
                <a:ea typeface="黑体" panose="02010609060101010101" pitchFamily="2" charset="-122"/>
              </a:rPr>
              <a:t>由文官担任地方长官，设通判监督地方</a:t>
            </a:r>
            <a:r>
              <a:rPr lang="zh-CN" altLang="en-US" b="1" dirty="0" smtClean="0">
                <a:ea typeface="黑体" panose="02010609060101010101" pitchFamily="2" charset="-122"/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削实权</a:t>
            </a:r>
            <a:endParaRPr lang="zh-CN" altLang="en-US" b="1" dirty="0">
              <a:ea typeface="黑体" panose="0201060906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ea typeface="黑体" panose="02010609060101010101" pitchFamily="2" charset="-122"/>
              </a:rPr>
              <a:t>③财政：</a:t>
            </a:r>
            <a:r>
              <a:rPr lang="zh-CN" altLang="en-US" b="1" dirty="0">
                <a:ea typeface="黑体" panose="02010609060101010101" pitchFamily="2" charset="-122"/>
              </a:rPr>
              <a:t>设转运使，地方赋收一小部分作为地方开支，其余由中央掌控</a:t>
            </a:r>
            <a:r>
              <a:rPr lang="zh-CN" altLang="en-US" b="1" dirty="0" smtClean="0">
                <a:ea typeface="黑体" panose="02010609060101010101" pitchFamily="2" charset="-122"/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制钱谷</a:t>
            </a:r>
            <a:endParaRPr lang="zh-CN" altLang="en-US" b="1" dirty="0">
              <a:ea typeface="黑体" panose="02010609060101010101" pitchFamily="2" charset="-122"/>
            </a:endParaRPr>
          </a:p>
        </p:txBody>
      </p:sp>
      <p:sp>
        <p:nvSpPr>
          <p:cNvPr id="190482" name="左大括号 190481"/>
          <p:cNvSpPr/>
          <p:nvPr/>
        </p:nvSpPr>
        <p:spPr bwMode="auto">
          <a:xfrm>
            <a:off x="624418" y="3621617"/>
            <a:ext cx="383116" cy="8636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>
            <a:solidFill>
              <a:srgbClr val="000000"/>
            </a:solidFill>
            <a:round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22541" name="左大括号 97311"/>
          <p:cNvSpPr/>
          <p:nvPr/>
        </p:nvSpPr>
        <p:spPr bwMode="auto">
          <a:xfrm>
            <a:off x="431801" y="1892300"/>
            <a:ext cx="192617" cy="1441451"/>
          </a:xfrm>
          <a:prstGeom prst="leftBrace">
            <a:avLst>
              <a:gd name="adj1" fmla="val 62224"/>
              <a:gd name="adj2" fmla="val 50000"/>
            </a:avLst>
          </a:prstGeom>
          <a:noFill/>
          <a:ln w="22225">
            <a:solidFill>
              <a:schemeClr val="tx1"/>
            </a:solidFill>
            <a:round/>
          </a:ln>
        </p:spPr>
        <p:txBody>
          <a:bodyPr lIns="91438" tIns="45719" rIns="91438" bIns="45719"/>
          <a:lstStyle/>
          <a:p>
            <a:pPr defTabSz="914400"/>
            <a:endParaRPr lang="zh-CN" altLang="en-US" sz="1900" dirty="0"/>
          </a:p>
        </p:txBody>
      </p:sp>
      <p:sp>
        <p:nvSpPr>
          <p:cNvPr id="16" name="WordArt 2"/>
          <p:cNvSpPr/>
          <p:nvPr/>
        </p:nvSpPr>
        <p:spPr>
          <a:xfrm>
            <a:off x="239395" y="18415"/>
            <a:ext cx="2260600" cy="674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重点提升：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2" name="Text Box 2"/>
          <p:cNvSpPr txBox="1"/>
          <p:nvPr/>
        </p:nvSpPr>
        <p:spPr>
          <a:xfrm>
            <a:off x="2729865" y="165100"/>
            <a:ext cx="8549640" cy="70675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一、北宋君主专制中央集权的加强</a:t>
            </a:r>
            <a:endParaRPr lang="en-US" altLang="zh-CN" sz="4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直接连接符 16385"/>
          <p:cNvSpPr/>
          <p:nvPr/>
        </p:nvSpPr>
        <p:spPr>
          <a:xfrm flipH="1">
            <a:off x="5181600" y="952500"/>
            <a:ext cx="3175" cy="19050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387" name="直接连接符 16386"/>
          <p:cNvSpPr/>
          <p:nvPr/>
        </p:nvSpPr>
        <p:spPr>
          <a:xfrm>
            <a:off x="2212975" y="2552700"/>
            <a:ext cx="1981200" cy="0"/>
          </a:xfrm>
          <a:prstGeom prst="line">
            <a:avLst/>
          </a:prstGeom>
          <a:ln w="38100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组合 16387"/>
          <p:cNvGrpSpPr/>
          <p:nvPr/>
        </p:nvGrpSpPr>
        <p:grpSpPr>
          <a:xfrm>
            <a:off x="2212975" y="2552700"/>
            <a:ext cx="1981200" cy="304800"/>
            <a:chOff x="434" y="1608"/>
            <a:chExt cx="1248" cy="192"/>
          </a:xfrm>
        </p:grpSpPr>
        <p:sp>
          <p:nvSpPr>
            <p:cNvPr id="16389" name="直接连接符 16388"/>
            <p:cNvSpPr/>
            <p:nvPr/>
          </p:nvSpPr>
          <p:spPr>
            <a:xfrm>
              <a:off x="434" y="1608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0" name="直接连接符 16389"/>
            <p:cNvSpPr/>
            <p:nvPr/>
          </p:nvSpPr>
          <p:spPr>
            <a:xfrm>
              <a:off x="1058" y="1608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1" name="直接连接符 16390"/>
            <p:cNvSpPr/>
            <p:nvPr/>
          </p:nvSpPr>
          <p:spPr>
            <a:xfrm>
              <a:off x="1682" y="1608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92" name="直接连接符 16391"/>
          <p:cNvSpPr/>
          <p:nvPr/>
        </p:nvSpPr>
        <p:spPr>
          <a:xfrm>
            <a:off x="5184775" y="2238375"/>
            <a:ext cx="0" cy="304800"/>
          </a:xfrm>
          <a:prstGeom prst="line">
            <a:avLst/>
          </a:prstGeom>
          <a:ln w="38100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16392"/>
          <p:cNvGrpSpPr/>
          <p:nvPr/>
        </p:nvGrpSpPr>
        <p:grpSpPr>
          <a:xfrm>
            <a:off x="7772400" y="3352800"/>
            <a:ext cx="1981200" cy="304800"/>
            <a:chOff x="3840" y="2112"/>
            <a:chExt cx="1248" cy="192"/>
          </a:xfrm>
        </p:grpSpPr>
        <p:sp>
          <p:nvSpPr>
            <p:cNvPr id="16394" name="直接连接符 16393"/>
            <p:cNvSpPr/>
            <p:nvPr/>
          </p:nvSpPr>
          <p:spPr>
            <a:xfrm>
              <a:off x="3840" y="2112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5" name="直接连接符 16394"/>
            <p:cNvSpPr/>
            <p:nvPr/>
          </p:nvSpPr>
          <p:spPr>
            <a:xfrm>
              <a:off x="4464" y="2112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96" name="直接连接符 16395"/>
            <p:cNvSpPr/>
            <p:nvPr/>
          </p:nvSpPr>
          <p:spPr>
            <a:xfrm>
              <a:off x="5088" y="2112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16396"/>
          <p:cNvGrpSpPr/>
          <p:nvPr/>
        </p:nvGrpSpPr>
        <p:grpSpPr>
          <a:xfrm>
            <a:off x="1930400" y="2904491"/>
            <a:ext cx="2730501" cy="1446213"/>
            <a:chOff x="194" y="1806"/>
            <a:chExt cx="1720" cy="911"/>
          </a:xfrm>
          <a:noFill/>
        </p:grpSpPr>
        <p:sp>
          <p:nvSpPr>
            <p:cNvPr id="16398" name="文本框 16397"/>
            <p:cNvSpPr txBox="1"/>
            <p:nvPr/>
          </p:nvSpPr>
          <p:spPr>
            <a:xfrm>
              <a:off x="194" y="1806"/>
              <a:ext cx="472" cy="911"/>
            </a:xfrm>
            <a:prstGeom prst="rect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度</a:t>
              </a:r>
              <a:endParaRPr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支</a:t>
              </a:r>
              <a:endParaRPr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  <p:sp>
          <p:nvSpPr>
            <p:cNvPr id="16399" name="文本框 16398"/>
            <p:cNvSpPr txBox="1"/>
            <p:nvPr/>
          </p:nvSpPr>
          <p:spPr>
            <a:xfrm>
              <a:off x="818" y="1806"/>
              <a:ext cx="472" cy="911"/>
            </a:xfrm>
            <a:prstGeom prst="rect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盐</a:t>
              </a:r>
              <a:endParaRPr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铁</a:t>
              </a:r>
              <a:endParaRPr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  <p:sp>
          <p:nvSpPr>
            <p:cNvPr id="16400" name="文本框 16399"/>
            <p:cNvSpPr txBox="1"/>
            <p:nvPr/>
          </p:nvSpPr>
          <p:spPr>
            <a:xfrm>
              <a:off x="1442" y="1806"/>
              <a:ext cx="472" cy="911"/>
            </a:xfrm>
            <a:prstGeom prst="rect">
              <a:avLst/>
            </a:prstGeom>
            <a:grpFill/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户</a:t>
              </a:r>
              <a:endParaRPr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部</a:t>
              </a:r>
              <a:endParaRPr lang="zh-CN" altLang="en-US" sz="44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</p:grpSp>
      <p:sp>
        <p:nvSpPr>
          <p:cNvPr id="16401" name="文本框 16400"/>
          <p:cNvSpPr txBox="1"/>
          <p:nvPr/>
        </p:nvSpPr>
        <p:spPr>
          <a:xfrm>
            <a:off x="4648200" y="2590800"/>
            <a:ext cx="741680" cy="2773680"/>
          </a:xfrm>
          <a:prstGeom prst="rect">
            <a:avLst/>
          </a:prstGeom>
          <a:noFill/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中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书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门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下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  <p:grpSp>
        <p:nvGrpSpPr>
          <p:cNvPr id="9" name="组合 16401"/>
          <p:cNvGrpSpPr/>
          <p:nvPr/>
        </p:nvGrpSpPr>
        <p:grpSpPr>
          <a:xfrm>
            <a:off x="6324600" y="2590801"/>
            <a:ext cx="3579813" cy="2124076"/>
            <a:chOff x="2918" y="1604"/>
            <a:chExt cx="2255" cy="1338"/>
          </a:xfrm>
        </p:grpSpPr>
        <p:sp>
          <p:nvSpPr>
            <p:cNvPr id="16403" name="文本框 16402"/>
            <p:cNvSpPr txBox="1"/>
            <p:nvPr/>
          </p:nvSpPr>
          <p:spPr>
            <a:xfrm>
              <a:off x="2918" y="1604"/>
              <a:ext cx="472" cy="1338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新魏" pitchFamily="2" charset="-122"/>
                </a:rPr>
                <a:t>枢</a:t>
              </a:r>
              <a:endPara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密</a:t>
              </a:r>
              <a:endPara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rgbClr val="FF0000"/>
                  </a:solidFill>
                  <a:latin typeface="Times New Roman" panose="02020603050405020304" pitchFamily="18" charset="0"/>
                  <a:ea typeface="华文新魏" pitchFamily="2" charset="-122"/>
                </a:rPr>
                <a:t>院</a:t>
              </a:r>
              <a:endPara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  <p:sp>
          <p:nvSpPr>
            <p:cNvPr id="16404" name="文本框 16403"/>
            <p:cNvSpPr txBox="1"/>
            <p:nvPr/>
          </p:nvSpPr>
          <p:spPr>
            <a:xfrm>
              <a:off x="3698" y="1608"/>
              <a:ext cx="1475" cy="485"/>
            </a:xfrm>
            <a:prstGeom prst="rect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（</a:t>
              </a:r>
              <a:r>
                <a:rPr lang="zh-CN" altLang="en-US" sz="44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三衙</a:t>
              </a:r>
              <a:r>
                <a:rPr lang="zh-CN" altLang="en-US" sz="4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）</a:t>
              </a:r>
              <a:endPara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16404"/>
          <p:cNvGrpSpPr/>
          <p:nvPr/>
        </p:nvGrpSpPr>
        <p:grpSpPr>
          <a:xfrm>
            <a:off x="7391400" y="3657601"/>
            <a:ext cx="2627313" cy="2881313"/>
            <a:chOff x="3604" y="2304"/>
            <a:chExt cx="1655" cy="1815"/>
          </a:xfrm>
        </p:grpSpPr>
        <p:sp>
          <p:nvSpPr>
            <p:cNvPr id="16406" name="文本框 16405"/>
            <p:cNvSpPr txBox="1"/>
            <p:nvPr/>
          </p:nvSpPr>
          <p:spPr>
            <a:xfrm>
              <a:off x="3604" y="2316"/>
              <a:ext cx="407" cy="1803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侍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卫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马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军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司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  <p:sp>
          <p:nvSpPr>
            <p:cNvPr id="16407" name="文本框 16406"/>
            <p:cNvSpPr txBox="1"/>
            <p:nvPr/>
          </p:nvSpPr>
          <p:spPr>
            <a:xfrm>
              <a:off x="4224" y="2304"/>
              <a:ext cx="407" cy="1105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殿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前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司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  <p:sp>
          <p:nvSpPr>
            <p:cNvPr id="16408" name="文本框 16407"/>
            <p:cNvSpPr txBox="1"/>
            <p:nvPr/>
          </p:nvSpPr>
          <p:spPr>
            <a:xfrm>
              <a:off x="4852" y="2304"/>
              <a:ext cx="407" cy="1803"/>
            </a:xfrm>
            <a:prstGeom prst="rect">
              <a:avLst/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侍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卫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步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军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  <a:p>
              <a:pPr lvl="0">
                <a:buClr>
                  <a:srgbClr val="000000"/>
                </a:buClr>
              </a:pPr>
              <a:r>
                <a: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司</a:t>
              </a:r>
              <a:endParaRPr lang="zh-CN" altLang="en-US" sz="3600" dirty="0">
                <a:solidFill>
                  <a:schemeClr val="tx1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</p:grpSp>
      <p:grpSp>
        <p:nvGrpSpPr>
          <p:cNvPr id="11" name="组合 16408"/>
          <p:cNvGrpSpPr/>
          <p:nvPr/>
        </p:nvGrpSpPr>
        <p:grpSpPr>
          <a:xfrm>
            <a:off x="3203575" y="1143000"/>
            <a:ext cx="3959225" cy="304800"/>
            <a:chOff x="1058" y="696"/>
            <a:chExt cx="2494" cy="192"/>
          </a:xfrm>
        </p:grpSpPr>
        <p:sp>
          <p:nvSpPr>
            <p:cNvPr id="16410" name="直接连接符 16409"/>
            <p:cNvSpPr/>
            <p:nvPr/>
          </p:nvSpPr>
          <p:spPr>
            <a:xfrm>
              <a:off x="1058" y="696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1" name="直接连接符 16410"/>
            <p:cNvSpPr/>
            <p:nvPr/>
          </p:nvSpPr>
          <p:spPr>
            <a:xfrm>
              <a:off x="3552" y="696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2" name="直接连接符 16411"/>
            <p:cNvSpPr/>
            <p:nvPr/>
          </p:nvSpPr>
          <p:spPr>
            <a:xfrm>
              <a:off x="2306" y="696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3" name="直接连接符 16412"/>
          <p:cNvSpPr/>
          <p:nvPr/>
        </p:nvSpPr>
        <p:spPr>
          <a:xfrm>
            <a:off x="3203575" y="2247900"/>
            <a:ext cx="0" cy="304800"/>
          </a:xfrm>
          <a:prstGeom prst="line">
            <a:avLst/>
          </a:prstGeom>
          <a:ln w="38100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2" name="组合 16413"/>
          <p:cNvGrpSpPr/>
          <p:nvPr/>
        </p:nvGrpSpPr>
        <p:grpSpPr>
          <a:xfrm>
            <a:off x="6632575" y="2247900"/>
            <a:ext cx="990600" cy="304800"/>
            <a:chOff x="3218" y="1416"/>
            <a:chExt cx="624" cy="192"/>
          </a:xfrm>
        </p:grpSpPr>
        <p:sp>
          <p:nvSpPr>
            <p:cNvPr id="16415" name="直接连接符 16414"/>
            <p:cNvSpPr/>
            <p:nvPr/>
          </p:nvSpPr>
          <p:spPr>
            <a:xfrm>
              <a:off x="3842" y="1416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6" name="直接连接符 16415"/>
            <p:cNvSpPr/>
            <p:nvPr/>
          </p:nvSpPr>
          <p:spPr>
            <a:xfrm>
              <a:off x="3218" y="1416"/>
              <a:ext cx="0" cy="192"/>
            </a:xfrm>
            <a:prstGeom prst="line">
              <a:avLst/>
            </a:prstGeom>
            <a:ln w="38100" cap="flat" cmpd="sng">
              <a:solidFill>
                <a:srgbClr val="CC99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417" name="文本框 16416"/>
          <p:cNvSpPr txBox="1"/>
          <p:nvPr/>
        </p:nvSpPr>
        <p:spPr>
          <a:xfrm>
            <a:off x="4498975" y="152400"/>
            <a:ext cx="1300480" cy="762000"/>
          </a:xfrm>
          <a:prstGeom prst="rect">
            <a:avLst/>
          </a:prstGeom>
          <a:noFill/>
          <a:ln w="38100" cap="flat" cmpd="sng">
            <a:solidFill>
              <a:srgbClr val="F47A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ED8507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华文新魏" pitchFamily="2" charset="-122"/>
              </a:rPr>
              <a:t>皇帝</a:t>
            </a:r>
            <a:endParaRPr lang="zh-CN" altLang="en-US" sz="4400" dirty="0">
              <a:solidFill>
                <a:srgbClr val="ED8507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6418" name="直接连接符 16417"/>
          <p:cNvSpPr/>
          <p:nvPr/>
        </p:nvSpPr>
        <p:spPr>
          <a:xfrm>
            <a:off x="3200400" y="1143000"/>
            <a:ext cx="3962400" cy="0"/>
          </a:xfrm>
          <a:prstGeom prst="line">
            <a:avLst/>
          </a:prstGeom>
          <a:ln w="38100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19" name="直接连接符 16418"/>
          <p:cNvSpPr/>
          <p:nvPr/>
        </p:nvSpPr>
        <p:spPr>
          <a:xfrm>
            <a:off x="7086600" y="2895600"/>
            <a:ext cx="457200" cy="0"/>
          </a:xfrm>
          <a:prstGeom prst="line">
            <a:avLst/>
          </a:prstGeom>
          <a:ln w="38100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0" name="文本框 16419"/>
          <p:cNvSpPr txBox="1"/>
          <p:nvPr/>
        </p:nvSpPr>
        <p:spPr>
          <a:xfrm>
            <a:off x="852170" y="5389880"/>
            <a:ext cx="2214880" cy="57912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二府三司制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13" name="组合 16420"/>
          <p:cNvGrpSpPr/>
          <p:nvPr/>
        </p:nvGrpSpPr>
        <p:grpSpPr>
          <a:xfrm>
            <a:off x="2549525" y="1447801"/>
            <a:ext cx="5243513" cy="769938"/>
            <a:chOff x="646" y="888"/>
            <a:chExt cx="3303" cy="485"/>
          </a:xfrm>
        </p:grpSpPr>
        <p:sp>
          <p:nvSpPr>
            <p:cNvPr id="16422" name="文本框 16421"/>
            <p:cNvSpPr txBox="1"/>
            <p:nvPr/>
          </p:nvSpPr>
          <p:spPr>
            <a:xfrm>
              <a:off x="646" y="888"/>
              <a:ext cx="844" cy="480"/>
            </a:xfrm>
            <a:prstGeom prst="rect">
              <a:avLst/>
            </a:prstGeom>
            <a:noFill/>
            <a:ln w="38100" cap="flat" cmpd="sng">
              <a:solidFill>
                <a:srgbClr val="66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新魏" pitchFamily="2" charset="-122"/>
                </a:rPr>
                <a:t>财政</a:t>
              </a:r>
              <a:endParaRPr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  <p:sp>
          <p:nvSpPr>
            <p:cNvPr id="16423" name="文本框 16422"/>
            <p:cNvSpPr txBox="1"/>
            <p:nvPr/>
          </p:nvSpPr>
          <p:spPr>
            <a:xfrm>
              <a:off x="1874" y="888"/>
              <a:ext cx="827" cy="485"/>
            </a:xfrm>
            <a:prstGeom prst="rect">
              <a:avLst/>
            </a:prstGeom>
            <a:noFill/>
            <a:ln w="38100" cap="flat" cmpd="sng">
              <a:solidFill>
                <a:srgbClr val="66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新魏" pitchFamily="2" charset="-122"/>
                </a:rPr>
                <a:t>行政</a:t>
              </a:r>
              <a:endParaRPr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  <p:sp>
          <p:nvSpPr>
            <p:cNvPr id="16424" name="文本框 16423"/>
            <p:cNvSpPr txBox="1"/>
            <p:nvPr/>
          </p:nvSpPr>
          <p:spPr>
            <a:xfrm>
              <a:off x="3122" y="888"/>
              <a:ext cx="827" cy="485"/>
            </a:xfrm>
            <a:prstGeom prst="rect">
              <a:avLst/>
            </a:prstGeom>
            <a:noFill/>
            <a:ln w="38100" cap="flat" cmpd="sng">
              <a:solidFill>
                <a:srgbClr val="66FF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t">
              <a:spAutoFit/>
            </a:bodyPr>
            <a:lstStyle/>
            <a:p>
              <a:pPr lvl="0">
                <a:buClr>
                  <a:srgbClr val="000000"/>
                </a:buClr>
              </a:pPr>
              <a:r>
                <a:rPr lang="zh-CN" altLang="en-US" sz="4400" dirty="0">
                  <a:solidFill>
                    <a:srgbClr val="000000"/>
                  </a:solidFill>
                  <a:latin typeface="Times New Roman" panose="02020603050405020304" pitchFamily="18" charset="0"/>
                  <a:ea typeface="华文新魏" pitchFamily="2" charset="-122"/>
                </a:rPr>
                <a:t>军事</a:t>
              </a:r>
              <a:endParaRPr lang="zh-CN" alt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华文新魏" pitchFamily="2" charset="-122"/>
              </a:endParaRPr>
            </a:p>
          </p:txBody>
        </p:sp>
      </p:grpSp>
      <p:pic>
        <p:nvPicPr>
          <p:cNvPr id="16425" name="图片 16424" descr="宋太祖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52400"/>
            <a:ext cx="2033588" cy="2320925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16427" name="文本框 16426"/>
          <p:cNvSpPr txBox="1"/>
          <p:nvPr/>
        </p:nvSpPr>
        <p:spPr>
          <a:xfrm>
            <a:off x="5410200" y="2590800"/>
            <a:ext cx="741680" cy="2773680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参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知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政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  <a:p>
            <a:pPr lvl="0">
              <a:buClr>
                <a:srgbClr val="000000"/>
              </a:buClr>
            </a:pPr>
            <a:r>
              <a:rPr lang="zh-CN" alt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事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  <p:sp>
        <p:nvSpPr>
          <p:cNvPr id="16428" name="直接连接符 16427"/>
          <p:cNvSpPr/>
          <p:nvPr/>
        </p:nvSpPr>
        <p:spPr>
          <a:xfrm>
            <a:off x="5715000" y="2286000"/>
            <a:ext cx="0" cy="304800"/>
          </a:xfrm>
          <a:prstGeom prst="line">
            <a:avLst/>
          </a:prstGeom>
          <a:ln w="38100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429" name="文本框 16428"/>
          <p:cNvSpPr txBox="1"/>
          <p:nvPr/>
        </p:nvSpPr>
        <p:spPr>
          <a:xfrm>
            <a:off x="6242050" y="4761865"/>
            <a:ext cx="1036320" cy="191198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（枢密使）调兵权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31" name="文本框 16430"/>
          <p:cNvSpPr txBox="1"/>
          <p:nvPr/>
        </p:nvSpPr>
        <p:spPr>
          <a:xfrm>
            <a:off x="10058400" y="2362200"/>
            <a:ext cx="609600" cy="12954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统兵权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32" name="文本框 16431"/>
          <p:cNvSpPr txBox="1"/>
          <p:nvPr/>
        </p:nvSpPr>
        <p:spPr>
          <a:xfrm>
            <a:off x="720725" y="1408430"/>
            <a:ext cx="1686560" cy="94488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（三司使）计相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32345" y="4378325"/>
            <a:ext cx="1808480" cy="57912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分割相权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299325" y="5191760"/>
            <a:ext cx="1808480" cy="57912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分化事权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>
          <a:xfrm>
            <a:off x="9204960" y="4916170"/>
            <a:ext cx="1028700" cy="25717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282555" y="4721225"/>
            <a:ext cx="1808480" cy="579120"/>
          </a:xfrm>
          <a:prstGeom prst="rect">
            <a:avLst/>
          </a:prstGeom>
          <a:solidFill>
            <a:srgbClr val="00FF99"/>
          </a:solidFill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none" anchor="t">
            <a:spAutoFit/>
          </a:bodyPr>
          <a:lstStyle/>
          <a:p>
            <a:pPr lvl="0">
              <a:buClr>
                <a:srgbClr val="000000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加强皇权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 bldLvl="0" animBg="1"/>
      <p:bldP spid="16417" grpId="0" bldLvl="0" animBg="1"/>
      <p:bldP spid="16420" grpId="0" bldLvl="0" animBg="1"/>
      <p:bldP spid="16427" grpId="0" bldLvl="0" animBg="1"/>
      <p:bldP spid="16429" grpId="0" bldLvl="0" animBg="1"/>
      <p:bldP spid="16431" grpId="0" bldLvl="0" animBg="1"/>
      <p:bldP spid="16432" grpId="0" bldLvl="0" animBg="1"/>
      <p:bldP spid="3" grpId="0" bldLvl="0" animBg="1"/>
      <p:bldP spid="4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3" name="文本框 16386"/>
          <p:cNvSpPr txBox="1">
            <a:spLocks noChangeArrowheads="1"/>
          </p:cNvSpPr>
          <p:nvPr/>
        </p:nvSpPr>
        <p:spPr bwMode="auto">
          <a:xfrm>
            <a:off x="814917" y="2180167"/>
            <a:ext cx="10464800" cy="6743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设“二府”，中书门下是最高行政机构，后设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参知政事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枢密使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三司使分割宰相的行政区、军权、财权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，进一步加强皇权。</a:t>
            </a:r>
            <a:endParaRPr lang="zh-CN" altLang="en-US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3" name="矩形 190473"/>
          <p:cNvSpPr>
            <a:spLocks noChangeArrowheads="1"/>
          </p:cNvSpPr>
          <p:nvPr/>
        </p:nvSpPr>
        <p:spPr bwMode="auto">
          <a:xfrm>
            <a:off x="431800" y="3045885"/>
            <a:ext cx="6159694" cy="5386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en-US" altLang="en-US" sz="2700" b="1" dirty="0">
                <a:latin typeface="黑体" panose="02010609060101010101" pitchFamily="2" charset="-122"/>
                <a:ea typeface="黑体" panose="02010609060101010101" pitchFamily="2" charset="-122"/>
              </a:rPr>
              <a:t>⒉</a:t>
            </a:r>
            <a:r>
              <a:rPr lang="zh-CN" altLang="en-US" sz="2700" b="1" dirty="0">
                <a:latin typeface="黑体" panose="02010609060101010101" pitchFamily="2" charset="-122"/>
                <a:ea typeface="黑体" panose="02010609060101010101" pitchFamily="2" charset="-122"/>
              </a:rPr>
              <a:t>地方加强中央集权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（三方面措施）：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4" name="矩形 190474"/>
          <p:cNvSpPr>
            <a:spLocks noChangeArrowheads="1"/>
          </p:cNvSpPr>
          <p:nvPr/>
        </p:nvSpPr>
        <p:spPr bwMode="auto">
          <a:xfrm>
            <a:off x="431800" y="1701801"/>
            <a:ext cx="5759450" cy="4940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US" altLang="en-US" sz="2700" b="1" dirty="0">
                <a:latin typeface="黑体" panose="02010609060101010101" pitchFamily="2" charset="-122"/>
                <a:ea typeface="黑体" panose="02010609060101010101" pitchFamily="2" charset="-122"/>
              </a:rPr>
              <a:t>⒈</a:t>
            </a:r>
            <a:r>
              <a:rPr lang="zh-CN" altLang="en-US" sz="2700" b="1" dirty="0"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中央</a:t>
            </a:r>
            <a:r>
              <a:rPr lang="zh-CN" altLang="en-US" sz="2700" b="1" dirty="0">
                <a:latin typeface="黑体" panose="02010609060101010101" pitchFamily="2" charset="-122"/>
                <a:ea typeface="黑体" panose="02010609060101010101" pitchFamily="2" charset="-122"/>
              </a:rPr>
              <a:t>加强君主专制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（二府三司）：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0476" name="矩形 190475"/>
          <p:cNvSpPr>
            <a:spLocks noChangeArrowheads="1"/>
          </p:cNvSpPr>
          <p:nvPr/>
        </p:nvSpPr>
        <p:spPr bwMode="auto">
          <a:xfrm>
            <a:off x="912284" y="3568854"/>
            <a:ext cx="11664949" cy="9512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a typeface="黑体" panose="02010609060101010101" pitchFamily="2" charset="-122"/>
              </a:rPr>
              <a:t>①军事：</a:t>
            </a:r>
            <a:r>
              <a:rPr lang="zh-CN" altLang="en-US" b="1" dirty="0">
                <a:ea typeface="黑体" panose="02010609060101010101" pitchFamily="2" charset="-122"/>
              </a:rPr>
              <a:t>把主要将领兵权收归中央，充实中央禁军</a:t>
            </a:r>
            <a:r>
              <a:rPr lang="zh-CN" altLang="en-US" b="1" dirty="0" smtClean="0">
                <a:ea typeface="黑体" panose="02010609060101010101" pitchFamily="2" charset="-122"/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收精兵</a:t>
            </a:r>
            <a:endParaRPr lang="zh-CN" altLang="en-US" b="1" dirty="0">
              <a:ea typeface="黑体" panose="0201060906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ea typeface="黑体" panose="02010609060101010101" pitchFamily="2" charset="-122"/>
              </a:rPr>
              <a:t>②行政：</a:t>
            </a:r>
            <a:r>
              <a:rPr lang="zh-CN" altLang="en-US" b="1" dirty="0">
                <a:ea typeface="黑体" panose="02010609060101010101" pitchFamily="2" charset="-122"/>
              </a:rPr>
              <a:t>由文官担任地方长官，设通判监督地方</a:t>
            </a:r>
            <a:r>
              <a:rPr lang="zh-CN" altLang="en-US" b="1" dirty="0" smtClean="0">
                <a:ea typeface="黑体" panose="02010609060101010101" pitchFamily="2" charset="-122"/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削实权</a:t>
            </a:r>
            <a:endParaRPr lang="zh-CN" altLang="en-US" b="1" dirty="0">
              <a:ea typeface="黑体" panose="02010609060101010101" pitchFamily="2" charset="-122"/>
            </a:endParaRPr>
          </a:p>
          <a:p>
            <a:r>
              <a:rPr lang="zh-CN" altLang="en-US" b="1" dirty="0">
                <a:solidFill>
                  <a:srgbClr val="FF0000"/>
                </a:solidFill>
                <a:ea typeface="黑体" panose="02010609060101010101" pitchFamily="2" charset="-122"/>
              </a:rPr>
              <a:t>③财政：</a:t>
            </a:r>
            <a:r>
              <a:rPr lang="zh-CN" altLang="en-US" b="1" dirty="0">
                <a:ea typeface="黑体" panose="02010609060101010101" pitchFamily="2" charset="-122"/>
              </a:rPr>
              <a:t>设转运使，地方赋收一小部分作为地方开支，其余由中央掌控</a:t>
            </a:r>
            <a:r>
              <a:rPr lang="zh-CN" altLang="en-US" b="1" dirty="0" smtClean="0">
                <a:ea typeface="黑体" panose="02010609060101010101" pitchFamily="2" charset="-122"/>
              </a:rPr>
              <a:t>。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制钱谷</a:t>
            </a:r>
            <a:endParaRPr lang="zh-CN" altLang="en-US" b="1" dirty="0">
              <a:ea typeface="黑体" panose="02010609060101010101" pitchFamily="2" charset="-122"/>
            </a:endParaRPr>
          </a:p>
        </p:txBody>
      </p:sp>
      <p:sp>
        <p:nvSpPr>
          <p:cNvPr id="190477" name="文本框 2"/>
          <p:cNvSpPr txBox="1">
            <a:spLocks noChangeArrowheads="1"/>
          </p:cNvSpPr>
          <p:nvPr/>
        </p:nvSpPr>
        <p:spPr bwMode="auto">
          <a:xfrm>
            <a:off x="239184" y="6021918"/>
            <a:ext cx="11952816" cy="55456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  <a:prstDash val="sysDot"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7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宋代，地方与中央的矛盾基本解决；</a:t>
            </a:r>
            <a:r>
              <a:rPr lang="zh-CN" altLang="en-US" sz="2700" b="1" dirty="0">
                <a:latin typeface="Arial" panose="020B0604020202020204" pitchFamily="34" charset="0"/>
                <a:ea typeface="黑体" panose="02010609060101010101" pitchFamily="2" charset="-122"/>
              </a:rPr>
              <a:t>但形成</a:t>
            </a:r>
            <a:r>
              <a:rPr lang="zh-CN" altLang="en-US" sz="2700" b="1" dirty="0">
                <a:solidFill>
                  <a:srgbClr val="0D0D0D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三冗局面，埋下积贫积弱</a:t>
            </a:r>
            <a:r>
              <a:rPr lang="en-US" altLang="zh-CN" sz="2700" b="1" dirty="0">
                <a:solidFill>
                  <a:srgbClr val="0D0D0D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的</a:t>
            </a:r>
            <a:r>
              <a:rPr lang="zh-CN" altLang="en-US" sz="2700" b="1" dirty="0">
                <a:solidFill>
                  <a:srgbClr val="0D0D0D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祸根。</a:t>
            </a:r>
            <a:endParaRPr lang="zh-CN" altLang="en-US" sz="2700" b="1" dirty="0">
              <a:solidFill>
                <a:srgbClr val="0D0D0D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90479" name="文本框 18433"/>
          <p:cNvSpPr txBox="1">
            <a:spLocks noChangeArrowheads="1"/>
          </p:cNvSpPr>
          <p:nvPr/>
        </p:nvSpPr>
        <p:spPr bwMode="auto">
          <a:xfrm>
            <a:off x="624418" y="5060951"/>
            <a:ext cx="4607983" cy="4970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zh-CN" altLang="en-US" sz="2700" b="1" dirty="0">
                <a:solidFill>
                  <a:srgbClr val="FF0000"/>
                </a:solidFill>
                <a:ea typeface="黑体" panose="02010609060101010101" pitchFamily="2" charset="-122"/>
              </a:rPr>
              <a:t>★</a:t>
            </a: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北宋加强中央集权的特点</a:t>
            </a:r>
            <a:endParaRPr lang="zh-CN" altLang="en-US" sz="27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0480" name="矩形 190479"/>
          <p:cNvSpPr>
            <a:spLocks noChangeArrowheads="1"/>
          </p:cNvSpPr>
          <p:nvPr/>
        </p:nvSpPr>
        <p:spPr bwMode="auto">
          <a:xfrm>
            <a:off x="5135033" y="4806930"/>
            <a:ext cx="6096000" cy="954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b="1" dirty="0">
                <a:solidFill>
                  <a:srgbClr val="0000FF"/>
                </a:solidFill>
                <a:ea typeface="黑体" panose="02010609060101010101" pitchFamily="2" charset="-122"/>
              </a:rPr>
              <a:t>①重文轻武、文人治国。</a:t>
            </a:r>
            <a:endParaRPr lang="zh-CN" altLang="en-US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ea typeface="黑体" panose="02010609060101010101" pitchFamily="2" charset="-122"/>
              </a:rPr>
              <a:t>②分割权力，互相制约。</a:t>
            </a:r>
            <a:endParaRPr lang="zh-CN" altLang="en-US" b="1" dirty="0">
              <a:solidFill>
                <a:srgbClr val="0000FF"/>
              </a:solidFill>
              <a:ea typeface="黑体" panose="02010609060101010101" pitchFamily="2" charset="-122"/>
            </a:endParaRPr>
          </a:p>
          <a:p>
            <a:r>
              <a:rPr lang="zh-CN" altLang="en-US" b="1" dirty="0">
                <a:solidFill>
                  <a:srgbClr val="0000FF"/>
                </a:solidFill>
                <a:ea typeface="黑体" panose="02010609060101010101" pitchFamily="2" charset="-122"/>
              </a:rPr>
              <a:t>③强干弱枝，守内虚外。</a:t>
            </a:r>
            <a:endParaRPr lang="zh-CN" altLang="en-US" b="1" dirty="0">
              <a:solidFill>
                <a:srgbClr val="0000FF"/>
              </a:solidFill>
              <a:ea typeface="黑体" panose="02010609060101010101" pitchFamily="2" charset="-122"/>
            </a:endParaRPr>
          </a:p>
        </p:txBody>
      </p:sp>
      <p:sp>
        <p:nvSpPr>
          <p:cNvPr id="190481" name="左大括号 190480"/>
          <p:cNvSpPr/>
          <p:nvPr/>
        </p:nvSpPr>
        <p:spPr bwMode="auto">
          <a:xfrm>
            <a:off x="4847168" y="4965700"/>
            <a:ext cx="385233" cy="670984"/>
          </a:xfrm>
          <a:prstGeom prst="leftBrace">
            <a:avLst>
              <a:gd name="adj1" fmla="val 0"/>
              <a:gd name="adj2" fmla="val 50000"/>
            </a:avLst>
          </a:prstGeom>
          <a:noFill/>
          <a:ln w="19050">
            <a:solidFill>
              <a:srgbClr val="000000"/>
            </a:solidFill>
            <a:round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190482" name="左大括号 190481"/>
          <p:cNvSpPr/>
          <p:nvPr/>
        </p:nvSpPr>
        <p:spPr bwMode="auto">
          <a:xfrm>
            <a:off x="624418" y="3621617"/>
            <a:ext cx="383116" cy="863600"/>
          </a:xfrm>
          <a:prstGeom prst="leftBrace">
            <a:avLst>
              <a:gd name="adj1" fmla="val 0"/>
              <a:gd name="adj2" fmla="val 50000"/>
            </a:avLst>
          </a:prstGeom>
          <a:noFill/>
          <a:ln w="19050">
            <a:solidFill>
              <a:srgbClr val="000000"/>
            </a:solidFill>
            <a:round/>
          </a:ln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22541" name="左大括号 97311"/>
          <p:cNvSpPr/>
          <p:nvPr/>
        </p:nvSpPr>
        <p:spPr bwMode="auto">
          <a:xfrm>
            <a:off x="431801" y="1892300"/>
            <a:ext cx="192617" cy="1441451"/>
          </a:xfrm>
          <a:prstGeom prst="leftBrace">
            <a:avLst>
              <a:gd name="adj1" fmla="val 62224"/>
              <a:gd name="adj2" fmla="val 50000"/>
            </a:avLst>
          </a:prstGeom>
          <a:noFill/>
          <a:ln w="22225">
            <a:solidFill>
              <a:schemeClr val="tx1"/>
            </a:solidFill>
            <a:round/>
          </a:ln>
        </p:spPr>
        <p:txBody>
          <a:bodyPr lIns="91438" tIns="45719" rIns="91438" bIns="45719"/>
          <a:lstStyle/>
          <a:p>
            <a:pPr defTabSz="914400"/>
            <a:endParaRPr lang="zh-CN" altLang="en-US" sz="1900" dirty="0"/>
          </a:p>
        </p:txBody>
      </p:sp>
      <p:sp>
        <p:nvSpPr>
          <p:cNvPr id="16" name="WordArt 2"/>
          <p:cNvSpPr/>
          <p:nvPr/>
        </p:nvSpPr>
        <p:spPr>
          <a:xfrm>
            <a:off x="239395" y="18415"/>
            <a:ext cx="2260600" cy="674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重点提升：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2" name="Text Box 2"/>
          <p:cNvSpPr txBox="1"/>
          <p:nvPr/>
        </p:nvSpPr>
        <p:spPr>
          <a:xfrm>
            <a:off x="2729865" y="165100"/>
            <a:ext cx="8549640" cy="70675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一、北宋君主专制中央集权的加强</a:t>
            </a:r>
            <a:endParaRPr lang="en-US" altLang="zh-CN" sz="4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0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79" grpId="0"/>
      <p:bldP spid="190481" grpId="0" animBg="1"/>
      <p:bldP spid="190480" grpId="0"/>
      <p:bldP spid="1904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0623" y="139849"/>
            <a:ext cx="10515600" cy="1387737"/>
          </a:xfrm>
        </p:spPr>
        <p:txBody>
          <a:bodyPr>
            <a:no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latin typeface="+mn-ea"/>
                <a:ea typeface="+mn-ea"/>
              </a:rPr>
              <a:t>探究：唐宋时期是我国古代政治制度走向成熟的时。这一时期，统治者是如何解决官僚体系内部的权力制衡问题的？</a:t>
            </a:r>
            <a:br>
              <a:rPr lang="en-US" altLang="zh-CN" sz="3200" b="1" dirty="0" smtClean="0">
                <a:solidFill>
                  <a:srgbClr val="FF0000"/>
                </a:solidFill>
                <a:latin typeface="+mn-ea"/>
                <a:ea typeface="+mn-ea"/>
              </a:rPr>
            </a:br>
            <a:endParaRPr lang="zh-CN" altLang="en-US" sz="32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94209" name="Picture 1" descr="C:\Users\Administrator\AppData\Roaming\Tencent\Users\308938993\QQ\WinTemp\RichOle\9J8I{PNKJ(69NB2GJ%$C)IU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5459" y="1850630"/>
            <a:ext cx="10564009" cy="407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32858" y="995883"/>
            <a:ext cx="11725384" cy="299783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(1)</a:t>
            </a:r>
            <a:r>
              <a:rPr lang="zh-CN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形成概况</a:t>
            </a:r>
            <a:endParaRPr lang="zh-CN" altLang="zh-CN" b="1" kern="1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zh-CN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宋初最高统治者将兵权、政权、财权集于中央，各路、州的长官，大多重用文人，并以文人掌兵权，根除藩镇跋扈之祸。同时，宋初统治者又提倡文教，复兴</a:t>
            </a:r>
            <a:r>
              <a:rPr lang="zh-CN" altLang="zh-CN" b="1" kern="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儒学</a:t>
            </a:r>
            <a:r>
              <a:rPr lang="zh-CN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兴文教，抑武事</a:t>
            </a:r>
            <a:r>
              <a:rPr lang="en-US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，崇尚文治，奖励儒术是宋代基本国策。这样，两宋时期的文臣群体的政治地位不断提高，以科举出身为主体的文官队伍成为政治的中坚力量，独具特色的文官士大夫政治体制得以确立</a:t>
            </a:r>
            <a:r>
              <a:rPr lang="zh-CN" altLang="zh-CN" b="1" kern="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zh-CN" b="1" kern="1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5362" name="Text Box 2"/>
          <p:cNvSpPr txBox="1"/>
          <p:nvPr/>
        </p:nvSpPr>
        <p:spPr>
          <a:xfrm>
            <a:off x="3072765" y="165100"/>
            <a:ext cx="6281420" cy="70675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二、宋代的文官政治</a:t>
            </a:r>
            <a:endParaRPr lang="en-US" altLang="zh-CN" sz="4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045" y="3993515"/>
            <a:ext cx="11725910" cy="24892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(2)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评价</a:t>
            </a:r>
            <a:endParaRPr lang="zh-CN" altLang="zh-CN" sz="2400" b="1" kern="1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①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积极</a:t>
            </a:r>
            <a:r>
              <a:rPr lang="zh-CN" altLang="zh-CN" sz="2400" b="1" kern="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：宋代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文官制度使传统的</a:t>
            </a: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武人政治</a:t>
            </a:r>
            <a:r>
              <a:rPr lang="en-US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从此基本上退出了封建中国的历史舞台；宋代文官制度使权力收纵自如，无尾大不掉之虞；宋代文官制度使书院兴起，学者辈出，经学、史学、文学、科学技术等均甚发达。</a:t>
            </a:r>
            <a:endParaRPr lang="zh-CN" altLang="zh-CN" sz="2400" b="1" kern="1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②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消极</a:t>
            </a:r>
            <a:r>
              <a:rPr lang="zh-CN" altLang="zh-CN" sz="2400" b="1" kern="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：政出多门</a:t>
            </a:r>
            <a:r>
              <a:rPr lang="zh-CN" altLang="zh-CN" sz="2400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，效率低下；冗费增多，财政拮据；容易形成</a:t>
            </a:r>
            <a:r>
              <a:rPr lang="zh-CN" altLang="zh-CN" sz="2400" b="1" kern="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党争。</a:t>
            </a:r>
            <a:endParaRPr lang="zh-CN" altLang="zh-CN" sz="2400" b="1" kern="1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1345" y="765175"/>
            <a:ext cx="11066145" cy="409194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indent="466725" algn="just">
              <a:lnSpc>
                <a:spcPts val="3500"/>
              </a:lnSpc>
            </a:pP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北宋时，与之并立的政权有辽、西夏、大理等；与南宋并立的政权有西夏、金、蒙古、大理等。两宋时期的特殊形势，使民族关系呈现以下特点：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466725" algn="just">
              <a:lnSpc>
                <a:spcPts val="35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民族政权并立。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辽、西夏、北宋的并立；金与南宋的并立等。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466725" algn="just">
              <a:lnSpc>
                <a:spcPts val="35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(2)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两宋民族政策以软弱为主。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多次用兵失败，对辽、夏、金以岁币等方式换取和平。 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466725" algn="just">
              <a:lnSpc>
                <a:spcPts val="35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(3)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民族矛盾突出。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两宋、辽、夏、金等政权都亡于民族政权的进攻。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indent="466725" algn="just">
              <a:lnSpc>
                <a:spcPts val="35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(4)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民族间友好交往及民族融合是主流。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北宋与辽、夏分别在边境地区开设榷场进行贸易；南宋时大批契丹人、女真人进入中原地区，与汉族人民共同生活、劳动；元朝时形成民族融合的新高潮</a:t>
            </a:r>
            <a:endParaRPr lang="zh-CN" altLang="en-US" sz="24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220345" y="4968240"/>
            <a:ext cx="4760595" cy="57912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 indent="26670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两宋时期的人口迁移？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38190" y="4491355"/>
            <a:ext cx="5495290" cy="57912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 indent="26670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少数民族内迁、北民南迁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5337810" y="5261610"/>
            <a:ext cx="6473825" cy="57912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 indent="26670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汉族外迁（迁居长城以北及东北）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" name="Rectangle 2"/>
          <p:cNvSpPr/>
          <p:nvPr/>
        </p:nvSpPr>
        <p:spPr>
          <a:xfrm>
            <a:off x="5367655" y="6036945"/>
            <a:ext cx="5911215" cy="579120"/>
          </a:xfrm>
          <a:prstGeom prst="rect">
            <a:avLst/>
          </a:prstGeom>
          <a:solidFill>
            <a:srgbClr val="00FF99"/>
          </a:solidFill>
          <a:ln w="9525">
            <a:noFill/>
            <a:miter/>
          </a:ln>
        </p:spPr>
        <p:txBody>
          <a:bodyPr wrap="square" anchor="ctr">
            <a:spAutoFit/>
          </a:bodyPr>
          <a:lstStyle/>
          <a:p>
            <a:pPr lvl="0" indent="266700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封建生产方式向边疆地区扩展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5362" name="Text Box 2"/>
          <p:cNvSpPr txBox="1"/>
          <p:nvPr/>
        </p:nvSpPr>
        <p:spPr>
          <a:xfrm>
            <a:off x="3072765" y="165100"/>
            <a:ext cx="6281420" cy="70675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三、两宋时期民族关系</a:t>
            </a:r>
            <a:endParaRPr lang="en-US" altLang="zh-CN" sz="4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build="allAtOnce"/>
      <p:bldP spid="2" grpId="0" bldLvl="0" animBg="1"/>
      <p:bldP spid="3" grpId="0" bldLvl="0" animBg="1"/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内容占位符 36865" descr="HWOCRTEMP_ROC210"/>
          <p:cNvPicPr>
            <a:picLocks noGrp="1" noChangeAspect="1"/>
          </p:cNvPicPr>
          <p:nvPr>
            <p:ph/>
          </p:nvPr>
        </p:nvPicPr>
        <p:blipFill>
          <a:blip r:embed="rId1"/>
          <a:stretch>
            <a:fillRect/>
          </a:stretch>
        </p:blipFill>
        <p:spPr>
          <a:xfrm>
            <a:off x="1524000" y="0"/>
            <a:ext cx="9144000" cy="6159500"/>
          </a:xfrm>
          <a:solidFill>
            <a:srgbClr val="000000">
              <a:alpha val="100000"/>
            </a:srgbClr>
          </a:solidFill>
        </p:spPr>
      </p:pic>
      <p:sp>
        <p:nvSpPr>
          <p:cNvPr id="36867" name="文本框 36866"/>
          <p:cNvSpPr txBox="1"/>
          <p:nvPr/>
        </p:nvSpPr>
        <p:spPr>
          <a:xfrm>
            <a:off x="1524000" y="6165850"/>
            <a:ext cx="9144000" cy="57912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000000"/>
                </a:solidFill>
                <a:latin typeface="Verdana" panose="020B0604030504040204" pitchFamily="34" charset="0"/>
                <a:ea typeface="黑体" panose="02010609060101010101" pitchFamily="2" charset="-122"/>
              </a:rPr>
              <a:t>元代的行省</a:t>
            </a:r>
            <a:endParaRPr lang="zh-CN" altLang="en-US" sz="3200" b="1" dirty="0">
              <a:solidFill>
                <a:srgbClr val="000000"/>
              </a:solidFill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68" name="文本框 36867"/>
          <p:cNvSpPr txBox="1"/>
          <p:nvPr/>
        </p:nvSpPr>
        <p:spPr>
          <a:xfrm>
            <a:off x="2927350" y="2133600"/>
            <a:ext cx="6121400" cy="367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endParaRPr sz="1800" dirty="0"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36869" name="矩形标注 36868"/>
          <p:cNvSpPr/>
          <p:nvPr/>
        </p:nvSpPr>
        <p:spPr>
          <a:xfrm>
            <a:off x="4440238" y="260350"/>
            <a:ext cx="2087562" cy="576263"/>
          </a:xfrm>
          <a:prstGeom prst="wedgeRectCallout">
            <a:avLst>
              <a:gd name="adj1" fmla="val -45287"/>
              <a:gd name="adj2" fmla="val 117769"/>
            </a:avLst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蒙古：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70" name="矩形标注 36869"/>
          <p:cNvSpPr/>
          <p:nvPr/>
        </p:nvSpPr>
        <p:spPr>
          <a:xfrm>
            <a:off x="8616950" y="260350"/>
            <a:ext cx="1582738" cy="576263"/>
          </a:xfrm>
          <a:prstGeom prst="wedgeRectCallout">
            <a:avLst>
              <a:gd name="adj1" fmla="val -48597"/>
              <a:gd name="adj2" fmla="val 120250"/>
            </a:avLst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东北：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71" name="矩形标注 36870"/>
          <p:cNvSpPr/>
          <p:nvPr/>
        </p:nvSpPr>
        <p:spPr>
          <a:xfrm>
            <a:off x="2495550" y="5300663"/>
            <a:ext cx="2378075" cy="649287"/>
          </a:xfrm>
          <a:prstGeom prst="wedgeRectCallout">
            <a:avLst>
              <a:gd name="adj1" fmla="val 73699"/>
              <a:gd name="adj2" fmla="val -51468"/>
            </a:avLst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云贵：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72" name="矩形标注 36871"/>
          <p:cNvSpPr/>
          <p:nvPr/>
        </p:nvSpPr>
        <p:spPr>
          <a:xfrm>
            <a:off x="6167438" y="5373688"/>
            <a:ext cx="2519362" cy="720725"/>
          </a:xfrm>
          <a:prstGeom prst="wedgeRectCallout">
            <a:avLst>
              <a:gd name="adj1" fmla="val 37778"/>
              <a:gd name="adj2" fmla="val -95593"/>
            </a:avLst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lvl="0"/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台湾：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73" name="文本框 36872"/>
          <p:cNvSpPr txBox="1"/>
          <p:nvPr/>
        </p:nvSpPr>
        <p:spPr>
          <a:xfrm>
            <a:off x="5591175" y="260350"/>
            <a:ext cx="1944688" cy="57912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岭北行省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74" name="文本框 36873"/>
          <p:cNvSpPr txBox="1"/>
          <p:nvPr/>
        </p:nvSpPr>
        <p:spPr>
          <a:xfrm>
            <a:off x="9696450" y="260350"/>
            <a:ext cx="647700" cy="204216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辽阳行省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75" name="文本框 36874"/>
          <p:cNvSpPr txBox="1"/>
          <p:nvPr/>
        </p:nvSpPr>
        <p:spPr>
          <a:xfrm>
            <a:off x="3792538" y="5300663"/>
            <a:ext cx="2016125" cy="57912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云南行省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76" name="文本框 36875"/>
          <p:cNvSpPr txBox="1"/>
          <p:nvPr/>
        </p:nvSpPr>
        <p:spPr>
          <a:xfrm>
            <a:off x="7391400" y="5441950"/>
            <a:ext cx="2305050" cy="57912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3200" b="1" dirty="0">
                <a:latin typeface="Verdana" panose="020B0604030504040204" pitchFamily="34" charset="0"/>
                <a:ea typeface="黑体" panose="02010609060101010101" pitchFamily="2" charset="-122"/>
              </a:rPr>
              <a:t>澎湖巡检司</a:t>
            </a:r>
            <a:endParaRPr lang="zh-CN" altLang="en-US" sz="3200" b="1" dirty="0">
              <a:latin typeface="Verdana" panose="020B0604030504040204" pitchFamily="34" charset="0"/>
              <a:ea typeface="黑体" panose="02010609060101010101" pitchFamily="2" charset="-122"/>
            </a:endParaRPr>
          </a:p>
        </p:txBody>
      </p:sp>
      <p:sp>
        <p:nvSpPr>
          <p:cNvPr id="36877" name="十字星 36876"/>
          <p:cNvSpPr/>
          <p:nvPr/>
        </p:nvSpPr>
        <p:spPr>
          <a:xfrm>
            <a:off x="4367213" y="3141663"/>
            <a:ext cx="914400" cy="9144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8" name="十字星 36877"/>
          <p:cNvSpPr/>
          <p:nvPr/>
        </p:nvSpPr>
        <p:spPr>
          <a:xfrm>
            <a:off x="7104063" y="2133600"/>
            <a:ext cx="914400" cy="914400"/>
          </a:xfrm>
          <a:prstGeom prst="star4">
            <a:avLst>
              <a:gd name="adj" fmla="val 12500"/>
            </a:avLst>
          </a:prstGeom>
          <a:solidFill>
            <a:srgbClr val="333300"/>
          </a:solidFill>
          <a:ln w="9525" cap="flat" cmpd="sng">
            <a:solidFill>
              <a:srgbClr val="FFFF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79" name="文本框 36878"/>
          <p:cNvSpPr txBox="1"/>
          <p:nvPr/>
        </p:nvSpPr>
        <p:spPr>
          <a:xfrm>
            <a:off x="3792538" y="4005263"/>
            <a:ext cx="2735262" cy="822960"/>
          </a:xfrm>
          <a:prstGeom prst="rect">
            <a:avLst/>
          </a:prstGeom>
          <a:solidFill>
            <a:srgbClr val="FFCC00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（宣政院辖地：西藏及川、青部分）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6880" name="文本框 36879"/>
          <p:cNvSpPr txBox="1"/>
          <p:nvPr/>
        </p:nvSpPr>
        <p:spPr>
          <a:xfrm>
            <a:off x="5880100" y="2997200"/>
            <a:ext cx="3744913" cy="457200"/>
          </a:xfrm>
          <a:prstGeom prst="rect">
            <a:avLst/>
          </a:prstGeom>
          <a:solidFill>
            <a:srgbClr val="FFCC00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9060101010101" pitchFamily="2" charset="-122"/>
              </a:rPr>
              <a:t>中书省直辖：冀、晋、鲁</a:t>
            </a:r>
            <a:endParaRPr lang="zh-CN" altLang="en-US" sz="2400" b="1" dirty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6882" name="文本框 36881"/>
          <p:cNvSpPr txBox="1"/>
          <p:nvPr/>
        </p:nvSpPr>
        <p:spPr>
          <a:xfrm>
            <a:off x="1703388" y="1341438"/>
            <a:ext cx="8964612" cy="137160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内容：全国设十行中书省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边疆行省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；单列</a:t>
            </a:r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两特别行政区划（中书省直辖“腹里”、宣政院）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；</a:t>
            </a:r>
            <a:r>
              <a:rPr lang="zh-CN" altLang="en-US" sz="2800" b="1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行省以下行政区划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sz="2800" b="1" dirty="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路、府、州、县</a:t>
            </a:r>
            <a:r>
              <a:rPr lang="zh-CN" altLang="en-US" sz="2800" b="1" dirty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）。</a:t>
            </a:r>
            <a:endParaRPr lang="zh-CN" altLang="en-US" sz="2800" b="1" dirty="0">
              <a:solidFill>
                <a:srgbClr val="0000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82040" y="4201795"/>
            <a:ext cx="10027920" cy="1554480"/>
          </a:xfrm>
          <a:prstGeom prst="rect">
            <a:avLst/>
          </a:prstGeom>
          <a:solidFill>
            <a:srgbClr val="00FFFF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200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作用：加强了对全国的有效控制和边疆地区的管辖，巩固了国家的统一；古代地方行政制度的重大变革，为后世沿用至今。</a:t>
            </a:r>
            <a:endParaRPr lang="zh-CN" altLang="en-US" sz="3200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 rot="16200000">
            <a:off x="-1564005" y="1917065"/>
            <a:ext cx="4491355" cy="80073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vert="vert" wrap="square">
            <a:spAutoFit/>
          </a:bodyPr>
          <a:p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四、元朝行省制度</a:t>
            </a:r>
            <a:endParaRPr lang="en-US" altLang="zh-CN" sz="4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892790" y="1702435"/>
            <a:ext cx="798195" cy="2498725"/>
          </a:xfrm>
          <a:prstGeom prst="rect">
            <a:avLst/>
          </a:prstGeom>
          <a:noFill/>
        </p:spPr>
        <p:txBody>
          <a:bodyPr vert="eaVert" wrap="square" rtlCol="0" anchor="t">
            <a:spAutoFit/>
          </a:bodyPr>
          <a:p>
            <a:r>
              <a:rPr altLang="zh-CN" sz="4000" b="1" smtClean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犬牙交错</a:t>
            </a:r>
            <a:endParaRPr lang="zh-CN" altLang="en-US" sz="40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bldLvl="0" animBg="1"/>
      <p:bldP spid="36870" grpId="0" bldLvl="0" animBg="1"/>
      <p:bldP spid="36871" grpId="0" bldLvl="0" animBg="1"/>
      <p:bldP spid="36872" grpId="0" bldLvl="0" animBg="1"/>
      <p:bldP spid="36873" grpId="0" bldLvl="0" animBg="1"/>
      <p:bldP spid="36874" grpId="0" bldLvl="0" animBg="1"/>
      <p:bldP spid="36875" grpId="0" bldLvl="0" animBg="1"/>
      <p:bldP spid="36876" grpId="0" bldLvl="0" animBg="1"/>
      <p:bldP spid="36879" grpId="0" bldLvl="0" animBg="1"/>
      <p:bldP spid="36880" grpId="0" bldLvl="0" animBg="1"/>
      <p:bldP spid="36882" grpId="0" bldLvl="0" animBg="1"/>
      <p:bldP spid="2" grpId="0" bldLvl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7485" y="496570"/>
            <a:ext cx="11486515" cy="5864860"/>
          </a:xfrm>
        </p:spPr>
        <p:txBody>
          <a:bodyPr>
            <a:normAutofit fontScale="25000"/>
          </a:bodyPr>
          <a:lstStyle/>
          <a:p>
            <a:pPr marL="0" indent="0" algn="l">
              <a:lnSpc>
                <a:spcPct val="130000"/>
              </a:lnSpc>
              <a:buNone/>
            </a:pPr>
            <a:endParaRPr sz="3200" b="1" dirty="0">
              <a:solidFill>
                <a:srgbClr val="FF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80000"/>
              </a:lnSpc>
            </a:pPr>
            <a:r>
              <a:rPr altLang="zh-CN" sz="11200" b="1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元朝</a:t>
            </a:r>
            <a:r>
              <a:rPr altLang="zh-CN" sz="11200" b="1" smtClean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行省划界</a:t>
            </a:r>
            <a:r>
              <a:rPr altLang="zh-CN" sz="11200" b="1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的原则：</a:t>
            </a:r>
            <a:r>
              <a:rPr altLang="zh-CN" sz="11200" b="1" smtClean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犬牙交错</a:t>
            </a:r>
            <a:endParaRPr altLang="zh-CN" sz="11200" b="1" smtClean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altLang="zh-CN" sz="11200" b="1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将环境差异大的地区拼成一个又一个的行省。</a:t>
            </a:r>
            <a:endParaRPr altLang="zh-CN" sz="11200" b="1" smtClean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altLang="zh-CN" sz="11200" b="1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比如设置湖广行省，洞庭湖横亘其间，而且又跨岭南，直到今广西</a:t>
            </a:r>
            <a:endParaRPr altLang="zh-CN" sz="11200" b="1" smtClean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80000"/>
              </a:lnSpc>
            </a:pPr>
            <a:r>
              <a:rPr altLang="zh-CN" sz="11200" b="1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（以山川形便划定行政区划容易形成</a:t>
            </a:r>
            <a:r>
              <a:rPr altLang="zh-CN" sz="11200" b="1" smtClean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经济共同体</a:t>
            </a:r>
            <a:r>
              <a:rPr altLang="zh-CN" sz="11200" b="1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和</a:t>
            </a:r>
            <a:r>
              <a:rPr altLang="zh-CN" sz="11200" b="1" smtClean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文化认同感</a:t>
            </a:r>
            <a:r>
              <a:rPr altLang="zh-CN" sz="11200" b="1" smtClean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，出现地方割据，元朝这一做法有利于防止地方割据）</a:t>
            </a:r>
            <a:endParaRPr altLang="zh-CN" sz="11200" b="1" smtClean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80000"/>
              </a:lnSpc>
            </a:pPr>
            <a:endParaRPr altLang="zh-CN" sz="280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80000"/>
              </a:lnSpc>
            </a:pPr>
            <a:endParaRPr altLang="zh-CN" sz="280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  <a:p>
            <a:pPr algn="l">
              <a:lnSpc>
                <a:spcPct val="180000"/>
              </a:lnSpc>
            </a:pPr>
            <a:endParaRPr altLang="zh-CN" sz="280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812" y="1219200"/>
            <a:ext cx="9106348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CN" b="1" dirty="0" smtClean="0"/>
              <a:t>       </a:t>
            </a:r>
            <a:r>
              <a:rPr lang="zh-CN" altLang="en-US" b="1" dirty="0" smtClean="0"/>
              <a:t>行省实行</a:t>
            </a:r>
            <a:r>
              <a:rPr lang="zh-CN" altLang="en-US" b="1" dirty="0" smtClean="0">
                <a:solidFill>
                  <a:srgbClr val="FF0000"/>
                </a:solidFill>
              </a:rPr>
              <a:t>群官负责和圆署会议制</a:t>
            </a:r>
            <a:r>
              <a:rPr lang="zh-CN" altLang="en-US" b="1" dirty="0" smtClean="0"/>
              <a:t>，行省官员通常由左丞相、平章、右丞、左丞、参知政事等六七人组成。</a:t>
            </a:r>
            <a:r>
              <a:rPr lang="en-US" altLang="zh-CN" b="1" dirty="0" smtClean="0"/>
              <a:t>……</a:t>
            </a:r>
            <a:r>
              <a:rPr lang="zh-CN" altLang="en-US" b="1" dirty="0" smtClean="0"/>
              <a:t>无论行政、财政、军事、司法诸事权，朝廷总是在直接掌握某些基本权力（如主要军队、官吏任用等）的同时，把</a:t>
            </a:r>
            <a:r>
              <a:rPr lang="zh-CN" altLang="en-US" b="1" dirty="0" smtClean="0">
                <a:solidFill>
                  <a:srgbClr val="FF0000"/>
                </a:solidFill>
              </a:rPr>
              <a:t>相当一部分权力分寄于行省</a:t>
            </a:r>
            <a:r>
              <a:rPr lang="zh-CN" altLang="en-US" b="1" dirty="0" smtClean="0"/>
              <a:t>，然后借行省集权于中央。显而易见，元行省制中央集权是秦汉以来郡县制中央集权模式的</a:t>
            </a:r>
            <a:r>
              <a:rPr lang="zh-CN" altLang="en-US" b="1" dirty="0" smtClean="0">
                <a:solidFill>
                  <a:srgbClr val="FF0000"/>
                </a:solidFill>
              </a:rPr>
              <a:t>较高级演化形态</a:t>
            </a:r>
            <a:r>
              <a:rPr lang="zh-CN" altLang="en-US" b="1" dirty="0" smtClean="0"/>
              <a:t>。 </a:t>
            </a:r>
            <a:endParaRPr lang="zh-CN" altLang="en-US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dirty="0" smtClean="0"/>
              <a:t>               </a:t>
            </a:r>
            <a:r>
              <a:rPr lang="en-US" altLang="zh-CN" sz="2400" b="1" dirty="0"/>
              <a:t>——</a:t>
            </a:r>
            <a:r>
              <a:rPr lang="zh-CN" altLang="en-US" sz="2400" b="1" dirty="0"/>
              <a:t>李治安</a:t>
            </a:r>
            <a:r>
              <a:rPr lang="en-US" altLang="zh-CN" sz="2400" b="1" dirty="0"/>
              <a:t>《</a:t>
            </a:r>
            <a:r>
              <a:rPr lang="zh-CN" altLang="en-US" sz="2400" b="1" dirty="0"/>
              <a:t>元代行省制的特点与历史作用</a:t>
            </a:r>
            <a:r>
              <a:rPr lang="en-US" altLang="zh-CN" sz="2400" b="1" dirty="0"/>
              <a:t>》</a:t>
            </a:r>
            <a:endParaRPr lang="en-US" altLang="zh-CN" sz="2400" b="1" dirty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解读材料，概括行省制的特点和作用？</a:t>
            </a:r>
            <a:endParaRPr lang="zh-CN" altLang="en-US" sz="3600" b="1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1021080" y="1783080"/>
            <a:ext cx="10422890" cy="333502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500" b="1" smtClean="0">
                <a:solidFill>
                  <a:schemeClr val="bg1"/>
                </a:solidFill>
              </a:rPr>
              <a:t>特点：</a:t>
            </a:r>
            <a:endParaRPr lang="en-US" altLang="zh-CN" sz="3500" b="1" smtClean="0">
              <a:solidFill>
                <a:schemeClr val="bg1"/>
              </a:solidFill>
            </a:endParaRPr>
          </a:p>
          <a:p>
            <a:r>
              <a:rPr lang="en-US" altLang="zh-CN" sz="3500" smtClean="0">
                <a:solidFill>
                  <a:schemeClr val="bg1"/>
                </a:solidFill>
              </a:rPr>
              <a:t> </a:t>
            </a:r>
            <a:r>
              <a:rPr lang="en-US" altLang="zh-CN" sz="3500" b="1" smtClean="0">
                <a:solidFill>
                  <a:schemeClr val="bg1"/>
                </a:solidFill>
              </a:rPr>
              <a:t>1.</a:t>
            </a:r>
            <a:r>
              <a:rPr lang="zh-CN" altLang="en-US" sz="3500" b="1" smtClean="0">
                <a:solidFill>
                  <a:schemeClr val="bg1"/>
                </a:solidFill>
              </a:rPr>
              <a:t>具有地方行政机构和中央派出机构的双重性</a:t>
            </a:r>
            <a:endParaRPr lang="zh-CN" altLang="en-US" sz="3500" b="1" smtClean="0">
              <a:solidFill>
                <a:schemeClr val="bg1"/>
              </a:solidFill>
            </a:endParaRPr>
          </a:p>
          <a:p>
            <a:r>
              <a:rPr lang="en-US" altLang="zh-CN" sz="3500" b="1" smtClean="0">
                <a:solidFill>
                  <a:schemeClr val="bg1"/>
                </a:solidFill>
              </a:rPr>
              <a:t>2 .</a:t>
            </a:r>
            <a:r>
              <a:rPr lang="zh-CN" altLang="en-US" sz="3500" b="1" smtClean="0">
                <a:solidFill>
                  <a:schemeClr val="bg1"/>
                </a:solidFill>
              </a:rPr>
              <a:t>中央集权和地方分权相结合；</a:t>
            </a:r>
            <a:endParaRPr lang="zh-CN" altLang="en-US" sz="3500" b="1" smtClean="0">
              <a:solidFill>
                <a:schemeClr val="bg1"/>
              </a:solidFill>
            </a:endParaRPr>
          </a:p>
          <a:p>
            <a:r>
              <a:rPr lang="en-US" altLang="zh-CN" sz="3500" b="1" smtClean="0">
                <a:solidFill>
                  <a:schemeClr val="bg1"/>
                </a:solidFill>
              </a:rPr>
              <a:t>3.</a:t>
            </a:r>
            <a:r>
              <a:rPr lang="zh-CN" altLang="en-US" sz="3500" b="1" smtClean="0">
                <a:solidFill>
                  <a:schemeClr val="bg1"/>
                </a:solidFill>
              </a:rPr>
              <a:t>一署多员与长官节制相结合</a:t>
            </a:r>
            <a:endParaRPr lang="zh-CN" altLang="en-US" sz="3500" b="1" smtClean="0">
              <a:solidFill>
                <a:schemeClr val="bg1"/>
              </a:solidFill>
            </a:endParaRPr>
          </a:p>
          <a:p>
            <a:r>
              <a:rPr lang="zh-CN" altLang="en-US" sz="3500" b="1" smtClean="0">
                <a:solidFill>
                  <a:schemeClr val="bg1"/>
                </a:solidFill>
              </a:rPr>
              <a:t> </a:t>
            </a:r>
            <a:r>
              <a:rPr lang="en-US" altLang="zh-CN" sz="3500" b="1" smtClean="0">
                <a:solidFill>
                  <a:schemeClr val="bg1"/>
                </a:solidFill>
              </a:rPr>
              <a:t>4. </a:t>
            </a:r>
            <a:r>
              <a:rPr lang="zh-CN" altLang="en-US" sz="3500" b="1" smtClean="0">
                <a:solidFill>
                  <a:schemeClr val="bg1"/>
                </a:solidFill>
              </a:rPr>
              <a:t>行省权力大而不专 </a:t>
            </a:r>
            <a:endParaRPr lang="zh-CN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890270" y="5314315"/>
            <a:ext cx="10732135" cy="13716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3600" b="1" dirty="0" smtClean="0">
                <a:solidFill>
                  <a:schemeClr val="bg1"/>
                </a:solidFill>
              </a:rPr>
              <a:t>影响：便利</a:t>
            </a:r>
            <a:r>
              <a:rPr lang="zh-CN" altLang="en-US" sz="3600" b="1" dirty="0">
                <a:solidFill>
                  <a:schemeClr val="bg1"/>
                </a:solidFill>
              </a:rPr>
              <a:t>了</a:t>
            </a:r>
            <a:r>
              <a:rPr lang="en-US" altLang="zh-CN" sz="3600" b="1" dirty="0">
                <a:solidFill>
                  <a:schemeClr val="bg1"/>
                </a:solidFill>
              </a:rPr>
              <a:t>…</a:t>
            </a:r>
            <a:r>
              <a:rPr lang="zh-CN" altLang="en-US" sz="3600" b="1" dirty="0">
                <a:solidFill>
                  <a:schemeClr val="bg1"/>
                </a:solidFill>
              </a:rPr>
              <a:t>加强了</a:t>
            </a:r>
            <a:r>
              <a:rPr lang="en-US" altLang="zh-CN" sz="3600" b="1" dirty="0">
                <a:solidFill>
                  <a:schemeClr val="bg1"/>
                </a:solidFill>
              </a:rPr>
              <a:t>…</a:t>
            </a:r>
            <a:r>
              <a:rPr lang="zh-CN" altLang="en-US" sz="3600" b="1" dirty="0">
                <a:solidFill>
                  <a:schemeClr val="bg1"/>
                </a:solidFill>
              </a:rPr>
              <a:t>巩固了</a:t>
            </a:r>
            <a:r>
              <a:rPr lang="en-US" altLang="zh-CN" sz="3600" b="1" dirty="0">
                <a:solidFill>
                  <a:schemeClr val="bg1"/>
                </a:solidFill>
              </a:rPr>
              <a:t>….</a:t>
            </a:r>
            <a:r>
              <a:rPr lang="zh-CN" altLang="en-US" sz="3600" b="1" dirty="0">
                <a:solidFill>
                  <a:schemeClr val="bg1"/>
                </a:solidFill>
              </a:rPr>
              <a:t>，</a:t>
            </a:r>
            <a:r>
              <a:rPr lang="en-US" altLang="zh-CN" sz="3600" b="1" dirty="0">
                <a:solidFill>
                  <a:schemeClr val="bg1"/>
                </a:solidFill>
              </a:rPr>
              <a:t>…</a:t>
            </a:r>
            <a:r>
              <a:rPr lang="zh-CN" altLang="en-US" sz="3600" b="1" dirty="0">
                <a:solidFill>
                  <a:schemeClr val="bg1"/>
                </a:solidFill>
              </a:rPr>
              <a:t>重大变革，</a:t>
            </a:r>
            <a:r>
              <a:rPr lang="en-US" altLang="zh-CN" sz="3600" b="1" dirty="0">
                <a:solidFill>
                  <a:schemeClr val="bg1"/>
                </a:solidFill>
              </a:rPr>
              <a:t>….</a:t>
            </a:r>
            <a:r>
              <a:rPr lang="zh-CN" altLang="en-US" sz="3600" b="1" dirty="0">
                <a:solidFill>
                  <a:schemeClr val="bg1"/>
                </a:solidFill>
              </a:rPr>
              <a:t>省制的开端。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4" grpId="0" animBg="1" build="p"/>
      <p:bldP spid="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42337" y="410517"/>
            <a:ext cx="7572427" cy="52197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sz="28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五代十国分裂局面（</a:t>
            </a:r>
            <a:r>
              <a:rPr lang="zh-CN" altLang="zh-CN" sz="28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907—960--979</a:t>
            </a:r>
            <a:r>
              <a:rPr lang="zh-CN" sz="2800" b="1" dirty="0">
                <a:solidFill>
                  <a:srgbClr val="CC3300"/>
                </a:solidFill>
                <a:latin typeface="隶书" pitchFamily="49" charset="-122"/>
                <a:ea typeface="隶书" pitchFamily="49" charset="-122"/>
              </a:rPr>
              <a:t>）：</a:t>
            </a:r>
            <a:endParaRPr lang="zh-CN" sz="2800" b="1" dirty="0">
              <a:solidFill>
                <a:srgbClr val="CC3300"/>
              </a:solidFill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Picture 5" descr="五代十国图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2365" y="932815"/>
            <a:ext cx="6708140" cy="549656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279135" y="1729416"/>
            <a:ext cx="3143272" cy="304609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sz="2400" b="1" dirty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五代：</a:t>
            </a:r>
            <a:endParaRPr lang="zh-CN" sz="2400" b="1" dirty="0">
              <a:solidFill>
                <a:srgbClr val="000099"/>
              </a:solidFill>
              <a:latin typeface="隶书" pitchFamily="49" charset="-122"/>
              <a:ea typeface="隶书" pitchFamily="49" charset="-122"/>
            </a:endParaRPr>
          </a:p>
          <a:p>
            <a:pPr algn="ctr"/>
            <a:r>
              <a:rPr lang="zh-CN" sz="2400" b="1" dirty="0">
                <a:solidFill>
                  <a:srgbClr val="CC3300"/>
                </a:solidFill>
                <a:latin typeface="华文新魏" pitchFamily="2" charset="-122"/>
                <a:ea typeface="隶书" pitchFamily="49" charset="-122"/>
              </a:rPr>
              <a:t>梁唐晋汉周，</a:t>
            </a:r>
            <a:endParaRPr lang="zh-CN" sz="2400" b="1" dirty="0">
              <a:solidFill>
                <a:srgbClr val="CC3300"/>
              </a:solidFill>
              <a:latin typeface="华文新魏" pitchFamily="2" charset="-122"/>
              <a:ea typeface="隶书" pitchFamily="49" charset="-122"/>
            </a:endParaRPr>
          </a:p>
          <a:p>
            <a:pPr algn="ctr"/>
            <a:r>
              <a:rPr lang="zh-CN" sz="2400" b="1" dirty="0">
                <a:solidFill>
                  <a:srgbClr val="CC3300"/>
                </a:solidFill>
                <a:latin typeface="华文新魏" pitchFamily="2" charset="-122"/>
                <a:ea typeface="隶书" pitchFamily="49" charset="-122"/>
              </a:rPr>
              <a:t>前面加个后。</a:t>
            </a:r>
            <a:endParaRPr lang="zh-CN" sz="2400" b="1" dirty="0">
              <a:solidFill>
                <a:srgbClr val="CC3300"/>
              </a:solidFill>
              <a:latin typeface="华文新魏" pitchFamily="2" charset="-122"/>
              <a:ea typeface="隶书" pitchFamily="49" charset="-122"/>
            </a:endParaRPr>
          </a:p>
          <a:p>
            <a:pPr algn="ctr"/>
            <a:r>
              <a:rPr lang="zh-CN" sz="2400" b="1" dirty="0">
                <a:solidFill>
                  <a:srgbClr val="000099"/>
                </a:solidFill>
                <a:ea typeface="隶书" pitchFamily="49" charset="-122"/>
              </a:rPr>
              <a:t>十国：</a:t>
            </a:r>
            <a:endParaRPr lang="zh-CN" sz="2400" b="1" dirty="0">
              <a:solidFill>
                <a:srgbClr val="000099"/>
              </a:solidFill>
              <a:ea typeface="隶书" pitchFamily="49" charset="-122"/>
            </a:endParaRPr>
          </a:p>
          <a:p>
            <a:pPr algn="ctr"/>
            <a:r>
              <a:rPr lang="zh-CN" sz="2400" b="1" dirty="0">
                <a:solidFill>
                  <a:srgbClr val="CC3300"/>
                </a:solidFill>
                <a:ea typeface="隶书" pitchFamily="49" charset="-122"/>
              </a:rPr>
              <a:t>南平吴越吴，</a:t>
            </a:r>
            <a:endParaRPr lang="zh-CN" sz="2400" b="1" dirty="0">
              <a:solidFill>
                <a:srgbClr val="CC3300"/>
              </a:solidFill>
              <a:ea typeface="隶书" pitchFamily="49" charset="-122"/>
            </a:endParaRPr>
          </a:p>
          <a:p>
            <a:pPr algn="ctr"/>
            <a:r>
              <a:rPr lang="zh-CN" sz="2400" b="1" dirty="0">
                <a:solidFill>
                  <a:srgbClr val="CC3300"/>
                </a:solidFill>
                <a:ea typeface="隶书" pitchFamily="49" charset="-122"/>
              </a:rPr>
              <a:t>南唐闽和楚，</a:t>
            </a:r>
            <a:endParaRPr lang="zh-CN" sz="2400" b="1" dirty="0">
              <a:solidFill>
                <a:srgbClr val="CC3300"/>
              </a:solidFill>
              <a:ea typeface="隶书" pitchFamily="49" charset="-122"/>
            </a:endParaRPr>
          </a:p>
          <a:p>
            <a:pPr algn="ctr"/>
            <a:r>
              <a:rPr lang="zh-CN" sz="2400" b="1" dirty="0">
                <a:solidFill>
                  <a:srgbClr val="CC3300"/>
                </a:solidFill>
                <a:ea typeface="隶书" pitchFamily="49" charset="-122"/>
              </a:rPr>
              <a:t>还有南北汉，</a:t>
            </a:r>
            <a:endParaRPr lang="zh-CN" sz="2400" b="1" dirty="0">
              <a:solidFill>
                <a:srgbClr val="CC3300"/>
              </a:solidFill>
              <a:ea typeface="隶书" pitchFamily="49" charset="-122"/>
            </a:endParaRPr>
          </a:p>
          <a:p>
            <a:pPr algn="ctr"/>
            <a:r>
              <a:rPr lang="zh-CN" sz="2400" b="1" dirty="0">
                <a:solidFill>
                  <a:srgbClr val="CC3300"/>
                </a:solidFill>
                <a:ea typeface="隶书" pitchFamily="49" charset="-122"/>
              </a:rPr>
              <a:t>再加前后蜀。</a:t>
            </a:r>
            <a:endParaRPr lang="zh-CN" sz="2400" b="1" dirty="0">
              <a:solidFill>
                <a:srgbClr val="CC3300"/>
              </a:solidFill>
              <a:ea typeface="隶书" pitchFamily="49" charset="-122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850510" y="5229240"/>
            <a:ext cx="3571900" cy="95313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sz="2800" b="1" dirty="0">
                <a:latin typeface="Times New Roman" panose="02020603050405020304" pitchFamily="18" charset="0"/>
                <a:ea typeface="华文新魏" pitchFamily="2" charset="-122"/>
              </a:rPr>
              <a:t>实质是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新魏" pitchFamily="2" charset="-122"/>
              </a:rPr>
              <a:t>唐末藩镇割据发展的延续</a:t>
            </a:r>
            <a:endParaRPr 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华文新魏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8" grpId="0" bldLvl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847528" y="836712"/>
            <a:ext cx="8496944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     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宋代租佃制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是指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地主和佃农签订一年或几年的租佃契约，出让土地使用权以收取地租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的一种封建生产关系形式。</a:t>
            </a:r>
            <a:r>
              <a:rPr lang="zh-CN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宋律规定，租佃契约到期，租佃关系结束，农民可以另租土地，地主可以另佃。契约未到期，禁止佃户逃离，也不允许地主私自处置佃农，不得随意撤佃。佃户欠租，官府要以强力帮助地主索取。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495600" y="1268760"/>
            <a:ext cx="77048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919536" y="1628800"/>
            <a:ext cx="71287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775520" y="3140968"/>
            <a:ext cx="416179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/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宋代租佃制发展迅速的原因：</a:t>
            </a:r>
            <a:endParaRPr lang="zh-CN" altLang="en-US" sz="24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19536" y="3573016"/>
            <a:ext cx="874846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①实行不抑兼并的土地政策，大地主土地发展迅速，农民大规模失去土地；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75520" y="4365104"/>
            <a:ext cx="864096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宋代土地政策促进了工商业的发展和商品经济的繁荣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。 ①宋代土地政策不抑兼并使土地能够集约化，提高了生产效益，部分农户从土地上解放出来形成剩余劳动力，投入到工商行业； ②农业的发展为商品经济的发展提供了更多的产品； ③地主阶级由于占有土地数量的增加而获得了大量的租金，其消费需求不断提高，也从客观上刺激了商品经济的繁荣。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79776" y="3933056"/>
            <a:ext cx="293751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②商品经济的发展。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2" name="Text Box 2"/>
          <p:cNvSpPr txBox="1"/>
          <p:nvPr/>
        </p:nvSpPr>
        <p:spPr>
          <a:xfrm>
            <a:off x="3072765" y="165100"/>
            <a:ext cx="6281420" cy="70675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五、宋朝租佃制度发达</a:t>
            </a:r>
            <a:endParaRPr lang="en-US" altLang="zh-CN" sz="4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7525" y="0"/>
            <a:ext cx="9112250" cy="960120"/>
          </a:xfrm>
        </p:spPr>
        <p:txBody>
          <a:bodyPr vert="horz" wrap="square" lIns="121900" tIns="121900" rIns="121900" bIns="121900" numCol="1" anchor="t" anchorCtr="0" compatLnSpc="1">
            <a:normAutofit fontScale="900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95B7"/>
              </a:buClr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Arial" panose="020B0604020202020204" pitchFamily="34" charset="0"/>
              </a:rPr>
              <a:t>租佃制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95B7"/>
              </a:buClr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95B7"/>
              </a:buClr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95B7"/>
              </a:buClr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95B7"/>
              </a:buClr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95B7"/>
              </a:buClr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anose="020B0604020202020204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2A95B7"/>
              </a:buClr>
              <a:buSzTx/>
              <a:buFontTx/>
              <a:buNone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Arial" panose="020B0604020202020204"/>
              <a:sym typeface="Arial" panose="020B0604020202020204" pitchFamily="34" charset="0"/>
            </a:endParaRPr>
          </a:p>
        </p:txBody>
      </p:sp>
      <p:pic>
        <p:nvPicPr>
          <p:cNvPr id="59395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20" y="913765"/>
            <a:ext cx="11442700" cy="3718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23240" y="4746625"/>
            <a:ext cx="1117346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2A95B7"/>
              </a:buClr>
              <a:buSzTx/>
              <a:buFontTx/>
              <a:buNone/>
              <a:defRPr/>
            </a:pPr>
            <a:r>
              <a:rPr lang="zh-CN" altLang="zh-CN" sz="2400" b="1" kern="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Arial" panose="020B0604020202020204"/>
                <a:sym typeface="Arial" panose="020B0604020202020204" pitchFamily="34" charset="0"/>
              </a:rPr>
              <a:t>补充：租佃制下，佃户有了迁移的自由，社会身份、地位在法律上有了显著的提高。魏晋至隋唐时期的部曲、佃户都束缚在土地上，没有迁移的自由，到宋代时佃户对地主的人身依附关系大为削弱，佃户的身份地位提高。佃农通过抗租、减租的斗争，争取到一些权利，提高了生产积极性，有利于农业的稳定发展。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8193" descr="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105" y="52070"/>
            <a:ext cx="12056745" cy="6784975"/>
          </a:xfrm>
          <a:prstGeom prst="rect">
            <a:avLst/>
          </a:prstGeom>
          <a:noFill/>
          <a:ln w="762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8308" name="文本框 98307"/>
          <p:cNvSpPr txBox="1"/>
          <p:nvPr/>
        </p:nvSpPr>
        <p:spPr>
          <a:xfrm>
            <a:off x="659130" y="1552575"/>
            <a:ext cx="9895840" cy="82296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商业气氛浓厚，城市繁荣、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店铺林立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，货物充沛，</a:t>
            </a:r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市场时间地点不受限制，商品种类丰富，生活方便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400" b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1" name="文本框 98310">
            <a:hlinkClick r:id="" action="ppaction://hlinkshowjump?jump=nextslide"/>
          </p:cNvPr>
          <p:cNvSpPr txBox="1"/>
          <p:nvPr/>
        </p:nvSpPr>
        <p:spPr>
          <a:xfrm>
            <a:off x="355600" y="3192145"/>
            <a:ext cx="9076055" cy="52197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商业活动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：“市”突破原先的时空限制；</a:t>
            </a:r>
            <a:endParaRPr lang="zh-CN" altLang="en-US" sz="28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98310" name="文本框 98309"/>
          <p:cNvSpPr txBox="1"/>
          <p:nvPr/>
        </p:nvSpPr>
        <p:spPr>
          <a:xfrm>
            <a:off x="257810" y="2538095"/>
            <a:ext cx="5266055" cy="51816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概括宋代商业革命的具体表现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09" name="文本框 98308"/>
          <p:cNvSpPr txBox="1"/>
          <p:nvPr/>
        </p:nvSpPr>
        <p:spPr>
          <a:xfrm>
            <a:off x="614045" y="986155"/>
            <a:ext cx="6282690" cy="45720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从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《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清明上河图</a:t>
            </a:r>
            <a:r>
              <a:rPr lang="en-US" altLang="zh-CN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》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看北宋东京商业发展特点</a:t>
            </a:r>
            <a:endParaRPr lang="zh-CN" altLang="en-US" sz="2400" b="1">
              <a:solidFill>
                <a:schemeClr val="tx1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3" name="文本框 98312"/>
          <p:cNvSpPr txBox="1"/>
          <p:nvPr/>
        </p:nvSpPr>
        <p:spPr>
          <a:xfrm>
            <a:off x="429260" y="3758565"/>
            <a:ext cx="10567035" cy="52197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商业都市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：出现文化娱乐场所（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东京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瓦子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zh-CN" altLang="en-US" sz="2800" b="1">
              <a:solidFill>
                <a:schemeClr val="tx1"/>
              </a:solidFill>
              <a:effectLst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4" name="矩形 98313">
            <a:hlinkClick r:id="" action="ppaction://noaction"/>
          </p:cNvPr>
          <p:cNvSpPr/>
          <p:nvPr/>
        </p:nvSpPr>
        <p:spPr>
          <a:xfrm>
            <a:off x="492760" y="4890135"/>
            <a:ext cx="9092565" cy="51816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货币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：北宋交子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世界上最早的纸币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"</a:t>
            </a:r>
            <a:r>
              <a:rPr lang="zh-CN" altLang="en-US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交子</a:t>
            </a:r>
            <a:r>
              <a:rPr lang="en-US" altLang="zh-CN" sz="28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"</a:t>
            </a:r>
            <a:endParaRPr lang="en-US" altLang="zh-CN" sz="2800" b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8315" name="文本框 98314"/>
          <p:cNvSpPr txBox="1"/>
          <p:nvPr/>
        </p:nvSpPr>
        <p:spPr>
          <a:xfrm>
            <a:off x="417195" y="5446395"/>
            <a:ext cx="9352280" cy="45720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海外贸易发达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：丝、茶、瓷器等商品远销东亚、南亚、东欧、北非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>
            <a:hlinkClick r:id="" action="ppaction://hlinkshowjump?jump=nextslide"/>
          </p:cNvPr>
          <p:cNvSpPr txBox="1"/>
          <p:nvPr/>
        </p:nvSpPr>
        <p:spPr>
          <a:xfrm>
            <a:off x="289560" y="4334510"/>
            <a:ext cx="11425555" cy="45720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市的形式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：城市有晓市、夜市、专业市（鱼市）；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“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草市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”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</a:rPr>
              <a:t>有了完善的饮食服务设施</a:t>
            </a:r>
            <a:endParaRPr lang="zh-CN" altLang="en-US" sz="2400" b="1"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3380" y="5965190"/>
            <a:ext cx="11236325" cy="822960"/>
          </a:xfrm>
          <a:prstGeom prst="rect">
            <a:avLst/>
          </a:prstGeom>
          <a:solidFill>
            <a:srgbClr val="00FFFF"/>
          </a:solidFill>
          <a:ln w="9525">
            <a:noFill/>
            <a:miter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zh-CN" altLang="en-US" sz="2400" b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其他：</a:t>
            </a:r>
            <a:r>
              <a:rPr lang="zh-CN" altLang="en-US" sz="2400" b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工商业市镇的出现；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抑商政策的松动；政府管控市场相对宽松；商品税成为重要税源</a:t>
            </a:r>
            <a:r>
              <a:rPr lang="en-US" altLang="zh-CN" sz="24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……</a:t>
            </a:r>
            <a:endParaRPr lang="en-US" altLang="zh-CN" sz="2400" b="1">
              <a:effectLst>
                <a:outerShdw blurRad="38100" dist="38100" dir="2700000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2" name="Text Box 2"/>
          <p:cNvSpPr txBox="1"/>
          <p:nvPr/>
        </p:nvSpPr>
        <p:spPr>
          <a:xfrm>
            <a:off x="3072765" y="165100"/>
            <a:ext cx="6281420" cy="70675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六、宋朝的</a:t>
            </a:r>
            <a:r>
              <a:rPr lang="en-US" altLang="zh-CN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</a:t>
            </a:r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商业革命</a:t>
            </a:r>
            <a:r>
              <a:rPr lang="en-US" altLang="zh-CN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”</a:t>
            </a:r>
            <a:endParaRPr lang="en-US" altLang="zh-CN" sz="4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9830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" fill="hold"/>
                                        <p:tgtEl>
                                          <p:spTgt spid="9830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" fill="hold"/>
                                        <p:tgtEl>
                                          <p:spTgt spid="9831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" fill="hold"/>
                                        <p:tgtEl>
                                          <p:spTgt spid="983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" fill="hold"/>
                                        <p:tgtEl>
                                          <p:spTgt spid="9831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" fill="hold"/>
                                        <p:tgtEl>
                                          <p:spTgt spid="9831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" fill="hold"/>
                                        <p:tgtEl>
                                          <p:spTgt spid="9831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ldLvl="0" animBg="1"/>
      <p:bldP spid="98311" grpId="0" bldLvl="0" animBg="1"/>
      <p:bldP spid="98310" grpId="0" bldLvl="0" animBg="1"/>
      <p:bldP spid="98309" grpId="0" bldLvl="0" animBg="1"/>
      <p:bldP spid="98313" grpId="0" bldLvl="0" animBg="1"/>
      <p:bldP spid="98314" grpId="0" bldLvl="0" animBg="1"/>
      <p:bldP spid="98315" grpId="0" bldLvl="0" animBg="1"/>
      <p:bldP spid="2" grpId="0" bldLvl="0" animBg="1"/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6477000" y="427196"/>
            <a:ext cx="3733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eaLnBrk="0" hangingPunct="0"/>
            <a:r>
              <a:rPr lang="zh-CN" sz="2800" b="1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古代城市的发展变化</a:t>
            </a:r>
            <a:endParaRPr lang="zh-CN" sz="2800" b="1">
              <a:latin typeface="华文中宋" pitchFamily="2" charset="-122"/>
              <a:ea typeface="华文中宋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5171" name="Picture 1" descr="C:\Users\123\Desktop\高三\T7-16.tif"/>
          <p:cNvPicPr>
            <a:picLocks noChangeAspect="1" noChangeArrowheads="1"/>
          </p:cNvPicPr>
          <p:nvPr/>
        </p:nvPicPr>
        <p:blipFill>
          <a:blip r:embed="rId1" r:link="rId2"/>
          <a:srcRect/>
          <a:stretch>
            <a:fillRect/>
          </a:stretch>
        </p:blipFill>
        <p:spPr bwMode="auto">
          <a:xfrm>
            <a:off x="6096000" y="1219200"/>
            <a:ext cx="4572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905000" y="1295400"/>
          <a:ext cx="4038600" cy="5334000"/>
        </p:xfrm>
        <a:graphic>
          <a:graphicData uri="http://schemas.openxmlformats.org/drawingml/2006/table">
            <a:tbl>
              <a:tblPr/>
              <a:tblGrid>
                <a:gridCol w="1038860"/>
                <a:gridCol w="2999740"/>
              </a:tblGrid>
              <a:tr h="266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仿宋_GB231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2667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仿宋_GB231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宋体" panose="02010600030101010101" pitchFamily="2" charset="-122"/>
                        <a:ea typeface="仿宋_GB231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139279" name="Rectangle 1"/>
          <p:cNvSpPr>
            <a:spLocks noChangeArrowheads="1"/>
          </p:cNvSpPr>
          <p:nvPr/>
        </p:nvSpPr>
        <p:spPr bwMode="auto">
          <a:xfrm>
            <a:off x="1524000" y="381953"/>
            <a:ext cx="471646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266700" eaLnBrk="0" hangingPunct="0"/>
            <a:r>
              <a:rPr lang="zh-CN" sz="2800" b="1">
                <a:latin typeface="华文中宋" pitchFamily="2" charset="-122"/>
                <a:ea typeface="华文中宋" pitchFamily="2" charset="-122"/>
                <a:cs typeface="Times New Roman" panose="02020603050405020304" pitchFamily="18" charset="0"/>
              </a:rPr>
              <a:t>中国古代商业的两次突破</a:t>
            </a:r>
            <a:endParaRPr lang="zh-CN" sz="2800" b="1">
              <a:latin typeface="华文中宋" pitchFamily="2" charset="-122"/>
              <a:ea typeface="华文中宋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05000" y="1676400"/>
            <a:ext cx="1066800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3200" b="1" dirty="0"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春秋战国</a:t>
            </a:r>
            <a:endParaRPr lang="zh-CN" altLang="zh-CN" sz="3200" b="1" dirty="0">
              <a:latin typeface="宋体" panose="02010600030101010101" pitchFamily="2" charset="-122"/>
              <a:ea typeface="仿宋_GB2312" charset="-122"/>
              <a:cs typeface="Courier New" panose="02070309020205020404" pitchFamily="49" charset="0"/>
            </a:endParaRPr>
          </a:p>
          <a:p>
            <a:pPr algn="ctr"/>
            <a:r>
              <a:rPr lang="zh-CN" altLang="zh-CN" sz="3200" b="1" dirty="0"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时期</a:t>
            </a:r>
            <a:endParaRPr lang="zh-CN" altLang="en-US" sz="3200" b="1" dirty="0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209800" y="4191000"/>
            <a:ext cx="381000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5400" b="1"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宋朝</a:t>
            </a:r>
            <a:endParaRPr lang="zh-CN" altLang="zh-CN" sz="5400" b="1">
              <a:latin typeface="宋体" panose="02010600030101010101" pitchFamily="2" charset="-122"/>
              <a:ea typeface="仿宋_GB2312" charset="-122"/>
              <a:cs typeface="Courier New" panose="02070309020205020404" pitchFamily="49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124200" y="1524000"/>
            <a:ext cx="2667000" cy="22453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突破了官府控制商业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的局面，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仿宋_GB2312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各地出现了许多商品市场和大商人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  <a:ea typeface="仿宋_GB231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124200" y="4038600"/>
            <a:ext cx="2743200" cy="2676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仿宋_GB2312" charset="-122"/>
                <a:cs typeface="Times New Roman" panose="02020603050405020304" pitchFamily="18" charset="0"/>
              </a:rPr>
              <a:t>突破了坊、市界限，商业经营时间的限制也被打破，官府也不再直接监管市里的交易活动</a:t>
            </a:r>
            <a:endParaRPr lang="zh-CN" altLang="zh-CN" sz="2800" b="1" dirty="0">
              <a:solidFill>
                <a:srgbClr val="0000FF"/>
              </a:solidFill>
              <a:latin typeface="宋体" panose="02010600030101010101" pitchFamily="2" charset="-122"/>
              <a:ea typeface="仿宋_GB2312" charset="-122"/>
              <a:cs typeface="Courier New" panose="02070309020205020404" pitchFamily="49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82946"/>
          <p:cNvSpPr>
            <a:spLocks noChangeArrowheads="1"/>
          </p:cNvSpPr>
          <p:nvPr/>
        </p:nvSpPr>
        <p:spPr bwMode="auto">
          <a:xfrm>
            <a:off x="0" y="5253567"/>
            <a:ext cx="12192000" cy="10926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25602" name="矩形 82947"/>
          <p:cNvSpPr>
            <a:spLocks noChangeArrowheads="1"/>
          </p:cNvSpPr>
          <p:nvPr/>
        </p:nvSpPr>
        <p:spPr bwMode="auto">
          <a:xfrm>
            <a:off x="3503085" y="0"/>
            <a:ext cx="4488815" cy="6324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zh-CN" altLang="en-US" sz="37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宋朝的“商业革命”</a:t>
            </a:r>
            <a:endParaRPr lang="zh-CN" altLang="en-US" sz="37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3" name="矩形 82948"/>
          <p:cNvSpPr>
            <a:spLocks noChangeArrowheads="1"/>
          </p:cNvSpPr>
          <p:nvPr/>
        </p:nvSpPr>
        <p:spPr bwMode="auto">
          <a:xfrm>
            <a:off x="0" y="645585"/>
            <a:ext cx="12192000" cy="11055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宋朝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“商业革命”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为什么未能对中国社会产生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“爆炸性影响”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？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（没有使中国步入近代社会）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2950" name="矩形 82949"/>
          <p:cNvSpPr>
            <a:spLocks noChangeArrowheads="1"/>
          </p:cNvSpPr>
          <p:nvPr/>
        </p:nvSpPr>
        <p:spPr bwMode="auto">
          <a:xfrm>
            <a:off x="1" y="1797051"/>
            <a:ext cx="12721167" cy="1597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经济：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自然经济占主导，商业处于从属地位，新生产关系还未萌发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政治：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封建专制统治、</a:t>
            </a:r>
            <a:r>
              <a:rPr lang="zh-CN" altLang="en-US" sz="3200" b="1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“重农抑商”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政策阻碍商业发展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思想：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理学的保守性使社会陷于僵化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5" name="矩形 82950"/>
          <p:cNvSpPr>
            <a:spLocks noChangeArrowheads="1"/>
          </p:cNvSpPr>
          <p:nvPr/>
        </p:nvSpPr>
        <p:spPr bwMode="auto">
          <a:xfrm>
            <a:off x="1" y="3621617"/>
            <a:ext cx="10455910" cy="612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121917" tIns="60958" rIns="121917" bIns="60958">
            <a:spAutoFit/>
          </a:bodyPr>
          <a:lstStyle/>
          <a:p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为何</a:t>
            </a:r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15~16C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欧洲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“商业革命”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能推动欧洲步入近代社会？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2952" name="矩形 82951"/>
          <p:cNvSpPr>
            <a:spLocks noChangeArrowheads="1"/>
          </p:cNvSpPr>
          <p:nvPr/>
        </p:nvSpPr>
        <p:spPr bwMode="auto">
          <a:xfrm>
            <a:off x="1" y="4292600"/>
            <a:ext cx="12721167" cy="1597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917" tIns="60958" rIns="121917" bIns="60958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经济：</a:t>
            </a:r>
            <a:r>
              <a:rPr lang="zh-CN" altLang="en-US" sz="3200" b="1" dirty="0">
                <a:ea typeface="黑体" panose="02010609060101010101" pitchFamily="2" charset="-122"/>
              </a:rPr>
              <a:t>欧洲商品经济发达，资本主义工场手工业发展迅速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政治：</a:t>
            </a:r>
            <a:r>
              <a:rPr lang="zh-CN" altLang="en-US" sz="3200" b="1" dirty="0">
                <a:ea typeface="黑体" panose="02010609060101010101" pitchFamily="2" charset="-122"/>
              </a:rPr>
              <a:t>封建统治相对薄弱，</a:t>
            </a:r>
            <a:r>
              <a:rPr lang="zh-CN" altLang="en-US" sz="3200" b="1" dirty="0">
                <a:solidFill>
                  <a:schemeClr val="tx1"/>
                </a:solidFill>
                <a:ea typeface="黑体" panose="02010609060101010101" pitchFamily="2" charset="-122"/>
              </a:rPr>
              <a:t>“重商主义”</a:t>
            </a:r>
            <a:r>
              <a:rPr lang="zh-CN" altLang="en-US" sz="3200" b="1" dirty="0">
                <a:ea typeface="黑体" panose="02010609060101010101" pitchFamily="2" charset="-122"/>
              </a:rPr>
              <a:t>盛行，新兴资级日益壮大；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思想：</a:t>
            </a:r>
            <a:r>
              <a:rPr lang="zh-CN" altLang="en-US" sz="3200" b="1" dirty="0">
                <a:ea typeface="黑体" panose="02010609060101010101" pitchFamily="2" charset="-122"/>
              </a:rPr>
              <a:t>文艺复兴解放了人们思想，人文主义倡导进取与冒险。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0" grpId="0"/>
      <p:bldP spid="829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52917" y="1641543"/>
            <a:ext cx="11615943" cy="115379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b="1" kern="1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zh-CN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理学的兴起适应了唐末以来重建伦理纲常的需要</a:t>
            </a:r>
            <a:r>
              <a:rPr lang="zh-CN" altLang="zh-CN" b="1" kern="1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。唐末和五代时期的长期分裂和混乱，使传统伦理道德规范遭到极大破坏。</a:t>
            </a:r>
            <a:endParaRPr lang="zh-CN" altLang="zh-CN" b="1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7270" y="2983085"/>
            <a:ext cx="11521440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b="1" kern="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理学的兴起是儒、佛、道三教长期争论和融合的结果。</a:t>
            </a:r>
            <a:endParaRPr lang="zh-CN" altLang="zh-CN" sz="2400" b="1" kern="1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4747" y="3779594"/>
            <a:ext cx="11682805" cy="178244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b="1" kern="1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zh-CN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理学也是北宋初期思想解放的产物。</a:t>
            </a:r>
            <a:r>
              <a:rPr lang="zh-CN" altLang="zh-CN" b="1" kern="1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北宋学者大胆抛弃汉唐学者师古泥古的学风，敢于疑经改经，独立思考，大胆立论，讲求义理，为理学的产生提供了一个相对宽松的思想环境。</a:t>
            </a:r>
            <a:endParaRPr lang="zh-CN" altLang="zh-CN" b="1" kern="100" dirty="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0355" y="861060"/>
            <a:ext cx="5899150" cy="7804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en-US" sz="32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（一）</a:t>
            </a:r>
            <a:r>
              <a:rPr lang="zh-CN" altLang="zh-CN" sz="3200" b="1" kern="1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宋明理学</a:t>
            </a:r>
            <a:r>
              <a:rPr lang="zh-CN" altLang="zh-CN" sz="3200" b="1" kern="1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兴起的社会条件</a:t>
            </a:r>
            <a:endParaRPr lang="zh-CN" altLang="en-US" sz="3200"/>
          </a:p>
        </p:txBody>
      </p:sp>
      <p:sp>
        <p:nvSpPr>
          <p:cNvPr id="15362" name="Text Box 2"/>
          <p:cNvSpPr txBox="1"/>
          <p:nvPr/>
        </p:nvSpPr>
        <p:spPr>
          <a:xfrm>
            <a:off x="3644265" y="0"/>
            <a:ext cx="4290695" cy="706755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wrap="square">
            <a:spAutoFit/>
          </a:bodyPr>
          <a:p>
            <a:r>
              <a:rPr lang="zh-CN" altLang="en-US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七、</a:t>
            </a:r>
            <a:r>
              <a:rPr lang="zh-CN" sz="4000" b="1" dirty="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宋明理学</a:t>
            </a:r>
            <a:endParaRPr lang="zh-CN" sz="4000" b="1" dirty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87020" y="829945"/>
            <a:ext cx="1205484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(1)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继承</a:t>
            </a:r>
            <a:r>
              <a:rPr lang="en-US" altLang="zh-CN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: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强调儒家伦理道德、人之性善、追求圣贤人格、气节、节操等。</a:t>
            </a:r>
            <a:endParaRPr kumimoji="0" lang="zh-CN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(2)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发展</a:t>
            </a:r>
            <a:r>
              <a:rPr lang="zh-CN" alt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：</a:t>
            </a:r>
            <a:r>
              <a:rPr lang="en-US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①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高</a:t>
            </a:r>
            <a:r>
              <a:rPr lang="en-US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: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把儒家伦理提高到天理的高度。</a:t>
            </a:r>
            <a:endParaRPr lang="zh-CN" altLang="zh-CN" sz="2800" b="1" kern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②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深</a:t>
            </a:r>
            <a:r>
              <a:rPr lang="en-US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: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把道德良知深植于内心。</a:t>
            </a:r>
            <a:endParaRPr kumimoji="0" lang="zh-CN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③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广</a:t>
            </a:r>
            <a:r>
              <a:rPr lang="en-US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: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把追求圣贤推广到民众。</a:t>
            </a:r>
            <a:endParaRPr kumimoji="0" lang="zh-CN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④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程朱理学对孔孟思想进行了哲学思辨并使其世俗化</a:t>
            </a:r>
            <a:r>
              <a:rPr lang="en-US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,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因而更具有说服力和约束力</a:t>
            </a:r>
            <a:r>
              <a:rPr lang="en-US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,</a:t>
            </a:r>
            <a:r>
              <a:rPr lang="zh-CN" altLang="zh-CN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更有利于服务政治。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8155" y="4971415"/>
            <a:ext cx="1161859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    </a:t>
            </a:r>
            <a:r>
              <a:rPr lang="zh-CN" altLang="en-US" b="1" kern="0" noProof="0" dirty="0" smtClean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朱熹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重视儒学的普及化、通俗化，他编著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四书章句集注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，用理学思想重新解释“四书”，使理学透过“四书”而深入人心。他编著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论语训蒙口义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》《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童蒙须知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，对儿童的衣着、语言、行为、读书、写字、饮食等方面的习惯，都提出了道德性的行为规范。在朱熹等人的影响下，南宋有相当多的通俗教育读本，如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劝孝文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》《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劝学文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》《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劝农文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》《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谕俗文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等。这些读物都是将理学思想世俗化，劝导民众遵循长幼有序、男女有别、恪守本分等生活理念。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《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三字经</a:t>
            </a:r>
            <a:r>
              <a:rPr lang="en-US" altLang="zh-CN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》</a:t>
            </a:r>
            <a:r>
              <a:rPr lang="zh-CN" altLang="en-US" b="1" kern="0" noProof="0" dirty="0">
                <a:ln>
                  <a:noFill/>
                </a:ln>
                <a:solidFill>
                  <a:srgbClr val="193CEF"/>
                </a:solidFill>
                <a:effectLst/>
                <a:uLnTx/>
                <a:uFillTx/>
                <a:latin typeface="+mn-ea"/>
                <a:cs typeface="Arial" panose="020B0604020202020204"/>
                <a:sym typeface="Arial" panose="020B0604020202020204" pitchFamily="34" charset="0"/>
              </a:rPr>
              <a:t>更为典型，几乎家喻户晓。</a:t>
            </a:r>
            <a:endParaRPr lang="zh-CN" altLang="en-US" b="1" kern="0" noProof="0" dirty="0">
              <a:ln>
                <a:noFill/>
              </a:ln>
              <a:solidFill>
                <a:srgbClr val="193CEF"/>
              </a:solidFill>
              <a:effectLst/>
              <a:uLnTx/>
              <a:uFillTx/>
              <a:latin typeface="+mn-ea"/>
              <a:cs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78155" y="0"/>
            <a:ext cx="753237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zh-CN" sz="32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Arial" panose="020B0604020202020204" pitchFamily="34" charset="0"/>
                <a:sym typeface="Arial" panose="020B0604020202020204" pitchFamily="34" charset="0"/>
              </a:rPr>
              <a:t>（二）宋明理学对孔孟思想的继承和发展</a:t>
            </a:r>
            <a:endParaRPr lang="zh-CN" altLang="zh-CN" sz="3200" b="1" kern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矩形 1"/>
          <p:cNvSpPr>
            <a:spLocks noChangeArrowheads="1"/>
          </p:cNvSpPr>
          <p:nvPr/>
        </p:nvSpPr>
        <p:spPr bwMode="auto">
          <a:xfrm>
            <a:off x="306493" y="171768"/>
            <a:ext cx="11322051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32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　（三）从现实角度理解宋明理学的影响</a:t>
            </a:r>
            <a:endParaRPr lang="zh-CN" altLang="zh-CN" sz="32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Courier New" panose="02070309020205020404" pitchFamily="49" charset="0"/>
            </a:endParaRPr>
          </a:p>
        </p:txBody>
      </p:sp>
      <p:sp>
        <p:nvSpPr>
          <p:cNvPr id="125955" name="矩形 2"/>
          <p:cNvSpPr>
            <a:spLocks noChangeArrowheads="1"/>
          </p:cNvSpPr>
          <p:nvPr/>
        </p:nvSpPr>
        <p:spPr bwMode="auto">
          <a:xfrm>
            <a:off x="306918" y="1167448"/>
            <a:ext cx="11645900" cy="4523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（1）积极性：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宋明理学具有和谐意识，强调人与自然、家庭、国家的和谐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宋明理学具有忧患意识，鼓励历代仁人志士胸怀天下，奋发进取，为理想不懈追求；</a:t>
            </a:r>
            <a:endParaRPr lang="zh-CN" altLang="zh-CN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③宋明理学崇尚道德，强调自我约束，可以促进文明的进步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宋明理学强调力行。力行意识及其体现的务实倾向和自强的精神，对中国文化起了推动和促进作用。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</a:pP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（2）消极性</a:t>
            </a:r>
            <a:r>
              <a:rPr lang="zh-CN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endParaRPr lang="en-US" altLang="zh-CN" sz="2400" b="1" dirty="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  <a:tabLst>
                <a:tab pos="2700020" algn="l"/>
              </a:tabLst>
            </a:pP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尊卑等级观念；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重男轻女的观念；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因循守旧的观念；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④</a:t>
            </a:r>
            <a:r>
              <a:rPr lang="zh-CN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重礼轻法的观念。</a:t>
            </a:r>
            <a:endParaRPr lang="zh-CN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825" y="404813"/>
            <a:ext cx="8497888" cy="67703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+mn-ea"/>
                <a:ea typeface="+mn-ea"/>
              </a:rPr>
              <a:t>    </a:t>
            </a:r>
            <a:r>
              <a:rPr lang="zh-CN" altLang="zh-CN" sz="3200" b="1" dirty="0" smtClean="0">
                <a:latin typeface="+mn-ea"/>
                <a:ea typeface="+mn-ea"/>
              </a:rPr>
              <a:t>宋</a:t>
            </a:r>
            <a:r>
              <a:rPr lang="zh-CN" altLang="zh-CN" sz="3200" b="1" dirty="0">
                <a:latin typeface="+mn-ea"/>
                <a:ea typeface="+mn-ea"/>
              </a:rPr>
              <a:t>明理学对</a:t>
            </a:r>
            <a:r>
              <a:rPr lang="zh-CN" altLang="zh-CN" sz="3200" b="1" dirty="0">
                <a:solidFill>
                  <a:srgbClr val="FF0000"/>
                </a:solidFill>
                <a:latin typeface="+mn-ea"/>
                <a:ea typeface="+mn-ea"/>
              </a:rPr>
              <a:t>乡村治理</a:t>
            </a:r>
            <a:r>
              <a:rPr lang="zh-CN" altLang="zh-CN" sz="3200" b="1" dirty="0">
                <a:latin typeface="+mn-ea"/>
                <a:ea typeface="+mn-ea"/>
              </a:rPr>
              <a:t>的影响</a:t>
            </a:r>
            <a:endParaRPr lang="zh-CN" altLang="zh-CN" sz="32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+mn-ea"/>
                <a:ea typeface="+mn-ea"/>
              </a:rPr>
              <a:t>    </a:t>
            </a:r>
            <a:r>
              <a:rPr lang="zh-CN" altLang="zh-CN" sz="3200" b="1" dirty="0" smtClean="0">
                <a:latin typeface="+mn-ea"/>
                <a:ea typeface="+mn-ea"/>
              </a:rPr>
              <a:t>宋</a:t>
            </a:r>
            <a:r>
              <a:rPr lang="zh-CN" altLang="zh-CN" sz="3200" b="1" dirty="0">
                <a:latin typeface="+mn-ea"/>
                <a:ea typeface="+mn-ea"/>
              </a:rPr>
              <a:t>明理学家们通过制定家礼、族规，规范家庭、宗族礼仪，倡行乡约，借助乡村宗法组织，对乡民进行道德约束；还通过建祠堂、立牌坊、崇先贤等化俗民间的道德实践，达到敦化导民，醇厚乡俗的目的，与官方的乡党里甲等制度相结合，共同实现乡村基层社会的有效治理。</a:t>
            </a:r>
            <a:endParaRPr lang="zh-CN" altLang="zh-CN" sz="32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+mn-ea"/>
                <a:ea typeface="+mn-ea"/>
              </a:rPr>
              <a:t>    </a:t>
            </a:r>
            <a:r>
              <a:rPr lang="zh-CN" altLang="zh-CN" sz="3200" b="1" dirty="0" smtClean="0">
                <a:latin typeface="+mn-ea"/>
                <a:ea typeface="+mn-ea"/>
              </a:rPr>
              <a:t>理</a:t>
            </a:r>
            <a:r>
              <a:rPr lang="zh-CN" altLang="zh-CN" sz="3200" b="1" dirty="0">
                <a:latin typeface="+mn-ea"/>
                <a:ea typeface="+mn-ea"/>
              </a:rPr>
              <a:t>学注重道德教化，是实现乡村治理的基本保证。</a:t>
            </a:r>
            <a:endParaRPr lang="zh-CN" altLang="zh-CN" sz="32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+mn-ea"/>
                <a:ea typeface="+mn-ea"/>
              </a:rPr>
              <a:t>    </a:t>
            </a:r>
            <a:r>
              <a:rPr lang="zh-CN" altLang="zh-CN" sz="3200" b="1" dirty="0" smtClean="0">
                <a:latin typeface="+mn-ea"/>
                <a:ea typeface="+mn-ea"/>
              </a:rPr>
              <a:t>理</a:t>
            </a:r>
            <a:r>
              <a:rPr lang="zh-CN" altLang="zh-CN" sz="3200" b="1" dirty="0">
                <a:latin typeface="+mn-ea"/>
                <a:ea typeface="+mn-ea"/>
              </a:rPr>
              <a:t>学注重家礼族规，是乡村治理的基石。</a:t>
            </a:r>
            <a:endParaRPr lang="zh-CN" altLang="zh-CN" sz="32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 smtClean="0">
                <a:latin typeface="+mn-ea"/>
                <a:ea typeface="+mn-ea"/>
              </a:rPr>
              <a:t>    </a:t>
            </a:r>
            <a:r>
              <a:rPr lang="zh-CN" altLang="zh-CN" sz="3200" b="1" dirty="0" smtClean="0">
                <a:latin typeface="+mn-ea"/>
                <a:ea typeface="+mn-ea"/>
              </a:rPr>
              <a:t>理</a:t>
            </a:r>
            <a:r>
              <a:rPr lang="zh-CN" altLang="zh-CN" sz="3200" b="1" dirty="0">
                <a:latin typeface="+mn-ea"/>
                <a:ea typeface="+mn-ea"/>
              </a:rPr>
              <a:t>学家重视乡约建设，是化俗乡里的善俗之方。</a:t>
            </a:r>
            <a:endParaRPr lang="zh-CN" altLang="zh-CN" sz="32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2299140" y="4402691"/>
            <a:ext cx="7620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2756340" y="3716891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2756340" y="3716891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4051740" y="3716891"/>
            <a:ext cx="0" cy="6858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908740" y="3183491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2908740" y="318349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3823140" y="3183491"/>
            <a:ext cx="0" cy="533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2984940" y="2497691"/>
            <a:ext cx="0" cy="685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3823140" y="3183491"/>
            <a:ext cx="121920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5042340" y="3183491"/>
            <a:ext cx="0" cy="533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Line 15"/>
          <p:cNvSpPr>
            <a:spLocks noChangeShapeType="1"/>
          </p:cNvSpPr>
          <p:nvPr/>
        </p:nvSpPr>
        <p:spPr bwMode="auto">
          <a:xfrm>
            <a:off x="5042340" y="371689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5042340" y="3183491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7785540" y="3183491"/>
            <a:ext cx="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>
            <a:off x="9842940" y="4402691"/>
            <a:ext cx="228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Line 23"/>
          <p:cNvSpPr>
            <a:spLocks noChangeShapeType="1"/>
          </p:cNvSpPr>
          <p:nvPr/>
        </p:nvSpPr>
        <p:spPr bwMode="auto">
          <a:xfrm flipH="1">
            <a:off x="6337740" y="2497691"/>
            <a:ext cx="228600" cy="685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" name="Line 24"/>
          <p:cNvSpPr>
            <a:spLocks noChangeShapeType="1"/>
          </p:cNvSpPr>
          <p:nvPr/>
        </p:nvSpPr>
        <p:spPr bwMode="auto">
          <a:xfrm>
            <a:off x="7785540" y="318349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 flipH="1" flipV="1">
            <a:off x="7556940" y="2497691"/>
            <a:ext cx="3810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6642540" y="3716891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>
            <a:off x="2984940" y="2497691"/>
            <a:ext cx="3581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>
            <a:off x="6337740" y="3183491"/>
            <a:ext cx="1600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" name="Line 29"/>
          <p:cNvSpPr>
            <a:spLocks noChangeShapeType="1"/>
          </p:cNvSpPr>
          <p:nvPr/>
        </p:nvSpPr>
        <p:spPr bwMode="auto">
          <a:xfrm>
            <a:off x="5042340" y="3716891"/>
            <a:ext cx="2743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" name="Line 30"/>
          <p:cNvSpPr>
            <a:spLocks noChangeShapeType="1"/>
          </p:cNvSpPr>
          <p:nvPr/>
        </p:nvSpPr>
        <p:spPr bwMode="auto">
          <a:xfrm>
            <a:off x="4051740" y="4402691"/>
            <a:ext cx="25908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>
            <a:off x="6642540" y="4402691"/>
            <a:ext cx="1905000" cy="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2984940" y="3869291"/>
            <a:ext cx="70167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十国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2984940" y="3183491"/>
            <a:ext cx="3352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6566340" y="2497691"/>
            <a:ext cx="99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2984940" y="3205716"/>
            <a:ext cx="762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五代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3442140" y="2421491"/>
            <a:ext cx="2590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6600"/>
                </a:solidFill>
                <a:ea typeface="隶书" pitchFamily="49" charset="-122"/>
              </a:rPr>
              <a:t>辽（契丹）</a:t>
            </a:r>
            <a:endParaRPr lang="zh-CN" altLang="en-US" sz="3600" b="1">
              <a:solidFill>
                <a:srgbClr val="006600"/>
              </a:solidFill>
              <a:ea typeface="隶书" pitchFamily="49" charset="-122"/>
            </a:endParaRP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6871140" y="2415141"/>
            <a:ext cx="6400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a typeface="隶书" pitchFamily="49" charset="-122"/>
              </a:rPr>
              <a:t>金</a:t>
            </a:r>
            <a:endParaRPr lang="zh-CN" altLang="en-US" sz="3600" b="1" dirty="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5804340" y="3107291"/>
            <a:ext cx="11779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hlink"/>
                </a:solidFill>
                <a:ea typeface="隶书" pitchFamily="49" charset="-122"/>
              </a:rPr>
              <a:t>西夏</a:t>
            </a:r>
            <a:endParaRPr lang="zh-CN" altLang="en-US" sz="3600" b="1">
              <a:solidFill>
                <a:schemeClr val="hlink"/>
              </a:solidFill>
              <a:ea typeface="隶书" pitchFamily="49" charset="-122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4280340" y="3259691"/>
            <a:ext cx="83820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990000"/>
                </a:solidFill>
                <a:ea typeface="隶书" pitchFamily="49" charset="-122"/>
              </a:rPr>
              <a:t>北宋</a:t>
            </a:r>
            <a:endParaRPr lang="zh-CN" altLang="en-US" sz="3600" b="1">
              <a:solidFill>
                <a:srgbClr val="990000"/>
              </a:solidFill>
              <a:ea typeface="隶书" pitchFamily="49" charset="-122"/>
            </a:endParaRP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7806813" y="2832654"/>
            <a:ext cx="459740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2451540" y="4402691"/>
            <a:ext cx="52959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891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3823140" y="4377291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00"/>
                </a:solidFill>
              </a:rPr>
              <a:t>979</a:t>
            </a:r>
            <a:endParaRPr lang="en-US" altLang="zh-CN" sz="2000" b="1">
              <a:solidFill>
                <a:srgbClr val="990000"/>
              </a:solidFill>
            </a:endParaRPr>
          </a:p>
        </p:txBody>
      </p:sp>
      <p:sp>
        <p:nvSpPr>
          <p:cNvPr id="111" name="Text Box 48"/>
          <p:cNvSpPr txBox="1">
            <a:spLocks noChangeArrowheads="1"/>
          </p:cNvSpPr>
          <p:nvPr/>
        </p:nvSpPr>
        <p:spPr bwMode="auto">
          <a:xfrm>
            <a:off x="6085354" y="4402691"/>
            <a:ext cx="114300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990000"/>
                </a:solidFill>
              </a:rPr>
              <a:t>1127</a:t>
            </a:r>
            <a:endParaRPr lang="en-US" altLang="zh-CN" sz="2000" b="1" dirty="0">
              <a:solidFill>
                <a:srgbClr val="990000"/>
              </a:solidFill>
            </a:endParaRP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8242740" y="4377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60093"/>
                </a:solidFill>
              </a:rPr>
              <a:t>1276</a:t>
            </a:r>
            <a:endParaRPr lang="en-US" altLang="zh-CN" sz="2000" b="1">
              <a:solidFill>
                <a:srgbClr val="D60093"/>
              </a:solidFill>
            </a:endParaRPr>
          </a:p>
        </p:txBody>
      </p:sp>
      <p:sp>
        <p:nvSpPr>
          <p:cNvPr id="113" name="Text Box 50"/>
          <p:cNvSpPr txBox="1">
            <a:spLocks noChangeArrowheads="1"/>
          </p:cNvSpPr>
          <p:nvPr/>
        </p:nvSpPr>
        <p:spPr bwMode="auto">
          <a:xfrm>
            <a:off x="9538140" y="4377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99"/>
                </a:solidFill>
              </a:rPr>
              <a:t>1368</a:t>
            </a:r>
            <a:endParaRPr lang="en-US" altLang="zh-CN" sz="2000" b="1">
              <a:solidFill>
                <a:srgbClr val="000099"/>
              </a:solidFill>
            </a:endParaRPr>
          </a:p>
        </p:txBody>
      </p:sp>
      <p:sp>
        <p:nvSpPr>
          <p:cNvPr id="114" name="Text Box 51"/>
          <p:cNvSpPr txBox="1">
            <a:spLocks noChangeArrowheads="1"/>
          </p:cNvSpPr>
          <p:nvPr/>
        </p:nvSpPr>
        <p:spPr bwMode="auto">
          <a:xfrm>
            <a:off x="2816665" y="2127804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6600"/>
                </a:solidFill>
              </a:rPr>
              <a:t>916</a:t>
            </a:r>
            <a:endParaRPr lang="en-US" altLang="zh-CN" sz="2000" b="1">
              <a:solidFill>
                <a:srgbClr val="006600"/>
              </a:solidFill>
            </a:endParaRPr>
          </a:p>
        </p:txBody>
      </p:sp>
      <p:sp>
        <p:nvSpPr>
          <p:cNvPr id="115" name="Text Box 52"/>
          <p:cNvSpPr txBox="1">
            <a:spLocks noChangeArrowheads="1"/>
          </p:cNvSpPr>
          <p:nvPr/>
        </p:nvSpPr>
        <p:spPr bwMode="auto">
          <a:xfrm>
            <a:off x="6013916" y="2116691"/>
            <a:ext cx="933424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6600"/>
                </a:solidFill>
              </a:rPr>
              <a:t>1125</a:t>
            </a:r>
            <a:endParaRPr lang="en-US" altLang="zh-CN" sz="2000" b="1" dirty="0">
              <a:solidFill>
                <a:srgbClr val="006600"/>
              </a:solidFill>
            </a:endParaRPr>
          </a:p>
        </p:txBody>
      </p:sp>
      <p:sp>
        <p:nvSpPr>
          <p:cNvPr id="118" name="Text Box 55"/>
          <p:cNvSpPr txBox="1">
            <a:spLocks noChangeArrowheads="1"/>
          </p:cNvSpPr>
          <p:nvPr/>
        </p:nvSpPr>
        <p:spPr bwMode="auto">
          <a:xfrm>
            <a:off x="2370578" y="3031091"/>
            <a:ext cx="52959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907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9" name="Text Box 56"/>
          <p:cNvSpPr txBox="1">
            <a:spLocks noChangeArrowheads="1"/>
          </p:cNvSpPr>
          <p:nvPr/>
        </p:nvSpPr>
        <p:spPr bwMode="auto">
          <a:xfrm>
            <a:off x="3746940" y="3107291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00"/>
                </a:solidFill>
              </a:rPr>
              <a:t>960</a:t>
            </a:r>
            <a:endParaRPr lang="en-US" altLang="zh-CN" sz="2000" b="1">
              <a:solidFill>
                <a:srgbClr val="990000"/>
              </a:solidFill>
            </a:endParaRPr>
          </a:p>
        </p:txBody>
      </p:sp>
      <p:sp>
        <p:nvSpPr>
          <p:cNvPr id="120" name="Text Box 57"/>
          <p:cNvSpPr txBox="1">
            <a:spLocks noChangeArrowheads="1"/>
          </p:cNvSpPr>
          <p:nvPr/>
        </p:nvSpPr>
        <p:spPr bwMode="auto">
          <a:xfrm>
            <a:off x="4966140" y="3310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</a:rPr>
              <a:t>1038</a:t>
            </a:r>
            <a:endParaRPr lang="en-US" altLang="zh-CN" sz="2000" b="1">
              <a:solidFill>
                <a:schemeClr val="hlink"/>
              </a:solidFill>
            </a:endParaRPr>
          </a:p>
        </p:txBody>
      </p:sp>
      <p:sp>
        <p:nvSpPr>
          <p:cNvPr id="121" name="Text Box 58"/>
          <p:cNvSpPr txBox="1">
            <a:spLocks noChangeArrowheads="1"/>
          </p:cNvSpPr>
          <p:nvPr/>
        </p:nvSpPr>
        <p:spPr bwMode="auto">
          <a:xfrm>
            <a:off x="6337740" y="2802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1115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2" name="Text Box 59"/>
          <p:cNvSpPr txBox="1">
            <a:spLocks noChangeArrowheads="1"/>
          </p:cNvSpPr>
          <p:nvPr/>
        </p:nvSpPr>
        <p:spPr bwMode="auto">
          <a:xfrm>
            <a:off x="7175940" y="2802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1234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3" name="Text Box 60"/>
          <p:cNvSpPr txBox="1">
            <a:spLocks noChangeArrowheads="1"/>
          </p:cNvSpPr>
          <p:nvPr/>
        </p:nvSpPr>
        <p:spPr bwMode="auto">
          <a:xfrm>
            <a:off x="7175940" y="33358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</a:rPr>
              <a:t>1227</a:t>
            </a:r>
            <a:endParaRPr lang="en-US" altLang="zh-CN" sz="2000" b="1">
              <a:solidFill>
                <a:schemeClr val="hlink"/>
              </a:solidFill>
            </a:endParaRPr>
          </a:p>
        </p:txBody>
      </p:sp>
      <p:sp>
        <p:nvSpPr>
          <p:cNvPr id="124" name="Line 61"/>
          <p:cNvSpPr>
            <a:spLocks noChangeShapeType="1"/>
          </p:cNvSpPr>
          <p:nvPr/>
        </p:nvSpPr>
        <p:spPr bwMode="auto">
          <a:xfrm>
            <a:off x="2211886" y="3716891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62"/>
          <p:cNvSpPr>
            <a:spLocks noChangeShapeType="1"/>
          </p:cNvSpPr>
          <p:nvPr/>
        </p:nvSpPr>
        <p:spPr bwMode="auto">
          <a:xfrm flipV="1">
            <a:off x="2211886" y="1659491"/>
            <a:ext cx="0" cy="1447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1983286" y="5086904"/>
            <a:ext cx="487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" name="Line 16"/>
          <p:cNvSpPr>
            <a:spLocks noChangeShapeType="1"/>
          </p:cNvSpPr>
          <p:nvPr/>
        </p:nvSpPr>
        <p:spPr bwMode="auto">
          <a:xfrm>
            <a:off x="6642540" y="3716891"/>
            <a:ext cx="0" cy="685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</p:spPr>
        <p:txBody>
          <a:bodyPr/>
          <a:p>
            <a:endParaRPr lang="zh-CN" altLang="en-US"/>
          </a:p>
        </p:txBody>
      </p:sp>
      <p:sp>
        <p:nvSpPr>
          <p:cNvPr id="7" name="WordArt 2"/>
          <p:cNvSpPr/>
          <p:nvPr/>
        </p:nvSpPr>
        <p:spPr>
          <a:xfrm>
            <a:off x="260985" y="391795"/>
            <a:ext cx="1950720" cy="760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时空坐标：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99335" y="391795"/>
            <a:ext cx="11760835" cy="11747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indent="0">
              <a:spcBef>
                <a:spcPct val="35000"/>
              </a:spcBef>
              <a:buNone/>
              <a:defRPr/>
            </a:pP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中华文明的继续发展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宋元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960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——1368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年）</a:t>
            </a:r>
            <a:endParaRPr lang="en-US" altLang="zh-CN" sz="2400" b="1" noProof="1">
              <a:solidFill>
                <a:srgbClr val="000000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  <a:p>
            <a:pPr>
              <a:spcBef>
                <a:spcPct val="35000"/>
              </a:spcBef>
              <a:defRPr/>
            </a:pPr>
            <a:endParaRPr lang="zh-CN" altLang="en-US" sz="24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utoUpdateAnimBg="0"/>
      <p:bldP spid="102" grpId="0" autoUpdateAnimBg="0"/>
      <p:bldP spid="103" grpId="0" autoUpdateAnimBg="0"/>
      <p:bldP spid="104" grpId="0" autoUpdateAnimBg="0"/>
      <p:bldP spid="110" grpId="0" autoUpdateAnimBg="0"/>
      <p:bldP spid="111" grpId="0" autoUpdateAnimBg="0"/>
      <p:bldP spid="112" grpId="0" autoUpdateAnimBg="0"/>
      <p:bldP spid="113" grpId="0" autoUpdateAnimBg="0"/>
      <p:bldP spid="114" grpId="0" autoUpdateAnimBg="0"/>
      <p:bldP spid="115" grpId="0" autoUpdateAnimBg="0"/>
      <p:bldP spid="119" grpId="0" autoUpdateAnimBg="0"/>
      <p:bldP spid="120" grpId="0" autoUpdateAnimBg="0"/>
      <p:bldP spid="121" grpId="0" autoUpdateAnimBg="0"/>
      <p:bldP spid="122" grpId="0" autoUpdateAnimBg="0"/>
      <p:bldP spid="1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铁血网提醒您：点击查看大图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1025" y="1143000"/>
            <a:ext cx="8116570" cy="532003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024033" y="428628"/>
            <a:ext cx="7000925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北宋与辽、西夏的并立（</a:t>
            </a:r>
            <a:r>
              <a:rPr lang="zh-CN" alt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960-1127</a:t>
            </a:r>
            <a:r>
              <a:rPr 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）</a:t>
            </a:r>
            <a:endParaRPr lang="zh-CN" sz="2800" b="1" dirty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2299140" y="4402691"/>
            <a:ext cx="7620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2299140" y="2497691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2756340" y="3716891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2756340" y="3716891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4051740" y="3716891"/>
            <a:ext cx="0" cy="6858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908740" y="3183491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2908740" y="318349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3823140" y="3183491"/>
            <a:ext cx="0" cy="533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2984940" y="2497691"/>
            <a:ext cx="0" cy="685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3823140" y="3183491"/>
            <a:ext cx="121920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5042340" y="3183491"/>
            <a:ext cx="0" cy="533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Line 15"/>
          <p:cNvSpPr>
            <a:spLocks noChangeShapeType="1"/>
          </p:cNvSpPr>
          <p:nvPr/>
        </p:nvSpPr>
        <p:spPr bwMode="auto">
          <a:xfrm>
            <a:off x="5042340" y="371689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>
            <a:off x="6642540" y="3716891"/>
            <a:ext cx="0" cy="685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>
            <a:off x="6642540" y="3716891"/>
            <a:ext cx="19050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>
            <a:off x="8547540" y="3716891"/>
            <a:ext cx="0" cy="6858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5042340" y="3183491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7785540" y="3183491"/>
            <a:ext cx="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>
            <a:off x="8395140" y="2497691"/>
            <a:ext cx="0" cy="1219200"/>
          </a:xfrm>
          <a:prstGeom prst="line">
            <a:avLst/>
          </a:prstGeom>
          <a:noFill/>
          <a:ln w="9525">
            <a:solidFill>
              <a:srgbClr val="000099"/>
            </a:solidFill>
            <a:prstDash val="lgDashDot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>
            <a:off x="9842940" y="4402691"/>
            <a:ext cx="228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Line 23"/>
          <p:cNvSpPr>
            <a:spLocks noChangeShapeType="1"/>
          </p:cNvSpPr>
          <p:nvPr/>
        </p:nvSpPr>
        <p:spPr bwMode="auto">
          <a:xfrm flipH="1">
            <a:off x="6337740" y="2497691"/>
            <a:ext cx="228600" cy="685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" name="Line 24"/>
          <p:cNvSpPr>
            <a:spLocks noChangeShapeType="1"/>
          </p:cNvSpPr>
          <p:nvPr/>
        </p:nvSpPr>
        <p:spPr bwMode="auto">
          <a:xfrm>
            <a:off x="7785540" y="318349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 flipH="1" flipV="1">
            <a:off x="7556940" y="2497691"/>
            <a:ext cx="3810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6642540" y="3716891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>
            <a:off x="2984940" y="2497691"/>
            <a:ext cx="3581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>
            <a:off x="6337740" y="3183491"/>
            <a:ext cx="1600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" name="Line 29"/>
          <p:cNvSpPr>
            <a:spLocks noChangeShapeType="1"/>
          </p:cNvSpPr>
          <p:nvPr/>
        </p:nvSpPr>
        <p:spPr bwMode="auto">
          <a:xfrm>
            <a:off x="5042340" y="3716891"/>
            <a:ext cx="2743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" name="Line 30"/>
          <p:cNvSpPr>
            <a:spLocks noChangeShapeType="1"/>
          </p:cNvSpPr>
          <p:nvPr/>
        </p:nvSpPr>
        <p:spPr bwMode="auto">
          <a:xfrm>
            <a:off x="4051740" y="4402691"/>
            <a:ext cx="25908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>
            <a:off x="6642540" y="4402691"/>
            <a:ext cx="1905000" cy="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Line 32"/>
          <p:cNvSpPr>
            <a:spLocks noChangeShapeType="1"/>
          </p:cNvSpPr>
          <p:nvPr/>
        </p:nvSpPr>
        <p:spPr bwMode="auto">
          <a:xfrm>
            <a:off x="7556940" y="2497691"/>
            <a:ext cx="23622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2984940" y="3869291"/>
            <a:ext cx="70167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十国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2984940" y="3183491"/>
            <a:ext cx="3352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6566340" y="2497691"/>
            <a:ext cx="99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2984940" y="3205716"/>
            <a:ext cx="762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五代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3442140" y="2421491"/>
            <a:ext cx="2590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6600"/>
                </a:solidFill>
                <a:ea typeface="隶书" pitchFamily="49" charset="-122"/>
              </a:rPr>
              <a:t>辽（契丹）</a:t>
            </a:r>
            <a:endParaRPr lang="zh-CN" altLang="en-US" sz="3600" b="1">
              <a:solidFill>
                <a:srgbClr val="006600"/>
              </a:solidFill>
              <a:ea typeface="隶书" pitchFamily="49" charset="-122"/>
            </a:endParaRP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6871140" y="2415141"/>
            <a:ext cx="6400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a typeface="隶书" pitchFamily="49" charset="-122"/>
              </a:rPr>
              <a:t>金</a:t>
            </a:r>
            <a:endParaRPr lang="zh-CN" altLang="en-US" sz="3600" b="1" dirty="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5804340" y="3107291"/>
            <a:ext cx="11779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hlink"/>
                </a:solidFill>
                <a:ea typeface="隶书" pitchFamily="49" charset="-122"/>
              </a:rPr>
              <a:t>西夏</a:t>
            </a:r>
            <a:endParaRPr lang="zh-CN" altLang="en-US" sz="3600" b="1">
              <a:solidFill>
                <a:schemeClr val="hlink"/>
              </a:solidFill>
              <a:ea typeface="隶书" pitchFamily="49" charset="-122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4280340" y="3259691"/>
            <a:ext cx="83820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990000"/>
                </a:solidFill>
                <a:ea typeface="隶书" pitchFamily="49" charset="-122"/>
              </a:rPr>
              <a:t>北宋</a:t>
            </a:r>
            <a:endParaRPr lang="zh-CN" altLang="en-US" sz="3600" b="1">
              <a:solidFill>
                <a:srgbClr val="990000"/>
              </a:solidFill>
              <a:ea typeface="隶书" pitchFamily="49" charset="-122"/>
            </a:endParaRP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7252140" y="3793091"/>
            <a:ext cx="11017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D60093"/>
                </a:solidFill>
                <a:ea typeface="隶书" pitchFamily="49" charset="-122"/>
              </a:rPr>
              <a:t>南宋</a:t>
            </a:r>
            <a:endParaRPr lang="zh-CN" altLang="en-US" sz="3600" b="1">
              <a:solidFill>
                <a:srgbClr val="D60093"/>
              </a:solidFill>
              <a:ea typeface="隶书" pitchFamily="49" charset="-122"/>
            </a:endParaRP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7806813" y="2832654"/>
            <a:ext cx="459740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7858565" y="2650091"/>
            <a:ext cx="736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3600" b="1">
                <a:solidFill>
                  <a:srgbClr val="000099"/>
                </a:solidFill>
                <a:ea typeface="隶书" pitchFamily="49" charset="-122"/>
              </a:rPr>
              <a:t>蒙古</a:t>
            </a:r>
            <a:endParaRPr lang="zh-CN" altLang="en-US" sz="3600" b="1">
              <a:solidFill>
                <a:srgbClr val="000099"/>
              </a:solidFill>
              <a:ea typeface="隶书" pitchFamily="49" charset="-122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2451540" y="4402691"/>
            <a:ext cx="52959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891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3823140" y="4377291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00"/>
                </a:solidFill>
              </a:rPr>
              <a:t>979</a:t>
            </a:r>
            <a:endParaRPr lang="en-US" altLang="zh-CN" sz="2000" b="1">
              <a:solidFill>
                <a:srgbClr val="990000"/>
              </a:solidFill>
            </a:endParaRPr>
          </a:p>
        </p:txBody>
      </p:sp>
      <p:sp>
        <p:nvSpPr>
          <p:cNvPr id="111" name="Text Box 48"/>
          <p:cNvSpPr txBox="1">
            <a:spLocks noChangeArrowheads="1"/>
          </p:cNvSpPr>
          <p:nvPr/>
        </p:nvSpPr>
        <p:spPr bwMode="auto">
          <a:xfrm>
            <a:off x="6085354" y="4402691"/>
            <a:ext cx="114300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990000"/>
                </a:solidFill>
              </a:rPr>
              <a:t>1127</a:t>
            </a:r>
            <a:endParaRPr lang="en-US" altLang="zh-CN" sz="2000" b="1" dirty="0">
              <a:solidFill>
                <a:srgbClr val="990000"/>
              </a:solidFill>
            </a:endParaRP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8242740" y="4377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60093"/>
                </a:solidFill>
              </a:rPr>
              <a:t>1276</a:t>
            </a:r>
            <a:endParaRPr lang="en-US" altLang="zh-CN" sz="2000" b="1">
              <a:solidFill>
                <a:srgbClr val="D60093"/>
              </a:solidFill>
            </a:endParaRPr>
          </a:p>
        </p:txBody>
      </p:sp>
      <p:sp>
        <p:nvSpPr>
          <p:cNvPr id="114" name="Text Box 51"/>
          <p:cNvSpPr txBox="1">
            <a:spLocks noChangeArrowheads="1"/>
          </p:cNvSpPr>
          <p:nvPr/>
        </p:nvSpPr>
        <p:spPr bwMode="auto">
          <a:xfrm>
            <a:off x="2816665" y="2127804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6600"/>
                </a:solidFill>
              </a:rPr>
              <a:t>916</a:t>
            </a:r>
            <a:endParaRPr lang="en-US" altLang="zh-CN" sz="2000" b="1">
              <a:solidFill>
                <a:srgbClr val="006600"/>
              </a:solidFill>
            </a:endParaRPr>
          </a:p>
        </p:txBody>
      </p:sp>
      <p:sp>
        <p:nvSpPr>
          <p:cNvPr id="115" name="Text Box 52"/>
          <p:cNvSpPr txBox="1">
            <a:spLocks noChangeArrowheads="1"/>
          </p:cNvSpPr>
          <p:nvPr/>
        </p:nvSpPr>
        <p:spPr bwMode="auto">
          <a:xfrm>
            <a:off x="6013916" y="2116691"/>
            <a:ext cx="933424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6600"/>
                </a:solidFill>
              </a:rPr>
              <a:t>1125</a:t>
            </a:r>
            <a:endParaRPr lang="en-US" altLang="zh-CN" sz="2000" b="1" dirty="0">
              <a:solidFill>
                <a:srgbClr val="006600"/>
              </a:solidFill>
            </a:endParaRPr>
          </a:p>
        </p:txBody>
      </p:sp>
      <p:sp>
        <p:nvSpPr>
          <p:cNvPr id="116" name="Text Box 53"/>
          <p:cNvSpPr txBox="1">
            <a:spLocks noChangeArrowheads="1"/>
          </p:cNvSpPr>
          <p:nvPr/>
        </p:nvSpPr>
        <p:spPr bwMode="auto">
          <a:xfrm>
            <a:off x="7252140" y="2091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99"/>
                </a:solidFill>
              </a:rPr>
              <a:t>1206</a:t>
            </a:r>
            <a:endParaRPr lang="en-US" altLang="zh-CN" sz="2000" b="1">
              <a:solidFill>
                <a:srgbClr val="000099"/>
              </a:solidFill>
            </a:endParaRPr>
          </a:p>
        </p:txBody>
      </p:sp>
      <p:sp>
        <p:nvSpPr>
          <p:cNvPr id="117" name="Text Box 54"/>
          <p:cNvSpPr txBox="1">
            <a:spLocks noChangeArrowheads="1"/>
          </p:cNvSpPr>
          <p:nvPr/>
        </p:nvSpPr>
        <p:spPr bwMode="auto">
          <a:xfrm>
            <a:off x="8090340" y="2091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99"/>
                </a:solidFill>
              </a:rPr>
              <a:t>1271</a:t>
            </a:r>
            <a:endParaRPr lang="en-US" altLang="zh-CN" sz="2000" b="1">
              <a:solidFill>
                <a:srgbClr val="000099"/>
              </a:solidFill>
            </a:endParaRPr>
          </a:p>
        </p:txBody>
      </p:sp>
      <p:sp>
        <p:nvSpPr>
          <p:cNvPr id="118" name="Text Box 55"/>
          <p:cNvSpPr txBox="1">
            <a:spLocks noChangeArrowheads="1"/>
          </p:cNvSpPr>
          <p:nvPr/>
        </p:nvSpPr>
        <p:spPr bwMode="auto">
          <a:xfrm>
            <a:off x="2370578" y="3031091"/>
            <a:ext cx="52959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907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9" name="Text Box 56"/>
          <p:cNvSpPr txBox="1">
            <a:spLocks noChangeArrowheads="1"/>
          </p:cNvSpPr>
          <p:nvPr/>
        </p:nvSpPr>
        <p:spPr bwMode="auto">
          <a:xfrm>
            <a:off x="3746940" y="3107291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00"/>
                </a:solidFill>
              </a:rPr>
              <a:t>960</a:t>
            </a:r>
            <a:endParaRPr lang="en-US" altLang="zh-CN" sz="2000" b="1">
              <a:solidFill>
                <a:srgbClr val="990000"/>
              </a:solidFill>
            </a:endParaRPr>
          </a:p>
        </p:txBody>
      </p:sp>
      <p:sp>
        <p:nvSpPr>
          <p:cNvPr id="120" name="Text Box 57"/>
          <p:cNvSpPr txBox="1">
            <a:spLocks noChangeArrowheads="1"/>
          </p:cNvSpPr>
          <p:nvPr/>
        </p:nvSpPr>
        <p:spPr bwMode="auto">
          <a:xfrm>
            <a:off x="4966140" y="3310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</a:rPr>
              <a:t>1038</a:t>
            </a:r>
            <a:endParaRPr lang="en-US" altLang="zh-CN" sz="2000" b="1">
              <a:solidFill>
                <a:schemeClr val="hlink"/>
              </a:solidFill>
            </a:endParaRPr>
          </a:p>
        </p:txBody>
      </p:sp>
      <p:sp>
        <p:nvSpPr>
          <p:cNvPr id="121" name="Text Box 58"/>
          <p:cNvSpPr txBox="1">
            <a:spLocks noChangeArrowheads="1"/>
          </p:cNvSpPr>
          <p:nvPr/>
        </p:nvSpPr>
        <p:spPr bwMode="auto">
          <a:xfrm>
            <a:off x="6337740" y="2802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1115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2" name="Text Box 59"/>
          <p:cNvSpPr txBox="1">
            <a:spLocks noChangeArrowheads="1"/>
          </p:cNvSpPr>
          <p:nvPr/>
        </p:nvSpPr>
        <p:spPr bwMode="auto">
          <a:xfrm>
            <a:off x="7175940" y="2802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1234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3" name="Text Box 60"/>
          <p:cNvSpPr txBox="1">
            <a:spLocks noChangeArrowheads="1"/>
          </p:cNvSpPr>
          <p:nvPr/>
        </p:nvSpPr>
        <p:spPr bwMode="auto">
          <a:xfrm>
            <a:off x="7175940" y="33358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</a:rPr>
              <a:t>1227</a:t>
            </a:r>
            <a:endParaRPr lang="en-US" altLang="zh-CN" sz="2000" b="1">
              <a:solidFill>
                <a:schemeClr val="hlink"/>
              </a:solidFill>
            </a:endParaRPr>
          </a:p>
        </p:txBody>
      </p:sp>
      <p:sp>
        <p:nvSpPr>
          <p:cNvPr id="124" name="Line 61"/>
          <p:cNvSpPr>
            <a:spLocks noChangeShapeType="1"/>
          </p:cNvSpPr>
          <p:nvPr/>
        </p:nvSpPr>
        <p:spPr bwMode="auto">
          <a:xfrm>
            <a:off x="2211886" y="3716891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62"/>
          <p:cNvSpPr>
            <a:spLocks noChangeShapeType="1"/>
          </p:cNvSpPr>
          <p:nvPr/>
        </p:nvSpPr>
        <p:spPr bwMode="auto">
          <a:xfrm flipV="1">
            <a:off x="2211886" y="1659491"/>
            <a:ext cx="0" cy="1447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1983286" y="5086904"/>
            <a:ext cx="487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WordArt 2"/>
          <p:cNvSpPr/>
          <p:nvPr/>
        </p:nvSpPr>
        <p:spPr>
          <a:xfrm>
            <a:off x="260985" y="391795"/>
            <a:ext cx="1950720" cy="760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时空坐标：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99335" y="391795"/>
            <a:ext cx="11760835" cy="11747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indent="0">
              <a:spcBef>
                <a:spcPct val="35000"/>
              </a:spcBef>
              <a:buNone/>
              <a:defRPr/>
            </a:pP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中华文明的继续发展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宋元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960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——1368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年）</a:t>
            </a:r>
            <a:endParaRPr lang="en-US" altLang="zh-CN" sz="2400" b="1" noProof="1">
              <a:solidFill>
                <a:srgbClr val="000000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  <a:p>
            <a:pPr>
              <a:spcBef>
                <a:spcPct val="35000"/>
              </a:spcBef>
              <a:defRPr/>
            </a:pPr>
            <a:endParaRPr lang="zh-CN" altLang="en-US" sz="24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utoUpdateAnimBg="0"/>
      <p:bldP spid="107" grpId="0" autoUpdateAnimBg="0"/>
      <p:bldP spid="112" grpId="0" autoUpdateAnimBg="0"/>
      <p:bldP spid="116" grpId="0" autoUpdateAnimBg="0"/>
      <p:bldP spid="117" grpId="0" autoUpdateAnimBg="0"/>
      <p:bldP spid="122" grpId="0" autoUpdateAnimBg="0"/>
      <p:bldP spid="12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铁血网提醒您：点击查看大图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1990" y="949960"/>
            <a:ext cx="8789035" cy="562229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952597" y="428604"/>
            <a:ext cx="7215238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 </a:t>
            </a:r>
            <a:r>
              <a:rPr lang="zh-CN" sz="2800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南宋与金、西夏、蒙古的并立</a:t>
            </a:r>
            <a:r>
              <a:rPr lang="zh-CN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（</a:t>
            </a:r>
            <a:r>
              <a:rPr lang="zh-CN" altLang="zh-CN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1127-1271</a:t>
            </a:r>
            <a:r>
              <a:rPr lang="zh-CN" b="1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）</a:t>
            </a:r>
            <a:endParaRPr lang="zh-CN" b="1" dirty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铁血网提醒您：点击查看大图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998855"/>
            <a:ext cx="8413750" cy="543052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24034" y="476888"/>
            <a:ext cx="7781583" cy="52197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CC33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隶书" pitchFamily="49" charset="-122"/>
              </a:rPr>
              <a:t>元朝的统一</a:t>
            </a:r>
            <a:r>
              <a:rPr lang="zh-CN" b="1" dirty="0">
                <a:latin typeface="隶书" pitchFamily="49" charset="-122"/>
                <a:ea typeface="隶书" pitchFamily="49" charset="-122"/>
              </a:rPr>
              <a:t>（</a:t>
            </a:r>
            <a:r>
              <a:rPr lang="zh-CN" altLang="zh-CN" b="1" dirty="0">
                <a:latin typeface="隶书" pitchFamily="49" charset="-122"/>
                <a:ea typeface="隶书" pitchFamily="49" charset="-122"/>
              </a:rPr>
              <a:t>1276-1279</a:t>
            </a:r>
            <a:r>
              <a:rPr lang="zh-CN" b="1" dirty="0">
                <a:latin typeface="隶书" pitchFamily="49" charset="-122"/>
                <a:ea typeface="隶书" pitchFamily="49" charset="-122"/>
              </a:rPr>
              <a:t>）</a:t>
            </a:r>
            <a:endParaRPr lang="zh-CN" b="1" dirty="0">
              <a:latin typeface="隶书" pitchFamily="49" charset="-122"/>
              <a:ea typeface="隶书" pitchFamily="49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4"/>
          <p:cNvSpPr>
            <a:spLocks noChangeShapeType="1"/>
          </p:cNvSpPr>
          <p:nvPr/>
        </p:nvSpPr>
        <p:spPr bwMode="auto">
          <a:xfrm>
            <a:off x="2299140" y="4402691"/>
            <a:ext cx="7620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Line 5"/>
          <p:cNvSpPr>
            <a:spLocks noChangeShapeType="1"/>
          </p:cNvSpPr>
          <p:nvPr/>
        </p:nvSpPr>
        <p:spPr bwMode="auto">
          <a:xfrm>
            <a:off x="2299140" y="2497691"/>
            <a:ext cx="762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Line 6"/>
          <p:cNvSpPr>
            <a:spLocks noChangeShapeType="1"/>
          </p:cNvSpPr>
          <p:nvPr/>
        </p:nvSpPr>
        <p:spPr bwMode="auto">
          <a:xfrm>
            <a:off x="2756340" y="3716891"/>
            <a:ext cx="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4" name="Line 7"/>
          <p:cNvSpPr>
            <a:spLocks noChangeShapeType="1"/>
          </p:cNvSpPr>
          <p:nvPr/>
        </p:nvSpPr>
        <p:spPr bwMode="auto">
          <a:xfrm>
            <a:off x="2756340" y="3716891"/>
            <a:ext cx="1295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5" name="Line 8"/>
          <p:cNvSpPr>
            <a:spLocks noChangeShapeType="1"/>
          </p:cNvSpPr>
          <p:nvPr/>
        </p:nvSpPr>
        <p:spPr bwMode="auto">
          <a:xfrm>
            <a:off x="4051740" y="3716891"/>
            <a:ext cx="0" cy="6858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Line 9"/>
          <p:cNvSpPr>
            <a:spLocks noChangeShapeType="1"/>
          </p:cNvSpPr>
          <p:nvPr/>
        </p:nvSpPr>
        <p:spPr bwMode="auto">
          <a:xfrm>
            <a:off x="2908740" y="3183491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Line 10"/>
          <p:cNvSpPr>
            <a:spLocks noChangeShapeType="1"/>
          </p:cNvSpPr>
          <p:nvPr/>
        </p:nvSpPr>
        <p:spPr bwMode="auto">
          <a:xfrm>
            <a:off x="2908740" y="318349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8" name="Line 11"/>
          <p:cNvSpPr>
            <a:spLocks noChangeShapeType="1"/>
          </p:cNvSpPr>
          <p:nvPr/>
        </p:nvSpPr>
        <p:spPr bwMode="auto">
          <a:xfrm>
            <a:off x="3823140" y="3183491"/>
            <a:ext cx="0" cy="5334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Line 12"/>
          <p:cNvSpPr>
            <a:spLocks noChangeShapeType="1"/>
          </p:cNvSpPr>
          <p:nvPr/>
        </p:nvSpPr>
        <p:spPr bwMode="auto">
          <a:xfrm>
            <a:off x="2984940" y="2497691"/>
            <a:ext cx="0" cy="6858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0" name="Line 13"/>
          <p:cNvSpPr>
            <a:spLocks noChangeShapeType="1"/>
          </p:cNvSpPr>
          <p:nvPr/>
        </p:nvSpPr>
        <p:spPr bwMode="auto">
          <a:xfrm>
            <a:off x="3823140" y="3183491"/>
            <a:ext cx="1219200" cy="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5042340" y="3183491"/>
            <a:ext cx="0" cy="533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" name="Line 15"/>
          <p:cNvSpPr>
            <a:spLocks noChangeShapeType="1"/>
          </p:cNvSpPr>
          <p:nvPr/>
        </p:nvSpPr>
        <p:spPr bwMode="auto">
          <a:xfrm>
            <a:off x="5042340" y="3716891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5" name="Line 16"/>
          <p:cNvSpPr>
            <a:spLocks noChangeShapeType="1"/>
          </p:cNvSpPr>
          <p:nvPr/>
        </p:nvSpPr>
        <p:spPr bwMode="auto">
          <a:xfrm>
            <a:off x="6642540" y="3716891"/>
            <a:ext cx="0" cy="685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6" name="Line 17"/>
          <p:cNvSpPr>
            <a:spLocks noChangeShapeType="1"/>
          </p:cNvSpPr>
          <p:nvPr/>
        </p:nvSpPr>
        <p:spPr bwMode="auto">
          <a:xfrm>
            <a:off x="6642540" y="3716891"/>
            <a:ext cx="1905000" cy="0"/>
          </a:xfrm>
          <a:prstGeom prst="line">
            <a:avLst/>
          </a:prstGeom>
          <a:noFill/>
          <a:ln w="9525">
            <a:solidFill>
              <a:srgbClr val="D6009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>
            <a:off x="8547540" y="3716891"/>
            <a:ext cx="0" cy="6858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Line 19"/>
          <p:cNvSpPr>
            <a:spLocks noChangeShapeType="1"/>
          </p:cNvSpPr>
          <p:nvPr/>
        </p:nvSpPr>
        <p:spPr bwMode="auto">
          <a:xfrm>
            <a:off x="5042340" y="3183491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9" name="Line 20"/>
          <p:cNvSpPr>
            <a:spLocks noChangeShapeType="1"/>
          </p:cNvSpPr>
          <p:nvPr/>
        </p:nvSpPr>
        <p:spPr bwMode="auto">
          <a:xfrm>
            <a:off x="7785540" y="3183491"/>
            <a:ext cx="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0" name="Line 21"/>
          <p:cNvSpPr>
            <a:spLocks noChangeShapeType="1"/>
          </p:cNvSpPr>
          <p:nvPr/>
        </p:nvSpPr>
        <p:spPr bwMode="auto">
          <a:xfrm>
            <a:off x="8395140" y="2497691"/>
            <a:ext cx="0" cy="1219200"/>
          </a:xfrm>
          <a:prstGeom prst="line">
            <a:avLst/>
          </a:prstGeom>
          <a:noFill/>
          <a:ln w="9525">
            <a:solidFill>
              <a:srgbClr val="000099"/>
            </a:solidFill>
            <a:prstDash val="lgDashDotDot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" name="Line 22"/>
          <p:cNvSpPr>
            <a:spLocks noChangeShapeType="1"/>
          </p:cNvSpPr>
          <p:nvPr/>
        </p:nvSpPr>
        <p:spPr bwMode="auto">
          <a:xfrm>
            <a:off x="9842940" y="4402691"/>
            <a:ext cx="228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5" name="Line 23"/>
          <p:cNvSpPr>
            <a:spLocks noChangeShapeType="1"/>
          </p:cNvSpPr>
          <p:nvPr/>
        </p:nvSpPr>
        <p:spPr bwMode="auto">
          <a:xfrm flipH="1">
            <a:off x="6337740" y="2497691"/>
            <a:ext cx="228600" cy="685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6" name="Line 24"/>
          <p:cNvSpPr>
            <a:spLocks noChangeShapeType="1"/>
          </p:cNvSpPr>
          <p:nvPr/>
        </p:nvSpPr>
        <p:spPr bwMode="auto">
          <a:xfrm>
            <a:off x="7785540" y="3183491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8" name="Line 25"/>
          <p:cNvSpPr>
            <a:spLocks noChangeShapeType="1"/>
          </p:cNvSpPr>
          <p:nvPr/>
        </p:nvSpPr>
        <p:spPr bwMode="auto">
          <a:xfrm flipH="1" flipV="1">
            <a:off x="7556940" y="2497691"/>
            <a:ext cx="381000" cy="685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9" name="Line 26"/>
          <p:cNvSpPr>
            <a:spLocks noChangeShapeType="1"/>
          </p:cNvSpPr>
          <p:nvPr/>
        </p:nvSpPr>
        <p:spPr bwMode="auto">
          <a:xfrm>
            <a:off x="6642540" y="3716891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0" name="Line 27"/>
          <p:cNvSpPr>
            <a:spLocks noChangeShapeType="1"/>
          </p:cNvSpPr>
          <p:nvPr/>
        </p:nvSpPr>
        <p:spPr bwMode="auto">
          <a:xfrm>
            <a:off x="2984940" y="2497691"/>
            <a:ext cx="3581400" cy="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1" name="Line 28"/>
          <p:cNvSpPr>
            <a:spLocks noChangeShapeType="1"/>
          </p:cNvSpPr>
          <p:nvPr/>
        </p:nvSpPr>
        <p:spPr bwMode="auto">
          <a:xfrm>
            <a:off x="6337740" y="3183491"/>
            <a:ext cx="16002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" name="Line 29"/>
          <p:cNvSpPr>
            <a:spLocks noChangeShapeType="1"/>
          </p:cNvSpPr>
          <p:nvPr/>
        </p:nvSpPr>
        <p:spPr bwMode="auto">
          <a:xfrm>
            <a:off x="5042340" y="3716891"/>
            <a:ext cx="2743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3" name="Line 30"/>
          <p:cNvSpPr>
            <a:spLocks noChangeShapeType="1"/>
          </p:cNvSpPr>
          <p:nvPr/>
        </p:nvSpPr>
        <p:spPr bwMode="auto">
          <a:xfrm>
            <a:off x="4051740" y="4402691"/>
            <a:ext cx="2590800" cy="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" name="Line 31"/>
          <p:cNvSpPr>
            <a:spLocks noChangeShapeType="1"/>
          </p:cNvSpPr>
          <p:nvPr/>
        </p:nvSpPr>
        <p:spPr bwMode="auto">
          <a:xfrm>
            <a:off x="6642540" y="4402691"/>
            <a:ext cx="1905000" cy="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5" name="Line 32"/>
          <p:cNvSpPr>
            <a:spLocks noChangeShapeType="1"/>
          </p:cNvSpPr>
          <p:nvPr/>
        </p:nvSpPr>
        <p:spPr bwMode="auto">
          <a:xfrm>
            <a:off x="7556940" y="2497691"/>
            <a:ext cx="23622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6" name="Line 33"/>
          <p:cNvSpPr>
            <a:spLocks noChangeShapeType="1"/>
          </p:cNvSpPr>
          <p:nvPr/>
        </p:nvSpPr>
        <p:spPr bwMode="auto">
          <a:xfrm>
            <a:off x="9843135" y="2497455"/>
            <a:ext cx="17145" cy="1905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" name="Text Box 34"/>
          <p:cNvSpPr txBox="1">
            <a:spLocks noChangeArrowheads="1"/>
          </p:cNvSpPr>
          <p:nvPr/>
        </p:nvSpPr>
        <p:spPr bwMode="auto">
          <a:xfrm>
            <a:off x="2984940" y="3869291"/>
            <a:ext cx="70167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</a:rPr>
              <a:t>十国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98" name="Line 35"/>
          <p:cNvSpPr>
            <a:spLocks noChangeShapeType="1"/>
          </p:cNvSpPr>
          <p:nvPr/>
        </p:nvSpPr>
        <p:spPr bwMode="auto">
          <a:xfrm>
            <a:off x="2984940" y="3183491"/>
            <a:ext cx="3352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6566340" y="2497691"/>
            <a:ext cx="99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0" name="Text Box 37"/>
          <p:cNvSpPr txBox="1">
            <a:spLocks noChangeArrowheads="1"/>
          </p:cNvSpPr>
          <p:nvPr/>
        </p:nvSpPr>
        <p:spPr bwMode="auto">
          <a:xfrm>
            <a:off x="2984940" y="3205716"/>
            <a:ext cx="7620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FF0000"/>
                </a:solidFill>
              </a:rPr>
              <a:t>五代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101" name="Text Box 38"/>
          <p:cNvSpPr txBox="1">
            <a:spLocks noChangeArrowheads="1"/>
          </p:cNvSpPr>
          <p:nvPr/>
        </p:nvSpPr>
        <p:spPr bwMode="auto">
          <a:xfrm>
            <a:off x="3442140" y="2421491"/>
            <a:ext cx="25908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06600"/>
                </a:solidFill>
                <a:ea typeface="隶书" pitchFamily="49" charset="-122"/>
              </a:rPr>
              <a:t>辽（契丹）</a:t>
            </a:r>
            <a:endParaRPr lang="zh-CN" altLang="en-US" sz="3600" b="1">
              <a:solidFill>
                <a:srgbClr val="006600"/>
              </a:solidFill>
              <a:ea typeface="隶书" pitchFamily="49" charset="-122"/>
            </a:endParaRPr>
          </a:p>
        </p:txBody>
      </p:sp>
      <p:sp>
        <p:nvSpPr>
          <p:cNvPr id="102" name="Text Box 39"/>
          <p:cNvSpPr txBox="1">
            <a:spLocks noChangeArrowheads="1"/>
          </p:cNvSpPr>
          <p:nvPr/>
        </p:nvSpPr>
        <p:spPr bwMode="auto">
          <a:xfrm>
            <a:off x="6871140" y="2415141"/>
            <a:ext cx="64008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FF0000"/>
                </a:solidFill>
                <a:ea typeface="隶书" pitchFamily="49" charset="-122"/>
              </a:rPr>
              <a:t>金</a:t>
            </a:r>
            <a:endParaRPr lang="zh-CN" altLang="en-US" sz="3600" b="1" dirty="0">
              <a:solidFill>
                <a:srgbClr val="FF0000"/>
              </a:solidFill>
              <a:ea typeface="隶书" pitchFamily="49" charset="-122"/>
            </a:endParaRPr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5804340" y="3107291"/>
            <a:ext cx="11779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hlink"/>
                </a:solidFill>
                <a:ea typeface="隶书" pitchFamily="49" charset="-122"/>
              </a:rPr>
              <a:t>西夏</a:t>
            </a:r>
            <a:endParaRPr lang="zh-CN" altLang="en-US" sz="3600" b="1">
              <a:solidFill>
                <a:schemeClr val="hlink"/>
              </a:solidFill>
              <a:ea typeface="隶书" pitchFamily="49" charset="-122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4280340" y="3259691"/>
            <a:ext cx="83820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990000"/>
                </a:solidFill>
                <a:ea typeface="隶书" pitchFamily="49" charset="-122"/>
              </a:rPr>
              <a:t>北宋</a:t>
            </a:r>
            <a:endParaRPr lang="zh-CN" altLang="en-US" sz="3600" b="1">
              <a:solidFill>
                <a:srgbClr val="990000"/>
              </a:solidFill>
              <a:ea typeface="隶书" pitchFamily="49" charset="-122"/>
            </a:endParaRP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7252140" y="3793091"/>
            <a:ext cx="1101725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D60093"/>
                </a:solidFill>
                <a:ea typeface="隶书" pitchFamily="49" charset="-122"/>
              </a:rPr>
              <a:t>南宋</a:t>
            </a:r>
            <a:endParaRPr lang="zh-CN" altLang="en-US" sz="3600" b="1">
              <a:solidFill>
                <a:srgbClr val="D60093"/>
              </a:solidFill>
              <a:ea typeface="隶书" pitchFamily="49" charset="-122"/>
            </a:endParaRPr>
          </a:p>
        </p:txBody>
      </p:sp>
      <p:sp>
        <p:nvSpPr>
          <p:cNvPr id="106" name="Text Box 43"/>
          <p:cNvSpPr txBox="1">
            <a:spLocks noChangeArrowheads="1"/>
          </p:cNvSpPr>
          <p:nvPr/>
        </p:nvSpPr>
        <p:spPr bwMode="auto">
          <a:xfrm>
            <a:off x="7806813" y="2832654"/>
            <a:ext cx="459740" cy="731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endParaRPr lang="zh-CN" altLang="en-US"/>
          </a:p>
        </p:txBody>
      </p:sp>
      <p:sp>
        <p:nvSpPr>
          <p:cNvPr id="107" name="Text Box 44"/>
          <p:cNvSpPr txBox="1">
            <a:spLocks noChangeArrowheads="1"/>
          </p:cNvSpPr>
          <p:nvPr/>
        </p:nvSpPr>
        <p:spPr bwMode="auto">
          <a:xfrm>
            <a:off x="7858565" y="2650091"/>
            <a:ext cx="736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r>
              <a:rPr lang="zh-CN" altLang="en-US" sz="3600" b="1">
                <a:solidFill>
                  <a:srgbClr val="000099"/>
                </a:solidFill>
                <a:ea typeface="隶书" pitchFamily="49" charset="-122"/>
              </a:rPr>
              <a:t>蒙古</a:t>
            </a:r>
            <a:endParaRPr lang="zh-CN" altLang="en-US" sz="3600" b="1">
              <a:solidFill>
                <a:srgbClr val="000099"/>
              </a:solidFill>
              <a:ea typeface="隶书" pitchFamily="49" charset="-122"/>
            </a:endParaRPr>
          </a:p>
        </p:txBody>
      </p: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8547540" y="2726291"/>
            <a:ext cx="914400" cy="13220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8000" b="1">
                <a:solidFill>
                  <a:srgbClr val="000099"/>
                </a:solidFill>
                <a:ea typeface="隶书" pitchFamily="49" charset="-122"/>
              </a:rPr>
              <a:t>元</a:t>
            </a:r>
            <a:endParaRPr lang="zh-CN" altLang="en-US" sz="8000" b="1">
              <a:solidFill>
                <a:srgbClr val="000099"/>
              </a:solidFill>
              <a:ea typeface="隶书" pitchFamily="49" charset="-122"/>
            </a:endParaRPr>
          </a:p>
        </p:txBody>
      </p:sp>
      <p:sp>
        <p:nvSpPr>
          <p:cNvPr id="109" name="Text Box 46"/>
          <p:cNvSpPr txBox="1">
            <a:spLocks noChangeArrowheads="1"/>
          </p:cNvSpPr>
          <p:nvPr/>
        </p:nvSpPr>
        <p:spPr bwMode="auto">
          <a:xfrm>
            <a:off x="2451540" y="4402691"/>
            <a:ext cx="52959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891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10" name="Text Box 47"/>
          <p:cNvSpPr txBox="1">
            <a:spLocks noChangeArrowheads="1"/>
          </p:cNvSpPr>
          <p:nvPr/>
        </p:nvSpPr>
        <p:spPr bwMode="auto">
          <a:xfrm>
            <a:off x="3823140" y="4377291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00"/>
                </a:solidFill>
              </a:rPr>
              <a:t>979</a:t>
            </a:r>
            <a:endParaRPr lang="en-US" altLang="zh-CN" sz="2000" b="1">
              <a:solidFill>
                <a:srgbClr val="990000"/>
              </a:solidFill>
            </a:endParaRPr>
          </a:p>
        </p:txBody>
      </p:sp>
      <p:sp>
        <p:nvSpPr>
          <p:cNvPr id="111" name="Text Box 48"/>
          <p:cNvSpPr txBox="1">
            <a:spLocks noChangeArrowheads="1"/>
          </p:cNvSpPr>
          <p:nvPr/>
        </p:nvSpPr>
        <p:spPr bwMode="auto">
          <a:xfrm>
            <a:off x="6085354" y="4402691"/>
            <a:ext cx="1143008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990000"/>
                </a:solidFill>
              </a:rPr>
              <a:t>1127</a:t>
            </a:r>
            <a:endParaRPr lang="en-US" altLang="zh-CN" sz="2000" b="1" dirty="0">
              <a:solidFill>
                <a:srgbClr val="990000"/>
              </a:solidFill>
            </a:endParaRPr>
          </a:p>
        </p:txBody>
      </p:sp>
      <p:sp>
        <p:nvSpPr>
          <p:cNvPr id="112" name="Text Box 49"/>
          <p:cNvSpPr txBox="1">
            <a:spLocks noChangeArrowheads="1"/>
          </p:cNvSpPr>
          <p:nvPr/>
        </p:nvSpPr>
        <p:spPr bwMode="auto">
          <a:xfrm>
            <a:off x="8242740" y="4377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D60093"/>
                </a:solidFill>
              </a:rPr>
              <a:t>1276</a:t>
            </a:r>
            <a:endParaRPr lang="en-US" altLang="zh-CN" sz="2000" b="1">
              <a:solidFill>
                <a:srgbClr val="D60093"/>
              </a:solidFill>
            </a:endParaRPr>
          </a:p>
        </p:txBody>
      </p:sp>
      <p:sp>
        <p:nvSpPr>
          <p:cNvPr id="113" name="Text Box 50"/>
          <p:cNvSpPr txBox="1">
            <a:spLocks noChangeArrowheads="1"/>
          </p:cNvSpPr>
          <p:nvPr/>
        </p:nvSpPr>
        <p:spPr bwMode="auto">
          <a:xfrm>
            <a:off x="9538140" y="4377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99"/>
                </a:solidFill>
              </a:rPr>
              <a:t>1368</a:t>
            </a:r>
            <a:endParaRPr lang="en-US" altLang="zh-CN" sz="2000" b="1">
              <a:solidFill>
                <a:srgbClr val="000099"/>
              </a:solidFill>
            </a:endParaRPr>
          </a:p>
        </p:txBody>
      </p:sp>
      <p:sp>
        <p:nvSpPr>
          <p:cNvPr id="114" name="Text Box 51"/>
          <p:cNvSpPr txBox="1">
            <a:spLocks noChangeArrowheads="1"/>
          </p:cNvSpPr>
          <p:nvPr/>
        </p:nvSpPr>
        <p:spPr bwMode="auto">
          <a:xfrm>
            <a:off x="2816665" y="2127804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6600"/>
                </a:solidFill>
              </a:rPr>
              <a:t>916</a:t>
            </a:r>
            <a:endParaRPr lang="en-US" altLang="zh-CN" sz="2000" b="1">
              <a:solidFill>
                <a:srgbClr val="006600"/>
              </a:solidFill>
            </a:endParaRPr>
          </a:p>
        </p:txBody>
      </p:sp>
      <p:sp>
        <p:nvSpPr>
          <p:cNvPr id="115" name="Text Box 52"/>
          <p:cNvSpPr txBox="1">
            <a:spLocks noChangeArrowheads="1"/>
          </p:cNvSpPr>
          <p:nvPr/>
        </p:nvSpPr>
        <p:spPr bwMode="auto">
          <a:xfrm>
            <a:off x="6013916" y="2116691"/>
            <a:ext cx="933424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6600"/>
                </a:solidFill>
              </a:rPr>
              <a:t>1125</a:t>
            </a:r>
            <a:endParaRPr lang="en-US" altLang="zh-CN" sz="2000" b="1" dirty="0">
              <a:solidFill>
                <a:srgbClr val="006600"/>
              </a:solidFill>
            </a:endParaRPr>
          </a:p>
        </p:txBody>
      </p:sp>
      <p:sp>
        <p:nvSpPr>
          <p:cNvPr id="116" name="Text Box 53"/>
          <p:cNvSpPr txBox="1">
            <a:spLocks noChangeArrowheads="1"/>
          </p:cNvSpPr>
          <p:nvPr/>
        </p:nvSpPr>
        <p:spPr bwMode="auto">
          <a:xfrm>
            <a:off x="7252140" y="2091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99"/>
                </a:solidFill>
              </a:rPr>
              <a:t>1206</a:t>
            </a:r>
            <a:endParaRPr lang="en-US" altLang="zh-CN" sz="2000" b="1">
              <a:solidFill>
                <a:srgbClr val="000099"/>
              </a:solidFill>
            </a:endParaRPr>
          </a:p>
        </p:txBody>
      </p:sp>
      <p:sp>
        <p:nvSpPr>
          <p:cNvPr id="117" name="Text Box 54"/>
          <p:cNvSpPr txBox="1">
            <a:spLocks noChangeArrowheads="1"/>
          </p:cNvSpPr>
          <p:nvPr/>
        </p:nvSpPr>
        <p:spPr bwMode="auto">
          <a:xfrm>
            <a:off x="8090340" y="20912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000099"/>
                </a:solidFill>
              </a:rPr>
              <a:t>1271</a:t>
            </a:r>
            <a:endParaRPr lang="en-US" altLang="zh-CN" sz="2000" b="1">
              <a:solidFill>
                <a:srgbClr val="000099"/>
              </a:solidFill>
            </a:endParaRPr>
          </a:p>
        </p:txBody>
      </p:sp>
      <p:sp>
        <p:nvSpPr>
          <p:cNvPr id="118" name="Text Box 55"/>
          <p:cNvSpPr txBox="1">
            <a:spLocks noChangeArrowheads="1"/>
          </p:cNvSpPr>
          <p:nvPr/>
        </p:nvSpPr>
        <p:spPr bwMode="auto">
          <a:xfrm>
            <a:off x="2370578" y="3031091"/>
            <a:ext cx="52959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907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119" name="Text Box 56"/>
          <p:cNvSpPr txBox="1">
            <a:spLocks noChangeArrowheads="1"/>
          </p:cNvSpPr>
          <p:nvPr/>
        </p:nvSpPr>
        <p:spPr bwMode="auto">
          <a:xfrm>
            <a:off x="3746940" y="3107291"/>
            <a:ext cx="569595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990000"/>
                </a:solidFill>
              </a:rPr>
              <a:t>960</a:t>
            </a:r>
            <a:endParaRPr lang="en-US" altLang="zh-CN" sz="2000" b="1">
              <a:solidFill>
                <a:srgbClr val="990000"/>
              </a:solidFill>
            </a:endParaRPr>
          </a:p>
        </p:txBody>
      </p:sp>
      <p:sp>
        <p:nvSpPr>
          <p:cNvPr id="120" name="Text Box 57"/>
          <p:cNvSpPr txBox="1">
            <a:spLocks noChangeArrowheads="1"/>
          </p:cNvSpPr>
          <p:nvPr/>
        </p:nvSpPr>
        <p:spPr bwMode="auto">
          <a:xfrm>
            <a:off x="4966140" y="3310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</a:rPr>
              <a:t>1038</a:t>
            </a:r>
            <a:endParaRPr lang="en-US" altLang="zh-CN" sz="2000" b="1">
              <a:solidFill>
                <a:schemeClr val="hlink"/>
              </a:solidFill>
            </a:endParaRPr>
          </a:p>
        </p:txBody>
      </p:sp>
      <p:sp>
        <p:nvSpPr>
          <p:cNvPr id="121" name="Text Box 58"/>
          <p:cNvSpPr txBox="1">
            <a:spLocks noChangeArrowheads="1"/>
          </p:cNvSpPr>
          <p:nvPr/>
        </p:nvSpPr>
        <p:spPr bwMode="auto">
          <a:xfrm>
            <a:off x="6337740" y="2802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1115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2" name="Text Box 59"/>
          <p:cNvSpPr txBox="1">
            <a:spLocks noChangeArrowheads="1"/>
          </p:cNvSpPr>
          <p:nvPr/>
        </p:nvSpPr>
        <p:spPr bwMode="auto">
          <a:xfrm>
            <a:off x="7175940" y="28024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1234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23" name="Text Box 60"/>
          <p:cNvSpPr txBox="1">
            <a:spLocks noChangeArrowheads="1"/>
          </p:cNvSpPr>
          <p:nvPr/>
        </p:nvSpPr>
        <p:spPr bwMode="auto">
          <a:xfrm>
            <a:off x="7175940" y="3335891"/>
            <a:ext cx="69850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hlink"/>
                </a:solidFill>
              </a:rPr>
              <a:t>1227</a:t>
            </a:r>
            <a:endParaRPr lang="en-US" altLang="zh-CN" sz="2000" b="1">
              <a:solidFill>
                <a:schemeClr val="hlink"/>
              </a:solidFill>
            </a:endParaRPr>
          </a:p>
        </p:txBody>
      </p:sp>
      <p:sp>
        <p:nvSpPr>
          <p:cNvPr id="124" name="Line 61"/>
          <p:cNvSpPr>
            <a:spLocks noChangeShapeType="1"/>
          </p:cNvSpPr>
          <p:nvPr/>
        </p:nvSpPr>
        <p:spPr bwMode="auto">
          <a:xfrm>
            <a:off x="2211886" y="3716891"/>
            <a:ext cx="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5" name="Line 62"/>
          <p:cNvSpPr>
            <a:spLocks noChangeShapeType="1"/>
          </p:cNvSpPr>
          <p:nvPr/>
        </p:nvSpPr>
        <p:spPr bwMode="auto">
          <a:xfrm flipV="1">
            <a:off x="2211886" y="1659491"/>
            <a:ext cx="0" cy="14478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6" name="Text Box 64"/>
          <p:cNvSpPr txBox="1">
            <a:spLocks noChangeArrowheads="1"/>
          </p:cNvSpPr>
          <p:nvPr/>
        </p:nvSpPr>
        <p:spPr bwMode="auto">
          <a:xfrm>
            <a:off x="1983286" y="5086904"/>
            <a:ext cx="48768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南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7" name="WordArt 2"/>
          <p:cNvSpPr/>
          <p:nvPr/>
        </p:nvSpPr>
        <p:spPr>
          <a:xfrm>
            <a:off x="260985" y="391795"/>
            <a:ext cx="1950720" cy="7600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时空坐标：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99335" y="391795"/>
            <a:ext cx="11760835" cy="11747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indent="0">
              <a:spcBef>
                <a:spcPct val="35000"/>
              </a:spcBef>
              <a:buNone/>
              <a:defRPr/>
            </a:pP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中华文明的继续发展</a:t>
            </a: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宋元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960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</a:t>
            </a:r>
            <a:r>
              <a:rPr lang="en-US" altLang="zh-CN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——1368</a:t>
            </a:r>
            <a:r>
              <a:rPr lang="zh-CN" altLang="en-US" sz="2400" b="1">
                <a:solidFill>
                  <a:schemeClr val="accent3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年）</a:t>
            </a:r>
            <a:endParaRPr lang="en-US" altLang="zh-CN" sz="2400" b="1" noProof="1">
              <a:solidFill>
                <a:srgbClr val="000000"/>
              </a:solidFill>
              <a:effectLst/>
              <a:latin typeface="黑体" panose="02010609060101010101" pitchFamily="2" charset="-122"/>
              <a:ea typeface="黑体" panose="02010609060101010101" pitchFamily="2" charset="-122"/>
              <a:cs typeface="+mn-ea"/>
            </a:endParaRPr>
          </a:p>
          <a:p>
            <a:pPr>
              <a:spcBef>
                <a:spcPct val="35000"/>
              </a:spcBef>
              <a:defRPr/>
            </a:pPr>
            <a:endParaRPr lang="zh-CN" altLang="en-US" sz="2400" b="1" dirty="0" smtClean="0">
              <a:solidFill>
                <a:schemeClr val="accent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utoUpdateAnimBg="0"/>
      <p:bldP spid="112" grpId="0" autoUpdateAnimBg="0"/>
      <p:bldP spid="1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5" name="内容占位符 13344"/>
          <p:cNvGraphicFramePr>
            <a:graphicFrameLocks noGrp="1"/>
          </p:cNvGraphicFramePr>
          <p:nvPr>
            <p:ph/>
            <p:custDataLst>
              <p:tags r:id="rId1"/>
            </p:custDataLst>
          </p:nvPr>
        </p:nvGraphicFramePr>
        <p:xfrm>
          <a:off x="635" y="790575"/>
          <a:ext cx="12191365" cy="6231255"/>
        </p:xfrm>
        <a:graphic>
          <a:graphicData uri="http://schemas.openxmlformats.org/drawingml/2006/table">
            <a:tbl>
              <a:tblPr/>
              <a:tblGrid>
                <a:gridCol w="468630"/>
                <a:gridCol w="11722735"/>
              </a:tblGrid>
              <a:tr h="218376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政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治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645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经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济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kern="0" dirty="0">
                        <a:solidFill>
                          <a:srgbClr val="000000"/>
                        </a:solidFill>
                        <a:uFillTx/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3103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文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  <a:p>
                      <a:pPr marL="0" lvl="0" indent="0">
                        <a:buNone/>
                      </a:pPr>
                      <a:r>
                        <a:rPr lang="zh-CN" altLang="en-US" sz="2800" b="1" dirty="0">
                          <a:solidFill>
                            <a:srgbClr val="FF0000"/>
                          </a:solidFill>
                          <a:ea typeface="黑体" panose="02010609060101010101" pitchFamily="2" charset="-122"/>
                        </a:rPr>
                        <a:t>化</a:t>
                      </a:r>
                      <a:endParaRPr lang="zh-CN" altLang="en-US" sz="2800" b="1" dirty="0">
                        <a:solidFill>
                          <a:srgbClr val="FF0000"/>
                        </a:solidFill>
                        <a:ea typeface="黑体" panose="02010609060101010101" pitchFamily="2" charset="-122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000" b="1" dirty="0">
                        <a:latin typeface="黑体" panose="02010609060101010101" pitchFamily="2" charset="-122"/>
                        <a:ea typeface="黑体" panose="0201060906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502920" y="790575"/>
            <a:ext cx="1183132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宋：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中央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二府三司，加强君权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地方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收地方兵权和财权，文官任地方长官，并设通判监督，加强中央集权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元：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中央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----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中书省是最高行政机关，相权反弹。枢密院（最高军事机关），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御史台（最高监察机关）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l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地方</a:t>
            </a:r>
            <a:r>
              <a: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----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行省制度，行省下，设路府州县，宣政院管理宗教事务和吐蕃地区，澎 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marL="0" lvl="0" indent="0" algn="l"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湖巡检司管理澎湖和台湾</a:t>
            </a:r>
            <a:r>
              <a:rPr lang="zh-CN" altLang="en-US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                                </a:t>
            </a:r>
            <a:endParaRPr lang="zh-CN" altLang="en-US" sz="24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2920" y="5069205"/>
            <a:ext cx="13247370" cy="17894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144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思想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程朱理学；陆王心学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文学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宋词；话本；元曲（散曲和杂剧，杂剧将戏曲艺术推向成熟）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书法绘画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宋苏轼和元赵孟頫的行书受世人喜爱。宋风俗画和宫廷画；元的文人画</a:t>
            </a:r>
            <a:endParaRPr lang="zh-CN" altLang="en-US" sz="2400" b="1" dirty="0">
              <a:solidFill>
                <a:schemeClr val="tx1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defTabSz="914400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400" b="1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科技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400" b="1" dirty="0">
                <a:solidFill>
                  <a:schemeClr val="tx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 活字印刷书，指南针用于航海，军事上广泛使用火药；元郭守敬《授时历》</a:t>
            </a:r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 </a:t>
            </a:r>
            <a:endParaRPr lang="zh-CN" altLang="zh-CN" sz="24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WordArt 2"/>
          <p:cNvSpPr/>
          <p:nvPr/>
        </p:nvSpPr>
        <p:spPr>
          <a:xfrm>
            <a:off x="227965" y="0"/>
            <a:ext cx="2260600" cy="6743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5000"/>
                    </a:srgbClr>
                  </a:prst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知识结构：</a:t>
            </a:r>
            <a:endParaRPr lang="zh-CN" altLang="en-US" sz="3600" b="1">
              <a:ln w="19050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5000"/>
                  </a:srgbClr>
                </a:prst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2920" y="3168015"/>
            <a:ext cx="1183132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宋：</a:t>
            </a: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农业</a:t>
            </a:r>
            <a:r>
              <a:rPr lang="en-US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</a:t>
            </a: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不抑兼并，租佃关系发展；经济重心南移完成；高转筒车；江南稻麦复种制，一年两三熟</a:t>
            </a:r>
            <a:endParaRPr lang="zh-CN" altLang="en-US" sz="2000" b="1" kern="0" dirty="0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手工业</a:t>
            </a:r>
            <a:r>
              <a:rPr lang="en-US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----</a:t>
            </a: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五大官窑；织锦吸收了花鸟画中的写实风格；有了以煤作为燃料冶铁的明确记载</a:t>
            </a:r>
            <a:endParaRPr lang="zh-CN" altLang="en-US" sz="2000" b="1" kern="0" dirty="0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 sz="2000" b="1" kern="0" dirty="0">
                <a:solidFill>
                  <a:schemeClr val="accent1">
                    <a:lumMod val="50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商业</a:t>
            </a:r>
            <a:r>
              <a:rPr lang="en-US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----</a:t>
            </a: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商业革命（时空限制被打破、官府不再直接监管、纸币出现、商税收入为重要财源等）</a:t>
            </a:r>
            <a:endParaRPr lang="zh-CN" altLang="en-US" sz="2000" b="1" kern="0" dirty="0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元：</a:t>
            </a:r>
            <a:r>
              <a:rPr lang="zh-CN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黄道婆推广先进的棉纺织</a:t>
            </a:r>
            <a:r>
              <a:rPr lang="zh-CN" altLang="zh-CN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技术</a:t>
            </a:r>
            <a:r>
              <a:rPr lang="zh-CN" altLang="en-US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</a:t>
            </a:r>
            <a:r>
              <a:rPr lang="zh-CN" altLang="zh-CN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棉布</a:t>
            </a:r>
            <a:r>
              <a:rPr lang="zh-CN" altLang="en-US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逐渐</a:t>
            </a:r>
            <a:r>
              <a:rPr lang="zh-CN" altLang="zh-CN" sz="2000" b="1" kern="0" dirty="0" smtClean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成为</a:t>
            </a:r>
            <a:r>
              <a:rPr lang="zh-CN" altLang="zh-CN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民众的主要衣料；青花瓷闻名；大都成为国际性商业</a:t>
            </a:r>
            <a:endParaRPr lang="zh-CN" altLang="zh-CN" sz="2000" b="1" kern="0" dirty="0">
              <a:solidFill>
                <a:srgbClr val="000000"/>
              </a:solidFill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lvl="0" indent="0">
              <a:buNone/>
            </a:pPr>
            <a:r>
              <a:rPr lang="zh-CN" altLang="en-US" sz="2000" b="1" kern="0" dirty="0">
                <a:solidFill>
                  <a:srgbClr val="000000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大都会；泉州是重要的对外贸易港口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TABLE_BEAUTIFY" val="smartTable{205a16fa-6c7f-4891-acb5-849a1c86fe78}"/>
</p:tagLst>
</file>

<file path=ppt/tags/tag8.xml><?xml version="1.0" encoding="utf-8"?>
<p:tagLst xmlns:p="http://schemas.openxmlformats.org/presentationml/2006/main">
  <p:tag name="KSO_WM_UNIT_TABLE_BEAUTIFY" val="smartTable{205a16fa-6c7f-4891-acb5-849a1c86fe7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3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ppt/theme/themeOverride4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5686</Words>
  <Application>WPS 演示</Application>
  <PresentationFormat>自定义</PresentationFormat>
  <Paragraphs>551</Paragraphs>
  <Slides>28</Slides>
  <Notes>1</Notes>
  <HiddenSlides>4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楷体</vt:lpstr>
      <vt:lpstr>黑体</vt:lpstr>
      <vt:lpstr>隶书</vt:lpstr>
      <vt:lpstr>华文新魏</vt:lpstr>
      <vt:lpstr>Times New Roman</vt:lpstr>
      <vt:lpstr>Arial Unicode MS</vt:lpstr>
      <vt:lpstr>Verdana</vt:lpstr>
      <vt:lpstr>华文中宋</vt:lpstr>
      <vt:lpstr>Arial</vt:lpstr>
      <vt:lpstr>Courier New</vt:lpstr>
      <vt:lpstr>仿宋_GB2312</vt:lpstr>
      <vt:lpstr>Patrick Hand SC</vt:lpstr>
      <vt:lpstr>RomanS</vt:lpstr>
      <vt:lpstr>Calibri Light</vt:lpstr>
      <vt:lpstr>仿宋</vt:lpstr>
      <vt:lpstr>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探究：唐宋时期是我国古代政治制度走向成熟的时。这一时期，统治者是如何解决官僚体系内部的权力制衡问题的？ </vt:lpstr>
      <vt:lpstr>PowerPoint 演示文稿</vt:lpstr>
      <vt:lpstr>PowerPoint 演示文稿</vt:lpstr>
      <vt:lpstr>PowerPoint 演示文稿</vt:lpstr>
      <vt:lpstr>PowerPoint 演示文稿</vt:lpstr>
      <vt:lpstr>解读材料，概括行省制的特点和作用？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戴吉平</cp:lastModifiedBy>
  <cp:revision>155</cp:revision>
  <dcterms:created xsi:type="dcterms:W3CDTF">2016-01-28T03:16:00Z</dcterms:created>
  <dcterms:modified xsi:type="dcterms:W3CDTF">2020-12-10T15:55:52Z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