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71" r:id="rId14"/>
    <p:sldId id="272" r:id="rId15"/>
    <p:sldId id="273" r:id="rId16"/>
    <p:sldId id="274" r:id="rId17"/>
    <p:sldId id="275" r:id="rId18"/>
    <p:sldId id="276" r:id="rId19"/>
    <p:sldId id="278" r:id="rId20"/>
    <p:sldId id="277" r:id="rId21"/>
    <p:sldId id="258" r:id="rId22"/>
    <p:sldId id="269" r:id="rId23"/>
    <p:sldId id="479" r:id="rId24"/>
    <p:sldId id="600" r:id="rId25"/>
    <p:sldId id="27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2" d="100"/>
          <a:sy n="102" d="100"/>
        </p:scale>
        <p:origin x="138"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78A4A-C4C2-4E78-A9A9-1B06E96E64AD}" type="datetimeFigureOut">
              <a:rPr lang="zh-CN" altLang="en-US" smtClean="0"/>
              <a:t>2020/11/26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655784-4112-4232-91D3-6BBA543C9F84}" type="slidenum">
              <a:rPr lang="zh-CN" altLang="en-US" smtClean="0"/>
              <a:t>‹#›</a:t>
            </a:fld>
            <a:endParaRPr lang="zh-CN" altLang="en-US"/>
          </a:p>
        </p:txBody>
      </p:sp>
    </p:spTree>
    <p:extLst>
      <p:ext uri="{BB962C8B-B14F-4D97-AF65-F5344CB8AC3E}">
        <p14:creationId xmlns:p14="http://schemas.microsoft.com/office/powerpoint/2010/main" val="213115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幻灯片图像占位符 1">
            <a:extLst>
              <a:ext uri="{FF2B5EF4-FFF2-40B4-BE49-F238E27FC236}">
                <a16:creationId xmlns:a16="http://schemas.microsoft.com/office/drawing/2014/main" id="{BC4F947A-340C-4513-868A-E71DB0CA924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备注占位符 2">
            <a:extLst>
              <a:ext uri="{FF2B5EF4-FFF2-40B4-BE49-F238E27FC236}">
                <a16:creationId xmlns:a16="http://schemas.microsoft.com/office/drawing/2014/main" id="{53F35291-B7B2-4CA8-93E1-64B895DAF5A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spcBef>
                <a:spcPct val="0"/>
              </a:spcBef>
            </a:pPr>
            <a:r>
              <a:rPr lang="zh-CN" altLang="en-US"/>
              <a:t>教育部考试中心胡传勇、巫传朔在《基于高考评价体系的思想政治学科考试内容改革实施路径》一文中对思政课考查内容作了进一步的说明，将一核四层四翼在思政学科得以落实。必备知识置于广阔的情境中，作为能力和素养的载体。</a:t>
            </a:r>
          </a:p>
          <a:p>
            <a:pPr eaLnBrk="1" hangingPunct="1">
              <a:spcBef>
                <a:spcPct val="0"/>
              </a:spcBef>
            </a:pPr>
            <a:r>
              <a:rPr lang="zh-CN" altLang="en-US"/>
              <a:t>必备知识：</a:t>
            </a:r>
            <a:r>
              <a:rPr lang="zh-CN" altLang="en-US" b="1">
                <a:latin typeface="幼圆" panose="02010509060101010101" pitchFamily="49" charset="-122"/>
                <a:ea typeface="幼圆" panose="02010509060101010101" pitchFamily="49" charset="-122"/>
              </a:rPr>
              <a:t>形成网络化学科知识体系必须的、核心的学科概念、规律、原则、方法等。</a:t>
            </a:r>
          </a:p>
          <a:p>
            <a:endParaRPr lang="zh-CN" altLang="en-US"/>
          </a:p>
        </p:txBody>
      </p:sp>
      <p:sp>
        <p:nvSpPr>
          <p:cNvPr id="69636" name="灯片编号占位符 3">
            <a:extLst>
              <a:ext uri="{FF2B5EF4-FFF2-40B4-BE49-F238E27FC236}">
                <a16:creationId xmlns:a16="http://schemas.microsoft.com/office/drawing/2014/main" id="{58989873-C935-45FF-8931-8BB815E66D8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BDC7ED1A-945F-4784-BA8C-C5B74FD36465}" type="slidenum">
              <a:rPr lang="zh-CN" altLang="en-US" smtClean="0">
                <a:latin typeface="微软雅黑" panose="020B0503020204020204" pitchFamily="34" charset="-122"/>
              </a:rPr>
              <a:pPr fontAlgn="base">
                <a:spcBef>
                  <a:spcPct val="0"/>
                </a:spcBef>
                <a:spcAft>
                  <a:spcPct val="0"/>
                </a:spcAft>
              </a:pPr>
              <a:t>23</a:t>
            </a:fld>
            <a:endParaRPr lang="zh-CN" altLang="en-US">
              <a:latin typeface="微软雅黑" panose="020B0503020204020204" pitchFamily="34"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幻灯片图像占位符 1">
            <a:extLst>
              <a:ext uri="{FF2B5EF4-FFF2-40B4-BE49-F238E27FC236}">
                <a16:creationId xmlns:a16="http://schemas.microsoft.com/office/drawing/2014/main" id="{F1753A5D-8C8D-4447-B899-745E4936DA9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a:extLst>
              <a:ext uri="{FF2B5EF4-FFF2-40B4-BE49-F238E27FC236}">
                <a16:creationId xmlns:a16="http://schemas.microsoft.com/office/drawing/2014/main" id="{3365F9DB-BB85-489B-99AF-74BB970A3CEF}"/>
              </a:ext>
            </a:extLst>
          </p:cNvPr>
          <p:cNvSpPr>
            <a:spLocks noGrp="1"/>
          </p:cNvSpPr>
          <p:nvPr>
            <p:ph type="body" idx="1"/>
          </p:nvPr>
        </p:nvSpPr>
        <p:spPr/>
        <p:txBody>
          <a:bodyPr/>
          <a:lstStyle/>
          <a:p>
            <a:pPr eaLnBrk="1" fontAlgn="auto" hangingPunct="1">
              <a:spcBef>
                <a:spcPct val="0"/>
              </a:spcBef>
              <a:defRPr/>
            </a:pPr>
            <a:r>
              <a:rPr lang="zh-CN" altLang="zh-CN">
                <a:latin typeface="+mn-lt"/>
                <a:ea typeface="+mn-ea"/>
                <a:cs typeface="+mn-cs"/>
              </a:rPr>
              <a:t>依据认知科学和教育目标分类学的理论成果，结合思想政治学科特点，在充分总结多年高考命题经验的基础上，</a:t>
            </a:r>
            <a:r>
              <a:rPr lang="en-US" altLang="zh-CN"/>
              <a:t>《</a:t>
            </a:r>
            <a:r>
              <a:rPr lang="zh-CN" altLang="en-US"/>
              <a:t>中国高考评价体系</a:t>
            </a:r>
            <a:r>
              <a:rPr lang="en-US" altLang="zh-CN"/>
              <a:t>》</a:t>
            </a:r>
            <a:r>
              <a:rPr lang="zh-CN" altLang="en-US"/>
              <a:t>  提出了对我们本学科而言，关键能力的考查主要有这</a:t>
            </a:r>
            <a:r>
              <a:rPr lang="en-US" altLang="zh-CN"/>
              <a:t>5</a:t>
            </a:r>
            <a:r>
              <a:rPr lang="zh-CN" altLang="en-US"/>
              <a:t>个方面：   </a:t>
            </a:r>
            <a:r>
              <a:rPr lang="zh-CN" altLang="zh-CN">
                <a:latin typeface="+mn-lt"/>
                <a:ea typeface="+mn-ea"/>
                <a:cs typeface="+mn-cs"/>
              </a:rPr>
              <a:t>形成了包括辨识与判断、分析与综合、推理与论证、探究与建构、反思与评价等维度的能力目标框架。</a:t>
            </a:r>
            <a:endParaRPr lang="zh-CN" altLang="en-US"/>
          </a:p>
          <a:p>
            <a:pPr>
              <a:defRPr/>
            </a:pPr>
            <a:endParaRPr lang="zh-CN" altLang="en-US"/>
          </a:p>
        </p:txBody>
      </p:sp>
      <p:sp>
        <p:nvSpPr>
          <p:cNvPr id="75780" name="灯片编号占位符 3">
            <a:extLst>
              <a:ext uri="{FF2B5EF4-FFF2-40B4-BE49-F238E27FC236}">
                <a16:creationId xmlns:a16="http://schemas.microsoft.com/office/drawing/2014/main" id="{043E5D78-9314-4CFC-BFC0-C398173E477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4FE25856-BB8B-4102-A2CF-BC0048BA3646}" type="slidenum">
              <a:rPr lang="zh-CN" altLang="en-US" smtClean="0">
                <a:latin typeface="微软雅黑" panose="020B0503020204020204" pitchFamily="34" charset="-122"/>
              </a:rPr>
              <a:pPr fontAlgn="base">
                <a:spcBef>
                  <a:spcPct val="0"/>
                </a:spcBef>
                <a:spcAft>
                  <a:spcPct val="0"/>
                </a:spcAft>
              </a:pPr>
              <a:t>24</a:t>
            </a:fld>
            <a:endParaRPr lang="zh-CN" altLang="en-US">
              <a:latin typeface="微软雅黑" panose="020B0503020204020204" pitchFamily="3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zh-CN" altLang="en-US"/>
              <a:t>单击此处编辑母版标题样式</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11/26/2020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2020&#24180;&#23665;&#19996;&#30465;&#25919;&#27835;&#39640;&#32771;&#35797;&#21367;.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DF6D1D78-8984-40ED-B231-02D7E57E0C63}"/>
              </a:ext>
            </a:extLst>
          </p:cNvPr>
          <p:cNvSpPr/>
          <p:nvPr/>
        </p:nvSpPr>
        <p:spPr>
          <a:xfrm>
            <a:off x="2779252" y="738726"/>
            <a:ext cx="6633495" cy="2987997"/>
          </a:xfrm>
          <a:prstGeom prst="rect">
            <a:avLst/>
          </a:prstGeom>
          <a:noFill/>
        </p:spPr>
        <p:txBody>
          <a:bodyPr wrap="square" lIns="91440" tIns="45720" rIns="91440" bIns="45720">
            <a:spAutoFit/>
          </a:bodyPr>
          <a:lstStyle/>
          <a:p>
            <a:pPr algn="ctr">
              <a:lnSpc>
                <a:spcPct val="150000"/>
              </a:lnSpc>
            </a:pPr>
            <a:r>
              <a:rPr lang="zh-CN" altLang="en-US" sz="66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华文琥珀" panose="02010800040101010101" pitchFamily="2" charset="-122"/>
                <a:ea typeface="华文琥珀" panose="02010800040101010101" pitchFamily="2" charset="-122"/>
              </a:rPr>
              <a:t>夯实零模复习</a:t>
            </a:r>
            <a:endParaRPr lang="en-US" altLang="zh-CN" sz="66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华文琥珀" panose="02010800040101010101" pitchFamily="2" charset="-122"/>
              <a:ea typeface="华文琥珀" panose="02010800040101010101" pitchFamily="2" charset="-122"/>
            </a:endParaRPr>
          </a:p>
          <a:p>
            <a:pPr algn="ctr">
              <a:lnSpc>
                <a:spcPct val="150000"/>
              </a:lnSpc>
            </a:pPr>
            <a:r>
              <a:rPr lang="zh-CN" altLang="en-US" sz="66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华文琥珀" panose="02010800040101010101" pitchFamily="2" charset="-122"/>
                <a:ea typeface="华文琥珀" panose="02010800040101010101" pitchFamily="2" charset="-122"/>
              </a:rPr>
              <a:t>筑牢双基提升</a:t>
            </a:r>
            <a:endParaRPr lang="zh-CN" altLang="en-US" sz="66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华文琥珀" panose="02010800040101010101" pitchFamily="2" charset="-122"/>
              <a:ea typeface="华文琥珀" panose="02010800040101010101" pitchFamily="2" charset="-122"/>
            </a:endParaRPr>
          </a:p>
        </p:txBody>
      </p:sp>
      <p:sp>
        <p:nvSpPr>
          <p:cNvPr id="5" name="文本框 4">
            <a:extLst>
              <a:ext uri="{FF2B5EF4-FFF2-40B4-BE49-F238E27FC236}">
                <a16:creationId xmlns:a16="http://schemas.microsoft.com/office/drawing/2014/main" id="{CCD4D00B-F28D-4AC7-BCBE-3CD0AFA3256B}"/>
              </a:ext>
            </a:extLst>
          </p:cNvPr>
          <p:cNvSpPr txBox="1"/>
          <p:nvPr/>
        </p:nvSpPr>
        <p:spPr>
          <a:xfrm>
            <a:off x="7196866" y="5658523"/>
            <a:ext cx="4098663" cy="584775"/>
          </a:xfrm>
          <a:prstGeom prst="rect">
            <a:avLst/>
          </a:prstGeom>
          <a:noFill/>
        </p:spPr>
        <p:txBody>
          <a:bodyPr wrap="square" rtlCol="0">
            <a:spAutoFit/>
          </a:bodyPr>
          <a:lstStyle/>
          <a:p>
            <a:r>
              <a:rPr lang="zh-CN" altLang="en-US" sz="3200" b="1" dirty="0">
                <a:solidFill>
                  <a:schemeClr val="accent5">
                    <a:lumMod val="20000"/>
                    <a:lumOff val="80000"/>
                  </a:schemeClr>
                </a:solidFill>
              </a:rPr>
              <a:t>南大附中  曹金龙</a:t>
            </a:r>
          </a:p>
        </p:txBody>
      </p:sp>
    </p:spTree>
    <p:extLst>
      <p:ext uri="{BB962C8B-B14F-4D97-AF65-F5344CB8AC3E}">
        <p14:creationId xmlns:p14="http://schemas.microsoft.com/office/powerpoint/2010/main" val="3415696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B6FEB05B-B1A4-4F72-9302-7717E3A2F2BF}"/>
              </a:ext>
            </a:extLst>
          </p:cNvPr>
          <p:cNvSpPr txBox="1"/>
          <p:nvPr/>
        </p:nvSpPr>
        <p:spPr>
          <a:xfrm>
            <a:off x="550432" y="586344"/>
            <a:ext cx="11091135" cy="5837495"/>
          </a:xfrm>
          <a:prstGeom prst="rect">
            <a:avLst/>
          </a:prstGeom>
          <a:noFill/>
        </p:spPr>
        <p:txBody>
          <a:bodyPr wrap="square" rtlCol="0">
            <a:spAutoFit/>
          </a:bodyPr>
          <a:lstStyle/>
          <a:p>
            <a:pPr indent="267335" algn="l">
              <a:lnSpc>
                <a:spcPts val="2800"/>
              </a:lnSpc>
            </a:pP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1</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zh-CN"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审题不仔细。</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该题有两小问，但大部分同学只回答了第二小问；第二小问的设问主体是政府，但部分同学答题时出现党、公民、人大等主体。</a:t>
            </a:r>
            <a:endPar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endParaRPr>
          </a:p>
          <a:p>
            <a:pPr indent="267335" algn="l">
              <a:lnSpc>
                <a:spcPts val="2800"/>
              </a:lnSpc>
            </a:pP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2</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zh-CN"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知识点错误。</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答题时部分同学将公民的知识与政府的知识混淆，出现了</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政府坚持权利与义务相统一</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等知识性错误；部分知识点矛盾、混乱、错误。部分同学答题将政府的宗旨、原则弄混淆，政府的工作态度、工作作风和工作方法出现前后矛盾和错误。</a:t>
            </a:r>
            <a:endPar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endParaRPr>
          </a:p>
          <a:p>
            <a:pPr indent="267335" algn="l">
              <a:lnSpc>
                <a:spcPts val="2800"/>
              </a:lnSpc>
            </a:pP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3</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zh-CN"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答题不规范。</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有很大一部分同学答题没有分条、分段、标序号，有同学写成一大段话；单纯的知识点堆砌，有部分同学答题写了</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7</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条或</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8</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条；答题语句不规范、不严谨，部分同学口语化较为严重，未严格使用答题语言；部分同学还没有掌握高中政治答题的基本要求。答题时先写材料，后写知识点，答题不规范；答题条理性、结构性和逻辑性不强，答题无层次。不同的知识点没有分开答题；部分同学答题不完整。答题过于随意，未结合材料进行适当分析、答题，单纯了写了几个字。例如：</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为人民服务</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接受监督</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，缺少完整的主谓宾。</a:t>
            </a:r>
            <a:endPar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endParaRPr>
          </a:p>
          <a:p>
            <a:pPr indent="266700" algn="l">
              <a:lnSpc>
                <a:spcPts val="2800"/>
              </a:lnSpc>
            </a:pP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4</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zh-CN"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书写不规范。</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字迹潦草，字迹不清晰；答题超出答题区域；相当一部分同学试卷上出现黑团、污渍，甚至还出现箭头、下划线。</a:t>
            </a:r>
            <a:endPar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endParaRPr>
          </a:p>
          <a:p>
            <a:pPr indent="266700" algn="l">
              <a:lnSpc>
                <a:spcPts val="2800"/>
              </a:lnSpc>
            </a:pP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5</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a:t>
            </a:r>
            <a:r>
              <a:rPr lang="zh-CN"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出现一部分空白卷。</a:t>
            </a:r>
            <a:endParaRPr lang="zh-CN" altLang="en-US" sz="2400" b="1" dirty="0">
              <a:solidFill>
                <a:srgbClr val="FF00FF"/>
              </a:solidFill>
            </a:endParaRPr>
          </a:p>
        </p:txBody>
      </p:sp>
    </p:spTree>
    <p:extLst>
      <p:ext uri="{BB962C8B-B14F-4D97-AF65-F5344CB8AC3E}">
        <p14:creationId xmlns:p14="http://schemas.microsoft.com/office/powerpoint/2010/main" val="2110659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32AE7C82-E5D3-4D96-854C-1656F2826176}"/>
              </a:ext>
            </a:extLst>
          </p:cNvPr>
          <p:cNvSpPr txBox="1"/>
          <p:nvPr/>
        </p:nvSpPr>
        <p:spPr>
          <a:xfrm>
            <a:off x="1813367" y="980705"/>
            <a:ext cx="8565266" cy="461665"/>
          </a:xfrm>
          <a:prstGeom prst="rect">
            <a:avLst/>
          </a:prstGeom>
          <a:noFill/>
        </p:spPr>
        <p:txBody>
          <a:bodyPr wrap="square" rtlCol="0">
            <a:spAutoFit/>
          </a:bodyPr>
          <a:lstStyle/>
          <a:p>
            <a:r>
              <a:rPr lang="en-US" altLang="zh-CN" sz="2400" b="1" kern="100" dirty="0">
                <a:solidFill>
                  <a:srgbClr val="FFC000"/>
                </a:solidFill>
                <a:effectLst/>
                <a:latin typeface="+mn-ea"/>
                <a:cs typeface="宋体" panose="02010600030101010101" pitchFamily="2" charset="-122"/>
              </a:rPr>
              <a:t>2.</a:t>
            </a:r>
            <a:r>
              <a:rPr lang="zh-CN" altLang="zh-CN" sz="2400" b="1" kern="100" dirty="0">
                <a:solidFill>
                  <a:srgbClr val="FFC000"/>
                </a:solidFill>
                <a:effectLst/>
                <a:latin typeface="+mn-ea"/>
                <a:cs typeface="宋体" panose="02010600030101010101" pitchFamily="2" charset="-122"/>
              </a:rPr>
              <a:t>第</a:t>
            </a:r>
            <a:r>
              <a:rPr lang="en-US" altLang="zh-CN" sz="2400" b="1" kern="100" dirty="0">
                <a:solidFill>
                  <a:srgbClr val="FFC000"/>
                </a:solidFill>
                <a:effectLst/>
                <a:latin typeface="+mn-ea"/>
                <a:cs typeface="宋体" panose="02010600030101010101" pitchFamily="2" charset="-122"/>
              </a:rPr>
              <a:t>32</a:t>
            </a:r>
            <a:r>
              <a:rPr lang="zh-CN" altLang="zh-CN" sz="2400" b="1" kern="100" dirty="0">
                <a:solidFill>
                  <a:srgbClr val="FFC000"/>
                </a:solidFill>
                <a:effectLst/>
                <a:latin typeface="+mn-ea"/>
                <a:cs typeface="宋体" panose="02010600030101010101" pitchFamily="2" charset="-122"/>
              </a:rPr>
              <a:t>题：满分为</a:t>
            </a:r>
            <a:r>
              <a:rPr lang="en-US" altLang="zh-CN" sz="2400" b="1" kern="100" dirty="0">
                <a:solidFill>
                  <a:srgbClr val="FFC000"/>
                </a:solidFill>
                <a:effectLst/>
                <a:latin typeface="+mn-ea"/>
                <a:cs typeface="宋体" panose="02010600030101010101" pitchFamily="2" charset="-122"/>
              </a:rPr>
              <a:t>6</a:t>
            </a:r>
            <a:r>
              <a:rPr lang="zh-CN" altLang="zh-CN" sz="2400" b="1" kern="100" dirty="0">
                <a:solidFill>
                  <a:srgbClr val="FFC000"/>
                </a:solidFill>
                <a:effectLst/>
                <a:latin typeface="+mn-ea"/>
                <a:cs typeface="宋体" panose="02010600030101010101" pitchFamily="2" charset="-122"/>
              </a:rPr>
              <a:t>分，均分为</a:t>
            </a:r>
            <a:r>
              <a:rPr lang="en-US" altLang="zh-CN" sz="2400" b="1" kern="100" dirty="0">
                <a:solidFill>
                  <a:srgbClr val="FFC000"/>
                </a:solidFill>
                <a:effectLst/>
                <a:latin typeface="+mn-ea"/>
                <a:cs typeface="宋体" panose="02010600030101010101" pitchFamily="2" charset="-122"/>
              </a:rPr>
              <a:t>2.1</a:t>
            </a:r>
            <a:r>
              <a:rPr lang="zh-CN" altLang="zh-CN" sz="2400" b="1" kern="100" dirty="0">
                <a:solidFill>
                  <a:srgbClr val="FFC000"/>
                </a:solidFill>
                <a:effectLst/>
                <a:latin typeface="+mn-ea"/>
                <a:cs typeface="宋体" panose="02010600030101010101" pitchFamily="2" charset="-122"/>
              </a:rPr>
              <a:t>分，得分率为</a:t>
            </a:r>
            <a:r>
              <a:rPr lang="en-US" altLang="zh-CN" sz="2400" b="1" kern="100" dirty="0">
                <a:solidFill>
                  <a:srgbClr val="FFC000"/>
                </a:solidFill>
                <a:effectLst/>
                <a:latin typeface="+mn-ea"/>
                <a:cs typeface="宋体" panose="02010600030101010101" pitchFamily="2" charset="-122"/>
              </a:rPr>
              <a:t>34.6%</a:t>
            </a:r>
            <a:r>
              <a:rPr lang="zh-CN" altLang="zh-CN" sz="2400" b="1" kern="100" dirty="0">
                <a:solidFill>
                  <a:srgbClr val="FFC000"/>
                </a:solidFill>
                <a:effectLst/>
                <a:latin typeface="+mn-ea"/>
                <a:cs typeface="宋体" panose="02010600030101010101" pitchFamily="2" charset="-122"/>
              </a:rPr>
              <a:t>。</a:t>
            </a:r>
            <a:endParaRPr lang="zh-CN" altLang="en-US" sz="2400" dirty="0">
              <a:solidFill>
                <a:srgbClr val="FFC000"/>
              </a:solidFill>
              <a:latin typeface="+mn-ea"/>
            </a:endParaRPr>
          </a:p>
        </p:txBody>
      </p:sp>
      <p:pic>
        <p:nvPicPr>
          <p:cNvPr id="3" name="图片 2">
            <a:extLst>
              <a:ext uri="{FF2B5EF4-FFF2-40B4-BE49-F238E27FC236}">
                <a16:creationId xmlns:a16="http://schemas.microsoft.com/office/drawing/2014/main" id="{750D6474-4E30-477B-93A9-CF332D22B0A1}"/>
              </a:ext>
            </a:extLst>
          </p:cNvPr>
          <p:cNvPicPr>
            <a:picLocks noChangeAspect="1"/>
          </p:cNvPicPr>
          <p:nvPr/>
        </p:nvPicPr>
        <p:blipFill>
          <a:blip r:embed="rId2"/>
          <a:stretch>
            <a:fillRect/>
          </a:stretch>
        </p:blipFill>
        <p:spPr>
          <a:xfrm>
            <a:off x="895979" y="2000922"/>
            <a:ext cx="10400041" cy="3786692"/>
          </a:xfrm>
          <a:prstGeom prst="rect">
            <a:avLst/>
          </a:prstGeom>
        </p:spPr>
      </p:pic>
    </p:spTree>
    <p:extLst>
      <p:ext uri="{BB962C8B-B14F-4D97-AF65-F5344CB8AC3E}">
        <p14:creationId xmlns:p14="http://schemas.microsoft.com/office/powerpoint/2010/main" val="1893398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31A5A907-71F0-4B96-8C34-1EFCA8EBE81C}"/>
              </a:ext>
            </a:extLst>
          </p:cNvPr>
          <p:cNvSpPr txBox="1"/>
          <p:nvPr/>
        </p:nvSpPr>
        <p:spPr>
          <a:xfrm>
            <a:off x="1215614" y="1559315"/>
            <a:ext cx="10198249" cy="4247317"/>
          </a:xfrm>
          <a:prstGeom prst="rect">
            <a:avLst/>
          </a:prstGeom>
          <a:noFill/>
        </p:spPr>
        <p:txBody>
          <a:bodyPr wrap="square" rtlCol="0">
            <a:spAutoFit/>
          </a:bodyPr>
          <a:lstStyle/>
          <a:p>
            <a:pPr lvl="0" algn="l">
              <a:lnSpc>
                <a:spcPct val="150000"/>
              </a:lnSpc>
            </a:pPr>
            <a:r>
              <a:rPr lang="en-US" altLang="zh-CN" sz="1800" kern="100" dirty="0">
                <a:effectLst/>
                <a:latin typeface="Calibri" panose="020F0502020204030204" pitchFamily="34" charset="0"/>
                <a:ea typeface="宋体" panose="02010600030101010101" pitchFamily="2" charset="-122"/>
                <a:cs typeface="宋体" panose="02010600030101010101" pitchFamily="2" charset="-122"/>
              </a:rPr>
              <a:t>     </a:t>
            </a:r>
            <a:r>
              <a:rPr lang="zh-CN" altLang="en-US" sz="2400" b="1" kern="100" dirty="0">
                <a:latin typeface="楷体" panose="02010609060101010101" pitchFamily="49" charset="-122"/>
                <a:ea typeface="楷体" panose="02010609060101010101" pitchFamily="49" charset="-122"/>
              </a:rPr>
              <a:t>（</a:t>
            </a:r>
            <a:r>
              <a:rPr lang="en-US" altLang="zh-CN" sz="2400" b="1" kern="100" dirty="0">
                <a:latin typeface="楷体" panose="02010609060101010101" pitchFamily="49" charset="-122"/>
                <a:ea typeface="楷体" panose="02010609060101010101" pitchFamily="49" charset="-122"/>
              </a:rPr>
              <a:t>1</a:t>
            </a:r>
            <a:r>
              <a:rPr lang="zh-CN" altLang="en-US" sz="2400" b="1" kern="100" dirty="0">
                <a:latin typeface="楷体" panose="02010609060101010101" pitchFamily="49" charset="-122"/>
                <a:ea typeface="楷体" panose="02010609060101010101" pitchFamily="49" charset="-122"/>
              </a:rPr>
              <a:t>）</a:t>
            </a:r>
            <a:r>
              <a:rPr lang="zh-CN" altLang="zh-CN" sz="2400" b="1" kern="100" dirty="0">
                <a:solidFill>
                  <a:srgbClr val="FF00FF"/>
                </a:solidFill>
                <a:latin typeface="楷体" panose="02010609060101010101" pitchFamily="49" charset="-122"/>
                <a:ea typeface="楷体" panose="02010609060101010101" pitchFamily="49" charset="-122"/>
              </a:rPr>
              <a:t>哲学模块认知不清</a:t>
            </a:r>
            <a:r>
              <a:rPr lang="zh-CN" altLang="zh-CN" sz="2400" b="1" kern="100" dirty="0">
                <a:latin typeface="楷体" panose="02010609060101010101" pitchFamily="49" charset="-122"/>
                <a:ea typeface="楷体" panose="02010609060101010101" pitchFamily="49" charset="-122"/>
              </a:rPr>
              <a:t>，把历史唯物主义与唯物论、认识论、辩证法等其他哲学模块混淆，导致全部失分。</a:t>
            </a:r>
          </a:p>
          <a:p>
            <a:pPr indent="266700" algn="l">
              <a:lnSpc>
                <a:spcPct val="150000"/>
              </a:lnSpc>
            </a:pPr>
            <a:r>
              <a:rPr lang="zh-CN" altLang="zh-CN" sz="2400" b="1" kern="100" dirty="0">
                <a:latin typeface="楷体" panose="02010609060101010101" pitchFamily="49" charset="-122"/>
                <a:ea typeface="楷体" panose="02010609060101010101" pitchFamily="49" charset="-122"/>
              </a:rPr>
              <a:t>（</a:t>
            </a:r>
            <a:r>
              <a:rPr lang="en-US" altLang="zh-CN" sz="2400" b="1" kern="100" dirty="0">
                <a:latin typeface="楷体" panose="02010609060101010101" pitchFamily="49" charset="-122"/>
                <a:ea typeface="楷体" panose="02010609060101010101" pitchFamily="49" charset="-122"/>
              </a:rPr>
              <a:t>2</a:t>
            </a:r>
            <a:r>
              <a:rPr lang="zh-CN" altLang="zh-CN" sz="2400" b="1" kern="100" dirty="0">
                <a:latin typeface="楷体" panose="02010609060101010101" pitchFamily="49" charset="-122"/>
                <a:ea typeface="楷体" panose="02010609060101010101" pitchFamily="49" charset="-122"/>
              </a:rPr>
              <a:t>）</a:t>
            </a:r>
            <a:r>
              <a:rPr lang="zh-CN" altLang="zh-CN" sz="2400" b="1" kern="100" dirty="0">
                <a:solidFill>
                  <a:srgbClr val="FF00FF"/>
                </a:solidFill>
                <a:latin typeface="楷体" panose="02010609060101010101" pitchFamily="49" charset="-122"/>
                <a:ea typeface="楷体" panose="02010609060101010101" pitchFamily="49" charset="-122"/>
              </a:rPr>
              <a:t>哲学基础知识薄弱</a:t>
            </a:r>
            <a:r>
              <a:rPr lang="zh-CN" altLang="zh-CN" sz="2400" b="1" kern="100" dirty="0">
                <a:latin typeface="楷体" panose="02010609060101010101" pitchFamily="49" charset="-122"/>
                <a:ea typeface="楷体" panose="02010609060101010101" pitchFamily="49" charset="-122"/>
              </a:rPr>
              <a:t>，原理方法论不会写或写不完整，出现简单罗列观点的情况。</a:t>
            </a:r>
          </a:p>
          <a:p>
            <a:pPr indent="266700" algn="l">
              <a:lnSpc>
                <a:spcPct val="150000"/>
              </a:lnSpc>
              <a:tabLst>
                <a:tab pos="198120" algn="l"/>
              </a:tabLst>
            </a:pPr>
            <a:r>
              <a:rPr lang="zh-CN" altLang="zh-CN" sz="2400" b="1" kern="100" dirty="0">
                <a:latin typeface="楷体" panose="02010609060101010101" pitchFamily="49" charset="-122"/>
                <a:ea typeface="楷体" panose="02010609060101010101" pitchFamily="49" charset="-122"/>
              </a:rPr>
              <a:t>（</a:t>
            </a:r>
            <a:r>
              <a:rPr lang="en-US" altLang="zh-CN" sz="2400" b="1" kern="100" dirty="0">
                <a:latin typeface="楷体" panose="02010609060101010101" pitchFamily="49" charset="-122"/>
                <a:ea typeface="楷体" panose="02010609060101010101" pitchFamily="49" charset="-122"/>
              </a:rPr>
              <a:t>3</a:t>
            </a:r>
            <a:r>
              <a:rPr lang="zh-CN" altLang="zh-CN" sz="2400" b="1" kern="100" dirty="0">
                <a:latin typeface="楷体" panose="02010609060101010101" pitchFamily="49" charset="-122"/>
                <a:ea typeface="楷体" panose="02010609060101010101" pitchFamily="49" charset="-122"/>
              </a:rPr>
              <a:t>）</a:t>
            </a:r>
            <a:r>
              <a:rPr lang="zh-CN" altLang="zh-CN" sz="2400" b="1" kern="100" dirty="0">
                <a:solidFill>
                  <a:srgbClr val="FF00FF"/>
                </a:solidFill>
                <a:latin typeface="楷体" panose="02010609060101010101" pitchFamily="49" charset="-122"/>
                <a:ea typeface="楷体" panose="02010609060101010101" pitchFamily="49" charset="-122"/>
              </a:rPr>
              <a:t>答题要点生搬硬套</a:t>
            </a:r>
            <a:r>
              <a:rPr lang="zh-CN" altLang="zh-CN" sz="2400" b="1" kern="100" dirty="0">
                <a:latin typeface="楷体" panose="02010609060101010101" pitchFamily="49" charset="-122"/>
                <a:ea typeface="楷体" panose="02010609060101010101" pitchFamily="49" charset="-122"/>
              </a:rPr>
              <a:t>，没有材料分析，或者材料分析逻辑性较差，灵活运用所学知识分析解决问题的能力明显偏弱。</a:t>
            </a:r>
          </a:p>
          <a:p>
            <a:pPr indent="266700" algn="l">
              <a:lnSpc>
                <a:spcPct val="150000"/>
              </a:lnSpc>
            </a:pPr>
            <a:r>
              <a:rPr lang="zh-CN" altLang="zh-CN" sz="2400" b="1" kern="100" dirty="0">
                <a:latin typeface="楷体" panose="02010609060101010101" pitchFamily="49" charset="-122"/>
                <a:ea typeface="楷体" panose="02010609060101010101" pitchFamily="49" charset="-122"/>
              </a:rPr>
              <a:t>（</a:t>
            </a:r>
            <a:r>
              <a:rPr lang="en-US" altLang="zh-CN" sz="2400" b="1" kern="100" dirty="0">
                <a:latin typeface="楷体" panose="02010609060101010101" pitchFamily="49" charset="-122"/>
                <a:ea typeface="楷体" panose="02010609060101010101" pitchFamily="49" charset="-122"/>
              </a:rPr>
              <a:t>4</a:t>
            </a:r>
            <a:r>
              <a:rPr lang="zh-CN" altLang="zh-CN" sz="2400" b="1" kern="100" dirty="0">
                <a:latin typeface="楷体" panose="02010609060101010101" pitchFamily="49" charset="-122"/>
                <a:ea typeface="楷体" panose="02010609060101010101" pitchFamily="49" charset="-122"/>
              </a:rPr>
              <a:t>）</a:t>
            </a:r>
            <a:r>
              <a:rPr lang="zh-CN" altLang="zh-CN" sz="2400" b="1" kern="100" dirty="0">
                <a:solidFill>
                  <a:srgbClr val="FF00FF"/>
                </a:solidFill>
                <a:latin typeface="楷体" panose="02010609060101010101" pitchFamily="49" charset="-122"/>
                <a:ea typeface="楷体" panose="02010609060101010101" pitchFamily="49" charset="-122"/>
              </a:rPr>
              <a:t>缺乏学科核心观点</a:t>
            </a:r>
            <a:r>
              <a:rPr lang="zh-CN" altLang="zh-CN" sz="2400" b="1" kern="100" dirty="0">
                <a:latin typeface="楷体" panose="02010609060101010101" pitchFamily="49" charset="-122"/>
                <a:ea typeface="楷体" panose="02010609060101010101" pitchFamily="49" charset="-122"/>
              </a:rPr>
              <a:t>，语言表达不准确，语句不通，格式不规范。</a:t>
            </a:r>
          </a:p>
          <a:p>
            <a:endParaRPr lang="zh-CN" altLang="en-US" dirty="0"/>
          </a:p>
        </p:txBody>
      </p:sp>
    </p:spTree>
    <p:extLst>
      <p:ext uri="{BB962C8B-B14F-4D97-AF65-F5344CB8AC3E}">
        <p14:creationId xmlns:p14="http://schemas.microsoft.com/office/powerpoint/2010/main" val="2624067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B65CE243-B1D7-4DAC-8AD5-627A2160D918}"/>
              </a:ext>
            </a:extLst>
          </p:cNvPr>
          <p:cNvPicPr>
            <a:picLocks noChangeAspect="1"/>
          </p:cNvPicPr>
          <p:nvPr/>
        </p:nvPicPr>
        <p:blipFill>
          <a:blip r:embed="rId2"/>
          <a:stretch>
            <a:fillRect/>
          </a:stretch>
        </p:blipFill>
        <p:spPr>
          <a:xfrm>
            <a:off x="1283156" y="1656678"/>
            <a:ext cx="9873205" cy="4550484"/>
          </a:xfrm>
          <a:prstGeom prst="rect">
            <a:avLst/>
          </a:prstGeom>
        </p:spPr>
      </p:pic>
      <p:sp>
        <p:nvSpPr>
          <p:cNvPr id="3" name="文本框 2">
            <a:extLst>
              <a:ext uri="{FF2B5EF4-FFF2-40B4-BE49-F238E27FC236}">
                <a16:creationId xmlns:a16="http://schemas.microsoft.com/office/drawing/2014/main" id="{1E670BE3-2A9B-487B-ADBD-53B4DC0A083A}"/>
              </a:ext>
            </a:extLst>
          </p:cNvPr>
          <p:cNvSpPr txBox="1"/>
          <p:nvPr/>
        </p:nvSpPr>
        <p:spPr>
          <a:xfrm>
            <a:off x="1576699" y="926917"/>
            <a:ext cx="8565266" cy="298159"/>
          </a:xfrm>
          <a:prstGeom prst="rect">
            <a:avLst/>
          </a:prstGeom>
          <a:noFill/>
        </p:spPr>
        <p:txBody>
          <a:bodyPr wrap="square" rtlCol="0">
            <a:spAutoFit/>
          </a:bodyPr>
          <a:lstStyle/>
          <a:p>
            <a:pPr indent="267970" algn="l">
              <a:lnSpc>
                <a:spcPts val="1600"/>
              </a:lnSpc>
            </a:pPr>
            <a:r>
              <a:rPr lang="en-US" altLang="zh-CN" sz="2400" b="1" kern="100" dirty="0">
                <a:solidFill>
                  <a:srgbClr val="FFC000"/>
                </a:solidFill>
                <a:latin typeface="+mn-ea"/>
              </a:rPr>
              <a:t>3.</a:t>
            </a:r>
            <a:r>
              <a:rPr lang="zh-CN" altLang="zh-CN" sz="2400" b="1" kern="100" dirty="0">
                <a:solidFill>
                  <a:srgbClr val="FFC000"/>
                </a:solidFill>
                <a:latin typeface="+mn-ea"/>
              </a:rPr>
              <a:t>第</a:t>
            </a:r>
            <a:r>
              <a:rPr lang="en-US" altLang="zh-CN" sz="2400" b="1" kern="100" dirty="0">
                <a:solidFill>
                  <a:srgbClr val="FFC000"/>
                </a:solidFill>
                <a:latin typeface="+mn-ea"/>
              </a:rPr>
              <a:t>33</a:t>
            </a:r>
            <a:r>
              <a:rPr lang="zh-CN" altLang="zh-CN" sz="2400" b="1" kern="100" dirty="0">
                <a:solidFill>
                  <a:srgbClr val="FFC000"/>
                </a:solidFill>
                <a:latin typeface="+mn-ea"/>
              </a:rPr>
              <a:t>题：满分为</a:t>
            </a:r>
            <a:r>
              <a:rPr lang="en-US" altLang="zh-CN" sz="2400" b="1" kern="100" dirty="0">
                <a:solidFill>
                  <a:srgbClr val="FFC000"/>
                </a:solidFill>
                <a:latin typeface="+mn-ea"/>
              </a:rPr>
              <a:t>6</a:t>
            </a:r>
            <a:r>
              <a:rPr lang="zh-CN" altLang="zh-CN" sz="2400" b="1" kern="100" dirty="0">
                <a:solidFill>
                  <a:srgbClr val="FFC000"/>
                </a:solidFill>
                <a:latin typeface="+mn-ea"/>
              </a:rPr>
              <a:t>分，均分为</a:t>
            </a:r>
            <a:r>
              <a:rPr lang="en-US" altLang="zh-CN" sz="2400" b="1" kern="100" dirty="0">
                <a:solidFill>
                  <a:srgbClr val="FFC000"/>
                </a:solidFill>
                <a:latin typeface="+mn-ea"/>
              </a:rPr>
              <a:t>2</a:t>
            </a:r>
            <a:r>
              <a:rPr lang="zh-CN" altLang="zh-CN" sz="2400" b="1" kern="100" dirty="0">
                <a:solidFill>
                  <a:srgbClr val="FFC000"/>
                </a:solidFill>
                <a:latin typeface="+mn-ea"/>
              </a:rPr>
              <a:t>分，得分率为</a:t>
            </a:r>
            <a:r>
              <a:rPr lang="en-US" altLang="zh-CN" sz="2400" b="1" kern="100" dirty="0">
                <a:solidFill>
                  <a:srgbClr val="FFC000"/>
                </a:solidFill>
                <a:latin typeface="+mn-ea"/>
              </a:rPr>
              <a:t>33.2%</a:t>
            </a:r>
            <a:r>
              <a:rPr lang="zh-CN" altLang="zh-CN" sz="2400" b="1" kern="100" dirty="0">
                <a:solidFill>
                  <a:srgbClr val="FFC000"/>
                </a:solidFill>
                <a:latin typeface="+mn-ea"/>
              </a:rPr>
              <a:t>。</a:t>
            </a:r>
          </a:p>
        </p:txBody>
      </p:sp>
    </p:spTree>
    <p:extLst>
      <p:ext uri="{BB962C8B-B14F-4D97-AF65-F5344CB8AC3E}">
        <p14:creationId xmlns:p14="http://schemas.microsoft.com/office/powerpoint/2010/main" val="3492770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8249D596-7A0D-41B6-9D8E-807895656F91}"/>
              </a:ext>
            </a:extLst>
          </p:cNvPr>
          <p:cNvSpPr txBox="1"/>
          <p:nvPr/>
        </p:nvSpPr>
        <p:spPr>
          <a:xfrm>
            <a:off x="1043491" y="817582"/>
            <a:ext cx="10381130" cy="5569089"/>
          </a:xfrm>
          <a:prstGeom prst="rect">
            <a:avLst/>
          </a:prstGeom>
          <a:noFill/>
        </p:spPr>
        <p:txBody>
          <a:bodyPr wrap="square" rtlCol="0">
            <a:spAutoFit/>
          </a:bodyPr>
          <a:lstStyle/>
          <a:p>
            <a:pPr indent="266700" algn="l">
              <a:lnSpc>
                <a:spcPct val="150000"/>
              </a:lnSpc>
            </a:pPr>
            <a:r>
              <a:rPr lang="zh-CN" altLang="zh-CN" sz="2400" b="1" kern="100" dirty="0">
                <a:latin typeface="楷体" panose="02010609060101010101" pitchFamily="49" charset="-122"/>
                <a:ea typeface="楷体" panose="02010609060101010101" pitchFamily="49" charset="-122"/>
              </a:rPr>
              <a:t>（</a:t>
            </a:r>
            <a:r>
              <a:rPr lang="en-US" altLang="zh-CN" sz="2400" b="1" kern="100" dirty="0">
                <a:latin typeface="楷体" panose="02010609060101010101" pitchFamily="49" charset="-122"/>
                <a:ea typeface="楷体" panose="02010609060101010101" pitchFamily="49" charset="-122"/>
              </a:rPr>
              <a:t>1</a:t>
            </a:r>
            <a:r>
              <a:rPr lang="zh-CN" altLang="zh-CN" sz="2400" b="1" kern="100" dirty="0">
                <a:latin typeface="楷体" panose="02010609060101010101" pitchFamily="49" charset="-122"/>
                <a:ea typeface="楷体" panose="02010609060101010101" pitchFamily="49" charset="-122"/>
              </a:rPr>
              <a:t>）</a:t>
            </a:r>
            <a:r>
              <a:rPr lang="zh-CN" altLang="zh-CN" sz="2400" b="1" kern="100" dirty="0">
                <a:solidFill>
                  <a:srgbClr val="FF00FF"/>
                </a:solidFill>
                <a:latin typeface="楷体" panose="02010609060101010101" pitchFamily="49" charset="-122"/>
                <a:ea typeface="楷体" panose="02010609060101010101" pitchFamily="49" charset="-122"/>
              </a:rPr>
              <a:t>思考不全面。</a:t>
            </a:r>
            <a:r>
              <a:rPr lang="zh-CN" altLang="zh-CN" sz="2400" b="1" kern="100" dirty="0">
                <a:latin typeface="楷体" panose="02010609060101010101" pitchFamily="49" charset="-122"/>
                <a:ea typeface="楷体" panose="02010609060101010101" pitchFamily="49" charset="-122"/>
              </a:rPr>
              <a:t>没有从多角度分析推进经济全球化的意义。其中</a:t>
            </a:r>
            <a:r>
              <a:rPr lang="en-US" altLang="zh-CN" sz="2400" b="1" kern="100" dirty="0">
                <a:latin typeface="楷体" panose="02010609060101010101" pitchFamily="49" charset="-122"/>
                <a:ea typeface="楷体" panose="02010609060101010101" pitchFamily="49" charset="-122"/>
              </a:rPr>
              <a:t>“</a:t>
            </a:r>
            <a:r>
              <a:rPr lang="zh-CN" altLang="zh-CN" sz="2400" b="1" kern="100" dirty="0">
                <a:latin typeface="楷体" panose="02010609060101010101" pitchFamily="49" charset="-122"/>
                <a:ea typeface="楷体" panose="02010609060101010101" pitchFamily="49" charset="-122"/>
              </a:rPr>
              <a:t>促进全球经济的复苏</a:t>
            </a:r>
            <a:r>
              <a:rPr lang="en-US" altLang="zh-CN" sz="2400" b="1" kern="100" dirty="0">
                <a:latin typeface="楷体" panose="02010609060101010101" pitchFamily="49" charset="-122"/>
                <a:ea typeface="楷体" panose="02010609060101010101" pitchFamily="49" charset="-122"/>
              </a:rPr>
              <a:t>”</a:t>
            </a:r>
            <a:r>
              <a:rPr lang="zh-CN" altLang="zh-CN" sz="2400" b="1" kern="100" dirty="0">
                <a:latin typeface="楷体" panose="02010609060101010101" pitchFamily="49" charset="-122"/>
                <a:ea typeface="楷体" panose="02010609060101010101" pitchFamily="49" charset="-122"/>
              </a:rPr>
              <a:t>这一要点，答到的学生很少。很多学生笼统回答</a:t>
            </a:r>
            <a:r>
              <a:rPr lang="en-US" altLang="zh-CN" sz="2400" b="1" kern="100" dirty="0">
                <a:latin typeface="楷体" panose="02010609060101010101" pitchFamily="49" charset="-122"/>
                <a:ea typeface="楷体" panose="02010609060101010101" pitchFamily="49" charset="-122"/>
              </a:rPr>
              <a:t>“</a:t>
            </a:r>
            <a:r>
              <a:rPr lang="zh-CN" altLang="zh-CN" sz="2400" b="1" kern="100" dirty="0">
                <a:latin typeface="楷体" panose="02010609060101010101" pitchFamily="49" charset="-122"/>
                <a:ea typeface="楷体" panose="02010609060101010101" pitchFamily="49" charset="-122"/>
              </a:rPr>
              <a:t>推动经济全球化发展</a:t>
            </a:r>
            <a:r>
              <a:rPr lang="en-US" altLang="zh-CN" sz="2400" b="1" kern="100" dirty="0">
                <a:latin typeface="楷体" panose="02010609060101010101" pitchFamily="49" charset="-122"/>
                <a:ea typeface="楷体" panose="02010609060101010101" pitchFamily="49" charset="-122"/>
              </a:rPr>
              <a:t>”</a:t>
            </a:r>
            <a:r>
              <a:rPr lang="zh-CN" altLang="zh-CN" sz="2400" b="1" kern="100" dirty="0">
                <a:latin typeface="楷体" panose="02010609060101010101" pitchFamily="49" charset="-122"/>
                <a:ea typeface="楷体" panose="02010609060101010101" pitchFamily="49" charset="-122"/>
              </a:rPr>
              <a:t>，无法得分。</a:t>
            </a:r>
          </a:p>
          <a:p>
            <a:pPr indent="266700" algn="l">
              <a:lnSpc>
                <a:spcPct val="150000"/>
              </a:lnSpc>
            </a:pPr>
            <a:r>
              <a:rPr lang="zh-CN" altLang="zh-CN" sz="2400" b="1" kern="100" dirty="0">
                <a:latin typeface="楷体" panose="02010609060101010101" pitchFamily="49" charset="-122"/>
                <a:ea typeface="楷体" panose="02010609060101010101" pitchFamily="49" charset="-122"/>
              </a:rPr>
              <a:t>（</a:t>
            </a:r>
            <a:r>
              <a:rPr lang="en-US" altLang="zh-CN" sz="2400" b="1" kern="100" dirty="0">
                <a:latin typeface="楷体" panose="02010609060101010101" pitchFamily="49" charset="-122"/>
                <a:ea typeface="楷体" panose="02010609060101010101" pitchFamily="49" charset="-122"/>
              </a:rPr>
              <a:t>2</a:t>
            </a:r>
            <a:r>
              <a:rPr lang="zh-CN" altLang="zh-CN" sz="2400" b="1" kern="100" dirty="0">
                <a:latin typeface="楷体" panose="02010609060101010101" pitchFamily="49" charset="-122"/>
                <a:ea typeface="楷体" panose="02010609060101010101" pitchFamily="49" charset="-122"/>
              </a:rPr>
              <a:t>）</a:t>
            </a:r>
            <a:r>
              <a:rPr lang="zh-CN" altLang="zh-CN" sz="2400" b="1" kern="100" dirty="0">
                <a:solidFill>
                  <a:srgbClr val="FF00FF"/>
                </a:solidFill>
                <a:latin typeface="楷体" panose="02010609060101010101" pitchFamily="49" charset="-122"/>
                <a:ea typeface="楷体" panose="02010609060101010101" pitchFamily="49" charset="-122"/>
              </a:rPr>
              <a:t>运用知识点不准确。</a:t>
            </a:r>
            <a:r>
              <a:rPr lang="zh-CN" altLang="zh-CN" sz="2400" b="1" kern="100" dirty="0">
                <a:latin typeface="楷体" panose="02010609060101010101" pitchFamily="49" charset="-122"/>
                <a:ea typeface="楷体" panose="02010609060101010101" pitchFamily="49" charset="-122"/>
              </a:rPr>
              <a:t>本题考查中国对世界经济全球化的意义，学生回答为</a:t>
            </a:r>
            <a:r>
              <a:rPr lang="en-US" altLang="zh-CN" sz="2400" b="1" kern="100" dirty="0">
                <a:latin typeface="楷体" panose="02010609060101010101" pitchFamily="49" charset="-122"/>
                <a:ea typeface="楷体" panose="02010609060101010101" pitchFamily="49" charset="-122"/>
              </a:rPr>
              <a:t>“</a:t>
            </a:r>
            <a:r>
              <a:rPr lang="zh-CN" altLang="zh-CN" sz="2400" b="1" kern="100" dirty="0">
                <a:latin typeface="楷体" panose="02010609060101010101" pitchFamily="49" charset="-122"/>
                <a:ea typeface="楷体" panose="02010609060101010101" pitchFamily="49" charset="-122"/>
              </a:rPr>
              <a:t>发展中国更高层次的开放型经济的措施</a:t>
            </a:r>
            <a:r>
              <a:rPr lang="en-US" altLang="zh-CN" sz="2400" b="1" kern="100" dirty="0">
                <a:latin typeface="楷体" panose="02010609060101010101" pitchFamily="49" charset="-122"/>
                <a:ea typeface="楷体" panose="02010609060101010101" pitchFamily="49" charset="-122"/>
              </a:rPr>
              <a:t>”</a:t>
            </a:r>
            <a:r>
              <a:rPr lang="zh-CN" altLang="zh-CN" sz="2400" b="1" kern="100" dirty="0">
                <a:latin typeface="楷体" panose="02010609060101010101" pitchFamily="49" charset="-122"/>
                <a:ea typeface="楷体" panose="02010609060101010101" pitchFamily="49" charset="-122"/>
              </a:rPr>
              <a:t>、</a:t>
            </a:r>
            <a:r>
              <a:rPr lang="en-US" altLang="zh-CN" sz="2400" b="1" kern="100" dirty="0">
                <a:latin typeface="楷体" panose="02010609060101010101" pitchFamily="49" charset="-122"/>
                <a:ea typeface="楷体" panose="02010609060101010101" pitchFamily="49" charset="-122"/>
              </a:rPr>
              <a:t>“</a:t>
            </a:r>
            <a:r>
              <a:rPr lang="zh-CN" altLang="zh-CN" sz="2400" b="1" kern="100" dirty="0">
                <a:latin typeface="楷体" panose="02010609060101010101" pitchFamily="49" charset="-122"/>
                <a:ea typeface="楷体" panose="02010609060101010101" pitchFamily="49" charset="-122"/>
              </a:rPr>
              <a:t>经济全球化的含义和表现</a:t>
            </a:r>
            <a:r>
              <a:rPr lang="en-US" altLang="zh-CN" sz="2400" b="1" kern="100" dirty="0">
                <a:latin typeface="楷体" panose="02010609060101010101" pitchFamily="49" charset="-122"/>
                <a:ea typeface="楷体" panose="02010609060101010101" pitchFamily="49" charset="-122"/>
              </a:rPr>
              <a:t>”</a:t>
            </a:r>
            <a:r>
              <a:rPr lang="zh-CN" altLang="zh-CN" sz="2400" b="1" kern="100" dirty="0">
                <a:latin typeface="楷体" panose="02010609060101010101" pitchFamily="49" charset="-122"/>
                <a:ea typeface="楷体" panose="02010609060101010101" pitchFamily="49" charset="-122"/>
              </a:rPr>
              <a:t>等。更有部分学生偏离模块要求，回答的是国家利益相关知识、整体与部分等。</a:t>
            </a:r>
          </a:p>
          <a:p>
            <a:pPr indent="266700" algn="l">
              <a:lnSpc>
                <a:spcPct val="150000"/>
              </a:lnSpc>
            </a:pPr>
            <a:r>
              <a:rPr lang="zh-CN" altLang="zh-CN" sz="2400" b="1" kern="100" dirty="0">
                <a:latin typeface="楷体" panose="02010609060101010101" pitchFamily="49" charset="-122"/>
                <a:ea typeface="楷体" panose="02010609060101010101" pitchFamily="49" charset="-122"/>
              </a:rPr>
              <a:t>（</a:t>
            </a:r>
            <a:r>
              <a:rPr lang="en-US" altLang="zh-CN" sz="2400" b="1" kern="100" dirty="0">
                <a:latin typeface="楷体" panose="02010609060101010101" pitchFamily="49" charset="-122"/>
                <a:ea typeface="楷体" panose="02010609060101010101" pitchFamily="49" charset="-122"/>
              </a:rPr>
              <a:t>3</a:t>
            </a:r>
            <a:r>
              <a:rPr lang="zh-CN" altLang="zh-CN" sz="2400" b="1" kern="100" dirty="0">
                <a:latin typeface="楷体" panose="02010609060101010101" pitchFamily="49" charset="-122"/>
                <a:ea typeface="楷体" panose="02010609060101010101" pitchFamily="49" charset="-122"/>
              </a:rPr>
              <a:t>）</a:t>
            </a:r>
            <a:r>
              <a:rPr lang="zh-CN" altLang="zh-CN" sz="2400" b="1" kern="100" dirty="0">
                <a:solidFill>
                  <a:srgbClr val="FF00FF"/>
                </a:solidFill>
                <a:latin typeface="楷体" panose="02010609060101010101" pitchFamily="49" charset="-122"/>
                <a:ea typeface="楷体" panose="02010609060101010101" pitchFamily="49" charset="-122"/>
              </a:rPr>
              <a:t>缺少学科术语。</a:t>
            </a:r>
            <a:r>
              <a:rPr lang="zh-CN" altLang="zh-CN" sz="2400" b="1" kern="100" dirty="0">
                <a:latin typeface="楷体" panose="02010609060101010101" pitchFamily="49" charset="-122"/>
                <a:ea typeface="楷体" panose="02010609060101010101" pitchFamily="49" charset="-122"/>
              </a:rPr>
              <a:t>直接摘抄材料。没有条理性。</a:t>
            </a:r>
          </a:p>
          <a:p>
            <a:pPr indent="266700" algn="l">
              <a:lnSpc>
                <a:spcPct val="150000"/>
              </a:lnSpc>
            </a:pPr>
            <a:r>
              <a:rPr lang="zh-CN" altLang="zh-CN" sz="2400" b="1" kern="100" dirty="0">
                <a:latin typeface="楷体" panose="02010609060101010101" pitchFamily="49" charset="-122"/>
                <a:ea typeface="楷体" panose="02010609060101010101" pitchFamily="49" charset="-122"/>
              </a:rPr>
              <a:t>（</a:t>
            </a:r>
            <a:r>
              <a:rPr lang="en-US" altLang="zh-CN" sz="2400" b="1" kern="100" dirty="0">
                <a:latin typeface="楷体" panose="02010609060101010101" pitchFamily="49" charset="-122"/>
                <a:ea typeface="楷体" panose="02010609060101010101" pitchFamily="49" charset="-122"/>
              </a:rPr>
              <a:t>4</a:t>
            </a:r>
            <a:r>
              <a:rPr lang="zh-CN" altLang="zh-CN" sz="2400" b="1" kern="100" dirty="0">
                <a:latin typeface="楷体" panose="02010609060101010101" pitchFamily="49" charset="-122"/>
                <a:ea typeface="楷体" panose="02010609060101010101" pitchFamily="49" charset="-122"/>
              </a:rPr>
              <a:t>）</a:t>
            </a:r>
            <a:r>
              <a:rPr lang="zh-CN" altLang="zh-CN" sz="2400" b="1" kern="100" dirty="0">
                <a:solidFill>
                  <a:srgbClr val="FF00FF"/>
                </a:solidFill>
                <a:latin typeface="楷体" panose="02010609060101010101" pitchFamily="49" charset="-122"/>
                <a:ea typeface="楷体" panose="02010609060101010101" pitchFamily="49" charset="-122"/>
              </a:rPr>
              <a:t>罗列相关知识点。</a:t>
            </a:r>
            <a:r>
              <a:rPr lang="zh-CN" altLang="zh-CN" sz="2400" b="1" kern="100" dirty="0">
                <a:latin typeface="楷体" panose="02010609060101010101" pitchFamily="49" charset="-122"/>
                <a:ea typeface="楷体" panose="02010609060101010101" pitchFamily="49" charset="-122"/>
              </a:rPr>
              <a:t>泛泛而谈，没有分析材料，没有从材料中提取相关信息，知识点和材料无法对应。</a:t>
            </a:r>
            <a:endParaRPr lang="zh-CN" altLang="en-US" dirty="0"/>
          </a:p>
        </p:txBody>
      </p:sp>
    </p:spTree>
    <p:extLst>
      <p:ext uri="{BB962C8B-B14F-4D97-AF65-F5344CB8AC3E}">
        <p14:creationId xmlns:p14="http://schemas.microsoft.com/office/powerpoint/2010/main" val="2076976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EDE214C4-F274-4D3A-B051-031215C76CDA}"/>
              </a:ext>
            </a:extLst>
          </p:cNvPr>
          <p:cNvPicPr>
            <a:picLocks noChangeAspect="1"/>
          </p:cNvPicPr>
          <p:nvPr/>
        </p:nvPicPr>
        <p:blipFill>
          <a:blip r:embed="rId2"/>
          <a:stretch>
            <a:fillRect/>
          </a:stretch>
        </p:blipFill>
        <p:spPr>
          <a:xfrm>
            <a:off x="1232015" y="1710467"/>
            <a:ext cx="10063514" cy="4463636"/>
          </a:xfrm>
          <a:prstGeom prst="rect">
            <a:avLst/>
          </a:prstGeom>
        </p:spPr>
      </p:pic>
      <p:sp>
        <p:nvSpPr>
          <p:cNvPr id="3" name="文本框 2">
            <a:extLst>
              <a:ext uri="{FF2B5EF4-FFF2-40B4-BE49-F238E27FC236}">
                <a16:creationId xmlns:a16="http://schemas.microsoft.com/office/drawing/2014/main" id="{742B39E1-4A4E-45E5-A110-9A9EE89D075F}"/>
              </a:ext>
            </a:extLst>
          </p:cNvPr>
          <p:cNvSpPr txBox="1"/>
          <p:nvPr/>
        </p:nvSpPr>
        <p:spPr>
          <a:xfrm>
            <a:off x="1512220" y="683897"/>
            <a:ext cx="8715737" cy="461665"/>
          </a:xfrm>
          <a:prstGeom prst="rect">
            <a:avLst/>
          </a:prstGeom>
          <a:noFill/>
        </p:spPr>
        <p:txBody>
          <a:bodyPr wrap="square" rtlCol="0">
            <a:spAutoFit/>
          </a:bodyPr>
          <a:lstStyle/>
          <a:p>
            <a:r>
              <a:rPr lang="en-US" altLang="zh-CN" sz="2400" b="1" kern="100" dirty="0">
                <a:solidFill>
                  <a:srgbClr val="FFC000"/>
                </a:solidFill>
                <a:effectLst/>
                <a:latin typeface="+mn-ea"/>
                <a:cs typeface="宋体" panose="02010600030101010101" pitchFamily="2" charset="-122"/>
              </a:rPr>
              <a:t>4.</a:t>
            </a:r>
            <a:r>
              <a:rPr lang="zh-CN" altLang="zh-CN" sz="2400" b="1" kern="100" dirty="0">
                <a:solidFill>
                  <a:srgbClr val="FFC000"/>
                </a:solidFill>
                <a:effectLst/>
                <a:latin typeface="+mn-ea"/>
                <a:cs typeface="宋体" panose="02010600030101010101" pitchFamily="2" charset="-122"/>
              </a:rPr>
              <a:t>第</a:t>
            </a:r>
            <a:r>
              <a:rPr lang="en-US" altLang="zh-CN" sz="2400" b="1" kern="100" dirty="0">
                <a:solidFill>
                  <a:srgbClr val="FFC000"/>
                </a:solidFill>
                <a:effectLst/>
                <a:latin typeface="+mn-ea"/>
                <a:cs typeface="宋体" panose="02010600030101010101" pitchFamily="2" charset="-122"/>
              </a:rPr>
              <a:t>34</a:t>
            </a:r>
            <a:r>
              <a:rPr lang="zh-CN" altLang="zh-CN" sz="2400" b="1" kern="100" dirty="0">
                <a:solidFill>
                  <a:srgbClr val="FFC000"/>
                </a:solidFill>
                <a:effectLst/>
                <a:latin typeface="+mn-ea"/>
                <a:cs typeface="宋体" panose="02010600030101010101" pitchFamily="2" charset="-122"/>
              </a:rPr>
              <a:t>题：满分为</a:t>
            </a:r>
            <a:r>
              <a:rPr lang="en-US" altLang="zh-CN" sz="2400" b="1" kern="100" dirty="0">
                <a:solidFill>
                  <a:srgbClr val="FFC000"/>
                </a:solidFill>
                <a:effectLst/>
                <a:latin typeface="+mn-ea"/>
                <a:cs typeface="宋体" panose="02010600030101010101" pitchFamily="2" charset="-122"/>
              </a:rPr>
              <a:t>6</a:t>
            </a:r>
            <a:r>
              <a:rPr lang="zh-CN" altLang="zh-CN" sz="2400" b="1" kern="100" dirty="0">
                <a:solidFill>
                  <a:srgbClr val="FFC000"/>
                </a:solidFill>
                <a:effectLst/>
                <a:latin typeface="+mn-ea"/>
                <a:cs typeface="宋体" panose="02010600030101010101" pitchFamily="2" charset="-122"/>
              </a:rPr>
              <a:t>分，均分为</a:t>
            </a:r>
            <a:r>
              <a:rPr lang="en-US" altLang="zh-CN" sz="2400" b="1" kern="100" dirty="0">
                <a:solidFill>
                  <a:srgbClr val="FFC000"/>
                </a:solidFill>
                <a:effectLst/>
                <a:latin typeface="+mn-ea"/>
                <a:cs typeface="宋体" panose="02010600030101010101" pitchFamily="2" charset="-122"/>
              </a:rPr>
              <a:t>2.4</a:t>
            </a:r>
            <a:r>
              <a:rPr lang="zh-CN" altLang="zh-CN" sz="2400" b="1" kern="100" dirty="0">
                <a:solidFill>
                  <a:srgbClr val="FFC000"/>
                </a:solidFill>
                <a:effectLst/>
                <a:latin typeface="+mn-ea"/>
                <a:cs typeface="宋体" panose="02010600030101010101" pitchFamily="2" charset="-122"/>
              </a:rPr>
              <a:t>分，得分率为</a:t>
            </a:r>
            <a:r>
              <a:rPr lang="en-US" altLang="zh-CN" sz="2400" b="1" kern="100" dirty="0">
                <a:solidFill>
                  <a:srgbClr val="FFC000"/>
                </a:solidFill>
                <a:effectLst/>
                <a:latin typeface="+mn-ea"/>
                <a:cs typeface="宋体" panose="02010600030101010101" pitchFamily="2" charset="-122"/>
              </a:rPr>
              <a:t>39.6%</a:t>
            </a:r>
            <a:r>
              <a:rPr lang="zh-CN" altLang="zh-CN" sz="2400" b="1" kern="100" dirty="0">
                <a:solidFill>
                  <a:srgbClr val="FFC000"/>
                </a:solidFill>
                <a:effectLst/>
                <a:latin typeface="+mn-ea"/>
                <a:cs typeface="宋体" panose="02010600030101010101" pitchFamily="2" charset="-122"/>
              </a:rPr>
              <a:t>。</a:t>
            </a:r>
            <a:endParaRPr lang="zh-CN" altLang="en-US" sz="2400" dirty="0">
              <a:solidFill>
                <a:srgbClr val="FFC000"/>
              </a:solidFill>
              <a:latin typeface="+mn-ea"/>
            </a:endParaRPr>
          </a:p>
        </p:txBody>
      </p:sp>
    </p:spTree>
    <p:extLst>
      <p:ext uri="{BB962C8B-B14F-4D97-AF65-F5344CB8AC3E}">
        <p14:creationId xmlns:p14="http://schemas.microsoft.com/office/powerpoint/2010/main" val="1187097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AE3B8773-1A47-4B80-81E2-A65934693571}"/>
              </a:ext>
            </a:extLst>
          </p:cNvPr>
          <p:cNvSpPr txBox="1"/>
          <p:nvPr/>
        </p:nvSpPr>
        <p:spPr>
          <a:xfrm>
            <a:off x="1172584" y="1054249"/>
            <a:ext cx="10198250" cy="5015091"/>
          </a:xfrm>
          <a:prstGeom prst="rect">
            <a:avLst/>
          </a:prstGeom>
          <a:noFill/>
        </p:spPr>
        <p:txBody>
          <a:bodyPr wrap="square" rtlCol="0">
            <a:spAutoFit/>
          </a:bodyPr>
          <a:lstStyle/>
          <a:p>
            <a:pPr indent="266700" algn="l">
              <a:lnSpc>
                <a:spcPct val="150000"/>
              </a:lnSpc>
            </a:pP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1</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zh-TW"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审题不清，知识模块边界模糊。</a:t>
            </a:r>
            <a:r>
              <a:rPr lang="zh-TW" altLang="zh-CN" sz="2400" b="1" kern="100" dirty="0">
                <a:effectLst/>
                <a:latin typeface="楷体" panose="02010609060101010101" pitchFamily="49" charset="-122"/>
                <a:ea typeface="楷体" panose="02010609060101010101" pitchFamily="49" charset="-122"/>
                <a:cs typeface="宋体" panose="02010600030101010101" pitchFamily="2" charset="-122"/>
              </a:rPr>
              <a:t>本题要求运用</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zh-TW" altLang="zh-CN" sz="2400" b="1" kern="100" dirty="0">
                <a:effectLst/>
                <a:latin typeface="楷体" panose="02010609060101010101" pitchFamily="49" charset="-122"/>
                <a:ea typeface="楷体" panose="02010609060101010101" pitchFamily="49" charset="-122"/>
                <a:cs typeface="宋体" panose="02010600030101010101" pitchFamily="2" charset="-122"/>
              </a:rPr>
              <a:t>国家与国际组织常识</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zh-TW" altLang="zh-CN" sz="2400" b="1" kern="100" dirty="0">
                <a:effectLst/>
                <a:latin typeface="楷体" panose="02010609060101010101" pitchFamily="49" charset="-122"/>
                <a:ea typeface="楷体" panose="02010609060101010101" pitchFamily="49" charset="-122"/>
                <a:cs typeface="宋体" panose="02010600030101010101" pitchFamily="2" charset="-122"/>
              </a:rPr>
              <a:t>的知识，考生在答题中出现从哲学角度作答、从《政治生活》第四单元角度作答、将《国常》与《政治生活》混搭等情况。</a:t>
            </a:r>
            <a:endPar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endParaRPr>
          </a:p>
          <a:p>
            <a:pPr indent="266700" algn="just">
              <a:lnSpc>
                <a:spcPct val="150000"/>
              </a:lnSpc>
            </a:pP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2</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zh-TW"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堆砌背诵的观点，缺乏针对性。</a:t>
            </a:r>
            <a:r>
              <a:rPr lang="zh-TW" altLang="zh-CN" sz="2400" b="1" kern="100" dirty="0">
                <a:effectLst/>
                <a:latin typeface="楷体" panose="02010609060101010101" pitchFamily="49" charset="-122"/>
                <a:ea typeface="楷体" panose="02010609060101010101" pitchFamily="49" charset="-122"/>
                <a:cs typeface="宋体" panose="02010600030101010101" pitchFamily="2" charset="-122"/>
              </a:rPr>
              <a:t>考生在作答时不能很好地围绕设问或不明白设问要求的围绕中国与联合国的关系的角度组织答案，而是生硬堆砌所背的相关知识点，篇幅长，效度差。</a:t>
            </a:r>
            <a:endPar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endParaRPr>
          </a:p>
          <a:p>
            <a:pPr indent="266700" algn="l">
              <a:lnSpc>
                <a:spcPct val="150000"/>
              </a:lnSpc>
            </a:pP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3</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zh-TW"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对观点理解不到位，表达欠准确。</a:t>
            </a:r>
            <a:r>
              <a:rPr lang="zh-TW" altLang="zh-CN" sz="2400" b="1" kern="100" dirty="0">
                <a:effectLst/>
                <a:latin typeface="楷体" panose="02010609060101010101" pitchFamily="49" charset="-122"/>
                <a:ea typeface="楷体" panose="02010609060101010101" pitchFamily="49" charset="-122"/>
                <a:cs typeface="宋体" panose="02010600030101010101" pitchFamily="2" charset="-122"/>
              </a:rPr>
              <a:t>考生对中国与联合国的关系理解不到位，如</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zh-TW" altLang="zh-CN" sz="2400" b="1" kern="100" dirty="0">
                <a:effectLst/>
                <a:latin typeface="楷体" panose="02010609060101010101" pitchFamily="49" charset="-122"/>
                <a:ea typeface="楷体" panose="02010609060101010101" pitchFamily="49" charset="-122"/>
                <a:cs typeface="宋体" panose="02010600030101010101" pitchFamily="2" charset="-122"/>
              </a:rPr>
              <a:t>中国积极参与联合国的各项活动</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zh-TW" altLang="zh-CN" sz="2400" b="1" kern="100" dirty="0">
                <a:effectLst/>
                <a:latin typeface="楷体" panose="02010609060101010101" pitchFamily="49" charset="-122"/>
                <a:ea typeface="楷体" panose="02010609060101010101" pitchFamily="49" charset="-122"/>
                <a:cs typeface="宋体" panose="02010600030101010101" pitchFamily="2" charset="-122"/>
              </a:rPr>
              <a:t>，结合材料表现为对材料进行直接抄写，未能提炼出其中的要义。</a:t>
            </a:r>
            <a:endParaRPr lang="zh-CN" altLang="en-US" dirty="0"/>
          </a:p>
        </p:txBody>
      </p:sp>
    </p:spTree>
    <p:extLst>
      <p:ext uri="{BB962C8B-B14F-4D97-AF65-F5344CB8AC3E}">
        <p14:creationId xmlns:p14="http://schemas.microsoft.com/office/powerpoint/2010/main" val="20626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4FA1150F-3372-428A-93A8-2CD757B5444E}"/>
              </a:ext>
            </a:extLst>
          </p:cNvPr>
          <p:cNvPicPr>
            <a:picLocks noChangeAspect="1"/>
          </p:cNvPicPr>
          <p:nvPr/>
        </p:nvPicPr>
        <p:blipFill>
          <a:blip r:embed="rId2"/>
          <a:stretch>
            <a:fillRect/>
          </a:stretch>
        </p:blipFill>
        <p:spPr>
          <a:xfrm>
            <a:off x="4303060" y="258185"/>
            <a:ext cx="7164592" cy="6411556"/>
          </a:xfrm>
          <a:prstGeom prst="rect">
            <a:avLst/>
          </a:prstGeom>
        </p:spPr>
      </p:pic>
      <p:sp>
        <p:nvSpPr>
          <p:cNvPr id="3" name="文本框 2">
            <a:extLst>
              <a:ext uri="{FF2B5EF4-FFF2-40B4-BE49-F238E27FC236}">
                <a16:creationId xmlns:a16="http://schemas.microsoft.com/office/drawing/2014/main" id="{488A01C1-0F24-46F0-BE86-CDE7D6E7CD01}"/>
              </a:ext>
            </a:extLst>
          </p:cNvPr>
          <p:cNvSpPr txBox="1"/>
          <p:nvPr/>
        </p:nvSpPr>
        <p:spPr>
          <a:xfrm>
            <a:off x="630117" y="2902795"/>
            <a:ext cx="3425516" cy="1477328"/>
          </a:xfrm>
          <a:prstGeom prst="rect">
            <a:avLst/>
          </a:prstGeom>
          <a:noFill/>
        </p:spPr>
        <p:txBody>
          <a:bodyPr wrap="square" rtlCol="0">
            <a:spAutoFit/>
          </a:bodyPr>
          <a:lstStyle/>
          <a:p>
            <a:r>
              <a:rPr lang="en-US" altLang="zh-CN" sz="2400" b="1" kern="100" dirty="0">
                <a:solidFill>
                  <a:srgbClr val="FFC000"/>
                </a:solidFill>
                <a:latin typeface="+mn-ea"/>
              </a:rPr>
              <a:t>5.</a:t>
            </a:r>
            <a:r>
              <a:rPr lang="zh-CN" altLang="zh-CN" sz="2400" b="1" kern="100" dirty="0">
                <a:solidFill>
                  <a:srgbClr val="FFC000"/>
                </a:solidFill>
                <a:latin typeface="+mn-ea"/>
              </a:rPr>
              <a:t>第</a:t>
            </a:r>
            <a:r>
              <a:rPr lang="en-US" altLang="zh-CN" sz="2400" b="1" kern="100" dirty="0">
                <a:solidFill>
                  <a:srgbClr val="FFC000"/>
                </a:solidFill>
                <a:latin typeface="+mn-ea"/>
              </a:rPr>
              <a:t>35</a:t>
            </a:r>
            <a:r>
              <a:rPr lang="zh-CN" altLang="zh-CN" sz="2400" b="1" kern="100" dirty="0">
                <a:solidFill>
                  <a:srgbClr val="FFC000"/>
                </a:solidFill>
                <a:latin typeface="+mn-ea"/>
              </a:rPr>
              <a:t>题：满分为</a:t>
            </a:r>
            <a:r>
              <a:rPr lang="en-US" altLang="zh-CN" sz="2400" b="1" kern="100" dirty="0">
                <a:solidFill>
                  <a:srgbClr val="FFC000"/>
                </a:solidFill>
                <a:latin typeface="+mn-ea"/>
              </a:rPr>
              <a:t>14</a:t>
            </a:r>
            <a:r>
              <a:rPr lang="zh-CN" altLang="zh-CN" sz="2400" b="1" kern="100" dirty="0">
                <a:solidFill>
                  <a:srgbClr val="FFC000"/>
                </a:solidFill>
                <a:latin typeface="+mn-ea"/>
              </a:rPr>
              <a:t>分，均分为</a:t>
            </a:r>
            <a:r>
              <a:rPr lang="en-US" altLang="zh-CN" sz="2400" b="1" kern="100" dirty="0">
                <a:solidFill>
                  <a:srgbClr val="FFC000"/>
                </a:solidFill>
                <a:latin typeface="+mn-ea"/>
              </a:rPr>
              <a:t>4.1</a:t>
            </a:r>
            <a:r>
              <a:rPr lang="zh-CN" altLang="zh-CN" sz="2400" b="1" kern="100" dirty="0">
                <a:solidFill>
                  <a:srgbClr val="FFC000"/>
                </a:solidFill>
                <a:latin typeface="+mn-ea"/>
              </a:rPr>
              <a:t>分，得分率为</a:t>
            </a:r>
            <a:r>
              <a:rPr lang="en-US" altLang="zh-CN" sz="2400" b="1" kern="100" dirty="0">
                <a:solidFill>
                  <a:srgbClr val="FFC000"/>
                </a:solidFill>
                <a:latin typeface="+mn-ea"/>
              </a:rPr>
              <a:t>29.29%</a:t>
            </a:r>
            <a:r>
              <a:rPr lang="zh-CN" altLang="zh-CN" sz="2400" b="1" kern="100" dirty="0">
                <a:solidFill>
                  <a:srgbClr val="FFC000"/>
                </a:solidFill>
                <a:latin typeface="+mn-ea"/>
              </a:rPr>
              <a:t>。</a:t>
            </a:r>
          </a:p>
          <a:p>
            <a:endParaRPr lang="zh-CN" altLang="en-US" dirty="0"/>
          </a:p>
        </p:txBody>
      </p:sp>
    </p:spTree>
    <p:extLst>
      <p:ext uri="{BB962C8B-B14F-4D97-AF65-F5344CB8AC3E}">
        <p14:creationId xmlns:p14="http://schemas.microsoft.com/office/powerpoint/2010/main" val="3048869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B663B4B8-C3DE-4F95-B242-89E8DBED95AF}"/>
              </a:ext>
            </a:extLst>
          </p:cNvPr>
          <p:cNvSpPr txBox="1"/>
          <p:nvPr/>
        </p:nvSpPr>
        <p:spPr>
          <a:xfrm>
            <a:off x="2404334" y="387276"/>
            <a:ext cx="7605657" cy="461665"/>
          </a:xfrm>
          <a:prstGeom prst="rect">
            <a:avLst/>
          </a:prstGeom>
          <a:noFill/>
        </p:spPr>
        <p:txBody>
          <a:bodyPr wrap="square" rtlCol="0">
            <a:spAutoFit/>
          </a:bodyPr>
          <a:lstStyle/>
          <a:p>
            <a:r>
              <a:rPr lang="zh-CN" altLang="zh-CN" sz="2400" b="1" kern="100" dirty="0">
                <a:solidFill>
                  <a:srgbClr val="FFFF00"/>
                </a:solidFill>
                <a:effectLst/>
                <a:latin typeface="Calibri" panose="020F0502020204030204" pitchFamily="34" charset="0"/>
                <a:ea typeface="楷体" panose="02010609060101010101" pitchFamily="49" charset="-122"/>
                <a:cs typeface="Times New Roman" panose="02020603050405020304" pitchFamily="18" charset="0"/>
              </a:rPr>
              <a:t>第（</a:t>
            </a:r>
            <a:r>
              <a:rPr lang="en-US" altLang="zh-CN" sz="2400" b="1" kern="100" dirty="0">
                <a:solidFill>
                  <a:srgbClr val="FFFF00"/>
                </a:solidFill>
                <a:effectLst/>
                <a:latin typeface="Calibri" panose="020F0502020204030204" pitchFamily="34" charset="0"/>
                <a:ea typeface="楷体" panose="02010609060101010101" pitchFamily="49" charset="-122"/>
                <a:cs typeface="Times New Roman" panose="02020603050405020304" pitchFamily="18" charset="0"/>
              </a:rPr>
              <a:t>1</a:t>
            </a:r>
            <a:r>
              <a:rPr lang="zh-CN" altLang="zh-CN" sz="2400" b="1" kern="100" dirty="0">
                <a:solidFill>
                  <a:srgbClr val="FFFF00"/>
                </a:solidFill>
                <a:effectLst/>
                <a:latin typeface="Calibri" panose="020F0502020204030204" pitchFamily="34" charset="0"/>
                <a:ea typeface="楷体" panose="02010609060101010101" pitchFamily="49" charset="-122"/>
                <a:cs typeface="Times New Roman" panose="02020603050405020304" pitchFamily="18" charset="0"/>
              </a:rPr>
              <a:t>）问：</a:t>
            </a:r>
            <a:r>
              <a:rPr lang="zh-CN" altLang="zh-CN" sz="2400" b="1" kern="100" dirty="0">
                <a:solidFill>
                  <a:srgbClr val="FFFF00"/>
                </a:solidFill>
                <a:effectLst/>
                <a:latin typeface="Calibri" panose="020F0502020204030204" pitchFamily="34" charset="0"/>
                <a:ea typeface="楷体" panose="02010609060101010101" pitchFamily="49" charset="-122"/>
                <a:cs typeface="宋体" panose="02010600030101010101" pitchFamily="2" charset="-122"/>
              </a:rPr>
              <a:t>满分为</a:t>
            </a:r>
            <a:r>
              <a:rPr lang="en-US" altLang="zh-CN" sz="2400" b="1" kern="100" dirty="0">
                <a:solidFill>
                  <a:srgbClr val="FFFF00"/>
                </a:solidFill>
                <a:effectLst/>
                <a:latin typeface="Calibri" panose="020F0502020204030204" pitchFamily="34" charset="0"/>
                <a:ea typeface="楷体" panose="02010609060101010101" pitchFamily="49" charset="-122"/>
                <a:cs typeface="宋体" panose="02010600030101010101" pitchFamily="2" charset="-122"/>
              </a:rPr>
              <a:t>6</a:t>
            </a:r>
            <a:r>
              <a:rPr lang="zh-CN" altLang="zh-CN" sz="2400" b="1" kern="100" dirty="0">
                <a:solidFill>
                  <a:srgbClr val="FFFF00"/>
                </a:solidFill>
                <a:effectLst/>
                <a:latin typeface="Calibri" panose="020F0502020204030204" pitchFamily="34" charset="0"/>
                <a:ea typeface="楷体" panose="02010609060101010101" pitchFamily="49" charset="-122"/>
                <a:cs typeface="宋体" panose="02010600030101010101" pitchFamily="2" charset="-122"/>
              </a:rPr>
              <a:t>分，均分为</a:t>
            </a:r>
            <a:r>
              <a:rPr lang="en-US" altLang="zh-CN" sz="2400" b="1" kern="100" dirty="0">
                <a:solidFill>
                  <a:srgbClr val="FFFF00"/>
                </a:solidFill>
                <a:effectLst/>
                <a:latin typeface="Calibri" panose="020F0502020204030204" pitchFamily="34" charset="0"/>
                <a:ea typeface="楷体" panose="02010609060101010101" pitchFamily="49" charset="-122"/>
                <a:cs typeface="宋体" panose="02010600030101010101" pitchFamily="2" charset="-122"/>
              </a:rPr>
              <a:t>1.8</a:t>
            </a:r>
            <a:r>
              <a:rPr lang="zh-CN" altLang="zh-CN" sz="2400" b="1" kern="100" dirty="0">
                <a:solidFill>
                  <a:srgbClr val="FFFF00"/>
                </a:solidFill>
                <a:effectLst/>
                <a:latin typeface="Calibri" panose="020F0502020204030204" pitchFamily="34" charset="0"/>
                <a:ea typeface="楷体" panose="02010609060101010101" pitchFamily="49" charset="-122"/>
                <a:cs typeface="宋体" panose="02010600030101010101" pitchFamily="2" charset="-122"/>
              </a:rPr>
              <a:t>分，得分率为</a:t>
            </a:r>
            <a:r>
              <a:rPr lang="en-US" altLang="zh-CN" sz="2400" b="1" kern="100" dirty="0">
                <a:solidFill>
                  <a:srgbClr val="FFFF00"/>
                </a:solidFill>
                <a:effectLst/>
                <a:latin typeface="Calibri" panose="020F0502020204030204" pitchFamily="34" charset="0"/>
                <a:ea typeface="楷体" panose="02010609060101010101" pitchFamily="49" charset="-122"/>
                <a:cs typeface="宋体" panose="02010600030101010101" pitchFamily="2" charset="-122"/>
              </a:rPr>
              <a:t>29.9%</a:t>
            </a:r>
            <a:r>
              <a:rPr lang="zh-CN" altLang="zh-CN" sz="2400" b="1" kern="100" dirty="0">
                <a:solidFill>
                  <a:srgbClr val="FFFF00"/>
                </a:solidFill>
                <a:effectLst/>
                <a:latin typeface="Calibri" panose="020F0502020204030204" pitchFamily="34" charset="0"/>
                <a:ea typeface="楷体" panose="02010609060101010101" pitchFamily="49" charset="-122"/>
                <a:cs typeface="宋体" panose="02010600030101010101" pitchFamily="2" charset="-122"/>
              </a:rPr>
              <a:t>。</a:t>
            </a:r>
            <a:endParaRPr lang="zh-CN" altLang="en-US" dirty="0"/>
          </a:p>
        </p:txBody>
      </p:sp>
      <p:sp>
        <p:nvSpPr>
          <p:cNvPr id="3" name="文本框 2">
            <a:extLst>
              <a:ext uri="{FF2B5EF4-FFF2-40B4-BE49-F238E27FC236}">
                <a16:creationId xmlns:a16="http://schemas.microsoft.com/office/drawing/2014/main" id="{B334BD57-5A33-4AC3-9B5D-51184E761115}"/>
              </a:ext>
            </a:extLst>
          </p:cNvPr>
          <p:cNvSpPr txBox="1"/>
          <p:nvPr/>
        </p:nvSpPr>
        <p:spPr>
          <a:xfrm>
            <a:off x="631116" y="999548"/>
            <a:ext cx="10929768" cy="5569089"/>
          </a:xfrm>
          <a:prstGeom prst="rect">
            <a:avLst/>
          </a:prstGeom>
          <a:noFill/>
        </p:spPr>
        <p:txBody>
          <a:bodyPr wrap="square" rtlCol="0">
            <a:spAutoFit/>
          </a:bodyPr>
          <a:lstStyle/>
          <a:p>
            <a:pPr algn="just">
              <a:lnSpc>
                <a:spcPct val="150000"/>
              </a:lnSpc>
            </a:pP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  </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1</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）学生能够运用矛盾的两个基本属性相关知识回答，但是</a:t>
            </a:r>
            <a:r>
              <a:rPr lang="zh-CN" altLang="zh-CN" sz="2400" b="1" kern="100" dirty="0">
                <a:solidFill>
                  <a:srgbClr val="FF00FF"/>
                </a:solidFill>
                <a:effectLst/>
                <a:latin typeface="楷体" panose="02010609060101010101" pitchFamily="49" charset="-122"/>
                <a:ea typeface="楷体" panose="02010609060101010101" pitchFamily="49" charset="-122"/>
                <a:cs typeface="Times New Roman" panose="02020603050405020304" pitchFamily="18" charset="0"/>
              </a:rPr>
              <a:t>回答不周全或者表述有误。</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不周全的情况有：没有写出矛盾的基本属性是什么？或者没有写出矛盾双方对立统一推动了事物的运动、变化和发展。有误的情况有：矛盾的同一性寓于斗争性之中；矛盾的基本属性是统一性和对立性；矛盾的基本属性是特殊性和普遍性；矛盾的基本属性是同一性和特色性；等。</a:t>
            </a:r>
          </a:p>
          <a:p>
            <a:pPr indent="266700" algn="just">
              <a:lnSpc>
                <a:spcPct val="150000"/>
              </a:lnSpc>
            </a:pP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2</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）学生</a:t>
            </a:r>
            <a:r>
              <a:rPr lang="zh-CN" altLang="zh-CN" sz="2400" b="1" kern="100" dirty="0">
                <a:solidFill>
                  <a:srgbClr val="FF00FF"/>
                </a:solidFill>
                <a:effectLst/>
                <a:latin typeface="楷体" panose="02010609060101010101" pitchFamily="49" charset="-122"/>
                <a:ea typeface="楷体" panose="02010609060101010101" pitchFamily="49" charset="-122"/>
                <a:cs typeface="Times New Roman" panose="02020603050405020304" pitchFamily="18" charset="0"/>
              </a:rPr>
              <a:t>不能把矛盾对立统一原理细化</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，粗线条地写原理，扣材料。</a:t>
            </a:r>
          </a:p>
          <a:p>
            <a:pPr indent="266700" algn="just">
              <a:lnSpc>
                <a:spcPct val="150000"/>
              </a:lnSpc>
            </a:pP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3</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）学生对</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加强顶层设计</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和</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坚持问计于民</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两者对立统一的关系</a:t>
            </a:r>
            <a:r>
              <a:rPr lang="zh-CN" altLang="zh-CN" sz="2400" b="1" kern="100" dirty="0">
                <a:solidFill>
                  <a:srgbClr val="FF00FF"/>
                </a:solidFill>
                <a:effectLst/>
                <a:latin typeface="楷体" panose="02010609060101010101" pitchFamily="49" charset="-122"/>
                <a:ea typeface="楷体" panose="02010609060101010101" pitchFamily="49" charset="-122"/>
                <a:cs typeface="Times New Roman" panose="02020603050405020304" pitchFamily="18" charset="0"/>
              </a:rPr>
              <a:t>不能精准说明</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p>
          <a:p>
            <a:pPr indent="266700" algn="just">
              <a:lnSpc>
                <a:spcPct val="150000"/>
              </a:lnSpc>
            </a:pP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effectLst/>
                <a:latin typeface="楷体" panose="02010609060101010101" pitchFamily="49" charset="-122"/>
                <a:ea typeface="楷体" panose="02010609060101010101" pitchFamily="49" charset="-122"/>
                <a:cs typeface="Times New Roman" panose="02020603050405020304" pitchFamily="18" charset="0"/>
              </a:rPr>
              <a:t>4</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）学生</a:t>
            </a:r>
            <a:r>
              <a:rPr lang="zh-CN" altLang="zh-CN" sz="2400" b="1" kern="100" dirty="0">
                <a:solidFill>
                  <a:srgbClr val="FF00FF"/>
                </a:solidFill>
                <a:effectLst/>
                <a:latin typeface="楷体" panose="02010609060101010101" pitchFamily="49" charset="-122"/>
                <a:ea typeface="楷体" panose="02010609060101010101" pitchFamily="49" charset="-122"/>
                <a:cs typeface="Times New Roman" panose="02020603050405020304" pitchFamily="18" charset="0"/>
              </a:rPr>
              <a:t>写其他哲学原理</a:t>
            </a:r>
            <a:r>
              <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rPr>
              <a:t>，有的把对立统一延伸到矛盾普遍性与特殊性关系、主次矛盾关系或者矛盾主次方面关系；甚至有的写成整体和部分的关系。</a:t>
            </a:r>
            <a:endParaRPr lang="zh-CN" altLang="en-US" dirty="0"/>
          </a:p>
        </p:txBody>
      </p:sp>
    </p:spTree>
    <p:extLst>
      <p:ext uri="{BB962C8B-B14F-4D97-AF65-F5344CB8AC3E}">
        <p14:creationId xmlns:p14="http://schemas.microsoft.com/office/powerpoint/2010/main" val="3061356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1C986E5-1924-4C93-94F2-55C2D527DD70}"/>
              </a:ext>
            </a:extLst>
          </p:cNvPr>
          <p:cNvSpPr txBox="1"/>
          <p:nvPr/>
        </p:nvSpPr>
        <p:spPr>
          <a:xfrm>
            <a:off x="2388198" y="998823"/>
            <a:ext cx="8068235" cy="461665"/>
          </a:xfrm>
          <a:prstGeom prst="rect">
            <a:avLst/>
          </a:prstGeom>
          <a:noFill/>
        </p:spPr>
        <p:txBody>
          <a:bodyPr wrap="square" rtlCol="0">
            <a:spAutoFit/>
          </a:bodyPr>
          <a:lstStyle/>
          <a:p>
            <a:pPr algn="ctr"/>
            <a:r>
              <a:rPr lang="zh-CN"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第（</a:t>
            </a:r>
            <a:r>
              <a:rPr lang="en-US"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2</a:t>
            </a:r>
            <a:r>
              <a:rPr lang="zh-CN"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）问：满分为</a:t>
            </a:r>
            <a:r>
              <a:rPr lang="en-US"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2</a:t>
            </a:r>
            <a:r>
              <a:rPr lang="zh-CN"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分，均分为</a:t>
            </a:r>
            <a:r>
              <a:rPr lang="en-US"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0.6</a:t>
            </a:r>
            <a:r>
              <a:rPr lang="zh-CN"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分，得分率为</a:t>
            </a:r>
            <a:r>
              <a:rPr lang="en-US"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31.3%</a:t>
            </a:r>
            <a:r>
              <a:rPr lang="zh-CN"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a:t>
            </a:r>
            <a:endParaRPr lang="zh-CN" altLang="en-US" dirty="0"/>
          </a:p>
        </p:txBody>
      </p:sp>
      <p:sp>
        <p:nvSpPr>
          <p:cNvPr id="3" name="文本框 2">
            <a:extLst>
              <a:ext uri="{FF2B5EF4-FFF2-40B4-BE49-F238E27FC236}">
                <a16:creationId xmlns:a16="http://schemas.microsoft.com/office/drawing/2014/main" id="{0C36CEBE-05A9-42CB-AB86-A6F2012117D4}"/>
              </a:ext>
            </a:extLst>
          </p:cNvPr>
          <p:cNvSpPr txBox="1"/>
          <p:nvPr/>
        </p:nvSpPr>
        <p:spPr>
          <a:xfrm>
            <a:off x="1163619" y="1947134"/>
            <a:ext cx="9864762" cy="4062651"/>
          </a:xfrm>
          <a:prstGeom prst="rect">
            <a:avLst/>
          </a:prstGeom>
          <a:noFill/>
        </p:spPr>
        <p:txBody>
          <a:bodyPr wrap="square" rtlCol="0">
            <a:spAutoFit/>
          </a:bodyPr>
          <a:lstStyle/>
          <a:p>
            <a:pPr algn="just">
              <a:lnSpc>
                <a:spcPct val="200000"/>
              </a:lnSpc>
            </a:pP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    </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1</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）学生对于我国制定</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五年规划</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的</a:t>
            </a:r>
            <a:r>
              <a:rPr lang="zh-CN" altLang="zh-CN" sz="2400" b="1" kern="100" dirty="0">
                <a:solidFill>
                  <a:srgbClr val="FF00FF"/>
                </a:solidFill>
                <a:latin typeface="楷体" panose="02010609060101010101" pitchFamily="49" charset="-122"/>
                <a:ea typeface="楷体" panose="02010609060101010101" pitchFamily="49" charset="-122"/>
                <a:cs typeface="Times New Roman" panose="02020603050405020304" pitchFamily="18" charset="0"/>
              </a:rPr>
              <a:t>流程不大清楚，所写主体各式各样</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a:t>
            </a:r>
          </a:p>
          <a:p>
            <a:pPr algn="just">
              <a:lnSpc>
                <a:spcPct val="200000"/>
              </a:lnSpc>
            </a:pP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    </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2</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）编制的主体：有的学生写中共中央、或者中共中央政治局、全国人民代表大会、人民代表大会、政府、等；审议通过的主体：有的写人民代表大会、或者人大代表、全国人大代表、中共中央、国务院、等。</a:t>
            </a:r>
          </a:p>
          <a:p>
            <a:endParaRPr lang="zh-CN" altLang="en-US" dirty="0"/>
          </a:p>
        </p:txBody>
      </p:sp>
    </p:spTree>
    <p:extLst>
      <p:ext uri="{BB962C8B-B14F-4D97-AF65-F5344CB8AC3E}">
        <p14:creationId xmlns:p14="http://schemas.microsoft.com/office/powerpoint/2010/main" val="3808921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C96CAF30-A7B7-42F8-8A21-9CF2E28B3C4F}"/>
              </a:ext>
            </a:extLst>
          </p:cNvPr>
          <p:cNvSpPr txBox="1"/>
          <p:nvPr/>
        </p:nvSpPr>
        <p:spPr>
          <a:xfrm>
            <a:off x="2710927" y="2700169"/>
            <a:ext cx="7272170" cy="646331"/>
          </a:xfrm>
          <a:prstGeom prst="rect">
            <a:avLst/>
          </a:prstGeom>
          <a:noFill/>
        </p:spPr>
        <p:txBody>
          <a:bodyPr wrap="square" rtlCol="0">
            <a:spAutoFit/>
          </a:bodyPr>
          <a:lstStyle/>
          <a:p>
            <a:pPr algn="ctr"/>
            <a:r>
              <a:rPr lang="zh-CN" altLang="en-US" sz="3600" b="1" dirty="0">
                <a:solidFill>
                  <a:srgbClr val="FFFF00"/>
                </a:solidFill>
                <a:latin typeface="华文行楷" panose="02010800040101010101" pitchFamily="2" charset="-122"/>
                <a:ea typeface="华文行楷" panose="02010800040101010101" pitchFamily="2" charset="-122"/>
              </a:rPr>
              <a:t>一、高二选修班全市统测质量分析</a:t>
            </a:r>
          </a:p>
        </p:txBody>
      </p:sp>
    </p:spTree>
    <p:extLst>
      <p:ext uri="{BB962C8B-B14F-4D97-AF65-F5344CB8AC3E}">
        <p14:creationId xmlns:p14="http://schemas.microsoft.com/office/powerpoint/2010/main" val="1933879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7BE3FC3-93E0-492B-ADFB-CC7A6F74E257}"/>
              </a:ext>
            </a:extLst>
          </p:cNvPr>
          <p:cNvSpPr txBox="1"/>
          <p:nvPr/>
        </p:nvSpPr>
        <p:spPr>
          <a:xfrm>
            <a:off x="2581835" y="1011218"/>
            <a:ext cx="7820809" cy="461665"/>
          </a:xfrm>
          <a:prstGeom prst="rect">
            <a:avLst/>
          </a:prstGeom>
          <a:noFill/>
        </p:spPr>
        <p:txBody>
          <a:bodyPr wrap="square" rtlCol="0">
            <a:spAutoFit/>
          </a:bodyPr>
          <a:lstStyle/>
          <a:p>
            <a:r>
              <a:rPr lang="zh-CN"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第（</a:t>
            </a:r>
            <a:r>
              <a:rPr lang="en-US"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3</a:t>
            </a:r>
            <a:r>
              <a:rPr lang="zh-CN"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）问：满分为</a:t>
            </a:r>
            <a:r>
              <a:rPr lang="en-US"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6</a:t>
            </a:r>
            <a:r>
              <a:rPr lang="zh-CN"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分，均分为</a:t>
            </a:r>
            <a:r>
              <a:rPr lang="en-US"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1.7</a:t>
            </a:r>
            <a:r>
              <a:rPr lang="zh-CN"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分，得分率为</a:t>
            </a:r>
            <a:r>
              <a:rPr lang="en-US"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28.9%</a:t>
            </a:r>
            <a:r>
              <a:rPr lang="zh-CN" altLang="zh-CN" sz="2400" b="1" kern="100" dirty="0">
                <a:solidFill>
                  <a:srgbClr val="FFFF00"/>
                </a:solidFill>
                <a:latin typeface="Calibri" panose="020F0502020204030204" pitchFamily="34" charset="0"/>
                <a:ea typeface="楷体" panose="02010609060101010101" pitchFamily="49" charset="-122"/>
                <a:cs typeface="Times New Roman" panose="02020603050405020304" pitchFamily="18" charset="0"/>
              </a:rPr>
              <a:t>。</a:t>
            </a:r>
            <a:endParaRPr lang="zh-CN" altLang="en-US" dirty="0"/>
          </a:p>
        </p:txBody>
      </p:sp>
      <p:sp>
        <p:nvSpPr>
          <p:cNvPr id="3" name="文本框 2">
            <a:extLst>
              <a:ext uri="{FF2B5EF4-FFF2-40B4-BE49-F238E27FC236}">
                <a16:creationId xmlns:a16="http://schemas.microsoft.com/office/drawing/2014/main" id="{6586511D-5DB4-4E46-A51C-845D450EAB32}"/>
              </a:ext>
            </a:extLst>
          </p:cNvPr>
          <p:cNvSpPr txBox="1"/>
          <p:nvPr/>
        </p:nvSpPr>
        <p:spPr>
          <a:xfrm>
            <a:off x="882125" y="2086984"/>
            <a:ext cx="10682345" cy="4247317"/>
          </a:xfrm>
          <a:prstGeom prst="rect">
            <a:avLst/>
          </a:prstGeom>
          <a:noFill/>
        </p:spPr>
        <p:txBody>
          <a:bodyPr wrap="square" rtlCol="0">
            <a:spAutoFit/>
          </a:bodyPr>
          <a:lstStyle/>
          <a:p>
            <a:pPr indent="266700" algn="l">
              <a:lnSpc>
                <a:spcPct val="150000"/>
              </a:lnSpc>
            </a:pP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1</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）基础不牢，</a:t>
            </a:r>
            <a:r>
              <a:rPr lang="zh-CN" altLang="zh-CN" sz="2400" b="1" kern="100" dirty="0">
                <a:solidFill>
                  <a:srgbClr val="FF00FF"/>
                </a:solidFill>
                <a:latin typeface="楷体" panose="02010609060101010101" pitchFamily="49" charset="-122"/>
                <a:ea typeface="楷体" panose="02010609060101010101" pitchFamily="49" charset="-122"/>
                <a:cs typeface="Times New Roman" panose="02020603050405020304" pitchFamily="18" charset="0"/>
              </a:rPr>
              <a:t>术语使用错误</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，如：部分学生写成</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人民民主专制</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公民当家做主</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人民代表大会是基本政治制度</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全国人民代表大会制度</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公民具有决策权</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人大具有审议权</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等等。</a:t>
            </a:r>
          </a:p>
          <a:p>
            <a:pPr indent="266700" algn="l">
              <a:lnSpc>
                <a:spcPct val="150000"/>
              </a:lnSpc>
            </a:pP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2</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）审题不清，</a:t>
            </a:r>
            <a:r>
              <a:rPr lang="zh-CN" altLang="zh-CN" sz="2400" b="1" kern="100" dirty="0">
                <a:solidFill>
                  <a:srgbClr val="FF00FF"/>
                </a:solidFill>
                <a:latin typeface="楷体" panose="02010609060101010101" pitchFamily="49" charset="-122"/>
                <a:ea typeface="楷体" panose="02010609060101010101" pitchFamily="49" charset="-122"/>
                <a:cs typeface="Times New Roman" panose="02020603050405020304" pitchFamily="18" charset="0"/>
              </a:rPr>
              <a:t>答题角度不全面</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：不少学生的答题能围绕人大或党的角度展开，但忽略了其它方面，特别是协商民主，能答到的寥寥无几。</a:t>
            </a:r>
          </a:p>
          <a:p>
            <a:pPr indent="266700" algn="l">
              <a:lnSpc>
                <a:spcPct val="150000"/>
              </a:lnSpc>
            </a:pP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a:t>
            </a:r>
            <a:r>
              <a:rPr lang="en-US" altLang="zh-CN" sz="2400" b="1" kern="100" dirty="0">
                <a:latin typeface="楷体" panose="02010609060101010101" pitchFamily="49" charset="-122"/>
                <a:ea typeface="楷体" panose="02010609060101010101" pitchFamily="49" charset="-122"/>
                <a:cs typeface="Times New Roman" panose="02020603050405020304" pitchFamily="18" charset="0"/>
              </a:rPr>
              <a:t>3</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）生搬硬套，</a:t>
            </a:r>
            <a:r>
              <a:rPr lang="zh-CN" altLang="zh-CN" sz="2400" b="1" kern="100" dirty="0">
                <a:solidFill>
                  <a:srgbClr val="FF00FF"/>
                </a:solidFill>
                <a:latin typeface="楷体" panose="02010609060101010101" pitchFamily="49" charset="-122"/>
                <a:ea typeface="楷体" panose="02010609060101010101" pitchFamily="49" charset="-122"/>
                <a:cs typeface="Times New Roman" panose="02020603050405020304" pitchFamily="18" charset="0"/>
              </a:rPr>
              <a:t>答题没有逻辑</a:t>
            </a:r>
            <a:r>
              <a:rPr lang="zh-CN" altLang="zh-CN" sz="2400" b="1" kern="100" dirty="0">
                <a:latin typeface="楷体" panose="02010609060101010101" pitchFamily="49" charset="-122"/>
                <a:ea typeface="楷体" panose="02010609060101010101" pitchFamily="49" charset="-122"/>
                <a:cs typeface="Times New Roman" panose="02020603050405020304" pitchFamily="18" charset="0"/>
              </a:rPr>
              <a:t>，如：没有深刻理解题目设问的方向，只是简单地罗列、堆砌知识点，没有结合材料说明我国的制度优势。</a:t>
            </a:r>
          </a:p>
          <a:p>
            <a:endParaRPr lang="zh-CN" altLang="en-US" dirty="0"/>
          </a:p>
        </p:txBody>
      </p:sp>
    </p:spTree>
    <p:extLst>
      <p:ext uri="{BB962C8B-B14F-4D97-AF65-F5344CB8AC3E}">
        <p14:creationId xmlns:p14="http://schemas.microsoft.com/office/powerpoint/2010/main" val="741550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5AD56CF4-D80B-4DF0-A9A7-BC5415370165}"/>
              </a:ext>
            </a:extLst>
          </p:cNvPr>
          <p:cNvSpPr txBox="1"/>
          <p:nvPr/>
        </p:nvSpPr>
        <p:spPr>
          <a:xfrm>
            <a:off x="2818503" y="2782669"/>
            <a:ext cx="7272170" cy="646331"/>
          </a:xfrm>
          <a:prstGeom prst="rect">
            <a:avLst/>
          </a:prstGeom>
          <a:noFill/>
        </p:spPr>
        <p:txBody>
          <a:bodyPr wrap="square" rtlCol="0">
            <a:spAutoFit/>
          </a:bodyPr>
          <a:lstStyle/>
          <a:p>
            <a:pPr algn="ctr"/>
            <a:r>
              <a:rPr lang="zh-CN" altLang="en-US" sz="3600" b="1" dirty="0">
                <a:solidFill>
                  <a:srgbClr val="FFFF00"/>
                </a:solidFill>
                <a:latin typeface="华文行楷" panose="02010800040101010101" pitchFamily="2" charset="-122"/>
                <a:ea typeface="华文行楷" panose="02010800040101010101" pitchFamily="2" charset="-122"/>
              </a:rPr>
              <a:t>二、零模复习阶段教学建议</a:t>
            </a:r>
          </a:p>
        </p:txBody>
      </p:sp>
    </p:spTree>
    <p:extLst>
      <p:ext uri="{BB962C8B-B14F-4D97-AF65-F5344CB8AC3E}">
        <p14:creationId xmlns:p14="http://schemas.microsoft.com/office/powerpoint/2010/main" val="4217997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4C188EC3-429E-4CF1-841C-49A159208F91}"/>
              </a:ext>
            </a:extLst>
          </p:cNvPr>
          <p:cNvSpPr txBox="1"/>
          <p:nvPr/>
        </p:nvSpPr>
        <p:spPr>
          <a:xfrm>
            <a:off x="1032735" y="692156"/>
            <a:ext cx="10359614" cy="5835508"/>
          </a:xfrm>
          <a:prstGeom prst="rect">
            <a:avLst/>
          </a:prstGeom>
          <a:noFill/>
        </p:spPr>
        <p:txBody>
          <a:bodyPr wrap="square" rtlCol="0">
            <a:spAutoFit/>
          </a:bodyPr>
          <a:lstStyle/>
          <a:p>
            <a:pPr>
              <a:lnSpc>
                <a:spcPct val="150000"/>
              </a:lnSpc>
            </a:pPr>
            <a:r>
              <a:rPr lang="en-US" altLang="zh-CN" sz="2800" b="1" kern="100" dirty="0">
                <a:latin typeface="楷体" panose="02010609060101010101" pitchFamily="49" charset="-122"/>
                <a:ea typeface="楷体" panose="02010609060101010101" pitchFamily="49" charset="-122"/>
                <a:cs typeface="Times New Roman" panose="02020603050405020304" pitchFamily="18" charset="0"/>
              </a:rPr>
              <a:t>    1.</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运用零模复习思维统筹后两个月的复习。</a:t>
            </a:r>
            <a:endParaRPr lang="en-US" altLang="zh-CN" sz="2800" b="1" kern="100" dirty="0">
              <a:latin typeface="楷体" panose="02010609060101010101" pitchFamily="49" charset="-122"/>
              <a:ea typeface="楷体" panose="02010609060101010101" pitchFamily="49" charset="-122"/>
              <a:cs typeface="Times New Roman" panose="02020603050405020304" pitchFamily="18" charset="0"/>
            </a:endParaRPr>
          </a:p>
          <a:p>
            <a:pPr>
              <a:lnSpc>
                <a:spcPct val="150000"/>
              </a:lnSpc>
            </a:pPr>
            <a:r>
              <a:rPr lang="en-US" altLang="zh-CN" sz="2800" b="1" kern="100" dirty="0">
                <a:latin typeface="楷体" panose="02010609060101010101" pitchFamily="49" charset="-122"/>
                <a:ea typeface="楷体" panose="02010609060101010101" pitchFamily="49" charset="-122"/>
                <a:cs typeface="Times New Roman" panose="02020603050405020304" pitchFamily="18" charset="0"/>
              </a:rPr>
              <a:t>    2.</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基于学情分析把握后续复习的起点。</a:t>
            </a:r>
            <a:endParaRPr lang="en-US" altLang="zh-CN" sz="2800" b="1" kern="100" dirty="0">
              <a:latin typeface="楷体" panose="02010609060101010101" pitchFamily="49" charset="-122"/>
              <a:ea typeface="楷体" panose="02010609060101010101" pitchFamily="49" charset="-122"/>
              <a:cs typeface="Times New Roman" panose="02020603050405020304" pitchFamily="18" charset="0"/>
            </a:endParaRPr>
          </a:p>
          <a:p>
            <a:pPr>
              <a:lnSpc>
                <a:spcPct val="150000"/>
              </a:lnSpc>
            </a:pPr>
            <a:r>
              <a:rPr lang="en-US" altLang="zh-CN" sz="2800" b="1" kern="100" dirty="0">
                <a:latin typeface="楷体" panose="02010609060101010101" pitchFamily="49" charset="-122"/>
                <a:ea typeface="楷体" panose="02010609060101010101" pitchFamily="49" charset="-122"/>
                <a:cs typeface="Times New Roman" panose="02020603050405020304" pitchFamily="18" charset="0"/>
              </a:rPr>
              <a:t>    3.</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把脉新高考扣准复习的方向。（</a:t>
            </a:r>
            <a:r>
              <a:rPr lang="en-US" altLang="zh-CN" sz="2800" b="1" kern="100" dirty="0">
                <a:latin typeface="楷体" panose="02010609060101010101" pitchFamily="49" charset="-122"/>
                <a:ea typeface="楷体" panose="02010609060101010101" pitchFamily="49" charset="-122"/>
                <a:cs typeface="Times New Roman" panose="02020603050405020304" pitchFamily="18" charset="0"/>
                <a:hlinkClick r:id="rId2" action="ppaction://hlinkfile"/>
              </a:rPr>
              <a:t>2020</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hlinkClick r:id="rId2" action="ppaction://hlinkfile"/>
              </a:rPr>
              <a:t>年山东卷</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a:t>
            </a:r>
            <a:r>
              <a:rPr lang="en-US" altLang="zh-CN" sz="2800" b="1" kern="100" dirty="0">
                <a:latin typeface="楷体" panose="02010609060101010101" pitchFamily="49" charset="-122"/>
                <a:ea typeface="楷体" panose="02010609060101010101" pitchFamily="49" charset="-122"/>
                <a:cs typeface="Times New Roman" panose="02020603050405020304" pitchFamily="18" charset="0"/>
              </a:rPr>
              <a:t>2021</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年</a:t>
            </a:r>
            <a:r>
              <a:rPr lang="en-US" altLang="zh-CN" sz="2800" b="1" kern="100" dirty="0">
                <a:latin typeface="楷体" panose="02010609060101010101" pitchFamily="49" charset="-122"/>
                <a:ea typeface="楷体" panose="02010609060101010101" pitchFamily="49" charset="-122"/>
                <a:cs typeface="Times New Roman" panose="02020603050405020304" pitchFamily="18" charset="0"/>
              </a:rPr>
              <a:t>1</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月全省高三预考卷）</a:t>
            </a:r>
            <a:endParaRPr lang="en-US" altLang="zh-CN" sz="2800" b="1" kern="100" dirty="0">
              <a:latin typeface="楷体" panose="02010609060101010101" pitchFamily="49" charset="-122"/>
              <a:ea typeface="楷体" panose="02010609060101010101" pitchFamily="49" charset="-122"/>
              <a:cs typeface="Times New Roman" panose="02020603050405020304" pitchFamily="18" charset="0"/>
            </a:endParaRPr>
          </a:p>
          <a:p>
            <a:pPr>
              <a:lnSpc>
                <a:spcPct val="150000"/>
              </a:lnSpc>
            </a:pPr>
            <a:r>
              <a:rPr lang="en-US" altLang="zh-CN" sz="2800" b="1" kern="100" dirty="0">
                <a:latin typeface="楷体" panose="02010609060101010101" pitchFamily="49" charset="-122"/>
                <a:ea typeface="楷体" panose="02010609060101010101" pitchFamily="49" charset="-122"/>
                <a:cs typeface="Times New Roman" panose="02020603050405020304" pitchFamily="18" charset="0"/>
              </a:rPr>
              <a:t>    4.</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以学业水平应考复习带动零模复习，提升学生“双基”。</a:t>
            </a:r>
            <a:endParaRPr lang="en-US" altLang="zh-CN" sz="2800" b="1" kern="100" dirty="0">
              <a:latin typeface="楷体" panose="02010609060101010101" pitchFamily="49" charset="-122"/>
              <a:ea typeface="楷体" panose="02010609060101010101" pitchFamily="49" charset="-122"/>
              <a:cs typeface="Times New Roman" panose="02020603050405020304" pitchFamily="18" charset="0"/>
            </a:endParaRPr>
          </a:p>
          <a:p>
            <a:pPr>
              <a:lnSpc>
                <a:spcPct val="150000"/>
              </a:lnSpc>
            </a:pP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    （</a:t>
            </a:r>
            <a:r>
              <a:rPr lang="en-US" altLang="zh-CN" sz="2800" b="1" kern="100" dirty="0">
                <a:latin typeface="楷体" panose="02010609060101010101" pitchFamily="49" charset="-122"/>
                <a:ea typeface="楷体" panose="02010609060101010101" pitchFamily="49" charset="-122"/>
                <a:cs typeface="Times New Roman" panose="02020603050405020304" pitchFamily="18" charset="0"/>
              </a:rPr>
              <a:t>1</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）注重知识的基础性、全面性、系统性。</a:t>
            </a:r>
            <a:endParaRPr lang="en-US" altLang="zh-CN" sz="2800" b="1" kern="100" dirty="0">
              <a:latin typeface="楷体" panose="02010609060101010101" pitchFamily="49" charset="-122"/>
              <a:ea typeface="楷体" panose="02010609060101010101" pitchFamily="49" charset="-122"/>
              <a:cs typeface="Times New Roman" panose="02020603050405020304" pitchFamily="18" charset="0"/>
            </a:endParaRPr>
          </a:p>
          <a:p>
            <a:pPr>
              <a:lnSpc>
                <a:spcPct val="150000"/>
              </a:lnSpc>
            </a:pP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    （</a:t>
            </a:r>
            <a:r>
              <a:rPr lang="en-US" altLang="zh-CN" sz="2800" b="1" kern="100" dirty="0">
                <a:latin typeface="楷体" panose="02010609060101010101" pitchFamily="49" charset="-122"/>
                <a:ea typeface="楷体" panose="02010609060101010101" pitchFamily="49" charset="-122"/>
                <a:cs typeface="Times New Roman" panose="02020603050405020304" pitchFamily="18" charset="0"/>
              </a:rPr>
              <a:t>2</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）注重时政知识的情境化、内容化、习题化。</a:t>
            </a:r>
            <a:endParaRPr lang="en-US" altLang="zh-CN" sz="2800" b="1" kern="100" dirty="0">
              <a:latin typeface="楷体" panose="02010609060101010101" pitchFamily="49" charset="-122"/>
              <a:ea typeface="楷体" panose="02010609060101010101" pitchFamily="49" charset="-122"/>
              <a:cs typeface="Times New Roman" panose="02020603050405020304" pitchFamily="18" charset="0"/>
            </a:endParaRPr>
          </a:p>
          <a:p>
            <a:pPr>
              <a:lnSpc>
                <a:spcPct val="150000"/>
              </a:lnSpc>
            </a:pP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    （</a:t>
            </a:r>
            <a:r>
              <a:rPr lang="en-US" altLang="zh-CN" sz="2800" b="1" kern="100" dirty="0">
                <a:latin typeface="楷体" panose="02010609060101010101" pitchFamily="49" charset="-122"/>
                <a:ea typeface="楷体" panose="02010609060101010101" pitchFamily="49" charset="-122"/>
                <a:cs typeface="Times New Roman" panose="02020603050405020304" pitchFamily="18" charset="0"/>
              </a:rPr>
              <a:t>3</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）注重基本能力的培养</a:t>
            </a:r>
            <a:r>
              <a:rPr lang="en-US" altLang="zh-CN" sz="2800" b="1" kern="100" dirty="0">
                <a:latin typeface="楷体" panose="02010609060101010101" pitchFamily="49" charset="-122"/>
                <a:ea typeface="楷体" panose="02010609060101010101" pitchFamily="49" charset="-122"/>
                <a:cs typeface="Times New Roman" panose="02020603050405020304" pitchFamily="18" charset="0"/>
              </a:rPr>
              <a:t>——</a:t>
            </a:r>
            <a:r>
              <a:rPr lang="zh-CN" altLang="en-US" sz="2800" b="1" kern="100" dirty="0">
                <a:latin typeface="楷体" panose="02010609060101010101" pitchFamily="49" charset="-122"/>
                <a:ea typeface="楷体" panose="02010609060101010101" pitchFamily="49" charset="-122"/>
                <a:cs typeface="Times New Roman" panose="02020603050405020304" pitchFamily="18" charset="0"/>
              </a:rPr>
              <a:t>审题能力、整合知识能力、分析能力、书写能力。</a:t>
            </a:r>
            <a:endParaRPr lang="zh-CN" altLang="en-US" dirty="0"/>
          </a:p>
        </p:txBody>
      </p:sp>
    </p:spTree>
    <p:extLst>
      <p:ext uri="{BB962C8B-B14F-4D97-AF65-F5344CB8AC3E}">
        <p14:creationId xmlns:p14="http://schemas.microsoft.com/office/powerpoint/2010/main" val="4299566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610" name="Group 2">
            <a:extLst>
              <a:ext uri="{FF2B5EF4-FFF2-40B4-BE49-F238E27FC236}">
                <a16:creationId xmlns:a16="http://schemas.microsoft.com/office/drawing/2014/main" id="{9585328B-2336-45BD-9502-0EEB33955FFF}"/>
              </a:ext>
            </a:extLst>
          </p:cNvPr>
          <p:cNvGrpSpPr>
            <a:grpSpLocks/>
          </p:cNvGrpSpPr>
          <p:nvPr/>
        </p:nvGrpSpPr>
        <p:grpSpPr bwMode="auto">
          <a:xfrm>
            <a:off x="10844213" y="5851525"/>
            <a:ext cx="1347787" cy="1006475"/>
            <a:chOff x="0" y="0"/>
            <a:chExt cx="2562554" cy="1912957"/>
          </a:xfrm>
        </p:grpSpPr>
        <p:grpSp>
          <p:nvGrpSpPr>
            <p:cNvPr id="68642" name="Group 3">
              <a:extLst>
                <a:ext uri="{FF2B5EF4-FFF2-40B4-BE49-F238E27FC236}">
                  <a16:creationId xmlns:a16="http://schemas.microsoft.com/office/drawing/2014/main" id="{69E64415-294C-41CF-9206-5F2685BF7286}"/>
                </a:ext>
              </a:extLst>
            </p:cNvPr>
            <p:cNvGrpSpPr>
              <a:grpSpLocks/>
            </p:cNvGrpSpPr>
            <p:nvPr/>
          </p:nvGrpSpPr>
          <p:grpSpPr bwMode="auto">
            <a:xfrm>
              <a:off x="0" y="0"/>
              <a:ext cx="2562554" cy="1912957"/>
              <a:chOff x="0" y="0"/>
              <a:chExt cx="908050" cy="677863"/>
            </a:xfrm>
          </p:grpSpPr>
          <p:sp>
            <p:nvSpPr>
              <p:cNvPr id="68646" name="Oval 40">
                <a:extLst>
                  <a:ext uri="{FF2B5EF4-FFF2-40B4-BE49-F238E27FC236}">
                    <a16:creationId xmlns:a16="http://schemas.microsoft.com/office/drawing/2014/main" id="{6A18663A-D6DD-4389-8086-0D2F8EE04E9E}"/>
                  </a:ext>
                </a:extLst>
              </p:cNvPr>
              <p:cNvSpPr>
                <a:spLocks noChangeArrowheads="1"/>
              </p:cNvSpPr>
              <p:nvPr/>
            </p:nvSpPr>
            <p:spPr bwMode="auto">
              <a:xfrm>
                <a:off x="0" y="630238"/>
                <a:ext cx="46038" cy="4762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68647" name="Oval 41">
                <a:extLst>
                  <a:ext uri="{FF2B5EF4-FFF2-40B4-BE49-F238E27FC236}">
                    <a16:creationId xmlns:a16="http://schemas.microsoft.com/office/drawing/2014/main" id="{0171F242-7D04-410F-A678-E3CD1F703A86}"/>
                  </a:ext>
                </a:extLst>
              </p:cNvPr>
              <p:cNvSpPr>
                <a:spLocks noChangeArrowheads="1"/>
              </p:cNvSpPr>
              <p:nvPr/>
            </p:nvSpPr>
            <p:spPr bwMode="auto">
              <a:xfrm>
                <a:off x="34925" y="558800"/>
                <a:ext cx="46038" cy="4762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68648" name="Oval 42">
                <a:extLst>
                  <a:ext uri="{FF2B5EF4-FFF2-40B4-BE49-F238E27FC236}">
                    <a16:creationId xmlns:a16="http://schemas.microsoft.com/office/drawing/2014/main" id="{58ED4ABD-4CE1-4A90-B489-14FD7A802671}"/>
                  </a:ext>
                </a:extLst>
              </p:cNvPr>
              <p:cNvSpPr>
                <a:spLocks noChangeArrowheads="1"/>
              </p:cNvSpPr>
              <p:nvPr/>
            </p:nvSpPr>
            <p:spPr bwMode="auto">
              <a:xfrm>
                <a:off x="77787" y="501650"/>
                <a:ext cx="46038" cy="4603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68649" name="Oval 43">
                <a:extLst>
                  <a:ext uri="{FF2B5EF4-FFF2-40B4-BE49-F238E27FC236}">
                    <a16:creationId xmlns:a16="http://schemas.microsoft.com/office/drawing/2014/main" id="{626502BB-CBC4-4A3D-9BBD-8C565D84B096}"/>
                  </a:ext>
                </a:extLst>
              </p:cNvPr>
              <p:cNvSpPr>
                <a:spLocks noChangeArrowheads="1"/>
              </p:cNvSpPr>
              <p:nvPr/>
            </p:nvSpPr>
            <p:spPr bwMode="auto">
              <a:xfrm>
                <a:off x="131762" y="457200"/>
                <a:ext cx="46038" cy="4603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68650" name="Oval 44">
                <a:extLst>
                  <a:ext uri="{FF2B5EF4-FFF2-40B4-BE49-F238E27FC236}">
                    <a16:creationId xmlns:a16="http://schemas.microsoft.com/office/drawing/2014/main" id="{EFA807C7-BC32-4FA2-ABDB-8C9FE7638D5B}"/>
                  </a:ext>
                </a:extLst>
              </p:cNvPr>
              <p:cNvSpPr>
                <a:spLocks noChangeArrowheads="1"/>
              </p:cNvSpPr>
              <p:nvPr/>
            </p:nvSpPr>
            <p:spPr bwMode="auto">
              <a:xfrm>
                <a:off x="190500" y="433388"/>
                <a:ext cx="44450" cy="4762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68651" name="Oval 45">
                <a:extLst>
                  <a:ext uri="{FF2B5EF4-FFF2-40B4-BE49-F238E27FC236}">
                    <a16:creationId xmlns:a16="http://schemas.microsoft.com/office/drawing/2014/main" id="{9BCFFBEB-3254-4605-B74B-9C61D545223F}"/>
                  </a:ext>
                </a:extLst>
              </p:cNvPr>
              <p:cNvSpPr>
                <a:spLocks noChangeArrowheads="1"/>
              </p:cNvSpPr>
              <p:nvPr/>
            </p:nvSpPr>
            <p:spPr bwMode="auto">
              <a:xfrm>
                <a:off x="254000" y="417513"/>
                <a:ext cx="46038" cy="4603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68652" name="Oval 46">
                <a:extLst>
                  <a:ext uri="{FF2B5EF4-FFF2-40B4-BE49-F238E27FC236}">
                    <a16:creationId xmlns:a16="http://schemas.microsoft.com/office/drawing/2014/main" id="{986730CE-3564-41F4-A157-5F39B3C08D2D}"/>
                  </a:ext>
                </a:extLst>
              </p:cNvPr>
              <p:cNvSpPr>
                <a:spLocks noChangeArrowheads="1"/>
              </p:cNvSpPr>
              <p:nvPr/>
            </p:nvSpPr>
            <p:spPr bwMode="auto">
              <a:xfrm>
                <a:off x="644525" y="261938"/>
                <a:ext cx="44450" cy="4762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68653" name="Oval 47">
                <a:extLst>
                  <a:ext uri="{FF2B5EF4-FFF2-40B4-BE49-F238E27FC236}">
                    <a16:creationId xmlns:a16="http://schemas.microsoft.com/office/drawing/2014/main" id="{1F132E4E-1A03-4A25-A6D1-F60895038A0C}"/>
                  </a:ext>
                </a:extLst>
              </p:cNvPr>
              <p:cNvSpPr>
                <a:spLocks noChangeArrowheads="1"/>
              </p:cNvSpPr>
              <p:nvPr/>
            </p:nvSpPr>
            <p:spPr bwMode="auto">
              <a:xfrm>
                <a:off x="719137" y="222250"/>
                <a:ext cx="44450" cy="4762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68654" name="Oval 48">
                <a:extLst>
                  <a:ext uri="{FF2B5EF4-FFF2-40B4-BE49-F238E27FC236}">
                    <a16:creationId xmlns:a16="http://schemas.microsoft.com/office/drawing/2014/main" id="{7D6BF179-F16B-4524-BB1B-1C60FF972BF9}"/>
                  </a:ext>
                </a:extLst>
              </p:cNvPr>
              <p:cNvSpPr>
                <a:spLocks noChangeArrowheads="1"/>
              </p:cNvSpPr>
              <p:nvPr/>
            </p:nvSpPr>
            <p:spPr bwMode="auto">
              <a:xfrm>
                <a:off x="774700" y="180975"/>
                <a:ext cx="47625" cy="4603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68655" name="Oval 49">
                <a:extLst>
                  <a:ext uri="{FF2B5EF4-FFF2-40B4-BE49-F238E27FC236}">
                    <a16:creationId xmlns:a16="http://schemas.microsoft.com/office/drawing/2014/main" id="{AF1FC8C9-57F5-41D1-A906-EE270F5F6BE7}"/>
                  </a:ext>
                </a:extLst>
              </p:cNvPr>
              <p:cNvSpPr>
                <a:spLocks noChangeArrowheads="1"/>
              </p:cNvSpPr>
              <p:nvPr/>
            </p:nvSpPr>
            <p:spPr bwMode="auto">
              <a:xfrm>
                <a:off x="820737" y="122238"/>
                <a:ext cx="44450" cy="4603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68656" name="Oval 50">
                <a:extLst>
                  <a:ext uri="{FF2B5EF4-FFF2-40B4-BE49-F238E27FC236}">
                    <a16:creationId xmlns:a16="http://schemas.microsoft.com/office/drawing/2014/main" id="{C3912E4F-EFFD-4EA4-8CCC-0622EAAE195C}"/>
                  </a:ext>
                </a:extLst>
              </p:cNvPr>
              <p:cNvSpPr>
                <a:spLocks noChangeArrowheads="1"/>
              </p:cNvSpPr>
              <p:nvPr/>
            </p:nvSpPr>
            <p:spPr bwMode="auto">
              <a:xfrm>
                <a:off x="847725" y="63500"/>
                <a:ext cx="47625" cy="4603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68657" name="Oval 51">
                <a:extLst>
                  <a:ext uri="{FF2B5EF4-FFF2-40B4-BE49-F238E27FC236}">
                    <a16:creationId xmlns:a16="http://schemas.microsoft.com/office/drawing/2014/main" id="{74D77427-8AE1-444A-9D27-316AF25BA3FC}"/>
                  </a:ext>
                </a:extLst>
              </p:cNvPr>
              <p:cNvSpPr>
                <a:spLocks noChangeArrowheads="1"/>
              </p:cNvSpPr>
              <p:nvPr/>
            </p:nvSpPr>
            <p:spPr bwMode="auto">
              <a:xfrm>
                <a:off x="862012" y="0"/>
                <a:ext cx="46038" cy="4603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68643" name="Group 16">
              <a:extLst>
                <a:ext uri="{FF2B5EF4-FFF2-40B4-BE49-F238E27FC236}">
                  <a16:creationId xmlns:a16="http://schemas.microsoft.com/office/drawing/2014/main" id="{6E2669D0-A277-4BE4-89D4-4CCAAE839104}"/>
                </a:ext>
              </a:extLst>
            </p:cNvPr>
            <p:cNvGrpSpPr>
              <a:grpSpLocks/>
            </p:cNvGrpSpPr>
            <p:nvPr/>
          </p:nvGrpSpPr>
          <p:grpSpPr bwMode="auto">
            <a:xfrm>
              <a:off x="943869" y="639231"/>
              <a:ext cx="733645" cy="733645"/>
              <a:chOff x="0" y="0"/>
              <a:chExt cx="2406528" cy="2406528"/>
            </a:xfrm>
          </p:grpSpPr>
          <p:sp>
            <p:nvSpPr>
              <p:cNvPr id="68644" name="椭圆 27">
                <a:extLst>
                  <a:ext uri="{FF2B5EF4-FFF2-40B4-BE49-F238E27FC236}">
                    <a16:creationId xmlns:a16="http://schemas.microsoft.com/office/drawing/2014/main" id="{C6D9B360-1A6F-47EA-A3EB-2AFEBE5759D5}"/>
                  </a:ext>
                </a:extLst>
              </p:cNvPr>
              <p:cNvSpPr>
                <a:spLocks noChangeArrowheads="1"/>
              </p:cNvSpPr>
              <p:nvPr/>
            </p:nvSpPr>
            <p:spPr bwMode="auto">
              <a:xfrm>
                <a:off x="0" y="0"/>
                <a:ext cx="2406528" cy="2406528"/>
              </a:xfrm>
              <a:prstGeom prst="ellipse">
                <a:avLst/>
              </a:prstGeom>
              <a:solidFill>
                <a:schemeClr val="bg1"/>
              </a:solidFill>
              <a:ln w="57150">
                <a:solidFill>
                  <a:schemeClr val="accent1"/>
                </a:solidFill>
                <a:miter lim="800000"/>
                <a:headEnd/>
                <a:tailEnd/>
              </a:ln>
            </p:spPr>
            <p:txBody>
              <a:bodyPr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FFFFFF"/>
                  </a:solidFill>
                </a:endParaRPr>
              </a:p>
            </p:txBody>
          </p:sp>
          <p:sp>
            <p:nvSpPr>
              <p:cNvPr id="68645" name="椭圆 28">
                <a:extLst>
                  <a:ext uri="{FF2B5EF4-FFF2-40B4-BE49-F238E27FC236}">
                    <a16:creationId xmlns:a16="http://schemas.microsoft.com/office/drawing/2014/main" id="{C2C3A84E-90FF-4A4C-90B1-7D3F18E5F3B7}"/>
                  </a:ext>
                </a:extLst>
              </p:cNvPr>
              <p:cNvSpPr>
                <a:spLocks noChangeArrowheads="1"/>
              </p:cNvSpPr>
              <p:nvPr/>
            </p:nvSpPr>
            <p:spPr bwMode="auto">
              <a:xfrm>
                <a:off x="269483" y="269483"/>
                <a:ext cx="1867564" cy="1867564"/>
              </a:xfrm>
              <a:prstGeom prst="ellipse">
                <a:avLst/>
              </a:prstGeom>
              <a:solidFill>
                <a:srgbClr val="C8B998"/>
              </a:solidFill>
              <a:ln w="38100">
                <a:solidFill>
                  <a:schemeClr val="bg1"/>
                </a:solidFill>
                <a:miter lim="800000"/>
                <a:headEnd/>
                <a:tailEnd/>
              </a:ln>
            </p:spPr>
            <p:txBody>
              <a:bodyPr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zh-CN" altLang="zh-CN">
                  <a:solidFill>
                    <a:srgbClr val="FFFFFF"/>
                  </a:solidFill>
                </a:endParaRPr>
              </a:p>
            </p:txBody>
          </p:sp>
        </p:grpSp>
      </p:grpSp>
      <p:sp>
        <p:nvSpPr>
          <p:cNvPr id="18435" name="标题 4">
            <a:extLst>
              <a:ext uri="{FF2B5EF4-FFF2-40B4-BE49-F238E27FC236}">
                <a16:creationId xmlns:a16="http://schemas.microsoft.com/office/drawing/2014/main" id="{C50F6B5C-1329-4093-A624-211B5F363877}"/>
              </a:ext>
            </a:extLst>
          </p:cNvPr>
          <p:cNvSpPr>
            <a:spLocks noGrp="1" noChangeArrowheads="1"/>
          </p:cNvSpPr>
          <p:nvPr>
            <p:ph type="title" idx="4294967295"/>
          </p:nvPr>
        </p:nvSpPr>
        <p:spPr>
          <a:xfrm>
            <a:off x="868254" y="57301"/>
            <a:ext cx="10515600" cy="1325562"/>
          </a:xfrm>
        </p:spPr>
        <p:txBody>
          <a:bodyPr lIns="91435" tIns="45717" rIns="91435" bIns="45717">
            <a:normAutofit/>
          </a:bodyPr>
          <a:lstStyle/>
          <a:p>
            <a:pPr algn="ctr" eaLnBrk="1" hangingPunct="1">
              <a:lnSpc>
                <a:spcPct val="150000"/>
              </a:lnSpc>
              <a:defRPr/>
            </a:pPr>
            <a:r>
              <a:rPr lang="zh-CN" altLang="en-US" sz="3598" b="1" dirty="0">
                <a:solidFill>
                  <a:srgbClr val="FFFF00"/>
                </a:solidFill>
                <a:latin typeface="华文新魏" panose="02010800040101010101" pitchFamily="2" charset="-122"/>
                <a:ea typeface="华文新魏" panose="02010800040101010101" pitchFamily="2" charset="-122"/>
              </a:rPr>
              <a:t>思想政治科考查内容</a:t>
            </a:r>
            <a:r>
              <a:rPr lang="zh-CN" altLang="en-US" sz="3598" b="1" dirty="0">
                <a:solidFill>
                  <a:srgbClr val="C00000"/>
                </a:solidFill>
              </a:rPr>
              <a:t/>
            </a:r>
            <a:br>
              <a:rPr lang="zh-CN" altLang="en-US" sz="3598" b="1" dirty="0">
                <a:solidFill>
                  <a:srgbClr val="C00000"/>
                </a:solidFill>
              </a:rPr>
            </a:br>
            <a:r>
              <a:rPr lang="zh-CN" altLang="en-US" sz="1799" b="1" dirty="0">
                <a:latin typeface="幼圆" panose="02010509060101010101" pitchFamily="49" charset="-122"/>
                <a:ea typeface="幼圆" panose="02010509060101010101" pitchFamily="49" charset="-122"/>
              </a:rPr>
              <a:t>（</a:t>
            </a:r>
            <a:r>
              <a:rPr lang="zh-CN" altLang="en-US" sz="1799" b="1" dirty="0">
                <a:latin typeface="幼圆" panose="02010509060101010101" pitchFamily="49" charset="-122"/>
                <a:ea typeface="幼圆" panose="02010509060101010101" pitchFamily="49" charset="-122"/>
                <a:sym typeface="+mn-ea"/>
              </a:rPr>
              <a:t>教育部考试中心胡传勇、巫传朔《基于高考评价体系的思想政治学科考试内容改革实施路径》</a:t>
            </a:r>
            <a:r>
              <a:rPr lang="zh-CN" altLang="en-US" sz="1799" b="1" dirty="0">
                <a:latin typeface="幼圆" panose="02010509060101010101" pitchFamily="49" charset="-122"/>
                <a:ea typeface="幼圆" panose="02010509060101010101" pitchFamily="49" charset="-122"/>
              </a:rPr>
              <a:t>）</a:t>
            </a:r>
            <a:endParaRPr lang="zh-CN" altLang="en-US" sz="3598" b="1" dirty="0"/>
          </a:p>
        </p:txBody>
      </p:sp>
      <p:grpSp>
        <p:nvGrpSpPr>
          <p:cNvPr id="68612" name="Group 20">
            <a:extLst>
              <a:ext uri="{FF2B5EF4-FFF2-40B4-BE49-F238E27FC236}">
                <a16:creationId xmlns:a16="http://schemas.microsoft.com/office/drawing/2014/main" id="{ED787B7F-6B49-40A1-9110-56054C2E9268}"/>
              </a:ext>
            </a:extLst>
          </p:cNvPr>
          <p:cNvGrpSpPr>
            <a:grpSpLocks/>
          </p:cNvGrpSpPr>
          <p:nvPr/>
        </p:nvGrpSpPr>
        <p:grpSpPr bwMode="auto">
          <a:xfrm rot="-1800000">
            <a:off x="5337175" y="3013075"/>
            <a:ext cx="914400" cy="1158875"/>
            <a:chOff x="0" y="0"/>
            <a:chExt cx="914400" cy="1158971"/>
          </a:xfrm>
        </p:grpSpPr>
        <p:sp>
          <p:nvSpPr>
            <p:cNvPr id="68640" name="椭圆 1">
              <a:extLst>
                <a:ext uri="{FF2B5EF4-FFF2-40B4-BE49-F238E27FC236}">
                  <a16:creationId xmlns:a16="http://schemas.microsoft.com/office/drawing/2014/main" id="{316D13A6-F47C-47B4-9DC2-0A88BEE36D24}"/>
                </a:ext>
              </a:extLst>
            </p:cNvPr>
            <p:cNvSpPr>
              <a:spLocks noChangeArrowheads="1"/>
            </p:cNvSpPr>
            <p:nvPr/>
          </p:nvSpPr>
          <p:spPr bwMode="auto">
            <a:xfrm>
              <a:off x="0" y="0"/>
              <a:ext cx="914400" cy="914400"/>
            </a:xfrm>
            <a:prstGeom prst="ellipse">
              <a:avLst/>
            </a:prstGeom>
            <a:solidFill>
              <a:schemeClr val="accent1"/>
            </a:solidFill>
            <a:ln w="57150">
              <a:solidFill>
                <a:schemeClr val="bg1"/>
              </a:solidFill>
              <a:miter lim="800000"/>
              <a:headEnd/>
              <a:tailEnd/>
            </a:ln>
          </p:spPr>
          <p:txBody>
            <a:bodyPr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spcBef>
                  <a:spcPct val="0"/>
                </a:spcBef>
                <a:buClrTx/>
                <a:buSzTx/>
                <a:buFontTx/>
                <a:buNone/>
              </a:pPr>
              <a:endParaRPr lang="zh-CN" altLang="zh-CN">
                <a:solidFill>
                  <a:srgbClr val="FFFFFF"/>
                </a:solidFill>
              </a:endParaRPr>
            </a:p>
          </p:txBody>
        </p:sp>
        <p:sp>
          <p:nvSpPr>
            <p:cNvPr id="68641" name="等腰三角形 2">
              <a:extLst>
                <a:ext uri="{FF2B5EF4-FFF2-40B4-BE49-F238E27FC236}">
                  <a16:creationId xmlns:a16="http://schemas.microsoft.com/office/drawing/2014/main" id="{2FAC0738-2F70-4660-90F3-03E1F7B10563}"/>
                </a:ext>
              </a:extLst>
            </p:cNvPr>
            <p:cNvSpPr>
              <a:spLocks noChangeArrowheads="1"/>
            </p:cNvSpPr>
            <p:nvPr/>
          </p:nvSpPr>
          <p:spPr bwMode="auto">
            <a:xfrm flipV="1">
              <a:off x="306888" y="899812"/>
              <a:ext cx="300624" cy="259159"/>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spcBef>
                  <a:spcPct val="0"/>
                </a:spcBef>
                <a:buClrTx/>
                <a:buSzTx/>
                <a:buFontTx/>
                <a:buNone/>
              </a:pPr>
              <a:endParaRPr lang="zh-CN" altLang="zh-CN">
                <a:solidFill>
                  <a:srgbClr val="FFFFFF"/>
                </a:solidFill>
              </a:endParaRPr>
            </a:p>
          </p:txBody>
        </p:sp>
      </p:grpSp>
      <p:grpSp>
        <p:nvGrpSpPr>
          <p:cNvPr id="68613" name="Group 23">
            <a:extLst>
              <a:ext uri="{FF2B5EF4-FFF2-40B4-BE49-F238E27FC236}">
                <a16:creationId xmlns:a16="http://schemas.microsoft.com/office/drawing/2014/main" id="{7EC6A786-D1B9-4288-AA25-611785F744A1}"/>
              </a:ext>
            </a:extLst>
          </p:cNvPr>
          <p:cNvGrpSpPr>
            <a:grpSpLocks/>
          </p:cNvGrpSpPr>
          <p:nvPr/>
        </p:nvGrpSpPr>
        <p:grpSpPr bwMode="auto">
          <a:xfrm rot="-1800000">
            <a:off x="5530850" y="4991100"/>
            <a:ext cx="914400" cy="1158875"/>
            <a:chOff x="0" y="0"/>
            <a:chExt cx="914400" cy="1158971"/>
          </a:xfrm>
        </p:grpSpPr>
        <p:sp>
          <p:nvSpPr>
            <p:cNvPr id="68638" name="椭圆 7">
              <a:extLst>
                <a:ext uri="{FF2B5EF4-FFF2-40B4-BE49-F238E27FC236}">
                  <a16:creationId xmlns:a16="http://schemas.microsoft.com/office/drawing/2014/main" id="{3CB1DA59-03A2-4580-B1E9-BD599573940C}"/>
                </a:ext>
              </a:extLst>
            </p:cNvPr>
            <p:cNvSpPr>
              <a:spLocks noChangeArrowheads="1"/>
            </p:cNvSpPr>
            <p:nvPr/>
          </p:nvSpPr>
          <p:spPr bwMode="auto">
            <a:xfrm>
              <a:off x="0" y="0"/>
              <a:ext cx="914400" cy="914400"/>
            </a:xfrm>
            <a:prstGeom prst="ellipse">
              <a:avLst/>
            </a:prstGeom>
            <a:solidFill>
              <a:schemeClr val="accent1"/>
            </a:solidFill>
            <a:ln w="57150">
              <a:solidFill>
                <a:schemeClr val="bg1"/>
              </a:solidFill>
              <a:miter lim="800000"/>
              <a:headEnd/>
              <a:tailEnd/>
            </a:ln>
          </p:spPr>
          <p:txBody>
            <a:bodyPr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spcBef>
                  <a:spcPct val="0"/>
                </a:spcBef>
                <a:buClrTx/>
                <a:buSzTx/>
                <a:buFontTx/>
                <a:buNone/>
              </a:pPr>
              <a:endParaRPr lang="zh-CN" altLang="zh-CN">
                <a:solidFill>
                  <a:srgbClr val="FFFFFF"/>
                </a:solidFill>
              </a:endParaRPr>
            </a:p>
          </p:txBody>
        </p:sp>
        <p:sp>
          <p:nvSpPr>
            <p:cNvPr id="68639" name="等腰三角形 8">
              <a:extLst>
                <a:ext uri="{FF2B5EF4-FFF2-40B4-BE49-F238E27FC236}">
                  <a16:creationId xmlns:a16="http://schemas.microsoft.com/office/drawing/2014/main" id="{1E19E4B8-0443-4944-93B2-00C151F50CE4}"/>
                </a:ext>
              </a:extLst>
            </p:cNvPr>
            <p:cNvSpPr>
              <a:spLocks noChangeArrowheads="1"/>
            </p:cNvSpPr>
            <p:nvPr/>
          </p:nvSpPr>
          <p:spPr bwMode="auto">
            <a:xfrm flipV="1">
              <a:off x="306888" y="899812"/>
              <a:ext cx="300624" cy="259159"/>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spcBef>
                  <a:spcPct val="0"/>
                </a:spcBef>
                <a:buClrTx/>
                <a:buSzTx/>
                <a:buFontTx/>
                <a:buNone/>
              </a:pPr>
              <a:endParaRPr lang="zh-CN" altLang="zh-CN">
                <a:solidFill>
                  <a:srgbClr val="FFFFFF"/>
                </a:solidFill>
              </a:endParaRPr>
            </a:p>
          </p:txBody>
        </p:sp>
      </p:grpSp>
      <p:grpSp>
        <p:nvGrpSpPr>
          <p:cNvPr id="68614" name="Group 26">
            <a:extLst>
              <a:ext uri="{FF2B5EF4-FFF2-40B4-BE49-F238E27FC236}">
                <a16:creationId xmlns:a16="http://schemas.microsoft.com/office/drawing/2014/main" id="{B5FBD225-AB4E-4556-8028-93D13E3B63C2}"/>
              </a:ext>
            </a:extLst>
          </p:cNvPr>
          <p:cNvGrpSpPr>
            <a:grpSpLocks/>
          </p:cNvGrpSpPr>
          <p:nvPr/>
        </p:nvGrpSpPr>
        <p:grpSpPr bwMode="auto">
          <a:xfrm rot="1800000" flipH="1">
            <a:off x="5735638" y="1927225"/>
            <a:ext cx="914400" cy="1158875"/>
            <a:chOff x="0" y="0"/>
            <a:chExt cx="914400" cy="1158971"/>
          </a:xfrm>
        </p:grpSpPr>
        <p:sp>
          <p:nvSpPr>
            <p:cNvPr id="68636" name="椭圆 10">
              <a:extLst>
                <a:ext uri="{FF2B5EF4-FFF2-40B4-BE49-F238E27FC236}">
                  <a16:creationId xmlns:a16="http://schemas.microsoft.com/office/drawing/2014/main" id="{2D6DAD4E-071F-4B48-B112-ED7495ED9A7B}"/>
                </a:ext>
              </a:extLst>
            </p:cNvPr>
            <p:cNvSpPr>
              <a:spLocks noChangeArrowheads="1"/>
            </p:cNvSpPr>
            <p:nvPr/>
          </p:nvSpPr>
          <p:spPr bwMode="auto">
            <a:xfrm>
              <a:off x="0" y="0"/>
              <a:ext cx="914400" cy="914400"/>
            </a:xfrm>
            <a:prstGeom prst="ellipse">
              <a:avLst/>
            </a:prstGeom>
            <a:solidFill>
              <a:schemeClr val="accent1"/>
            </a:solidFill>
            <a:ln w="57150">
              <a:solidFill>
                <a:schemeClr val="bg1"/>
              </a:solidFill>
              <a:miter lim="800000"/>
              <a:headEnd/>
              <a:tailEnd/>
            </a:ln>
          </p:spPr>
          <p:txBody>
            <a:bodyPr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spcBef>
                  <a:spcPct val="0"/>
                </a:spcBef>
                <a:buClrTx/>
                <a:buSzTx/>
                <a:buFontTx/>
                <a:buNone/>
              </a:pPr>
              <a:endParaRPr lang="zh-CN" altLang="zh-CN">
                <a:solidFill>
                  <a:srgbClr val="FFFFFF"/>
                </a:solidFill>
              </a:endParaRPr>
            </a:p>
          </p:txBody>
        </p:sp>
        <p:sp>
          <p:nvSpPr>
            <p:cNvPr id="68637" name="等腰三角形 11">
              <a:extLst>
                <a:ext uri="{FF2B5EF4-FFF2-40B4-BE49-F238E27FC236}">
                  <a16:creationId xmlns:a16="http://schemas.microsoft.com/office/drawing/2014/main" id="{A89C66D5-6764-47F8-B573-1AC9D47954BA}"/>
                </a:ext>
              </a:extLst>
            </p:cNvPr>
            <p:cNvSpPr>
              <a:spLocks noChangeArrowheads="1"/>
            </p:cNvSpPr>
            <p:nvPr/>
          </p:nvSpPr>
          <p:spPr bwMode="auto">
            <a:xfrm flipV="1">
              <a:off x="306888" y="899812"/>
              <a:ext cx="300624" cy="259159"/>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spcBef>
                  <a:spcPct val="0"/>
                </a:spcBef>
                <a:buClrTx/>
                <a:buSzTx/>
                <a:buFontTx/>
                <a:buNone/>
              </a:pPr>
              <a:endParaRPr lang="zh-CN" altLang="zh-CN">
                <a:solidFill>
                  <a:srgbClr val="FFFFFF"/>
                </a:solidFill>
              </a:endParaRPr>
            </a:p>
          </p:txBody>
        </p:sp>
      </p:grpSp>
      <p:grpSp>
        <p:nvGrpSpPr>
          <p:cNvPr id="68615" name="Group 29">
            <a:extLst>
              <a:ext uri="{FF2B5EF4-FFF2-40B4-BE49-F238E27FC236}">
                <a16:creationId xmlns:a16="http://schemas.microsoft.com/office/drawing/2014/main" id="{ADD17DF9-B420-4AE7-B8E0-D1D77A920CA2}"/>
              </a:ext>
            </a:extLst>
          </p:cNvPr>
          <p:cNvGrpSpPr>
            <a:grpSpLocks/>
          </p:cNvGrpSpPr>
          <p:nvPr/>
        </p:nvGrpSpPr>
        <p:grpSpPr bwMode="auto">
          <a:xfrm rot="1800000" flipH="1">
            <a:off x="5961063" y="3905250"/>
            <a:ext cx="914400" cy="1158875"/>
            <a:chOff x="0" y="0"/>
            <a:chExt cx="914400" cy="1158971"/>
          </a:xfrm>
        </p:grpSpPr>
        <p:sp>
          <p:nvSpPr>
            <p:cNvPr id="68634" name="椭圆 13">
              <a:extLst>
                <a:ext uri="{FF2B5EF4-FFF2-40B4-BE49-F238E27FC236}">
                  <a16:creationId xmlns:a16="http://schemas.microsoft.com/office/drawing/2014/main" id="{CFB55D1E-AF02-4622-AE85-8181668267B4}"/>
                </a:ext>
              </a:extLst>
            </p:cNvPr>
            <p:cNvSpPr>
              <a:spLocks noChangeArrowheads="1"/>
            </p:cNvSpPr>
            <p:nvPr/>
          </p:nvSpPr>
          <p:spPr bwMode="auto">
            <a:xfrm>
              <a:off x="0" y="0"/>
              <a:ext cx="914400" cy="914400"/>
            </a:xfrm>
            <a:prstGeom prst="ellipse">
              <a:avLst/>
            </a:prstGeom>
            <a:solidFill>
              <a:schemeClr val="accent1"/>
            </a:solidFill>
            <a:ln w="57150">
              <a:solidFill>
                <a:schemeClr val="bg1"/>
              </a:solidFill>
              <a:miter lim="800000"/>
              <a:headEnd/>
              <a:tailEnd/>
            </a:ln>
          </p:spPr>
          <p:txBody>
            <a:bodyPr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spcBef>
                  <a:spcPct val="0"/>
                </a:spcBef>
                <a:buClrTx/>
                <a:buSzTx/>
                <a:buFontTx/>
                <a:buNone/>
              </a:pPr>
              <a:endParaRPr lang="zh-CN" altLang="zh-CN">
                <a:solidFill>
                  <a:srgbClr val="FFFFFF"/>
                </a:solidFill>
              </a:endParaRPr>
            </a:p>
          </p:txBody>
        </p:sp>
        <p:sp>
          <p:nvSpPr>
            <p:cNvPr id="68635" name="等腰三角形 14">
              <a:extLst>
                <a:ext uri="{FF2B5EF4-FFF2-40B4-BE49-F238E27FC236}">
                  <a16:creationId xmlns:a16="http://schemas.microsoft.com/office/drawing/2014/main" id="{5686943D-590B-4434-B043-F27320BCCC96}"/>
                </a:ext>
              </a:extLst>
            </p:cNvPr>
            <p:cNvSpPr>
              <a:spLocks noChangeArrowheads="1"/>
            </p:cNvSpPr>
            <p:nvPr/>
          </p:nvSpPr>
          <p:spPr bwMode="auto">
            <a:xfrm flipV="1">
              <a:off x="306888" y="899812"/>
              <a:ext cx="300624" cy="259159"/>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spcBef>
                  <a:spcPct val="0"/>
                </a:spcBef>
                <a:buClrTx/>
                <a:buSzTx/>
                <a:buFontTx/>
                <a:buNone/>
              </a:pPr>
              <a:endParaRPr lang="zh-CN" altLang="zh-CN">
                <a:solidFill>
                  <a:srgbClr val="FFFFFF"/>
                </a:solidFill>
              </a:endParaRPr>
            </a:p>
          </p:txBody>
        </p:sp>
      </p:grpSp>
      <p:sp>
        <p:nvSpPr>
          <p:cNvPr id="68616" name="Freeform 14">
            <a:extLst>
              <a:ext uri="{FF2B5EF4-FFF2-40B4-BE49-F238E27FC236}">
                <a16:creationId xmlns:a16="http://schemas.microsoft.com/office/drawing/2014/main" id="{28D85229-39DC-44DB-AA62-DB6C9CD7D25E}"/>
              </a:ext>
            </a:extLst>
          </p:cNvPr>
          <p:cNvSpPr>
            <a:spLocks noChangeAspect="1" noEditPoints="1"/>
          </p:cNvSpPr>
          <p:nvPr/>
        </p:nvSpPr>
        <p:spPr bwMode="auto">
          <a:xfrm>
            <a:off x="6130925" y="2216150"/>
            <a:ext cx="247650" cy="358775"/>
          </a:xfrm>
          <a:custGeom>
            <a:avLst/>
            <a:gdLst>
              <a:gd name="T0" fmla="*/ 2147483646 w 141"/>
              <a:gd name="T1" fmla="*/ 2147483646 h 205"/>
              <a:gd name="T2" fmla="*/ 2147483646 w 141"/>
              <a:gd name="T3" fmla="*/ 2147483646 h 205"/>
              <a:gd name="T4" fmla="*/ 2147483646 w 141"/>
              <a:gd name="T5" fmla="*/ 2147483646 h 205"/>
              <a:gd name="T6" fmla="*/ 2147483646 w 141"/>
              <a:gd name="T7" fmla="*/ 2147483646 h 205"/>
              <a:gd name="T8" fmla="*/ 2147483646 w 141"/>
              <a:gd name="T9" fmla="*/ 2147483646 h 205"/>
              <a:gd name="T10" fmla="*/ 2147483646 w 141"/>
              <a:gd name="T11" fmla="*/ 2147483646 h 205"/>
              <a:gd name="T12" fmla="*/ 2147483646 w 141"/>
              <a:gd name="T13" fmla="*/ 2147483646 h 205"/>
              <a:gd name="T14" fmla="*/ 2147483646 w 141"/>
              <a:gd name="T15" fmla="*/ 2147483646 h 205"/>
              <a:gd name="T16" fmla="*/ 2147483646 w 141"/>
              <a:gd name="T17" fmla="*/ 2147483646 h 205"/>
              <a:gd name="T18" fmla="*/ 2147483646 w 141"/>
              <a:gd name="T19" fmla="*/ 2147483646 h 205"/>
              <a:gd name="T20" fmla="*/ 2147483646 w 141"/>
              <a:gd name="T21" fmla="*/ 2147483646 h 205"/>
              <a:gd name="T22" fmla="*/ 2147483646 w 141"/>
              <a:gd name="T23" fmla="*/ 2147483646 h 205"/>
              <a:gd name="T24" fmla="*/ 2147483646 w 141"/>
              <a:gd name="T25" fmla="*/ 2147483646 h 205"/>
              <a:gd name="T26" fmla="*/ 2147483646 w 141"/>
              <a:gd name="T27" fmla="*/ 0 h 205"/>
              <a:gd name="T28" fmla="*/ 2147483646 w 141"/>
              <a:gd name="T29" fmla="*/ 2147483646 h 205"/>
              <a:gd name="T30" fmla="*/ 2147483646 w 141"/>
              <a:gd name="T31" fmla="*/ 2147483646 h 205"/>
              <a:gd name="T32" fmla="*/ 2147483646 w 141"/>
              <a:gd name="T33" fmla="*/ 2147483646 h 205"/>
              <a:gd name="T34" fmla="*/ 2147483646 w 141"/>
              <a:gd name="T35" fmla="*/ 2147483646 h 205"/>
              <a:gd name="T36" fmla="*/ 2147483646 w 141"/>
              <a:gd name="T37" fmla="*/ 2147483646 h 205"/>
              <a:gd name="T38" fmla="*/ 2147483646 w 141"/>
              <a:gd name="T39" fmla="*/ 2147483646 h 205"/>
              <a:gd name="T40" fmla="*/ 2147483646 w 141"/>
              <a:gd name="T41" fmla="*/ 2147483646 h 205"/>
              <a:gd name="T42" fmla="*/ 2147483646 w 141"/>
              <a:gd name="T43" fmla="*/ 2147483646 h 205"/>
              <a:gd name="T44" fmla="*/ 2147483646 w 141"/>
              <a:gd name="T45" fmla="*/ 2147483646 h 205"/>
              <a:gd name="T46" fmla="*/ 2147483646 w 141"/>
              <a:gd name="T47" fmla="*/ 2147483646 h 205"/>
              <a:gd name="T48" fmla="*/ 2147483646 w 141"/>
              <a:gd name="T49" fmla="*/ 2147483646 h 205"/>
              <a:gd name="T50" fmla="*/ 2147483646 w 141"/>
              <a:gd name="T51" fmla="*/ 2147483646 h 205"/>
              <a:gd name="T52" fmla="*/ 2147483646 w 141"/>
              <a:gd name="T53" fmla="*/ 2147483646 h 205"/>
              <a:gd name="T54" fmla="*/ 2147483646 w 141"/>
              <a:gd name="T55" fmla="*/ 2147483646 h 205"/>
              <a:gd name="T56" fmla="*/ 2147483646 w 141"/>
              <a:gd name="T57" fmla="*/ 2147483646 h 205"/>
              <a:gd name="T58" fmla="*/ 2147483646 w 141"/>
              <a:gd name="T59" fmla="*/ 2147483646 h 205"/>
              <a:gd name="T60" fmla="*/ 2147483646 w 141"/>
              <a:gd name="T61" fmla="*/ 2147483646 h 205"/>
              <a:gd name="T62" fmla="*/ 2147483646 w 141"/>
              <a:gd name="T63" fmla="*/ 2147483646 h 2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1"/>
              <a:gd name="T97" fmla="*/ 0 h 205"/>
              <a:gd name="T98" fmla="*/ 141 w 141"/>
              <a:gd name="T99" fmla="*/ 205 h 2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1" h="205">
                <a:moveTo>
                  <a:pt x="74" y="0"/>
                </a:moveTo>
                <a:cubicBezTo>
                  <a:pt x="78" y="1"/>
                  <a:pt x="83" y="1"/>
                  <a:pt x="88" y="3"/>
                </a:cubicBezTo>
                <a:cubicBezTo>
                  <a:pt x="100" y="6"/>
                  <a:pt x="110" y="12"/>
                  <a:pt x="119" y="21"/>
                </a:cubicBezTo>
                <a:cubicBezTo>
                  <a:pt x="128" y="30"/>
                  <a:pt x="134" y="40"/>
                  <a:pt x="137" y="53"/>
                </a:cubicBezTo>
                <a:cubicBezTo>
                  <a:pt x="141" y="70"/>
                  <a:pt x="139" y="86"/>
                  <a:pt x="130" y="102"/>
                </a:cubicBezTo>
                <a:cubicBezTo>
                  <a:pt x="128" y="107"/>
                  <a:pt x="125" y="112"/>
                  <a:pt x="122" y="117"/>
                </a:cubicBezTo>
                <a:cubicBezTo>
                  <a:pt x="119" y="123"/>
                  <a:pt x="117" y="130"/>
                  <a:pt x="117" y="138"/>
                </a:cubicBezTo>
                <a:cubicBezTo>
                  <a:pt x="117" y="139"/>
                  <a:pt x="116" y="139"/>
                  <a:pt x="116" y="140"/>
                </a:cubicBezTo>
                <a:cubicBezTo>
                  <a:pt x="116" y="142"/>
                  <a:pt x="115" y="147"/>
                  <a:pt x="116" y="149"/>
                </a:cubicBezTo>
                <a:cubicBezTo>
                  <a:pt x="117" y="153"/>
                  <a:pt x="116" y="156"/>
                  <a:pt x="115" y="160"/>
                </a:cubicBezTo>
                <a:cubicBezTo>
                  <a:pt x="115" y="160"/>
                  <a:pt x="114" y="161"/>
                  <a:pt x="115" y="162"/>
                </a:cubicBezTo>
                <a:cubicBezTo>
                  <a:pt x="118" y="171"/>
                  <a:pt x="115" y="181"/>
                  <a:pt x="106" y="186"/>
                </a:cubicBezTo>
                <a:cubicBezTo>
                  <a:pt x="105" y="186"/>
                  <a:pt x="104" y="187"/>
                  <a:pt x="104" y="188"/>
                </a:cubicBezTo>
                <a:cubicBezTo>
                  <a:pt x="100" y="198"/>
                  <a:pt x="93" y="204"/>
                  <a:pt x="82" y="204"/>
                </a:cubicBezTo>
                <a:cubicBezTo>
                  <a:pt x="74" y="205"/>
                  <a:pt x="65" y="205"/>
                  <a:pt x="56" y="204"/>
                </a:cubicBezTo>
                <a:cubicBezTo>
                  <a:pt x="46" y="203"/>
                  <a:pt x="40" y="198"/>
                  <a:pt x="37" y="189"/>
                </a:cubicBezTo>
                <a:cubicBezTo>
                  <a:pt x="36" y="187"/>
                  <a:pt x="35" y="186"/>
                  <a:pt x="33" y="185"/>
                </a:cubicBezTo>
                <a:cubicBezTo>
                  <a:pt x="25" y="181"/>
                  <a:pt x="22" y="171"/>
                  <a:pt x="25" y="163"/>
                </a:cubicBezTo>
                <a:cubicBezTo>
                  <a:pt x="25" y="161"/>
                  <a:pt x="26" y="161"/>
                  <a:pt x="25" y="159"/>
                </a:cubicBezTo>
                <a:cubicBezTo>
                  <a:pt x="23" y="155"/>
                  <a:pt x="23" y="151"/>
                  <a:pt x="25" y="146"/>
                </a:cubicBezTo>
                <a:cubicBezTo>
                  <a:pt x="25" y="145"/>
                  <a:pt x="25" y="144"/>
                  <a:pt x="25" y="143"/>
                </a:cubicBezTo>
                <a:cubicBezTo>
                  <a:pt x="24" y="140"/>
                  <a:pt x="23" y="137"/>
                  <a:pt x="23" y="133"/>
                </a:cubicBezTo>
                <a:cubicBezTo>
                  <a:pt x="22" y="126"/>
                  <a:pt x="19" y="119"/>
                  <a:pt x="15" y="113"/>
                </a:cubicBezTo>
                <a:cubicBezTo>
                  <a:pt x="12" y="107"/>
                  <a:pt x="9" y="101"/>
                  <a:pt x="6" y="94"/>
                </a:cubicBezTo>
                <a:cubicBezTo>
                  <a:pt x="1" y="83"/>
                  <a:pt x="0" y="70"/>
                  <a:pt x="2" y="58"/>
                </a:cubicBezTo>
                <a:cubicBezTo>
                  <a:pt x="7" y="33"/>
                  <a:pt x="21" y="16"/>
                  <a:pt x="43" y="6"/>
                </a:cubicBezTo>
                <a:cubicBezTo>
                  <a:pt x="50" y="3"/>
                  <a:pt x="57" y="1"/>
                  <a:pt x="64" y="0"/>
                </a:cubicBezTo>
                <a:cubicBezTo>
                  <a:pt x="65" y="0"/>
                  <a:pt x="65" y="0"/>
                  <a:pt x="66" y="0"/>
                </a:cubicBezTo>
                <a:cubicBezTo>
                  <a:pt x="69" y="0"/>
                  <a:pt x="71" y="0"/>
                  <a:pt x="74" y="0"/>
                </a:cubicBezTo>
                <a:close/>
                <a:moveTo>
                  <a:pt x="70" y="141"/>
                </a:moveTo>
                <a:cubicBezTo>
                  <a:pt x="79" y="141"/>
                  <a:pt x="88" y="141"/>
                  <a:pt x="97" y="141"/>
                </a:cubicBezTo>
                <a:cubicBezTo>
                  <a:pt x="102" y="141"/>
                  <a:pt x="103" y="140"/>
                  <a:pt x="104" y="135"/>
                </a:cubicBezTo>
                <a:cubicBezTo>
                  <a:pt x="105" y="129"/>
                  <a:pt x="106" y="123"/>
                  <a:pt x="108" y="118"/>
                </a:cubicBezTo>
                <a:cubicBezTo>
                  <a:pt x="111" y="110"/>
                  <a:pt x="115" y="104"/>
                  <a:pt x="118" y="97"/>
                </a:cubicBezTo>
                <a:cubicBezTo>
                  <a:pt x="122" y="90"/>
                  <a:pt x="125" y="82"/>
                  <a:pt x="126" y="74"/>
                </a:cubicBezTo>
                <a:cubicBezTo>
                  <a:pt x="127" y="55"/>
                  <a:pt x="120" y="38"/>
                  <a:pt x="105" y="26"/>
                </a:cubicBezTo>
                <a:cubicBezTo>
                  <a:pt x="86" y="10"/>
                  <a:pt x="61" y="9"/>
                  <a:pt x="40" y="21"/>
                </a:cubicBezTo>
                <a:cubicBezTo>
                  <a:pt x="21" y="34"/>
                  <a:pt x="11" y="56"/>
                  <a:pt x="15" y="80"/>
                </a:cubicBezTo>
                <a:cubicBezTo>
                  <a:pt x="16" y="88"/>
                  <a:pt x="20" y="95"/>
                  <a:pt x="24" y="102"/>
                </a:cubicBezTo>
                <a:cubicBezTo>
                  <a:pt x="30" y="113"/>
                  <a:pt x="35" y="124"/>
                  <a:pt x="36" y="136"/>
                </a:cubicBezTo>
                <a:cubicBezTo>
                  <a:pt x="36" y="140"/>
                  <a:pt x="38" y="141"/>
                  <a:pt x="42" y="141"/>
                </a:cubicBezTo>
                <a:cubicBezTo>
                  <a:pt x="52" y="141"/>
                  <a:pt x="61" y="141"/>
                  <a:pt x="70" y="141"/>
                </a:cubicBezTo>
                <a:close/>
                <a:moveTo>
                  <a:pt x="70" y="147"/>
                </a:moveTo>
                <a:cubicBezTo>
                  <a:pt x="61" y="147"/>
                  <a:pt x="52" y="147"/>
                  <a:pt x="43" y="147"/>
                </a:cubicBezTo>
                <a:cubicBezTo>
                  <a:pt x="40" y="147"/>
                  <a:pt x="38" y="148"/>
                  <a:pt x="37" y="150"/>
                </a:cubicBezTo>
                <a:cubicBezTo>
                  <a:pt x="35" y="154"/>
                  <a:pt x="38" y="158"/>
                  <a:pt x="43" y="158"/>
                </a:cubicBezTo>
                <a:cubicBezTo>
                  <a:pt x="55" y="158"/>
                  <a:pt x="68" y="158"/>
                  <a:pt x="81" y="158"/>
                </a:cubicBezTo>
                <a:cubicBezTo>
                  <a:pt x="86" y="158"/>
                  <a:pt x="92" y="158"/>
                  <a:pt x="97" y="158"/>
                </a:cubicBezTo>
                <a:cubicBezTo>
                  <a:pt x="100" y="158"/>
                  <a:pt x="102" y="157"/>
                  <a:pt x="103" y="155"/>
                </a:cubicBezTo>
                <a:cubicBezTo>
                  <a:pt x="105" y="151"/>
                  <a:pt x="102" y="147"/>
                  <a:pt x="97" y="147"/>
                </a:cubicBezTo>
                <a:cubicBezTo>
                  <a:pt x="88" y="147"/>
                  <a:pt x="79" y="147"/>
                  <a:pt x="70" y="147"/>
                </a:cubicBezTo>
                <a:close/>
                <a:moveTo>
                  <a:pt x="70" y="164"/>
                </a:moveTo>
                <a:cubicBezTo>
                  <a:pt x="61" y="164"/>
                  <a:pt x="52" y="164"/>
                  <a:pt x="43" y="164"/>
                </a:cubicBezTo>
                <a:cubicBezTo>
                  <a:pt x="40" y="164"/>
                  <a:pt x="38" y="165"/>
                  <a:pt x="37" y="167"/>
                </a:cubicBezTo>
                <a:cubicBezTo>
                  <a:pt x="35" y="171"/>
                  <a:pt x="38" y="175"/>
                  <a:pt x="43" y="175"/>
                </a:cubicBezTo>
                <a:cubicBezTo>
                  <a:pt x="55" y="175"/>
                  <a:pt x="68" y="175"/>
                  <a:pt x="81" y="175"/>
                </a:cubicBezTo>
                <a:cubicBezTo>
                  <a:pt x="86" y="175"/>
                  <a:pt x="92" y="175"/>
                  <a:pt x="97" y="175"/>
                </a:cubicBezTo>
                <a:cubicBezTo>
                  <a:pt x="100" y="175"/>
                  <a:pt x="102" y="174"/>
                  <a:pt x="103" y="171"/>
                </a:cubicBezTo>
                <a:cubicBezTo>
                  <a:pt x="105" y="168"/>
                  <a:pt x="102" y="164"/>
                  <a:pt x="97" y="164"/>
                </a:cubicBezTo>
                <a:cubicBezTo>
                  <a:pt x="88" y="164"/>
                  <a:pt x="79" y="164"/>
                  <a:pt x="70" y="164"/>
                </a:cubicBezTo>
                <a:close/>
                <a:moveTo>
                  <a:pt x="48" y="181"/>
                </a:moveTo>
                <a:cubicBezTo>
                  <a:pt x="48" y="186"/>
                  <a:pt x="52" y="191"/>
                  <a:pt x="58" y="191"/>
                </a:cubicBezTo>
                <a:cubicBezTo>
                  <a:pt x="66" y="192"/>
                  <a:pt x="74" y="192"/>
                  <a:pt x="82" y="191"/>
                </a:cubicBezTo>
                <a:cubicBezTo>
                  <a:pt x="88" y="191"/>
                  <a:pt x="92" y="186"/>
                  <a:pt x="92" y="181"/>
                </a:cubicBezTo>
                <a:cubicBezTo>
                  <a:pt x="77" y="181"/>
                  <a:pt x="63" y="181"/>
                  <a:pt x="48" y="181"/>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5" tIns="45717" rIns="91435" bIns="45717"/>
          <a:lstStyle/>
          <a:p>
            <a:endParaRPr lang="zh-CN" altLang="en-US"/>
          </a:p>
        </p:txBody>
      </p:sp>
      <p:sp>
        <p:nvSpPr>
          <p:cNvPr id="68617" name="Freeform 26">
            <a:extLst>
              <a:ext uri="{FF2B5EF4-FFF2-40B4-BE49-F238E27FC236}">
                <a16:creationId xmlns:a16="http://schemas.microsoft.com/office/drawing/2014/main" id="{509B4956-FF4C-4592-89A0-71B56124A734}"/>
              </a:ext>
            </a:extLst>
          </p:cNvPr>
          <p:cNvSpPr>
            <a:spLocks noChangeAspect="1"/>
          </p:cNvSpPr>
          <p:nvPr/>
        </p:nvSpPr>
        <p:spPr bwMode="auto">
          <a:xfrm>
            <a:off x="5553075" y="3378200"/>
            <a:ext cx="358775" cy="219075"/>
          </a:xfrm>
          <a:custGeom>
            <a:avLst/>
            <a:gdLst>
              <a:gd name="T0" fmla="*/ 2147483646 w 230"/>
              <a:gd name="T1" fmla="*/ 2147483646 h 140"/>
              <a:gd name="T2" fmla="*/ 2147483646 w 230"/>
              <a:gd name="T3" fmla="*/ 2147483646 h 140"/>
              <a:gd name="T4" fmla="*/ 2147483646 w 230"/>
              <a:gd name="T5" fmla="*/ 2147483646 h 140"/>
              <a:gd name="T6" fmla="*/ 2147483646 w 230"/>
              <a:gd name="T7" fmla="*/ 2147483646 h 140"/>
              <a:gd name="T8" fmla="*/ 2147483646 w 230"/>
              <a:gd name="T9" fmla="*/ 2147483646 h 140"/>
              <a:gd name="T10" fmla="*/ 2147483646 w 230"/>
              <a:gd name="T11" fmla="*/ 2147483646 h 140"/>
              <a:gd name="T12" fmla="*/ 2147483646 w 230"/>
              <a:gd name="T13" fmla="*/ 2147483646 h 140"/>
              <a:gd name="T14" fmla="*/ 2147483646 w 230"/>
              <a:gd name="T15" fmla="*/ 2147483646 h 140"/>
              <a:gd name="T16" fmla="*/ 2147483646 w 230"/>
              <a:gd name="T17" fmla="*/ 2147483646 h 140"/>
              <a:gd name="T18" fmla="*/ 2147483646 w 230"/>
              <a:gd name="T19" fmla="*/ 2147483646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0"/>
              <a:gd name="T31" fmla="*/ 0 h 140"/>
              <a:gd name="T32" fmla="*/ 230 w 230"/>
              <a:gd name="T33" fmla="*/ 140 h 1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0" h="140">
                <a:moveTo>
                  <a:pt x="31" y="62"/>
                </a:moveTo>
                <a:cubicBezTo>
                  <a:pt x="31" y="62"/>
                  <a:pt x="3" y="70"/>
                  <a:pt x="1" y="92"/>
                </a:cubicBezTo>
                <a:cubicBezTo>
                  <a:pt x="0" y="115"/>
                  <a:pt x="19" y="140"/>
                  <a:pt x="39" y="140"/>
                </a:cubicBezTo>
                <a:cubicBezTo>
                  <a:pt x="60" y="140"/>
                  <a:pt x="179" y="140"/>
                  <a:pt x="191" y="140"/>
                </a:cubicBezTo>
                <a:cubicBezTo>
                  <a:pt x="202" y="140"/>
                  <a:pt x="230" y="118"/>
                  <a:pt x="229" y="92"/>
                </a:cubicBezTo>
                <a:cubicBezTo>
                  <a:pt x="227" y="49"/>
                  <a:pt x="173" y="40"/>
                  <a:pt x="173" y="40"/>
                </a:cubicBezTo>
                <a:cubicBezTo>
                  <a:pt x="173" y="40"/>
                  <a:pt x="173" y="0"/>
                  <a:pt x="121" y="2"/>
                </a:cubicBezTo>
                <a:cubicBezTo>
                  <a:pt x="76" y="3"/>
                  <a:pt x="71" y="35"/>
                  <a:pt x="71" y="35"/>
                </a:cubicBezTo>
                <a:cubicBezTo>
                  <a:pt x="71" y="35"/>
                  <a:pt x="53" y="26"/>
                  <a:pt x="38" y="38"/>
                </a:cubicBezTo>
                <a:cubicBezTo>
                  <a:pt x="23" y="49"/>
                  <a:pt x="31" y="62"/>
                  <a:pt x="31" y="6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5" tIns="45717" rIns="91435" bIns="45717"/>
          <a:lstStyle/>
          <a:p>
            <a:endParaRPr lang="zh-CN" altLang="en-US"/>
          </a:p>
        </p:txBody>
      </p:sp>
      <p:sp>
        <p:nvSpPr>
          <p:cNvPr id="68618" name="Freeform 17">
            <a:extLst>
              <a:ext uri="{FF2B5EF4-FFF2-40B4-BE49-F238E27FC236}">
                <a16:creationId xmlns:a16="http://schemas.microsoft.com/office/drawing/2014/main" id="{E33B3ADB-CD95-4F40-AA79-0B1B1B22F7D5}"/>
              </a:ext>
            </a:extLst>
          </p:cNvPr>
          <p:cNvSpPr>
            <a:spLocks noChangeAspect="1" noEditPoints="1"/>
          </p:cNvSpPr>
          <p:nvPr/>
        </p:nvSpPr>
        <p:spPr bwMode="auto">
          <a:xfrm>
            <a:off x="6365875" y="4197350"/>
            <a:ext cx="223838" cy="360363"/>
          </a:xfrm>
          <a:custGeom>
            <a:avLst/>
            <a:gdLst>
              <a:gd name="T0" fmla="*/ 2147483646 w 152"/>
              <a:gd name="T1" fmla="*/ 0 h 244"/>
              <a:gd name="T2" fmla="*/ 2147483646 w 152"/>
              <a:gd name="T3" fmla="*/ 2147483646 h 244"/>
              <a:gd name="T4" fmla="*/ 2147483646 w 152"/>
              <a:gd name="T5" fmla="*/ 2147483646 h 244"/>
              <a:gd name="T6" fmla="*/ 2147483646 w 152"/>
              <a:gd name="T7" fmla="*/ 2147483646 h 244"/>
              <a:gd name="T8" fmla="*/ 2147483646 w 152"/>
              <a:gd name="T9" fmla="*/ 2147483646 h 244"/>
              <a:gd name="T10" fmla="*/ 2147483646 w 152"/>
              <a:gd name="T11" fmla="*/ 2147483646 h 244"/>
              <a:gd name="T12" fmla="*/ 2147483646 w 152"/>
              <a:gd name="T13" fmla="*/ 2147483646 h 244"/>
              <a:gd name="T14" fmla="*/ 0 w 152"/>
              <a:gd name="T15" fmla="*/ 2147483646 h 244"/>
              <a:gd name="T16" fmla="*/ 0 w 152"/>
              <a:gd name="T17" fmla="*/ 2147483646 h 244"/>
              <a:gd name="T18" fmla="*/ 2147483646 w 152"/>
              <a:gd name="T19" fmla="*/ 0 h 244"/>
              <a:gd name="T20" fmla="*/ 2147483646 w 152"/>
              <a:gd name="T21" fmla="*/ 0 h 244"/>
              <a:gd name="T22" fmla="*/ 2147483646 w 152"/>
              <a:gd name="T23" fmla="*/ 2147483646 h 244"/>
              <a:gd name="T24" fmla="*/ 2147483646 w 152"/>
              <a:gd name="T25" fmla="*/ 2147483646 h 244"/>
              <a:gd name="T26" fmla="*/ 2147483646 w 152"/>
              <a:gd name="T27" fmla="*/ 2147483646 h 244"/>
              <a:gd name="T28" fmla="*/ 2147483646 w 152"/>
              <a:gd name="T29" fmla="*/ 2147483646 h 244"/>
              <a:gd name="T30" fmla="*/ 2147483646 w 152"/>
              <a:gd name="T31" fmla="*/ 2147483646 h 244"/>
              <a:gd name="T32" fmla="*/ 2147483646 w 152"/>
              <a:gd name="T33" fmla="*/ 2147483646 h 244"/>
              <a:gd name="T34" fmla="*/ 2147483646 w 152"/>
              <a:gd name="T35" fmla="*/ 2147483646 h 244"/>
              <a:gd name="T36" fmla="*/ 2147483646 w 152"/>
              <a:gd name="T37" fmla="*/ 2147483646 h 244"/>
              <a:gd name="T38" fmla="*/ 2147483646 w 152"/>
              <a:gd name="T39" fmla="*/ 2147483646 h 244"/>
              <a:gd name="T40" fmla="*/ 2147483646 w 152"/>
              <a:gd name="T41" fmla="*/ 2147483646 h 244"/>
              <a:gd name="T42" fmla="*/ 2147483646 w 152"/>
              <a:gd name="T43" fmla="*/ 2147483646 h 244"/>
              <a:gd name="T44" fmla="*/ 2147483646 w 152"/>
              <a:gd name="T45" fmla="*/ 2147483646 h 244"/>
              <a:gd name="T46" fmla="*/ 2147483646 w 152"/>
              <a:gd name="T47" fmla="*/ 2147483646 h 244"/>
              <a:gd name="T48" fmla="*/ 2147483646 w 152"/>
              <a:gd name="T49" fmla="*/ 2147483646 h 244"/>
              <a:gd name="T50" fmla="*/ 2147483646 w 152"/>
              <a:gd name="T51" fmla="*/ 2147483646 h 244"/>
              <a:gd name="T52" fmla="*/ 2147483646 w 152"/>
              <a:gd name="T53" fmla="*/ 2147483646 h 244"/>
              <a:gd name="T54" fmla="*/ 2147483646 w 152"/>
              <a:gd name="T55" fmla="*/ 2147483646 h 244"/>
              <a:gd name="T56" fmla="*/ 2147483646 w 152"/>
              <a:gd name="T57" fmla="*/ 2147483646 h 244"/>
              <a:gd name="T58" fmla="*/ 2147483646 w 152"/>
              <a:gd name="T59" fmla="*/ 2147483646 h 244"/>
              <a:gd name="T60" fmla="*/ 2147483646 w 152"/>
              <a:gd name="T61" fmla="*/ 2147483646 h 244"/>
              <a:gd name="T62" fmla="*/ 2147483646 w 152"/>
              <a:gd name="T63" fmla="*/ 2147483646 h 244"/>
              <a:gd name="T64" fmla="*/ 2147483646 w 152"/>
              <a:gd name="T65" fmla="*/ 2147483646 h 2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2"/>
              <a:gd name="T100" fmla="*/ 0 h 244"/>
              <a:gd name="T101" fmla="*/ 152 w 152"/>
              <a:gd name="T102" fmla="*/ 244 h 2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2" h="244">
                <a:moveTo>
                  <a:pt x="139" y="0"/>
                </a:moveTo>
                <a:cubicBezTo>
                  <a:pt x="144" y="2"/>
                  <a:pt x="148" y="4"/>
                  <a:pt x="150" y="9"/>
                </a:cubicBezTo>
                <a:cubicBezTo>
                  <a:pt x="151" y="11"/>
                  <a:pt x="152" y="14"/>
                  <a:pt x="152" y="17"/>
                </a:cubicBezTo>
                <a:cubicBezTo>
                  <a:pt x="152" y="58"/>
                  <a:pt x="152" y="100"/>
                  <a:pt x="152" y="141"/>
                </a:cubicBezTo>
                <a:cubicBezTo>
                  <a:pt x="152" y="170"/>
                  <a:pt x="152" y="198"/>
                  <a:pt x="152" y="227"/>
                </a:cubicBezTo>
                <a:cubicBezTo>
                  <a:pt x="152" y="238"/>
                  <a:pt x="146" y="244"/>
                  <a:pt x="135" y="244"/>
                </a:cubicBezTo>
                <a:cubicBezTo>
                  <a:pt x="96" y="244"/>
                  <a:pt x="56" y="244"/>
                  <a:pt x="17" y="244"/>
                </a:cubicBezTo>
                <a:cubicBezTo>
                  <a:pt x="6" y="244"/>
                  <a:pt x="0" y="238"/>
                  <a:pt x="0" y="227"/>
                </a:cubicBezTo>
                <a:cubicBezTo>
                  <a:pt x="0" y="158"/>
                  <a:pt x="0" y="89"/>
                  <a:pt x="0" y="19"/>
                </a:cubicBezTo>
                <a:cubicBezTo>
                  <a:pt x="0" y="8"/>
                  <a:pt x="2" y="4"/>
                  <a:pt x="12" y="0"/>
                </a:cubicBezTo>
                <a:cubicBezTo>
                  <a:pt x="55" y="0"/>
                  <a:pt x="97" y="0"/>
                  <a:pt x="139" y="0"/>
                </a:cubicBezTo>
                <a:close/>
                <a:moveTo>
                  <a:pt x="137" y="206"/>
                </a:moveTo>
                <a:cubicBezTo>
                  <a:pt x="137" y="150"/>
                  <a:pt x="137" y="94"/>
                  <a:pt x="137" y="39"/>
                </a:cubicBezTo>
                <a:cubicBezTo>
                  <a:pt x="96" y="39"/>
                  <a:pt x="55" y="39"/>
                  <a:pt x="15" y="39"/>
                </a:cubicBezTo>
                <a:cubicBezTo>
                  <a:pt x="15" y="95"/>
                  <a:pt x="15" y="150"/>
                  <a:pt x="15" y="206"/>
                </a:cubicBezTo>
                <a:cubicBezTo>
                  <a:pt x="56" y="206"/>
                  <a:pt x="96" y="206"/>
                  <a:pt x="137" y="206"/>
                </a:cubicBezTo>
                <a:close/>
                <a:moveTo>
                  <a:pt x="76" y="16"/>
                </a:moveTo>
                <a:cubicBezTo>
                  <a:pt x="68" y="16"/>
                  <a:pt x="60" y="16"/>
                  <a:pt x="52" y="16"/>
                </a:cubicBezTo>
                <a:cubicBezTo>
                  <a:pt x="51" y="16"/>
                  <a:pt x="50" y="16"/>
                  <a:pt x="49" y="16"/>
                </a:cubicBezTo>
                <a:cubicBezTo>
                  <a:pt x="47" y="16"/>
                  <a:pt x="45" y="17"/>
                  <a:pt x="45" y="19"/>
                </a:cubicBezTo>
                <a:cubicBezTo>
                  <a:pt x="45" y="21"/>
                  <a:pt x="47" y="23"/>
                  <a:pt x="49" y="23"/>
                </a:cubicBezTo>
                <a:cubicBezTo>
                  <a:pt x="50" y="23"/>
                  <a:pt x="50" y="23"/>
                  <a:pt x="51" y="23"/>
                </a:cubicBezTo>
                <a:cubicBezTo>
                  <a:pt x="68" y="23"/>
                  <a:pt x="84" y="23"/>
                  <a:pt x="101" y="23"/>
                </a:cubicBezTo>
                <a:cubicBezTo>
                  <a:pt x="102" y="23"/>
                  <a:pt x="103" y="23"/>
                  <a:pt x="103" y="23"/>
                </a:cubicBezTo>
                <a:cubicBezTo>
                  <a:pt x="105" y="23"/>
                  <a:pt x="106" y="21"/>
                  <a:pt x="106" y="19"/>
                </a:cubicBezTo>
                <a:cubicBezTo>
                  <a:pt x="106" y="18"/>
                  <a:pt x="105" y="16"/>
                  <a:pt x="103" y="16"/>
                </a:cubicBezTo>
                <a:cubicBezTo>
                  <a:pt x="103" y="16"/>
                  <a:pt x="102" y="16"/>
                  <a:pt x="101" y="16"/>
                </a:cubicBezTo>
                <a:cubicBezTo>
                  <a:pt x="92" y="16"/>
                  <a:pt x="84" y="16"/>
                  <a:pt x="76" y="16"/>
                </a:cubicBezTo>
                <a:close/>
                <a:moveTo>
                  <a:pt x="87" y="225"/>
                </a:moveTo>
                <a:cubicBezTo>
                  <a:pt x="87" y="219"/>
                  <a:pt x="82" y="214"/>
                  <a:pt x="76" y="214"/>
                </a:cubicBezTo>
                <a:cubicBezTo>
                  <a:pt x="70" y="214"/>
                  <a:pt x="65" y="219"/>
                  <a:pt x="64" y="225"/>
                </a:cubicBezTo>
                <a:cubicBezTo>
                  <a:pt x="64" y="231"/>
                  <a:pt x="70" y="237"/>
                  <a:pt x="76" y="237"/>
                </a:cubicBezTo>
                <a:cubicBezTo>
                  <a:pt x="82" y="237"/>
                  <a:pt x="87" y="231"/>
                  <a:pt x="87" y="225"/>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5" tIns="45717" rIns="91435" bIns="45717"/>
          <a:lstStyle/>
          <a:p>
            <a:endParaRPr lang="zh-CN" altLang="en-US"/>
          </a:p>
        </p:txBody>
      </p:sp>
      <p:grpSp>
        <p:nvGrpSpPr>
          <p:cNvPr id="68619" name="Group 35">
            <a:extLst>
              <a:ext uri="{FF2B5EF4-FFF2-40B4-BE49-F238E27FC236}">
                <a16:creationId xmlns:a16="http://schemas.microsoft.com/office/drawing/2014/main" id="{F8E2242E-987A-4047-AF6A-F265524774E5}"/>
              </a:ext>
            </a:extLst>
          </p:cNvPr>
          <p:cNvGrpSpPr>
            <a:grpSpLocks/>
          </p:cNvGrpSpPr>
          <p:nvPr/>
        </p:nvGrpSpPr>
        <p:grpSpPr bwMode="auto">
          <a:xfrm>
            <a:off x="5746750" y="5283200"/>
            <a:ext cx="360363" cy="360363"/>
            <a:chOff x="0" y="0"/>
            <a:chExt cx="271463" cy="271462"/>
          </a:xfrm>
        </p:grpSpPr>
        <p:sp>
          <p:nvSpPr>
            <p:cNvPr id="68632" name="Freeform 15">
              <a:extLst>
                <a:ext uri="{FF2B5EF4-FFF2-40B4-BE49-F238E27FC236}">
                  <a16:creationId xmlns:a16="http://schemas.microsoft.com/office/drawing/2014/main" id="{70149D2A-0D6D-4AA0-B124-6C9ADC38743B}"/>
                </a:ext>
              </a:extLst>
            </p:cNvPr>
            <p:cNvSpPr>
              <a:spLocks noEditPoints="1"/>
            </p:cNvSpPr>
            <p:nvPr/>
          </p:nvSpPr>
          <p:spPr bwMode="auto">
            <a:xfrm>
              <a:off x="0" y="0"/>
              <a:ext cx="271463" cy="195263"/>
            </a:xfrm>
            <a:custGeom>
              <a:avLst/>
              <a:gdLst>
                <a:gd name="T0" fmla="*/ 2147483646 w 186"/>
                <a:gd name="T1" fmla="*/ 0 h 134"/>
                <a:gd name="T2" fmla="*/ 2147483646 w 186"/>
                <a:gd name="T3" fmla="*/ 2147483646 h 134"/>
                <a:gd name="T4" fmla="*/ 2147483646 w 186"/>
                <a:gd name="T5" fmla="*/ 2147483646 h 134"/>
                <a:gd name="T6" fmla="*/ 2147483646 w 186"/>
                <a:gd name="T7" fmla="*/ 2147483646 h 134"/>
                <a:gd name="T8" fmla="*/ 2147483646 w 186"/>
                <a:gd name="T9" fmla="*/ 2147483646 h 134"/>
                <a:gd name="T10" fmla="*/ 2147483646 w 186"/>
                <a:gd name="T11" fmla="*/ 2147483646 h 134"/>
                <a:gd name="T12" fmla="*/ 2147483646 w 186"/>
                <a:gd name="T13" fmla="*/ 2147483646 h 134"/>
                <a:gd name="T14" fmla="*/ 0 w 186"/>
                <a:gd name="T15" fmla="*/ 2147483646 h 134"/>
                <a:gd name="T16" fmla="*/ 0 w 186"/>
                <a:gd name="T17" fmla="*/ 2147483646 h 134"/>
                <a:gd name="T18" fmla="*/ 2147483646 w 186"/>
                <a:gd name="T19" fmla="*/ 2147483646 h 134"/>
                <a:gd name="T20" fmla="*/ 2147483646 w 186"/>
                <a:gd name="T21" fmla="*/ 0 h 134"/>
                <a:gd name="T22" fmla="*/ 2147483646 w 186"/>
                <a:gd name="T23" fmla="*/ 0 h 134"/>
                <a:gd name="T24" fmla="*/ 2147483646 w 186"/>
                <a:gd name="T25" fmla="*/ 2147483646 h 134"/>
                <a:gd name="T26" fmla="*/ 2147483646 w 186"/>
                <a:gd name="T27" fmla="*/ 2147483646 h 134"/>
                <a:gd name="T28" fmla="*/ 2147483646 w 186"/>
                <a:gd name="T29" fmla="*/ 2147483646 h 134"/>
                <a:gd name="T30" fmla="*/ 2147483646 w 186"/>
                <a:gd name="T31" fmla="*/ 2147483646 h 134"/>
                <a:gd name="T32" fmla="*/ 2147483646 w 186"/>
                <a:gd name="T33" fmla="*/ 2147483646 h 13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6"/>
                <a:gd name="T52" fmla="*/ 0 h 134"/>
                <a:gd name="T53" fmla="*/ 186 w 186"/>
                <a:gd name="T54" fmla="*/ 134 h 13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6" h="134">
                  <a:moveTo>
                    <a:pt x="177" y="0"/>
                  </a:moveTo>
                  <a:cubicBezTo>
                    <a:pt x="180" y="1"/>
                    <a:pt x="183" y="3"/>
                    <a:pt x="185" y="6"/>
                  </a:cubicBezTo>
                  <a:cubicBezTo>
                    <a:pt x="185" y="8"/>
                    <a:pt x="186" y="10"/>
                    <a:pt x="186" y="12"/>
                  </a:cubicBezTo>
                  <a:cubicBezTo>
                    <a:pt x="186" y="49"/>
                    <a:pt x="186" y="86"/>
                    <a:pt x="186" y="122"/>
                  </a:cubicBezTo>
                  <a:cubicBezTo>
                    <a:pt x="186" y="129"/>
                    <a:pt x="181" y="134"/>
                    <a:pt x="174" y="134"/>
                  </a:cubicBezTo>
                  <a:cubicBezTo>
                    <a:pt x="120" y="134"/>
                    <a:pt x="66" y="134"/>
                    <a:pt x="13" y="134"/>
                  </a:cubicBezTo>
                  <a:cubicBezTo>
                    <a:pt x="6" y="134"/>
                    <a:pt x="3" y="132"/>
                    <a:pt x="1" y="125"/>
                  </a:cubicBezTo>
                  <a:cubicBezTo>
                    <a:pt x="0" y="125"/>
                    <a:pt x="0" y="125"/>
                    <a:pt x="0" y="125"/>
                  </a:cubicBezTo>
                  <a:cubicBezTo>
                    <a:pt x="0" y="86"/>
                    <a:pt x="0" y="48"/>
                    <a:pt x="0" y="9"/>
                  </a:cubicBezTo>
                  <a:cubicBezTo>
                    <a:pt x="1" y="9"/>
                    <a:pt x="1" y="8"/>
                    <a:pt x="1" y="7"/>
                  </a:cubicBezTo>
                  <a:cubicBezTo>
                    <a:pt x="3" y="3"/>
                    <a:pt x="5" y="2"/>
                    <a:pt x="9" y="0"/>
                  </a:cubicBezTo>
                  <a:cubicBezTo>
                    <a:pt x="65" y="0"/>
                    <a:pt x="121" y="0"/>
                    <a:pt x="177" y="0"/>
                  </a:cubicBezTo>
                  <a:close/>
                  <a:moveTo>
                    <a:pt x="174" y="122"/>
                  </a:moveTo>
                  <a:cubicBezTo>
                    <a:pt x="174" y="85"/>
                    <a:pt x="174" y="49"/>
                    <a:pt x="174" y="12"/>
                  </a:cubicBezTo>
                  <a:cubicBezTo>
                    <a:pt x="120" y="12"/>
                    <a:pt x="66" y="12"/>
                    <a:pt x="12" y="12"/>
                  </a:cubicBezTo>
                  <a:cubicBezTo>
                    <a:pt x="12" y="49"/>
                    <a:pt x="12" y="85"/>
                    <a:pt x="12" y="122"/>
                  </a:cubicBezTo>
                  <a:cubicBezTo>
                    <a:pt x="66" y="122"/>
                    <a:pt x="120" y="122"/>
                    <a:pt x="174" y="122"/>
                  </a:cubicBez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68633" name="Freeform 16">
              <a:extLst>
                <a:ext uri="{FF2B5EF4-FFF2-40B4-BE49-F238E27FC236}">
                  <a16:creationId xmlns:a16="http://schemas.microsoft.com/office/drawing/2014/main" id="{723058D3-2F2D-4AD7-8584-662AE147DDAF}"/>
                </a:ext>
              </a:extLst>
            </p:cNvPr>
            <p:cNvSpPr>
              <a:spLocks/>
            </p:cNvSpPr>
            <p:nvPr/>
          </p:nvSpPr>
          <p:spPr bwMode="auto">
            <a:xfrm>
              <a:off x="68262" y="211137"/>
              <a:ext cx="134938" cy="60325"/>
            </a:xfrm>
            <a:custGeom>
              <a:avLst/>
              <a:gdLst>
                <a:gd name="T0" fmla="*/ 2147483646 w 92"/>
                <a:gd name="T1" fmla="*/ 0 h 41"/>
                <a:gd name="T2" fmla="*/ 2147483646 w 92"/>
                <a:gd name="T3" fmla="*/ 0 h 41"/>
                <a:gd name="T4" fmla="*/ 2147483646 w 92"/>
                <a:gd name="T5" fmla="*/ 2147483646 h 41"/>
                <a:gd name="T6" fmla="*/ 2147483646 w 92"/>
                <a:gd name="T7" fmla="*/ 2147483646 h 41"/>
                <a:gd name="T8" fmla="*/ 2147483646 w 92"/>
                <a:gd name="T9" fmla="*/ 2147483646 h 41"/>
                <a:gd name="T10" fmla="*/ 2147483646 w 92"/>
                <a:gd name="T11" fmla="*/ 2147483646 h 41"/>
                <a:gd name="T12" fmla="*/ 2147483646 w 92"/>
                <a:gd name="T13" fmla="*/ 2147483646 h 41"/>
                <a:gd name="T14" fmla="*/ 2147483646 w 92"/>
                <a:gd name="T15" fmla="*/ 2147483646 h 41"/>
                <a:gd name="T16" fmla="*/ 2147483646 w 92"/>
                <a:gd name="T17" fmla="*/ 2147483646 h 41"/>
                <a:gd name="T18" fmla="*/ 0 w 92"/>
                <a:gd name="T19" fmla="*/ 2147483646 h 41"/>
                <a:gd name="T20" fmla="*/ 2147483646 w 92"/>
                <a:gd name="T21" fmla="*/ 2147483646 h 41"/>
                <a:gd name="T22" fmla="*/ 2147483646 w 92"/>
                <a:gd name="T23" fmla="*/ 2147483646 h 41"/>
                <a:gd name="T24" fmla="*/ 2147483646 w 92"/>
                <a:gd name="T25" fmla="*/ 2147483646 h 41"/>
                <a:gd name="T26" fmla="*/ 2147483646 w 92"/>
                <a:gd name="T27" fmla="*/ 0 h 4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2"/>
                <a:gd name="T43" fmla="*/ 0 h 41"/>
                <a:gd name="T44" fmla="*/ 92 w 92"/>
                <a:gd name="T45" fmla="*/ 41 h 4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2" h="41">
                  <a:moveTo>
                    <a:pt x="29" y="0"/>
                  </a:moveTo>
                  <a:cubicBezTo>
                    <a:pt x="40" y="0"/>
                    <a:pt x="52" y="0"/>
                    <a:pt x="63" y="0"/>
                  </a:cubicBezTo>
                  <a:cubicBezTo>
                    <a:pt x="63" y="1"/>
                    <a:pt x="63" y="2"/>
                    <a:pt x="63" y="2"/>
                  </a:cubicBezTo>
                  <a:cubicBezTo>
                    <a:pt x="63" y="7"/>
                    <a:pt x="63" y="12"/>
                    <a:pt x="63" y="17"/>
                  </a:cubicBezTo>
                  <a:cubicBezTo>
                    <a:pt x="64" y="24"/>
                    <a:pt x="68" y="29"/>
                    <a:pt x="76" y="29"/>
                  </a:cubicBezTo>
                  <a:cubicBezTo>
                    <a:pt x="79" y="29"/>
                    <a:pt x="83" y="29"/>
                    <a:pt x="86" y="29"/>
                  </a:cubicBezTo>
                  <a:cubicBezTo>
                    <a:pt x="90" y="29"/>
                    <a:pt x="92" y="32"/>
                    <a:pt x="92" y="35"/>
                  </a:cubicBezTo>
                  <a:cubicBezTo>
                    <a:pt x="92" y="38"/>
                    <a:pt x="90" y="41"/>
                    <a:pt x="86" y="41"/>
                  </a:cubicBezTo>
                  <a:cubicBezTo>
                    <a:pt x="59" y="41"/>
                    <a:pt x="33" y="41"/>
                    <a:pt x="6" y="41"/>
                  </a:cubicBezTo>
                  <a:cubicBezTo>
                    <a:pt x="2" y="41"/>
                    <a:pt x="0" y="38"/>
                    <a:pt x="0" y="35"/>
                  </a:cubicBezTo>
                  <a:cubicBezTo>
                    <a:pt x="0" y="32"/>
                    <a:pt x="2" y="29"/>
                    <a:pt x="6" y="29"/>
                  </a:cubicBezTo>
                  <a:cubicBezTo>
                    <a:pt x="10" y="29"/>
                    <a:pt x="13" y="29"/>
                    <a:pt x="17" y="29"/>
                  </a:cubicBezTo>
                  <a:cubicBezTo>
                    <a:pt x="24" y="29"/>
                    <a:pt x="29" y="24"/>
                    <a:pt x="29" y="17"/>
                  </a:cubicBezTo>
                  <a:cubicBezTo>
                    <a:pt x="29" y="12"/>
                    <a:pt x="29" y="6"/>
                    <a:pt x="29" y="0"/>
                  </a:cubicBez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68620" name="矩形 22">
            <a:extLst>
              <a:ext uri="{FF2B5EF4-FFF2-40B4-BE49-F238E27FC236}">
                <a16:creationId xmlns:a16="http://schemas.microsoft.com/office/drawing/2014/main" id="{19E7B2F9-B0F6-4479-AF0A-B2EA186FADA5}"/>
              </a:ext>
            </a:extLst>
          </p:cNvPr>
          <p:cNvSpPr>
            <a:spLocks noChangeArrowheads="1"/>
          </p:cNvSpPr>
          <p:nvPr/>
        </p:nvSpPr>
        <p:spPr bwMode="auto">
          <a:xfrm>
            <a:off x="6550025" y="4922838"/>
            <a:ext cx="29130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7" rIns="91435" bIns="45717">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zh-CN" altLang="en-US" b="1" dirty="0">
                <a:solidFill>
                  <a:srgbClr val="FFFF00"/>
                </a:solidFill>
                <a:latin typeface="Calibri" panose="020F0502020204030204" pitchFamily="34" charset="0"/>
                <a:ea typeface="微软雅黑" panose="020B0503020204020204" pitchFamily="34" charset="-122"/>
                <a:sym typeface="Calibri" panose="020F0502020204030204" pitchFamily="34" charset="0"/>
              </a:rPr>
              <a:t>核心价值</a:t>
            </a:r>
          </a:p>
        </p:txBody>
      </p:sp>
      <p:sp>
        <p:nvSpPr>
          <p:cNvPr id="18445" name="矩形 23">
            <a:extLst>
              <a:ext uri="{FF2B5EF4-FFF2-40B4-BE49-F238E27FC236}">
                <a16:creationId xmlns:a16="http://schemas.microsoft.com/office/drawing/2014/main" id="{FA25733C-89EA-4572-8F6C-D7B47FA869D8}"/>
              </a:ext>
            </a:extLst>
          </p:cNvPr>
          <p:cNvSpPr>
            <a:spLocks noChangeArrowheads="1"/>
          </p:cNvSpPr>
          <p:nvPr/>
        </p:nvSpPr>
        <p:spPr bwMode="auto">
          <a:xfrm>
            <a:off x="6767513" y="5240338"/>
            <a:ext cx="801687" cy="581025"/>
          </a:xfrm>
          <a:prstGeom prst="rect">
            <a:avLst/>
          </a:prstGeom>
          <a:noFill/>
          <a:ln w="9525">
            <a:noFill/>
            <a:miter lim="800000"/>
          </a:ln>
        </p:spPr>
        <p:txBody>
          <a:bodyPr lIns="91435" tIns="45717" rIns="91435" bIns="45717">
            <a:spAutoFit/>
          </a:bodyPr>
          <a:lstStyle/>
          <a:p>
            <a:pPr>
              <a:defRPr/>
            </a:pPr>
            <a:r>
              <a:rPr lang="en-US" altLang="zh-CN" sz="3174" dirty="0">
                <a:solidFill>
                  <a:srgbClr val="000000"/>
                </a:solidFill>
                <a:highlight>
                  <a:srgbClr val="FF00FF"/>
                </a:highlight>
                <a:latin typeface="Calibri" panose="020F0502020204030204" pitchFamily="34" charset="0"/>
                <a:ea typeface="微软雅黑" panose="020B0503020204020204" pitchFamily="34" charset="-122"/>
                <a:sym typeface="Calibri" panose="020F0502020204030204" pitchFamily="34" charset="0"/>
              </a:rPr>
              <a:t>04</a:t>
            </a:r>
            <a:endParaRPr lang="zh-CN" altLang="en-US" sz="3174" dirty="0">
              <a:solidFill>
                <a:srgbClr val="000000"/>
              </a:solidFill>
              <a:highlight>
                <a:srgbClr val="FF00FF"/>
              </a:highlight>
              <a:latin typeface="Calibri" panose="020F0502020204030204" pitchFamily="34" charset="0"/>
              <a:ea typeface="微软雅黑" panose="020B0503020204020204" pitchFamily="34" charset="-122"/>
              <a:sym typeface="Calibri" panose="020F0502020204030204" pitchFamily="34" charset="0"/>
            </a:endParaRPr>
          </a:p>
        </p:txBody>
      </p:sp>
      <p:sp>
        <p:nvSpPr>
          <p:cNvPr id="68622" name="矩形 24">
            <a:extLst>
              <a:ext uri="{FF2B5EF4-FFF2-40B4-BE49-F238E27FC236}">
                <a16:creationId xmlns:a16="http://schemas.microsoft.com/office/drawing/2014/main" id="{FA70FAD7-3448-47A8-B97D-3BF202D6C1C3}"/>
              </a:ext>
            </a:extLst>
          </p:cNvPr>
          <p:cNvSpPr>
            <a:spLocks noChangeArrowheads="1"/>
          </p:cNvSpPr>
          <p:nvPr/>
        </p:nvSpPr>
        <p:spPr bwMode="auto">
          <a:xfrm>
            <a:off x="6592888" y="2787650"/>
            <a:ext cx="2911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7" rIns="91435" bIns="45717">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zh-CN" altLang="en-US" b="1" dirty="0">
                <a:solidFill>
                  <a:srgbClr val="FFFF00"/>
                </a:solidFill>
                <a:latin typeface="Calibri" panose="020F0502020204030204" pitchFamily="34" charset="0"/>
                <a:ea typeface="微软雅黑" panose="020B0503020204020204" pitchFamily="34" charset="-122"/>
                <a:sym typeface="Calibri" panose="020F0502020204030204" pitchFamily="34" charset="0"/>
              </a:rPr>
              <a:t>关键能力</a:t>
            </a:r>
          </a:p>
        </p:txBody>
      </p:sp>
      <p:sp>
        <p:nvSpPr>
          <p:cNvPr id="18447" name="矩形 25">
            <a:extLst>
              <a:ext uri="{FF2B5EF4-FFF2-40B4-BE49-F238E27FC236}">
                <a16:creationId xmlns:a16="http://schemas.microsoft.com/office/drawing/2014/main" id="{22B064BE-57DE-412C-9A69-7A5B6A5B3B10}"/>
              </a:ext>
            </a:extLst>
          </p:cNvPr>
          <p:cNvSpPr>
            <a:spLocks noChangeArrowheads="1"/>
          </p:cNvSpPr>
          <p:nvPr/>
        </p:nvSpPr>
        <p:spPr bwMode="auto">
          <a:xfrm>
            <a:off x="6796088" y="3074988"/>
            <a:ext cx="800100" cy="581025"/>
          </a:xfrm>
          <a:prstGeom prst="rect">
            <a:avLst/>
          </a:prstGeom>
          <a:noFill/>
          <a:ln w="9525">
            <a:noFill/>
            <a:miter lim="800000"/>
          </a:ln>
        </p:spPr>
        <p:txBody>
          <a:bodyPr lIns="91435" tIns="45717" rIns="91435" bIns="45717">
            <a:spAutoFit/>
          </a:bodyPr>
          <a:lstStyle/>
          <a:p>
            <a:pPr>
              <a:defRPr/>
            </a:pPr>
            <a:r>
              <a:rPr lang="en-US" altLang="zh-CN" sz="3174" dirty="0">
                <a:solidFill>
                  <a:srgbClr val="000000"/>
                </a:solidFill>
                <a:highlight>
                  <a:srgbClr val="FF00FF"/>
                </a:highlight>
                <a:latin typeface="Calibri" panose="020F0502020204030204" pitchFamily="34" charset="0"/>
                <a:ea typeface="微软雅黑" panose="020B0503020204020204" pitchFamily="34" charset="-122"/>
                <a:sym typeface="Calibri" panose="020F0502020204030204" pitchFamily="34" charset="0"/>
              </a:rPr>
              <a:t>02</a:t>
            </a:r>
            <a:endParaRPr lang="zh-CN" altLang="en-US" sz="3174" dirty="0">
              <a:solidFill>
                <a:srgbClr val="000000"/>
              </a:solidFill>
              <a:highlight>
                <a:srgbClr val="FF00FF"/>
              </a:highlight>
              <a:latin typeface="Calibri" panose="020F0502020204030204" pitchFamily="34" charset="0"/>
              <a:ea typeface="微软雅黑" panose="020B0503020204020204" pitchFamily="34" charset="-122"/>
              <a:sym typeface="Calibri" panose="020F0502020204030204" pitchFamily="34" charset="0"/>
            </a:endParaRPr>
          </a:p>
        </p:txBody>
      </p:sp>
      <p:sp>
        <p:nvSpPr>
          <p:cNvPr id="68624" name="矩形 26">
            <a:extLst>
              <a:ext uri="{FF2B5EF4-FFF2-40B4-BE49-F238E27FC236}">
                <a16:creationId xmlns:a16="http://schemas.microsoft.com/office/drawing/2014/main" id="{663E146B-EDA8-4892-A943-FD0E253F0CFB}"/>
              </a:ext>
            </a:extLst>
          </p:cNvPr>
          <p:cNvSpPr>
            <a:spLocks noChangeArrowheads="1"/>
          </p:cNvSpPr>
          <p:nvPr/>
        </p:nvSpPr>
        <p:spPr bwMode="auto">
          <a:xfrm>
            <a:off x="2825476" y="3947348"/>
            <a:ext cx="2911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7" rIns="91435" bIns="45717">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a:spcBef>
                <a:spcPct val="0"/>
              </a:spcBef>
              <a:buClrTx/>
              <a:buSzTx/>
              <a:buFontTx/>
              <a:buNone/>
            </a:pPr>
            <a:r>
              <a:rPr lang="zh-CN" altLang="en-US" b="1" dirty="0">
                <a:solidFill>
                  <a:srgbClr val="FFFF00"/>
                </a:solidFill>
                <a:latin typeface="Calibri" panose="020F0502020204030204" pitchFamily="34" charset="0"/>
                <a:ea typeface="微软雅黑" panose="020B0503020204020204" pitchFamily="34" charset="-122"/>
                <a:sym typeface="Calibri" panose="020F0502020204030204" pitchFamily="34" charset="0"/>
              </a:rPr>
              <a:t>学科素养</a:t>
            </a:r>
          </a:p>
        </p:txBody>
      </p:sp>
      <p:sp>
        <p:nvSpPr>
          <p:cNvPr id="18449" name="矩形 27">
            <a:extLst>
              <a:ext uri="{FF2B5EF4-FFF2-40B4-BE49-F238E27FC236}">
                <a16:creationId xmlns:a16="http://schemas.microsoft.com/office/drawing/2014/main" id="{95C7C83C-8830-47F9-8772-54C3E80E35ED}"/>
              </a:ext>
            </a:extLst>
          </p:cNvPr>
          <p:cNvSpPr>
            <a:spLocks noChangeArrowheads="1"/>
          </p:cNvSpPr>
          <p:nvPr/>
        </p:nvSpPr>
        <p:spPr bwMode="auto">
          <a:xfrm>
            <a:off x="4879975" y="4265613"/>
            <a:ext cx="800100" cy="581025"/>
          </a:xfrm>
          <a:prstGeom prst="rect">
            <a:avLst/>
          </a:prstGeom>
          <a:noFill/>
          <a:ln w="9525">
            <a:noFill/>
            <a:miter lim="800000"/>
          </a:ln>
        </p:spPr>
        <p:txBody>
          <a:bodyPr lIns="91435" tIns="45717" rIns="91435" bIns="45717">
            <a:spAutoFit/>
          </a:bodyPr>
          <a:lstStyle/>
          <a:p>
            <a:pPr>
              <a:defRPr/>
            </a:pPr>
            <a:r>
              <a:rPr lang="en-US" altLang="zh-CN" sz="3174" dirty="0">
                <a:solidFill>
                  <a:srgbClr val="000000"/>
                </a:solidFill>
                <a:highlight>
                  <a:srgbClr val="FF00FF"/>
                </a:highlight>
                <a:latin typeface="Calibri" panose="020F0502020204030204" pitchFamily="34" charset="0"/>
                <a:ea typeface="微软雅黑" panose="020B0503020204020204" pitchFamily="34" charset="-122"/>
                <a:sym typeface="Calibri" panose="020F0502020204030204" pitchFamily="34" charset="0"/>
              </a:rPr>
              <a:t>03</a:t>
            </a:r>
            <a:endParaRPr lang="zh-CN" altLang="en-US" sz="3174" dirty="0">
              <a:solidFill>
                <a:srgbClr val="000000"/>
              </a:solidFill>
              <a:highlight>
                <a:srgbClr val="FF00FF"/>
              </a:highlight>
              <a:latin typeface="Calibri" panose="020F0502020204030204" pitchFamily="34" charset="0"/>
              <a:ea typeface="微软雅黑" panose="020B0503020204020204" pitchFamily="34" charset="-122"/>
              <a:sym typeface="Calibri" panose="020F0502020204030204" pitchFamily="34" charset="0"/>
            </a:endParaRPr>
          </a:p>
        </p:txBody>
      </p:sp>
      <p:sp>
        <p:nvSpPr>
          <p:cNvPr id="18450" name="矩形 28">
            <a:extLst>
              <a:ext uri="{FF2B5EF4-FFF2-40B4-BE49-F238E27FC236}">
                <a16:creationId xmlns:a16="http://schemas.microsoft.com/office/drawing/2014/main" id="{261490F8-03A3-4D48-A571-A2B08CE0478B}"/>
              </a:ext>
            </a:extLst>
          </p:cNvPr>
          <p:cNvSpPr>
            <a:spLocks noChangeArrowheads="1"/>
          </p:cNvSpPr>
          <p:nvPr/>
        </p:nvSpPr>
        <p:spPr bwMode="auto">
          <a:xfrm>
            <a:off x="2717800" y="1954213"/>
            <a:ext cx="2911475" cy="369887"/>
          </a:xfrm>
          <a:prstGeom prst="rect">
            <a:avLst/>
          </a:prstGeom>
          <a:noFill/>
          <a:ln w="9525">
            <a:noFill/>
            <a:miter lim="800000"/>
          </a:ln>
        </p:spPr>
        <p:txBody>
          <a:bodyPr lIns="91435" tIns="45717" rIns="91435" bIns="45717">
            <a:spAutoFit/>
          </a:bodyPr>
          <a:lstStyle/>
          <a:p>
            <a:pPr algn="r">
              <a:defRPr/>
            </a:pPr>
            <a:r>
              <a:rPr lang="zh-CN" altLang="en-US" b="1" dirty="0">
                <a:solidFill>
                  <a:srgbClr val="FFFF00"/>
                </a:solidFill>
                <a:latin typeface="Calibri" panose="020F0502020204030204" pitchFamily="34" charset="0"/>
                <a:ea typeface="微软雅黑" panose="020B0503020204020204" pitchFamily="34" charset="-122"/>
                <a:sym typeface="Calibri" panose="020F0502020204030204" pitchFamily="34" charset="0"/>
              </a:rPr>
              <a:t>必备知识</a:t>
            </a:r>
            <a:r>
              <a:rPr lang="en-US" altLang="zh-CN" sz="1376" dirty="0">
                <a:solidFill>
                  <a:srgbClr val="000000"/>
                </a:solidFill>
                <a:latin typeface="Calibri" panose="020F0502020204030204" pitchFamily="34" charset="0"/>
                <a:ea typeface="微软雅黑" panose="020B0503020204020204" pitchFamily="34" charset="-122"/>
                <a:sym typeface="Calibri" panose="020F0502020204030204" pitchFamily="34" charset="0"/>
              </a:rPr>
              <a:t>.</a:t>
            </a:r>
            <a:endParaRPr lang="zh-CN" altLang="en-US" sz="1376"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8451" name="矩形 29">
            <a:extLst>
              <a:ext uri="{FF2B5EF4-FFF2-40B4-BE49-F238E27FC236}">
                <a16:creationId xmlns:a16="http://schemas.microsoft.com/office/drawing/2014/main" id="{8B4CFDE3-6EEB-4B0B-A86A-4DAD18E6119E}"/>
              </a:ext>
            </a:extLst>
          </p:cNvPr>
          <p:cNvSpPr>
            <a:spLocks noChangeArrowheads="1"/>
          </p:cNvSpPr>
          <p:nvPr/>
        </p:nvSpPr>
        <p:spPr bwMode="auto">
          <a:xfrm>
            <a:off x="4779963" y="2295525"/>
            <a:ext cx="800100" cy="581025"/>
          </a:xfrm>
          <a:prstGeom prst="rect">
            <a:avLst/>
          </a:prstGeom>
          <a:noFill/>
          <a:ln w="9525">
            <a:noFill/>
            <a:miter lim="800000"/>
          </a:ln>
        </p:spPr>
        <p:txBody>
          <a:bodyPr lIns="91435" tIns="45717" rIns="91435" bIns="45717">
            <a:spAutoFit/>
          </a:bodyPr>
          <a:lstStyle/>
          <a:p>
            <a:pPr>
              <a:defRPr/>
            </a:pPr>
            <a:r>
              <a:rPr lang="en-US" altLang="zh-CN" sz="3174" dirty="0">
                <a:solidFill>
                  <a:srgbClr val="FF00FF"/>
                </a:solidFill>
                <a:latin typeface="Calibri" panose="020F0502020204030204" pitchFamily="34" charset="0"/>
                <a:ea typeface="微软雅黑" panose="020B0503020204020204" pitchFamily="34" charset="-122"/>
                <a:sym typeface="Calibri" panose="020F0502020204030204" pitchFamily="34" charset="0"/>
              </a:rPr>
              <a:t>01</a:t>
            </a:r>
            <a:endParaRPr lang="zh-CN" altLang="en-US" sz="3174" dirty="0">
              <a:solidFill>
                <a:srgbClr val="FF00FF"/>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28" name="TextBox 45">
            <a:extLst>
              <a:ext uri="{FF2B5EF4-FFF2-40B4-BE49-F238E27FC236}">
                <a16:creationId xmlns:a16="http://schemas.microsoft.com/office/drawing/2014/main" id="{C616C7BF-9213-4C11-AECF-CED0F8EF7548}"/>
              </a:ext>
            </a:extLst>
          </p:cNvPr>
          <p:cNvSpPr txBox="1">
            <a:spLocks noChangeArrowheads="1"/>
          </p:cNvSpPr>
          <p:nvPr/>
        </p:nvSpPr>
        <p:spPr bwMode="auto">
          <a:xfrm>
            <a:off x="544513" y="1741488"/>
            <a:ext cx="3835400" cy="255428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91435" tIns="45717" rIns="91435" bIns="45717">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zh-CN" altLang="en-US" sz="2000" b="1">
                <a:solidFill>
                  <a:schemeClr val="tx1"/>
                </a:solidFill>
              </a:rPr>
              <a:t>指即将进入高等学校的学习者通过本课程的学习实践活动所必须掌握的</a:t>
            </a:r>
            <a:r>
              <a:rPr lang="zh-CN" altLang="en-US" sz="2000" b="1">
                <a:solidFill>
                  <a:srgbClr val="FF0000"/>
                </a:solidFill>
              </a:rPr>
              <a:t>基础性、通用性知识</a:t>
            </a:r>
            <a:r>
              <a:rPr lang="zh-CN" altLang="en-US" sz="2000" b="1">
                <a:solidFill>
                  <a:schemeClr val="tx1"/>
                </a:solidFill>
              </a:rPr>
              <a:t>，是学生今后进入大学学习社会科学相关学科，以及参与社会政治、经济、文化、法治生活，开展有关社会实践活动</a:t>
            </a:r>
            <a:r>
              <a:rPr lang="zh-CN" altLang="en-US" sz="2000" b="1">
                <a:solidFill>
                  <a:srgbClr val="FF0000"/>
                </a:solidFill>
              </a:rPr>
              <a:t>所必须运用的知识</a:t>
            </a:r>
            <a:r>
              <a:rPr lang="zh-CN" altLang="en-US" sz="2000" b="1">
                <a:solidFill>
                  <a:schemeClr val="tx1"/>
                </a:solidFill>
              </a:rPr>
              <a:t>内容。</a:t>
            </a:r>
            <a:endParaRPr lang="zh-CN" altLang="en-US" sz="2000" b="1">
              <a:solidFill>
                <a:schemeClr val="tx1"/>
              </a:solidFill>
              <a:latin typeface="幼圆" panose="02010509060101010101" pitchFamily="49" charset="-122"/>
              <a:ea typeface="幼圆" panose="02010509060101010101" pitchFamily="49" charset="-122"/>
            </a:endParaRPr>
          </a:p>
        </p:txBody>
      </p:sp>
      <p:sp>
        <p:nvSpPr>
          <p:cNvPr id="17429" name="TextBox 46">
            <a:hlinkClick r:id="rId3" action="ppaction://hlinksldjump"/>
            <a:extLst>
              <a:ext uri="{FF2B5EF4-FFF2-40B4-BE49-F238E27FC236}">
                <a16:creationId xmlns:a16="http://schemas.microsoft.com/office/drawing/2014/main" id="{6B9C7CD6-529E-4F1A-91C0-97EEEF32932A}"/>
              </a:ext>
            </a:extLst>
          </p:cNvPr>
          <p:cNvSpPr txBox="1">
            <a:spLocks noChangeArrowheads="1"/>
          </p:cNvSpPr>
          <p:nvPr/>
        </p:nvSpPr>
        <p:spPr bwMode="auto">
          <a:xfrm>
            <a:off x="7685088" y="1987550"/>
            <a:ext cx="3962400" cy="19399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91435" tIns="45717" rIns="91435" bIns="45717">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zh-CN" altLang="en-US" sz="2000" b="1">
                <a:solidFill>
                  <a:schemeClr val="tx1"/>
                </a:solidFill>
              </a:rPr>
              <a:t>即将进入高等学校的学习者在社会生活实践与学习探索情境中</a:t>
            </a:r>
            <a:r>
              <a:rPr lang="zh-CN" altLang="en-US" sz="2000" b="1">
                <a:solidFill>
                  <a:srgbClr val="FF0000"/>
                </a:solidFill>
              </a:rPr>
              <a:t>认识世界、改造世界，发现问题、分析和解决问题所必备的能力</a:t>
            </a:r>
            <a:r>
              <a:rPr lang="zh-CN" altLang="en-US" sz="2000" b="1">
                <a:solidFill>
                  <a:schemeClr val="tx1"/>
                </a:solidFill>
              </a:rPr>
              <a:t>，是形成与发展思想政治学科素养的重要基石。</a:t>
            </a:r>
            <a:endParaRPr lang="zh-CN" altLang="en-US" sz="2000" b="1">
              <a:solidFill>
                <a:schemeClr val="tx1"/>
              </a:solidFill>
              <a:latin typeface="幼圆" panose="02010509060101010101" pitchFamily="49" charset="-122"/>
              <a:ea typeface="幼圆" panose="02010509060101010101" pitchFamily="49" charset="-122"/>
            </a:endParaRPr>
          </a:p>
        </p:txBody>
      </p:sp>
      <p:sp>
        <p:nvSpPr>
          <p:cNvPr id="48" name="TextBox 47">
            <a:extLst>
              <a:ext uri="{FF2B5EF4-FFF2-40B4-BE49-F238E27FC236}">
                <a16:creationId xmlns:a16="http://schemas.microsoft.com/office/drawing/2014/main" id="{C2B3A7EC-EBDC-4C18-8F02-9940C37911EC}"/>
              </a:ext>
            </a:extLst>
          </p:cNvPr>
          <p:cNvSpPr txBox="1"/>
          <p:nvPr/>
        </p:nvSpPr>
        <p:spPr>
          <a:xfrm>
            <a:off x="504825" y="4402138"/>
            <a:ext cx="3849688" cy="2257425"/>
          </a:xfrm>
          <a:prstGeom prst="rect">
            <a:avLst/>
          </a:prstGeom>
          <a:noFill/>
          <a:ln>
            <a:solidFill>
              <a:schemeClr val="tx1"/>
            </a:solidFill>
          </a:ln>
        </p:spPr>
        <p:txBody>
          <a:bodyPr lIns="91435" tIns="45717" rIns="91435" bIns="45717">
            <a:spAutoFit/>
          </a:bodyPr>
          <a:lstStyle/>
          <a:p>
            <a:pPr>
              <a:defRPr/>
            </a:pPr>
            <a:r>
              <a:rPr lang="zh-CN" altLang="en-US" sz="2000" b="1" dirty="0"/>
              <a:t>指即将进入高等学校的学习者在面对社会生活实践与学习探索的问题情境时，能够在正确的世界观、人生观、价值观的指导下，</a:t>
            </a:r>
            <a:r>
              <a:rPr lang="zh-CN" altLang="en-US" sz="2000" b="1" dirty="0">
                <a:solidFill>
                  <a:srgbClr val="FF0000"/>
                </a:solidFill>
              </a:rPr>
              <a:t>运用思想政治科的知识、能力、思维方法完成各种任务活动时所展现出来的综合品质</a:t>
            </a:r>
            <a:r>
              <a:rPr lang="zh-CN" altLang="en-US" sz="2000" b="1" dirty="0"/>
              <a:t>。</a:t>
            </a:r>
            <a:endParaRPr lang="zh-CN" altLang="en-US" sz="2000" b="1" dirty="0">
              <a:latin typeface="幼圆" panose="02010509060101010101" pitchFamily="49" charset="-122"/>
              <a:ea typeface="幼圆" panose="02010509060101010101" pitchFamily="49" charset="-122"/>
            </a:endParaRPr>
          </a:p>
        </p:txBody>
      </p:sp>
      <p:sp>
        <p:nvSpPr>
          <p:cNvPr id="49" name="TextBox 48">
            <a:extLst>
              <a:ext uri="{FF2B5EF4-FFF2-40B4-BE49-F238E27FC236}">
                <a16:creationId xmlns:a16="http://schemas.microsoft.com/office/drawing/2014/main" id="{089B8C2A-4E7B-4331-B51C-139195DB68E8}"/>
              </a:ext>
            </a:extLst>
          </p:cNvPr>
          <p:cNvSpPr txBox="1">
            <a:spLocks noChangeArrowheads="1"/>
          </p:cNvSpPr>
          <p:nvPr/>
        </p:nvSpPr>
        <p:spPr bwMode="auto">
          <a:xfrm>
            <a:off x="7724775" y="4645025"/>
            <a:ext cx="3883025" cy="163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5" tIns="45717" rIns="91435" bIns="45717">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zh-CN" altLang="en-US" sz="2000" b="1">
                <a:solidFill>
                  <a:schemeClr val="tx1"/>
                </a:solidFill>
              </a:rPr>
              <a:t>指即将进入高等学校的学习者在前三者的基础上，逐步发展形成的符合新时代中国特色社会主义思想要求的</a:t>
            </a:r>
            <a:r>
              <a:rPr lang="zh-CN" altLang="en-US" sz="2000" b="1">
                <a:solidFill>
                  <a:srgbClr val="C00000"/>
                </a:solidFill>
              </a:rPr>
              <a:t>政治素质、道德品质和科学思想方法</a:t>
            </a:r>
            <a:r>
              <a:rPr lang="zh-CN" altLang="en-US" sz="2000" b="1">
                <a:solidFill>
                  <a:schemeClr val="tx1"/>
                </a:solidFill>
              </a:rPr>
              <a:t>的综合。</a:t>
            </a:r>
          </a:p>
        </p:txBody>
      </p:sp>
      <p:sp>
        <p:nvSpPr>
          <p:cNvPr id="50" name="矩形 27">
            <a:extLst>
              <a:ext uri="{FF2B5EF4-FFF2-40B4-BE49-F238E27FC236}">
                <a16:creationId xmlns:a16="http://schemas.microsoft.com/office/drawing/2014/main" id="{E8423024-1260-4E2F-BA6A-7E26237C3FC4}"/>
              </a:ext>
            </a:extLst>
          </p:cNvPr>
          <p:cNvSpPr>
            <a:spLocks noChangeArrowheads="1"/>
          </p:cNvSpPr>
          <p:nvPr/>
        </p:nvSpPr>
        <p:spPr bwMode="auto">
          <a:xfrm>
            <a:off x="4757600" y="2284413"/>
            <a:ext cx="800100" cy="581025"/>
          </a:xfrm>
          <a:prstGeom prst="rect">
            <a:avLst/>
          </a:prstGeom>
          <a:noFill/>
          <a:ln w="9525">
            <a:noFill/>
            <a:miter lim="800000"/>
          </a:ln>
        </p:spPr>
        <p:txBody>
          <a:bodyPr lIns="91435" tIns="45717" rIns="91435" bIns="45717">
            <a:spAutoFit/>
          </a:bodyPr>
          <a:lstStyle/>
          <a:p>
            <a:pPr>
              <a:defRPr/>
            </a:pPr>
            <a:r>
              <a:rPr lang="en-US" altLang="zh-CN" sz="3174" dirty="0">
                <a:solidFill>
                  <a:srgbClr val="000000"/>
                </a:solidFill>
                <a:highlight>
                  <a:srgbClr val="FF00FF"/>
                </a:highlight>
                <a:latin typeface="Calibri" panose="020F0502020204030204" pitchFamily="34" charset="0"/>
                <a:ea typeface="微软雅黑" panose="020B0503020204020204" pitchFamily="34" charset="-122"/>
                <a:sym typeface="Calibri" panose="020F0502020204030204" pitchFamily="34" charset="0"/>
              </a:rPr>
              <a:t>01</a:t>
            </a:r>
            <a:endParaRPr lang="zh-CN" altLang="en-US" sz="3174" dirty="0">
              <a:solidFill>
                <a:srgbClr val="000000"/>
              </a:solidFill>
              <a:highlight>
                <a:srgbClr val="FF00FF"/>
              </a:highlight>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28"/>
                                        </p:tgtEl>
                                        <p:attrNameLst>
                                          <p:attrName>style.visibility</p:attrName>
                                        </p:attrNameLst>
                                      </p:cBhvr>
                                      <p:to>
                                        <p:strVal val="visible"/>
                                      </p:to>
                                    </p:set>
                                    <p:animEffect transition="in" filter="blinds(horizontal)">
                                      <p:cBhvr>
                                        <p:cTn id="7" dur="500"/>
                                        <p:tgtEl>
                                          <p:spTgt spid="174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29"/>
                                        </p:tgtEl>
                                        <p:attrNameLst>
                                          <p:attrName>style.visibility</p:attrName>
                                        </p:attrNameLst>
                                      </p:cBhvr>
                                      <p:to>
                                        <p:strVal val="visible"/>
                                      </p:to>
                                    </p:set>
                                    <p:animEffect transition="in" filter="blinds(horizontal)">
                                      <p:cBhvr>
                                        <p:cTn id="12" dur="500"/>
                                        <p:tgtEl>
                                          <p:spTgt spid="174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blinds(horizontal)">
                                      <p:cBhvr>
                                        <p:cTn id="17" dur="500"/>
                                        <p:tgtEl>
                                          <p:spTgt spid="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blinds(horizontal)">
                                      <p:cBhvr>
                                        <p:cTn id="22"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8" grpId="0" animBg="1"/>
      <p:bldP spid="17429" grpId="0" animBg="1"/>
      <p:bldP spid="48" grpId="0" animBg="1"/>
      <p:bldP spid="4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a:extLst>
              <a:ext uri="{FF2B5EF4-FFF2-40B4-BE49-F238E27FC236}">
                <a16:creationId xmlns:a16="http://schemas.microsoft.com/office/drawing/2014/main" id="{83405FE2-14A8-41D8-B15C-39D4554EF49F}"/>
              </a:ext>
            </a:extLst>
          </p:cNvPr>
          <p:cNvGrpSpPr/>
          <p:nvPr/>
        </p:nvGrpSpPr>
        <p:grpSpPr>
          <a:xfrm>
            <a:off x="4501417" y="3441751"/>
            <a:ext cx="2569253" cy="3137187"/>
            <a:chOff x="4408748" y="2851198"/>
            <a:chExt cx="2806473" cy="3428085"/>
          </a:xfrm>
          <a:solidFill>
            <a:srgbClr val="A6A6A6"/>
          </a:solidFill>
        </p:grpSpPr>
        <p:sp>
          <p:nvSpPr>
            <p:cNvPr id="5" name="矩形 4">
              <a:extLst>
                <a:ext uri="{FF2B5EF4-FFF2-40B4-BE49-F238E27FC236}">
                  <a16:creationId xmlns:a16="http://schemas.microsoft.com/office/drawing/2014/main" id="{6D7F8B4B-1906-4496-809C-6E4CE90AA9FC}"/>
                </a:ext>
              </a:extLst>
            </p:cNvPr>
            <p:cNvSpPr/>
            <p:nvPr/>
          </p:nvSpPr>
          <p:spPr>
            <a:xfrm>
              <a:off x="5654903" y="2851198"/>
              <a:ext cx="308446" cy="342808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6" name="矩形 5">
              <a:extLst>
                <a:ext uri="{FF2B5EF4-FFF2-40B4-BE49-F238E27FC236}">
                  <a16:creationId xmlns:a16="http://schemas.microsoft.com/office/drawing/2014/main" id="{8BB93609-E365-405E-BCA9-4853B3AE6DAA}"/>
                </a:ext>
              </a:extLst>
            </p:cNvPr>
            <p:cNvSpPr/>
            <p:nvPr/>
          </p:nvSpPr>
          <p:spPr>
            <a:xfrm rot="3628266">
              <a:off x="6344896" y="3307680"/>
              <a:ext cx="240375" cy="150027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7" name="矩形 6">
              <a:extLst>
                <a:ext uri="{FF2B5EF4-FFF2-40B4-BE49-F238E27FC236}">
                  <a16:creationId xmlns:a16="http://schemas.microsoft.com/office/drawing/2014/main" id="{CE8106EF-B784-4DB4-A5B3-C3E10C74C0F6}"/>
                </a:ext>
              </a:extLst>
            </p:cNvPr>
            <p:cNvSpPr/>
            <p:nvPr/>
          </p:nvSpPr>
          <p:spPr>
            <a:xfrm rot="3222577">
              <a:off x="6279379" y="4508173"/>
              <a:ext cx="117002" cy="150027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8" name="矩形 7">
              <a:extLst>
                <a:ext uri="{FF2B5EF4-FFF2-40B4-BE49-F238E27FC236}">
                  <a16:creationId xmlns:a16="http://schemas.microsoft.com/office/drawing/2014/main" id="{5886D86C-9340-4B88-9E8C-0D6983773D51}"/>
                </a:ext>
              </a:extLst>
            </p:cNvPr>
            <p:cNvSpPr/>
            <p:nvPr/>
          </p:nvSpPr>
          <p:spPr>
            <a:xfrm rot="18144688" flipH="1">
              <a:off x="5094796" y="2855932"/>
              <a:ext cx="152149" cy="150027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9" name="矩形 8">
              <a:extLst>
                <a:ext uri="{FF2B5EF4-FFF2-40B4-BE49-F238E27FC236}">
                  <a16:creationId xmlns:a16="http://schemas.microsoft.com/office/drawing/2014/main" id="{0D606DE0-7D5C-4EAA-BAA7-C44DBFCF186F}"/>
                </a:ext>
              </a:extLst>
            </p:cNvPr>
            <p:cNvSpPr/>
            <p:nvPr/>
          </p:nvSpPr>
          <p:spPr>
            <a:xfrm rot="17368524" flipH="1">
              <a:off x="5067148" y="4124428"/>
              <a:ext cx="183475" cy="150027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grpSp>
      <p:grpSp>
        <p:nvGrpSpPr>
          <p:cNvPr id="74755" name="组合 9">
            <a:extLst>
              <a:ext uri="{FF2B5EF4-FFF2-40B4-BE49-F238E27FC236}">
                <a16:creationId xmlns:a16="http://schemas.microsoft.com/office/drawing/2014/main" id="{AF09D966-9B50-480C-8725-06E5E590C106}"/>
              </a:ext>
            </a:extLst>
          </p:cNvPr>
          <p:cNvGrpSpPr>
            <a:grpSpLocks/>
          </p:cNvGrpSpPr>
          <p:nvPr/>
        </p:nvGrpSpPr>
        <p:grpSpPr bwMode="auto">
          <a:xfrm>
            <a:off x="4829175" y="1563688"/>
            <a:ext cx="2057400" cy="2057400"/>
            <a:chOff x="4710563" y="795050"/>
            <a:chExt cx="2248026" cy="2248026"/>
          </a:xfrm>
        </p:grpSpPr>
        <p:grpSp>
          <p:nvGrpSpPr>
            <p:cNvPr id="74812" name="组合 10">
              <a:extLst>
                <a:ext uri="{FF2B5EF4-FFF2-40B4-BE49-F238E27FC236}">
                  <a16:creationId xmlns:a16="http://schemas.microsoft.com/office/drawing/2014/main" id="{9EA6CDB0-1636-4B4E-8EF0-8571BE057BF3}"/>
                </a:ext>
              </a:extLst>
            </p:cNvPr>
            <p:cNvGrpSpPr>
              <a:grpSpLocks/>
            </p:cNvGrpSpPr>
            <p:nvPr/>
          </p:nvGrpSpPr>
          <p:grpSpPr bwMode="auto">
            <a:xfrm>
              <a:off x="4710563" y="795050"/>
              <a:ext cx="2248026" cy="2248026"/>
              <a:chOff x="1200760" y="3842074"/>
              <a:chExt cx="1784148" cy="1784148"/>
            </a:xfrm>
          </p:grpSpPr>
          <p:sp>
            <p:nvSpPr>
              <p:cNvPr id="13" name="椭圆 12">
                <a:extLst>
                  <a:ext uri="{FF2B5EF4-FFF2-40B4-BE49-F238E27FC236}">
                    <a16:creationId xmlns:a16="http://schemas.microsoft.com/office/drawing/2014/main" id="{F686B64F-29E6-46EB-AFA0-0FA8239AD34C}"/>
                  </a:ext>
                </a:extLst>
              </p:cNvPr>
              <p:cNvSpPr/>
              <p:nvPr/>
            </p:nvSpPr>
            <p:spPr>
              <a:xfrm>
                <a:off x="1200760" y="3842074"/>
                <a:ext cx="1784148" cy="1784148"/>
              </a:xfrm>
              <a:prstGeom prst="ellipse">
                <a:avLst/>
              </a:prstGeom>
              <a:gradFill flip="none" rotWithShape="1">
                <a:gsLst>
                  <a:gs pos="0">
                    <a:srgbClr val="CBCBCB"/>
                  </a:gs>
                  <a:gs pos="100000">
                    <a:srgbClr val="F3F3F3"/>
                  </a:gs>
                </a:gsLst>
                <a:lin ang="2700000" scaled="1"/>
              </a:gradFill>
              <a:ln w="31750">
                <a:gradFill flip="none" rotWithShape="1">
                  <a:gsLst>
                    <a:gs pos="0">
                      <a:schemeClr val="bg1"/>
                    </a:gs>
                    <a:gs pos="100000">
                      <a:srgbClr val="CBCBCB"/>
                    </a:gs>
                  </a:gsLst>
                  <a:lin ang="2700000" scaled="1"/>
                </a:grad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14" name="椭圆 13">
                <a:extLst>
                  <a:ext uri="{FF2B5EF4-FFF2-40B4-BE49-F238E27FC236}">
                    <a16:creationId xmlns:a16="http://schemas.microsoft.com/office/drawing/2014/main" id="{8070B482-CD01-4276-892D-13C85664DA22}"/>
                  </a:ext>
                </a:extLst>
              </p:cNvPr>
              <p:cNvSpPr/>
              <p:nvPr/>
            </p:nvSpPr>
            <p:spPr>
              <a:xfrm>
                <a:off x="1475770" y="4117085"/>
                <a:ext cx="1234127" cy="1234127"/>
              </a:xfrm>
              <a:prstGeom prst="ellipse">
                <a:avLst/>
              </a:prstGeom>
              <a:solidFill>
                <a:srgbClr val="FFB850"/>
              </a:solidFill>
              <a:ln>
                <a:noFill/>
              </a:ln>
              <a:effectLst>
                <a:innerShdw blurRad="1016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grpSp>
        <p:sp>
          <p:nvSpPr>
            <p:cNvPr id="12" name="Freeform 987">
              <a:extLst>
                <a:ext uri="{FF2B5EF4-FFF2-40B4-BE49-F238E27FC236}">
                  <a16:creationId xmlns:a16="http://schemas.microsoft.com/office/drawing/2014/main" id="{DBE2C858-4CA1-4661-8C65-2200AD9AAD60}"/>
                </a:ext>
              </a:extLst>
            </p:cNvPr>
            <p:cNvSpPr>
              <a:spLocks noEditPoints="1"/>
            </p:cNvSpPr>
            <p:nvPr/>
          </p:nvSpPr>
          <p:spPr bwMode="auto">
            <a:xfrm>
              <a:off x="5563980" y="1377872"/>
              <a:ext cx="541191" cy="869028"/>
            </a:xfrm>
            <a:custGeom>
              <a:avLst/>
              <a:gdLst>
                <a:gd name="T0" fmla="*/ 133 w 205"/>
                <a:gd name="T1" fmla="*/ 170 h 331"/>
                <a:gd name="T2" fmla="*/ 148 w 205"/>
                <a:gd name="T3" fmla="*/ 126 h 331"/>
                <a:gd name="T4" fmla="*/ 148 w 205"/>
                <a:gd name="T5" fmla="*/ 110 h 331"/>
                <a:gd name="T6" fmla="*/ 48 w 205"/>
                <a:gd name="T7" fmla="*/ 118 h 331"/>
                <a:gd name="T8" fmla="*/ 71 w 205"/>
                <a:gd name="T9" fmla="*/ 126 h 331"/>
                <a:gd name="T10" fmla="*/ 39 w 205"/>
                <a:gd name="T11" fmla="*/ 224 h 331"/>
                <a:gd name="T12" fmla="*/ 44 w 205"/>
                <a:gd name="T13" fmla="*/ 331 h 331"/>
                <a:gd name="T14" fmla="*/ 205 w 205"/>
                <a:gd name="T15" fmla="*/ 298 h 331"/>
                <a:gd name="T16" fmla="*/ 161 w 205"/>
                <a:gd name="T17" fmla="*/ 315 h 331"/>
                <a:gd name="T18" fmla="*/ 16 w 205"/>
                <a:gd name="T19" fmla="*/ 298 h 331"/>
                <a:gd name="T20" fmla="*/ 87 w 205"/>
                <a:gd name="T21" fmla="*/ 170 h 331"/>
                <a:gd name="T22" fmla="*/ 117 w 205"/>
                <a:gd name="T23" fmla="*/ 126 h 331"/>
                <a:gd name="T24" fmla="*/ 153 w 205"/>
                <a:gd name="T25" fmla="*/ 234 h 331"/>
                <a:gd name="T26" fmla="*/ 161 w 205"/>
                <a:gd name="T27" fmla="*/ 315 h 331"/>
                <a:gd name="T28" fmla="*/ 121 w 205"/>
                <a:gd name="T29" fmla="*/ 262 h 331"/>
                <a:gd name="T30" fmla="*/ 101 w 205"/>
                <a:gd name="T31" fmla="*/ 258 h 331"/>
                <a:gd name="T32" fmla="*/ 63 w 205"/>
                <a:gd name="T33" fmla="*/ 263 h 331"/>
                <a:gd name="T34" fmla="*/ 48 w 205"/>
                <a:gd name="T35" fmla="*/ 259 h 331"/>
                <a:gd name="T36" fmla="*/ 24 w 205"/>
                <a:gd name="T37" fmla="*/ 298 h 331"/>
                <a:gd name="T38" fmla="*/ 161 w 205"/>
                <a:gd name="T39" fmla="*/ 307 h 331"/>
                <a:gd name="T40" fmla="*/ 167 w 205"/>
                <a:gd name="T41" fmla="*/ 266 h 331"/>
                <a:gd name="T42" fmla="*/ 165 w 205"/>
                <a:gd name="T43" fmla="*/ 264 h 331"/>
                <a:gd name="T44" fmla="*/ 144 w 205"/>
                <a:gd name="T45" fmla="*/ 248 h 331"/>
                <a:gd name="T46" fmla="*/ 124 w 205"/>
                <a:gd name="T47" fmla="*/ 23 h 331"/>
                <a:gd name="T48" fmla="*/ 124 w 205"/>
                <a:gd name="T49" fmla="*/ 0 h 331"/>
                <a:gd name="T50" fmla="*/ 124 w 205"/>
                <a:gd name="T51" fmla="*/ 23 h 331"/>
                <a:gd name="T52" fmla="*/ 91 w 205"/>
                <a:gd name="T53" fmla="*/ 49 h 331"/>
                <a:gd name="T54" fmla="*/ 74 w 205"/>
                <a:gd name="T55" fmla="*/ 32 h 331"/>
                <a:gd name="T56" fmla="*/ 58 w 205"/>
                <a:gd name="T57" fmla="*/ 49 h 331"/>
                <a:gd name="T58" fmla="*/ 68 w 205"/>
                <a:gd name="T59" fmla="*/ 43 h 331"/>
                <a:gd name="T60" fmla="*/ 80 w 205"/>
                <a:gd name="T61" fmla="*/ 43 h 331"/>
                <a:gd name="T62" fmla="*/ 74 w 205"/>
                <a:gd name="T63" fmla="*/ 57 h 331"/>
                <a:gd name="T64" fmla="*/ 68 w 205"/>
                <a:gd name="T65" fmla="*/ 43 h 331"/>
                <a:gd name="T66" fmla="*/ 92 w 205"/>
                <a:gd name="T67" fmla="*/ 102 h 331"/>
                <a:gd name="T68" fmla="*/ 98 w 205"/>
                <a:gd name="T69" fmla="*/ 82 h 331"/>
                <a:gd name="T70" fmla="*/ 129 w 205"/>
                <a:gd name="T71" fmla="*/ 82 h 331"/>
                <a:gd name="T72" fmla="*/ 134 w 205"/>
                <a:gd name="T73" fmla="*/ 102 h 331"/>
                <a:gd name="T74" fmla="*/ 143 w 205"/>
                <a:gd name="T75" fmla="*/ 97 h 331"/>
                <a:gd name="T76" fmla="*/ 113 w 205"/>
                <a:gd name="T77" fmla="*/ 68 h 331"/>
                <a:gd name="T78" fmla="*/ 84 w 205"/>
                <a:gd name="T79" fmla="*/ 97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05" h="331">
                  <a:moveTo>
                    <a:pt x="165" y="224"/>
                  </a:moveTo>
                  <a:cubicBezTo>
                    <a:pt x="150" y="204"/>
                    <a:pt x="133" y="184"/>
                    <a:pt x="133" y="170"/>
                  </a:cubicBezTo>
                  <a:cubicBezTo>
                    <a:pt x="133" y="126"/>
                    <a:pt x="133" y="126"/>
                    <a:pt x="133" y="126"/>
                  </a:cubicBezTo>
                  <a:cubicBezTo>
                    <a:pt x="148" y="126"/>
                    <a:pt x="148" y="126"/>
                    <a:pt x="148" y="126"/>
                  </a:cubicBezTo>
                  <a:cubicBezTo>
                    <a:pt x="153" y="126"/>
                    <a:pt x="156" y="122"/>
                    <a:pt x="156" y="118"/>
                  </a:cubicBezTo>
                  <a:cubicBezTo>
                    <a:pt x="156" y="113"/>
                    <a:pt x="153" y="110"/>
                    <a:pt x="148" y="110"/>
                  </a:cubicBezTo>
                  <a:cubicBezTo>
                    <a:pt x="56" y="110"/>
                    <a:pt x="56" y="110"/>
                    <a:pt x="56" y="110"/>
                  </a:cubicBezTo>
                  <a:cubicBezTo>
                    <a:pt x="52" y="110"/>
                    <a:pt x="48" y="113"/>
                    <a:pt x="48" y="118"/>
                  </a:cubicBezTo>
                  <a:cubicBezTo>
                    <a:pt x="48" y="122"/>
                    <a:pt x="52" y="126"/>
                    <a:pt x="56" y="126"/>
                  </a:cubicBezTo>
                  <a:cubicBezTo>
                    <a:pt x="71" y="126"/>
                    <a:pt x="71" y="126"/>
                    <a:pt x="71" y="126"/>
                  </a:cubicBezTo>
                  <a:cubicBezTo>
                    <a:pt x="71" y="170"/>
                    <a:pt x="71" y="170"/>
                    <a:pt x="71" y="170"/>
                  </a:cubicBezTo>
                  <a:cubicBezTo>
                    <a:pt x="71" y="184"/>
                    <a:pt x="55" y="204"/>
                    <a:pt x="39" y="224"/>
                  </a:cubicBezTo>
                  <a:cubicBezTo>
                    <a:pt x="20" y="249"/>
                    <a:pt x="0" y="274"/>
                    <a:pt x="0" y="298"/>
                  </a:cubicBezTo>
                  <a:cubicBezTo>
                    <a:pt x="0" y="318"/>
                    <a:pt x="16" y="331"/>
                    <a:pt x="44" y="331"/>
                  </a:cubicBezTo>
                  <a:cubicBezTo>
                    <a:pt x="161" y="331"/>
                    <a:pt x="161" y="331"/>
                    <a:pt x="161" y="331"/>
                  </a:cubicBezTo>
                  <a:cubicBezTo>
                    <a:pt x="188" y="331"/>
                    <a:pt x="205" y="318"/>
                    <a:pt x="205" y="298"/>
                  </a:cubicBezTo>
                  <a:cubicBezTo>
                    <a:pt x="205" y="274"/>
                    <a:pt x="185" y="249"/>
                    <a:pt x="165" y="224"/>
                  </a:cubicBezTo>
                  <a:close/>
                  <a:moveTo>
                    <a:pt x="161" y="315"/>
                  </a:moveTo>
                  <a:cubicBezTo>
                    <a:pt x="44" y="315"/>
                    <a:pt x="44" y="315"/>
                    <a:pt x="44" y="315"/>
                  </a:cubicBezTo>
                  <a:cubicBezTo>
                    <a:pt x="33" y="315"/>
                    <a:pt x="16" y="313"/>
                    <a:pt x="16" y="298"/>
                  </a:cubicBezTo>
                  <a:cubicBezTo>
                    <a:pt x="16" y="280"/>
                    <a:pt x="34" y="257"/>
                    <a:pt x="52" y="234"/>
                  </a:cubicBezTo>
                  <a:cubicBezTo>
                    <a:pt x="70" y="211"/>
                    <a:pt x="87" y="189"/>
                    <a:pt x="87" y="170"/>
                  </a:cubicBezTo>
                  <a:cubicBezTo>
                    <a:pt x="87" y="126"/>
                    <a:pt x="87" y="126"/>
                    <a:pt x="87" y="126"/>
                  </a:cubicBezTo>
                  <a:cubicBezTo>
                    <a:pt x="117" y="126"/>
                    <a:pt x="117" y="126"/>
                    <a:pt x="117" y="126"/>
                  </a:cubicBezTo>
                  <a:cubicBezTo>
                    <a:pt x="117" y="170"/>
                    <a:pt x="117" y="170"/>
                    <a:pt x="117" y="170"/>
                  </a:cubicBezTo>
                  <a:cubicBezTo>
                    <a:pt x="117" y="189"/>
                    <a:pt x="135" y="211"/>
                    <a:pt x="153" y="234"/>
                  </a:cubicBezTo>
                  <a:cubicBezTo>
                    <a:pt x="171" y="257"/>
                    <a:pt x="189" y="280"/>
                    <a:pt x="189" y="298"/>
                  </a:cubicBezTo>
                  <a:cubicBezTo>
                    <a:pt x="189" y="313"/>
                    <a:pt x="171" y="315"/>
                    <a:pt x="161" y="315"/>
                  </a:cubicBezTo>
                  <a:close/>
                  <a:moveTo>
                    <a:pt x="122" y="263"/>
                  </a:moveTo>
                  <a:cubicBezTo>
                    <a:pt x="122" y="263"/>
                    <a:pt x="121" y="263"/>
                    <a:pt x="121" y="262"/>
                  </a:cubicBezTo>
                  <a:cubicBezTo>
                    <a:pt x="118" y="258"/>
                    <a:pt x="114" y="256"/>
                    <a:pt x="109" y="256"/>
                  </a:cubicBezTo>
                  <a:cubicBezTo>
                    <a:pt x="106" y="256"/>
                    <a:pt x="103" y="257"/>
                    <a:pt x="101" y="258"/>
                  </a:cubicBezTo>
                  <a:cubicBezTo>
                    <a:pt x="99" y="250"/>
                    <a:pt x="91" y="244"/>
                    <a:pt x="82" y="244"/>
                  </a:cubicBezTo>
                  <a:cubicBezTo>
                    <a:pt x="72" y="244"/>
                    <a:pt x="63" y="252"/>
                    <a:pt x="63" y="263"/>
                  </a:cubicBezTo>
                  <a:cubicBezTo>
                    <a:pt x="63" y="264"/>
                    <a:pt x="63" y="264"/>
                    <a:pt x="63" y="265"/>
                  </a:cubicBezTo>
                  <a:cubicBezTo>
                    <a:pt x="59" y="261"/>
                    <a:pt x="54" y="259"/>
                    <a:pt x="48" y="259"/>
                  </a:cubicBezTo>
                  <a:cubicBezTo>
                    <a:pt x="46" y="259"/>
                    <a:pt x="44" y="260"/>
                    <a:pt x="42" y="260"/>
                  </a:cubicBezTo>
                  <a:cubicBezTo>
                    <a:pt x="32" y="274"/>
                    <a:pt x="24" y="288"/>
                    <a:pt x="24" y="298"/>
                  </a:cubicBezTo>
                  <a:cubicBezTo>
                    <a:pt x="24" y="306"/>
                    <a:pt x="34" y="307"/>
                    <a:pt x="44" y="307"/>
                  </a:cubicBezTo>
                  <a:cubicBezTo>
                    <a:pt x="161" y="307"/>
                    <a:pt x="161" y="307"/>
                    <a:pt x="161" y="307"/>
                  </a:cubicBezTo>
                  <a:cubicBezTo>
                    <a:pt x="170" y="307"/>
                    <a:pt x="181" y="306"/>
                    <a:pt x="181" y="298"/>
                  </a:cubicBezTo>
                  <a:cubicBezTo>
                    <a:pt x="181" y="289"/>
                    <a:pt x="175" y="278"/>
                    <a:pt x="167" y="266"/>
                  </a:cubicBezTo>
                  <a:cubicBezTo>
                    <a:pt x="167" y="266"/>
                    <a:pt x="166" y="266"/>
                    <a:pt x="166" y="266"/>
                  </a:cubicBezTo>
                  <a:cubicBezTo>
                    <a:pt x="166" y="265"/>
                    <a:pt x="166" y="265"/>
                    <a:pt x="165" y="264"/>
                  </a:cubicBezTo>
                  <a:cubicBezTo>
                    <a:pt x="163" y="260"/>
                    <a:pt x="160" y="256"/>
                    <a:pt x="156" y="252"/>
                  </a:cubicBezTo>
                  <a:cubicBezTo>
                    <a:pt x="153" y="249"/>
                    <a:pt x="148" y="248"/>
                    <a:pt x="144" y="248"/>
                  </a:cubicBezTo>
                  <a:cubicBezTo>
                    <a:pt x="134" y="248"/>
                    <a:pt x="125" y="254"/>
                    <a:pt x="122" y="263"/>
                  </a:cubicBezTo>
                  <a:close/>
                  <a:moveTo>
                    <a:pt x="124" y="23"/>
                  </a:moveTo>
                  <a:cubicBezTo>
                    <a:pt x="130" y="23"/>
                    <a:pt x="135" y="18"/>
                    <a:pt x="135" y="11"/>
                  </a:cubicBezTo>
                  <a:cubicBezTo>
                    <a:pt x="135" y="5"/>
                    <a:pt x="130" y="0"/>
                    <a:pt x="124" y="0"/>
                  </a:cubicBezTo>
                  <a:cubicBezTo>
                    <a:pt x="118" y="0"/>
                    <a:pt x="112" y="5"/>
                    <a:pt x="112" y="11"/>
                  </a:cubicBezTo>
                  <a:cubicBezTo>
                    <a:pt x="112" y="18"/>
                    <a:pt x="118" y="23"/>
                    <a:pt x="124" y="23"/>
                  </a:cubicBezTo>
                  <a:close/>
                  <a:moveTo>
                    <a:pt x="74" y="65"/>
                  </a:moveTo>
                  <a:cubicBezTo>
                    <a:pt x="83" y="65"/>
                    <a:pt x="91" y="58"/>
                    <a:pt x="91" y="49"/>
                  </a:cubicBezTo>
                  <a:cubicBezTo>
                    <a:pt x="91" y="45"/>
                    <a:pt x="89" y="40"/>
                    <a:pt x="86" y="37"/>
                  </a:cubicBezTo>
                  <a:cubicBezTo>
                    <a:pt x="83" y="34"/>
                    <a:pt x="79" y="32"/>
                    <a:pt x="74" y="32"/>
                  </a:cubicBezTo>
                  <a:cubicBezTo>
                    <a:pt x="70" y="32"/>
                    <a:pt x="66" y="34"/>
                    <a:pt x="62" y="37"/>
                  </a:cubicBezTo>
                  <a:cubicBezTo>
                    <a:pt x="59" y="40"/>
                    <a:pt x="58" y="45"/>
                    <a:pt x="58" y="49"/>
                  </a:cubicBezTo>
                  <a:cubicBezTo>
                    <a:pt x="58" y="58"/>
                    <a:pt x="65" y="65"/>
                    <a:pt x="74" y="65"/>
                  </a:cubicBezTo>
                  <a:close/>
                  <a:moveTo>
                    <a:pt x="68" y="43"/>
                  </a:moveTo>
                  <a:cubicBezTo>
                    <a:pt x="70" y="41"/>
                    <a:pt x="72" y="40"/>
                    <a:pt x="74" y="40"/>
                  </a:cubicBezTo>
                  <a:cubicBezTo>
                    <a:pt x="76" y="40"/>
                    <a:pt x="79" y="41"/>
                    <a:pt x="80" y="43"/>
                  </a:cubicBezTo>
                  <a:cubicBezTo>
                    <a:pt x="82" y="45"/>
                    <a:pt x="83" y="47"/>
                    <a:pt x="83" y="49"/>
                  </a:cubicBezTo>
                  <a:cubicBezTo>
                    <a:pt x="83" y="54"/>
                    <a:pt x="79" y="57"/>
                    <a:pt x="74" y="57"/>
                  </a:cubicBezTo>
                  <a:cubicBezTo>
                    <a:pt x="69" y="57"/>
                    <a:pt x="66" y="54"/>
                    <a:pt x="66" y="49"/>
                  </a:cubicBezTo>
                  <a:cubicBezTo>
                    <a:pt x="66" y="47"/>
                    <a:pt x="66" y="45"/>
                    <a:pt x="68" y="43"/>
                  </a:cubicBezTo>
                  <a:close/>
                  <a:moveTo>
                    <a:pt x="84" y="102"/>
                  </a:moveTo>
                  <a:cubicBezTo>
                    <a:pt x="92" y="102"/>
                    <a:pt x="92" y="102"/>
                    <a:pt x="92" y="102"/>
                  </a:cubicBezTo>
                  <a:cubicBezTo>
                    <a:pt x="92" y="100"/>
                    <a:pt x="92" y="99"/>
                    <a:pt x="92" y="97"/>
                  </a:cubicBezTo>
                  <a:cubicBezTo>
                    <a:pt x="92" y="92"/>
                    <a:pt x="94" y="86"/>
                    <a:pt x="98" y="82"/>
                  </a:cubicBezTo>
                  <a:cubicBezTo>
                    <a:pt x="102" y="78"/>
                    <a:pt x="108" y="76"/>
                    <a:pt x="113" y="76"/>
                  </a:cubicBezTo>
                  <a:cubicBezTo>
                    <a:pt x="119" y="76"/>
                    <a:pt x="124" y="78"/>
                    <a:pt x="129" y="82"/>
                  </a:cubicBezTo>
                  <a:cubicBezTo>
                    <a:pt x="133" y="86"/>
                    <a:pt x="135" y="92"/>
                    <a:pt x="135" y="97"/>
                  </a:cubicBezTo>
                  <a:cubicBezTo>
                    <a:pt x="135" y="99"/>
                    <a:pt x="135" y="100"/>
                    <a:pt x="134" y="102"/>
                  </a:cubicBezTo>
                  <a:cubicBezTo>
                    <a:pt x="142" y="102"/>
                    <a:pt x="142" y="102"/>
                    <a:pt x="142" y="102"/>
                  </a:cubicBezTo>
                  <a:cubicBezTo>
                    <a:pt x="143" y="100"/>
                    <a:pt x="143" y="99"/>
                    <a:pt x="143" y="97"/>
                  </a:cubicBezTo>
                  <a:cubicBezTo>
                    <a:pt x="143" y="89"/>
                    <a:pt x="140" y="82"/>
                    <a:pt x="134" y="76"/>
                  </a:cubicBezTo>
                  <a:cubicBezTo>
                    <a:pt x="129" y="71"/>
                    <a:pt x="121" y="68"/>
                    <a:pt x="113" y="68"/>
                  </a:cubicBezTo>
                  <a:cubicBezTo>
                    <a:pt x="105" y="68"/>
                    <a:pt x="98" y="71"/>
                    <a:pt x="92" y="76"/>
                  </a:cubicBezTo>
                  <a:cubicBezTo>
                    <a:pt x="87" y="82"/>
                    <a:pt x="84" y="89"/>
                    <a:pt x="84" y="97"/>
                  </a:cubicBezTo>
                  <a:cubicBezTo>
                    <a:pt x="84" y="99"/>
                    <a:pt x="84" y="100"/>
                    <a:pt x="84" y="102"/>
                  </a:cubicBezTo>
                  <a:close/>
                </a:path>
              </a:pathLst>
            </a:custGeom>
            <a:solidFill>
              <a:schemeClr val="bg1"/>
            </a:solidFill>
            <a:ln>
              <a:noFill/>
            </a:ln>
            <a:effectLst>
              <a:outerShdw blurRad="50800" dist="38100" dir="2700000" algn="tl" rotWithShape="0">
                <a:prstClr val="black">
                  <a:alpha val="40000"/>
                </a:prstClr>
              </a:outerShdw>
            </a:effectLst>
          </p:spPr>
          <p:txBody>
            <a:bodyPr lIns="83700" tIns="41850" rIns="83700" bIns="41850"/>
            <a:lstStyle/>
            <a:p>
              <a:pPr defTabSz="885556">
                <a:defRPr/>
              </a:pPr>
              <a:endParaRPr lang="zh-CN" altLang="en-US" sz="1233">
                <a:solidFill>
                  <a:prstClr val="black"/>
                </a:solidFill>
                <a:latin typeface="Calibri" panose="020F0502020204030204"/>
                <a:ea typeface="宋体" panose="02010600030101010101" pitchFamily="2" charset="-122"/>
              </a:endParaRPr>
            </a:p>
          </p:txBody>
        </p:sp>
      </p:grpSp>
      <p:grpSp>
        <p:nvGrpSpPr>
          <p:cNvPr id="74756" name="组合 14">
            <a:extLst>
              <a:ext uri="{FF2B5EF4-FFF2-40B4-BE49-F238E27FC236}">
                <a16:creationId xmlns:a16="http://schemas.microsoft.com/office/drawing/2014/main" id="{A90D30C9-D8FB-4D28-94F5-0D906F282E12}"/>
              </a:ext>
            </a:extLst>
          </p:cNvPr>
          <p:cNvGrpSpPr>
            <a:grpSpLocks/>
          </p:cNvGrpSpPr>
          <p:nvPr/>
        </p:nvGrpSpPr>
        <p:grpSpPr bwMode="auto">
          <a:xfrm>
            <a:off x="6684963" y="2995613"/>
            <a:ext cx="1779587" cy="1779587"/>
            <a:chOff x="6737835" y="2359506"/>
            <a:chExt cx="1943712" cy="1943712"/>
          </a:xfrm>
        </p:grpSpPr>
        <p:grpSp>
          <p:nvGrpSpPr>
            <p:cNvPr id="74804" name="组合 15">
              <a:extLst>
                <a:ext uri="{FF2B5EF4-FFF2-40B4-BE49-F238E27FC236}">
                  <a16:creationId xmlns:a16="http://schemas.microsoft.com/office/drawing/2014/main" id="{E5895226-EF76-4D20-BD64-FACC365B0F0E}"/>
                </a:ext>
              </a:extLst>
            </p:cNvPr>
            <p:cNvGrpSpPr>
              <a:grpSpLocks/>
            </p:cNvGrpSpPr>
            <p:nvPr/>
          </p:nvGrpSpPr>
          <p:grpSpPr bwMode="auto">
            <a:xfrm>
              <a:off x="6737835" y="2359506"/>
              <a:ext cx="1943712" cy="1943712"/>
              <a:chOff x="1200760" y="3842075"/>
              <a:chExt cx="1784148" cy="1784148"/>
            </a:xfrm>
          </p:grpSpPr>
          <p:sp>
            <p:nvSpPr>
              <p:cNvPr id="18" name="椭圆 17">
                <a:extLst>
                  <a:ext uri="{FF2B5EF4-FFF2-40B4-BE49-F238E27FC236}">
                    <a16:creationId xmlns:a16="http://schemas.microsoft.com/office/drawing/2014/main" id="{F1D273B3-11B8-4767-9865-B576C1F7A671}"/>
                  </a:ext>
                </a:extLst>
              </p:cNvPr>
              <p:cNvSpPr/>
              <p:nvPr/>
            </p:nvSpPr>
            <p:spPr>
              <a:xfrm>
                <a:off x="1200760" y="3842075"/>
                <a:ext cx="1784148" cy="1784148"/>
              </a:xfrm>
              <a:prstGeom prst="ellipse">
                <a:avLst/>
              </a:prstGeom>
              <a:gradFill flip="none" rotWithShape="1">
                <a:gsLst>
                  <a:gs pos="0">
                    <a:srgbClr val="CBCBCB"/>
                  </a:gs>
                  <a:gs pos="100000">
                    <a:srgbClr val="F3F3F3"/>
                  </a:gs>
                </a:gsLst>
                <a:lin ang="2700000" scaled="1"/>
              </a:gradFill>
              <a:ln w="31750">
                <a:gradFill flip="none" rotWithShape="1">
                  <a:gsLst>
                    <a:gs pos="0">
                      <a:schemeClr val="bg1"/>
                    </a:gs>
                    <a:gs pos="100000">
                      <a:srgbClr val="CBCBCB"/>
                    </a:gs>
                  </a:gsLst>
                  <a:lin ang="2700000" scaled="1"/>
                </a:grad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19" name="椭圆 18">
                <a:extLst>
                  <a:ext uri="{FF2B5EF4-FFF2-40B4-BE49-F238E27FC236}">
                    <a16:creationId xmlns:a16="http://schemas.microsoft.com/office/drawing/2014/main" id="{4144594F-AE84-48E5-B989-8223DC7D54DB}"/>
                  </a:ext>
                </a:extLst>
              </p:cNvPr>
              <p:cNvSpPr/>
              <p:nvPr/>
            </p:nvSpPr>
            <p:spPr>
              <a:xfrm>
                <a:off x="1475770" y="4117085"/>
                <a:ext cx="1234127" cy="1234127"/>
              </a:xfrm>
              <a:prstGeom prst="ellipse">
                <a:avLst/>
              </a:prstGeom>
              <a:solidFill>
                <a:srgbClr val="00AF92"/>
              </a:solidFill>
              <a:ln>
                <a:noFill/>
              </a:ln>
              <a:effectLst>
                <a:innerShdw blurRad="1016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grpSp>
        <p:sp>
          <p:nvSpPr>
            <p:cNvPr id="17" name="Freeform 975">
              <a:extLst>
                <a:ext uri="{FF2B5EF4-FFF2-40B4-BE49-F238E27FC236}">
                  <a16:creationId xmlns:a16="http://schemas.microsoft.com/office/drawing/2014/main" id="{07285BFB-2602-4F39-A2AA-ABC0A731C28E}"/>
                </a:ext>
              </a:extLst>
            </p:cNvPr>
            <p:cNvSpPr>
              <a:spLocks noEditPoints="1"/>
            </p:cNvSpPr>
            <p:nvPr/>
          </p:nvSpPr>
          <p:spPr bwMode="auto">
            <a:xfrm>
              <a:off x="7453939" y="2997585"/>
              <a:ext cx="514972" cy="634611"/>
            </a:xfrm>
            <a:custGeom>
              <a:avLst/>
              <a:gdLst>
                <a:gd name="T0" fmla="*/ 120 w 349"/>
                <a:gd name="T1" fmla="*/ 0 h 431"/>
                <a:gd name="T2" fmla="*/ 117 w 349"/>
                <a:gd name="T3" fmla="*/ 3 h 431"/>
                <a:gd name="T4" fmla="*/ 2 w 349"/>
                <a:gd name="T5" fmla="*/ 117 h 431"/>
                <a:gd name="T6" fmla="*/ 0 w 349"/>
                <a:gd name="T7" fmla="*/ 120 h 431"/>
                <a:gd name="T8" fmla="*/ 0 w 349"/>
                <a:gd name="T9" fmla="*/ 431 h 431"/>
                <a:gd name="T10" fmla="*/ 349 w 349"/>
                <a:gd name="T11" fmla="*/ 431 h 431"/>
                <a:gd name="T12" fmla="*/ 349 w 349"/>
                <a:gd name="T13" fmla="*/ 0 h 431"/>
                <a:gd name="T14" fmla="*/ 120 w 349"/>
                <a:gd name="T15" fmla="*/ 0 h 431"/>
                <a:gd name="T16" fmla="*/ 114 w 349"/>
                <a:gd name="T17" fmla="*/ 37 h 431"/>
                <a:gd name="T18" fmla="*/ 114 w 349"/>
                <a:gd name="T19" fmla="*/ 114 h 431"/>
                <a:gd name="T20" fmla="*/ 37 w 349"/>
                <a:gd name="T21" fmla="*/ 114 h 431"/>
                <a:gd name="T22" fmla="*/ 114 w 349"/>
                <a:gd name="T23" fmla="*/ 37 h 431"/>
                <a:gd name="T24" fmla="*/ 328 w 349"/>
                <a:gd name="T25" fmla="*/ 410 h 431"/>
                <a:gd name="T26" fmla="*/ 20 w 349"/>
                <a:gd name="T27" fmla="*/ 410 h 431"/>
                <a:gd name="T28" fmla="*/ 20 w 349"/>
                <a:gd name="T29" fmla="*/ 136 h 431"/>
                <a:gd name="T30" fmla="*/ 135 w 349"/>
                <a:gd name="T31" fmla="*/ 136 h 431"/>
                <a:gd name="T32" fmla="*/ 135 w 349"/>
                <a:gd name="T33" fmla="*/ 22 h 431"/>
                <a:gd name="T34" fmla="*/ 328 w 349"/>
                <a:gd name="T35" fmla="*/ 22 h 431"/>
                <a:gd name="T36" fmla="*/ 328 w 349"/>
                <a:gd name="T37" fmla="*/ 410 h 431"/>
                <a:gd name="T38" fmla="*/ 75 w 349"/>
                <a:gd name="T39" fmla="*/ 317 h 431"/>
                <a:gd name="T40" fmla="*/ 145 w 349"/>
                <a:gd name="T41" fmla="*/ 249 h 431"/>
                <a:gd name="T42" fmla="*/ 187 w 349"/>
                <a:gd name="T43" fmla="*/ 290 h 431"/>
                <a:gd name="T44" fmla="*/ 300 w 349"/>
                <a:gd name="T45" fmla="*/ 178 h 431"/>
                <a:gd name="T46" fmla="*/ 285 w 349"/>
                <a:gd name="T47" fmla="*/ 163 h 431"/>
                <a:gd name="T48" fmla="*/ 187 w 349"/>
                <a:gd name="T49" fmla="*/ 259 h 431"/>
                <a:gd name="T50" fmla="*/ 152 w 349"/>
                <a:gd name="T51" fmla="*/ 225 h 431"/>
                <a:gd name="T52" fmla="*/ 145 w 349"/>
                <a:gd name="T53" fmla="*/ 218 h 431"/>
                <a:gd name="T54" fmla="*/ 138 w 349"/>
                <a:gd name="T55" fmla="*/ 225 h 431"/>
                <a:gd name="T56" fmla="*/ 60 w 349"/>
                <a:gd name="T57" fmla="*/ 302 h 431"/>
                <a:gd name="T58" fmla="*/ 75 w 349"/>
                <a:gd name="T59" fmla="*/ 317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49" h="431">
                  <a:moveTo>
                    <a:pt x="120" y="0"/>
                  </a:moveTo>
                  <a:lnTo>
                    <a:pt x="117" y="3"/>
                  </a:lnTo>
                  <a:lnTo>
                    <a:pt x="2" y="117"/>
                  </a:lnTo>
                  <a:lnTo>
                    <a:pt x="0" y="120"/>
                  </a:lnTo>
                  <a:lnTo>
                    <a:pt x="0" y="431"/>
                  </a:lnTo>
                  <a:lnTo>
                    <a:pt x="349" y="431"/>
                  </a:lnTo>
                  <a:lnTo>
                    <a:pt x="349" y="0"/>
                  </a:lnTo>
                  <a:lnTo>
                    <a:pt x="120" y="0"/>
                  </a:lnTo>
                  <a:close/>
                  <a:moveTo>
                    <a:pt x="114" y="37"/>
                  </a:moveTo>
                  <a:lnTo>
                    <a:pt x="114" y="114"/>
                  </a:lnTo>
                  <a:lnTo>
                    <a:pt x="37" y="114"/>
                  </a:lnTo>
                  <a:lnTo>
                    <a:pt x="114" y="37"/>
                  </a:lnTo>
                  <a:close/>
                  <a:moveTo>
                    <a:pt x="328" y="410"/>
                  </a:moveTo>
                  <a:lnTo>
                    <a:pt x="20" y="410"/>
                  </a:lnTo>
                  <a:lnTo>
                    <a:pt x="20" y="136"/>
                  </a:lnTo>
                  <a:lnTo>
                    <a:pt x="135" y="136"/>
                  </a:lnTo>
                  <a:lnTo>
                    <a:pt x="135" y="22"/>
                  </a:lnTo>
                  <a:lnTo>
                    <a:pt x="328" y="22"/>
                  </a:lnTo>
                  <a:lnTo>
                    <a:pt x="328" y="410"/>
                  </a:lnTo>
                  <a:close/>
                  <a:moveTo>
                    <a:pt x="75" y="317"/>
                  </a:moveTo>
                  <a:lnTo>
                    <a:pt x="145" y="249"/>
                  </a:lnTo>
                  <a:lnTo>
                    <a:pt x="187" y="290"/>
                  </a:lnTo>
                  <a:lnTo>
                    <a:pt x="300" y="178"/>
                  </a:lnTo>
                  <a:lnTo>
                    <a:pt x="285" y="163"/>
                  </a:lnTo>
                  <a:lnTo>
                    <a:pt x="187" y="259"/>
                  </a:lnTo>
                  <a:lnTo>
                    <a:pt x="152" y="225"/>
                  </a:lnTo>
                  <a:lnTo>
                    <a:pt x="145" y="218"/>
                  </a:lnTo>
                  <a:lnTo>
                    <a:pt x="138" y="225"/>
                  </a:lnTo>
                  <a:lnTo>
                    <a:pt x="60" y="302"/>
                  </a:lnTo>
                  <a:lnTo>
                    <a:pt x="75" y="317"/>
                  </a:lnTo>
                  <a:close/>
                </a:path>
              </a:pathLst>
            </a:custGeom>
            <a:solidFill>
              <a:schemeClr val="bg1"/>
            </a:solidFill>
            <a:ln>
              <a:noFill/>
            </a:ln>
            <a:effectLst>
              <a:outerShdw blurRad="50800" dist="38100" dir="2700000" algn="tl" rotWithShape="0">
                <a:prstClr val="black">
                  <a:alpha val="40000"/>
                </a:prstClr>
              </a:outerShdw>
            </a:effectLst>
          </p:spPr>
          <p:txBody>
            <a:bodyPr lIns="83700" tIns="41850" rIns="83700" bIns="41850"/>
            <a:lstStyle/>
            <a:p>
              <a:pPr defTabSz="885556">
                <a:defRPr/>
              </a:pPr>
              <a:endParaRPr lang="zh-CN" altLang="en-US" sz="1233">
                <a:solidFill>
                  <a:prstClr val="black"/>
                </a:solidFill>
                <a:latin typeface="Calibri" panose="020F0502020204030204"/>
                <a:ea typeface="宋体" panose="02010600030101010101" pitchFamily="2" charset="-122"/>
              </a:endParaRPr>
            </a:p>
          </p:txBody>
        </p:sp>
      </p:grpSp>
      <p:grpSp>
        <p:nvGrpSpPr>
          <p:cNvPr id="74757" name="组合 19">
            <a:extLst>
              <a:ext uri="{FF2B5EF4-FFF2-40B4-BE49-F238E27FC236}">
                <a16:creationId xmlns:a16="http://schemas.microsoft.com/office/drawing/2014/main" id="{986CA970-3F06-4BB3-8B81-628FE3FC29FC}"/>
              </a:ext>
            </a:extLst>
          </p:cNvPr>
          <p:cNvGrpSpPr>
            <a:grpSpLocks/>
          </p:cNvGrpSpPr>
          <p:nvPr/>
        </p:nvGrpSpPr>
        <p:grpSpPr bwMode="auto">
          <a:xfrm>
            <a:off x="3367088" y="4291013"/>
            <a:ext cx="1589087" cy="1589087"/>
            <a:chOff x="3114213" y="3775241"/>
            <a:chExt cx="1735100" cy="1735100"/>
          </a:xfrm>
        </p:grpSpPr>
        <p:grpSp>
          <p:nvGrpSpPr>
            <p:cNvPr id="74796" name="组合 20">
              <a:extLst>
                <a:ext uri="{FF2B5EF4-FFF2-40B4-BE49-F238E27FC236}">
                  <a16:creationId xmlns:a16="http://schemas.microsoft.com/office/drawing/2014/main" id="{C5B92628-D87E-4FE3-AD21-BB6A04DEE8CD}"/>
                </a:ext>
              </a:extLst>
            </p:cNvPr>
            <p:cNvGrpSpPr>
              <a:grpSpLocks/>
            </p:cNvGrpSpPr>
            <p:nvPr/>
          </p:nvGrpSpPr>
          <p:grpSpPr bwMode="auto">
            <a:xfrm>
              <a:off x="3114213" y="3775241"/>
              <a:ext cx="1735100" cy="1735100"/>
              <a:chOff x="1200760" y="3842075"/>
              <a:chExt cx="1784148" cy="1784148"/>
            </a:xfrm>
          </p:grpSpPr>
          <p:sp>
            <p:nvSpPr>
              <p:cNvPr id="23" name="椭圆 22">
                <a:extLst>
                  <a:ext uri="{FF2B5EF4-FFF2-40B4-BE49-F238E27FC236}">
                    <a16:creationId xmlns:a16="http://schemas.microsoft.com/office/drawing/2014/main" id="{69588C79-B56E-4BBA-AEA6-9A23451D879A}"/>
                  </a:ext>
                </a:extLst>
              </p:cNvPr>
              <p:cNvSpPr/>
              <p:nvPr/>
            </p:nvSpPr>
            <p:spPr>
              <a:xfrm>
                <a:off x="1200760" y="3842075"/>
                <a:ext cx="1784148" cy="1784148"/>
              </a:xfrm>
              <a:prstGeom prst="ellipse">
                <a:avLst/>
              </a:prstGeom>
              <a:gradFill flip="none" rotWithShape="1">
                <a:gsLst>
                  <a:gs pos="0">
                    <a:srgbClr val="CBCBCB"/>
                  </a:gs>
                  <a:gs pos="100000">
                    <a:srgbClr val="F3F3F3"/>
                  </a:gs>
                </a:gsLst>
                <a:lin ang="2700000" scaled="1"/>
              </a:gradFill>
              <a:ln w="31750">
                <a:gradFill flip="none" rotWithShape="1">
                  <a:gsLst>
                    <a:gs pos="0">
                      <a:schemeClr val="bg1"/>
                    </a:gs>
                    <a:gs pos="100000">
                      <a:srgbClr val="CBCBCB"/>
                    </a:gs>
                  </a:gsLst>
                  <a:lin ang="2700000" scaled="1"/>
                </a:grad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24" name="椭圆 23">
                <a:extLst>
                  <a:ext uri="{FF2B5EF4-FFF2-40B4-BE49-F238E27FC236}">
                    <a16:creationId xmlns:a16="http://schemas.microsoft.com/office/drawing/2014/main" id="{BE0C033F-35D1-4CA9-9C52-3FF1D2A77EB9}"/>
                  </a:ext>
                </a:extLst>
              </p:cNvPr>
              <p:cNvSpPr/>
              <p:nvPr/>
            </p:nvSpPr>
            <p:spPr>
              <a:xfrm>
                <a:off x="1475770" y="4117085"/>
                <a:ext cx="1234127" cy="1234127"/>
              </a:xfrm>
              <a:prstGeom prst="ellipse">
                <a:avLst/>
              </a:prstGeom>
              <a:solidFill>
                <a:srgbClr val="01ACBE"/>
              </a:solidFill>
              <a:ln>
                <a:noFill/>
              </a:ln>
              <a:effectLst>
                <a:innerShdw blurRad="1016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grpSp>
        <p:sp>
          <p:nvSpPr>
            <p:cNvPr id="22" name="Freeform 979">
              <a:extLst>
                <a:ext uri="{FF2B5EF4-FFF2-40B4-BE49-F238E27FC236}">
                  <a16:creationId xmlns:a16="http://schemas.microsoft.com/office/drawing/2014/main" id="{1A342EE6-D9F0-459D-A8D8-2114763026F1}"/>
                </a:ext>
              </a:extLst>
            </p:cNvPr>
            <p:cNvSpPr>
              <a:spLocks noEditPoints="1"/>
            </p:cNvSpPr>
            <p:nvPr/>
          </p:nvSpPr>
          <p:spPr bwMode="auto">
            <a:xfrm>
              <a:off x="3651557" y="4331651"/>
              <a:ext cx="707214" cy="632680"/>
            </a:xfrm>
            <a:custGeom>
              <a:avLst/>
              <a:gdLst>
                <a:gd name="T0" fmla="*/ 242 w 364"/>
                <a:gd name="T1" fmla="*/ 177 h 326"/>
                <a:gd name="T2" fmla="*/ 202 w 364"/>
                <a:gd name="T3" fmla="*/ 142 h 326"/>
                <a:gd name="T4" fmla="*/ 188 w 364"/>
                <a:gd name="T5" fmla="*/ 100 h 326"/>
                <a:gd name="T6" fmla="*/ 135 w 364"/>
                <a:gd name="T7" fmla="*/ 104 h 326"/>
                <a:gd name="T8" fmla="*/ 95 w 364"/>
                <a:gd name="T9" fmla="*/ 84 h 326"/>
                <a:gd name="T10" fmla="*/ 60 w 364"/>
                <a:gd name="T11" fmla="*/ 124 h 326"/>
                <a:gd name="T12" fmla="*/ 18 w 364"/>
                <a:gd name="T13" fmla="*/ 138 h 326"/>
                <a:gd name="T14" fmla="*/ 22 w 364"/>
                <a:gd name="T15" fmla="*/ 191 h 326"/>
                <a:gd name="T16" fmla="*/ 2 w 364"/>
                <a:gd name="T17" fmla="*/ 231 h 326"/>
                <a:gd name="T18" fmla="*/ 42 w 364"/>
                <a:gd name="T19" fmla="*/ 266 h 326"/>
                <a:gd name="T20" fmla="*/ 56 w 364"/>
                <a:gd name="T21" fmla="*/ 308 h 326"/>
                <a:gd name="T22" fmla="*/ 109 w 364"/>
                <a:gd name="T23" fmla="*/ 304 h 326"/>
                <a:gd name="T24" fmla="*/ 149 w 364"/>
                <a:gd name="T25" fmla="*/ 324 h 326"/>
                <a:gd name="T26" fmla="*/ 184 w 364"/>
                <a:gd name="T27" fmla="*/ 283 h 326"/>
                <a:gd name="T28" fmla="*/ 226 w 364"/>
                <a:gd name="T29" fmla="*/ 270 h 326"/>
                <a:gd name="T30" fmla="*/ 222 w 364"/>
                <a:gd name="T31" fmla="*/ 216 h 326"/>
                <a:gd name="T32" fmla="*/ 127 w 364"/>
                <a:gd name="T33" fmla="*/ 280 h 326"/>
                <a:gd name="T34" fmla="*/ 117 w 364"/>
                <a:gd name="T35" fmla="*/ 127 h 326"/>
                <a:gd name="T36" fmla="*/ 127 w 364"/>
                <a:gd name="T37" fmla="*/ 280 h 326"/>
                <a:gd name="T38" fmla="*/ 364 w 364"/>
                <a:gd name="T39" fmla="*/ 90 h 326"/>
                <a:gd name="T40" fmla="*/ 348 w 364"/>
                <a:gd name="T41" fmla="*/ 66 h 326"/>
                <a:gd name="T42" fmla="*/ 345 w 364"/>
                <a:gd name="T43" fmla="*/ 29 h 326"/>
                <a:gd name="T44" fmla="*/ 316 w 364"/>
                <a:gd name="T45" fmla="*/ 24 h 326"/>
                <a:gd name="T46" fmla="*/ 289 w 364"/>
                <a:gd name="T47" fmla="*/ 0 h 326"/>
                <a:gd name="T48" fmla="*/ 264 w 364"/>
                <a:gd name="T49" fmla="*/ 16 h 326"/>
                <a:gd name="T50" fmla="*/ 228 w 364"/>
                <a:gd name="T51" fmla="*/ 19 h 326"/>
                <a:gd name="T52" fmla="*/ 222 w 364"/>
                <a:gd name="T53" fmla="*/ 48 h 326"/>
                <a:gd name="T54" fmla="*/ 198 w 364"/>
                <a:gd name="T55" fmla="*/ 75 h 326"/>
                <a:gd name="T56" fmla="*/ 215 w 364"/>
                <a:gd name="T57" fmla="*/ 100 h 326"/>
                <a:gd name="T58" fmla="*/ 217 w 364"/>
                <a:gd name="T59" fmla="*/ 136 h 326"/>
                <a:gd name="T60" fmla="*/ 247 w 364"/>
                <a:gd name="T61" fmla="*/ 142 h 326"/>
                <a:gd name="T62" fmla="*/ 274 w 364"/>
                <a:gd name="T63" fmla="*/ 166 h 326"/>
                <a:gd name="T64" fmla="*/ 299 w 364"/>
                <a:gd name="T65" fmla="*/ 149 h 326"/>
                <a:gd name="T66" fmla="*/ 335 w 364"/>
                <a:gd name="T67" fmla="*/ 147 h 326"/>
                <a:gd name="T68" fmla="*/ 340 w 364"/>
                <a:gd name="T69" fmla="*/ 117 h 326"/>
                <a:gd name="T70" fmla="*/ 285 w 364"/>
                <a:gd name="T71" fmla="*/ 135 h 326"/>
                <a:gd name="T72" fmla="*/ 278 w 364"/>
                <a:gd name="T73" fmla="*/ 31 h 326"/>
                <a:gd name="T74" fmla="*/ 285 w 364"/>
                <a:gd name="T75" fmla="*/ 135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64" h="326">
                  <a:moveTo>
                    <a:pt x="244" y="215"/>
                  </a:moveTo>
                  <a:cubicBezTo>
                    <a:pt x="242" y="177"/>
                    <a:pt x="242" y="177"/>
                    <a:pt x="242" y="177"/>
                  </a:cubicBezTo>
                  <a:cubicBezTo>
                    <a:pt x="219" y="179"/>
                    <a:pt x="219" y="179"/>
                    <a:pt x="219" y="179"/>
                  </a:cubicBezTo>
                  <a:cubicBezTo>
                    <a:pt x="216" y="165"/>
                    <a:pt x="210" y="153"/>
                    <a:pt x="202" y="142"/>
                  </a:cubicBezTo>
                  <a:cubicBezTo>
                    <a:pt x="216" y="125"/>
                    <a:pt x="216" y="125"/>
                    <a:pt x="216" y="125"/>
                  </a:cubicBezTo>
                  <a:cubicBezTo>
                    <a:pt x="188" y="100"/>
                    <a:pt x="188" y="100"/>
                    <a:pt x="188" y="100"/>
                  </a:cubicBezTo>
                  <a:cubicBezTo>
                    <a:pt x="173" y="117"/>
                    <a:pt x="173" y="117"/>
                    <a:pt x="173" y="117"/>
                  </a:cubicBezTo>
                  <a:cubicBezTo>
                    <a:pt x="161" y="110"/>
                    <a:pt x="148" y="106"/>
                    <a:pt x="135" y="104"/>
                  </a:cubicBezTo>
                  <a:cubicBezTo>
                    <a:pt x="133" y="81"/>
                    <a:pt x="133" y="81"/>
                    <a:pt x="133" y="81"/>
                  </a:cubicBezTo>
                  <a:cubicBezTo>
                    <a:pt x="95" y="84"/>
                    <a:pt x="95" y="84"/>
                    <a:pt x="95" y="84"/>
                  </a:cubicBezTo>
                  <a:cubicBezTo>
                    <a:pt x="97" y="106"/>
                    <a:pt x="97" y="106"/>
                    <a:pt x="97" y="106"/>
                  </a:cubicBezTo>
                  <a:cubicBezTo>
                    <a:pt x="83" y="110"/>
                    <a:pt x="71" y="116"/>
                    <a:pt x="60" y="124"/>
                  </a:cubicBezTo>
                  <a:cubicBezTo>
                    <a:pt x="43" y="109"/>
                    <a:pt x="43" y="109"/>
                    <a:pt x="43" y="109"/>
                  </a:cubicBezTo>
                  <a:cubicBezTo>
                    <a:pt x="18" y="138"/>
                    <a:pt x="18" y="138"/>
                    <a:pt x="18" y="138"/>
                  </a:cubicBezTo>
                  <a:cubicBezTo>
                    <a:pt x="35" y="153"/>
                    <a:pt x="35" y="153"/>
                    <a:pt x="35" y="153"/>
                  </a:cubicBezTo>
                  <a:cubicBezTo>
                    <a:pt x="28" y="164"/>
                    <a:pt x="24" y="177"/>
                    <a:pt x="22" y="191"/>
                  </a:cubicBezTo>
                  <a:cubicBezTo>
                    <a:pt x="0" y="193"/>
                    <a:pt x="0" y="193"/>
                    <a:pt x="0" y="193"/>
                  </a:cubicBezTo>
                  <a:cubicBezTo>
                    <a:pt x="2" y="231"/>
                    <a:pt x="2" y="231"/>
                    <a:pt x="2" y="231"/>
                  </a:cubicBezTo>
                  <a:cubicBezTo>
                    <a:pt x="25" y="229"/>
                    <a:pt x="25" y="229"/>
                    <a:pt x="25" y="229"/>
                  </a:cubicBezTo>
                  <a:cubicBezTo>
                    <a:pt x="28" y="243"/>
                    <a:pt x="34" y="255"/>
                    <a:pt x="42" y="266"/>
                  </a:cubicBezTo>
                  <a:cubicBezTo>
                    <a:pt x="28" y="282"/>
                    <a:pt x="28" y="282"/>
                    <a:pt x="28" y="282"/>
                  </a:cubicBezTo>
                  <a:cubicBezTo>
                    <a:pt x="56" y="308"/>
                    <a:pt x="56" y="308"/>
                    <a:pt x="56" y="308"/>
                  </a:cubicBezTo>
                  <a:cubicBezTo>
                    <a:pt x="71" y="291"/>
                    <a:pt x="71" y="291"/>
                    <a:pt x="71" y="291"/>
                  </a:cubicBezTo>
                  <a:cubicBezTo>
                    <a:pt x="83" y="297"/>
                    <a:pt x="96" y="302"/>
                    <a:pt x="109" y="304"/>
                  </a:cubicBezTo>
                  <a:cubicBezTo>
                    <a:pt x="111" y="326"/>
                    <a:pt x="111" y="326"/>
                    <a:pt x="111" y="326"/>
                  </a:cubicBezTo>
                  <a:cubicBezTo>
                    <a:pt x="149" y="324"/>
                    <a:pt x="149" y="324"/>
                    <a:pt x="149" y="324"/>
                  </a:cubicBezTo>
                  <a:cubicBezTo>
                    <a:pt x="147" y="301"/>
                    <a:pt x="147" y="301"/>
                    <a:pt x="147" y="301"/>
                  </a:cubicBezTo>
                  <a:cubicBezTo>
                    <a:pt x="161" y="298"/>
                    <a:pt x="173" y="292"/>
                    <a:pt x="184" y="283"/>
                  </a:cubicBezTo>
                  <a:cubicBezTo>
                    <a:pt x="201" y="298"/>
                    <a:pt x="201" y="298"/>
                    <a:pt x="201" y="298"/>
                  </a:cubicBezTo>
                  <a:cubicBezTo>
                    <a:pt x="226" y="270"/>
                    <a:pt x="226" y="270"/>
                    <a:pt x="226" y="270"/>
                  </a:cubicBezTo>
                  <a:cubicBezTo>
                    <a:pt x="209" y="255"/>
                    <a:pt x="209" y="255"/>
                    <a:pt x="209" y="255"/>
                  </a:cubicBezTo>
                  <a:cubicBezTo>
                    <a:pt x="216" y="243"/>
                    <a:pt x="220" y="230"/>
                    <a:pt x="222" y="216"/>
                  </a:cubicBezTo>
                  <a:lnTo>
                    <a:pt x="244" y="215"/>
                  </a:lnTo>
                  <a:close/>
                  <a:moveTo>
                    <a:pt x="127" y="280"/>
                  </a:moveTo>
                  <a:cubicBezTo>
                    <a:pt x="85" y="283"/>
                    <a:pt x="48" y="251"/>
                    <a:pt x="45" y="209"/>
                  </a:cubicBezTo>
                  <a:cubicBezTo>
                    <a:pt x="43" y="167"/>
                    <a:pt x="75" y="130"/>
                    <a:pt x="117" y="127"/>
                  </a:cubicBezTo>
                  <a:cubicBezTo>
                    <a:pt x="159" y="124"/>
                    <a:pt x="196" y="157"/>
                    <a:pt x="199" y="199"/>
                  </a:cubicBezTo>
                  <a:cubicBezTo>
                    <a:pt x="201" y="241"/>
                    <a:pt x="169" y="278"/>
                    <a:pt x="127" y="280"/>
                  </a:cubicBezTo>
                  <a:close/>
                  <a:moveTo>
                    <a:pt x="349" y="91"/>
                  </a:moveTo>
                  <a:cubicBezTo>
                    <a:pt x="364" y="90"/>
                    <a:pt x="364" y="90"/>
                    <a:pt x="364" y="90"/>
                  </a:cubicBezTo>
                  <a:cubicBezTo>
                    <a:pt x="363" y="65"/>
                    <a:pt x="363" y="65"/>
                    <a:pt x="363" y="65"/>
                  </a:cubicBezTo>
                  <a:cubicBezTo>
                    <a:pt x="348" y="66"/>
                    <a:pt x="348" y="66"/>
                    <a:pt x="348" y="66"/>
                  </a:cubicBezTo>
                  <a:cubicBezTo>
                    <a:pt x="345" y="56"/>
                    <a:pt x="341" y="48"/>
                    <a:pt x="335" y="41"/>
                  </a:cubicBezTo>
                  <a:cubicBezTo>
                    <a:pt x="345" y="29"/>
                    <a:pt x="345" y="29"/>
                    <a:pt x="345" y="29"/>
                  </a:cubicBezTo>
                  <a:cubicBezTo>
                    <a:pt x="326" y="12"/>
                    <a:pt x="326" y="12"/>
                    <a:pt x="326" y="12"/>
                  </a:cubicBezTo>
                  <a:cubicBezTo>
                    <a:pt x="316" y="24"/>
                    <a:pt x="316" y="24"/>
                    <a:pt x="316" y="24"/>
                  </a:cubicBezTo>
                  <a:cubicBezTo>
                    <a:pt x="308" y="19"/>
                    <a:pt x="299" y="16"/>
                    <a:pt x="290" y="15"/>
                  </a:cubicBezTo>
                  <a:cubicBezTo>
                    <a:pt x="289" y="0"/>
                    <a:pt x="289" y="0"/>
                    <a:pt x="289" y="0"/>
                  </a:cubicBezTo>
                  <a:cubicBezTo>
                    <a:pt x="263" y="1"/>
                    <a:pt x="263" y="1"/>
                    <a:pt x="263" y="1"/>
                  </a:cubicBezTo>
                  <a:cubicBezTo>
                    <a:pt x="264" y="16"/>
                    <a:pt x="264" y="16"/>
                    <a:pt x="264" y="16"/>
                  </a:cubicBezTo>
                  <a:cubicBezTo>
                    <a:pt x="255" y="19"/>
                    <a:pt x="247" y="23"/>
                    <a:pt x="239" y="29"/>
                  </a:cubicBezTo>
                  <a:cubicBezTo>
                    <a:pt x="228" y="19"/>
                    <a:pt x="228" y="19"/>
                    <a:pt x="228" y="19"/>
                  </a:cubicBezTo>
                  <a:cubicBezTo>
                    <a:pt x="211" y="38"/>
                    <a:pt x="211" y="38"/>
                    <a:pt x="211" y="38"/>
                  </a:cubicBezTo>
                  <a:cubicBezTo>
                    <a:pt x="222" y="48"/>
                    <a:pt x="222" y="48"/>
                    <a:pt x="222" y="48"/>
                  </a:cubicBezTo>
                  <a:cubicBezTo>
                    <a:pt x="218" y="56"/>
                    <a:pt x="215" y="65"/>
                    <a:pt x="213" y="74"/>
                  </a:cubicBezTo>
                  <a:cubicBezTo>
                    <a:pt x="198" y="75"/>
                    <a:pt x="198" y="75"/>
                    <a:pt x="198" y="75"/>
                  </a:cubicBezTo>
                  <a:cubicBezTo>
                    <a:pt x="200" y="101"/>
                    <a:pt x="200" y="101"/>
                    <a:pt x="200" y="101"/>
                  </a:cubicBezTo>
                  <a:cubicBezTo>
                    <a:pt x="215" y="100"/>
                    <a:pt x="215" y="100"/>
                    <a:pt x="215" y="100"/>
                  </a:cubicBezTo>
                  <a:cubicBezTo>
                    <a:pt x="218" y="109"/>
                    <a:pt x="222" y="117"/>
                    <a:pt x="227" y="125"/>
                  </a:cubicBezTo>
                  <a:cubicBezTo>
                    <a:pt x="217" y="136"/>
                    <a:pt x="217" y="136"/>
                    <a:pt x="217" y="136"/>
                  </a:cubicBezTo>
                  <a:cubicBezTo>
                    <a:pt x="237" y="153"/>
                    <a:pt x="237" y="153"/>
                    <a:pt x="237" y="153"/>
                  </a:cubicBezTo>
                  <a:cubicBezTo>
                    <a:pt x="247" y="142"/>
                    <a:pt x="247" y="142"/>
                    <a:pt x="247" y="142"/>
                  </a:cubicBezTo>
                  <a:cubicBezTo>
                    <a:pt x="255" y="146"/>
                    <a:pt x="263" y="149"/>
                    <a:pt x="273" y="151"/>
                  </a:cubicBezTo>
                  <a:cubicBezTo>
                    <a:pt x="274" y="166"/>
                    <a:pt x="274" y="166"/>
                    <a:pt x="274" y="166"/>
                  </a:cubicBezTo>
                  <a:cubicBezTo>
                    <a:pt x="300" y="164"/>
                    <a:pt x="300" y="164"/>
                    <a:pt x="300" y="164"/>
                  </a:cubicBezTo>
                  <a:cubicBezTo>
                    <a:pt x="299" y="149"/>
                    <a:pt x="299" y="149"/>
                    <a:pt x="299" y="149"/>
                  </a:cubicBezTo>
                  <a:cubicBezTo>
                    <a:pt x="308" y="147"/>
                    <a:pt x="316" y="142"/>
                    <a:pt x="323" y="137"/>
                  </a:cubicBezTo>
                  <a:cubicBezTo>
                    <a:pt x="335" y="147"/>
                    <a:pt x="335" y="147"/>
                    <a:pt x="335" y="147"/>
                  </a:cubicBezTo>
                  <a:cubicBezTo>
                    <a:pt x="352" y="127"/>
                    <a:pt x="352" y="127"/>
                    <a:pt x="352" y="127"/>
                  </a:cubicBezTo>
                  <a:cubicBezTo>
                    <a:pt x="340" y="117"/>
                    <a:pt x="340" y="117"/>
                    <a:pt x="340" y="117"/>
                  </a:cubicBezTo>
                  <a:cubicBezTo>
                    <a:pt x="345" y="110"/>
                    <a:pt x="348" y="101"/>
                    <a:pt x="349" y="91"/>
                  </a:cubicBezTo>
                  <a:close/>
                  <a:moveTo>
                    <a:pt x="285" y="135"/>
                  </a:moveTo>
                  <a:cubicBezTo>
                    <a:pt x="256" y="137"/>
                    <a:pt x="231" y="115"/>
                    <a:pt x="229" y="86"/>
                  </a:cubicBezTo>
                  <a:cubicBezTo>
                    <a:pt x="227" y="57"/>
                    <a:pt x="249" y="32"/>
                    <a:pt x="278" y="31"/>
                  </a:cubicBezTo>
                  <a:cubicBezTo>
                    <a:pt x="307" y="29"/>
                    <a:pt x="332" y="51"/>
                    <a:pt x="333" y="79"/>
                  </a:cubicBezTo>
                  <a:cubicBezTo>
                    <a:pt x="335" y="108"/>
                    <a:pt x="313" y="133"/>
                    <a:pt x="285" y="135"/>
                  </a:cubicBezTo>
                  <a:close/>
                </a:path>
              </a:pathLst>
            </a:custGeom>
            <a:solidFill>
              <a:schemeClr val="bg1"/>
            </a:solidFill>
            <a:ln>
              <a:noFill/>
            </a:ln>
            <a:effectLst>
              <a:outerShdw blurRad="50800" dist="38100" dir="2700000" algn="tl" rotWithShape="0">
                <a:prstClr val="black">
                  <a:alpha val="40000"/>
                </a:prstClr>
              </a:outerShdw>
            </a:effectLst>
          </p:spPr>
          <p:txBody>
            <a:bodyPr lIns="83700" tIns="41850" rIns="83700" bIns="41850"/>
            <a:lstStyle/>
            <a:p>
              <a:pPr defTabSz="885556">
                <a:defRPr/>
              </a:pPr>
              <a:endParaRPr lang="zh-CN" altLang="en-US" sz="1233">
                <a:solidFill>
                  <a:prstClr val="black"/>
                </a:solidFill>
                <a:latin typeface="Calibri" panose="020F0502020204030204"/>
                <a:ea typeface="宋体" panose="02010600030101010101" pitchFamily="2" charset="-122"/>
              </a:endParaRPr>
            </a:p>
          </p:txBody>
        </p:sp>
      </p:grpSp>
      <p:grpSp>
        <p:nvGrpSpPr>
          <p:cNvPr id="74758" name="组合 24">
            <a:extLst>
              <a:ext uri="{FF2B5EF4-FFF2-40B4-BE49-F238E27FC236}">
                <a16:creationId xmlns:a16="http://schemas.microsoft.com/office/drawing/2014/main" id="{072FBDB1-786F-40DB-804E-4901890E1E7F}"/>
              </a:ext>
            </a:extLst>
          </p:cNvPr>
          <p:cNvGrpSpPr>
            <a:grpSpLocks/>
          </p:cNvGrpSpPr>
          <p:nvPr/>
        </p:nvGrpSpPr>
        <p:grpSpPr bwMode="auto">
          <a:xfrm>
            <a:off x="3503613" y="2763838"/>
            <a:ext cx="1397000" cy="1397000"/>
            <a:chOff x="3262555" y="2105270"/>
            <a:chExt cx="1527064" cy="1527064"/>
          </a:xfrm>
        </p:grpSpPr>
        <p:grpSp>
          <p:nvGrpSpPr>
            <p:cNvPr id="74788" name="组合 25">
              <a:extLst>
                <a:ext uri="{FF2B5EF4-FFF2-40B4-BE49-F238E27FC236}">
                  <a16:creationId xmlns:a16="http://schemas.microsoft.com/office/drawing/2014/main" id="{BD460F10-7E76-40A3-A9D6-A0019A1985E5}"/>
                </a:ext>
              </a:extLst>
            </p:cNvPr>
            <p:cNvGrpSpPr>
              <a:grpSpLocks/>
            </p:cNvGrpSpPr>
            <p:nvPr/>
          </p:nvGrpSpPr>
          <p:grpSpPr bwMode="auto">
            <a:xfrm>
              <a:off x="3262555" y="2105270"/>
              <a:ext cx="1527064" cy="1527064"/>
              <a:chOff x="1200760" y="3842075"/>
              <a:chExt cx="1784148" cy="1784148"/>
            </a:xfrm>
          </p:grpSpPr>
          <p:sp>
            <p:nvSpPr>
              <p:cNvPr id="28" name="椭圆 27">
                <a:extLst>
                  <a:ext uri="{FF2B5EF4-FFF2-40B4-BE49-F238E27FC236}">
                    <a16:creationId xmlns:a16="http://schemas.microsoft.com/office/drawing/2014/main" id="{6A4C9455-C3DC-4676-B0D6-76DB0555798F}"/>
                  </a:ext>
                </a:extLst>
              </p:cNvPr>
              <p:cNvSpPr/>
              <p:nvPr/>
            </p:nvSpPr>
            <p:spPr>
              <a:xfrm>
                <a:off x="1200760" y="3842075"/>
                <a:ext cx="1784148" cy="1784148"/>
              </a:xfrm>
              <a:prstGeom prst="ellipse">
                <a:avLst/>
              </a:prstGeom>
              <a:gradFill flip="none" rotWithShape="1">
                <a:gsLst>
                  <a:gs pos="0">
                    <a:srgbClr val="CBCBCB"/>
                  </a:gs>
                  <a:gs pos="100000">
                    <a:srgbClr val="F3F3F3"/>
                  </a:gs>
                </a:gsLst>
                <a:lin ang="2700000" scaled="1"/>
              </a:gradFill>
              <a:ln w="31750">
                <a:gradFill flip="none" rotWithShape="1">
                  <a:gsLst>
                    <a:gs pos="0">
                      <a:schemeClr val="bg1"/>
                    </a:gs>
                    <a:gs pos="100000">
                      <a:srgbClr val="CBCBCB"/>
                    </a:gs>
                  </a:gsLst>
                  <a:lin ang="2700000" scaled="1"/>
                </a:grad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29" name="椭圆 28">
                <a:extLst>
                  <a:ext uri="{FF2B5EF4-FFF2-40B4-BE49-F238E27FC236}">
                    <a16:creationId xmlns:a16="http://schemas.microsoft.com/office/drawing/2014/main" id="{AF6B3BBE-7985-438B-BA5C-0550BA52B46D}"/>
                  </a:ext>
                </a:extLst>
              </p:cNvPr>
              <p:cNvSpPr/>
              <p:nvPr/>
            </p:nvSpPr>
            <p:spPr>
              <a:xfrm>
                <a:off x="1475770" y="4117085"/>
                <a:ext cx="1234127" cy="1234127"/>
              </a:xfrm>
              <a:prstGeom prst="ellipse">
                <a:avLst/>
              </a:prstGeom>
              <a:solidFill>
                <a:srgbClr val="F6615B"/>
              </a:solidFill>
              <a:ln>
                <a:noFill/>
              </a:ln>
              <a:effectLst>
                <a:innerShdw blurRad="1016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grpSp>
        <p:sp>
          <p:nvSpPr>
            <p:cNvPr id="27" name="Freeform 983">
              <a:extLst>
                <a:ext uri="{FF2B5EF4-FFF2-40B4-BE49-F238E27FC236}">
                  <a16:creationId xmlns:a16="http://schemas.microsoft.com/office/drawing/2014/main" id="{772C826F-DD62-46FA-9BD7-02E7729618D3}"/>
                </a:ext>
              </a:extLst>
            </p:cNvPr>
            <p:cNvSpPr>
              <a:spLocks noEditPoints="1"/>
            </p:cNvSpPr>
            <p:nvPr/>
          </p:nvSpPr>
          <p:spPr bwMode="auto">
            <a:xfrm>
              <a:off x="3706792" y="2533889"/>
              <a:ext cx="654208" cy="669826"/>
            </a:xfrm>
            <a:custGeom>
              <a:avLst/>
              <a:gdLst>
                <a:gd name="T0" fmla="*/ 116 w 232"/>
                <a:gd name="T1" fmla="*/ 88 h 239"/>
                <a:gd name="T2" fmla="*/ 84 w 232"/>
                <a:gd name="T3" fmla="*/ 119 h 239"/>
                <a:gd name="T4" fmla="*/ 116 w 232"/>
                <a:gd name="T5" fmla="*/ 151 h 239"/>
                <a:gd name="T6" fmla="*/ 148 w 232"/>
                <a:gd name="T7" fmla="*/ 119 h 239"/>
                <a:gd name="T8" fmla="*/ 116 w 232"/>
                <a:gd name="T9" fmla="*/ 88 h 239"/>
                <a:gd name="T10" fmla="*/ 49 w 232"/>
                <a:gd name="T11" fmla="*/ 197 h 239"/>
                <a:gd name="T12" fmla="*/ 44 w 232"/>
                <a:gd name="T13" fmla="*/ 191 h 239"/>
                <a:gd name="T14" fmla="*/ 14 w 232"/>
                <a:gd name="T15" fmla="*/ 119 h 239"/>
                <a:gd name="T16" fmla="*/ 93 w 232"/>
                <a:gd name="T17" fmla="*/ 20 h 239"/>
                <a:gd name="T18" fmla="*/ 90 w 232"/>
                <a:gd name="T19" fmla="*/ 7 h 239"/>
                <a:gd name="T20" fmla="*/ 0 w 232"/>
                <a:gd name="T21" fmla="*/ 119 h 239"/>
                <a:gd name="T22" fmla="*/ 34 w 232"/>
                <a:gd name="T23" fmla="*/ 201 h 239"/>
                <a:gd name="T24" fmla="*/ 44 w 232"/>
                <a:gd name="T25" fmla="*/ 210 h 239"/>
                <a:gd name="T26" fmla="*/ 34 w 232"/>
                <a:gd name="T27" fmla="*/ 239 h 239"/>
                <a:gd name="T28" fmla="*/ 116 w 232"/>
                <a:gd name="T29" fmla="*/ 228 h 239"/>
                <a:gd name="T30" fmla="*/ 60 w 232"/>
                <a:gd name="T31" fmla="*/ 167 h 239"/>
                <a:gd name="T32" fmla="*/ 49 w 232"/>
                <a:gd name="T33" fmla="*/ 197 h 239"/>
                <a:gd name="T34" fmla="*/ 188 w 232"/>
                <a:gd name="T35" fmla="*/ 29 h 239"/>
                <a:gd name="T36" fmla="*/ 198 w 232"/>
                <a:gd name="T37" fmla="*/ 0 h 239"/>
                <a:gd name="T38" fmla="*/ 116 w 232"/>
                <a:gd name="T39" fmla="*/ 10 h 239"/>
                <a:gd name="T40" fmla="*/ 172 w 232"/>
                <a:gd name="T41" fmla="*/ 72 h 239"/>
                <a:gd name="T42" fmla="*/ 183 w 232"/>
                <a:gd name="T43" fmla="*/ 42 h 239"/>
                <a:gd name="T44" fmla="*/ 218 w 232"/>
                <a:gd name="T45" fmla="*/ 119 h 239"/>
                <a:gd name="T46" fmla="*/ 188 w 232"/>
                <a:gd name="T47" fmla="*/ 191 h 239"/>
                <a:gd name="T48" fmla="*/ 139 w 232"/>
                <a:gd name="T49" fmla="*/ 219 h 239"/>
                <a:gd name="T50" fmla="*/ 142 w 232"/>
                <a:gd name="T51" fmla="*/ 232 h 239"/>
                <a:gd name="T52" fmla="*/ 198 w 232"/>
                <a:gd name="T53" fmla="*/ 201 h 239"/>
                <a:gd name="T54" fmla="*/ 232 w 232"/>
                <a:gd name="T55" fmla="*/ 119 h 239"/>
                <a:gd name="T56" fmla="*/ 188 w 232"/>
                <a:gd name="T57" fmla="*/ 29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1" h="239">
                  <a:moveTo>
                    <a:pt x="116" y="88"/>
                  </a:moveTo>
                  <a:cubicBezTo>
                    <a:pt x="98" y="88"/>
                    <a:pt x="84" y="102"/>
                    <a:pt x="84" y="119"/>
                  </a:cubicBezTo>
                  <a:cubicBezTo>
                    <a:pt x="84" y="137"/>
                    <a:pt x="98" y="151"/>
                    <a:pt x="116" y="151"/>
                  </a:cubicBezTo>
                  <a:cubicBezTo>
                    <a:pt x="134" y="151"/>
                    <a:pt x="148" y="137"/>
                    <a:pt x="148" y="119"/>
                  </a:cubicBezTo>
                  <a:cubicBezTo>
                    <a:pt x="148" y="102"/>
                    <a:pt x="134" y="88"/>
                    <a:pt x="116" y="88"/>
                  </a:cubicBezTo>
                  <a:close/>
                  <a:moveTo>
                    <a:pt x="49" y="197"/>
                  </a:moveTo>
                  <a:cubicBezTo>
                    <a:pt x="47" y="195"/>
                    <a:pt x="46" y="193"/>
                    <a:pt x="44" y="191"/>
                  </a:cubicBezTo>
                  <a:cubicBezTo>
                    <a:pt x="25" y="172"/>
                    <a:pt x="14" y="147"/>
                    <a:pt x="14" y="119"/>
                  </a:cubicBezTo>
                  <a:cubicBezTo>
                    <a:pt x="14" y="71"/>
                    <a:pt x="48" y="30"/>
                    <a:pt x="93" y="20"/>
                  </a:cubicBezTo>
                  <a:cubicBezTo>
                    <a:pt x="90" y="7"/>
                    <a:pt x="90" y="7"/>
                    <a:pt x="90" y="7"/>
                  </a:cubicBezTo>
                  <a:cubicBezTo>
                    <a:pt x="39" y="19"/>
                    <a:pt x="0" y="65"/>
                    <a:pt x="0" y="119"/>
                  </a:cubicBezTo>
                  <a:cubicBezTo>
                    <a:pt x="0" y="150"/>
                    <a:pt x="12" y="179"/>
                    <a:pt x="34" y="201"/>
                  </a:cubicBezTo>
                  <a:cubicBezTo>
                    <a:pt x="37" y="204"/>
                    <a:pt x="41" y="207"/>
                    <a:pt x="44" y="210"/>
                  </a:cubicBezTo>
                  <a:cubicBezTo>
                    <a:pt x="34" y="239"/>
                    <a:pt x="34" y="239"/>
                    <a:pt x="34" y="239"/>
                  </a:cubicBezTo>
                  <a:cubicBezTo>
                    <a:pt x="116" y="228"/>
                    <a:pt x="116" y="228"/>
                    <a:pt x="116" y="228"/>
                  </a:cubicBezTo>
                  <a:cubicBezTo>
                    <a:pt x="60" y="167"/>
                    <a:pt x="60" y="167"/>
                    <a:pt x="60" y="167"/>
                  </a:cubicBezTo>
                  <a:lnTo>
                    <a:pt x="49" y="197"/>
                  </a:lnTo>
                  <a:close/>
                  <a:moveTo>
                    <a:pt x="188" y="29"/>
                  </a:moveTo>
                  <a:cubicBezTo>
                    <a:pt x="198" y="0"/>
                    <a:pt x="198" y="0"/>
                    <a:pt x="198" y="0"/>
                  </a:cubicBezTo>
                  <a:cubicBezTo>
                    <a:pt x="116" y="10"/>
                    <a:pt x="116" y="10"/>
                    <a:pt x="116" y="10"/>
                  </a:cubicBezTo>
                  <a:cubicBezTo>
                    <a:pt x="172" y="72"/>
                    <a:pt x="172" y="72"/>
                    <a:pt x="172" y="72"/>
                  </a:cubicBezTo>
                  <a:cubicBezTo>
                    <a:pt x="183" y="42"/>
                    <a:pt x="183" y="42"/>
                    <a:pt x="183" y="42"/>
                  </a:cubicBezTo>
                  <a:cubicBezTo>
                    <a:pt x="204" y="61"/>
                    <a:pt x="218" y="89"/>
                    <a:pt x="218" y="119"/>
                  </a:cubicBezTo>
                  <a:cubicBezTo>
                    <a:pt x="218" y="147"/>
                    <a:pt x="207" y="172"/>
                    <a:pt x="188" y="191"/>
                  </a:cubicBezTo>
                  <a:cubicBezTo>
                    <a:pt x="174" y="205"/>
                    <a:pt x="157" y="214"/>
                    <a:pt x="139" y="219"/>
                  </a:cubicBezTo>
                  <a:cubicBezTo>
                    <a:pt x="142" y="232"/>
                    <a:pt x="142" y="232"/>
                    <a:pt x="142" y="232"/>
                  </a:cubicBezTo>
                  <a:cubicBezTo>
                    <a:pt x="163" y="227"/>
                    <a:pt x="182" y="217"/>
                    <a:pt x="198" y="201"/>
                  </a:cubicBezTo>
                  <a:cubicBezTo>
                    <a:pt x="220" y="179"/>
                    <a:pt x="232" y="150"/>
                    <a:pt x="232" y="119"/>
                  </a:cubicBezTo>
                  <a:cubicBezTo>
                    <a:pt x="232" y="83"/>
                    <a:pt x="214" y="50"/>
                    <a:pt x="188" y="29"/>
                  </a:cubicBezTo>
                  <a:close/>
                </a:path>
              </a:pathLst>
            </a:custGeom>
            <a:solidFill>
              <a:schemeClr val="bg1"/>
            </a:solidFill>
            <a:ln>
              <a:noFill/>
            </a:ln>
            <a:effectLst>
              <a:outerShdw blurRad="50800" dist="38100" dir="2700000" algn="tl" rotWithShape="0">
                <a:prstClr val="black">
                  <a:alpha val="40000"/>
                </a:prstClr>
              </a:outerShdw>
            </a:effectLst>
          </p:spPr>
          <p:txBody>
            <a:bodyPr lIns="83700" tIns="41850" rIns="83700" bIns="41850"/>
            <a:lstStyle/>
            <a:p>
              <a:pPr defTabSz="885556">
                <a:defRPr/>
              </a:pPr>
              <a:endParaRPr lang="zh-CN" altLang="en-US" sz="1233">
                <a:solidFill>
                  <a:prstClr val="black"/>
                </a:solidFill>
                <a:latin typeface="Calibri" panose="020F0502020204030204"/>
                <a:ea typeface="宋体" panose="02010600030101010101" pitchFamily="2" charset="-122"/>
              </a:endParaRPr>
            </a:p>
          </p:txBody>
        </p:sp>
      </p:grpSp>
      <p:grpSp>
        <p:nvGrpSpPr>
          <p:cNvPr id="74759" name="组合 29">
            <a:extLst>
              <a:ext uri="{FF2B5EF4-FFF2-40B4-BE49-F238E27FC236}">
                <a16:creationId xmlns:a16="http://schemas.microsoft.com/office/drawing/2014/main" id="{C944D574-AC77-49F2-9AD9-D8A9E4132AC6}"/>
              </a:ext>
            </a:extLst>
          </p:cNvPr>
          <p:cNvGrpSpPr>
            <a:grpSpLocks/>
          </p:cNvGrpSpPr>
          <p:nvPr/>
        </p:nvGrpSpPr>
        <p:grpSpPr bwMode="auto">
          <a:xfrm>
            <a:off x="6405563" y="4833938"/>
            <a:ext cx="1119187" cy="1119187"/>
            <a:chOff x="6432642" y="4367614"/>
            <a:chExt cx="1223288" cy="1223288"/>
          </a:xfrm>
        </p:grpSpPr>
        <p:grpSp>
          <p:nvGrpSpPr>
            <p:cNvPr id="74780" name="组合 30">
              <a:extLst>
                <a:ext uri="{FF2B5EF4-FFF2-40B4-BE49-F238E27FC236}">
                  <a16:creationId xmlns:a16="http://schemas.microsoft.com/office/drawing/2014/main" id="{D09056F6-E850-4FA2-86CF-E842BC83F69A}"/>
                </a:ext>
              </a:extLst>
            </p:cNvPr>
            <p:cNvGrpSpPr>
              <a:grpSpLocks/>
            </p:cNvGrpSpPr>
            <p:nvPr/>
          </p:nvGrpSpPr>
          <p:grpSpPr bwMode="auto">
            <a:xfrm>
              <a:off x="6432642" y="4367614"/>
              <a:ext cx="1223288" cy="1223288"/>
              <a:chOff x="1200760" y="3842075"/>
              <a:chExt cx="1784148" cy="1784148"/>
            </a:xfrm>
          </p:grpSpPr>
          <p:sp>
            <p:nvSpPr>
              <p:cNvPr id="35" name="椭圆 34">
                <a:extLst>
                  <a:ext uri="{FF2B5EF4-FFF2-40B4-BE49-F238E27FC236}">
                    <a16:creationId xmlns:a16="http://schemas.microsoft.com/office/drawing/2014/main" id="{61E6ACB5-37DD-4E08-AC67-593712678852}"/>
                  </a:ext>
                </a:extLst>
              </p:cNvPr>
              <p:cNvSpPr/>
              <p:nvPr/>
            </p:nvSpPr>
            <p:spPr>
              <a:xfrm>
                <a:off x="1200760" y="3842075"/>
                <a:ext cx="1784148" cy="1784148"/>
              </a:xfrm>
              <a:prstGeom prst="ellipse">
                <a:avLst/>
              </a:prstGeom>
              <a:gradFill flip="none" rotWithShape="1">
                <a:gsLst>
                  <a:gs pos="0">
                    <a:srgbClr val="CBCBCB"/>
                  </a:gs>
                  <a:gs pos="100000">
                    <a:srgbClr val="F3F3F3"/>
                  </a:gs>
                </a:gsLst>
                <a:lin ang="2700000" scaled="1"/>
              </a:gradFill>
              <a:ln w="31750">
                <a:gradFill flip="none" rotWithShape="1">
                  <a:gsLst>
                    <a:gs pos="0">
                      <a:schemeClr val="bg1"/>
                    </a:gs>
                    <a:gs pos="100000">
                      <a:srgbClr val="CBCBCB"/>
                    </a:gs>
                  </a:gsLst>
                  <a:lin ang="2700000" scaled="1"/>
                </a:grad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36" name="椭圆 35">
                <a:extLst>
                  <a:ext uri="{FF2B5EF4-FFF2-40B4-BE49-F238E27FC236}">
                    <a16:creationId xmlns:a16="http://schemas.microsoft.com/office/drawing/2014/main" id="{576A7F43-451E-49EA-9157-10CCD0938CE9}"/>
                  </a:ext>
                </a:extLst>
              </p:cNvPr>
              <p:cNvSpPr/>
              <p:nvPr/>
            </p:nvSpPr>
            <p:spPr>
              <a:xfrm>
                <a:off x="1475770" y="4117085"/>
                <a:ext cx="1234127" cy="1234127"/>
              </a:xfrm>
              <a:prstGeom prst="ellipse">
                <a:avLst/>
              </a:prstGeom>
              <a:solidFill>
                <a:srgbClr val="663A77"/>
              </a:solidFill>
              <a:ln>
                <a:noFill/>
              </a:ln>
              <a:effectLst>
                <a:innerShdw blurRad="1016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grpSp>
        <p:grpSp>
          <p:nvGrpSpPr>
            <p:cNvPr id="32" name="Group 17">
              <a:extLst>
                <a:ext uri="{FF2B5EF4-FFF2-40B4-BE49-F238E27FC236}">
                  <a16:creationId xmlns:a16="http://schemas.microsoft.com/office/drawing/2014/main" id="{AA1ADB71-05B5-40EA-B22C-AF2574BA0442}"/>
                </a:ext>
              </a:extLst>
            </p:cNvPr>
            <p:cNvGrpSpPr>
              <a:grpSpLocks noChangeAspect="1"/>
            </p:cNvGrpSpPr>
            <p:nvPr/>
          </p:nvGrpSpPr>
          <p:grpSpPr>
            <a:xfrm>
              <a:off x="6852573" y="4726587"/>
              <a:ext cx="457188" cy="490764"/>
              <a:chOff x="231" y="1205"/>
              <a:chExt cx="640" cy="687"/>
            </a:xfrm>
            <a:solidFill>
              <a:schemeClr val="bg1"/>
            </a:solidFill>
            <a:effectLst>
              <a:outerShdw blurRad="50800" dist="38100" dir="2700000" algn="tl" rotWithShape="0">
                <a:prstClr val="black">
                  <a:alpha val="40000"/>
                </a:prstClr>
              </a:outerShdw>
            </a:effectLst>
          </p:grpSpPr>
          <p:sp>
            <p:nvSpPr>
              <p:cNvPr id="33" name="Freeform 18">
                <a:extLst>
                  <a:ext uri="{FF2B5EF4-FFF2-40B4-BE49-F238E27FC236}">
                    <a16:creationId xmlns:a16="http://schemas.microsoft.com/office/drawing/2014/main" id="{5E8DB0DA-48DB-4863-A294-A2915414A0AC}"/>
                  </a:ext>
                </a:extLst>
              </p:cNvPr>
              <p:cNvSpPr/>
              <p:nvPr/>
            </p:nvSpPr>
            <p:spPr bwMode="auto">
              <a:xfrm>
                <a:off x="231" y="1205"/>
                <a:ext cx="499" cy="687"/>
              </a:xfrm>
              <a:custGeom>
                <a:avLst/>
                <a:gdLst>
                  <a:gd name="T0" fmla="*/ 442 w 499"/>
                  <a:gd name="T1" fmla="*/ 629 h 687"/>
                  <a:gd name="T2" fmla="*/ 57 w 499"/>
                  <a:gd name="T3" fmla="*/ 629 h 687"/>
                  <a:gd name="T4" fmla="*/ 57 w 499"/>
                  <a:gd name="T5" fmla="*/ 200 h 687"/>
                  <a:gd name="T6" fmla="*/ 200 w 499"/>
                  <a:gd name="T7" fmla="*/ 200 h 687"/>
                  <a:gd name="T8" fmla="*/ 200 w 499"/>
                  <a:gd name="T9" fmla="*/ 57 h 687"/>
                  <a:gd name="T10" fmla="*/ 442 w 499"/>
                  <a:gd name="T11" fmla="*/ 57 h 687"/>
                  <a:gd name="T12" fmla="*/ 442 w 499"/>
                  <a:gd name="T13" fmla="*/ 116 h 687"/>
                  <a:gd name="T14" fmla="*/ 494 w 499"/>
                  <a:gd name="T15" fmla="*/ 64 h 687"/>
                  <a:gd name="T16" fmla="*/ 499 w 499"/>
                  <a:gd name="T17" fmla="*/ 59 h 687"/>
                  <a:gd name="T18" fmla="*/ 499 w 499"/>
                  <a:gd name="T19" fmla="*/ 0 h 687"/>
                  <a:gd name="T20" fmla="*/ 143 w 499"/>
                  <a:gd name="T21" fmla="*/ 0 h 687"/>
                  <a:gd name="T22" fmla="*/ 143 w 499"/>
                  <a:gd name="T23" fmla="*/ 0 h 687"/>
                  <a:gd name="T24" fmla="*/ 0 w 499"/>
                  <a:gd name="T25" fmla="*/ 143 h 687"/>
                  <a:gd name="T26" fmla="*/ 0 w 499"/>
                  <a:gd name="T27" fmla="*/ 687 h 687"/>
                  <a:gd name="T28" fmla="*/ 499 w 499"/>
                  <a:gd name="T29" fmla="*/ 687 h 687"/>
                  <a:gd name="T30" fmla="*/ 499 w 499"/>
                  <a:gd name="T31" fmla="*/ 429 h 687"/>
                  <a:gd name="T32" fmla="*/ 442 w 499"/>
                  <a:gd name="T33" fmla="*/ 486 h 687"/>
                  <a:gd name="T34" fmla="*/ 442 w 499"/>
                  <a:gd name="T35" fmla="*/ 629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9" h="687">
                    <a:moveTo>
                      <a:pt x="442" y="629"/>
                    </a:moveTo>
                    <a:lnTo>
                      <a:pt x="57" y="629"/>
                    </a:lnTo>
                    <a:lnTo>
                      <a:pt x="57" y="200"/>
                    </a:lnTo>
                    <a:lnTo>
                      <a:pt x="200" y="200"/>
                    </a:lnTo>
                    <a:lnTo>
                      <a:pt x="200" y="57"/>
                    </a:lnTo>
                    <a:lnTo>
                      <a:pt x="442" y="57"/>
                    </a:lnTo>
                    <a:lnTo>
                      <a:pt x="442" y="116"/>
                    </a:lnTo>
                    <a:lnTo>
                      <a:pt x="494" y="64"/>
                    </a:lnTo>
                    <a:lnTo>
                      <a:pt x="499" y="59"/>
                    </a:lnTo>
                    <a:lnTo>
                      <a:pt x="499" y="0"/>
                    </a:lnTo>
                    <a:lnTo>
                      <a:pt x="143" y="0"/>
                    </a:lnTo>
                    <a:lnTo>
                      <a:pt x="143" y="0"/>
                    </a:lnTo>
                    <a:lnTo>
                      <a:pt x="0" y="143"/>
                    </a:lnTo>
                    <a:lnTo>
                      <a:pt x="0" y="687"/>
                    </a:lnTo>
                    <a:lnTo>
                      <a:pt x="499" y="687"/>
                    </a:lnTo>
                    <a:lnTo>
                      <a:pt x="499" y="429"/>
                    </a:lnTo>
                    <a:lnTo>
                      <a:pt x="442" y="486"/>
                    </a:lnTo>
                    <a:lnTo>
                      <a:pt x="442" y="629"/>
                    </a:lnTo>
                    <a:close/>
                  </a:path>
                </a:pathLst>
              </a:custGeom>
              <a:grpFill/>
              <a:ln>
                <a:noFill/>
              </a:ln>
            </p:spPr>
            <p:txBody>
              <a:bodyPr lIns="83700" tIns="41850" rIns="83700" bIns="41850"/>
              <a:lstStyle/>
              <a:p>
                <a:pPr defTabSz="885556">
                  <a:defRPr/>
                </a:pPr>
                <a:endParaRPr lang="zh-CN" altLang="en-US" sz="1233">
                  <a:solidFill>
                    <a:prstClr val="black"/>
                  </a:solidFill>
                  <a:latin typeface="Calibri" panose="020F0502020204030204"/>
                  <a:ea typeface="宋体" panose="02010600030101010101" pitchFamily="2" charset="-122"/>
                </a:endParaRPr>
              </a:p>
            </p:txBody>
          </p:sp>
          <p:sp>
            <p:nvSpPr>
              <p:cNvPr id="34" name="Freeform 19">
                <a:extLst>
                  <a:ext uri="{FF2B5EF4-FFF2-40B4-BE49-F238E27FC236}">
                    <a16:creationId xmlns:a16="http://schemas.microsoft.com/office/drawing/2014/main" id="{A422B817-31A7-44E4-A286-4414611618FB}"/>
                  </a:ext>
                </a:extLst>
              </p:cNvPr>
              <p:cNvSpPr>
                <a:spLocks noEditPoints="1"/>
              </p:cNvSpPr>
              <p:nvPr/>
            </p:nvSpPr>
            <p:spPr bwMode="auto">
              <a:xfrm>
                <a:off x="436" y="1310"/>
                <a:ext cx="435" cy="431"/>
              </a:xfrm>
              <a:custGeom>
                <a:avLst/>
                <a:gdLst>
                  <a:gd name="T0" fmla="*/ 50 w 435"/>
                  <a:gd name="T1" fmla="*/ 279 h 431"/>
                  <a:gd name="T2" fmla="*/ 50 w 435"/>
                  <a:gd name="T3" fmla="*/ 279 h 431"/>
                  <a:gd name="T4" fmla="*/ 50 w 435"/>
                  <a:gd name="T5" fmla="*/ 279 h 431"/>
                  <a:gd name="T6" fmla="*/ 50 w 435"/>
                  <a:gd name="T7" fmla="*/ 279 h 431"/>
                  <a:gd name="T8" fmla="*/ 0 w 435"/>
                  <a:gd name="T9" fmla="*/ 431 h 431"/>
                  <a:gd name="T10" fmla="*/ 155 w 435"/>
                  <a:gd name="T11" fmla="*/ 381 h 431"/>
                  <a:gd name="T12" fmla="*/ 155 w 435"/>
                  <a:gd name="T13" fmla="*/ 381 h 431"/>
                  <a:gd name="T14" fmla="*/ 155 w 435"/>
                  <a:gd name="T15" fmla="*/ 381 h 431"/>
                  <a:gd name="T16" fmla="*/ 155 w 435"/>
                  <a:gd name="T17" fmla="*/ 381 h 431"/>
                  <a:gd name="T18" fmla="*/ 435 w 435"/>
                  <a:gd name="T19" fmla="*/ 102 h 431"/>
                  <a:gd name="T20" fmla="*/ 330 w 435"/>
                  <a:gd name="T21" fmla="*/ 0 h 431"/>
                  <a:gd name="T22" fmla="*/ 50 w 435"/>
                  <a:gd name="T23" fmla="*/ 279 h 431"/>
                  <a:gd name="T24" fmla="*/ 50 w 435"/>
                  <a:gd name="T25" fmla="*/ 279 h 431"/>
                  <a:gd name="T26" fmla="*/ 141 w 435"/>
                  <a:gd name="T27" fmla="*/ 360 h 431"/>
                  <a:gd name="T28" fmla="*/ 38 w 435"/>
                  <a:gd name="T29" fmla="*/ 396 h 431"/>
                  <a:gd name="T30" fmla="*/ 72 w 435"/>
                  <a:gd name="T31" fmla="*/ 291 h 431"/>
                  <a:gd name="T32" fmla="*/ 141 w 435"/>
                  <a:gd name="T33" fmla="*/ 36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5" h="431">
                    <a:moveTo>
                      <a:pt x="50" y="279"/>
                    </a:moveTo>
                    <a:lnTo>
                      <a:pt x="50" y="279"/>
                    </a:lnTo>
                    <a:lnTo>
                      <a:pt x="50" y="279"/>
                    </a:lnTo>
                    <a:lnTo>
                      <a:pt x="50" y="279"/>
                    </a:lnTo>
                    <a:lnTo>
                      <a:pt x="0" y="431"/>
                    </a:lnTo>
                    <a:lnTo>
                      <a:pt x="155" y="381"/>
                    </a:lnTo>
                    <a:lnTo>
                      <a:pt x="155" y="381"/>
                    </a:lnTo>
                    <a:lnTo>
                      <a:pt x="155" y="381"/>
                    </a:lnTo>
                    <a:lnTo>
                      <a:pt x="155" y="381"/>
                    </a:lnTo>
                    <a:lnTo>
                      <a:pt x="435" y="102"/>
                    </a:lnTo>
                    <a:lnTo>
                      <a:pt x="330" y="0"/>
                    </a:lnTo>
                    <a:lnTo>
                      <a:pt x="50" y="279"/>
                    </a:lnTo>
                    <a:lnTo>
                      <a:pt x="50" y="279"/>
                    </a:lnTo>
                    <a:close/>
                    <a:moveTo>
                      <a:pt x="141" y="360"/>
                    </a:moveTo>
                    <a:lnTo>
                      <a:pt x="38" y="396"/>
                    </a:lnTo>
                    <a:lnTo>
                      <a:pt x="72" y="291"/>
                    </a:lnTo>
                    <a:lnTo>
                      <a:pt x="141" y="360"/>
                    </a:lnTo>
                    <a:close/>
                  </a:path>
                </a:pathLst>
              </a:custGeom>
              <a:grpFill/>
              <a:ln>
                <a:noFill/>
              </a:ln>
            </p:spPr>
            <p:txBody>
              <a:bodyPr lIns="83700" tIns="41850" rIns="83700" bIns="41850"/>
              <a:lstStyle/>
              <a:p>
                <a:pPr defTabSz="885556">
                  <a:defRPr/>
                </a:pPr>
                <a:endParaRPr lang="zh-CN" altLang="en-US" sz="1233">
                  <a:solidFill>
                    <a:prstClr val="black"/>
                  </a:solidFill>
                  <a:latin typeface="Calibri" panose="020F0502020204030204"/>
                  <a:ea typeface="宋体" panose="02010600030101010101" pitchFamily="2" charset="-122"/>
                </a:endParaRPr>
              </a:p>
            </p:txBody>
          </p:sp>
        </p:grpSp>
      </p:grpSp>
      <p:grpSp>
        <p:nvGrpSpPr>
          <p:cNvPr id="74760" name="组合 36">
            <a:extLst>
              <a:ext uri="{FF2B5EF4-FFF2-40B4-BE49-F238E27FC236}">
                <a16:creationId xmlns:a16="http://schemas.microsoft.com/office/drawing/2014/main" id="{667AFEC0-C3F1-4727-A6D2-06A3930EADAC}"/>
              </a:ext>
            </a:extLst>
          </p:cNvPr>
          <p:cNvGrpSpPr>
            <a:grpSpLocks/>
          </p:cNvGrpSpPr>
          <p:nvPr/>
        </p:nvGrpSpPr>
        <p:grpSpPr bwMode="auto">
          <a:xfrm>
            <a:off x="4900613" y="5899150"/>
            <a:ext cx="688975" cy="677863"/>
            <a:chOff x="646691" y="2628229"/>
            <a:chExt cx="2672598" cy="2631032"/>
          </a:xfrm>
        </p:grpSpPr>
        <p:grpSp>
          <p:nvGrpSpPr>
            <p:cNvPr id="38" name="组合 37">
              <a:extLst>
                <a:ext uri="{FF2B5EF4-FFF2-40B4-BE49-F238E27FC236}">
                  <a16:creationId xmlns:a16="http://schemas.microsoft.com/office/drawing/2014/main" id="{B5A3604F-5913-4956-BFD4-E66780E63097}"/>
                </a:ext>
              </a:extLst>
            </p:cNvPr>
            <p:cNvGrpSpPr/>
            <p:nvPr/>
          </p:nvGrpSpPr>
          <p:grpSpPr>
            <a:xfrm>
              <a:off x="1066991" y="3331434"/>
              <a:ext cx="1712544" cy="1927827"/>
              <a:chOff x="3442680" y="2338959"/>
              <a:chExt cx="3567427" cy="4015885"/>
            </a:xfrm>
            <a:solidFill>
              <a:schemeClr val="bg1">
                <a:lumMod val="65000"/>
              </a:schemeClr>
            </a:solidFill>
            <a:effectLst/>
          </p:grpSpPr>
          <p:sp>
            <p:nvSpPr>
              <p:cNvPr id="44" name="矩形 43">
                <a:extLst>
                  <a:ext uri="{FF2B5EF4-FFF2-40B4-BE49-F238E27FC236}">
                    <a16:creationId xmlns:a16="http://schemas.microsoft.com/office/drawing/2014/main" id="{3228F91E-5237-4D80-9512-DA1C73483424}"/>
                  </a:ext>
                </a:extLst>
              </p:cNvPr>
              <p:cNvSpPr/>
              <p:nvPr/>
            </p:nvSpPr>
            <p:spPr>
              <a:xfrm>
                <a:off x="5138533" y="2338959"/>
                <a:ext cx="246743" cy="401588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45" name="矩形 44">
                <a:extLst>
                  <a:ext uri="{FF2B5EF4-FFF2-40B4-BE49-F238E27FC236}">
                    <a16:creationId xmlns:a16="http://schemas.microsoft.com/office/drawing/2014/main" id="{4B7A535A-006C-4D93-810A-3935200C87C9}"/>
                  </a:ext>
                </a:extLst>
              </p:cNvPr>
              <p:cNvSpPr/>
              <p:nvPr/>
            </p:nvSpPr>
            <p:spPr>
              <a:xfrm rot="3540000">
                <a:off x="5934433" y="3106991"/>
                <a:ext cx="246743" cy="1904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46" name="矩形 45">
                <a:extLst>
                  <a:ext uri="{FF2B5EF4-FFF2-40B4-BE49-F238E27FC236}">
                    <a16:creationId xmlns:a16="http://schemas.microsoft.com/office/drawing/2014/main" id="{3C8EA849-967A-405E-BEB2-3E9E475212AF}"/>
                  </a:ext>
                </a:extLst>
              </p:cNvPr>
              <p:cNvSpPr/>
              <p:nvPr/>
            </p:nvSpPr>
            <p:spPr>
              <a:xfrm rot="3000000">
                <a:off x="5675244" y="4619284"/>
                <a:ext cx="246743" cy="144599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47" name="矩形 46">
                <a:extLst>
                  <a:ext uri="{FF2B5EF4-FFF2-40B4-BE49-F238E27FC236}">
                    <a16:creationId xmlns:a16="http://schemas.microsoft.com/office/drawing/2014/main" id="{71B3DCE0-10D7-4ABA-AB43-FC73AFB32C47}"/>
                  </a:ext>
                </a:extLst>
              </p:cNvPr>
              <p:cNvSpPr/>
              <p:nvPr/>
            </p:nvSpPr>
            <p:spPr>
              <a:xfrm rot="18060000" flipH="1">
                <a:off x="4447752" y="2660478"/>
                <a:ext cx="160051" cy="1904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48" name="矩形 47">
                <a:extLst>
                  <a:ext uri="{FF2B5EF4-FFF2-40B4-BE49-F238E27FC236}">
                    <a16:creationId xmlns:a16="http://schemas.microsoft.com/office/drawing/2014/main" id="{F0C93705-A82E-45F9-9138-7DD3EF65BFA6}"/>
                  </a:ext>
                </a:extLst>
              </p:cNvPr>
              <p:cNvSpPr/>
              <p:nvPr/>
            </p:nvSpPr>
            <p:spPr>
              <a:xfrm rot="17340000" flipH="1">
                <a:off x="4336072" y="3870037"/>
                <a:ext cx="117819" cy="1904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grpSp>
        <p:sp>
          <p:nvSpPr>
            <p:cNvPr id="39" name="椭圆 38">
              <a:extLst>
                <a:ext uri="{FF2B5EF4-FFF2-40B4-BE49-F238E27FC236}">
                  <a16:creationId xmlns:a16="http://schemas.microsoft.com/office/drawing/2014/main" id="{9CCBAACD-8361-4F71-A267-A3832EF98B11}"/>
                </a:ext>
              </a:extLst>
            </p:cNvPr>
            <p:cNvSpPr/>
            <p:nvPr/>
          </p:nvSpPr>
          <p:spPr>
            <a:xfrm>
              <a:off x="1410290" y="2628229"/>
              <a:ext cx="1083819" cy="1078293"/>
            </a:xfrm>
            <a:prstGeom prst="ellipse">
              <a:avLst/>
            </a:prstGeom>
            <a:solidFill>
              <a:srgbClr val="FFB850"/>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40" name="椭圆 39">
              <a:extLst>
                <a:ext uri="{FF2B5EF4-FFF2-40B4-BE49-F238E27FC236}">
                  <a16:creationId xmlns:a16="http://schemas.microsoft.com/office/drawing/2014/main" id="{0ED4E802-7EBF-4116-9396-96F390EBFD85}"/>
                </a:ext>
              </a:extLst>
            </p:cNvPr>
            <p:cNvSpPr/>
            <p:nvPr/>
          </p:nvSpPr>
          <p:spPr>
            <a:xfrm>
              <a:off x="646691" y="4057735"/>
              <a:ext cx="831336" cy="831826"/>
            </a:xfrm>
            <a:prstGeom prst="ellipse">
              <a:avLst/>
            </a:prstGeom>
            <a:solidFill>
              <a:srgbClr val="01ACBE"/>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41" name="椭圆 40">
              <a:extLst>
                <a:ext uri="{FF2B5EF4-FFF2-40B4-BE49-F238E27FC236}">
                  <a16:creationId xmlns:a16="http://schemas.microsoft.com/office/drawing/2014/main" id="{D6728CC8-3ECB-471F-9C7D-68726FAC1736}"/>
                </a:ext>
              </a:extLst>
            </p:cNvPr>
            <p:cNvSpPr/>
            <p:nvPr/>
          </p:nvSpPr>
          <p:spPr>
            <a:xfrm>
              <a:off x="2241627" y="4341171"/>
              <a:ext cx="585018" cy="591520"/>
            </a:xfrm>
            <a:prstGeom prst="ellipse">
              <a:avLst/>
            </a:prstGeom>
            <a:solidFill>
              <a:srgbClr val="663A77"/>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42" name="椭圆 41">
              <a:extLst>
                <a:ext uri="{FF2B5EF4-FFF2-40B4-BE49-F238E27FC236}">
                  <a16:creationId xmlns:a16="http://schemas.microsoft.com/office/drawing/2014/main" id="{C4BEC507-5440-4132-947C-13A36CA9DD39}"/>
                </a:ext>
              </a:extLst>
            </p:cNvPr>
            <p:cNvSpPr/>
            <p:nvPr/>
          </p:nvSpPr>
          <p:spPr>
            <a:xfrm>
              <a:off x="720588" y="3256719"/>
              <a:ext cx="732807" cy="733240"/>
            </a:xfrm>
            <a:prstGeom prst="ellipse">
              <a:avLst/>
            </a:prstGeom>
            <a:solidFill>
              <a:srgbClr val="F6615B"/>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43" name="椭圆 42">
              <a:extLst>
                <a:ext uri="{FF2B5EF4-FFF2-40B4-BE49-F238E27FC236}">
                  <a16:creationId xmlns:a16="http://schemas.microsoft.com/office/drawing/2014/main" id="{73747222-DA25-405E-9C3D-7C7D445C0CA2}"/>
                </a:ext>
              </a:extLst>
            </p:cNvPr>
            <p:cNvSpPr/>
            <p:nvPr/>
          </p:nvSpPr>
          <p:spPr>
            <a:xfrm>
              <a:off x="2383264" y="3379952"/>
              <a:ext cx="936025" cy="930413"/>
            </a:xfrm>
            <a:prstGeom prst="ellipse">
              <a:avLst/>
            </a:prstGeom>
            <a:solidFill>
              <a:srgbClr val="00AF92"/>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grpSp>
      <p:grpSp>
        <p:nvGrpSpPr>
          <p:cNvPr id="74761" name="组合 48">
            <a:extLst>
              <a:ext uri="{FF2B5EF4-FFF2-40B4-BE49-F238E27FC236}">
                <a16:creationId xmlns:a16="http://schemas.microsoft.com/office/drawing/2014/main" id="{D2481A3E-E0D1-44D1-B735-8B030406AA43}"/>
              </a:ext>
            </a:extLst>
          </p:cNvPr>
          <p:cNvGrpSpPr>
            <a:grpSpLocks/>
          </p:cNvGrpSpPr>
          <p:nvPr/>
        </p:nvGrpSpPr>
        <p:grpSpPr bwMode="auto">
          <a:xfrm>
            <a:off x="6134100" y="6073775"/>
            <a:ext cx="517525" cy="509588"/>
            <a:chOff x="646691" y="2628229"/>
            <a:chExt cx="2672598" cy="2631032"/>
          </a:xfrm>
        </p:grpSpPr>
        <p:grpSp>
          <p:nvGrpSpPr>
            <p:cNvPr id="50" name="组合 49">
              <a:extLst>
                <a:ext uri="{FF2B5EF4-FFF2-40B4-BE49-F238E27FC236}">
                  <a16:creationId xmlns:a16="http://schemas.microsoft.com/office/drawing/2014/main" id="{6FCFB21A-1487-4A15-BE2E-5920A03AF21C}"/>
                </a:ext>
              </a:extLst>
            </p:cNvPr>
            <p:cNvGrpSpPr/>
            <p:nvPr/>
          </p:nvGrpSpPr>
          <p:grpSpPr>
            <a:xfrm>
              <a:off x="1066991" y="3331434"/>
              <a:ext cx="1712544" cy="1927827"/>
              <a:chOff x="3442680" y="2338959"/>
              <a:chExt cx="3567427" cy="4015885"/>
            </a:xfrm>
            <a:solidFill>
              <a:schemeClr val="bg1">
                <a:lumMod val="65000"/>
              </a:schemeClr>
            </a:solidFill>
            <a:effectLst/>
          </p:grpSpPr>
          <p:sp>
            <p:nvSpPr>
              <p:cNvPr id="56" name="矩形 55">
                <a:extLst>
                  <a:ext uri="{FF2B5EF4-FFF2-40B4-BE49-F238E27FC236}">
                    <a16:creationId xmlns:a16="http://schemas.microsoft.com/office/drawing/2014/main" id="{A49DA37C-EC89-4C71-BF3B-AB491AAE90FE}"/>
                  </a:ext>
                </a:extLst>
              </p:cNvPr>
              <p:cNvSpPr/>
              <p:nvPr/>
            </p:nvSpPr>
            <p:spPr>
              <a:xfrm>
                <a:off x="5138533" y="2338959"/>
                <a:ext cx="246743" cy="401588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57" name="矩形 56">
                <a:extLst>
                  <a:ext uri="{FF2B5EF4-FFF2-40B4-BE49-F238E27FC236}">
                    <a16:creationId xmlns:a16="http://schemas.microsoft.com/office/drawing/2014/main" id="{DFBB3187-2E6C-4654-8E4E-907DFFFBA01F}"/>
                  </a:ext>
                </a:extLst>
              </p:cNvPr>
              <p:cNvSpPr/>
              <p:nvPr/>
            </p:nvSpPr>
            <p:spPr>
              <a:xfrm rot="3540000">
                <a:off x="5934433" y="3106991"/>
                <a:ext cx="246743" cy="1904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58" name="矩形 57">
                <a:extLst>
                  <a:ext uri="{FF2B5EF4-FFF2-40B4-BE49-F238E27FC236}">
                    <a16:creationId xmlns:a16="http://schemas.microsoft.com/office/drawing/2014/main" id="{F5DDF662-5F79-42DA-A4B2-A0F607A458CA}"/>
                  </a:ext>
                </a:extLst>
              </p:cNvPr>
              <p:cNvSpPr/>
              <p:nvPr/>
            </p:nvSpPr>
            <p:spPr>
              <a:xfrm rot="3000000">
                <a:off x="5675244" y="4619284"/>
                <a:ext cx="246743" cy="144599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59" name="矩形 58">
                <a:extLst>
                  <a:ext uri="{FF2B5EF4-FFF2-40B4-BE49-F238E27FC236}">
                    <a16:creationId xmlns:a16="http://schemas.microsoft.com/office/drawing/2014/main" id="{965B737C-68AF-469F-AAB6-6D71D2616C19}"/>
                  </a:ext>
                </a:extLst>
              </p:cNvPr>
              <p:cNvSpPr/>
              <p:nvPr/>
            </p:nvSpPr>
            <p:spPr>
              <a:xfrm rot="18060000" flipH="1">
                <a:off x="4447752" y="2660478"/>
                <a:ext cx="160051" cy="1904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60" name="矩形 59">
                <a:extLst>
                  <a:ext uri="{FF2B5EF4-FFF2-40B4-BE49-F238E27FC236}">
                    <a16:creationId xmlns:a16="http://schemas.microsoft.com/office/drawing/2014/main" id="{34BB05F9-4EEE-4A56-93B8-307DC3BDFFA6}"/>
                  </a:ext>
                </a:extLst>
              </p:cNvPr>
              <p:cNvSpPr/>
              <p:nvPr/>
            </p:nvSpPr>
            <p:spPr>
              <a:xfrm rot="17340000" flipH="1">
                <a:off x="4336072" y="3870037"/>
                <a:ext cx="117819" cy="1904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grpSp>
        <p:sp>
          <p:nvSpPr>
            <p:cNvPr id="51" name="椭圆 50">
              <a:extLst>
                <a:ext uri="{FF2B5EF4-FFF2-40B4-BE49-F238E27FC236}">
                  <a16:creationId xmlns:a16="http://schemas.microsoft.com/office/drawing/2014/main" id="{5F5CFE55-51D2-44F5-89A0-DB919CA058CA}"/>
                </a:ext>
              </a:extLst>
            </p:cNvPr>
            <p:cNvSpPr/>
            <p:nvPr/>
          </p:nvSpPr>
          <p:spPr>
            <a:xfrm>
              <a:off x="1409122" y="2628229"/>
              <a:ext cx="1082156" cy="1081919"/>
            </a:xfrm>
            <a:prstGeom prst="ellipse">
              <a:avLst/>
            </a:prstGeom>
            <a:solidFill>
              <a:srgbClr val="FFB850"/>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52" name="椭圆 51">
              <a:extLst>
                <a:ext uri="{FF2B5EF4-FFF2-40B4-BE49-F238E27FC236}">
                  <a16:creationId xmlns:a16="http://schemas.microsoft.com/office/drawing/2014/main" id="{131687D1-FE03-4F18-89BE-0202C1087DE7}"/>
                </a:ext>
              </a:extLst>
            </p:cNvPr>
            <p:cNvSpPr/>
            <p:nvPr/>
          </p:nvSpPr>
          <p:spPr>
            <a:xfrm>
              <a:off x="646691" y="4062593"/>
              <a:ext cx="836212" cy="827829"/>
            </a:xfrm>
            <a:prstGeom prst="ellipse">
              <a:avLst/>
            </a:prstGeom>
            <a:solidFill>
              <a:srgbClr val="01ACBE"/>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53" name="椭圆 52">
              <a:extLst>
                <a:ext uri="{FF2B5EF4-FFF2-40B4-BE49-F238E27FC236}">
                  <a16:creationId xmlns:a16="http://schemas.microsoft.com/office/drawing/2014/main" id="{BA836BE7-C6F6-4C1C-AE23-7324C5588CC6}"/>
                </a:ext>
              </a:extLst>
            </p:cNvPr>
            <p:cNvSpPr/>
            <p:nvPr/>
          </p:nvSpPr>
          <p:spPr>
            <a:xfrm>
              <a:off x="2237133" y="4341269"/>
              <a:ext cx="590267" cy="590137"/>
            </a:xfrm>
            <a:prstGeom prst="ellipse">
              <a:avLst/>
            </a:prstGeom>
            <a:solidFill>
              <a:srgbClr val="663A77"/>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54" name="椭圆 53">
              <a:extLst>
                <a:ext uri="{FF2B5EF4-FFF2-40B4-BE49-F238E27FC236}">
                  <a16:creationId xmlns:a16="http://schemas.microsoft.com/office/drawing/2014/main" id="{3306CDD6-85B4-43D2-BAD2-3B62A76205BC}"/>
                </a:ext>
              </a:extLst>
            </p:cNvPr>
            <p:cNvSpPr/>
            <p:nvPr/>
          </p:nvSpPr>
          <p:spPr>
            <a:xfrm>
              <a:off x="720477" y="3259351"/>
              <a:ext cx="729633" cy="729473"/>
            </a:xfrm>
            <a:prstGeom prst="ellipse">
              <a:avLst/>
            </a:prstGeom>
            <a:solidFill>
              <a:srgbClr val="F6615B"/>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sp>
          <p:nvSpPr>
            <p:cNvPr id="55" name="椭圆 54">
              <a:extLst>
                <a:ext uri="{FF2B5EF4-FFF2-40B4-BE49-F238E27FC236}">
                  <a16:creationId xmlns:a16="http://schemas.microsoft.com/office/drawing/2014/main" id="{DCFF82E3-DFA9-4C29-9697-FA874A79E292}"/>
                </a:ext>
              </a:extLst>
            </p:cNvPr>
            <p:cNvSpPr/>
            <p:nvPr/>
          </p:nvSpPr>
          <p:spPr>
            <a:xfrm>
              <a:off x="2384700" y="3382294"/>
              <a:ext cx="934589" cy="926191"/>
            </a:xfrm>
            <a:prstGeom prst="ellipse">
              <a:avLst/>
            </a:prstGeom>
            <a:solidFill>
              <a:srgbClr val="00AF92"/>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5556">
                <a:defRPr/>
              </a:pPr>
              <a:endParaRPr lang="zh-CN" altLang="en-US" sz="1233">
                <a:solidFill>
                  <a:prstClr val="white"/>
                </a:solidFill>
                <a:latin typeface="Calibri" panose="020F0502020204030204"/>
                <a:ea typeface="宋体" panose="02010600030101010101" pitchFamily="2" charset="-122"/>
              </a:endParaRPr>
            </a:p>
          </p:txBody>
        </p:sp>
      </p:grpSp>
      <p:sp>
        <p:nvSpPr>
          <p:cNvPr id="74762" name="文本框 161">
            <a:extLst>
              <a:ext uri="{FF2B5EF4-FFF2-40B4-BE49-F238E27FC236}">
                <a16:creationId xmlns:a16="http://schemas.microsoft.com/office/drawing/2014/main" id="{103185E4-E5A0-4D92-A847-4B077DD6E209}"/>
              </a:ext>
            </a:extLst>
          </p:cNvPr>
          <p:cNvSpPr txBox="1">
            <a:spLocks noChangeArrowheads="1"/>
          </p:cNvSpPr>
          <p:nvPr/>
        </p:nvSpPr>
        <p:spPr bwMode="auto">
          <a:xfrm>
            <a:off x="7115175" y="1431925"/>
            <a:ext cx="25177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84238">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defTabSz="884238">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884238">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zh-CN" altLang="en-US" sz="3200" b="1">
                <a:solidFill>
                  <a:srgbClr val="FFB850"/>
                </a:solidFill>
                <a:latin typeface="微软雅黑" panose="020B0503020204020204" pitchFamily="34" charset="-122"/>
                <a:ea typeface="微软雅黑" panose="020B0503020204020204" pitchFamily="34" charset="-122"/>
              </a:rPr>
              <a:t>反思与评价</a:t>
            </a:r>
          </a:p>
        </p:txBody>
      </p:sp>
      <p:sp>
        <p:nvSpPr>
          <p:cNvPr id="74763" name="文本框 163">
            <a:extLst>
              <a:ext uri="{FF2B5EF4-FFF2-40B4-BE49-F238E27FC236}">
                <a16:creationId xmlns:a16="http://schemas.microsoft.com/office/drawing/2014/main" id="{6248C407-F5EE-4408-AAC8-7D21D02A3CEA}"/>
              </a:ext>
            </a:extLst>
          </p:cNvPr>
          <p:cNvSpPr txBox="1">
            <a:spLocks noChangeArrowheads="1"/>
          </p:cNvSpPr>
          <p:nvPr/>
        </p:nvSpPr>
        <p:spPr bwMode="auto">
          <a:xfrm>
            <a:off x="8789988" y="3413125"/>
            <a:ext cx="25177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84238">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defTabSz="884238">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884238">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zh-CN" altLang="en-US" sz="3200" b="1">
                <a:solidFill>
                  <a:srgbClr val="00AF92"/>
                </a:solidFill>
                <a:latin typeface="微软雅黑" panose="020B0503020204020204" pitchFamily="34" charset="-122"/>
                <a:ea typeface="微软雅黑" panose="020B0503020204020204" pitchFamily="34" charset="-122"/>
              </a:rPr>
              <a:t>推理与论证</a:t>
            </a:r>
          </a:p>
        </p:txBody>
      </p:sp>
      <p:sp>
        <p:nvSpPr>
          <p:cNvPr id="74764" name="文本框 166">
            <a:extLst>
              <a:ext uri="{FF2B5EF4-FFF2-40B4-BE49-F238E27FC236}">
                <a16:creationId xmlns:a16="http://schemas.microsoft.com/office/drawing/2014/main" id="{12622856-525E-4768-A47B-BBBEE58E142F}"/>
              </a:ext>
            </a:extLst>
          </p:cNvPr>
          <p:cNvSpPr txBox="1">
            <a:spLocks noChangeArrowheads="1"/>
          </p:cNvSpPr>
          <p:nvPr/>
        </p:nvSpPr>
        <p:spPr bwMode="auto">
          <a:xfrm>
            <a:off x="8189913" y="5314950"/>
            <a:ext cx="2517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84238">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defTabSz="884238">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884238">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zh-CN" altLang="en-US" sz="3200" b="1" dirty="0">
                <a:solidFill>
                  <a:srgbClr val="FF00FF"/>
                </a:solidFill>
                <a:latin typeface="微软雅黑" panose="020B0503020204020204" pitchFamily="34" charset="-122"/>
                <a:ea typeface="微软雅黑" panose="020B0503020204020204" pitchFamily="34" charset="-122"/>
              </a:rPr>
              <a:t>辨识与判断</a:t>
            </a:r>
          </a:p>
        </p:txBody>
      </p:sp>
      <p:sp>
        <p:nvSpPr>
          <p:cNvPr id="74765" name="文本框 168">
            <a:extLst>
              <a:ext uri="{FF2B5EF4-FFF2-40B4-BE49-F238E27FC236}">
                <a16:creationId xmlns:a16="http://schemas.microsoft.com/office/drawing/2014/main" id="{58658F54-5455-4AF6-8CF9-F5780BF8126D}"/>
              </a:ext>
            </a:extLst>
          </p:cNvPr>
          <p:cNvSpPr txBox="1">
            <a:spLocks noChangeArrowheads="1"/>
          </p:cNvSpPr>
          <p:nvPr/>
        </p:nvSpPr>
        <p:spPr bwMode="auto">
          <a:xfrm>
            <a:off x="979488" y="2068513"/>
            <a:ext cx="25193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84238">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defTabSz="884238">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884238">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zh-CN" altLang="en-US" sz="3200" b="1">
                <a:solidFill>
                  <a:srgbClr val="F6615B"/>
                </a:solidFill>
                <a:latin typeface="微软雅黑" panose="020B0503020204020204" pitchFamily="34" charset="-122"/>
                <a:ea typeface="微软雅黑" panose="020B0503020204020204" pitchFamily="34" charset="-122"/>
              </a:rPr>
              <a:t>探究与建构</a:t>
            </a:r>
          </a:p>
        </p:txBody>
      </p:sp>
      <p:sp>
        <p:nvSpPr>
          <p:cNvPr id="74766" name="文本框 170">
            <a:extLst>
              <a:ext uri="{FF2B5EF4-FFF2-40B4-BE49-F238E27FC236}">
                <a16:creationId xmlns:a16="http://schemas.microsoft.com/office/drawing/2014/main" id="{DAAACFA4-FE1A-48B8-AFF2-02B0D71922D2}"/>
              </a:ext>
            </a:extLst>
          </p:cNvPr>
          <p:cNvSpPr txBox="1">
            <a:spLocks noChangeArrowheads="1"/>
          </p:cNvSpPr>
          <p:nvPr/>
        </p:nvSpPr>
        <p:spPr bwMode="auto">
          <a:xfrm>
            <a:off x="922338" y="4800600"/>
            <a:ext cx="25177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84238">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defTabSz="884238">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884238">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zh-CN" altLang="en-US" sz="3200" b="1">
                <a:solidFill>
                  <a:srgbClr val="01ACBE"/>
                </a:solidFill>
                <a:latin typeface="微软雅黑" panose="020B0503020204020204" pitchFamily="34" charset="-122"/>
                <a:ea typeface="微软雅黑" panose="020B0503020204020204" pitchFamily="34" charset="-122"/>
              </a:rPr>
              <a:t>分析与综合</a:t>
            </a:r>
          </a:p>
        </p:txBody>
      </p:sp>
      <p:sp>
        <p:nvSpPr>
          <p:cNvPr id="74767" name="矩形 70">
            <a:extLst>
              <a:ext uri="{FF2B5EF4-FFF2-40B4-BE49-F238E27FC236}">
                <a16:creationId xmlns:a16="http://schemas.microsoft.com/office/drawing/2014/main" id="{95AE61FF-906C-4F0C-B09C-C9BE3946996D}"/>
              </a:ext>
            </a:extLst>
          </p:cNvPr>
          <p:cNvSpPr>
            <a:spLocks noChangeArrowheads="1"/>
          </p:cNvSpPr>
          <p:nvPr/>
        </p:nvSpPr>
        <p:spPr bwMode="auto">
          <a:xfrm>
            <a:off x="407988" y="558800"/>
            <a:ext cx="111601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84238">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defTabSz="884238">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884238">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884238">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884238"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spcBef>
                <a:spcPct val="0"/>
              </a:spcBef>
              <a:buClrTx/>
              <a:buSzTx/>
              <a:buFontTx/>
              <a:buNone/>
            </a:pPr>
            <a:r>
              <a:rPr lang="zh-CN" altLang="en-US" sz="4000" b="1">
                <a:solidFill>
                  <a:srgbClr val="FF0000"/>
                </a:solidFill>
                <a:latin typeface="方正粗黑宋简体" panose="02000000000000000000" pitchFamily="2" charset="-122"/>
                <a:ea typeface="方正粗黑宋简体" panose="02000000000000000000" pitchFamily="2" charset="-122"/>
              </a:rPr>
              <a:t>思想政治学科</a:t>
            </a:r>
            <a:r>
              <a:rPr lang="zh-CN" altLang="en-US" sz="4000" b="1">
                <a:solidFill>
                  <a:srgbClr val="0000FF"/>
                </a:solidFill>
                <a:latin typeface="方正粗黑宋简体" panose="02000000000000000000" pitchFamily="2" charset="-122"/>
                <a:ea typeface="方正粗黑宋简体" panose="02000000000000000000" pitchFamily="2" charset="-122"/>
              </a:rPr>
              <a:t>的关键能力</a:t>
            </a:r>
          </a:p>
        </p:txBody>
      </p:sp>
    </p:spTree>
    <p:custDataLst>
      <p:tags r:id="rId1"/>
    </p:custData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EF3E4917-29D8-4764-8C03-1C3DA4D03383}"/>
              </a:ext>
            </a:extLst>
          </p:cNvPr>
          <p:cNvSpPr/>
          <p:nvPr/>
        </p:nvSpPr>
        <p:spPr>
          <a:xfrm>
            <a:off x="3153679" y="2397180"/>
            <a:ext cx="6659195" cy="120032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zh-CN" altLang="en-US" sz="7200" dirty="0">
                <a:ln/>
                <a:solidFill>
                  <a:srgbClr val="FFC000"/>
                </a:solidFill>
                <a:latin typeface="华文琥珀" panose="02010800040101010101" pitchFamily="2" charset="-122"/>
                <a:ea typeface="华文琥珀" panose="02010800040101010101" pitchFamily="2" charset="-122"/>
              </a:rPr>
              <a:t>谢谢您的聆听！</a:t>
            </a:r>
          </a:p>
        </p:txBody>
      </p:sp>
    </p:spTree>
    <p:extLst>
      <p:ext uri="{BB962C8B-B14F-4D97-AF65-F5344CB8AC3E}">
        <p14:creationId xmlns:p14="http://schemas.microsoft.com/office/powerpoint/2010/main" val="3874195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6ACEAF14-278B-452B-A88D-B68B327754D8}"/>
              </a:ext>
            </a:extLst>
          </p:cNvPr>
          <p:cNvSpPr txBox="1"/>
          <p:nvPr/>
        </p:nvSpPr>
        <p:spPr>
          <a:xfrm>
            <a:off x="437477" y="355483"/>
            <a:ext cx="11317045" cy="6380849"/>
          </a:xfrm>
          <a:prstGeom prst="rect">
            <a:avLst/>
          </a:prstGeom>
          <a:noFill/>
        </p:spPr>
        <p:txBody>
          <a:bodyPr wrap="square" rtlCol="0">
            <a:spAutoFit/>
          </a:bodyPr>
          <a:lstStyle/>
          <a:p>
            <a:pPr indent="267970" algn="ctr">
              <a:lnSpc>
                <a:spcPts val="3800"/>
              </a:lnSpc>
            </a:pPr>
            <a:r>
              <a:rPr lang="zh-CN" altLang="en-US" sz="2800" b="1" kern="100" dirty="0">
                <a:solidFill>
                  <a:srgbClr val="FFFF00"/>
                </a:solidFill>
                <a:effectLst/>
                <a:latin typeface="华文新魏" panose="02010800040101010101" pitchFamily="2" charset="-122"/>
                <a:ea typeface="华文新魏" panose="02010800040101010101" pitchFamily="2" charset="-122"/>
                <a:cs typeface="Times New Roman" panose="02020603050405020304" pitchFamily="18" charset="0"/>
              </a:rPr>
              <a:t>（</a:t>
            </a:r>
            <a:r>
              <a:rPr lang="zh-CN" altLang="zh-CN" sz="2800" b="1" kern="100" dirty="0">
                <a:solidFill>
                  <a:srgbClr val="FFFF00"/>
                </a:solidFill>
                <a:latin typeface="华文新魏" panose="02010800040101010101" pitchFamily="2" charset="-122"/>
                <a:ea typeface="华文新魏" panose="02010800040101010101" pitchFamily="2" charset="-122"/>
                <a:cs typeface="Times New Roman" panose="02020603050405020304" pitchFamily="18" charset="0"/>
              </a:rPr>
              <a:t>一</a:t>
            </a:r>
            <a:r>
              <a:rPr lang="zh-CN" altLang="en-US" sz="2800" b="1" kern="100" dirty="0">
                <a:solidFill>
                  <a:srgbClr val="FFFF00"/>
                </a:solidFill>
                <a:effectLst/>
                <a:latin typeface="华文新魏" panose="02010800040101010101" pitchFamily="2" charset="-122"/>
                <a:ea typeface="华文新魏" panose="02010800040101010101" pitchFamily="2" charset="-122"/>
                <a:cs typeface="Times New Roman" panose="02020603050405020304" pitchFamily="18" charset="0"/>
              </a:rPr>
              <a:t>）</a:t>
            </a:r>
            <a:r>
              <a:rPr lang="zh-CN" altLang="zh-CN" sz="2800" b="1" kern="100" dirty="0">
                <a:solidFill>
                  <a:srgbClr val="FFFF00"/>
                </a:solidFill>
                <a:effectLst/>
                <a:latin typeface="华文新魏" panose="02010800040101010101" pitchFamily="2" charset="-122"/>
                <a:ea typeface="华文新魏" panose="02010800040101010101" pitchFamily="2" charset="-122"/>
                <a:cs typeface="Times New Roman" panose="02020603050405020304" pitchFamily="18" charset="0"/>
              </a:rPr>
              <a:t>本次调研测试的</a:t>
            </a:r>
            <a:r>
              <a:rPr lang="zh-CN" altLang="en-US" sz="2800" b="1" kern="100" dirty="0">
                <a:solidFill>
                  <a:srgbClr val="FFFF00"/>
                </a:solidFill>
                <a:effectLst/>
                <a:latin typeface="华文新魏" panose="02010800040101010101" pitchFamily="2" charset="-122"/>
                <a:ea typeface="华文新魏" panose="02010800040101010101" pitchFamily="2" charset="-122"/>
                <a:cs typeface="Times New Roman" panose="02020603050405020304" pitchFamily="18" charset="0"/>
              </a:rPr>
              <a:t>功能</a:t>
            </a:r>
            <a:endParaRPr lang="zh-CN" altLang="zh-CN" sz="2800" kern="100" dirty="0">
              <a:solidFill>
                <a:srgbClr val="FFFF00"/>
              </a:solidFill>
              <a:effectLst/>
              <a:latin typeface="华文新魏" panose="02010800040101010101" pitchFamily="2" charset="-122"/>
              <a:ea typeface="华文新魏" panose="02010800040101010101" pitchFamily="2" charset="-122"/>
              <a:cs typeface="Times New Roman" panose="02020603050405020304" pitchFamily="18" charset="0"/>
            </a:endParaRPr>
          </a:p>
          <a:p>
            <a:pPr indent="266700" algn="just">
              <a:lnSpc>
                <a:spcPts val="3800"/>
              </a:lnSpc>
            </a:pP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   1.</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充分发挥本次调研测试的</a:t>
            </a:r>
            <a:r>
              <a:rPr lang="zh-CN"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调控</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功能。通过全市统一测试促使一线调整教学进度，完成高考内容的新授课。</a:t>
            </a:r>
            <a:endPar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endParaRPr>
          </a:p>
          <a:p>
            <a:pPr indent="266700" algn="just">
              <a:lnSpc>
                <a:spcPts val="3800"/>
              </a:lnSpc>
            </a:pP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   2.</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充分发挥本次调研测试的</a:t>
            </a:r>
            <a:r>
              <a:rPr lang="zh-CN"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诊断</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功能。通过统一测试、统一阅卷、统一分析，对于一线新授课的教学效果进行摸底，借助测试数据把握本届教学的实际情况。</a:t>
            </a:r>
            <a:endPar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endParaRPr>
          </a:p>
          <a:p>
            <a:pPr indent="266700" algn="just">
              <a:lnSpc>
                <a:spcPts val="3800"/>
              </a:lnSpc>
            </a:pP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   3.</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充分发挥本次调研的</a:t>
            </a:r>
            <a:r>
              <a:rPr lang="zh-CN"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导向</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功能。本次测试单项选择题重基础，考查学生运用基础知识排错排异的能力，考查学生的多为易错易混点；主观题重能力，考查学生运用教材核心知识分析材料，解答问题的能力。作为政治学科测试注重时事的考查，有通过单项选择题考查学生对纯时政的掌握，更多的是借助时政背景材料、或者创设情境，考查学生的必备知识、关键能力和价值观，体现对学生学科核心素养的考查。本次调研试卷将对一线的教学和复习将起着指导作用。</a:t>
            </a:r>
            <a:endParaRPr lang="zh-CN" altLang="zh-CN" sz="2400" b="1" kern="100" dirty="0">
              <a:effectLst/>
              <a:latin typeface="楷体" panose="02010609060101010101" pitchFamily="49" charset="-122"/>
              <a:ea typeface="楷体" panose="02010609060101010101" pitchFamily="49" charset="-122"/>
              <a:cs typeface="Times New Roman" panose="02020603050405020304" pitchFamily="18" charset="0"/>
            </a:endParaRPr>
          </a:p>
          <a:p>
            <a:pPr indent="266700" algn="just">
              <a:lnSpc>
                <a:spcPts val="3800"/>
              </a:lnSpc>
            </a:pPr>
            <a:r>
              <a:rPr lang="en-US" altLang="zh-CN" sz="2400" b="1" kern="100" dirty="0">
                <a:effectLst/>
                <a:latin typeface="楷体" panose="02010609060101010101" pitchFamily="49" charset="-122"/>
                <a:ea typeface="楷体" panose="02010609060101010101" pitchFamily="49" charset="-122"/>
                <a:cs typeface="宋体" panose="02010600030101010101" pitchFamily="2" charset="-122"/>
              </a:rPr>
              <a:t>   4.</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充分发挥本次调研的</a:t>
            </a:r>
            <a:r>
              <a:rPr lang="zh-CN" altLang="zh-CN" sz="2400" b="1" kern="100" dirty="0">
                <a:solidFill>
                  <a:srgbClr val="FF00FF"/>
                </a:solidFill>
                <a:effectLst/>
                <a:latin typeface="楷体" panose="02010609060101010101" pitchFamily="49" charset="-122"/>
                <a:ea typeface="楷体" panose="02010609060101010101" pitchFamily="49" charset="-122"/>
                <a:cs typeface="宋体" panose="02010600030101010101" pitchFamily="2" charset="-122"/>
              </a:rPr>
              <a:t>引领</a:t>
            </a:r>
            <a:r>
              <a:rPr lang="zh-CN" altLang="zh-CN" sz="2400" b="1" kern="100" dirty="0">
                <a:effectLst/>
                <a:latin typeface="楷体" panose="02010609060101010101" pitchFamily="49" charset="-122"/>
                <a:ea typeface="楷体" panose="02010609060101010101" pitchFamily="49" charset="-122"/>
                <a:cs typeface="宋体" panose="02010600030101010101" pitchFamily="2" charset="-122"/>
              </a:rPr>
              <a:t>功能。本次调研试卷的特点和考查方向，必然会指引下阶段高二的零模复习以及学业水平测试之后的一模复习。</a:t>
            </a:r>
            <a:endParaRPr lang="zh-CN" altLang="en-US" dirty="0"/>
          </a:p>
        </p:txBody>
      </p:sp>
    </p:spTree>
    <p:extLst>
      <p:ext uri="{BB962C8B-B14F-4D97-AF65-F5344CB8AC3E}">
        <p14:creationId xmlns:p14="http://schemas.microsoft.com/office/powerpoint/2010/main" val="499778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D510772-6AC4-4815-9276-ABF843E2B8B7}"/>
              </a:ext>
            </a:extLst>
          </p:cNvPr>
          <p:cNvSpPr txBox="1"/>
          <p:nvPr/>
        </p:nvSpPr>
        <p:spPr>
          <a:xfrm>
            <a:off x="2488600" y="417472"/>
            <a:ext cx="7551869" cy="800219"/>
          </a:xfrm>
          <a:prstGeom prst="rect">
            <a:avLst/>
          </a:prstGeom>
          <a:noFill/>
        </p:spPr>
        <p:txBody>
          <a:bodyPr wrap="square" rtlCol="0">
            <a:spAutoFit/>
          </a:bodyPr>
          <a:lstStyle/>
          <a:p>
            <a:pPr algn="ctr"/>
            <a:r>
              <a:rPr lang="zh-CN" altLang="en-US" sz="2800" b="1" kern="100" dirty="0">
                <a:solidFill>
                  <a:srgbClr val="FFFF00"/>
                </a:solidFill>
                <a:effectLst/>
                <a:latin typeface="华文新魏" panose="02010800040101010101" pitchFamily="2" charset="-122"/>
                <a:ea typeface="华文新魏" panose="02010800040101010101" pitchFamily="2" charset="-122"/>
                <a:cs typeface="Times New Roman" panose="02020603050405020304" pitchFamily="18" charset="0"/>
              </a:rPr>
              <a:t>（二）</a:t>
            </a:r>
            <a:r>
              <a:rPr lang="zh-CN" altLang="zh-CN" sz="2800" b="1" kern="100" dirty="0">
                <a:solidFill>
                  <a:srgbClr val="FFFF00"/>
                </a:solidFill>
                <a:effectLst/>
                <a:latin typeface="华文新魏" panose="02010800040101010101" pitchFamily="2" charset="-122"/>
                <a:ea typeface="华文新魏" panose="02010800040101010101" pitchFamily="2" charset="-122"/>
                <a:cs typeface="Times New Roman" panose="02020603050405020304" pitchFamily="18" charset="0"/>
              </a:rPr>
              <a:t>本次调研测试的总体情况</a:t>
            </a:r>
          </a:p>
          <a:p>
            <a:endParaRPr lang="zh-CN" altLang="en-US" dirty="0"/>
          </a:p>
        </p:txBody>
      </p:sp>
      <p:graphicFrame>
        <p:nvGraphicFramePr>
          <p:cNvPr id="3" name="表格 2">
            <a:extLst>
              <a:ext uri="{FF2B5EF4-FFF2-40B4-BE49-F238E27FC236}">
                <a16:creationId xmlns:a16="http://schemas.microsoft.com/office/drawing/2014/main" id="{B31576BD-BA52-4451-A794-1EAF97352ABF}"/>
              </a:ext>
            </a:extLst>
          </p:cNvPr>
          <p:cNvGraphicFramePr>
            <a:graphicFrameLocks noGrp="1"/>
          </p:cNvGraphicFramePr>
          <p:nvPr>
            <p:extLst>
              <p:ext uri="{D42A27DB-BD31-4B8C-83A1-F6EECF244321}">
                <p14:modId xmlns:p14="http://schemas.microsoft.com/office/powerpoint/2010/main" val="2699941229"/>
              </p:ext>
            </p:extLst>
          </p:nvPr>
        </p:nvGraphicFramePr>
        <p:xfrm>
          <a:off x="718967" y="1217691"/>
          <a:ext cx="11091133" cy="2097900"/>
        </p:xfrm>
        <a:graphic>
          <a:graphicData uri="http://schemas.openxmlformats.org/drawingml/2006/table">
            <a:tbl>
              <a:tblPr firstRow="1" firstCol="1" bandRow="1">
                <a:tableStyleId>{5C22544A-7EE6-4342-B048-85BDC9FD1C3A}</a:tableStyleId>
              </a:tblPr>
              <a:tblGrid>
                <a:gridCol w="1108723">
                  <a:extLst>
                    <a:ext uri="{9D8B030D-6E8A-4147-A177-3AD203B41FA5}">
                      <a16:colId xmlns:a16="http://schemas.microsoft.com/office/drawing/2014/main" val="2210658125"/>
                    </a:ext>
                  </a:extLst>
                </a:gridCol>
                <a:gridCol w="1108723">
                  <a:extLst>
                    <a:ext uri="{9D8B030D-6E8A-4147-A177-3AD203B41FA5}">
                      <a16:colId xmlns:a16="http://schemas.microsoft.com/office/drawing/2014/main" val="3834517014"/>
                    </a:ext>
                  </a:extLst>
                </a:gridCol>
                <a:gridCol w="1108723">
                  <a:extLst>
                    <a:ext uri="{9D8B030D-6E8A-4147-A177-3AD203B41FA5}">
                      <a16:colId xmlns:a16="http://schemas.microsoft.com/office/drawing/2014/main" val="2071281393"/>
                    </a:ext>
                  </a:extLst>
                </a:gridCol>
                <a:gridCol w="1108723">
                  <a:extLst>
                    <a:ext uri="{9D8B030D-6E8A-4147-A177-3AD203B41FA5}">
                      <a16:colId xmlns:a16="http://schemas.microsoft.com/office/drawing/2014/main" val="659515872"/>
                    </a:ext>
                  </a:extLst>
                </a:gridCol>
                <a:gridCol w="1108723">
                  <a:extLst>
                    <a:ext uri="{9D8B030D-6E8A-4147-A177-3AD203B41FA5}">
                      <a16:colId xmlns:a16="http://schemas.microsoft.com/office/drawing/2014/main" val="4007400703"/>
                    </a:ext>
                  </a:extLst>
                </a:gridCol>
                <a:gridCol w="1108723">
                  <a:extLst>
                    <a:ext uri="{9D8B030D-6E8A-4147-A177-3AD203B41FA5}">
                      <a16:colId xmlns:a16="http://schemas.microsoft.com/office/drawing/2014/main" val="2392543231"/>
                    </a:ext>
                  </a:extLst>
                </a:gridCol>
                <a:gridCol w="1108723">
                  <a:extLst>
                    <a:ext uri="{9D8B030D-6E8A-4147-A177-3AD203B41FA5}">
                      <a16:colId xmlns:a16="http://schemas.microsoft.com/office/drawing/2014/main" val="2583992650"/>
                    </a:ext>
                  </a:extLst>
                </a:gridCol>
                <a:gridCol w="1110024">
                  <a:extLst>
                    <a:ext uri="{9D8B030D-6E8A-4147-A177-3AD203B41FA5}">
                      <a16:colId xmlns:a16="http://schemas.microsoft.com/office/drawing/2014/main" val="2723263149"/>
                    </a:ext>
                  </a:extLst>
                </a:gridCol>
                <a:gridCol w="1110024">
                  <a:extLst>
                    <a:ext uri="{9D8B030D-6E8A-4147-A177-3AD203B41FA5}">
                      <a16:colId xmlns:a16="http://schemas.microsoft.com/office/drawing/2014/main" val="36163110"/>
                    </a:ext>
                  </a:extLst>
                </a:gridCol>
                <a:gridCol w="1110024">
                  <a:extLst>
                    <a:ext uri="{9D8B030D-6E8A-4147-A177-3AD203B41FA5}">
                      <a16:colId xmlns:a16="http://schemas.microsoft.com/office/drawing/2014/main" val="1783726673"/>
                    </a:ext>
                  </a:extLst>
                </a:gridCol>
              </a:tblGrid>
              <a:tr h="699300">
                <a:tc rowSpan="2">
                  <a:txBody>
                    <a:bodyPr/>
                    <a:lstStyle/>
                    <a:p>
                      <a:pPr algn="just"/>
                      <a:r>
                        <a:rPr lang="en-US" sz="2400" kern="100" dirty="0">
                          <a:effectLst/>
                          <a:latin typeface="+mn-ea"/>
                          <a:ea typeface="+mn-ea"/>
                        </a:rPr>
                        <a:t> </a:t>
                      </a:r>
                      <a:endParaRPr lang="zh-CN" sz="2400" kern="100" dirty="0">
                        <a:effectLst/>
                        <a:latin typeface="+mn-ea"/>
                        <a:ea typeface="+mn-ea"/>
                        <a:cs typeface="Times New Roman" panose="02020603050405020304" pitchFamily="18" charset="0"/>
                      </a:endParaRPr>
                    </a:p>
                  </a:txBody>
                  <a:tcPr marL="68580" marR="68580" marT="0" marB="0"/>
                </a:tc>
                <a:tc gridSpan="3">
                  <a:txBody>
                    <a:bodyPr/>
                    <a:lstStyle/>
                    <a:p>
                      <a:pPr algn="ctr"/>
                      <a:r>
                        <a:rPr lang="zh-CN" sz="2400" kern="100" dirty="0">
                          <a:effectLst/>
                          <a:latin typeface="黑体" panose="02010609060101010101" pitchFamily="49" charset="-122"/>
                          <a:ea typeface="黑体" panose="02010609060101010101" pitchFamily="49" charset="-122"/>
                        </a:rPr>
                        <a:t>单项选择题</a:t>
                      </a:r>
                      <a:endParaRPr lang="zh-CN" sz="24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algn="ctr"/>
                      <a:r>
                        <a:rPr lang="zh-CN" sz="2400" kern="100" dirty="0">
                          <a:effectLst/>
                          <a:latin typeface="黑体" panose="02010609060101010101" pitchFamily="49" charset="-122"/>
                          <a:ea typeface="黑体" panose="02010609060101010101" pitchFamily="49" charset="-122"/>
                        </a:rPr>
                        <a:t>主观题</a:t>
                      </a:r>
                      <a:endParaRPr lang="zh-CN" sz="24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algn="ctr"/>
                      <a:r>
                        <a:rPr lang="zh-CN" sz="2400" kern="100" dirty="0">
                          <a:effectLst/>
                          <a:latin typeface="黑体" panose="02010609060101010101" pitchFamily="49" charset="-122"/>
                          <a:ea typeface="黑体" panose="02010609060101010101" pitchFamily="49" charset="-122"/>
                        </a:rPr>
                        <a:t>全卷</a:t>
                      </a:r>
                      <a:endParaRPr lang="zh-CN" sz="24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166564670"/>
                  </a:ext>
                </a:extLst>
              </a:tr>
              <a:tr h="699300">
                <a:tc vMerge="1">
                  <a:txBody>
                    <a:bodyPr/>
                    <a:lstStyle/>
                    <a:p>
                      <a:endParaRPr lang="zh-CN" altLang="en-US"/>
                    </a:p>
                  </a:txBody>
                  <a:tcPr/>
                </a:tc>
                <a:tc>
                  <a:txBody>
                    <a:bodyPr/>
                    <a:lstStyle/>
                    <a:p>
                      <a:pPr algn="ctr"/>
                      <a:r>
                        <a:rPr lang="zh-CN" sz="2400" b="1" kern="100" dirty="0">
                          <a:effectLst/>
                          <a:latin typeface="+mn-ea"/>
                          <a:ea typeface="+mn-ea"/>
                        </a:rPr>
                        <a:t>均分</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zh-CN" sz="2400" b="1" kern="100" dirty="0">
                          <a:effectLst/>
                          <a:latin typeface="+mn-ea"/>
                          <a:ea typeface="+mn-ea"/>
                        </a:rPr>
                        <a:t>难度</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zh-CN" sz="2400" b="1" kern="100" dirty="0">
                          <a:effectLst/>
                          <a:latin typeface="+mn-ea"/>
                          <a:ea typeface="+mn-ea"/>
                        </a:rPr>
                        <a:t>区分度</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zh-CN" sz="2400" b="1" kern="100" dirty="0">
                          <a:effectLst/>
                          <a:latin typeface="+mn-ea"/>
                          <a:ea typeface="+mn-ea"/>
                        </a:rPr>
                        <a:t>均分</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zh-CN" sz="2400" b="1" kern="100" dirty="0">
                          <a:effectLst/>
                          <a:latin typeface="+mn-ea"/>
                          <a:ea typeface="+mn-ea"/>
                        </a:rPr>
                        <a:t>难度</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zh-CN" sz="2400" b="1" kern="100" dirty="0">
                          <a:effectLst/>
                          <a:latin typeface="+mn-ea"/>
                          <a:ea typeface="+mn-ea"/>
                        </a:rPr>
                        <a:t>区分度</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zh-CN" sz="2400" b="1" kern="100" dirty="0">
                          <a:effectLst/>
                          <a:latin typeface="+mn-ea"/>
                          <a:ea typeface="+mn-ea"/>
                        </a:rPr>
                        <a:t>均分</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zh-CN" sz="2400" b="1" kern="100" dirty="0">
                          <a:effectLst/>
                          <a:latin typeface="+mn-ea"/>
                          <a:ea typeface="+mn-ea"/>
                        </a:rPr>
                        <a:t>难度</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zh-CN" sz="2400" b="1" kern="100">
                          <a:effectLst/>
                          <a:latin typeface="+mn-ea"/>
                          <a:ea typeface="+mn-ea"/>
                        </a:rPr>
                        <a:t>区分度</a:t>
                      </a:r>
                      <a:endParaRPr lang="zh-CN" sz="2400" b="1" kern="10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408468766"/>
                  </a:ext>
                </a:extLst>
              </a:tr>
              <a:tr h="699300">
                <a:tc>
                  <a:txBody>
                    <a:bodyPr/>
                    <a:lstStyle/>
                    <a:p>
                      <a:pPr algn="ctr"/>
                      <a:r>
                        <a:rPr lang="zh-CN" sz="2400" kern="100" dirty="0">
                          <a:effectLst/>
                          <a:latin typeface="黑体" panose="02010609060101010101" pitchFamily="49" charset="-122"/>
                          <a:ea typeface="黑体" panose="02010609060101010101" pitchFamily="49" charset="-122"/>
                        </a:rPr>
                        <a:t>数值</a:t>
                      </a:r>
                      <a:endParaRPr lang="zh-CN" sz="24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ctr"/>
                      <a:r>
                        <a:rPr lang="en-US" sz="2400" b="1" kern="100">
                          <a:effectLst/>
                          <a:latin typeface="+mn-ea"/>
                          <a:ea typeface="+mn-ea"/>
                        </a:rPr>
                        <a:t>46.2</a:t>
                      </a:r>
                      <a:endParaRPr lang="zh-CN" sz="2400" b="1" kern="100">
                        <a:effectLst/>
                        <a:latin typeface="+mn-ea"/>
                        <a:ea typeface="+mn-ea"/>
                        <a:cs typeface="Times New Roman" panose="02020603050405020304" pitchFamily="18" charset="0"/>
                      </a:endParaRPr>
                    </a:p>
                  </a:txBody>
                  <a:tcPr marL="68580" marR="68580" marT="0" marB="0" anchor="ctr"/>
                </a:tc>
                <a:tc>
                  <a:txBody>
                    <a:bodyPr/>
                    <a:lstStyle/>
                    <a:p>
                      <a:pPr algn="ctr"/>
                      <a:r>
                        <a:rPr lang="en-US" sz="2400" b="1" kern="100">
                          <a:effectLst/>
                          <a:latin typeface="+mn-ea"/>
                          <a:ea typeface="+mn-ea"/>
                        </a:rPr>
                        <a:t>0.77</a:t>
                      </a:r>
                      <a:endParaRPr lang="zh-CN" sz="2400" b="1" kern="100">
                        <a:effectLst/>
                        <a:latin typeface="+mn-ea"/>
                        <a:ea typeface="+mn-ea"/>
                        <a:cs typeface="Times New Roman" panose="02020603050405020304" pitchFamily="18" charset="0"/>
                      </a:endParaRPr>
                    </a:p>
                  </a:txBody>
                  <a:tcPr marL="68580" marR="68580" marT="0" marB="0" anchor="ctr"/>
                </a:tc>
                <a:tc>
                  <a:txBody>
                    <a:bodyPr/>
                    <a:lstStyle/>
                    <a:p>
                      <a:pPr algn="ctr"/>
                      <a:r>
                        <a:rPr lang="en-US" sz="2400" b="1" kern="100">
                          <a:effectLst/>
                          <a:latin typeface="+mn-ea"/>
                          <a:ea typeface="+mn-ea"/>
                        </a:rPr>
                        <a:t>0.25</a:t>
                      </a:r>
                      <a:endParaRPr lang="zh-CN" sz="2400" b="1" kern="100">
                        <a:effectLst/>
                        <a:latin typeface="+mn-ea"/>
                        <a:ea typeface="+mn-ea"/>
                        <a:cs typeface="Times New Roman" panose="02020603050405020304" pitchFamily="18" charset="0"/>
                      </a:endParaRPr>
                    </a:p>
                  </a:txBody>
                  <a:tcPr marL="68580" marR="68580" marT="0" marB="0" anchor="ctr"/>
                </a:tc>
                <a:tc>
                  <a:txBody>
                    <a:bodyPr/>
                    <a:lstStyle/>
                    <a:p>
                      <a:pPr algn="ctr"/>
                      <a:r>
                        <a:rPr lang="en-US" sz="2400" b="1" kern="100" dirty="0">
                          <a:effectLst/>
                          <a:latin typeface="+mn-ea"/>
                          <a:ea typeface="+mn-ea"/>
                        </a:rPr>
                        <a:t>14.2</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sz="2400" b="1" kern="100" dirty="0">
                          <a:effectLst/>
                          <a:latin typeface="+mn-ea"/>
                          <a:ea typeface="+mn-ea"/>
                        </a:rPr>
                        <a:t>0.36</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sz="2400" b="1" kern="100" dirty="0">
                          <a:effectLst/>
                          <a:latin typeface="+mn-ea"/>
                          <a:ea typeface="+mn-ea"/>
                        </a:rPr>
                        <a:t>0.35</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sz="2400" b="1" kern="100" dirty="0">
                          <a:effectLst/>
                          <a:latin typeface="+mn-ea"/>
                          <a:ea typeface="+mn-ea"/>
                        </a:rPr>
                        <a:t>60.4</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sz="2400" b="1" kern="100" dirty="0">
                          <a:effectLst/>
                          <a:latin typeface="+mn-ea"/>
                          <a:ea typeface="+mn-ea"/>
                        </a:rPr>
                        <a:t>0.6</a:t>
                      </a:r>
                      <a:endParaRPr lang="zh-CN" sz="2400" b="1"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sz="2400" b="1" kern="100" dirty="0">
                          <a:effectLst/>
                          <a:latin typeface="+mn-ea"/>
                          <a:ea typeface="+mn-ea"/>
                        </a:rPr>
                        <a:t>0.29</a:t>
                      </a:r>
                      <a:endParaRPr lang="zh-CN" sz="2400" b="1"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134047711"/>
                  </a:ext>
                </a:extLst>
              </a:tr>
            </a:tbl>
          </a:graphicData>
        </a:graphic>
      </p:graphicFrame>
      <p:pic>
        <p:nvPicPr>
          <p:cNvPr id="4" name="图片 3" descr="下载">
            <a:extLst>
              <a:ext uri="{FF2B5EF4-FFF2-40B4-BE49-F238E27FC236}">
                <a16:creationId xmlns:a16="http://schemas.microsoft.com/office/drawing/2014/main" id="{53DE527B-A742-4C9E-9C35-D3718EA30B22}"/>
              </a:ext>
            </a:extLst>
          </p:cNvPr>
          <p:cNvPicPr/>
          <p:nvPr/>
        </p:nvPicPr>
        <p:blipFill>
          <a:blip r:embed="rId2"/>
          <a:stretch>
            <a:fillRect/>
          </a:stretch>
        </p:blipFill>
        <p:spPr>
          <a:xfrm>
            <a:off x="197224" y="3332344"/>
            <a:ext cx="6241957" cy="3525656"/>
          </a:xfrm>
          <a:prstGeom prst="rect">
            <a:avLst/>
          </a:prstGeom>
        </p:spPr>
      </p:pic>
      <p:pic>
        <p:nvPicPr>
          <p:cNvPr id="5" name="图片 4" descr="下载 (1)">
            <a:extLst>
              <a:ext uri="{FF2B5EF4-FFF2-40B4-BE49-F238E27FC236}">
                <a16:creationId xmlns:a16="http://schemas.microsoft.com/office/drawing/2014/main" id="{BAF8049D-0A09-42BB-A52B-E67B7A671485}"/>
              </a:ext>
            </a:extLst>
          </p:cNvPr>
          <p:cNvPicPr/>
          <p:nvPr/>
        </p:nvPicPr>
        <p:blipFill>
          <a:blip r:embed="rId3"/>
          <a:stretch>
            <a:fillRect/>
          </a:stretch>
        </p:blipFill>
        <p:spPr>
          <a:xfrm>
            <a:off x="6264533" y="3344673"/>
            <a:ext cx="5370919" cy="3500997"/>
          </a:xfrm>
          <a:prstGeom prst="rect">
            <a:avLst/>
          </a:prstGeom>
        </p:spPr>
      </p:pic>
    </p:spTree>
    <p:extLst>
      <p:ext uri="{BB962C8B-B14F-4D97-AF65-F5344CB8AC3E}">
        <p14:creationId xmlns:p14="http://schemas.microsoft.com/office/powerpoint/2010/main" val="3407125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58E5641-C64E-4624-B4C2-AD0E7A78949A}"/>
              </a:ext>
            </a:extLst>
          </p:cNvPr>
          <p:cNvSpPr txBox="1"/>
          <p:nvPr/>
        </p:nvSpPr>
        <p:spPr>
          <a:xfrm>
            <a:off x="1543292" y="2664"/>
            <a:ext cx="9757186" cy="1569660"/>
          </a:xfrm>
          <a:prstGeom prst="rect">
            <a:avLst/>
          </a:prstGeom>
          <a:noFill/>
        </p:spPr>
        <p:txBody>
          <a:bodyPr wrap="square" rtlCol="0">
            <a:spAutoFit/>
          </a:bodyPr>
          <a:lstStyle/>
          <a:p>
            <a:pPr indent="267335" algn="ctr">
              <a:lnSpc>
                <a:spcPct val="150000"/>
              </a:lnSpc>
            </a:pPr>
            <a:r>
              <a:rPr lang="zh-CN" altLang="zh-CN" sz="2800" b="1" kern="100" dirty="0">
                <a:solidFill>
                  <a:srgbClr val="FFFF00"/>
                </a:solidFill>
                <a:latin typeface="华文新魏" panose="02010800040101010101" pitchFamily="2" charset="-122"/>
                <a:ea typeface="华文新魏" panose="02010800040101010101" pitchFamily="2" charset="-122"/>
                <a:cs typeface="Times New Roman" panose="02020603050405020304" pitchFamily="18" charset="0"/>
              </a:rPr>
              <a:t>（</a:t>
            </a:r>
            <a:r>
              <a:rPr lang="zh-CN" altLang="en-US" sz="2800" b="1" kern="100" dirty="0">
                <a:solidFill>
                  <a:srgbClr val="FFFF00"/>
                </a:solidFill>
                <a:latin typeface="华文新魏" panose="02010800040101010101" pitchFamily="2" charset="-122"/>
                <a:ea typeface="华文新魏" panose="02010800040101010101" pitchFamily="2" charset="-122"/>
                <a:cs typeface="Times New Roman" panose="02020603050405020304" pitchFamily="18" charset="0"/>
              </a:rPr>
              <a:t>三</a:t>
            </a:r>
            <a:r>
              <a:rPr lang="zh-CN" altLang="zh-CN" sz="2800" b="1" kern="100" dirty="0">
                <a:solidFill>
                  <a:srgbClr val="FFFF00"/>
                </a:solidFill>
                <a:latin typeface="华文新魏" panose="02010800040101010101" pitchFamily="2" charset="-122"/>
                <a:ea typeface="华文新魏" panose="02010800040101010101" pitchFamily="2" charset="-122"/>
                <a:cs typeface="Times New Roman" panose="02020603050405020304" pitchFamily="18" charset="0"/>
              </a:rPr>
              <a:t>）错误率较高的单项选择题</a:t>
            </a:r>
          </a:p>
          <a:p>
            <a:pPr indent="267335" algn="l">
              <a:lnSpc>
                <a:spcPct val="150000"/>
              </a:lnSpc>
            </a:pPr>
            <a:r>
              <a:rPr lang="zh-CN" altLang="zh-CN" sz="2400" b="1" kern="100" dirty="0">
                <a:effectLst/>
                <a:latin typeface="Calibri" panose="020F0502020204030204" pitchFamily="34" charset="0"/>
                <a:ea typeface="宋体" panose="02010600030101010101" pitchFamily="2" charset="-122"/>
                <a:cs typeface="宋体" panose="02010600030101010101" pitchFamily="2" charset="-122"/>
              </a:rPr>
              <a:t>单项选择题满分为</a:t>
            </a:r>
            <a:r>
              <a:rPr lang="en-US" altLang="zh-CN" sz="2400" b="1" kern="100" dirty="0">
                <a:effectLst/>
                <a:latin typeface="Calibri" panose="020F0502020204030204" pitchFamily="34" charset="0"/>
                <a:ea typeface="宋体" panose="02010600030101010101" pitchFamily="2" charset="-122"/>
                <a:cs typeface="宋体" panose="02010600030101010101" pitchFamily="2" charset="-122"/>
              </a:rPr>
              <a:t>60</a:t>
            </a:r>
            <a:r>
              <a:rPr lang="zh-CN" altLang="zh-CN" sz="2400" b="1" kern="100" dirty="0">
                <a:effectLst/>
                <a:latin typeface="Calibri" panose="020F0502020204030204" pitchFamily="34" charset="0"/>
                <a:ea typeface="宋体" panose="02010600030101010101" pitchFamily="2" charset="-122"/>
                <a:cs typeface="宋体" panose="02010600030101010101" pitchFamily="2" charset="-122"/>
              </a:rPr>
              <a:t>分，均分为</a:t>
            </a:r>
            <a:r>
              <a:rPr lang="en-US" altLang="zh-CN" sz="2400" b="1" kern="100" dirty="0">
                <a:effectLst/>
                <a:latin typeface="Calibri" panose="020F0502020204030204" pitchFamily="34" charset="0"/>
                <a:ea typeface="宋体" panose="02010600030101010101" pitchFamily="2" charset="-122"/>
                <a:cs typeface="宋体" panose="02010600030101010101" pitchFamily="2" charset="-122"/>
              </a:rPr>
              <a:t>46.2</a:t>
            </a:r>
            <a:r>
              <a:rPr lang="zh-CN" altLang="zh-CN" sz="2400" b="1" kern="100" dirty="0">
                <a:effectLst/>
                <a:latin typeface="Calibri" panose="020F0502020204030204" pitchFamily="34" charset="0"/>
                <a:ea typeface="宋体" panose="02010600030101010101" pitchFamily="2" charset="-122"/>
                <a:cs typeface="宋体" panose="02010600030101010101" pitchFamily="2" charset="-122"/>
              </a:rPr>
              <a:t>，得分率为</a:t>
            </a:r>
            <a:r>
              <a:rPr lang="en-US" altLang="zh-CN" sz="2400" b="1" kern="100" dirty="0">
                <a:effectLst/>
                <a:latin typeface="Calibri" panose="020F0502020204030204" pitchFamily="34" charset="0"/>
                <a:ea typeface="宋体" panose="02010600030101010101" pitchFamily="2" charset="-122"/>
                <a:cs typeface="宋体" panose="02010600030101010101" pitchFamily="2" charset="-122"/>
              </a:rPr>
              <a:t>76.97%</a:t>
            </a:r>
            <a:r>
              <a:rPr lang="zh-CN" altLang="zh-CN" sz="2400" b="1" kern="100" dirty="0">
                <a:effectLst/>
                <a:latin typeface="Calibri" panose="020F0502020204030204" pitchFamily="34" charset="0"/>
                <a:ea typeface="宋体" panose="02010600030101010101" pitchFamily="2" charset="-122"/>
                <a:cs typeface="宋体" panose="02010600030101010101" pitchFamily="2" charset="-122"/>
              </a:rPr>
              <a:t>，难度适中。</a:t>
            </a:r>
            <a:endParaRPr lang="zh-CN" altLang="zh-CN" sz="2400" b="1" kern="100" dirty="0">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dirty="0"/>
          </a:p>
        </p:txBody>
      </p:sp>
      <p:pic>
        <p:nvPicPr>
          <p:cNvPr id="4" name="图片 3" descr="图片包含 文本&#10;&#10;描述已自动生成">
            <a:extLst>
              <a:ext uri="{FF2B5EF4-FFF2-40B4-BE49-F238E27FC236}">
                <a16:creationId xmlns:a16="http://schemas.microsoft.com/office/drawing/2014/main" id="{4BEADF0A-34FB-4E15-8F88-12C742A2E878}"/>
              </a:ext>
            </a:extLst>
          </p:cNvPr>
          <p:cNvPicPr>
            <a:picLocks noChangeAspect="1"/>
          </p:cNvPicPr>
          <p:nvPr/>
        </p:nvPicPr>
        <p:blipFill>
          <a:blip r:embed="rId2"/>
          <a:stretch>
            <a:fillRect/>
          </a:stretch>
        </p:blipFill>
        <p:spPr>
          <a:xfrm>
            <a:off x="1099596" y="1572324"/>
            <a:ext cx="10336192" cy="5025246"/>
          </a:xfrm>
          <a:prstGeom prst="rect">
            <a:avLst/>
          </a:prstGeom>
        </p:spPr>
      </p:pic>
    </p:spTree>
    <p:extLst>
      <p:ext uri="{BB962C8B-B14F-4D97-AF65-F5344CB8AC3E}">
        <p14:creationId xmlns:p14="http://schemas.microsoft.com/office/powerpoint/2010/main" val="2641248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2841634D-D481-4756-A5AD-DB0CF39759BD}"/>
              </a:ext>
            </a:extLst>
          </p:cNvPr>
          <p:cNvPicPr>
            <a:picLocks noChangeAspect="1"/>
          </p:cNvPicPr>
          <p:nvPr/>
        </p:nvPicPr>
        <p:blipFill>
          <a:blip r:embed="rId2"/>
          <a:stretch>
            <a:fillRect/>
          </a:stretch>
        </p:blipFill>
        <p:spPr>
          <a:xfrm>
            <a:off x="1126541" y="228902"/>
            <a:ext cx="10100902" cy="1897644"/>
          </a:xfrm>
          <a:prstGeom prst="rect">
            <a:avLst/>
          </a:prstGeom>
        </p:spPr>
      </p:pic>
      <p:pic>
        <p:nvPicPr>
          <p:cNvPr id="4" name="图片 3">
            <a:extLst>
              <a:ext uri="{FF2B5EF4-FFF2-40B4-BE49-F238E27FC236}">
                <a16:creationId xmlns:a16="http://schemas.microsoft.com/office/drawing/2014/main" id="{63E7F721-7009-4D83-A188-F7B18AA6A6E4}"/>
              </a:ext>
            </a:extLst>
          </p:cNvPr>
          <p:cNvPicPr>
            <a:picLocks noChangeAspect="1"/>
          </p:cNvPicPr>
          <p:nvPr/>
        </p:nvPicPr>
        <p:blipFill>
          <a:blip r:embed="rId3"/>
          <a:stretch>
            <a:fillRect/>
          </a:stretch>
        </p:blipFill>
        <p:spPr>
          <a:xfrm>
            <a:off x="1120784" y="2303361"/>
            <a:ext cx="10106659" cy="1794077"/>
          </a:xfrm>
          <a:prstGeom prst="rect">
            <a:avLst/>
          </a:prstGeom>
        </p:spPr>
      </p:pic>
      <p:pic>
        <p:nvPicPr>
          <p:cNvPr id="5" name="图片 4">
            <a:extLst>
              <a:ext uri="{FF2B5EF4-FFF2-40B4-BE49-F238E27FC236}">
                <a16:creationId xmlns:a16="http://schemas.microsoft.com/office/drawing/2014/main" id="{1DD06D81-FD84-4169-8426-6E2197962895}"/>
              </a:ext>
            </a:extLst>
          </p:cNvPr>
          <p:cNvPicPr>
            <a:picLocks noChangeAspect="1"/>
          </p:cNvPicPr>
          <p:nvPr/>
        </p:nvPicPr>
        <p:blipFill>
          <a:blip r:embed="rId4"/>
          <a:stretch>
            <a:fillRect/>
          </a:stretch>
        </p:blipFill>
        <p:spPr>
          <a:xfrm>
            <a:off x="1120784" y="4274252"/>
            <a:ext cx="10106659" cy="2354845"/>
          </a:xfrm>
          <a:prstGeom prst="rect">
            <a:avLst/>
          </a:prstGeom>
        </p:spPr>
      </p:pic>
    </p:spTree>
    <p:extLst>
      <p:ext uri="{BB962C8B-B14F-4D97-AF65-F5344CB8AC3E}">
        <p14:creationId xmlns:p14="http://schemas.microsoft.com/office/powerpoint/2010/main" val="2745988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434BCAEA-94AF-4181-98B0-4B73E5FE01A5}"/>
              </a:ext>
            </a:extLst>
          </p:cNvPr>
          <p:cNvPicPr>
            <a:picLocks noChangeAspect="1"/>
          </p:cNvPicPr>
          <p:nvPr/>
        </p:nvPicPr>
        <p:blipFill>
          <a:blip r:embed="rId2"/>
          <a:stretch>
            <a:fillRect/>
          </a:stretch>
        </p:blipFill>
        <p:spPr>
          <a:xfrm>
            <a:off x="1015558" y="237401"/>
            <a:ext cx="10408654" cy="4195703"/>
          </a:xfrm>
          <a:prstGeom prst="rect">
            <a:avLst/>
          </a:prstGeom>
        </p:spPr>
      </p:pic>
      <p:pic>
        <p:nvPicPr>
          <p:cNvPr id="3" name="图片 2">
            <a:extLst>
              <a:ext uri="{FF2B5EF4-FFF2-40B4-BE49-F238E27FC236}">
                <a16:creationId xmlns:a16="http://schemas.microsoft.com/office/drawing/2014/main" id="{BB24140C-36E3-4B36-9C7C-58BF665C8B5F}"/>
              </a:ext>
            </a:extLst>
          </p:cNvPr>
          <p:cNvPicPr>
            <a:picLocks noChangeAspect="1"/>
          </p:cNvPicPr>
          <p:nvPr/>
        </p:nvPicPr>
        <p:blipFill>
          <a:blip r:embed="rId3"/>
          <a:stretch>
            <a:fillRect/>
          </a:stretch>
        </p:blipFill>
        <p:spPr>
          <a:xfrm>
            <a:off x="1015558" y="4615586"/>
            <a:ext cx="10408654" cy="2050830"/>
          </a:xfrm>
          <a:prstGeom prst="rect">
            <a:avLst/>
          </a:prstGeom>
        </p:spPr>
      </p:pic>
    </p:spTree>
    <p:extLst>
      <p:ext uri="{BB962C8B-B14F-4D97-AF65-F5344CB8AC3E}">
        <p14:creationId xmlns:p14="http://schemas.microsoft.com/office/powerpoint/2010/main" val="2183058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37895FD7-05A5-4421-BD3D-1E9F28034CCC}"/>
              </a:ext>
            </a:extLst>
          </p:cNvPr>
          <p:cNvPicPr>
            <a:picLocks noChangeAspect="1"/>
          </p:cNvPicPr>
          <p:nvPr/>
        </p:nvPicPr>
        <p:blipFill>
          <a:blip r:embed="rId2"/>
          <a:stretch>
            <a:fillRect/>
          </a:stretch>
        </p:blipFill>
        <p:spPr>
          <a:xfrm>
            <a:off x="1260675" y="355922"/>
            <a:ext cx="9897320" cy="3429000"/>
          </a:xfrm>
          <a:prstGeom prst="rect">
            <a:avLst/>
          </a:prstGeom>
        </p:spPr>
      </p:pic>
      <p:pic>
        <p:nvPicPr>
          <p:cNvPr id="3" name="图片 2">
            <a:extLst>
              <a:ext uri="{FF2B5EF4-FFF2-40B4-BE49-F238E27FC236}">
                <a16:creationId xmlns:a16="http://schemas.microsoft.com/office/drawing/2014/main" id="{CA324BAA-D2E3-4643-B6AC-47F9D6A0DFBE}"/>
              </a:ext>
            </a:extLst>
          </p:cNvPr>
          <p:cNvPicPr>
            <a:picLocks noChangeAspect="1"/>
          </p:cNvPicPr>
          <p:nvPr/>
        </p:nvPicPr>
        <p:blipFill>
          <a:blip r:embed="rId3"/>
          <a:stretch>
            <a:fillRect/>
          </a:stretch>
        </p:blipFill>
        <p:spPr>
          <a:xfrm>
            <a:off x="1260675" y="4144459"/>
            <a:ext cx="9897320" cy="2357619"/>
          </a:xfrm>
          <a:prstGeom prst="rect">
            <a:avLst/>
          </a:prstGeom>
        </p:spPr>
      </p:pic>
    </p:spTree>
    <p:extLst>
      <p:ext uri="{BB962C8B-B14F-4D97-AF65-F5344CB8AC3E}">
        <p14:creationId xmlns:p14="http://schemas.microsoft.com/office/powerpoint/2010/main" val="2067927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982D09A-FAF1-4B0C-8B6E-C4A8A45A6F10}"/>
              </a:ext>
            </a:extLst>
          </p:cNvPr>
          <p:cNvSpPr txBox="1"/>
          <p:nvPr/>
        </p:nvSpPr>
        <p:spPr>
          <a:xfrm>
            <a:off x="1522206" y="204255"/>
            <a:ext cx="9240819" cy="1229439"/>
          </a:xfrm>
          <a:prstGeom prst="rect">
            <a:avLst/>
          </a:prstGeom>
          <a:noFill/>
        </p:spPr>
        <p:txBody>
          <a:bodyPr wrap="square" rtlCol="0">
            <a:spAutoFit/>
          </a:bodyPr>
          <a:lstStyle/>
          <a:p>
            <a:pPr algn="ctr">
              <a:lnSpc>
                <a:spcPct val="150000"/>
              </a:lnSpc>
            </a:pPr>
            <a:r>
              <a:rPr lang="zh-CN" altLang="zh-CN" sz="2800" b="1" kern="100" dirty="0">
                <a:solidFill>
                  <a:srgbClr val="FFFF00"/>
                </a:solidFill>
                <a:latin typeface="华文新魏" panose="02010800040101010101" pitchFamily="2" charset="-122"/>
                <a:ea typeface="华文新魏" panose="02010800040101010101" pitchFamily="2" charset="-122"/>
                <a:cs typeface="Times New Roman" panose="02020603050405020304" pitchFamily="18" charset="0"/>
              </a:rPr>
              <a:t>（</a:t>
            </a:r>
            <a:r>
              <a:rPr lang="zh-CN" altLang="en-US" sz="2800" b="1" kern="100" dirty="0">
                <a:solidFill>
                  <a:srgbClr val="FFFF00"/>
                </a:solidFill>
                <a:latin typeface="华文新魏" panose="02010800040101010101" pitchFamily="2" charset="-122"/>
                <a:ea typeface="华文新魏" panose="02010800040101010101" pitchFamily="2" charset="-122"/>
                <a:cs typeface="Times New Roman" panose="02020603050405020304" pitchFamily="18" charset="0"/>
              </a:rPr>
              <a:t>四</a:t>
            </a:r>
            <a:r>
              <a:rPr lang="zh-CN" altLang="zh-CN" sz="2800" b="1" kern="100" dirty="0">
                <a:solidFill>
                  <a:srgbClr val="FFFF00"/>
                </a:solidFill>
                <a:latin typeface="华文新魏" panose="02010800040101010101" pitchFamily="2" charset="-122"/>
                <a:ea typeface="华文新魏" panose="02010800040101010101" pitchFamily="2" charset="-122"/>
                <a:cs typeface="Times New Roman" panose="02020603050405020304" pitchFamily="18" charset="0"/>
              </a:rPr>
              <a:t>）主观题</a:t>
            </a:r>
            <a:r>
              <a:rPr lang="zh-CN" altLang="en-US" sz="2800" b="1" kern="100" dirty="0">
                <a:solidFill>
                  <a:srgbClr val="FFFF00"/>
                </a:solidFill>
                <a:latin typeface="华文新魏" panose="02010800040101010101" pitchFamily="2" charset="-122"/>
                <a:ea typeface="华文新魏" panose="02010800040101010101" pitchFamily="2" charset="-122"/>
                <a:cs typeface="Times New Roman" panose="02020603050405020304" pitchFamily="18" charset="0"/>
              </a:rPr>
              <a:t>失分原因</a:t>
            </a:r>
            <a:r>
              <a:rPr lang="zh-CN" altLang="zh-CN" sz="2800" b="1" kern="100" dirty="0">
                <a:solidFill>
                  <a:srgbClr val="FFFF00"/>
                </a:solidFill>
                <a:latin typeface="华文新魏" panose="02010800040101010101" pitchFamily="2" charset="-122"/>
                <a:ea typeface="华文新魏" panose="02010800040101010101" pitchFamily="2" charset="-122"/>
                <a:cs typeface="Times New Roman" panose="02020603050405020304" pitchFamily="18" charset="0"/>
              </a:rPr>
              <a:t>分析</a:t>
            </a:r>
            <a:endParaRPr lang="en-US" altLang="zh-CN" sz="2800" b="1" kern="100" dirty="0">
              <a:solidFill>
                <a:srgbClr val="FFFF00"/>
              </a:solidFill>
              <a:latin typeface="华文新魏" panose="02010800040101010101" pitchFamily="2" charset="-122"/>
              <a:ea typeface="华文新魏" panose="02010800040101010101" pitchFamily="2" charset="-122"/>
              <a:cs typeface="Times New Roman" panose="02020603050405020304" pitchFamily="18" charset="0"/>
            </a:endParaRPr>
          </a:p>
          <a:p>
            <a:pPr>
              <a:lnSpc>
                <a:spcPct val="150000"/>
              </a:lnSpc>
            </a:pPr>
            <a:r>
              <a:rPr lang="zh-CN" altLang="zh-CN" sz="2400" b="1" kern="100" dirty="0">
                <a:effectLst/>
                <a:latin typeface="Calibri" panose="020F0502020204030204" pitchFamily="34" charset="0"/>
                <a:ea typeface="宋体" panose="02010600030101010101" pitchFamily="2" charset="-122"/>
                <a:cs typeface="宋体" panose="02010600030101010101" pitchFamily="2" charset="-122"/>
              </a:rPr>
              <a:t>主观题满分为</a:t>
            </a:r>
            <a:r>
              <a:rPr lang="en-US" altLang="zh-CN" sz="2400" b="1" kern="100" dirty="0">
                <a:effectLst/>
                <a:latin typeface="Calibri" panose="020F0502020204030204" pitchFamily="34" charset="0"/>
                <a:ea typeface="宋体" panose="02010600030101010101" pitchFamily="2" charset="-122"/>
                <a:cs typeface="宋体" panose="02010600030101010101" pitchFamily="2" charset="-122"/>
              </a:rPr>
              <a:t>40</a:t>
            </a:r>
            <a:r>
              <a:rPr lang="zh-CN" altLang="zh-CN" sz="2400" b="1" kern="100" dirty="0">
                <a:effectLst/>
                <a:latin typeface="Calibri" panose="020F0502020204030204" pitchFamily="34" charset="0"/>
                <a:ea typeface="宋体" panose="02010600030101010101" pitchFamily="2" charset="-122"/>
                <a:cs typeface="宋体" panose="02010600030101010101" pitchFamily="2" charset="-122"/>
              </a:rPr>
              <a:t>分，均分为</a:t>
            </a:r>
            <a:r>
              <a:rPr lang="en-US" altLang="zh-CN" sz="2400" b="1" kern="100" dirty="0">
                <a:effectLst/>
                <a:latin typeface="Calibri" panose="020F0502020204030204" pitchFamily="34" charset="0"/>
                <a:ea typeface="宋体" panose="02010600030101010101" pitchFamily="2" charset="-122"/>
                <a:cs typeface="宋体" panose="02010600030101010101" pitchFamily="2" charset="-122"/>
              </a:rPr>
              <a:t>14.2</a:t>
            </a:r>
            <a:r>
              <a:rPr lang="zh-CN" altLang="zh-CN" sz="2400" b="1" kern="100" dirty="0">
                <a:effectLst/>
                <a:latin typeface="Calibri" panose="020F0502020204030204" pitchFamily="34" charset="0"/>
                <a:ea typeface="宋体" panose="02010600030101010101" pitchFamily="2" charset="-122"/>
                <a:cs typeface="宋体" panose="02010600030101010101" pitchFamily="2" charset="-122"/>
              </a:rPr>
              <a:t>分，得分率为</a:t>
            </a:r>
            <a:r>
              <a:rPr lang="en-US" altLang="zh-CN" sz="2400" b="1" kern="100" dirty="0">
                <a:effectLst/>
                <a:latin typeface="Calibri" panose="020F0502020204030204" pitchFamily="34" charset="0"/>
                <a:ea typeface="宋体" panose="02010600030101010101" pitchFamily="2" charset="-122"/>
                <a:cs typeface="宋体" panose="02010600030101010101" pitchFamily="2" charset="-122"/>
              </a:rPr>
              <a:t>35.53%</a:t>
            </a:r>
            <a:r>
              <a:rPr lang="zh-CN" altLang="zh-CN" sz="2400" b="1" kern="100" dirty="0">
                <a:effectLst/>
                <a:latin typeface="Calibri" panose="020F0502020204030204" pitchFamily="34" charset="0"/>
                <a:ea typeface="宋体" panose="02010600030101010101" pitchFamily="2" charset="-122"/>
                <a:cs typeface="宋体" panose="02010600030101010101" pitchFamily="2" charset="-122"/>
              </a:rPr>
              <a:t>，难度偏难。</a:t>
            </a:r>
            <a:endParaRPr lang="zh-CN" altLang="en-US" dirty="0"/>
          </a:p>
        </p:txBody>
      </p:sp>
      <p:sp>
        <p:nvSpPr>
          <p:cNvPr id="3" name="文本框 2">
            <a:extLst>
              <a:ext uri="{FF2B5EF4-FFF2-40B4-BE49-F238E27FC236}">
                <a16:creationId xmlns:a16="http://schemas.microsoft.com/office/drawing/2014/main" id="{4E62D790-3A1D-45EB-AECF-009A1CE70603}"/>
              </a:ext>
            </a:extLst>
          </p:cNvPr>
          <p:cNvSpPr txBox="1"/>
          <p:nvPr/>
        </p:nvSpPr>
        <p:spPr>
          <a:xfrm>
            <a:off x="710005" y="1656679"/>
            <a:ext cx="8606118" cy="425758"/>
          </a:xfrm>
          <a:prstGeom prst="rect">
            <a:avLst/>
          </a:prstGeom>
          <a:noFill/>
        </p:spPr>
        <p:txBody>
          <a:bodyPr wrap="square" rtlCol="0">
            <a:spAutoFit/>
          </a:bodyPr>
          <a:lstStyle/>
          <a:p>
            <a:pPr indent="267970" algn="l">
              <a:lnSpc>
                <a:spcPts val="2600"/>
              </a:lnSpc>
            </a:pPr>
            <a:r>
              <a:rPr lang="en-US" altLang="zh-CN" sz="2400" b="1" kern="100" dirty="0">
                <a:solidFill>
                  <a:srgbClr val="FFC000"/>
                </a:solidFill>
                <a:effectLst/>
                <a:latin typeface="+mn-ea"/>
                <a:cs typeface="宋体" panose="02010600030101010101" pitchFamily="2" charset="-122"/>
              </a:rPr>
              <a:t>1.</a:t>
            </a:r>
            <a:r>
              <a:rPr lang="zh-CN" altLang="zh-CN" sz="2400" b="1" kern="100" dirty="0">
                <a:solidFill>
                  <a:srgbClr val="FFC000"/>
                </a:solidFill>
                <a:effectLst/>
                <a:latin typeface="+mn-ea"/>
                <a:cs typeface="宋体" panose="02010600030101010101" pitchFamily="2" charset="-122"/>
              </a:rPr>
              <a:t>第</a:t>
            </a:r>
            <a:r>
              <a:rPr lang="en-US" altLang="zh-CN" sz="2400" b="1" kern="100" dirty="0">
                <a:solidFill>
                  <a:srgbClr val="FFC000"/>
                </a:solidFill>
                <a:effectLst/>
                <a:latin typeface="+mn-ea"/>
                <a:cs typeface="宋体" panose="02010600030101010101" pitchFamily="2" charset="-122"/>
              </a:rPr>
              <a:t>31</a:t>
            </a:r>
            <a:r>
              <a:rPr lang="zh-CN" altLang="zh-CN" sz="2400" b="1" kern="100" dirty="0">
                <a:solidFill>
                  <a:srgbClr val="FFC000"/>
                </a:solidFill>
                <a:effectLst/>
                <a:latin typeface="+mn-ea"/>
                <a:cs typeface="宋体" panose="02010600030101010101" pitchFamily="2" charset="-122"/>
              </a:rPr>
              <a:t>题：满分为</a:t>
            </a:r>
            <a:r>
              <a:rPr lang="en-US" altLang="zh-CN" sz="2400" b="1" kern="100" dirty="0">
                <a:solidFill>
                  <a:srgbClr val="FFC000"/>
                </a:solidFill>
                <a:effectLst/>
                <a:latin typeface="+mn-ea"/>
                <a:cs typeface="宋体" panose="02010600030101010101" pitchFamily="2" charset="-122"/>
              </a:rPr>
              <a:t>8</a:t>
            </a:r>
            <a:r>
              <a:rPr lang="zh-CN" altLang="zh-CN" sz="2400" b="1" kern="100" dirty="0">
                <a:solidFill>
                  <a:srgbClr val="FFC000"/>
                </a:solidFill>
                <a:effectLst/>
                <a:latin typeface="+mn-ea"/>
                <a:cs typeface="宋体" panose="02010600030101010101" pitchFamily="2" charset="-122"/>
              </a:rPr>
              <a:t>分，均分为</a:t>
            </a:r>
            <a:r>
              <a:rPr lang="en-US" altLang="zh-CN" sz="2400" b="1" kern="100" dirty="0">
                <a:solidFill>
                  <a:srgbClr val="FFC000"/>
                </a:solidFill>
                <a:effectLst/>
                <a:latin typeface="+mn-ea"/>
                <a:cs typeface="宋体" panose="02010600030101010101" pitchFamily="2" charset="-122"/>
              </a:rPr>
              <a:t>3.6</a:t>
            </a:r>
            <a:r>
              <a:rPr lang="zh-CN" altLang="zh-CN" sz="2400" b="1" kern="100" dirty="0">
                <a:solidFill>
                  <a:srgbClr val="FFC000"/>
                </a:solidFill>
                <a:effectLst/>
                <a:latin typeface="+mn-ea"/>
                <a:cs typeface="宋体" panose="02010600030101010101" pitchFamily="2" charset="-122"/>
              </a:rPr>
              <a:t>分，得分率为</a:t>
            </a:r>
            <a:r>
              <a:rPr lang="en-US" altLang="zh-CN" sz="2400" b="1" kern="100" dirty="0">
                <a:solidFill>
                  <a:srgbClr val="FFC000"/>
                </a:solidFill>
                <a:effectLst/>
                <a:latin typeface="+mn-ea"/>
                <a:cs typeface="宋体" panose="02010600030101010101" pitchFamily="2" charset="-122"/>
              </a:rPr>
              <a:t>45.1%</a:t>
            </a:r>
            <a:r>
              <a:rPr lang="zh-CN" altLang="zh-CN" sz="2400" b="1" kern="100" dirty="0">
                <a:solidFill>
                  <a:srgbClr val="FFC000"/>
                </a:solidFill>
                <a:effectLst/>
                <a:latin typeface="+mn-ea"/>
                <a:cs typeface="宋体" panose="02010600030101010101" pitchFamily="2" charset="-122"/>
              </a:rPr>
              <a:t>。</a:t>
            </a:r>
            <a:endParaRPr lang="zh-CN" altLang="en-US" b="1" dirty="0"/>
          </a:p>
        </p:txBody>
      </p:sp>
      <p:pic>
        <p:nvPicPr>
          <p:cNvPr id="4" name="图片 3">
            <a:extLst>
              <a:ext uri="{FF2B5EF4-FFF2-40B4-BE49-F238E27FC236}">
                <a16:creationId xmlns:a16="http://schemas.microsoft.com/office/drawing/2014/main" id="{1A235336-5C7C-4233-B245-043946290950}"/>
              </a:ext>
            </a:extLst>
          </p:cNvPr>
          <p:cNvPicPr>
            <a:picLocks noChangeAspect="1"/>
          </p:cNvPicPr>
          <p:nvPr/>
        </p:nvPicPr>
        <p:blipFill>
          <a:blip r:embed="rId2"/>
          <a:stretch>
            <a:fillRect/>
          </a:stretch>
        </p:blipFill>
        <p:spPr>
          <a:xfrm>
            <a:off x="1215502" y="2305422"/>
            <a:ext cx="9930918" cy="4238709"/>
          </a:xfrm>
          <a:prstGeom prst="rect">
            <a:avLst/>
          </a:prstGeom>
        </p:spPr>
      </p:pic>
    </p:spTree>
    <p:extLst>
      <p:ext uri="{BB962C8B-B14F-4D97-AF65-F5344CB8AC3E}">
        <p14:creationId xmlns:p14="http://schemas.microsoft.com/office/powerpoint/2010/main" val="21005866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7.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天体">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{FFE6CCA1-AC28-4636-A23F-FD64D714103A}tf03457452</Template>
  <TotalTime>121</TotalTime>
  <Words>2198</Words>
  <Application>Microsoft Office PowerPoint</Application>
  <PresentationFormat>宽屏</PresentationFormat>
  <Paragraphs>104</Paragraphs>
  <Slides>25</Slides>
  <Notes>2</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25</vt:i4>
      </vt:variant>
    </vt:vector>
  </HeadingPairs>
  <TitlesOfParts>
    <vt:vector size="41" baseType="lpstr">
      <vt:lpstr>等线</vt:lpstr>
      <vt:lpstr>方正粗黑宋简体</vt:lpstr>
      <vt:lpstr>黑体</vt:lpstr>
      <vt:lpstr>华文行楷</vt:lpstr>
      <vt:lpstr>华文琥珀</vt:lpstr>
      <vt:lpstr>华文新魏</vt:lpstr>
      <vt:lpstr>楷体</vt:lpstr>
      <vt:lpstr>宋体</vt:lpstr>
      <vt:lpstr>微软雅黑</vt:lpstr>
      <vt:lpstr>幼圆</vt:lpstr>
      <vt:lpstr>Arial</vt:lpstr>
      <vt:lpstr>Calibri</vt:lpstr>
      <vt:lpstr>Calibri Light</vt:lpstr>
      <vt:lpstr>Times New Roman</vt:lpstr>
      <vt:lpstr>Trebuchet MS</vt:lpstr>
      <vt:lpstr>天体</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思想政治科考查内容 （教育部考试中心胡传勇、巫传朔《基于高考评价体系的思想政治学科考试内容改革实施路径》）</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px900</dc:creator>
  <cp:lastModifiedBy>seewo</cp:lastModifiedBy>
  <cp:revision>21</cp:revision>
  <dcterms:created xsi:type="dcterms:W3CDTF">2020-11-25T01:50:10Z</dcterms:created>
  <dcterms:modified xsi:type="dcterms:W3CDTF">2020-11-26T08:08:47Z</dcterms:modified>
</cp:coreProperties>
</file>