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257" r:id="rId4"/>
    <p:sldId id="258" r:id="rId5"/>
    <p:sldId id="259" r:id="rId6"/>
    <p:sldId id="261" r:id="rId7"/>
    <p:sldId id="262" r:id="rId8"/>
    <p:sldId id="263" r:id="rId9"/>
    <p:sldId id="260" r:id="rId10"/>
    <p:sldId id="265" r:id="rId11"/>
    <p:sldId id="264" r:id="rId12"/>
    <p:sldId id="269" r:id="rId13"/>
    <p:sldId id="270" r:id="rId14"/>
    <p:sldId id="271" r:id="rId15"/>
    <p:sldId id="272" r:id="rId16"/>
    <p:sldId id="273" r:id="rId17"/>
    <p:sldId id="274" r:id="rId18"/>
    <p:sldId id="275" r:id="rId19"/>
    <p:sldId id="266"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884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1349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898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255346" y="2750337"/>
            <a:ext cx="1171888" cy="1356442"/>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34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992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10729455" y="2869895"/>
            <a:ext cx="1154151" cy="1090789"/>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008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1059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0322" y="3030008"/>
            <a:ext cx="4698355" cy="2906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594123" y="3030008"/>
            <a:ext cx="4700059" cy="2906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6279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7630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998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592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3861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583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29455" y="4711309"/>
            <a:ext cx="1154151" cy="1090789"/>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41562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29455" y="4711615"/>
            <a:ext cx="1154151" cy="1090789"/>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352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29455" y="4709925"/>
            <a:ext cx="1154151" cy="1090789"/>
          </a:xfrm>
        </p:spPr>
        <p:txBody>
          <a:bodyPr/>
          <a:lstStyle/>
          <a:p>
            <a:fld id="{565CE74E-AB26-4998-AD42-012C4C1AD076}" type="slidenum">
              <a:rPr lang="zh-CN" altLang="en-US" smtClean="0"/>
              <a:t>‹#›</a:t>
            </a:fld>
            <a:endParaRPr lang="zh-CN"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64371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29455" y="4709925"/>
            <a:ext cx="1154151" cy="1090789"/>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08872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08267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8431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2283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a:xfrm>
            <a:off x="680321" y="5936188"/>
            <a:ext cx="6126805" cy="365125"/>
          </a:xfrm>
        </p:spPr>
        <p:txBody>
          <a:bodyPr/>
          <a:lstStyle/>
          <a:p>
            <a:endParaRPr lang="zh-CN"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6150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195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208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57499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518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964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22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2020/8/25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139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217848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97B5FA-0921-464F-AAE1-844C04324D75}" type="datetimeFigureOut">
              <a:rPr lang="zh-CN" altLang="en-US" smtClean="0"/>
              <a:t>2020/8/25</a:t>
            </a:fld>
            <a:endParaRPr lang="zh-CN"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1798702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file:///D:\2020&#24180;&#39640;&#19968;&#26032;&#25945;&#26448;&#22521;&#35757;\&#39532;&#20811;&#24605;&#26159;&#23545;&#30340;#0915.pptx" TargetMode="External"/><Relationship Id="rId2" Type="http://schemas.openxmlformats.org/officeDocument/2006/relationships/hyperlink" Target="file:///D:\2020&#24180;&#39640;&#19968;&#26032;&#25945;&#26448;&#22521;&#35757;\&#35838;&#20214;&#65306;&#21407;&#22987;&#31038;&#20250;&#30340;&#35299;&#20307;&#21644;&#38454;&#32423;&#31038;&#20250;&#30340;&#28436;&#36827;.pptx"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D:\2020&#24180;&#39640;&#19968;&#26032;&#25945;&#26448;&#22521;&#35757;\&#21335;&#20140;&#24066;2020-2021&#23398;&#24180;&#24230;&#26657;&#21382;.docx"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DB33B-2A2F-4E8D-B7DE-A6AB036407D5}"/>
              </a:ext>
            </a:extLst>
          </p:cNvPr>
          <p:cNvSpPr>
            <a:spLocks noGrp="1"/>
          </p:cNvSpPr>
          <p:nvPr>
            <p:ph type="ctrTitle"/>
          </p:nvPr>
        </p:nvSpPr>
        <p:spPr>
          <a:xfrm>
            <a:off x="680322" y="2733709"/>
            <a:ext cx="7366398" cy="1068270"/>
          </a:xfrm>
        </p:spPr>
        <p:txBody>
          <a:bodyPr/>
          <a:lstStyle/>
          <a:p>
            <a:r>
              <a:rPr lang="zh-CN" altLang="en-US" b="1" dirty="0"/>
              <a:t>必修一第一课教学建议</a:t>
            </a:r>
          </a:p>
        </p:txBody>
      </p:sp>
      <p:sp>
        <p:nvSpPr>
          <p:cNvPr id="3" name="副标题 2">
            <a:extLst>
              <a:ext uri="{FF2B5EF4-FFF2-40B4-BE49-F238E27FC236}">
                <a16:creationId xmlns:a16="http://schemas.microsoft.com/office/drawing/2014/main" id="{6682F9F3-029D-4393-8CD7-ED33CBD2AA0E}"/>
              </a:ext>
            </a:extLst>
          </p:cNvPr>
          <p:cNvSpPr>
            <a:spLocks noGrp="1"/>
          </p:cNvSpPr>
          <p:nvPr>
            <p:ph type="subTitle" idx="1"/>
          </p:nvPr>
        </p:nvSpPr>
        <p:spPr>
          <a:xfrm>
            <a:off x="680322" y="4918509"/>
            <a:ext cx="8144134" cy="593217"/>
          </a:xfrm>
        </p:spPr>
        <p:txBody>
          <a:bodyPr>
            <a:normAutofit/>
          </a:bodyPr>
          <a:lstStyle/>
          <a:p>
            <a:r>
              <a:rPr lang="zh-CN" altLang="en-US" sz="2800" dirty="0"/>
              <a:t>南京市教研室范斌</a:t>
            </a:r>
          </a:p>
        </p:txBody>
      </p:sp>
    </p:spTree>
    <p:extLst>
      <p:ext uri="{BB962C8B-B14F-4D97-AF65-F5344CB8AC3E}">
        <p14:creationId xmlns:p14="http://schemas.microsoft.com/office/powerpoint/2010/main" val="363893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E258E-FF60-4AB6-8FAA-4EED4D72353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38A28F3-61B7-4398-AAB0-5556343185D9}"/>
              </a:ext>
            </a:extLst>
          </p:cNvPr>
          <p:cNvSpPr>
            <a:spLocks noGrp="1"/>
          </p:cNvSpPr>
          <p:nvPr>
            <p:ph idx="1"/>
          </p:nvPr>
        </p:nvSpPr>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（二）明确学业质量水平要求</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effectLst/>
                <a:latin typeface="仿宋" panose="02010609060101010101" pitchFamily="49" charset="-122"/>
                <a:ea typeface="仿宋" panose="02010609060101010101" pitchFamily="49" charset="-122"/>
              </a:rPr>
              <a:t>思想政治学科学业质量水平分为</a:t>
            </a:r>
            <a:r>
              <a:rPr lang="en-US" altLang="zh-CN" sz="2800" b="1" dirty="0">
                <a:effectLst/>
                <a:latin typeface="仿宋" panose="02010609060101010101" pitchFamily="49" charset="-122"/>
                <a:ea typeface="仿宋" panose="02010609060101010101" pitchFamily="49" charset="-122"/>
              </a:rPr>
              <a:t>4</a:t>
            </a:r>
            <a:r>
              <a:rPr lang="zh-CN" altLang="en-US" sz="2800" b="1" dirty="0">
                <a:effectLst/>
                <a:latin typeface="仿宋" panose="02010609060101010101" pitchFamily="49" charset="-122"/>
                <a:ea typeface="仿宋" panose="02010609060101010101" pitchFamily="49" charset="-122"/>
              </a:rPr>
              <a:t>级。</a:t>
            </a:r>
            <a:endParaRPr lang="en-US" altLang="zh-CN" sz="2800" b="1" dirty="0">
              <a:effectLst/>
              <a:latin typeface="仿宋" panose="02010609060101010101" pitchFamily="49" charset="-122"/>
              <a:ea typeface="仿宋" panose="02010609060101010101" pitchFamily="49" charset="-122"/>
            </a:endParaRPr>
          </a:p>
          <a:p>
            <a:r>
              <a:rPr lang="zh-CN" altLang="en-US" sz="2800" b="1" dirty="0">
                <a:effectLst/>
                <a:latin typeface="仿宋" panose="02010609060101010101" pitchFamily="49" charset="-122"/>
                <a:ea typeface="仿宋" panose="02010609060101010101" pitchFamily="49" charset="-122"/>
              </a:rPr>
              <a:t>思想政治学科学业质量是阶段性评价、学业水平合格性考试和学业水平等级性考试命题的重要依据。</a:t>
            </a:r>
            <a:endParaRPr lang="en-US" altLang="zh-CN" sz="2800" b="1" dirty="0">
              <a:effectLst/>
              <a:latin typeface="仿宋" panose="02010609060101010101" pitchFamily="49" charset="-122"/>
              <a:ea typeface="仿宋" panose="02010609060101010101" pitchFamily="49" charset="-122"/>
            </a:endParaRPr>
          </a:p>
          <a:p>
            <a:r>
              <a:rPr lang="zh-CN" altLang="en-US" sz="2800" b="1" dirty="0">
                <a:effectLst/>
                <a:latin typeface="仿宋" panose="02010609060101010101" pitchFamily="49" charset="-122"/>
                <a:ea typeface="仿宋" panose="02010609060101010101" pitchFamily="49" charset="-122"/>
              </a:rPr>
              <a:t>将学业质量转化为具体的教学要求，体现教学与评价的一致性。</a:t>
            </a:r>
            <a:endParaRPr lang="en-US" altLang="zh-CN" sz="2800" b="1" dirty="0">
              <a:effectLst/>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建议按照水平</a:t>
            </a:r>
            <a:r>
              <a:rPr lang="en-US" altLang="zh-CN" sz="2800" b="1" dirty="0">
                <a:latin typeface="仿宋" panose="02010609060101010101" pitchFamily="49" charset="-122"/>
                <a:ea typeface="仿宋" panose="02010609060101010101" pitchFamily="49" charset="-122"/>
              </a:rPr>
              <a:t>2</a:t>
            </a:r>
            <a:r>
              <a:rPr lang="zh-CN" altLang="en-US" sz="2800" b="1" dirty="0">
                <a:latin typeface="仿宋" panose="02010609060101010101" pitchFamily="49" charset="-122"/>
                <a:ea typeface="仿宋" panose="02010609060101010101" pitchFamily="49" charset="-122"/>
              </a:rPr>
              <a:t>教学。</a:t>
            </a:r>
          </a:p>
        </p:txBody>
      </p:sp>
    </p:spTree>
    <p:extLst>
      <p:ext uri="{BB962C8B-B14F-4D97-AF65-F5344CB8AC3E}">
        <p14:creationId xmlns:p14="http://schemas.microsoft.com/office/powerpoint/2010/main" val="306603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A7B8C-31F4-4B21-A5F2-E4E8AE7FC59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7D60070-024F-47EB-A603-004FBCD7741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6434499-0437-4682-B50E-4F6711C5D360}"/>
              </a:ext>
            </a:extLst>
          </p:cNvPr>
          <p:cNvPicPr>
            <a:picLocks noChangeAspect="1"/>
          </p:cNvPicPr>
          <p:nvPr/>
        </p:nvPicPr>
        <p:blipFill>
          <a:blip r:embed="rId2"/>
          <a:stretch>
            <a:fillRect/>
          </a:stretch>
        </p:blipFill>
        <p:spPr>
          <a:xfrm>
            <a:off x="680320" y="212753"/>
            <a:ext cx="9613861" cy="3983862"/>
          </a:xfrm>
          <a:prstGeom prst="rect">
            <a:avLst/>
          </a:prstGeom>
        </p:spPr>
      </p:pic>
      <p:pic>
        <p:nvPicPr>
          <p:cNvPr id="5" name="图片 4">
            <a:extLst>
              <a:ext uri="{FF2B5EF4-FFF2-40B4-BE49-F238E27FC236}">
                <a16:creationId xmlns:a16="http://schemas.microsoft.com/office/drawing/2014/main" id="{4B3D9B6E-371C-4291-8A81-BEF8787B8492}"/>
              </a:ext>
            </a:extLst>
          </p:cNvPr>
          <p:cNvPicPr>
            <a:picLocks noChangeAspect="1"/>
          </p:cNvPicPr>
          <p:nvPr/>
        </p:nvPicPr>
        <p:blipFill>
          <a:blip r:embed="rId3"/>
          <a:stretch>
            <a:fillRect/>
          </a:stretch>
        </p:blipFill>
        <p:spPr>
          <a:xfrm>
            <a:off x="680320" y="4196615"/>
            <a:ext cx="9613861" cy="2448631"/>
          </a:xfrm>
          <a:prstGeom prst="rect">
            <a:avLst/>
          </a:prstGeom>
        </p:spPr>
      </p:pic>
    </p:spTree>
    <p:extLst>
      <p:ext uri="{BB962C8B-B14F-4D97-AF65-F5344CB8AC3E}">
        <p14:creationId xmlns:p14="http://schemas.microsoft.com/office/powerpoint/2010/main" val="97753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5EDCB-04FF-40EC-8E04-5516D7B319C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1F0C923-E003-4E55-9AA1-8585C104EB0A}"/>
              </a:ext>
            </a:extLst>
          </p:cNvPr>
          <p:cNvSpPr>
            <a:spLocks noGrp="1"/>
          </p:cNvSpPr>
          <p:nvPr>
            <p:ph idx="1"/>
          </p:nvPr>
        </p:nvSpPr>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（三）灵活采用各种教学方式</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dirty="0">
                <a:solidFill>
                  <a:srgbClr val="FFFF00"/>
                </a:solidFill>
                <a:latin typeface="华文新魏" panose="02010800040101010101" pitchFamily="2" charset="-122"/>
                <a:ea typeface="华文新魏" panose="02010800040101010101" pitchFamily="2" charset="-122"/>
              </a:rPr>
              <a:t>方式一：</a:t>
            </a:r>
            <a:r>
              <a:rPr lang="zh-CN" altLang="en-US" sz="2800" dirty="0">
                <a:solidFill>
                  <a:srgbClr val="FFFF00"/>
                </a:solidFill>
                <a:effectLst/>
                <a:latin typeface="华文新魏" panose="02010800040101010101" pitchFamily="2" charset="-122"/>
                <a:ea typeface="华文新魏" panose="02010800040101010101" pitchFamily="2" charset="-122"/>
              </a:rPr>
              <a:t>围绕议题，设计活动型学科课程的教学</a:t>
            </a:r>
            <a:endParaRPr lang="en-US" altLang="zh-CN" sz="2800" dirty="0">
              <a:solidFill>
                <a:srgbClr val="FFFF00"/>
              </a:solidFill>
              <a:effectLst/>
              <a:latin typeface="华文新魏" panose="02010800040101010101" pitchFamily="2" charset="-122"/>
              <a:ea typeface="华文新魏" panose="02010800040101010101" pitchFamily="2" charset="-122"/>
            </a:endParaRPr>
          </a:p>
          <a:p>
            <a:r>
              <a:rPr lang="zh-CN" altLang="en-US" sz="2800" b="1" dirty="0">
                <a:latin typeface="仿宋" panose="02010609060101010101" pitchFamily="49" charset="-122"/>
                <a:ea typeface="仿宋" panose="02010609060101010101" pitchFamily="49" charset="-122"/>
              </a:rPr>
              <a:t>参照课例</a:t>
            </a:r>
            <a:r>
              <a:rPr lang="en-US" altLang="zh-CN" sz="2800" b="1" dirty="0">
                <a:latin typeface="仿宋" panose="02010609060101010101" pitchFamily="49" charset="-122"/>
                <a:ea typeface="仿宋" panose="02010609060101010101" pitchFamily="49" charset="-122"/>
              </a:rPr>
              <a:t>《</a:t>
            </a:r>
            <a:r>
              <a:rPr lang="zh-CN" altLang="en-US" sz="2800" b="1" dirty="0">
                <a:solidFill>
                  <a:srgbClr val="FFFF00"/>
                </a:solidFill>
                <a:latin typeface="仿宋" panose="02010609060101010101" pitchFamily="49" charset="-122"/>
                <a:ea typeface="仿宋" panose="02010609060101010101" pitchFamily="49" charset="-122"/>
                <a:cs typeface="微软雅黑" panose="020B0503020204020204" pitchFamily="34" charset="-122"/>
                <a:hlinkClick r:id="rId2" action="ppaction://hlinkpres?slideindex=1&amp;slidetitle=">
                  <a:extLst>
                    <a:ext uri="{A12FA001-AC4F-418D-AE19-62706E023703}">
                      <ahyp:hlinkClr xmlns:ahyp="http://schemas.microsoft.com/office/drawing/2018/hyperlinkcolor" val="tx"/>
                    </a:ext>
                  </a:extLst>
                </a:hlinkClick>
              </a:rPr>
              <a:t>解开人类社会发展的</a:t>
            </a:r>
            <a:r>
              <a:rPr lang="en-US" altLang="zh-CN" sz="2800" b="1" dirty="0">
                <a:solidFill>
                  <a:srgbClr val="FFFF00"/>
                </a:solidFill>
                <a:latin typeface="仿宋" panose="02010609060101010101" pitchFamily="49" charset="-122"/>
                <a:ea typeface="仿宋" panose="02010609060101010101" pitchFamily="49" charset="-122"/>
                <a:cs typeface="微软雅黑" panose="020B0503020204020204" pitchFamily="34" charset="-122"/>
                <a:hlinkClick r:id="rId2" action="ppaction://hlinkpres?slideindex=1&amp;slidetitle=">
                  <a:extLst>
                    <a:ext uri="{A12FA001-AC4F-418D-AE19-62706E023703}">
                      <ahyp:hlinkClr xmlns:ahyp="http://schemas.microsoft.com/office/drawing/2018/hyperlinkcolor" val="tx"/>
                    </a:ext>
                  </a:extLst>
                </a:hlinkClick>
              </a:rPr>
              <a:t>“</a:t>
            </a:r>
            <a:r>
              <a:rPr lang="zh-CN" altLang="en-US" sz="2800" b="1" dirty="0">
                <a:solidFill>
                  <a:srgbClr val="FFFF00"/>
                </a:solidFill>
                <a:latin typeface="仿宋" panose="02010609060101010101" pitchFamily="49" charset="-122"/>
                <a:ea typeface="仿宋" panose="02010609060101010101" pitchFamily="49" charset="-122"/>
                <a:cs typeface="微软雅黑" panose="020B0503020204020204" pitchFamily="34" charset="-122"/>
                <a:hlinkClick r:id="rId2" action="ppaction://hlinkpres?slideindex=1&amp;slidetitle=">
                  <a:extLst>
                    <a:ext uri="{A12FA001-AC4F-418D-AE19-62706E023703}">
                      <ahyp:hlinkClr xmlns:ahyp="http://schemas.microsoft.com/office/drawing/2018/hyperlinkcolor" val="tx"/>
                    </a:ext>
                  </a:extLst>
                </a:hlinkClick>
              </a:rPr>
              <a:t>斯芬克斯</a:t>
            </a:r>
            <a:r>
              <a:rPr lang="en-US" altLang="zh-CN" sz="2800" b="1" dirty="0">
                <a:solidFill>
                  <a:srgbClr val="FFFF00"/>
                </a:solidFill>
                <a:latin typeface="仿宋" panose="02010609060101010101" pitchFamily="49" charset="-122"/>
                <a:ea typeface="仿宋" panose="02010609060101010101" pitchFamily="49" charset="-122"/>
                <a:cs typeface="微软雅黑" panose="020B0503020204020204" pitchFamily="34" charset="-122"/>
                <a:hlinkClick r:id="rId2" action="ppaction://hlinkpres?slideindex=1&amp;slidetitle=">
                  <a:extLst>
                    <a:ext uri="{A12FA001-AC4F-418D-AE19-62706E023703}">
                      <ahyp:hlinkClr xmlns:ahyp="http://schemas.microsoft.com/office/drawing/2018/hyperlinkcolor" val="tx"/>
                    </a:ext>
                  </a:extLst>
                </a:hlinkClick>
              </a:rPr>
              <a:t>”</a:t>
            </a:r>
            <a:r>
              <a:rPr lang="zh-CN" altLang="en-US" sz="2800" b="1" dirty="0">
                <a:solidFill>
                  <a:srgbClr val="FFFF00"/>
                </a:solidFill>
                <a:latin typeface="仿宋" panose="02010609060101010101" pitchFamily="49" charset="-122"/>
                <a:ea typeface="仿宋" panose="02010609060101010101" pitchFamily="49" charset="-122"/>
                <a:cs typeface="微软雅黑" panose="020B0503020204020204" pitchFamily="34" charset="-122"/>
                <a:hlinkClick r:id="rId2" action="ppaction://hlinkpres?slideindex=1&amp;slidetitle=">
                  <a:extLst>
                    <a:ext uri="{A12FA001-AC4F-418D-AE19-62706E023703}">
                      <ahyp:hlinkClr xmlns:ahyp="http://schemas.microsoft.com/office/drawing/2018/hyperlinkcolor" val="tx"/>
                    </a:ext>
                  </a:extLst>
                </a:hlinkClick>
              </a:rPr>
              <a:t>之谜</a:t>
            </a:r>
            <a:r>
              <a:rPr lang="en-US" altLang="zh-CN" sz="2800" b="1" dirty="0">
                <a:latin typeface="仿宋" panose="02010609060101010101" pitchFamily="49" charset="-122"/>
                <a:ea typeface="仿宋" panose="02010609060101010101" pitchFamily="49" charset="-122"/>
              </a:rPr>
              <a:t>》</a:t>
            </a:r>
          </a:p>
          <a:p>
            <a:r>
              <a:rPr lang="en-US" altLang="zh-CN" sz="2800" b="1" dirty="0">
                <a:latin typeface="仿宋" panose="02010609060101010101" pitchFamily="49" charset="-122"/>
                <a:ea typeface="仿宋" panose="02010609060101010101" pitchFamily="49" charset="-122"/>
              </a:rPr>
              <a:t>        《</a:t>
            </a:r>
            <a:r>
              <a:rPr lang="zh-CN" altLang="en-US" sz="2800" b="1" dirty="0">
                <a:solidFill>
                  <a:srgbClr val="FFFF00"/>
                </a:solidFill>
                <a:latin typeface="仿宋" panose="02010609060101010101" pitchFamily="49" charset="-122"/>
                <a:ea typeface="仿宋" panose="02010609060101010101" pitchFamily="49" charset="-122"/>
                <a:hlinkClick r:id="rId3" action="ppaction://hlinkfile">
                  <a:extLst>
                    <a:ext uri="{A12FA001-AC4F-418D-AE19-62706E023703}">
                      <ahyp:hlinkClr xmlns:ahyp="http://schemas.microsoft.com/office/drawing/2018/hyperlinkcolor" val="tx"/>
                    </a:ext>
                  </a:extLst>
                </a:hlinkClick>
              </a:rPr>
              <a:t>为什么马克思是对的</a:t>
            </a:r>
            <a:r>
              <a:rPr lang="en-US" altLang="zh-CN" sz="2800" b="1" dirty="0">
                <a:latin typeface="仿宋" panose="02010609060101010101" pitchFamily="49" charset="-122"/>
                <a:ea typeface="仿宋" panose="02010609060101010101" pitchFamily="49" charset="-122"/>
              </a:rPr>
              <a:t>》</a:t>
            </a:r>
          </a:p>
          <a:p>
            <a:r>
              <a:rPr lang="zh-CN" altLang="en-US" sz="2800" b="1" dirty="0">
                <a:latin typeface="仿宋" panose="02010609060101010101" pitchFamily="49" charset="-122"/>
                <a:ea typeface="仿宋" panose="02010609060101010101" pitchFamily="49" charset="-122"/>
              </a:rPr>
              <a:t>社会实践活动、课堂思维活动、课外学习活动</a:t>
            </a:r>
            <a:endParaRPr lang="en-US" altLang="zh-CN" sz="2800" b="1" dirty="0">
              <a:latin typeface="仿宋" panose="02010609060101010101" pitchFamily="49" charset="-122"/>
              <a:ea typeface="仿宋" panose="02010609060101010101" pitchFamily="49" charset="-122"/>
            </a:endParaRPr>
          </a:p>
          <a:p>
            <a:endParaRPr lang="zh-CN" altLang="en-US" sz="2800" dirty="0"/>
          </a:p>
        </p:txBody>
      </p:sp>
    </p:spTree>
    <p:extLst>
      <p:ext uri="{BB962C8B-B14F-4D97-AF65-F5344CB8AC3E}">
        <p14:creationId xmlns:p14="http://schemas.microsoft.com/office/powerpoint/2010/main" val="2680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FBE4A6-C666-4D4E-8D95-3F853291239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9892C6A-262F-4CD5-B351-A3EF6C245E25}"/>
              </a:ext>
            </a:extLst>
          </p:cNvPr>
          <p:cNvSpPr>
            <a:spLocks noGrp="1"/>
          </p:cNvSpPr>
          <p:nvPr>
            <p:ph idx="1"/>
          </p:nvPr>
        </p:nvSpPr>
        <p:spPr>
          <a:xfrm>
            <a:off x="680321" y="2336873"/>
            <a:ext cx="9820841" cy="3599316"/>
          </a:xfrm>
        </p:spPr>
        <p:txBody>
          <a:bodyPr>
            <a:normAutofit/>
          </a:bodyPr>
          <a:lstStyle/>
          <a:p>
            <a:r>
              <a:rPr lang="zh-CN" altLang="en-US" sz="2800" dirty="0">
                <a:solidFill>
                  <a:srgbClr val="FFFF00"/>
                </a:solidFill>
                <a:latin typeface="华文新魏" panose="02010800040101010101" pitchFamily="2" charset="-122"/>
                <a:ea typeface="华文新魏" panose="02010800040101010101" pitchFamily="2" charset="-122"/>
              </a:rPr>
              <a:t>方式二：可以与议题式教学互为补充的教学方法</a:t>
            </a:r>
            <a:endParaRPr lang="en-US" altLang="zh-CN" sz="2800" dirty="0">
              <a:solidFill>
                <a:srgbClr val="FFFF00"/>
              </a:solidFill>
              <a:latin typeface="华文新魏" panose="02010800040101010101" pitchFamily="2" charset="-122"/>
              <a:ea typeface="华文新魏" panose="02010800040101010101" pitchFamily="2" charset="-122"/>
            </a:endParaRPr>
          </a:p>
          <a:p>
            <a:r>
              <a:rPr lang="zh-CN" altLang="en-US" sz="2800" dirty="0">
                <a:latin typeface="仿宋" panose="02010609060101010101" pitchFamily="49" charset="-122"/>
                <a:ea typeface="仿宋" panose="02010609060101010101" pitchFamily="49" charset="-122"/>
              </a:rPr>
              <a:t>    情境式教学、问题式教学、探究式教学</a:t>
            </a:r>
            <a:r>
              <a:rPr lang="en-US" altLang="zh-CN" sz="2800" dirty="0">
                <a:latin typeface="仿宋" panose="02010609060101010101" pitchFamily="49" charset="-122"/>
                <a:ea typeface="仿宋" panose="02010609060101010101" pitchFamily="49" charset="-122"/>
              </a:rPr>
              <a:t>……</a:t>
            </a:r>
          </a:p>
          <a:p>
            <a:r>
              <a:rPr lang="zh-CN" altLang="en-US" sz="2800" dirty="0">
                <a:latin typeface="仿宋" panose="02010609060101010101" pitchFamily="49" charset="-122"/>
                <a:ea typeface="仿宋" panose="02010609060101010101" pitchFamily="49" charset="-122"/>
              </a:rPr>
              <a:t>注意：教学方法可以多样，但是素养导向的评价和教学目标是不变的。</a:t>
            </a:r>
          </a:p>
        </p:txBody>
      </p:sp>
    </p:spTree>
    <p:extLst>
      <p:ext uri="{BB962C8B-B14F-4D97-AF65-F5344CB8AC3E}">
        <p14:creationId xmlns:p14="http://schemas.microsoft.com/office/powerpoint/2010/main" val="1698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C8AF17-C434-4482-A997-DB25761BD92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C8E6AA5-050C-4805-8298-289578DA9DC5}"/>
              </a:ext>
            </a:extLst>
          </p:cNvPr>
          <p:cNvSpPr>
            <a:spLocks noGrp="1"/>
          </p:cNvSpPr>
          <p:nvPr>
            <p:ph idx="1"/>
          </p:nvPr>
        </p:nvSpPr>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（四）灵活整合教学内容</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latin typeface="仿宋" panose="02010609060101010101" pitchFamily="49" charset="-122"/>
                <a:ea typeface="仿宋" panose="02010609060101010101" pitchFamily="49" charset="-122"/>
              </a:rPr>
              <a:t>  探究与分享、相关链接如何处理？</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1.1</a:t>
            </a:r>
            <a:r>
              <a:rPr lang="zh-CN" altLang="en-US" sz="2800" b="1" dirty="0">
                <a:latin typeface="仿宋" panose="02010609060101010101" pitchFamily="49" charset="-122"/>
                <a:ea typeface="仿宋" panose="02010609060101010101" pitchFamily="49" charset="-122"/>
              </a:rPr>
              <a:t>第一目：</a:t>
            </a:r>
            <a:r>
              <a:rPr lang="en-US" altLang="zh-CN" sz="2800" b="1" dirty="0">
                <a:latin typeface="仿宋" panose="02010609060101010101" pitchFamily="49" charset="-122"/>
                <a:ea typeface="仿宋" panose="02010609060101010101" pitchFamily="49" charset="-122"/>
              </a:rPr>
              <a:t>4</a:t>
            </a:r>
            <a:r>
              <a:rPr lang="zh-CN" altLang="en-US" sz="2800" b="1" dirty="0">
                <a:latin typeface="仿宋" panose="02010609060101010101" pitchFamily="49" charset="-122"/>
                <a:ea typeface="仿宋" panose="02010609060101010101" pitchFamily="49" charset="-122"/>
              </a:rPr>
              <a:t>个探究与分享、</a:t>
            </a:r>
            <a:r>
              <a:rPr lang="en-US" altLang="zh-CN" sz="2800" b="1" dirty="0">
                <a:latin typeface="仿宋" panose="02010609060101010101" pitchFamily="49" charset="-122"/>
                <a:ea typeface="仿宋" panose="02010609060101010101" pitchFamily="49" charset="-122"/>
              </a:rPr>
              <a:t>2</a:t>
            </a:r>
            <a:r>
              <a:rPr lang="zh-CN" altLang="en-US" sz="2800" b="1" dirty="0">
                <a:latin typeface="仿宋" panose="02010609060101010101" pitchFamily="49" charset="-122"/>
                <a:ea typeface="仿宋" panose="02010609060101010101" pitchFamily="49" charset="-122"/>
              </a:rPr>
              <a:t>个相关链接</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1.1</a:t>
            </a:r>
            <a:r>
              <a:rPr lang="zh-CN" altLang="en-US" sz="2800" b="1" dirty="0">
                <a:latin typeface="仿宋" panose="02010609060101010101" pitchFamily="49" charset="-122"/>
                <a:ea typeface="仿宋" panose="02010609060101010101" pitchFamily="49" charset="-122"/>
              </a:rPr>
              <a:t>第二目：</a:t>
            </a:r>
            <a:r>
              <a:rPr lang="en-US" altLang="zh-CN" sz="2800" b="1" dirty="0">
                <a:latin typeface="仿宋" panose="02010609060101010101" pitchFamily="49" charset="-122"/>
                <a:ea typeface="仿宋" panose="02010609060101010101" pitchFamily="49" charset="-122"/>
              </a:rPr>
              <a:t>4</a:t>
            </a:r>
            <a:r>
              <a:rPr lang="zh-CN" altLang="en-US" sz="2800" b="1" dirty="0">
                <a:latin typeface="仿宋" panose="02010609060101010101" pitchFamily="49" charset="-122"/>
                <a:ea typeface="仿宋" panose="02010609060101010101" pitchFamily="49" charset="-122"/>
              </a:rPr>
              <a:t>个探究与分享、</a:t>
            </a:r>
            <a:r>
              <a:rPr lang="en-US" altLang="zh-CN" sz="2800" b="1" dirty="0">
                <a:latin typeface="仿宋" panose="02010609060101010101" pitchFamily="49" charset="-122"/>
                <a:ea typeface="仿宋" panose="02010609060101010101" pitchFamily="49" charset="-122"/>
              </a:rPr>
              <a:t>5</a:t>
            </a:r>
            <a:r>
              <a:rPr lang="zh-CN" altLang="en-US" sz="2800" b="1" dirty="0">
                <a:latin typeface="仿宋" panose="02010609060101010101" pitchFamily="49" charset="-122"/>
                <a:ea typeface="仿宋" panose="02010609060101010101" pitchFamily="49" charset="-122"/>
              </a:rPr>
              <a:t>个相关链接、</a:t>
            </a:r>
            <a:r>
              <a:rPr lang="en-US" altLang="zh-CN" sz="2800" b="1" dirty="0">
                <a:latin typeface="仿宋" panose="02010609060101010101" pitchFamily="49" charset="-122"/>
                <a:ea typeface="仿宋" panose="02010609060101010101" pitchFamily="49" charset="-122"/>
              </a:rPr>
              <a:t>3</a:t>
            </a:r>
            <a:r>
              <a:rPr lang="zh-CN" altLang="en-US" sz="2800" b="1" dirty="0">
                <a:latin typeface="仿宋" panose="02010609060101010101" pitchFamily="49" charset="-122"/>
                <a:ea typeface="仿宋" panose="02010609060101010101" pitchFamily="49" charset="-122"/>
              </a:rPr>
              <a:t>个专家点评</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sym typeface="+mn-ea"/>
              </a:rPr>
              <a:t>1.2</a:t>
            </a:r>
            <a:r>
              <a:rPr lang="zh-CN" altLang="en-US" sz="2800" b="1" dirty="0">
                <a:latin typeface="仿宋" panose="02010609060101010101" pitchFamily="49" charset="-122"/>
                <a:ea typeface="仿宋" panose="02010609060101010101" pitchFamily="49" charset="-122"/>
                <a:sym typeface="+mn-ea"/>
              </a:rPr>
              <a:t>第一目：</a:t>
            </a:r>
            <a:r>
              <a:rPr lang="en-US" altLang="zh-CN" sz="2800" b="1" dirty="0">
                <a:latin typeface="仿宋" panose="02010609060101010101" pitchFamily="49" charset="-122"/>
                <a:ea typeface="仿宋" panose="02010609060101010101" pitchFamily="49" charset="-122"/>
                <a:sym typeface="+mn-ea"/>
              </a:rPr>
              <a:t>2</a:t>
            </a:r>
            <a:r>
              <a:rPr lang="zh-CN" altLang="en-US" sz="2800" b="1" dirty="0">
                <a:latin typeface="仿宋" panose="02010609060101010101" pitchFamily="49" charset="-122"/>
                <a:ea typeface="仿宋" panose="02010609060101010101" pitchFamily="49" charset="-122"/>
                <a:sym typeface="+mn-ea"/>
              </a:rPr>
              <a:t>个探究与分享，</a:t>
            </a:r>
            <a:r>
              <a:rPr lang="en-US" altLang="zh-CN" sz="2800" b="1" dirty="0">
                <a:latin typeface="仿宋" panose="02010609060101010101" pitchFamily="49" charset="-122"/>
                <a:ea typeface="仿宋" panose="02010609060101010101" pitchFamily="49" charset="-122"/>
                <a:sym typeface="+mn-ea"/>
              </a:rPr>
              <a:t>1</a:t>
            </a:r>
            <a:r>
              <a:rPr lang="zh-CN" altLang="en-US" sz="2800" b="1" dirty="0">
                <a:latin typeface="仿宋" panose="02010609060101010101" pitchFamily="49" charset="-122"/>
                <a:ea typeface="仿宋" panose="02010609060101010101" pitchFamily="49" charset="-122"/>
                <a:sym typeface="+mn-ea"/>
              </a:rPr>
              <a:t>个相关链接）</a:t>
            </a:r>
          </a:p>
          <a:p>
            <a:r>
              <a:rPr lang="en-US" altLang="zh-CN" sz="2800" b="1" dirty="0">
                <a:latin typeface="仿宋" panose="02010609060101010101" pitchFamily="49" charset="-122"/>
                <a:ea typeface="仿宋" panose="02010609060101010101" pitchFamily="49" charset="-122"/>
                <a:sym typeface="+mn-ea"/>
              </a:rPr>
              <a:t>1.2</a:t>
            </a:r>
            <a:r>
              <a:rPr lang="zh-CN" altLang="en-US" sz="2800" b="1" dirty="0">
                <a:latin typeface="仿宋" panose="02010609060101010101" pitchFamily="49" charset="-122"/>
                <a:ea typeface="仿宋" panose="02010609060101010101" pitchFamily="49" charset="-122"/>
                <a:sym typeface="+mn-ea"/>
              </a:rPr>
              <a:t>第二目：</a:t>
            </a:r>
            <a:r>
              <a:rPr lang="en-US" altLang="zh-CN" sz="2800" b="1" dirty="0">
                <a:latin typeface="仿宋" panose="02010609060101010101" pitchFamily="49" charset="-122"/>
                <a:ea typeface="仿宋" panose="02010609060101010101" pitchFamily="49" charset="-122"/>
                <a:sym typeface="+mn-ea"/>
              </a:rPr>
              <a:t>2</a:t>
            </a:r>
            <a:r>
              <a:rPr lang="zh-CN" altLang="en-US" sz="2800" b="1" dirty="0">
                <a:latin typeface="仿宋" panose="02010609060101010101" pitchFamily="49" charset="-122"/>
                <a:ea typeface="仿宋" panose="02010609060101010101" pitchFamily="49" charset="-122"/>
                <a:sym typeface="+mn-ea"/>
              </a:rPr>
              <a:t>个探究与分享，</a:t>
            </a:r>
            <a:r>
              <a:rPr lang="en-US" altLang="zh-CN" sz="2800" b="1" dirty="0">
                <a:latin typeface="仿宋" panose="02010609060101010101" pitchFamily="49" charset="-122"/>
                <a:ea typeface="仿宋" panose="02010609060101010101" pitchFamily="49" charset="-122"/>
                <a:sym typeface="+mn-ea"/>
              </a:rPr>
              <a:t>5</a:t>
            </a:r>
            <a:r>
              <a:rPr lang="zh-CN" altLang="en-US" sz="2800" b="1" dirty="0">
                <a:latin typeface="仿宋" panose="02010609060101010101" pitchFamily="49" charset="-122"/>
                <a:ea typeface="仿宋" panose="02010609060101010101" pitchFamily="49" charset="-122"/>
                <a:sym typeface="+mn-ea"/>
              </a:rPr>
              <a:t>个相关链接）</a:t>
            </a:r>
          </a:p>
          <a:p>
            <a:r>
              <a:rPr lang="en-US" altLang="zh-CN" sz="2800" b="1" dirty="0">
                <a:latin typeface="仿宋" panose="02010609060101010101" pitchFamily="49" charset="-122"/>
                <a:ea typeface="仿宋" panose="02010609060101010101" pitchFamily="49" charset="-122"/>
                <a:sym typeface="+mn-ea"/>
              </a:rPr>
              <a:t>1.3</a:t>
            </a:r>
            <a:r>
              <a:rPr lang="zh-CN" altLang="en-US" sz="2800" b="1" dirty="0">
                <a:latin typeface="仿宋" panose="02010609060101010101" pitchFamily="49" charset="-122"/>
                <a:ea typeface="仿宋" panose="02010609060101010101" pitchFamily="49" charset="-122"/>
                <a:sym typeface="+mn-ea"/>
              </a:rPr>
              <a:t>第三目：</a:t>
            </a:r>
            <a:r>
              <a:rPr lang="en-US" altLang="zh-CN" sz="2800" b="1" dirty="0">
                <a:latin typeface="仿宋" panose="02010609060101010101" pitchFamily="49" charset="-122"/>
                <a:ea typeface="仿宋" panose="02010609060101010101" pitchFamily="49" charset="-122"/>
                <a:sym typeface="+mn-ea"/>
              </a:rPr>
              <a:t>1</a:t>
            </a:r>
            <a:r>
              <a:rPr lang="zh-CN" altLang="en-US" sz="2800" b="1" dirty="0">
                <a:latin typeface="仿宋" panose="02010609060101010101" pitchFamily="49" charset="-122"/>
                <a:ea typeface="仿宋" panose="02010609060101010101" pitchFamily="49" charset="-122"/>
                <a:sym typeface="+mn-ea"/>
              </a:rPr>
              <a:t>个探究与分享，</a:t>
            </a:r>
            <a:r>
              <a:rPr lang="en-US" altLang="zh-CN" sz="2800" b="1" dirty="0">
                <a:latin typeface="仿宋" panose="02010609060101010101" pitchFamily="49" charset="-122"/>
                <a:ea typeface="仿宋" panose="02010609060101010101" pitchFamily="49" charset="-122"/>
                <a:sym typeface="+mn-ea"/>
              </a:rPr>
              <a:t>2</a:t>
            </a:r>
            <a:r>
              <a:rPr lang="zh-CN" altLang="en-US" sz="2800" b="1" dirty="0">
                <a:latin typeface="仿宋" panose="02010609060101010101" pitchFamily="49" charset="-122"/>
                <a:ea typeface="仿宋" panose="02010609060101010101" pitchFamily="49" charset="-122"/>
                <a:sym typeface="+mn-ea"/>
              </a:rPr>
              <a:t>个相关链接）</a:t>
            </a:r>
            <a:endParaRPr lang="zh-CN" altLang="en-US" sz="28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0641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1AFBEA-5D6F-4307-8A5A-D7930049EB4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AF421B0-36F0-4394-871F-AB76807CD5D9}"/>
              </a:ext>
            </a:extLst>
          </p:cNvPr>
          <p:cNvSpPr>
            <a:spLocks noGrp="1"/>
          </p:cNvSpPr>
          <p:nvPr>
            <p:ph idx="1"/>
          </p:nvPr>
        </p:nvSpPr>
        <p:spPr/>
        <p:txBody>
          <a:bodyPr/>
          <a:lstStyle/>
          <a:p>
            <a:r>
              <a:rPr lang="zh-CN" altLang="en-US" sz="2800" b="1" dirty="0">
                <a:latin typeface="仿宋" panose="02010609060101010101" pitchFamily="49" charset="-122"/>
                <a:ea typeface="仿宋" panose="02010609060101010101" pitchFamily="49" charset="-122"/>
              </a:rPr>
              <a:t>有所取舍</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有所侧重</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结构重置</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有些学科概念旨在引导学生思考和行动，无需要求学生从理论上掌握其内涵。（课标</a:t>
            </a:r>
            <a:r>
              <a:rPr lang="en-US" altLang="zh-CN" sz="2800" b="1" dirty="0">
                <a:latin typeface="仿宋" panose="02010609060101010101" pitchFamily="49" charset="-122"/>
                <a:ea typeface="仿宋" panose="02010609060101010101" pitchFamily="49" charset="-122"/>
              </a:rPr>
              <a:t>P44</a:t>
            </a:r>
            <a:r>
              <a:rPr lang="zh-CN" altLang="en-US" sz="2800" b="1" dirty="0">
                <a:latin typeface="仿宋" panose="02010609060101010101" pitchFamily="49" charset="-122"/>
                <a:ea typeface="仿宋" panose="02010609060101010101" pitchFamily="49" charset="-122"/>
              </a:rPr>
              <a:t>）</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sym typeface="+mn-ea"/>
              </a:rPr>
              <a:t>使用新教材的要领是</a:t>
            </a:r>
            <a:r>
              <a:rPr lang="en-US" altLang="zh-CN" sz="2800" b="1" dirty="0">
                <a:latin typeface="仿宋" panose="02010609060101010101" pitchFamily="49" charset="-122"/>
                <a:ea typeface="仿宋" panose="02010609060101010101" pitchFamily="49" charset="-122"/>
                <a:sym typeface="+mn-ea"/>
              </a:rPr>
              <a:t>“</a:t>
            </a:r>
            <a:r>
              <a:rPr lang="zh-CN" altLang="en-US" sz="2800" b="1" dirty="0">
                <a:latin typeface="仿宋" panose="02010609060101010101" pitchFamily="49" charset="-122"/>
                <a:ea typeface="仿宋" panose="02010609060101010101" pitchFamily="49" charset="-122"/>
              </a:rPr>
              <a:t>凸显观点、强化辨析，关注过程、淡化定义，围绕议题、优化案例。</a:t>
            </a:r>
            <a:r>
              <a:rPr lang="en-US" altLang="zh-CN"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（朱明光）</a:t>
            </a:r>
          </a:p>
          <a:p>
            <a:endParaRPr lang="zh-CN" altLang="en-US"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6222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97FC326F-906D-4ABD-A753-B0F11E4995A1}"/>
              </a:ext>
            </a:extLst>
          </p:cNvPr>
          <p:cNvSpPr>
            <a:spLocks noGrp="1"/>
          </p:cNvSpPr>
          <p:nvPr/>
        </p:nvSpPr>
        <p:spPr>
          <a:xfrm>
            <a:off x="974091" y="1376410"/>
            <a:ext cx="9320092" cy="45322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zh-CN" altLang="en-US" sz="2300" b="1" dirty="0">
                <a:latin typeface="仿宋" panose="02010609060101010101" pitchFamily="49" charset="-122"/>
                <a:ea typeface="仿宋" panose="02010609060101010101" pitchFamily="49" charset="-122"/>
                <a:sym typeface="+mn-ea"/>
              </a:rPr>
              <a:t>以议题、观点（理论）统领知识（点），有机整合零散知识。</a:t>
            </a:r>
          </a:p>
          <a:p>
            <a:r>
              <a:rPr lang="zh-CN" altLang="en-US" sz="2400" b="1" dirty="0">
                <a:latin typeface="仿宋" panose="02010609060101010101" pitchFamily="49" charset="-122"/>
                <a:ea typeface="仿宋" panose="02010609060101010101" pitchFamily="49" charset="-122"/>
              </a:rPr>
              <a:t>以</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为什么马克思是对的</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这个议题统领三目内容，并且将目题转化为问题，从历时性与共时性两个维度建构观点体系，支撑议题。</a:t>
            </a:r>
          </a:p>
          <a:p>
            <a:endParaRPr lang="zh-CN" altLang="en-US" sz="2400" b="1" dirty="0">
              <a:latin typeface="仿宋" panose="02010609060101010101" pitchFamily="49" charset="-122"/>
              <a:ea typeface="仿宋" panose="02010609060101010101" pitchFamily="49" charset="-122"/>
            </a:endParaRPr>
          </a:p>
          <a:p>
            <a:endParaRPr lang="zh-CN" altLang="en-US" sz="2400" b="1" dirty="0">
              <a:latin typeface="仿宋" panose="02010609060101010101" pitchFamily="49" charset="-122"/>
              <a:ea typeface="仿宋" panose="02010609060101010101" pitchFamily="49" charset="-122"/>
            </a:endParaRPr>
          </a:p>
          <a:p>
            <a:endParaRPr lang="zh-CN" altLang="en-US" sz="2400" b="1" dirty="0">
              <a:latin typeface="仿宋" panose="02010609060101010101" pitchFamily="49" charset="-122"/>
              <a:ea typeface="仿宋" panose="02010609060101010101" pitchFamily="49" charset="-122"/>
            </a:endParaRPr>
          </a:p>
          <a:p>
            <a:r>
              <a:rPr lang="zh-CN" altLang="en-US" sz="2400" b="1" dirty="0">
                <a:latin typeface="仿宋" panose="02010609060101010101" pitchFamily="49" charset="-122"/>
                <a:ea typeface="仿宋" panose="02010609060101010101" pitchFamily="49" charset="-122"/>
              </a:rPr>
              <a:t>教材的知识顺序和框架在整合过程中可根据需要进行重置。如为了通过与空想社会主义的比较，说明科学社会主义的</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科学</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，第二目中的唯物史观和剩余价值学说，调整到了第一个课堂活动环节中。</a:t>
            </a:r>
          </a:p>
          <a:p>
            <a:endParaRPr lang="zh-CN" altLang="en-US" sz="2300" dirty="0"/>
          </a:p>
          <a:p>
            <a:endParaRPr lang="zh-CN" altLang="en-US" sz="1800" dirty="0"/>
          </a:p>
        </p:txBody>
      </p:sp>
      <p:grpSp>
        <p:nvGrpSpPr>
          <p:cNvPr id="31" name="组合 30">
            <a:extLst>
              <a:ext uri="{FF2B5EF4-FFF2-40B4-BE49-F238E27FC236}">
                <a16:creationId xmlns:a16="http://schemas.microsoft.com/office/drawing/2014/main" id="{91FA6E98-D629-445B-A64B-B724C21884BD}"/>
              </a:ext>
            </a:extLst>
          </p:cNvPr>
          <p:cNvGrpSpPr/>
          <p:nvPr/>
        </p:nvGrpSpPr>
        <p:grpSpPr>
          <a:xfrm>
            <a:off x="619760" y="3160195"/>
            <a:ext cx="10953115" cy="1230630"/>
            <a:chOff x="961" y="4525"/>
            <a:chExt cx="17249" cy="1938"/>
          </a:xfrm>
        </p:grpSpPr>
        <p:sp>
          <p:nvSpPr>
            <p:cNvPr id="20" name="文本框 3">
              <a:extLst>
                <a:ext uri="{FF2B5EF4-FFF2-40B4-BE49-F238E27FC236}">
                  <a16:creationId xmlns:a16="http://schemas.microsoft.com/office/drawing/2014/main" id="{54056048-1D95-4A62-9F03-B0C1585AEE37}"/>
                </a:ext>
              </a:extLst>
            </p:cNvPr>
            <p:cNvSpPr txBox="1"/>
            <p:nvPr/>
          </p:nvSpPr>
          <p:spPr>
            <a:xfrm>
              <a:off x="6462" y="5010"/>
              <a:ext cx="2665" cy="1016"/>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dirty="0">
                  <a:solidFill>
                    <a:srgbClr val="FFFF00"/>
                  </a:solidFill>
                </a:rPr>
                <a:t>科学社会主义的理论与实践</a:t>
              </a:r>
            </a:p>
          </p:txBody>
        </p:sp>
        <p:sp>
          <p:nvSpPr>
            <p:cNvPr id="21" name="文本框 4">
              <a:extLst>
                <a:ext uri="{FF2B5EF4-FFF2-40B4-BE49-F238E27FC236}">
                  <a16:creationId xmlns:a16="http://schemas.microsoft.com/office/drawing/2014/main" id="{5CEF43FA-D756-4A07-A80B-AFF806BBC2BA}"/>
                </a:ext>
              </a:extLst>
            </p:cNvPr>
            <p:cNvSpPr txBox="1"/>
            <p:nvPr/>
          </p:nvSpPr>
          <p:spPr>
            <a:xfrm>
              <a:off x="9574" y="5002"/>
              <a:ext cx="2223" cy="1016"/>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rgbClr val="FFFF00"/>
                  </a:solidFill>
                </a:rPr>
                <a:t>为什么马克思是对的？</a:t>
              </a:r>
            </a:p>
          </p:txBody>
        </p:sp>
        <p:sp>
          <p:nvSpPr>
            <p:cNvPr id="22" name="文本框 5">
              <a:extLst>
                <a:ext uri="{FF2B5EF4-FFF2-40B4-BE49-F238E27FC236}">
                  <a16:creationId xmlns:a16="http://schemas.microsoft.com/office/drawing/2014/main" id="{642186E9-0F2D-48DE-A2AE-BF31BAB3D793}"/>
                </a:ext>
              </a:extLst>
            </p:cNvPr>
            <p:cNvSpPr txBox="1"/>
            <p:nvPr/>
          </p:nvSpPr>
          <p:spPr>
            <a:xfrm>
              <a:off x="961" y="4525"/>
              <a:ext cx="5093" cy="580"/>
            </a:xfrm>
            <a:prstGeom prst="rect">
              <a:avLst/>
            </a:prstGeom>
            <a:gradFill>
              <a:gsLst>
                <a:gs pos="0">
                  <a:srgbClr val="007BD3"/>
                </a:gs>
                <a:gs pos="100000">
                  <a:srgbClr val="034373"/>
                </a:gs>
              </a:gsLst>
              <a:lin ang="5400000"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b="1" dirty="0">
                  <a:solidFill>
                    <a:srgbClr val="FFFF00"/>
                  </a:solidFill>
                  <a:sym typeface="+mn-ea"/>
                </a:rPr>
                <a:t>科学社会主义产生的历史条件</a:t>
              </a:r>
            </a:p>
          </p:txBody>
        </p:sp>
        <p:sp>
          <p:nvSpPr>
            <p:cNvPr id="23" name="文本框 6">
              <a:extLst>
                <a:ext uri="{FF2B5EF4-FFF2-40B4-BE49-F238E27FC236}">
                  <a16:creationId xmlns:a16="http://schemas.microsoft.com/office/drawing/2014/main" id="{48C124DA-9426-451E-B2FD-D559B56B85D5}"/>
                </a:ext>
              </a:extLst>
            </p:cNvPr>
            <p:cNvSpPr txBox="1"/>
            <p:nvPr/>
          </p:nvSpPr>
          <p:spPr>
            <a:xfrm>
              <a:off x="961" y="5202"/>
              <a:ext cx="3684" cy="580"/>
            </a:xfrm>
            <a:prstGeom prst="rect">
              <a:avLst/>
            </a:prstGeom>
            <a:gradFill>
              <a:gsLst>
                <a:gs pos="0">
                  <a:srgbClr val="007BD3"/>
                </a:gs>
                <a:gs pos="100000">
                  <a:srgbClr val="034373"/>
                </a:gs>
              </a:gsLst>
              <a:lin ang="5400000"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b="1" dirty="0">
                  <a:solidFill>
                    <a:srgbClr val="FFFF00"/>
                  </a:solidFill>
                  <a:sym typeface="+mn-ea"/>
                </a:rPr>
                <a:t>科学社会主义的创立</a:t>
              </a:r>
            </a:p>
          </p:txBody>
        </p:sp>
        <p:sp>
          <p:nvSpPr>
            <p:cNvPr id="24" name="文本框 7">
              <a:extLst>
                <a:ext uri="{FF2B5EF4-FFF2-40B4-BE49-F238E27FC236}">
                  <a16:creationId xmlns:a16="http://schemas.microsoft.com/office/drawing/2014/main" id="{5741F7A8-D044-43DF-B558-088D4B81C940}"/>
                </a:ext>
              </a:extLst>
            </p:cNvPr>
            <p:cNvSpPr txBox="1"/>
            <p:nvPr/>
          </p:nvSpPr>
          <p:spPr>
            <a:xfrm>
              <a:off x="977" y="5883"/>
              <a:ext cx="5076" cy="580"/>
            </a:xfrm>
            <a:prstGeom prst="rect">
              <a:avLst/>
            </a:prstGeom>
            <a:gradFill>
              <a:gsLst>
                <a:gs pos="0">
                  <a:srgbClr val="007BD3"/>
                </a:gs>
                <a:gs pos="100000">
                  <a:srgbClr val="034373"/>
                </a:gs>
              </a:gsLst>
              <a:lin ang="5400000"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b="1" dirty="0">
                  <a:solidFill>
                    <a:srgbClr val="FFFF00"/>
                  </a:solidFill>
                  <a:sym typeface="+mn-ea"/>
                </a:rPr>
                <a:t>社会主义从一国到多国的实践</a:t>
              </a:r>
            </a:p>
          </p:txBody>
        </p:sp>
        <p:sp>
          <p:nvSpPr>
            <p:cNvPr id="25" name="文本框 8">
              <a:extLst>
                <a:ext uri="{FF2B5EF4-FFF2-40B4-BE49-F238E27FC236}">
                  <a16:creationId xmlns:a16="http://schemas.microsoft.com/office/drawing/2014/main" id="{DA42BFDC-424D-4669-976B-D05A447AAE17}"/>
                </a:ext>
              </a:extLst>
            </p:cNvPr>
            <p:cNvSpPr txBox="1"/>
            <p:nvPr/>
          </p:nvSpPr>
          <p:spPr>
            <a:xfrm>
              <a:off x="12323" y="4525"/>
              <a:ext cx="5887" cy="580"/>
            </a:xfrm>
            <a:prstGeom prst="rect">
              <a:avLst/>
            </a:prstGeom>
            <a:gradFill>
              <a:gsLst>
                <a:gs pos="0">
                  <a:srgbClr val="007BD3"/>
                </a:gs>
                <a:gs pos="100000">
                  <a:srgbClr val="034373"/>
                </a:gs>
              </a:gsLst>
              <a:lin ang="5400000"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FF00"/>
                  </a:solidFill>
                  <a:sym typeface="+mn-ea"/>
                </a:rPr>
                <a:t>社会主义为什么能从空想走向科学？</a:t>
              </a:r>
            </a:p>
          </p:txBody>
        </p:sp>
        <p:sp>
          <p:nvSpPr>
            <p:cNvPr id="26" name="文本框 9">
              <a:extLst>
                <a:ext uri="{FF2B5EF4-FFF2-40B4-BE49-F238E27FC236}">
                  <a16:creationId xmlns:a16="http://schemas.microsoft.com/office/drawing/2014/main" id="{1B3331B7-5EBA-4FD5-880D-4B187E576A18}"/>
                </a:ext>
              </a:extLst>
            </p:cNvPr>
            <p:cNvSpPr txBox="1"/>
            <p:nvPr/>
          </p:nvSpPr>
          <p:spPr>
            <a:xfrm>
              <a:off x="12323" y="5170"/>
              <a:ext cx="5887" cy="580"/>
            </a:xfrm>
            <a:prstGeom prst="rect">
              <a:avLst/>
            </a:prstGeom>
            <a:gradFill>
              <a:gsLst>
                <a:gs pos="0">
                  <a:srgbClr val="007BD3"/>
                </a:gs>
                <a:gs pos="100000">
                  <a:srgbClr val="034373"/>
                </a:gs>
              </a:gsLst>
              <a:lin ang="5400000"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b="1" dirty="0">
                  <a:solidFill>
                    <a:srgbClr val="FFFF00"/>
                  </a:solidFill>
                  <a:sym typeface="+mn-ea"/>
                </a:rPr>
                <a:t>科学社会主义如何从理论走向实践？</a:t>
              </a:r>
            </a:p>
          </p:txBody>
        </p:sp>
        <p:sp>
          <p:nvSpPr>
            <p:cNvPr id="27" name="文本框 10">
              <a:extLst>
                <a:ext uri="{FF2B5EF4-FFF2-40B4-BE49-F238E27FC236}">
                  <a16:creationId xmlns:a16="http://schemas.microsoft.com/office/drawing/2014/main" id="{B6AD74BD-C8B4-4DB5-974B-2852AFBAE0FE}"/>
                </a:ext>
              </a:extLst>
            </p:cNvPr>
            <p:cNvSpPr txBox="1"/>
            <p:nvPr/>
          </p:nvSpPr>
          <p:spPr>
            <a:xfrm>
              <a:off x="12323" y="5846"/>
              <a:ext cx="5533" cy="582"/>
            </a:xfrm>
            <a:prstGeom prst="rect">
              <a:avLst/>
            </a:prstGeom>
            <a:gradFill>
              <a:gsLst>
                <a:gs pos="0">
                  <a:srgbClr val="007BD3"/>
                </a:gs>
                <a:gs pos="100000">
                  <a:srgbClr val="034373"/>
                </a:gs>
              </a:gsLst>
              <a:lin ang="5400000" scaled="0"/>
            </a:grad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b="1" dirty="0">
                  <a:solidFill>
                    <a:srgbClr val="FFFF00"/>
                  </a:solidFill>
                  <a:sym typeface="+mn-ea"/>
                </a:rPr>
                <a:t>科学社会主义应该在坚持中发展</a:t>
              </a:r>
            </a:p>
          </p:txBody>
        </p:sp>
        <p:sp>
          <p:nvSpPr>
            <p:cNvPr id="28" name="右大括号 27">
              <a:extLst>
                <a:ext uri="{FF2B5EF4-FFF2-40B4-BE49-F238E27FC236}">
                  <a16:creationId xmlns:a16="http://schemas.microsoft.com/office/drawing/2014/main" id="{6F4BE33D-48B0-42BC-ADD5-BBF6D2B81A97}"/>
                </a:ext>
              </a:extLst>
            </p:cNvPr>
            <p:cNvSpPr/>
            <p:nvPr/>
          </p:nvSpPr>
          <p:spPr>
            <a:xfrm>
              <a:off x="6054" y="4678"/>
              <a:ext cx="442" cy="1629"/>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29" name="左大括号 28">
              <a:extLst>
                <a:ext uri="{FF2B5EF4-FFF2-40B4-BE49-F238E27FC236}">
                  <a16:creationId xmlns:a16="http://schemas.microsoft.com/office/drawing/2014/main" id="{0E9CEEDE-68A0-4354-8E57-29A74E55E1D7}"/>
                </a:ext>
              </a:extLst>
            </p:cNvPr>
            <p:cNvSpPr/>
            <p:nvPr/>
          </p:nvSpPr>
          <p:spPr>
            <a:xfrm>
              <a:off x="11802" y="4678"/>
              <a:ext cx="360" cy="1426"/>
            </a:xfrm>
            <a:prstGeom prst="lef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30" name="右箭头 13">
              <a:extLst>
                <a:ext uri="{FF2B5EF4-FFF2-40B4-BE49-F238E27FC236}">
                  <a16:creationId xmlns:a16="http://schemas.microsoft.com/office/drawing/2014/main" id="{C74CC47C-10B3-45F0-8ED9-4D2CD984F6B0}"/>
                </a:ext>
              </a:extLst>
            </p:cNvPr>
            <p:cNvSpPr/>
            <p:nvPr/>
          </p:nvSpPr>
          <p:spPr>
            <a:xfrm>
              <a:off x="9192" y="5391"/>
              <a:ext cx="390" cy="22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19429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24C612-BE93-4A2E-884E-05381ACA16C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397B7D4-C721-4563-8BF6-66E6F5F35201}"/>
              </a:ext>
            </a:extLst>
          </p:cNvPr>
          <p:cNvSpPr>
            <a:spLocks noGrp="1"/>
          </p:cNvSpPr>
          <p:nvPr>
            <p:ph idx="1"/>
          </p:nvPr>
        </p:nvSpPr>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（五）活动设计</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latin typeface="仿宋" panose="02010609060101010101" pitchFamily="49" charset="-122"/>
                <a:ea typeface="仿宋" panose="02010609060101010101" pitchFamily="49" charset="-122"/>
              </a:rPr>
              <a:t>包括提示学生思考问题的情境、运用资料的方法、共同探究的策略，并提供表达和解释的机会。</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活动设计应有明确的目标和清晰的线索，统筹议题涉及的主要内容和 相关知识，并进行序列化处理。</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要了解学生对议题的认识状况及原有经验，以提高教学的针对性、实效性；还要了解议题的实践价值，创设丰富多样的教学情境，引导学生面对生活世界的各种现实问题。</a:t>
            </a:r>
          </a:p>
        </p:txBody>
      </p:sp>
    </p:spTree>
    <p:extLst>
      <p:ext uri="{BB962C8B-B14F-4D97-AF65-F5344CB8AC3E}">
        <p14:creationId xmlns:p14="http://schemas.microsoft.com/office/powerpoint/2010/main" val="14493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FD2FF-E77C-445D-B63F-685B8B557DDE}"/>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641CC3F9-4594-4FEA-8199-84866DAAFF6E}"/>
              </a:ext>
            </a:extLst>
          </p:cNvPr>
          <p:cNvSpPr>
            <a:spLocks noGrp="1"/>
          </p:cNvSpPr>
          <p:nvPr>
            <p:ph idx="1"/>
          </p:nvPr>
        </p:nvSpPr>
        <p:spPr>
          <a:xfrm>
            <a:off x="680321" y="2336873"/>
            <a:ext cx="10927746" cy="3599316"/>
          </a:xfrm>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（六）既要会“说理”更要会“说服”</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latin typeface="仿宋" panose="02010609060101010101" pitchFamily="49" charset="-122"/>
                <a:ea typeface="仿宋" panose="02010609060101010101" pitchFamily="49" charset="-122"/>
                <a:sym typeface="+mn-ea"/>
              </a:rPr>
              <a:t>   在《修辞术》中亚里士多德提出了三种基本说服方式，即人品诉求、情感诉求和理性诉求，三者构成说服的前提。</a:t>
            </a:r>
            <a:endParaRPr lang="en-US" altLang="zh-CN" sz="2800" b="1" dirty="0">
              <a:latin typeface="仿宋" panose="02010609060101010101" pitchFamily="49" charset="-122"/>
              <a:ea typeface="仿宋" panose="02010609060101010101" pitchFamily="49" charset="-122"/>
              <a:sym typeface="+mn-ea"/>
            </a:endParaRPr>
          </a:p>
          <a:p>
            <a:r>
              <a:rPr lang="zh-CN" altLang="en-US" sz="2800" dirty="0">
                <a:latin typeface="仿宋" panose="02010609060101010101" pitchFamily="49" charset="-122"/>
                <a:ea typeface="仿宋" panose="02010609060101010101" pitchFamily="49" charset="-122"/>
                <a:cs typeface="微软雅黑" panose="020B0503020204020204" charset="-122"/>
              </a:rPr>
              <a:t>     不要总是我说，要让你说；</a:t>
            </a:r>
          </a:p>
          <a:p>
            <a:r>
              <a:rPr lang="zh-CN" altLang="en-US" sz="2800" dirty="0">
                <a:latin typeface="仿宋" panose="02010609060101010101" pitchFamily="49" charset="-122"/>
                <a:ea typeface="仿宋" panose="02010609060101010101" pitchFamily="49" charset="-122"/>
                <a:cs typeface="微软雅黑" panose="020B0503020204020204" charset="-122"/>
              </a:rPr>
              <a:t>     不要总是自己说自己好，要让你知道别人也说咱们好；</a:t>
            </a:r>
          </a:p>
          <a:p>
            <a:r>
              <a:rPr lang="zh-CN" altLang="en-US" sz="2800" dirty="0">
                <a:latin typeface="仿宋" panose="02010609060101010101" pitchFamily="49" charset="-122"/>
                <a:ea typeface="仿宋" panose="02010609060101010101" pitchFamily="49" charset="-122"/>
                <a:cs typeface="微软雅黑" panose="020B0503020204020204" charset="-122"/>
              </a:rPr>
              <a:t>     不要总是自己说别人不好，要让你知道别人也说别人自己不好。</a:t>
            </a:r>
          </a:p>
          <a:p>
            <a:r>
              <a:rPr lang="zh-CN" altLang="en-US" sz="2800" dirty="0">
                <a:latin typeface="仿宋" panose="02010609060101010101" pitchFamily="49" charset="-122"/>
                <a:ea typeface="仿宋" panose="02010609060101010101" pitchFamily="49" charset="-122"/>
                <a:cs typeface="微软雅黑" panose="020B0503020204020204" charset="-122"/>
              </a:rPr>
              <a:t>     寻找一切可能的教育机会和资源，用事实说话。</a:t>
            </a:r>
            <a:endParaRPr lang="en-US" altLang="zh-CN" sz="2800" dirty="0">
              <a:latin typeface="仿宋" panose="02010609060101010101" pitchFamily="49" charset="-122"/>
              <a:ea typeface="仿宋" panose="02010609060101010101" pitchFamily="49" charset="-122"/>
            </a:endParaRPr>
          </a:p>
          <a:p>
            <a:endParaRPr lang="en-US"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2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16915-0881-4E5A-A402-CC2A109CB2D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442C02C-B36E-4AB4-99AA-B6B3D0680184}"/>
              </a:ext>
            </a:extLst>
          </p:cNvPr>
          <p:cNvSpPr>
            <a:spLocks noGrp="1"/>
          </p:cNvSpPr>
          <p:nvPr>
            <p:ph idx="1"/>
          </p:nvPr>
        </p:nvSpPr>
        <p:spPr/>
        <p:txBody>
          <a:bodyPr>
            <a:norm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“六要”与“八统一”</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effectLst/>
                <a:latin typeface="仿宋" panose="02010609060101010101" pitchFamily="49" charset="-122"/>
                <a:ea typeface="仿宋" panose="02010609060101010101" pitchFamily="49" charset="-122"/>
              </a:rPr>
              <a:t>政治要强、情怀要深、思维要新、视野要广、自律要严、人格要正。</a:t>
            </a:r>
            <a:endParaRPr lang="en-US" altLang="zh-CN" sz="2800" b="1" dirty="0">
              <a:effectLst/>
              <a:latin typeface="仿宋" panose="02010609060101010101" pitchFamily="49" charset="-122"/>
              <a:ea typeface="仿宋" panose="02010609060101010101" pitchFamily="49" charset="-122"/>
            </a:endParaRPr>
          </a:p>
          <a:p>
            <a:r>
              <a:rPr lang="zh-CN" altLang="en-US" sz="2800" b="1" dirty="0">
                <a:effectLst/>
                <a:latin typeface="仿宋" panose="02010609060101010101" pitchFamily="49" charset="-122"/>
                <a:ea typeface="仿宋" panose="02010609060101010101" pitchFamily="49" charset="-122"/>
              </a:rPr>
              <a:t>政治性和学理性相统一、价值性和知识性相统一、建设性和批判性相统 一、理论性和实性相统一、统一性和多样性相统一、主导性和主体性相统一、灌输性和启发性相统一、显性教育和隐性教育相统一。</a:t>
            </a:r>
            <a:endParaRPr lang="zh-CN" altLang="en-US" sz="28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6212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83F83-B3BE-4D9F-AE8E-E6163F1692C6}"/>
              </a:ext>
            </a:extLst>
          </p:cNvPr>
          <p:cNvSpPr>
            <a:spLocks noGrp="1"/>
          </p:cNvSpPr>
          <p:nvPr>
            <p:ph type="title"/>
          </p:nvPr>
        </p:nvSpPr>
        <p:spPr/>
        <p:txBody>
          <a:bodyPr/>
          <a:lstStyle/>
          <a:p>
            <a:r>
              <a:rPr lang="zh-CN" altLang="en-US" dirty="0">
                <a:solidFill>
                  <a:srgbClr val="FFFF00"/>
                </a:solidFill>
                <a:latin typeface="华文隶书" panose="02010800040101010101" pitchFamily="2" charset="-122"/>
                <a:ea typeface="华文隶书" panose="02010800040101010101" pitchFamily="2" charset="-122"/>
              </a:rPr>
              <a:t>一、课时安排</a:t>
            </a:r>
          </a:p>
        </p:txBody>
      </p:sp>
      <p:sp>
        <p:nvSpPr>
          <p:cNvPr id="3" name="内容占位符 2">
            <a:extLst>
              <a:ext uri="{FF2B5EF4-FFF2-40B4-BE49-F238E27FC236}">
                <a16:creationId xmlns:a16="http://schemas.microsoft.com/office/drawing/2014/main" id="{AD0AFD81-0F80-4782-9091-7FC3EF053B8E}"/>
              </a:ext>
            </a:extLst>
          </p:cNvPr>
          <p:cNvSpPr>
            <a:spLocks noGrp="1"/>
          </p:cNvSpPr>
          <p:nvPr>
            <p:ph idx="1"/>
          </p:nvPr>
        </p:nvSpPr>
        <p:spPr>
          <a:xfrm>
            <a:off x="680320" y="2117558"/>
            <a:ext cx="9772715" cy="4235115"/>
          </a:xfrm>
        </p:spPr>
        <p:txBody>
          <a:bodyPr>
            <a:noAutofit/>
          </a:bodyPr>
          <a:lstStyle/>
          <a:p>
            <a:r>
              <a:rPr lang="zh-CN" altLang="en-US" sz="2800" b="1" dirty="0">
                <a:latin typeface="仿宋" panose="02010609060101010101" pitchFamily="49" charset="-122"/>
                <a:ea typeface="仿宋" panose="02010609060101010101" pitchFamily="49" charset="-122"/>
              </a:rPr>
              <a:t>关于学分设置</a:t>
            </a:r>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根据国家课程方案规定，</a:t>
            </a:r>
            <a:r>
              <a:rPr lang="en-US" altLang="zh-CN" sz="2800" b="1" dirty="0">
                <a:latin typeface="仿宋" panose="02010609060101010101" pitchFamily="49" charset="-122"/>
                <a:ea typeface="仿宋" panose="02010609060101010101" pitchFamily="49" charset="-122"/>
              </a:rPr>
              <a:t>1</a:t>
            </a:r>
            <a:r>
              <a:rPr lang="zh-CN" altLang="en-US" sz="2800" b="1" dirty="0">
                <a:latin typeface="仿宋" panose="02010609060101010101" pitchFamily="49" charset="-122"/>
                <a:ea typeface="仿宋" panose="02010609060101010101" pitchFamily="49" charset="-122"/>
              </a:rPr>
              <a:t>学分为</a:t>
            </a:r>
            <a:r>
              <a:rPr lang="en-US" altLang="zh-CN" sz="2800" b="1" dirty="0">
                <a:latin typeface="仿宋" panose="02010609060101010101" pitchFamily="49" charset="-122"/>
                <a:ea typeface="仿宋" panose="02010609060101010101" pitchFamily="49" charset="-122"/>
              </a:rPr>
              <a:t>18</a:t>
            </a:r>
            <a:r>
              <a:rPr lang="zh-CN" altLang="en-US" sz="2800" b="1" dirty="0">
                <a:latin typeface="仿宋" panose="02010609060101010101" pitchFamily="49" charset="-122"/>
                <a:ea typeface="仿宋" panose="02010609060101010101" pitchFamily="49" charset="-122"/>
              </a:rPr>
              <a:t>课时，每课时为</a:t>
            </a:r>
            <a:r>
              <a:rPr lang="en-US" altLang="zh-CN" sz="2800" b="1" dirty="0">
                <a:latin typeface="仿宋" panose="02010609060101010101" pitchFamily="49" charset="-122"/>
                <a:ea typeface="仿宋" panose="02010609060101010101" pitchFamily="49" charset="-122"/>
              </a:rPr>
              <a:t>45</a:t>
            </a:r>
            <a:r>
              <a:rPr lang="zh-CN" altLang="en-US" sz="2800" b="1" dirty="0">
                <a:latin typeface="仿宋" panose="02010609060101010101" pitchFamily="49" charset="-122"/>
                <a:ea typeface="仿宋" panose="02010609060101010101" pitchFamily="49" charset="-122"/>
              </a:rPr>
              <a:t>分钟。</a:t>
            </a:r>
          </a:p>
        </p:txBody>
      </p:sp>
      <p:pic>
        <p:nvPicPr>
          <p:cNvPr id="5" name="图片 4">
            <a:extLst>
              <a:ext uri="{FF2B5EF4-FFF2-40B4-BE49-F238E27FC236}">
                <a16:creationId xmlns:a16="http://schemas.microsoft.com/office/drawing/2014/main" id="{3F0E2D1C-7E95-44D7-B829-89D353AA7604}"/>
              </a:ext>
            </a:extLst>
          </p:cNvPr>
          <p:cNvPicPr>
            <a:picLocks noChangeAspect="1"/>
          </p:cNvPicPr>
          <p:nvPr/>
        </p:nvPicPr>
        <p:blipFill>
          <a:blip r:embed="rId2"/>
          <a:stretch>
            <a:fillRect/>
          </a:stretch>
        </p:blipFill>
        <p:spPr>
          <a:xfrm>
            <a:off x="981776" y="2771947"/>
            <a:ext cx="10385659" cy="2829957"/>
          </a:xfrm>
          <a:prstGeom prst="rect">
            <a:avLst/>
          </a:prstGeom>
        </p:spPr>
      </p:pic>
    </p:spTree>
    <p:extLst>
      <p:ext uri="{BB962C8B-B14F-4D97-AF65-F5344CB8AC3E}">
        <p14:creationId xmlns:p14="http://schemas.microsoft.com/office/powerpoint/2010/main" val="14820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B31625-E4BF-4320-B006-66381B77876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3656D7B-A7B8-408F-990C-166C104AA851}"/>
              </a:ext>
            </a:extLst>
          </p:cNvPr>
          <p:cNvSpPr>
            <a:spLocks noGrp="1"/>
          </p:cNvSpPr>
          <p:nvPr>
            <p:ph idx="1"/>
          </p:nvPr>
        </p:nvSpPr>
        <p:spPr/>
        <p:txBody>
          <a:bodyPr/>
          <a:lstStyle/>
          <a:p>
            <a:endParaRPr lang="zh-CN" altLang="en-US"/>
          </a:p>
        </p:txBody>
      </p:sp>
      <p:sp>
        <p:nvSpPr>
          <p:cNvPr id="4" name="矩形 3">
            <a:extLst>
              <a:ext uri="{FF2B5EF4-FFF2-40B4-BE49-F238E27FC236}">
                <a16:creationId xmlns:a16="http://schemas.microsoft.com/office/drawing/2014/main" id="{5FBA13DA-928F-4E2A-BD62-4DCAC4AB2756}"/>
              </a:ext>
            </a:extLst>
          </p:cNvPr>
          <p:cNvSpPr/>
          <p:nvPr/>
        </p:nvSpPr>
        <p:spPr>
          <a:xfrm>
            <a:off x="2194932" y="2967335"/>
            <a:ext cx="7802137" cy="923330"/>
          </a:xfrm>
          <a:prstGeom prst="rect">
            <a:avLst/>
          </a:prstGeom>
          <a:noFill/>
        </p:spPr>
        <p:txBody>
          <a:bodyPr wrap="none" lIns="91440" tIns="45720" rIns="91440" bIns="45720">
            <a:spAutoFit/>
          </a:bodyPr>
          <a:lstStyle/>
          <a:p>
            <a:pPr algn="ctr"/>
            <a:r>
              <a:rPr lang="zh-CN" altLang="en-US" sz="5400" b="0" cap="none" spc="0" dirty="0">
                <a:ln w="0"/>
                <a:solidFill>
                  <a:schemeClr val="tx1"/>
                </a:solidFill>
                <a:effectLst>
                  <a:outerShdw blurRad="38100" dist="19050" dir="2700000" algn="tl" rotWithShape="0">
                    <a:schemeClr val="dk1">
                      <a:alpha val="40000"/>
                    </a:schemeClr>
                  </a:outerShdw>
                </a:effectLst>
              </a:rPr>
              <a:t>感谢聆听，请批评指正！</a:t>
            </a:r>
          </a:p>
        </p:txBody>
      </p:sp>
    </p:spTree>
    <p:extLst>
      <p:ext uri="{BB962C8B-B14F-4D97-AF65-F5344CB8AC3E}">
        <p14:creationId xmlns:p14="http://schemas.microsoft.com/office/powerpoint/2010/main" val="399157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B9425-0D9A-4380-A6CE-B20EC65BAAAA}"/>
              </a:ext>
            </a:extLst>
          </p:cNvPr>
          <p:cNvSpPr>
            <a:spLocks noGrp="1"/>
          </p:cNvSpPr>
          <p:nvPr>
            <p:ph type="title"/>
          </p:nvPr>
        </p:nvSpPr>
        <p:spPr/>
        <p:txBody>
          <a:bodyPr/>
          <a:lstStyle/>
          <a:p>
            <a:endParaRPr lang="zh-CN" altLang="en-US" b="1">
              <a:latin typeface="华文新魏" panose="02010800040101010101" pitchFamily="2" charset="-122"/>
              <a:ea typeface="华文新魏" panose="02010800040101010101" pitchFamily="2" charset="-122"/>
            </a:endParaRPr>
          </a:p>
        </p:txBody>
      </p:sp>
      <p:sp>
        <p:nvSpPr>
          <p:cNvPr id="3" name="内容占位符 2">
            <a:extLst>
              <a:ext uri="{FF2B5EF4-FFF2-40B4-BE49-F238E27FC236}">
                <a16:creationId xmlns:a16="http://schemas.microsoft.com/office/drawing/2014/main" id="{22175D07-2A68-4E5B-B9DA-6BAA3811B9D7}"/>
              </a:ext>
            </a:extLst>
          </p:cNvPr>
          <p:cNvSpPr>
            <a:spLocks noGrp="1"/>
          </p:cNvSpPr>
          <p:nvPr>
            <p:ph idx="1"/>
          </p:nvPr>
        </p:nvSpPr>
        <p:spPr>
          <a:xfrm>
            <a:off x="680321" y="2336873"/>
            <a:ext cx="9811216" cy="3599316"/>
          </a:xfrm>
        </p:spPr>
        <p:txBody>
          <a:bodyPr/>
          <a:lstStyle/>
          <a:p>
            <a:r>
              <a:rPr lang="zh-CN" altLang="en-US" sz="2800" b="1" dirty="0">
                <a:latin typeface="仿宋" panose="02010609060101010101" pitchFamily="49" charset="-122"/>
                <a:ea typeface="仿宋" panose="02010609060101010101" pitchFamily="49" charset="-122"/>
              </a:rPr>
              <a:t>课程标准建议</a:t>
            </a:r>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根据</a:t>
            </a:r>
            <a:r>
              <a:rPr lang="zh-CN" altLang="en-US" sz="2800" b="1" dirty="0">
                <a:highlight>
                  <a:srgbClr val="000080"/>
                </a:highlight>
                <a:latin typeface="仿宋" panose="02010609060101010101" pitchFamily="49" charset="-122"/>
                <a:ea typeface="仿宋" panose="02010609060101010101" pitchFamily="49" charset="-122"/>
                <a:hlinkClick r:id="rId2" action="ppaction://hlinkfile"/>
              </a:rPr>
              <a:t>南京市</a:t>
            </a:r>
            <a:r>
              <a:rPr lang="en-US" altLang="zh-CN" sz="2800" b="1" dirty="0">
                <a:highlight>
                  <a:srgbClr val="000080"/>
                </a:highlight>
                <a:latin typeface="仿宋" panose="02010609060101010101" pitchFamily="49" charset="-122"/>
                <a:ea typeface="仿宋" panose="02010609060101010101" pitchFamily="49" charset="-122"/>
                <a:hlinkClick r:id="rId2" action="ppaction://hlinkfile"/>
              </a:rPr>
              <a:t>2020-2021</a:t>
            </a:r>
            <a:r>
              <a:rPr lang="zh-CN" altLang="en-US" sz="2800" b="1" dirty="0">
                <a:highlight>
                  <a:srgbClr val="000080"/>
                </a:highlight>
                <a:latin typeface="仿宋" panose="02010609060101010101" pitchFamily="49" charset="-122"/>
                <a:ea typeface="仿宋" panose="02010609060101010101" pitchFamily="49" charset="-122"/>
                <a:hlinkClick r:id="rId2" action="ppaction://hlinkfile"/>
              </a:rPr>
              <a:t>学年度校历</a:t>
            </a:r>
            <a:r>
              <a:rPr lang="zh-CN" altLang="en-US" sz="2800" b="1" dirty="0">
                <a:latin typeface="仿宋" panose="02010609060101010101" pitchFamily="49" charset="-122"/>
                <a:ea typeface="仿宋" panose="02010609060101010101" pitchFamily="49" charset="-122"/>
              </a:rPr>
              <a:t>，第一学期</a:t>
            </a:r>
            <a:r>
              <a:rPr lang="en-US" altLang="zh-CN" sz="2800" b="1" dirty="0">
                <a:latin typeface="仿宋" panose="02010609060101010101" pitchFamily="49" charset="-122"/>
                <a:ea typeface="仿宋" panose="02010609060101010101" pitchFamily="49" charset="-122"/>
              </a:rPr>
              <a:t>11</a:t>
            </a:r>
            <a:r>
              <a:rPr lang="zh-CN" altLang="en-US" sz="2800" b="1" dirty="0">
                <a:latin typeface="仿宋" panose="02010609060101010101" pitchFamily="49" charset="-122"/>
                <a:ea typeface="仿宋" panose="02010609060101010101" pitchFamily="49" charset="-122"/>
              </a:rPr>
              <a:t>周期中考试，去除双节假期，教学时长为</a:t>
            </a:r>
            <a:r>
              <a:rPr lang="en-US" altLang="zh-CN" sz="2800" b="1" dirty="0">
                <a:latin typeface="仿宋" panose="02010609060101010101" pitchFamily="49" charset="-122"/>
                <a:ea typeface="仿宋" panose="02010609060101010101" pitchFamily="49" charset="-122"/>
              </a:rPr>
              <a:t>9</a:t>
            </a:r>
            <a:r>
              <a:rPr lang="zh-CN" altLang="en-US" sz="2800" b="1" dirty="0">
                <a:latin typeface="仿宋" panose="02010609060101010101" pitchFamily="49" charset="-122"/>
                <a:ea typeface="仿宋" panose="02010609060101010101" pitchFamily="49" charset="-122"/>
              </a:rPr>
              <a:t>周</a:t>
            </a:r>
            <a:r>
              <a:rPr lang="en-US" altLang="zh-CN" sz="2800" b="1" dirty="0">
                <a:latin typeface="仿宋" panose="02010609060101010101" pitchFamily="49" charset="-122"/>
                <a:ea typeface="仿宋" panose="02010609060101010101" pitchFamily="49" charset="-122"/>
              </a:rPr>
              <a:t>18</a:t>
            </a:r>
            <a:r>
              <a:rPr lang="zh-CN" altLang="en-US" sz="2800" b="1" dirty="0">
                <a:latin typeface="仿宋" panose="02010609060101010101" pitchFamily="49" charset="-122"/>
                <a:ea typeface="仿宋" panose="02010609060101010101" pitchFamily="49" charset="-122"/>
              </a:rPr>
              <a:t>课时。</a:t>
            </a:r>
            <a:endParaRPr lang="en-US" altLang="zh-CN" sz="2800" b="1" dirty="0">
              <a:latin typeface="仿宋" panose="02010609060101010101" pitchFamily="49" charset="-122"/>
              <a:ea typeface="仿宋" panose="02010609060101010101" pitchFamily="49" charset="-122"/>
            </a:endParaRPr>
          </a:p>
          <a:p>
            <a:endParaRPr lang="zh-CN" altLang="en-US" b="1" dirty="0">
              <a:latin typeface="华文新魏" panose="02010800040101010101" pitchFamily="2" charset="-122"/>
              <a:ea typeface="华文新魏" panose="02010800040101010101" pitchFamily="2" charset="-122"/>
            </a:endParaRPr>
          </a:p>
        </p:txBody>
      </p:sp>
      <p:pic>
        <p:nvPicPr>
          <p:cNvPr id="6" name="图片 5">
            <a:extLst>
              <a:ext uri="{FF2B5EF4-FFF2-40B4-BE49-F238E27FC236}">
                <a16:creationId xmlns:a16="http://schemas.microsoft.com/office/drawing/2014/main" id="{FAB7BC09-3192-48DA-899E-AC7DD47E4699}"/>
              </a:ext>
            </a:extLst>
          </p:cNvPr>
          <p:cNvPicPr>
            <a:picLocks noChangeAspect="1"/>
          </p:cNvPicPr>
          <p:nvPr/>
        </p:nvPicPr>
        <p:blipFill>
          <a:blip r:embed="rId3"/>
          <a:stretch>
            <a:fillRect/>
          </a:stretch>
        </p:blipFill>
        <p:spPr>
          <a:xfrm>
            <a:off x="1366787" y="3051207"/>
            <a:ext cx="8778240" cy="971049"/>
          </a:xfrm>
          <a:prstGeom prst="rect">
            <a:avLst/>
          </a:prstGeom>
        </p:spPr>
      </p:pic>
    </p:spTree>
    <p:extLst>
      <p:ext uri="{BB962C8B-B14F-4D97-AF65-F5344CB8AC3E}">
        <p14:creationId xmlns:p14="http://schemas.microsoft.com/office/powerpoint/2010/main" val="34005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551E1A-DE69-4EDE-B484-4FDF800EC7B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C550C0A-0502-4882-96F8-890FE7123638}"/>
              </a:ext>
            </a:extLst>
          </p:cNvPr>
          <p:cNvSpPr>
            <a:spLocks noGrp="1"/>
          </p:cNvSpPr>
          <p:nvPr>
            <p:ph idx="1"/>
          </p:nvPr>
        </p:nvSpPr>
        <p:spPr/>
        <p:txBody>
          <a:bodyPr>
            <a:normAutofit/>
          </a:bodyPr>
          <a:lstStyle/>
          <a:p>
            <a:r>
              <a:rPr lang="zh-CN" altLang="en-US" sz="2800" b="1" dirty="0">
                <a:latin typeface="仿宋" panose="02010609060101010101" pitchFamily="49" charset="-122"/>
                <a:ea typeface="仿宋" panose="02010609060101010101" pitchFamily="49" charset="-122"/>
              </a:rPr>
              <a:t>必修一模块共</a:t>
            </a:r>
            <a:r>
              <a:rPr lang="en-US" altLang="zh-CN" sz="2800" b="1" dirty="0">
                <a:latin typeface="仿宋" panose="02010609060101010101" pitchFamily="49" charset="-122"/>
                <a:ea typeface="仿宋" panose="02010609060101010101" pitchFamily="49" charset="-122"/>
              </a:rPr>
              <a:t>4</a:t>
            </a:r>
            <a:r>
              <a:rPr lang="zh-CN" altLang="en-US" sz="2800" b="1" dirty="0">
                <a:latin typeface="仿宋" panose="02010609060101010101" pitchFamily="49" charset="-122"/>
                <a:ea typeface="仿宋" panose="02010609060101010101" pitchFamily="49" charset="-122"/>
              </a:rPr>
              <a:t>课</a:t>
            </a:r>
            <a:r>
              <a:rPr lang="en-US" altLang="zh-CN" sz="2800" b="1" dirty="0">
                <a:latin typeface="仿宋" panose="02010609060101010101" pitchFamily="49" charset="-122"/>
                <a:ea typeface="仿宋" panose="02010609060101010101" pitchFamily="49" charset="-122"/>
              </a:rPr>
              <a:t>11</a:t>
            </a:r>
            <a:r>
              <a:rPr lang="zh-CN" altLang="en-US" sz="2800" b="1" dirty="0">
                <a:latin typeface="仿宋" panose="02010609060101010101" pitchFamily="49" charset="-122"/>
                <a:ea typeface="仿宋" panose="02010609060101010101" pitchFamily="49" charset="-122"/>
              </a:rPr>
              <a:t>框</a:t>
            </a:r>
            <a:r>
              <a:rPr lang="en-US" altLang="zh-CN" sz="2800" b="1" dirty="0">
                <a:latin typeface="仿宋" panose="02010609060101010101" pitchFamily="49" charset="-122"/>
                <a:ea typeface="仿宋" panose="02010609060101010101" pitchFamily="49" charset="-122"/>
              </a:rPr>
              <a:t>+2</a:t>
            </a:r>
            <a:r>
              <a:rPr lang="zh-CN" altLang="en-US" sz="2800" b="1" dirty="0">
                <a:latin typeface="仿宋" panose="02010609060101010101" pitchFamily="49" charset="-122"/>
                <a:ea typeface="仿宋" panose="02010609060101010101" pitchFamily="49" charset="-122"/>
              </a:rPr>
              <a:t>个综合探究。</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从课时安排来看，可以灵活处理。</a:t>
            </a:r>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考虑到本课教学内容量大，又是高中思政课的起始，本课的教学课时可以适当放宽至</a:t>
            </a:r>
            <a:r>
              <a:rPr lang="en-US" altLang="zh-CN" sz="2800" b="1" dirty="0">
                <a:latin typeface="仿宋" panose="02010609060101010101" pitchFamily="49" charset="-122"/>
                <a:ea typeface="仿宋" panose="02010609060101010101" pitchFamily="49" charset="-122"/>
              </a:rPr>
              <a:t>2~4</a:t>
            </a:r>
            <a:r>
              <a:rPr lang="zh-CN" altLang="en-US" sz="2800" b="1" dirty="0">
                <a:latin typeface="仿宋" panose="02010609060101010101" pitchFamily="49" charset="-122"/>
                <a:ea typeface="仿宋" panose="02010609060101010101" pitchFamily="49" charset="-122"/>
              </a:rPr>
              <a:t>课时。</a:t>
            </a:r>
            <a:endParaRPr lang="en-US" altLang="zh-CN" sz="2800" b="1" dirty="0">
              <a:latin typeface="仿宋" panose="02010609060101010101" pitchFamily="49" charset="-122"/>
              <a:ea typeface="仿宋" panose="02010609060101010101" pitchFamily="49" charset="-122"/>
            </a:endParaRPr>
          </a:p>
          <a:p>
            <a:endParaRPr lang="en-US" altLang="zh-CN"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1846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3C27E-5DBA-4CD0-8445-B1E0FEACAEA4}"/>
              </a:ext>
            </a:extLst>
          </p:cNvPr>
          <p:cNvSpPr>
            <a:spLocks noGrp="1"/>
          </p:cNvSpPr>
          <p:nvPr>
            <p:ph type="title"/>
          </p:nvPr>
        </p:nvSpPr>
        <p:spPr/>
        <p:txBody>
          <a:bodyPr/>
          <a:lstStyle/>
          <a:p>
            <a:r>
              <a:rPr lang="zh-CN" altLang="en-US" b="1" dirty="0">
                <a:solidFill>
                  <a:srgbClr val="FFFF00"/>
                </a:solidFill>
                <a:latin typeface="华文新魏" panose="02010800040101010101" pitchFamily="2" charset="-122"/>
                <a:ea typeface="华文新魏" panose="02010800040101010101" pitchFamily="2" charset="-122"/>
              </a:rPr>
              <a:t>二、内容要求</a:t>
            </a:r>
          </a:p>
        </p:txBody>
      </p:sp>
      <p:sp>
        <p:nvSpPr>
          <p:cNvPr id="3" name="内容占位符 2">
            <a:extLst>
              <a:ext uri="{FF2B5EF4-FFF2-40B4-BE49-F238E27FC236}">
                <a16:creationId xmlns:a16="http://schemas.microsoft.com/office/drawing/2014/main" id="{754BACF9-DA93-4770-BD2F-CC61C2FD670B}"/>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74999836-32F1-43A0-8F92-234864E7A96A}"/>
              </a:ext>
            </a:extLst>
          </p:cNvPr>
          <p:cNvPicPr>
            <a:picLocks noChangeAspect="1"/>
          </p:cNvPicPr>
          <p:nvPr/>
        </p:nvPicPr>
        <p:blipFill>
          <a:blip r:embed="rId2"/>
          <a:stretch>
            <a:fillRect/>
          </a:stretch>
        </p:blipFill>
        <p:spPr>
          <a:xfrm>
            <a:off x="972152" y="2310180"/>
            <a:ext cx="10279781" cy="3794592"/>
          </a:xfrm>
          <a:prstGeom prst="rect">
            <a:avLst/>
          </a:prstGeom>
        </p:spPr>
      </p:pic>
    </p:spTree>
    <p:extLst>
      <p:ext uri="{BB962C8B-B14F-4D97-AF65-F5344CB8AC3E}">
        <p14:creationId xmlns:p14="http://schemas.microsoft.com/office/powerpoint/2010/main" val="19775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985A23-16AF-4BE2-AC11-3E48AB7AAFE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2FB769F-A183-4354-88BA-3078CA7B794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D814279-53E5-4F77-9D2D-811208343BFA}"/>
              </a:ext>
            </a:extLst>
          </p:cNvPr>
          <p:cNvPicPr>
            <a:picLocks noChangeAspect="1"/>
          </p:cNvPicPr>
          <p:nvPr/>
        </p:nvPicPr>
        <p:blipFill>
          <a:blip r:embed="rId2"/>
          <a:stretch>
            <a:fillRect/>
          </a:stretch>
        </p:blipFill>
        <p:spPr>
          <a:xfrm>
            <a:off x="680320" y="753229"/>
            <a:ext cx="9613861" cy="5811200"/>
          </a:xfrm>
          <a:prstGeom prst="rect">
            <a:avLst/>
          </a:prstGeom>
        </p:spPr>
      </p:pic>
    </p:spTree>
    <p:extLst>
      <p:ext uri="{BB962C8B-B14F-4D97-AF65-F5344CB8AC3E}">
        <p14:creationId xmlns:p14="http://schemas.microsoft.com/office/powerpoint/2010/main" val="11794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3BBE31-89C0-4473-9117-6435902570BE}"/>
              </a:ext>
            </a:extLst>
          </p:cNvPr>
          <p:cNvSpPr>
            <a:spLocks noGrp="1"/>
          </p:cNvSpPr>
          <p:nvPr>
            <p:ph type="title"/>
          </p:nvPr>
        </p:nvSpPr>
        <p:spPr/>
        <p:txBody>
          <a:bodyPr/>
          <a:lstStyle/>
          <a:p>
            <a:r>
              <a:rPr lang="zh-CN" altLang="en-US" dirty="0">
                <a:solidFill>
                  <a:srgbClr val="FFFF00"/>
                </a:solidFill>
                <a:latin typeface="华文新魏" panose="02010800040101010101" pitchFamily="2" charset="-122"/>
                <a:ea typeface="华文新魏" panose="02010800040101010101" pitchFamily="2" charset="-122"/>
              </a:rPr>
              <a:t>三、学业要求（模块）</a:t>
            </a:r>
          </a:p>
        </p:txBody>
      </p:sp>
      <p:sp>
        <p:nvSpPr>
          <p:cNvPr id="3" name="内容占位符 2">
            <a:extLst>
              <a:ext uri="{FF2B5EF4-FFF2-40B4-BE49-F238E27FC236}">
                <a16:creationId xmlns:a16="http://schemas.microsoft.com/office/drawing/2014/main" id="{9DA06C01-EBCF-4E1A-8248-18F509682891}"/>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F409C87-C512-47A7-A75B-B6325D538392}"/>
              </a:ext>
            </a:extLst>
          </p:cNvPr>
          <p:cNvPicPr>
            <a:picLocks noChangeAspect="1"/>
          </p:cNvPicPr>
          <p:nvPr/>
        </p:nvPicPr>
        <p:blipFill>
          <a:blip r:embed="rId2"/>
          <a:stretch>
            <a:fillRect/>
          </a:stretch>
        </p:blipFill>
        <p:spPr>
          <a:xfrm>
            <a:off x="1029903" y="2254189"/>
            <a:ext cx="9336505" cy="4223613"/>
          </a:xfrm>
          <a:prstGeom prst="rect">
            <a:avLst/>
          </a:prstGeom>
        </p:spPr>
      </p:pic>
    </p:spTree>
    <p:extLst>
      <p:ext uri="{BB962C8B-B14F-4D97-AF65-F5344CB8AC3E}">
        <p14:creationId xmlns:p14="http://schemas.microsoft.com/office/powerpoint/2010/main" val="25746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3902A6-7B9F-4D98-9251-BC6D1F7C9604}"/>
              </a:ext>
            </a:extLst>
          </p:cNvPr>
          <p:cNvSpPr>
            <a:spLocks noGrp="1"/>
          </p:cNvSpPr>
          <p:nvPr>
            <p:ph type="title"/>
          </p:nvPr>
        </p:nvSpPr>
        <p:spPr/>
        <p:txBody>
          <a:bodyPr/>
          <a:lstStyle/>
          <a:p>
            <a:r>
              <a:rPr lang="zh-CN" altLang="en-US" b="1" dirty="0">
                <a:solidFill>
                  <a:srgbClr val="FFFF00"/>
                </a:solidFill>
                <a:latin typeface="华文新魏" panose="02010800040101010101" pitchFamily="2" charset="-122"/>
                <a:ea typeface="华文新魏" panose="02010800040101010101" pitchFamily="2" charset="-122"/>
              </a:rPr>
              <a:t>四、教学建议</a:t>
            </a:r>
          </a:p>
        </p:txBody>
      </p:sp>
      <p:sp>
        <p:nvSpPr>
          <p:cNvPr id="3" name="内容占位符 2">
            <a:extLst>
              <a:ext uri="{FF2B5EF4-FFF2-40B4-BE49-F238E27FC236}">
                <a16:creationId xmlns:a16="http://schemas.microsoft.com/office/drawing/2014/main" id="{6FAE9A45-E612-4C8B-9BCA-6B23CF326F46}"/>
              </a:ext>
            </a:extLst>
          </p:cNvPr>
          <p:cNvSpPr>
            <a:spLocks noGrp="1"/>
          </p:cNvSpPr>
          <p:nvPr>
            <p:ph idx="1"/>
          </p:nvPr>
        </p:nvSpPr>
        <p:spPr/>
        <p:txBody>
          <a:bodyPr>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（一）明确目标定位</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培育核心素养</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latin typeface="仿宋" panose="02010609060101010101" pitchFamily="49" charset="-122"/>
                <a:ea typeface="仿宋" panose="02010609060101010101" pitchFamily="49" charset="-122"/>
              </a:rPr>
              <a:t>教学目标：立足于立德树人根本任务，把握思想政治课的关键地位，从双基、三维目标走向素养导向。</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考查对象：学生的核心素养水平。</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设计评价任务、制定教学目标，都必须指向学科核心素养。</a:t>
            </a:r>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具体教学目标的制订与评价方式的选择聚焦学生思想政治学科核心素养的发展，整合知识与技能、过程与方法、情感态度价值观。</a:t>
            </a:r>
            <a:endParaRPr lang="en-US" altLang="zh-CN" sz="2800" b="1" dirty="0">
              <a:latin typeface="仿宋" panose="02010609060101010101" pitchFamily="49" charset="-122"/>
              <a:ea typeface="仿宋" panose="02010609060101010101" pitchFamily="49" charset="-122"/>
            </a:endParaRPr>
          </a:p>
          <a:p>
            <a:endParaRPr lang="zh-CN" altLang="en-US" sz="28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885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33649-3139-4C8D-A012-E536E8F9F5F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1DA0193-3D4D-4FA2-96F8-D93B7AAD2BE8}"/>
              </a:ext>
            </a:extLst>
          </p:cNvPr>
          <p:cNvSpPr>
            <a:spLocks noGrp="1"/>
          </p:cNvSpPr>
          <p:nvPr>
            <p:ph idx="1"/>
          </p:nvPr>
        </p:nvSpPr>
        <p:spPr/>
        <p:txBody>
          <a:bodyPr>
            <a:normAutofit/>
          </a:bodyPr>
          <a:lstStyle/>
          <a:p>
            <a:r>
              <a:rPr lang="zh-CN" altLang="en-US" sz="2800" b="1" dirty="0">
                <a:latin typeface="仿宋" panose="02010609060101010101" pitchFamily="49" charset="-122"/>
                <a:ea typeface="仿宋" panose="02010609060101010101" pitchFamily="49" charset="-122"/>
              </a:rPr>
              <a:t>第一课   社会主义从空想到科学、理论到实践的发展</a:t>
            </a:r>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把握要旨：讲清来龙去脉（人类社会发展的一般规律及其总趋势，从而坚定社会主义信念）</a:t>
            </a:r>
            <a:endParaRPr lang="en-US" altLang="zh-CN" sz="2800" b="1" dirty="0">
              <a:latin typeface="仿宋" panose="02010609060101010101" pitchFamily="49" charset="-122"/>
              <a:ea typeface="仿宋" panose="02010609060101010101" pitchFamily="49" charset="-122"/>
            </a:endParaRPr>
          </a:p>
          <a:p>
            <a:endParaRPr lang="en-US" altLang="zh-CN" sz="2800" b="1" dirty="0">
              <a:latin typeface="仿宋" panose="02010609060101010101" pitchFamily="49" charset="-122"/>
              <a:ea typeface="仿宋" panose="02010609060101010101" pitchFamily="49" charset="-122"/>
            </a:endParaRPr>
          </a:p>
          <a:p>
            <a:r>
              <a:rPr lang="zh-CN" altLang="en-US" sz="2800" b="1" dirty="0">
                <a:latin typeface="仿宋" panose="02010609060101010101" pitchFamily="49" charset="-122"/>
                <a:ea typeface="仿宋" panose="02010609060101010101" pitchFamily="49" charset="-122"/>
              </a:rPr>
              <a:t>核心素养目标：重在形成正确的政治认同，贯穿科学精神培育。</a:t>
            </a:r>
            <a:endParaRPr lang="en-US" altLang="zh-CN" sz="28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5417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柏林">
  <a:themeElements>
    <a:clrScheme name="柏林">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柏林">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柏林">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TM02892315[[fn=丝状]]</Template>
  <TotalTime>1721</TotalTime>
  <Words>1049</Words>
  <Application>Microsoft Office PowerPoint</Application>
  <PresentationFormat>宽屏</PresentationFormat>
  <Paragraphs>86</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仿宋</vt:lpstr>
      <vt:lpstr>华文隶书</vt:lpstr>
      <vt:lpstr>华文新魏</vt:lpstr>
      <vt:lpstr>微软雅黑</vt:lpstr>
      <vt:lpstr>Arial</vt:lpstr>
      <vt:lpstr>Calibri</vt:lpstr>
      <vt:lpstr>Calibri Light</vt:lpstr>
      <vt:lpstr>Trebuchet MS</vt:lpstr>
      <vt:lpstr>Wingdings 2</vt:lpstr>
      <vt:lpstr>HDOfficeLightV0</vt:lpstr>
      <vt:lpstr>柏林</vt:lpstr>
      <vt:lpstr>必修一第一课教学建议</vt:lpstr>
      <vt:lpstr>一、课时安排</vt:lpstr>
      <vt:lpstr>PowerPoint 演示文稿</vt:lpstr>
      <vt:lpstr>PowerPoint 演示文稿</vt:lpstr>
      <vt:lpstr>二、内容要求</vt:lpstr>
      <vt:lpstr>PowerPoint 演示文稿</vt:lpstr>
      <vt:lpstr>三、学业要求（模块）</vt:lpstr>
      <vt:lpstr>四、教学建议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必修一第一课教学建议</dc:title>
  <dc:creator>fanbin</dc:creator>
  <cp:lastModifiedBy>范斌</cp:lastModifiedBy>
  <cp:revision>38</cp:revision>
  <dcterms:created xsi:type="dcterms:W3CDTF">2020-08-25T13:00:54Z</dcterms:created>
  <dcterms:modified xsi:type="dcterms:W3CDTF">2020-08-26T17:43:40Z</dcterms:modified>
</cp:coreProperties>
</file>