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5" r:id="rId4"/>
    <p:sldId id="286" r:id="rId5"/>
    <p:sldId id="258" r:id="rId6"/>
    <p:sldId id="263" r:id="rId7"/>
    <p:sldId id="287" r:id="rId8"/>
    <p:sldId id="265" r:id="rId9"/>
    <p:sldId id="266" r:id="rId10"/>
    <p:sldId id="267" r:id="rId11"/>
    <p:sldId id="277" r:id="rId12"/>
    <p:sldId id="268" r:id="rId13"/>
    <p:sldId id="269" r:id="rId14"/>
    <p:sldId id="270" r:id="rId15"/>
    <p:sldId id="25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min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4" Type="http://schemas.openxmlformats.org/officeDocument/2006/relationships/image" Target="../media/image54.wmf"/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14.wmf"/><Relationship Id="rId8" Type="http://schemas.openxmlformats.org/officeDocument/2006/relationships/image" Target="../media/image7.wmf"/><Relationship Id="rId7" Type="http://schemas.openxmlformats.org/officeDocument/2006/relationships/image" Target="../media/image6.wmf"/><Relationship Id="rId6" Type="http://schemas.openxmlformats.org/officeDocument/2006/relationships/image" Target="../media/image5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2" Type="http://schemas.openxmlformats.org/officeDocument/2006/relationships/image" Target="../media/image16.wmf"/><Relationship Id="rId11" Type="http://schemas.openxmlformats.org/officeDocument/2006/relationships/image" Target="../media/image15.wmf"/><Relationship Id="rId10" Type="http://schemas.openxmlformats.org/officeDocument/2006/relationships/image" Target="../media/image4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25.wmf"/><Relationship Id="rId8" Type="http://schemas.openxmlformats.org/officeDocument/2006/relationships/image" Target="../media/image24.wmf"/><Relationship Id="rId7" Type="http://schemas.openxmlformats.org/officeDocument/2006/relationships/image" Target="../media/image23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1" Type="http://schemas.openxmlformats.org/officeDocument/2006/relationships/image" Target="../media/image27.wmf"/><Relationship Id="rId10" Type="http://schemas.openxmlformats.org/officeDocument/2006/relationships/image" Target="../media/image26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27.wmf"/><Relationship Id="rId4" Type="http://schemas.openxmlformats.org/officeDocument/2006/relationships/image" Target="../media/image24.wmf"/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9" Type="http://schemas.openxmlformats.org/officeDocument/2006/relationships/image" Target="../media/image35.wmf"/><Relationship Id="rId8" Type="http://schemas.openxmlformats.org/officeDocument/2006/relationships/image" Target="../media/image34.wmf"/><Relationship Id="rId7" Type="http://schemas.openxmlformats.org/officeDocument/2006/relationships/image" Target="../media/image33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44.wmf"/><Relationship Id="rId8" Type="http://schemas.openxmlformats.org/officeDocument/2006/relationships/image" Target="../media/image43.wmf"/><Relationship Id="rId7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5" Type="http://schemas.openxmlformats.org/officeDocument/2006/relationships/image" Target="../media/image49.wmf"/><Relationship Id="rId4" Type="http://schemas.openxmlformats.org/officeDocument/2006/relationships/image" Target="../media/image48.wmf"/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7" Type="http://schemas.openxmlformats.org/officeDocument/2006/relationships/image" Target="../media/image35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1.bin"/><Relationship Id="rId8" Type="http://schemas.openxmlformats.org/officeDocument/2006/relationships/image" Target="../media/image30.wmf"/><Relationship Id="rId7" Type="http://schemas.openxmlformats.org/officeDocument/2006/relationships/oleObject" Target="../embeddings/oleObject70.bin"/><Relationship Id="rId6" Type="http://schemas.openxmlformats.org/officeDocument/2006/relationships/image" Target="../media/image29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28.wmf"/><Relationship Id="rId3" Type="http://schemas.openxmlformats.org/officeDocument/2006/relationships/oleObject" Target="../embeddings/oleObject68.bin"/><Relationship Id="rId2" Type="http://schemas.openxmlformats.org/officeDocument/2006/relationships/image" Target="../media/image14.wmf"/><Relationship Id="rId16" Type="http://schemas.openxmlformats.org/officeDocument/2006/relationships/vmlDrawing" Target="../drawings/vmlDrawing9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35.wmf"/><Relationship Id="rId13" Type="http://schemas.openxmlformats.org/officeDocument/2006/relationships/oleObject" Target="../embeddings/oleObject73.bin"/><Relationship Id="rId12" Type="http://schemas.openxmlformats.org/officeDocument/2006/relationships/image" Target="../media/image32.wmf"/><Relationship Id="rId11" Type="http://schemas.openxmlformats.org/officeDocument/2006/relationships/oleObject" Target="../embeddings/oleObject72.bin"/><Relationship Id="rId10" Type="http://schemas.openxmlformats.org/officeDocument/2006/relationships/image" Target="../media/image31.wmf"/><Relationship Id="rId1" Type="http://schemas.openxmlformats.org/officeDocument/2006/relationships/oleObject" Target="../embeddings/oleObject67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0.wmf"/><Relationship Id="rId1" Type="http://schemas.openxmlformats.org/officeDocument/2006/relationships/oleObject" Target="../embeddings/oleObject74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54.wmf"/><Relationship Id="rId7" Type="http://schemas.openxmlformats.org/officeDocument/2006/relationships/oleObject" Target="../embeddings/oleObject78.bin"/><Relationship Id="rId6" Type="http://schemas.openxmlformats.org/officeDocument/2006/relationships/image" Target="../media/image53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52.wmf"/><Relationship Id="rId3" Type="http://schemas.openxmlformats.org/officeDocument/2006/relationships/oleObject" Target="../embeddings/oleObject76.bin"/><Relationship Id="rId2" Type="http://schemas.openxmlformats.org/officeDocument/2006/relationships/image" Target="../media/image51.wmf"/><Relationship Id="rId10" Type="http://schemas.openxmlformats.org/officeDocument/2006/relationships/vmlDrawing" Target="../drawings/vmlDrawing11.vml"/><Relationship Id="rId1" Type="http://schemas.openxmlformats.org/officeDocument/2006/relationships/oleObject" Target="../embeddings/oleObject75.bin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6.wmf"/><Relationship Id="rId3" Type="http://schemas.openxmlformats.org/officeDocument/2006/relationships/oleObject" Target="../embeddings/oleObject80.bin"/><Relationship Id="rId2" Type="http://schemas.openxmlformats.org/officeDocument/2006/relationships/image" Target="../media/image55.wmf"/><Relationship Id="rId1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3.wmf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image" Target="../media/image7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4.wmf"/><Relationship Id="rId12" Type="http://schemas.openxmlformats.org/officeDocument/2006/relationships/vmlDrawing" Target="../drawings/vmlDrawing2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8.wmf"/><Relationship Id="rId1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4.bin"/><Relationship Id="rId8" Type="http://schemas.openxmlformats.org/officeDocument/2006/relationships/image" Target="../media/image12.wmf"/><Relationship Id="rId7" Type="http://schemas.openxmlformats.org/officeDocument/2006/relationships/oleObject" Target="../embeddings/oleObject13.bin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Relationship Id="rId31" Type="http://schemas.openxmlformats.org/officeDocument/2006/relationships/vmlDrawing" Target="../drawings/vmlDrawing3.vml"/><Relationship Id="rId30" Type="http://schemas.openxmlformats.org/officeDocument/2006/relationships/slideLayout" Target="../slideLayouts/slideLayout2.xml"/><Relationship Id="rId3" Type="http://schemas.openxmlformats.org/officeDocument/2006/relationships/oleObject" Target="../embeddings/oleObject11.bin"/><Relationship Id="rId29" Type="http://schemas.openxmlformats.org/officeDocument/2006/relationships/oleObject" Target="../embeddings/oleObject26.bin"/><Relationship Id="rId28" Type="http://schemas.openxmlformats.org/officeDocument/2006/relationships/oleObject" Target="../embeddings/oleObject25.bin"/><Relationship Id="rId27" Type="http://schemas.openxmlformats.org/officeDocument/2006/relationships/image" Target="../media/image16.wmf"/><Relationship Id="rId26" Type="http://schemas.openxmlformats.org/officeDocument/2006/relationships/oleObject" Target="../embeddings/oleObject24.bin"/><Relationship Id="rId25" Type="http://schemas.openxmlformats.org/officeDocument/2006/relationships/oleObject" Target="../embeddings/oleObject23.bin"/><Relationship Id="rId24" Type="http://schemas.openxmlformats.org/officeDocument/2006/relationships/oleObject" Target="../embeddings/oleObject22.bin"/><Relationship Id="rId23" Type="http://schemas.openxmlformats.org/officeDocument/2006/relationships/oleObject" Target="../embeddings/oleObject21.bin"/><Relationship Id="rId22" Type="http://schemas.openxmlformats.org/officeDocument/2006/relationships/image" Target="../media/image15.wmf"/><Relationship Id="rId21" Type="http://schemas.openxmlformats.org/officeDocument/2006/relationships/oleObject" Target="../embeddings/oleObject20.bin"/><Relationship Id="rId20" Type="http://schemas.openxmlformats.org/officeDocument/2006/relationships/image" Target="../media/image4.wmf"/><Relationship Id="rId2" Type="http://schemas.openxmlformats.org/officeDocument/2006/relationships/image" Target="../media/image9.wmf"/><Relationship Id="rId19" Type="http://schemas.openxmlformats.org/officeDocument/2006/relationships/oleObject" Target="../embeddings/oleObject19.bin"/><Relationship Id="rId18" Type="http://schemas.openxmlformats.org/officeDocument/2006/relationships/image" Target="../media/image14.wmf"/><Relationship Id="rId17" Type="http://schemas.openxmlformats.org/officeDocument/2006/relationships/oleObject" Target="../embeddings/oleObject18.bin"/><Relationship Id="rId16" Type="http://schemas.openxmlformats.org/officeDocument/2006/relationships/image" Target="../media/image7.wmf"/><Relationship Id="rId15" Type="http://schemas.openxmlformats.org/officeDocument/2006/relationships/oleObject" Target="../embeddings/oleObject17.bin"/><Relationship Id="rId14" Type="http://schemas.openxmlformats.org/officeDocument/2006/relationships/image" Target="../media/image6.wmf"/><Relationship Id="rId13" Type="http://schemas.openxmlformats.org/officeDocument/2006/relationships/oleObject" Target="../embeddings/oleObject16.bin"/><Relationship Id="rId12" Type="http://schemas.openxmlformats.org/officeDocument/2006/relationships/image" Target="../media/image5.wmf"/><Relationship Id="rId11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1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1.bin"/><Relationship Id="rId8" Type="http://schemas.openxmlformats.org/officeDocument/2006/relationships/image" Target="../media/image20.wmf"/><Relationship Id="rId7" Type="http://schemas.openxmlformats.org/officeDocument/2006/relationships/oleObject" Target="../embeddings/oleObject30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28.bin"/><Relationship Id="rId25" Type="http://schemas.openxmlformats.org/officeDocument/2006/relationships/vmlDrawing" Target="../drawings/vmlDrawing4.vml"/><Relationship Id="rId24" Type="http://schemas.openxmlformats.org/officeDocument/2006/relationships/slideLayout" Target="../slideLayouts/slideLayout7.xml"/><Relationship Id="rId23" Type="http://schemas.openxmlformats.org/officeDocument/2006/relationships/audio" Target="../media/audio1.wav"/><Relationship Id="rId22" Type="http://schemas.openxmlformats.org/officeDocument/2006/relationships/image" Target="../media/image27.wmf"/><Relationship Id="rId21" Type="http://schemas.openxmlformats.org/officeDocument/2006/relationships/oleObject" Target="../embeddings/oleObject37.bin"/><Relationship Id="rId20" Type="http://schemas.openxmlformats.org/officeDocument/2006/relationships/image" Target="../media/image26.wmf"/><Relationship Id="rId2" Type="http://schemas.openxmlformats.org/officeDocument/2006/relationships/image" Target="../media/image17.wmf"/><Relationship Id="rId19" Type="http://schemas.openxmlformats.org/officeDocument/2006/relationships/oleObject" Target="../embeddings/oleObject36.bin"/><Relationship Id="rId18" Type="http://schemas.openxmlformats.org/officeDocument/2006/relationships/image" Target="../media/image25.wmf"/><Relationship Id="rId17" Type="http://schemas.openxmlformats.org/officeDocument/2006/relationships/oleObject" Target="../embeddings/oleObject35.bin"/><Relationship Id="rId16" Type="http://schemas.openxmlformats.org/officeDocument/2006/relationships/image" Target="../media/image24.wmf"/><Relationship Id="rId15" Type="http://schemas.openxmlformats.org/officeDocument/2006/relationships/oleObject" Target="../embeddings/oleObject34.bin"/><Relationship Id="rId14" Type="http://schemas.openxmlformats.org/officeDocument/2006/relationships/image" Target="../media/image23.wmf"/><Relationship Id="rId13" Type="http://schemas.openxmlformats.org/officeDocument/2006/relationships/oleObject" Target="../embeddings/oleObject33.bin"/><Relationship Id="rId12" Type="http://schemas.openxmlformats.org/officeDocument/2006/relationships/image" Target="../media/image22.wmf"/><Relationship Id="rId11" Type="http://schemas.openxmlformats.org/officeDocument/2006/relationships/oleObject" Target="../embeddings/oleObject32.bin"/><Relationship Id="rId10" Type="http://schemas.openxmlformats.org/officeDocument/2006/relationships/image" Target="../media/image21.wmf"/><Relationship Id="rId1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2.bin"/><Relationship Id="rId8" Type="http://schemas.openxmlformats.org/officeDocument/2006/relationships/image" Target="../media/image24.wmf"/><Relationship Id="rId7" Type="http://schemas.openxmlformats.org/officeDocument/2006/relationships/oleObject" Target="../embeddings/oleObject41.bin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22.wmf"/><Relationship Id="rId3" Type="http://schemas.openxmlformats.org/officeDocument/2006/relationships/oleObject" Target="../embeddings/oleObject39.bin"/><Relationship Id="rId2" Type="http://schemas.openxmlformats.org/officeDocument/2006/relationships/image" Target="../media/image21.wmf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38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7.bin"/><Relationship Id="rId8" Type="http://schemas.openxmlformats.org/officeDocument/2006/relationships/image" Target="../media/image30.wmf"/><Relationship Id="rId7" Type="http://schemas.openxmlformats.org/officeDocument/2006/relationships/oleObject" Target="../embeddings/oleObject46.bin"/><Relationship Id="rId6" Type="http://schemas.openxmlformats.org/officeDocument/2006/relationships/image" Target="../media/image29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28.wmf"/><Relationship Id="rId3" Type="http://schemas.openxmlformats.org/officeDocument/2006/relationships/oleObject" Target="../embeddings/oleObject44.bin"/><Relationship Id="rId21" Type="http://schemas.openxmlformats.org/officeDocument/2006/relationships/vmlDrawing" Target="../drawings/vmlDrawing6.vml"/><Relationship Id="rId20" Type="http://schemas.openxmlformats.org/officeDocument/2006/relationships/slideLayout" Target="../slideLayouts/slideLayout7.xml"/><Relationship Id="rId2" Type="http://schemas.openxmlformats.org/officeDocument/2006/relationships/image" Target="../media/image14.wmf"/><Relationship Id="rId19" Type="http://schemas.openxmlformats.org/officeDocument/2006/relationships/audio" Target="../media/audio1.wav"/><Relationship Id="rId18" Type="http://schemas.openxmlformats.org/officeDocument/2006/relationships/image" Target="../media/image35.wmf"/><Relationship Id="rId17" Type="http://schemas.openxmlformats.org/officeDocument/2006/relationships/oleObject" Target="../embeddings/oleObject51.bin"/><Relationship Id="rId16" Type="http://schemas.openxmlformats.org/officeDocument/2006/relationships/image" Target="../media/image34.wmf"/><Relationship Id="rId15" Type="http://schemas.openxmlformats.org/officeDocument/2006/relationships/oleObject" Target="../embeddings/oleObject50.bin"/><Relationship Id="rId14" Type="http://schemas.openxmlformats.org/officeDocument/2006/relationships/image" Target="../media/image33.wmf"/><Relationship Id="rId13" Type="http://schemas.openxmlformats.org/officeDocument/2006/relationships/oleObject" Target="../embeddings/oleObject49.bin"/><Relationship Id="rId12" Type="http://schemas.openxmlformats.org/officeDocument/2006/relationships/image" Target="../media/image32.wmf"/><Relationship Id="rId11" Type="http://schemas.openxmlformats.org/officeDocument/2006/relationships/oleObject" Target="../embeddings/oleObject48.bin"/><Relationship Id="rId10" Type="http://schemas.openxmlformats.org/officeDocument/2006/relationships/image" Target="../media/image31.wmf"/><Relationship Id="rId1" Type="http://schemas.openxmlformats.org/officeDocument/2006/relationships/oleObject" Target="../embeddings/oleObject43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6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55.bin"/><Relationship Id="rId6" Type="http://schemas.openxmlformats.org/officeDocument/2006/relationships/image" Target="../media/image38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53.bin"/><Relationship Id="rId21" Type="http://schemas.openxmlformats.org/officeDocument/2006/relationships/vmlDrawing" Target="../drawings/vmlDrawing7.vml"/><Relationship Id="rId20" Type="http://schemas.openxmlformats.org/officeDocument/2006/relationships/slideLayout" Target="../slideLayouts/slideLayout7.xml"/><Relationship Id="rId2" Type="http://schemas.openxmlformats.org/officeDocument/2006/relationships/image" Target="../media/image36.wmf"/><Relationship Id="rId19" Type="http://schemas.openxmlformats.org/officeDocument/2006/relationships/image" Target="../media/image44.wmf"/><Relationship Id="rId18" Type="http://schemas.openxmlformats.org/officeDocument/2006/relationships/oleObject" Target="../embeddings/oleObject61.bin"/><Relationship Id="rId17" Type="http://schemas.openxmlformats.org/officeDocument/2006/relationships/oleObject" Target="../embeddings/oleObject60.bin"/><Relationship Id="rId16" Type="http://schemas.openxmlformats.org/officeDocument/2006/relationships/image" Target="../media/image43.wmf"/><Relationship Id="rId15" Type="http://schemas.openxmlformats.org/officeDocument/2006/relationships/oleObject" Target="../embeddings/oleObject59.bin"/><Relationship Id="rId14" Type="http://schemas.openxmlformats.org/officeDocument/2006/relationships/image" Target="../media/image42.wmf"/><Relationship Id="rId13" Type="http://schemas.openxmlformats.org/officeDocument/2006/relationships/oleObject" Target="../embeddings/oleObject58.bin"/><Relationship Id="rId12" Type="http://schemas.openxmlformats.org/officeDocument/2006/relationships/image" Target="../media/image41.wmf"/><Relationship Id="rId11" Type="http://schemas.openxmlformats.org/officeDocument/2006/relationships/oleObject" Target="../embeddings/oleObject57.bin"/><Relationship Id="rId10" Type="http://schemas.openxmlformats.org/officeDocument/2006/relationships/image" Target="../media/image40.wmf"/><Relationship Id="rId1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6.bin"/><Relationship Id="rId8" Type="http://schemas.openxmlformats.org/officeDocument/2006/relationships/image" Target="../media/image48.wmf"/><Relationship Id="rId7" Type="http://schemas.openxmlformats.org/officeDocument/2006/relationships/oleObject" Target="../embeddings/oleObject65.bin"/><Relationship Id="rId6" Type="http://schemas.openxmlformats.org/officeDocument/2006/relationships/image" Target="../media/image47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46.wmf"/><Relationship Id="rId3" Type="http://schemas.openxmlformats.org/officeDocument/2006/relationships/oleObject" Target="../embeddings/oleObject63.bin"/><Relationship Id="rId2" Type="http://schemas.openxmlformats.org/officeDocument/2006/relationships/image" Target="../media/image45.wmf"/><Relationship Id="rId12" Type="http://schemas.openxmlformats.org/officeDocument/2006/relationships/vmlDrawing" Target="../drawings/vmlDrawing8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49.wmf"/><Relationship Id="rId1" Type="http://schemas.openxmlformats.org/officeDocument/2006/relationships/oleObject" Target="../embeddings/oleObject6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5" name="Rectangle 5"/>
          <p:cNvSpPr/>
          <p:nvPr/>
        </p:nvSpPr>
        <p:spPr>
          <a:xfrm>
            <a:off x="582930" y="2014855"/>
            <a:ext cx="11087100" cy="13220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b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ea typeface="华文新魏" panose="02010800040101010101" pitchFamily="2" charset="-122"/>
              </a:rPr>
              <a:t>3.1.3</a:t>
            </a:r>
            <a:r>
              <a:rPr lang="zh-CN" altLang="en-US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ea typeface="华文新魏" panose="02010800040101010101" pitchFamily="2" charset="-122"/>
              </a:rPr>
              <a:t>空间向量基本定理</a:t>
            </a:r>
            <a:endParaRPr lang="zh-CN" altLang="en-US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2"/>
          <p:cNvSpPr txBox="1"/>
          <p:nvPr/>
        </p:nvSpPr>
        <p:spPr>
          <a:xfrm>
            <a:off x="751205" y="160655"/>
            <a:ext cx="7697788" cy="82994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空间向量的基本定理：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8195" name="Text Box 3"/>
          <p:cNvSpPr txBox="1"/>
          <p:nvPr/>
        </p:nvSpPr>
        <p:spPr>
          <a:xfrm>
            <a:off x="2209800" y="990600"/>
            <a:ext cx="805815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</a:rPr>
              <a:t>如果三个向量                     不共面，那么对空间任一向量      ，存在一个唯一的有序实数组</a:t>
            </a:r>
            <a:r>
              <a:rPr lang="en-US" altLang="zh-CN" sz="4000" b="1" dirty="0">
                <a:latin typeface="Times New Roman" panose="02020603050405020304" pitchFamily="18" charset="0"/>
              </a:rPr>
              <a:t>(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x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y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z</a:t>
            </a:r>
            <a:r>
              <a:rPr lang="en-US" altLang="zh-CN" sz="4000" b="1" dirty="0">
                <a:latin typeface="Times New Roman" panose="02020603050405020304" pitchFamily="18" charset="0"/>
              </a:rPr>
              <a:t>)</a:t>
            </a:r>
            <a:r>
              <a:rPr lang="zh-CN" altLang="en-US" sz="4000" b="1" dirty="0">
                <a:latin typeface="Times New Roman" panose="02020603050405020304" pitchFamily="18" charset="0"/>
              </a:rPr>
              <a:t>，使</a:t>
            </a:r>
            <a:endParaRPr lang="zh-CN" altLang="en-US" sz="4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8196" name="Object 4"/>
          <p:cNvGraphicFramePr/>
          <p:nvPr/>
        </p:nvGraphicFramePr>
        <p:xfrm>
          <a:off x="5638800" y="1066800"/>
          <a:ext cx="24384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" imgW="380365" imgH="254000" progId="Equation.3">
                  <p:embed/>
                </p:oleObj>
              </mc:Choice>
              <mc:Fallback>
                <p:oleObj name="" r:id="rId1" imgW="380365" imgH="254000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38800" y="1066800"/>
                        <a:ext cx="2438400" cy="631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/>
          <p:nvPr/>
        </p:nvGraphicFramePr>
        <p:xfrm>
          <a:off x="7104063" y="1628775"/>
          <a:ext cx="7429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3" imgW="152400" imgH="254000" progId="Equation.3">
                  <p:embed/>
                </p:oleObj>
              </mc:Choice>
              <mc:Fallback>
                <p:oleObj name="" r:id="rId3" imgW="152400" imgH="254000" progId="Equation.3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04063" y="1628775"/>
                        <a:ext cx="742950" cy="811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/>
          <p:nvPr/>
        </p:nvGraphicFramePr>
        <p:xfrm>
          <a:off x="2566988" y="2895600"/>
          <a:ext cx="4114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5" imgW="1040765" imgH="254000" progId="Equation.3">
                  <p:embed/>
                </p:oleObj>
              </mc:Choice>
              <mc:Fallback>
                <p:oleObj name="" r:id="rId5" imgW="1040765" imgH="254000" progId="Equation.3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66988" y="2895600"/>
                        <a:ext cx="4114800" cy="762000"/>
                      </a:xfrm>
                      <a:prstGeom prst="rect">
                        <a:avLst/>
                      </a:prstGeom>
                      <a:noFill/>
                      <a:ln w="38100" cap="flat" cmpd="sng">
                        <a:solidFill>
                          <a:srgbClr val="FF33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Line 7"/>
          <p:cNvSpPr/>
          <p:nvPr/>
        </p:nvSpPr>
        <p:spPr>
          <a:xfrm flipV="1">
            <a:off x="3206750" y="4965700"/>
            <a:ext cx="2362200" cy="304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0" name="Line 8"/>
          <p:cNvSpPr/>
          <p:nvPr/>
        </p:nvSpPr>
        <p:spPr>
          <a:xfrm flipV="1">
            <a:off x="3216275" y="4322763"/>
            <a:ext cx="287338" cy="914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1" name="Line 9"/>
          <p:cNvSpPr/>
          <p:nvPr/>
        </p:nvSpPr>
        <p:spPr>
          <a:xfrm flipV="1">
            <a:off x="3216275" y="4467225"/>
            <a:ext cx="1150938" cy="782638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2" name="Line 10"/>
          <p:cNvSpPr/>
          <p:nvPr/>
        </p:nvSpPr>
        <p:spPr>
          <a:xfrm flipH="1">
            <a:off x="3995738" y="4475163"/>
            <a:ext cx="360362" cy="1303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3" name="Line 11"/>
          <p:cNvSpPr/>
          <p:nvPr/>
        </p:nvSpPr>
        <p:spPr>
          <a:xfrm flipH="1">
            <a:off x="2297113" y="5259388"/>
            <a:ext cx="914400" cy="1219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4" name="Line 12"/>
          <p:cNvSpPr/>
          <p:nvPr/>
        </p:nvSpPr>
        <p:spPr>
          <a:xfrm flipH="1">
            <a:off x="2711450" y="5778500"/>
            <a:ext cx="1296988" cy="1365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5" name="Line 13"/>
          <p:cNvSpPr/>
          <p:nvPr/>
        </p:nvSpPr>
        <p:spPr>
          <a:xfrm flipV="1">
            <a:off x="4008438" y="5114925"/>
            <a:ext cx="520700" cy="6477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6" name="Text Box 14"/>
          <p:cNvSpPr txBox="1"/>
          <p:nvPr/>
        </p:nvSpPr>
        <p:spPr>
          <a:xfrm>
            <a:off x="4295775" y="4033838"/>
            <a:ext cx="60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8207" name="Text Box 15"/>
          <p:cNvSpPr txBox="1"/>
          <p:nvPr/>
        </p:nvSpPr>
        <p:spPr>
          <a:xfrm>
            <a:off x="3863975" y="5618163"/>
            <a:ext cx="60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8208" name="Text Box 16"/>
          <p:cNvSpPr txBox="1"/>
          <p:nvPr/>
        </p:nvSpPr>
        <p:spPr>
          <a:xfrm>
            <a:off x="4511675" y="4970463"/>
            <a:ext cx="60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D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8209" name="Text Box 17"/>
          <p:cNvSpPr txBox="1"/>
          <p:nvPr/>
        </p:nvSpPr>
        <p:spPr>
          <a:xfrm>
            <a:off x="2286000" y="5575300"/>
            <a:ext cx="76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C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8210" name="Text Box 18"/>
          <p:cNvSpPr txBox="1"/>
          <p:nvPr/>
        </p:nvSpPr>
        <p:spPr>
          <a:xfrm>
            <a:off x="2782888" y="5013325"/>
            <a:ext cx="53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O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8211" name="Object 19"/>
          <p:cNvGraphicFramePr/>
          <p:nvPr/>
        </p:nvGraphicFramePr>
        <p:xfrm>
          <a:off x="2438400" y="5943600"/>
          <a:ext cx="6731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7" imgW="127000" imgH="227965" progId="Equation.3">
                  <p:embed/>
                </p:oleObj>
              </mc:Choice>
              <mc:Fallback>
                <p:oleObj name="" r:id="rId7" imgW="127000" imgH="227965" progId="Equation.3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38400" y="5943600"/>
                        <a:ext cx="673100" cy="720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2" name="Object 20"/>
          <p:cNvGraphicFramePr/>
          <p:nvPr/>
        </p:nvGraphicFramePr>
        <p:xfrm>
          <a:off x="3000375" y="4221163"/>
          <a:ext cx="533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9" imgW="127000" imgH="227965" progId="Equation.3">
                  <p:embed/>
                </p:oleObj>
              </mc:Choice>
              <mc:Fallback>
                <p:oleObj name="" r:id="rId9" imgW="127000" imgH="227965" progId="Equation.3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00375" y="4221163"/>
                        <a:ext cx="533400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3" name="Object 21"/>
          <p:cNvGraphicFramePr/>
          <p:nvPr/>
        </p:nvGraphicFramePr>
        <p:xfrm>
          <a:off x="5105400" y="5029200"/>
          <a:ext cx="5048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11" imgW="114300" imgH="227965" progId="Equation.3">
                  <p:embed/>
                </p:oleObj>
              </mc:Choice>
              <mc:Fallback>
                <p:oleObj name="" r:id="rId11" imgW="114300" imgH="227965" progId="Equation.3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05400" y="5029200"/>
                        <a:ext cx="504825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7" name="Object 25"/>
          <p:cNvGraphicFramePr/>
          <p:nvPr/>
        </p:nvGraphicFramePr>
        <p:xfrm>
          <a:off x="3792538" y="4221163"/>
          <a:ext cx="5064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3" imgW="152400" imgH="254000" progId="Equation.3">
                  <p:embed/>
                </p:oleObj>
              </mc:Choice>
              <mc:Fallback>
                <p:oleObj name="" r:id="rId13" imgW="152400" imgH="2540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92538" y="4221163"/>
                        <a:ext cx="506412" cy="552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8" name="Line 26"/>
          <p:cNvSpPr/>
          <p:nvPr/>
        </p:nvSpPr>
        <p:spPr>
          <a:xfrm>
            <a:off x="3216275" y="5259388"/>
            <a:ext cx="792163" cy="503237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19" name="Text Box 27"/>
          <p:cNvSpPr txBox="1"/>
          <p:nvPr/>
        </p:nvSpPr>
        <p:spPr>
          <a:xfrm>
            <a:off x="3575050" y="3641725"/>
            <a:ext cx="68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E</a:t>
            </a:r>
            <a:endParaRPr lang="en-US" altLang="zh-CN" sz="3600" dirty="0">
              <a:latin typeface="Times New Roman" panose="02020603050405020304" pitchFamily="18" charset="0"/>
            </a:endParaRPr>
          </a:p>
        </p:txBody>
      </p:sp>
      <p:sp>
        <p:nvSpPr>
          <p:cNvPr id="8220" name="Line 28"/>
          <p:cNvSpPr/>
          <p:nvPr/>
        </p:nvSpPr>
        <p:spPr>
          <a:xfrm flipV="1">
            <a:off x="3216275" y="3962400"/>
            <a:ext cx="431800" cy="1312863"/>
          </a:xfrm>
          <a:prstGeom prst="line">
            <a:avLst/>
          </a:prstGeom>
          <a:ln w="5715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21" name="Line 29"/>
          <p:cNvSpPr/>
          <p:nvPr/>
        </p:nvSpPr>
        <p:spPr>
          <a:xfrm flipV="1">
            <a:off x="3216275" y="5113338"/>
            <a:ext cx="1295400" cy="146050"/>
          </a:xfrm>
          <a:prstGeom prst="line">
            <a:avLst/>
          </a:prstGeom>
          <a:ln w="5715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22" name="Line 30"/>
          <p:cNvSpPr/>
          <p:nvPr/>
        </p:nvSpPr>
        <p:spPr>
          <a:xfrm flipH="1">
            <a:off x="2713038" y="5259388"/>
            <a:ext cx="503237" cy="647700"/>
          </a:xfrm>
          <a:prstGeom prst="line">
            <a:avLst/>
          </a:prstGeom>
          <a:ln w="5715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23" name="Line 31"/>
          <p:cNvSpPr/>
          <p:nvPr/>
        </p:nvSpPr>
        <p:spPr>
          <a:xfrm flipV="1">
            <a:off x="4008438" y="4454525"/>
            <a:ext cx="360362" cy="1295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8224" name="Line 32"/>
          <p:cNvSpPr/>
          <p:nvPr/>
        </p:nvSpPr>
        <p:spPr>
          <a:xfrm>
            <a:off x="2135188" y="3716338"/>
            <a:ext cx="51847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2133600" y="365125"/>
            <a:ext cx="8142288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latin typeface="Times New Roman" panose="02020603050405020304" pitchFamily="18" charset="0"/>
              </a:rPr>
              <a:t>       </a:t>
            </a:r>
            <a:r>
              <a:rPr lang="zh-CN" altLang="en-US" sz="4000" b="1" dirty="0">
                <a:latin typeface="Times New Roman" panose="02020603050405020304" pitchFamily="18" charset="0"/>
              </a:rPr>
              <a:t>设点</a:t>
            </a:r>
            <a:r>
              <a:rPr lang="en-US" altLang="zh-CN" sz="4000" b="1" dirty="0">
                <a:latin typeface="Times New Roman" panose="02020603050405020304" pitchFamily="18" charset="0"/>
              </a:rPr>
              <a:t>O</a:t>
            </a:r>
            <a:r>
              <a:rPr lang="zh-CN" altLang="en-US" sz="4000" b="1" dirty="0">
                <a:latin typeface="Times New Roman" panose="02020603050405020304" pitchFamily="18" charset="0"/>
              </a:rPr>
              <a:t>、</a:t>
            </a:r>
            <a:r>
              <a:rPr lang="en-US" altLang="zh-CN" sz="4000" b="1" dirty="0">
                <a:latin typeface="Times New Roman" panose="02020603050405020304" pitchFamily="18" charset="0"/>
              </a:rPr>
              <a:t>A</a:t>
            </a:r>
            <a:r>
              <a:rPr lang="zh-CN" altLang="en-US" sz="4000" b="1" dirty="0">
                <a:latin typeface="Times New Roman" panose="02020603050405020304" pitchFamily="18" charset="0"/>
              </a:rPr>
              <a:t>、</a:t>
            </a:r>
            <a:r>
              <a:rPr lang="en-US" altLang="zh-CN" sz="4000" b="1" dirty="0">
                <a:latin typeface="Times New Roman" panose="02020603050405020304" pitchFamily="18" charset="0"/>
              </a:rPr>
              <a:t>B</a:t>
            </a:r>
            <a:r>
              <a:rPr lang="zh-CN" altLang="en-US" sz="4000" b="1" dirty="0">
                <a:latin typeface="Times New Roman" panose="02020603050405020304" pitchFamily="18" charset="0"/>
              </a:rPr>
              <a:t>、</a:t>
            </a:r>
            <a:r>
              <a:rPr lang="en-US" altLang="zh-CN" sz="4000" b="1" dirty="0">
                <a:latin typeface="Times New Roman" panose="02020603050405020304" pitchFamily="18" charset="0"/>
              </a:rPr>
              <a:t>C</a:t>
            </a:r>
            <a:r>
              <a:rPr lang="zh-CN" altLang="en-US" sz="4000" b="1" dirty="0">
                <a:latin typeface="Times New Roman" panose="02020603050405020304" pitchFamily="18" charset="0"/>
              </a:rPr>
              <a:t>是不共面的四点，则对空间任一点</a:t>
            </a:r>
            <a:r>
              <a:rPr lang="en-US" altLang="zh-CN" sz="4000" b="1" dirty="0">
                <a:latin typeface="Times New Roman" panose="02020603050405020304" pitchFamily="18" charset="0"/>
              </a:rPr>
              <a:t>P</a:t>
            </a:r>
            <a:r>
              <a:rPr lang="zh-CN" altLang="en-US" sz="4000" b="1" dirty="0">
                <a:latin typeface="Times New Roman" panose="02020603050405020304" pitchFamily="18" charset="0"/>
              </a:rPr>
              <a:t>，都存在唯一的有序实数组</a:t>
            </a:r>
            <a:r>
              <a:rPr lang="en-US" altLang="zh-CN" sz="4000" b="1" dirty="0">
                <a:latin typeface="Times New Roman" panose="02020603050405020304" pitchFamily="18" charset="0"/>
              </a:rPr>
              <a:t>( 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x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y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z</a:t>
            </a:r>
            <a:r>
              <a:rPr lang="en-US" altLang="zh-CN" sz="4000" b="1" dirty="0">
                <a:latin typeface="Times New Roman" panose="02020603050405020304" pitchFamily="18" charset="0"/>
              </a:rPr>
              <a:t>)</a:t>
            </a:r>
            <a:r>
              <a:rPr lang="zh-CN" altLang="en-US" sz="4000" b="1" dirty="0">
                <a:latin typeface="Times New Roman" panose="02020603050405020304" pitchFamily="18" charset="0"/>
              </a:rPr>
              <a:t>，使</a:t>
            </a:r>
            <a:endParaRPr lang="zh-CN" altLang="en-US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267" name="Object 3"/>
          <p:cNvGraphicFramePr/>
          <p:nvPr/>
        </p:nvGraphicFramePr>
        <p:xfrm>
          <a:off x="2855913" y="2349500"/>
          <a:ext cx="67818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1" imgW="1535430" imgH="254000" progId="Equation.3">
                  <p:embed/>
                </p:oleObj>
              </mc:Choice>
              <mc:Fallback>
                <p:oleObj name="" r:id="rId1" imgW="1535430" imgH="254000" progId="Equation.3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55913" y="2349500"/>
                        <a:ext cx="6781800" cy="887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Line 4"/>
          <p:cNvSpPr/>
          <p:nvPr/>
        </p:nvSpPr>
        <p:spPr>
          <a:xfrm>
            <a:off x="8077200" y="3733800"/>
            <a:ext cx="685800" cy="2438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69" name="Line 5"/>
          <p:cNvSpPr/>
          <p:nvPr/>
        </p:nvSpPr>
        <p:spPr>
          <a:xfrm>
            <a:off x="8077200" y="3733800"/>
            <a:ext cx="152400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70" name="Line 6"/>
          <p:cNvSpPr/>
          <p:nvPr/>
        </p:nvSpPr>
        <p:spPr>
          <a:xfrm flipH="1">
            <a:off x="7086600" y="3733800"/>
            <a:ext cx="990600" cy="1828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71" name="Line 7"/>
          <p:cNvSpPr/>
          <p:nvPr/>
        </p:nvSpPr>
        <p:spPr>
          <a:xfrm>
            <a:off x="7091363" y="5576888"/>
            <a:ext cx="1635125" cy="563562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2" name="Line 8"/>
          <p:cNvSpPr/>
          <p:nvPr/>
        </p:nvSpPr>
        <p:spPr>
          <a:xfrm flipH="1">
            <a:off x="8763000" y="4848225"/>
            <a:ext cx="811213" cy="12890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3" name="Line 9"/>
          <p:cNvSpPr/>
          <p:nvPr/>
        </p:nvSpPr>
        <p:spPr>
          <a:xfrm flipV="1">
            <a:off x="7104063" y="4868863"/>
            <a:ext cx="2420937" cy="720725"/>
          </a:xfrm>
          <a:prstGeom prst="line">
            <a:avLst/>
          </a:prstGeom>
          <a:ln w="38100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1274" name="Line 10"/>
          <p:cNvSpPr/>
          <p:nvPr/>
        </p:nvSpPr>
        <p:spPr>
          <a:xfrm>
            <a:off x="8074025" y="3729038"/>
            <a:ext cx="1828800" cy="0"/>
          </a:xfrm>
          <a:prstGeom prst="line">
            <a:avLst/>
          </a:prstGeom>
          <a:ln w="2857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75" name="Line 11"/>
          <p:cNvSpPr/>
          <p:nvPr/>
        </p:nvSpPr>
        <p:spPr>
          <a:xfrm>
            <a:off x="8077200" y="3771900"/>
            <a:ext cx="0" cy="1744663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6" name="Line 12"/>
          <p:cNvSpPr/>
          <p:nvPr/>
        </p:nvSpPr>
        <p:spPr>
          <a:xfrm>
            <a:off x="8077200" y="5905500"/>
            <a:ext cx="0" cy="533400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77" name="Line 13"/>
          <p:cNvSpPr/>
          <p:nvPr/>
        </p:nvSpPr>
        <p:spPr>
          <a:xfrm>
            <a:off x="8078788" y="3741738"/>
            <a:ext cx="1676400" cy="236220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1278" name="Text Box 14"/>
          <p:cNvSpPr txBox="1"/>
          <p:nvPr/>
        </p:nvSpPr>
        <p:spPr>
          <a:xfrm>
            <a:off x="7620000" y="3352800"/>
            <a:ext cx="68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O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11279" name="Text Box 15"/>
          <p:cNvSpPr txBox="1"/>
          <p:nvPr/>
        </p:nvSpPr>
        <p:spPr>
          <a:xfrm>
            <a:off x="6553200" y="5181600"/>
            <a:ext cx="762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A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11280" name="Text Box 16"/>
          <p:cNvSpPr txBox="1"/>
          <p:nvPr/>
        </p:nvSpPr>
        <p:spPr>
          <a:xfrm>
            <a:off x="8534400" y="6019800"/>
            <a:ext cx="609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B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11281" name="Text Box 17"/>
          <p:cNvSpPr txBox="1"/>
          <p:nvPr/>
        </p:nvSpPr>
        <p:spPr>
          <a:xfrm>
            <a:off x="9525000" y="4495800"/>
            <a:ext cx="68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C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11282" name="Text Box 18"/>
          <p:cNvSpPr txBox="1"/>
          <p:nvPr/>
        </p:nvSpPr>
        <p:spPr>
          <a:xfrm>
            <a:off x="9829800" y="3581400"/>
            <a:ext cx="838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P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11283" name="Text Box 19"/>
          <p:cNvSpPr txBox="1"/>
          <p:nvPr/>
        </p:nvSpPr>
        <p:spPr>
          <a:xfrm>
            <a:off x="7543800" y="6019800"/>
            <a:ext cx="838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P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11284" name="Text Box 20"/>
          <p:cNvSpPr txBox="1"/>
          <p:nvPr/>
        </p:nvSpPr>
        <p:spPr>
          <a:xfrm>
            <a:off x="9829800" y="6019800"/>
            <a:ext cx="838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P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5143" name="Rectangle 23"/>
          <p:cNvSpPr/>
          <p:nvPr/>
        </p:nvSpPr>
        <p:spPr>
          <a:xfrm>
            <a:off x="1639888" y="304800"/>
            <a:ext cx="1708785" cy="70675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推论：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sp>
        <p:nvSpPr>
          <p:cNvPr id="11288" name="Line 24"/>
          <p:cNvSpPr/>
          <p:nvPr/>
        </p:nvSpPr>
        <p:spPr>
          <a:xfrm>
            <a:off x="2424113" y="3213100"/>
            <a:ext cx="72739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8" grpId="0"/>
      <p:bldP spid="11279" grpId="0"/>
      <p:bldP spid="11280" grpId="0"/>
      <p:bldP spid="11281" grpId="0"/>
      <p:bldP spid="11282" grpId="0"/>
      <p:bldP spid="11283" grpId="0"/>
      <p:bldP spid="112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50" name="Group 48"/>
          <p:cNvGrpSpPr/>
          <p:nvPr/>
        </p:nvGrpSpPr>
        <p:grpSpPr>
          <a:xfrm>
            <a:off x="6705600" y="2362200"/>
            <a:ext cx="3352800" cy="2692400"/>
            <a:chOff x="2640" y="2016"/>
            <a:chExt cx="2112" cy="1696"/>
          </a:xfrm>
        </p:grpSpPr>
        <p:sp>
          <p:nvSpPr>
            <p:cNvPr id="6158" name="AutoShape 29"/>
            <p:cNvSpPr>
              <a:spLocks noChangeAspect="1" noTextEdit="1"/>
            </p:cNvSpPr>
            <p:nvPr/>
          </p:nvSpPr>
          <p:spPr>
            <a:xfrm>
              <a:off x="2640" y="2016"/>
              <a:ext cx="2064" cy="168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9" name="AutoShape 28"/>
            <p:cNvSpPr/>
            <p:nvPr/>
          </p:nvSpPr>
          <p:spPr>
            <a:xfrm>
              <a:off x="2823" y="2206"/>
              <a:ext cx="1641" cy="1334"/>
            </a:xfrm>
            <a:prstGeom prst="cube">
              <a:avLst>
                <a:gd name="adj" fmla="val 25394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6160" name="Text Box 27"/>
            <p:cNvSpPr txBox="1"/>
            <p:nvPr/>
          </p:nvSpPr>
          <p:spPr>
            <a:xfrm>
              <a:off x="2640" y="3445"/>
              <a:ext cx="294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1" name="Text Box 26"/>
            <p:cNvSpPr txBox="1"/>
            <p:nvPr/>
          </p:nvSpPr>
          <p:spPr>
            <a:xfrm>
              <a:off x="4080" y="2448"/>
              <a:ext cx="295" cy="25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2" name="Text Box 25"/>
            <p:cNvSpPr txBox="1"/>
            <p:nvPr/>
          </p:nvSpPr>
          <p:spPr>
            <a:xfrm>
              <a:off x="2663" y="2433"/>
              <a:ext cx="294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3" name="Text Box 24"/>
            <p:cNvSpPr txBox="1"/>
            <p:nvPr/>
          </p:nvSpPr>
          <p:spPr>
            <a:xfrm>
              <a:off x="3242" y="2838"/>
              <a:ext cx="294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4" name="Text Box 23"/>
            <p:cNvSpPr txBox="1"/>
            <p:nvPr/>
          </p:nvSpPr>
          <p:spPr>
            <a:xfrm>
              <a:off x="3535" y="3284"/>
              <a:ext cx="295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5" name="Text Box 22"/>
            <p:cNvSpPr txBox="1"/>
            <p:nvPr/>
          </p:nvSpPr>
          <p:spPr>
            <a:xfrm>
              <a:off x="4397" y="2045"/>
              <a:ext cx="295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6" name="Text Box 21"/>
            <p:cNvSpPr txBox="1"/>
            <p:nvPr/>
          </p:nvSpPr>
          <p:spPr>
            <a:xfrm>
              <a:off x="3054" y="2016"/>
              <a:ext cx="294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r>
                <a:rPr lang="en-US" altLang="zh-CN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7" name="Text Box 20"/>
            <p:cNvSpPr txBox="1"/>
            <p:nvPr/>
          </p:nvSpPr>
          <p:spPr>
            <a:xfrm>
              <a:off x="4074" y="3456"/>
              <a:ext cx="294" cy="25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8" name="Text Box 19"/>
            <p:cNvSpPr txBox="1"/>
            <p:nvPr/>
          </p:nvSpPr>
          <p:spPr>
            <a:xfrm>
              <a:off x="4457" y="3056"/>
              <a:ext cx="295" cy="256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69" name="Text Box 18"/>
            <p:cNvSpPr txBox="1"/>
            <p:nvPr/>
          </p:nvSpPr>
          <p:spPr>
            <a:xfrm>
              <a:off x="2963" y="3026"/>
              <a:ext cx="294" cy="25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72100" tIns="36050" rIns="72100" bIns="36050"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altLang="zh-CN" b="1" dirty="0">
                <a:latin typeface="Arial" panose="020B0604020202020204" pitchFamily="34" charset="0"/>
              </a:endParaRPr>
            </a:p>
          </p:txBody>
        </p:sp>
        <p:sp>
          <p:nvSpPr>
            <p:cNvPr id="6170" name="Freeform 17"/>
            <p:cNvSpPr/>
            <p:nvPr/>
          </p:nvSpPr>
          <p:spPr>
            <a:xfrm>
              <a:off x="2823" y="3202"/>
              <a:ext cx="336" cy="329"/>
            </a:xfrm>
            <a:custGeom>
              <a:avLst/>
              <a:gdLst>
                <a:gd name="txL" fmla="*/ 0 w 713"/>
                <a:gd name="txT" fmla="*/ 0 h 690"/>
                <a:gd name="txR" fmla="*/ 713 w 713"/>
                <a:gd name="txB" fmla="*/ 690 h 690"/>
              </a:gdLst>
              <a:ahLst/>
              <a:cxnLst>
                <a:cxn ang="0">
                  <a:pos x="0" y="690"/>
                </a:cxn>
                <a:cxn ang="0">
                  <a:pos x="713" y="0"/>
                </a:cxn>
              </a:cxnLst>
              <a:rect l="txL" t="txT" r="txR" b="txB"/>
              <a:pathLst>
                <a:path w="713" h="690">
                  <a:moveTo>
                    <a:pt x="0" y="690"/>
                  </a:moveTo>
                  <a:lnTo>
                    <a:pt x="713" y="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dash"/>
              <a:round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71" name="Freeform 16"/>
            <p:cNvSpPr/>
            <p:nvPr/>
          </p:nvSpPr>
          <p:spPr>
            <a:xfrm>
              <a:off x="3156" y="3197"/>
              <a:ext cx="957" cy="333"/>
            </a:xfrm>
            <a:custGeom>
              <a:avLst/>
              <a:gdLst>
                <a:gd name="txL" fmla="*/ 0 w 1425"/>
                <a:gd name="txT" fmla="*/ 0 h 690"/>
                <a:gd name="txR" fmla="*/ 1425 w 1425"/>
                <a:gd name="txB" fmla="*/ 690 h 690"/>
              </a:gdLst>
              <a:ahLst/>
              <a:cxnLst>
                <a:cxn ang="0">
                  <a:pos x="0" y="0"/>
                </a:cxn>
                <a:cxn ang="0">
                  <a:pos x="1425" y="690"/>
                </a:cxn>
              </a:cxnLst>
              <a:rect l="txL" t="txT" r="txR" b="txB"/>
              <a:pathLst>
                <a:path w="1425" h="690">
                  <a:moveTo>
                    <a:pt x="0" y="0"/>
                  </a:moveTo>
                  <a:lnTo>
                    <a:pt x="1425" y="69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dash"/>
              <a:round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72" name="Freeform 15"/>
            <p:cNvSpPr/>
            <p:nvPr/>
          </p:nvSpPr>
          <p:spPr>
            <a:xfrm>
              <a:off x="2819" y="3197"/>
              <a:ext cx="1654" cy="336"/>
            </a:xfrm>
            <a:custGeom>
              <a:avLst/>
              <a:gdLst>
                <a:gd name="txL" fmla="*/ 0 w 2872"/>
                <a:gd name="txT" fmla="*/ 0 h 690"/>
                <a:gd name="txR" fmla="*/ 2872 w 2872"/>
                <a:gd name="txB" fmla="*/ 690 h 690"/>
              </a:gdLst>
              <a:ahLst/>
              <a:cxnLst>
                <a:cxn ang="0">
                  <a:pos x="2872" y="0"/>
                </a:cxn>
                <a:cxn ang="0">
                  <a:pos x="0" y="690"/>
                </a:cxn>
              </a:cxnLst>
              <a:rect l="txL" t="txT" r="txR" b="txB"/>
              <a:pathLst>
                <a:path w="2872" h="690">
                  <a:moveTo>
                    <a:pt x="2872" y="0"/>
                  </a:moveTo>
                  <a:lnTo>
                    <a:pt x="0" y="69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73" name="Freeform 14"/>
            <p:cNvSpPr/>
            <p:nvPr/>
          </p:nvSpPr>
          <p:spPr>
            <a:xfrm>
              <a:off x="2834" y="2541"/>
              <a:ext cx="797" cy="820"/>
            </a:xfrm>
            <a:custGeom>
              <a:avLst/>
              <a:gdLst>
                <a:gd name="txL" fmla="*/ 0 w 1418"/>
                <a:gd name="txT" fmla="*/ 0 h 1732"/>
                <a:gd name="txR" fmla="*/ 1418 w 1418"/>
                <a:gd name="txB" fmla="*/ 1732 h 1732"/>
              </a:gdLst>
              <a:ahLst/>
              <a:cxnLst>
                <a:cxn ang="0">
                  <a:pos x="1418" y="1732"/>
                </a:cxn>
                <a:cxn ang="0">
                  <a:pos x="0" y="0"/>
                </a:cxn>
              </a:cxnLst>
              <a:rect l="txL" t="txT" r="txR" b="txB"/>
              <a:pathLst>
                <a:path w="1418" h="1732">
                  <a:moveTo>
                    <a:pt x="1418" y="1732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74" name="Freeform 13"/>
            <p:cNvSpPr/>
            <p:nvPr/>
          </p:nvSpPr>
          <p:spPr>
            <a:xfrm>
              <a:off x="2816" y="2208"/>
              <a:ext cx="1629" cy="1336"/>
            </a:xfrm>
            <a:custGeom>
              <a:avLst/>
              <a:gdLst>
                <a:gd name="txL" fmla="*/ 0 w 2872"/>
                <a:gd name="txT" fmla="*/ 0 h 2798"/>
                <a:gd name="txR" fmla="*/ 2872 w 2872"/>
                <a:gd name="txB" fmla="*/ 2798 h 2798"/>
              </a:gdLst>
              <a:ahLst/>
              <a:cxnLst>
                <a:cxn ang="0">
                  <a:pos x="2872" y="0"/>
                </a:cxn>
                <a:cxn ang="0">
                  <a:pos x="0" y="2798"/>
                </a:cxn>
              </a:cxnLst>
              <a:rect l="txL" t="txT" r="txR" b="txB"/>
              <a:pathLst>
                <a:path w="2872" h="2798">
                  <a:moveTo>
                    <a:pt x="2872" y="0"/>
                  </a:moveTo>
                  <a:lnTo>
                    <a:pt x="0" y="2798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75" name="Freeform 12"/>
            <p:cNvSpPr/>
            <p:nvPr/>
          </p:nvSpPr>
          <p:spPr>
            <a:xfrm>
              <a:off x="3163" y="2208"/>
              <a:ext cx="956" cy="324"/>
            </a:xfrm>
            <a:custGeom>
              <a:avLst/>
              <a:gdLst>
                <a:gd name="txL" fmla="*/ 0 w 1433"/>
                <a:gd name="txT" fmla="*/ 0 h 711"/>
                <a:gd name="txR" fmla="*/ 1433 w 1433"/>
                <a:gd name="txB" fmla="*/ 711 h 711"/>
              </a:gdLst>
              <a:ahLst/>
              <a:cxnLst>
                <a:cxn ang="0">
                  <a:pos x="0" y="0"/>
                </a:cxn>
                <a:cxn ang="0">
                  <a:pos x="1433" y="711"/>
                </a:cxn>
              </a:cxnLst>
              <a:rect l="txL" t="txT" r="txR" b="txB"/>
              <a:pathLst>
                <a:path w="1433" h="711">
                  <a:moveTo>
                    <a:pt x="0" y="0"/>
                  </a:moveTo>
                  <a:lnTo>
                    <a:pt x="1433" y="711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76" name="Freeform 11"/>
            <p:cNvSpPr/>
            <p:nvPr/>
          </p:nvSpPr>
          <p:spPr>
            <a:xfrm>
              <a:off x="2833" y="2212"/>
              <a:ext cx="1622" cy="325"/>
            </a:xfrm>
            <a:custGeom>
              <a:avLst/>
              <a:gdLst>
                <a:gd name="txL" fmla="*/ 0 w 2872"/>
                <a:gd name="txT" fmla="*/ 0 h 711"/>
                <a:gd name="txR" fmla="*/ 2872 w 2872"/>
                <a:gd name="txB" fmla="*/ 711 h 711"/>
              </a:gdLst>
              <a:ahLst/>
              <a:cxnLst>
                <a:cxn ang="0">
                  <a:pos x="2872" y="0"/>
                </a:cxn>
                <a:cxn ang="0">
                  <a:pos x="0" y="711"/>
                </a:cxn>
              </a:cxnLst>
              <a:rect l="txL" t="txT" r="txR" b="txB"/>
              <a:pathLst>
                <a:path w="2872" h="711">
                  <a:moveTo>
                    <a:pt x="2872" y="0"/>
                  </a:moveTo>
                  <a:lnTo>
                    <a:pt x="0" y="711"/>
                  </a:ln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77" name="Line 10"/>
            <p:cNvSpPr/>
            <p:nvPr/>
          </p:nvSpPr>
          <p:spPr>
            <a:xfrm flipV="1">
              <a:off x="3160" y="3197"/>
              <a:ext cx="1292" cy="5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6178" name="Line 9"/>
            <p:cNvSpPr/>
            <p:nvPr/>
          </p:nvSpPr>
          <p:spPr>
            <a:xfrm>
              <a:off x="3163" y="2216"/>
              <a:ext cx="2" cy="975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151" name="Group 46"/>
          <p:cNvGrpSpPr/>
          <p:nvPr/>
        </p:nvGrpSpPr>
        <p:grpSpPr>
          <a:xfrm>
            <a:off x="1905000" y="684212"/>
            <a:ext cx="8001000" cy="1504951"/>
            <a:chOff x="240" y="575"/>
            <a:chExt cx="5040" cy="948"/>
          </a:xfrm>
        </p:grpSpPr>
        <p:sp>
          <p:nvSpPr>
            <p:cNvPr id="6153" name="Rectangle 42"/>
            <p:cNvSpPr/>
            <p:nvPr/>
          </p:nvSpPr>
          <p:spPr>
            <a:xfrm>
              <a:off x="240" y="910"/>
              <a:ext cx="5040" cy="60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点</a:t>
              </a:r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是</a:t>
              </a:r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</a:t>
              </a:r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与</a:t>
              </a:r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OD</a:t>
              </a:r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的交点</a:t>
              </a:r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,M</a:t>
              </a:r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是</a:t>
              </a:r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OD</a:t>
              </a:r>
              <a:r>
                <a:rPr lang="en-US" altLang="zh-CN" sz="2800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与</a:t>
              </a:r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CE</a:t>
              </a:r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的交点，试分别用向量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6146" name="Object 7"/>
            <p:cNvGraphicFramePr/>
            <p:nvPr/>
          </p:nvGraphicFramePr>
          <p:xfrm>
            <a:off x="2496" y="624"/>
            <a:ext cx="1920" cy="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1" imgW="1155065" imgH="177800" progId="Equation.DSMT4">
                    <p:embed/>
                  </p:oleObj>
                </mc:Choice>
                <mc:Fallback>
                  <p:oleObj name="" r:id="rId1" imgW="1155065" imgH="177800" progId="Equation.DSMT4">
                    <p:embed/>
                    <p:pic>
                      <p:nvPicPr>
                        <p:cNvPr id="0" name="图片 3102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496" y="624"/>
                          <a:ext cx="1920" cy="3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7" name="Object 6"/>
            <p:cNvGraphicFramePr/>
            <p:nvPr/>
          </p:nvGraphicFramePr>
          <p:xfrm>
            <a:off x="1248" y="1200"/>
            <a:ext cx="1008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3" imgW="711200" imgH="228600" progId="Equation.DSMT4">
                    <p:embed/>
                  </p:oleObj>
                </mc:Choice>
                <mc:Fallback>
                  <p:oleObj name="" r:id="rId3" imgW="711200" imgH="228600" progId="Equation.DSMT4">
                    <p:embed/>
                    <p:pic>
                      <p:nvPicPr>
                        <p:cNvPr id="0" name="图片 310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248" y="1200"/>
                          <a:ext cx="1008" cy="32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8" name="Object 5"/>
            <p:cNvGraphicFramePr/>
            <p:nvPr/>
          </p:nvGraphicFramePr>
          <p:xfrm>
            <a:off x="2755" y="1161"/>
            <a:ext cx="461" cy="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" r:id="rId5" imgW="304165" imgH="215900" progId="Equation.DSMT4">
                    <p:embed/>
                  </p:oleObj>
                </mc:Choice>
                <mc:Fallback>
                  <p:oleObj name="" r:id="rId5" imgW="304165" imgH="215900" progId="Equation.DSMT4">
                    <p:embed/>
                    <p:pic>
                      <p:nvPicPr>
                        <p:cNvPr id="0" name="图片 310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755" y="1161"/>
                          <a:ext cx="461" cy="3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9" name="Object 4"/>
            <p:cNvGraphicFramePr/>
            <p:nvPr/>
          </p:nvGraphicFramePr>
          <p:xfrm>
            <a:off x="3504" y="1152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" r:id="rId7" imgW="279400" imgH="215900" progId="Equation.DSMT4">
                    <p:embed/>
                  </p:oleObj>
                </mc:Choice>
                <mc:Fallback>
                  <p:oleObj name="" r:id="rId7" imgW="279400" imgH="215900" progId="Equation.DSMT4">
                    <p:embed/>
                    <p:pic>
                      <p:nvPicPr>
                        <p:cNvPr id="0" name="图片 310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504" y="1152"/>
                          <a:ext cx="432" cy="34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4" name="Rectangle 41"/>
            <p:cNvSpPr/>
            <p:nvPr/>
          </p:nvSpPr>
          <p:spPr>
            <a:xfrm>
              <a:off x="290" y="575"/>
              <a:ext cx="224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r>
                <a:rPr lang="zh-CN" altLang="en-US" sz="2800" b="1" dirty="0">
                  <a:latin typeface="宋体" panose="02010600030101010101" pitchFamily="2" charset="-122"/>
                  <a:cs typeface="Times New Roman" panose="02020603050405020304" pitchFamily="18" charset="0"/>
                </a:rPr>
                <a:t>例</a:t>
              </a:r>
              <a:r>
                <a:rPr lang="en-US" altLang="zh-CN" sz="2800" b="1" dirty="0">
                  <a:latin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2800" b="1" dirty="0">
                  <a:latin typeface="宋体" panose="02010600030101010101" pitchFamily="2" charset="-122"/>
                  <a:cs typeface="Times New Roman" panose="02020603050405020304" pitchFamily="18" charset="0"/>
                </a:rPr>
                <a:t>、</a:t>
              </a:r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如图，在正方体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6155" name="Rectangle 43"/>
            <p:cNvSpPr/>
            <p:nvPr/>
          </p:nvSpPr>
          <p:spPr>
            <a:xfrm>
              <a:off x="2256" y="1151"/>
              <a:ext cx="563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表示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6156" name="Rectangle 44"/>
            <p:cNvSpPr/>
            <p:nvPr/>
          </p:nvSpPr>
          <p:spPr>
            <a:xfrm>
              <a:off x="3168" y="1151"/>
              <a:ext cx="339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p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和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6157" name="Rectangle 45"/>
            <p:cNvSpPr/>
            <p:nvPr/>
          </p:nvSpPr>
          <p:spPr>
            <a:xfrm>
              <a:off x="4378" y="576"/>
              <a:ext cx="563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中，</a:t>
              </a:r>
              <a:endParaRPr lang="zh-CN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6152" name="Text Box 47"/>
          <p:cNvSpPr txBox="1"/>
          <p:nvPr/>
        </p:nvSpPr>
        <p:spPr>
          <a:xfrm>
            <a:off x="1524000" y="0"/>
            <a:ext cx="2225040" cy="70675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方正姚体" panose="02010601030101010101" pitchFamily="2" charset="-122"/>
              </a:rPr>
              <a:t>数学运用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方正姚体" panose="02010601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6" name="Text Box 2"/>
          <p:cNvSpPr txBox="1"/>
          <p:nvPr/>
        </p:nvSpPr>
        <p:spPr>
          <a:xfrm>
            <a:off x="1828800" y="625475"/>
            <a:ext cx="8305800" cy="20612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</a:rPr>
              <a:t>例</a:t>
            </a:r>
            <a:r>
              <a:rPr lang="en-US" altLang="zh-CN" sz="3200" b="1" dirty="0">
                <a:latin typeface="Times New Roman" panose="02020603050405020304" pitchFamily="18" charset="0"/>
              </a:rPr>
              <a:t>2</a:t>
            </a:r>
            <a:r>
              <a:rPr lang="zh-CN" altLang="en-US" sz="3200" b="1" dirty="0">
                <a:latin typeface="Times New Roman" panose="02020603050405020304" pitchFamily="18" charset="0"/>
              </a:rPr>
              <a:t>、已知空间四边形</a:t>
            </a:r>
            <a:r>
              <a:rPr lang="en-US" altLang="zh-CN" sz="3200" b="1" dirty="0">
                <a:latin typeface="Times New Roman" panose="02020603050405020304" pitchFamily="18" charset="0"/>
              </a:rPr>
              <a:t>OABC</a:t>
            </a:r>
            <a:r>
              <a:rPr lang="zh-CN" altLang="en-US" sz="3200" b="1" dirty="0">
                <a:latin typeface="Times New Roman" panose="02020603050405020304" pitchFamily="18" charset="0"/>
              </a:rPr>
              <a:t>，对角线</a:t>
            </a:r>
            <a:r>
              <a:rPr lang="en-US" altLang="zh-CN" sz="3200" b="1" dirty="0">
                <a:latin typeface="Times New Roman" panose="02020603050405020304" pitchFamily="18" charset="0"/>
              </a:rPr>
              <a:t>OB</a:t>
            </a:r>
            <a:r>
              <a:rPr lang="zh-CN" altLang="en-US" sz="3200" b="1" dirty="0"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latin typeface="Times New Roman" panose="02020603050405020304" pitchFamily="18" charset="0"/>
              </a:rPr>
              <a:t>AC</a:t>
            </a:r>
            <a:r>
              <a:rPr lang="zh-CN" altLang="en-US" sz="3200" b="1" dirty="0">
                <a:latin typeface="Times New Roman" panose="02020603050405020304" pitchFamily="18" charset="0"/>
              </a:rPr>
              <a:t>，</a:t>
            </a:r>
            <a:r>
              <a:rPr lang="en-US" altLang="zh-CN" sz="3200" b="1" dirty="0">
                <a:latin typeface="Times New Roman" panose="02020603050405020304" pitchFamily="18" charset="0"/>
              </a:rPr>
              <a:t>M</a:t>
            </a:r>
            <a:r>
              <a:rPr lang="zh-CN" altLang="en-US" sz="3200" b="1" dirty="0">
                <a:latin typeface="Times New Roman" panose="02020603050405020304" pitchFamily="18" charset="0"/>
              </a:rPr>
              <a:t>和</a:t>
            </a:r>
            <a:r>
              <a:rPr lang="en-US" altLang="zh-CN" sz="3200" b="1" dirty="0">
                <a:latin typeface="Times New Roman" panose="02020603050405020304" pitchFamily="18" charset="0"/>
              </a:rPr>
              <a:t>N</a:t>
            </a:r>
            <a:r>
              <a:rPr lang="zh-CN" altLang="en-US" sz="3200" b="1" dirty="0">
                <a:latin typeface="Times New Roman" panose="02020603050405020304" pitchFamily="18" charset="0"/>
              </a:rPr>
              <a:t>分别是</a:t>
            </a:r>
            <a:r>
              <a:rPr lang="en-US" altLang="zh-CN" sz="3200" b="1" dirty="0">
                <a:latin typeface="Times New Roman" panose="02020603050405020304" pitchFamily="18" charset="0"/>
              </a:rPr>
              <a:t>OA</a:t>
            </a:r>
            <a:r>
              <a:rPr lang="zh-CN" altLang="en-US" sz="3200" b="1" dirty="0">
                <a:latin typeface="Times New Roman" panose="02020603050405020304" pitchFamily="18" charset="0"/>
              </a:rPr>
              <a:t>、</a:t>
            </a:r>
            <a:r>
              <a:rPr lang="en-US" altLang="zh-CN" sz="3200" b="1" dirty="0">
                <a:latin typeface="Times New Roman" panose="02020603050405020304" pitchFamily="18" charset="0"/>
              </a:rPr>
              <a:t>BC</a:t>
            </a:r>
            <a:r>
              <a:rPr lang="zh-CN" altLang="en-US" sz="3200" b="1" dirty="0">
                <a:latin typeface="Times New Roman" panose="02020603050405020304" pitchFamily="18" charset="0"/>
              </a:rPr>
              <a:t>的中点，点</a:t>
            </a:r>
            <a:r>
              <a:rPr lang="en-US" altLang="zh-CN" sz="3200" b="1" dirty="0">
                <a:latin typeface="Times New Roman" panose="02020603050405020304" pitchFamily="18" charset="0"/>
              </a:rPr>
              <a:t>G</a:t>
            </a:r>
            <a:r>
              <a:rPr lang="zh-CN" altLang="en-US" sz="3200" b="1" dirty="0">
                <a:latin typeface="Times New Roman" panose="02020603050405020304" pitchFamily="18" charset="0"/>
              </a:rPr>
              <a:t>在</a:t>
            </a:r>
            <a:r>
              <a:rPr lang="en-US" altLang="zh-CN" sz="3200" b="1" dirty="0">
                <a:latin typeface="Times New Roman" panose="02020603050405020304" pitchFamily="18" charset="0"/>
              </a:rPr>
              <a:t>MN</a:t>
            </a:r>
            <a:r>
              <a:rPr lang="zh-CN" altLang="en-US" sz="3200" b="1" dirty="0">
                <a:latin typeface="Times New Roman" panose="02020603050405020304" pitchFamily="18" charset="0"/>
              </a:rPr>
              <a:t>上</a:t>
            </a:r>
            <a:r>
              <a:rPr lang="en-US" altLang="zh-CN" sz="3200" b="1" dirty="0">
                <a:latin typeface="Times New Roman" panose="02020603050405020304" pitchFamily="18" charset="0"/>
              </a:rPr>
              <a:t>,</a:t>
            </a:r>
            <a:r>
              <a:rPr lang="zh-CN" altLang="en-US" sz="3200" b="1" dirty="0">
                <a:latin typeface="Times New Roman" panose="02020603050405020304" pitchFamily="18" charset="0"/>
              </a:rPr>
              <a:t>且使</a:t>
            </a:r>
            <a:r>
              <a:rPr lang="en-US" altLang="zh-CN" sz="3200" b="1" dirty="0">
                <a:latin typeface="Times New Roman" panose="02020603050405020304" pitchFamily="18" charset="0"/>
              </a:rPr>
              <a:t>MG=2GN,</a:t>
            </a:r>
            <a:r>
              <a:rPr lang="zh-CN" altLang="en-US" sz="3200" b="1" dirty="0">
                <a:latin typeface="Times New Roman" panose="02020603050405020304" pitchFamily="18" charset="0"/>
              </a:rPr>
              <a:t>试用基底                                                                                                                                                          表示向量</a:t>
            </a:r>
            <a:endParaRPr lang="zh-CN" altLang="en-US" sz="32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170" name="Object 3"/>
          <p:cNvGraphicFramePr/>
          <p:nvPr/>
        </p:nvGraphicFramePr>
        <p:xfrm>
          <a:off x="7315200" y="1524000"/>
          <a:ext cx="22860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1" imgW="875665" imgH="254000" progId="Equation.3">
                  <p:embed/>
                </p:oleObj>
              </mc:Choice>
              <mc:Fallback>
                <p:oleObj name="" r:id="rId1" imgW="875665" imgH="254000" progId="Equation.3">
                  <p:embed/>
                  <p:pic>
                    <p:nvPicPr>
                      <p:cNvPr id="0" name="图片 311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15200" y="1524000"/>
                        <a:ext cx="2286000" cy="7127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/>
          <p:nvPr/>
        </p:nvGraphicFramePr>
        <p:xfrm>
          <a:off x="3581400" y="2141538"/>
          <a:ext cx="6096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3" imgW="266065" imgH="228600" progId="Equation.3">
                  <p:embed/>
                </p:oleObj>
              </mc:Choice>
              <mc:Fallback>
                <p:oleObj name="" r:id="rId3" imgW="266065" imgH="228600" progId="Equation.3">
                  <p:embed/>
                  <p:pic>
                    <p:nvPicPr>
                      <p:cNvPr id="0" name="图片 31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2141538"/>
                        <a:ext cx="609600" cy="5254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Line 5"/>
          <p:cNvSpPr/>
          <p:nvPr/>
        </p:nvSpPr>
        <p:spPr>
          <a:xfrm flipH="1">
            <a:off x="1828800" y="3352800"/>
            <a:ext cx="1066800" cy="167640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178" name="Line 6"/>
          <p:cNvSpPr/>
          <p:nvPr/>
        </p:nvSpPr>
        <p:spPr>
          <a:xfrm>
            <a:off x="2895600" y="3352800"/>
            <a:ext cx="152400" cy="243840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179" name="Line 7"/>
          <p:cNvSpPr/>
          <p:nvPr/>
        </p:nvSpPr>
        <p:spPr>
          <a:xfrm>
            <a:off x="2895600" y="3352800"/>
            <a:ext cx="1143000" cy="121920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180" name="Line 8"/>
          <p:cNvSpPr/>
          <p:nvPr/>
        </p:nvSpPr>
        <p:spPr>
          <a:xfrm>
            <a:off x="1843088" y="5018088"/>
            <a:ext cx="1198562" cy="719137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1" name="Line 9"/>
          <p:cNvSpPr/>
          <p:nvPr/>
        </p:nvSpPr>
        <p:spPr>
          <a:xfrm flipH="1">
            <a:off x="3048000" y="4572000"/>
            <a:ext cx="990600" cy="1143000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2" name="Line 10"/>
          <p:cNvSpPr/>
          <p:nvPr/>
        </p:nvSpPr>
        <p:spPr>
          <a:xfrm flipV="1">
            <a:off x="1828800" y="4560888"/>
            <a:ext cx="2220913" cy="452437"/>
          </a:xfrm>
          <a:prstGeom prst="line">
            <a:avLst/>
          </a:prstGeom>
          <a:ln w="38100" cap="flat" cmpd="sng">
            <a:solidFill>
              <a:srgbClr val="FF33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7183" name="Line 11"/>
          <p:cNvSpPr/>
          <p:nvPr/>
        </p:nvSpPr>
        <p:spPr>
          <a:xfrm>
            <a:off x="2393950" y="4149725"/>
            <a:ext cx="1152525" cy="974725"/>
          </a:xfrm>
          <a:prstGeom prst="line">
            <a:avLst/>
          </a:prstGeom>
          <a:ln w="38100" cap="flat" cmpd="sng">
            <a:solidFill>
              <a:schemeClr val="tx1"/>
            </a:solidFill>
            <a:prstDash val="dash"/>
            <a:headEnd type="none" w="med" len="med"/>
            <a:tailEnd type="arrow" w="sm" len="lg"/>
          </a:ln>
        </p:spPr>
      </p:sp>
      <p:sp>
        <p:nvSpPr>
          <p:cNvPr id="7184" name="Line 12"/>
          <p:cNvSpPr/>
          <p:nvPr/>
        </p:nvSpPr>
        <p:spPr>
          <a:xfrm>
            <a:off x="2898775" y="3335338"/>
            <a:ext cx="647700" cy="180022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stealth" w="sm" len="lg"/>
          </a:ln>
        </p:spPr>
      </p:sp>
      <p:sp>
        <p:nvSpPr>
          <p:cNvPr id="7185" name="Line 13"/>
          <p:cNvSpPr/>
          <p:nvPr/>
        </p:nvSpPr>
        <p:spPr>
          <a:xfrm flipH="1">
            <a:off x="2393950" y="3335338"/>
            <a:ext cx="504825" cy="83502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186" name="Text Box 14"/>
          <p:cNvSpPr txBox="1"/>
          <p:nvPr/>
        </p:nvSpPr>
        <p:spPr>
          <a:xfrm>
            <a:off x="2590800" y="2819400"/>
            <a:ext cx="609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O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7187" name="Text Box 15"/>
          <p:cNvSpPr txBox="1"/>
          <p:nvPr/>
        </p:nvSpPr>
        <p:spPr>
          <a:xfrm>
            <a:off x="1752600" y="4953000"/>
            <a:ext cx="762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A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7188" name="Text Box 16"/>
          <p:cNvSpPr txBox="1"/>
          <p:nvPr/>
        </p:nvSpPr>
        <p:spPr>
          <a:xfrm>
            <a:off x="2743200" y="5638800"/>
            <a:ext cx="762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B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7189" name="Text Box 17"/>
          <p:cNvSpPr txBox="1"/>
          <p:nvPr/>
        </p:nvSpPr>
        <p:spPr>
          <a:xfrm>
            <a:off x="3962400" y="4495800"/>
            <a:ext cx="762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C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7190" name="Text Box 18"/>
          <p:cNvSpPr txBox="1"/>
          <p:nvPr/>
        </p:nvSpPr>
        <p:spPr>
          <a:xfrm>
            <a:off x="1890713" y="3768725"/>
            <a:ext cx="68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M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7191" name="Text Box 19"/>
          <p:cNvSpPr txBox="1"/>
          <p:nvPr/>
        </p:nvSpPr>
        <p:spPr>
          <a:xfrm>
            <a:off x="3505200" y="4953000"/>
            <a:ext cx="609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N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7192" name="Line 20"/>
          <p:cNvSpPr/>
          <p:nvPr/>
        </p:nvSpPr>
        <p:spPr>
          <a:xfrm>
            <a:off x="2898775" y="3408363"/>
            <a:ext cx="215900" cy="1368425"/>
          </a:xfrm>
          <a:prstGeom prst="line">
            <a:avLst/>
          </a:prstGeom>
          <a:ln w="28575" cap="flat" cmpd="sng"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</p:sp>
      <p:sp>
        <p:nvSpPr>
          <p:cNvPr id="7193" name="Text Box 21"/>
          <p:cNvSpPr txBox="1"/>
          <p:nvPr/>
        </p:nvSpPr>
        <p:spPr>
          <a:xfrm>
            <a:off x="2898775" y="4776788"/>
            <a:ext cx="685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G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7194" name="Line 22"/>
          <p:cNvSpPr/>
          <p:nvPr/>
        </p:nvSpPr>
        <p:spPr>
          <a:xfrm>
            <a:off x="2393950" y="4127500"/>
            <a:ext cx="647700" cy="576263"/>
          </a:xfrm>
          <a:prstGeom prst="line">
            <a:avLst/>
          </a:prstGeom>
          <a:ln w="9525" cap="flat" cmpd="sng">
            <a:solidFill>
              <a:schemeClr val="tx1"/>
            </a:solidFill>
            <a:prstDash val="lgDash"/>
            <a:headEnd type="none" w="med" len="med"/>
            <a:tailEnd type="triangle" w="med" len="med"/>
          </a:ln>
        </p:spPr>
      </p:sp>
      <p:sp>
        <p:nvSpPr>
          <p:cNvPr id="7196" name="Text Box 28"/>
          <p:cNvSpPr txBox="1"/>
          <p:nvPr/>
        </p:nvSpPr>
        <p:spPr>
          <a:xfrm>
            <a:off x="1524000" y="0"/>
            <a:ext cx="2225040" cy="70675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方正姚体" panose="02010601030101010101" pitchFamily="2" charset="-122"/>
              </a:rPr>
              <a:t>数学运用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442085" y="844550"/>
            <a:ext cx="20364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小结：</a:t>
            </a:r>
            <a:endParaRPr lang="zh-CN" altLang="en-US" sz="400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18285" y="1818005"/>
            <a:ext cx="861631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1.</a:t>
            </a:r>
            <a:r>
              <a:rPr lang="zh-CN" altLang="en-US" sz="3600"/>
              <a:t>本节课的重点内容是空间向量基本定理及其推论。空间任一向量都可以分解成三个方向上的向量之和。</a:t>
            </a:r>
            <a:endParaRPr lang="zh-CN" altLang="en-US" sz="3600"/>
          </a:p>
        </p:txBody>
      </p:sp>
      <p:sp>
        <p:nvSpPr>
          <p:cNvPr id="4" name="文本框 3"/>
          <p:cNvSpPr txBox="1"/>
          <p:nvPr/>
        </p:nvSpPr>
        <p:spPr>
          <a:xfrm>
            <a:off x="1518285" y="3986530"/>
            <a:ext cx="8329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2.</a:t>
            </a:r>
            <a:r>
              <a:rPr lang="zh-CN" altLang="en-US" sz="3600"/>
              <a:t>要求学会选定空间不共面的三个向量作为基向量，并用它们表示出指定的向量。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1266190" y="425450"/>
            <a:ext cx="4298315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共面向量定理：</a:t>
            </a:r>
            <a:endParaRPr lang="zh-CN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11268" name="Text Box 4"/>
          <p:cNvSpPr txBox="1"/>
          <p:nvPr/>
        </p:nvSpPr>
        <p:spPr>
          <a:xfrm>
            <a:off x="1780540" y="1373505"/>
            <a:ext cx="806069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如果两个向量      不共线，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280" name="Text Box 16"/>
          <p:cNvSpPr txBox="1"/>
          <p:nvPr/>
        </p:nvSpPr>
        <p:spPr>
          <a:xfrm>
            <a:off x="1866900" y="2647950"/>
            <a:ext cx="884110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则向量  与向量      共面的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充要条件是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存在有序数组</a:t>
            </a:r>
            <a:r>
              <a:rPr lang="en-US" altLang="zh-CN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(</a:t>
            </a:r>
            <a:r>
              <a:rPr lang="en-US" altLang="zh-CN" sz="4000" b="1" i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x</a:t>
            </a:r>
            <a:r>
              <a:rPr lang="en-US" altLang="zh-CN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b="1" i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y</a:t>
            </a:r>
            <a:r>
              <a:rPr lang="en-US" altLang="zh-CN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)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，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使</a:t>
            </a:r>
            <a:endParaRPr lang="zh-CN" altLang="en-US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229225" y="1373505"/>
          <a:ext cx="1162685" cy="88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254000" imgH="254000" progId="Equation.KSEE3">
                  <p:embed/>
                </p:oleObj>
              </mc:Choice>
              <mc:Fallback>
                <p:oleObj name="" r:id="rId1" imgW="254000" imgH="2540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29225" y="1373505"/>
                        <a:ext cx="1162685" cy="881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706110" y="2647950"/>
          <a:ext cx="1162685" cy="88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3" imgW="254000" imgH="254000" progId="Equation.KSEE3">
                  <p:embed/>
                </p:oleObj>
              </mc:Choice>
              <mc:Fallback>
                <p:oleObj name="" r:id="rId3" imgW="254000" imgH="2540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06110" y="2647950"/>
                        <a:ext cx="1162685" cy="881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489325" y="2522220"/>
          <a:ext cx="511810" cy="85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4" imgW="152400" imgH="254000" progId="Equation.KSEE3">
                  <p:embed/>
                </p:oleObj>
              </mc:Choice>
              <mc:Fallback>
                <p:oleObj name="" r:id="rId4" imgW="152400" imgH="2540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89325" y="2522220"/>
                        <a:ext cx="511810" cy="853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941320" y="4410710"/>
          <a:ext cx="23717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6" imgW="762000" imgH="254000" progId="Equation.KSEE3">
                  <p:embed/>
                </p:oleObj>
              </mc:Choice>
              <mc:Fallback>
                <p:oleObj name="" r:id="rId6" imgW="762000" imgH="2540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41320" y="4410710"/>
                        <a:ext cx="2371725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259" name="组合 10258"/>
          <p:cNvGrpSpPr/>
          <p:nvPr/>
        </p:nvGrpSpPr>
        <p:grpSpPr>
          <a:xfrm rot="0">
            <a:off x="1070610" y="1656715"/>
            <a:ext cx="3510280" cy="3429635"/>
            <a:chOff x="839" y="1525"/>
            <a:chExt cx="1452" cy="1270"/>
          </a:xfrm>
        </p:grpSpPr>
        <p:sp>
          <p:nvSpPr>
            <p:cNvPr id="10246" name="直接连接符 10245"/>
            <p:cNvSpPr/>
            <p:nvPr/>
          </p:nvSpPr>
          <p:spPr>
            <a:xfrm>
              <a:off x="839" y="2659"/>
              <a:ext cx="771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47" name="直接连接符 10246"/>
            <p:cNvSpPr/>
            <p:nvPr/>
          </p:nvSpPr>
          <p:spPr>
            <a:xfrm>
              <a:off x="1066" y="1752"/>
              <a:ext cx="771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48" name="直接连接符 10247"/>
            <p:cNvSpPr/>
            <p:nvPr/>
          </p:nvSpPr>
          <p:spPr>
            <a:xfrm>
              <a:off x="1519" y="1525"/>
              <a:ext cx="771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49" name="直接连接符 10248"/>
            <p:cNvSpPr/>
            <p:nvPr/>
          </p:nvSpPr>
          <p:spPr>
            <a:xfrm flipV="1">
              <a:off x="839" y="1752"/>
              <a:ext cx="227" cy="90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50" name="直接连接符 10249"/>
            <p:cNvSpPr/>
            <p:nvPr/>
          </p:nvSpPr>
          <p:spPr>
            <a:xfrm flipV="1">
              <a:off x="1610" y="1888"/>
              <a:ext cx="227" cy="90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51" name="直接连接符 10250"/>
            <p:cNvSpPr/>
            <p:nvPr/>
          </p:nvSpPr>
          <p:spPr>
            <a:xfrm flipV="1">
              <a:off x="1066" y="1525"/>
              <a:ext cx="453" cy="22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52" name="直接连接符 10251"/>
            <p:cNvSpPr/>
            <p:nvPr/>
          </p:nvSpPr>
          <p:spPr>
            <a:xfrm flipV="1">
              <a:off x="1837" y="1661"/>
              <a:ext cx="453" cy="22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53" name="直接连接符 10252"/>
            <p:cNvSpPr/>
            <p:nvPr/>
          </p:nvSpPr>
          <p:spPr>
            <a:xfrm flipV="1">
              <a:off x="2064" y="1661"/>
              <a:ext cx="227" cy="90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54" name="直接连接符 10253"/>
            <p:cNvSpPr/>
            <p:nvPr/>
          </p:nvSpPr>
          <p:spPr>
            <a:xfrm flipV="1">
              <a:off x="1610" y="2568"/>
              <a:ext cx="453" cy="22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255" name="直接连接符 10254"/>
            <p:cNvSpPr/>
            <p:nvPr/>
          </p:nvSpPr>
          <p:spPr>
            <a:xfrm flipV="1">
              <a:off x="839" y="2432"/>
              <a:ext cx="453" cy="22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0256" name="直接连接符 10255"/>
            <p:cNvSpPr/>
            <p:nvPr/>
          </p:nvSpPr>
          <p:spPr>
            <a:xfrm flipV="1">
              <a:off x="1292" y="1525"/>
              <a:ext cx="227" cy="907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0257" name="直接连接符 10256"/>
            <p:cNvSpPr/>
            <p:nvPr/>
          </p:nvSpPr>
          <p:spPr>
            <a:xfrm>
              <a:off x="1292" y="2432"/>
              <a:ext cx="771" cy="13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</p:grpSp>
      <p:cxnSp>
        <p:nvCxnSpPr>
          <p:cNvPr id="5" name="直接箭头连接符 4"/>
          <p:cNvCxnSpPr/>
          <p:nvPr/>
        </p:nvCxnSpPr>
        <p:spPr>
          <a:xfrm flipV="1">
            <a:off x="2165350" y="2614295"/>
            <a:ext cx="1318260" cy="1477645"/>
          </a:xfrm>
          <a:prstGeom prst="straightConnector1">
            <a:avLst/>
          </a:prstGeom>
          <a:ln w="34925">
            <a:solidFill>
              <a:schemeClr val="accent1">
                <a:lumMod val="50000"/>
              </a:schemeClr>
            </a:solidFill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433320" y="1196340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C</a:t>
            </a:r>
            <a:endParaRPr lang="en-US" altLang="zh-CN" sz="2400"/>
          </a:p>
        </p:txBody>
      </p:sp>
      <p:sp>
        <p:nvSpPr>
          <p:cNvPr id="6" name="文本框 5"/>
          <p:cNvSpPr txBox="1"/>
          <p:nvPr/>
        </p:nvSpPr>
        <p:spPr>
          <a:xfrm>
            <a:off x="789305" y="4549775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A</a:t>
            </a:r>
            <a:endParaRPr lang="en-US" altLang="zh-CN" sz="2400"/>
          </a:p>
        </p:txBody>
      </p:sp>
      <p:sp>
        <p:nvSpPr>
          <p:cNvPr id="4" name="文本框 3"/>
          <p:cNvSpPr txBox="1"/>
          <p:nvPr/>
        </p:nvSpPr>
        <p:spPr>
          <a:xfrm>
            <a:off x="1884045" y="3645535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O</a:t>
            </a:r>
            <a:endParaRPr lang="en-US" altLang="zh-CN" sz="2400"/>
          </a:p>
        </p:txBody>
      </p:sp>
      <p:sp>
        <p:nvSpPr>
          <p:cNvPr id="8" name="文本框 7"/>
          <p:cNvSpPr txBox="1"/>
          <p:nvPr/>
        </p:nvSpPr>
        <p:spPr>
          <a:xfrm>
            <a:off x="4032250" y="4258310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B</a:t>
            </a:r>
            <a:endParaRPr lang="en-US" altLang="zh-CN" sz="2400"/>
          </a:p>
        </p:txBody>
      </p:sp>
      <p:sp>
        <p:nvSpPr>
          <p:cNvPr id="9" name="文本框 8"/>
          <p:cNvSpPr txBox="1"/>
          <p:nvPr/>
        </p:nvSpPr>
        <p:spPr>
          <a:xfrm>
            <a:off x="3341370" y="2153920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P</a:t>
            </a:r>
            <a:endParaRPr lang="en-US" altLang="zh-CN" sz="2400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46420" y="1426845"/>
          <a:ext cx="661670" cy="596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254000" imgH="228600" progId="Equation.KSEE3">
                  <p:embed/>
                </p:oleObj>
              </mc:Choice>
              <mc:Fallback>
                <p:oleObj name="" r:id="rId1" imgW="2540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46420" y="1426845"/>
                        <a:ext cx="661670" cy="596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541010" y="640715"/>
          <a:ext cx="538480" cy="509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241300" imgH="228600" progId="Equation.KSEE3">
                  <p:embed/>
                </p:oleObj>
              </mc:Choice>
              <mc:Fallback>
                <p:oleObj name="" r:id="rId3" imgW="241300" imgH="2286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41010" y="640715"/>
                        <a:ext cx="538480" cy="509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416040" y="648970"/>
          <a:ext cx="55689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5" imgW="254000" imgH="228600" progId="Equation.KSEE3">
                  <p:embed/>
                </p:oleObj>
              </mc:Choice>
              <mc:Fallback>
                <p:oleObj name="" r:id="rId5" imgW="254000" imgH="228600" progId="Equation.KSEE3">
                  <p:embed/>
                  <p:pic>
                    <p:nvPicPr>
                      <p:cNvPr id="0" name="图片 205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16040" y="648970"/>
                        <a:ext cx="556895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83475" y="655320"/>
          <a:ext cx="560705" cy="480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" r:id="rId7" imgW="266700" imgH="228600" progId="Equation.KSEE3">
                  <p:embed/>
                </p:oleObj>
              </mc:Choice>
              <mc:Fallback>
                <p:oleObj name="" r:id="rId7" imgW="266700" imgH="228600" progId="Equation.KSEE3">
                  <p:embed/>
                  <p:pic>
                    <p:nvPicPr>
                      <p:cNvPr id="0" name="图片 205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83475" y="655320"/>
                        <a:ext cx="560705" cy="480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6308090" y="1433195"/>
            <a:ext cx="45612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与它们是什么关系？</a:t>
            </a:r>
            <a:endParaRPr lang="zh-CN" altLang="en-US" sz="3200"/>
          </a:p>
        </p:txBody>
      </p:sp>
      <p:sp>
        <p:nvSpPr>
          <p:cNvPr id="15" name="文本框 14"/>
          <p:cNvSpPr txBox="1"/>
          <p:nvPr/>
        </p:nvSpPr>
        <p:spPr>
          <a:xfrm>
            <a:off x="2305685" y="655320"/>
            <a:ext cx="97428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如图平行六面体，</a:t>
            </a:r>
            <a:r>
              <a:rPr lang="zh-CN" altLang="en-US" sz="3200"/>
              <a:t>    ，     ，        是不共面的三个向量</a:t>
            </a:r>
            <a:endParaRPr lang="zh-CN" altLang="en-US" sz="3200"/>
          </a:p>
        </p:txBody>
      </p:sp>
      <p:graphicFrame>
        <p:nvGraphicFramePr>
          <p:cNvPr id="17" name="对象 1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838825" y="3602355"/>
          <a:ext cx="4888230" cy="871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9" imgW="1282700" imgH="228600" progId="Equation.KSEE3">
                  <p:embed/>
                </p:oleObj>
              </mc:Choice>
              <mc:Fallback>
                <p:oleObj name="" r:id="rId9" imgW="1282700" imgH="2286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38825" y="3602355"/>
                        <a:ext cx="4888230" cy="871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2934335" y="5010150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D</a:t>
            </a:r>
            <a:endParaRPr lang="en-US" altLang="zh-CN" sz="2400"/>
          </a:p>
        </p:txBody>
      </p:sp>
      <p:cxnSp>
        <p:nvCxnSpPr>
          <p:cNvPr id="18" name="直接连接符 17"/>
          <p:cNvCxnSpPr/>
          <p:nvPr/>
        </p:nvCxnSpPr>
        <p:spPr>
          <a:xfrm>
            <a:off x="2182495" y="4144010"/>
            <a:ext cx="716280" cy="943610"/>
          </a:xfrm>
          <a:prstGeom prst="line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908810" y="3039745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O</a:t>
            </a:r>
            <a:endParaRPr lang="en-US" altLang="zh-CN" sz="2400"/>
          </a:p>
        </p:txBody>
      </p:sp>
      <p:sp>
        <p:nvSpPr>
          <p:cNvPr id="4" name="文本框 3"/>
          <p:cNvSpPr txBox="1"/>
          <p:nvPr/>
        </p:nvSpPr>
        <p:spPr>
          <a:xfrm>
            <a:off x="3540125" y="1597660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P</a:t>
            </a:r>
            <a:endParaRPr lang="en-US" altLang="zh-CN" sz="2400"/>
          </a:p>
        </p:txBody>
      </p:sp>
      <p:sp>
        <p:nvSpPr>
          <p:cNvPr id="6" name="文本框 5"/>
          <p:cNvSpPr txBox="1"/>
          <p:nvPr/>
        </p:nvSpPr>
        <p:spPr>
          <a:xfrm>
            <a:off x="683895" y="3960495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A</a:t>
            </a:r>
            <a:endParaRPr lang="en-US" altLang="zh-CN" sz="2400"/>
          </a:p>
        </p:txBody>
      </p:sp>
      <p:sp>
        <p:nvSpPr>
          <p:cNvPr id="7" name="文本框 6"/>
          <p:cNvSpPr txBox="1"/>
          <p:nvPr/>
        </p:nvSpPr>
        <p:spPr>
          <a:xfrm>
            <a:off x="2723515" y="942340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C</a:t>
            </a:r>
            <a:endParaRPr lang="en-US" altLang="zh-CN" sz="2400"/>
          </a:p>
        </p:txBody>
      </p:sp>
      <p:sp>
        <p:nvSpPr>
          <p:cNvPr id="8" name="文本框 7"/>
          <p:cNvSpPr txBox="1"/>
          <p:nvPr/>
        </p:nvSpPr>
        <p:spPr>
          <a:xfrm>
            <a:off x="4305300" y="3500120"/>
            <a:ext cx="2813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B</a:t>
            </a:r>
            <a:endParaRPr lang="en-US" altLang="zh-CN" sz="2400"/>
          </a:p>
        </p:txBody>
      </p:sp>
      <p:cxnSp>
        <p:nvCxnSpPr>
          <p:cNvPr id="9" name="直接箭头连接符 8"/>
          <p:cNvCxnSpPr>
            <a:stCxn id="11281" idx="1"/>
          </p:cNvCxnSpPr>
          <p:nvPr/>
        </p:nvCxnSpPr>
        <p:spPr>
          <a:xfrm flipH="1">
            <a:off x="1738630" y="3387090"/>
            <a:ext cx="419100" cy="233680"/>
          </a:xfrm>
          <a:prstGeom prst="straightConnector1">
            <a:avLst/>
          </a:prstGeom>
          <a:ln w="38100">
            <a:solidFill>
              <a:srgbClr val="C00000"/>
            </a:solidFill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965200" y="1000760"/>
            <a:ext cx="3822700" cy="4330700"/>
            <a:chOff x="2588" y="3157"/>
            <a:chExt cx="5946" cy="6980"/>
          </a:xfrm>
        </p:grpSpPr>
        <p:grpSp>
          <p:nvGrpSpPr>
            <p:cNvPr id="11270" name="组合 11269"/>
            <p:cNvGrpSpPr/>
            <p:nvPr/>
          </p:nvGrpSpPr>
          <p:grpSpPr>
            <a:xfrm>
              <a:off x="2588" y="3157"/>
              <a:ext cx="5947" cy="6980"/>
              <a:chOff x="158" y="1616"/>
              <a:chExt cx="1452" cy="1646"/>
            </a:xfrm>
          </p:grpSpPr>
          <p:grpSp>
            <p:nvGrpSpPr>
              <p:cNvPr id="11271" name="组合 11270"/>
              <p:cNvGrpSpPr/>
              <p:nvPr/>
            </p:nvGrpSpPr>
            <p:grpSpPr>
              <a:xfrm>
                <a:off x="158" y="1616"/>
                <a:ext cx="1452" cy="1270"/>
                <a:chOff x="839" y="1525"/>
                <a:chExt cx="1452" cy="1270"/>
              </a:xfrm>
            </p:grpSpPr>
            <p:sp>
              <p:nvSpPr>
                <p:cNvPr id="11272" name="直接连接符 11271"/>
                <p:cNvSpPr/>
                <p:nvPr/>
              </p:nvSpPr>
              <p:spPr>
                <a:xfrm>
                  <a:off x="839" y="2659"/>
                  <a:ext cx="771" cy="136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73" name="直接连接符 11272"/>
                <p:cNvSpPr/>
                <p:nvPr/>
              </p:nvSpPr>
              <p:spPr>
                <a:xfrm>
                  <a:off x="1066" y="1752"/>
                  <a:ext cx="771" cy="136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74" name="直接连接符 11273"/>
                <p:cNvSpPr/>
                <p:nvPr/>
              </p:nvSpPr>
              <p:spPr>
                <a:xfrm>
                  <a:off x="1519" y="1525"/>
                  <a:ext cx="771" cy="136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75" name="直接连接符 11274"/>
                <p:cNvSpPr/>
                <p:nvPr/>
              </p:nvSpPr>
              <p:spPr>
                <a:xfrm flipV="1">
                  <a:off x="839" y="1752"/>
                  <a:ext cx="227" cy="907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76" name="直接连接符 11275"/>
                <p:cNvSpPr/>
                <p:nvPr/>
              </p:nvSpPr>
              <p:spPr>
                <a:xfrm flipV="1">
                  <a:off x="1610" y="1888"/>
                  <a:ext cx="227" cy="907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77" name="直接连接符 11276"/>
                <p:cNvSpPr/>
                <p:nvPr/>
              </p:nvSpPr>
              <p:spPr>
                <a:xfrm flipV="1">
                  <a:off x="1066" y="1525"/>
                  <a:ext cx="453" cy="227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78" name="直接连接符 11277"/>
                <p:cNvSpPr/>
                <p:nvPr/>
              </p:nvSpPr>
              <p:spPr>
                <a:xfrm flipV="1">
                  <a:off x="1837" y="1661"/>
                  <a:ext cx="453" cy="227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79" name="直接连接符 11278"/>
                <p:cNvSpPr/>
                <p:nvPr/>
              </p:nvSpPr>
              <p:spPr>
                <a:xfrm flipV="1">
                  <a:off x="2064" y="1661"/>
                  <a:ext cx="227" cy="907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80" name="直接连接符 11279"/>
                <p:cNvSpPr/>
                <p:nvPr/>
              </p:nvSpPr>
              <p:spPr>
                <a:xfrm flipV="1">
                  <a:off x="1610" y="2568"/>
                  <a:ext cx="453" cy="227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281" name="直接连接符 11280"/>
                <p:cNvSpPr/>
                <p:nvPr/>
              </p:nvSpPr>
              <p:spPr>
                <a:xfrm flipV="1">
                  <a:off x="839" y="2432"/>
                  <a:ext cx="453" cy="227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ysDot"/>
                  <a:headEnd type="none" w="med" len="med"/>
                  <a:tailEnd type="none" w="med" len="med"/>
                </a:ln>
              </p:spPr>
            </p:sp>
            <p:sp>
              <p:nvSpPr>
                <p:cNvPr id="11282" name="直接连接符 11281"/>
                <p:cNvSpPr/>
                <p:nvPr/>
              </p:nvSpPr>
              <p:spPr>
                <a:xfrm flipV="1">
                  <a:off x="1292" y="1525"/>
                  <a:ext cx="227" cy="907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ysDot"/>
                  <a:headEnd type="none" w="med" len="med"/>
                  <a:tailEnd type="none" w="med" len="med"/>
                </a:ln>
              </p:spPr>
            </p:sp>
            <p:sp>
              <p:nvSpPr>
                <p:cNvPr id="11283" name="直接连接符 11282"/>
                <p:cNvSpPr/>
                <p:nvPr/>
              </p:nvSpPr>
              <p:spPr>
                <a:xfrm>
                  <a:off x="1292" y="2432"/>
                  <a:ext cx="771" cy="136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ysDot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1284" name="文本框 11283"/>
              <p:cNvSpPr txBox="1"/>
              <p:nvPr/>
            </p:nvSpPr>
            <p:spPr>
              <a:xfrm>
                <a:off x="509" y="3024"/>
                <a:ext cx="120" cy="2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endParaRPr sz="1800" b="1" dirty="0">
                  <a:latin typeface="Arial" panose="020B0604020202020204" pitchFamily="34" charset="0"/>
                </a:endParaRPr>
              </a:p>
            </p:txBody>
          </p:sp>
        </p:grpSp>
        <p:cxnSp>
          <p:nvCxnSpPr>
            <p:cNvPr id="5" name="直接箭头连接符 4"/>
            <p:cNvCxnSpPr>
              <a:stCxn id="11282" idx="0"/>
            </p:cNvCxnSpPr>
            <p:nvPr/>
          </p:nvCxnSpPr>
          <p:spPr>
            <a:xfrm flipV="1">
              <a:off x="4443" y="4654"/>
              <a:ext cx="2218" cy="2349"/>
            </a:xfrm>
            <a:prstGeom prst="straightConnector1">
              <a:avLst/>
            </a:prstGeom>
            <a:ln w="34925">
              <a:solidFill>
                <a:schemeClr val="accent1">
                  <a:lumMod val="50000"/>
                </a:schemeClr>
              </a:solidFill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/>
            <p:nvPr/>
          </p:nvCxnSpPr>
          <p:spPr>
            <a:xfrm>
              <a:off x="4401" y="6963"/>
              <a:ext cx="860" cy="13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/>
            <p:nvPr/>
          </p:nvCxnSpPr>
          <p:spPr>
            <a:xfrm flipV="1">
              <a:off x="4443" y="6091"/>
              <a:ext cx="209" cy="912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对象 11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3274" y="6570"/>
            <a:ext cx="509" cy="9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" name="" r:id="rId1" imgW="127000" imgH="228600" progId="Equation.KSEE3">
                    <p:embed/>
                  </p:oleObj>
                </mc:Choice>
                <mc:Fallback>
                  <p:oleObj name="" r:id="rId1" imgW="127000" imgH="228600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274" y="6570"/>
                          <a:ext cx="509" cy="91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对象 12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5237" y="6454"/>
            <a:ext cx="509" cy="9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" name="" r:id="rId3" imgW="127000" imgH="228600" progId="Equation.KSEE3">
                    <p:embed/>
                  </p:oleObj>
                </mc:Choice>
                <mc:Fallback>
                  <p:oleObj name="" r:id="rId3" imgW="127000" imgH="228600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37" y="6454"/>
                          <a:ext cx="509" cy="91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对象 13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4168" y="5370"/>
            <a:ext cx="459" cy="9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" name="" r:id="rId5" imgW="114300" imgH="228600" progId="Equation.KSEE3">
                    <p:embed/>
                  </p:oleObj>
                </mc:Choice>
                <mc:Fallback>
                  <p:oleObj name="" r:id="rId5" imgW="114300" imgH="228600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168" y="5370"/>
                          <a:ext cx="459" cy="91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对象 1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94730" y="1294765"/>
          <a:ext cx="405892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7" imgW="1282700" imgH="228600" progId="Equation.KSEE3">
                  <p:embed/>
                </p:oleObj>
              </mc:Choice>
              <mc:Fallback>
                <p:oleObj name="" r:id="rId7" imgW="1282700" imgH="2286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4730" y="1294765"/>
                        <a:ext cx="405892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817995" y="2136775"/>
          <a:ext cx="3750945" cy="1042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9" imgW="914400" imgH="254000" progId="Equation.KSEE3">
                  <p:embed/>
                </p:oleObj>
              </mc:Choice>
              <mc:Fallback>
                <p:oleObj name="" r:id="rId9" imgW="914400" imgH="254000" progId="Equation.KSEE3">
                  <p:embed/>
                  <p:pic>
                    <p:nvPicPr>
                      <p:cNvPr id="0" name="图片 205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17995" y="2136775"/>
                        <a:ext cx="3750945" cy="1042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2453005" y="335280"/>
            <a:ext cx="85674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如果     ，      ，      分别于                            共线</a:t>
            </a:r>
            <a:endParaRPr lang="zh-CN" altLang="en-US" sz="3200"/>
          </a:p>
        </p:txBody>
      </p:sp>
      <p:graphicFrame>
        <p:nvGraphicFramePr>
          <p:cNvPr id="20" name="对象 1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411855" y="375920"/>
          <a:ext cx="538480" cy="509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" name="" r:id="rId11" imgW="241300" imgH="228600" progId="Equation.KSEE3">
                  <p:embed/>
                </p:oleObj>
              </mc:Choice>
              <mc:Fallback>
                <p:oleObj name="" r:id="rId11" imgW="241300" imgH="2286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411855" y="375920"/>
                        <a:ext cx="538480" cy="509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85285" y="375920"/>
          <a:ext cx="60261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" name="" r:id="rId13" imgW="254000" imgH="228600" progId="Equation.KSEE3">
                  <p:embed/>
                </p:oleObj>
              </mc:Choice>
              <mc:Fallback>
                <p:oleObj name="" r:id="rId13" imgW="254000" imgH="228600" progId="Equation.KSEE3">
                  <p:embed/>
                  <p:pic>
                    <p:nvPicPr>
                      <p:cNvPr id="0" name="图片 205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185285" y="375920"/>
                        <a:ext cx="602615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089525" y="386715"/>
          <a:ext cx="581660" cy="499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" r:id="rId15" imgW="266700" imgH="228600" progId="Equation.KSEE3">
                  <p:embed/>
                </p:oleObj>
              </mc:Choice>
              <mc:Fallback>
                <p:oleObj name="" r:id="rId15" imgW="266700" imgH="228600" progId="Equation.KSEE3">
                  <p:embed/>
                  <p:pic>
                    <p:nvPicPr>
                      <p:cNvPr id="0" name="图片 205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89525" y="386715"/>
                        <a:ext cx="581660" cy="499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/>
          <p:nvPr/>
        </p:nvGraphicFramePr>
        <p:xfrm>
          <a:off x="6945630" y="310515"/>
          <a:ext cx="25273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7" imgW="380365" imgH="254000" progId="Equation.3">
                  <p:embed/>
                </p:oleObj>
              </mc:Choice>
              <mc:Fallback>
                <p:oleObj name="" r:id="rId17" imgW="380365" imgH="254000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945630" y="310515"/>
                        <a:ext cx="2527300" cy="631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组合 41"/>
          <p:cNvGrpSpPr/>
          <p:nvPr/>
        </p:nvGrpSpPr>
        <p:grpSpPr>
          <a:xfrm>
            <a:off x="3821430" y="3442970"/>
            <a:ext cx="7726680" cy="899795"/>
            <a:chOff x="6018" y="5422"/>
            <a:chExt cx="12168" cy="1417"/>
          </a:xfrm>
        </p:grpSpPr>
        <p:graphicFrame>
          <p:nvGraphicFramePr>
            <p:cNvPr id="25" name="对象 24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8931" y="5759"/>
            <a:ext cx="1198" cy="1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" name="" r:id="rId19" imgW="254000" imgH="228600" progId="Equation.KSEE3">
                    <p:embed/>
                  </p:oleObj>
                </mc:Choice>
                <mc:Fallback>
                  <p:oleObj name="" r:id="rId19" imgW="254000" imgH="228600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8931" y="5759"/>
                          <a:ext cx="1198" cy="108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1" name="组合 40"/>
            <p:cNvGrpSpPr/>
            <p:nvPr/>
          </p:nvGrpSpPr>
          <p:grpSpPr>
            <a:xfrm>
              <a:off x="6018" y="5422"/>
              <a:ext cx="12168" cy="1336"/>
              <a:chOff x="4476" y="6215"/>
              <a:chExt cx="12168" cy="1336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4476" y="6632"/>
                <a:ext cx="12169" cy="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3200"/>
                  <a:t>         </a:t>
                </a:r>
                <a:r>
                  <a:rPr lang="zh-CN" altLang="en-US" sz="3200"/>
                  <a:t>（</a:t>
                </a:r>
                <a:r>
                  <a:rPr lang="en-US" altLang="zh-CN" sz="3200"/>
                  <a:t>1</a:t>
                </a:r>
                <a:r>
                  <a:rPr lang="zh-CN" altLang="en-US" sz="3200"/>
                  <a:t>）        </a:t>
                </a:r>
                <a:r>
                  <a:rPr lang="zh-CN" altLang="en-US" sz="3200"/>
                  <a:t>能否只用        来表示？  </a:t>
                </a:r>
                <a:endParaRPr lang="zh-CN" altLang="en-US" sz="3200"/>
              </a:p>
            </p:txBody>
          </p:sp>
          <p:graphicFrame>
            <p:nvGraphicFramePr>
              <p:cNvPr id="28" name="对象 27">
                <a:hlinkClick r:id="" action="ppaction://ole?verb="/>
              </p:cNvPr>
              <p:cNvGraphicFramePr>
                <a:graphicFrameLocks noChangeAspect="1"/>
              </p:cNvGraphicFramePr>
              <p:nvPr/>
            </p:nvGraphicFramePr>
            <p:xfrm>
              <a:off x="11593" y="6215"/>
              <a:ext cx="742" cy="1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3" name="" r:id="rId21" imgW="127000" imgH="228600" progId="Equation.KSEE3">
                      <p:embed/>
                    </p:oleObj>
                  </mc:Choice>
                  <mc:Fallback>
                    <p:oleObj name="" r:id="rId21" imgW="127000" imgH="228600" progId="Equation.KSEE3">
                      <p:embed/>
                      <p:pic>
                        <p:nvPicPr>
                          <p:cNvPr id="0" name="图片 3072"/>
                          <p:cNvPicPr/>
                          <p:nvPr/>
                        </p:nvPicPr>
                        <p:blipFill>
                          <a:blip r:embed="rId22"/>
                          <a:stretch>
                            <a:fillRect/>
                          </a:stretch>
                        </p:blipFill>
                        <p:spPr>
                          <a:xfrm>
                            <a:off x="11593" y="6215"/>
                            <a:ext cx="742" cy="133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3" name="组合 42"/>
          <p:cNvGrpSpPr/>
          <p:nvPr/>
        </p:nvGrpSpPr>
        <p:grpSpPr>
          <a:xfrm>
            <a:off x="4260850" y="4291330"/>
            <a:ext cx="7726680" cy="848360"/>
            <a:chOff x="6710" y="6758"/>
            <a:chExt cx="12168" cy="1336"/>
          </a:xfrm>
        </p:grpSpPr>
        <p:sp>
          <p:nvSpPr>
            <p:cNvPr id="29" name="文本框 28"/>
            <p:cNvSpPr txBox="1"/>
            <p:nvPr/>
          </p:nvSpPr>
          <p:spPr>
            <a:xfrm>
              <a:off x="6710" y="6962"/>
              <a:ext cx="1216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200"/>
                <a:t>                </a:t>
              </a:r>
              <a:r>
                <a:rPr lang="zh-CN" altLang="en-US" sz="3200"/>
                <a:t>   </a:t>
              </a:r>
              <a:r>
                <a:rPr lang="zh-CN" altLang="en-US" sz="3200">
                  <a:solidFill>
                    <a:srgbClr val="FF0000"/>
                  </a:solidFill>
                </a:rPr>
                <a:t>与      共线的向量可以 </a:t>
              </a:r>
              <a:r>
                <a:rPr lang="zh-CN" altLang="en-US" sz="3200"/>
                <a:t> </a:t>
              </a:r>
              <a:endParaRPr lang="zh-CN" altLang="en-US" sz="3200"/>
            </a:p>
          </p:txBody>
        </p:sp>
        <p:graphicFrame>
          <p:nvGraphicFramePr>
            <p:cNvPr id="30" name="对象 29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0368" y="6758"/>
            <a:ext cx="742" cy="1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" name="" r:id="rId23" imgW="127000" imgH="228600" progId="Equation.KSEE3">
                    <p:embed/>
                  </p:oleObj>
                </mc:Choice>
                <mc:Fallback>
                  <p:oleObj name="" r:id="rId23" imgW="127000" imgH="228600" progId="Equation.KSEE3">
                    <p:embed/>
                    <p:pic>
                      <p:nvPicPr>
                        <p:cNvPr id="0" name="图片 3072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0368" y="6758"/>
                          <a:ext cx="742" cy="133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4" name="组合 43"/>
          <p:cNvGrpSpPr/>
          <p:nvPr/>
        </p:nvGrpSpPr>
        <p:grpSpPr>
          <a:xfrm>
            <a:off x="3821430" y="5001260"/>
            <a:ext cx="7726680" cy="854710"/>
            <a:chOff x="6018" y="7876"/>
            <a:chExt cx="12168" cy="1346"/>
          </a:xfrm>
        </p:grpSpPr>
        <p:sp>
          <p:nvSpPr>
            <p:cNvPr id="32" name="文本框 31"/>
            <p:cNvSpPr txBox="1"/>
            <p:nvPr/>
          </p:nvSpPr>
          <p:spPr>
            <a:xfrm>
              <a:off x="6018" y="8094"/>
              <a:ext cx="1216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200"/>
                <a:t>         </a:t>
              </a:r>
              <a:r>
                <a:rPr lang="zh-CN" altLang="en-US" sz="3200"/>
                <a:t>（</a:t>
              </a:r>
              <a:r>
                <a:rPr lang="en-US" altLang="zh-CN" sz="3200"/>
                <a:t>2</a:t>
              </a:r>
              <a:r>
                <a:rPr lang="zh-CN" altLang="en-US" sz="3200"/>
                <a:t>）        </a:t>
              </a:r>
              <a:r>
                <a:rPr lang="zh-CN" altLang="en-US" sz="3200"/>
                <a:t>能否只用      ，   来表示？  </a:t>
              </a:r>
              <a:endParaRPr lang="zh-CN" altLang="en-US" sz="3200"/>
            </a:p>
          </p:txBody>
        </p:sp>
        <p:graphicFrame>
          <p:nvGraphicFramePr>
            <p:cNvPr id="33" name="对象 32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9009" y="8074"/>
            <a:ext cx="1042" cy="9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" name="" r:id="rId24" imgW="254000" imgH="228600" progId="Equation.KSEE3">
                    <p:embed/>
                  </p:oleObj>
                </mc:Choice>
                <mc:Fallback>
                  <p:oleObj name="" r:id="rId24" imgW="254000" imgH="228600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9009" y="8074"/>
                          <a:ext cx="1042" cy="9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对象 34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2980" y="7886"/>
            <a:ext cx="742" cy="1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" name="" r:id="rId25" imgW="127000" imgH="228600" progId="Equation.KSEE3">
                    <p:embed/>
                  </p:oleObj>
                </mc:Choice>
                <mc:Fallback>
                  <p:oleObj name="" r:id="rId25" imgW="127000" imgH="228600" progId="Equation.KSEE3">
                    <p:embed/>
                    <p:pic>
                      <p:nvPicPr>
                        <p:cNvPr id="0" name="图片 3072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2980" y="7886"/>
                          <a:ext cx="742" cy="133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对象 36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4037" y="7876"/>
            <a:ext cx="741" cy="1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" r:id="rId26" imgW="127000" imgH="228600" progId="Equation.KSEE3">
                    <p:embed/>
                  </p:oleObj>
                </mc:Choice>
                <mc:Fallback>
                  <p:oleObj name="" r:id="rId26" imgW="127000" imgH="228600" progId="Equation.KSEE3">
                    <p:embed/>
                    <p:pic>
                      <p:nvPicPr>
                        <p:cNvPr id="0" name="图片 3073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14037" y="7876"/>
                          <a:ext cx="741" cy="13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组合 44"/>
          <p:cNvGrpSpPr/>
          <p:nvPr/>
        </p:nvGrpSpPr>
        <p:grpSpPr>
          <a:xfrm>
            <a:off x="3950335" y="5721985"/>
            <a:ext cx="7726680" cy="849630"/>
            <a:chOff x="6221" y="9011"/>
            <a:chExt cx="12168" cy="1338"/>
          </a:xfrm>
        </p:grpSpPr>
        <p:sp>
          <p:nvSpPr>
            <p:cNvPr id="38" name="文本框 37"/>
            <p:cNvSpPr txBox="1"/>
            <p:nvPr/>
          </p:nvSpPr>
          <p:spPr>
            <a:xfrm>
              <a:off x="6221" y="9222"/>
              <a:ext cx="1216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3200"/>
                <a:t>                </a:t>
              </a:r>
              <a:r>
                <a:rPr lang="zh-CN" altLang="en-US" sz="3200"/>
                <a:t>   </a:t>
              </a:r>
              <a:r>
                <a:rPr lang="zh-CN" altLang="en-US" sz="3200">
                  <a:solidFill>
                    <a:srgbClr val="FF0000"/>
                  </a:solidFill>
                </a:rPr>
                <a:t>与        </a:t>
              </a:r>
              <a:r>
                <a:rPr lang="en-US" altLang="zh-CN" sz="3200">
                  <a:solidFill>
                    <a:srgbClr val="FF0000"/>
                  </a:solidFill>
                </a:rPr>
                <a:t>,</a:t>
              </a:r>
              <a:r>
                <a:rPr lang="zh-CN" altLang="en-US" sz="3200">
                  <a:solidFill>
                    <a:srgbClr val="FF0000"/>
                  </a:solidFill>
                </a:rPr>
                <a:t>      共面的向量可以 </a:t>
              </a:r>
              <a:r>
                <a:rPr lang="zh-CN" altLang="en-US" sz="3200"/>
                <a:t> </a:t>
              </a:r>
              <a:endParaRPr lang="zh-CN" altLang="en-US" sz="3200"/>
            </a:p>
          </p:txBody>
        </p:sp>
        <p:graphicFrame>
          <p:nvGraphicFramePr>
            <p:cNvPr id="39" name="对象 38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9995" y="9011"/>
            <a:ext cx="742" cy="1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" name="" r:id="rId28" imgW="127000" imgH="228600" progId="Equation.KSEE3">
                    <p:embed/>
                  </p:oleObj>
                </mc:Choice>
                <mc:Fallback>
                  <p:oleObj name="" r:id="rId28" imgW="127000" imgH="228600" progId="Equation.KSEE3">
                    <p:embed/>
                    <p:pic>
                      <p:nvPicPr>
                        <p:cNvPr id="0" name="图片 3072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9995" y="9011"/>
                          <a:ext cx="742" cy="133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对象 45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1110" y="9015"/>
            <a:ext cx="741" cy="1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" name="" r:id="rId29" imgW="127000" imgH="228600" progId="Equation.KSEE3">
                    <p:embed/>
                  </p:oleObj>
                </mc:Choice>
                <mc:Fallback>
                  <p:oleObj name="" r:id="rId29" imgW="127000" imgH="228600" progId="Equation.KSEE3">
                    <p:embed/>
                    <p:pic>
                      <p:nvPicPr>
                        <p:cNvPr id="0" name="图片 3073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11110" y="9015"/>
                          <a:ext cx="741" cy="13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2"/>
          <p:cNvSpPr txBox="1"/>
          <p:nvPr/>
        </p:nvSpPr>
        <p:spPr>
          <a:xfrm>
            <a:off x="1676400" y="152400"/>
            <a:ext cx="81534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一、平面向量的基本定理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6153" name="Line 9"/>
          <p:cNvSpPr/>
          <p:nvPr/>
        </p:nvSpPr>
        <p:spPr>
          <a:xfrm flipV="1">
            <a:off x="2362200" y="4267200"/>
            <a:ext cx="1447800" cy="1981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54" name="Line 10"/>
          <p:cNvSpPr/>
          <p:nvPr/>
        </p:nvSpPr>
        <p:spPr>
          <a:xfrm flipV="1">
            <a:off x="1981200" y="4953000"/>
            <a:ext cx="2895600" cy="381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55" name="Line 11"/>
          <p:cNvSpPr/>
          <p:nvPr/>
        </p:nvSpPr>
        <p:spPr>
          <a:xfrm flipV="1">
            <a:off x="1524000" y="4508500"/>
            <a:ext cx="3048000" cy="190500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56" name="Text Box 12"/>
          <p:cNvSpPr txBox="1"/>
          <p:nvPr/>
        </p:nvSpPr>
        <p:spPr>
          <a:xfrm>
            <a:off x="4038600" y="6172200"/>
            <a:ext cx="609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O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6157" name="Text Box 13"/>
          <p:cNvSpPr txBox="1"/>
          <p:nvPr/>
        </p:nvSpPr>
        <p:spPr>
          <a:xfrm>
            <a:off x="7391400" y="4572000"/>
            <a:ext cx="685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C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6158" name="Text Box 14"/>
          <p:cNvSpPr txBox="1"/>
          <p:nvPr/>
        </p:nvSpPr>
        <p:spPr>
          <a:xfrm>
            <a:off x="5105400" y="4724400"/>
            <a:ext cx="609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M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6159" name="Text Box 15"/>
          <p:cNvSpPr txBox="1"/>
          <p:nvPr/>
        </p:nvSpPr>
        <p:spPr>
          <a:xfrm>
            <a:off x="5638800" y="6400800"/>
            <a:ext cx="762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N</a:t>
            </a:r>
            <a:endParaRPr lang="en-US" altLang="zh-CN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160" name="Object 16"/>
          <p:cNvGraphicFramePr/>
          <p:nvPr/>
        </p:nvGraphicFramePr>
        <p:xfrm>
          <a:off x="6892132" y="5589270"/>
          <a:ext cx="342900" cy="48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127000" imgH="228600" progId="Equation.3">
                  <p:embed/>
                </p:oleObj>
              </mc:Choice>
              <mc:Fallback>
                <p:oleObj name="" r:id="rId1" imgW="127000" imgH="2286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92132" y="5589270"/>
                        <a:ext cx="342900" cy="4800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17"/>
          <p:cNvGraphicFramePr/>
          <p:nvPr/>
        </p:nvGraphicFramePr>
        <p:xfrm>
          <a:off x="5440680" y="4320699"/>
          <a:ext cx="329565" cy="526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127000" imgH="228600" progId="Equation.3">
                  <p:embed/>
                </p:oleObj>
              </mc:Choice>
              <mc:Fallback>
                <p:oleObj name="" r:id="rId3" imgW="127000" imgH="2286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0680" y="4320699"/>
                        <a:ext cx="329565" cy="5264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18"/>
          <p:cNvGraphicFramePr/>
          <p:nvPr/>
        </p:nvGraphicFramePr>
        <p:xfrm>
          <a:off x="5714683" y="5182870"/>
          <a:ext cx="327025" cy="556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5" imgW="152400" imgH="254000" progId="Equation.3">
                  <p:embed/>
                </p:oleObj>
              </mc:Choice>
              <mc:Fallback>
                <p:oleObj name="" r:id="rId5" imgW="152400" imgH="2540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14683" y="5182870"/>
                        <a:ext cx="327025" cy="5562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5" name="Line 21"/>
          <p:cNvSpPr/>
          <p:nvPr/>
        </p:nvSpPr>
        <p:spPr>
          <a:xfrm flipV="1">
            <a:off x="4440238" y="4652963"/>
            <a:ext cx="3048000" cy="190500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66" name="Line 22"/>
          <p:cNvSpPr/>
          <p:nvPr/>
        </p:nvSpPr>
        <p:spPr>
          <a:xfrm flipV="1">
            <a:off x="4440238" y="4581525"/>
            <a:ext cx="1447800" cy="1981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67" name="Line 23"/>
          <p:cNvSpPr/>
          <p:nvPr/>
        </p:nvSpPr>
        <p:spPr>
          <a:xfrm flipV="1">
            <a:off x="4440238" y="6165850"/>
            <a:ext cx="2895600" cy="381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68" name="Line 24"/>
          <p:cNvSpPr/>
          <p:nvPr/>
        </p:nvSpPr>
        <p:spPr>
          <a:xfrm flipV="1">
            <a:off x="6240463" y="4652963"/>
            <a:ext cx="1203325" cy="1646237"/>
          </a:xfrm>
          <a:prstGeom prst="line">
            <a:avLst/>
          </a:prstGeom>
          <a:ln w="381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69" name="Line 25"/>
          <p:cNvSpPr/>
          <p:nvPr/>
        </p:nvSpPr>
        <p:spPr>
          <a:xfrm flipV="1">
            <a:off x="4465638" y="4881563"/>
            <a:ext cx="1203325" cy="1646237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70" name="Line 26"/>
          <p:cNvSpPr/>
          <p:nvPr/>
        </p:nvSpPr>
        <p:spPr>
          <a:xfrm flipV="1">
            <a:off x="5664200" y="4652963"/>
            <a:ext cx="1800225" cy="236537"/>
          </a:xfrm>
          <a:prstGeom prst="line">
            <a:avLst/>
          </a:prstGeom>
          <a:ln w="381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71" name="Line 27"/>
          <p:cNvSpPr/>
          <p:nvPr/>
        </p:nvSpPr>
        <p:spPr>
          <a:xfrm flipV="1">
            <a:off x="4452938" y="6308725"/>
            <a:ext cx="1800225" cy="23653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3" name="Group 28"/>
          <p:cNvGrpSpPr/>
          <p:nvPr/>
        </p:nvGrpSpPr>
        <p:grpSpPr>
          <a:xfrm>
            <a:off x="7696200" y="4495801"/>
            <a:ext cx="2743200" cy="1076325"/>
            <a:chOff x="3888" y="2832"/>
            <a:chExt cx="1728" cy="678"/>
          </a:xfrm>
        </p:grpSpPr>
        <p:sp>
          <p:nvSpPr>
            <p:cNvPr id="1054" name="Text Box 29"/>
            <p:cNvSpPr txBox="1"/>
            <p:nvPr/>
          </p:nvSpPr>
          <p:spPr>
            <a:xfrm>
              <a:off x="3888" y="2832"/>
              <a:ext cx="1728" cy="6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对向量    进行分解</a:t>
              </a:r>
              <a:r>
                <a:rPr lang="zh-CN" alt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：</a:t>
              </a:r>
              <a:endPara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32" name="Object 30"/>
            <p:cNvGraphicFramePr/>
            <p:nvPr/>
          </p:nvGraphicFramePr>
          <p:xfrm>
            <a:off x="4653" y="2836"/>
            <a:ext cx="206" cy="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" r:id="rId7" imgW="152400" imgH="254000" progId="Equation.3">
                    <p:embed/>
                  </p:oleObj>
                </mc:Choice>
                <mc:Fallback>
                  <p:oleObj name="" r:id="rId7" imgW="152400" imgH="254000" progId="Equation.3">
                    <p:embed/>
                    <p:pic>
                      <p:nvPicPr>
                        <p:cNvPr id="0" name="图片 310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653" y="2836"/>
                          <a:ext cx="206" cy="3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75" name="Line 31"/>
          <p:cNvSpPr/>
          <p:nvPr/>
        </p:nvSpPr>
        <p:spPr>
          <a:xfrm>
            <a:off x="2286000" y="4100195"/>
            <a:ext cx="7775575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7" name="组合 6"/>
          <p:cNvGrpSpPr/>
          <p:nvPr/>
        </p:nvGrpSpPr>
        <p:grpSpPr>
          <a:xfrm>
            <a:off x="1752600" y="1066800"/>
            <a:ext cx="8638540" cy="1938020"/>
            <a:chOff x="2760" y="1680"/>
            <a:chExt cx="13604" cy="3052"/>
          </a:xfrm>
        </p:grpSpPr>
        <p:grpSp>
          <p:nvGrpSpPr>
            <p:cNvPr id="2" name="Group 4"/>
            <p:cNvGrpSpPr/>
            <p:nvPr/>
          </p:nvGrpSpPr>
          <p:grpSpPr>
            <a:xfrm>
              <a:off x="2760" y="1680"/>
              <a:ext cx="13605" cy="3053"/>
              <a:chOff x="318" y="799"/>
              <a:chExt cx="5442" cy="1221"/>
            </a:xfrm>
          </p:grpSpPr>
          <p:sp>
            <p:nvSpPr>
              <p:cNvPr id="1055" name="Text Box 5"/>
              <p:cNvSpPr txBox="1"/>
              <p:nvPr/>
            </p:nvSpPr>
            <p:spPr>
              <a:xfrm>
                <a:off x="318" y="799"/>
                <a:ext cx="5442" cy="122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4000" dirty="0">
                    <a:latin typeface="Times New Roman" panose="02020603050405020304" pitchFamily="18" charset="0"/>
                  </a:rPr>
                  <a:t>如果    ， 是平面内两个不共线向量，那么对于这一平面内的任一向量      ，有且只有一对实数      </a:t>
                </a:r>
                <a:r>
                  <a:rPr lang="zh-CN" altLang="en-US" sz="4000" baseline="-25000" dirty="0">
                    <a:latin typeface="Times New Roman" panose="02020603050405020304" pitchFamily="18" charset="0"/>
                  </a:rPr>
                  <a:t>，</a:t>
                </a:r>
                <a:r>
                  <a:rPr lang="zh-CN" altLang="en-US" sz="4000" dirty="0">
                    <a:latin typeface="Times New Roman" panose="02020603050405020304" pitchFamily="18" charset="0"/>
                  </a:rPr>
                  <a:t>使</a:t>
                </a:r>
                <a:r>
                  <a:rPr lang="zh-CN" altLang="en-US" sz="4000" u="sng" dirty="0">
                    <a:latin typeface="Times New Roman" panose="02020603050405020304" pitchFamily="18" charset="0"/>
                  </a:rPr>
                  <a:t>                  </a:t>
                </a:r>
                <a:endParaRPr lang="zh-CN" altLang="en-US" sz="4000" dirty="0"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1033" name="Object 6"/>
              <p:cNvGraphicFramePr/>
              <p:nvPr/>
            </p:nvGraphicFramePr>
            <p:xfrm>
              <a:off x="1045" y="823"/>
              <a:ext cx="252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0" name="" r:id="rId9" imgW="127000" imgH="228600" progId="Equation.3">
                      <p:embed/>
                    </p:oleObj>
                  </mc:Choice>
                  <mc:Fallback>
                    <p:oleObj name="" r:id="rId9" imgW="127000" imgH="228600" progId="Equation.3">
                      <p:embed/>
                      <p:pic>
                        <p:nvPicPr>
                          <p:cNvPr id="0" name="图片 3079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045" y="823"/>
                            <a:ext cx="252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4" name="Object 7"/>
              <p:cNvGraphicFramePr/>
              <p:nvPr/>
            </p:nvGraphicFramePr>
            <p:xfrm>
              <a:off x="1478" y="822"/>
              <a:ext cx="242" cy="4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1" name="" r:id="rId11" imgW="127000" imgH="228600" progId="Equation.3">
                      <p:embed/>
                    </p:oleObj>
                  </mc:Choice>
                  <mc:Fallback>
                    <p:oleObj name="" r:id="rId11" imgW="127000" imgH="228600" progId="Equation.3">
                      <p:embed/>
                      <p:pic>
                        <p:nvPicPr>
                          <p:cNvPr id="0" name="图片 3080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1478" y="822"/>
                            <a:ext cx="242" cy="41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5" name="Object 8"/>
              <p:cNvGraphicFramePr/>
              <p:nvPr/>
            </p:nvGraphicFramePr>
            <p:xfrm>
              <a:off x="4864" y="1187"/>
              <a:ext cx="400" cy="52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9" name="" r:id="rId13" imgW="152400" imgH="254000" progId="Equation.3">
                      <p:embed/>
                    </p:oleObj>
                  </mc:Choice>
                  <mc:Fallback>
                    <p:oleObj name="" r:id="rId13" imgW="152400" imgH="254000" progId="Equation.3">
                      <p:embed/>
                      <p:pic>
                        <p:nvPicPr>
                          <p:cNvPr id="0" name="图片 3078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4864" y="1187"/>
                            <a:ext cx="400" cy="52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" name="对象 3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9360" y="3748"/>
            <a:ext cx="1385" cy="8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15" imgW="266700" imgH="165100" progId="Equation.KSEE3">
                    <p:embed/>
                  </p:oleObj>
                </mc:Choice>
                <mc:Fallback>
                  <p:oleObj name="" r:id="rId15" imgW="266700" imgH="1651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9360" y="3748"/>
                          <a:ext cx="1385" cy="85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7"/>
          <p:cNvGrpSpPr/>
          <p:nvPr/>
        </p:nvGrpSpPr>
        <p:grpSpPr>
          <a:xfrm>
            <a:off x="7543800" y="5511800"/>
            <a:ext cx="2590800" cy="1231900"/>
            <a:chOff x="11880" y="8680"/>
            <a:chExt cx="4080" cy="1940"/>
          </a:xfrm>
        </p:grpSpPr>
        <p:graphicFrame>
          <p:nvGraphicFramePr>
            <p:cNvPr id="6163" name="Object 19"/>
            <p:cNvGraphicFramePr/>
            <p:nvPr/>
          </p:nvGraphicFramePr>
          <p:xfrm>
            <a:off x="11880" y="8680"/>
            <a:ext cx="4080" cy="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17" imgW="1028700" imgH="228600" progId="Equation.3">
                    <p:embed/>
                  </p:oleObj>
                </mc:Choice>
                <mc:Fallback>
                  <p:oleObj name="" r:id="rId17" imgW="1028700" imgH="228600" progId="Equation.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1880" y="8680"/>
                          <a:ext cx="4080" cy="8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对象 4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3167" y="9600"/>
            <a:ext cx="2500" cy="10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19" imgW="622300" imgH="254000" progId="Equation.KSEE3">
                    <p:embed/>
                  </p:oleObj>
                </mc:Choice>
                <mc:Fallback>
                  <p:oleObj name="" r:id="rId19" imgW="622300" imgH="2540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13167" y="9600"/>
                          <a:ext cx="2500" cy="10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24070" y="3051175"/>
          <a:ext cx="3148330" cy="1049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21" imgW="762000" imgH="254000" progId="Equation.KSEE3">
                  <p:embed/>
                </p:oleObj>
              </mc:Choice>
              <mc:Fallback>
                <p:oleObj name="" r:id="rId21" imgW="762000" imgH="2540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624070" y="3051175"/>
                        <a:ext cx="3148330" cy="1049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6157" grpId="0"/>
      <p:bldP spid="6158" grpId="0"/>
      <p:bldP spid="6159" grpId="0"/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2"/>
          <p:cNvSpPr txBox="1"/>
          <p:nvPr/>
        </p:nvSpPr>
        <p:spPr>
          <a:xfrm>
            <a:off x="1676400" y="152400"/>
            <a:ext cx="81534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平面向量的基本定理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752600" y="1066800"/>
            <a:ext cx="8638540" cy="1938020"/>
            <a:chOff x="2760" y="1680"/>
            <a:chExt cx="13604" cy="3052"/>
          </a:xfrm>
        </p:grpSpPr>
        <p:grpSp>
          <p:nvGrpSpPr>
            <p:cNvPr id="2" name="Group 4"/>
            <p:cNvGrpSpPr/>
            <p:nvPr/>
          </p:nvGrpSpPr>
          <p:grpSpPr>
            <a:xfrm>
              <a:off x="2760" y="1680"/>
              <a:ext cx="13605" cy="3053"/>
              <a:chOff x="318" y="799"/>
              <a:chExt cx="5442" cy="1221"/>
            </a:xfrm>
          </p:grpSpPr>
          <p:sp>
            <p:nvSpPr>
              <p:cNvPr id="1055" name="Text Box 5"/>
              <p:cNvSpPr txBox="1"/>
              <p:nvPr/>
            </p:nvSpPr>
            <p:spPr>
              <a:xfrm>
                <a:off x="318" y="799"/>
                <a:ext cx="5442" cy="122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4000" dirty="0">
                    <a:latin typeface="Times New Roman" panose="02020603050405020304" pitchFamily="18" charset="0"/>
                  </a:rPr>
                  <a:t>如果    ， 是平面内两个不共线向量，那么对于这一平面内的任一向量      ，有且只有一对实数      </a:t>
                </a:r>
                <a:r>
                  <a:rPr lang="zh-CN" altLang="en-US" sz="4000" baseline="-25000" dirty="0">
                    <a:latin typeface="Times New Roman" panose="02020603050405020304" pitchFamily="18" charset="0"/>
                  </a:rPr>
                  <a:t>，</a:t>
                </a:r>
                <a:r>
                  <a:rPr lang="zh-CN" altLang="en-US" sz="4000" dirty="0">
                    <a:latin typeface="Times New Roman" panose="02020603050405020304" pitchFamily="18" charset="0"/>
                  </a:rPr>
                  <a:t>使</a:t>
                </a:r>
                <a:r>
                  <a:rPr lang="zh-CN" altLang="en-US" sz="4000" u="sng" dirty="0">
                    <a:latin typeface="Times New Roman" panose="02020603050405020304" pitchFamily="18" charset="0"/>
                  </a:rPr>
                  <a:t>                  </a:t>
                </a:r>
                <a:endParaRPr lang="zh-CN" altLang="en-US" sz="4000" dirty="0"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1033" name="Object 6"/>
              <p:cNvGraphicFramePr/>
              <p:nvPr/>
            </p:nvGraphicFramePr>
            <p:xfrm>
              <a:off x="1045" y="823"/>
              <a:ext cx="252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0" name="" r:id="rId1" imgW="127000" imgH="228600" progId="Equation.3">
                      <p:embed/>
                    </p:oleObj>
                  </mc:Choice>
                  <mc:Fallback>
                    <p:oleObj name="" r:id="rId1" imgW="127000" imgH="228600" progId="Equation.3">
                      <p:embed/>
                      <p:pic>
                        <p:nvPicPr>
                          <p:cNvPr id="0" name="图片 3079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1045" y="823"/>
                            <a:ext cx="252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4" name="Object 7"/>
              <p:cNvGraphicFramePr/>
              <p:nvPr/>
            </p:nvGraphicFramePr>
            <p:xfrm>
              <a:off x="1478" y="822"/>
              <a:ext cx="242" cy="4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1" name="" r:id="rId3" imgW="127000" imgH="228600" progId="Equation.3">
                      <p:embed/>
                    </p:oleObj>
                  </mc:Choice>
                  <mc:Fallback>
                    <p:oleObj name="" r:id="rId3" imgW="127000" imgH="228600" progId="Equation.3">
                      <p:embed/>
                      <p:pic>
                        <p:nvPicPr>
                          <p:cNvPr id="0" name="图片 3080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478" y="822"/>
                            <a:ext cx="242" cy="41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5" name="Object 8"/>
              <p:cNvGraphicFramePr/>
              <p:nvPr/>
            </p:nvGraphicFramePr>
            <p:xfrm>
              <a:off x="4864" y="1187"/>
              <a:ext cx="400" cy="52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9" name="" r:id="rId5" imgW="152400" imgH="254000" progId="Equation.3">
                      <p:embed/>
                    </p:oleObj>
                  </mc:Choice>
                  <mc:Fallback>
                    <p:oleObj name="" r:id="rId5" imgW="152400" imgH="254000" progId="Equation.3">
                      <p:embed/>
                      <p:pic>
                        <p:nvPicPr>
                          <p:cNvPr id="0" name="图片 3078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4864" y="1187"/>
                            <a:ext cx="400" cy="52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" name="对象 3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9360" y="3748"/>
            <a:ext cx="1385" cy="8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7" imgW="266700" imgH="165100" progId="Equation.KSEE3">
                    <p:embed/>
                  </p:oleObj>
                </mc:Choice>
                <mc:Fallback>
                  <p:oleObj name="" r:id="rId7" imgW="266700" imgH="1651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360" y="3748"/>
                          <a:ext cx="1385" cy="85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24070" y="3051175"/>
          <a:ext cx="3148330" cy="1049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9" imgW="762000" imgH="254000" progId="Equation.KSEE3">
                  <p:embed/>
                </p:oleObj>
              </mc:Choice>
              <mc:Fallback>
                <p:oleObj name="" r:id="rId9" imgW="762000" imgH="2540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24070" y="3051175"/>
                        <a:ext cx="3148330" cy="1049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1617345" y="4100195"/>
            <a:ext cx="848423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这表明：平面内任一向量都可以用该平面内的两个不共线的向量来线性表示</a:t>
            </a:r>
            <a:endParaRPr lang="zh-CN" altLang="en-US" sz="2800" b="1"/>
          </a:p>
        </p:txBody>
      </p:sp>
      <p:sp>
        <p:nvSpPr>
          <p:cNvPr id="11" name="文本框 10"/>
          <p:cNvSpPr txBox="1"/>
          <p:nvPr/>
        </p:nvSpPr>
        <p:spPr>
          <a:xfrm>
            <a:off x="1155700" y="5147310"/>
            <a:ext cx="945769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能否通过平面向量基本定理来类似地推出空间向量基本定理？</a:t>
            </a:r>
            <a:endParaRPr lang="zh-CN" altLang="en-US" sz="4000">
              <a:ln w="6600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2"/>
          <p:cNvSpPr txBox="1"/>
          <p:nvPr/>
        </p:nvSpPr>
        <p:spPr>
          <a:xfrm>
            <a:off x="751205" y="160655"/>
            <a:ext cx="7697788" cy="82994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二、空间向量的基本定理：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8195" name="Text Box 3"/>
          <p:cNvSpPr txBox="1"/>
          <p:nvPr/>
        </p:nvSpPr>
        <p:spPr>
          <a:xfrm>
            <a:off x="2209800" y="990600"/>
            <a:ext cx="8058150" cy="1938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</a:rPr>
              <a:t>如果三个向量                     不共面，那么对空间任一向量      ，存在一个唯一的有序实数组</a:t>
            </a:r>
            <a:r>
              <a:rPr lang="en-US" altLang="zh-CN" sz="4000" b="1" dirty="0">
                <a:latin typeface="Times New Roman" panose="02020603050405020304" pitchFamily="18" charset="0"/>
              </a:rPr>
              <a:t>(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x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y</a:t>
            </a:r>
            <a:r>
              <a:rPr lang="zh-CN" altLang="en-US" sz="4000" b="1" dirty="0">
                <a:latin typeface="Times New Roman" panose="02020603050405020304" pitchFamily="18" charset="0"/>
              </a:rPr>
              <a:t>，</a:t>
            </a:r>
            <a:r>
              <a:rPr lang="en-US" altLang="zh-CN" sz="4000" b="1" i="1" dirty="0">
                <a:latin typeface="Times New Roman" panose="02020603050405020304" pitchFamily="18" charset="0"/>
              </a:rPr>
              <a:t>z</a:t>
            </a:r>
            <a:r>
              <a:rPr lang="en-US" altLang="zh-CN" sz="4000" b="1" dirty="0">
                <a:latin typeface="Times New Roman" panose="02020603050405020304" pitchFamily="18" charset="0"/>
              </a:rPr>
              <a:t>)</a:t>
            </a:r>
            <a:r>
              <a:rPr lang="zh-CN" altLang="en-US" sz="4000" b="1" dirty="0">
                <a:latin typeface="Times New Roman" panose="02020603050405020304" pitchFamily="18" charset="0"/>
              </a:rPr>
              <a:t>，使</a:t>
            </a:r>
            <a:endParaRPr lang="zh-CN" altLang="en-US" sz="4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8196" name="Object 4"/>
          <p:cNvGraphicFramePr/>
          <p:nvPr/>
        </p:nvGraphicFramePr>
        <p:xfrm>
          <a:off x="5638800" y="1066800"/>
          <a:ext cx="24384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" imgW="380365" imgH="254000" progId="Equation.3">
                  <p:embed/>
                </p:oleObj>
              </mc:Choice>
              <mc:Fallback>
                <p:oleObj name="" r:id="rId1" imgW="380365" imgH="254000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38800" y="1066800"/>
                        <a:ext cx="2438400" cy="631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/>
          <p:nvPr/>
        </p:nvGraphicFramePr>
        <p:xfrm>
          <a:off x="7104063" y="1628775"/>
          <a:ext cx="7429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3" imgW="152400" imgH="254000" progId="Equation.3">
                  <p:embed/>
                </p:oleObj>
              </mc:Choice>
              <mc:Fallback>
                <p:oleObj name="" r:id="rId3" imgW="152400" imgH="254000" progId="Equation.3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04063" y="1628775"/>
                        <a:ext cx="742950" cy="811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/>
          <p:nvPr/>
        </p:nvGraphicFramePr>
        <p:xfrm>
          <a:off x="2566988" y="2895600"/>
          <a:ext cx="4114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5" imgW="1040765" imgH="254000" progId="Equation.3">
                  <p:embed/>
                </p:oleObj>
              </mc:Choice>
              <mc:Fallback>
                <p:oleObj name="" r:id="rId5" imgW="1040765" imgH="254000" progId="Equation.3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66988" y="2895600"/>
                        <a:ext cx="4114800" cy="762000"/>
                      </a:xfrm>
                      <a:prstGeom prst="rect">
                        <a:avLst/>
                      </a:prstGeom>
                      <a:noFill/>
                      <a:ln w="38100" cap="flat" cmpd="sng">
                        <a:solidFill>
                          <a:srgbClr val="FF33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Line 7"/>
          <p:cNvSpPr/>
          <p:nvPr/>
        </p:nvSpPr>
        <p:spPr>
          <a:xfrm flipV="1">
            <a:off x="3206750" y="4965700"/>
            <a:ext cx="2362200" cy="304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0" name="Line 8"/>
          <p:cNvSpPr/>
          <p:nvPr/>
        </p:nvSpPr>
        <p:spPr>
          <a:xfrm flipV="1">
            <a:off x="3216275" y="4322763"/>
            <a:ext cx="287338" cy="914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1" name="Line 9"/>
          <p:cNvSpPr/>
          <p:nvPr/>
        </p:nvSpPr>
        <p:spPr>
          <a:xfrm flipV="1">
            <a:off x="3216275" y="4467225"/>
            <a:ext cx="1150938" cy="782638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2" name="Line 10"/>
          <p:cNvSpPr/>
          <p:nvPr/>
        </p:nvSpPr>
        <p:spPr>
          <a:xfrm flipH="1">
            <a:off x="3995738" y="4475163"/>
            <a:ext cx="360362" cy="1303337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3" name="Line 11"/>
          <p:cNvSpPr/>
          <p:nvPr/>
        </p:nvSpPr>
        <p:spPr>
          <a:xfrm flipH="1">
            <a:off x="2297113" y="5259388"/>
            <a:ext cx="914400" cy="1219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04" name="Line 12"/>
          <p:cNvSpPr/>
          <p:nvPr/>
        </p:nvSpPr>
        <p:spPr>
          <a:xfrm flipH="1">
            <a:off x="2711450" y="5778500"/>
            <a:ext cx="1296988" cy="1365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5" name="Line 13"/>
          <p:cNvSpPr/>
          <p:nvPr/>
        </p:nvSpPr>
        <p:spPr>
          <a:xfrm flipV="1">
            <a:off x="4008438" y="5114925"/>
            <a:ext cx="520700" cy="6477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6" name="Text Box 14"/>
          <p:cNvSpPr txBox="1"/>
          <p:nvPr/>
        </p:nvSpPr>
        <p:spPr>
          <a:xfrm>
            <a:off x="4295775" y="4033838"/>
            <a:ext cx="60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8207" name="Text Box 15"/>
          <p:cNvSpPr txBox="1"/>
          <p:nvPr/>
        </p:nvSpPr>
        <p:spPr>
          <a:xfrm>
            <a:off x="3863975" y="5618163"/>
            <a:ext cx="60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8208" name="Text Box 16"/>
          <p:cNvSpPr txBox="1"/>
          <p:nvPr/>
        </p:nvSpPr>
        <p:spPr>
          <a:xfrm>
            <a:off x="4511675" y="4970463"/>
            <a:ext cx="609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D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8209" name="Text Box 17"/>
          <p:cNvSpPr txBox="1"/>
          <p:nvPr/>
        </p:nvSpPr>
        <p:spPr>
          <a:xfrm>
            <a:off x="2286000" y="5575300"/>
            <a:ext cx="76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C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sp>
        <p:nvSpPr>
          <p:cNvPr id="8210" name="Text Box 18"/>
          <p:cNvSpPr txBox="1"/>
          <p:nvPr/>
        </p:nvSpPr>
        <p:spPr>
          <a:xfrm>
            <a:off x="2782888" y="5013325"/>
            <a:ext cx="533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O</a:t>
            </a:r>
            <a:endParaRPr lang="en-US" altLang="zh-CN" sz="28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8211" name="Object 19"/>
          <p:cNvGraphicFramePr/>
          <p:nvPr/>
        </p:nvGraphicFramePr>
        <p:xfrm>
          <a:off x="2438400" y="5943600"/>
          <a:ext cx="6731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7" imgW="127000" imgH="227965" progId="Equation.3">
                  <p:embed/>
                </p:oleObj>
              </mc:Choice>
              <mc:Fallback>
                <p:oleObj name="" r:id="rId7" imgW="127000" imgH="227965" progId="Equation.3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38400" y="5943600"/>
                        <a:ext cx="673100" cy="720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2" name="Object 20"/>
          <p:cNvGraphicFramePr/>
          <p:nvPr/>
        </p:nvGraphicFramePr>
        <p:xfrm>
          <a:off x="3000375" y="4221163"/>
          <a:ext cx="533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9" imgW="127000" imgH="227965" progId="Equation.3">
                  <p:embed/>
                </p:oleObj>
              </mc:Choice>
              <mc:Fallback>
                <p:oleObj name="" r:id="rId9" imgW="127000" imgH="227965" progId="Equation.3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00375" y="4221163"/>
                        <a:ext cx="533400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3" name="Object 21"/>
          <p:cNvGraphicFramePr/>
          <p:nvPr/>
        </p:nvGraphicFramePr>
        <p:xfrm>
          <a:off x="5105400" y="5029200"/>
          <a:ext cx="5048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11" imgW="114300" imgH="227965" progId="Equation.3">
                  <p:embed/>
                </p:oleObj>
              </mc:Choice>
              <mc:Fallback>
                <p:oleObj name="" r:id="rId11" imgW="114300" imgH="227965" progId="Equation.3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05400" y="5029200"/>
                        <a:ext cx="504825" cy="685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4" name="Text Box 22"/>
          <p:cNvSpPr txBox="1"/>
          <p:nvPr/>
        </p:nvSpPr>
        <p:spPr>
          <a:xfrm>
            <a:off x="7175500" y="2955925"/>
            <a:ext cx="24384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思路：作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215" name="Object 23"/>
          <p:cNvGraphicFramePr/>
          <p:nvPr/>
        </p:nvGraphicFramePr>
        <p:xfrm>
          <a:off x="6024563" y="3716338"/>
          <a:ext cx="43434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3" imgW="1408430" imgH="254000" progId="Equation.3">
                  <p:embed/>
                </p:oleObj>
              </mc:Choice>
              <mc:Fallback>
                <p:oleObj name="" r:id="rId13" imgW="1408430" imgH="254000" progId="Equation.3">
                  <p:embed/>
                  <p:pic>
                    <p:nvPicPr>
                      <p:cNvPr id="0" name="图片 311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024563" y="3716338"/>
                        <a:ext cx="4343400" cy="831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6" name="Object 24"/>
          <p:cNvGraphicFramePr/>
          <p:nvPr/>
        </p:nvGraphicFramePr>
        <p:xfrm>
          <a:off x="6172200" y="4495800"/>
          <a:ext cx="31242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15" imgW="1079500" imgH="787400" progId="Equation.3">
                  <p:embed/>
                </p:oleObj>
              </mc:Choice>
              <mc:Fallback>
                <p:oleObj name="" r:id="rId15" imgW="1079500" imgH="787400" progId="Equation.3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172200" y="4495800"/>
                        <a:ext cx="3124200" cy="2057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7" name="Object 25"/>
          <p:cNvGraphicFramePr/>
          <p:nvPr/>
        </p:nvGraphicFramePr>
        <p:xfrm>
          <a:off x="3792538" y="4221163"/>
          <a:ext cx="5064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7" imgW="152400" imgH="254000" progId="Equation.3">
                  <p:embed/>
                </p:oleObj>
              </mc:Choice>
              <mc:Fallback>
                <p:oleObj name="" r:id="rId17" imgW="152400" imgH="2540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92538" y="4221163"/>
                        <a:ext cx="506412" cy="552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8" name="Line 26"/>
          <p:cNvSpPr/>
          <p:nvPr/>
        </p:nvSpPr>
        <p:spPr>
          <a:xfrm>
            <a:off x="3216275" y="5259388"/>
            <a:ext cx="792163" cy="503237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19" name="Text Box 27"/>
          <p:cNvSpPr txBox="1"/>
          <p:nvPr/>
        </p:nvSpPr>
        <p:spPr>
          <a:xfrm>
            <a:off x="3575050" y="3641725"/>
            <a:ext cx="68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E</a:t>
            </a:r>
            <a:endParaRPr lang="en-US" altLang="zh-CN" sz="3600" dirty="0">
              <a:latin typeface="Times New Roman" panose="02020603050405020304" pitchFamily="18" charset="0"/>
            </a:endParaRPr>
          </a:p>
        </p:txBody>
      </p:sp>
      <p:sp>
        <p:nvSpPr>
          <p:cNvPr id="8220" name="Line 28"/>
          <p:cNvSpPr/>
          <p:nvPr/>
        </p:nvSpPr>
        <p:spPr>
          <a:xfrm flipV="1">
            <a:off x="3216275" y="3962400"/>
            <a:ext cx="431800" cy="1312863"/>
          </a:xfrm>
          <a:prstGeom prst="line">
            <a:avLst/>
          </a:prstGeom>
          <a:ln w="5715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21" name="Line 29"/>
          <p:cNvSpPr/>
          <p:nvPr/>
        </p:nvSpPr>
        <p:spPr>
          <a:xfrm flipV="1">
            <a:off x="3216275" y="5113338"/>
            <a:ext cx="1295400" cy="146050"/>
          </a:xfrm>
          <a:prstGeom prst="line">
            <a:avLst/>
          </a:prstGeom>
          <a:ln w="5715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22" name="Line 30"/>
          <p:cNvSpPr/>
          <p:nvPr/>
        </p:nvSpPr>
        <p:spPr>
          <a:xfrm flipH="1">
            <a:off x="2713038" y="5259388"/>
            <a:ext cx="503237" cy="647700"/>
          </a:xfrm>
          <a:prstGeom prst="line">
            <a:avLst/>
          </a:prstGeom>
          <a:ln w="57150" cap="flat" cmpd="sng">
            <a:solidFill>
              <a:schemeClr val="hlink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8223" name="Line 31"/>
          <p:cNvSpPr/>
          <p:nvPr/>
        </p:nvSpPr>
        <p:spPr>
          <a:xfrm flipV="1">
            <a:off x="4008438" y="4454525"/>
            <a:ext cx="360362" cy="12954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8224" name="Line 32"/>
          <p:cNvSpPr/>
          <p:nvPr/>
        </p:nvSpPr>
        <p:spPr>
          <a:xfrm>
            <a:off x="2135188" y="3716338"/>
            <a:ext cx="51847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9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9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9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9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9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9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ldLvl="0" animBg="1"/>
      <p:bldP spid="8195" grpId="0"/>
      <p:bldP spid="8206" grpId="0"/>
      <p:bldP spid="8207" grpId="0"/>
      <p:bldP spid="8208" grpId="0"/>
      <p:bldP spid="8209" grpId="0"/>
      <p:bldP spid="8210" grpId="0"/>
      <p:bldP spid="8214" grpId="0"/>
      <p:bldP spid="82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2"/>
          <p:cNvSpPr txBox="1"/>
          <p:nvPr/>
        </p:nvSpPr>
        <p:spPr>
          <a:xfrm>
            <a:off x="1703388" y="188913"/>
            <a:ext cx="26212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下证唯一性</a:t>
            </a:r>
            <a:r>
              <a:rPr lang="en-US" altLang="zh-CN" sz="3600" b="1" dirty="0">
                <a:latin typeface="Arial" panose="020B0604020202020204" pitchFamily="34" charset="0"/>
              </a:rPr>
              <a:t>: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2057400" y="838200"/>
            <a:ext cx="7130924" cy="1266825"/>
            <a:chOff x="445" y="618"/>
            <a:chExt cx="4321" cy="798"/>
          </a:xfrm>
        </p:grpSpPr>
        <p:sp>
          <p:nvSpPr>
            <p:cNvPr id="3097" name="Text Box 4"/>
            <p:cNvSpPr txBox="1"/>
            <p:nvPr/>
          </p:nvSpPr>
          <p:spPr>
            <a:xfrm>
              <a:off x="445" y="618"/>
              <a:ext cx="2050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假设存在实数组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81" name="Object 5"/>
            <p:cNvGraphicFramePr/>
            <p:nvPr/>
          </p:nvGraphicFramePr>
          <p:xfrm>
            <a:off x="2495" y="709"/>
            <a:ext cx="847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" name="" r:id="rId1" imgW="596265" imgH="203200" progId="Equation.3">
                    <p:embed/>
                  </p:oleObj>
                </mc:Choice>
                <mc:Fallback>
                  <p:oleObj name="" r:id="rId1" imgW="596265" imgH="203200" progId="Equation.3">
                    <p:embed/>
                    <p:pic>
                      <p:nvPicPr>
                        <p:cNvPr id="0" name="图片 4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495" y="709"/>
                          <a:ext cx="847" cy="27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8" name="Text Box 6"/>
            <p:cNvSpPr txBox="1"/>
            <p:nvPr/>
          </p:nvSpPr>
          <p:spPr>
            <a:xfrm>
              <a:off x="3303" y="618"/>
              <a:ext cx="484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3600" b="1" dirty="0">
                  <a:latin typeface="Arial" panose="020B0604020202020204" pitchFamily="34" charset="0"/>
                </a:rPr>
                <a:t>,</a:t>
              </a:r>
              <a:r>
                <a:rPr lang="zh-CN" altLang="en-US" sz="3600" b="1" dirty="0">
                  <a:latin typeface="Arial" panose="020B0604020202020204" pitchFamily="34" charset="0"/>
                </a:rPr>
                <a:t>且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82" name="Object 7"/>
            <p:cNvGraphicFramePr/>
            <p:nvPr/>
          </p:nvGraphicFramePr>
          <p:xfrm>
            <a:off x="3694" y="744"/>
            <a:ext cx="594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3" imgW="393065" imgH="177800" progId="Equation.3">
                    <p:embed/>
                  </p:oleObj>
                </mc:Choice>
                <mc:Fallback>
                  <p:oleObj name="" r:id="rId3" imgW="393065" imgH="177800" progId="Equation.3">
                    <p:embed/>
                    <p:pic>
                      <p:nvPicPr>
                        <p:cNvPr id="0" name="图片 308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694" y="744"/>
                          <a:ext cx="594" cy="20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9" name="Text Box 8"/>
            <p:cNvSpPr txBox="1"/>
            <p:nvPr/>
          </p:nvSpPr>
          <p:spPr>
            <a:xfrm>
              <a:off x="4301" y="618"/>
              <a:ext cx="465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3600" b="1" dirty="0">
                  <a:latin typeface="Arial" panose="020B0604020202020204" pitchFamily="34" charset="0"/>
                </a:rPr>
                <a:t>,</a:t>
              </a:r>
              <a:r>
                <a:rPr lang="zh-CN" altLang="en-US" sz="3600" b="1" dirty="0">
                  <a:latin typeface="Arial" panose="020B0604020202020204" pitchFamily="34" charset="0"/>
                </a:rPr>
                <a:t>使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83" name="Object 9"/>
            <p:cNvGraphicFramePr/>
            <p:nvPr/>
          </p:nvGraphicFramePr>
          <p:xfrm>
            <a:off x="1819" y="1024"/>
            <a:ext cx="1704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5" imgW="1141730" imgH="254000" progId="Equation.3">
                    <p:embed/>
                  </p:oleObj>
                </mc:Choice>
                <mc:Fallback>
                  <p:oleObj name="" r:id="rId5" imgW="1141730" imgH="254000" progId="Equation.3">
                    <p:embed/>
                    <p:pic>
                      <p:nvPicPr>
                        <p:cNvPr id="0" name="图片 308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819" y="1024"/>
                          <a:ext cx="1704" cy="3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0"/>
          <p:cNvGrpSpPr/>
          <p:nvPr/>
        </p:nvGrpSpPr>
        <p:grpSpPr>
          <a:xfrm>
            <a:off x="2286000" y="2133600"/>
            <a:ext cx="5454434" cy="3048000"/>
            <a:chOff x="481" y="1434"/>
            <a:chExt cx="3242" cy="1850"/>
          </a:xfrm>
        </p:grpSpPr>
        <p:sp>
          <p:nvSpPr>
            <p:cNvPr id="3093" name="Text Box 11"/>
            <p:cNvSpPr txBox="1"/>
            <p:nvPr/>
          </p:nvSpPr>
          <p:spPr>
            <a:xfrm>
              <a:off x="481" y="1434"/>
              <a:ext cx="652" cy="3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那么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sp>
          <p:nvSpPr>
            <p:cNvPr id="3094" name="Text Box 12"/>
            <p:cNvSpPr txBox="1"/>
            <p:nvPr/>
          </p:nvSpPr>
          <p:spPr>
            <a:xfrm>
              <a:off x="481" y="1933"/>
              <a:ext cx="380" cy="3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即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77" name="Object 13"/>
            <p:cNvGraphicFramePr/>
            <p:nvPr/>
          </p:nvGraphicFramePr>
          <p:xfrm>
            <a:off x="1207" y="1434"/>
            <a:ext cx="2447" cy="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" name="" r:id="rId7" imgW="1789430" imgH="254000" progId="Equation.3">
                    <p:embed/>
                  </p:oleObj>
                </mc:Choice>
                <mc:Fallback>
                  <p:oleObj name="" r:id="rId7" imgW="1789430" imgH="254000" progId="Equation.3">
                    <p:embed/>
                    <p:pic>
                      <p:nvPicPr>
                        <p:cNvPr id="0" name="图片 8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207" y="1434"/>
                          <a:ext cx="2447" cy="39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14"/>
            <p:cNvGraphicFramePr/>
            <p:nvPr/>
          </p:nvGraphicFramePr>
          <p:xfrm>
            <a:off x="861" y="1933"/>
            <a:ext cx="2862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" name="" r:id="rId9" imgW="2068195" imgH="254000" progId="Equation.3">
                    <p:embed/>
                  </p:oleObj>
                </mc:Choice>
                <mc:Fallback>
                  <p:oleObj name="" r:id="rId9" imgW="2068195" imgH="254000" progId="Equation.3">
                    <p:embed/>
                    <p:pic>
                      <p:nvPicPr>
                        <p:cNvPr id="0" name="图片 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61" y="1933"/>
                          <a:ext cx="2862" cy="3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5" name="Text Box 15"/>
            <p:cNvSpPr txBox="1"/>
            <p:nvPr/>
          </p:nvSpPr>
          <p:spPr>
            <a:xfrm>
              <a:off x="481" y="2341"/>
              <a:ext cx="652" cy="3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因为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sp>
          <p:nvSpPr>
            <p:cNvPr id="3096" name="Text Box 16"/>
            <p:cNvSpPr txBox="1"/>
            <p:nvPr/>
          </p:nvSpPr>
          <p:spPr>
            <a:xfrm>
              <a:off x="481" y="2795"/>
              <a:ext cx="652" cy="3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所以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79" name="Object 17"/>
            <p:cNvGraphicFramePr/>
            <p:nvPr/>
          </p:nvGraphicFramePr>
          <p:xfrm>
            <a:off x="1133" y="2401"/>
            <a:ext cx="607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" name="" r:id="rId11" imgW="393065" imgH="177800" progId="Equation.3">
                    <p:embed/>
                  </p:oleObj>
                </mc:Choice>
                <mc:Fallback>
                  <p:oleObj name="" r:id="rId11" imgW="393065" imgH="177800" progId="Equation.3">
                    <p:embed/>
                    <p:pic>
                      <p:nvPicPr>
                        <p:cNvPr id="0" name="图片 5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133" y="2401"/>
                          <a:ext cx="607" cy="3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0" name="Object 18"/>
            <p:cNvGraphicFramePr/>
            <p:nvPr/>
          </p:nvGraphicFramePr>
          <p:xfrm>
            <a:off x="1253" y="2750"/>
            <a:ext cx="2028" cy="5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" name="" r:id="rId13" imgW="1421765" imgH="393700" progId="Equation.3">
                    <p:embed/>
                  </p:oleObj>
                </mc:Choice>
                <mc:Fallback>
                  <p:oleObj name="" r:id="rId13" imgW="1421765" imgH="393700" progId="Equation.3">
                    <p:embed/>
                    <p:pic>
                      <p:nvPicPr>
                        <p:cNvPr id="0" name="图片 6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253" y="2750"/>
                          <a:ext cx="2028" cy="53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9"/>
          <p:cNvGrpSpPr/>
          <p:nvPr/>
        </p:nvGrpSpPr>
        <p:grpSpPr>
          <a:xfrm>
            <a:off x="1981200" y="5181600"/>
            <a:ext cx="8085138" cy="1436688"/>
            <a:chOff x="431" y="3294"/>
            <a:chExt cx="5093" cy="905"/>
          </a:xfrm>
        </p:grpSpPr>
        <p:sp>
          <p:nvSpPr>
            <p:cNvPr id="3088" name="Text Box 20"/>
            <p:cNvSpPr txBox="1"/>
            <p:nvPr/>
          </p:nvSpPr>
          <p:spPr>
            <a:xfrm>
              <a:off x="431" y="3339"/>
              <a:ext cx="691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从而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74" name="Object 21"/>
            <p:cNvGraphicFramePr/>
            <p:nvPr/>
          </p:nvGraphicFramePr>
          <p:xfrm>
            <a:off x="1111" y="3385"/>
            <a:ext cx="516" cy="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" name="" r:id="rId15" imgW="380365" imgH="254000" progId="Equation.3">
                    <p:embed/>
                  </p:oleObj>
                </mc:Choice>
                <mc:Fallback>
                  <p:oleObj name="" r:id="rId15" imgW="380365" imgH="254000" progId="Equation.3">
                    <p:embed/>
                    <p:pic>
                      <p:nvPicPr>
                        <p:cNvPr id="0" name="图片 9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111" y="3385"/>
                          <a:ext cx="516" cy="3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9" name="Text Box 22"/>
            <p:cNvSpPr txBox="1"/>
            <p:nvPr/>
          </p:nvSpPr>
          <p:spPr>
            <a:xfrm>
              <a:off x="1610" y="3339"/>
              <a:ext cx="1923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共面</a:t>
              </a:r>
              <a:r>
                <a:rPr lang="en-US" altLang="zh-CN" sz="3600" b="1" dirty="0">
                  <a:latin typeface="Arial" panose="020B0604020202020204" pitchFamily="34" charset="0"/>
                </a:rPr>
                <a:t>,</a:t>
              </a:r>
              <a:r>
                <a:rPr lang="zh-CN" altLang="en-US" sz="3600" b="1" dirty="0">
                  <a:latin typeface="Arial" panose="020B0604020202020204" pitchFamily="34" charset="0"/>
                </a:rPr>
                <a:t>这与已知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75" name="Object 23"/>
            <p:cNvGraphicFramePr/>
            <p:nvPr/>
          </p:nvGraphicFramePr>
          <p:xfrm>
            <a:off x="3470" y="3385"/>
            <a:ext cx="516" cy="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" name="" r:id="rId17" imgW="380365" imgH="254000" progId="Equation.3">
                    <p:embed/>
                  </p:oleObj>
                </mc:Choice>
                <mc:Fallback>
                  <p:oleObj name="" r:id="rId17" imgW="380365" imgH="254000" progId="Equation.3">
                    <p:embed/>
                    <p:pic>
                      <p:nvPicPr>
                        <p:cNvPr id="0" name="图片 11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470" y="3385"/>
                          <a:ext cx="516" cy="3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0" name="Text Box 24"/>
            <p:cNvSpPr txBox="1"/>
            <p:nvPr/>
          </p:nvSpPr>
          <p:spPr>
            <a:xfrm>
              <a:off x="3969" y="3294"/>
              <a:ext cx="1555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不共面矛盾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sp>
          <p:nvSpPr>
            <p:cNvPr id="3091" name="Text Box 25"/>
            <p:cNvSpPr txBox="1"/>
            <p:nvPr/>
          </p:nvSpPr>
          <p:spPr>
            <a:xfrm>
              <a:off x="431" y="3793"/>
              <a:ext cx="2211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因此</a:t>
              </a:r>
              <a:r>
                <a:rPr lang="en-US" altLang="zh-CN" sz="3600" b="1" dirty="0">
                  <a:latin typeface="Arial" panose="020B0604020202020204" pitchFamily="34" charset="0"/>
                </a:rPr>
                <a:t>,</a:t>
              </a:r>
              <a:r>
                <a:rPr lang="zh-CN" altLang="en-US" sz="3600" b="1" dirty="0">
                  <a:latin typeface="Arial" panose="020B0604020202020204" pitchFamily="34" charset="0"/>
                </a:rPr>
                <a:t>有序实数组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76" name="Object 26"/>
            <p:cNvGraphicFramePr/>
            <p:nvPr/>
          </p:nvGraphicFramePr>
          <p:xfrm>
            <a:off x="2653" y="3884"/>
            <a:ext cx="689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" name="" r:id="rId18" imgW="507365" imgH="203200" progId="Equation.3">
                    <p:embed/>
                  </p:oleObj>
                </mc:Choice>
                <mc:Fallback>
                  <p:oleObj name="" r:id="rId18" imgW="507365" imgH="203200" progId="Equation.3">
                    <p:embed/>
                    <p:pic>
                      <p:nvPicPr>
                        <p:cNvPr id="0" name="图片 10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2653" y="3884"/>
                          <a:ext cx="689" cy="27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2" name="Text Box 27"/>
            <p:cNvSpPr txBox="1"/>
            <p:nvPr/>
          </p:nvSpPr>
          <p:spPr>
            <a:xfrm>
              <a:off x="3334" y="3793"/>
              <a:ext cx="1347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是唯一的</a:t>
              </a:r>
              <a:r>
                <a:rPr lang="en-US" altLang="zh-CN" sz="3600" b="1" dirty="0">
                  <a:latin typeface="Arial" panose="020B0604020202020204" pitchFamily="34" charset="0"/>
                </a:rPr>
                <a:t>.</a:t>
              </a:r>
              <a:endParaRPr lang="en-US" altLang="zh-CN" sz="3600" b="1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2063750" y="188913"/>
            <a:ext cx="8280400" cy="1847850"/>
            <a:chOff x="340" y="574"/>
            <a:chExt cx="5216" cy="1164"/>
          </a:xfrm>
        </p:grpSpPr>
        <p:sp>
          <p:nvSpPr>
            <p:cNvPr id="4112" name="Text Box 3"/>
            <p:cNvSpPr txBox="1"/>
            <p:nvPr/>
          </p:nvSpPr>
          <p:spPr>
            <a:xfrm>
              <a:off x="340" y="589"/>
              <a:ext cx="5216" cy="11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3600" b="1" dirty="0">
                  <a:latin typeface="Arial" panose="020B0604020202020204" pitchFamily="34" charset="0"/>
                </a:rPr>
                <a:t>       </a:t>
              </a:r>
              <a:r>
                <a:rPr lang="zh-CN" altLang="en-US" sz="3600" b="1" dirty="0">
                  <a:latin typeface="Arial" panose="020B0604020202020204" pitchFamily="34" charset="0"/>
                </a:rPr>
                <a:t>如果三个向量          不共面</a:t>
              </a:r>
              <a:r>
                <a:rPr lang="en-US" altLang="zh-CN" sz="3600" b="1" dirty="0">
                  <a:latin typeface="Arial" panose="020B0604020202020204" pitchFamily="34" charset="0"/>
                </a:rPr>
                <a:t>,</a:t>
              </a:r>
              <a:r>
                <a:rPr lang="zh-CN" altLang="en-US" sz="3600" b="1" dirty="0">
                  <a:latin typeface="Arial" panose="020B0604020202020204" pitchFamily="34" charset="0"/>
                </a:rPr>
                <a:t>那么空间的每一个向量都可由向量           线性表示</a:t>
              </a:r>
              <a:r>
                <a:rPr lang="en-US" altLang="zh-CN" sz="3600" b="1" dirty="0">
                  <a:latin typeface="Arial" panose="020B0604020202020204" pitchFamily="34" charset="0"/>
                </a:rPr>
                <a:t>.</a:t>
              </a:r>
              <a:r>
                <a:rPr lang="zh-CN" altLang="en-US" sz="3600" b="1" dirty="0">
                  <a:latin typeface="Arial" panose="020B0604020202020204" pitchFamily="34" charset="0"/>
                </a:rPr>
                <a:t>把              称为空间的一个基底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4100" name="Object 4"/>
            <p:cNvGraphicFramePr/>
            <p:nvPr/>
          </p:nvGraphicFramePr>
          <p:xfrm>
            <a:off x="2689" y="574"/>
            <a:ext cx="837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" r:id="rId1" imgW="507365" imgH="266065" progId="Equation.3">
                    <p:embed/>
                  </p:oleObj>
                </mc:Choice>
                <mc:Fallback>
                  <p:oleObj name="" r:id="rId1" imgW="507365" imgH="266065" progId="Equation.3">
                    <p:embed/>
                    <p:pic>
                      <p:nvPicPr>
                        <p:cNvPr id="0" name="图片 309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689" y="574"/>
                          <a:ext cx="837" cy="4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1" name="Object 5"/>
            <p:cNvGraphicFramePr/>
            <p:nvPr/>
          </p:nvGraphicFramePr>
          <p:xfrm>
            <a:off x="3868" y="937"/>
            <a:ext cx="837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" r:id="rId3" imgW="507365" imgH="266065" progId="Equation.3">
                    <p:embed/>
                  </p:oleObj>
                </mc:Choice>
                <mc:Fallback>
                  <p:oleObj name="" r:id="rId3" imgW="507365" imgH="266065" progId="Equation.3">
                    <p:embed/>
                    <p:pic>
                      <p:nvPicPr>
                        <p:cNvPr id="0" name="图片 3097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868" y="937"/>
                          <a:ext cx="837" cy="4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2" name="Object 6"/>
            <p:cNvGraphicFramePr/>
            <p:nvPr/>
          </p:nvGraphicFramePr>
          <p:xfrm>
            <a:off x="1383" y="1299"/>
            <a:ext cx="1025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5" imgW="621665" imgH="266065" progId="Equation.3">
                    <p:embed/>
                  </p:oleObj>
                </mc:Choice>
                <mc:Fallback>
                  <p:oleObj name="" r:id="rId5" imgW="621665" imgH="266065" progId="Equation.3">
                    <p:embed/>
                    <p:pic>
                      <p:nvPicPr>
                        <p:cNvPr id="0" name="图片 309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383" y="1299"/>
                          <a:ext cx="1025" cy="43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47" name="Text Box 7"/>
          <p:cNvSpPr txBox="1"/>
          <p:nvPr/>
        </p:nvSpPr>
        <p:spPr>
          <a:xfrm>
            <a:off x="1524000" y="188913"/>
            <a:ext cx="12496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基底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8" name="Text Box 8"/>
          <p:cNvSpPr txBox="1"/>
          <p:nvPr/>
        </p:nvSpPr>
        <p:spPr>
          <a:xfrm>
            <a:off x="1524000" y="1916113"/>
            <a:ext cx="17068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基向量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Text Box 9"/>
          <p:cNvSpPr txBox="1"/>
          <p:nvPr/>
        </p:nvSpPr>
        <p:spPr>
          <a:xfrm>
            <a:off x="2208213" y="3141663"/>
            <a:ext cx="82804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Arial" panose="020B0604020202020204" pitchFamily="34" charset="0"/>
              </a:rPr>
              <a:t>       </a:t>
            </a:r>
            <a:r>
              <a:rPr lang="zh-CN" altLang="en-US" sz="3600" b="1" dirty="0">
                <a:latin typeface="Arial" panose="020B0604020202020204" pitchFamily="34" charset="0"/>
              </a:rPr>
              <a:t>如果空间一个基底的三个向量是两两互相垂直</a:t>
            </a:r>
            <a:r>
              <a:rPr lang="en-US" altLang="zh-CN" sz="3600" b="1" dirty="0">
                <a:latin typeface="Arial" panose="020B0604020202020204" pitchFamily="34" charset="0"/>
              </a:rPr>
              <a:t>,</a:t>
            </a:r>
            <a:r>
              <a:rPr lang="zh-CN" altLang="en-US" sz="3600" b="1" dirty="0">
                <a:latin typeface="Arial" panose="020B0604020202020204" pitchFamily="34" charset="0"/>
              </a:rPr>
              <a:t>那么这个基底叫做正交基底</a:t>
            </a:r>
            <a:r>
              <a:rPr lang="en-US" altLang="zh-CN" sz="3600" b="1" dirty="0">
                <a:latin typeface="Arial" panose="020B0604020202020204" pitchFamily="34" charset="0"/>
              </a:rPr>
              <a:t>.          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graphicFrame>
        <p:nvGraphicFramePr>
          <p:cNvPr id="10250" name="Object 10"/>
          <p:cNvGraphicFramePr/>
          <p:nvPr/>
        </p:nvGraphicFramePr>
        <p:xfrm>
          <a:off x="3632200" y="1939925"/>
          <a:ext cx="1328738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7" imgW="507365" imgH="266065" progId="Equation.3">
                  <p:embed/>
                </p:oleObj>
              </mc:Choice>
              <mc:Fallback>
                <p:oleObj name="" r:id="rId7" imgW="507365" imgH="266065" progId="Equation.3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2200" y="1939925"/>
                        <a:ext cx="1328738" cy="6969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Text Box 11"/>
          <p:cNvSpPr txBox="1"/>
          <p:nvPr/>
        </p:nvSpPr>
        <p:spPr>
          <a:xfrm>
            <a:off x="1524000" y="2565400"/>
            <a:ext cx="2164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正交基底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52" name="Text Box 12"/>
          <p:cNvSpPr txBox="1"/>
          <p:nvPr/>
        </p:nvSpPr>
        <p:spPr>
          <a:xfrm>
            <a:off x="1524000" y="4365625"/>
            <a:ext cx="30784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单位正交基底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53" name="Text Box 13"/>
          <p:cNvSpPr txBox="1"/>
          <p:nvPr/>
        </p:nvSpPr>
        <p:spPr>
          <a:xfrm>
            <a:off x="2208213" y="4868863"/>
            <a:ext cx="82804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latin typeface="Arial" panose="020B0604020202020204" pitchFamily="34" charset="0"/>
              </a:rPr>
              <a:t>       </a:t>
            </a:r>
            <a:r>
              <a:rPr lang="zh-CN" altLang="en-US" sz="3600" b="1" dirty="0">
                <a:latin typeface="Arial" panose="020B0604020202020204" pitchFamily="34" charset="0"/>
              </a:rPr>
              <a:t>当一个正交基底的三个基向量都是单位向量时</a:t>
            </a:r>
            <a:r>
              <a:rPr lang="en-US" altLang="zh-CN" sz="3600" b="1" dirty="0">
                <a:latin typeface="Arial" panose="020B0604020202020204" pitchFamily="34" charset="0"/>
              </a:rPr>
              <a:t>,</a:t>
            </a:r>
            <a:r>
              <a:rPr lang="zh-CN" altLang="en-US" sz="3600" b="1" dirty="0">
                <a:latin typeface="Arial" panose="020B0604020202020204" pitchFamily="34" charset="0"/>
              </a:rPr>
              <a:t>称这个基底为单位正交基底</a:t>
            </a:r>
            <a:r>
              <a:rPr lang="en-US" altLang="zh-CN" sz="3600" b="1" dirty="0">
                <a:latin typeface="Arial" panose="020B0604020202020204" pitchFamily="34" charset="0"/>
              </a:rPr>
              <a:t>.          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2297113" y="5943600"/>
            <a:ext cx="4627562" cy="715963"/>
            <a:chOff x="521" y="3748"/>
            <a:chExt cx="2915" cy="451"/>
          </a:xfrm>
        </p:grpSpPr>
        <p:sp>
          <p:nvSpPr>
            <p:cNvPr id="4111" name="Text Box 15"/>
            <p:cNvSpPr txBox="1"/>
            <p:nvPr/>
          </p:nvSpPr>
          <p:spPr>
            <a:xfrm>
              <a:off x="521" y="3793"/>
              <a:ext cx="2915" cy="406"/>
            </a:xfrm>
            <a:prstGeom prst="rect">
              <a:avLst/>
            </a:prstGeom>
            <a:solidFill>
              <a:srgbClr val="FF0000"/>
            </a:solidFill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通常用                 表示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4099" name="Object 16"/>
            <p:cNvGraphicFramePr/>
            <p:nvPr/>
          </p:nvGraphicFramePr>
          <p:xfrm>
            <a:off x="1429" y="3748"/>
            <a:ext cx="1451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" r:id="rId9" imgW="469265" imgH="254000" progId="Equation.3">
                    <p:embed/>
                  </p:oleObj>
                </mc:Choice>
                <mc:Fallback>
                  <p:oleObj name="" r:id="rId9" imgW="469265" imgH="254000" progId="Equation.3">
                    <p:embed/>
                    <p:pic>
                      <p:nvPicPr>
                        <p:cNvPr id="0" name="图片 3099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429" y="3748"/>
                          <a:ext cx="1451" cy="4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49" grpId="0"/>
      <p:bldP spid="10251" grpId="0"/>
      <p:bldP spid="10252" grpId="0"/>
      <p:bldP spid="1025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1475</Words>
  <Application>WPS 演示</Application>
  <PresentationFormat>宽屏</PresentationFormat>
  <Paragraphs>218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80</vt:i4>
      </vt:variant>
      <vt:variant>
        <vt:lpstr>幻灯片标题</vt:lpstr>
      </vt:variant>
      <vt:variant>
        <vt:i4>14</vt:i4>
      </vt:variant>
    </vt:vector>
  </HeadingPairs>
  <TitlesOfParts>
    <vt:vector size="105" baseType="lpstr">
      <vt:lpstr>Arial</vt:lpstr>
      <vt:lpstr>宋体</vt:lpstr>
      <vt:lpstr>Wingdings</vt:lpstr>
      <vt:lpstr>华文新魏</vt:lpstr>
      <vt:lpstr>Times New Roman</vt:lpstr>
      <vt:lpstr>方正姚体</vt:lpstr>
      <vt:lpstr>黑体</vt:lpstr>
      <vt:lpstr>微软雅黑</vt:lpstr>
      <vt:lpstr>Arial Unicode MS</vt:lpstr>
      <vt:lpstr>Calibri</vt:lpstr>
      <vt:lpstr>Office 主题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Equation.KSEE3</vt:lpstr>
      <vt:lpstr>Equation.3</vt:lpstr>
      <vt:lpstr>Equation.KSEE3</vt:lpstr>
      <vt:lpstr>Equation.KSEE3</vt:lpstr>
      <vt:lpstr>Equation.3</vt:lpstr>
      <vt:lpstr>Equation.3</vt:lpstr>
      <vt:lpstr>Equation.KSEE3</vt:lpstr>
      <vt:lpstr>Equation.3</vt:lpstr>
      <vt:lpstr>Equation.KSEE3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Equation.3</vt:lpstr>
      <vt:lpstr>Equation.KSEE3</vt:lpstr>
      <vt:lpstr>Equation.3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tanmin</dc:creator>
  <cp:lastModifiedBy>tanmin</cp:lastModifiedBy>
  <cp:revision>14</cp:revision>
  <dcterms:created xsi:type="dcterms:W3CDTF">2020-10-12T07:38:00Z</dcterms:created>
  <dcterms:modified xsi:type="dcterms:W3CDTF">2020-10-15T01:31:16Z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2052-11.1.0.10069</vt:lpwstr>
  </property>
</Properties>
</file>