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9" r:id="rId2"/>
  </p:sldMasterIdLst>
  <p:notesMasterIdLst>
    <p:notesMasterId r:id="rId19"/>
  </p:notesMasterIdLst>
  <p:sldIdLst>
    <p:sldId id="555" r:id="rId3"/>
    <p:sldId id="499" r:id="rId4"/>
    <p:sldId id="522" r:id="rId5"/>
    <p:sldId id="483" r:id="rId6"/>
    <p:sldId id="531" r:id="rId7"/>
    <p:sldId id="532" r:id="rId8"/>
    <p:sldId id="542" r:id="rId9"/>
    <p:sldId id="543" r:id="rId10"/>
    <p:sldId id="544" r:id="rId11"/>
    <p:sldId id="533" r:id="rId12"/>
    <p:sldId id="534" r:id="rId13"/>
    <p:sldId id="535" r:id="rId14"/>
    <p:sldId id="536" r:id="rId15"/>
    <p:sldId id="553" r:id="rId16"/>
    <p:sldId id="537" r:id="rId17"/>
    <p:sldId id="554" r:id="rId18"/>
  </p:sldIdLst>
  <p:sldSz cx="12188825" cy="6858000"/>
  <p:notesSz cx="6858000" cy="9144000"/>
  <p:defaultTextStyle>
    <a:defPPr>
      <a:defRPr lang="zh-CN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45911"/>
    <a:srgbClr val="00CCFF"/>
    <a:srgbClr val="95B3D7"/>
    <a:srgbClr val="61D5E9"/>
    <a:srgbClr val="DDEEAA"/>
    <a:srgbClr val="F4F9F1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25" autoAdjust="0"/>
    <p:restoredTop sz="95622" autoAdjust="0"/>
  </p:normalViewPr>
  <p:slideViewPr>
    <p:cSldViewPr>
      <p:cViewPr varScale="1">
        <p:scale>
          <a:sx n="79" d="100"/>
          <a:sy n="79" d="100"/>
        </p:scale>
        <p:origin x="-90" y="-66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1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1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DFB712B-7ECB-450E-AC84-3914F5211280}" type="datetimeFigureOut">
              <a:rPr lang="zh-CN" altLang="en-US"/>
              <a:pPr>
                <a:defRPr/>
              </a:pPr>
              <a:t>2020-11-16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1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16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4FABD8-F350-461F-87D7-90B2A379E0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8550"/>
            <a:ext cx="12188825" cy="57594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3"/>
          <p:cNvSpPr/>
          <p:nvPr userDrawn="1"/>
        </p:nvSpPr>
        <p:spPr>
          <a:xfrm>
            <a:off x="0" y="1098550"/>
            <a:ext cx="12188825" cy="57594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8913"/>
            <a:ext cx="12188825" cy="539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8775"/>
            <a:ext cx="12188825" cy="5229225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38"/>
            <a:ext cx="12188825" cy="4868862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500"/>
            <a:ext cx="12188825" cy="4508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8413"/>
            <a:ext cx="12188825" cy="43195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863"/>
            <a:ext cx="12188825" cy="414813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b="-2"/>
          <a:stretch>
            <a:fillRect/>
          </a:stretch>
        </p:blipFill>
        <p:spPr bwMode="auto">
          <a:xfrm>
            <a:off x="3771900" y="685800"/>
            <a:ext cx="841692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775"/>
            <a:ext cx="12285663" cy="3959225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8638"/>
            <a:ext cx="12188825" cy="3789362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9138"/>
            <a:ext cx="12188825" cy="3598862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9500"/>
            <a:ext cx="12188825" cy="3238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9363"/>
            <a:ext cx="12188825" cy="306863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275"/>
            <a:ext cx="12188825" cy="2879725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138"/>
            <a:ext cx="12188825" cy="2709862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638"/>
            <a:ext cx="12188825" cy="2519362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500"/>
            <a:ext cx="12188825" cy="234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9000"/>
            <a:ext cx="12188825" cy="215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63"/>
            <a:ext cx="12188825" cy="198913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7775"/>
            <a:ext cx="12188825" cy="1800225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9225"/>
            <a:ext cx="12188825" cy="1628775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000"/>
            <a:ext cx="12188825" cy="1270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363"/>
            <a:ext cx="12188825" cy="90963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321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863"/>
            <a:ext cx="12188825" cy="71913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89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16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/>
          <p:nvPr userDrawn="1"/>
        </p:nvSpPr>
        <p:spPr>
          <a:xfrm>
            <a:off x="0" y="2709863"/>
            <a:ext cx="12192000" cy="4148137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16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/>
          <p:nvPr userDrawn="1"/>
        </p:nvSpPr>
        <p:spPr>
          <a:xfrm>
            <a:off x="-3175" y="3068638"/>
            <a:ext cx="12192000" cy="3789362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16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16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26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slideLayout" Target="../slideLayouts/slideLayout28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31.xml"/><Relationship Id="rId28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27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0.xml"/><Relationship Id="rId27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5" cy="6856413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06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99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4" r:id="rId3"/>
    <p:sldLayoutId id="2147483737" r:id="rId4"/>
    <p:sldLayoutId id="2147483738" r:id="rId5"/>
    <p:sldLayoutId id="2147483739" r:id="rId6"/>
    <p:sldLayoutId id="2147483740" r:id="rId7"/>
    <p:sldLayoutId id="2147483733" r:id="rId8"/>
  </p:sldLayoutIdLst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759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</p:sldLayoutIdLst>
  <p:timing>
    <p:tnLst>
      <p:par>
        <p:cTn id="1" dur="indefinite" restart="never" nodeType="tmRoot"/>
      </p:par>
    </p:tnLst>
  </p:timing>
  <p:txStyles>
    <p:titleStyle>
      <a:lvl1pPr algn="ctr" defTabSz="1217613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Arial Black" pitchFamily="34" charset="0"/>
          <a:ea typeface="微软雅黑" pitchFamily="34" charset="-122"/>
        </a:defRPr>
      </a:lvl2pPr>
      <a:lvl3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Arial Black" pitchFamily="34" charset="0"/>
          <a:ea typeface="微软雅黑" pitchFamily="34" charset="-122"/>
        </a:defRPr>
      </a:lvl3pPr>
      <a:lvl4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Arial Black" pitchFamily="34" charset="0"/>
          <a:ea typeface="微软雅黑" pitchFamily="34" charset="-122"/>
        </a:defRPr>
      </a:lvl4pPr>
      <a:lvl5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Arial Black" pitchFamily="34" charset="0"/>
          <a:ea typeface="微软雅黑" pitchFamily="34" charset="-122"/>
        </a:defRPr>
      </a:lvl5pPr>
      <a:lvl6pPr marL="4572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Arial Black" pitchFamily="34" charset="0"/>
          <a:ea typeface="微软雅黑" pitchFamily="34" charset="-122"/>
        </a:defRPr>
      </a:lvl6pPr>
      <a:lvl7pPr marL="9144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Arial Black" pitchFamily="34" charset="0"/>
          <a:ea typeface="微软雅黑" pitchFamily="34" charset="-122"/>
        </a:defRPr>
      </a:lvl7pPr>
      <a:lvl8pPr marL="13716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Arial Black" pitchFamily="34" charset="0"/>
          <a:ea typeface="微软雅黑" pitchFamily="34" charset="-122"/>
        </a:defRPr>
      </a:lvl8pPr>
      <a:lvl9pPr marL="18288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Arial Black" pitchFamily="34" charset="0"/>
          <a:ea typeface="微软雅黑" pitchFamily="34" charset="-122"/>
        </a:defRPr>
      </a:lvl9pPr>
    </p:titleStyle>
    <p:bodyStyle>
      <a:lvl1pPr marL="455613" indent="-455613" algn="l" defTabSz="1217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defTabSz="1217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29" indent="-304739" algn="l" defTabSz="1218321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608" indent="-304739" algn="l" defTabSz="1218321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571086" indent="-304739" algn="l" defTabSz="1218321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180564" indent="-304739" algn="l" defTabSz="1218321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32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78" algn="l" defTabSz="121832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56" algn="l" defTabSz="121832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34" algn="l" defTabSz="121832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12" algn="l" defTabSz="121832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90" algn="l" defTabSz="121832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868" algn="l" defTabSz="121832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347" algn="l" defTabSz="121832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825" algn="l" defTabSz="121832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EE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0050" y="1341438"/>
            <a:ext cx="11391900" cy="349250"/>
          </a:xfrm>
          <a:prstGeom prst="rect">
            <a:avLst/>
          </a:prstGeom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91139" name="矩形 3"/>
          <p:cNvSpPr>
            <a:spLocks noChangeArrowheads="1"/>
          </p:cNvSpPr>
          <p:nvPr/>
        </p:nvSpPr>
        <p:spPr bwMode="auto">
          <a:xfrm>
            <a:off x="1557338" y="1452563"/>
            <a:ext cx="878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Courier New" pitchFamily="49" charset="0"/>
            </a:endParaRPr>
          </a:p>
        </p:txBody>
      </p:sp>
      <p:sp>
        <p:nvSpPr>
          <p:cNvPr id="91140" name="淘宝网chenying0907出品 129"/>
          <p:cNvSpPr>
            <a:spLocks noChangeArrowheads="1"/>
          </p:cNvSpPr>
          <p:nvPr/>
        </p:nvSpPr>
        <p:spPr bwMode="auto">
          <a:xfrm flipH="1">
            <a:off x="1055688" y="1773238"/>
            <a:ext cx="9070975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800" b="1">
                <a:solidFill>
                  <a:srgbClr val="404040"/>
                </a:solidFill>
                <a:ea typeface="黑体" pitchFamily="49" charset="-122"/>
                <a:cs typeface="Times New Roman" pitchFamily="18" charset="0"/>
              </a:rPr>
              <a:t>M1 U4  Reading  (1) </a:t>
            </a:r>
          </a:p>
          <a:p>
            <a:pPr algn="ctr"/>
            <a:endParaRPr lang="en-US" altLang="zh-CN" sz="4800" b="1">
              <a:solidFill>
                <a:srgbClr val="404040"/>
              </a:solidFill>
              <a:ea typeface="黑体" pitchFamily="49" charset="-122"/>
              <a:cs typeface="Times New Roman" pitchFamily="18" charset="0"/>
            </a:endParaRPr>
          </a:p>
          <a:p>
            <a:pPr algn="ctr"/>
            <a:r>
              <a:rPr lang="en-US" altLang="zh-CN" sz="4800" b="1">
                <a:solidFill>
                  <a:srgbClr val="404040"/>
                </a:solidFill>
                <a:ea typeface="黑体" pitchFamily="49" charset="-122"/>
                <a:cs typeface="Times New Roman" pitchFamily="18" charset="0"/>
              </a:rPr>
              <a:t>Looking good, feeling good</a:t>
            </a:r>
          </a:p>
          <a:p>
            <a:pPr algn="ctr"/>
            <a:endParaRPr lang="zh-CN" altLang="en-US" sz="4800" b="1">
              <a:solidFill>
                <a:srgbClr val="404040"/>
              </a:solidFill>
              <a:ea typeface="黑体" pitchFamily="49" charset="-122"/>
              <a:cs typeface="Times New Roman" pitchFamily="18" charset="0"/>
            </a:endParaRPr>
          </a:p>
          <a:p>
            <a:pPr algn="ctr"/>
            <a:r>
              <a:rPr lang="zh-CN" altLang="en-US" sz="4800" b="1">
                <a:solidFill>
                  <a:srgbClr val="404040"/>
                </a:solidFill>
                <a:ea typeface="黑体" pitchFamily="49" charset="-122"/>
                <a:cs typeface="Times New Roman" pitchFamily="18" charset="0"/>
              </a:rPr>
              <a:t>                              X</a:t>
            </a:r>
            <a:r>
              <a:rPr lang="en-US" altLang="zh-CN" sz="4800" b="1">
                <a:solidFill>
                  <a:srgbClr val="404040"/>
                </a:solidFill>
                <a:ea typeface="黑体" pitchFamily="49" charset="-122"/>
                <a:cs typeface="Times New Roman" pitchFamily="18" charset="0"/>
              </a:rPr>
              <a:t>i Zhimei</a:t>
            </a:r>
            <a:endParaRPr lang="zh-CN" altLang="zh-CN" sz="4800" b="1">
              <a:solidFill>
                <a:srgbClr val="404040"/>
              </a:solidFill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0050" y="288925"/>
            <a:ext cx="11391900" cy="692150"/>
          </a:xfrm>
          <a:prstGeom prst="rect">
            <a:avLst/>
          </a:prstGeom>
        </p:spPr>
        <p:txBody>
          <a:bodyPr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Step 3</a:t>
            </a:r>
            <a:r>
              <a:rPr lang="zh-CN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Post-reading</a:t>
            </a:r>
            <a:endParaRPr lang="zh-CN" altLang="zh-CN" sz="2800" b="1" kern="100" dirty="0">
              <a:solidFill>
                <a:srgbClr val="7030A0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50178" name="矩形 2"/>
          <p:cNvSpPr>
            <a:spLocks noChangeArrowheads="1"/>
          </p:cNvSpPr>
          <p:nvPr/>
        </p:nvSpPr>
        <p:spPr bwMode="auto">
          <a:xfrm>
            <a:off x="477838" y="1025525"/>
            <a:ext cx="110648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solidFill>
                  <a:srgbClr val="0000FF"/>
                </a:solidFill>
                <a:latin typeface="宋体" charset="-122"/>
                <a:ea typeface="华文细黑" pitchFamily="2" charset="-122"/>
                <a:cs typeface="Times New Roman" pitchFamily="18" charset="0"/>
              </a:rPr>
              <a:t>Ⅰ</a:t>
            </a:r>
            <a:r>
              <a:rPr lang="en-US" altLang="zh-CN" sz="2600" b="1">
                <a:solidFill>
                  <a:srgbClr val="0000FF"/>
                </a:solidFill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.After reading the passage</a:t>
            </a:r>
            <a:r>
              <a:rPr lang="zh-CN" altLang="zh-CN" sz="2600" b="1">
                <a:solidFill>
                  <a:srgbClr val="0000FF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，</a:t>
            </a:r>
            <a:r>
              <a:rPr lang="en-US" altLang="zh-CN" sz="2600" b="1">
                <a:solidFill>
                  <a:srgbClr val="0000FF"/>
                </a:solidFill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please fill in the following blanks.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A teenage girl named Jennifer Jones fainted in her PE lesson and 1.</a:t>
            </a:r>
            <a:r>
              <a:rPr lang="en-US" altLang="zh-CN" sz="2600" b="1">
                <a:latin typeface="宋体" charset="-122"/>
                <a:cs typeface="Courier New" pitchFamily="49" charset="0"/>
              </a:rPr>
              <a:t>___________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(rush) to hospital.Jennifer was treated immediately and her parents told the doctor that their daughter had missed breakfast that day.Fortunately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，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Jennifer</a:t>
            </a:r>
            <a:r>
              <a:rPr lang="en-US" altLang="zh-CN" sz="2600" b="1">
                <a:latin typeface="宋体" charset="-122"/>
                <a:ea typeface="华文细黑" pitchFamily="2" charset="-122"/>
              </a:rPr>
              <a:t>’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s doctor said that she would make a full 2.</a:t>
            </a:r>
            <a:r>
              <a:rPr lang="en-US" altLang="zh-CN" sz="2600" b="1">
                <a:latin typeface="宋体" charset="-122"/>
                <a:cs typeface="Courier New" pitchFamily="49" charset="0"/>
              </a:rPr>
              <a:t>_______ 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(recover) soon.Jennifer</a:t>
            </a:r>
            <a:r>
              <a:rPr lang="en-US" altLang="zh-CN" sz="2600" b="1">
                <a:latin typeface="宋体" charset="-122"/>
                <a:ea typeface="华文细黑" pitchFamily="2" charset="-122"/>
              </a:rPr>
              <a:t>’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s classmates said that she had struggled with eating problems for a long time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，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for she thought 3.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</a:rPr>
              <a:t>               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(skip) meals was a simple way to lose weight.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909638" y="2349500"/>
            <a:ext cx="17875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C00000"/>
                </a:solidFill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was rushed</a:t>
            </a:r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Courier New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2638" y="4086225"/>
            <a:ext cx="1416050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recovery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953500" y="4681538"/>
            <a:ext cx="1411288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skipping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06400" y="260350"/>
            <a:ext cx="11376025" cy="60944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667385"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Jennifer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case is a reminder of the dangers of the unhealthy weight-loss habits 4.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have become common among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teenagers.A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recent survey shows that some teenagers lose weight 5.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(use) some extreme methods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such 6.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skipping meals and eating weight-loss pills.7.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expert said that it was normal for teenagers to be 8.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(slight) overweight and there is no reason why they should be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worried.She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adds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is important to have a healthy balanced diet since teenagers are still growing and their bodies need a lot of nutrition 9.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(function)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well.What</a:t>
            </a:r>
            <a:r>
              <a:rPr lang="en-US" altLang="zh-CN" sz="26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more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they should keep regular hours and get plenty of exercise to stay 10.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(energy) and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fit.Living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well is the safest and most effective way to get into shape.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endParaRPr lang="zh-CN" altLang="zh-CN" sz="1050" kern="100" dirty="0">
              <a:latin typeface="宋体" panose="02010600030101010101" pitchFamily="2" charset="-122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04975" y="981075"/>
            <a:ext cx="1704975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that/which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10313" y="1525588"/>
            <a:ext cx="946150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using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98600" y="2166938"/>
            <a:ext cx="481013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470900" y="2162175"/>
            <a:ext cx="611188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73688" y="2708275"/>
            <a:ext cx="1223962" cy="493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slightly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25763" y="4543425"/>
            <a:ext cx="1814512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function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110538" y="5094288"/>
            <a:ext cx="1477962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energetic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1" grpId="0"/>
      <p:bldP spid="15" grpId="0"/>
      <p:bldP spid="18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0050" y="1125538"/>
            <a:ext cx="11391900" cy="3722687"/>
          </a:xfrm>
          <a:prstGeom prst="rect">
            <a:avLst/>
          </a:prstGeom>
        </p:spPr>
        <p:txBody>
          <a:bodyPr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 err="1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6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.Discuss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with your partner and then answer the following questions.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1.Do you like slimmer figure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Why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?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 smtClean="0">
                <a:latin typeface="+mj-ea"/>
                <a:ea typeface="+mj-ea"/>
                <a:cs typeface="Courier New" panose="02070309020205020404" pitchFamily="49" charset="0"/>
              </a:rPr>
              <a:t>_______________________________________________</a:t>
            </a:r>
            <a:endParaRPr lang="zh-CN" altLang="zh-CN" sz="1050" kern="100" dirty="0">
              <a:latin typeface="+mj-ea"/>
              <a:ea typeface="+mj-ea"/>
              <a:cs typeface="Courier New" panose="02070309020205020404" pitchFamily="49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2.Have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formed a healthy diet and regular exercise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Please tell us about your habits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 smtClean="0">
                <a:latin typeface="+mj-ea"/>
                <a:ea typeface="+mj-ea"/>
                <a:cs typeface="Courier New" panose="02070309020205020404" pitchFamily="49" charset="0"/>
              </a:rPr>
              <a:t>________________________________________________</a:t>
            </a:r>
            <a:endParaRPr lang="en-US" altLang="zh-CN" sz="2600" b="1" kern="100" dirty="0">
              <a:latin typeface="+mj-ea"/>
              <a:ea typeface="+mj-ea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0050" y="260350"/>
            <a:ext cx="11391900" cy="687388"/>
          </a:xfrm>
          <a:prstGeom prst="rect">
            <a:avLst/>
          </a:prstGeom>
        </p:spPr>
        <p:txBody>
          <a:bodyPr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Step 4</a:t>
            </a:r>
            <a:r>
              <a:rPr lang="zh-CN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Sentence-learning</a:t>
            </a:r>
            <a:endParaRPr lang="zh-CN" altLang="zh-CN" sz="2800" kern="100" dirty="0">
              <a:solidFill>
                <a:srgbClr val="7030A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3250" name="矩形 2"/>
          <p:cNvSpPr>
            <a:spLocks noChangeArrowheads="1"/>
          </p:cNvSpPr>
          <p:nvPr/>
        </p:nvSpPr>
        <p:spPr bwMode="auto">
          <a:xfrm>
            <a:off x="400050" y="995363"/>
            <a:ext cx="113919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1.I warned her that skipping meals was unhealthy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，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but she wouldn</a:t>
            </a:r>
            <a:r>
              <a:rPr lang="en-US" altLang="zh-CN" sz="2600" b="1">
                <a:latin typeface="宋体" charset="-122"/>
                <a:ea typeface="华文细黑" pitchFamily="2" charset="-122"/>
                <a:cs typeface="Times New Roman" pitchFamily="18" charset="0"/>
              </a:rPr>
              <a:t>’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t listen.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IPAPANNEW"/>
                <a:ea typeface="华文细黑" pitchFamily="2" charset="-122"/>
                <a:cs typeface="Times New Roman" pitchFamily="18" charset="0"/>
              </a:rPr>
              <a:t>[</a:t>
            </a:r>
            <a:r>
              <a:rPr lang="zh-CN" altLang="zh-CN" sz="2600" b="1">
                <a:latin typeface="IPAPANNEW"/>
                <a:ea typeface="华文细黑" pitchFamily="2" charset="-122"/>
                <a:cs typeface="Times New Roman" pitchFamily="18" charset="0"/>
              </a:rPr>
              <a:t>句式分析</a:t>
            </a:r>
            <a:r>
              <a:rPr lang="en-US" altLang="zh-CN" sz="2600" b="1">
                <a:latin typeface="IPAPANNEW"/>
                <a:ea typeface="华文细黑" pitchFamily="2" charset="-122"/>
                <a:cs typeface="Times New Roman" pitchFamily="18" charset="0"/>
              </a:rPr>
              <a:t>]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　本句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为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          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连接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的并列句。第一个分句中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that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引导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         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从句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。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IPAPANNEW"/>
                <a:ea typeface="华文细黑" pitchFamily="2" charset="-122"/>
              </a:rPr>
              <a:t>[</a:t>
            </a:r>
            <a:r>
              <a:rPr lang="zh-CN" altLang="zh-CN" sz="2600" b="1">
                <a:latin typeface="IPAPANNEW"/>
                <a:ea typeface="华文细黑" pitchFamily="2" charset="-122"/>
              </a:rPr>
              <a:t>自主翻译</a:t>
            </a:r>
            <a:r>
              <a:rPr lang="en-US" altLang="zh-CN" sz="2600" b="1">
                <a:latin typeface="IPAPANNEW"/>
                <a:ea typeface="华文细黑" pitchFamily="2" charset="-122"/>
              </a:rPr>
              <a:t>]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　</a:t>
            </a:r>
            <a:r>
              <a:rPr lang="en-US" altLang="zh-CN" sz="2600" b="1" u="sng">
                <a:latin typeface="宋体" charset="-122"/>
                <a:ea typeface="华文细黑" pitchFamily="2" charset="-122"/>
              </a:rPr>
              <a:t>___________________________________________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2.In a society where being thin is often seen as being beautiful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，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teenagers sometimes turn to extreme methods to slim down quickly.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IPAPANNEW"/>
                <a:ea typeface="华文细黑" pitchFamily="2" charset="-122"/>
              </a:rPr>
              <a:t>[</a:t>
            </a:r>
            <a:r>
              <a:rPr lang="zh-CN" altLang="zh-CN" sz="2600" b="1">
                <a:latin typeface="IPAPANNEW"/>
                <a:ea typeface="华文细黑" pitchFamily="2" charset="-122"/>
              </a:rPr>
              <a:t>句式分析</a:t>
            </a:r>
            <a:r>
              <a:rPr lang="en-US" altLang="zh-CN" sz="2600" b="1">
                <a:latin typeface="IPAPANNEW"/>
                <a:ea typeface="华文细黑" pitchFamily="2" charset="-122"/>
              </a:rPr>
              <a:t>]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　本句为复合句。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where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引导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</a:rPr>
              <a:t>         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从句，修饰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a society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；主句中不定式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to slim down quickly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作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</a:rPr>
              <a:t>         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状语。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IPAPANNEW"/>
                <a:ea typeface="华文细黑" pitchFamily="2" charset="-122"/>
              </a:rPr>
              <a:t>[</a:t>
            </a:r>
            <a:r>
              <a:rPr lang="zh-CN" altLang="zh-CN" sz="2600" b="1">
                <a:latin typeface="IPAPANNEW"/>
                <a:ea typeface="华文细黑" pitchFamily="2" charset="-122"/>
              </a:rPr>
              <a:t>自主翻译</a:t>
            </a:r>
            <a:r>
              <a:rPr lang="en-US" altLang="zh-CN" sz="2600" b="1">
                <a:latin typeface="IPAPANNEW"/>
                <a:ea typeface="华文细黑" pitchFamily="2" charset="-122"/>
              </a:rPr>
              <a:t>]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　</a:t>
            </a:r>
            <a:r>
              <a:rPr lang="en-US" altLang="zh-CN" sz="2600" b="1" u="sng">
                <a:latin typeface="宋体" charset="-122"/>
                <a:cs typeface="Times New Roman" pitchFamily="18" charset="0"/>
              </a:rPr>
              <a:t>_______________________________________________________</a:t>
            </a: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 u="sng">
                <a:latin typeface="宋体" charset="-122"/>
                <a:cs typeface="Times New Roman" pitchFamily="18" charset="0"/>
              </a:rPr>
              <a:t>______</a:t>
            </a:r>
          </a:p>
        </p:txBody>
      </p:sp>
      <p:sp>
        <p:nvSpPr>
          <p:cNvPr id="6" name="矩形 5"/>
          <p:cNvSpPr/>
          <p:nvPr/>
        </p:nvSpPr>
        <p:spPr>
          <a:xfrm>
            <a:off x="3430588" y="1727200"/>
            <a:ext cx="666750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343150" y="2274888"/>
            <a:ext cx="75342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600" b="1">
                <a:solidFill>
                  <a:srgbClr val="C00000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我警告过她不吃饭是不利于健康的，但是她不听。</a:t>
            </a:r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9694863" y="1693863"/>
            <a:ext cx="8509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600" b="1">
                <a:solidFill>
                  <a:srgbClr val="C00000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宾语</a:t>
            </a:r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238875" y="4089400"/>
            <a:ext cx="8509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600" b="1">
                <a:solidFill>
                  <a:srgbClr val="C00000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定语</a:t>
            </a:r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3388" y="5084763"/>
            <a:ext cx="11358562" cy="122078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  </a:t>
            </a:r>
            <a:r>
              <a:rPr lang="zh-CN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在一个以瘦为美的社会里，青少年有时会借助极端的方法来快速减肥。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375150" y="4673600"/>
            <a:ext cx="8509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600" b="1">
                <a:solidFill>
                  <a:srgbClr val="C00000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目的</a:t>
            </a:r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矩形 2"/>
          <p:cNvSpPr>
            <a:spLocks noChangeArrowheads="1"/>
          </p:cNvSpPr>
          <p:nvPr/>
        </p:nvSpPr>
        <p:spPr bwMode="auto">
          <a:xfrm>
            <a:off x="400050" y="620713"/>
            <a:ext cx="113919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3.However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，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for those who are dangerously overweight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，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it is very important that they try to lose weight properly.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IPAPANNEW"/>
                <a:ea typeface="华文细黑" pitchFamily="2" charset="-122"/>
                <a:cs typeface="Times New Roman" pitchFamily="18" charset="0"/>
              </a:rPr>
              <a:t>[</a:t>
            </a:r>
            <a:r>
              <a:rPr lang="zh-CN" altLang="zh-CN" sz="2600" b="1">
                <a:latin typeface="IPAPANNEW"/>
                <a:ea typeface="华文细黑" pitchFamily="2" charset="-122"/>
                <a:cs typeface="Times New Roman" pitchFamily="18" charset="0"/>
              </a:rPr>
              <a:t>句式分析</a:t>
            </a:r>
            <a:r>
              <a:rPr lang="en-US" altLang="zh-CN" sz="2600" b="1">
                <a:latin typeface="IPAPANNEW"/>
                <a:ea typeface="华文细黑" pitchFamily="2" charset="-122"/>
                <a:cs typeface="Times New Roman" pitchFamily="18" charset="0"/>
              </a:rPr>
              <a:t>]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　本句是复合句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。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</a:rPr>
              <a:t>           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引导定语从句，修饰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those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；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</a:rPr>
              <a:t>       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引导主语从句；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</a:rPr>
              <a:t>     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是形式主语。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IPAPANNEW"/>
                <a:ea typeface="华文细黑" pitchFamily="2" charset="-122"/>
              </a:rPr>
              <a:t>[</a:t>
            </a:r>
            <a:r>
              <a:rPr lang="zh-CN" altLang="zh-CN" sz="2600" b="1">
                <a:latin typeface="IPAPANNEW"/>
                <a:ea typeface="华文细黑" pitchFamily="2" charset="-122"/>
              </a:rPr>
              <a:t>自主翻译</a:t>
            </a:r>
            <a:r>
              <a:rPr lang="en-US" altLang="zh-CN" sz="2600" b="1">
                <a:latin typeface="IPAPANNEW"/>
                <a:ea typeface="华文细黑" pitchFamily="2" charset="-122"/>
              </a:rPr>
              <a:t>]</a:t>
            </a:r>
            <a:r>
              <a:rPr lang="zh-CN" altLang="zh-CN" sz="2600" b="1">
                <a:latin typeface="Times New Roman" pitchFamily="18" charset="0"/>
                <a:ea typeface="华文细黑" pitchFamily="2" charset="-122"/>
              </a:rPr>
              <a:t>　</a:t>
            </a:r>
            <a:r>
              <a:rPr lang="en-US" altLang="zh-CN" sz="2600" b="1" u="sng">
                <a:latin typeface="宋体" charset="-122"/>
                <a:ea typeface="华文细黑" pitchFamily="2" charset="-122"/>
              </a:rPr>
              <a:t>_______________________________________________________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1944688"/>
            <a:ext cx="777875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who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9702800" y="1962150"/>
            <a:ext cx="758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C00000"/>
                </a:solidFill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that</a:t>
            </a:r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Courier New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57338" y="2555875"/>
            <a:ext cx="388937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349500" y="3086100"/>
            <a:ext cx="9290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600" b="1">
                <a:solidFill>
                  <a:srgbClr val="C00000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然而，对于那些很危险的超重者，努力适当地减肥是很重要的。</a:t>
            </a:r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返回">
            <a:hlinkClick r:id="rId2" action="ppaction://hlinksldjump"/>
            <a:extLst>
              <a:ext uri="{FF2B5EF4-FFF2-40B4-BE49-F238E27FC236}"/>
            </a:extLst>
          </p:cNvPr>
          <p:cNvSpPr/>
          <p:nvPr/>
        </p:nvSpPr>
        <p:spPr bwMode="auto">
          <a:xfrm>
            <a:off x="11210925" y="6399213"/>
            <a:ext cx="979488" cy="460375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0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  <a:cs typeface="Times New Roman"/>
              </a:rPr>
              <a:t>返 回</a:t>
            </a:r>
          </a:p>
        </p:txBody>
      </p:sp>
      <p:sp>
        <p:nvSpPr>
          <p:cNvPr id="7" name="矩形 6"/>
          <p:cNvSpPr/>
          <p:nvPr/>
        </p:nvSpPr>
        <p:spPr>
          <a:xfrm>
            <a:off x="400050" y="908050"/>
            <a:ext cx="11391900" cy="3937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4.We strongly encourage all teenagers to follow these lifestyle tips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because living well is the safest and most effective way to get into shape.</a:t>
            </a:r>
            <a:endParaRPr lang="zh-CN" altLang="zh-CN" sz="1050" kern="100" dirty="0">
              <a:latin typeface="宋体" panose="02010600030101010101" pitchFamily="2" charset="-122"/>
              <a:ea typeface="+mn-ea"/>
              <a:cs typeface="Courier New" panose="02070309020205020404" pitchFamily="49" charset="0"/>
            </a:endParaRPr>
          </a:p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6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句式分析</a:t>
            </a:r>
            <a:r>
              <a:rPr lang="en-US" altLang="zh-CN" sz="26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本句是复合句。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引导原因状语从句。从句中的主语是由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600" b="1" u="sng" kern="100" dirty="0">
                <a:latin typeface="+mj-ea"/>
                <a:ea typeface="+mj-ea"/>
                <a:cs typeface="Times New Roman" panose="02020603050405020304" pitchFamily="18" charset="0"/>
              </a:rPr>
              <a:t>_______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充当的。</a:t>
            </a:r>
            <a:endParaRPr lang="zh-CN" altLang="zh-CN" sz="1050" kern="100" dirty="0">
              <a:latin typeface="宋体" panose="02010600030101010101" pitchFamily="2" charset="-122"/>
              <a:ea typeface="+mn-ea"/>
              <a:cs typeface="Courier New" panose="02070309020205020404" pitchFamily="49" charset="0"/>
            </a:endParaRPr>
          </a:p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latin typeface="IPAPANNEW" panose="02000500070000020004" pitchFamily="2" charset="0"/>
                <a:ea typeface="华文细黑" panose="02010600040101010101" pitchFamily="2" charset="-122"/>
              </a:rPr>
              <a:t>[</a:t>
            </a:r>
            <a:r>
              <a:rPr lang="zh-CN" altLang="zh-CN" sz="2600" b="1" kern="100" dirty="0">
                <a:latin typeface="IPAPANNEW" panose="02000500070000020004" pitchFamily="2" charset="0"/>
                <a:ea typeface="华文细黑" panose="02010600040101010101" pitchFamily="2" charset="-122"/>
              </a:rPr>
              <a:t>自主翻译</a:t>
            </a:r>
            <a:r>
              <a:rPr lang="en-US" altLang="zh-CN" sz="2600" b="1" kern="100" dirty="0">
                <a:latin typeface="IPAPANNEW" panose="02000500070000020004" pitchFamily="2" charset="0"/>
                <a:ea typeface="华文细黑" panose="02010600040101010101" pitchFamily="2" charset="-122"/>
              </a:rPr>
              <a:t>]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　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2600" b="1" kern="100" dirty="0">
                <a:latin typeface="+mj-ea"/>
                <a:ea typeface="+mj-ea"/>
              </a:rPr>
              <a:t>_______________________________________________________</a:t>
            </a:r>
          </a:p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latin typeface="+mj-ea"/>
                <a:ea typeface="+mj-ea"/>
              </a:rPr>
              <a:t>____________________________________</a:t>
            </a:r>
          </a:p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1050" kern="100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62500" y="2205038"/>
            <a:ext cx="1295400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because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77838" y="2768600"/>
            <a:ext cx="11842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600" b="1">
                <a:solidFill>
                  <a:srgbClr val="C00000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动名词</a:t>
            </a:r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9575" y="3216275"/>
            <a:ext cx="11382375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       </a:t>
            </a:r>
            <a:r>
              <a:rPr lang="zh-CN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我们强烈建议所有青少年遵循这些生活方式的提示，因为活得好就是强身健体最安全和最有效的方式。</a:t>
            </a:r>
            <a:endParaRPr lang="zh-CN" altLang="en-US" dirty="0">
              <a:solidFill>
                <a:srgbClr val="C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矩形 4"/>
          <p:cNvSpPr>
            <a:spLocks noChangeArrowheads="1"/>
          </p:cNvSpPr>
          <p:nvPr/>
        </p:nvSpPr>
        <p:spPr bwMode="auto">
          <a:xfrm>
            <a:off x="400050" y="1341438"/>
            <a:ext cx="117887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en-US" altLang="zh-CN" sz="3600" b="1">
                <a:solidFill>
                  <a:srgbClr val="7030A0"/>
                </a:solidFill>
              </a:rPr>
              <a:t>Step 4  Homework </a:t>
            </a:r>
          </a:p>
          <a:p>
            <a:pPr defTabSz="1217613"/>
            <a:endParaRPr lang="en-US" altLang="zh-CN" sz="3600" b="1"/>
          </a:p>
          <a:p>
            <a:pPr defTabSz="1217613"/>
            <a:r>
              <a:rPr lang="en-US" altLang="zh-CN" sz="3600" b="1"/>
              <a:t>   1. Finish B2 on Page 47.</a:t>
            </a:r>
          </a:p>
          <a:p>
            <a:pPr defTabSz="1217613"/>
            <a:r>
              <a:rPr lang="en-US" altLang="zh-CN" sz="3600" b="1"/>
              <a:t>   2. Finish Part A on Pages 77–78 with your partner.</a:t>
            </a:r>
            <a:r>
              <a:rPr lang="en-US" altLang="zh-CN" sz="2800"/>
              <a:t> </a:t>
            </a:r>
            <a:endParaRPr lang="zh-CN" altLang="zh-CN" sz="280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246938" y="1452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>
              <a:solidFill>
                <a:srgbClr val="C00000"/>
              </a:solidFill>
              <a:latin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图片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975"/>
            <a:ext cx="121888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400050" y="1042988"/>
            <a:ext cx="11391900" cy="687387"/>
          </a:xfrm>
          <a:prstGeom prst="rect">
            <a:avLst/>
          </a:prstGeom>
        </p:spPr>
        <p:txBody>
          <a:bodyPr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Step 1</a:t>
            </a:r>
            <a:r>
              <a:rPr lang="zh-CN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Fast-reading</a:t>
            </a:r>
            <a:endParaRPr lang="zh-CN" altLang="zh-CN" sz="2800" kern="100" dirty="0">
              <a:solidFill>
                <a:srgbClr val="7030A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0050" y="1758950"/>
            <a:ext cx="11391900" cy="647700"/>
          </a:xfrm>
          <a:prstGeom prst="rect">
            <a:avLst/>
          </a:prstGeom>
        </p:spPr>
        <p:txBody>
          <a:bodyPr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spc="-70" dirty="0" err="1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600" b="1" kern="100" spc="-70" dirty="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.Read</a:t>
            </a:r>
            <a:r>
              <a:rPr lang="en-US" altLang="zh-CN" sz="2600" b="1" kern="100" spc="-7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passage quickly and fill in the following blanks with suitable words.</a:t>
            </a:r>
            <a:endParaRPr lang="zh-CN" altLang="zh-CN" sz="2600" kern="100" spc="-70" dirty="0">
              <a:solidFill>
                <a:prstClr val="black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10拆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825500"/>
            <a:ext cx="99568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9486900" y="1177925"/>
            <a:ext cx="1168400" cy="493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rushed</a:t>
            </a:r>
            <a:endParaRPr lang="zh-CN" altLang="en-US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65850" y="2789238"/>
            <a:ext cx="1612900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unhealthy</a:t>
            </a:r>
            <a:endParaRPr lang="zh-CN" altLang="en-US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97775" y="3873500"/>
            <a:ext cx="889000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ways</a:t>
            </a:r>
            <a:endParaRPr lang="zh-CN" altLang="en-US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550275" y="5029200"/>
            <a:ext cx="1000125" cy="493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1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shape</a:t>
            </a:r>
            <a:endParaRPr lang="zh-CN" altLang="en-US" dirty="0">
              <a:solidFill>
                <a:srgbClr val="C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0050" y="1341438"/>
            <a:ext cx="11391900" cy="646112"/>
          </a:xfrm>
          <a:prstGeom prst="rect">
            <a:avLst/>
          </a:prstGeom>
        </p:spPr>
        <p:txBody>
          <a:bodyPr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.The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main idea of the passage is teenagers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246938" y="1452563"/>
            <a:ext cx="42259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C00000"/>
                </a:solidFill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unhealthy weight-loss habits</a:t>
            </a:r>
            <a:endParaRPr lang="zh-CN" altLang="en-US">
              <a:solidFill>
                <a:srgbClr val="C00000"/>
              </a:solidFill>
              <a:latin typeface="Calibri" pitchFamily="34" charset="0"/>
              <a:ea typeface="华文细黑" pitchFamily="2" charset="-122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1628775"/>
            <a:ext cx="8740775" cy="309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1.We can learn from Jennifer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case that 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+mn-ea"/>
              <a:cs typeface="Courier New" panose="02070309020205020404" pitchFamily="49" charset="0"/>
            </a:endParaRPr>
          </a:p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A.some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teenagers are eager to become slimmer</a:t>
            </a:r>
            <a:endParaRPr lang="zh-CN" altLang="zh-CN" sz="1050" kern="100" dirty="0">
              <a:latin typeface="宋体" panose="02010600030101010101" pitchFamily="2" charset="-122"/>
              <a:ea typeface="+mn-ea"/>
              <a:cs typeface="Courier New" panose="02070309020205020404" pitchFamily="49" charset="0"/>
            </a:endParaRPr>
          </a:p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B.some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teenagers don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like breakfast</a:t>
            </a:r>
            <a:endParaRPr lang="zh-CN" altLang="zh-CN" sz="1050" kern="100" dirty="0">
              <a:latin typeface="宋体" panose="02010600030101010101" pitchFamily="2" charset="-122"/>
              <a:ea typeface="+mn-ea"/>
              <a:cs typeface="Courier New" panose="02070309020205020404" pitchFamily="49" charset="0"/>
            </a:endParaRPr>
          </a:p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C.some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parents ignore their children</a:t>
            </a:r>
            <a:endParaRPr lang="zh-CN" altLang="zh-CN" sz="1050" kern="100" dirty="0">
              <a:latin typeface="宋体" panose="02010600030101010101" pitchFamily="2" charset="-122"/>
              <a:ea typeface="+mn-ea"/>
              <a:cs typeface="Courier New" panose="02070309020205020404" pitchFamily="49" charset="0"/>
            </a:endParaRPr>
          </a:p>
          <a:p>
            <a:pPr algn="just" defTabSz="9141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D.some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teachers don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warn their students</a:t>
            </a:r>
            <a:endParaRPr lang="zh-CN" altLang="zh-CN" sz="1050" kern="100" dirty="0">
              <a:latin typeface="宋体" panose="02010600030101010101" pitchFamily="2" charset="-122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0050" y="365125"/>
            <a:ext cx="11391900" cy="687388"/>
          </a:xfrm>
          <a:prstGeom prst="rect">
            <a:avLst/>
          </a:prstGeom>
        </p:spPr>
        <p:txBody>
          <a:bodyPr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Step 2</a:t>
            </a:r>
            <a:r>
              <a:rPr lang="zh-CN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Careful-reading</a:t>
            </a:r>
            <a:endParaRPr lang="zh-CN" altLang="zh-CN" sz="2800" kern="100" dirty="0">
              <a:solidFill>
                <a:srgbClr val="7030A0"/>
              </a:solidFill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5059" name="矩形 2"/>
          <p:cNvSpPr>
            <a:spLocks noChangeArrowheads="1"/>
          </p:cNvSpPr>
          <p:nvPr/>
        </p:nvSpPr>
        <p:spPr bwMode="auto">
          <a:xfrm>
            <a:off x="400050" y="1014413"/>
            <a:ext cx="11391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Read the passage carefully and choose the best answer.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244475" y="2189163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500" b="1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矩形 4"/>
          <p:cNvSpPr>
            <a:spLocks noChangeArrowheads="1"/>
          </p:cNvSpPr>
          <p:nvPr/>
        </p:nvSpPr>
        <p:spPr bwMode="auto">
          <a:xfrm>
            <a:off x="400050" y="1341438"/>
            <a:ext cx="11391900" cy="312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2.Which of the following statements is TRUE?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A.Jennifer doesn</a:t>
            </a:r>
            <a:r>
              <a:rPr lang="en-US" altLang="zh-CN" sz="2600" b="1">
                <a:latin typeface="宋体" charset="-122"/>
                <a:ea typeface="华文细黑" pitchFamily="2" charset="-122"/>
                <a:cs typeface="Times New Roman" pitchFamily="18" charset="0"/>
              </a:rPr>
              <a:t>’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t work very hard.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B.Jennifer</a:t>
            </a:r>
            <a:r>
              <a:rPr lang="en-US" altLang="zh-CN" sz="2600" b="1">
                <a:latin typeface="宋体" charset="-122"/>
                <a:ea typeface="华文细黑" pitchFamily="2" charset="-122"/>
              </a:rPr>
              <a:t>’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s friend warned her of her bad eating habits.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C.About one tenth of teenagers regularly skip meals.</a:t>
            </a:r>
            <a:endParaRPr lang="zh-CN" altLang="zh-CN" sz="1000">
              <a:latin typeface="宋体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D.Teenagers shouldn</a:t>
            </a:r>
            <a:r>
              <a:rPr lang="en-US" altLang="zh-CN" sz="2600" b="1">
                <a:latin typeface="宋体" charset="-122"/>
                <a:ea typeface="华文细黑" pitchFamily="2" charset="-122"/>
              </a:rPr>
              <a:t>’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</a:rPr>
              <a:t>t do plenty of exercise.</a:t>
            </a:r>
            <a:endParaRPr lang="zh-CN" altLang="zh-CN" sz="1000">
              <a:latin typeface="宋体" charset="-122"/>
              <a:cs typeface="Courier New" pitchFamily="49" charset="0"/>
            </a:endParaRPr>
          </a:p>
        </p:txBody>
      </p:sp>
      <p:sp>
        <p:nvSpPr>
          <p:cNvPr id="3" name="TextBox 20"/>
          <p:cNvSpPr txBox="1">
            <a:spLocks noChangeArrowheads="1"/>
          </p:cNvSpPr>
          <p:nvPr/>
        </p:nvSpPr>
        <p:spPr bwMode="auto">
          <a:xfrm>
            <a:off x="271463" y="2547938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500" b="1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矩形 4"/>
          <p:cNvSpPr>
            <a:spLocks noChangeArrowheads="1"/>
          </p:cNvSpPr>
          <p:nvPr/>
        </p:nvSpPr>
        <p:spPr bwMode="auto">
          <a:xfrm>
            <a:off x="400050" y="1341438"/>
            <a:ext cx="11391900" cy="312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3.Some wrong methods are mentioned EXCEPT 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        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 in the fourth paragraph.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A.skipping meals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B.over-exercise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C.drinking too much water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D.eating weight-loss pills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</p:txBody>
      </p:sp>
      <p:sp>
        <p:nvSpPr>
          <p:cNvPr id="3" name="TextBox 20"/>
          <p:cNvSpPr txBox="1">
            <a:spLocks noChangeArrowheads="1"/>
          </p:cNvSpPr>
          <p:nvPr/>
        </p:nvSpPr>
        <p:spPr bwMode="auto">
          <a:xfrm>
            <a:off x="280988" y="3086100"/>
            <a:ext cx="7191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500" b="1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4"/>
          <p:cNvSpPr>
            <a:spLocks noChangeArrowheads="1"/>
          </p:cNvSpPr>
          <p:nvPr/>
        </p:nvSpPr>
        <p:spPr bwMode="auto">
          <a:xfrm>
            <a:off x="400050" y="1312863"/>
            <a:ext cx="113919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4.Health authorities are trying to educate teens about 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        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.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A.the side effects of eating too little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B.the side effects of eating too much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C.the side effects of losing weight too quickly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D.the side effects of losing weight too slowly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</p:txBody>
      </p:sp>
      <p:sp>
        <p:nvSpPr>
          <p:cNvPr id="3" name="TextBox 20"/>
          <p:cNvSpPr txBox="1">
            <a:spLocks noChangeArrowheads="1"/>
          </p:cNvSpPr>
          <p:nvPr/>
        </p:nvSpPr>
        <p:spPr bwMode="auto">
          <a:xfrm>
            <a:off x="287338" y="3068638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500" b="1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矩形 4"/>
          <p:cNvSpPr>
            <a:spLocks noChangeArrowheads="1"/>
          </p:cNvSpPr>
          <p:nvPr/>
        </p:nvSpPr>
        <p:spPr bwMode="auto">
          <a:xfrm>
            <a:off x="400050" y="1341438"/>
            <a:ext cx="11391900" cy="312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5.We can infer from the passage that </a:t>
            </a:r>
            <a:r>
              <a:rPr lang="en-US" altLang="zh-CN" sz="2600" b="1" u="sng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        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.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A.teens should have a healthy balanced diet first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B.parents should prepare delicious breakfasts for their children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C.it</a:t>
            </a:r>
            <a:r>
              <a:rPr lang="en-US" altLang="zh-CN" sz="2600" b="1">
                <a:latin typeface="宋体" charset="-122"/>
                <a:ea typeface="华文细黑" pitchFamily="2" charset="-122"/>
                <a:cs typeface="Courier New" pitchFamily="49" charset="0"/>
              </a:rPr>
              <a:t>’</a:t>
            </a: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s dangerous for teens to be slightly overweight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  <a:p>
            <a:pPr algn="just" defTabSz="1217613">
              <a:lnSpc>
                <a:spcPct val="150000"/>
              </a:lnSpc>
            </a:pPr>
            <a:r>
              <a:rPr lang="en-US" altLang="zh-CN" sz="26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D.health authorities should help teens lose weight</a:t>
            </a:r>
            <a:endParaRPr lang="zh-CN" altLang="zh-CN" sz="1000">
              <a:latin typeface="宋体" charset="-122"/>
              <a:ea typeface="华文细黑" pitchFamily="2" charset="-122"/>
              <a:cs typeface="Courier New" pitchFamily="49" charset="0"/>
            </a:endParaRPr>
          </a:p>
        </p:txBody>
      </p:sp>
      <p:sp>
        <p:nvSpPr>
          <p:cNvPr id="3" name="TextBox 20"/>
          <p:cNvSpPr txBox="1">
            <a:spLocks noChangeArrowheads="1"/>
          </p:cNvSpPr>
          <p:nvPr/>
        </p:nvSpPr>
        <p:spPr bwMode="auto">
          <a:xfrm>
            <a:off x="271463" y="1989138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500" b="1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3008</TotalTime>
  <Words>833</Words>
  <Application>Microsoft Office PowerPoint</Application>
  <PresentationFormat>自定义</PresentationFormat>
  <Paragraphs>97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演示文稿设计模板</vt:lpstr>
      </vt:variant>
      <vt:variant>
        <vt:i4>35</vt:i4>
      </vt:variant>
      <vt:variant>
        <vt:lpstr>幻灯片标题</vt:lpstr>
      </vt:variant>
      <vt:variant>
        <vt:i4>16</vt:i4>
      </vt:variant>
    </vt:vector>
  </HeadingPairs>
  <TitlesOfParts>
    <vt:vector size="62" baseType="lpstr">
      <vt:lpstr>Arial</vt:lpstr>
      <vt:lpstr>宋体</vt:lpstr>
      <vt:lpstr>Calibri Light</vt:lpstr>
      <vt:lpstr>Calibri</vt:lpstr>
      <vt:lpstr>Arial Black</vt:lpstr>
      <vt:lpstr>微软雅黑</vt:lpstr>
      <vt:lpstr>黑体</vt:lpstr>
      <vt:lpstr>Courier New</vt:lpstr>
      <vt:lpstr>华文细黑</vt:lpstr>
      <vt:lpstr>Times New Roman</vt:lpstr>
      <vt:lpstr>IPAPANNEW</vt:lpstr>
      <vt:lpstr>第一PPT，www.1ppt.com</vt:lpstr>
      <vt:lpstr>7_Office 主题</vt:lpstr>
      <vt:lpstr>第一PPT，www.1ppt.com</vt:lpstr>
      <vt:lpstr>第一PPT，www.1ppt.com</vt:lpstr>
      <vt:lpstr>第一PPT，www.1ppt.com</vt:lpstr>
      <vt:lpstr>第一PPT，www.1ppt.com</vt:lpstr>
      <vt:lpstr>第一PPT，www.1ppt.com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7_Office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Company>第一PPT，www.1ppt.com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>第一PPT</dc:creator>
  <cp:keywords>www.1ppt.com</cp:keywords>
  <cp:lastModifiedBy>hp</cp:lastModifiedBy>
  <cp:revision>542</cp:revision>
  <dcterms:created xsi:type="dcterms:W3CDTF">2016-12-28T11:43:58Z</dcterms:created>
  <dcterms:modified xsi:type="dcterms:W3CDTF">2020-11-16T02:43:26Z</dcterms:modified>
</cp:coreProperties>
</file>