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301" r:id="rId3"/>
    <p:sldId id="261" r:id="rId4"/>
    <p:sldId id="285" r:id="rId5"/>
    <p:sldId id="258" r:id="rId6"/>
    <p:sldId id="302" r:id="rId7"/>
    <p:sldId id="267" r:id="rId8"/>
    <p:sldId id="271" r:id="rId9"/>
    <p:sldId id="274" r:id="rId10"/>
    <p:sldId id="276" r:id="rId11"/>
    <p:sldId id="263" r:id="rId12"/>
    <p:sldId id="283" r:id="rId13"/>
    <p:sldId id="286" r:id="rId14"/>
    <p:sldId id="280" r:id="rId15"/>
    <p:sldId id="279" r:id="rId16"/>
    <p:sldId id="304" r:id="rId17"/>
    <p:sldId id="305" r:id="rId18"/>
    <p:sldId id="306" r:id="rId19"/>
    <p:sldId id="287" r:id="rId20"/>
    <p:sldId id="307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2020/11/27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654F-FEFC-486D-9D1E-9EB18F2F88ED}" type="datetimeFigureOut">
              <a:rPr lang="zh-CN" altLang="en-US" smtClean="0"/>
              <a:pPr/>
              <a:t>2020/11/27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3B0C-C2D2-48AA-9E6B-3FDD7B480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654F-FEFC-486D-9D1E-9EB18F2F88ED}" type="datetimeFigureOut">
              <a:rPr lang="zh-CN" altLang="en-US" smtClean="0"/>
              <a:pPr/>
              <a:t>2020/11/27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3B0C-C2D2-48AA-9E6B-3FDD7B480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654F-FEFC-486D-9D1E-9EB18F2F88ED}" type="datetimeFigureOut">
              <a:rPr lang="zh-CN" altLang="en-US" smtClean="0"/>
              <a:pPr/>
              <a:t>2020/11/27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3B0C-C2D2-48AA-9E6B-3FDD7B480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654F-FEFC-486D-9D1E-9EB18F2F88ED}" type="datetimeFigureOut">
              <a:rPr lang="zh-CN" altLang="en-US" smtClean="0"/>
              <a:pPr/>
              <a:t>2020/11/27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3B0C-C2D2-48AA-9E6B-3FDD7B480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654F-FEFC-486D-9D1E-9EB18F2F88ED}" type="datetimeFigureOut">
              <a:rPr lang="zh-CN" altLang="en-US" smtClean="0"/>
              <a:pPr/>
              <a:t>2020/11/27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3B0C-C2D2-48AA-9E6B-3FDD7B480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654F-FEFC-486D-9D1E-9EB18F2F88ED}" type="datetimeFigureOut">
              <a:rPr lang="zh-CN" altLang="en-US" smtClean="0"/>
              <a:pPr/>
              <a:t>2020/11/27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3B0C-C2D2-48AA-9E6B-3FDD7B480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654F-FEFC-486D-9D1E-9EB18F2F88ED}" type="datetimeFigureOut">
              <a:rPr lang="zh-CN" altLang="en-US" smtClean="0"/>
              <a:pPr/>
              <a:t>2020/11/27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3B0C-C2D2-48AA-9E6B-3FDD7B480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654F-FEFC-486D-9D1E-9EB18F2F88ED}" type="datetimeFigureOut">
              <a:rPr lang="zh-CN" altLang="en-US" smtClean="0"/>
              <a:pPr/>
              <a:t>2020/11/27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3B0C-C2D2-48AA-9E6B-3FDD7B480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654F-FEFC-486D-9D1E-9EB18F2F88ED}" type="datetimeFigureOut">
              <a:rPr lang="zh-CN" altLang="en-US" smtClean="0"/>
              <a:pPr/>
              <a:t>2020/11/27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3B0C-C2D2-48AA-9E6B-3FDD7B480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654F-FEFC-486D-9D1E-9EB18F2F88ED}" type="datetimeFigureOut">
              <a:rPr lang="zh-CN" altLang="en-US" smtClean="0"/>
              <a:pPr/>
              <a:t>2020/11/27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3B0C-C2D2-48AA-9E6B-3FDD7B480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654F-FEFC-486D-9D1E-9EB18F2F88ED}" type="datetimeFigureOut">
              <a:rPr lang="zh-CN" altLang="en-US" smtClean="0"/>
              <a:pPr/>
              <a:t>2020/11/27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3B0C-C2D2-48AA-9E6B-3FDD7B480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7654F-FEFC-486D-9D1E-9EB18F2F88ED}" type="datetimeFigureOut">
              <a:rPr lang="zh-CN" altLang="en-US" smtClean="0"/>
              <a:pPr/>
              <a:t>2020/11/27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83B0C-C2D2-48AA-9E6B-3FDD7B48033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tim1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280" y="1052736"/>
            <a:ext cx="4283720" cy="41490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-396552" y="1772816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60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滑稽列传</a:t>
            </a:r>
            <a:endParaRPr lang="zh-CN" altLang="en-US" sz="6000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51520" y="3501008"/>
            <a:ext cx="6400800" cy="1752600"/>
          </a:xfrm>
        </p:spPr>
        <p:txBody>
          <a:bodyPr>
            <a:normAutofit/>
          </a:bodyPr>
          <a:lstStyle/>
          <a:p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史记</a:t>
            </a:r>
            <a:r>
              <a:rPr lang="en-US" altLang="zh-CN" sz="2800" b="1" dirty="0" smtClean="0"/>
              <a:t>》</a:t>
            </a:r>
            <a:r>
              <a:rPr lang="zh-CN" altLang="en-US" sz="2800" b="1" dirty="0" smtClean="0"/>
              <a:t>选读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99592" y="2852936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zh-CN" b="1" dirty="0" smtClean="0"/>
              <a:t>优旃</a:t>
            </a:r>
            <a:r>
              <a:rPr lang="zh-CN" altLang="zh-CN" b="1" dirty="0" smtClean="0">
                <a:solidFill>
                  <a:srgbClr val="FF0000"/>
                </a:solidFill>
              </a:rPr>
              <a:t>反语</a:t>
            </a:r>
            <a:r>
              <a:rPr lang="zh-CN" altLang="zh-CN" b="1" dirty="0" smtClean="0"/>
              <a:t>悯楯郎</a:t>
            </a:r>
            <a:br>
              <a:rPr lang="zh-CN" altLang="zh-CN" b="1" dirty="0" smtClean="0"/>
            </a:b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知人论世</a:t>
            </a:r>
            <a:endParaRPr lang="zh-CN" altLang="en-US" sz="5400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初，上遣贰师大军出，财令陵为助兵，及陵与单于相值，而贰师功少。</a:t>
            </a:r>
            <a:r>
              <a:rPr lang="zh-CN" altLang="en-US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上以迁诬罔，欲沮贰师，</a:t>
            </a:r>
            <a:r>
              <a:rPr lang="zh-CN" altLang="en-US" b="1" u="sng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为陵游说</a:t>
            </a:r>
            <a:r>
              <a:rPr lang="zh-CN" altLang="en-US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，下迁腐刑。</a:t>
            </a:r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久之，上悔陵无救，曰：“陵当发出塞，乃诏强弩都尉令迎军。坐预诏之，得令老将生奸诈。”乃遣使劳赐陵余军得脱者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b="1" dirty="0"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                  《</a:t>
            </a:r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汉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书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·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李广苏建传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》</a:t>
            </a:r>
            <a:endParaRPr lang="zh-CN" altLang="en-US" b="1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20888"/>
          </a:xfrm>
        </p:spPr>
        <p:txBody>
          <a:bodyPr/>
          <a:lstStyle/>
          <a:p>
            <a:pPr>
              <a:buNone/>
            </a:pPr>
            <a:r>
              <a:rPr lang="zh-CN" altLang="en-US" b="1" dirty="0" smtClean="0"/>
              <a:t>           孔子曰：“六艺于治一也。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礼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以节人，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乐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以发和，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书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以道事，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诗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以达意，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易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以神化，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春秋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以义。”太史公曰：“天道恢恢，岂不大哉！</a:t>
            </a:r>
            <a:r>
              <a:rPr lang="zh-CN" altLang="en-US" b="1" dirty="0" smtClean="0">
                <a:solidFill>
                  <a:srgbClr val="FF0000"/>
                </a:solidFill>
              </a:rPr>
              <a:t>谈言微</a:t>
            </a:r>
            <a:r>
              <a:rPr lang="zh-CN" altLang="en-US" b="1" u="sng" dirty="0" smtClean="0">
                <a:solidFill>
                  <a:srgbClr val="FF0000"/>
                </a:solidFill>
              </a:rPr>
              <a:t>中</a:t>
            </a:r>
            <a:r>
              <a:rPr lang="zh-CN" altLang="en-US" b="1" dirty="0" smtClean="0">
                <a:solidFill>
                  <a:srgbClr val="FF0000"/>
                </a:solidFill>
              </a:rPr>
              <a:t>，亦可以</a:t>
            </a:r>
            <a:r>
              <a:rPr lang="zh-CN" altLang="en-US" b="1" u="sng" dirty="0" smtClean="0">
                <a:solidFill>
                  <a:srgbClr val="FF0000"/>
                </a:solidFill>
              </a:rPr>
              <a:t>解纷</a:t>
            </a:r>
            <a:r>
              <a:rPr lang="zh-CN" altLang="en-US" b="1" dirty="0" smtClean="0">
                <a:solidFill>
                  <a:srgbClr val="FF0000"/>
                </a:solidFill>
              </a:rPr>
              <a:t>。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endParaRPr lang="en-US" altLang="zh-CN" b="1" dirty="0"/>
          </a:p>
          <a:p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0" y="1124744"/>
            <a:ext cx="9144000" cy="2736304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/>
            </a:r>
            <a:br>
              <a:rPr lang="en-US" altLang="zh-CN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</a:br>
            <a:r>
              <a:rPr lang="en-US" altLang="zh-CN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/>
            </a:r>
            <a:br>
              <a:rPr lang="en-US" altLang="zh-CN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</a:br>
            <a:r>
              <a:rPr lang="zh-CN" altLang="en-US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为什么司马迁要为</a:t>
            </a:r>
            <a:r>
              <a:rPr lang="zh-CN" altLang="en-US" u="sng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滑稽之人</a:t>
            </a:r>
            <a:r>
              <a:rPr lang="zh-CN" altLang="en-US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作传</a:t>
            </a:r>
            <a:endParaRPr lang="zh-CN" altLang="en-US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556792"/>
            <a:ext cx="8892480" cy="49971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     文学社的专题故事展活动引起了同学们的热议，在展览后，针对这些讨论，文学社社长开设了一次文学艺术沙龙，集思广益，深入</a:t>
            </a:r>
            <a:r>
              <a:rPr lang="zh-CN" altLang="zh-CN" b="1" u="sng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司马迁内心</a:t>
            </a:r>
            <a:r>
              <a:rPr lang="zh-CN" altLang="en-US" b="1" u="sng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，</a:t>
            </a:r>
            <a:r>
              <a:rPr lang="zh-CN" altLang="zh-CN" b="1" u="sng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探讨其</a:t>
            </a:r>
            <a:r>
              <a:rPr lang="zh-CN" altLang="en-US" b="1" u="sng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为滑稽之人作传</a:t>
            </a:r>
            <a:r>
              <a:rPr lang="zh-CN" altLang="zh-CN" b="1" u="sng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的目的</a:t>
            </a:r>
            <a:r>
              <a:rPr lang="zh-CN" altLang="en-US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endParaRPr lang="zh-CN" altLang="en-US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司马迁的内心世界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zh-CN" altLang="en-US" b="1" dirty="0" smtClean="0"/>
              <a:t>小组讨论</a:t>
            </a:r>
            <a:r>
              <a:rPr lang="zh-CN" altLang="zh-CN" b="1" dirty="0" smtClean="0"/>
              <a:t>与探究</a:t>
            </a:r>
            <a:r>
              <a:rPr lang="zh-CN" altLang="en-US" b="1" dirty="0" smtClean="0"/>
              <a:t>（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）</a:t>
            </a:r>
            <a:endParaRPr lang="en-US" altLang="zh-CN" b="1" dirty="0" smtClean="0"/>
          </a:p>
          <a:p>
            <a:endParaRPr lang="en-US" altLang="zh-CN" b="1" dirty="0" smtClean="0"/>
          </a:p>
          <a:p>
            <a:pPr lvl="0"/>
            <a:r>
              <a:rPr lang="zh-CN" altLang="zh-CN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课本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p93</a:t>
            </a:r>
            <a:r>
              <a:rPr lang="zh-CN" altLang="zh-CN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页注释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6</a:t>
            </a:r>
          </a:p>
          <a:p>
            <a:pPr lvl="0"/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人物排列的顺序为何是：</a:t>
            </a:r>
            <a:r>
              <a:rPr lang="zh-CN" altLang="zh-CN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淳于髡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—</a:t>
            </a:r>
            <a:r>
              <a:rPr lang="zh-CN" altLang="zh-CN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优孟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—</a:t>
            </a:r>
            <a:r>
              <a:rPr lang="zh-CN" altLang="zh-CN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优旃？</a:t>
            </a:r>
          </a:p>
          <a:p>
            <a:pPr lvl="0"/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篇幅长短排列顺序也是：</a:t>
            </a:r>
            <a:r>
              <a:rPr lang="zh-CN" altLang="zh-CN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淳于髡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—</a:t>
            </a:r>
            <a:r>
              <a:rPr lang="zh-CN" altLang="zh-CN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优孟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—</a:t>
            </a:r>
            <a:r>
              <a:rPr lang="zh-CN" altLang="zh-CN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优旃？</a:t>
            </a:r>
            <a:endParaRPr lang="en-US" altLang="zh-CN" sz="28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pPr lvl="0">
              <a:buNone/>
            </a:pPr>
            <a:r>
              <a:rPr lang="en-US" altLang="zh-CN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 </a:t>
            </a:r>
          </a:p>
          <a:p>
            <a:pPr lvl="0"/>
            <a:r>
              <a:rPr lang="zh-CN" altLang="en-US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为三人作传，为何要以“</a:t>
            </a:r>
            <a:r>
              <a:rPr lang="zh-CN" altLang="en-US" sz="2800" b="1" u="sng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六艺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”作为开头？</a:t>
            </a:r>
            <a:endParaRPr lang="zh-CN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b="1" dirty="0" smtClean="0"/>
          </a:p>
          <a:p>
            <a:pPr>
              <a:buNone/>
            </a:pPr>
            <a:endParaRPr lang="zh-CN" altLang="zh-CN" b="1" dirty="0" smtClean="0"/>
          </a:p>
          <a:p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C:\Users\Administrator\AppData\Roaming\Tencent\Users\1804144201\QQ\WinTemp\RichOle\T96CQ~COWQG}XRQH_P]I0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8300" y="1412776"/>
            <a:ext cx="4075700" cy="52292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司马迁的内心世界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600200"/>
            <a:ext cx="5292080" cy="4525963"/>
          </a:xfrm>
        </p:spPr>
        <p:txBody>
          <a:bodyPr/>
          <a:lstStyle/>
          <a:p>
            <a:r>
              <a:rPr lang="zh-CN" altLang="en-US" b="1" dirty="0" smtClean="0"/>
              <a:t>小组讨论</a:t>
            </a:r>
            <a:r>
              <a:rPr lang="zh-CN" altLang="zh-CN" b="1" dirty="0" smtClean="0"/>
              <a:t>与探究</a:t>
            </a:r>
            <a:r>
              <a:rPr lang="zh-CN" altLang="en-US" b="1" dirty="0" smtClean="0"/>
              <a:t>（</a:t>
            </a:r>
            <a:r>
              <a:rPr lang="en-US" altLang="zh-CN" b="1" dirty="0" smtClean="0"/>
              <a:t>2</a:t>
            </a:r>
            <a:r>
              <a:rPr lang="zh-CN" altLang="en-US" b="1" dirty="0" smtClean="0"/>
              <a:t>）</a:t>
            </a:r>
            <a:endParaRPr lang="en-US" altLang="zh-CN" b="1" dirty="0" smtClean="0"/>
          </a:p>
          <a:p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参照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左传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目录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伶官传序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》</a:t>
            </a:r>
          </a:p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讨论：司马迁与左丘明、欧阳修视角的不同？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b="1" dirty="0" smtClean="0"/>
          </a:p>
          <a:p>
            <a:endParaRPr lang="zh-CN" altLang="en-US" dirty="0" smtClean="0"/>
          </a:p>
          <a:p>
            <a:endParaRPr lang="en-US" altLang="zh-CN" b="1" dirty="0" smtClean="0"/>
          </a:p>
          <a:p>
            <a:endParaRPr lang="en-US" altLang="zh-CN" b="1" dirty="0" smtClean="0"/>
          </a:p>
          <a:p>
            <a:endParaRPr lang="en-US" altLang="zh-CN" b="1" dirty="0" smtClean="0"/>
          </a:p>
          <a:p>
            <a:endParaRPr lang="en-US" altLang="zh-CN" b="1" dirty="0" smtClean="0"/>
          </a:p>
          <a:p>
            <a:pPr>
              <a:buNone/>
            </a:pPr>
            <a:endParaRPr lang="zh-CN" altLang="zh-CN" b="1" dirty="0" smtClean="0"/>
          </a:p>
          <a:p>
            <a:endParaRPr lang="zh-CN" altLang="en-US" dirty="0" smtClean="0"/>
          </a:p>
          <a:p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司马迁的内心世界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525963"/>
          </a:xfrm>
        </p:spPr>
        <p:txBody>
          <a:bodyPr>
            <a:normAutofit/>
          </a:bodyPr>
          <a:lstStyle/>
          <a:p>
            <a:r>
              <a:rPr lang="zh-CN" altLang="en-US" sz="2800" b="1" dirty="0" smtClean="0"/>
              <a:t>我校文学社的成员在准备过程中，提议社长设置“史家的眼光”板块，放置在专题故事展的结尾，作为整个专题故事展的回顾与总结。</a:t>
            </a:r>
            <a:endParaRPr lang="en-US" altLang="zh-CN" sz="2800" b="1" dirty="0" smtClean="0"/>
          </a:p>
          <a:p>
            <a:endParaRPr lang="en-US" altLang="zh-CN" sz="24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要求：</a:t>
            </a:r>
            <a:endParaRPr lang="en-US" altLang="zh-CN" sz="24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结合两次小组讨论与探究的成果</a:t>
            </a:r>
            <a:endParaRPr lang="en-US" altLang="zh-CN" sz="24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两个关键词（字）</a:t>
            </a:r>
            <a:endParaRPr lang="en-US" altLang="zh-CN" sz="24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凸显司马迁为滑稽之人作传的背后指导思想</a:t>
            </a:r>
            <a:endParaRPr lang="zh-CN" altLang="en-US" sz="2400" b="1" dirty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620688"/>
            <a:ext cx="8964488" cy="64533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b="1" dirty="0" smtClean="0"/>
              <a:t>     修身者，</a:t>
            </a:r>
            <a:r>
              <a:rPr lang="zh-CN" altLang="en-US" b="1" dirty="0" smtClean="0">
                <a:solidFill>
                  <a:srgbClr val="FF0000"/>
                </a:solidFill>
              </a:rPr>
              <a:t>智</a:t>
            </a:r>
            <a:r>
              <a:rPr lang="zh-CN" altLang="en-US" b="1" dirty="0" smtClean="0"/>
              <a:t>之符也；爱施者，</a:t>
            </a:r>
            <a:r>
              <a:rPr lang="zh-CN" altLang="en-US" b="1" dirty="0" smtClean="0">
                <a:solidFill>
                  <a:srgbClr val="FF0000"/>
                </a:solidFill>
              </a:rPr>
              <a:t>仁</a:t>
            </a:r>
            <a:r>
              <a:rPr lang="zh-CN" altLang="en-US" b="1" dirty="0" smtClean="0"/>
              <a:t>之端也；取予者，</a:t>
            </a:r>
            <a:r>
              <a:rPr lang="zh-CN" altLang="en-US" b="1" dirty="0" smtClean="0">
                <a:solidFill>
                  <a:srgbClr val="FF0000"/>
                </a:solidFill>
              </a:rPr>
              <a:t>义</a:t>
            </a:r>
            <a:r>
              <a:rPr lang="zh-CN" altLang="en-US" b="1" dirty="0" smtClean="0"/>
              <a:t>之表也；耻辱者，</a:t>
            </a:r>
            <a:r>
              <a:rPr lang="zh-CN" altLang="en-US" b="1" dirty="0" smtClean="0">
                <a:solidFill>
                  <a:srgbClr val="FF0000"/>
                </a:solidFill>
              </a:rPr>
              <a:t>勇</a:t>
            </a:r>
            <a:r>
              <a:rPr lang="zh-CN" altLang="en-US" b="1" dirty="0" smtClean="0"/>
              <a:t>之决也；立名者，</a:t>
            </a:r>
            <a:r>
              <a:rPr lang="zh-CN" altLang="en-US" b="1" dirty="0" smtClean="0">
                <a:solidFill>
                  <a:srgbClr val="FF0000"/>
                </a:solidFill>
              </a:rPr>
              <a:t>行</a:t>
            </a:r>
            <a:r>
              <a:rPr lang="zh-CN" altLang="en-US" b="1" dirty="0" smtClean="0"/>
              <a:t>之极也。</a:t>
            </a:r>
            <a:r>
              <a:rPr lang="zh-CN" altLang="en-US" b="1" dirty="0" smtClean="0">
                <a:solidFill>
                  <a:srgbClr val="FF0000"/>
                </a:solidFill>
              </a:rPr>
              <a:t>士有此五者，然后可以托于世，列于君子之林矣。</a:t>
            </a:r>
            <a:r>
              <a:rPr lang="zh-CN" altLang="en-US" b="1" dirty="0" smtClean="0"/>
              <a:t>故祸莫憯（惨）于欲利，悲莫痛于伤心，行莫丑于辱先，诟莫大于宫刑。</a:t>
            </a:r>
            <a:r>
              <a:rPr lang="zh-CN" altLang="en-US" b="1" u="sng" dirty="0" smtClean="0">
                <a:solidFill>
                  <a:srgbClr val="FF0000"/>
                </a:solidFill>
              </a:rPr>
              <a:t>刑余之人，无所比数，非一世也，所从来远矣。</a:t>
            </a:r>
            <a:r>
              <a:rPr lang="zh-CN" altLang="en-US" b="1" dirty="0" smtClean="0"/>
              <a:t>昔卫灵公与雍渠同载，孔子适陈；商鞅因景监见，赵良寒心；同子参乘，袁丝变色：自古而耻之！夫以中材之人，事有关于宦竖，莫不伤气，而况于慷慨之士乎！</a:t>
            </a:r>
            <a:endParaRPr lang="en-US" altLang="zh-CN" b="1" dirty="0" smtClean="0"/>
          </a:p>
          <a:p>
            <a:pPr algn="r">
              <a:buNone/>
            </a:pPr>
            <a:r>
              <a:rPr lang="en-US" altLang="zh-CN" b="1" dirty="0" smtClean="0"/>
              <a:t>                                           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报任安书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》</a:t>
            </a:r>
            <a:endParaRPr lang="zh-CN" altLang="en-US" b="1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569371"/>
          </a:xfrm>
        </p:spPr>
        <p:txBody>
          <a:bodyPr>
            <a:norm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</a:rPr>
              <a:t>不流世俗，不争势利，上下无所凝滞，人莫之害，以</a:t>
            </a:r>
            <a:r>
              <a:rPr lang="zh-CN" altLang="en-US" sz="4000" b="1" u="sng" dirty="0" smtClean="0">
                <a:solidFill>
                  <a:srgbClr val="FF0000"/>
                </a:solidFill>
              </a:rPr>
              <a:t>道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之用。</a:t>
            </a:r>
            <a:r>
              <a:rPr lang="zh-CN" altLang="en-US" sz="4000" b="1" dirty="0" smtClean="0"/>
              <a:t>作滑稽列传第六十六。</a:t>
            </a:r>
            <a:endParaRPr lang="en-US" altLang="zh-CN" sz="4000" b="1" dirty="0" smtClean="0"/>
          </a:p>
          <a:p>
            <a:pPr algn="r">
              <a:buNone/>
            </a:pPr>
            <a:r>
              <a:rPr lang="en-US" altLang="zh-CN" sz="4000" b="1" dirty="0" smtClean="0"/>
              <a:t>                                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史记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·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太史公自序</a:t>
            </a: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》</a:t>
            </a:r>
            <a:endParaRPr lang="zh-CN" altLang="en-US" b="1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204085"/>
            <a:ext cx="8229600" cy="1689735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扶义俶傥，不令己失时，立功名于天下，作七十</a:t>
            </a:r>
            <a:r>
              <a:rPr lang="zh-CN" altLang="en-US" b="1" u="sng" dirty="0">
                <a:solidFill>
                  <a:srgbClr val="FF0000"/>
                </a:solidFill>
              </a:rPr>
              <a:t>列传</a:t>
            </a:r>
            <a:r>
              <a:rPr lang="zh-CN" altLang="en-US" b="1" dirty="0"/>
              <a:t>。</a:t>
            </a:r>
          </a:p>
          <a:p>
            <a:pPr marL="0" indent="0" algn="r">
              <a:buNone/>
            </a:pPr>
            <a:r>
              <a:rPr lang="zh-CN" altLang="en-US" b="1" dirty="0"/>
              <a:t>                                </a:t>
            </a:r>
            <a:r>
              <a:rPr lang="zh-CN" altLang="en-US" b="1" dirty="0">
                <a:latin typeface="楷体" pitchFamily="49" charset="-122"/>
                <a:ea typeface="楷体" pitchFamily="49" charset="-122"/>
                <a:cs typeface="楷体-简" panose="02010600040101010101" charset="-122"/>
              </a:rPr>
              <a:t>《史记</a:t>
            </a:r>
            <a:r>
              <a:rPr lang="en-US" altLang="zh-CN" b="1" dirty="0">
                <a:latin typeface="楷体" pitchFamily="49" charset="-122"/>
                <a:ea typeface="楷体" pitchFamily="49" charset="-122"/>
                <a:cs typeface="楷体-简" panose="02010600040101010101" charset="-122"/>
              </a:rPr>
              <a:t>·</a:t>
            </a:r>
            <a:r>
              <a:rPr lang="zh-CN" altLang="en-US" b="1" dirty="0">
                <a:latin typeface="楷体" pitchFamily="49" charset="-122"/>
                <a:ea typeface="楷体" pitchFamily="49" charset="-122"/>
                <a:cs typeface="楷体-简" panose="02010600040101010101" charset="-122"/>
              </a:rPr>
              <a:t>太史公自序》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尾声</a:t>
            </a:r>
            <a:endParaRPr lang="zh-CN" altLang="en-US" sz="4800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2188840"/>
          </a:xfrm>
        </p:spPr>
        <p:txBody>
          <a:bodyPr/>
          <a:lstStyle/>
          <a:p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作为本校的学生，参观了整个专题故事展活动的结合整个专题故事展活动，请你结合整个故事展的内容，写作一篇“</a:t>
            </a:r>
            <a:r>
              <a:rPr lang="zh-CN" altLang="en-US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滑稽之人被列入</a:t>
            </a:r>
            <a:r>
              <a:rPr lang="en-US" altLang="zh-CN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史记</a:t>
            </a:r>
            <a:r>
              <a:rPr lang="en-US" altLang="zh-CN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的原因探究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”报告。</a:t>
            </a:r>
            <a:endParaRPr lang="zh-CN" altLang="en-US" b="1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0" y="1124744"/>
            <a:ext cx="9144000" cy="2736304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/>
            </a:r>
            <a:br>
              <a:rPr lang="en-US" altLang="zh-CN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</a:br>
            <a:r>
              <a:rPr lang="en-US" altLang="zh-CN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/>
            </a:r>
            <a:br>
              <a:rPr lang="en-US" altLang="zh-CN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</a:br>
            <a:r>
              <a:rPr lang="zh-CN" altLang="en-US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为什么司马迁要为</a:t>
            </a:r>
            <a:r>
              <a:rPr lang="zh-CN" altLang="en-US" u="sng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滑稽之人</a:t>
            </a:r>
            <a:r>
              <a:rPr lang="zh-CN" altLang="en-US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作传</a:t>
            </a:r>
            <a:endParaRPr lang="zh-CN" altLang="en-US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2044824"/>
          </a:xfrm>
        </p:spPr>
        <p:txBody>
          <a:bodyPr/>
          <a:lstStyle/>
          <a:p>
            <a:pPr>
              <a:buNone/>
            </a:pPr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b="1" dirty="0" smtClean="0">
                <a:latin typeface="楷体" pitchFamily="49" charset="-122"/>
                <a:ea typeface="楷体" pitchFamily="49" charset="-122"/>
              </a:rPr>
              <a:t>我校文学社为探讨</a:t>
            </a:r>
            <a:r>
              <a:rPr lang="zh-CN" altLang="zh-CN" b="1" u="sng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司马迁</a:t>
            </a:r>
            <a:r>
              <a:rPr lang="zh-CN" altLang="en-US" b="1" u="sng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为滑稽之人作传</a:t>
            </a:r>
            <a:r>
              <a:rPr lang="zh-CN" altLang="zh-CN" b="1" u="sng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的目的</a:t>
            </a:r>
            <a:r>
              <a:rPr lang="zh-CN" altLang="zh-CN" b="1" dirty="0" smtClean="0">
                <a:latin typeface="楷体" pitchFamily="49" charset="-122"/>
                <a:ea typeface="楷体" pitchFamily="49" charset="-122"/>
              </a:rPr>
              <a:t>，拟举办“司马迁笔下照亮时代的小人物”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专题故事展的活动。</a:t>
            </a:r>
            <a:endParaRPr lang="en-US" altLang="zh-CN" b="1" dirty="0" smtClean="0">
              <a:latin typeface="+mn-ea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小人物，大事件</a:t>
            </a:r>
            <a:endParaRPr lang="zh-CN" altLang="en-US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484784"/>
            <a:ext cx="8964488" cy="5112568"/>
          </a:xfrm>
        </p:spPr>
        <p:txBody>
          <a:bodyPr>
            <a:normAutofit/>
          </a:bodyPr>
          <a:lstStyle/>
          <a:p>
            <a:endParaRPr lang="en-US" altLang="zh-CN" sz="2800" b="1" dirty="0" smtClean="0">
              <a:latin typeface="+mn-ea"/>
            </a:endParaRPr>
          </a:p>
          <a:p>
            <a:r>
              <a:rPr lang="zh-CN" altLang="en-US" sz="2800" b="1" dirty="0" smtClean="0">
                <a:latin typeface="+mn-ea"/>
              </a:rPr>
              <a:t>请你用</a:t>
            </a:r>
            <a:r>
              <a:rPr lang="en-US" altLang="zh-CN" sz="2800" b="1" dirty="0" smtClean="0">
                <a:latin typeface="+mn-ea"/>
              </a:rPr>
              <a:t>20</a:t>
            </a:r>
            <a:r>
              <a:rPr lang="zh-CN" altLang="en-US" sz="2800" b="1" dirty="0" smtClean="0">
                <a:latin typeface="+mn-ea"/>
              </a:rPr>
              <a:t>字左右的文字为整个专题故事展作介绍说明。</a:t>
            </a:r>
            <a:endParaRPr lang="en-US" altLang="zh-CN" sz="2800" b="1" dirty="0" smtClean="0">
              <a:latin typeface="+mn-ea"/>
            </a:endParaRPr>
          </a:p>
          <a:p>
            <a:pPr>
              <a:lnSpc>
                <a:spcPct val="110000"/>
              </a:lnSpc>
            </a:pPr>
            <a:endParaRPr lang="en-US" altLang="zh-CN" sz="24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要求：</a:t>
            </a:r>
            <a:endParaRPr lang="en-US" altLang="zh-CN" sz="24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格式：他们是一群</a:t>
            </a:r>
            <a:r>
              <a:rPr lang="en-US" altLang="zh-CN" sz="24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___________________________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小人物。</a:t>
            </a:r>
            <a:endParaRPr lang="en-US" altLang="zh-CN" sz="24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结合</a:t>
            </a:r>
            <a:r>
              <a:rPr lang="zh-CN" altLang="zh-CN" sz="24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“淳于髡”“优孟”“优旃”人生经历的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相似点</a:t>
            </a:r>
            <a:endParaRPr lang="en-US" altLang="zh-CN" sz="24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体现</a:t>
            </a:r>
            <a:r>
              <a:rPr lang="zh-CN" altLang="zh-CN" sz="24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他们能够入选司马迁列传的原因。</a:t>
            </a:r>
          </a:p>
          <a:p>
            <a:pPr>
              <a:lnSpc>
                <a:spcPct val="170000"/>
              </a:lnSpc>
            </a:pPr>
            <a:endParaRPr lang="en-US" altLang="zh-CN" sz="2800" b="1" dirty="0" smtClean="0"/>
          </a:p>
          <a:p>
            <a:pPr>
              <a:lnSpc>
                <a:spcPct val="170000"/>
              </a:lnSpc>
            </a:pPr>
            <a:endParaRPr lang="en-US" altLang="zh-CN" sz="2800" b="1" dirty="0" smtClean="0"/>
          </a:p>
          <a:p>
            <a:pPr>
              <a:lnSpc>
                <a:spcPct val="170000"/>
              </a:lnSpc>
            </a:pPr>
            <a:endParaRPr lang="en-US" altLang="zh-CN" sz="2800" b="1" dirty="0" smtClean="0"/>
          </a:p>
          <a:p>
            <a:pPr>
              <a:lnSpc>
                <a:spcPct val="170000"/>
              </a:lnSpc>
            </a:pP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小人物，大事件</a:t>
            </a:r>
            <a:endParaRPr lang="zh-CN" altLang="en-US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511935"/>
            <a:ext cx="8964295" cy="4225290"/>
          </a:xfrm>
        </p:spPr>
        <p:txBody>
          <a:bodyPr>
            <a:normAutofit/>
          </a:bodyPr>
          <a:lstStyle/>
          <a:p>
            <a:endParaRPr lang="en-US" altLang="zh-CN" sz="2800" b="1" dirty="0" smtClean="0">
              <a:latin typeface="+mn-ea"/>
            </a:endParaRPr>
          </a:p>
          <a:p>
            <a:r>
              <a:rPr lang="zh-CN" altLang="en-US" sz="2800" b="1" dirty="0" smtClean="0">
                <a:latin typeface="+mn-ea"/>
              </a:rPr>
              <a:t>梳理专题故事条目，作简要说明</a:t>
            </a:r>
          </a:p>
          <a:p>
            <a:endParaRPr lang="zh-CN" altLang="en-US" sz="2800" b="1" dirty="0" smtClean="0">
              <a:latin typeface="+mn-ea"/>
            </a:endParaRPr>
          </a:p>
          <a:p>
            <a:r>
              <a:rPr lang="zh-CN" altLang="en-US" sz="2800" b="1" dirty="0" smtClean="0">
                <a:latin typeface="+mn-ea"/>
              </a:rPr>
              <a:t>要求：</a:t>
            </a:r>
          </a:p>
          <a:p>
            <a:r>
              <a:rPr lang="zh-CN" altLang="en-US" sz="2800" b="1" dirty="0" smtClean="0">
                <a:solidFill>
                  <a:srgbClr val="FF0000"/>
                </a:solidFill>
                <a:latin typeface="楷体-简" panose="02010600040101010101" charset="-122"/>
                <a:ea typeface="楷体-简" panose="02010600040101010101" charset="-122"/>
                <a:cs typeface="楷体-简" panose="02010600040101010101" charset="-122"/>
              </a:rPr>
              <a:t>（谁）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-简" panose="02010600040101010101" charset="-122"/>
                <a:ea typeface="楷体-简" panose="02010600040101010101" charset="-122"/>
                <a:cs typeface="楷体-简" panose="02010600040101010101" charset="-122"/>
              </a:rPr>
              <a:t>+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-简" panose="02010600040101010101" charset="-122"/>
                <a:ea typeface="楷体-简" panose="02010600040101010101" charset="-122"/>
                <a:cs typeface="楷体-简" panose="02010600040101010101" charset="-122"/>
              </a:rPr>
              <a:t>（个人处境）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-简" panose="02010600040101010101" charset="-122"/>
                <a:ea typeface="楷体-简" panose="02010600040101010101" charset="-122"/>
                <a:cs typeface="楷体-简" panose="02010600040101010101" charset="-122"/>
              </a:rPr>
              <a:t>+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-简" panose="02010600040101010101" charset="-122"/>
                <a:ea typeface="楷体-简" panose="02010600040101010101" charset="-122"/>
                <a:cs typeface="楷体-简" panose="02010600040101010101" charset="-122"/>
              </a:rPr>
              <a:t>（方法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-简" panose="02010600040101010101" charset="-122"/>
                <a:ea typeface="楷体-简" panose="02010600040101010101" charset="-122"/>
                <a:cs typeface="楷体-简" panose="02010600040101010101" charset="-122"/>
              </a:rPr>
              <a:t>/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-简" panose="02010600040101010101" charset="-122"/>
                <a:ea typeface="楷体-简" panose="02010600040101010101" charset="-122"/>
                <a:cs typeface="楷体-简" panose="02010600040101010101" charset="-122"/>
              </a:rPr>
              <a:t>策略）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-简" panose="02010600040101010101" charset="-122"/>
                <a:ea typeface="楷体-简" panose="02010600040101010101" charset="-122"/>
                <a:cs typeface="楷体-简" panose="02010600040101010101" charset="-122"/>
              </a:rPr>
              <a:t>+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-简" panose="02010600040101010101" charset="-122"/>
                <a:ea typeface="楷体-简" panose="02010600040101010101" charset="-122"/>
                <a:cs typeface="楷体-简" panose="02010600040101010101" charset="-122"/>
              </a:rPr>
              <a:t>（劝说环境）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-简" panose="02010600040101010101" charset="-122"/>
                <a:ea typeface="楷体-简" panose="02010600040101010101" charset="-122"/>
                <a:cs typeface="楷体-简" panose="02010600040101010101" charset="-122"/>
              </a:rPr>
              <a:t>+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-简" panose="02010600040101010101" charset="-122"/>
                <a:ea typeface="楷体-简" panose="02010600040101010101" charset="-122"/>
                <a:cs typeface="楷体-简" panose="02010600040101010101" charset="-122"/>
              </a:rPr>
              <a:t>（讽谏对象）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-简" panose="02010600040101010101" charset="-122"/>
                <a:ea typeface="楷体-简" panose="02010600040101010101" charset="-122"/>
                <a:cs typeface="楷体-简" panose="02010600040101010101" charset="-122"/>
              </a:rPr>
              <a:t>+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-简" panose="02010600040101010101" charset="-122"/>
                <a:ea typeface="楷体-简" panose="02010600040101010101" charset="-122"/>
                <a:cs typeface="楷体-简" panose="02010600040101010101" charset="-122"/>
              </a:rPr>
              <a:t>（讽谏效果）</a:t>
            </a:r>
            <a:endParaRPr lang="en-US" altLang="zh-CN" sz="2800" b="1" dirty="0" smtClean="0">
              <a:solidFill>
                <a:srgbClr val="FF0000"/>
              </a:solidFill>
              <a:latin typeface="楷体-简" panose="02010600040101010101" charset="-122"/>
              <a:ea typeface="楷体-简" panose="02010600040101010101" charset="-122"/>
              <a:cs typeface="楷体-简" panose="02010600040101010101" charset="-122"/>
            </a:endParaRPr>
          </a:p>
          <a:p>
            <a:pPr>
              <a:lnSpc>
                <a:spcPct val="110000"/>
              </a:lnSpc>
            </a:pPr>
            <a:endParaRPr lang="en-US" altLang="zh-CN" sz="2400" b="1" dirty="0" smtClean="0">
              <a:solidFill>
                <a:srgbClr val="FF0000"/>
              </a:solidFill>
              <a:latin typeface="楷体-简" panose="02010600040101010101" charset="-122"/>
              <a:ea typeface="楷体-简" panose="02010600040101010101" charset="-122"/>
              <a:cs typeface="楷体-简" panose="02010600040101010101" charset="-122"/>
            </a:endParaRPr>
          </a:p>
          <a:p>
            <a:pPr>
              <a:lnSpc>
                <a:spcPct val="170000"/>
              </a:lnSpc>
            </a:pPr>
            <a:endParaRPr lang="en-US" altLang="zh-CN" sz="2800" b="1" dirty="0" smtClean="0"/>
          </a:p>
          <a:p>
            <a:pPr>
              <a:lnSpc>
                <a:spcPct val="170000"/>
              </a:lnSpc>
            </a:pPr>
            <a:endParaRPr lang="en-US" altLang="zh-CN" sz="2800" b="1" dirty="0" smtClean="0"/>
          </a:p>
          <a:p>
            <a:pPr>
              <a:lnSpc>
                <a:spcPct val="170000"/>
              </a:lnSpc>
            </a:pP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小人物的高光时刻</a:t>
            </a:r>
            <a:endParaRPr lang="zh-CN" altLang="en-US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530" y="1548130"/>
            <a:ext cx="8973185" cy="45262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  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     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文学社社长拟定选取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“淳于髡仰天大笑”“优孟衣冠”“优旃临槛疾呼”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三则故事，但社长认为这三则故事标题不能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体现其人物的魅力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      请你根据文本内容，重新为这三则故事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拟定标题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99592" y="2852936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zh-CN" b="1" dirty="0" smtClean="0"/>
              <a:t>淳于髡</a:t>
            </a:r>
            <a:r>
              <a:rPr lang="zh-CN" altLang="zh-CN" b="1" dirty="0" smtClean="0">
                <a:solidFill>
                  <a:srgbClr val="FF0000"/>
                </a:solidFill>
              </a:rPr>
              <a:t>妙喻</a:t>
            </a:r>
            <a:r>
              <a:rPr lang="zh-CN" altLang="zh-CN" b="1" dirty="0" smtClean="0">
                <a:solidFill>
                  <a:schemeClr val="tx1"/>
                </a:solidFill>
              </a:rPr>
              <a:t>退楚兵</a:t>
            </a:r>
            <a:br>
              <a:rPr lang="zh-CN" altLang="zh-CN" b="1" dirty="0" smtClean="0">
                <a:solidFill>
                  <a:schemeClr val="tx1"/>
                </a:solidFill>
              </a:rPr>
            </a:br>
            <a:endParaRPr lang="zh-CN" altLang="zh-CN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99592" y="2852936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zh-CN" b="1" dirty="0" smtClean="0"/>
              <a:t>优孟</a:t>
            </a:r>
            <a:r>
              <a:rPr lang="zh-CN" altLang="zh-CN" b="1" dirty="0" smtClean="0">
                <a:solidFill>
                  <a:srgbClr val="FF0000"/>
                </a:solidFill>
              </a:rPr>
              <a:t>激将</a:t>
            </a:r>
            <a:r>
              <a:rPr lang="zh-CN" altLang="zh-CN" b="1" dirty="0" smtClean="0">
                <a:solidFill>
                  <a:schemeClr val="tx1"/>
                </a:solidFill>
              </a:rPr>
              <a:t>报</a:t>
            </a:r>
            <a:r>
              <a:rPr lang="zh-CN" altLang="zh-CN" b="1" dirty="0" smtClean="0"/>
              <a:t>知己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1203</Words>
  <Application>Microsoft Office PowerPoint</Application>
  <PresentationFormat>全屏显示(4:3)</PresentationFormat>
  <Paragraphs>73</Paragraphs>
  <Slides>20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Office 主题</vt:lpstr>
      <vt:lpstr>滑稽列传</vt:lpstr>
      <vt:lpstr>幻灯片 2</vt:lpstr>
      <vt:lpstr>  为什么司马迁要为滑稽之人作传</vt:lpstr>
      <vt:lpstr>幻灯片 4</vt:lpstr>
      <vt:lpstr>小人物，大事件</vt:lpstr>
      <vt:lpstr>小人物，大事件</vt:lpstr>
      <vt:lpstr>小人物的高光时刻</vt:lpstr>
      <vt:lpstr>淳于髡妙喻退楚兵 </vt:lpstr>
      <vt:lpstr>优孟激将报知己</vt:lpstr>
      <vt:lpstr>优旃反语悯楯郎 </vt:lpstr>
      <vt:lpstr>知人论世</vt:lpstr>
      <vt:lpstr>幻灯片 12</vt:lpstr>
      <vt:lpstr>  为什么司马迁要为滑稽之人作传</vt:lpstr>
      <vt:lpstr>幻灯片 14</vt:lpstr>
      <vt:lpstr>司马迁的内心世界</vt:lpstr>
      <vt:lpstr>司马迁的内心世界</vt:lpstr>
      <vt:lpstr>司马迁的内心世界</vt:lpstr>
      <vt:lpstr>幻灯片 18</vt:lpstr>
      <vt:lpstr>幻灯片 19</vt:lpstr>
      <vt:lpstr>尾声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滑稽列传</dc:title>
  <dc:creator>Administrator</dc:creator>
  <cp:lastModifiedBy>Administrator</cp:lastModifiedBy>
  <cp:revision>7</cp:revision>
  <dcterms:created xsi:type="dcterms:W3CDTF">2020-11-25T11:53:51Z</dcterms:created>
  <dcterms:modified xsi:type="dcterms:W3CDTF">2020-11-27T08:48:43Z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2052-2.3.1.3761</vt:lpwstr>
  </property>
</Properties>
</file>