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sldIdLst>
    <p:sldId id="264" r:id="rId2"/>
    <p:sldId id="267" r:id="rId3"/>
    <p:sldId id="268" r:id="rId4"/>
    <p:sldId id="284" r:id="rId5"/>
    <p:sldId id="285" r:id="rId6"/>
    <p:sldId id="271" r:id="rId7"/>
    <p:sldId id="272" r:id="rId8"/>
    <p:sldId id="273" r:id="rId9"/>
    <p:sldId id="274" r:id="rId10"/>
    <p:sldId id="275" r:id="rId11"/>
    <p:sldId id="279" r:id="rId12"/>
    <p:sldId id="280" r:id="rId13"/>
    <p:sldId id="283" r:id="rId14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ED6"/>
    <a:srgbClr val="000000"/>
    <a:srgbClr val="CC3300"/>
    <a:srgbClr val="0000FF"/>
    <a:srgbClr val="DEE307"/>
    <a:srgbClr val="000099"/>
    <a:srgbClr val="E40B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3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fld id="{C6E86568-3F9B-4C27-9376-00EE8EC3AAA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025128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90115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0557D-B1AE-413A-AB20-8FEB6E6B09F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00202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A7D72-F30B-4609-B62D-0842F2EB14B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75066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7188" y="609600"/>
            <a:ext cx="2135187" cy="54895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1625" y="609600"/>
            <a:ext cx="6253163" cy="54895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4A222-7602-435D-B6A1-3EC7E8DC1F9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48275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74B5EF-D43C-4A6F-8135-72CC50CD8DD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19478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80AAA-DD9F-4AB5-BF9A-A62F66854FB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8094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1625" y="1905000"/>
            <a:ext cx="4194175" cy="4194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194175" cy="4194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CBC520-45E9-46B8-A42F-2B0FAAA2FE2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58298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531A5-206B-4825-B53D-D927577DD56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26923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0155C-31E9-46B7-9800-BFEA4846FB7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87444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6B0F8-5546-4844-9537-8D0FAFDAC18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59734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CB71CC-E3DC-466E-8C0F-BEA3EE158AC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7790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BA892-3175-4383-A2B0-743518F6F42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79045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609600"/>
            <a:ext cx="85407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905000"/>
            <a:ext cx="8540750" cy="419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fld id="{6543D183-070E-469E-BC59-78FF0BD2EF8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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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http://192.168.0.45:8080/Resource/GZ/GZWL/JAJC/G3/JA000006ZW3_0011_6.gif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file:///E:\&#39640;&#19968;&#25945;&#26696;\&#27668;&#20307;&#183;&#27668;&#20307;&#30340;&#31561;&#28201;&#21464;&#21270;%20&#29627;&#24847;&#32819;&#23450;&#24459;&#183;&#25945;&#26696;.files\ja000005ZW1_0007_14.gif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file:///E:\&#39640;&#19968;&#25945;&#26696;\&#27668;&#20307;&#183;&#27668;&#20307;&#30340;&#31561;&#28201;&#21464;&#21270;%20&#29627;&#24847;&#32819;&#23450;&#24459;&#183;&#25945;&#26696;.files\ja000005ZW1_0007_13.gif" TargetMode="Externa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8.1&#31561;&#23481;&#21464;&#21270;&#30340;&#35268;&#24459;.xls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447800" y="533400"/>
            <a:ext cx="6858000" cy="762000"/>
          </a:xfrm>
        </p:spPr>
        <p:txBody>
          <a:bodyPr/>
          <a:lstStyle/>
          <a:p>
            <a:pPr eaLnBrk="1" hangingPunct="1"/>
            <a:r>
              <a:rPr lang="en-US" altLang="zh-CN" smtClean="0">
                <a:solidFill>
                  <a:srgbClr val="0000FF"/>
                </a:solidFill>
                <a:latin typeface="华文中宋" pitchFamily="2" charset="-122"/>
                <a:ea typeface="华文中宋" pitchFamily="2" charset="-122"/>
              </a:rPr>
              <a:t>8.1  </a:t>
            </a:r>
            <a:r>
              <a:rPr lang="zh-CN" altLang="en-US" smtClean="0">
                <a:solidFill>
                  <a:srgbClr val="0000FF"/>
                </a:solidFill>
                <a:latin typeface="华文中宋" pitchFamily="2" charset="-122"/>
                <a:ea typeface="华文中宋" pitchFamily="2" charset="-122"/>
              </a:rPr>
              <a:t>气体的等温变化</a:t>
            </a:r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762000" y="1143000"/>
            <a:ext cx="7848600" cy="32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zh-CN" altLang="en-US" sz="3200" b="1">
                <a:latin typeface="华文中宋" pitchFamily="2" charset="-122"/>
                <a:ea typeface="华文中宋" pitchFamily="2" charset="-122"/>
              </a:rPr>
              <a:t>复习：</a:t>
            </a:r>
          </a:p>
          <a:p>
            <a:pPr>
              <a:lnSpc>
                <a:spcPct val="120000"/>
              </a:lnSpc>
            </a:pPr>
            <a:r>
              <a:rPr lang="en-US" altLang="zh-CN" sz="2800" b="1"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en-US" sz="2800" b="1">
                <a:latin typeface="华文中宋" pitchFamily="2" charset="-122"/>
                <a:ea typeface="华文中宋" pitchFamily="2" charset="-122"/>
              </a:rPr>
              <a:t>、力</a:t>
            </a:r>
            <a:r>
              <a:rPr lang="en-US" altLang="zh-CN" sz="2800" b="1">
                <a:latin typeface="华文中宋" pitchFamily="2" charset="-122"/>
                <a:ea typeface="华文中宋" pitchFamily="2" charset="-122"/>
              </a:rPr>
              <a:t>F</a:t>
            </a:r>
            <a:r>
              <a:rPr lang="zh-CN" altLang="en-US" sz="2800" b="1">
                <a:latin typeface="华文中宋" pitchFamily="2" charset="-122"/>
                <a:ea typeface="华文中宋" pitchFamily="2" charset="-122"/>
              </a:rPr>
              <a:t>的压强如何计算？</a:t>
            </a:r>
            <a:r>
              <a:rPr lang="en-US" altLang="zh-CN" sz="2800" b="1">
                <a:latin typeface="华文中宋" pitchFamily="2" charset="-122"/>
                <a:ea typeface="华文中宋" pitchFamily="2" charset="-122"/>
              </a:rPr>
              <a:t>P=</a:t>
            </a:r>
            <a:r>
              <a:rPr lang="en-US" altLang="zh-CN" sz="2800" b="1" u="sng">
                <a:latin typeface="华文中宋" pitchFamily="2" charset="-122"/>
                <a:ea typeface="华文中宋" pitchFamily="2" charset="-122"/>
              </a:rPr>
              <a:t> </a:t>
            </a:r>
            <a:r>
              <a:rPr lang="zh-CN" altLang="en-US" sz="2800" b="1" u="sng">
                <a:latin typeface="华文中宋" pitchFamily="2" charset="-122"/>
                <a:ea typeface="华文中宋" pitchFamily="2" charset="-122"/>
              </a:rPr>
              <a:t>？</a:t>
            </a:r>
            <a:endParaRPr lang="zh-CN" altLang="en-US" sz="2800" b="1"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800" b="1">
                <a:latin typeface="华文中宋" pitchFamily="2" charset="-122"/>
                <a:ea typeface="华文中宋" pitchFamily="2" charset="-122"/>
              </a:rPr>
              <a:t>2</a:t>
            </a:r>
            <a:r>
              <a:rPr lang="zh-CN" altLang="en-US" sz="2800" b="1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800" b="1">
                <a:latin typeface="华文中宋" pitchFamily="2" charset="-122"/>
                <a:ea typeface="华文中宋" pitchFamily="2" charset="-122"/>
              </a:rPr>
              <a:t>h</a:t>
            </a:r>
            <a:r>
              <a:rPr lang="zh-CN" altLang="en-US" sz="2800" b="1">
                <a:latin typeface="华文中宋" pitchFamily="2" charset="-122"/>
                <a:ea typeface="华文中宋" pitchFamily="2" charset="-122"/>
              </a:rPr>
              <a:t>深的液体产生多大的压强？</a:t>
            </a:r>
            <a:r>
              <a:rPr lang="en-US" altLang="zh-CN" sz="2800" b="1">
                <a:latin typeface="华文中宋" pitchFamily="2" charset="-122"/>
                <a:ea typeface="华文中宋" pitchFamily="2" charset="-122"/>
              </a:rPr>
              <a:t>P=</a:t>
            </a:r>
            <a:r>
              <a:rPr lang="zh-CN" altLang="en-US" sz="2800" b="1" u="sng">
                <a:latin typeface="华文中宋" pitchFamily="2" charset="-122"/>
                <a:ea typeface="华文中宋" pitchFamily="2" charset="-122"/>
              </a:rPr>
              <a:t>？</a:t>
            </a:r>
          </a:p>
          <a:p>
            <a:pPr>
              <a:lnSpc>
                <a:spcPct val="120000"/>
              </a:lnSpc>
            </a:pPr>
            <a:r>
              <a:rPr lang="en-US" altLang="zh-CN" sz="2800" b="1">
                <a:latin typeface="华文中宋" pitchFamily="2" charset="-122"/>
                <a:ea typeface="华文中宋" pitchFamily="2" charset="-122"/>
              </a:rPr>
              <a:t>3</a:t>
            </a:r>
            <a:r>
              <a:rPr lang="zh-CN" altLang="en-US" sz="2800" b="1">
                <a:latin typeface="华文中宋" pitchFamily="2" charset="-122"/>
                <a:ea typeface="华文中宋" pitchFamily="2" charset="-122"/>
              </a:rPr>
              <a:t>、在池塘水面下</a:t>
            </a:r>
            <a:r>
              <a:rPr lang="en-US" altLang="zh-CN" sz="2800" b="1">
                <a:latin typeface="华文中宋" pitchFamily="2" charset="-122"/>
                <a:ea typeface="华文中宋" pitchFamily="2" charset="-122"/>
              </a:rPr>
              <a:t>h</a:t>
            </a:r>
            <a:r>
              <a:rPr lang="zh-CN" altLang="en-US" sz="2800" b="1">
                <a:latin typeface="华文中宋" pitchFamily="2" charset="-122"/>
                <a:ea typeface="华文中宋" pitchFamily="2" charset="-122"/>
              </a:rPr>
              <a:t>深处的压强为多少</a:t>
            </a:r>
            <a:r>
              <a:rPr lang="en-US" altLang="zh-CN" sz="2800" b="1">
                <a:latin typeface="华文中宋" pitchFamily="2" charset="-122"/>
                <a:ea typeface="华文中宋" pitchFamily="2" charset="-122"/>
              </a:rPr>
              <a:t>? P=</a:t>
            </a:r>
            <a:r>
              <a:rPr lang="en-US" altLang="zh-CN" sz="2800" b="1" u="sng">
                <a:latin typeface="华文中宋" pitchFamily="2" charset="-122"/>
                <a:ea typeface="华文中宋" pitchFamily="2" charset="-122"/>
              </a:rPr>
              <a:t> </a:t>
            </a:r>
            <a:r>
              <a:rPr lang="zh-CN" altLang="en-US" sz="2800" b="1" u="sng">
                <a:latin typeface="华文中宋" pitchFamily="2" charset="-122"/>
                <a:ea typeface="华文中宋" pitchFamily="2" charset="-122"/>
              </a:rPr>
              <a:t>？</a:t>
            </a:r>
            <a:endParaRPr lang="zh-CN" altLang="en-US" sz="2800" b="1"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800" b="1">
                <a:latin typeface="华文中宋" pitchFamily="2" charset="-122"/>
                <a:ea typeface="华文中宋" pitchFamily="2" charset="-122"/>
              </a:rPr>
              <a:t>4</a:t>
            </a:r>
            <a:r>
              <a:rPr lang="zh-CN" altLang="en-US" sz="2800" b="1">
                <a:latin typeface="华文中宋" pitchFamily="2" charset="-122"/>
                <a:ea typeface="华文中宋" pitchFamily="2" charset="-122"/>
              </a:rPr>
              <a:t>、试计算下列各图中被水银封闭的气体压强。（其中水银柱长度为</a:t>
            </a:r>
            <a:r>
              <a:rPr lang="en-US" altLang="zh-CN" sz="2800" b="1">
                <a:latin typeface="华文中宋" pitchFamily="2" charset="-122"/>
                <a:ea typeface="华文中宋" pitchFamily="2" charset="-122"/>
              </a:rPr>
              <a:t>L</a:t>
            </a:r>
            <a:r>
              <a:rPr lang="zh-CN" altLang="en-US" sz="2800" b="1">
                <a:latin typeface="华文中宋" pitchFamily="2" charset="-122"/>
                <a:ea typeface="华文中宋" pitchFamily="2" charset="-122"/>
              </a:rPr>
              <a:t>，大气强度为</a:t>
            </a:r>
            <a:r>
              <a:rPr lang="en-US" altLang="zh-CN" sz="2800" b="1">
                <a:latin typeface="华文中宋" pitchFamily="2" charset="-122"/>
                <a:ea typeface="华文中宋" pitchFamily="2" charset="-122"/>
              </a:rPr>
              <a:t>P</a:t>
            </a:r>
            <a:r>
              <a:rPr lang="en-US" altLang="zh-CN" sz="2800" b="1" baseline="-25000">
                <a:latin typeface="华文中宋" pitchFamily="2" charset="-122"/>
                <a:ea typeface="华文中宋" pitchFamily="2" charset="-122"/>
              </a:rPr>
              <a:t>0</a:t>
            </a:r>
            <a:r>
              <a:rPr lang="zh-CN" altLang="en-US" sz="2800" b="1">
                <a:latin typeface="华文中宋" pitchFamily="2" charset="-122"/>
                <a:ea typeface="华文中宋" pitchFamily="2" charset="-122"/>
              </a:rPr>
              <a:t>）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15938" y="5259388"/>
            <a:ext cx="1577975" cy="134937"/>
            <a:chOff x="1296" y="2928"/>
            <a:chExt cx="1056" cy="96"/>
          </a:xfrm>
        </p:grpSpPr>
        <p:sp>
          <p:nvSpPr>
            <p:cNvPr id="3136" name="AutoShape 7"/>
            <p:cNvSpPr>
              <a:spLocks noChangeArrowheads="1"/>
            </p:cNvSpPr>
            <p:nvPr/>
          </p:nvSpPr>
          <p:spPr bwMode="auto">
            <a:xfrm>
              <a:off x="1440" y="2928"/>
              <a:ext cx="432" cy="96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6D7276"/>
                </a:gs>
                <a:gs pos="50000">
                  <a:srgbClr val="EBF7FF"/>
                </a:gs>
                <a:gs pos="100000">
                  <a:srgbClr val="6D7276"/>
                </a:gs>
              </a:gsLst>
              <a:lin ang="5400000" scaled="1"/>
            </a:gra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zh-CN" altLang="en-US"/>
            </a:p>
          </p:txBody>
        </p:sp>
        <p:grpSp>
          <p:nvGrpSpPr>
            <p:cNvPr id="3137" name="Group 8"/>
            <p:cNvGrpSpPr>
              <a:grpSpLocks/>
            </p:cNvGrpSpPr>
            <p:nvPr/>
          </p:nvGrpSpPr>
          <p:grpSpPr bwMode="auto">
            <a:xfrm>
              <a:off x="1296" y="2928"/>
              <a:ext cx="1056" cy="96"/>
              <a:chOff x="960" y="2592"/>
              <a:chExt cx="768" cy="96"/>
            </a:xfrm>
          </p:grpSpPr>
          <p:sp>
            <p:nvSpPr>
              <p:cNvPr id="3138" name="Arc 9"/>
              <p:cNvSpPr>
                <a:spLocks/>
              </p:cNvSpPr>
              <p:nvPr/>
            </p:nvSpPr>
            <p:spPr bwMode="auto">
              <a:xfrm>
                <a:off x="1655" y="2592"/>
                <a:ext cx="73" cy="96"/>
              </a:xfrm>
              <a:custGeom>
                <a:avLst/>
                <a:gdLst>
                  <a:gd name="T0" fmla="*/ 0 w 21600"/>
                  <a:gd name="T1" fmla="*/ 0 h 43181"/>
                  <a:gd name="T2" fmla="*/ 0 w 21600"/>
                  <a:gd name="T3" fmla="*/ 0 h 43181"/>
                  <a:gd name="T4" fmla="*/ 0 w 21600"/>
                  <a:gd name="T5" fmla="*/ 0 h 43181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43181"/>
                  <a:gd name="T11" fmla="*/ 21600 w 21600"/>
                  <a:gd name="T12" fmla="*/ 43181 h 4318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43181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179"/>
                      <a:pt x="12468" y="42699"/>
                      <a:pt x="899" y="43181"/>
                    </a:cubicBezTo>
                  </a:path>
                  <a:path w="21600" h="43181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179"/>
                      <a:pt x="12468" y="42699"/>
                      <a:pt x="899" y="43181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3139" name="Line 10"/>
              <p:cNvSpPr>
                <a:spLocks noChangeShapeType="1"/>
              </p:cNvSpPr>
              <p:nvPr/>
            </p:nvSpPr>
            <p:spPr bwMode="auto">
              <a:xfrm flipH="1">
                <a:off x="960" y="2592"/>
                <a:ext cx="69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40" name="Line 11"/>
              <p:cNvSpPr>
                <a:spLocks noChangeShapeType="1"/>
              </p:cNvSpPr>
              <p:nvPr/>
            </p:nvSpPr>
            <p:spPr bwMode="auto">
              <a:xfrm flipH="1">
                <a:off x="962" y="2688"/>
                <a:ext cx="69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2649538" y="4725988"/>
            <a:ext cx="157162" cy="1370012"/>
            <a:chOff x="3648" y="2304"/>
            <a:chExt cx="96" cy="1056"/>
          </a:xfrm>
        </p:grpSpPr>
        <p:sp>
          <p:nvSpPr>
            <p:cNvPr id="3131" name="AutoShape 13"/>
            <p:cNvSpPr>
              <a:spLocks noChangeArrowheads="1"/>
            </p:cNvSpPr>
            <p:nvPr/>
          </p:nvSpPr>
          <p:spPr bwMode="auto">
            <a:xfrm rot="5400000">
              <a:off x="3480" y="2718"/>
              <a:ext cx="432" cy="96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6D7276"/>
                </a:gs>
                <a:gs pos="50000">
                  <a:srgbClr val="EBF7FF"/>
                </a:gs>
                <a:gs pos="100000">
                  <a:srgbClr val="6D7276"/>
                </a:gs>
              </a:gsLst>
              <a:lin ang="5400000" scaled="1"/>
            </a:gra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zh-CN" altLang="en-US"/>
            </a:p>
          </p:txBody>
        </p:sp>
        <p:grpSp>
          <p:nvGrpSpPr>
            <p:cNvPr id="3132" name="Group 14"/>
            <p:cNvGrpSpPr>
              <a:grpSpLocks/>
            </p:cNvGrpSpPr>
            <p:nvPr/>
          </p:nvGrpSpPr>
          <p:grpSpPr bwMode="auto">
            <a:xfrm rot="5400000">
              <a:off x="3168" y="2784"/>
              <a:ext cx="1056" cy="96"/>
              <a:chOff x="960" y="2592"/>
              <a:chExt cx="768" cy="96"/>
            </a:xfrm>
          </p:grpSpPr>
          <p:sp>
            <p:nvSpPr>
              <p:cNvPr id="3133" name="Arc 15"/>
              <p:cNvSpPr>
                <a:spLocks/>
              </p:cNvSpPr>
              <p:nvPr/>
            </p:nvSpPr>
            <p:spPr bwMode="auto">
              <a:xfrm>
                <a:off x="1655" y="2592"/>
                <a:ext cx="73" cy="96"/>
              </a:xfrm>
              <a:custGeom>
                <a:avLst/>
                <a:gdLst>
                  <a:gd name="T0" fmla="*/ 0 w 21600"/>
                  <a:gd name="T1" fmla="*/ 0 h 43181"/>
                  <a:gd name="T2" fmla="*/ 0 w 21600"/>
                  <a:gd name="T3" fmla="*/ 0 h 43181"/>
                  <a:gd name="T4" fmla="*/ 0 w 21600"/>
                  <a:gd name="T5" fmla="*/ 0 h 43181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43181"/>
                  <a:gd name="T11" fmla="*/ 21600 w 21600"/>
                  <a:gd name="T12" fmla="*/ 43181 h 4318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43181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179"/>
                      <a:pt x="12468" y="42699"/>
                      <a:pt x="899" y="43181"/>
                    </a:cubicBezTo>
                  </a:path>
                  <a:path w="21600" h="43181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179"/>
                      <a:pt x="12468" y="42699"/>
                      <a:pt x="899" y="43181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3134" name="Line 16"/>
              <p:cNvSpPr>
                <a:spLocks noChangeShapeType="1"/>
              </p:cNvSpPr>
              <p:nvPr/>
            </p:nvSpPr>
            <p:spPr bwMode="auto">
              <a:xfrm flipH="1">
                <a:off x="960" y="2592"/>
                <a:ext cx="69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35" name="Line 17"/>
              <p:cNvSpPr>
                <a:spLocks noChangeShapeType="1"/>
              </p:cNvSpPr>
              <p:nvPr/>
            </p:nvSpPr>
            <p:spPr bwMode="auto">
              <a:xfrm flipH="1">
                <a:off x="962" y="2688"/>
                <a:ext cx="69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6" name="Group 18"/>
          <p:cNvGrpSpPr>
            <a:grpSpLocks/>
          </p:cNvGrpSpPr>
          <p:nvPr/>
        </p:nvGrpSpPr>
        <p:grpSpPr bwMode="auto">
          <a:xfrm flipV="1">
            <a:off x="3487738" y="4725988"/>
            <a:ext cx="155575" cy="1370012"/>
            <a:chOff x="3648" y="2304"/>
            <a:chExt cx="96" cy="1056"/>
          </a:xfrm>
        </p:grpSpPr>
        <p:sp>
          <p:nvSpPr>
            <p:cNvPr id="3126" name="AutoShape 19"/>
            <p:cNvSpPr>
              <a:spLocks noChangeArrowheads="1"/>
            </p:cNvSpPr>
            <p:nvPr/>
          </p:nvSpPr>
          <p:spPr bwMode="auto">
            <a:xfrm rot="5400000">
              <a:off x="3480" y="2718"/>
              <a:ext cx="432" cy="96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6D7276"/>
                </a:gs>
                <a:gs pos="50000">
                  <a:srgbClr val="EBF7FF"/>
                </a:gs>
                <a:gs pos="100000">
                  <a:srgbClr val="6D7276"/>
                </a:gs>
              </a:gsLst>
              <a:lin ang="5400000" scaled="1"/>
            </a:gra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zh-CN" altLang="en-US"/>
            </a:p>
          </p:txBody>
        </p:sp>
        <p:grpSp>
          <p:nvGrpSpPr>
            <p:cNvPr id="3127" name="Group 20"/>
            <p:cNvGrpSpPr>
              <a:grpSpLocks/>
            </p:cNvGrpSpPr>
            <p:nvPr/>
          </p:nvGrpSpPr>
          <p:grpSpPr bwMode="auto">
            <a:xfrm rot="5400000">
              <a:off x="3168" y="2784"/>
              <a:ext cx="1056" cy="96"/>
              <a:chOff x="960" y="2592"/>
              <a:chExt cx="768" cy="96"/>
            </a:xfrm>
          </p:grpSpPr>
          <p:sp>
            <p:nvSpPr>
              <p:cNvPr id="3128" name="Arc 21"/>
              <p:cNvSpPr>
                <a:spLocks/>
              </p:cNvSpPr>
              <p:nvPr/>
            </p:nvSpPr>
            <p:spPr bwMode="auto">
              <a:xfrm>
                <a:off x="1655" y="2592"/>
                <a:ext cx="73" cy="96"/>
              </a:xfrm>
              <a:custGeom>
                <a:avLst/>
                <a:gdLst>
                  <a:gd name="T0" fmla="*/ 0 w 21600"/>
                  <a:gd name="T1" fmla="*/ 0 h 43181"/>
                  <a:gd name="T2" fmla="*/ 0 w 21600"/>
                  <a:gd name="T3" fmla="*/ 0 h 43181"/>
                  <a:gd name="T4" fmla="*/ 0 w 21600"/>
                  <a:gd name="T5" fmla="*/ 0 h 43181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43181"/>
                  <a:gd name="T11" fmla="*/ 21600 w 21600"/>
                  <a:gd name="T12" fmla="*/ 43181 h 4318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43181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179"/>
                      <a:pt x="12468" y="42699"/>
                      <a:pt x="899" y="43181"/>
                    </a:cubicBezTo>
                  </a:path>
                  <a:path w="21600" h="43181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179"/>
                      <a:pt x="12468" y="42699"/>
                      <a:pt x="899" y="43181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3129" name="Line 22"/>
              <p:cNvSpPr>
                <a:spLocks noChangeShapeType="1"/>
              </p:cNvSpPr>
              <p:nvPr/>
            </p:nvSpPr>
            <p:spPr bwMode="auto">
              <a:xfrm flipH="1">
                <a:off x="960" y="2592"/>
                <a:ext cx="69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30" name="Line 23"/>
              <p:cNvSpPr>
                <a:spLocks noChangeShapeType="1"/>
              </p:cNvSpPr>
              <p:nvPr/>
            </p:nvSpPr>
            <p:spPr bwMode="auto">
              <a:xfrm flipH="1">
                <a:off x="962" y="2688"/>
                <a:ext cx="69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8" name="Group 24"/>
          <p:cNvGrpSpPr>
            <a:grpSpLocks/>
          </p:cNvGrpSpPr>
          <p:nvPr/>
        </p:nvGrpSpPr>
        <p:grpSpPr bwMode="auto">
          <a:xfrm>
            <a:off x="4021138" y="5335588"/>
            <a:ext cx="1370012" cy="706437"/>
            <a:chOff x="4680" y="6900"/>
            <a:chExt cx="1094" cy="564"/>
          </a:xfrm>
        </p:grpSpPr>
        <p:grpSp>
          <p:nvGrpSpPr>
            <p:cNvPr id="3118" name="Group 25"/>
            <p:cNvGrpSpPr>
              <a:grpSpLocks/>
            </p:cNvGrpSpPr>
            <p:nvPr/>
          </p:nvGrpSpPr>
          <p:grpSpPr bwMode="auto">
            <a:xfrm rot="3028736">
              <a:off x="5164" y="6416"/>
              <a:ext cx="125" cy="1094"/>
              <a:chOff x="3648" y="2304"/>
              <a:chExt cx="96" cy="1056"/>
            </a:xfrm>
          </p:grpSpPr>
          <p:sp>
            <p:nvSpPr>
              <p:cNvPr id="3121" name="AutoShape 26"/>
              <p:cNvSpPr>
                <a:spLocks noChangeArrowheads="1"/>
              </p:cNvSpPr>
              <p:nvPr/>
            </p:nvSpPr>
            <p:spPr bwMode="auto">
              <a:xfrm rot="5400000">
                <a:off x="3480" y="2718"/>
                <a:ext cx="432" cy="96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6D7276"/>
                  </a:gs>
                  <a:gs pos="50000">
                    <a:srgbClr val="EBF7FF"/>
                  </a:gs>
                  <a:gs pos="100000">
                    <a:srgbClr val="6D7276"/>
                  </a:gs>
                </a:gsLst>
                <a:lin ang="5400000" scaled="1"/>
              </a:gra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zh-CN" altLang="en-US"/>
              </a:p>
            </p:txBody>
          </p:sp>
          <p:grpSp>
            <p:nvGrpSpPr>
              <p:cNvPr id="3122" name="Group 27"/>
              <p:cNvGrpSpPr>
                <a:grpSpLocks/>
              </p:cNvGrpSpPr>
              <p:nvPr/>
            </p:nvGrpSpPr>
            <p:grpSpPr bwMode="auto">
              <a:xfrm rot="5400000">
                <a:off x="3168" y="2784"/>
                <a:ext cx="1056" cy="96"/>
                <a:chOff x="960" y="2592"/>
                <a:chExt cx="768" cy="96"/>
              </a:xfrm>
            </p:grpSpPr>
            <p:sp>
              <p:nvSpPr>
                <p:cNvPr id="3123" name="Arc 28"/>
                <p:cNvSpPr>
                  <a:spLocks/>
                </p:cNvSpPr>
                <p:nvPr/>
              </p:nvSpPr>
              <p:spPr bwMode="auto">
                <a:xfrm>
                  <a:off x="1655" y="2592"/>
                  <a:ext cx="73" cy="96"/>
                </a:xfrm>
                <a:custGeom>
                  <a:avLst/>
                  <a:gdLst>
                    <a:gd name="T0" fmla="*/ 0 w 21600"/>
                    <a:gd name="T1" fmla="*/ 0 h 43181"/>
                    <a:gd name="T2" fmla="*/ 0 w 21600"/>
                    <a:gd name="T3" fmla="*/ 0 h 43181"/>
                    <a:gd name="T4" fmla="*/ 0 w 21600"/>
                    <a:gd name="T5" fmla="*/ 0 h 43181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3181"/>
                    <a:gd name="T11" fmla="*/ 21600 w 21600"/>
                    <a:gd name="T12" fmla="*/ 43181 h 4318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3181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3179"/>
                        <a:pt x="12468" y="42699"/>
                        <a:pt x="899" y="43181"/>
                      </a:cubicBezTo>
                    </a:path>
                    <a:path w="21600" h="43181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3179"/>
                        <a:pt x="12468" y="42699"/>
                        <a:pt x="899" y="43181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/>
                <a:p>
                  <a:endParaRPr lang="zh-CN" altLang="en-US"/>
                </a:p>
              </p:txBody>
            </p:sp>
            <p:sp>
              <p:nvSpPr>
                <p:cNvPr id="3124" name="Line 29"/>
                <p:cNvSpPr>
                  <a:spLocks noChangeShapeType="1"/>
                </p:cNvSpPr>
                <p:nvPr/>
              </p:nvSpPr>
              <p:spPr bwMode="auto">
                <a:xfrm flipH="1">
                  <a:off x="960" y="2592"/>
                  <a:ext cx="69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125" name="Line 30"/>
                <p:cNvSpPr>
                  <a:spLocks noChangeShapeType="1"/>
                </p:cNvSpPr>
                <p:nvPr/>
              </p:nvSpPr>
              <p:spPr bwMode="auto">
                <a:xfrm flipH="1">
                  <a:off x="962" y="2688"/>
                  <a:ext cx="69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3119" name="Line 31"/>
            <p:cNvSpPr>
              <a:spLocks noChangeShapeType="1"/>
            </p:cNvSpPr>
            <p:nvPr/>
          </p:nvSpPr>
          <p:spPr bwMode="auto">
            <a:xfrm>
              <a:off x="4860" y="7320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20" name="Text Box 32"/>
            <p:cNvSpPr txBox="1">
              <a:spLocks noChangeArrowheads="1"/>
            </p:cNvSpPr>
            <p:nvPr/>
          </p:nvSpPr>
          <p:spPr bwMode="auto">
            <a:xfrm>
              <a:off x="5004" y="6996"/>
              <a:ext cx="540" cy="4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just" eaLnBrk="1" hangingPunct="1"/>
              <a:r>
                <a:rPr lang="en-US" altLang="zh-CN" sz="2400">
                  <a:latin typeface="华文中宋" pitchFamily="2" charset="-122"/>
                  <a:ea typeface="华文中宋" pitchFamily="2" charset="-122"/>
                </a:rPr>
                <a:t> θ</a:t>
              </a:r>
              <a:endParaRPr lang="en-US" altLang="zh-CN" sz="2400">
                <a:ea typeface="华文中宋" pitchFamily="2" charset="-122"/>
              </a:endParaRPr>
            </a:p>
          </p:txBody>
        </p:sp>
      </p:grpSp>
      <p:grpSp>
        <p:nvGrpSpPr>
          <p:cNvPr id="11" name="Group 33"/>
          <p:cNvGrpSpPr>
            <a:grpSpLocks/>
          </p:cNvGrpSpPr>
          <p:nvPr/>
        </p:nvGrpSpPr>
        <p:grpSpPr bwMode="auto">
          <a:xfrm>
            <a:off x="5773738" y="5259388"/>
            <a:ext cx="1371600" cy="750887"/>
            <a:chOff x="8460" y="6900"/>
            <a:chExt cx="1094" cy="600"/>
          </a:xfrm>
        </p:grpSpPr>
        <p:grpSp>
          <p:nvGrpSpPr>
            <p:cNvPr id="3110" name="Group 34"/>
            <p:cNvGrpSpPr>
              <a:grpSpLocks/>
            </p:cNvGrpSpPr>
            <p:nvPr/>
          </p:nvGrpSpPr>
          <p:grpSpPr bwMode="auto">
            <a:xfrm rot="18571264" flipV="1">
              <a:off x="8944" y="6416"/>
              <a:ext cx="125" cy="1094"/>
              <a:chOff x="3648" y="2304"/>
              <a:chExt cx="96" cy="1056"/>
            </a:xfrm>
          </p:grpSpPr>
          <p:sp>
            <p:nvSpPr>
              <p:cNvPr id="3113" name="AutoShape 35"/>
              <p:cNvSpPr>
                <a:spLocks noChangeArrowheads="1"/>
              </p:cNvSpPr>
              <p:nvPr/>
            </p:nvSpPr>
            <p:spPr bwMode="auto">
              <a:xfrm rot="5400000">
                <a:off x="3480" y="2718"/>
                <a:ext cx="432" cy="96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6D7276"/>
                  </a:gs>
                  <a:gs pos="50000">
                    <a:srgbClr val="EBF7FF"/>
                  </a:gs>
                  <a:gs pos="100000">
                    <a:srgbClr val="6D7276"/>
                  </a:gs>
                </a:gsLst>
                <a:lin ang="5400000" scaled="1"/>
              </a:gra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zh-CN" altLang="en-US"/>
              </a:p>
            </p:txBody>
          </p:sp>
          <p:grpSp>
            <p:nvGrpSpPr>
              <p:cNvPr id="3114" name="Group 36"/>
              <p:cNvGrpSpPr>
                <a:grpSpLocks/>
              </p:cNvGrpSpPr>
              <p:nvPr/>
            </p:nvGrpSpPr>
            <p:grpSpPr bwMode="auto">
              <a:xfrm rot="5400000">
                <a:off x="3168" y="2784"/>
                <a:ext cx="1056" cy="96"/>
                <a:chOff x="960" y="2592"/>
                <a:chExt cx="768" cy="96"/>
              </a:xfrm>
            </p:grpSpPr>
            <p:sp>
              <p:nvSpPr>
                <p:cNvPr id="3115" name="Arc 37"/>
                <p:cNvSpPr>
                  <a:spLocks/>
                </p:cNvSpPr>
                <p:nvPr/>
              </p:nvSpPr>
              <p:spPr bwMode="auto">
                <a:xfrm>
                  <a:off x="1655" y="2592"/>
                  <a:ext cx="73" cy="96"/>
                </a:xfrm>
                <a:custGeom>
                  <a:avLst/>
                  <a:gdLst>
                    <a:gd name="T0" fmla="*/ 0 w 21600"/>
                    <a:gd name="T1" fmla="*/ 0 h 43181"/>
                    <a:gd name="T2" fmla="*/ 0 w 21600"/>
                    <a:gd name="T3" fmla="*/ 0 h 43181"/>
                    <a:gd name="T4" fmla="*/ 0 w 21600"/>
                    <a:gd name="T5" fmla="*/ 0 h 43181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3181"/>
                    <a:gd name="T11" fmla="*/ 21600 w 21600"/>
                    <a:gd name="T12" fmla="*/ 43181 h 4318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3181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3179"/>
                        <a:pt x="12468" y="42699"/>
                        <a:pt x="899" y="43181"/>
                      </a:cubicBezTo>
                    </a:path>
                    <a:path w="21600" h="43181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3179"/>
                        <a:pt x="12468" y="42699"/>
                        <a:pt x="899" y="43181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/>
                <a:p>
                  <a:endParaRPr lang="zh-CN" altLang="en-US"/>
                </a:p>
              </p:txBody>
            </p:sp>
            <p:sp>
              <p:nvSpPr>
                <p:cNvPr id="3116" name="Line 38"/>
                <p:cNvSpPr>
                  <a:spLocks noChangeShapeType="1"/>
                </p:cNvSpPr>
                <p:nvPr/>
              </p:nvSpPr>
              <p:spPr bwMode="auto">
                <a:xfrm flipH="1">
                  <a:off x="960" y="2592"/>
                  <a:ext cx="69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117" name="Line 39"/>
                <p:cNvSpPr>
                  <a:spLocks noChangeShapeType="1"/>
                </p:cNvSpPr>
                <p:nvPr/>
              </p:nvSpPr>
              <p:spPr bwMode="auto">
                <a:xfrm flipH="1">
                  <a:off x="962" y="2688"/>
                  <a:ext cx="69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3111" name="Line 40"/>
            <p:cNvSpPr>
              <a:spLocks noChangeShapeType="1"/>
            </p:cNvSpPr>
            <p:nvPr/>
          </p:nvSpPr>
          <p:spPr bwMode="auto">
            <a:xfrm>
              <a:off x="8664" y="7368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12" name="Text Box 41"/>
            <p:cNvSpPr txBox="1">
              <a:spLocks noChangeArrowheads="1"/>
            </p:cNvSpPr>
            <p:nvPr/>
          </p:nvSpPr>
          <p:spPr bwMode="auto">
            <a:xfrm>
              <a:off x="8856" y="7032"/>
              <a:ext cx="540" cy="4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just" eaLnBrk="1" hangingPunct="1"/>
              <a:r>
                <a:rPr lang="en-US" altLang="zh-CN" sz="2400" b="1">
                  <a:latin typeface="华文中宋" pitchFamily="2" charset="-122"/>
                  <a:ea typeface="华文中宋" pitchFamily="2" charset="-122"/>
                </a:rPr>
                <a:t>θ</a:t>
              </a:r>
              <a:endParaRPr lang="en-US" altLang="zh-CN" sz="2400" b="1">
                <a:ea typeface="华文中宋" pitchFamily="2" charset="-122"/>
              </a:endParaRPr>
            </a:p>
          </p:txBody>
        </p:sp>
      </p:grpSp>
      <p:grpSp>
        <p:nvGrpSpPr>
          <p:cNvPr id="14" name="Group 42"/>
          <p:cNvGrpSpPr>
            <a:grpSpLocks/>
          </p:cNvGrpSpPr>
          <p:nvPr/>
        </p:nvGrpSpPr>
        <p:grpSpPr bwMode="auto">
          <a:xfrm>
            <a:off x="7526338" y="4649788"/>
            <a:ext cx="931862" cy="1260475"/>
            <a:chOff x="9000" y="6588"/>
            <a:chExt cx="744" cy="1007"/>
          </a:xfrm>
        </p:grpSpPr>
        <p:grpSp>
          <p:nvGrpSpPr>
            <p:cNvPr id="3082" name="Group 43"/>
            <p:cNvGrpSpPr>
              <a:grpSpLocks/>
            </p:cNvGrpSpPr>
            <p:nvPr/>
          </p:nvGrpSpPr>
          <p:grpSpPr bwMode="auto">
            <a:xfrm>
              <a:off x="9001" y="6987"/>
              <a:ext cx="103" cy="272"/>
              <a:chOff x="7380" y="2881"/>
              <a:chExt cx="215" cy="1382"/>
            </a:xfrm>
          </p:grpSpPr>
          <p:sp>
            <p:nvSpPr>
              <p:cNvPr id="3108" name="AutoShape 44" descr="浅色上对角线"/>
              <p:cNvSpPr>
                <a:spLocks noChangeAspect="1" noChangeArrowheads="1"/>
              </p:cNvSpPr>
              <p:nvPr/>
            </p:nvSpPr>
            <p:spPr bwMode="auto">
              <a:xfrm rot="-5400000">
                <a:off x="7360" y="2903"/>
                <a:ext cx="240" cy="196"/>
              </a:xfrm>
              <a:prstGeom prst="flowChartDelay">
                <a:avLst/>
              </a:prstGeom>
              <a:pattFill prst="ltUpDiag">
                <a:fgClr>
                  <a:srgbClr val="333333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09" name="Rectangle 45" descr="浅色上对角线"/>
              <p:cNvSpPr>
                <a:spLocks noChangeArrowheads="1"/>
              </p:cNvSpPr>
              <p:nvPr/>
            </p:nvSpPr>
            <p:spPr bwMode="auto">
              <a:xfrm rot="-5400000">
                <a:off x="6885" y="3553"/>
                <a:ext cx="1205" cy="215"/>
              </a:xfrm>
              <a:prstGeom prst="rect">
                <a:avLst/>
              </a:prstGeom>
              <a:pattFill prst="ltUpDiag">
                <a:fgClr>
                  <a:srgbClr val="333333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3083" name="Group 46"/>
            <p:cNvGrpSpPr>
              <a:grpSpLocks/>
            </p:cNvGrpSpPr>
            <p:nvPr/>
          </p:nvGrpSpPr>
          <p:grpSpPr bwMode="auto">
            <a:xfrm>
              <a:off x="9000" y="6588"/>
              <a:ext cx="744" cy="1007"/>
              <a:chOff x="9000" y="6588"/>
              <a:chExt cx="744" cy="1007"/>
            </a:xfrm>
          </p:grpSpPr>
          <p:grpSp>
            <p:nvGrpSpPr>
              <p:cNvPr id="3084" name="Group 47"/>
              <p:cNvGrpSpPr>
                <a:grpSpLocks/>
              </p:cNvGrpSpPr>
              <p:nvPr/>
            </p:nvGrpSpPr>
            <p:grpSpPr bwMode="auto">
              <a:xfrm>
                <a:off x="9000" y="6588"/>
                <a:ext cx="744" cy="1007"/>
                <a:chOff x="9000" y="6588"/>
                <a:chExt cx="744" cy="1007"/>
              </a:xfrm>
            </p:grpSpPr>
            <p:grpSp>
              <p:nvGrpSpPr>
                <p:cNvPr id="3086" name="Group 48"/>
                <p:cNvGrpSpPr>
                  <a:grpSpLocks/>
                </p:cNvGrpSpPr>
                <p:nvPr/>
              </p:nvGrpSpPr>
              <p:grpSpPr bwMode="auto">
                <a:xfrm>
                  <a:off x="9000" y="6588"/>
                  <a:ext cx="744" cy="1007"/>
                  <a:chOff x="9000" y="6588"/>
                  <a:chExt cx="744" cy="1007"/>
                </a:xfrm>
              </p:grpSpPr>
              <p:grpSp>
                <p:nvGrpSpPr>
                  <p:cNvPr id="3089" name="Group 49"/>
                  <p:cNvGrpSpPr>
                    <a:grpSpLocks/>
                  </p:cNvGrpSpPr>
                  <p:nvPr/>
                </p:nvGrpSpPr>
                <p:grpSpPr bwMode="auto">
                  <a:xfrm>
                    <a:off x="9000" y="6588"/>
                    <a:ext cx="744" cy="1007"/>
                    <a:chOff x="4680" y="1815"/>
                    <a:chExt cx="1560" cy="2111"/>
                  </a:xfrm>
                </p:grpSpPr>
                <p:grpSp>
                  <p:nvGrpSpPr>
                    <p:cNvPr id="3098" name="Group 5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80" y="1815"/>
                      <a:ext cx="1560" cy="1365"/>
                      <a:chOff x="4680" y="1815"/>
                      <a:chExt cx="1560" cy="1365"/>
                    </a:xfrm>
                  </p:grpSpPr>
                  <p:grpSp>
                    <p:nvGrpSpPr>
                      <p:cNvPr id="3102" name="Group 5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80" y="1815"/>
                        <a:ext cx="210" cy="1365"/>
                        <a:chOff x="4695" y="1755"/>
                        <a:chExt cx="210" cy="2040"/>
                      </a:xfrm>
                    </p:grpSpPr>
                    <p:sp>
                      <p:nvSpPr>
                        <p:cNvPr id="3106" name="Line 5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95" y="1755"/>
                          <a:ext cx="0" cy="20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3107" name="Line 5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905" y="1755"/>
                          <a:ext cx="0" cy="20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</p:grpSp>
                  <p:grpSp>
                    <p:nvGrpSpPr>
                      <p:cNvPr id="3103" name="Group 5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6030" y="1815"/>
                        <a:ext cx="210" cy="1365"/>
                        <a:chOff x="4695" y="1755"/>
                        <a:chExt cx="210" cy="2040"/>
                      </a:xfrm>
                    </p:grpSpPr>
                    <p:sp>
                      <p:nvSpPr>
                        <p:cNvPr id="3104" name="Line 5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95" y="1755"/>
                          <a:ext cx="0" cy="20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3105" name="Line 5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905" y="1755"/>
                          <a:ext cx="0" cy="20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</p:grpSp>
                </p:grpSp>
                <p:grpSp>
                  <p:nvGrpSpPr>
                    <p:cNvPr id="3099" name="Group 5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82" y="3149"/>
                      <a:ext cx="1553" cy="777"/>
                      <a:chOff x="4682" y="3149"/>
                      <a:chExt cx="1553" cy="777"/>
                    </a:xfrm>
                  </p:grpSpPr>
                  <p:sp>
                    <p:nvSpPr>
                      <p:cNvPr id="3100" name="Arc 58" descr="浅色上对角线"/>
                      <p:cNvSpPr>
                        <a:spLocks/>
                      </p:cNvSpPr>
                      <p:nvPr/>
                    </p:nvSpPr>
                    <p:spPr bwMode="auto">
                      <a:xfrm rot="5400000" flipV="1">
                        <a:off x="5070" y="2761"/>
                        <a:ext cx="777" cy="1553"/>
                      </a:xfrm>
                      <a:custGeom>
                        <a:avLst/>
                        <a:gdLst>
                          <a:gd name="T0" fmla="*/ 1 w 22050"/>
                          <a:gd name="T1" fmla="*/ 0 h 43200"/>
                          <a:gd name="T2" fmla="*/ 0 w 22050"/>
                          <a:gd name="T3" fmla="*/ 56 h 43200"/>
                          <a:gd name="T4" fmla="*/ 1 w 22050"/>
                          <a:gd name="T5" fmla="*/ 28 h 43200"/>
                          <a:gd name="T6" fmla="*/ 0 60000 65536"/>
                          <a:gd name="T7" fmla="*/ 0 60000 65536"/>
                          <a:gd name="T8" fmla="*/ 0 60000 65536"/>
                          <a:gd name="T9" fmla="*/ 0 w 22050"/>
                          <a:gd name="T10" fmla="*/ 0 h 43200"/>
                          <a:gd name="T11" fmla="*/ 22050 w 22050"/>
                          <a:gd name="T12" fmla="*/ 43200 h 43200"/>
                        </a:gdLst>
                        <a:ahLst/>
                        <a:cxnLst>
                          <a:cxn ang="T6">
                            <a:pos x="T0" y="T1"/>
                          </a:cxn>
                          <a:cxn ang="T7">
                            <a:pos x="T2" y="T3"/>
                          </a:cxn>
                          <a:cxn ang="T8">
                            <a:pos x="T4" y="T5"/>
                          </a:cxn>
                        </a:cxnLst>
                        <a:rect l="T9" t="T10" r="T11" b="T12"/>
                        <a:pathLst>
                          <a:path w="22050" h="43200" fill="none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</a:path>
                          <a:path w="22050" h="43200" stroke="0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  <a:lnTo>
                              <a:pt x="450" y="21600"/>
                            </a:lnTo>
                            <a:close/>
                          </a:path>
                        </a:pathLst>
                      </a:custGeom>
                      <a:pattFill prst="ltUpDiag">
                        <a:fgClr>
                          <a:srgbClr val="000000"/>
                        </a:fgClr>
                        <a:bgClr>
                          <a:srgbClr val="FFFFFF"/>
                        </a:bgClr>
                      </a:patt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101" name="Arc 59"/>
                      <p:cNvSpPr>
                        <a:spLocks/>
                      </p:cNvSpPr>
                      <p:nvPr/>
                    </p:nvSpPr>
                    <p:spPr bwMode="auto">
                      <a:xfrm rot="5400000" flipV="1">
                        <a:off x="5177" y="2868"/>
                        <a:ext cx="567" cy="1134"/>
                      </a:xfrm>
                      <a:custGeom>
                        <a:avLst/>
                        <a:gdLst>
                          <a:gd name="T0" fmla="*/ 0 w 22050"/>
                          <a:gd name="T1" fmla="*/ 0 h 43200"/>
                          <a:gd name="T2" fmla="*/ 0 w 22050"/>
                          <a:gd name="T3" fmla="*/ 30 h 43200"/>
                          <a:gd name="T4" fmla="*/ 0 w 22050"/>
                          <a:gd name="T5" fmla="*/ 15 h 43200"/>
                          <a:gd name="T6" fmla="*/ 0 60000 65536"/>
                          <a:gd name="T7" fmla="*/ 0 60000 65536"/>
                          <a:gd name="T8" fmla="*/ 0 60000 65536"/>
                          <a:gd name="T9" fmla="*/ 0 w 22050"/>
                          <a:gd name="T10" fmla="*/ 0 h 43200"/>
                          <a:gd name="T11" fmla="*/ 22050 w 22050"/>
                          <a:gd name="T12" fmla="*/ 43200 h 43200"/>
                        </a:gdLst>
                        <a:ahLst/>
                        <a:cxnLst>
                          <a:cxn ang="T6">
                            <a:pos x="T0" y="T1"/>
                          </a:cxn>
                          <a:cxn ang="T7">
                            <a:pos x="T2" y="T3"/>
                          </a:cxn>
                          <a:cxn ang="T8">
                            <a:pos x="T4" y="T5"/>
                          </a:cxn>
                        </a:cxnLst>
                        <a:rect l="T9" t="T10" r="T11" b="T12"/>
                        <a:pathLst>
                          <a:path w="22050" h="43200" fill="none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</a:path>
                          <a:path w="22050" h="43200" stroke="0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  <a:lnTo>
                              <a:pt x="450" y="21600"/>
                            </a:lnTo>
                            <a:close/>
                          </a:path>
                        </a:pathLst>
                      </a:custGeom>
                      <a:gradFill rotWithShape="1">
                        <a:gsLst>
                          <a:gs pos="0">
                            <a:srgbClr val="FBFED6"/>
                          </a:gs>
                          <a:gs pos="100000">
                            <a:srgbClr val="FFFFFF"/>
                          </a:gs>
                        </a:gsLst>
                        <a:lin ang="5400000" scaled="1"/>
                      </a:gra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  <p:grpSp>
                <p:nvGrpSpPr>
                  <p:cNvPr id="3090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9004" y="6732"/>
                    <a:ext cx="103" cy="257"/>
                    <a:chOff x="7380" y="2881"/>
                    <a:chExt cx="215" cy="1382"/>
                  </a:xfrm>
                </p:grpSpPr>
                <p:sp>
                  <p:nvSpPr>
                    <p:cNvPr id="3096" name="AutoShape 61" descr="浅色上对角线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-5400000">
                      <a:off x="7360" y="2903"/>
                      <a:ext cx="240" cy="196"/>
                    </a:xfrm>
                    <a:prstGeom prst="flowChartDelay">
                      <a:avLst/>
                    </a:prstGeom>
                    <a:pattFill prst="ltUpDiag">
                      <a:fgClr>
                        <a:srgbClr val="333333"/>
                      </a:fgClr>
                      <a:bgClr>
                        <a:srgbClr val="FFFFFF"/>
                      </a:bgClr>
                    </a:patt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097" name="Rectangle 62" descr="浅色上对角线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6885" y="3553"/>
                      <a:ext cx="1205" cy="215"/>
                    </a:xfrm>
                    <a:prstGeom prst="rect">
                      <a:avLst/>
                    </a:prstGeom>
                    <a:pattFill prst="ltUpDiag">
                      <a:fgClr>
                        <a:srgbClr val="333333"/>
                      </a:fgClr>
                      <a:bgClr>
                        <a:srgbClr val="FFFFFF"/>
                      </a:bgClr>
                    </a:patt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3091" name="Group 63"/>
                  <p:cNvGrpSpPr>
                    <a:grpSpLocks/>
                  </p:cNvGrpSpPr>
                  <p:nvPr/>
                </p:nvGrpSpPr>
                <p:grpSpPr bwMode="auto">
                  <a:xfrm rot="10800000" flipH="1">
                    <a:off x="9000" y="6588"/>
                    <a:ext cx="103" cy="553"/>
                    <a:chOff x="8753" y="1440"/>
                    <a:chExt cx="220" cy="1895"/>
                  </a:xfrm>
                </p:grpSpPr>
                <p:sp>
                  <p:nvSpPr>
                    <p:cNvPr id="3092" name="Arc 64"/>
                    <p:cNvSpPr>
                      <a:spLocks/>
                    </p:cNvSpPr>
                    <p:nvPr/>
                  </p:nvSpPr>
                  <p:spPr bwMode="auto">
                    <a:xfrm rot="5400000" flipV="1">
                      <a:off x="8807" y="3179"/>
                      <a:ext cx="102" cy="210"/>
                    </a:xfrm>
                    <a:custGeom>
                      <a:avLst/>
                      <a:gdLst>
                        <a:gd name="T0" fmla="*/ 0 w 22050"/>
                        <a:gd name="T1" fmla="*/ 0 h 43200"/>
                        <a:gd name="T2" fmla="*/ 0 w 22050"/>
                        <a:gd name="T3" fmla="*/ 1 h 43200"/>
                        <a:gd name="T4" fmla="*/ 0 w 22050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  <a:gd name="T9" fmla="*/ 0 w 22050"/>
                        <a:gd name="T10" fmla="*/ 0 h 43200"/>
                        <a:gd name="T11" fmla="*/ 22050 w 22050"/>
                        <a:gd name="T12" fmla="*/ 43200 h 432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2050" h="43200" fill="none" extrusionOk="0">
                          <a:moveTo>
                            <a:pt x="449" y="0"/>
                          </a:moveTo>
                          <a:cubicBezTo>
                            <a:pt x="12379" y="0"/>
                            <a:pt x="22050" y="9670"/>
                            <a:pt x="22050" y="21600"/>
                          </a:cubicBezTo>
                          <a:cubicBezTo>
                            <a:pt x="22050" y="33529"/>
                            <a:pt x="12379" y="43200"/>
                            <a:pt x="450" y="43200"/>
                          </a:cubicBezTo>
                          <a:cubicBezTo>
                            <a:pt x="299" y="43200"/>
                            <a:pt x="149" y="43198"/>
                            <a:pt x="-1" y="43195"/>
                          </a:cubicBezTo>
                        </a:path>
                        <a:path w="22050" h="43200" stroke="0" extrusionOk="0">
                          <a:moveTo>
                            <a:pt x="449" y="0"/>
                          </a:moveTo>
                          <a:cubicBezTo>
                            <a:pt x="12379" y="0"/>
                            <a:pt x="22050" y="9670"/>
                            <a:pt x="22050" y="21600"/>
                          </a:cubicBezTo>
                          <a:cubicBezTo>
                            <a:pt x="22050" y="33529"/>
                            <a:pt x="12379" y="43200"/>
                            <a:pt x="450" y="43200"/>
                          </a:cubicBezTo>
                          <a:cubicBezTo>
                            <a:pt x="299" y="43200"/>
                            <a:pt x="149" y="43198"/>
                            <a:pt x="-1" y="43195"/>
                          </a:cubicBezTo>
                          <a:lnTo>
                            <a:pt x="450" y="21600"/>
                          </a:lnTo>
                          <a:close/>
                        </a:path>
                      </a:pathLst>
                    </a:cu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grpSp>
                  <p:nvGrpSpPr>
                    <p:cNvPr id="3093" name="Group 6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763" y="1440"/>
                      <a:ext cx="210" cy="1822"/>
                      <a:chOff x="4695" y="1755"/>
                      <a:chExt cx="210" cy="2040"/>
                    </a:xfrm>
                  </p:grpSpPr>
                  <p:sp>
                    <p:nvSpPr>
                      <p:cNvPr id="3094" name="Line 6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695" y="1755"/>
                        <a:ext cx="0" cy="204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095" name="Line 6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905" y="1755"/>
                        <a:ext cx="0" cy="204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</p:grpSp>
            <p:sp>
              <p:nvSpPr>
                <p:cNvPr id="3087" name="Line 68"/>
                <p:cNvSpPr>
                  <a:spLocks noChangeShapeType="1"/>
                </p:cNvSpPr>
                <p:nvPr/>
              </p:nvSpPr>
              <p:spPr bwMode="auto">
                <a:xfrm>
                  <a:off x="9180" y="7212"/>
                  <a:ext cx="54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088" name="Line 69"/>
                <p:cNvSpPr>
                  <a:spLocks noChangeShapeType="1"/>
                </p:cNvSpPr>
                <p:nvPr/>
              </p:nvSpPr>
              <p:spPr bwMode="auto">
                <a:xfrm>
                  <a:off x="9012" y="6732"/>
                  <a:ext cx="36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3085" name="Text Box 70"/>
              <p:cNvSpPr txBox="1">
                <a:spLocks noChangeArrowheads="1"/>
              </p:cNvSpPr>
              <p:nvPr/>
            </p:nvSpPr>
            <p:spPr bwMode="auto">
              <a:xfrm>
                <a:off x="9072" y="6744"/>
                <a:ext cx="540" cy="4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algn="just" eaLnBrk="1" hangingPunct="1"/>
                <a:r>
                  <a:rPr lang="en-US" altLang="zh-CN" sz="2800" b="1">
                    <a:latin typeface="华文中宋" pitchFamily="2" charset="-122"/>
                    <a:ea typeface="华文中宋" pitchFamily="2" charset="-122"/>
                  </a:rPr>
                  <a:t>h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75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75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75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75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7" descr="JA000006ZW3_0011_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886200"/>
            <a:ext cx="3505200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304800" y="611188"/>
            <a:ext cx="3740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解：根据题意，由图知</a:t>
            </a:r>
          </a:p>
        </p:txBody>
      </p:sp>
      <p:sp>
        <p:nvSpPr>
          <p:cNvPr id="78851" name="Rectangle 3"/>
          <p:cNvSpPr>
            <a:spLocks noChangeArrowheads="1"/>
          </p:cNvSpPr>
          <p:nvPr/>
        </p:nvSpPr>
        <p:spPr bwMode="auto">
          <a:xfrm>
            <a:off x="457200" y="1068388"/>
            <a:ext cx="76819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p</a:t>
            </a:r>
            <a:r>
              <a:rPr lang="en-US" altLang="zh-CN" sz="2800" b="1" baseline="-25000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1</a:t>
            </a:r>
            <a:r>
              <a:rPr lang="en-US" altLang="zh-CN" sz="28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=p</a:t>
            </a:r>
            <a:r>
              <a:rPr lang="en-US" altLang="zh-CN" sz="2800" b="1" baseline="-25000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0</a:t>
            </a:r>
            <a:r>
              <a:rPr lang="en-US" altLang="zh-CN" sz="28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+2cmHg</a:t>
            </a:r>
            <a:r>
              <a:rPr lang="zh-CN" altLang="en-US" sz="28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＝</a:t>
            </a:r>
            <a:r>
              <a:rPr lang="en-US" altLang="zh-CN" sz="28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78cmHg</a:t>
            </a:r>
            <a:r>
              <a:rPr lang="zh-CN" altLang="en-US" sz="28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，</a:t>
            </a:r>
            <a:r>
              <a:rPr lang="en-US" altLang="zh-CN" sz="28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V</a:t>
            </a:r>
            <a:r>
              <a:rPr lang="en-US" altLang="zh-CN" sz="2800" b="1" baseline="-25000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1</a:t>
            </a:r>
            <a:r>
              <a:rPr lang="en-US" altLang="zh-CN" sz="28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=(8+2)S=10S</a:t>
            </a:r>
            <a:r>
              <a:rPr lang="zh-CN" altLang="en-US" sz="28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，</a:t>
            </a: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457200" y="1582738"/>
            <a:ext cx="8281988" cy="116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8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p</a:t>
            </a:r>
            <a:r>
              <a:rPr lang="en-US" altLang="zh-CN" sz="2800" b="1" baseline="-25000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2</a:t>
            </a:r>
            <a:r>
              <a:rPr lang="en-US" altLang="zh-CN" sz="28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=p</a:t>
            </a:r>
            <a:r>
              <a:rPr lang="en-US" altLang="zh-CN" sz="2800" b="1" baseline="-25000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0</a:t>
            </a:r>
            <a:r>
              <a:rPr lang="en-US" altLang="zh-CN" sz="28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-2cmHg=74cmHg</a:t>
            </a:r>
            <a:r>
              <a:rPr lang="zh-CN" altLang="en-US" sz="28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，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zh-CN" sz="28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V</a:t>
            </a:r>
            <a:r>
              <a:rPr lang="en-US" altLang="zh-CN" sz="2800" b="1" baseline="-25000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2</a:t>
            </a:r>
            <a:r>
              <a:rPr lang="en-US" altLang="zh-CN" sz="28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=[(8+x)-2]·S=(6+x)S</a:t>
            </a:r>
            <a:r>
              <a:rPr lang="zh-CN" altLang="en-US" sz="28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．</a:t>
            </a:r>
            <a:endParaRPr lang="zh-CN" altLang="en-US" sz="2800" b="1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12294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596188" y="6524625"/>
            <a:ext cx="323850" cy="179388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78858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971800"/>
            <a:ext cx="426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859" name="Picture 1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505200"/>
            <a:ext cx="441960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860" name="Picture 1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114800"/>
            <a:ext cx="4572000" cy="38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8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8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8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381000" y="482600"/>
            <a:ext cx="8424863" cy="287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800" b="1">
                <a:latin typeface="华文中宋" pitchFamily="2" charset="-122"/>
                <a:ea typeface="华文中宋" pitchFamily="2" charset="-122"/>
              </a:rPr>
              <a:t>例</a:t>
            </a:r>
            <a:r>
              <a:rPr lang="en-US" altLang="zh-CN" sz="2800" b="1">
                <a:latin typeface="华文中宋" pitchFamily="2" charset="-122"/>
                <a:ea typeface="华文中宋" pitchFamily="2" charset="-122"/>
              </a:rPr>
              <a:t>2  </a:t>
            </a:r>
            <a:r>
              <a:rPr lang="zh-CN" altLang="en-US" sz="2800" b="1">
                <a:latin typeface="华文中宋" pitchFamily="2" charset="-122"/>
                <a:ea typeface="华文中宋" pitchFamily="2" charset="-122"/>
              </a:rPr>
              <a:t>均匀</a:t>
            </a:r>
            <a:r>
              <a:rPr lang="en-US" altLang="zh-CN" sz="2800" b="1">
                <a:latin typeface="华文中宋" pitchFamily="2" charset="-122"/>
                <a:ea typeface="华文中宋" pitchFamily="2" charset="-122"/>
              </a:rPr>
              <a:t>U</a:t>
            </a:r>
            <a:r>
              <a:rPr lang="zh-CN" altLang="en-US" sz="2800" b="1">
                <a:latin typeface="华文中宋" pitchFamily="2" charset="-122"/>
                <a:ea typeface="华文中宋" pitchFamily="2" charset="-122"/>
              </a:rPr>
              <a:t>形玻璃管竖直放置，用水银将一些空气封在</a:t>
            </a:r>
            <a:r>
              <a:rPr lang="en-US" altLang="zh-CN" sz="2800" b="1">
                <a:latin typeface="华文中宋" pitchFamily="2" charset="-122"/>
                <a:ea typeface="华文中宋" pitchFamily="2" charset="-122"/>
              </a:rPr>
              <a:t>A</a:t>
            </a:r>
            <a:r>
              <a:rPr lang="zh-CN" altLang="en-US" sz="2800" b="1">
                <a:latin typeface="华文中宋" pitchFamily="2" charset="-122"/>
                <a:ea typeface="华文中宋" pitchFamily="2" charset="-122"/>
              </a:rPr>
              <a:t>管内，当</a:t>
            </a:r>
            <a:r>
              <a:rPr lang="en-US" altLang="zh-CN" sz="2800" b="1">
                <a:latin typeface="华文中宋" pitchFamily="2" charset="-122"/>
                <a:ea typeface="华文中宋" pitchFamily="2" charset="-122"/>
              </a:rPr>
              <a:t>A</a:t>
            </a:r>
            <a:r>
              <a:rPr lang="zh-CN" altLang="en-US" sz="2800" b="1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800" b="1">
                <a:latin typeface="华文中宋" pitchFamily="2" charset="-122"/>
                <a:ea typeface="华文中宋" pitchFamily="2" charset="-122"/>
              </a:rPr>
              <a:t>B</a:t>
            </a:r>
            <a:r>
              <a:rPr lang="zh-CN" altLang="en-US" sz="2800" b="1">
                <a:latin typeface="华文中宋" pitchFamily="2" charset="-122"/>
                <a:ea typeface="华文中宋" pitchFamily="2" charset="-122"/>
              </a:rPr>
              <a:t>两管水银面相平时，大气压强支持</a:t>
            </a:r>
            <a:r>
              <a:rPr lang="en-US" altLang="zh-CN" sz="2800" b="1">
                <a:latin typeface="华文中宋" pitchFamily="2" charset="-122"/>
                <a:ea typeface="华文中宋" pitchFamily="2" charset="-122"/>
              </a:rPr>
              <a:t>72cmHg</a:t>
            </a:r>
            <a:r>
              <a:rPr lang="zh-CN" altLang="en-US" sz="2800" b="1">
                <a:latin typeface="华文中宋" pitchFamily="2" charset="-122"/>
                <a:ea typeface="华文中宋" pitchFamily="2" charset="-122"/>
              </a:rPr>
              <a:t>．</a:t>
            </a:r>
            <a:r>
              <a:rPr lang="en-US" altLang="zh-CN" sz="2800" b="1">
                <a:latin typeface="华文中宋" pitchFamily="2" charset="-122"/>
                <a:ea typeface="华文中宋" pitchFamily="2" charset="-122"/>
              </a:rPr>
              <a:t>A</a:t>
            </a:r>
            <a:r>
              <a:rPr lang="zh-CN" altLang="en-US" sz="2800" b="1">
                <a:latin typeface="华文中宋" pitchFamily="2" charset="-122"/>
                <a:ea typeface="华文中宋" pitchFamily="2" charset="-122"/>
              </a:rPr>
              <a:t>管内空气柱长度为</a:t>
            </a:r>
            <a:r>
              <a:rPr lang="en-US" altLang="zh-CN" sz="2800" b="1">
                <a:latin typeface="华文中宋" pitchFamily="2" charset="-122"/>
                <a:ea typeface="华文中宋" pitchFamily="2" charset="-122"/>
              </a:rPr>
              <a:t>10cm</a:t>
            </a:r>
            <a:r>
              <a:rPr lang="zh-CN" altLang="en-US" sz="2800" b="1">
                <a:latin typeface="华文中宋" pitchFamily="2" charset="-122"/>
                <a:ea typeface="华文中宋" pitchFamily="2" charset="-122"/>
              </a:rPr>
              <a:t>，现往</a:t>
            </a:r>
            <a:r>
              <a:rPr lang="en-US" altLang="zh-CN" sz="2800" b="1">
                <a:latin typeface="华文中宋" pitchFamily="2" charset="-122"/>
                <a:ea typeface="华文中宋" pitchFamily="2" charset="-122"/>
              </a:rPr>
              <a:t>B</a:t>
            </a:r>
            <a:r>
              <a:rPr lang="zh-CN" altLang="en-US" sz="2800" b="1">
                <a:latin typeface="华文中宋" pitchFamily="2" charset="-122"/>
                <a:ea typeface="华文中宋" pitchFamily="2" charset="-122"/>
              </a:rPr>
              <a:t>管中注入水银，当两管水银面高度差为</a:t>
            </a:r>
            <a:r>
              <a:rPr lang="en-US" altLang="zh-CN" sz="2800" b="1">
                <a:latin typeface="华文中宋" pitchFamily="2" charset="-122"/>
                <a:ea typeface="华文中宋" pitchFamily="2" charset="-122"/>
              </a:rPr>
              <a:t>18 cm</a:t>
            </a:r>
            <a:r>
              <a:rPr lang="zh-CN" altLang="en-US" sz="2800" b="1">
                <a:latin typeface="华文中宋" pitchFamily="2" charset="-122"/>
                <a:ea typeface="华文中宋" pitchFamily="2" charset="-122"/>
              </a:rPr>
              <a:t>时，</a:t>
            </a:r>
            <a:r>
              <a:rPr lang="en-US" altLang="zh-CN" sz="2800" b="1">
                <a:latin typeface="华文中宋" pitchFamily="2" charset="-122"/>
                <a:ea typeface="华文中宋" pitchFamily="2" charset="-122"/>
              </a:rPr>
              <a:t>A</a:t>
            </a:r>
            <a:r>
              <a:rPr lang="zh-CN" altLang="en-US" sz="2800" b="1">
                <a:latin typeface="华文中宋" pitchFamily="2" charset="-122"/>
                <a:ea typeface="华文中宋" pitchFamily="2" charset="-122"/>
              </a:rPr>
              <a:t>管中空气柱长度是多少？注入水银柱长度是多少？</a:t>
            </a:r>
          </a:p>
        </p:txBody>
      </p:sp>
      <p:pic>
        <p:nvPicPr>
          <p:cNvPr id="13315" name="Picture 3" descr="JA000006ZW3_0011_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187700"/>
            <a:ext cx="3382963" cy="313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381000" y="3276600"/>
            <a:ext cx="45720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28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解： </a:t>
            </a:r>
            <a:r>
              <a:rPr lang="en-US" altLang="zh-CN" sz="28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p</a:t>
            </a:r>
            <a:r>
              <a:rPr lang="en-US" altLang="zh-CN" sz="2800" b="1" baseline="-25000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1</a:t>
            </a:r>
            <a:r>
              <a:rPr lang="en-US" altLang="zh-CN" sz="28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=p</a:t>
            </a:r>
            <a:r>
              <a:rPr lang="en-US" altLang="zh-CN" sz="2800" b="1" baseline="-25000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0</a:t>
            </a:r>
            <a:r>
              <a:rPr lang="en-US" altLang="zh-CN" sz="28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=72cm Hg</a:t>
            </a:r>
            <a:r>
              <a:rPr lang="zh-CN" altLang="en-US" sz="28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， </a:t>
            </a:r>
          </a:p>
          <a:p>
            <a:pPr>
              <a:lnSpc>
                <a:spcPct val="125000"/>
              </a:lnSpc>
            </a:pPr>
            <a:r>
              <a:rPr lang="zh-CN" altLang="en-US" sz="28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       </a:t>
            </a:r>
            <a:r>
              <a:rPr lang="en-US" altLang="zh-CN" sz="28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V</a:t>
            </a:r>
            <a:r>
              <a:rPr lang="en-US" altLang="zh-CN" sz="2800" b="1" baseline="-25000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1</a:t>
            </a:r>
            <a:r>
              <a:rPr lang="en-US" altLang="zh-CN" sz="28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=10S</a:t>
            </a:r>
            <a:r>
              <a:rPr lang="zh-CN" altLang="en-US" sz="28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，</a:t>
            </a:r>
          </a:p>
        </p:txBody>
      </p:sp>
      <p:sp>
        <p:nvSpPr>
          <p:cNvPr id="82950" name="Rectangle 6"/>
          <p:cNvSpPr>
            <a:spLocks noChangeArrowheads="1"/>
          </p:cNvSpPr>
          <p:nvPr/>
        </p:nvSpPr>
        <p:spPr bwMode="auto">
          <a:xfrm>
            <a:off x="1193800" y="4419600"/>
            <a:ext cx="1854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V</a:t>
            </a:r>
            <a:r>
              <a:rPr lang="en-US" altLang="zh-CN" sz="2800" b="1" baseline="-25000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2</a:t>
            </a:r>
            <a:r>
              <a:rPr lang="zh-CN" altLang="en-US" sz="28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＝</a:t>
            </a:r>
            <a:r>
              <a:rPr lang="en-US" altLang="zh-CN" sz="28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2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8" grpId="0"/>
      <p:bldP spid="829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381000" y="762000"/>
            <a:ext cx="441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zh-CN" sz="28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p</a:t>
            </a:r>
            <a:r>
              <a:rPr lang="en-US" altLang="zh-CN" sz="2800" b="1" baseline="-25000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2</a:t>
            </a:r>
            <a:r>
              <a:rPr lang="en-US" altLang="zh-CN" sz="28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=p</a:t>
            </a:r>
            <a:r>
              <a:rPr lang="en-US" altLang="zh-CN" sz="2800" b="1" baseline="-25000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0</a:t>
            </a:r>
            <a:r>
              <a:rPr lang="en-US" altLang="zh-CN" sz="28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+18</a:t>
            </a:r>
            <a:r>
              <a:rPr lang="zh-CN" altLang="en-US" sz="28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＝</a:t>
            </a:r>
            <a:r>
              <a:rPr lang="en-US" altLang="zh-CN" sz="28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90 cm Hg</a:t>
            </a:r>
          </a:p>
        </p:txBody>
      </p:sp>
      <p:pic>
        <p:nvPicPr>
          <p:cNvPr id="83971" name="Picture 3" descr="http://192.168.0.45:8080/Resource/GZ/GZWL/JAJC/G3/JA000006ZW3_0011_6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24000"/>
            <a:ext cx="5791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3972" name="Picture 4" descr="JA000006ZW3_0011_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362200"/>
            <a:ext cx="5943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3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3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498475" y="152400"/>
            <a:ext cx="85693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800" b="1">
                <a:latin typeface="华文中宋" pitchFamily="2" charset="-122"/>
                <a:ea typeface="华文中宋" pitchFamily="2" charset="-122"/>
              </a:rPr>
              <a:t>例</a:t>
            </a:r>
            <a:r>
              <a:rPr lang="en-US" altLang="zh-CN" sz="2800" b="1">
                <a:latin typeface="华文中宋" pitchFamily="2" charset="-122"/>
                <a:ea typeface="华文中宋" pitchFamily="2" charset="-122"/>
              </a:rPr>
              <a:t>3.  </a:t>
            </a:r>
            <a:r>
              <a:rPr lang="zh-CN" altLang="en-US" sz="2800" b="1">
                <a:latin typeface="华文中宋" pitchFamily="2" charset="-122"/>
                <a:ea typeface="华文中宋" pitchFamily="2" charset="-122"/>
              </a:rPr>
              <a:t>某个容器的容积是</a:t>
            </a:r>
            <a:r>
              <a:rPr lang="en-US" altLang="zh-CN" sz="2800" b="1">
                <a:latin typeface="华文中宋" pitchFamily="2" charset="-122"/>
                <a:ea typeface="华文中宋" pitchFamily="2" charset="-122"/>
              </a:rPr>
              <a:t>10L</a:t>
            </a:r>
            <a:r>
              <a:rPr lang="zh-CN" altLang="en-US" sz="2800" b="1">
                <a:latin typeface="华文中宋" pitchFamily="2" charset="-122"/>
                <a:ea typeface="华文中宋" pitchFamily="2" charset="-122"/>
              </a:rPr>
              <a:t>，所装气体的压强是</a:t>
            </a:r>
            <a:r>
              <a:rPr lang="en-US" altLang="zh-CN" sz="2800" b="1">
                <a:latin typeface="华文中宋" pitchFamily="2" charset="-122"/>
                <a:ea typeface="华文中宋" pitchFamily="2" charset="-122"/>
              </a:rPr>
              <a:t>20×10</a:t>
            </a:r>
            <a:r>
              <a:rPr lang="en-US" altLang="zh-CN" sz="2800" b="1" baseline="30000">
                <a:latin typeface="华文中宋" pitchFamily="2" charset="-122"/>
                <a:ea typeface="华文中宋" pitchFamily="2" charset="-122"/>
              </a:rPr>
              <a:t>5</a:t>
            </a:r>
            <a:r>
              <a:rPr lang="en-US" altLang="zh-CN" sz="2800" b="1">
                <a:latin typeface="华文中宋" pitchFamily="2" charset="-122"/>
                <a:ea typeface="华文中宋" pitchFamily="2" charset="-122"/>
              </a:rPr>
              <a:t>Pa</a:t>
            </a:r>
            <a:r>
              <a:rPr lang="zh-CN" altLang="en-US" sz="2800" b="1">
                <a:latin typeface="华文中宋" pitchFamily="2" charset="-122"/>
                <a:ea typeface="华文中宋" pitchFamily="2" charset="-122"/>
              </a:rPr>
              <a:t>。如果温度保持不变，把容器的开关打开以后，容器里剩下的气体是原来的百分之几？设大气压是</a:t>
            </a:r>
            <a:r>
              <a:rPr lang="en-US" altLang="zh-CN" sz="2800" b="1">
                <a:latin typeface="华文中宋" pitchFamily="2" charset="-122"/>
                <a:ea typeface="华文中宋" pitchFamily="2" charset="-122"/>
              </a:rPr>
              <a:t>1.0×10</a:t>
            </a:r>
            <a:r>
              <a:rPr lang="en-US" altLang="zh-CN" sz="2800" b="1" baseline="30000">
                <a:latin typeface="华文中宋" pitchFamily="2" charset="-122"/>
                <a:ea typeface="华文中宋" pitchFamily="2" charset="-122"/>
              </a:rPr>
              <a:t>5</a:t>
            </a:r>
            <a:r>
              <a:rPr lang="en-US" altLang="zh-CN" sz="2800" b="1">
                <a:latin typeface="华文中宋" pitchFamily="2" charset="-122"/>
                <a:ea typeface="华文中宋" pitchFamily="2" charset="-122"/>
              </a:rPr>
              <a:t>Pa</a:t>
            </a:r>
            <a:r>
              <a:rPr lang="zh-CN" altLang="en-US" sz="2800" b="1">
                <a:latin typeface="华文中宋" pitchFamily="2" charset="-122"/>
                <a:ea typeface="华文中宋" pitchFamily="2" charset="-122"/>
              </a:rPr>
              <a:t>。</a:t>
            </a:r>
          </a:p>
        </p:txBody>
      </p:sp>
      <p:sp>
        <p:nvSpPr>
          <p:cNvPr id="87043" name="Rectangle 3"/>
          <p:cNvSpPr>
            <a:spLocks noChangeArrowheads="1"/>
          </p:cNvSpPr>
          <p:nvPr/>
        </p:nvSpPr>
        <p:spPr bwMode="auto">
          <a:xfrm>
            <a:off x="468313" y="2286000"/>
            <a:ext cx="464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400" b="1">
                <a:latin typeface="华文中宋" pitchFamily="2" charset="-122"/>
                <a:ea typeface="华文中宋" pitchFamily="2" charset="-122"/>
              </a:rPr>
              <a:t>解  设容器原装气体为研究对象。</a:t>
            </a:r>
          </a:p>
        </p:txBody>
      </p:sp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468313" y="2740025"/>
            <a:ext cx="828040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2400" b="1">
                <a:latin typeface="华文中宋" pitchFamily="2" charset="-122"/>
                <a:ea typeface="华文中宋" pitchFamily="2" charset="-122"/>
              </a:rPr>
              <a:t>初态  </a:t>
            </a:r>
            <a:r>
              <a:rPr lang="en-US" altLang="zh-CN" sz="2400" b="1">
                <a:latin typeface="华文中宋" pitchFamily="2" charset="-122"/>
                <a:ea typeface="华文中宋" pitchFamily="2" charset="-122"/>
              </a:rPr>
              <a:t>p</a:t>
            </a:r>
            <a:r>
              <a:rPr lang="en-US" altLang="zh-CN" sz="2400" b="1" baseline="-25000">
                <a:latin typeface="华文中宋" pitchFamily="2" charset="-122"/>
                <a:ea typeface="华文中宋" pitchFamily="2" charset="-122"/>
              </a:rPr>
              <a:t>1</a:t>
            </a:r>
            <a:r>
              <a:rPr lang="en-US" altLang="zh-CN" sz="2400" b="1">
                <a:latin typeface="华文中宋" pitchFamily="2" charset="-122"/>
                <a:ea typeface="华文中宋" pitchFamily="2" charset="-122"/>
              </a:rPr>
              <a:t>=20×10</a:t>
            </a:r>
            <a:r>
              <a:rPr lang="en-US" altLang="zh-CN" sz="2400" b="1" baseline="30000">
                <a:latin typeface="华文中宋" pitchFamily="2" charset="-122"/>
                <a:ea typeface="华文中宋" pitchFamily="2" charset="-122"/>
              </a:rPr>
              <a:t>5</a:t>
            </a:r>
            <a:r>
              <a:rPr lang="en-US" altLang="zh-CN" sz="2400" b="1">
                <a:latin typeface="华文中宋" pitchFamily="2" charset="-122"/>
                <a:ea typeface="华文中宋" pitchFamily="2" charset="-122"/>
              </a:rPr>
              <a:t>Pa        V</a:t>
            </a:r>
            <a:r>
              <a:rPr lang="en-US" altLang="zh-CN" sz="2400" b="1" baseline="-25000">
                <a:latin typeface="华文中宋" pitchFamily="2" charset="-122"/>
                <a:ea typeface="华文中宋" pitchFamily="2" charset="-122"/>
              </a:rPr>
              <a:t>1</a:t>
            </a:r>
            <a:r>
              <a:rPr lang="en-US" altLang="zh-CN" sz="2400" b="1">
                <a:latin typeface="华文中宋" pitchFamily="2" charset="-122"/>
                <a:ea typeface="华文中宋" pitchFamily="2" charset="-122"/>
              </a:rPr>
              <a:t>=10L         T</a:t>
            </a:r>
            <a:r>
              <a:rPr lang="en-US" altLang="zh-CN" sz="2400" b="1" baseline="-25000">
                <a:latin typeface="华文中宋" pitchFamily="2" charset="-122"/>
                <a:ea typeface="华文中宋" pitchFamily="2" charset="-122"/>
              </a:rPr>
              <a:t>1</a:t>
            </a:r>
            <a:r>
              <a:rPr lang="en-US" altLang="zh-CN" sz="2400" b="1">
                <a:latin typeface="华文中宋" pitchFamily="2" charset="-122"/>
                <a:ea typeface="华文中宋" pitchFamily="2" charset="-122"/>
              </a:rPr>
              <a:t>=T</a:t>
            </a:r>
          </a:p>
          <a:p>
            <a:pPr eaLnBrk="0" hangingPunct="0">
              <a:spcBef>
                <a:spcPct val="50000"/>
              </a:spcBef>
            </a:pPr>
            <a:endParaRPr lang="en-US" altLang="zh-CN" sz="2400" b="1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88938" y="3124200"/>
            <a:ext cx="79930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400" b="1">
                <a:latin typeface="华文中宋" pitchFamily="2" charset="-122"/>
                <a:ea typeface="华文中宋" pitchFamily="2" charset="-122"/>
              </a:rPr>
              <a:t>末态   </a:t>
            </a:r>
            <a:r>
              <a:rPr lang="en-US" altLang="zh-CN" sz="2400" b="1">
                <a:latin typeface="华文中宋" pitchFamily="2" charset="-122"/>
                <a:ea typeface="华文中宋" pitchFamily="2" charset="-122"/>
              </a:rPr>
              <a:t>p</a:t>
            </a:r>
            <a:r>
              <a:rPr lang="en-US" altLang="zh-CN" sz="2400" b="1" baseline="-25000">
                <a:latin typeface="华文中宋" pitchFamily="2" charset="-122"/>
                <a:ea typeface="华文中宋" pitchFamily="2" charset="-122"/>
              </a:rPr>
              <a:t>2</a:t>
            </a:r>
            <a:r>
              <a:rPr lang="en-US" altLang="zh-CN" sz="2400" b="1">
                <a:latin typeface="华文中宋" pitchFamily="2" charset="-122"/>
                <a:ea typeface="华文中宋" pitchFamily="2" charset="-122"/>
              </a:rPr>
              <a:t>=1.0×10</a:t>
            </a:r>
            <a:r>
              <a:rPr lang="en-US" altLang="zh-CN" sz="2400" b="1" baseline="30000">
                <a:latin typeface="华文中宋" pitchFamily="2" charset="-122"/>
                <a:ea typeface="华文中宋" pitchFamily="2" charset="-122"/>
              </a:rPr>
              <a:t>5</a:t>
            </a:r>
            <a:r>
              <a:rPr lang="en-US" altLang="zh-CN" sz="2400" b="1">
                <a:latin typeface="华文中宋" pitchFamily="2" charset="-122"/>
                <a:ea typeface="华文中宋" pitchFamily="2" charset="-122"/>
              </a:rPr>
              <a:t>Pa       V</a:t>
            </a:r>
            <a:r>
              <a:rPr lang="en-US" altLang="zh-CN" sz="2400" b="1" baseline="-25000">
                <a:latin typeface="华文中宋" pitchFamily="2" charset="-122"/>
                <a:ea typeface="华文中宋" pitchFamily="2" charset="-122"/>
              </a:rPr>
              <a:t>2</a:t>
            </a:r>
            <a:r>
              <a:rPr lang="en-US" altLang="zh-CN" sz="2400" b="1">
                <a:latin typeface="华文中宋" pitchFamily="2" charset="-122"/>
                <a:ea typeface="华文中宋" pitchFamily="2" charset="-122"/>
              </a:rPr>
              <a:t>=</a:t>
            </a:r>
            <a:r>
              <a:rPr lang="zh-CN" altLang="en-US" sz="2400" b="1">
                <a:latin typeface="华文中宋" pitchFamily="2" charset="-122"/>
                <a:ea typeface="华文中宋" pitchFamily="2" charset="-122"/>
              </a:rPr>
              <a:t>？</a:t>
            </a:r>
            <a:r>
              <a:rPr lang="en-US" altLang="zh-CN" sz="2400" b="1">
                <a:latin typeface="华文中宋" pitchFamily="2" charset="-122"/>
                <a:ea typeface="华文中宋" pitchFamily="2" charset="-122"/>
              </a:rPr>
              <a:t>L          T</a:t>
            </a:r>
            <a:r>
              <a:rPr lang="en-US" altLang="zh-CN" sz="2400" b="1" baseline="-25000">
                <a:latin typeface="华文中宋" pitchFamily="2" charset="-122"/>
                <a:ea typeface="华文中宋" pitchFamily="2" charset="-122"/>
              </a:rPr>
              <a:t>2</a:t>
            </a:r>
            <a:r>
              <a:rPr lang="en-US" altLang="zh-CN" sz="2400" b="1">
                <a:latin typeface="华文中宋" pitchFamily="2" charset="-122"/>
                <a:ea typeface="华文中宋" pitchFamily="2" charset="-122"/>
              </a:rPr>
              <a:t>=T</a:t>
            </a:r>
          </a:p>
        </p:txBody>
      </p:sp>
      <p:sp>
        <p:nvSpPr>
          <p:cNvPr id="87046" name="Rectangle 6"/>
          <p:cNvSpPr>
            <a:spLocks noChangeArrowheads="1"/>
          </p:cNvSpPr>
          <p:nvPr/>
        </p:nvSpPr>
        <p:spPr bwMode="auto">
          <a:xfrm>
            <a:off x="468313" y="3657600"/>
            <a:ext cx="4560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zh-CN" altLang="en-US" sz="2400" b="1">
                <a:latin typeface="华文中宋" pitchFamily="2" charset="-122"/>
                <a:ea typeface="华文中宋" pitchFamily="2" charset="-122"/>
              </a:rPr>
              <a:t>由玻意耳定律  </a:t>
            </a:r>
            <a:r>
              <a:rPr lang="en-US" altLang="zh-CN" sz="2400" b="1">
                <a:latin typeface="华文中宋" pitchFamily="2" charset="-122"/>
                <a:ea typeface="华文中宋" pitchFamily="2" charset="-122"/>
              </a:rPr>
              <a:t>p</a:t>
            </a:r>
            <a:r>
              <a:rPr lang="en-US" altLang="zh-CN" sz="2400" b="1" baseline="-25000">
                <a:latin typeface="华文中宋" pitchFamily="2" charset="-122"/>
                <a:ea typeface="华文中宋" pitchFamily="2" charset="-122"/>
              </a:rPr>
              <a:t>1</a:t>
            </a:r>
            <a:r>
              <a:rPr lang="en-US" altLang="zh-CN" sz="2400" b="1">
                <a:latin typeface="华文中宋" pitchFamily="2" charset="-122"/>
                <a:ea typeface="华文中宋" pitchFamily="2" charset="-122"/>
              </a:rPr>
              <a:t>V</a:t>
            </a:r>
            <a:r>
              <a:rPr lang="en-US" altLang="zh-CN" sz="2400" b="1" baseline="-25000">
                <a:latin typeface="华文中宋" pitchFamily="2" charset="-122"/>
                <a:ea typeface="华文中宋" pitchFamily="2" charset="-122"/>
              </a:rPr>
              <a:t>1</a:t>
            </a:r>
            <a:r>
              <a:rPr lang="en-US" altLang="zh-CN" sz="2400" b="1">
                <a:latin typeface="华文中宋" pitchFamily="2" charset="-122"/>
                <a:ea typeface="华文中宋" pitchFamily="2" charset="-122"/>
              </a:rPr>
              <a:t>=p</a:t>
            </a:r>
            <a:r>
              <a:rPr lang="en-US" altLang="zh-CN" sz="2400" b="1" baseline="-25000">
                <a:latin typeface="华文中宋" pitchFamily="2" charset="-122"/>
                <a:ea typeface="华文中宋" pitchFamily="2" charset="-122"/>
              </a:rPr>
              <a:t>2</a:t>
            </a:r>
            <a:r>
              <a:rPr lang="en-US" altLang="zh-CN" sz="2400" b="1">
                <a:latin typeface="华文中宋" pitchFamily="2" charset="-122"/>
                <a:ea typeface="华文中宋" pitchFamily="2" charset="-122"/>
              </a:rPr>
              <a:t>V</a:t>
            </a:r>
            <a:r>
              <a:rPr lang="en-US" altLang="zh-CN" sz="2400" b="1" baseline="-25000">
                <a:latin typeface="华文中宋" pitchFamily="2" charset="-122"/>
                <a:ea typeface="华文中宋" pitchFamily="2" charset="-122"/>
              </a:rPr>
              <a:t>2</a:t>
            </a:r>
            <a:r>
              <a:rPr lang="zh-CN" altLang="en-US" sz="2400" b="1">
                <a:latin typeface="华文中宋" pitchFamily="2" charset="-122"/>
                <a:ea typeface="华文中宋" pitchFamily="2" charset="-122"/>
              </a:rPr>
              <a:t>得</a:t>
            </a:r>
          </a:p>
        </p:txBody>
      </p:sp>
      <p:pic>
        <p:nvPicPr>
          <p:cNvPr id="87047" name="Picture 7" descr="E:\高一教案\气体·气体的等温变化 玻意耳定律·教案.files\ja000005ZW1_0007_14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114800"/>
            <a:ext cx="3808413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048" name="Rectangle 8"/>
          <p:cNvSpPr>
            <a:spLocks noChangeArrowheads="1"/>
          </p:cNvSpPr>
          <p:nvPr/>
        </p:nvSpPr>
        <p:spPr bwMode="auto">
          <a:xfrm>
            <a:off x="539750" y="5567363"/>
            <a:ext cx="4030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2400" b="1">
                <a:latin typeface="华文中宋" pitchFamily="2" charset="-122"/>
                <a:ea typeface="华文中宋" pitchFamily="2" charset="-122"/>
              </a:rPr>
              <a:t>即剩下的气体为原来的</a:t>
            </a:r>
            <a:r>
              <a:rPr lang="en-US" altLang="zh-CN" sz="2400" b="1">
                <a:latin typeface="华文中宋" pitchFamily="2" charset="-122"/>
                <a:ea typeface="华文中宋" pitchFamily="2" charset="-122"/>
              </a:rPr>
              <a:t>5</a:t>
            </a:r>
            <a:r>
              <a:rPr lang="zh-CN" altLang="en-US" sz="2400" b="1">
                <a:latin typeface="华文中宋" pitchFamily="2" charset="-122"/>
                <a:ea typeface="华文中宋" pitchFamily="2" charset="-122"/>
              </a:rPr>
              <a:t>％。</a:t>
            </a:r>
          </a:p>
        </p:txBody>
      </p:sp>
      <p:pic>
        <p:nvPicPr>
          <p:cNvPr id="87049" name="Picture 9" descr="E:\高一教案\气体·气体的等温变化 玻意耳定律·教案.files\ja000005ZW1_0007_13.gif"/>
          <p:cNvPicPr>
            <a:picLocks noChangeAspect="1" noChangeArrowheads="1"/>
          </p:cNvPicPr>
          <p:nvPr/>
        </p:nvPicPr>
        <p:blipFill>
          <a:blip r:embed="rId4" r:link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3573463"/>
            <a:ext cx="3563937" cy="242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050" name="Rectangle 10"/>
          <p:cNvSpPr>
            <a:spLocks noChangeArrowheads="1"/>
          </p:cNvSpPr>
          <p:nvPr/>
        </p:nvSpPr>
        <p:spPr bwMode="auto">
          <a:xfrm>
            <a:off x="395288" y="6021388"/>
            <a:ext cx="842486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zh-CN" sz="2400" b="1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      </a:t>
            </a:r>
            <a:r>
              <a:rPr lang="zh-CN" altLang="en-US" sz="2400" b="1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就容器而言，里面气体质量变了，似乎是变质量问题了，但若视容器中气体出而不走，就又是质量不变了。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7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70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87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87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87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487363"/>
            <a:ext cx="16637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3200" b="1">
                <a:latin typeface="华文中宋" pitchFamily="2" charset="-122"/>
                <a:ea typeface="华文中宋" pitchFamily="2" charset="-122"/>
              </a:rPr>
              <a:t>一</a:t>
            </a:r>
            <a:r>
              <a:rPr lang="en-US" altLang="zh-CN" sz="3200" b="1">
                <a:latin typeface="华文中宋" pitchFamily="2" charset="-122"/>
                <a:ea typeface="华文中宋" pitchFamily="2" charset="-122"/>
              </a:rPr>
              <a:t>.</a:t>
            </a:r>
            <a:r>
              <a:rPr lang="zh-CN" altLang="en-US" sz="3200" b="1">
                <a:latin typeface="华文中宋" pitchFamily="2" charset="-122"/>
                <a:ea typeface="华文中宋" pitchFamily="2" charset="-122"/>
              </a:rPr>
              <a:t>引入</a:t>
            </a:r>
            <a:r>
              <a:rPr lang="en-US" altLang="zh-CN" sz="3200" b="1">
                <a:latin typeface="华文中宋" pitchFamily="2" charset="-122"/>
                <a:ea typeface="华文中宋" pitchFamily="2" charset="-122"/>
              </a:rPr>
              <a:t>:</a:t>
            </a:r>
          </a:p>
        </p:txBody>
      </p:sp>
      <p:sp>
        <p:nvSpPr>
          <p:cNvPr id="70678" name="Rectangle 22"/>
          <p:cNvSpPr>
            <a:spLocks noChangeArrowheads="1"/>
          </p:cNvSpPr>
          <p:nvPr/>
        </p:nvSpPr>
        <p:spPr bwMode="auto">
          <a:xfrm>
            <a:off x="762000" y="1203325"/>
            <a:ext cx="61356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latin typeface="华文中宋" pitchFamily="2" charset="-122"/>
                <a:ea typeface="华文中宋" pitchFamily="2" charset="-122"/>
              </a:rPr>
              <a:t>1.</a:t>
            </a:r>
            <a:r>
              <a:rPr lang="zh-CN" altLang="en-US" sz="3200" b="1">
                <a:latin typeface="华文中宋" pitchFamily="2" charset="-122"/>
                <a:ea typeface="华文中宋" pitchFamily="2" charset="-122"/>
              </a:rPr>
              <a:t>这样做，被封气体</a:t>
            </a:r>
            <a:r>
              <a:rPr lang="en-US" altLang="zh-CN" sz="3200" b="1">
                <a:latin typeface="华文中宋" pitchFamily="2" charset="-122"/>
                <a:ea typeface="华文中宋" pitchFamily="2" charset="-122"/>
              </a:rPr>
              <a:t>V</a:t>
            </a:r>
            <a:r>
              <a:rPr lang="zh-CN" altLang="en-US" sz="3200" b="1">
                <a:latin typeface="华文中宋" pitchFamily="2" charset="-122"/>
                <a:ea typeface="华文中宋" pitchFamily="2" charset="-122"/>
              </a:rPr>
              <a:t>如何变化？</a:t>
            </a:r>
          </a:p>
        </p:txBody>
      </p:sp>
      <p:sp>
        <p:nvSpPr>
          <p:cNvPr id="70679" name="Rectangle 23"/>
          <p:cNvSpPr>
            <a:spLocks noChangeArrowheads="1"/>
          </p:cNvSpPr>
          <p:nvPr/>
        </p:nvSpPr>
        <p:spPr bwMode="auto">
          <a:xfrm>
            <a:off x="755650" y="1812925"/>
            <a:ext cx="78819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 b="1">
                <a:latin typeface="华文中宋" pitchFamily="2" charset="-122"/>
                <a:ea typeface="华文中宋" pitchFamily="2" charset="-122"/>
              </a:rPr>
              <a:t>2.</a:t>
            </a:r>
            <a:r>
              <a:rPr kumimoji="1" lang="zh-CN" altLang="en-US" sz="3200" b="1">
                <a:latin typeface="华文中宋" pitchFamily="2" charset="-122"/>
                <a:ea typeface="华文中宋" pitchFamily="2" charset="-122"/>
              </a:rPr>
              <a:t>是不是压强变大，气体的体积一定变小？</a:t>
            </a:r>
          </a:p>
        </p:txBody>
      </p:sp>
      <p:sp>
        <p:nvSpPr>
          <p:cNvPr id="70682" name="Rectangle 26"/>
          <p:cNvSpPr>
            <a:spLocks noChangeArrowheads="1"/>
          </p:cNvSpPr>
          <p:nvPr/>
        </p:nvSpPr>
        <p:spPr bwMode="auto">
          <a:xfrm>
            <a:off x="762000" y="2468563"/>
            <a:ext cx="56800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3200" b="1">
                <a:latin typeface="华文中宋" pitchFamily="2" charset="-122"/>
                <a:ea typeface="华文中宋" pitchFamily="2" charset="-122"/>
              </a:rPr>
              <a:t>3.</a:t>
            </a:r>
            <a:r>
              <a:rPr kumimoji="1" lang="zh-CN" altLang="en-US" sz="3200" b="1">
                <a:latin typeface="华文中宋" pitchFamily="2" charset="-122"/>
                <a:ea typeface="华文中宋" pitchFamily="2" charset="-122"/>
              </a:rPr>
              <a:t>怎么样研究</a:t>
            </a:r>
            <a:r>
              <a:rPr kumimoji="1" lang="en-US" altLang="zh-CN" sz="3200" b="1">
                <a:latin typeface="华文中宋" pitchFamily="2" charset="-122"/>
                <a:ea typeface="华文中宋" pitchFamily="2" charset="-122"/>
              </a:rPr>
              <a:t>P.T.V</a:t>
            </a:r>
            <a:r>
              <a:rPr kumimoji="1" lang="zh-CN" altLang="en-US" sz="3200" b="1">
                <a:latin typeface="华文中宋" pitchFamily="2" charset="-122"/>
                <a:ea typeface="华文中宋" pitchFamily="2" charset="-122"/>
              </a:rPr>
              <a:t>三者关系？</a:t>
            </a:r>
          </a:p>
        </p:txBody>
      </p:sp>
      <p:sp>
        <p:nvSpPr>
          <p:cNvPr id="70683" name="Rectangle 27"/>
          <p:cNvSpPr>
            <a:spLocks noChangeArrowheads="1"/>
          </p:cNvSpPr>
          <p:nvPr/>
        </p:nvSpPr>
        <p:spPr bwMode="auto">
          <a:xfrm>
            <a:off x="6096000" y="2468563"/>
            <a:ext cx="22240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 b="1">
                <a:solidFill>
                  <a:srgbClr val="FF0000"/>
                </a:solidFill>
                <a:ea typeface="黑体" pitchFamily="2" charset="-122"/>
              </a:rPr>
              <a:t>控制变量法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2286000" y="3657600"/>
            <a:ext cx="3657600" cy="1676400"/>
            <a:chOff x="1440" y="2304"/>
            <a:chExt cx="2304" cy="1056"/>
          </a:xfrm>
        </p:grpSpPr>
        <p:grpSp>
          <p:nvGrpSpPr>
            <p:cNvPr id="4104" name="Group 37"/>
            <p:cNvGrpSpPr>
              <a:grpSpLocks/>
            </p:cNvGrpSpPr>
            <p:nvPr/>
          </p:nvGrpSpPr>
          <p:grpSpPr bwMode="auto">
            <a:xfrm>
              <a:off x="1440" y="2688"/>
              <a:ext cx="1056" cy="96"/>
              <a:chOff x="1296" y="2928"/>
              <a:chExt cx="1056" cy="96"/>
            </a:xfrm>
          </p:grpSpPr>
          <p:sp>
            <p:nvSpPr>
              <p:cNvPr id="70687" name="AutoShape 31"/>
              <p:cNvSpPr>
                <a:spLocks noChangeArrowheads="1"/>
              </p:cNvSpPr>
              <p:nvPr/>
            </p:nvSpPr>
            <p:spPr bwMode="auto">
              <a:xfrm>
                <a:off x="1440" y="2928"/>
                <a:ext cx="432" cy="96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50000">
                    <a:schemeClr val="accent1"/>
                  </a:gs>
                  <a:gs pos="100000">
                    <a:schemeClr val="accent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>
                  <a:ea typeface="宋体" pitchFamily="2" charset="-122"/>
                </a:endParaRPr>
              </a:p>
            </p:txBody>
          </p:sp>
          <p:grpSp>
            <p:nvGrpSpPr>
              <p:cNvPr id="4113" name="Group 36"/>
              <p:cNvGrpSpPr>
                <a:grpSpLocks/>
              </p:cNvGrpSpPr>
              <p:nvPr/>
            </p:nvGrpSpPr>
            <p:grpSpPr bwMode="auto">
              <a:xfrm>
                <a:off x="1296" y="2928"/>
                <a:ext cx="1056" cy="96"/>
                <a:chOff x="960" y="2592"/>
                <a:chExt cx="768" cy="96"/>
              </a:xfrm>
            </p:grpSpPr>
            <p:sp>
              <p:nvSpPr>
                <p:cNvPr id="4114" name="Arc 32"/>
                <p:cNvSpPr>
                  <a:spLocks/>
                </p:cNvSpPr>
                <p:nvPr/>
              </p:nvSpPr>
              <p:spPr bwMode="auto">
                <a:xfrm>
                  <a:off x="1655" y="2592"/>
                  <a:ext cx="73" cy="96"/>
                </a:xfrm>
                <a:custGeom>
                  <a:avLst/>
                  <a:gdLst>
                    <a:gd name="T0" fmla="*/ 0 w 21600"/>
                    <a:gd name="T1" fmla="*/ 0 h 43181"/>
                    <a:gd name="T2" fmla="*/ 0 w 21600"/>
                    <a:gd name="T3" fmla="*/ 0 h 43181"/>
                    <a:gd name="T4" fmla="*/ 0 w 21600"/>
                    <a:gd name="T5" fmla="*/ 0 h 43181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3181"/>
                    <a:gd name="T11" fmla="*/ 21600 w 21600"/>
                    <a:gd name="T12" fmla="*/ 43181 h 4318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3181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3179"/>
                        <a:pt x="12468" y="42699"/>
                        <a:pt x="899" y="43181"/>
                      </a:cubicBezTo>
                    </a:path>
                    <a:path w="21600" h="43181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3179"/>
                        <a:pt x="12468" y="42699"/>
                        <a:pt x="899" y="43181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4115" name="Line 33"/>
                <p:cNvSpPr>
                  <a:spLocks noChangeShapeType="1"/>
                </p:cNvSpPr>
                <p:nvPr/>
              </p:nvSpPr>
              <p:spPr bwMode="auto">
                <a:xfrm flipH="1">
                  <a:off x="960" y="2592"/>
                  <a:ext cx="69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116" name="Line 34"/>
                <p:cNvSpPr>
                  <a:spLocks noChangeShapeType="1"/>
                </p:cNvSpPr>
                <p:nvPr/>
              </p:nvSpPr>
              <p:spPr bwMode="auto">
                <a:xfrm flipH="1">
                  <a:off x="962" y="2688"/>
                  <a:ext cx="69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4105" name="Group 46"/>
            <p:cNvGrpSpPr>
              <a:grpSpLocks/>
            </p:cNvGrpSpPr>
            <p:nvPr/>
          </p:nvGrpSpPr>
          <p:grpSpPr bwMode="auto">
            <a:xfrm>
              <a:off x="3648" y="2304"/>
              <a:ext cx="96" cy="1056"/>
              <a:chOff x="3648" y="2304"/>
              <a:chExt cx="96" cy="1056"/>
            </a:xfrm>
          </p:grpSpPr>
          <p:sp>
            <p:nvSpPr>
              <p:cNvPr id="70695" name="AutoShape 39"/>
              <p:cNvSpPr>
                <a:spLocks noChangeArrowheads="1"/>
              </p:cNvSpPr>
              <p:nvPr/>
            </p:nvSpPr>
            <p:spPr bwMode="auto">
              <a:xfrm rot="5400000">
                <a:off x="3480" y="2718"/>
                <a:ext cx="432" cy="96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50000">
                    <a:schemeClr val="accent1"/>
                  </a:gs>
                  <a:gs pos="100000">
                    <a:schemeClr val="accent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>
                  <a:ea typeface="宋体" pitchFamily="2" charset="-122"/>
                </a:endParaRPr>
              </a:p>
            </p:txBody>
          </p:sp>
          <p:grpSp>
            <p:nvGrpSpPr>
              <p:cNvPr id="4108" name="Group 40"/>
              <p:cNvGrpSpPr>
                <a:grpSpLocks/>
              </p:cNvGrpSpPr>
              <p:nvPr/>
            </p:nvGrpSpPr>
            <p:grpSpPr bwMode="auto">
              <a:xfrm rot="5400000">
                <a:off x="3168" y="2784"/>
                <a:ext cx="1056" cy="96"/>
                <a:chOff x="960" y="2592"/>
                <a:chExt cx="768" cy="96"/>
              </a:xfrm>
            </p:grpSpPr>
            <p:sp>
              <p:nvSpPr>
                <p:cNvPr id="4109" name="Arc 41"/>
                <p:cNvSpPr>
                  <a:spLocks/>
                </p:cNvSpPr>
                <p:nvPr/>
              </p:nvSpPr>
              <p:spPr bwMode="auto">
                <a:xfrm>
                  <a:off x="1655" y="2592"/>
                  <a:ext cx="73" cy="96"/>
                </a:xfrm>
                <a:custGeom>
                  <a:avLst/>
                  <a:gdLst>
                    <a:gd name="T0" fmla="*/ 0 w 21600"/>
                    <a:gd name="T1" fmla="*/ 0 h 43181"/>
                    <a:gd name="T2" fmla="*/ 0 w 21600"/>
                    <a:gd name="T3" fmla="*/ 0 h 43181"/>
                    <a:gd name="T4" fmla="*/ 0 w 21600"/>
                    <a:gd name="T5" fmla="*/ 0 h 43181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3181"/>
                    <a:gd name="T11" fmla="*/ 21600 w 21600"/>
                    <a:gd name="T12" fmla="*/ 43181 h 4318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3181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3179"/>
                        <a:pt x="12468" y="42699"/>
                        <a:pt x="899" y="43181"/>
                      </a:cubicBezTo>
                    </a:path>
                    <a:path w="21600" h="43181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3179"/>
                        <a:pt x="12468" y="42699"/>
                        <a:pt x="899" y="43181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4110" name="Line 42"/>
                <p:cNvSpPr>
                  <a:spLocks noChangeShapeType="1"/>
                </p:cNvSpPr>
                <p:nvPr/>
              </p:nvSpPr>
              <p:spPr bwMode="auto">
                <a:xfrm flipH="1">
                  <a:off x="960" y="2592"/>
                  <a:ext cx="69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111" name="Line 43"/>
                <p:cNvSpPr>
                  <a:spLocks noChangeShapeType="1"/>
                </p:cNvSpPr>
                <p:nvPr/>
              </p:nvSpPr>
              <p:spPr bwMode="auto">
                <a:xfrm flipH="1">
                  <a:off x="962" y="2688"/>
                  <a:ext cx="69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4106" name="AutoShape 44"/>
            <p:cNvSpPr>
              <a:spLocks noChangeArrowheads="1"/>
            </p:cNvSpPr>
            <p:nvPr/>
          </p:nvSpPr>
          <p:spPr bwMode="auto">
            <a:xfrm>
              <a:off x="2688" y="2688"/>
              <a:ext cx="336" cy="96"/>
            </a:xfrm>
            <a:prstGeom prst="rightArrow">
              <a:avLst>
                <a:gd name="adj1" fmla="val 50000"/>
                <a:gd name="adj2" fmla="val 87500"/>
              </a:avLst>
            </a:prstGeom>
            <a:solidFill>
              <a:srgbClr val="E40B0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0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0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0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0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81000" y="457200"/>
            <a:ext cx="3276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3200" b="1">
                <a:ea typeface="黑体" pitchFamily="2" charset="-122"/>
              </a:rPr>
              <a:t>二、等温变化</a:t>
            </a:r>
          </a:p>
        </p:txBody>
      </p:sp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304800" y="990600"/>
            <a:ext cx="864235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800" b="1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1.</a:t>
            </a:r>
            <a:r>
              <a:rPr lang="zh-CN" altLang="en-US" sz="2800" b="1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气体的等温变化</a:t>
            </a:r>
            <a:r>
              <a:rPr lang="en-US" altLang="zh-CN" sz="2800" b="1">
                <a:latin typeface="华文中宋" pitchFamily="2" charset="-122"/>
                <a:ea typeface="华文中宋" pitchFamily="2" charset="-122"/>
              </a:rPr>
              <a:t>:</a:t>
            </a:r>
            <a:r>
              <a:rPr lang="zh-CN" altLang="en-US" sz="28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一定质量的气体温度保持不变的状态变化过程</a:t>
            </a:r>
            <a:r>
              <a:rPr lang="en-US" altLang="zh-CN" sz="28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.</a:t>
            </a:r>
          </a:p>
        </p:txBody>
      </p:sp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304800" y="2082800"/>
            <a:ext cx="5410200" cy="398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800" b="1">
                <a:latin typeface="华文中宋" pitchFamily="2" charset="-122"/>
                <a:ea typeface="华文中宋" pitchFamily="2" charset="-122"/>
              </a:rPr>
              <a:t>      </a:t>
            </a:r>
            <a:r>
              <a:rPr lang="zh-CN" altLang="en-US" sz="2800" b="1">
                <a:latin typeface="华文中宋" pitchFamily="2" charset="-122"/>
                <a:ea typeface="华文中宋" pitchFamily="2" charset="-122"/>
              </a:rPr>
              <a:t>一定质量的气体保持温度不变，探究其压强与体积的关系，要解决好的问题：</a:t>
            </a:r>
          </a:p>
          <a:p>
            <a:pPr>
              <a:lnSpc>
                <a:spcPct val="130000"/>
              </a:lnSpc>
            </a:pPr>
            <a:r>
              <a:rPr lang="zh-CN" altLang="en-US" sz="2800" b="1">
                <a:latin typeface="华文中宋" pitchFamily="2" charset="-122"/>
                <a:ea typeface="华文中宋" pitchFamily="2" charset="-122"/>
              </a:rPr>
              <a:t>①怎样保证气体的质量是一定的？</a:t>
            </a:r>
          </a:p>
          <a:p>
            <a:pPr>
              <a:lnSpc>
                <a:spcPct val="130000"/>
              </a:lnSpc>
            </a:pPr>
            <a:r>
              <a:rPr lang="zh-CN" altLang="en-US" sz="2800" b="1">
                <a:latin typeface="华文中宋" pitchFamily="2" charset="-122"/>
                <a:ea typeface="华文中宋" pitchFamily="2" charset="-122"/>
              </a:rPr>
              <a:t>②怎样保证气体的温度是一定的？</a:t>
            </a:r>
          </a:p>
        </p:txBody>
      </p:sp>
      <p:pic>
        <p:nvPicPr>
          <p:cNvPr id="71695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600200"/>
            <a:ext cx="32766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1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16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1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16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3"/>
          <p:cNvSpPr>
            <a:spLocks noChangeArrowheads="1"/>
          </p:cNvSpPr>
          <p:nvPr/>
        </p:nvSpPr>
        <p:spPr bwMode="auto">
          <a:xfrm>
            <a:off x="152400" y="457200"/>
            <a:ext cx="864235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800" b="1">
                <a:latin typeface="华文中宋" pitchFamily="2" charset="-122"/>
                <a:ea typeface="华文中宋" pitchFamily="2" charset="-122"/>
              </a:rPr>
              <a:t>2</a:t>
            </a:r>
            <a:r>
              <a:rPr lang="zh-CN" altLang="en-US" sz="2800" b="1">
                <a:latin typeface="华文中宋" pitchFamily="2" charset="-122"/>
                <a:ea typeface="华文中宋" pitchFamily="2" charset="-122"/>
              </a:rPr>
              <a:t>．实验研究</a:t>
            </a:r>
            <a:r>
              <a:rPr lang="en-US" altLang="zh-CN" sz="2800" b="1">
                <a:latin typeface="华文中宋" pitchFamily="2" charset="-122"/>
                <a:ea typeface="华文中宋" pitchFamily="2" charset="-122"/>
              </a:rPr>
              <a:t>:</a:t>
            </a:r>
            <a:r>
              <a:rPr lang="zh-CN" altLang="en-US" sz="2800" b="1">
                <a:latin typeface="华文中宋" pitchFamily="2" charset="-122"/>
                <a:ea typeface="华文中宋" pitchFamily="2" charset="-122"/>
              </a:rPr>
              <a:t>一定质量的气体温度保持不变的情况下其压强与体积的关系。</a:t>
            </a:r>
          </a:p>
        </p:txBody>
      </p:sp>
      <p:sp>
        <p:nvSpPr>
          <p:cNvPr id="92165" name="Rectangle 5"/>
          <p:cNvSpPr>
            <a:spLocks noChangeArrowheads="1"/>
          </p:cNvSpPr>
          <p:nvPr/>
        </p:nvSpPr>
        <p:spPr bwMode="auto">
          <a:xfrm>
            <a:off x="0" y="1658938"/>
            <a:ext cx="56673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2800" b="1">
                <a:latin typeface="华文中宋" pitchFamily="2" charset="-122"/>
                <a:ea typeface="华文中宋" pitchFamily="2" charset="-122"/>
              </a:rPr>
              <a:t>（</a:t>
            </a:r>
            <a:r>
              <a:rPr lang="en-US" altLang="zh-CN" sz="2800" b="1"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en-US" sz="2800" b="1">
                <a:latin typeface="华文中宋" pitchFamily="2" charset="-122"/>
                <a:ea typeface="华文中宋" pitchFamily="2" charset="-122"/>
              </a:rPr>
              <a:t>）介绍并装配好</a:t>
            </a:r>
            <a:r>
              <a:rPr lang="en-US" altLang="zh-CN" sz="2800" b="1">
                <a:latin typeface="华文中宋" pitchFamily="2" charset="-122"/>
                <a:ea typeface="华文中宋" pitchFamily="2" charset="-122"/>
              </a:rPr>
              <a:t>DIS</a:t>
            </a:r>
            <a:r>
              <a:rPr lang="zh-CN" altLang="en-US" sz="2800" b="1">
                <a:latin typeface="华文中宋" pitchFamily="2" charset="-122"/>
                <a:ea typeface="华文中宋" pitchFamily="2" charset="-122"/>
              </a:rPr>
              <a:t>实验装置。</a:t>
            </a:r>
          </a:p>
        </p:txBody>
      </p:sp>
      <p:pic>
        <p:nvPicPr>
          <p:cNvPr id="92175" name="Picture 15" descr="P10107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97" t="15466" r="13036" b="18832"/>
          <a:stretch>
            <a:fillRect/>
          </a:stretch>
        </p:blipFill>
        <p:spPr bwMode="auto">
          <a:xfrm>
            <a:off x="1981200" y="3124200"/>
            <a:ext cx="5105400" cy="326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77" name="Rectangle 17"/>
          <p:cNvSpPr>
            <a:spLocks noChangeArrowheads="1"/>
          </p:cNvSpPr>
          <p:nvPr/>
        </p:nvSpPr>
        <p:spPr bwMode="auto">
          <a:xfrm>
            <a:off x="0" y="2286000"/>
            <a:ext cx="7086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800" b="1">
                <a:latin typeface="华文中宋" pitchFamily="2" charset="-122"/>
                <a:ea typeface="华文中宋" pitchFamily="2" charset="-122"/>
              </a:rPr>
              <a:t>（</a:t>
            </a:r>
            <a:r>
              <a:rPr lang="en-US" altLang="zh-CN" sz="2800" b="1">
                <a:latin typeface="华文中宋" pitchFamily="2" charset="-122"/>
                <a:ea typeface="华文中宋" pitchFamily="2" charset="-122"/>
              </a:rPr>
              <a:t>2</a:t>
            </a:r>
            <a:r>
              <a:rPr lang="zh-CN" altLang="en-US" sz="2800" b="1">
                <a:latin typeface="华文中宋" pitchFamily="2" charset="-122"/>
                <a:ea typeface="华文中宋" pitchFamily="2" charset="-122"/>
              </a:rPr>
              <a:t>）讨论：如何进行实验并采集数据？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2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8"/>
          <p:cNvSpPr txBox="1">
            <a:spLocks noChangeArrowheads="1"/>
          </p:cNvSpPr>
          <p:nvPr/>
        </p:nvSpPr>
        <p:spPr bwMode="auto">
          <a:xfrm>
            <a:off x="1743075" y="27876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endParaRPr lang="zh-CN" altLang="zh-CN"/>
          </a:p>
        </p:txBody>
      </p:sp>
      <p:sp>
        <p:nvSpPr>
          <p:cNvPr id="94217" name="Text Box 9"/>
          <p:cNvSpPr txBox="1">
            <a:spLocks noChangeArrowheads="1"/>
          </p:cNvSpPr>
          <p:nvPr/>
        </p:nvSpPr>
        <p:spPr bwMode="auto">
          <a:xfrm>
            <a:off x="457200" y="381000"/>
            <a:ext cx="868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en-US" altLang="zh-CN" sz="3200" b="1">
                <a:latin typeface="华文中宋" pitchFamily="2" charset="-122"/>
                <a:ea typeface="华文中宋" pitchFamily="2" charset="-122"/>
              </a:rPr>
              <a:t>3</a:t>
            </a:r>
            <a:r>
              <a:rPr lang="zh-CN" altLang="en-US" sz="3200" b="1">
                <a:latin typeface="华文中宋" pitchFamily="2" charset="-122"/>
                <a:ea typeface="华文中宋" pitchFamily="2" charset="-122"/>
              </a:rPr>
              <a:t>、实验并计录数据     </a:t>
            </a:r>
            <a:r>
              <a:rPr lang="zh-CN" altLang="en-US" sz="2000" b="1">
                <a:latin typeface="华文中宋" pitchFamily="2" charset="-122"/>
                <a:ea typeface="华文中宋" pitchFamily="2" charset="-122"/>
                <a:hlinkClick r:id="rId2" action="ppaction://hlinkfile"/>
              </a:rPr>
              <a:t>数据记录与分析</a:t>
            </a:r>
            <a:endParaRPr lang="zh-CN" altLang="en-US" sz="2000" b="1">
              <a:latin typeface="华文中宋" pitchFamily="2" charset="-122"/>
              <a:ea typeface="华文中宋" pitchFamily="2" charset="-122"/>
            </a:endParaRPr>
          </a:p>
        </p:txBody>
      </p:sp>
      <p:graphicFrame>
        <p:nvGraphicFramePr>
          <p:cNvPr id="94396" name="Group 188"/>
          <p:cNvGraphicFramePr>
            <a:graphicFrameLocks noGrp="1"/>
          </p:cNvGraphicFramePr>
          <p:nvPr/>
        </p:nvGraphicFramePr>
        <p:xfrm>
          <a:off x="609600" y="990600"/>
          <a:ext cx="8305800" cy="1604645"/>
        </p:xfrm>
        <a:graphic>
          <a:graphicData uri="http://schemas.openxmlformats.org/drawingml/2006/table">
            <a:tbl>
              <a:tblPr/>
              <a:tblGrid>
                <a:gridCol w="2743200"/>
                <a:gridCol w="990600"/>
                <a:gridCol w="1235075"/>
                <a:gridCol w="1038225"/>
                <a:gridCol w="1112838"/>
                <a:gridCol w="1185862"/>
              </a:tblGrid>
              <a:tr h="428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次数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</a:rPr>
                        <a:t>P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</a:rPr>
                        <a:t>（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</a:rPr>
                        <a:t>×10</a:t>
                      </a:r>
                      <a:r>
                        <a:rPr kumimoji="0" lang="en-US" altLang="zh-CN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</a:rPr>
                        <a:t>3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</a:rPr>
                        <a:t>Pa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</a:rPr>
                        <a:t>）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zh-CN" altLang="zh-CN" sz="28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zh-CN" altLang="zh-CN" sz="28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zh-CN" altLang="zh-CN" sz="28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zh-CN" altLang="zh-CN" sz="28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zh-CN" altLang="zh-CN" sz="28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8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</a:rPr>
                        <a:t>        V 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</a:rPr>
                        <a:t>（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</a:rPr>
                        <a:t>mL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</a:rPr>
                        <a:t>）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zh-CN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zh-CN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zh-CN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zh-CN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zh-CN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4395" name="Group 187"/>
          <p:cNvGraphicFramePr>
            <a:graphicFrameLocks noGrp="1"/>
          </p:cNvGraphicFramePr>
          <p:nvPr/>
        </p:nvGraphicFramePr>
        <p:xfrm>
          <a:off x="609600" y="2609850"/>
          <a:ext cx="8305800" cy="518048"/>
        </p:xfrm>
        <a:graphic>
          <a:graphicData uri="http://schemas.openxmlformats.org/drawingml/2006/table">
            <a:tbl>
              <a:tblPr/>
              <a:tblGrid>
                <a:gridCol w="2743200"/>
                <a:gridCol w="1004888"/>
                <a:gridCol w="1101725"/>
                <a:gridCol w="1136650"/>
                <a:gridCol w="1122362"/>
                <a:gridCol w="1196975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1/V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（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mL</a:t>
                      </a:r>
                      <a:r>
                        <a:rPr kumimoji="0" lang="en-US" altLang="zh-CN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-1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）</a:t>
                      </a:r>
                    </a:p>
                  </a:txBody>
                  <a:tcPr marT="45664" marB="45664"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0.10</a:t>
                      </a:r>
                    </a:p>
                  </a:txBody>
                  <a:tcPr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0.125</a:t>
                      </a:r>
                    </a:p>
                  </a:txBody>
                  <a:tcPr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0.167</a:t>
                      </a:r>
                    </a:p>
                  </a:txBody>
                  <a:tcPr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0.083</a:t>
                      </a:r>
                    </a:p>
                  </a:txBody>
                  <a:tcPr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0.071</a:t>
                      </a:r>
                    </a:p>
                  </a:txBody>
                  <a:tcPr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4268" name="Rectangle 60"/>
          <p:cNvSpPr>
            <a:spLocks noChangeArrowheads="1"/>
          </p:cNvSpPr>
          <p:nvPr/>
        </p:nvSpPr>
        <p:spPr bwMode="auto">
          <a:xfrm>
            <a:off x="3429000" y="205740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dist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altLang="zh-CN" sz="2800" b="1"/>
              <a:t>6</a:t>
            </a:r>
          </a:p>
        </p:txBody>
      </p:sp>
      <p:sp>
        <p:nvSpPr>
          <p:cNvPr id="94269" name="Rectangle 61"/>
          <p:cNvSpPr>
            <a:spLocks noChangeArrowheads="1"/>
          </p:cNvSpPr>
          <p:nvPr/>
        </p:nvSpPr>
        <p:spPr bwMode="auto">
          <a:xfrm>
            <a:off x="3276600" y="15240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altLang="zh-CN" sz="2800" b="1"/>
              <a:t>167</a:t>
            </a:r>
            <a:endParaRPr lang="en-US" altLang="zh-CN" sz="2800" b="1" baseline="30000"/>
          </a:p>
        </p:txBody>
      </p:sp>
      <p:sp>
        <p:nvSpPr>
          <p:cNvPr id="94271" name="Rectangle 63"/>
          <p:cNvSpPr>
            <a:spLocks noChangeArrowheads="1"/>
          </p:cNvSpPr>
          <p:nvPr/>
        </p:nvSpPr>
        <p:spPr bwMode="auto">
          <a:xfrm>
            <a:off x="7772400" y="2057400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altLang="zh-CN" sz="2800" b="1"/>
              <a:t>14</a:t>
            </a:r>
          </a:p>
        </p:txBody>
      </p:sp>
      <p:sp>
        <p:nvSpPr>
          <p:cNvPr id="94272" name="Rectangle 64"/>
          <p:cNvSpPr>
            <a:spLocks noChangeArrowheads="1"/>
          </p:cNvSpPr>
          <p:nvPr/>
        </p:nvSpPr>
        <p:spPr bwMode="auto">
          <a:xfrm>
            <a:off x="6638925" y="205740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altLang="zh-CN" sz="2800" b="1"/>
              <a:t>12</a:t>
            </a:r>
          </a:p>
        </p:txBody>
      </p:sp>
      <p:sp>
        <p:nvSpPr>
          <p:cNvPr id="94273" name="Rectangle 65"/>
          <p:cNvSpPr>
            <a:spLocks noChangeArrowheads="1"/>
          </p:cNvSpPr>
          <p:nvPr/>
        </p:nvSpPr>
        <p:spPr bwMode="auto">
          <a:xfrm>
            <a:off x="4648200" y="2057400"/>
            <a:ext cx="762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dist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altLang="zh-CN" sz="2800" b="1"/>
              <a:t>8</a:t>
            </a:r>
          </a:p>
        </p:txBody>
      </p:sp>
      <p:sp>
        <p:nvSpPr>
          <p:cNvPr id="94274" name="Rectangle 66"/>
          <p:cNvSpPr>
            <a:spLocks noChangeArrowheads="1"/>
          </p:cNvSpPr>
          <p:nvPr/>
        </p:nvSpPr>
        <p:spPr bwMode="auto">
          <a:xfrm>
            <a:off x="5548313" y="2057400"/>
            <a:ext cx="990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altLang="zh-CN" sz="2800" b="1"/>
              <a:t>10</a:t>
            </a:r>
          </a:p>
        </p:txBody>
      </p:sp>
      <p:sp>
        <p:nvSpPr>
          <p:cNvPr id="94276" name="Rectangle 68"/>
          <p:cNvSpPr>
            <a:spLocks noChangeArrowheads="1"/>
          </p:cNvSpPr>
          <p:nvPr/>
        </p:nvSpPr>
        <p:spPr bwMode="auto">
          <a:xfrm>
            <a:off x="7858125" y="1524000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altLang="zh-CN" sz="2800" b="1"/>
              <a:t>72.4</a:t>
            </a:r>
          </a:p>
        </p:txBody>
      </p:sp>
      <p:sp>
        <p:nvSpPr>
          <p:cNvPr id="94277" name="Rectangle 69"/>
          <p:cNvSpPr>
            <a:spLocks noChangeArrowheads="1"/>
          </p:cNvSpPr>
          <p:nvPr/>
        </p:nvSpPr>
        <p:spPr bwMode="auto">
          <a:xfrm>
            <a:off x="6562725" y="1524000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altLang="zh-CN" sz="2800" b="1"/>
              <a:t>84.5</a:t>
            </a:r>
          </a:p>
        </p:txBody>
      </p:sp>
      <p:sp>
        <p:nvSpPr>
          <p:cNvPr id="94278" name="Rectangle 70"/>
          <p:cNvSpPr>
            <a:spLocks noChangeArrowheads="1"/>
          </p:cNvSpPr>
          <p:nvPr/>
        </p:nvSpPr>
        <p:spPr bwMode="auto">
          <a:xfrm>
            <a:off x="4419600" y="15240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altLang="zh-CN" sz="2800" b="1"/>
              <a:t>127.3</a:t>
            </a:r>
          </a:p>
        </p:txBody>
      </p:sp>
      <p:sp>
        <p:nvSpPr>
          <p:cNvPr id="94279" name="Rectangle 71"/>
          <p:cNvSpPr>
            <a:spLocks noChangeArrowheads="1"/>
          </p:cNvSpPr>
          <p:nvPr/>
        </p:nvSpPr>
        <p:spPr bwMode="auto">
          <a:xfrm>
            <a:off x="5472113" y="1524000"/>
            <a:ext cx="1233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altLang="zh-CN" sz="2800" b="1"/>
              <a:t>101.4</a:t>
            </a:r>
            <a:endParaRPr lang="en-US" altLang="zh-CN" sz="2800" b="1" baseline="30000"/>
          </a:p>
        </p:txBody>
      </p:sp>
      <p:sp>
        <p:nvSpPr>
          <p:cNvPr id="94352" name="Text Box 144"/>
          <p:cNvSpPr txBox="1">
            <a:spLocks noChangeArrowheads="1"/>
          </p:cNvSpPr>
          <p:nvPr/>
        </p:nvSpPr>
        <p:spPr bwMode="auto">
          <a:xfrm>
            <a:off x="457200" y="3138488"/>
            <a:ext cx="3352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en-US" altLang="zh-CN" sz="3200" b="1">
                <a:latin typeface="华文中宋" pitchFamily="2" charset="-122"/>
                <a:ea typeface="华文中宋" pitchFamily="2" charset="-122"/>
              </a:rPr>
              <a:t>4</a:t>
            </a:r>
            <a:r>
              <a:rPr lang="zh-CN" altLang="en-US" sz="3200" b="1">
                <a:latin typeface="华文中宋" pitchFamily="2" charset="-122"/>
                <a:ea typeface="华文中宋" pitchFamily="2" charset="-122"/>
              </a:rPr>
              <a:t>、分析数据：</a:t>
            </a:r>
            <a:endParaRPr lang="zh-CN" altLang="en-US" sz="2000" b="1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94353" name="Text Box 145"/>
          <p:cNvSpPr txBox="1">
            <a:spLocks noChangeArrowheads="1"/>
          </p:cNvSpPr>
          <p:nvPr/>
        </p:nvSpPr>
        <p:spPr bwMode="auto">
          <a:xfrm>
            <a:off x="2962275" y="3181350"/>
            <a:ext cx="4572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zh-CN" altLang="en-US" sz="2800" b="1">
                <a:latin typeface="华文中宋" pitchFamily="2" charset="-122"/>
                <a:ea typeface="华文中宋" pitchFamily="2" charset="-122"/>
              </a:rPr>
              <a:t>做</a:t>
            </a:r>
            <a:r>
              <a:rPr lang="en-US" altLang="zh-CN" sz="2800" b="1">
                <a:latin typeface="华文中宋" pitchFamily="2" charset="-122"/>
                <a:ea typeface="华文中宋" pitchFamily="2" charset="-122"/>
              </a:rPr>
              <a:t>P—V</a:t>
            </a:r>
            <a:r>
              <a:rPr lang="zh-CN" altLang="en-US" sz="2800" b="1">
                <a:latin typeface="华文中宋" pitchFamily="2" charset="-122"/>
                <a:ea typeface="华文中宋" pitchFamily="2" charset="-122"/>
              </a:rPr>
              <a:t>图找函数关系。</a:t>
            </a:r>
          </a:p>
        </p:txBody>
      </p:sp>
      <p:grpSp>
        <p:nvGrpSpPr>
          <p:cNvPr id="2" name="Group 146"/>
          <p:cNvGrpSpPr>
            <a:grpSpLocks/>
          </p:cNvGrpSpPr>
          <p:nvPr/>
        </p:nvGrpSpPr>
        <p:grpSpPr bwMode="auto">
          <a:xfrm>
            <a:off x="835025" y="3581400"/>
            <a:ext cx="3432175" cy="2744788"/>
            <a:chOff x="3487" y="1296"/>
            <a:chExt cx="2162" cy="1729"/>
          </a:xfrm>
        </p:grpSpPr>
        <p:grpSp>
          <p:nvGrpSpPr>
            <p:cNvPr id="7247" name="Group 147"/>
            <p:cNvGrpSpPr>
              <a:grpSpLocks/>
            </p:cNvGrpSpPr>
            <p:nvPr/>
          </p:nvGrpSpPr>
          <p:grpSpPr bwMode="auto">
            <a:xfrm>
              <a:off x="3487" y="1296"/>
              <a:ext cx="2162" cy="1729"/>
              <a:chOff x="0" y="0"/>
              <a:chExt cx="2162" cy="1729"/>
            </a:xfrm>
          </p:grpSpPr>
          <p:grpSp>
            <p:nvGrpSpPr>
              <p:cNvPr id="7249" name="Group 148"/>
              <p:cNvGrpSpPr>
                <a:grpSpLocks/>
              </p:cNvGrpSpPr>
              <p:nvPr/>
            </p:nvGrpSpPr>
            <p:grpSpPr bwMode="auto">
              <a:xfrm>
                <a:off x="0" y="0"/>
                <a:ext cx="2162" cy="1684"/>
                <a:chOff x="0" y="0"/>
                <a:chExt cx="2162" cy="1684"/>
              </a:xfrm>
            </p:grpSpPr>
            <p:sp>
              <p:nvSpPr>
                <p:cNvPr id="7251" name="Rectangle 149"/>
                <p:cNvSpPr>
                  <a:spLocks noChangeArrowheads="1"/>
                </p:cNvSpPr>
                <p:nvPr/>
              </p:nvSpPr>
              <p:spPr bwMode="auto">
                <a:xfrm>
                  <a:off x="1875" y="1319"/>
                  <a:ext cx="287" cy="365"/>
                </a:xfrm>
                <a:prstGeom prst="rect">
                  <a:avLst/>
                </a:prstGeom>
                <a:solidFill>
                  <a:schemeClr val="bg1">
                    <a:alpha val="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zh-CN" altLang="zh-CN" sz="3200" b="1" i="1"/>
                    <a:t>V</a:t>
                  </a:r>
                  <a:endParaRPr lang="en-US" altLang="zh-CN" sz="3200" b="1" i="1"/>
                </a:p>
              </p:txBody>
            </p:sp>
            <p:sp>
              <p:nvSpPr>
                <p:cNvPr id="7252" name="Line 150"/>
                <p:cNvSpPr>
                  <a:spLocks noChangeShapeType="1"/>
                </p:cNvSpPr>
                <p:nvPr/>
              </p:nvSpPr>
              <p:spPr bwMode="auto">
                <a:xfrm flipV="1">
                  <a:off x="272" y="273"/>
                  <a:ext cx="0" cy="117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7253" name="Line 151"/>
                <p:cNvSpPr>
                  <a:spLocks noChangeShapeType="1"/>
                </p:cNvSpPr>
                <p:nvPr/>
              </p:nvSpPr>
              <p:spPr bwMode="auto">
                <a:xfrm>
                  <a:off x="272" y="1452"/>
                  <a:ext cx="1633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7254" name="Rectangle 152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72" cy="365"/>
                </a:xfrm>
                <a:prstGeom prst="rect">
                  <a:avLst/>
                </a:prstGeom>
                <a:solidFill>
                  <a:schemeClr val="bg1">
                    <a:alpha val="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zh-CN" altLang="zh-CN" sz="3200" b="1" i="1"/>
                    <a:t>p</a:t>
                  </a:r>
                  <a:endParaRPr lang="en-US" altLang="zh-CN" sz="3200" b="1" i="1"/>
                </a:p>
              </p:txBody>
            </p:sp>
            <p:sp>
              <p:nvSpPr>
                <p:cNvPr id="7255" name="未知"/>
                <p:cNvSpPr>
                  <a:spLocks/>
                </p:cNvSpPr>
                <p:nvPr/>
              </p:nvSpPr>
              <p:spPr bwMode="auto">
                <a:xfrm>
                  <a:off x="514" y="366"/>
                  <a:ext cx="1089" cy="952"/>
                </a:xfrm>
                <a:custGeom>
                  <a:avLst/>
                  <a:gdLst>
                    <a:gd name="T0" fmla="*/ 0 w 1088"/>
                    <a:gd name="T1" fmla="*/ 0 h 862"/>
                    <a:gd name="T2" fmla="*/ 136 w 1088"/>
                    <a:gd name="T3" fmla="*/ 501 h 862"/>
                    <a:gd name="T4" fmla="*/ 453 w 1088"/>
                    <a:gd name="T5" fmla="*/ 802 h 862"/>
                    <a:gd name="T6" fmla="*/ 1089 w 1088"/>
                    <a:gd name="T7" fmla="*/ 952 h 862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088"/>
                    <a:gd name="T13" fmla="*/ 0 h 862"/>
                    <a:gd name="T14" fmla="*/ 1088 w 1088"/>
                    <a:gd name="T15" fmla="*/ 862 h 862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088" h="862">
                      <a:moveTo>
                        <a:pt x="0" y="0"/>
                      </a:moveTo>
                      <a:cubicBezTo>
                        <a:pt x="30" y="166"/>
                        <a:pt x="61" y="333"/>
                        <a:pt x="136" y="454"/>
                      </a:cubicBezTo>
                      <a:cubicBezTo>
                        <a:pt x="211" y="575"/>
                        <a:pt x="294" y="658"/>
                        <a:pt x="453" y="726"/>
                      </a:cubicBezTo>
                      <a:cubicBezTo>
                        <a:pt x="612" y="794"/>
                        <a:pt x="850" y="828"/>
                        <a:pt x="1088" y="862"/>
                      </a:cubicBezTo>
                    </a:path>
                  </a:pathLst>
                </a:custGeom>
                <a:solidFill>
                  <a:schemeClr val="bg1">
                    <a:alpha val="0"/>
                  </a:schemeClr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7256" name="Rectangle 154"/>
                <p:cNvSpPr>
                  <a:spLocks noChangeArrowheads="1"/>
                </p:cNvSpPr>
                <p:nvPr/>
              </p:nvSpPr>
              <p:spPr bwMode="auto">
                <a:xfrm>
                  <a:off x="604" y="740"/>
                  <a:ext cx="187" cy="365"/>
                </a:xfrm>
                <a:prstGeom prst="rect">
                  <a:avLst/>
                </a:prstGeom>
                <a:solidFill>
                  <a:schemeClr val="bg1">
                    <a:alpha val="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zh-CN" altLang="en-US" sz="3200" b="1" i="1">
                      <a:solidFill>
                        <a:srgbClr val="E40B06"/>
                      </a:solidFill>
                    </a:rPr>
                    <a:t>·</a:t>
                  </a:r>
                  <a:endParaRPr lang="en-US" altLang="zh-CN" sz="3200" b="1" i="1">
                    <a:solidFill>
                      <a:srgbClr val="E40B06"/>
                    </a:solidFill>
                  </a:endParaRPr>
                </a:p>
              </p:txBody>
            </p:sp>
          </p:grpSp>
          <p:sp>
            <p:nvSpPr>
              <p:cNvPr id="7250" name="Text Box 155"/>
              <p:cNvSpPr txBox="1">
                <a:spLocks noChangeArrowheads="1"/>
              </p:cNvSpPr>
              <p:nvPr/>
            </p:nvSpPr>
            <p:spPr bwMode="auto">
              <a:xfrm>
                <a:off x="1" y="1364"/>
                <a:ext cx="258" cy="365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eaLnBrk="1" hangingPunct="1"/>
                <a:r>
                  <a:rPr lang="zh-CN" altLang="en-US" sz="3200" b="1" i="1"/>
                  <a:t>0</a:t>
                </a:r>
                <a:endParaRPr lang="en-US" altLang="zh-CN" sz="3200" b="1" i="1"/>
              </a:p>
            </p:txBody>
          </p:sp>
        </p:grpSp>
        <p:sp>
          <p:nvSpPr>
            <p:cNvPr id="7248" name="Text Box 156"/>
            <p:cNvSpPr txBox="1">
              <a:spLocks noChangeArrowheads="1"/>
            </p:cNvSpPr>
            <p:nvPr/>
          </p:nvSpPr>
          <p:spPr bwMode="auto">
            <a:xfrm>
              <a:off x="4235" y="2025"/>
              <a:ext cx="301" cy="365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/>
              <a:r>
                <a:rPr lang="zh-CN" altLang="zh-CN" sz="3200" b="1" i="1">
                  <a:solidFill>
                    <a:srgbClr val="E40B06"/>
                  </a:solidFill>
                </a:rPr>
                <a:t>A</a:t>
              </a:r>
              <a:endParaRPr lang="en-US" altLang="zh-CN" sz="3200" b="1" i="1">
                <a:solidFill>
                  <a:srgbClr val="E40B06"/>
                </a:solidFill>
              </a:endParaRPr>
            </a:p>
          </p:txBody>
        </p:sp>
      </p:grpSp>
      <p:grpSp>
        <p:nvGrpSpPr>
          <p:cNvPr id="5" name="Group 159"/>
          <p:cNvGrpSpPr>
            <a:grpSpLocks/>
          </p:cNvGrpSpPr>
          <p:nvPr/>
        </p:nvGrpSpPr>
        <p:grpSpPr bwMode="auto">
          <a:xfrm>
            <a:off x="3251200" y="3581400"/>
            <a:ext cx="5664200" cy="2813050"/>
            <a:chOff x="2016" y="1152"/>
            <a:chExt cx="3568" cy="1772"/>
          </a:xfrm>
        </p:grpSpPr>
        <p:grpSp>
          <p:nvGrpSpPr>
            <p:cNvPr id="7232" name="Group 160"/>
            <p:cNvGrpSpPr>
              <a:grpSpLocks/>
            </p:cNvGrpSpPr>
            <p:nvPr/>
          </p:nvGrpSpPr>
          <p:grpSpPr bwMode="auto">
            <a:xfrm>
              <a:off x="3360" y="1152"/>
              <a:ext cx="2224" cy="1772"/>
              <a:chOff x="1008" y="1299"/>
              <a:chExt cx="2224" cy="1772"/>
            </a:xfrm>
          </p:grpSpPr>
          <p:grpSp>
            <p:nvGrpSpPr>
              <p:cNvPr id="7237" name="Group 161"/>
              <p:cNvGrpSpPr>
                <a:grpSpLocks/>
              </p:cNvGrpSpPr>
              <p:nvPr/>
            </p:nvGrpSpPr>
            <p:grpSpPr bwMode="auto">
              <a:xfrm>
                <a:off x="1008" y="1299"/>
                <a:ext cx="2224" cy="1772"/>
                <a:chOff x="0" y="0"/>
                <a:chExt cx="2224" cy="1772"/>
              </a:xfrm>
            </p:grpSpPr>
            <p:sp>
              <p:nvSpPr>
                <p:cNvPr id="7239" name="Line 162"/>
                <p:cNvSpPr>
                  <a:spLocks noChangeShapeType="1"/>
                </p:cNvSpPr>
                <p:nvPr/>
              </p:nvSpPr>
              <p:spPr bwMode="auto">
                <a:xfrm flipV="1">
                  <a:off x="272" y="273"/>
                  <a:ext cx="0" cy="1179"/>
                </a:xfrm>
                <a:prstGeom prst="line">
                  <a:avLst/>
                </a:prstGeom>
                <a:noFill/>
                <a:ln w="9525">
                  <a:solidFill>
                    <a:srgbClr val="0000FF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7240" name="Line 163"/>
                <p:cNvSpPr>
                  <a:spLocks noChangeShapeType="1"/>
                </p:cNvSpPr>
                <p:nvPr/>
              </p:nvSpPr>
              <p:spPr bwMode="auto">
                <a:xfrm>
                  <a:off x="272" y="1452"/>
                  <a:ext cx="1633" cy="0"/>
                </a:xfrm>
                <a:prstGeom prst="line">
                  <a:avLst/>
                </a:prstGeom>
                <a:noFill/>
                <a:ln w="9525">
                  <a:solidFill>
                    <a:srgbClr val="0000FF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7241" name="Rectangle 16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72" cy="365"/>
                </a:xfrm>
                <a:prstGeom prst="rect">
                  <a:avLst/>
                </a:prstGeom>
                <a:solidFill>
                  <a:schemeClr val="bg1">
                    <a:alpha val="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zh-CN" altLang="zh-CN" sz="3200" b="1" i="1">
                      <a:solidFill>
                        <a:schemeClr val="accent2"/>
                      </a:solidFill>
                    </a:rPr>
                    <a:t>p</a:t>
                  </a:r>
                  <a:endParaRPr lang="en-US" altLang="zh-CN" sz="3200" b="1" i="1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7242" name="Rectangle 165"/>
                <p:cNvSpPr>
                  <a:spLocks noChangeArrowheads="1"/>
                </p:cNvSpPr>
                <p:nvPr/>
              </p:nvSpPr>
              <p:spPr bwMode="auto">
                <a:xfrm>
                  <a:off x="1724" y="1407"/>
                  <a:ext cx="500" cy="365"/>
                </a:xfrm>
                <a:prstGeom prst="rect">
                  <a:avLst/>
                </a:prstGeom>
                <a:solidFill>
                  <a:schemeClr val="bg1">
                    <a:alpha val="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zh-CN" altLang="en-US" sz="3200" b="1" i="1">
                      <a:solidFill>
                        <a:schemeClr val="accent2"/>
                      </a:solidFill>
                    </a:rPr>
                    <a:t>1/</a:t>
                  </a:r>
                  <a:r>
                    <a:rPr lang="zh-CN" altLang="zh-CN" sz="3200" b="1" i="1">
                      <a:solidFill>
                        <a:schemeClr val="accent2"/>
                      </a:solidFill>
                    </a:rPr>
                    <a:t>V</a:t>
                  </a:r>
                  <a:endParaRPr lang="en-US" altLang="zh-CN" sz="3200" b="1" i="1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7243" name="Line 166"/>
                <p:cNvSpPr>
                  <a:spLocks noChangeShapeType="1"/>
                </p:cNvSpPr>
                <p:nvPr/>
              </p:nvSpPr>
              <p:spPr bwMode="auto">
                <a:xfrm flipV="1">
                  <a:off x="726" y="318"/>
                  <a:ext cx="680" cy="680"/>
                </a:xfrm>
                <a:prstGeom prst="line">
                  <a:avLst/>
                </a:pr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7244" name="Line 167"/>
                <p:cNvSpPr>
                  <a:spLocks noChangeShapeType="1"/>
                </p:cNvSpPr>
                <p:nvPr/>
              </p:nvSpPr>
              <p:spPr bwMode="auto">
                <a:xfrm flipV="1">
                  <a:off x="272" y="998"/>
                  <a:ext cx="454" cy="454"/>
                </a:xfrm>
                <a:prstGeom prst="line">
                  <a:avLst/>
                </a:prstGeom>
                <a:noFill/>
                <a:ln w="9525">
                  <a:solidFill>
                    <a:srgbClr val="0000FF"/>
                  </a:solidFill>
                  <a:prstDash val="dash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7245" name="Rectangle 168"/>
                <p:cNvSpPr>
                  <a:spLocks noChangeArrowheads="1"/>
                </p:cNvSpPr>
                <p:nvPr/>
              </p:nvSpPr>
              <p:spPr bwMode="auto">
                <a:xfrm>
                  <a:off x="771" y="635"/>
                  <a:ext cx="187" cy="365"/>
                </a:xfrm>
                <a:prstGeom prst="rect">
                  <a:avLst/>
                </a:prstGeom>
                <a:solidFill>
                  <a:schemeClr val="bg1">
                    <a:alpha val="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zh-CN" altLang="en-US" sz="3200" b="1" i="1">
                      <a:solidFill>
                        <a:schemeClr val="accent2"/>
                      </a:solidFill>
                    </a:rPr>
                    <a:t>·</a:t>
                  </a:r>
                  <a:endParaRPr lang="en-US" altLang="zh-CN" sz="3200" b="1" i="1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7246" name="Text Box 169"/>
                <p:cNvSpPr txBox="1">
                  <a:spLocks noChangeArrowheads="1"/>
                </p:cNvSpPr>
                <p:nvPr/>
              </p:nvSpPr>
              <p:spPr bwMode="auto">
                <a:xfrm>
                  <a:off x="32" y="1341"/>
                  <a:ext cx="258" cy="365"/>
                </a:xfrm>
                <a:prstGeom prst="rect">
                  <a:avLst/>
                </a:prstGeom>
                <a:solidFill>
                  <a:schemeClr val="bg1">
                    <a:alpha val="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eaLnBrk="1" hangingPunct="1"/>
                  <a:r>
                    <a:rPr lang="zh-CN" altLang="en-US" sz="3200" b="1" i="1">
                      <a:solidFill>
                        <a:schemeClr val="accent2"/>
                      </a:solidFill>
                    </a:rPr>
                    <a:t>0</a:t>
                  </a:r>
                  <a:endParaRPr lang="en-US" altLang="zh-CN" sz="3200" b="1" i="1">
                    <a:solidFill>
                      <a:schemeClr val="accent2"/>
                    </a:solidFill>
                  </a:endParaRPr>
                </a:p>
              </p:txBody>
            </p:sp>
          </p:grpSp>
          <p:sp>
            <p:nvSpPr>
              <p:cNvPr id="7238" name="Text Box 170"/>
              <p:cNvSpPr txBox="1">
                <a:spLocks noChangeArrowheads="1"/>
              </p:cNvSpPr>
              <p:nvPr/>
            </p:nvSpPr>
            <p:spPr bwMode="auto">
              <a:xfrm>
                <a:off x="1902" y="1959"/>
                <a:ext cx="301" cy="365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eaLnBrk="1" hangingPunct="1"/>
                <a:r>
                  <a:rPr lang="zh-CN" altLang="zh-CN" sz="3200" b="1" i="1">
                    <a:solidFill>
                      <a:schemeClr val="accent2"/>
                    </a:solidFill>
                  </a:rPr>
                  <a:t>A</a:t>
                </a:r>
                <a:endParaRPr lang="en-US" altLang="zh-CN" sz="3200" b="1" i="1">
                  <a:solidFill>
                    <a:schemeClr val="accent2"/>
                  </a:solidFill>
                </a:endParaRPr>
              </a:p>
            </p:txBody>
          </p:sp>
        </p:grpSp>
        <p:grpSp>
          <p:nvGrpSpPr>
            <p:cNvPr id="7233" name="Group 171"/>
            <p:cNvGrpSpPr>
              <a:grpSpLocks/>
            </p:cNvGrpSpPr>
            <p:nvPr/>
          </p:nvGrpSpPr>
          <p:grpSpPr bwMode="auto">
            <a:xfrm>
              <a:off x="2016" y="1476"/>
              <a:ext cx="1632" cy="588"/>
              <a:chOff x="1776" y="1296"/>
              <a:chExt cx="1632" cy="588"/>
            </a:xfrm>
          </p:grpSpPr>
          <p:sp>
            <p:nvSpPr>
              <p:cNvPr id="7234" name="Rectangle 172"/>
              <p:cNvSpPr>
                <a:spLocks noChangeArrowheads="1"/>
              </p:cNvSpPr>
              <p:nvPr/>
            </p:nvSpPr>
            <p:spPr bwMode="auto">
              <a:xfrm>
                <a:off x="1776" y="1584"/>
                <a:ext cx="788" cy="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</a:pPr>
                <a:r>
                  <a:rPr lang="zh-CN" altLang="en-US" sz="2800" b="1">
                    <a:solidFill>
                      <a:srgbClr val="E40B06"/>
                    </a:solidFill>
                    <a:latin typeface="华文细黑" pitchFamily="2" charset="-122"/>
                    <a:ea typeface="华文细黑" pitchFamily="2" charset="-122"/>
                  </a:rPr>
                  <a:t>反比？</a:t>
                </a:r>
              </a:p>
            </p:txBody>
          </p:sp>
          <p:sp>
            <p:nvSpPr>
              <p:cNvPr id="7235" name="AutoShape 173"/>
              <p:cNvSpPr>
                <a:spLocks noChangeArrowheads="1"/>
              </p:cNvSpPr>
              <p:nvPr/>
            </p:nvSpPr>
            <p:spPr bwMode="auto">
              <a:xfrm>
                <a:off x="2448" y="1680"/>
                <a:ext cx="960" cy="144"/>
              </a:xfrm>
              <a:prstGeom prst="rightArrow">
                <a:avLst>
                  <a:gd name="adj1" fmla="val 50000"/>
                  <a:gd name="adj2" fmla="val 166667"/>
                </a:avLst>
              </a:prstGeom>
              <a:solidFill>
                <a:srgbClr val="E40B06"/>
              </a:solidFill>
              <a:ln w="9525">
                <a:solidFill>
                  <a:srgbClr val="DEE307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236" name="Rectangle 174"/>
              <p:cNvSpPr>
                <a:spLocks noChangeArrowheads="1"/>
              </p:cNvSpPr>
              <p:nvPr/>
            </p:nvSpPr>
            <p:spPr bwMode="auto">
              <a:xfrm>
                <a:off x="2496" y="1296"/>
                <a:ext cx="564" cy="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</a:pPr>
                <a:r>
                  <a:rPr lang="zh-CN" altLang="en-US" sz="2800" b="1">
                    <a:solidFill>
                      <a:srgbClr val="E40B06"/>
                    </a:solidFill>
                    <a:latin typeface="华文细黑" pitchFamily="2" charset="-122"/>
                    <a:ea typeface="华文细黑" pitchFamily="2" charset="-122"/>
                  </a:rPr>
                  <a:t>求证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4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4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4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4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4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9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94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9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94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9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9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94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7" grpId="0" autoUpdateAnimBg="0"/>
      <p:bldP spid="94268" grpId="0" autoUpdateAnimBg="0"/>
      <p:bldP spid="94269" grpId="0" autoUpdateAnimBg="0"/>
      <p:bldP spid="94271" grpId="0" autoUpdateAnimBg="0"/>
      <p:bldP spid="94272" grpId="0" autoUpdateAnimBg="0"/>
      <p:bldP spid="94273" grpId="0" autoUpdateAnimBg="0"/>
      <p:bldP spid="94274" grpId="0" autoUpdateAnimBg="0"/>
      <p:bldP spid="94276" grpId="0" autoUpdateAnimBg="0"/>
      <p:bldP spid="94277" grpId="0" autoUpdateAnimBg="0"/>
      <p:bldP spid="94278" grpId="0" autoUpdateAnimBg="0"/>
      <p:bldP spid="94279" grpId="0" autoUpdateAnimBg="0"/>
      <p:bldP spid="94352" grpId="0" autoUpdateAnimBg="0"/>
      <p:bldP spid="9435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704850" y="441325"/>
            <a:ext cx="554355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5000"/>
              </a:lnSpc>
            </a:pPr>
            <a:r>
              <a:rPr kumimoji="1" lang="en-US" altLang="zh-CN" sz="28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5</a:t>
            </a:r>
            <a:r>
              <a:rPr kumimoji="1" lang="zh-CN" altLang="en-US" sz="28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、总结等温变化图象的特点</a:t>
            </a:r>
            <a:r>
              <a:rPr kumimoji="1" lang="en-US" altLang="zh-CN" sz="28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:</a:t>
            </a:r>
          </a:p>
          <a:p>
            <a:pPr>
              <a:lnSpc>
                <a:spcPct val="125000"/>
              </a:lnSpc>
            </a:pPr>
            <a:r>
              <a:rPr kumimoji="1" lang="en-US" altLang="zh-CN" sz="28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(1)</a:t>
            </a:r>
            <a:r>
              <a:rPr kumimoji="1" lang="zh-CN" altLang="en-US" sz="28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等温线是双曲线的一支。</a:t>
            </a:r>
          </a:p>
        </p:txBody>
      </p:sp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685800" y="1690688"/>
            <a:ext cx="54689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8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(2)</a:t>
            </a:r>
            <a:r>
              <a:rPr kumimoji="1" lang="zh-CN" altLang="en-US" sz="28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温度越高</a:t>
            </a:r>
            <a:r>
              <a:rPr kumimoji="1" lang="en-US" altLang="zh-CN" sz="28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,</a:t>
            </a:r>
            <a:r>
              <a:rPr kumimoji="1" lang="zh-CN" altLang="en-US" sz="28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其等温线离原点越远</a:t>
            </a:r>
            <a:r>
              <a:rPr kumimoji="1" lang="en-US" altLang="zh-CN" sz="28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.</a:t>
            </a:r>
          </a:p>
        </p:txBody>
      </p:sp>
      <p:sp>
        <p:nvSpPr>
          <p:cNvPr id="74757" name="Rectangle 5"/>
          <p:cNvSpPr>
            <a:spLocks noChangeArrowheads="1"/>
          </p:cNvSpPr>
          <p:nvPr/>
        </p:nvSpPr>
        <p:spPr bwMode="auto">
          <a:xfrm>
            <a:off x="990600" y="2074863"/>
            <a:ext cx="8077200" cy="188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en-US" altLang="zh-CN" sz="2800" b="1"/>
              <a:t>〖</a:t>
            </a:r>
            <a:r>
              <a:rPr lang="zh-CN" altLang="en-US" sz="2800" b="1">
                <a:latin typeface="华文中宋" pitchFamily="2" charset="-122"/>
                <a:ea typeface="华文中宋" pitchFamily="2" charset="-122"/>
              </a:rPr>
              <a:t>思考</a:t>
            </a:r>
            <a:r>
              <a:rPr lang="en-US" altLang="zh-CN" sz="2800" b="1"/>
              <a:t>〗</a:t>
            </a:r>
            <a:r>
              <a:rPr lang="en-US" altLang="zh-CN" sz="2800" b="1">
                <a:latin typeface="华文中宋" pitchFamily="2" charset="-122"/>
                <a:ea typeface="华文中宋" pitchFamily="2" charset="-122"/>
              </a:rPr>
              <a:t>: </a:t>
            </a:r>
            <a:r>
              <a:rPr lang="en-US" sz="2800" b="1">
                <a:latin typeface="华文中宋" pitchFamily="2" charset="-122"/>
                <a:ea typeface="华文中宋" pitchFamily="2" charset="-122"/>
              </a:rPr>
              <a:t>同一气体，不同温度下等温线是不同的，你能判断那条等温线是表示温度较高的情形吗？你是根据什么理由作出判断的？</a:t>
            </a:r>
            <a:endParaRPr lang="zh-CN" altLang="en-US" sz="2800" b="1">
              <a:latin typeface="华文中宋" pitchFamily="2" charset="-122"/>
              <a:ea typeface="华文中宋" pitchFamily="2" charset="-122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41350" y="3581400"/>
            <a:ext cx="3397250" cy="2613025"/>
            <a:chOff x="0" y="0"/>
            <a:chExt cx="2140" cy="1646"/>
          </a:xfrm>
        </p:grpSpPr>
        <p:grpSp>
          <p:nvGrpSpPr>
            <p:cNvPr id="8199" name="Group 7"/>
            <p:cNvGrpSpPr>
              <a:grpSpLocks/>
            </p:cNvGrpSpPr>
            <p:nvPr/>
          </p:nvGrpSpPr>
          <p:grpSpPr bwMode="auto">
            <a:xfrm>
              <a:off x="0" y="0"/>
              <a:ext cx="2140" cy="1646"/>
              <a:chOff x="0" y="0"/>
              <a:chExt cx="2140" cy="1646"/>
            </a:xfrm>
          </p:grpSpPr>
          <p:grpSp>
            <p:nvGrpSpPr>
              <p:cNvPr id="8201" name="Group 8"/>
              <p:cNvGrpSpPr>
                <a:grpSpLocks/>
              </p:cNvGrpSpPr>
              <p:nvPr/>
            </p:nvGrpSpPr>
            <p:grpSpPr bwMode="auto">
              <a:xfrm>
                <a:off x="0" y="0"/>
                <a:ext cx="2140" cy="1646"/>
                <a:chOff x="0" y="0"/>
                <a:chExt cx="2140" cy="1646"/>
              </a:xfrm>
            </p:grpSpPr>
            <p:sp>
              <p:nvSpPr>
                <p:cNvPr id="8205" name="Rectangle 9"/>
                <p:cNvSpPr>
                  <a:spLocks noChangeArrowheads="1"/>
                </p:cNvSpPr>
                <p:nvPr/>
              </p:nvSpPr>
              <p:spPr bwMode="auto">
                <a:xfrm>
                  <a:off x="1875" y="1319"/>
                  <a:ext cx="265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zh-CN" altLang="zh-CN" sz="2800">
                      <a:solidFill>
                        <a:srgbClr val="0000FF"/>
                      </a:solidFill>
                    </a:rPr>
                    <a:t>V</a:t>
                  </a:r>
                  <a:endParaRPr lang="en-US" altLang="zh-CN" sz="2800">
                    <a:solidFill>
                      <a:srgbClr val="0000FF"/>
                    </a:solidFill>
                  </a:endParaRPr>
                </a:p>
              </p:txBody>
            </p:sp>
            <p:sp>
              <p:nvSpPr>
                <p:cNvPr id="8206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272" y="273"/>
                  <a:ext cx="0" cy="1179"/>
                </a:xfrm>
                <a:prstGeom prst="line">
                  <a:avLst/>
                </a:prstGeom>
                <a:noFill/>
                <a:ln w="9525">
                  <a:solidFill>
                    <a:srgbClr val="0000FF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8207" name="Line 11"/>
                <p:cNvSpPr>
                  <a:spLocks noChangeShapeType="1"/>
                </p:cNvSpPr>
                <p:nvPr/>
              </p:nvSpPr>
              <p:spPr bwMode="auto">
                <a:xfrm>
                  <a:off x="272" y="1452"/>
                  <a:ext cx="1633" cy="0"/>
                </a:xfrm>
                <a:prstGeom prst="line">
                  <a:avLst/>
                </a:prstGeom>
                <a:noFill/>
                <a:ln w="9525">
                  <a:solidFill>
                    <a:srgbClr val="0000FF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8208" name="Rectangle 12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41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zh-CN" altLang="zh-CN" sz="2800">
                      <a:solidFill>
                        <a:srgbClr val="0000FF"/>
                      </a:solidFill>
                    </a:rPr>
                    <a:t>p</a:t>
                  </a:r>
                  <a:endParaRPr lang="en-US" altLang="zh-CN" sz="2800">
                    <a:solidFill>
                      <a:srgbClr val="0000FF"/>
                    </a:solidFill>
                  </a:endParaRPr>
                </a:p>
              </p:txBody>
            </p:sp>
            <p:sp>
              <p:nvSpPr>
                <p:cNvPr id="8209" name="未知"/>
                <p:cNvSpPr>
                  <a:spLocks/>
                </p:cNvSpPr>
                <p:nvPr/>
              </p:nvSpPr>
              <p:spPr bwMode="auto">
                <a:xfrm>
                  <a:off x="469" y="321"/>
                  <a:ext cx="953" cy="952"/>
                </a:xfrm>
                <a:custGeom>
                  <a:avLst/>
                  <a:gdLst>
                    <a:gd name="T0" fmla="*/ 0 w 1088"/>
                    <a:gd name="T1" fmla="*/ 0 h 862"/>
                    <a:gd name="T2" fmla="*/ 119 w 1088"/>
                    <a:gd name="T3" fmla="*/ 501 h 862"/>
                    <a:gd name="T4" fmla="*/ 397 w 1088"/>
                    <a:gd name="T5" fmla="*/ 802 h 862"/>
                    <a:gd name="T6" fmla="*/ 953 w 1088"/>
                    <a:gd name="T7" fmla="*/ 952 h 862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088"/>
                    <a:gd name="T13" fmla="*/ 0 h 862"/>
                    <a:gd name="T14" fmla="*/ 1088 w 1088"/>
                    <a:gd name="T15" fmla="*/ 862 h 862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088" h="862">
                      <a:moveTo>
                        <a:pt x="0" y="0"/>
                      </a:moveTo>
                      <a:cubicBezTo>
                        <a:pt x="30" y="166"/>
                        <a:pt x="61" y="333"/>
                        <a:pt x="136" y="454"/>
                      </a:cubicBezTo>
                      <a:cubicBezTo>
                        <a:pt x="211" y="575"/>
                        <a:pt x="294" y="658"/>
                        <a:pt x="453" y="726"/>
                      </a:cubicBezTo>
                      <a:cubicBezTo>
                        <a:pt x="612" y="794"/>
                        <a:pt x="850" y="828"/>
                        <a:pt x="1088" y="862"/>
                      </a:cubicBezTo>
                    </a:path>
                  </a:pathLst>
                </a:custGeom>
                <a:noFill/>
                <a:ln w="9525" cmpd="sng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8210" name="未知"/>
                <p:cNvSpPr>
                  <a:spLocks/>
                </p:cNvSpPr>
                <p:nvPr/>
              </p:nvSpPr>
              <p:spPr bwMode="auto">
                <a:xfrm>
                  <a:off x="333" y="502"/>
                  <a:ext cx="862" cy="907"/>
                </a:xfrm>
                <a:custGeom>
                  <a:avLst/>
                  <a:gdLst>
                    <a:gd name="T0" fmla="*/ 0 w 1088"/>
                    <a:gd name="T1" fmla="*/ 0 h 862"/>
                    <a:gd name="T2" fmla="*/ 108 w 1088"/>
                    <a:gd name="T3" fmla="*/ 478 h 862"/>
                    <a:gd name="T4" fmla="*/ 359 w 1088"/>
                    <a:gd name="T5" fmla="*/ 764 h 862"/>
                    <a:gd name="T6" fmla="*/ 862 w 1088"/>
                    <a:gd name="T7" fmla="*/ 907 h 862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088"/>
                    <a:gd name="T13" fmla="*/ 0 h 862"/>
                    <a:gd name="T14" fmla="*/ 1088 w 1088"/>
                    <a:gd name="T15" fmla="*/ 862 h 862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088" h="862">
                      <a:moveTo>
                        <a:pt x="0" y="0"/>
                      </a:moveTo>
                      <a:cubicBezTo>
                        <a:pt x="30" y="166"/>
                        <a:pt x="61" y="333"/>
                        <a:pt x="136" y="454"/>
                      </a:cubicBezTo>
                      <a:cubicBezTo>
                        <a:pt x="211" y="575"/>
                        <a:pt x="294" y="658"/>
                        <a:pt x="453" y="726"/>
                      </a:cubicBezTo>
                      <a:cubicBezTo>
                        <a:pt x="612" y="794"/>
                        <a:pt x="850" y="828"/>
                        <a:pt x="1088" y="862"/>
                      </a:cubicBezTo>
                    </a:path>
                  </a:pathLst>
                </a:custGeom>
                <a:noFill/>
                <a:ln w="9525" cmpd="sng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8211" name="未知"/>
                <p:cNvSpPr>
                  <a:spLocks/>
                </p:cNvSpPr>
                <p:nvPr/>
              </p:nvSpPr>
              <p:spPr bwMode="auto">
                <a:xfrm>
                  <a:off x="696" y="275"/>
                  <a:ext cx="952" cy="817"/>
                </a:xfrm>
                <a:custGeom>
                  <a:avLst/>
                  <a:gdLst>
                    <a:gd name="T0" fmla="*/ 0 w 1088"/>
                    <a:gd name="T1" fmla="*/ 0 h 862"/>
                    <a:gd name="T2" fmla="*/ 119 w 1088"/>
                    <a:gd name="T3" fmla="*/ 430 h 862"/>
                    <a:gd name="T4" fmla="*/ 396 w 1088"/>
                    <a:gd name="T5" fmla="*/ 688 h 862"/>
                    <a:gd name="T6" fmla="*/ 952 w 1088"/>
                    <a:gd name="T7" fmla="*/ 817 h 862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088"/>
                    <a:gd name="T13" fmla="*/ 0 h 862"/>
                    <a:gd name="T14" fmla="*/ 1088 w 1088"/>
                    <a:gd name="T15" fmla="*/ 862 h 862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088" h="862">
                      <a:moveTo>
                        <a:pt x="0" y="0"/>
                      </a:moveTo>
                      <a:cubicBezTo>
                        <a:pt x="30" y="166"/>
                        <a:pt x="61" y="333"/>
                        <a:pt x="136" y="454"/>
                      </a:cubicBezTo>
                      <a:cubicBezTo>
                        <a:pt x="211" y="575"/>
                        <a:pt x="294" y="658"/>
                        <a:pt x="453" y="726"/>
                      </a:cubicBezTo>
                      <a:cubicBezTo>
                        <a:pt x="612" y="794"/>
                        <a:pt x="850" y="828"/>
                        <a:pt x="1088" y="862"/>
                      </a:cubicBezTo>
                    </a:path>
                  </a:pathLst>
                </a:custGeom>
                <a:noFill/>
                <a:ln w="9525" cmpd="sng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8202" name="Text Box 16"/>
              <p:cNvSpPr txBox="1">
                <a:spLocks noChangeArrowheads="1"/>
              </p:cNvSpPr>
              <p:nvPr/>
            </p:nvSpPr>
            <p:spPr bwMode="auto">
              <a:xfrm>
                <a:off x="408" y="1043"/>
                <a:ext cx="241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eaLnBrk="1" hangingPunct="1"/>
                <a:r>
                  <a:rPr lang="zh-CN" altLang="en-US" sz="2800">
                    <a:solidFill>
                      <a:srgbClr val="0000FF"/>
                    </a:solidFill>
                  </a:rPr>
                  <a:t>1</a:t>
                </a:r>
                <a:endParaRPr lang="en-US" altLang="zh-CN" sz="2800">
                  <a:solidFill>
                    <a:srgbClr val="0000FF"/>
                  </a:solidFill>
                </a:endParaRPr>
              </a:p>
            </p:txBody>
          </p:sp>
          <p:sp>
            <p:nvSpPr>
              <p:cNvPr id="8203" name="Text Box 17"/>
              <p:cNvSpPr txBox="1">
                <a:spLocks noChangeArrowheads="1"/>
              </p:cNvSpPr>
              <p:nvPr/>
            </p:nvSpPr>
            <p:spPr bwMode="auto">
              <a:xfrm>
                <a:off x="590" y="771"/>
                <a:ext cx="241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eaLnBrk="1" hangingPunct="1"/>
                <a:r>
                  <a:rPr lang="zh-CN" altLang="en-US" sz="2800">
                    <a:solidFill>
                      <a:srgbClr val="0000FF"/>
                    </a:solidFill>
                  </a:rPr>
                  <a:t>2</a:t>
                </a:r>
                <a:endParaRPr lang="en-US" altLang="zh-CN" sz="2800">
                  <a:solidFill>
                    <a:srgbClr val="0000FF"/>
                  </a:solidFill>
                </a:endParaRPr>
              </a:p>
            </p:txBody>
          </p:sp>
          <p:sp>
            <p:nvSpPr>
              <p:cNvPr id="8204" name="Text Box 18"/>
              <p:cNvSpPr txBox="1">
                <a:spLocks noChangeArrowheads="1"/>
              </p:cNvSpPr>
              <p:nvPr/>
            </p:nvSpPr>
            <p:spPr bwMode="auto">
              <a:xfrm>
                <a:off x="907" y="635"/>
                <a:ext cx="241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eaLnBrk="1" hangingPunct="1"/>
                <a:r>
                  <a:rPr lang="zh-CN" altLang="en-US" sz="2800">
                    <a:solidFill>
                      <a:srgbClr val="0000FF"/>
                    </a:solidFill>
                  </a:rPr>
                  <a:t>3</a:t>
                </a:r>
                <a:endParaRPr lang="en-US" altLang="zh-CN" sz="2800">
                  <a:solidFill>
                    <a:srgbClr val="0000FF"/>
                  </a:solidFill>
                </a:endParaRPr>
              </a:p>
            </p:txBody>
          </p:sp>
        </p:grpSp>
        <p:sp>
          <p:nvSpPr>
            <p:cNvPr id="8200" name="Text Box 19"/>
            <p:cNvSpPr txBox="1">
              <a:spLocks noChangeArrowheads="1"/>
            </p:cNvSpPr>
            <p:nvPr/>
          </p:nvSpPr>
          <p:spPr bwMode="auto">
            <a:xfrm>
              <a:off x="45" y="1315"/>
              <a:ext cx="24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/>
              <a:r>
                <a:rPr lang="zh-CN" altLang="en-US" sz="2800">
                  <a:solidFill>
                    <a:srgbClr val="0000FF"/>
                  </a:solidFill>
                </a:rPr>
                <a:t>0</a:t>
              </a:r>
              <a:endParaRPr lang="en-US" altLang="zh-CN" sz="2800">
                <a:solidFill>
                  <a:srgbClr val="0000FF"/>
                </a:solidFill>
              </a:endParaRPr>
            </a:p>
          </p:txBody>
        </p:sp>
      </p:grpSp>
      <p:sp>
        <p:nvSpPr>
          <p:cNvPr id="74772" name="Text Box 20"/>
          <p:cNvSpPr txBox="1">
            <a:spLocks noChangeArrowheads="1"/>
          </p:cNvSpPr>
          <p:nvPr/>
        </p:nvSpPr>
        <p:spPr bwMode="auto">
          <a:xfrm>
            <a:off x="3048000" y="4572000"/>
            <a:ext cx="2592388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140000"/>
              </a:lnSpc>
              <a:spcBef>
                <a:spcPct val="5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zh-CN" altLang="en-US" sz="2800" b="1">
                <a:latin typeface="华文中宋" pitchFamily="2" charset="-122"/>
                <a:ea typeface="华文中宋" pitchFamily="2" charset="-122"/>
              </a:rPr>
              <a:t>结论:</a:t>
            </a:r>
            <a:r>
              <a:rPr lang="zh-CN" altLang="zh-CN" sz="2800" b="1">
                <a:latin typeface="华文中宋" pitchFamily="2" charset="-122"/>
                <a:ea typeface="华文中宋" pitchFamily="2" charset="-122"/>
              </a:rPr>
              <a:t>t</a:t>
            </a:r>
            <a:r>
              <a:rPr lang="zh-CN" altLang="zh-CN" sz="1600" b="1">
                <a:latin typeface="华文中宋" pitchFamily="2" charset="-122"/>
                <a:ea typeface="华文中宋" pitchFamily="2" charset="-122"/>
              </a:rPr>
              <a:t>3</a:t>
            </a:r>
            <a:r>
              <a:rPr lang="zh-CN" altLang="zh-CN" sz="3600" b="1">
                <a:latin typeface="华文中宋" pitchFamily="2" charset="-122"/>
                <a:ea typeface="华文中宋" pitchFamily="2" charset="-122"/>
              </a:rPr>
              <a:t>&gt;</a:t>
            </a:r>
            <a:r>
              <a:rPr lang="zh-CN" altLang="zh-CN" sz="3200" b="1">
                <a:latin typeface="华文中宋" pitchFamily="2" charset="-122"/>
                <a:ea typeface="华文中宋" pitchFamily="2" charset="-122"/>
              </a:rPr>
              <a:t>t</a:t>
            </a:r>
            <a:r>
              <a:rPr lang="zh-CN" altLang="zh-CN" b="1">
                <a:latin typeface="华文中宋" pitchFamily="2" charset="-122"/>
                <a:ea typeface="华文中宋" pitchFamily="2" charset="-122"/>
              </a:rPr>
              <a:t>2</a:t>
            </a:r>
            <a:r>
              <a:rPr lang="zh-CN" altLang="zh-CN" sz="3600" b="1">
                <a:latin typeface="华文中宋" pitchFamily="2" charset="-122"/>
                <a:ea typeface="华文中宋" pitchFamily="2" charset="-122"/>
              </a:rPr>
              <a:t>&gt;t</a:t>
            </a:r>
            <a:r>
              <a:rPr lang="zh-CN" altLang="zh-CN" sz="2000" b="1">
                <a:latin typeface="华文中宋" pitchFamily="2" charset="-122"/>
                <a:ea typeface="华文中宋" pitchFamily="2" charset="-122"/>
              </a:rPr>
              <a:t>1</a:t>
            </a:r>
            <a:endParaRPr lang="en-US" altLang="zh-CN" sz="2000" b="1">
              <a:latin typeface="华文中宋" pitchFamily="2" charset="-122"/>
              <a:ea typeface="华文中宋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4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4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4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/>
      <p:bldP spid="7477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457200" y="80645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kumimoji="1" lang="zh-CN" altLang="en-US" sz="3200" b="1">
                <a:latin typeface="华文中宋" pitchFamily="2" charset="-122"/>
                <a:ea typeface="华文中宋" pitchFamily="2" charset="-122"/>
              </a:rPr>
              <a:t>（</a:t>
            </a:r>
            <a:r>
              <a:rPr kumimoji="1" lang="en-US" altLang="zh-CN" sz="3200" b="1">
                <a:latin typeface="华文中宋" pitchFamily="2" charset="-122"/>
                <a:ea typeface="华文中宋" pitchFamily="2" charset="-122"/>
              </a:rPr>
              <a:t>3</a:t>
            </a:r>
            <a:r>
              <a:rPr kumimoji="1" lang="zh-CN" altLang="en-US" sz="3200" b="1">
                <a:latin typeface="华文中宋" pitchFamily="2" charset="-122"/>
                <a:ea typeface="华文中宋" pitchFamily="2" charset="-122"/>
              </a:rPr>
              <a:t>）图象意义</a:t>
            </a: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685800" y="1477963"/>
            <a:ext cx="8458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kumimoji="1" lang="en-US" altLang="zh-CN" sz="3200" b="1">
                <a:latin typeface="华文中宋" pitchFamily="2" charset="-122"/>
                <a:ea typeface="华文中宋" pitchFamily="2" charset="-122"/>
              </a:rPr>
              <a:t>A</a:t>
            </a:r>
            <a:r>
              <a:rPr kumimoji="1" lang="zh-CN" altLang="en-US" sz="3200" b="1">
                <a:latin typeface="华文中宋" pitchFamily="2" charset="-122"/>
                <a:ea typeface="华文中宋" pitchFamily="2" charset="-122"/>
              </a:rPr>
              <a:t>、物理意义</a:t>
            </a:r>
            <a:r>
              <a:rPr kumimoji="1" lang="en-US" altLang="zh-CN" sz="3200" b="1">
                <a:latin typeface="华文中宋" pitchFamily="2" charset="-122"/>
                <a:ea typeface="华文中宋" pitchFamily="2" charset="-122"/>
              </a:rPr>
              <a:t>:</a:t>
            </a:r>
            <a:r>
              <a:rPr kumimoji="1" lang="zh-CN" altLang="en-US" sz="3200" b="1">
                <a:latin typeface="华文中宋" pitchFamily="2" charset="-122"/>
                <a:ea typeface="华文中宋" pitchFamily="2" charset="-122"/>
              </a:rPr>
              <a:t>反映压强随体积的变化关系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696913" y="2163763"/>
            <a:ext cx="8305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kumimoji="1" lang="en-US" altLang="zh-CN" sz="3200" b="1">
                <a:latin typeface="华文中宋" pitchFamily="2" charset="-122"/>
                <a:ea typeface="华文中宋" pitchFamily="2" charset="-122"/>
              </a:rPr>
              <a:t>B</a:t>
            </a:r>
            <a:r>
              <a:rPr kumimoji="1" lang="zh-CN" altLang="en-US" sz="3200" b="1">
                <a:latin typeface="华文中宋" pitchFamily="2" charset="-122"/>
                <a:ea typeface="华文中宋" pitchFamily="2" charset="-122"/>
              </a:rPr>
              <a:t>、点意义</a:t>
            </a:r>
            <a:r>
              <a:rPr kumimoji="1" lang="en-US" altLang="zh-CN" sz="3200" b="1">
                <a:latin typeface="华文中宋" pitchFamily="2" charset="-122"/>
                <a:ea typeface="华文中宋" pitchFamily="2" charset="-122"/>
              </a:rPr>
              <a:t>:</a:t>
            </a:r>
            <a:r>
              <a:rPr kumimoji="1" lang="zh-CN" altLang="en-US" sz="3200" b="1">
                <a:latin typeface="华文中宋" pitchFamily="2" charset="-122"/>
                <a:ea typeface="华文中宋" pitchFamily="2" charset="-122"/>
              </a:rPr>
              <a:t>每一组数据</a:t>
            </a:r>
            <a:r>
              <a:rPr kumimoji="1" lang="en-US" altLang="zh-CN" sz="3200" b="1">
                <a:latin typeface="华文中宋" pitchFamily="2" charset="-122"/>
                <a:ea typeface="华文中宋" pitchFamily="2" charset="-122"/>
              </a:rPr>
              <a:t>---</a:t>
            </a:r>
            <a:r>
              <a:rPr kumimoji="1" lang="zh-CN" altLang="en-US" sz="3200" b="1">
                <a:latin typeface="华文中宋" pitchFamily="2" charset="-122"/>
                <a:ea typeface="华文中宋" pitchFamily="2" charset="-122"/>
              </a:rPr>
              <a:t>反映某一状态</a:t>
            </a:r>
          </a:p>
        </p:txBody>
      </p:sp>
      <p:grpSp>
        <p:nvGrpSpPr>
          <p:cNvPr id="9221" name="Group 7"/>
          <p:cNvGrpSpPr>
            <a:grpSpLocks/>
          </p:cNvGrpSpPr>
          <p:nvPr/>
        </p:nvGrpSpPr>
        <p:grpSpPr bwMode="auto">
          <a:xfrm>
            <a:off x="838200" y="2970213"/>
            <a:ext cx="3432175" cy="2744787"/>
            <a:chOff x="0" y="0"/>
            <a:chExt cx="2162" cy="1729"/>
          </a:xfrm>
        </p:grpSpPr>
        <p:grpSp>
          <p:nvGrpSpPr>
            <p:cNvPr id="9234" name="Group 8"/>
            <p:cNvGrpSpPr>
              <a:grpSpLocks/>
            </p:cNvGrpSpPr>
            <p:nvPr/>
          </p:nvGrpSpPr>
          <p:grpSpPr bwMode="auto">
            <a:xfrm>
              <a:off x="0" y="0"/>
              <a:ext cx="2162" cy="1684"/>
              <a:chOff x="0" y="0"/>
              <a:chExt cx="2162" cy="1684"/>
            </a:xfrm>
          </p:grpSpPr>
          <p:sp>
            <p:nvSpPr>
              <p:cNvPr id="9236" name="Rectangle 9"/>
              <p:cNvSpPr>
                <a:spLocks noChangeArrowheads="1"/>
              </p:cNvSpPr>
              <p:nvPr/>
            </p:nvSpPr>
            <p:spPr bwMode="auto">
              <a:xfrm>
                <a:off x="1875" y="1319"/>
                <a:ext cx="287" cy="365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zh-CN" altLang="zh-CN" sz="3200" b="1" i="1"/>
                  <a:t>V</a:t>
                </a:r>
                <a:endParaRPr lang="en-US" altLang="zh-CN" sz="3200" b="1" i="1"/>
              </a:p>
            </p:txBody>
          </p:sp>
          <p:sp>
            <p:nvSpPr>
              <p:cNvPr id="9237" name="Line 10"/>
              <p:cNvSpPr>
                <a:spLocks noChangeShapeType="1"/>
              </p:cNvSpPr>
              <p:nvPr/>
            </p:nvSpPr>
            <p:spPr bwMode="auto">
              <a:xfrm flipV="1">
                <a:off x="272" y="273"/>
                <a:ext cx="0" cy="11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238" name="Line 11"/>
              <p:cNvSpPr>
                <a:spLocks noChangeShapeType="1"/>
              </p:cNvSpPr>
              <p:nvPr/>
            </p:nvSpPr>
            <p:spPr bwMode="auto">
              <a:xfrm>
                <a:off x="272" y="1452"/>
                <a:ext cx="163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239" name="Rectangle 12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72" cy="365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zh-CN" altLang="zh-CN" sz="3200" b="1" i="1"/>
                  <a:t>p</a:t>
                </a:r>
                <a:endParaRPr lang="en-US" altLang="zh-CN" sz="3200" b="1" i="1"/>
              </a:p>
            </p:txBody>
          </p:sp>
          <p:sp>
            <p:nvSpPr>
              <p:cNvPr id="9240" name="未知"/>
              <p:cNvSpPr>
                <a:spLocks/>
              </p:cNvSpPr>
              <p:nvPr/>
            </p:nvSpPr>
            <p:spPr bwMode="auto">
              <a:xfrm>
                <a:off x="514" y="366"/>
                <a:ext cx="1089" cy="952"/>
              </a:xfrm>
              <a:custGeom>
                <a:avLst/>
                <a:gdLst>
                  <a:gd name="T0" fmla="*/ 0 w 1088"/>
                  <a:gd name="T1" fmla="*/ 0 h 862"/>
                  <a:gd name="T2" fmla="*/ 136 w 1088"/>
                  <a:gd name="T3" fmla="*/ 501 h 862"/>
                  <a:gd name="T4" fmla="*/ 453 w 1088"/>
                  <a:gd name="T5" fmla="*/ 802 h 862"/>
                  <a:gd name="T6" fmla="*/ 1089 w 1088"/>
                  <a:gd name="T7" fmla="*/ 952 h 86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88"/>
                  <a:gd name="T13" fmla="*/ 0 h 862"/>
                  <a:gd name="T14" fmla="*/ 1088 w 1088"/>
                  <a:gd name="T15" fmla="*/ 862 h 86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88" h="862">
                    <a:moveTo>
                      <a:pt x="0" y="0"/>
                    </a:moveTo>
                    <a:cubicBezTo>
                      <a:pt x="30" y="166"/>
                      <a:pt x="61" y="333"/>
                      <a:pt x="136" y="454"/>
                    </a:cubicBezTo>
                    <a:cubicBezTo>
                      <a:pt x="211" y="575"/>
                      <a:pt x="294" y="658"/>
                      <a:pt x="453" y="726"/>
                    </a:cubicBezTo>
                    <a:cubicBezTo>
                      <a:pt x="612" y="794"/>
                      <a:pt x="850" y="828"/>
                      <a:pt x="1088" y="862"/>
                    </a:cubicBezTo>
                  </a:path>
                </a:pathLst>
              </a:custGeom>
              <a:solidFill>
                <a:schemeClr val="bg1">
                  <a:alpha val="0"/>
                </a:schemeClr>
              </a:solidFill>
              <a:ln w="952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241" name="Rectangle 14"/>
              <p:cNvSpPr>
                <a:spLocks noChangeArrowheads="1"/>
              </p:cNvSpPr>
              <p:nvPr/>
            </p:nvSpPr>
            <p:spPr bwMode="auto">
              <a:xfrm>
                <a:off x="604" y="740"/>
                <a:ext cx="201" cy="365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zh-CN" altLang="en-US" sz="3200" b="1" i="1">
                    <a:solidFill>
                      <a:srgbClr val="E40B06"/>
                    </a:solidFill>
                  </a:rPr>
                  <a:t>·</a:t>
                </a:r>
                <a:endParaRPr lang="en-US" altLang="zh-CN" sz="3200" b="1" i="1">
                  <a:solidFill>
                    <a:srgbClr val="E40B06"/>
                  </a:solidFill>
                </a:endParaRPr>
              </a:p>
            </p:txBody>
          </p:sp>
        </p:grpSp>
        <p:sp>
          <p:nvSpPr>
            <p:cNvPr id="9235" name="Text Box 15"/>
            <p:cNvSpPr txBox="1">
              <a:spLocks noChangeArrowheads="1"/>
            </p:cNvSpPr>
            <p:nvPr/>
          </p:nvSpPr>
          <p:spPr bwMode="auto">
            <a:xfrm>
              <a:off x="1" y="1364"/>
              <a:ext cx="258" cy="365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/>
              <a:r>
                <a:rPr lang="zh-CN" altLang="en-US" sz="3200" b="1" i="1"/>
                <a:t>0</a:t>
              </a:r>
              <a:endParaRPr lang="en-US" altLang="zh-CN" sz="3200" b="1" i="1"/>
            </a:p>
          </p:txBody>
        </p:sp>
      </p:grpSp>
      <p:sp>
        <p:nvSpPr>
          <p:cNvPr id="9222" name="Text Box 16"/>
          <p:cNvSpPr txBox="1">
            <a:spLocks noChangeArrowheads="1"/>
          </p:cNvSpPr>
          <p:nvPr/>
        </p:nvSpPr>
        <p:spPr bwMode="auto">
          <a:xfrm>
            <a:off x="2025650" y="4127500"/>
            <a:ext cx="477838" cy="57943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zh-CN" altLang="zh-CN" sz="3200" b="1" i="1">
                <a:solidFill>
                  <a:srgbClr val="E40B06"/>
                </a:solidFill>
              </a:rPr>
              <a:t>A</a:t>
            </a:r>
            <a:endParaRPr lang="en-US" altLang="zh-CN" sz="3200" b="1" i="1">
              <a:solidFill>
                <a:srgbClr val="E40B06"/>
              </a:solidFill>
            </a:endParaRPr>
          </a:p>
        </p:txBody>
      </p:sp>
      <p:grpSp>
        <p:nvGrpSpPr>
          <p:cNvPr id="9223" name="Group 18"/>
          <p:cNvGrpSpPr>
            <a:grpSpLocks/>
          </p:cNvGrpSpPr>
          <p:nvPr/>
        </p:nvGrpSpPr>
        <p:grpSpPr bwMode="auto">
          <a:xfrm>
            <a:off x="4651375" y="2900363"/>
            <a:ext cx="3530600" cy="2813050"/>
            <a:chOff x="1008" y="1299"/>
            <a:chExt cx="2224" cy="1772"/>
          </a:xfrm>
        </p:grpSpPr>
        <p:grpSp>
          <p:nvGrpSpPr>
            <p:cNvPr id="9224" name="Group 19"/>
            <p:cNvGrpSpPr>
              <a:grpSpLocks/>
            </p:cNvGrpSpPr>
            <p:nvPr/>
          </p:nvGrpSpPr>
          <p:grpSpPr bwMode="auto">
            <a:xfrm>
              <a:off x="1008" y="1299"/>
              <a:ext cx="2224" cy="1772"/>
              <a:chOff x="0" y="0"/>
              <a:chExt cx="2224" cy="1772"/>
            </a:xfrm>
          </p:grpSpPr>
          <p:sp>
            <p:nvSpPr>
              <p:cNvPr id="9226" name="Line 20"/>
              <p:cNvSpPr>
                <a:spLocks noChangeShapeType="1"/>
              </p:cNvSpPr>
              <p:nvPr/>
            </p:nvSpPr>
            <p:spPr bwMode="auto">
              <a:xfrm flipV="1">
                <a:off x="272" y="273"/>
                <a:ext cx="0" cy="1179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227" name="Line 21"/>
              <p:cNvSpPr>
                <a:spLocks noChangeShapeType="1"/>
              </p:cNvSpPr>
              <p:nvPr/>
            </p:nvSpPr>
            <p:spPr bwMode="auto">
              <a:xfrm>
                <a:off x="272" y="1452"/>
                <a:ext cx="1633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228" name="Rectangle 22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72" cy="365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zh-CN" altLang="zh-CN" sz="3200" b="1" i="1">
                    <a:solidFill>
                      <a:schemeClr val="accent2"/>
                    </a:solidFill>
                  </a:rPr>
                  <a:t>p</a:t>
                </a:r>
                <a:endParaRPr lang="en-US" altLang="zh-CN" sz="3200" b="1" i="1">
                  <a:solidFill>
                    <a:schemeClr val="accent2"/>
                  </a:solidFill>
                </a:endParaRPr>
              </a:p>
            </p:txBody>
          </p:sp>
          <p:sp>
            <p:nvSpPr>
              <p:cNvPr id="9229" name="Rectangle 23"/>
              <p:cNvSpPr>
                <a:spLocks noChangeArrowheads="1"/>
              </p:cNvSpPr>
              <p:nvPr/>
            </p:nvSpPr>
            <p:spPr bwMode="auto">
              <a:xfrm>
                <a:off x="1724" y="1407"/>
                <a:ext cx="500" cy="365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zh-CN" altLang="en-US" sz="3200" b="1" i="1">
                    <a:solidFill>
                      <a:schemeClr val="accent2"/>
                    </a:solidFill>
                  </a:rPr>
                  <a:t>1/</a:t>
                </a:r>
                <a:r>
                  <a:rPr lang="zh-CN" altLang="zh-CN" sz="3200" b="1" i="1">
                    <a:solidFill>
                      <a:schemeClr val="accent2"/>
                    </a:solidFill>
                  </a:rPr>
                  <a:t>V</a:t>
                </a:r>
                <a:endParaRPr lang="en-US" altLang="zh-CN" sz="3200" b="1" i="1">
                  <a:solidFill>
                    <a:schemeClr val="accent2"/>
                  </a:solidFill>
                </a:endParaRPr>
              </a:p>
            </p:txBody>
          </p:sp>
          <p:sp>
            <p:nvSpPr>
              <p:cNvPr id="9230" name="Line 24"/>
              <p:cNvSpPr>
                <a:spLocks noChangeShapeType="1"/>
              </p:cNvSpPr>
              <p:nvPr/>
            </p:nvSpPr>
            <p:spPr bwMode="auto">
              <a:xfrm flipV="1">
                <a:off x="726" y="318"/>
                <a:ext cx="680" cy="68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231" name="Line 25"/>
              <p:cNvSpPr>
                <a:spLocks noChangeShapeType="1"/>
              </p:cNvSpPr>
              <p:nvPr/>
            </p:nvSpPr>
            <p:spPr bwMode="auto">
              <a:xfrm flipV="1">
                <a:off x="272" y="998"/>
                <a:ext cx="454" cy="454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prstDash val="dash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232" name="Rectangle 26"/>
              <p:cNvSpPr>
                <a:spLocks noChangeArrowheads="1"/>
              </p:cNvSpPr>
              <p:nvPr/>
            </p:nvSpPr>
            <p:spPr bwMode="auto">
              <a:xfrm>
                <a:off x="771" y="635"/>
                <a:ext cx="201" cy="365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zh-CN" altLang="en-US" sz="3200" b="1" i="1">
                    <a:solidFill>
                      <a:schemeClr val="accent2"/>
                    </a:solidFill>
                  </a:rPr>
                  <a:t>·</a:t>
                </a:r>
                <a:endParaRPr lang="en-US" altLang="zh-CN" sz="3200" b="1" i="1">
                  <a:solidFill>
                    <a:schemeClr val="accent2"/>
                  </a:solidFill>
                </a:endParaRPr>
              </a:p>
            </p:txBody>
          </p:sp>
          <p:sp>
            <p:nvSpPr>
              <p:cNvPr id="9233" name="Text Box 27"/>
              <p:cNvSpPr txBox="1">
                <a:spLocks noChangeArrowheads="1"/>
              </p:cNvSpPr>
              <p:nvPr/>
            </p:nvSpPr>
            <p:spPr bwMode="auto">
              <a:xfrm>
                <a:off x="32" y="1341"/>
                <a:ext cx="258" cy="365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eaLnBrk="1" hangingPunct="1"/>
                <a:r>
                  <a:rPr lang="zh-CN" altLang="en-US" sz="3200" b="1" i="1">
                    <a:solidFill>
                      <a:schemeClr val="accent2"/>
                    </a:solidFill>
                  </a:rPr>
                  <a:t>0</a:t>
                </a:r>
                <a:endParaRPr lang="en-US" altLang="zh-CN" sz="3200" b="1" i="1">
                  <a:solidFill>
                    <a:schemeClr val="accent2"/>
                  </a:solidFill>
                </a:endParaRPr>
              </a:p>
            </p:txBody>
          </p:sp>
        </p:grpSp>
        <p:sp>
          <p:nvSpPr>
            <p:cNvPr id="9225" name="Text Box 28"/>
            <p:cNvSpPr txBox="1">
              <a:spLocks noChangeArrowheads="1"/>
            </p:cNvSpPr>
            <p:nvPr/>
          </p:nvSpPr>
          <p:spPr bwMode="auto">
            <a:xfrm>
              <a:off x="1902" y="1959"/>
              <a:ext cx="301" cy="365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/>
              <a:r>
                <a:rPr lang="zh-CN" altLang="zh-CN" sz="3200" b="1" i="1">
                  <a:solidFill>
                    <a:schemeClr val="accent2"/>
                  </a:solidFill>
                </a:rPr>
                <a:t>A</a:t>
              </a:r>
              <a:endParaRPr lang="en-US" altLang="zh-CN" sz="3200" b="1" i="1">
                <a:solidFill>
                  <a:schemeClr val="accent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5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autoUpdateAnimBg="0"/>
      <p:bldP spid="7578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81000" y="609600"/>
            <a:ext cx="5486400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4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zh-CN" altLang="en-US" sz="32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三 、实验结论---玻意耳定律</a:t>
            </a:r>
          </a:p>
        </p:txBody>
      </p:sp>
      <p:sp>
        <p:nvSpPr>
          <p:cNvPr id="76803" name="Rectangle 3"/>
          <p:cNvSpPr>
            <a:spLocks noChangeArrowheads="1"/>
          </p:cNvSpPr>
          <p:nvPr/>
        </p:nvSpPr>
        <p:spPr bwMode="auto">
          <a:xfrm>
            <a:off x="381000" y="1371600"/>
            <a:ext cx="8077200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32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1、文字表述：一定质量某种气体，在温度 </a:t>
            </a:r>
          </a:p>
          <a:p>
            <a:pPr>
              <a:lnSpc>
                <a:spcPct val="130000"/>
              </a:lnSpc>
            </a:pPr>
            <a:r>
              <a:rPr lang="zh-CN" altLang="en-US" sz="32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     不变的情况下，压强</a:t>
            </a:r>
            <a:r>
              <a:rPr lang="en-US" altLang="zh-CN" sz="3200" b="1" i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P </a:t>
            </a:r>
            <a:r>
              <a:rPr lang="zh-CN" altLang="en-US" sz="32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与体积</a:t>
            </a:r>
            <a:r>
              <a:rPr lang="zh-CN" altLang="zh-CN" sz="3200" b="1" i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V</a:t>
            </a:r>
            <a:r>
              <a:rPr lang="zh-CN" altLang="en-US" sz="32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成反比。  </a:t>
            </a:r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381000" y="2773363"/>
            <a:ext cx="8458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32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2、公式表述：</a:t>
            </a:r>
            <a:r>
              <a:rPr lang="zh-CN" altLang="zh-CN" sz="3200" b="1" i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pV</a:t>
            </a:r>
            <a:r>
              <a:rPr lang="zh-CN" altLang="zh-CN" sz="32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=</a:t>
            </a:r>
            <a:r>
              <a:rPr lang="en-US" altLang="zh-CN" sz="32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C  </a:t>
            </a:r>
            <a:r>
              <a:rPr lang="zh-CN" altLang="en-US" sz="32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或   </a:t>
            </a:r>
            <a:r>
              <a:rPr lang="zh-CN" altLang="zh-CN" sz="32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p</a:t>
            </a:r>
            <a:r>
              <a:rPr lang="zh-CN" altLang="zh-CN" sz="3200" b="1" baseline="-25000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zh-CN" sz="32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V</a:t>
            </a:r>
            <a:r>
              <a:rPr lang="zh-CN" altLang="zh-CN" sz="3200" b="1" baseline="-25000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zh-CN" sz="32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=p</a:t>
            </a:r>
            <a:r>
              <a:rPr lang="zh-CN" altLang="zh-CN" sz="3200" b="1" baseline="-25000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2</a:t>
            </a:r>
            <a:r>
              <a:rPr lang="zh-CN" altLang="zh-CN" sz="32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V</a:t>
            </a:r>
            <a:r>
              <a:rPr lang="zh-CN" altLang="zh-CN" sz="3200" b="1" baseline="-25000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2</a:t>
            </a:r>
            <a:endParaRPr lang="en-US" altLang="zh-CN" sz="3200" b="1" baseline="-25000">
              <a:solidFill>
                <a:srgbClr val="000000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381000" y="3505200"/>
            <a:ext cx="7543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kumimoji="1" lang="en-US" altLang="zh-CN" sz="32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3</a:t>
            </a:r>
            <a:r>
              <a:rPr kumimoji="1" lang="zh-CN" altLang="en-US" sz="32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、条件</a:t>
            </a:r>
            <a:r>
              <a:rPr kumimoji="1" lang="en-US" altLang="zh-CN" sz="32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:</a:t>
            </a:r>
            <a:r>
              <a:rPr kumimoji="1" lang="zh-CN" altLang="en-US" sz="3200" b="1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一定质量</a:t>
            </a:r>
            <a:r>
              <a:rPr kumimoji="1" lang="zh-CN" altLang="en-US" sz="32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气体且</a:t>
            </a:r>
            <a:r>
              <a:rPr kumimoji="1" lang="zh-CN" altLang="en-US" sz="3200" b="1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温度不变</a:t>
            </a:r>
            <a:r>
              <a:rPr kumimoji="1" lang="zh-CN" altLang="en-US" sz="32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。</a:t>
            </a:r>
          </a:p>
        </p:txBody>
      </p:sp>
      <p:sp>
        <p:nvSpPr>
          <p:cNvPr id="76806" name="Rectangle 6"/>
          <p:cNvSpPr>
            <a:spLocks noChangeArrowheads="1"/>
          </p:cNvSpPr>
          <p:nvPr/>
        </p:nvSpPr>
        <p:spPr bwMode="auto">
          <a:xfrm>
            <a:off x="381000" y="4191000"/>
            <a:ext cx="73453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4、适用范围：</a:t>
            </a:r>
            <a:r>
              <a:rPr lang="zh-CN" altLang="en-US" sz="3200" b="1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温度</a:t>
            </a:r>
            <a:r>
              <a:rPr lang="zh-CN" altLang="en-US" sz="32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不太低，</a:t>
            </a:r>
            <a:r>
              <a:rPr lang="zh-CN" altLang="en-US" sz="3200" b="1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压强</a:t>
            </a:r>
            <a:r>
              <a:rPr lang="zh-CN" altLang="en-US" sz="32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不太大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6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6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6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6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/>
      <p:bldP spid="7680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228600" y="381000"/>
            <a:ext cx="8640763" cy="265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800" b="1">
                <a:latin typeface="华文中宋" pitchFamily="2" charset="-122"/>
                <a:ea typeface="华文中宋" pitchFamily="2" charset="-122"/>
              </a:rPr>
              <a:t>例</a:t>
            </a:r>
            <a:r>
              <a:rPr lang="en-US" altLang="zh-CN" sz="2800" b="1">
                <a:latin typeface="华文中宋" pitchFamily="2" charset="-122"/>
                <a:ea typeface="华文中宋" pitchFamily="2" charset="-122"/>
              </a:rPr>
              <a:t>1 . </a:t>
            </a:r>
            <a:r>
              <a:rPr lang="zh-CN" altLang="en-US" sz="2800" b="1">
                <a:latin typeface="华文中宋" pitchFamily="2" charset="-122"/>
                <a:ea typeface="华文中宋" pitchFamily="2" charset="-122"/>
              </a:rPr>
              <a:t>将一端封闭的足够长、均匀直玻璃管开口向下，竖直插入水银中，当管顶距槽中水银面</a:t>
            </a:r>
            <a:r>
              <a:rPr lang="en-US" altLang="zh-CN" sz="2800" b="1">
                <a:latin typeface="华文中宋" pitchFamily="2" charset="-122"/>
                <a:ea typeface="华文中宋" pitchFamily="2" charset="-122"/>
              </a:rPr>
              <a:t>8cm</a:t>
            </a:r>
            <a:r>
              <a:rPr lang="zh-CN" altLang="en-US" sz="2800" b="1">
                <a:latin typeface="华文中宋" pitchFamily="2" charset="-122"/>
                <a:ea typeface="华文中宋" pitchFamily="2" charset="-122"/>
              </a:rPr>
              <a:t>时，管内水银面比管外水银面低</a:t>
            </a:r>
            <a:r>
              <a:rPr lang="en-US" altLang="zh-CN" sz="2800" b="1">
                <a:latin typeface="华文中宋" pitchFamily="2" charset="-122"/>
                <a:ea typeface="华文中宋" pitchFamily="2" charset="-122"/>
              </a:rPr>
              <a:t>2cm</a:t>
            </a:r>
            <a:r>
              <a:rPr lang="zh-CN" altLang="en-US" sz="2800" b="1">
                <a:latin typeface="华文中宋" pitchFamily="2" charset="-122"/>
                <a:ea typeface="华文中宋" pitchFamily="2" charset="-122"/>
              </a:rPr>
              <a:t>．要使管内水银面比管外水银面高</a:t>
            </a:r>
            <a:r>
              <a:rPr lang="en-US" altLang="zh-CN" sz="2800" b="1">
                <a:latin typeface="华文中宋" pitchFamily="2" charset="-122"/>
                <a:ea typeface="华文中宋" pitchFamily="2" charset="-122"/>
              </a:rPr>
              <a:t>2cm</a:t>
            </a:r>
            <a:r>
              <a:rPr lang="zh-CN" altLang="en-US" sz="2800" b="1">
                <a:latin typeface="华文中宋" pitchFamily="2" charset="-122"/>
                <a:ea typeface="华文中宋" pitchFamily="2" charset="-122"/>
              </a:rPr>
              <a:t>，应将玻璃管竖直向上提起多少厘米？已知大气压强</a:t>
            </a:r>
            <a:r>
              <a:rPr lang="en-US" altLang="zh-CN" sz="2800" b="1">
                <a:latin typeface="华文中宋" pitchFamily="2" charset="-122"/>
                <a:ea typeface="华文中宋" pitchFamily="2" charset="-122"/>
              </a:rPr>
              <a:t>p</a:t>
            </a:r>
            <a:r>
              <a:rPr lang="en-US" altLang="zh-CN" sz="2800" b="1" baseline="-25000">
                <a:latin typeface="华文中宋" pitchFamily="2" charset="-122"/>
                <a:ea typeface="华文中宋" pitchFamily="2" charset="-122"/>
              </a:rPr>
              <a:t>0</a:t>
            </a:r>
            <a:r>
              <a:rPr lang="zh-CN" altLang="en-US" sz="2800" b="1">
                <a:latin typeface="华文中宋" pitchFamily="2" charset="-122"/>
                <a:ea typeface="华文中宋" pitchFamily="2" charset="-122"/>
              </a:rPr>
              <a:t>支持</a:t>
            </a:r>
            <a:r>
              <a:rPr lang="en-US" altLang="zh-CN" sz="2800" b="1">
                <a:latin typeface="华文中宋" pitchFamily="2" charset="-122"/>
                <a:ea typeface="华文中宋" pitchFamily="2" charset="-122"/>
              </a:rPr>
              <a:t>76cmHg</a:t>
            </a:r>
            <a:r>
              <a:rPr lang="zh-CN" altLang="en-US" sz="2800" b="1">
                <a:latin typeface="华文中宋" pitchFamily="2" charset="-122"/>
                <a:ea typeface="华文中宋" pitchFamily="2" charset="-122"/>
              </a:rPr>
              <a:t>，设温度不变．</a:t>
            </a:r>
          </a:p>
        </p:txBody>
      </p:sp>
      <p:sp>
        <p:nvSpPr>
          <p:cNvPr id="11267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2813" y="6570663"/>
            <a:ext cx="360362" cy="287337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1126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200400"/>
            <a:ext cx="2895600" cy="272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诗情画意">
  <a:themeElements>
    <a:clrScheme name="诗情画意 1">
      <a:dk1>
        <a:srgbClr val="007A77"/>
      </a:dk1>
      <a:lt1>
        <a:srgbClr val="FFFFFF"/>
      </a:lt1>
      <a:dk2>
        <a:srgbClr val="003399"/>
      </a:dk2>
      <a:lt2>
        <a:srgbClr val="C0C0C0"/>
      </a:lt2>
      <a:accent1>
        <a:srgbClr val="EBF7FF"/>
      </a:accent1>
      <a:accent2>
        <a:srgbClr val="3366FF"/>
      </a:accent2>
      <a:accent3>
        <a:srgbClr val="FFFFFF"/>
      </a:accent3>
      <a:accent4>
        <a:srgbClr val="006765"/>
      </a:accent4>
      <a:accent5>
        <a:srgbClr val="F3FAFF"/>
      </a:accent5>
      <a:accent6>
        <a:srgbClr val="2D5CE7"/>
      </a:accent6>
      <a:hlink>
        <a:srgbClr val="DC5900"/>
      </a:hlink>
      <a:folHlink>
        <a:srgbClr val="7979A5"/>
      </a:folHlink>
    </a:clrScheme>
    <a:fontScheme name="诗情画意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诗情画意 1">
        <a:dk1>
          <a:srgbClr val="007A77"/>
        </a:dk1>
        <a:lt1>
          <a:srgbClr val="FFFFFF"/>
        </a:lt1>
        <a:dk2>
          <a:srgbClr val="003399"/>
        </a:dk2>
        <a:lt2>
          <a:srgbClr val="C0C0C0"/>
        </a:lt2>
        <a:accent1>
          <a:srgbClr val="EBF7FF"/>
        </a:accent1>
        <a:accent2>
          <a:srgbClr val="3366FF"/>
        </a:accent2>
        <a:accent3>
          <a:srgbClr val="FFFFFF"/>
        </a:accent3>
        <a:accent4>
          <a:srgbClr val="006765"/>
        </a:accent4>
        <a:accent5>
          <a:srgbClr val="F3FAFF"/>
        </a:accent5>
        <a:accent6>
          <a:srgbClr val="2D5CE7"/>
        </a:accent6>
        <a:hlink>
          <a:srgbClr val="DC5900"/>
        </a:hlink>
        <a:folHlink>
          <a:srgbClr val="7979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2">
        <a:dk1>
          <a:srgbClr val="005FBE"/>
        </a:dk1>
        <a:lt1>
          <a:srgbClr val="FFFFDD"/>
        </a:lt1>
        <a:dk2>
          <a:srgbClr val="2C5884"/>
        </a:dk2>
        <a:lt2>
          <a:srgbClr val="C0C0C0"/>
        </a:lt2>
        <a:accent1>
          <a:srgbClr val="E9F7FF"/>
        </a:accent1>
        <a:accent2>
          <a:srgbClr val="F89400"/>
        </a:accent2>
        <a:accent3>
          <a:srgbClr val="FFFFEB"/>
        </a:accent3>
        <a:accent4>
          <a:srgbClr val="0050A2"/>
        </a:accent4>
        <a:accent5>
          <a:srgbClr val="F2FAFF"/>
        </a:accent5>
        <a:accent6>
          <a:srgbClr val="E18600"/>
        </a:accent6>
        <a:hlink>
          <a:srgbClr val="B20048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3">
        <a:dk1>
          <a:srgbClr val="5D5D8B"/>
        </a:dk1>
        <a:lt1>
          <a:srgbClr val="DAEADE"/>
        </a:lt1>
        <a:dk2>
          <a:srgbClr val="A25269"/>
        </a:dk2>
        <a:lt2>
          <a:srgbClr val="C0C0C0"/>
        </a:lt2>
        <a:accent1>
          <a:srgbClr val="FFFFDD"/>
        </a:accent1>
        <a:accent2>
          <a:srgbClr val="3399FF"/>
        </a:accent2>
        <a:accent3>
          <a:srgbClr val="EAF3EC"/>
        </a:accent3>
        <a:accent4>
          <a:srgbClr val="4E4E76"/>
        </a:accent4>
        <a:accent5>
          <a:srgbClr val="FFFFEB"/>
        </a:accent5>
        <a:accent6>
          <a:srgbClr val="2D8AE7"/>
        </a:accent6>
        <a:hlink>
          <a:srgbClr val="336699"/>
        </a:hlink>
        <a:folHlink>
          <a:srgbClr val="F08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4">
        <a:dk1>
          <a:srgbClr val="006666"/>
        </a:dk1>
        <a:lt1>
          <a:srgbClr val="CCECFF"/>
        </a:lt1>
        <a:dk2>
          <a:srgbClr val="336699"/>
        </a:dk2>
        <a:lt2>
          <a:srgbClr val="C0C0C0"/>
        </a:lt2>
        <a:accent1>
          <a:srgbClr val="FFFFCC"/>
        </a:accent1>
        <a:accent2>
          <a:srgbClr val="FF6600"/>
        </a:accent2>
        <a:accent3>
          <a:srgbClr val="E2F4FF"/>
        </a:accent3>
        <a:accent4>
          <a:srgbClr val="005656"/>
        </a:accent4>
        <a:accent5>
          <a:srgbClr val="FFFFE2"/>
        </a:accent5>
        <a:accent6>
          <a:srgbClr val="E75C00"/>
        </a:accent6>
        <a:hlink>
          <a:srgbClr val="0066FF"/>
        </a:hlink>
        <a:folHlink>
          <a:srgbClr val="BE547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5">
        <a:dk1>
          <a:srgbClr val="0033CC"/>
        </a:dk1>
        <a:lt1>
          <a:srgbClr val="FFE9E9"/>
        </a:lt1>
        <a:dk2>
          <a:srgbClr val="000000"/>
        </a:dk2>
        <a:lt2>
          <a:srgbClr val="C0C0C0"/>
        </a:lt2>
        <a:accent1>
          <a:srgbClr val="D5E5DB"/>
        </a:accent1>
        <a:accent2>
          <a:srgbClr val="3366FF"/>
        </a:accent2>
        <a:accent3>
          <a:srgbClr val="FFF2F2"/>
        </a:accent3>
        <a:accent4>
          <a:srgbClr val="002AAE"/>
        </a:accent4>
        <a:accent5>
          <a:srgbClr val="E7F0EA"/>
        </a:accent5>
        <a:accent6>
          <a:srgbClr val="2D5CE7"/>
        </a:accent6>
        <a:hlink>
          <a:srgbClr val="FF9900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6">
        <a:dk1>
          <a:srgbClr val="336699"/>
        </a:dk1>
        <a:lt1>
          <a:srgbClr val="F4E9E0"/>
        </a:lt1>
        <a:dk2>
          <a:srgbClr val="DC5900"/>
        </a:dk2>
        <a:lt2>
          <a:srgbClr val="C0C0C0"/>
        </a:lt2>
        <a:accent1>
          <a:srgbClr val="E4E4E4"/>
        </a:accent1>
        <a:accent2>
          <a:srgbClr val="3399FF"/>
        </a:accent2>
        <a:accent3>
          <a:srgbClr val="F8F2ED"/>
        </a:accent3>
        <a:accent4>
          <a:srgbClr val="2A5682"/>
        </a:accent4>
        <a:accent5>
          <a:srgbClr val="EFEFEF"/>
        </a:accent5>
        <a:accent6>
          <a:srgbClr val="2D8AE7"/>
        </a:accent6>
        <a:hlink>
          <a:srgbClr val="CC0066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7">
        <a:dk1>
          <a:srgbClr val="CC3300"/>
        </a:dk1>
        <a:lt1>
          <a:srgbClr val="E5E5FF"/>
        </a:lt1>
        <a:dk2>
          <a:srgbClr val="565680"/>
        </a:dk2>
        <a:lt2>
          <a:srgbClr val="C0C0C0"/>
        </a:lt2>
        <a:accent1>
          <a:srgbClr val="E6E4EC"/>
        </a:accent1>
        <a:accent2>
          <a:srgbClr val="0066CC"/>
        </a:accent2>
        <a:accent3>
          <a:srgbClr val="F0F0FF"/>
        </a:accent3>
        <a:accent4>
          <a:srgbClr val="AE2A00"/>
        </a:accent4>
        <a:accent5>
          <a:srgbClr val="F0EFF4"/>
        </a:accent5>
        <a:accent6>
          <a:srgbClr val="005CB9"/>
        </a:accent6>
        <a:hlink>
          <a:srgbClr val="008080"/>
        </a:hlink>
        <a:folHlink>
          <a:srgbClr val="7B7B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8">
        <a:dk1>
          <a:srgbClr val="000099"/>
        </a:dk1>
        <a:lt1>
          <a:srgbClr val="FFE2C5"/>
        </a:lt1>
        <a:dk2>
          <a:srgbClr val="007D7A"/>
        </a:dk2>
        <a:lt2>
          <a:srgbClr val="C0C0C0"/>
        </a:lt2>
        <a:accent1>
          <a:srgbClr val="EAEAEA"/>
        </a:accent1>
        <a:accent2>
          <a:srgbClr val="B26EB4"/>
        </a:accent2>
        <a:accent3>
          <a:srgbClr val="FFEEDF"/>
        </a:accent3>
        <a:accent4>
          <a:srgbClr val="000082"/>
        </a:accent4>
        <a:accent5>
          <a:srgbClr val="F3F3F3"/>
        </a:accent5>
        <a:accent6>
          <a:srgbClr val="A163A3"/>
        </a:accent6>
        <a:hlink>
          <a:srgbClr val="CC3300"/>
        </a:hlink>
        <a:folHlink>
          <a:srgbClr val="0088E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CDESIGNL</Template>
  <TotalTime>1309</TotalTime>
  <Words>583</Words>
  <Application>Microsoft Office PowerPoint</Application>
  <PresentationFormat>全屏显示(4:3)</PresentationFormat>
  <Paragraphs>108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1" baseType="lpstr">
      <vt:lpstr>Arial</vt:lpstr>
      <vt:lpstr>宋体</vt:lpstr>
      <vt:lpstr>Wingdings</vt:lpstr>
      <vt:lpstr>华文中宋</vt:lpstr>
      <vt:lpstr>黑体</vt:lpstr>
      <vt:lpstr>Times New Roman</vt:lpstr>
      <vt:lpstr>华文细黑</vt:lpstr>
      <vt:lpstr>诗情画意</vt:lpstr>
      <vt:lpstr>8.1  气体的等温变化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www.dearedu.com</Manager>
  <Company>www.dearedu.com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www.dearedu.com</dc:title>
  <dc:subject>www.dearedu.com</dc:subject>
  <dc:creator>www.dearedu.com;ks5u</dc:creator>
  <cp:keywords>www.dearedu.com; 高考 考试无忧 高考资源网</cp:keywords>
  <dc:description>www.dearedu.com</dc:description>
  <cp:lastModifiedBy>电脑316</cp:lastModifiedBy>
  <cp:revision>115</cp:revision>
  <cp:lastPrinted>1601-01-01T00:00:00Z</cp:lastPrinted>
  <dcterms:created xsi:type="dcterms:W3CDTF">1601-01-01T00:00:00Z</dcterms:created>
  <dcterms:modified xsi:type="dcterms:W3CDTF">2020-12-16T08:09:55Z</dcterms:modified>
  <cp:category>www.dearedu.com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