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16"/>
  </p:handoutMasterIdLst>
  <p:sldIdLst>
    <p:sldId id="256" r:id="rId3"/>
    <p:sldId id="493" r:id="rId5"/>
    <p:sldId id="491" r:id="rId6"/>
    <p:sldId id="494" r:id="rId7"/>
    <p:sldId id="495" r:id="rId8"/>
    <p:sldId id="492" r:id="rId9"/>
    <p:sldId id="351" r:id="rId10"/>
    <p:sldId id="508" r:id="rId11"/>
    <p:sldId id="506" r:id="rId12"/>
    <p:sldId id="507" r:id="rId13"/>
    <p:sldId id="464" r:id="rId14"/>
    <p:sldId id="326" r:id="rId15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FF"/>
    <a:srgbClr val="FFFF00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599"/>
  </p:normalViewPr>
  <p:slideViewPr>
    <p:cSldViewPr>
      <p:cViewPr>
        <p:scale>
          <a:sx n="100" d="100"/>
          <a:sy n="100" d="100"/>
        </p:scale>
        <p:origin x="-288" y="-180"/>
      </p:cViewPr>
      <p:guideLst>
        <p:guide orient="horz" pos="2162"/>
        <p:guide pos="284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handoutMaster" Target="handoutMasters/handoutMaster1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页眉占位符 180225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200">
                <a:latin typeface="Arial" panose="020B0604020202020204" pitchFamily="34" charset="0"/>
                <a:ea typeface="楷体" panose="02010609060101010101" pitchFamily="49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80227" name="日期占位符 180226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200">
                <a:latin typeface="Arial" panose="020B0604020202020204" pitchFamily="34" charset="0"/>
                <a:ea typeface="楷体" panose="02010609060101010101" pitchFamily="49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80228" name="页脚占位符 180227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>
              <a:defRPr sz="1200">
                <a:latin typeface="Arial" panose="020B0604020202020204" pitchFamily="34" charset="0"/>
                <a:ea typeface="楷体" panose="02010609060101010101" pitchFamily="49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80229" name="灯片编号占位符 180228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 algn="r">
              <a:defRPr sz="1200">
                <a:latin typeface="Arial" panose="020B0604020202020204" pitchFamily="34" charset="0"/>
                <a:ea typeface="楷体" panose="02010609060101010101" pitchFamily="49" charset="-122"/>
              </a:defRPr>
            </a:lvl1pPr>
          </a:lstStyle>
          <a:p>
            <a:pPr>
              <a:defRPr/>
            </a:pPr>
            <a:fld id="{ED039120-7805-44F4-B9A6-81C79CE3EFEE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ea typeface="楷体" panose="02010609060101010101" pitchFamily="49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ea typeface="楷体" panose="02010609060101010101" pitchFamily="49" charset="-122"/>
              </a:defRPr>
            </a:lvl1pPr>
          </a:lstStyle>
          <a:p>
            <a:pPr>
              <a:defRPr/>
            </a:pPr>
            <a:fld id="{6B5DEF88-E82B-4435-8F02-74ECA1E778DC}" type="datetimeFigureOut">
              <a:rPr lang="zh-CN" altLang="en-US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 smtClean="0"/>
              <a:t>单击此处编辑母版文本样式</a:t>
            </a:r>
            <a:endParaRPr lang="zh-CN" altLang="en-US" noProof="0" smtClean="0"/>
          </a:p>
          <a:p>
            <a:pPr lvl="1"/>
            <a:r>
              <a:rPr lang="zh-CN" altLang="en-US" noProof="0" smtClean="0"/>
              <a:t>第二级</a:t>
            </a:r>
            <a:endParaRPr lang="zh-CN" altLang="en-US" noProof="0" smtClean="0"/>
          </a:p>
          <a:p>
            <a:pPr lvl="2"/>
            <a:r>
              <a:rPr lang="zh-CN" altLang="en-US" noProof="0" smtClean="0"/>
              <a:t>第三级</a:t>
            </a:r>
            <a:endParaRPr lang="zh-CN" altLang="en-US" noProof="0" smtClean="0"/>
          </a:p>
          <a:p>
            <a:pPr lvl="3"/>
            <a:r>
              <a:rPr lang="zh-CN" altLang="en-US" noProof="0" smtClean="0"/>
              <a:t>第四级</a:t>
            </a:r>
            <a:endParaRPr lang="zh-CN" altLang="en-US" noProof="0" smtClean="0"/>
          </a:p>
          <a:p>
            <a:pPr lvl="4"/>
            <a:r>
              <a:rPr lang="zh-CN" altLang="en-US" noProof="0" smtClean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ea typeface="楷体" panose="02010609060101010101" pitchFamily="49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  <a:ea typeface="楷体" panose="02010609060101010101" pitchFamily="49" charset="-122"/>
              </a:defRPr>
            </a:lvl1pPr>
          </a:lstStyle>
          <a:p>
            <a:pPr>
              <a:defRPr/>
            </a:pPr>
            <a:fld id="{A71D745C-1B6E-43EC-9CDB-C31AF042E42E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9927FB-866E-4BE9-8115-AA5A0994ECED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3BE932-0118-4217-B9CF-D4E901CC3443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17C06E-9AE6-482F-9013-DE4AF3E85FE6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/>
        <p:txBody>
          <a:bodyPr/>
          <a:lstStyle/>
          <a:p>
            <a:pPr lvl="0"/>
            <a:endParaRPr lang="zh-CN" alt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95407B-FE61-40BC-9C75-F5FCF5602CEC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buFont typeface="Arial" panose="020B0604020202020204" pitchFamily="34" charset="0"/>
              <a:buNone/>
              <a:defRPr>
                <a:ea typeface="楷体" panose="02010609060101010101" pitchFamily="49" charset="-122"/>
                <a:sym typeface="Arial" panose="020B0604020202020204" pitchFamily="34" charset="0"/>
              </a:defRPr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buFont typeface="Arial" panose="020B0604020202020204" pitchFamily="34" charset="0"/>
              <a:buNone/>
              <a:defRPr>
                <a:ea typeface="楷体" panose="02010609060101010101" pitchFamily="49" charset="-122"/>
                <a:sym typeface="Arial" panose="020B0604020202020204" pitchFamily="34" charset="0"/>
              </a:defRPr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noProof="1">
                <a:ea typeface="楷体" panose="02010609060101010101" pitchFamily="49" charset="-122"/>
              </a:defRPr>
            </a:lvl1pPr>
          </a:lstStyle>
          <a:p>
            <a:pPr>
              <a:defRPr/>
            </a:pPr>
            <a:fld id="{42DB9D35-267B-4B5E-918F-E2FCF448D75B}" type="slidenum">
              <a:rPr lang="zh-CN" altLang="en-US"/>
            </a:fld>
            <a:endParaRPr lang="zh-CN" altLang="en-US">
              <a:sym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202DA-898D-4CB3-9F25-121E74430AE7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9EAE2-DEBD-4220-AB96-99CF84E936EA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4AF84F-A714-43B1-AC85-FA3164272131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806F33-51D4-4FD1-B956-434FDE614591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BABCFD-FBBF-4BA5-A3DD-5869DC39E787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370575-9476-4894-8EDE-465159B53F72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7B0B8-0197-43C1-B7B8-B6A093AEFF35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FBB357-2F65-4366-8B74-3CD8E996F63C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5" Type="http://schemas.openxmlformats.org/officeDocument/2006/relationships/theme" Target="../theme/theme1.xml"/><Relationship Id="rId14" Type="http://schemas.openxmlformats.org/officeDocument/2006/relationships/image" Target="../media/image1.jpeg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A22D4253-6961-4969-B700-39B7CD88C2A4}" type="slidenum">
              <a:rPr lang="en-US" altLang="zh-CN"/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hyperlink" Target="&#21508;&#26657;&#26399;&#20013;&#32771;&#35797;&#25104;&#32489;&#23545;&#27604;.xls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0"/>
          <p:cNvSpPr>
            <a:spLocks noChangeArrowheads="1"/>
          </p:cNvSpPr>
          <p:nvPr/>
        </p:nvSpPr>
        <p:spPr bwMode="auto">
          <a:xfrm>
            <a:off x="1885633" y="4247198"/>
            <a:ext cx="6769100" cy="3683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>
            <a:spAutoFit/>
          </a:bodyPr>
          <a:lstStyle/>
          <a:p>
            <a:pPr algn="ctr"/>
            <a:r>
              <a:rPr lang="en-US" altLang="zh-CN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    </a:t>
            </a:r>
            <a:r>
              <a:rPr lang="zh-CN" altLang="en-US" b="1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南京市秦淮中学高一年级组</a:t>
            </a:r>
            <a:endParaRPr lang="zh-CN" altLang="en-US" b="1">
              <a:solidFill>
                <a:srgbClr val="0000FF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7410" name="Text Box 13"/>
          <p:cNvSpPr txBox="1">
            <a:spLocks noChangeArrowheads="1"/>
          </p:cNvSpPr>
          <p:nvPr/>
        </p:nvSpPr>
        <p:spPr bwMode="auto">
          <a:xfrm>
            <a:off x="5381943" y="4615815"/>
            <a:ext cx="1647825" cy="3683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zh-CN" b="1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2020</a:t>
            </a:r>
            <a:r>
              <a:rPr lang="zh-CN" altLang="en-US" b="1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年</a:t>
            </a:r>
            <a:r>
              <a:rPr lang="en-US" altLang="zh-CN" b="1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11</a:t>
            </a:r>
            <a:r>
              <a:rPr lang="zh-CN" altLang="en-US" b="1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月</a:t>
            </a:r>
            <a:endParaRPr lang="zh-CN" altLang="en-US" b="1">
              <a:solidFill>
                <a:srgbClr val="0000FF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7411" name="TextBox 11"/>
          <p:cNvSpPr txBox="1">
            <a:spLocks noChangeArrowheads="1"/>
          </p:cNvSpPr>
          <p:nvPr/>
        </p:nvSpPr>
        <p:spPr bwMode="auto">
          <a:xfrm>
            <a:off x="372110" y="2120900"/>
            <a:ext cx="8216265" cy="16605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3400" b="1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南京市秦淮中学</a:t>
            </a:r>
            <a:r>
              <a:rPr lang="en-US" altLang="zh-CN" sz="3400" b="1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20</a:t>
            </a:r>
            <a:r>
              <a:rPr lang="en-US" sz="3400" b="1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21</a:t>
            </a:r>
            <a:r>
              <a:rPr lang="zh-CN" altLang="en-US" sz="3400" b="1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级</a:t>
            </a:r>
            <a:r>
              <a:rPr lang="zh-CN" altLang="en-US" sz="3400" b="1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高一年级</a:t>
            </a:r>
            <a:endParaRPr lang="zh-CN" altLang="en-US" sz="3400" b="1">
              <a:solidFill>
                <a:srgbClr val="0000FF"/>
              </a:solidFill>
              <a:latin typeface="楷体" panose="02010609060101010101" pitchFamily="49" charset="-122"/>
              <a:ea typeface="楷体" panose="02010609060101010101" pitchFamily="49" charset="-122"/>
              <a:sym typeface="+mn-ea"/>
            </a:endParaRPr>
          </a:p>
          <a:p>
            <a:pPr algn="ctr"/>
            <a:endParaRPr lang="zh-CN" altLang="en-US" sz="3400" b="1">
              <a:solidFill>
                <a:srgbClr val="0000FF"/>
              </a:solidFill>
              <a:latin typeface="楷体" panose="02010609060101010101" pitchFamily="49" charset="-122"/>
              <a:ea typeface="楷体" panose="02010609060101010101" pitchFamily="49" charset="-122"/>
              <a:sym typeface="+mn-ea"/>
            </a:endParaRPr>
          </a:p>
          <a:p>
            <a:pPr algn="ctr"/>
            <a:r>
              <a:rPr lang="zh-CN" altLang="en-US" sz="3400" b="1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期中质量检测分析会</a:t>
            </a:r>
            <a:endParaRPr lang="zh-CN" altLang="en-US" sz="3400" b="1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文本框 4"/>
          <p:cNvSpPr txBox="1"/>
          <p:nvPr/>
        </p:nvSpPr>
        <p:spPr>
          <a:xfrm>
            <a:off x="266065" y="226695"/>
            <a:ext cx="53047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>
                <a:latin typeface="楷体" panose="02010609060101010101" pitchFamily="49" charset="-122"/>
                <a:ea typeface="楷体" panose="02010609060101010101" pitchFamily="49" charset="-122"/>
              </a:rPr>
              <a:t>各班分数段对比</a:t>
            </a:r>
            <a:endParaRPr lang="zh-CN" altLang="en-US" b="1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graphicFrame>
        <p:nvGraphicFramePr>
          <p:cNvPr id="6" name="表格 5"/>
          <p:cNvGraphicFramePr/>
          <p:nvPr>
            <p:custDataLst>
              <p:tags r:id="rId1"/>
            </p:custDataLst>
          </p:nvPr>
        </p:nvGraphicFramePr>
        <p:xfrm>
          <a:off x="80010" y="508508"/>
          <a:ext cx="8859520" cy="568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1660"/>
                <a:gridCol w="592455"/>
                <a:gridCol w="422275"/>
                <a:gridCol w="423545"/>
                <a:gridCol w="422910"/>
                <a:gridCol w="422910"/>
                <a:gridCol w="422910"/>
                <a:gridCol w="422275"/>
                <a:gridCol w="422910"/>
                <a:gridCol w="422275"/>
                <a:gridCol w="422910"/>
                <a:gridCol w="422275"/>
                <a:gridCol w="424180"/>
                <a:gridCol w="422275"/>
                <a:gridCol w="422910"/>
                <a:gridCol w="422275"/>
                <a:gridCol w="422910"/>
                <a:gridCol w="422910"/>
                <a:gridCol w="422275"/>
                <a:gridCol w="498475"/>
              </a:tblGrid>
              <a:tr h="800735"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ea typeface="楷体" panose="02010609060101010101" pitchFamily="49" charset="-122"/>
                        </a:rPr>
                        <a:t>考试类型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ea typeface="楷体" panose="02010609060101010101" pitchFamily="49" charset="-122"/>
                        </a:rPr>
                        <a:t>班主任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ea typeface="楷体" panose="02010609060101010101" pitchFamily="49" charset="-122"/>
                        </a:rPr>
                        <a:t>高一1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ea typeface="楷体" panose="02010609060101010101" pitchFamily="49" charset="-122"/>
                        </a:rPr>
                        <a:t>高一2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ea typeface="楷体" panose="02010609060101010101" pitchFamily="49" charset="-122"/>
                        </a:rPr>
                        <a:t>高一3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ea typeface="楷体" panose="02010609060101010101" pitchFamily="49" charset="-122"/>
                        </a:rPr>
                        <a:t>高一4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ea typeface="楷体" panose="02010609060101010101" pitchFamily="49" charset="-122"/>
                        </a:rPr>
                        <a:t>高一5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ea typeface="楷体" panose="02010609060101010101" pitchFamily="49" charset="-122"/>
                        </a:rPr>
                        <a:t>高一6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ea typeface="楷体" panose="02010609060101010101" pitchFamily="49" charset="-122"/>
                        </a:rPr>
                        <a:t>高一7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ea typeface="楷体" panose="02010609060101010101" pitchFamily="49" charset="-122"/>
                        </a:rPr>
                        <a:t>高一8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ea typeface="楷体" panose="02010609060101010101" pitchFamily="49" charset="-122"/>
                        </a:rPr>
                        <a:t>高一9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ea typeface="楷体" panose="02010609060101010101" pitchFamily="49" charset="-122"/>
                        </a:rPr>
                        <a:t>高一10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ea typeface="楷体" panose="02010609060101010101" pitchFamily="49" charset="-122"/>
                        </a:rPr>
                        <a:t>高一11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ea typeface="楷体" panose="02010609060101010101" pitchFamily="49" charset="-122"/>
                        </a:rPr>
                        <a:t>高一12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ea typeface="楷体" panose="02010609060101010101" pitchFamily="49" charset="-122"/>
                        </a:rPr>
                        <a:t>高一13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ea typeface="楷体" panose="02010609060101010101" pitchFamily="49" charset="-122"/>
                        </a:rPr>
                        <a:t>高一14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ea typeface="楷体" panose="02010609060101010101" pitchFamily="49" charset="-122"/>
                        </a:rPr>
                        <a:t>高一15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ea typeface="楷体" panose="02010609060101010101" pitchFamily="49" charset="-122"/>
                        </a:rPr>
                        <a:t>高一16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ea typeface="楷体" panose="02010609060101010101" pitchFamily="49" charset="-122"/>
                        </a:rPr>
                        <a:t>高一17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ea typeface="楷体" panose="02010609060101010101" pitchFamily="49" charset="-122"/>
                        </a:rPr>
                        <a:t>高一18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1370"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楷体" panose="02010609060101010101" pitchFamily="49" charset="-122"/>
                        </a:rPr>
                        <a:t>许航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楷体" panose="02010609060101010101" pitchFamily="49" charset="-122"/>
                        </a:rPr>
                        <a:t>张梦颖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楷体" panose="02010609060101010101" pitchFamily="49" charset="-122"/>
                        </a:rPr>
                        <a:t>李洁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楷体" panose="02010609060101010101" pitchFamily="49" charset="-122"/>
                        </a:rPr>
                        <a:t>朱雅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楷体" panose="02010609060101010101" pitchFamily="49" charset="-122"/>
                        </a:rPr>
                        <a:t>白潮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楷体" panose="02010609060101010101" pitchFamily="49" charset="-122"/>
                        </a:rPr>
                        <a:t>陈明珠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楷体" panose="02010609060101010101" pitchFamily="49" charset="-122"/>
                        </a:rPr>
                        <a:t>黄发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楷体" panose="02010609060101010101" pitchFamily="49" charset="-122"/>
                        </a:rPr>
                        <a:t>潘同同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楷体" panose="02010609060101010101" pitchFamily="49" charset="-122"/>
                        </a:rPr>
                        <a:t>潘同同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楷体" panose="02010609060101010101" pitchFamily="49" charset="-122"/>
                        </a:rPr>
                        <a:t>陈贤友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楷体" panose="02010609060101010101" pitchFamily="49" charset="-122"/>
                        </a:rPr>
                        <a:t>杨珊珊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楷体" panose="02010609060101010101" pitchFamily="49" charset="-122"/>
                        </a:rPr>
                        <a:t>吴宗新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楷体" panose="02010609060101010101" pitchFamily="49" charset="-122"/>
                        </a:rPr>
                        <a:t>王成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楷体" panose="02010609060101010101" pitchFamily="49" charset="-122"/>
                        </a:rPr>
                        <a:t>还洪炜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楷体" panose="02010609060101010101" pitchFamily="49" charset="-122"/>
                        </a:rPr>
                        <a:t>陶仁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楷体" panose="02010609060101010101" pitchFamily="49" charset="-122"/>
                        </a:rPr>
                        <a:t>孙晓敏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楷体" panose="02010609060101010101" pitchFamily="49" charset="-122"/>
                        </a:rPr>
                        <a:t>汪韦燕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楷体" panose="02010609060101010101" pitchFamily="49" charset="-122"/>
                        </a:rPr>
                        <a:t>纪旭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4985"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ea typeface="楷体" panose="02010609060101010101" pitchFamily="49" charset="-122"/>
                        </a:rPr>
                        <a:t>中考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楷体" panose="02010609060101010101" pitchFamily="49" charset="-122"/>
                        </a:rPr>
                        <a:t>前200名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FFFFFF"/>
                          </a:solidFill>
                          <a:latin typeface="楷体" panose="02010609060101010101" pitchFamily="49" charset="-122"/>
                        </a:rPr>
                        <a:t>0</a:t>
                      </a:r>
                      <a:endParaRPr lang="en-US" altLang="en-US" sz="1600" b="1">
                        <a:solidFill>
                          <a:srgbClr val="FFFFFF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FFFFFF"/>
                          </a:solidFill>
                          <a:latin typeface="楷体" panose="02010609060101010101" pitchFamily="49" charset="-122"/>
                        </a:rPr>
                        <a:t>0</a:t>
                      </a:r>
                      <a:endParaRPr lang="en-US" altLang="en-US" sz="1600" b="1">
                        <a:solidFill>
                          <a:srgbClr val="FFFFFF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FFFFFF"/>
                          </a:solidFill>
                          <a:latin typeface="楷体" panose="02010609060101010101" pitchFamily="49" charset="-122"/>
                        </a:rPr>
                        <a:t>0</a:t>
                      </a:r>
                      <a:endParaRPr lang="en-US" altLang="en-US" sz="1600" b="1">
                        <a:solidFill>
                          <a:srgbClr val="FFFFFF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FFFFFF"/>
                          </a:solidFill>
                          <a:latin typeface="楷体" panose="02010609060101010101" pitchFamily="49" charset="-122"/>
                        </a:rPr>
                        <a:t>0</a:t>
                      </a:r>
                      <a:endParaRPr lang="en-US" altLang="en-US" sz="1600" b="1">
                        <a:solidFill>
                          <a:srgbClr val="FFFFFF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FFFFFF"/>
                          </a:solidFill>
                          <a:latin typeface="楷体" panose="02010609060101010101" pitchFamily="49" charset="-122"/>
                        </a:rPr>
                        <a:t>0</a:t>
                      </a:r>
                      <a:endParaRPr lang="en-US" altLang="en-US" sz="1600" b="1">
                        <a:solidFill>
                          <a:srgbClr val="FFFFFF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FFFFFF"/>
                          </a:solidFill>
                          <a:latin typeface="楷体" panose="02010609060101010101" pitchFamily="49" charset="-122"/>
                        </a:rPr>
                        <a:t>0</a:t>
                      </a:r>
                      <a:endParaRPr lang="en-US" altLang="en-US" sz="1600" b="1">
                        <a:solidFill>
                          <a:srgbClr val="FFFFFF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52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29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30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29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30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30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FFFFFF"/>
                          </a:solidFill>
                          <a:latin typeface="楷体" panose="02010609060101010101" pitchFamily="49" charset="-122"/>
                        </a:rPr>
                        <a:t>0</a:t>
                      </a:r>
                      <a:endParaRPr lang="en-US" altLang="en-US" sz="1600" b="1">
                        <a:solidFill>
                          <a:srgbClr val="FFFFFF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FFFFFF"/>
                          </a:solidFill>
                          <a:latin typeface="楷体" panose="02010609060101010101" pitchFamily="49" charset="-122"/>
                        </a:rPr>
                        <a:t>0</a:t>
                      </a:r>
                      <a:endParaRPr lang="en-US" altLang="en-US" sz="1600" b="1">
                        <a:solidFill>
                          <a:srgbClr val="FFFFFF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FFFFFF"/>
                          </a:solidFill>
                          <a:latin typeface="楷体" panose="02010609060101010101" pitchFamily="49" charset="-122"/>
                        </a:rPr>
                        <a:t>0</a:t>
                      </a:r>
                      <a:endParaRPr lang="en-US" altLang="en-US" sz="1600" b="1">
                        <a:solidFill>
                          <a:srgbClr val="FFFFFF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FFFFFF"/>
                          </a:solidFill>
                          <a:latin typeface="楷体" panose="02010609060101010101" pitchFamily="49" charset="-122"/>
                        </a:rPr>
                        <a:t>0</a:t>
                      </a:r>
                      <a:endParaRPr lang="en-US" altLang="en-US" sz="1600" b="1">
                        <a:solidFill>
                          <a:srgbClr val="FFFFFF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FFFFFF"/>
                          </a:solidFill>
                          <a:latin typeface="楷体" panose="02010609060101010101" pitchFamily="49" charset="-122"/>
                        </a:rPr>
                        <a:t>0</a:t>
                      </a:r>
                      <a:endParaRPr lang="en-US" altLang="en-US" sz="1600" b="1">
                        <a:solidFill>
                          <a:srgbClr val="FFFFFF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FFFFFF"/>
                          </a:solidFill>
                          <a:latin typeface="楷体" panose="02010609060101010101" pitchFamily="49" charset="-122"/>
                        </a:rPr>
                        <a:t>0</a:t>
                      </a:r>
                      <a:endParaRPr lang="en-US" altLang="en-US" sz="1600" b="1">
                        <a:solidFill>
                          <a:srgbClr val="FFFFFF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4985"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楷体" panose="02010609060101010101" pitchFamily="49" charset="-122"/>
                        </a:rPr>
                        <a:t>前400名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8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9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6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7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6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8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52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50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49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51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53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53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7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8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9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8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8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8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4985"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ea typeface="楷体" panose="02010609060101010101" pitchFamily="49" charset="-122"/>
                        </a:rPr>
                        <a:t>质量检测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楷体" panose="02010609060101010101" pitchFamily="49" charset="-122"/>
                        </a:rPr>
                        <a:t>前200名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11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8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7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15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7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4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26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16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27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23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7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8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4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6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3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14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7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7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4985"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楷体" panose="02010609060101010101" pitchFamily="49" charset="-122"/>
                        </a:rPr>
                        <a:t>前400名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24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22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17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27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19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10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40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27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37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35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20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24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8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15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13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24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15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23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7840"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楷体" panose="02010609060101010101" pitchFamily="49" charset="-122"/>
                        </a:rPr>
                        <a:t>与中考变化</a:t>
                      </a:r>
                      <a:endParaRPr lang="zh-CN" altLang="en-US" sz="1600" b="1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1552D1"/>
                          </a:solidFill>
                          <a:latin typeface="楷体" panose="02010609060101010101" pitchFamily="49" charset="-122"/>
                        </a:rPr>
                        <a:t>16</a:t>
                      </a:r>
                      <a:endParaRPr lang="en-US" altLang="en-US" sz="1600" b="1">
                        <a:solidFill>
                          <a:srgbClr val="1552D1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1552D1"/>
                          </a:solidFill>
                          <a:latin typeface="楷体" panose="02010609060101010101" pitchFamily="49" charset="-122"/>
                        </a:rPr>
                        <a:t>13</a:t>
                      </a:r>
                      <a:endParaRPr lang="en-US" altLang="en-US" sz="1600" b="1">
                        <a:solidFill>
                          <a:srgbClr val="1552D1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1552D1"/>
                          </a:solidFill>
                          <a:latin typeface="楷体" panose="02010609060101010101" pitchFamily="49" charset="-122"/>
                        </a:rPr>
                        <a:t>11</a:t>
                      </a:r>
                      <a:endParaRPr lang="en-US" altLang="en-US" sz="1600" b="1">
                        <a:solidFill>
                          <a:srgbClr val="1552D1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1552D1"/>
                          </a:solidFill>
                          <a:latin typeface="楷体" panose="02010609060101010101" pitchFamily="49" charset="-122"/>
                        </a:rPr>
                        <a:t>20</a:t>
                      </a:r>
                      <a:endParaRPr lang="en-US" altLang="en-US" sz="1600" b="1">
                        <a:solidFill>
                          <a:srgbClr val="1552D1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1552D1"/>
                          </a:solidFill>
                          <a:latin typeface="楷体" panose="02010609060101010101" pitchFamily="49" charset="-122"/>
                        </a:rPr>
                        <a:t>13</a:t>
                      </a:r>
                      <a:endParaRPr lang="en-US" altLang="en-US" sz="1600" b="1">
                        <a:solidFill>
                          <a:srgbClr val="1552D1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2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-12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-23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-12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-16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-33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-29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1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7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4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1552D1"/>
                          </a:solidFill>
                          <a:latin typeface="楷体" panose="02010609060101010101" pitchFamily="49" charset="-122"/>
                        </a:rPr>
                        <a:t>16</a:t>
                      </a:r>
                      <a:endParaRPr lang="en-US" altLang="en-US" sz="1600" b="1">
                        <a:solidFill>
                          <a:srgbClr val="1552D1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7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1552D1"/>
                          </a:solidFill>
                          <a:latin typeface="楷体" panose="02010609060101010101" pitchFamily="49" charset="-122"/>
                        </a:rPr>
                        <a:t>15</a:t>
                      </a:r>
                      <a:endParaRPr lang="en-US" altLang="en-US" sz="1600" b="1">
                        <a:solidFill>
                          <a:srgbClr val="1552D1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5620"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ea typeface="楷体" panose="02010609060101010101" pitchFamily="49" charset="-122"/>
                        </a:rPr>
                        <a:t>期中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楷体" panose="02010609060101010101" pitchFamily="49" charset="-122"/>
                        </a:rPr>
                        <a:t>前200名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9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5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6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14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6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2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34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17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18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21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9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20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2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5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6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13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7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6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4985"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楷体" panose="02010609060101010101" pitchFamily="49" charset="-122"/>
                        </a:rPr>
                        <a:t>前400名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20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20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15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23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16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10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46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33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37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33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17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33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6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13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18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24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16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20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9110"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楷体" panose="02010609060101010101" pitchFamily="49" charset="-122"/>
                        </a:rPr>
                        <a:t>与中考变化</a:t>
                      </a:r>
                      <a:endParaRPr lang="zh-CN" altLang="en-US" sz="1600" b="1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12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11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9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16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10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2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-6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-17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-12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-18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-36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-20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-1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5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9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16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8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12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/>
          <p:nvPr>
            <p:custDataLst>
              <p:tags r:id="rId1"/>
            </p:custDataLst>
          </p:nvPr>
        </p:nvGraphicFramePr>
        <p:xfrm>
          <a:off x="2131695" y="137795"/>
          <a:ext cx="5046345" cy="644461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9610"/>
                <a:gridCol w="537845"/>
                <a:gridCol w="537210"/>
                <a:gridCol w="535940"/>
                <a:gridCol w="537845"/>
                <a:gridCol w="546100"/>
                <a:gridCol w="495300"/>
                <a:gridCol w="568325"/>
                <a:gridCol w="598170"/>
              </a:tblGrid>
              <a:tr h="47625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日   星期 期周次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一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二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三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四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五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六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日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备注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20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一</a:t>
                      </a:r>
                      <a:endParaRPr lang="en-US" altLang="en-US" sz="7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31</a:t>
                      </a:r>
                      <a:endParaRPr lang="en-US" altLang="en-US" sz="7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9.1</a:t>
                      </a:r>
                      <a:endParaRPr lang="en-US" altLang="en-US" sz="7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</a:t>
                      </a:r>
                      <a:endParaRPr lang="en-US" altLang="en-US" sz="7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</a:t>
                      </a:r>
                      <a:endParaRPr lang="en-US" altLang="en-US" sz="7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4</a:t>
                      </a:r>
                      <a:endParaRPr lang="en-US" altLang="en-US" sz="7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5</a:t>
                      </a:r>
                      <a:endParaRPr lang="en-US" altLang="en-US" sz="7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6</a:t>
                      </a:r>
                      <a:endParaRPr lang="en-US" altLang="en-US" sz="7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2"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8月30日教师到校8月31日学生报到9月1日开学上课 </a:t>
                      </a:r>
                      <a:r>
                        <a:rPr lang="en-US" sz="14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第十一周期中考试</a:t>
                      </a:r>
                      <a:endParaRPr lang="en-US" altLang="en-US" sz="14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416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二</a:t>
                      </a:r>
                      <a:endParaRPr lang="en-US" altLang="en-US" sz="7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7</a:t>
                      </a:r>
                      <a:endParaRPr lang="en-US" altLang="en-US" sz="7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</a:t>
                      </a:r>
                      <a:endParaRPr lang="en-US" altLang="en-US" sz="7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9</a:t>
                      </a:r>
                      <a:endParaRPr lang="en-US" altLang="en-US" sz="7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10</a:t>
                      </a:r>
                      <a:endParaRPr lang="en-US" altLang="en-US" sz="7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11</a:t>
                      </a:r>
                      <a:endParaRPr lang="en-US" altLang="en-US" sz="7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12</a:t>
                      </a:r>
                      <a:endParaRPr lang="en-US" altLang="en-US" sz="7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13</a:t>
                      </a:r>
                      <a:endParaRPr lang="en-US" altLang="en-US" sz="7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</a:tr>
              <a:tr h="26479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三</a:t>
                      </a:r>
                      <a:endParaRPr lang="en-US" altLang="en-US" sz="7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14</a:t>
                      </a:r>
                      <a:endParaRPr lang="en-US" altLang="en-US" sz="7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15</a:t>
                      </a:r>
                      <a:endParaRPr lang="en-US" altLang="en-US" sz="7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16</a:t>
                      </a:r>
                      <a:endParaRPr lang="en-US" altLang="en-US" sz="7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17</a:t>
                      </a:r>
                      <a:endParaRPr lang="en-US" altLang="en-US" sz="7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18</a:t>
                      </a:r>
                      <a:endParaRPr lang="en-US" altLang="en-US" sz="7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19</a:t>
                      </a:r>
                      <a:endParaRPr lang="en-US" altLang="en-US" sz="7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20</a:t>
                      </a:r>
                      <a:endParaRPr lang="en-US" altLang="en-US" sz="7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</a:tr>
              <a:tr h="26606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四</a:t>
                      </a:r>
                      <a:endParaRPr lang="en-US" altLang="en-US" sz="7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21</a:t>
                      </a:r>
                      <a:endParaRPr lang="en-US" altLang="en-US" sz="7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22</a:t>
                      </a:r>
                      <a:endParaRPr lang="en-US" altLang="en-US" sz="7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23</a:t>
                      </a:r>
                      <a:endParaRPr lang="en-US" altLang="en-US" sz="7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24</a:t>
                      </a:r>
                      <a:endParaRPr lang="en-US" altLang="en-US" sz="7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25</a:t>
                      </a:r>
                      <a:endParaRPr lang="en-US" altLang="en-US" sz="7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26</a:t>
                      </a:r>
                      <a:endParaRPr lang="en-US" altLang="en-US" sz="7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27</a:t>
                      </a:r>
                      <a:endParaRPr lang="en-US" altLang="en-US" sz="7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</a:tr>
              <a:tr h="26416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五</a:t>
                      </a:r>
                      <a:endParaRPr lang="en-US" altLang="en-US" sz="7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28</a:t>
                      </a:r>
                      <a:endParaRPr lang="en-US" altLang="en-US" sz="7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29</a:t>
                      </a:r>
                      <a:endParaRPr lang="en-US" altLang="en-US" sz="7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30</a:t>
                      </a:r>
                      <a:endParaRPr lang="en-US" altLang="en-US" sz="7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10.1</a:t>
                      </a:r>
                      <a:endParaRPr lang="en-US" altLang="en-US" sz="7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</a:t>
                      </a:r>
                      <a:endParaRPr lang="en-US" altLang="en-US" sz="7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</a:t>
                      </a:r>
                      <a:endParaRPr lang="en-US" altLang="en-US" sz="7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4</a:t>
                      </a:r>
                      <a:endParaRPr lang="en-US" altLang="en-US" sz="7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</a:tr>
              <a:tr h="22098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六</a:t>
                      </a:r>
                      <a:endParaRPr lang="en-US" altLang="en-US" sz="7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5</a:t>
                      </a:r>
                      <a:endParaRPr lang="en-US" altLang="en-US" sz="7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6</a:t>
                      </a:r>
                      <a:endParaRPr lang="en-US" altLang="en-US" sz="7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7</a:t>
                      </a:r>
                      <a:endParaRPr lang="en-US" altLang="en-US" sz="7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</a:t>
                      </a:r>
                      <a:endParaRPr lang="en-US" altLang="en-US" sz="7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9</a:t>
                      </a:r>
                      <a:endParaRPr lang="en-US" altLang="en-US" sz="7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10</a:t>
                      </a:r>
                      <a:endParaRPr lang="en-US" altLang="en-US" sz="7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11</a:t>
                      </a:r>
                      <a:endParaRPr lang="en-US" altLang="en-US" sz="7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</a:tr>
              <a:tr h="23050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七</a:t>
                      </a:r>
                      <a:endParaRPr lang="en-US" altLang="en-US" sz="7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12</a:t>
                      </a:r>
                      <a:endParaRPr lang="en-US" altLang="en-US" sz="7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13</a:t>
                      </a:r>
                      <a:endParaRPr lang="en-US" altLang="en-US" sz="7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14</a:t>
                      </a:r>
                      <a:endParaRPr lang="en-US" altLang="en-US" sz="7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15</a:t>
                      </a:r>
                      <a:endParaRPr lang="en-US" altLang="en-US" sz="7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16</a:t>
                      </a:r>
                      <a:endParaRPr lang="en-US" altLang="en-US" sz="7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17</a:t>
                      </a:r>
                      <a:endParaRPr lang="en-US" altLang="en-US" sz="7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18</a:t>
                      </a:r>
                      <a:endParaRPr lang="en-US" altLang="en-US" sz="7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</a:tr>
              <a:tr h="26543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八</a:t>
                      </a:r>
                      <a:endParaRPr lang="en-US" altLang="en-US" sz="7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7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19</a:t>
                      </a:r>
                      <a:endParaRPr lang="en-US" sz="7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7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20</a:t>
                      </a:r>
                      <a:endParaRPr lang="en-US" sz="7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7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21</a:t>
                      </a:r>
                      <a:endParaRPr lang="en-US" sz="7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7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22</a:t>
                      </a:r>
                      <a:endParaRPr lang="en-US" sz="7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7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23</a:t>
                      </a:r>
                      <a:endParaRPr lang="en-US" sz="7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7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24</a:t>
                      </a:r>
                      <a:endParaRPr lang="en-US" sz="7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7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25</a:t>
                      </a:r>
                      <a:endParaRPr lang="en-US" sz="7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</a:tr>
              <a:tr h="26479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九</a:t>
                      </a:r>
                      <a:endParaRPr lang="en-US" altLang="en-US" sz="7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7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26</a:t>
                      </a:r>
                      <a:endParaRPr lang="en-US" sz="7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7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27</a:t>
                      </a:r>
                      <a:endParaRPr lang="en-US" sz="7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7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28</a:t>
                      </a:r>
                      <a:endParaRPr lang="en-US" sz="7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7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29</a:t>
                      </a:r>
                      <a:endParaRPr lang="en-US" sz="7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7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30</a:t>
                      </a:r>
                      <a:endParaRPr lang="en-US" sz="7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7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31</a:t>
                      </a:r>
                      <a:endParaRPr lang="en-US" sz="7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7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11.1</a:t>
                      </a:r>
                      <a:endParaRPr lang="en-US" sz="7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</a:tr>
              <a:tr h="26543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十</a:t>
                      </a:r>
                      <a:endParaRPr lang="en-US" altLang="en-US" sz="7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7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</a:t>
                      </a:r>
                      <a:endParaRPr lang="en-US" sz="7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7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</a:t>
                      </a:r>
                      <a:endParaRPr lang="en-US" sz="7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7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4</a:t>
                      </a:r>
                      <a:endParaRPr lang="en-US" sz="7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7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5</a:t>
                      </a:r>
                      <a:endParaRPr lang="en-US" sz="7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7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6</a:t>
                      </a:r>
                      <a:endParaRPr lang="en-US" sz="7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7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7</a:t>
                      </a:r>
                      <a:endParaRPr lang="en-US" sz="7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7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</a:t>
                      </a:r>
                      <a:endParaRPr lang="en-US" sz="7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</a:tr>
              <a:tr h="26352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十一</a:t>
                      </a:r>
                      <a:endParaRPr lang="en-US" altLang="en-US" sz="7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7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9</a:t>
                      </a:r>
                      <a:endParaRPr lang="en-US" sz="7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7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10</a:t>
                      </a:r>
                      <a:endParaRPr lang="en-US" sz="7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7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11</a:t>
                      </a:r>
                      <a:endParaRPr lang="en-US" sz="7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7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12</a:t>
                      </a:r>
                      <a:endParaRPr lang="en-US" sz="7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7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13</a:t>
                      </a:r>
                      <a:endParaRPr lang="en-US" sz="7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7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14</a:t>
                      </a:r>
                      <a:endParaRPr lang="en-US" sz="7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7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15</a:t>
                      </a:r>
                      <a:endParaRPr lang="en-US" sz="7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</a:tr>
              <a:tr h="26479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十二</a:t>
                      </a:r>
                      <a:endParaRPr lang="en-US" altLang="en-US" sz="7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7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16</a:t>
                      </a:r>
                      <a:endParaRPr lang="en-US" sz="7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7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17</a:t>
                      </a:r>
                      <a:endParaRPr lang="en-US" sz="7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7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18</a:t>
                      </a:r>
                      <a:endParaRPr lang="en-US" sz="7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7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19</a:t>
                      </a:r>
                      <a:endParaRPr lang="en-US" sz="7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7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20</a:t>
                      </a:r>
                      <a:endParaRPr lang="en-US" sz="7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7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21</a:t>
                      </a:r>
                      <a:endParaRPr lang="en-US" sz="7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7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22</a:t>
                      </a:r>
                      <a:endParaRPr lang="en-US" sz="7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6479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十三</a:t>
                      </a:r>
                      <a:endParaRPr lang="en-US" altLang="en-US" sz="7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7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23</a:t>
                      </a:r>
                      <a:endParaRPr lang="en-US" sz="7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7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24</a:t>
                      </a:r>
                      <a:endParaRPr lang="en-US" sz="7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7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25</a:t>
                      </a:r>
                      <a:endParaRPr lang="en-US" sz="7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7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26</a:t>
                      </a:r>
                      <a:endParaRPr lang="en-US" sz="7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7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27</a:t>
                      </a:r>
                      <a:endParaRPr lang="en-US" sz="7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7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28</a:t>
                      </a:r>
                      <a:endParaRPr lang="en-US" sz="7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29</a:t>
                      </a:r>
                      <a:endParaRPr lang="en-US" sz="12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1"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第二十一周期末考试 中小学1月29日放寒假</a:t>
                      </a:r>
                      <a:endParaRPr lang="en-US" altLang="en-US" sz="14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43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十四</a:t>
                      </a:r>
                      <a:endParaRPr lang="en-US" altLang="en-US" sz="12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30</a:t>
                      </a:r>
                      <a:endParaRPr lang="en-US" altLang="en-US" sz="14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12.1</a:t>
                      </a:r>
                      <a:endParaRPr lang="en-US" altLang="en-US" sz="14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</a:t>
                      </a:r>
                      <a:endParaRPr lang="en-US" altLang="en-US" sz="14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</a:t>
                      </a:r>
                      <a:endParaRPr lang="en-US" altLang="en-US" sz="14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4</a:t>
                      </a:r>
                      <a:endParaRPr lang="en-US" altLang="en-US" sz="14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5</a:t>
                      </a:r>
                      <a:endParaRPr lang="en-US" altLang="en-US" sz="14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6</a:t>
                      </a:r>
                      <a:endParaRPr lang="en-US" altLang="en-US" sz="14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</a:tr>
              <a:tr h="26416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十五</a:t>
                      </a:r>
                      <a:endParaRPr lang="en-US" altLang="en-US" sz="12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7</a:t>
                      </a:r>
                      <a:endParaRPr lang="en-US" altLang="en-US" sz="14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</a:t>
                      </a:r>
                      <a:endParaRPr lang="en-US" altLang="en-US" sz="14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9</a:t>
                      </a:r>
                      <a:endParaRPr lang="en-US" altLang="en-US" sz="14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10</a:t>
                      </a:r>
                      <a:endParaRPr lang="en-US" altLang="en-US" sz="14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11</a:t>
                      </a:r>
                      <a:endParaRPr lang="en-US" altLang="en-US" sz="14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12</a:t>
                      </a:r>
                      <a:endParaRPr lang="en-US" altLang="en-US" sz="14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13</a:t>
                      </a:r>
                      <a:endParaRPr lang="en-US" altLang="en-US" sz="14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</a:tr>
              <a:tr h="26479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十六</a:t>
                      </a:r>
                      <a:endParaRPr lang="en-US" altLang="en-US" sz="12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14</a:t>
                      </a:r>
                      <a:endParaRPr lang="en-US" altLang="en-US" sz="14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15</a:t>
                      </a:r>
                      <a:endParaRPr lang="en-US" altLang="en-US" sz="14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16</a:t>
                      </a:r>
                      <a:endParaRPr lang="en-US" altLang="en-US" sz="14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17</a:t>
                      </a:r>
                      <a:endParaRPr lang="en-US" altLang="en-US" sz="14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18</a:t>
                      </a:r>
                      <a:endParaRPr lang="en-US" altLang="en-US" sz="14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19</a:t>
                      </a:r>
                      <a:endParaRPr lang="en-US" altLang="en-US" sz="14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20</a:t>
                      </a:r>
                      <a:endParaRPr lang="en-US" altLang="en-US" sz="14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</a:tr>
              <a:tr h="26416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十七</a:t>
                      </a:r>
                      <a:endParaRPr lang="en-US" altLang="en-US" sz="12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21</a:t>
                      </a:r>
                      <a:endParaRPr lang="en-US" altLang="en-US" sz="14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22</a:t>
                      </a:r>
                      <a:endParaRPr lang="en-US" altLang="en-US" sz="14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23</a:t>
                      </a:r>
                      <a:endParaRPr lang="en-US" altLang="en-US" sz="14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24</a:t>
                      </a:r>
                      <a:endParaRPr lang="en-US" altLang="en-US" sz="14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25</a:t>
                      </a:r>
                      <a:endParaRPr lang="en-US" altLang="en-US" sz="14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26</a:t>
                      </a:r>
                      <a:endParaRPr lang="en-US" altLang="en-US" sz="14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27</a:t>
                      </a:r>
                      <a:endParaRPr lang="en-US" altLang="en-US" sz="14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</a:tr>
              <a:tr h="26606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十八</a:t>
                      </a:r>
                      <a:endParaRPr lang="en-US" altLang="en-US" sz="12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28</a:t>
                      </a:r>
                      <a:endParaRPr lang="en-US" altLang="en-US" sz="14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29</a:t>
                      </a:r>
                      <a:endParaRPr lang="en-US" altLang="en-US" sz="14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30</a:t>
                      </a:r>
                      <a:endParaRPr lang="en-US" altLang="en-US" sz="14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31</a:t>
                      </a:r>
                      <a:endParaRPr lang="en-US" altLang="en-US" sz="14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1.1</a:t>
                      </a:r>
                      <a:endParaRPr lang="en-US" altLang="en-US" sz="14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</a:t>
                      </a:r>
                      <a:endParaRPr lang="en-US" altLang="en-US" sz="14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</a:t>
                      </a:r>
                      <a:endParaRPr lang="en-US" altLang="en-US" sz="14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</a:tr>
              <a:tr h="26416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十九</a:t>
                      </a:r>
                      <a:endParaRPr lang="en-US" altLang="en-US" sz="12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4</a:t>
                      </a:r>
                      <a:endParaRPr lang="en-US" altLang="en-US" sz="14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5</a:t>
                      </a:r>
                      <a:endParaRPr lang="en-US" altLang="en-US" sz="14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6</a:t>
                      </a:r>
                      <a:endParaRPr lang="en-US" altLang="en-US" sz="14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7</a:t>
                      </a:r>
                      <a:endParaRPr lang="en-US" altLang="en-US" sz="14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</a:t>
                      </a:r>
                      <a:endParaRPr lang="en-US" altLang="en-US" sz="14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9</a:t>
                      </a:r>
                      <a:endParaRPr lang="en-US" altLang="en-US" sz="14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10</a:t>
                      </a:r>
                      <a:endParaRPr lang="en-US" altLang="en-US" sz="14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</a:tr>
              <a:tr h="26479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二十</a:t>
                      </a:r>
                      <a:endParaRPr lang="en-US" altLang="en-US" sz="12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11</a:t>
                      </a:r>
                      <a:endParaRPr lang="en-US" altLang="en-US" sz="14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12</a:t>
                      </a:r>
                      <a:endParaRPr lang="en-US" altLang="en-US" sz="14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13</a:t>
                      </a:r>
                      <a:endParaRPr lang="en-US" altLang="en-US" sz="14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14</a:t>
                      </a:r>
                      <a:endParaRPr lang="en-US" altLang="en-US" sz="14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15</a:t>
                      </a:r>
                      <a:endParaRPr lang="en-US" altLang="en-US" sz="14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16</a:t>
                      </a:r>
                      <a:endParaRPr lang="en-US" altLang="en-US" sz="14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17</a:t>
                      </a:r>
                      <a:endParaRPr lang="en-US" altLang="en-US" sz="14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</a:tr>
              <a:tr h="26543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二十一</a:t>
                      </a:r>
                      <a:endParaRPr lang="en-US" altLang="en-US" sz="1200" b="1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18</a:t>
                      </a:r>
                      <a:endParaRPr lang="en-US" altLang="en-US" sz="1400" b="1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19</a:t>
                      </a:r>
                      <a:endParaRPr lang="en-US" altLang="en-US" sz="1400" b="1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20</a:t>
                      </a:r>
                      <a:endParaRPr lang="en-US" altLang="en-US" sz="1400" b="1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21</a:t>
                      </a:r>
                      <a:endParaRPr lang="en-US" altLang="en-US" sz="1400" b="1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22</a:t>
                      </a:r>
                      <a:endParaRPr lang="en-US" altLang="en-US" sz="1400" b="1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23</a:t>
                      </a:r>
                      <a:endParaRPr lang="en-US" altLang="en-US" sz="1400" b="1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24</a:t>
                      </a:r>
                      <a:endParaRPr lang="en-US" altLang="en-US" sz="1400" b="1">
                        <a:solidFill>
                          <a:srgbClr val="FF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</a:tr>
              <a:tr h="26479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二十二</a:t>
                      </a:r>
                      <a:endParaRPr lang="en-US" altLang="en-US" sz="7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25</a:t>
                      </a:r>
                      <a:endParaRPr lang="en-US" altLang="en-US" sz="14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26</a:t>
                      </a:r>
                      <a:endParaRPr lang="en-US" altLang="en-US" sz="14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27</a:t>
                      </a:r>
                      <a:endParaRPr lang="en-US" altLang="en-US" sz="14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28</a:t>
                      </a:r>
                      <a:endParaRPr lang="en-US" altLang="en-US" sz="14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29</a:t>
                      </a:r>
                      <a:endParaRPr lang="en-US" altLang="en-US" sz="14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14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14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</a:tr>
              <a:tr h="24193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ChangeArrowheads="1"/>
          </p:cNvSpPr>
          <p:nvPr/>
        </p:nvSpPr>
        <p:spPr bwMode="auto">
          <a:xfrm>
            <a:off x="2843213" y="2781300"/>
            <a:ext cx="3457575" cy="7270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>
            <a:spAutoFit/>
          </a:bodyPr>
          <a:lstStyle/>
          <a:p>
            <a:pPr>
              <a:lnSpc>
                <a:spcPts val="5000"/>
              </a:lnSpc>
            </a:pPr>
            <a:r>
              <a:rPr lang="zh-CN" altLang="en-US" sz="4400" b="1">
                <a:solidFill>
                  <a:srgbClr val="FF0000"/>
                </a:solidFill>
                <a:latin typeface="叶根友毛笔行书2.0版" panose="02010601030101010101" charset="-122"/>
                <a:ea typeface="叶根友毛笔行书2.0版" panose="02010601030101010101" charset="-122"/>
                <a:cs typeface="叶根友毛笔行书2.0版" panose="02010601030101010101" charset="-122"/>
              </a:rPr>
              <a:t>  谢  谢！</a:t>
            </a:r>
            <a:endParaRPr lang="zh-CN" altLang="zh-CN" sz="4400" b="1">
              <a:solidFill>
                <a:srgbClr val="FF0000"/>
              </a:solidFill>
              <a:latin typeface="叶根友毛笔行书2.0版" panose="02010601030101010101" charset="-122"/>
              <a:ea typeface="叶根友毛笔行书2.0版" panose="02010601030101010101" charset="-122"/>
              <a:cs typeface="叶根友毛笔行书2.0版" panose="02010601030101010101" charset="-122"/>
            </a:endParaRPr>
          </a:p>
        </p:txBody>
      </p:sp>
      <p:sp>
        <p:nvSpPr>
          <p:cNvPr id="44034" name="Text Box 3"/>
          <p:cNvSpPr txBox="1">
            <a:spLocks noChangeArrowheads="1"/>
          </p:cNvSpPr>
          <p:nvPr/>
        </p:nvSpPr>
        <p:spPr bwMode="auto">
          <a:xfrm>
            <a:off x="395288" y="549275"/>
            <a:ext cx="6192837" cy="5191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endParaRPr lang="zh-CN" altLang="en-US" sz="28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171450" y="434530"/>
          <a:ext cx="8575675" cy="57721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9275"/>
                <a:gridCol w="826770"/>
                <a:gridCol w="525145"/>
                <a:gridCol w="549910"/>
                <a:gridCol w="548005"/>
                <a:gridCol w="551815"/>
                <a:gridCol w="549275"/>
                <a:gridCol w="550545"/>
                <a:gridCol w="548640"/>
                <a:gridCol w="549275"/>
                <a:gridCol w="550545"/>
                <a:gridCol w="551180"/>
                <a:gridCol w="549910"/>
                <a:gridCol w="525780"/>
                <a:gridCol w="649605"/>
              </a:tblGrid>
              <a:tr h="281305">
                <a:tc gridSpan="15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秦淮中学高一年级学生成绩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318135"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序号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Arial" panose="020B0604020202020204" pitchFamily="34" charset="0"/>
                        </a:rPr>
                        <a:t>姓名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Arial" panose="020B0604020202020204" pitchFamily="34" charset="0"/>
                        </a:rPr>
                        <a:t>班级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Arial" panose="020B0604020202020204" pitchFamily="34" charset="0"/>
                        </a:rPr>
                        <a:t>语文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Arial" panose="020B0604020202020204" pitchFamily="34" charset="0"/>
                        </a:rPr>
                        <a:t>数学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Arial" panose="020B0604020202020204" pitchFamily="34" charset="0"/>
                        </a:rPr>
                        <a:t>英语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Arial" panose="020B0604020202020204" pitchFamily="34" charset="0"/>
                        </a:rPr>
                        <a:t>物理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Arial" panose="020B0604020202020204" pitchFamily="34" charset="0"/>
                        </a:rPr>
                        <a:t>化学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Arial" panose="020B0604020202020204" pitchFamily="34" charset="0"/>
                        </a:rPr>
                        <a:t>生物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Arial" panose="020B0604020202020204" pitchFamily="34" charset="0"/>
                        </a:rPr>
                        <a:t>政治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Arial" panose="020B0604020202020204" pitchFamily="34" charset="0"/>
                        </a:rPr>
                        <a:t>历史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Arial" panose="020B0604020202020204" pitchFamily="34" charset="0"/>
                        </a:rPr>
                        <a:t>地理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Arial" panose="020B0604020202020204" pitchFamily="34" charset="0"/>
                        </a:rPr>
                        <a:t>总分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316865"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Arial" panose="020B0604020202020204" pitchFamily="34" charset="0"/>
                        </a:rPr>
                        <a:t>分数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Arial" panose="020B0604020202020204" pitchFamily="34" charset="0"/>
                        </a:rPr>
                        <a:t>分数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Arial" panose="020B0604020202020204" pitchFamily="34" charset="0"/>
                        </a:rPr>
                        <a:t>分数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Arial" panose="020B0604020202020204" pitchFamily="34" charset="0"/>
                        </a:rPr>
                        <a:t>分数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Arial" panose="020B0604020202020204" pitchFamily="34" charset="0"/>
                        </a:rPr>
                        <a:t>分数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Arial" panose="020B0604020202020204" pitchFamily="34" charset="0"/>
                        </a:rPr>
                        <a:t>分数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Arial" panose="020B0604020202020204" pitchFamily="34" charset="0"/>
                        </a:rPr>
                        <a:t>分数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Arial" panose="020B0604020202020204" pitchFamily="34" charset="0"/>
                        </a:rPr>
                        <a:t>分数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Arial" panose="020B0604020202020204" pitchFamily="34" charset="0"/>
                        </a:rPr>
                        <a:t>分数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Arial" panose="020B0604020202020204" pitchFamily="34" charset="0"/>
                        </a:rPr>
                        <a:t>分数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Arial" panose="020B0604020202020204" pitchFamily="34" charset="0"/>
                        </a:rPr>
                        <a:t>校名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Arial" panose="020B0604020202020204" pitchFamily="34" charset="0"/>
                        </a:rPr>
                        <a:t>级名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623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Arial" panose="020B0604020202020204" pitchFamily="34" charset="0"/>
                        </a:rPr>
                        <a:t>张心池</a:t>
                      </a:r>
                      <a:endParaRPr lang="zh-CN" altLang="en-US" sz="16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7</a:t>
                      </a:r>
                      <a:endParaRPr lang="en-US" altLang="en-US" sz="16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102.5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143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122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72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91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87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71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81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60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829.5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18</a:t>
                      </a:r>
                      <a:endParaRPr lang="en-US" altLang="en-US" sz="16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0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Arial" panose="020B0604020202020204" pitchFamily="34" charset="0"/>
                        </a:rPr>
                        <a:t>业俊豪</a:t>
                      </a:r>
                      <a:endParaRPr lang="zh-CN" altLang="en-US" sz="16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10</a:t>
                      </a:r>
                      <a:endParaRPr lang="en-US" altLang="en-US" sz="16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92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148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104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79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87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85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72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81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73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821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31</a:t>
                      </a:r>
                      <a:endParaRPr lang="en-US" altLang="en-US" sz="16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0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Arial" panose="020B0604020202020204" pitchFamily="34" charset="0"/>
                        </a:rPr>
                        <a:t>张安煜</a:t>
                      </a:r>
                      <a:endParaRPr lang="zh-CN" altLang="en-US" sz="16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9</a:t>
                      </a:r>
                      <a:endParaRPr lang="en-US" altLang="en-US" sz="16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90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124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101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78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80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92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75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83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75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798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100</a:t>
                      </a:r>
                      <a:endParaRPr lang="en-US" altLang="en-US" sz="16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0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Arial" panose="020B0604020202020204" pitchFamily="34" charset="0"/>
                        </a:rPr>
                        <a:t>夏文乐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10</a:t>
                      </a:r>
                      <a:endParaRPr lang="en-US" altLang="en-US" sz="16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101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117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118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74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92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73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86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69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795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109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75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Arial" panose="020B0604020202020204" pitchFamily="34" charset="0"/>
                        </a:rPr>
                        <a:t>陶宇喆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9</a:t>
                      </a:r>
                      <a:endParaRPr lang="en-US" altLang="en-US" sz="16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97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136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101.5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74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81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82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76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82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794.5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111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813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Arial" panose="020B0604020202020204" pitchFamily="34" charset="0"/>
                        </a:rPr>
                        <a:t>周永能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9</a:t>
                      </a:r>
                      <a:endParaRPr lang="en-US" altLang="en-US" sz="16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108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101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119.5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62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85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94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77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85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62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793.5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115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559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7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Arial" panose="020B0604020202020204" pitchFamily="34" charset="0"/>
                        </a:rPr>
                        <a:t>刘欢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18</a:t>
                      </a:r>
                      <a:endParaRPr lang="en-US" altLang="en-US" sz="16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101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125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102.5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79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87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84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87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73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793.5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115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686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8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Arial" panose="020B0604020202020204" pitchFamily="34" charset="0"/>
                        </a:rPr>
                        <a:t>张奇涵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17</a:t>
                      </a:r>
                      <a:endParaRPr lang="en-US" altLang="en-US" sz="16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100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127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109.5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75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85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82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67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82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63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790.5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8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135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75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9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Arial" panose="020B0604020202020204" pitchFamily="34" charset="0"/>
                        </a:rPr>
                        <a:t>姚瑞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7</a:t>
                      </a:r>
                      <a:endParaRPr lang="en-US" altLang="en-US" sz="16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101.5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126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121.5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57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80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88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78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81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57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790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9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138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0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10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Arial" panose="020B0604020202020204" pitchFamily="34" charset="0"/>
                        </a:rPr>
                        <a:t>廖浩宇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</a:t>
                      </a:r>
                      <a:endParaRPr lang="en-US" altLang="en-US" sz="16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95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119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112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73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74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81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75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93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63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785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10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162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623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11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Arial" panose="020B0604020202020204" pitchFamily="34" charset="0"/>
                        </a:rPr>
                        <a:t>耿嘉豪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</a:t>
                      </a:r>
                      <a:endParaRPr lang="en-US" altLang="en-US" sz="16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103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111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123.5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52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79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88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76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90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62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784.5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11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163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0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12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Arial" panose="020B0604020202020204" pitchFamily="34" charset="0"/>
                        </a:rPr>
                        <a:t>魏雨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14</a:t>
                      </a:r>
                      <a:endParaRPr lang="en-US" altLang="en-US" sz="16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113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120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106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71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71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78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69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86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70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784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12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166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559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13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Arial" panose="020B0604020202020204" pitchFamily="34" charset="0"/>
                        </a:rPr>
                        <a:t>徐颖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16</a:t>
                      </a:r>
                      <a:endParaRPr lang="en-US" altLang="en-US" sz="16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104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110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124.5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77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70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79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81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82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54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781.5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13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186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813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14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Arial" panose="020B0604020202020204" pitchFamily="34" charset="0"/>
                        </a:rPr>
                        <a:t>张和国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</a:t>
                      </a:r>
                      <a:endParaRPr lang="en-US" altLang="en-US" sz="16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109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111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96.5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75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68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87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72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86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77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781.5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13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186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623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Arial" panose="020B0604020202020204" pitchFamily="34" charset="0"/>
                        </a:rPr>
                        <a:t>杨易轩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9</a:t>
                      </a:r>
                      <a:endParaRPr lang="en-US" altLang="en-US" sz="16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98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107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109.5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67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81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81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73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91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74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781.5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13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186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0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16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Arial" panose="020B0604020202020204" pitchFamily="34" charset="0"/>
                        </a:rPr>
                        <a:t>韩芸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16</a:t>
                      </a:r>
                      <a:endParaRPr lang="en-US" altLang="en-US" sz="16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91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129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122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59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73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91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75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80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61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781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16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194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478155" y="361950"/>
            <a:ext cx="575056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>
                <a:latin typeface="楷体" panose="02010609060101010101" pitchFamily="49" charset="-122"/>
                <a:ea typeface="楷体" panose="02010609060101010101" pitchFamily="49" charset="-122"/>
              </a:rPr>
              <a:t>一、期中考试校间成绩对比</a:t>
            </a:r>
            <a:endParaRPr lang="zh-CN" altLang="en-US" sz="2800" b="1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46355" y="883920"/>
          <a:ext cx="9091930" cy="52362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6135"/>
                <a:gridCol w="621665"/>
                <a:gridCol w="256540"/>
                <a:gridCol w="533400"/>
                <a:gridCol w="301625"/>
                <a:gridCol w="585470"/>
                <a:gridCol w="222250"/>
                <a:gridCol w="542290"/>
                <a:gridCol w="267970"/>
                <a:gridCol w="472440"/>
                <a:gridCol w="358140"/>
                <a:gridCol w="451485"/>
                <a:gridCol w="312420"/>
                <a:gridCol w="451485"/>
                <a:gridCol w="368300"/>
                <a:gridCol w="473710"/>
                <a:gridCol w="314325"/>
                <a:gridCol w="575310"/>
                <a:gridCol w="288925"/>
                <a:gridCol w="554355"/>
                <a:gridCol w="313690"/>
              </a:tblGrid>
              <a:tr h="438785">
                <a:tc rowSpan="2">
                  <a:txBody>
                    <a:bodyPr/>
                    <a:p>
                      <a:pPr indent="0" algn="ctr" fontAlgn="ctr">
                        <a:buNone/>
                      </a:pPr>
                      <a:r>
                        <a:rPr lang="zh-CN" altLang="en-US" sz="20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学校</a:t>
                      </a:r>
                      <a:endParaRPr lang="zh-CN" altLang="en-US" sz="20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300" b="1">
                          <a:solidFill>
                            <a:srgbClr val="000000"/>
                          </a:solidFill>
                          <a:ea typeface="楷体" panose="02010609060101010101" pitchFamily="49" charset="-122"/>
                        </a:rPr>
                        <a:t>语文</a:t>
                      </a:r>
                      <a:endParaRPr lang="zh-CN" altLang="en-US" sz="13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300" b="1">
                          <a:solidFill>
                            <a:srgbClr val="000000"/>
                          </a:solidFill>
                          <a:ea typeface="楷体" panose="02010609060101010101" pitchFamily="49" charset="-122"/>
                        </a:rPr>
                        <a:t>数学</a:t>
                      </a:r>
                      <a:endParaRPr lang="zh-CN" altLang="en-US" sz="13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300" b="1">
                          <a:solidFill>
                            <a:srgbClr val="000000"/>
                          </a:solidFill>
                          <a:ea typeface="楷体" panose="02010609060101010101" pitchFamily="49" charset="-122"/>
                        </a:rPr>
                        <a:t>英语</a:t>
                      </a:r>
                      <a:endParaRPr lang="zh-CN" altLang="en-US" sz="13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300" b="1">
                          <a:solidFill>
                            <a:srgbClr val="000000"/>
                          </a:solidFill>
                          <a:ea typeface="楷体" panose="02010609060101010101" pitchFamily="49" charset="-122"/>
                        </a:rPr>
                        <a:t>物理</a:t>
                      </a:r>
                      <a:endParaRPr lang="zh-CN" altLang="en-US" sz="13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300" b="1">
                          <a:solidFill>
                            <a:srgbClr val="000000"/>
                          </a:solidFill>
                          <a:ea typeface="楷体" panose="02010609060101010101" pitchFamily="49" charset="-122"/>
                        </a:rPr>
                        <a:t>化学</a:t>
                      </a:r>
                      <a:endParaRPr lang="zh-CN" altLang="en-US" sz="13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300" b="1">
                          <a:solidFill>
                            <a:srgbClr val="000000"/>
                          </a:solidFill>
                          <a:ea typeface="楷体" panose="02010609060101010101" pitchFamily="49" charset="-122"/>
                        </a:rPr>
                        <a:t>生物</a:t>
                      </a:r>
                      <a:endParaRPr lang="zh-CN" altLang="en-US" sz="13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300" b="1">
                          <a:solidFill>
                            <a:srgbClr val="000000"/>
                          </a:solidFill>
                          <a:ea typeface="楷体" panose="02010609060101010101" pitchFamily="49" charset="-122"/>
                        </a:rPr>
                        <a:t>政治</a:t>
                      </a:r>
                      <a:endParaRPr lang="zh-CN" altLang="en-US" sz="13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300" b="1">
                          <a:solidFill>
                            <a:srgbClr val="000000"/>
                          </a:solidFill>
                          <a:ea typeface="楷体" panose="02010609060101010101" pitchFamily="49" charset="-122"/>
                        </a:rPr>
                        <a:t>历史</a:t>
                      </a:r>
                      <a:endParaRPr lang="zh-CN" altLang="en-US" sz="13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300" b="1">
                          <a:solidFill>
                            <a:srgbClr val="000000"/>
                          </a:solidFill>
                          <a:ea typeface="楷体" panose="02010609060101010101" pitchFamily="49" charset="-122"/>
                        </a:rPr>
                        <a:t>地理</a:t>
                      </a:r>
                      <a:endParaRPr lang="zh-CN" altLang="en-US" sz="13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300" b="1">
                          <a:solidFill>
                            <a:srgbClr val="000000"/>
                          </a:solidFill>
                          <a:ea typeface="楷体" panose="02010609060101010101" pitchFamily="49" charset="-122"/>
                        </a:rPr>
                        <a:t>总分</a:t>
                      </a:r>
                      <a:endParaRPr lang="zh-CN" altLang="en-US" sz="13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777240"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300" b="1">
                          <a:solidFill>
                            <a:srgbClr val="000000"/>
                          </a:solidFill>
                          <a:ea typeface="楷体" panose="02010609060101010101" pitchFamily="49" charset="-122"/>
                        </a:rPr>
                        <a:t>均分</a:t>
                      </a:r>
                      <a:endParaRPr lang="zh-CN" altLang="en-US" sz="13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300" b="1">
                          <a:solidFill>
                            <a:srgbClr val="000000"/>
                          </a:solidFill>
                          <a:ea typeface="楷体" panose="02010609060101010101" pitchFamily="49" charset="-122"/>
                        </a:rPr>
                        <a:t>名次</a:t>
                      </a:r>
                      <a:endParaRPr lang="zh-CN" altLang="en-US" sz="13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300" b="1">
                          <a:solidFill>
                            <a:srgbClr val="000000"/>
                          </a:solidFill>
                          <a:ea typeface="楷体" panose="02010609060101010101" pitchFamily="49" charset="-122"/>
                        </a:rPr>
                        <a:t>均分</a:t>
                      </a:r>
                      <a:endParaRPr lang="zh-CN" altLang="en-US" sz="13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300" b="1">
                          <a:solidFill>
                            <a:srgbClr val="000000"/>
                          </a:solidFill>
                          <a:ea typeface="楷体" panose="02010609060101010101" pitchFamily="49" charset="-122"/>
                        </a:rPr>
                        <a:t>名次</a:t>
                      </a:r>
                      <a:endParaRPr lang="zh-CN" altLang="en-US" sz="13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300" b="1">
                          <a:solidFill>
                            <a:srgbClr val="000000"/>
                          </a:solidFill>
                          <a:ea typeface="楷体" panose="02010609060101010101" pitchFamily="49" charset="-122"/>
                        </a:rPr>
                        <a:t>均分</a:t>
                      </a:r>
                      <a:endParaRPr lang="zh-CN" altLang="en-US" sz="13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300" b="1">
                          <a:solidFill>
                            <a:srgbClr val="000000"/>
                          </a:solidFill>
                          <a:ea typeface="楷体" panose="02010609060101010101" pitchFamily="49" charset="-122"/>
                        </a:rPr>
                        <a:t>名次</a:t>
                      </a:r>
                      <a:endParaRPr lang="zh-CN" altLang="en-US" sz="13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300" b="1">
                          <a:solidFill>
                            <a:srgbClr val="000000"/>
                          </a:solidFill>
                          <a:ea typeface="楷体" panose="02010609060101010101" pitchFamily="49" charset="-122"/>
                        </a:rPr>
                        <a:t>均分</a:t>
                      </a:r>
                      <a:endParaRPr lang="zh-CN" altLang="en-US" sz="13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300" b="1">
                          <a:solidFill>
                            <a:srgbClr val="000000"/>
                          </a:solidFill>
                          <a:ea typeface="楷体" panose="02010609060101010101" pitchFamily="49" charset="-122"/>
                        </a:rPr>
                        <a:t>名次</a:t>
                      </a:r>
                      <a:endParaRPr lang="zh-CN" altLang="en-US" sz="13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300" b="1">
                          <a:solidFill>
                            <a:srgbClr val="000000"/>
                          </a:solidFill>
                          <a:ea typeface="楷体" panose="02010609060101010101" pitchFamily="49" charset="-122"/>
                        </a:rPr>
                        <a:t>均分</a:t>
                      </a:r>
                      <a:endParaRPr lang="zh-CN" altLang="en-US" sz="13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300" b="1">
                          <a:solidFill>
                            <a:srgbClr val="000000"/>
                          </a:solidFill>
                          <a:ea typeface="楷体" panose="02010609060101010101" pitchFamily="49" charset="-122"/>
                        </a:rPr>
                        <a:t>名次</a:t>
                      </a:r>
                      <a:endParaRPr lang="zh-CN" altLang="en-US" sz="13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300" b="1">
                          <a:solidFill>
                            <a:srgbClr val="000000"/>
                          </a:solidFill>
                          <a:ea typeface="楷体" panose="02010609060101010101" pitchFamily="49" charset="-122"/>
                        </a:rPr>
                        <a:t>均分</a:t>
                      </a:r>
                      <a:endParaRPr lang="zh-CN" altLang="en-US" sz="13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300" b="1">
                          <a:solidFill>
                            <a:srgbClr val="000000"/>
                          </a:solidFill>
                          <a:ea typeface="楷体" panose="02010609060101010101" pitchFamily="49" charset="-122"/>
                        </a:rPr>
                        <a:t>名次</a:t>
                      </a:r>
                      <a:endParaRPr lang="zh-CN" altLang="en-US" sz="13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300" b="1">
                          <a:solidFill>
                            <a:srgbClr val="000000"/>
                          </a:solidFill>
                          <a:ea typeface="楷体" panose="02010609060101010101" pitchFamily="49" charset="-122"/>
                        </a:rPr>
                        <a:t>均分</a:t>
                      </a:r>
                      <a:endParaRPr lang="zh-CN" altLang="en-US" sz="13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300" b="1">
                          <a:solidFill>
                            <a:srgbClr val="000000"/>
                          </a:solidFill>
                          <a:ea typeface="楷体" panose="02010609060101010101" pitchFamily="49" charset="-122"/>
                        </a:rPr>
                        <a:t>名次</a:t>
                      </a:r>
                      <a:endParaRPr lang="zh-CN" altLang="en-US" sz="13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300" b="1">
                          <a:solidFill>
                            <a:srgbClr val="000000"/>
                          </a:solidFill>
                          <a:ea typeface="楷体" panose="02010609060101010101" pitchFamily="49" charset="-122"/>
                        </a:rPr>
                        <a:t>均分</a:t>
                      </a:r>
                      <a:endParaRPr lang="zh-CN" altLang="en-US" sz="13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300" b="1">
                          <a:solidFill>
                            <a:srgbClr val="000000"/>
                          </a:solidFill>
                          <a:ea typeface="楷体" panose="02010609060101010101" pitchFamily="49" charset="-122"/>
                        </a:rPr>
                        <a:t>名次</a:t>
                      </a:r>
                      <a:endParaRPr lang="zh-CN" altLang="en-US" sz="13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300" b="1">
                          <a:solidFill>
                            <a:srgbClr val="000000"/>
                          </a:solidFill>
                          <a:ea typeface="楷体" panose="02010609060101010101" pitchFamily="49" charset="-122"/>
                        </a:rPr>
                        <a:t>均分</a:t>
                      </a:r>
                      <a:endParaRPr lang="zh-CN" altLang="en-US" sz="13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300" b="1">
                          <a:solidFill>
                            <a:srgbClr val="000000"/>
                          </a:solidFill>
                          <a:ea typeface="楷体" panose="02010609060101010101" pitchFamily="49" charset="-122"/>
                        </a:rPr>
                        <a:t>名次</a:t>
                      </a:r>
                      <a:endParaRPr lang="zh-CN" altLang="en-US" sz="13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300" b="1">
                          <a:solidFill>
                            <a:srgbClr val="000000"/>
                          </a:solidFill>
                          <a:ea typeface="楷体" panose="02010609060101010101" pitchFamily="49" charset="-122"/>
                        </a:rPr>
                        <a:t>均分</a:t>
                      </a:r>
                      <a:endParaRPr lang="zh-CN" altLang="en-US" sz="13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300" b="1">
                          <a:solidFill>
                            <a:srgbClr val="000000"/>
                          </a:solidFill>
                          <a:ea typeface="楷体" panose="02010609060101010101" pitchFamily="49" charset="-122"/>
                        </a:rPr>
                        <a:t>名次</a:t>
                      </a:r>
                      <a:endParaRPr lang="zh-CN" altLang="en-US" sz="13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8510">
                <a:tc>
                  <a:txBody>
                    <a:bodyPr/>
                    <a:p>
                      <a:pPr indent="0" algn="ctr" fontAlgn="ctr">
                        <a:buNone/>
                      </a:pPr>
                      <a:r>
                        <a:rPr lang="zh-CN" sz="1300" b="1">
                          <a:solidFill>
                            <a:srgbClr val="000000"/>
                          </a:solidFill>
                          <a:ea typeface="楷体" panose="02010609060101010101" pitchFamily="49" charset="-122"/>
                        </a:rPr>
                        <a:t>秦淮中学</a:t>
                      </a:r>
                      <a:endParaRPr lang="zh-CN" altLang="en-US" sz="13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3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91.37</a:t>
                      </a:r>
                      <a:endParaRPr lang="en-US" altLang="en-US" sz="13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3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3</a:t>
                      </a:r>
                      <a:endParaRPr lang="en-US" altLang="en-US" sz="13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3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94.7</a:t>
                      </a:r>
                      <a:endParaRPr lang="en-US" altLang="en-US" sz="13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3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3</a:t>
                      </a:r>
                      <a:endParaRPr lang="en-US" altLang="en-US" sz="13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3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94.11</a:t>
                      </a:r>
                      <a:endParaRPr lang="en-US" altLang="en-US" sz="13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3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3</a:t>
                      </a:r>
                      <a:endParaRPr lang="en-US" altLang="en-US" sz="13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3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44.54</a:t>
                      </a:r>
                      <a:endParaRPr lang="en-US" altLang="en-US" sz="13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3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3</a:t>
                      </a:r>
                      <a:endParaRPr lang="en-US" altLang="en-US" sz="13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3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63.72</a:t>
                      </a:r>
                      <a:endParaRPr lang="en-US" altLang="en-US" sz="13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3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3</a:t>
                      </a:r>
                      <a:endParaRPr lang="en-US" altLang="en-US" sz="13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3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63.95</a:t>
                      </a:r>
                      <a:endParaRPr lang="en-US" altLang="en-US" sz="13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0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</a:rPr>
                        <a:t>2</a:t>
                      </a:r>
                      <a:endParaRPr lang="en-US" altLang="en-US" sz="2000" b="1">
                        <a:solidFill>
                          <a:srgbClr val="0000FF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3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65.58</a:t>
                      </a:r>
                      <a:endParaRPr lang="en-US" altLang="en-US" sz="13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3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3</a:t>
                      </a:r>
                      <a:endParaRPr lang="en-US" altLang="en-US" sz="13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3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76</a:t>
                      </a:r>
                      <a:endParaRPr lang="en-US" altLang="en-US" sz="13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3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3</a:t>
                      </a:r>
                      <a:endParaRPr lang="en-US" altLang="en-US" sz="13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3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51.29</a:t>
                      </a:r>
                      <a:endParaRPr lang="en-US" altLang="en-US" sz="13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latin typeface="楷体" panose="02010609060101010101" pitchFamily="49" charset="-122"/>
                        </a:rPr>
                        <a:t>4</a:t>
                      </a:r>
                      <a:endParaRPr lang="en-US" altLang="en-US" sz="1600" b="1">
                        <a:solidFill>
                          <a:srgbClr val="FF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3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645.25</a:t>
                      </a:r>
                      <a:endParaRPr lang="en-US" altLang="en-US" sz="13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</a:rPr>
                        <a:t>3</a:t>
                      </a:r>
                      <a:endParaRPr lang="en-US" altLang="en-US" sz="1800" b="1">
                        <a:solidFill>
                          <a:srgbClr val="0000FF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6605">
                <a:tc>
                  <a:txBody>
                    <a:bodyPr/>
                    <a:p>
                      <a:pPr indent="0" algn="ctr" fontAlgn="ctr">
                        <a:buNone/>
                      </a:pPr>
                      <a:r>
                        <a:rPr lang="zh-CN" sz="1300" b="1">
                          <a:solidFill>
                            <a:srgbClr val="000000"/>
                          </a:solidFill>
                          <a:ea typeface="楷体" panose="02010609060101010101" pitchFamily="49" charset="-122"/>
                        </a:rPr>
                        <a:t>天印高中</a:t>
                      </a:r>
                      <a:endParaRPr lang="zh-CN" altLang="en-US" sz="13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3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95.23</a:t>
                      </a:r>
                      <a:endParaRPr lang="en-US" altLang="en-US" sz="13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3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1</a:t>
                      </a:r>
                      <a:endParaRPr lang="en-US" altLang="en-US" sz="13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3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114.59</a:t>
                      </a:r>
                      <a:endParaRPr lang="en-US" altLang="en-US" sz="13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3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1</a:t>
                      </a:r>
                      <a:endParaRPr lang="en-US" altLang="en-US" sz="13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3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112.89</a:t>
                      </a:r>
                      <a:endParaRPr lang="en-US" altLang="en-US" sz="13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3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1</a:t>
                      </a:r>
                      <a:endParaRPr lang="en-US" altLang="en-US" sz="13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3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54.92</a:t>
                      </a:r>
                      <a:endParaRPr lang="en-US" altLang="en-US" sz="13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3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1</a:t>
                      </a:r>
                      <a:endParaRPr lang="en-US" altLang="en-US" sz="13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3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66.11</a:t>
                      </a:r>
                      <a:endParaRPr lang="en-US" altLang="en-US" sz="13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3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1</a:t>
                      </a:r>
                      <a:endParaRPr lang="en-US" altLang="en-US" sz="13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3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69.79</a:t>
                      </a:r>
                      <a:endParaRPr lang="en-US" altLang="en-US" sz="13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3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1</a:t>
                      </a:r>
                      <a:endParaRPr lang="en-US" altLang="en-US" sz="13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3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69.13</a:t>
                      </a:r>
                      <a:endParaRPr lang="en-US" altLang="en-US" sz="13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3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1</a:t>
                      </a:r>
                      <a:endParaRPr lang="en-US" altLang="en-US" sz="13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3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78.11</a:t>
                      </a:r>
                      <a:endParaRPr lang="en-US" altLang="en-US" sz="13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3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1</a:t>
                      </a:r>
                      <a:endParaRPr lang="en-US" altLang="en-US" sz="13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3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58.13</a:t>
                      </a:r>
                      <a:endParaRPr lang="en-US" altLang="en-US" sz="13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3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1</a:t>
                      </a:r>
                      <a:endParaRPr lang="en-US" altLang="en-US" sz="13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3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718.56</a:t>
                      </a:r>
                      <a:endParaRPr lang="en-US" altLang="en-US" sz="13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1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0055">
                <a:tc>
                  <a:txBody>
                    <a:bodyPr/>
                    <a:p>
                      <a:pPr indent="0" algn="ctr" fontAlgn="ctr">
                        <a:buNone/>
                      </a:pPr>
                      <a:r>
                        <a:rPr lang="zh-CN" sz="1300" b="1">
                          <a:solidFill>
                            <a:srgbClr val="000000"/>
                          </a:solidFill>
                          <a:ea typeface="楷体" panose="02010609060101010101" pitchFamily="49" charset="-122"/>
                        </a:rPr>
                        <a:t>与天印差距</a:t>
                      </a:r>
                      <a:endParaRPr lang="zh-CN" altLang="en-US" sz="13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—3.86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latin typeface="楷体" panose="02010609060101010101" pitchFamily="49" charset="-122"/>
                        </a:rPr>
                        <a:t>—19.89</a:t>
                      </a:r>
                      <a:endParaRPr lang="en-US" altLang="en-US" sz="1600" b="1">
                        <a:solidFill>
                          <a:srgbClr val="FF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latin typeface="楷体" panose="02010609060101010101" pitchFamily="49" charset="-122"/>
                        </a:rPr>
                        <a:t>—18.78</a:t>
                      </a:r>
                      <a:endParaRPr lang="en-US" altLang="en-US" sz="1600" b="1">
                        <a:solidFill>
                          <a:srgbClr val="FF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latin typeface="楷体" panose="02010609060101010101" pitchFamily="49" charset="-122"/>
                        </a:rPr>
                        <a:t>—10.38</a:t>
                      </a:r>
                      <a:endParaRPr lang="en-US" altLang="en-US" sz="1600" b="1">
                        <a:solidFill>
                          <a:srgbClr val="FF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</a:rPr>
                        <a:t>—2.39</a:t>
                      </a:r>
                      <a:endParaRPr lang="en-US" altLang="en-US" sz="1600" b="1">
                        <a:solidFill>
                          <a:srgbClr val="0000FF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—5.84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—3.55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</a:rPr>
                        <a:t>—2.11</a:t>
                      </a:r>
                      <a:endParaRPr lang="en-US" altLang="en-US" sz="1600" b="1">
                        <a:solidFill>
                          <a:srgbClr val="0000FF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—6.84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FF0000"/>
                          </a:solidFill>
                          <a:latin typeface="楷体" panose="02010609060101010101" pitchFamily="49" charset="-122"/>
                        </a:rPr>
                        <a:t>—73.31</a:t>
                      </a:r>
                      <a:endParaRPr lang="en-US" altLang="en-US" sz="1800" b="1">
                        <a:solidFill>
                          <a:srgbClr val="FF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778510">
                <a:tc>
                  <a:txBody>
                    <a:bodyPr/>
                    <a:p>
                      <a:pPr indent="0" algn="ctr" fontAlgn="ctr">
                        <a:buNone/>
                      </a:pPr>
                      <a:r>
                        <a:rPr lang="zh-CN" sz="1300" b="1">
                          <a:solidFill>
                            <a:srgbClr val="000000"/>
                          </a:solidFill>
                          <a:ea typeface="楷体" panose="02010609060101010101" pitchFamily="49" charset="-122"/>
                        </a:rPr>
                        <a:t>临江高中</a:t>
                      </a:r>
                      <a:endParaRPr lang="zh-CN" altLang="en-US" sz="13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3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88.08</a:t>
                      </a:r>
                      <a:endParaRPr lang="en-US" altLang="en-US" sz="13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3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4</a:t>
                      </a:r>
                      <a:endParaRPr lang="en-US" altLang="en-US" sz="13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3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83.86</a:t>
                      </a:r>
                      <a:endParaRPr lang="en-US" altLang="en-US" sz="13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3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4</a:t>
                      </a:r>
                      <a:endParaRPr lang="en-US" altLang="en-US" sz="13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3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83.86</a:t>
                      </a:r>
                      <a:endParaRPr lang="en-US" altLang="en-US" sz="13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3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4</a:t>
                      </a:r>
                      <a:endParaRPr lang="en-US" altLang="en-US" sz="13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3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36.71</a:t>
                      </a:r>
                      <a:endParaRPr lang="en-US" altLang="en-US" sz="13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3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4</a:t>
                      </a:r>
                      <a:endParaRPr lang="en-US" altLang="en-US" sz="13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3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54.75</a:t>
                      </a:r>
                      <a:endParaRPr lang="en-US" altLang="en-US" sz="13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3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4</a:t>
                      </a:r>
                      <a:endParaRPr lang="en-US" altLang="en-US" sz="13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3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55.2</a:t>
                      </a:r>
                      <a:endParaRPr lang="en-US" altLang="en-US" sz="13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3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4</a:t>
                      </a:r>
                      <a:endParaRPr lang="en-US" altLang="en-US" sz="13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3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59.53</a:t>
                      </a:r>
                      <a:endParaRPr lang="en-US" altLang="en-US" sz="13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3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4</a:t>
                      </a:r>
                      <a:endParaRPr lang="en-US" altLang="en-US" sz="13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3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69.56</a:t>
                      </a:r>
                      <a:endParaRPr lang="en-US" altLang="en-US" sz="13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3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4</a:t>
                      </a:r>
                      <a:endParaRPr lang="en-US" altLang="en-US" sz="13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3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51.46</a:t>
                      </a:r>
                      <a:endParaRPr lang="en-US" altLang="en-US" sz="13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3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3</a:t>
                      </a:r>
                      <a:endParaRPr lang="en-US" altLang="en-US" sz="13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3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580.11</a:t>
                      </a:r>
                      <a:endParaRPr lang="en-US" altLang="en-US" sz="13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4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8785">
                <a:tc>
                  <a:txBody>
                    <a:bodyPr/>
                    <a:p>
                      <a:pPr indent="0" algn="ctr" fontAlgn="ctr">
                        <a:buNone/>
                      </a:pPr>
                      <a:r>
                        <a:rPr lang="zh-CN" sz="1300" b="1">
                          <a:solidFill>
                            <a:srgbClr val="000000"/>
                          </a:solidFill>
                          <a:ea typeface="楷体" panose="02010609060101010101" pitchFamily="49" charset="-122"/>
                        </a:rPr>
                        <a:t>与临江差距</a:t>
                      </a:r>
                      <a:endParaRPr lang="zh-CN" altLang="en-US" sz="13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</a:rPr>
                        <a:t>3.3</a:t>
                      </a:r>
                      <a:endParaRPr lang="en-US" altLang="en-US" sz="1800" b="1">
                        <a:solidFill>
                          <a:srgbClr val="0000FF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</a:rPr>
                        <a:t>10.8</a:t>
                      </a:r>
                      <a:endParaRPr lang="en-US" altLang="en-US" sz="1800" b="1">
                        <a:solidFill>
                          <a:srgbClr val="0000FF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</a:rPr>
                        <a:t>10</a:t>
                      </a:r>
                      <a:endParaRPr lang="en-US" altLang="en-US" sz="1800" b="1">
                        <a:solidFill>
                          <a:srgbClr val="0000FF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</a:rPr>
                        <a:t>7.8</a:t>
                      </a:r>
                      <a:endParaRPr lang="en-US" altLang="en-US" sz="1800" b="1">
                        <a:solidFill>
                          <a:srgbClr val="0000FF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</a:rPr>
                        <a:t>8.9</a:t>
                      </a:r>
                      <a:endParaRPr lang="en-US" altLang="en-US" sz="1800" b="1">
                        <a:solidFill>
                          <a:srgbClr val="0000FF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</a:rPr>
                        <a:t>8.8</a:t>
                      </a:r>
                      <a:endParaRPr lang="en-US" altLang="en-US" sz="1800" b="1">
                        <a:solidFill>
                          <a:srgbClr val="0000FF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</a:rPr>
                        <a:t>6.1</a:t>
                      </a:r>
                      <a:endParaRPr lang="en-US" altLang="en-US" sz="1800" b="1">
                        <a:solidFill>
                          <a:srgbClr val="0000FF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</a:rPr>
                        <a:t>6.4</a:t>
                      </a:r>
                      <a:endParaRPr lang="en-US" altLang="en-US" sz="1800" b="1">
                        <a:solidFill>
                          <a:srgbClr val="0000FF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000" b="1">
                          <a:solidFill>
                            <a:srgbClr val="FF0000"/>
                          </a:solidFill>
                          <a:latin typeface="楷体" panose="02010609060101010101" pitchFamily="49" charset="-122"/>
                        </a:rPr>
                        <a:t>—0.17</a:t>
                      </a:r>
                      <a:endParaRPr lang="en-US" altLang="en-US" sz="2000" b="1">
                        <a:solidFill>
                          <a:srgbClr val="FF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</a:rPr>
                        <a:t>65.2</a:t>
                      </a:r>
                      <a:endParaRPr lang="en-US" altLang="en-US" sz="1800" b="1">
                        <a:solidFill>
                          <a:srgbClr val="0000FF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777240">
                <a:tc>
                  <a:txBody>
                    <a:bodyPr/>
                    <a:p>
                      <a:pPr indent="0" algn="ctr" fontAlgn="ctr">
                        <a:buNone/>
                      </a:pPr>
                      <a:r>
                        <a:rPr lang="zh-CN" sz="1300" b="1">
                          <a:solidFill>
                            <a:srgbClr val="000000"/>
                          </a:solidFill>
                          <a:ea typeface="楷体" panose="02010609060101010101" pitchFamily="49" charset="-122"/>
                        </a:rPr>
                        <a:t>溧水二高</a:t>
                      </a:r>
                      <a:endParaRPr lang="zh-CN" altLang="en-US" sz="13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3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93.63</a:t>
                      </a:r>
                      <a:endParaRPr lang="en-US" altLang="en-US" sz="13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3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2</a:t>
                      </a:r>
                      <a:endParaRPr lang="en-US" altLang="en-US" sz="13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3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102.81</a:t>
                      </a:r>
                      <a:endParaRPr lang="en-US" altLang="en-US" sz="13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3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2</a:t>
                      </a:r>
                      <a:endParaRPr lang="en-US" altLang="en-US" sz="13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3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107.65</a:t>
                      </a:r>
                      <a:endParaRPr lang="en-US" altLang="en-US" sz="13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3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2</a:t>
                      </a:r>
                      <a:endParaRPr lang="en-US" altLang="en-US" sz="13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3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49.92</a:t>
                      </a:r>
                      <a:endParaRPr lang="en-US" altLang="en-US" sz="13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3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2</a:t>
                      </a:r>
                      <a:endParaRPr lang="en-US" altLang="en-US" sz="13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3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64.57</a:t>
                      </a:r>
                      <a:endParaRPr lang="en-US" altLang="en-US" sz="13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3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2</a:t>
                      </a:r>
                      <a:endParaRPr lang="en-US" altLang="en-US" sz="13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3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58.73</a:t>
                      </a:r>
                      <a:endParaRPr lang="en-US" altLang="en-US" sz="13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3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3</a:t>
                      </a:r>
                      <a:endParaRPr lang="en-US" altLang="en-US" sz="13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3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67.51</a:t>
                      </a:r>
                      <a:endParaRPr lang="en-US" altLang="en-US" sz="13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3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2</a:t>
                      </a:r>
                      <a:endParaRPr lang="en-US" altLang="en-US" sz="13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3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77.2</a:t>
                      </a:r>
                      <a:endParaRPr lang="en-US" altLang="en-US" sz="13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3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2</a:t>
                      </a:r>
                      <a:endParaRPr lang="en-US" altLang="en-US" sz="13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3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53.33</a:t>
                      </a:r>
                      <a:endParaRPr lang="en-US" altLang="en-US" sz="13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3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2</a:t>
                      </a:r>
                      <a:endParaRPr lang="en-US" altLang="en-US" sz="13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3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674.56</a:t>
                      </a:r>
                      <a:endParaRPr lang="en-US" altLang="en-US" sz="13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</a:rPr>
                        <a:t>2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439420" y="649605"/>
          <a:ext cx="8245475" cy="49663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9095"/>
                <a:gridCol w="1649095"/>
                <a:gridCol w="1649095"/>
                <a:gridCol w="1649095"/>
                <a:gridCol w="1649095"/>
              </a:tblGrid>
              <a:tr h="1596390">
                <a:tc gridSpan="5">
                  <a:txBody>
                    <a:bodyPr/>
                    <a:p>
                      <a:pPr indent="0" algn="ctr" fontAlgn="ctr">
                        <a:lnSpc>
                          <a:spcPct val="230000"/>
                        </a:lnSpc>
                        <a:buNone/>
                      </a:pPr>
                      <a:r>
                        <a:rPr lang="zh-CN" altLang="zh-CN" sz="48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江苏近几</a:t>
                      </a:r>
                      <a:r>
                        <a:rPr lang="zh-CN" altLang="zh-CN" sz="48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sym typeface="+mn-ea"/>
                        </a:rPr>
                        <a:t>年</a:t>
                      </a:r>
                      <a:r>
                        <a:rPr lang="zh-CN" altLang="zh-CN" sz="48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高考分数线</a:t>
                      </a:r>
                      <a:endParaRPr lang="en-US" altLang="en-US" sz="48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t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5160">
                <a:tc>
                  <a:txBody>
                    <a:bodyPr/>
                    <a:p>
                      <a:pPr indent="0" algn="ctr" fontAlgn="ctr">
                        <a:buNone/>
                      </a:pPr>
                      <a:endParaRPr lang="en-US" altLang="en-US" sz="2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ctr">
                        <a:buNone/>
                      </a:pPr>
                      <a:r>
                        <a:rPr lang="zh-CN" sz="2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理科</a:t>
                      </a:r>
                      <a:endParaRPr lang="zh-CN" altLang="en-US" sz="2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ctr">
                        <a:buNone/>
                      </a:pPr>
                      <a:r>
                        <a:rPr lang="zh-CN" sz="2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占比</a:t>
                      </a:r>
                      <a:endParaRPr lang="zh-CN" altLang="en-US" sz="2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ctr">
                        <a:buNone/>
                      </a:pPr>
                      <a:r>
                        <a:rPr lang="zh-CN" sz="2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文科</a:t>
                      </a:r>
                      <a:endParaRPr lang="zh-CN" altLang="en-US" sz="2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ctr">
                        <a:buNone/>
                      </a:pPr>
                      <a:r>
                        <a:rPr lang="zh-CN" sz="2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占比</a:t>
                      </a:r>
                      <a:endParaRPr lang="zh-CN" altLang="en-US" sz="2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2620">
                <a:tc>
                  <a:txBody>
                    <a:bodyPr/>
                    <a:p>
                      <a:pPr indent="0" algn="ctr" font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2020</a:t>
                      </a:r>
                      <a:r>
                        <a:rPr lang="zh-CN" altLang="en-US" sz="2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年</a:t>
                      </a:r>
                      <a:endParaRPr lang="zh-CN" altLang="en-US" sz="2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313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0.652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284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0.592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6430">
                <a:tc>
                  <a:txBody>
                    <a:bodyPr/>
                    <a:p>
                      <a:pPr indent="0" algn="ctr" font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2019</a:t>
                      </a:r>
                      <a:r>
                        <a:rPr lang="zh-CN" altLang="en-US" sz="2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年</a:t>
                      </a:r>
                      <a:endParaRPr lang="zh-CN" altLang="en-US" sz="2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307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0.6396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277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0.577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5795">
                <a:tc>
                  <a:txBody>
                    <a:bodyPr/>
                    <a:p>
                      <a:pPr indent="0" algn="ctr" font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2018</a:t>
                      </a:r>
                      <a:r>
                        <a:rPr lang="zh-CN" altLang="en-US" sz="2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年</a:t>
                      </a:r>
                      <a:endParaRPr lang="zh-CN" altLang="en-US" sz="2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285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0.594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281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0.5854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5795">
                <a:tc>
                  <a:txBody>
                    <a:bodyPr/>
                    <a:p>
                      <a:pPr indent="0" algn="ctr" font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2017</a:t>
                      </a:r>
                      <a:r>
                        <a:rPr lang="zh-CN" altLang="en-US" sz="2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年</a:t>
                      </a:r>
                      <a:endParaRPr lang="zh-CN" altLang="en-US" sz="2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269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0.5604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281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0.5854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1798955" y="2186940"/>
            <a:ext cx="5867400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二、高一年级期中考试各校成绩对比</a:t>
            </a:r>
            <a:endParaRPr lang="zh-CN" altLang="en-US" sz="2400" b="1"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  <a:p>
            <a:endParaRPr lang="zh-CN" altLang="en-US" sz="2400" b="1"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  <a:p>
            <a:endParaRPr lang="zh-CN" altLang="en-US" sz="2400" b="1"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  <a:p>
            <a:r>
              <a:rPr lang="zh-CN" altLang="en-US" sz="2400" b="1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           </a:t>
            </a:r>
            <a:r>
              <a:rPr lang="zh-CN" altLang="en-US" sz="2400" b="1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 </a:t>
            </a:r>
            <a:r>
              <a:rPr lang="zh-CN" altLang="en-US" sz="2400" b="1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hlinkClick r:id="rId1" action="ppaction://hlinkfile"/>
              </a:rPr>
              <a:t>各校分数人数对比</a:t>
            </a:r>
            <a:endParaRPr lang="zh-CN" altLang="en-US" sz="2400" b="1">
              <a:solidFill>
                <a:srgbClr val="0000FF"/>
              </a:solidFill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307975" y="1413230"/>
          <a:ext cx="8566785" cy="46316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2955"/>
                <a:gridCol w="783590"/>
                <a:gridCol w="782955"/>
                <a:gridCol w="979805"/>
                <a:gridCol w="782320"/>
                <a:gridCol w="980440"/>
                <a:gridCol w="782955"/>
                <a:gridCol w="1125855"/>
                <a:gridCol w="782955"/>
                <a:gridCol w="782955"/>
              </a:tblGrid>
              <a:tr h="1150620">
                <a:tc>
                  <a:txBody>
                    <a:bodyPr/>
                    <a:p>
                      <a:pPr indent="0" algn="ctr" fontAlgn="t">
                        <a:lnSpc>
                          <a:spcPct val="100000"/>
                        </a:lnSpc>
                        <a:buNone/>
                      </a:pPr>
                      <a:r>
                        <a:rPr lang="zh-CN" sz="20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学校</a:t>
                      </a:r>
                      <a:endParaRPr lang="zh-CN" altLang="en-US" sz="20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t">
                        <a:buNone/>
                      </a:pPr>
                      <a:r>
                        <a:rPr lang="zh-CN" sz="20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九科</a:t>
                      </a:r>
                      <a:endParaRPr lang="zh-CN" sz="20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  <a:p>
                      <a:pPr indent="0" algn="ctr" fontAlgn="t">
                        <a:buNone/>
                      </a:pPr>
                      <a:r>
                        <a:rPr lang="zh-CN" sz="20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分数</a:t>
                      </a:r>
                      <a:endParaRPr lang="zh-CN" altLang="en-US" sz="20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t">
                        <a:buNone/>
                      </a:pPr>
                      <a:r>
                        <a:rPr lang="zh-CN" sz="20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人数</a:t>
                      </a:r>
                      <a:endParaRPr lang="zh-CN" altLang="en-US" sz="20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t">
                        <a:buNone/>
                      </a:pPr>
                      <a:r>
                        <a:rPr lang="zh-CN" sz="20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语数外分数</a:t>
                      </a:r>
                      <a:endParaRPr lang="zh-CN" altLang="en-US" sz="20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t">
                        <a:buNone/>
                      </a:pPr>
                      <a:r>
                        <a:rPr lang="zh-CN" sz="20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人数</a:t>
                      </a:r>
                      <a:endParaRPr lang="zh-CN" altLang="en-US" sz="20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t">
                        <a:buNone/>
                      </a:pPr>
                      <a:r>
                        <a:rPr lang="zh-CN" sz="20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语数外物分数</a:t>
                      </a:r>
                      <a:endParaRPr lang="zh-CN" altLang="en-US" sz="20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t">
                        <a:buNone/>
                      </a:pPr>
                      <a:r>
                        <a:rPr lang="zh-CN" sz="20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人数</a:t>
                      </a:r>
                      <a:endParaRPr lang="zh-CN" altLang="en-US" sz="20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t">
                        <a:buNone/>
                      </a:pPr>
                      <a:r>
                        <a:rPr lang="zh-CN" sz="20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语数外历分数</a:t>
                      </a:r>
                      <a:endParaRPr lang="zh-CN" altLang="en-US" sz="20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t">
                        <a:buNone/>
                      </a:pPr>
                      <a:r>
                        <a:rPr lang="zh-CN" sz="20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人数</a:t>
                      </a:r>
                      <a:endParaRPr lang="zh-CN" altLang="en-US" sz="20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t">
                        <a:buNone/>
                      </a:pPr>
                      <a:r>
                        <a:rPr lang="zh-CN" altLang="en-US" sz="20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学生总数</a:t>
                      </a:r>
                      <a:endParaRPr lang="zh-CN" altLang="en-US" sz="20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1850">
                <a:tc>
                  <a:txBody>
                    <a:bodyPr/>
                    <a:p>
                      <a:pPr indent="0" algn="ctr" fontAlgn="t">
                        <a:buNone/>
                      </a:pPr>
                      <a:r>
                        <a:rPr lang="zh-CN" sz="20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秦中</a:t>
                      </a:r>
                      <a:endParaRPr lang="zh-CN" altLang="en-US" sz="20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t">
                        <a:buNone/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682.5</a:t>
                      </a:r>
                      <a:endParaRPr lang="en-US" altLang="en-US" sz="20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t">
                        <a:buNone/>
                      </a:pPr>
                      <a:r>
                        <a:rPr lang="en-US" sz="20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280</a:t>
                      </a:r>
                      <a:endParaRPr lang="en-US" altLang="en-US" sz="20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t">
                        <a:buNone/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292.5</a:t>
                      </a:r>
                      <a:endParaRPr lang="en-US" altLang="en-US" sz="20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t">
                        <a:buNone/>
                      </a:pPr>
                      <a:r>
                        <a:rPr lang="en-US" sz="20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333</a:t>
                      </a:r>
                      <a:endParaRPr lang="en-US" altLang="en-US" sz="20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t">
                        <a:buNone/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357.5</a:t>
                      </a:r>
                      <a:endParaRPr lang="en-US" altLang="en-US" sz="20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t">
                        <a:buNone/>
                      </a:pPr>
                      <a:r>
                        <a:rPr lang="en-US" sz="2000" b="1">
                          <a:solidFill>
                            <a:srgbClr val="FF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184</a:t>
                      </a:r>
                      <a:endParaRPr lang="en-US" altLang="en-US" sz="20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t">
                        <a:buNone/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357.5</a:t>
                      </a:r>
                      <a:endParaRPr lang="en-US" altLang="en-US" sz="20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t">
                        <a:buNone/>
                      </a:pPr>
                      <a:r>
                        <a:rPr lang="en-US" sz="20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488</a:t>
                      </a:r>
                      <a:endParaRPr lang="en-US" altLang="en-US" sz="20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t">
                        <a:buNone/>
                      </a:pPr>
                      <a:r>
                        <a:rPr lang="en-US" altLang="en-US" sz="2000" b="1">
                          <a:solidFill>
                            <a:schemeClr val="tx1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939</a:t>
                      </a:r>
                      <a:endParaRPr lang="en-US" altLang="en-US" sz="2000" b="1">
                        <a:solidFill>
                          <a:schemeClr val="tx1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3595">
                <a:tc>
                  <a:txBody>
                    <a:bodyPr/>
                    <a:p>
                      <a:pPr indent="0" algn="ctr" fontAlgn="t">
                        <a:buNone/>
                      </a:pPr>
                      <a:r>
                        <a:rPr lang="zh-CN" sz="20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天印</a:t>
                      </a:r>
                      <a:endParaRPr lang="zh-CN" altLang="en-US" sz="20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t">
                        <a:buNone/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682.5</a:t>
                      </a:r>
                      <a:endParaRPr lang="en-US" altLang="en-US" sz="20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t">
                        <a:buNone/>
                      </a:pPr>
                      <a:r>
                        <a:rPr lang="en-US" sz="20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828</a:t>
                      </a:r>
                      <a:endParaRPr lang="en-US" altLang="en-US" sz="20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t">
                        <a:buNone/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292.5</a:t>
                      </a:r>
                      <a:endParaRPr lang="en-US" altLang="en-US" sz="20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t">
                        <a:buNone/>
                      </a:pPr>
                      <a:r>
                        <a:rPr lang="en-US" sz="20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1017</a:t>
                      </a:r>
                      <a:endParaRPr lang="en-US" altLang="en-US" sz="20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t">
                        <a:buNone/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357.5</a:t>
                      </a:r>
                      <a:endParaRPr lang="en-US" altLang="en-US" sz="20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t">
                        <a:buNone/>
                      </a:pPr>
                      <a:r>
                        <a:rPr lang="en-US" sz="20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848</a:t>
                      </a:r>
                      <a:endParaRPr lang="en-US" altLang="en-US" sz="20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t">
                        <a:buNone/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357.5</a:t>
                      </a:r>
                      <a:endParaRPr lang="en-US" altLang="en-US" sz="20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t">
                        <a:buNone/>
                      </a:pPr>
                      <a:r>
                        <a:rPr lang="en-US" sz="20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1057</a:t>
                      </a:r>
                      <a:endParaRPr lang="en-US" altLang="en-US" sz="20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t">
                        <a:buNone/>
                      </a:pPr>
                      <a:r>
                        <a:rPr lang="en-US" altLang="en-US" sz="2000" b="1">
                          <a:solidFill>
                            <a:schemeClr val="tx1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1123</a:t>
                      </a:r>
                      <a:endParaRPr lang="en-US" altLang="en-US" sz="2000" b="1">
                        <a:solidFill>
                          <a:schemeClr val="tx1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98220">
                <a:tc>
                  <a:txBody>
                    <a:bodyPr/>
                    <a:p>
                      <a:pPr indent="0" algn="ctr" fontAlgn="t">
                        <a:buNone/>
                      </a:pPr>
                      <a:r>
                        <a:rPr lang="zh-CN" sz="20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溧水</a:t>
                      </a:r>
                      <a:endParaRPr lang="zh-CN" sz="20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  <a:p>
                      <a:pPr indent="0" algn="ctr" fontAlgn="t">
                        <a:buNone/>
                      </a:pPr>
                      <a:r>
                        <a:rPr lang="zh-CN" sz="20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二高</a:t>
                      </a:r>
                      <a:endParaRPr lang="zh-CN" altLang="en-US" sz="20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t">
                        <a:buNone/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682.5</a:t>
                      </a:r>
                      <a:endParaRPr lang="en-US" altLang="en-US" sz="20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t">
                        <a:buNone/>
                      </a:pPr>
                      <a:r>
                        <a:rPr lang="en-US" sz="20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356</a:t>
                      </a:r>
                      <a:endParaRPr lang="en-US" altLang="en-US" sz="20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t">
                        <a:buNone/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292.5</a:t>
                      </a:r>
                      <a:endParaRPr lang="en-US" altLang="en-US" sz="20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t">
                        <a:buNone/>
                      </a:pPr>
                      <a:r>
                        <a:rPr lang="en-US" sz="20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518</a:t>
                      </a:r>
                      <a:endParaRPr lang="en-US" altLang="en-US" sz="20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t">
                        <a:buNone/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357.5</a:t>
                      </a:r>
                      <a:endParaRPr lang="en-US" altLang="en-US" sz="20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t">
                        <a:buNone/>
                      </a:pPr>
                      <a:r>
                        <a:rPr lang="en-US" sz="20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360</a:t>
                      </a:r>
                      <a:endParaRPr lang="en-US" altLang="en-US" sz="20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t">
                        <a:buNone/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357.5</a:t>
                      </a:r>
                      <a:endParaRPr lang="en-US" altLang="en-US" sz="20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t">
                        <a:buNone/>
                      </a:pPr>
                      <a:r>
                        <a:rPr lang="en-US" sz="20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571</a:t>
                      </a:r>
                      <a:endParaRPr lang="en-US" altLang="en-US" sz="20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t">
                        <a:buNone/>
                      </a:pPr>
                      <a:r>
                        <a:rPr lang="en-US" altLang="en-US" sz="2000" b="1">
                          <a:solidFill>
                            <a:schemeClr val="tx1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702</a:t>
                      </a:r>
                      <a:endParaRPr lang="en-US" altLang="en-US" sz="2000" b="1">
                        <a:solidFill>
                          <a:schemeClr val="tx1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7405">
                <a:tc>
                  <a:txBody>
                    <a:bodyPr/>
                    <a:p>
                      <a:pPr indent="0" algn="ctr" fontAlgn="t">
                        <a:buNone/>
                      </a:pPr>
                      <a:r>
                        <a:rPr lang="zh-CN" sz="20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临江</a:t>
                      </a:r>
                      <a:endParaRPr lang="zh-CN" altLang="en-US" sz="20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t">
                        <a:buNone/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682.5</a:t>
                      </a:r>
                      <a:endParaRPr lang="en-US" altLang="en-US" sz="20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t">
                        <a:buNone/>
                      </a:pPr>
                      <a:r>
                        <a:rPr lang="en-US" sz="20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52</a:t>
                      </a:r>
                      <a:endParaRPr lang="en-US" altLang="en-US" sz="20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t">
                        <a:buNone/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292.5</a:t>
                      </a:r>
                      <a:endParaRPr lang="en-US" altLang="en-US" sz="20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t">
                        <a:buNone/>
                      </a:pPr>
                      <a:r>
                        <a:rPr lang="en-US" sz="20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119</a:t>
                      </a:r>
                      <a:endParaRPr lang="en-US" altLang="en-US" sz="20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t">
                        <a:buNone/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357.5</a:t>
                      </a:r>
                      <a:endParaRPr lang="en-US" altLang="en-US" sz="20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t">
                        <a:buNone/>
                      </a:pPr>
                      <a:r>
                        <a:rPr lang="en-US" sz="20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32</a:t>
                      </a:r>
                      <a:endParaRPr lang="en-US" altLang="en-US" sz="20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t">
                        <a:buNone/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357.5</a:t>
                      </a:r>
                      <a:endParaRPr lang="en-US" altLang="en-US" sz="20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t">
                        <a:buNone/>
                      </a:pPr>
                      <a:r>
                        <a:rPr lang="en-US" sz="20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177</a:t>
                      </a:r>
                      <a:endParaRPr lang="en-US" altLang="en-US" sz="20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t">
                        <a:buNone/>
                      </a:pPr>
                      <a:r>
                        <a:rPr lang="en-US" altLang="en-US" sz="2000" b="1">
                          <a:solidFill>
                            <a:schemeClr val="tx1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960</a:t>
                      </a:r>
                      <a:endParaRPr lang="en-US" altLang="en-US" sz="2000" b="1">
                        <a:solidFill>
                          <a:schemeClr val="tx1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文本框 3"/>
          <p:cNvSpPr txBox="1"/>
          <p:nvPr/>
        </p:nvSpPr>
        <p:spPr>
          <a:xfrm>
            <a:off x="812165" y="742950"/>
            <a:ext cx="505587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>
                <a:latin typeface="楷体" panose="02010609060101010101" pitchFamily="49" charset="-122"/>
                <a:ea typeface="楷体" panose="02010609060101010101" pitchFamily="49" charset="-122"/>
              </a:rPr>
              <a:t>二、期中考试各校分数段对比</a:t>
            </a:r>
            <a:endParaRPr lang="zh-CN" altLang="en-US" sz="2800" b="1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/>
        </p:nvSpPr>
        <p:spPr>
          <a:xfrm>
            <a:off x="573405" y="531495"/>
            <a:ext cx="710565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buClrTx/>
              <a:buSzTx/>
              <a:buFont typeface="Arial" panose="020B0604020202020204" pitchFamily="34" charset="0"/>
            </a:pPr>
            <a:r>
              <a:rPr lang="zh-CN" altLang="en-US" sz="2400" b="1">
                <a:solidFill>
                  <a:srgbClr val="0066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三、高一期中成绩各学科分析</a:t>
            </a:r>
            <a:r>
              <a:rPr lang="en-US" altLang="zh-CN" sz="2400" b="1">
                <a:solidFill>
                  <a:srgbClr val="0066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--</a:t>
            </a:r>
            <a:r>
              <a:rPr lang="zh-CN" altLang="en-US" sz="2400" b="1">
                <a:solidFill>
                  <a:srgbClr val="0066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均分</a:t>
            </a:r>
            <a:r>
              <a:rPr lang="zh-CN" altLang="en-US" sz="2400" b="1">
                <a:solidFill>
                  <a:srgbClr val="0066FF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对比</a:t>
            </a:r>
            <a:endParaRPr lang="zh-CN" altLang="en-US" sz="2400" b="1">
              <a:solidFill>
                <a:srgbClr val="0066FF"/>
              </a:solidFill>
              <a:latin typeface="楷体" panose="02010609060101010101" pitchFamily="49" charset="-122"/>
              <a:ea typeface="楷体" panose="02010609060101010101" pitchFamily="49" charset="-122"/>
              <a:sym typeface="+mn-ea"/>
            </a:endParaRPr>
          </a:p>
        </p:txBody>
      </p:sp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522605" y="1081405"/>
          <a:ext cx="8330565" cy="4964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5730"/>
                <a:gridCol w="697865"/>
                <a:gridCol w="872490"/>
                <a:gridCol w="697230"/>
                <a:gridCol w="873125"/>
                <a:gridCol w="697230"/>
                <a:gridCol w="1003300"/>
                <a:gridCol w="697865"/>
                <a:gridCol w="697865"/>
                <a:gridCol w="697865"/>
              </a:tblGrid>
              <a:tr h="31877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班级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7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8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9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877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班级人数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50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53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51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53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53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51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53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51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53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877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参考人数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50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53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51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53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53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51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53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51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53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40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均总分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646.37 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642.13 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623.34 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654.07 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638.81 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617.49 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704.42 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676.45 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679.30 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896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班级与年级</a:t>
                      </a:r>
                      <a:endParaRPr lang="zh-CN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均总分差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1.12 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-3.12 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-21.91 </a:t>
                      </a:r>
                      <a:endParaRPr lang="en-US" altLang="en-US" sz="16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8.81 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-6.44 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-27.76 </a:t>
                      </a:r>
                      <a:endParaRPr lang="en-US" altLang="en-US" sz="16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59.17 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31.20 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34.05 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877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年级名次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8</a:t>
                      </a:r>
                      <a:endParaRPr lang="en-US" altLang="en-US" sz="16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9</a:t>
                      </a:r>
                      <a:endParaRPr lang="en-US" altLang="en-US" sz="16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13</a:t>
                      </a:r>
                      <a:endParaRPr lang="en-US" altLang="en-US" sz="16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7</a:t>
                      </a:r>
                      <a:endParaRPr lang="en-US" altLang="en-US" sz="16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11</a:t>
                      </a:r>
                      <a:endParaRPr lang="en-US" altLang="en-US" sz="16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16</a:t>
                      </a:r>
                      <a:endParaRPr lang="en-US" altLang="en-US" sz="16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</a:t>
                      </a:r>
                      <a:endParaRPr lang="en-US" altLang="en-US" sz="16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</a:t>
                      </a:r>
                      <a:endParaRPr lang="en-US" altLang="en-US" sz="16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</a:t>
                      </a:r>
                      <a:endParaRPr lang="en-US" altLang="en-US" sz="16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877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班主任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许航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张梦颖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李洁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朱雅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白潮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陈明珠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黄发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潘同同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潘同同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877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班级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10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11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12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13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14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16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17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18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877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班级人数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53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52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52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52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52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52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54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53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51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877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参考人数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53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52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52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52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52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52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54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53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51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40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均总分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676.34 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633.78 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670.78 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602.17 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604.23 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621.70 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659.15 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621.04 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640.15 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896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班级与年级</a:t>
                      </a:r>
                      <a:endParaRPr lang="zh-CN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均总分差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31.09 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-11.48 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25.52 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-43.08 </a:t>
                      </a:r>
                      <a:endParaRPr lang="en-US" altLang="en-US" sz="16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-41.02 </a:t>
                      </a:r>
                      <a:endParaRPr lang="en-US" altLang="en-US" sz="16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-23.55 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13.89 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-24.22</a:t>
                      </a:r>
                      <a:r>
                        <a:rPr lang="en-US" sz="1400" b="1">
                          <a:solidFill>
                            <a:srgbClr val="FF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 </a:t>
                      </a:r>
                      <a:endParaRPr lang="en-US" altLang="en-US" sz="14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-5.11 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877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年级名次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</a:t>
                      </a:r>
                      <a:endParaRPr lang="en-US" altLang="en-US" sz="16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12</a:t>
                      </a:r>
                      <a:endParaRPr lang="en-US" altLang="en-US" sz="16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</a:t>
                      </a:r>
                      <a:endParaRPr lang="en-US" altLang="en-US" sz="16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18</a:t>
                      </a:r>
                      <a:endParaRPr lang="en-US" altLang="en-US" sz="16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17</a:t>
                      </a:r>
                      <a:endParaRPr lang="en-US" altLang="en-US" sz="16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14</a:t>
                      </a:r>
                      <a:endParaRPr lang="en-US" altLang="en-US" sz="16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</a:t>
                      </a:r>
                      <a:endParaRPr lang="en-US" altLang="en-US" sz="16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15</a:t>
                      </a:r>
                      <a:endParaRPr lang="en-US" altLang="en-US" sz="16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10</a:t>
                      </a:r>
                      <a:endParaRPr lang="en-US" altLang="en-US" sz="16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877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班主任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陈贤友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杨珊珊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吴宗新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王成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还洪炜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陶仁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孙晓敏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汪韦燕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纪旭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b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4" name="表格 3"/>
          <p:cNvGraphicFramePr/>
          <p:nvPr>
            <p:custDataLst>
              <p:tags r:id="rId1"/>
            </p:custDataLst>
          </p:nvPr>
        </p:nvGraphicFramePr>
        <p:xfrm>
          <a:off x="24130" y="485013"/>
          <a:ext cx="8982710" cy="5924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485"/>
                <a:gridCol w="866140"/>
                <a:gridCol w="508000"/>
                <a:gridCol w="574040"/>
                <a:gridCol w="519430"/>
                <a:gridCol w="407035"/>
                <a:gridCol w="408940"/>
                <a:gridCol w="407670"/>
                <a:gridCol w="407670"/>
                <a:gridCol w="407035"/>
                <a:gridCol w="408305"/>
                <a:gridCol w="407035"/>
                <a:gridCol w="409575"/>
                <a:gridCol w="408305"/>
                <a:gridCol w="407035"/>
                <a:gridCol w="407670"/>
                <a:gridCol w="407670"/>
                <a:gridCol w="407670"/>
                <a:gridCol w="408305"/>
                <a:gridCol w="480695"/>
              </a:tblGrid>
              <a:tr h="259715"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班级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7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8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9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10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11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12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13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14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15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16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17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18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2915"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班主任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许航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张梦颖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李洁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朱雅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白潮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陈明珠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黄发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潘同同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潘同同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陈贤友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杨珊珊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吴宗新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王成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还洪伟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陶仁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孙晓敏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汪韦燕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纪旭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2915">
                <a:tc row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中考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均总分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516.96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516.75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516.60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517.00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516.31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517.04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532.85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526.15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526.38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526.77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527.21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527.15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516.58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516.79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516.87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516.51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516.36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516.02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080"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班级与年级</a:t>
                      </a:r>
                      <a:endParaRPr lang="zh-CN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均总分差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-3.39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-3.60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-3.76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-3.36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-4.05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-3.32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12.49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5.80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6.02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6.42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6.85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6.80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-3.78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-3.57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-3.49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-3.85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-4.00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-4.34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9890"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年级名次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9</a:t>
                      </a:r>
                      <a:endParaRPr lang="en-US" altLang="en-US" sz="12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12</a:t>
                      </a:r>
                      <a:endParaRPr lang="en-US" altLang="en-US" sz="12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13</a:t>
                      </a:r>
                      <a:endParaRPr lang="en-US" altLang="en-US" sz="12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8</a:t>
                      </a:r>
                      <a:endParaRPr lang="en-US" altLang="en-US" sz="12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17</a:t>
                      </a:r>
                      <a:endParaRPr lang="en-US" altLang="en-US" sz="12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7</a:t>
                      </a:r>
                      <a:endParaRPr lang="en-US" altLang="en-US" sz="12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</a:t>
                      </a:r>
                      <a:endParaRPr lang="en-US" altLang="en-US" sz="12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</a:t>
                      </a:r>
                      <a:endParaRPr lang="en-US" altLang="en-US" sz="12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</a:t>
                      </a:r>
                      <a:endParaRPr lang="en-US" altLang="en-US" sz="12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</a:t>
                      </a:r>
                      <a:endParaRPr lang="en-US" altLang="en-US" sz="12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</a:t>
                      </a:r>
                      <a:endParaRPr lang="en-US" altLang="en-US" sz="12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</a:t>
                      </a:r>
                      <a:endParaRPr lang="en-US" altLang="en-US" sz="12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14</a:t>
                      </a:r>
                      <a:endParaRPr lang="en-US" altLang="en-US" sz="12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11</a:t>
                      </a:r>
                      <a:endParaRPr lang="en-US" altLang="en-US" sz="12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10</a:t>
                      </a:r>
                      <a:endParaRPr lang="en-US" altLang="en-US" sz="12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15</a:t>
                      </a:r>
                      <a:endParaRPr lang="en-US" altLang="en-US" sz="12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16</a:t>
                      </a:r>
                      <a:endParaRPr lang="en-US" altLang="en-US" sz="12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18</a:t>
                      </a:r>
                      <a:endParaRPr lang="en-US" altLang="en-US" sz="12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2915">
                <a:tc row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质量检测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均总分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650.34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643.57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630.53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655.34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647.38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618.93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690.45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662.32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688.45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684.43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639.08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649.86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615.34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625.45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620.59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663.08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627.98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647.32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1035"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班级与年级</a:t>
                      </a:r>
                      <a:endParaRPr lang="zh-CN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均总分差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2.44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-4.34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-17.38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7.44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-0.53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-28.97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42.55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14.41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40.55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36.53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-8.83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1.95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-32.57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-22.45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-27.32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15.17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-19.92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-0.58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9255"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年级名次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gradFill>
                            <a:gsLst>
                              <a:gs pos="0">
                                <a:srgbClr val="7B32B2"/>
                              </a:gs>
                              <a:gs pos="100000">
                                <a:srgbClr val="401A5D"/>
                              </a:gs>
                            </a:gsLst>
                            <a:lin scaled="0"/>
                          </a:gra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7</a:t>
                      </a:r>
                      <a:endParaRPr lang="en-US" altLang="en-US" sz="1400" b="1">
                        <a:gradFill>
                          <a:gsLst>
                            <a:gs pos="0">
                              <a:srgbClr val="7B32B2"/>
                            </a:gs>
                            <a:gs pos="100000">
                              <a:srgbClr val="401A5D"/>
                            </a:gs>
                          </a:gsLst>
                          <a:lin scaled="0"/>
                        </a:gra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gradFill>
                            <a:gsLst>
                              <a:gs pos="0">
                                <a:srgbClr val="7B32B2"/>
                              </a:gs>
                              <a:gs pos="100000">
                                <a:srgbClr val="401A5D"/>
                              </a:gs>
                            </a:gsLst>
                            <a:lin scaled="0"/>
                          </a:gra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11</a:t>
                      </a:r>
                      <a:endParaRPr lang="en-US" altLang="en-US" sz="1400" b="1">
                        <a:gradFill>
                          <a:gsLst>
                            <a:gs pos="0">
                              <a:srgbClr val="7B32B2"/>
                            </a:gs>
                            <a:gs pos="100000">
                              <a:srgbClr val="401A5D"/>
                            </a:gs>
                          </a:gsLst>
                          <a:lin scaled="0"/>
                        </a:gra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gradFill>
                            <a:gsLst>
                              <a:gs pos="0">
                                <a:srgbClr val="7B32B2"/>
                              </a:gs>
                              <a:gs pos="100000">
                                <a:srgbClr val="401A5D"/>
                              </a:gs>
                            </a:gsLst>
                            <a:lin scaled="0"/>
                          </a:gra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13</a:t>
                      </a:r>
                      <a:endParaRPr lang="en-US" altLang="en-US" sz="1400" b="1">
                        <a:gradFill>
                          <a:gsLst>
                            <a:gs pos="0">
                              <a:srgbClr val="7B32B2"/>
                            </a:gs>
                            <a:gs pos="100000">
                              <a:srgbClr val="401A5D"/>
                            </a:gs>
                          </a:gsLst>
                          <a:lin scaled="0"/>
                        </a:gra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gradFill>
                            <a:gsLst>
                              <a:gs pos="0">
                                <a:srgbClr val="7B32B2"/>
                              </a:gs>
                              <a:gs pos="100000">
                                <a:srgbClr val="401A5D"/>
                              </a:gs>
                            </a:gsLst>
                            <a:lin scaled="0"/>
                          </a:gra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</a:t>
                      </a:r>
                      <a:endParaRPr lang="en-US" altLang="en-US" sz="1400" b="1">
                        <a:gradFill>
                          <a:gsLst>
                            <a:gs pos="0">
                              <a:srgbClr val="7B32B2"/>
                            </a:gs>
                            <a:gs pos="100000">
                              <a:srgbClr val="401A5D"/>
                            </a:gs>
                          </a:gsLst>
                          <a:lin scaled="0"/>
                        </a:gra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gradFill>
                            <a:gsLst>
                              <a:gs pos="0">
                                <a:srgbClr val="7B32B2"/>
                              </a:gs>
                              <a:gs pos="100000">
                                <a:srgbClr val="401A5D"/>
                              </a:gs>
                            </a:gsLst>
                            <a:lin scaled="0"/>
                          </a:gra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9</a:t>
                      </a:r>
                      <a:endParaRPr lang="en-US" altLang="en-US" sz="1400" b="1">
                        <a:gradFill>
                          <a:gsLst>
                            <a:gs pos="0">
                              <a:srgbClr val="7B32B2"/>
                            </a:gs>
                            <a:gs pos="100000">
                              <a:srgbClr val="401A5D"/>
                            </a:gs>
                          </a:gsLst>
                          <a:lin scaled="0"/>
                        </a:gra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gradFill>
                            <a:gsLst>
                              <a:gs pos="0">
                                <a:srgbClr val="7B32B2"/>
                              </a:gs>
                              <a:gs pos="100000">
                                <a:srgbClr val="401A5D"/>
                              </a:gs>
                            </a:gsLst>
                            <a:lin scaled="0"/>
                          </a:gra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17</a:t>
                      </a:r>
                      <a:endParaRPr lang="en-US" altLang="en-US" sz="1400" b="1">
                        <a:gradFill>
                          <a:gsLst>
                            <a:gs pos="0">
                              <a:srgbClr val="7B32B2"/>
                            </a:gs>
                            <a:gs pos="100000">
                              <a:srgbClr val="401A5D"/>
                            </a:gs>
                          </a:gsLst>
                          <a:lin scaled="0"/>
                        </a:gra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gradFill>
                            <a:gsLst>
                              <a:gs pos="0">
                                <a:srgbClr val="7B32B2"/>
                              </a:gs>
                              <a:gs pos="100000">
                                <a:srgbClr val="401A5D"/>
                              </a:gs>
                            </a:gsLst>
                            <a:lin scaled="0"/>
                          </a:gra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</a:t>
                      </a:r>
                      <a:endParaRPr lang="en-US" altLang="en-US" sz="1400" b="1">
                        <a:gradFill>
                          <a:gsLst>
                            <a:gs pos="0">
                              <a:srgbClr val="7B32B2"/>
                            </a:gs>
                            <a:gs pos="100000">
                              <a:srgbClr val="401A5D"/>
                            </a:gs>
                          </a:gsLst>
                          <a:lin scaled="0"/>
                        </a:gra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gradFill>
                            <a:gsLst>
                              <a:gs pos="0">
                                <a:srgbClr val="7B32B2"/>
                              </a:gs>
                              <a:gs pos="100000">
                                <a:srgbClr val="401A5D"/>
                              </a:gs>
                            </a:gsLst>
                            <a:lin scaled="0"/>
                          </a:gra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</a:t>
                      </a:r>
                      <a:endParaRPr lang="en-US" altLang="en-US" sz="1400" b="1">
                        <a:gradFill>
                          <a:gsLst>
                            <a:gs pos="0">
                              <a:srgbClr val="7B32B2"/>
                            </a:gs>
                            <a:gs pos="100000">
                              <a:srgbClr val="401A5D"/>
                            </a:gs>
                          </a:gsLst>
                          <a:lin scaled="0"/>
                        </a:gra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gradFill>
                            <a:gsLst>
                              <a:gs pos="0">
                                <a:srgbClr val="7B32B2"/>
                              </a:gs>
                              <a:gs pos="100000">
                                <a:srgbClr val="401A5D"/>
                              </a:gs>
                            </a:gsLst>
                            <a:lin scaled="0"/>
                          </a:gra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</a:t>
                      </a:r>
                      <a:endParaRPr lang="en-US" altLang="en-US" sz="1400" b="1">
                        <a:gradFill>
                          <a:gsLst>
                            <a:gs pos="0">
                              <a:srgbClr val="7B32B2"/>
                            </a:gs>
                            <a:gs pos="100000">
                              <a:srgbClr val="401A5D"/>
                            </a:gs>
                          </a:gsLst>
                          <a:lin scaled="0"/>
                        </a:gra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gradFill>
                            <a:gsLst>
                              <a:gs pos="0">
                                <a:srgbClr val="7B32B2"/>
                              </a:gs>
                              <a:gs pos="100000">
                                <a:srgbClr val="401A5D"/>
                              </a:gs>
                            </a:gsLst>
                            <a:lin scaled="0"/>
                          </a:gra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</a:t>
                      </a:r>
                      <a:endParaRPr lang="en-US" altLang="en-US" sz="1400" b="1">
                        <a:gradFill>
                          <a:gsLst>
                            <a:gs pos="0">
                              <a:srgbClr val="7B32B2"/>
                            </a:gs>
                            <a:gs pos="100000">
                              <a:srgbClr val="401A5D"/>
                            </a:gs>
                          </a:gsLst>
                          <a:lin scaled="0"/>
                        </a:gra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gradFill>
                            <a:gsLst>
                              <a:gs pos="0">
                                <a:srgbClr val="7B32B2"/>
                              </a:gs>
                              <a:gs pos="100000">
                                <a:srgbClr val="401A5D"/>
                              </a:gs>
                            </a:gsLst>
                            <a:lin scaled="0"/>
                          </a:gra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12</a:t>
                      </a:r>
                      <a:endParaRPr lang="en-US" altLang="en-US" sz="1400" b="1">
                        <a:gradFill>
                          <a:gsLst>
                            <a:gs pos="0">
                              <a:srgbClr val="7B32B2"/>
                            </a:gs>
                            <a:gs pos="100000">
                              <a:srgbClr val="401A5D"/>
                            </a:gs>
                          </a:gsLst>
                          <a:lin scaled="0"/>
                        </a:gra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gradFill>
                            <a:gsLst>
                              <a:gs pos="0">
                                <a:srgbClr val="7B32B2"/>
                              </a:gs>
                              <a:gs pos="100000">
                                <a:srgbClr val="401A5D"/>
                              </a:gs>
                            </a:gsLst>
                            <a:lin scaled="0"/>
                          </a:gra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8</a:t>
                      </a:r>
                      <a:endParaRPr lang="en-US" altLang="en-US" sz="1400" b="1">
                        <a:gradFill>
                          <a:gsLst>
                            <a:gs pos="0">
                              <a:srgbClr val="7B32B2"/>
                            </a:gs>
                            <a:gs pos="100000">
                              <a:srgbClr val="401A5D"/>
                            </a:gs>
                          </a:gsLst>
                          <a:lin scaled="0"/>
                        </a:gra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gradFill>
                            <a:gsLst>
                              <a:gs pos="0">
                                <a:srgbClr val="7B32B2"/>
                              </a:gs>
                              <a:gs pos="100000">
                                <a:srgbClr val="401A5D"/>
                              </a:gs>
                            </a:gsLst>
                            <a:lin scaled="0"/>
                          </a:gra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18</a:t>
                      </a:r>
                      <a:endParaRPr lang="en-US" altLang="en-US" sz="1400" b="1">
                        <a:gradFill>
                          <a:gsLst>
                            <a:gs pos="0">
                              <a:srgbClr val="7B32B2"/>
                            </a:gs>
                            <a:gs pos="100000">
                              <a:srgbClr val="401A5D"/>
                            </a:gs>
                          </a:gsLst>
                          <a:lin scaled="0"/>
                        </a:gra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gradFill>
                            <a:gsLst>
                              <a:gs pos="0">
                                <a:srgbClr val="7B32B2"/>
                              </a:gs>
                              <a:gs pos="100000">
                                <a:srgbClr val="401A5D"/>
                              </a:gs>
                            </a:gsLst>
                            <a:lin scaled="0"/>
                          </a:gra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15</a:t>
                      </a:r>
                      <a:endParaRPr lang="en-US" altLang="en-US" sz="1400" b="1">
                        <a:gradFill>
                          <a:gsLst>
                            <a:gs pos="0">
                              <a:srgbClr val="7B32B2"/>
                            </a:gs>
                            <a:gs pos="100000">
                              <a:srgbClr val="401A5D"/>
                            </a:gs>
                          </a:gsLst>
                          <a:lin scaled="0"/>
                        </a:gra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gradFill>
                            <a:gsLst>
                              <a:gs pos="0">
                                <a:srgbClr val="7B32B2"/>
                              </a:gs>
                              <a:gs pos="100000">
                                <a:srgbClr val="401A5D"/>
                              </a:gs>
                            </a:gsLst>
                            <a:lin scaled="0"/>
                          </a:gra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16</a:t>
                      </a:r>
                      <a:endParaRPr lang="en-US" altLang="en-US" sz="1400" b="1">
                        <a:gradFill>
                          <a:gsLst>
                            <a:gs pos="0">
                              <a:srgbClr val="7B32B2"/>
                            </a:gs>
                            <a:gs pos="100000">
                              <a:srgbClr val="401A5D"/>
                            </a:gs>
                          </a:gsLst>
                          <a:lin scaled="0"/>
                        </a:gra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gradFill>
                            <a:gsLst>
                              <a:gs pos="0">
                                <a:srgbClr val="7B32B2"/>
                              </a:gs>
                              <a:gs pos="100000">
                                <a:srgbClr val="401A5D"/>
                              </a:gs>
                            </a:gsLst>
                            <a:lin scaled="0"/>
                          </a:gra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</a:t>
                      </a:r>
                      <a:endParaRPr lang="en-US" altLang="en-US" sz="1400" b="1">
                        <a:gradFill>
                          <a:gsLst>
                            <a:gs pos="0">
                              <a:srgbClr val="7B32B2"/>
                            </a:gs>
                            <a:gs pos="100000">
                              <a:srgbClr val="401A5D"/>
                            </a:gs>
                          </a:gsLst>
                          <a:lin scaled="0"/>
                        </a:gra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gradFill>
                            <a:gsLst>
                              <a:gs pos="0">
                                <a:srgbClr val="7B32B2"/>
                              </a:gs>
                              <a:gs pos="100000">
                                <a:srgbClr val="401A5D"/>
                              </a:gs>
                            </a:gsLst>
                            <a:lin scaled="0"/>
                          </a:gra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14</a:t>
                      </a:r>
                      <a:endParaRPr lang="en-US" altLang="en-US" sz="1400" b="1">
                        <a:gradFill>
                          <a:gsLst>
                            <a:gs pos="0">
                              <a:srgbClr val="7B32B2"/>
                            </a:gs>
                            <a:gs pos="100000">
                              <a:srgbClr val="401A5D"/>
                            </a:gs>
                          </a:gsLst>
                          <a:lin scaled="0"/>
                        </a:gra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gradFill>
                            <a:gsLst>
                              <a:gs pos="0">
                                <a:srgbClr val="7B32B2"/>
                              </a:gs>
                              <a:gs pos="100000">
                                <a:srgbClr val="401A5D"/>
                              </a:gs>
                            </a:gsLst>
                            <a:lin scaled="0"/>
                          </a:gra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10</a:t>
                      </a:r>
                      <a:endParaRPr lang="en-US" altLang="en-US" sz="1400" b="1">
                        <a:gradFill>
                          <a:gsLst>
                            <a:gs pos="0">
                              <a:srgbClr val="7B32B2"/>
                            </a:gs>
                            <a:gs pos="100000">
                              <a:srgbClr val="401A5D"/>
                            </a:gs>
                          </a:gsLst>
                          <a:lin scaled="0"/>
                        </a:gra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620"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与中考的变化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8</a:t>
                      </a:r>
                      <a:endParaRPr lang="en-US" sz="16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FF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-10</a:t>
                      </a:r>
                      <a:endParaRPr lang="en-US" altLang="en-US" sz="14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FF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-10</a:t>
                      </a:r>
                      <a:endParaRPr lang="en-US" sz="14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FF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-5</a:t>
                      </a:r>
                      <a:endParaRPr lang="en-US" sz="14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FF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-4</a:t>
                      </a:r>
                      <a:endParaRPr lang="en-US" sz="14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FF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-4</a:t>
                      </a:r>
                      <a:endParaRPr lang="en-US" sz="14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FF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-6</a:t>
                      </a:r>
                      <a:endParaRPr lang="en-US" sz="14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6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11</a:t>
                      </a:r>
                      <a:endParaRPr lang="en-US" sz="16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8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2280">
                <a:tc row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期中考试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均总分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646.37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642.13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623.34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654.07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638.81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617.49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704.42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676.45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679.30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676.34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633.78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670.78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602.17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604.23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621.70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659.15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621.04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640.15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3575"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班级与年级</a:t>
                      </a:r>
                      <a:endParaRPr lang="zh-CN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均总分差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1.12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-3.12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-21.91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8.81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-6.44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-27.76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59.17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31.20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34.05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31.09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-11.48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25.52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-43.08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-41.02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-23.55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13.89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-24.22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-5.11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735"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年级名次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gradFill>
                            <a:gsLst>
                              <a:gs pos="0">
                                <a:srgbClr val="14CD68"/>
                              </a:gs>
                              <a:gs pos="100000">
                                <a:srgbClr val="035C7D"/>
                              </a:gs>
                            </a:gsLst>
                            <a:lin scaled="0"/>
                          </a:gra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8</a:t>
                      </a:r>
                      <a:endParaRPr lang="en-US" altLang="en-US" sz="1400" b="1">
                        <a:gradFill>
                          <a:gsLst>
                            <a:gs pos="0">
                              <a:srgbClr val="14CD68"/>
                            </a:gs>
                            <a:gs pos="100000">
                              <a:srgbClr val="035C7D"/>
                            </a:gs>
                          </a:gsLst>
                          <a:lin scaled="0"/>
                        </a:gra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gradFill>
                            <a:gsLst>
                              <a:gs pos="0">
                                <a:srgbClr val="14CD68"/>
                              </a:gs>
                              <a:gs pos="100000">
                                <a:srgbClr val="035C7D"/>
                              </a:gs>
                            </a:gsLst>
                            <a:lin scaled="0"/>
                          </a:gra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9</a:t>
                      </a:r>
                      <a:endParaRPr lang="en-US" altLang="en-US" sz="1400" b="1">
                        <a:gradFill>
                          <a:gsLst>
                            <a:gs pos="0">
                              <a:srgbClr val="14CD68"/>
                            </a:gs>
                            <a:gs pos="100000">
                              <a:srgbClr val="035C7D"/>
                            </a:gs>
                          </a:gsLst>
                          <a:lin scaled="0"/>
                        </a:gra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gradFill>
                            <a:gsLst>
                              <a:gs pos="0">
                                <a:srgbClr val="14CD68"/>
                              </a:gs>
                              <a:gs pos="100000">
                                <a:srgbClr val="035C7D"/>
                              </a:gs>
                            </a:gsLst>
                            <a:lin scaled="0"/>
                          </a:gra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13</a:t>
                      </a:r>
                      <a:endParaRPr lang="en-US" altLang="en-US" sz="1400" b="1">
                        <a:gradFill>
                          <a:gsLst>
                            <a:gs pos="0">
                              <a:srgbClr val="14CD68"/>
                            </a:gs>
                            <a:gs pos="100000">
                              <a:srgbClr val="035C7D"/>
                            </a:gs>
                          </a:gsLst>
                          <a:lin scaled="0"/>
                        </a:gra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gradFill>
                            <a:gsLst>
                              <a:gs pos="0">
                                <a:srgbClr val="14CD68"/>
                              </a:gs>
                              <a:gs pos="100000">
                                <a:srgbClr val="035C7D"/>
                              </a:gs>
                            </a:gsLst>
                            <a:lin scaled="0"/>
                          </a:gra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7</a:t>
                      </a:r>
                      <a:endParaRPr lang="en-US" altLang="en-US" sz="1400" b="1">
                        <a:gradFill>
                          <a:gsLst>
                            <a:gs pos="0">
                              <a:srgbClr val="14CD68"/>
                            </a:gs>
                            <a:gs pos="100000">
                              <a:srgbClr val="035C7D"/>
                            </a:gs>
                          </a:gsLst>
                          <a:lin scaled="0"/>
                        </a:gra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gradFill>
                            <a:gsLst>
                              <a:gs pos="0">
                                <a:srgbClr val="14CD68"/>
                              </a:gs>
                              <a:gs pos="100000">
                                <a:srgbClr val="035C7D"/>
                              </a:gs>
                            </a:gsLst>
                            <a:lin scaled="0"/>
                          </a:gra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11</a:t>
                      </a:r>
                      <a:endParaRPr lang="en-US" altLang="en-US" sz="1400" b="1">
                        <a:gradFill>
                          <a:gsLst>
                            <a:gs pos="0">
                              <a:srgbClr val="14CD68"/>
                            </a:gs>
                            <a:gs pos="100000">
                              <a:srgbClr val="035C7D"/>
                            </a:gs>
                          </a:gsLst>
                          <a:lin scaled="0"/>
                        </a:gra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gradFill>
                            <a:gsLst>
                              <a:gs pos="0">
                                <a:srgbClr val="14CD68"/>
                              </a:gs>
                              <a:gs pos="100000">
                                <a:srgbClr val="035C7D"/>
                              </a:gs>
                            </a:gsLst>
                            <a:lin scaled="0"/>
                          </a:gra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16</a:t>
                      </a:r>
                      <a:endParaRPr lang="en-US" altLang="en-US" sz="1400" b="1">
                        <a:gradFill>
                          <a:gsLst>
                            <a:gs pos="0">
                              <a:srgbClr val="14CD68"/>
                            </a:gs>
                            <a:gs pos="100000">
                              <a:srgbClr val="035C7D"/>
                            </a:gs>
                          </a:gsLst>
                          <a:lin scaled="0"/>
                        </a:gra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gradFill>
                            <a:gsLst>
                              <a:gs pos="0">
                                <a:srgbClr val="14CD68"/>
                              </a:gs>
                              <a:gs pos="100000">
                                <a:srgbClr val="035C7D"/>
                              </a:gs>
                            </a:gsLst>
                            <a:lin scaled="0"/>
                          </a:gra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</a:t>
                      </a:r>
                      <a:endParaRPr lang="en-US" altLang="en-US" sz="1400" b="1">
                        <a:gradFill>
                          <a:gsLst>
                            <a:gs pos="0">
                              <a:srgbClr val="14CD68"/>
                            </a:gs>
                            <a:gs pos="100000">
                              <a:srgbClr val="035C7D"/>
                            </a:gs>
                          </a:gsLst>
                          <a:lin scaled="0"/>
                        </a:gra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gradFill>
                            <a:gsLst>
                              <a:gs pos="0">
                                <a:srgbClr val="14CD68"/>
                              </a:gs>
                              <a:gs pos="100000">
                                <a:srgbClr val="035C7D"/>
                              </a:gs>
                            </a:gsLst>
                            <a:lin scaled="0"/>
                          </a:gra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</a:t>
                      </a:r>
                      <a:endParaRPr lang="en-US" altLang="en-US" sz="1400" b="1">
                        <a:gradFill>
                          <a:gsLst>
                            <a:gs pos="0">
                              <a:srgbClr val="14CD68"/>
                            </a:gs>
                            <a:gs pos="100000">
                              <a:srgbClr val="035C7D"/>
                            </a:gs>
                          </a:gsLst>
                          <a:lin scaled="0"/>
                        </a:gra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gradFill>
                            <a:gsLst>
                              <a:gs pos="0">
                                <a:srgbClr val="14CD68"/>
                              </a:gs>
                              <a:gs pos="100000">
                                <a:srgbClr val="035C7D"/>
                              </a:gs>
                            </a:gsLst>
                            <a:lin scaled="0"/>
                          </a:gra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</a:t>
                      </a:r>
                      <a:endParaRPr lang="en-US" altLang="en-US" sz="1400" b="1">
                        <a:gradFill>
                          <a:gsLst>
                            <a:gs pos="0">
                              <a:srgbClr val="14CD68"/>
                            </a:gs>
                            <a:gs pos="100000">
                              <a:srgbClr val="035C7D"/>
                            </a:gs>
                          </a:gsLst>
                          <a:lin scaled="0"/>
                        </a:gra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gradFill>
                            <a:gsLst>
                              <a:gs pos="0">
                                <a:srgbClr val="14CD68"/>
                              </a:gs>
                              <a:gs pos="100000">
                                <a:srgbClr val="035C7D"/>
                              </a:gs>
                            </a:gsLst>
                            <a:lin scaled="0"/>
                          </a:gra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</a:t>
                      </a:r>
                      <a:endParaRPr lang="en-US" altLang="en-US" sz="1400" b="1">
                        <a:gradFill>
                          <a:gsLst>
                            <a:gs pos="0">
                              <a:srgbClr val="14CD68"/>
                            </a:gs>
                            <a:gs pos="100000">
                              <a:srgbClr val="035C7D"/>
                            </a:gs>
                          </a:gsLst>
                          <a:lin scaled="0"/>
                        </a:gra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gradFill>
                            <a:gsLst>
                              <a:gs pos="0">
                                <a:srgbClr val="14CD68"/>
                              </a:gs>
                              <a:gs pos="100000">
                                <a:srgbClr val="035C7D"/>
                              </a:gs>
                            </a:gsLst>
                            <a:lin scaled="0"/>
                          </a:gra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12</a:t>
                      </a:r>
                      <a:endParaRPr lang="en-US" altLang="en-US" sz="1400" b="1">
                        <a:gradFill>
                          <a:gsLst>
                            <a:gs pos="0">
                              <a:srgbClr val="14CD68"/>
                            </a:gs>
                            <a:gs pos="100000">
                              <a:srgbClr val="035C7D"/>
                            </a:gs>
                          </a:gsLst>
                          <a:lin scaled="0"/>
                        </a:gra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gradFill>
                            <a:gsLst>
                              <a:gs pos="0">
                                <a:srgbClr val="14CD68"/>
                              </a:gs>
                              <a:gs pos="100000">
                                <a:srgbClr val="035C7D"/>
                              </a:gs>
                            </a:gsLst>
                            <a:lin scaled="0"/>
                          </a:gra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</a:t>
                      </a:r>
                      <a:endParaRPr lang="en-US" altLang="en-US" sz="1400" b="1">
                        <a:gradFill>
                          <a:gsLst>
                            <a:gs pos="0">
                              <a:srgbClr val="14CD68"/>
                            </a:gs>
                            <a:gs pos="100000">
                              <a:srgbClr val="035C7D"/>
                            </a:gs>
                          </a:gsLst>
                          <a:lin scaled="0"/>
                        </a:gra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gradFill>
                            <a:gsLst>
                              <a:gs pos="0">
                                <a:srgbClr val="14CD68"/>
                              </a:gs>
                              <a:gs pos="100000">
                                <a:srgbClr val="035C7D"/>
                              </a:gs>
                            </a:gsLst>
                            <a:lin scaled="0"/>
                          </a:gra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18</a:t>
                      </a:r>
                      <a:endParaRPr lang="en-US" altLang="en-US" sz="1400" b="1">
                        <a:gradFill>
                          <a:gsLst>
                            <a:gs pos="0">
                              <a:srgbClr val="14CD68"/>
                            </a:gs>
                            <a:gs pos="100000">
                              <a:srgbClr val="035C7D"/>
                            </a:gs>
                          </a:gsLst>
                          <a:lin scaled="0"/>
                        </a:gra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gradFill>
                            <a:gsLst>
                              <a:gs pos="0">
                                <a:srgbClr val="14CD68"/>
                              </a:gs>
                              <a:gs pos="100000">
                                <a:srgbClr val="035C7D"/>
                              </a:gs>
                            </a:gsLst>
                            <a:lin scaled="0"/>
                          </a:gra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17</a:t>
                      </a:r>
                      <a:endParaRPr lang="en-US" altLang="en-US" sz="1400" b="1">
                        <a:gradFill>
                          <a:gsLst>
                            <a:gs pos="0">
                              <a:srgbClr val="14CD68"/>
                            </a:gs>
                            <a:gs pos="100000">
                              <a:srgbClr val="035C7D"/>
                            </a:gs>
                          </a:gsLst>
                          <a:lin scaled="0"/>
                        </a:gra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gradFill>
                            <a:gsLst>
                              <a:gs pos="0">
                                <a:srgbClr val="14CD68"/>
                              </a:gs>
                              <a:gs pos="100000">
                                <a:srgbClr val="035C7D"/>
                              </a:gs>
                            </a:gsLst>
                            <a:lin scaled="0"/>
                          </a:gra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14</a:t>
                      </a:r>
                      <a:endParaRPr lang="en-US" altLang="en-US" sz="1400" b="1">
                        <a:gradFill>
                          <a:gsLst>
                            <a:gs pos="0">
                              <a:srgbClr val="14CD68"/>
                            </a:gs>
                            <a:gs pos="100000">
                              <a:srgbClr val="035C7D"/>
                            </a:gs>
                          </a:gsLst>
                          <a:lin scaled="0"/>
                        </a:gra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gradFill>
                            <a:gsLst>
                              <a:gs pos="0">
                                <a:srgbClr val="14CD68"/>
                              </a:gs>
                              <a:gs pos="100000">
                                <a:srgbClr val="035C7D"/>
                              </a:gs>
                            </a:gsLst>
                            <a:lin scaled="0"/>
                          </a:gra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</a:t>
                      </a:r>
                      <a:endParaRPr lang="en-US" altLang="en-US" sz="1400" b="1">
                        <a:gradFill>
                          <a:gsLst>
                            <a:gs pos="0">
                              <a:srgbClr val="14CD68"/>
                            </a:gs>
                            <a:gs pos="100000">
                              <a:srgbClr val="035C7D"/>
                            </a:gs>
                          </a:gsLst>
                          <a:lin scaled="0"/>
                        </a:gra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gradFill>
                            <a:gsLst>
                              <a:gs pos="0">
                                <a:srgbClr val="14CD68"/>
                              </a:gs>
                              <a:gs pos="100000">
                                <a:srgbClr val="035C7D"/>
                              </a:gs>
                            </a:gsLst>
                            <a:lin scaled="0"/>
                          </a:gra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15</a:t>
                      </a:r>
                      <a:endParaRPr lang="en-US" altLang="en-US" sz="1400" b="1">
                        <a:gradFill>
                          <a:gsLst>
                            <a:gs pos="0">
                              <a:srgbClr val="14CD68"/>
                            </a:gs>
                            <a:gs pos="100000">
                              <a:srgbClr val="035C7D"/>
                            </a:gs>
                          </a:gsLst>
                          <a:lin scaled="0"/>
                        </a:gra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gradFill>
                            <a:gsLst>
                              <a:gs pos="0">
                                <a:srgbClr val="14CD68"/>
                              </a:gs>
                              <a:gs pos="100000">
                                <a:srgbClr val="035C7D"/>
                              </a:gs>
                            </a:gsLst>
                            <a:lin scaled="0"/>
                          </a:gra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10</a:t>
                      </a:r>
                      <a:endParaRPr lang="en-US" altLang="en-US" sz="1400" b="1">
                        <a:gradFill>
                          <a:gsLst>
                            <a:gs pos="0">
                              <a:srgbClr val="14CD68"/>
                            </a:gs>
                            <a:gs pos="100000">
                              <a:srgbClr val="035C7D"/>
                            </a:gs>
                          </a:gsLst>
                          <a:lin scaled="0"/>
                        </a:gra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620"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与中考的变化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6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</a:t>
                      </a:r>
                      <a:endParaRPr lang="en-US" sz="16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-9</a:t>
                      </a:r>
                      <a:endParaRPr lang="en-US" altLang="en-US" sz="16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-10</a:t>
                      </a:r>
                      <a:endParaRPr lang="en-US" altLang="en-US" sz="16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-2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-4</a:t>
                      </a:r>
                      <a:endParaRPr lang="en-US" altLang="en-US" sz="16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-6</a:t>
                      </a:r>
                      <a:endParaRPr lang="en-US" altLang="en-US" sz="16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-4</a:t>
                      </a:r>
                      <a:endParaRPr lang="en-US" altLang="en-US" sz="16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9</a:t>
                      </a:r>
                      <a:endParaRPr lang="en-US" altLang="en-US" sz="16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8</a:t>
                      </a:r>
                      <a:endParaRPr lang="en-US" sz="16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文本框 5"/>
          <p:cNvSpPr txBox="1"/>
          <p:nvPr/>
        </p:nvSpPr>
        <p:spPr>
          <a:xfrm>
            <a:off x="201930" y="309245"/>
            <a:ext cx="710565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buClrTx/>
              <a:buSzTx/>
              <a:buFont typeface="Arial" panose="020B0604020202020204" pitchFamily="34" charset="0"/>
            </a:pPr>
            <a:r>
              <a:rPr lang="zh-CN" altLang="en-US" sz="2400" b="1">
                <a:solidFill>
                  <a:srgbClr val="0066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三、高一期中成绩各学科分析</a:t>
            </a:r>
            <a:r>
              <a:rPr lang="en-US" altLang="zh-CN" sz="2400" b="1">
                <a:solidFill>
                  <a:srgbClr val="0066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--</a:t>
            </a:r>
            <a:r>
              <a:rPr lang="zh-CN" altLang="en-US" sz="2400" b="1">
                <a:solidFill>
                  <a:srgbClr val="0066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分数段人数</a:t>
            </a:r>
            <a:r>
              <a:rPr lang="zh-CN" altLang="en-US" sz="2400" b="1">
                <a:solidFill>
                  <a:srgbClr val="0066FF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对比</a:t>
            </a:r>
            <a:endParaRPr lang="zh-CN" altLang="en-US" sz="2400" b="1">
              <a:solidFill>
                <a:srgbClr val="0066FF"/>
              </a:solidFill>
              <a:latin typeface="楷体" panose="02010609060101010101" pitchFamily="49" charset="-122"/>
              <a:ea typeface="楷体" panose="02010609060101010101" pitchFamily="49" charset="-122"/>
              <a:sym typeface="+mn-ea"/>
            </a:endParaRPr>
          </a:p>
        </p:txBody>
      </p:sp>
      <p:graphicFrame>
        <p:nvGraphicFramePr>
          <p:cNvPr id="4" name="表格 3"/>
          <p:cNvGraphicFramePr/>
          <p:nvPr>
            <p:custDataLst>
              <p:tags r:id="rId1"/>
            </p:custDataLst>
          </p:nvPr>
        </p:nvGraphicFramePr>
        <p:xfrm>
          <a:off x="68580" y="720598"/>
          <a:ext cx="8947150" cy="55162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3535"/>
                <a:gridCol w="612775"/>
                <a:gridCol w="419735"/>
                <a:gridCol w="421005"/>
                <a:gridCol w="420370"/>
                <a:gridCol w="422275"/>
                <a:gridCol w="419100"/>
                <a:gridCol w="421005"/>
                <a:gridCol w="421005"/>
                <a:gridCol w="419735"/>
                <a:gridCol w="420370"/>
                <a:gridCol w="420370"/>
                <a:gridCol w="420370"/>
                <a:gridCol w="420370"/>
                <a:gridCol w="421640"/>
                <a:gridCol w="421005"/>
                <a:gridCol w="419100"/>
                <a:gridCol w="421640"/>
                <a:gridCol w="421005"/>
                <a:gridCol w="420370"/>
                <a:gridCol w="420370"/>
              </a:tblGrid>
              <a:tr h="645795">
                <a:tc rowSpan="10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名次段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班主任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高一</a:t>
                      </a: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1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高一</a:t>
                      </a: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2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高一</a:t>
                      </a: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3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高一</a:t>
                      </a: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4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高一</a:t>
                      </a: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高一</a:t>
                      </a: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6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高一</a:t>
                      </a: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7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高一</a:t>
                      </a: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8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高一</a:t>
                      </a: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9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高一</a:t>
                      </a: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10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高一</a:t>
                      </a: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11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高一</a:t>
                      </a: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12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高一</a:t>
                      </a: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13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高一</a:t>
                      </a: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14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高一</a:t>
                      </a: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15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高一</a:t>
                      </a: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16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高一</a:t>
                      </a: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17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高一</a:t>
                      </a: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18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合计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165"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许航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张梦颖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李洁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朱雅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白潮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陈明珠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黄发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潘同同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潘同同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陈贤友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杨珊珊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吴宗新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王成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还洪炜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陶仁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孙晓敏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汪韦燕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纪旭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435610"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前50名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9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8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FFFF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0</a:t>
                      </a:r>
                      <a:endParaRPr lang="en-US" altLang="en-US" sz="1400" b="1">
                        <a:solidFill>
                          <a:srgbClr val="FFFF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FFFF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0</a:t>
                      </a:r>
                      <a:endParaRPr lang="en-US" altLang="en-US" sz="1400" b="1">
                        <a:solidFill>
                          <a:srgbClr val="FFFF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50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3720"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前100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9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18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8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12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12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FFFF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0</a:t>
                      </a:r>
                      <a:endParaRPr lang="en-US" altLang="en-US" sz="1400" b="1">
                        <a:solidFill>
                          <a:srgbClr val="FFFF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7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100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3720"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前150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12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28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14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16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19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13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9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150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3720"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前200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9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14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34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17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18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21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9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20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13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7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200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3085"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前250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12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10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16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9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37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22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23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24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11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23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10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18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8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9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250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4355"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前300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1552D1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14</a:t>
                      </a:r>
                      <a:endParaRPr lang="en-US" altLang="en-US" sz="1400" b="1">
                        <a:solidFill>
                          <a:srgbClr val="1552D1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1552D1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12</a:t>
                      </a:r>
                      <a:endParaRPr lang="en-US" altLang="en-US" sz="1400" b="1">
                        <a:solidFill>
                          <a:srgbClr val="1552D1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1552D1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12</a:t>
                      </a:r>
                      <a:endParaRPr lang="en-US" altLang="en-US" sz="1400" b="1">
                        <a:solidFill>
                          <a:srgbClr val="1552D1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1552D1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17</a:t>
                      </a:r>
                      <a:endParaRPr lang="en-US" altLang="en-US" sz="1400" b="1">
                        <a:solidFill>
                          <a:srgbClr val="1552D1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1552D1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12</a:t>
                      </a:r>
                      <a:endParaRPr lang="en-US" altLang="en-US" sz="1400" b="1">
                        <a:solidFill>
                          <a:srgbClr val="1552D1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1552D1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</a:t>
                      </a:r>
                      <a:endParaRPr lang="en-US" altLang="en-US" sz="1400" b="1">
                        <a:solidFill>
                          <a:srgbClr val="1552D1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1552D1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42</a:t>
                      </a:r>
                      <a:endParaRPr lang="en-US" altLang="en-US" sz="1400" b="1">
                        <a:solidFill>
                          <a:srgbClr val="1552D1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1552D1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24</a:t>
                      </a:r>
                      <a:endParaRPr lang="en-US" altLang="en-US" sz="1400" b="1">
                        <a:solidFill>
                          <a:srgbClr val="1552D1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1552D1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30</a:t>
                      </a:r>
                      <a:endParaRPr lang="en-US" altLang="en-US" sz="1400" b="1">
                        <a:solidFill>
                          <a:srgbClr val="1552D1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1552D1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28</a:t>
                      </a:r>
                      <a:endParaRPr lang="en-US" altLang="en-US" sz="1400" b="1">
                        <a:solidFill>
                          <a:srgbClr val="1552D1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1552D1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14</a:t>
                      </a:r>
                      <a:endParaRPr lang="en-US" altLang="en-US" sz="1400" b="1">
                        <a:solidFill>
                          <a:srgbClr val="1552D1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1552D1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27</a:t>
                      </a:r>
                      <a:endParaRPr lang="en-US" altLang="en-US" sz="1400" b="1">
                        <a:solidFill>
                          <a:srgbClr val="1552D1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1552D1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</a:t>
                      </a:r>
                      <a:endParaRPr lang="en-US" altLang="en-US" sz="1400" b="1">
                        <a:solidFill>
                          <a:srgbClr val="1552D1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1552D1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7</a:t>
                      </a:r>
                      <a:endParaRPr lang="en-US" altLang="en-US" sz="1400" b="1">
                        <a:solidFill>
                          <a:srgbClr val="1552D1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1552D1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12</a:t>
                      </a:r>
                      <a:endParaRPr lang="en-US" altLang="en-US" sz="1400" b="1">
                        <a:solidFill>
                          <a:srgbClr val="1552D1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1552D1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20</a:t>
                      </a:r>
                      <a:endParaRPr lang="en-US" altLang="en-US" sz="1400" b="1">
                        <a:solidFill>
                          <a:srgbClr val="1552D1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1552D1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9</a:t>
                      </a:r>
                      <a:endParaRPr lang="en-US" altLang="en-US" sz="1400" b="1">
                        <a:solidFill>
                          <a:srgbClr val="1552D1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1552D1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11</a:t>
                      </a:r>
                      <a:endParaRPr lang="en-US" altLang="en-US" sz="1400" b="1">
                        <a:solidFill>
                          <a:srgbClr val="1552D1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1552D1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300</a:t>
                      </a:r>
                      <a:endParaRPr lang="en-US" altLang="en-US" sz="1400" b="1">
                        <a:solidFill>
                          <a:srgbClr val="1552D1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3720"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前350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16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16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13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21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14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8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45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28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33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30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16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30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11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13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21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13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16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350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4355"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前400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1552D1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20</a:t>
                      </a:r>
                      <a:endParaRPr lang="en-US" altLang="en-US" sz="1400" b="1">
                        <a:solidFill>
                          <a:srgbClr val="1552D1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1552D1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20</a:t>
                      </a:r>
                      <a:endParaRPr lang="en-US" altLang="en-US" sz="1400" b="1">
                        <a:solidFill>
                          <a:srgbClr val="1552D1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1552D1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15</a:t>
                      </a:r>
                      <a:endParaRPr lang="en-US" altLang="en-US" sz="1400" b="1">
                        <a:solidFill>
                          <a:srgbClr val="1552D1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1552D1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23</a:t>
                      </a:r>
                      <a:endParaRPr lang="en-US" altLang="en-US" sz="1400" b="1">
                        <a:solidFill>
                          <a:srgbClr val="1552D1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1552D1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16</a:t>
                      </a:r>
                      <a:endParaRPr lang="en-US" altLang="en-US" sz="1400" b="1">
                        <a:solidFill>
                          <a:srgbClr val="1552D1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1552D1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10</a:t>
                      </a:r>
                      <a:endParaRPr lang="en-US" altLang="en-US" sz="1400" b="1">
                        <a:solidFill>
                          <a:srgbClr val="1552D1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1552D1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46</a:t>
                      </a:r>
                      <a:endParaRPr lang="en-US" altLang="en-US" sz="1400" b="1">
                        <a:solidFill>
                          <a:srgbClr val="1552D1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1552D1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33</a:t>
                      </a:r>
                      <a:endParaRPr lang="en-US" altLang="en-US" sz="1400" b="1">
                        <a:solidFill>
                          <a:srgbClr val="1552D1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1552D1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37</a:t>
                      </a:r>
                      <a:endParaRPr lang="en-US" altLang="en-US" sz="1400" b="1">
                        <a:solidFill>
                          <a:srgbClr val="1552D1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1552D1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33</a:t>
                      </a:r>
                      <a:endParaRPr lang="en-US" altLang="en-US" sz="1400" b="1">
                        <a:solidFill>
                          <a:srgbClr val="1552D1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1552D1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17</a:t>
                      </a:r>
                      <a:endParaRPr lang="en-US" altLang="en-US" sz="1400" b="1">
                        <a:solidFill>
                          <a:srgbClr val="1552D1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1552D1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33</a:t>
                      </a:r>
                      <a:endParaRPr lang="en-US" altLang="en-US" sz="1400" b="1">
                        <a:solidFill>
                          <a:srgbClr val="1552D1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1552D1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</a:t>
                      </a:r>
                      <a:endParaRPr lang="en-US" altLang="en-US" sz="1400" b="1">
                        <a:solidFill>
                          <a:srgbClr val="1552D1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1552D1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13</a:t>
                      </a:r>
                      <a:endParaRPr lang="en-US" altLang="en-US" sz="1400" b="1">
                        <a:solidFill>
                          <a:srgbClr val="1552D1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1552D1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18</a:t>
                      </a:r>
                      <a:endParaRPr lang="en-US" altLang="en-US" sz="1400" b="1">
                        <a:solidFill>
                          <a:srgbClr val="1552D1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1552D1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24</a:t>
                      </a:r>
                      <a:endParaRPr lang="en-US" altLang="en-US" sz="1400" b="1">
                        <a:solidFill>
                          <a:srgbClr val="1552D1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1552D1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16</a:t>
                      </a:r>
                      <a:endParaRPr lang="en-US" altLang="en-US" sz="1400" b="1">
                        <a:solidFill>
                          <a:srgbClr val="1552D1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1552D1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20</a:t>
                      </a:r>
                      <a:endParaRPr lang="en-US" altLang="en-US" sz="1400" b="1">
                        <a:solidFill>
                          <a:srgbClr val="1552D1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1552D1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400</a:t>
                      </a:r>
                      <a:endParaRPr lang="en-US" altLang="en-US" sz="1400" b="1">
                        <a:solidFill>
                          <a:srgbClr val="1552D1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TABLE_BEAUTIFY" val="smartTable{c2719657-df9a-43ac-ac5d-a6fec53564c8}"/>
  <p:tag name="TABLE_ENDDRAG_ORIGIN_RECT" val="675*454"/>
  <p:tag name="TABLE_ENDDRAG_RECT" val="13*34*675*454"/>
</p:tagLst>
</file>

<file path=ppt/tags/tag2.xml><?xml version="1.0" encoding="utf-8"?>
<p:tagLst xmlns:p="http://schemas.openxmlformats.org/presentationml/2006/main">
  <p:tag name="KSO_WM_UNIT_TABLE_BEAUTIFY" val="smartTable{ecc6f22a-fa7b-4c37-8f8e-7056304a944f}"/>
  <p:tag name="TABLE_ENDDRAG_ORIGIN_RECT" val="715*394"/>
  <p:tag name="TABLE_ENDDRAG_RECT" val="7*75*715*394"/>
</p:tagLst>
</file>

<file path=ppt/tags/tag3.xml><?xml version="1.0" encoding="utf-8"?>
<p:tagLst xmlns:p="http://schemas.openxmlformats.org/presentationml/2006/main">
  <p:tag name="KSO_WM_UNIT_TABLE_BEAUTIFY" val="smartTable{91f4a848-8738-44e1-82e1-f39e4a7b5980}"/>
  <p:tag name="TABLE_ENDDRAG_ORIGIN_RECT" val="649*417"/>
  <p:tag name="TABLE_ENDDRAG_RECT" val="34*51*649*417"/>
</p:tagLst>
</file>

<file path=ppt/tags/tag4.xml><?xml version="1.0" encoding="utf-8"?>
<p:tagLst xmlns:p="http://schemas.openxmlformats.org/presentationml/2006/main">
  <p:tag name="KSO_WM_UNIT_TABLE_BEAUTIFY" val="smartTable{0125e2bb-94a8-46c9-b636-2dc4434e2248}"/>
  <p:tag name="TABLE_ENDDRAG_ORIGIN_RECT" val="674*364"/>
  <p:tag name="TABLE_ENDDRAG_RECT" val="24*111*674*364"/>
</p:tagLst>
</file>

<file path=ppt/tags/tag5.xml><?xml version="1.0" encoding="utf-8"?>
<p:tagLst xmlns:p="http://schemas.openxmlformats.org/presentationml/2006/main">
  <p:tag name="KSO_WM_UNIT_TABLE_BEAUTIFY" val="smartTable{c8b9ac66-6ccb-464f-9f09-0d8a16e7bbd4}"/>
  <p:tag name="TABLE_ENDDRAG_ORIGIN_RECT" val="655*390"/>
  <p:tag name="TABLE_ENDDRAG_RECT" val="41*85*655*390"/>
</p:tagLst>
</file>

<file path=ppt/tags/tag6.xml><?xml version="1.0" encoding="utf-8"?>
<p:tagLst xmlns:p="http://schemas.openxmlformats.org/presentationml/2006/main">
  <p:tag name="KSO_WM_UNIT_TABLE_BEAUTIFY" val="smartTable{3378efa6-990c-429b-83a6-8ea9977ad16f}"/>
  <p:tag name="TABLE_ENDDRAG_ORIGIN_RECT" val="707*466"/>
  <p:tag name="TABLE_ENDDRAG_RECT" val="1*38*707*466"/>
</p:tagLst>
</file>

<file path=ppt/tags/tag7.xml><?xml version="1.0" encoding="utf-8"?>
<p:tagLst xmlns:p="http://schemas.openxmlformats.org/presentationml/2006/main">
  <p:tag name="KSO_WM_UNIT_TABLE_BEAUTIFY" val="smartTable{12be4d2d-6f83-4fcf-a39f-3341f3dc67f5}"/>
  <p:tag name="TABLE_ENDDRAG_ORIGIN_RECT" val="704*434"/>
  <p:tag name="TABLE_ENDDRAG_RECT" val="5*56*704*434"/>
</p:tagLst>
</file>

<file path=ppt/tags/tag8.xml><?xml version="1.0" encoding="utf-8"?>
<p:tagLst xmlns:p="http://schemas.openxmlformats.org/presentationml/2006/main">
  <p:tag name="KSO_WM_UNIT_TABLE_BEAUTIFY" val="smartTable{bc2715e5-d138-4832-a55f-fedd2a8dec38}"/>
  <p:tag name="TABLE_ENDDRAG_ORIGIN_RECT" val="697*448"/>
  <p:tag name="TABLE_ENDDRAG_RECT" val="6*51*697*448"/>
</p:tagLst>
</file>

<file path=ppt/tags/tag9.xml><?xml version="1.0" encoding="utf-8"?>
<p:tagLst xmlns:p="http://schemas.openxmlformats.org/presentationml/2006/main">
  <p:tag name="KSO_WM_UNIT_TABLE_BEAUTIFY" val="smartTable{677e2947-6ece-4e87-87da-a053e0e56252}"/>
</p:tagLst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5169</Words>
  <Application>WPS 演示</Application>
  <PresentationFormat>全屏显示(4:3)</PresentationFormat>
  <Paragraphs>3140</Paragraphs>
  <Slides>12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2" baseType="lpstr">
      <vt:lpstr>Arial</vt:lpstr>
      <vt:lpstr>宋体</vt:lpstr>
      <vt:lpstr>Wingdings</vt:lpstr>
      <vt:lpstr>楷体</vt:lpstr>
      <vt:lpstr>叶根友毛笔行书2.0版</vt:lpstr>
      <vt:lpstr>黑体</vt:lpstr>
      <vt:lpstr>微软雅黑</vt:lpstr>
      <vt:lpstr>Arial Unicode MS</vt:lpstr>
      <vt:lpstr>Calibri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家用电脑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zhouguoyi</dc:creator>
  <cp:lastModifiedBy>小王</cp:lastModifiedBy>
  <cp:revision>261</cp:revision>
  <dcterms:created xsi:type="dcterms:W3CDTF">2015-07-24T08:34:00Z</dcterms:created>
  <dcterms:modified xsi:type="dcterms:W3CDTF">2020-11-29T13:24:00Z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2052-11.1.0.10132</vt:lpwstr>
  </property>
</Properties>
</file>