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8" r:id="rId3"/>
    <p:sldId id="299" r:id="rId4"/>
    <p:sldId id="300" r:id="rId5"/>
    <p:sldId id="303" r:id="rId6"/>
    <p:sldId id="318" r:id="rId7"/>
    <p:sldId id="261" r:id="rId8"/>
    <p:sldId id="270" r:id="rId9"/>
    <p:sldId id="378" r:id="rId10"/>
    <p:sldId id="276" r:id="rId11"/>
    <p:sldId id="277" r:id="rId12"/>
    <p:sldId id="319" r:id="rId13"/>
    <p:sldId id="340" r:id="rId14"/>
    <p:sldId id="325" r:id="rId15"/>
    <p:sldId id="326" r:id="rId16"/>
    <p:sldId id="380" r:id="rId17"/>
    <p:sldId id="282" r:id="rId18"/>
    <p:sldId id="284" r:id="rId19"/>
    <p:sldId id="333" r:id="rId20"/>
    <p:sldId id="292" r:id="rId21"/>
    <p:sldId id="295" r:id="rId22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4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en-US" strike="noStrike" noProof="1"/>
          </a:p>
        </p:txBody>
      </p:sp>
      <p:sp>
        <p:nvSpPr>
          <p:cNvPr id="14" name="日期占位符 2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18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26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 dirty="0">
                <a:solidFill>
                  <a:srgbClr val="D1EAEE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solidFill>
                <a:srgbClr val="D1EAE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pPr fontAlgn="base"/>
            <a:r>
              <a:rPr lang="en-US" altLang="zh-CN" strike="noStrike" noProof="1"/>
              <a:t>Click to edit Master title style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 fontAlgn="base"/>
            <a:r>
              <a:rPr lang="en-US" altLang="zh-CN" strike="noStrike" noProof="1"/>
              <a:t>Click to edit Master text styles</a:t>
            </a:r>
          </a:p>
          <a:p>
            <a:pPr lvl="1" fontAlgn="base"/>
            <a:r>
              <a:rPr lang="en-US" altLang="zh-CN" strike="noStrike" noProof="1"/>
              <a:t>Second level</a:t>
            </a:r>
          </a:p>
          <a:p>
            <a:pPr lvl="2" fontAlgn="base"/>
            <a:r>
              <a:rPr lang="en-US" altLang="zh-CN" strike="noStrike" noProof="1"/>
              <a:t>Third level</a:t>
            </a:r>
          </a:p>
          <a:p>
            <a:pPr lvl="3" fontAlgn="base"/>
            <a:r>
              <a:rPr lang="en-US" altLang="zh-CN" strike="noStrike" noProof="1"/>
              <a:t>Fourth level</a:t>
            </a:r>
          </a:p>
          <a:p>
            <a:pPr lvl="4" fontAlgn="base"/>
            <a:r>
              <a:rPr lang="en-US" altLang="zh-CN" strike="noStrike" noProof="1"/>
              <a:t>Fifth level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 fontAlgn="base"/>
            <a:r>
              <a:rPr lang="en-US" altLang="zh-CN" strike="noStrike" noProof="1"/>
              <a:t>Click to edit Master text styles</a:t>
            </a:r>
          </a:p>
          <a:p>
            <a:pPr lvl="1" fontAlgn="base"/>
            <a:r>
              <a:rPr lang="en-US" altLang="zh-CN" strike="noStrike" noProof="1"/>
              <a:t>Second level</a:t>
            </a:r>
          </a:p>
          <a:p>
            <a:pPr lvl="2" fontAlgn="base"/>
            <a:r>
              <a:rPr lang="en-US" altLang="zh-CN" strike="noStrike" noProof="1"/>
              <a:t>Third level</a:t>
            </a:r>
          </a:p>
          <a:p>
            <a:pPr lvl="3" fontAlgn="base"/>
            <a:r>
              <a:rPr lang="en-US" altLang="zh-CN" strike="noStrike" noProof="1"/>
              <a:t>Fourth level</a:t>
            </a:r>
          </a:p>
          <a:p>
            <a:pPr lvl="4" fontAlgn="base"/>
            <a:r>
              <a:rPr lang="en-US" altLang="zh-CN" strike="noStrike" noProof="1"/>
              <a:t>Fifth level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 dirty="0">
                <a:solidFill>
                  <a:srgbClr val="D1EAEE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solidFill>
                <a:srgbClr val="D1EAE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单圆角矩形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直角三角形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任意多边形 15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任意多边形 16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页脚占位符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25" y="-7937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500" y="-793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0" rIns="0" bIns="0" anchor="b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9" name="文本占位符 29"/>
          <p:cNvSpPr>
            <a:spLocks noGrp="1"/>
          </p:cNvSpPr>
          <p:nvPr>
            <p:ph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 indent="-246380"/>
            <a:r>
              <a:rPr lang="zh-CN" altLang="en-US" dirty="0"/>
              <a:t>第二级</a:t>
            </a:r>
          </a:p>
          <a:p>
            <a:pPr lvl="2" indent="-245745"/>
            <a:r>
              <a:rPr lang="zh-CN" altLang="en-US" dirty="0"/>
              <a:t>第三级</a:t>
            </a:r>
          </a:p>
          <a:p>
            <a:pPr lvl="3" indent="-209550"/>
            <a:r>
              <a:rPr lang="zh-CN" altLang="en-US" dirty="0"/>
              <a:t>第四级</a:t>
            </a:r>
          </a:p>
          <a:p>
            <a:pPr lvl="4" indent="-20955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grpSp>
        <p:nvGrpSpPr>
          <p:cNvPr id="1033" name="组合 1"/>
          <p:cNvGrpSpPr/>
          <p:nvPr/>
        </p:nvGrpSpPr>
        <p:grpSpPr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 bwMode="auto"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有声语言的表达技巧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 vert="horz" wrap="square" lIns="0" tIns="45720" rIns="18288" bIns="45720" numCol="1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None/>
              <a:defRPr/>
            </a:pP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None/>
              <a:defRPr/>
            </a:pPr>
            <a:endParaRPr kumimoji="0" lang="zh-CN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标题 3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en-US" dirty="0"/>
              <a:t>内部技巧之三：对象感</a:t>
            </a:r>
          </a:p>
        </p:txBody>
      </p:sp>
      <p:sp>
        <p:nvSpPr>
          <p:cNvPr id="3481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zh-CN" sz="3200" b="1" dirty="0"/>
              <a:t>（一）概念</a:t>
            </a:r>
          </a:p>
          <a:p>
            <a:pPr eaLnBrk="1" hangingPunct="1"/>
            <a:r>
              <a:rPr lang="en-US" altLang="zh-CN" sz="3200" b="1" dirty="0"/>
              <a:t>  </a:t>
            </a:r>
            <a:r>
              <a:rPr lang="zh-CN" altLang="zh-CN" sz="3200" b="1" dirty="0"/>
              <a:t>朗读者必须设想和感觉到对象的存在和对象的反应，必须从感觉上意识到受众的心理、要求、愿望、情绪等，并由此调动自己的思想感情，使之处于运动状态。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738"/>
          </a:xfrm>
        </p:spPr>
        <p:txBody>
          <a:bodyPr vert="horz" wrap="square" lIns="0" tIns="45720" rIns="0" bIns="0" numCol="1" rtlCol="0" anchor="b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842" name="内容占位符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026150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zh-CN" altLang="zh-CN" dirty="0"/>
          </a:p>
          <a:p>
            <a:pPr eaLnBrk="1" hangingPunct="1"/>
            <a:r>
              <a:rPr lang="zh-CN" altLang="zh-CN" sz="3200" b="1" dirty="0"/>
              <a:t>（二）如何设想对象感</a:t>
            </a:r>
          </a:p>
          <a:p>
            <a:pPr eaLnBrk="1" hangingPunct="1"/>
            <a:r>
              <a:rPr lang="zh-CN" altLang="zh-CN" sz="3200" b="1" dirty="0"/>
              <a:t>对象的设想，必须从质和量两方面去进行，质的方面是最根本的。</a:t>
            </a:r>
          </a:p>
          <a:p>
            <a:pPr eaLnBrk="1" hangingPunct="1"/>
            <a:r>
              <a:rPr lang="zh-CN" altLang="zh-CN" sz="3200" b="1" dirty="0"/>
              <a:t>所谓量的方面，是指性别、年龄、职业、人数等，有关对象的一般情况。</a:t>
            </a:r>
          </a:p>
          <a:p>
            <a:pPr eaLnBrk="1" hangingPunct="1"/>
            <a:r>
              <a:rPr lang="zh-CN" altLang="zh-CN" sz="3200" b="1" dirty="0"/>
              <a:t>所谓质的方面，是指环境、气氛、心理、素养等，有关对象的个性要求。</a:t>
            </a:r>
          </a:p>
          <a:p>
            <a:pPr eaLnBrk="1" hangingPunct="1"/>
            <a:endParaRPr lang="en-US" altLang="zh-CN" sz="3200" b="1" dirty="0"/>
          </a:p>
          <a:p>
            <a:pPr eaLnBrk="1" hangingPunct="1"/>
            <a:r>
              <a:rPr lang="zh-CN" altLang="zh-CN" sz="3200" b="1" dirty="0"/>
              <a:t>（三）举例：《我们祖国的语言》</a:t>
            </a: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en-US" dirty="0"/>
              <a:t>外部技巧之一：停连</a:t>
            </a:r>
          </a:p>
        </p:txBody>
      </p:sp>
      <p:sp>
        <p:nvSpPr>
          <p:cNvPr id="3789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zh-CN" b="1" dirty="0"/>
              <a:t>（一）概念</a:t>
            </a:r>
          </a:p>
          <a:p>
            <a:pPr eaLnBrk="1" hangingPunct="1"/>
            <a:r>
              <a:rPr lang="en-US" altLang="zh-CN" b="1" dirty="0"/>
              <a:t>  </a:t>
            </a:r>
            <a:r>
              <a:rPr lang="zh-CN" altLang="zh-CN" b="1" dirty="0"/>
              <a:t>停连，停指停顿；连，指连接。停连，指的是朗读语流中声音的中断和延续。</a:t>
            </a:r>
          </a:p>
          <a:p>
            <a:pPr eaLnBrk="1" hangingPunct="1"/>
            <a:r>
              <a:rPr lang="zh-CN" altLang="zh-CN" b="1" dirty="0"/>
              <a:t>（二）停连的种类</a:t>
            </a:r>
          </a:p>
          <a:p>
            <a:pPr eaLnBrk="1" hangingPunct="1"/>
            <a:r>
              <a:rPr lang="zh-CN" altLang="zh-CN" b="1" dirty="0"/>
              <a:t>第一类：区分性停连</a:t>
            </a:r>
            <a:r>
              <a:rPr lang="en-US" altLang="zh-CN" b="1" dirty="0"/>
              <a:t>        </a:t>
            </a:r>
            <a:r>
              <a:rPr lang="zh-CN" altLang="zh-CN" b="1" dirty="0"/>
              <a:t>第六类：判断性停连</a:t>
            </a:r>
          </a:p>
          <a:p>
            <a:pPr eaLnBrk="1" hangingPunct="1"/>
            <a:r>
              <a:rPr lang="zh-CN" altLang="zh-CN" b="1" dirty="0"/>
              <a:t>第二类：呼应性停连</a:t>
            </a:r>
            <a:r>
              <a:rPr lang="en-US" altLang="zh-CN" b="1" dirty="0"/>
              <a:t>        </a:t>
            </a:r>
            <a:r>
              <a:rPr lang="zh-CN" altLang="zh-CN" b="1" dirty="0"/>
              <a:t>第七类：转折性停连</a:t>
            </a:r>
          </a:p>
          <a:p>
            <a:pPr eaLnBrk="1" hangingPunct="1"/>
            <a:r>
              <a:rPr lang="zh-CN" altLang="zh-CN" b="1" dirty="0"/>
              <a:t>第三类：并列性停连</a:t>
            </a:r>
            <a:r>
              <a:rPr lang="en-US" altLang="zh-CN" b="1" dirty="0"/>
              <a:t>        </a:t>
            </a:r>
            <a:r>
              <a:rPr lang="zh-CN" altLang="zh-CN" b="1" dirty="0"/>
              <a:t>第八类：生理性停连</a:t>
            </a:r>
          </a:p>
          <a:p>
            <a:pPr eaLnBrk="1" hangingPunct="1"/>
            <a:r>
              <a:rPr lang="en-US" altLang="zh-CN" b="1" dirty="0"/>
              <a:t> </a:t>
            </a:r>
            <a:r>
              <a:rPr lang="zh-CN" altLang="zh-CN" b="1" dirty="0"/>
              <a:t>第四类：分合性停连</a:t>
            </a:r>
            <a:r>
              <a:rPr lang="en-US" altLang="zh-CN" b="1" dirty="0"/>
              <a:t>        </a:t>
            </a:r>
            <a:r>
              <a:rPr lang="zh-CN" altLang="zh-CN" b="1" dirty="0"/>
              <a:t>第九类：回味性停连</a:t>
            </a:r>
          </a:p>
          <a:p>
            <a:pPr eaLnBrk="1" hangingPunct="1"/>
            <a:r>
              <a:rPr lang="en-US" altLang="zh-CN" b="1" dirty="0"/>
              <a:t> </a:t>
            </a:r>
            <a:r>
              <a:rPr lang="zh-CN" altLang="zh-CN" b="1" dirty="0"/>
              <a:t>第五类：强调性停连</a:t>
            </a:r>
            <a:r>
              <a:rPr lang="en-US" altLang="zh-CN" b="1" dirty="0"/>
              <a:t>        </a:t>
            </a:r>
            <a:r>
              <a:rPr lang="zh-CN" altLang="zh-CN" b="1" dirty="0"/>
              <a:t>第十类：灵活性停连</a:t>
            </a:r>
          </a:p>
          <a:p>
            <a:pPr eaLnBrk="1" hangingPunct="1"/>
            <a:endParaRPr lang="zh-CN" alt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endParaRPr lang="zh-CN" altLang="en-US" dirty="0"/>
          </a:p>
        </p:txBody>
      </p:sp>
      <p:sp>
        <p:nvSpPr>
          <p:cNvPr id="49154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r>
              <a:rPr lang="zh-CN" altLang="en-US" sz="2800" b="1" dirty="0"/>
              <a:t>（三）举例：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我骄傲，我是中国人</a:t>
            </a:r>
            <a:r>
              <a:rPr lang="en-US" altLang="zh-CN" sz="2800" b="1" dirty="0"/>
              <a:t>》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en-US" dirty="0"/>
              <a:t>外部技巧之二：重音</a:t>
            </a:r>
          </a:p>
        </p:txBody>
      </p:sp>
      <p:sp>
        <p:nvSpPr>
          <p:cNvPr id="50178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zh-CN" sz="3200" b="1" dirty="0"/>
              <a:t>（一）概念</a:t>
            </a:r>
          </a:p>
          <a:p>
            <a:pPr eaLnBrk="1" hangingPunct="1"/>
            <a:r>
              <a:rPr lang="zh-CN" altLang="zh-CN" sz="3200" b="1" dirty="0"/>
              <a:t>在朗读中，那些根据语句目的、思想感情需要而给以强调的词或短语就叫重音。</a:t>
            </a:r>
          </a:p>
          <a:p>
            <a:pPr eaLnBrk="1" hangingPunct="1"/>
            <a:r>
              <a:rPr lang="en-US" altLang="zh-CN" sz="3200" b="1" dirty="0"/>
              <a:t> </a:t>
            </a:r>
            <a:endParaRPr lang="zh-CN" altLang="zh-CN" sz="3200" b="1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endParaRPr lang="zh-CN" altLang="en-US" dirty="0"/>
          </a:p>
        </p:txBody>
      </p:sp>
      <p:sp>
        <p:nvSpPr>
          <p:cNvPr id="51202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zh-CN" b="1" dirty="0"/>
              <a:t>（二）重音的种类</a:t>
            </a:r>
          </a:p>
          <a:p>
            <a:pPr eaLnBrk="1" hangingPunct="1"/>
            <a:r>
              <a:rPr lang="en-US" altLang="zh-CN" b="1" dirty="0"/>
              <a:t>1.</a:t>
            </a:r>
            <a:r>
              <a:rPr lang="zh-CN" altLang="zh-CN" b="1" dirty="0"/>
              <a:t>并列性重音</a:t>
            </a:r>
            <a:r>
              <a:rPr lang="en-US" altLang="zh-CN" b="1" dirty="0"/>
              <a:t>    6.</a:t>
            </a:r>
            <a:r>
              <a:rPr lang="zh-CN" altLang="zh-CN" b="1" dirty="0"/>
              <a:t>肯定性重音</a:t>
            </a:r>
          </a:p>
          <a:p>
            <a:pPr eaLnBrk="1" hangingPunct="1"/>
            <a:r>
              <a:rPr lang="en-US" altLang="zh-CN" b="1" dirty="0"/>
              <a:t>2.</a:t>
            </a:r>
            <a:r>
              <a:rPr lang="zh-CN" altLang="zh-CN" b="1" dirty="0"/>
              <a:t>对比性重音</a:t>
            </a:r>
            <a:r>
              <a:rPr lang="en-US" altLang="zh-CN" b="1" dirty="0"/>
              <a:t>    7.</a:t>
            </a:r>
            <a:r>
              <a:rPr lang="zh-CN" altLang="zh-CN" b="1" dirty="0"/>
              <a:t>强调性重音</a:t>
            </a:r>
          </a:p>
          <a:p>
            <a:pPr eaLnBrk="1" hangingPunct="1"/>
            <a:r>
              <a:rPr lang="en-US" altLang="zh-CN" b="1" dirty="0"/>
              <a:t>3.</a:t>
            </a:r>
            <a:r>
              <a:rPr lang="zh-CN" altLang="zh-CN" b="1" dirty="0"/>
              <a:t>呼应性重音</a:t>
            </a:r>
            <a:r>
              <a:rPr lang="en-US" altLang="zh-CN" b="1" dirty="0"/>
              <a:t>    8.</a:t>
            </a:r>
            <a:r>
              <a:rPr lang="zh-CN" altLang="zh-CN" b="1" dirty="0"/>
              <a:t>比喻性重音</a:t>
            </a:r>
          </a:p>
          <a:p>
            <a:pPr eaLnBrk="1" hangingPunct="1"/>
            <a:r>
              <a:rPr lang="en-US" altLang="zh-CN" b="1" dirty="0"/>
              <a:t>4.</a:t>
            </a:r>
            <a:r>
              <a:rPr lang="zh-CN" altLang="zh-CN" b="1" dirty="0"/>
              <a:t>递进性重音</a:t>
            </a:r>
            <a:r>
              <a:rPr lang="en-US" altLang="zh-CN" b="1" dirty="0"/>
              <a:t>    9.</a:t>
            </a:r>
            <a:r>
              <a:rPr lang="zh-CN" altLang="zh-CN" b="1" dirty="0"/>
              <a:t>拟声性重音</a:t>
            </a:r>
          </a:p>
          <a:p>
            <a:pPr eaLnBrk="1" hangingPunct="1"/>
            <a:r>
              <a:rPr lang="en-US" altLang="zh-CN" b="1" dirty="0"/>
              <a:t>5.</a:t>
            </a:r>
            <a:r>
              <a:rPr lang="zh-CN" altLang="zh-CN" b="1" dirty="0"/>
              <a:t>转折性重音</a:t>
            </a:r>
            <a:r>
              <a:rPr lang="en-US" altLang="zh-CN" b="1" dirty="0"/>
              <a:t>    10.</a:t>
            </a:r>
            <a:r>
              <a:rPr lang="zh-CN" altLang="zh-CN" b="1" dirty="0"/>
              <a:t>反义性重音</a:t>
            </a:r>
          </a:p>
          <a:p>
            <a:pPr eaLnBrk="1" hangingPunct="1"/>
            <a:endParaRPr lang="zh-CN" alt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（三）举例：《我爱这土地》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en-US" dirty="0"/>
              <a:t>外部技巧之三：语气</a:t>
            </a:r>
          </a:p>
        </p:txBody>
      </p:sp>
      <p:sp>
        <p:nvSpPr>
          <p:cNvPr id="5837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>
              <a:buNone/>
            </a:pPr>
            <a:r>
              <a:rPr lang="zh-CN" altLang="en-US" sz="2800" b="1" dirty="0"/>
              <a:t>（一）概念</a:t>
            </a:r>
            <a:endParaRPr lang="en-US" altLang="zh-CN" sz="2800" b="1" dirty="0"/>
          </a:p>
          <a:p>
            <a:pPr eaLnBrk="1" hangingPunct="1">
              <a:buNone/>
            </a:pPr>
            <a:r>
              <a:rPr lang="en-US" altLang="zh-CN" sz="2800" b="1" dirty="0"/>
              <a:t>    </a:t>
            </a:r>
            <a:r>
              <a:rPr lang="zh-CN" altLang="zh-CN" sz="2800" b="1" dirty="0"/>
              <a:t>语气是思想感情运动状态支配下语句的声音形式。不同的感情色彩需要通过不同的声音形式来表现，在两者之间是有一定规律可循的。 </a:t>
            </a:r>
          </a:p>
          <a:p>
            <a:pPr eaLnBrk="1" hangingPunct="1">
              <a:buNone/>
            </a:pPr>
            <a:endParaRPr lang="en-US" altLang="zh-CN" dirty="0"/>
          </a:p>
          <a:p>
            <a:pPr eaLnBrk="1" hangingPunct="1"/>
            <a:r>
              <a:rPr lang="en-US" altLang="zh-CN" dirty="0"/>
              <a:t>                        </a:t>
            </a:r>
            <a:endParaRPr lang="zh-CN" altLang="en-US" sz="5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 vert="horz" wrap="square" lIns="0" tIns="45720" rIns="0" bIns="0" numCol="1" rtlCol="0" anchor="b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026150"/>
          </a:xfrm>
        </p:spPr>
        <p:txBody>
          <a:bodyPr vert="horz" wrap="square" lIns="91440" tIns="45720" rIns="91440" bIns="45720" numCol="1" rtlCol="0" anchor="t" anchorCtr="0" compatLnSpc="1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感情色彩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声音形式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爱的感情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气徐声柔：口腔宽松，气息深长。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憎的感情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气足声硬：口腔紧窄，气息猛塞。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悲的感情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气沉声缓：口腔如负重，气息如尽竭。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喜的感情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气满声高：口腔似千里轻舟，气息似不绝清流。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惧的感情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气提声凝：口腔象冰封，气息象倒流。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欲的感情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    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气多声放：口腔积极敞开，气息力求畅达。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急的感情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气短声促：口腔似弓箭，飞剑流星；气息如穿梭。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冷的感情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气少声平：口腔松软，气息微弱。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怒的感情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气粗声重：口腔如鼓，气息如椽。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疑的感情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气细声黏：口腔欲松还紧，气息欲连还断。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zh-CN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ß"/>
              <a:defRPr/>
            </a:pP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r>
              <a:rPr lang="zh-CN" altLang="en-US" dirty="0"/>
              <a:t>外部技巧之四：节奏</a:t>
            </a:r>
          </a:p>
        </p:txBody>
      </p:sp>
      <p:sp>
        <p:nvSpPr>
          <p:cNvPr id="6349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r>
              <a:rPr lang="zh-CN" altLang="en-US" sz="3200" b="1" dirty="0"/>
              <a:t>（一）概念</a:t>
            </a:r>
            <a:endParaRPr lang="en-US" altLang="zh-CN" sz="3200" b="1" dirty="0"/>
          </a:p>
          <a:p>
            <a:r>
              <a:rPr lang="zh-CN" altLang="zh-CN" sz="3200" b="1" dirty="0"/>
              <a:t>节奏是指朗读者思想感情的波澜起伏所造成的抑扬顿挫、轻重缓急的声音形式的回环往复。</a:t>
            </a:r>
          </a:p>
          <a:p>
            <a:endParaRPr lang="zh-CN" altLang="en-US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algn="ctr" eaLnBrk="1" hangingPunct="1"/>
            <a:r>
              <a:rPr lang="zh-CN" altLang="en-US" dirty="0"/>
              <a:t>稿件的准备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（一）什么是备稿？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朗读者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深入到作品中去，透过作品认识其反映的现实生活，把握作者的思维过程，领悟、体味作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品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的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内在意蕴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。这个过程即“备稿”。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 vert="horz" wrap="square" lIns="0" tIns="45720" rIns="0" bIns="0" numCol="1" rtlCol="0" anchor="b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514" name="内容占位符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6097587"/>
          </a:xfrm>
        </p:spPr>
        <p:txBody>
          <a:bodyPr vert="horz" wrap="square" lIns="91440" tIns="45720" rIns="91440" bIns="45720" anchor="t"/>
          <a:lstStyle/>
          <a:p>
            <a:pPr eaLnBrk="1" hangingPunct="1">
              <a:buChar char="ß"/>
            </a:pPr>
            <a:r>
              <a:rPr lang="zh-CN" altLang="en-US" sz="2800" b="1" dirty="0"/>
              <a:t>（</a:t>
            </a:r>
          </a:p>
          <a:p>
            <a:pPr eaLnBrk="1" hangingPunct="1">
              <a:buChar char="ß"/>
            </a:pPr>
            <a:endParaRPr lang="zh-CN" altLang="en-US" sz="2800" b="1" dirty="0"/>
          </a:p>
          <a:p>
            <a:pPr eaLnBrk="1" hangingPunct="1">
              <a:buChar char="ß"/>
            </a:pPr>
            <a:r>
              <a:rPr lang="zh-CN" altLang="en-US" sz="2800" b="1" dirty="0"/>
              <a:t>（</a:t>
            </a:r>
            <a:r>
              <a:rPr lang="zh-CN" altLang="zh-CN" sz="2800" b="1" dirty="0"/>
              <a:t>二</a:t>
            </a:r>
            <a:r>
              <a:rPr lang="zh-CN" altLang="en-US" sz="2800" b="1" dirty="0"/>
              <a:t>）</a:t>
            </a:r>
            <a:r>
              <a:rPr lang="zh-CN" altLang="zh-CN" sz="2800" b="1" dirty="0"/>
              <a:t>节奏的类型</a:t>
            </a:r>
            <a:endParaRPr lang="zh-CN" altLang="zh-CN" sz="2800" dirty="0"/>
          </a:p>
          <a:p>
            <a:pPr eaLnBrk="1" hangingPunct="1">
              <a:buChar char="ß"/>
            </a:pPr>
            <a:r>
              <a:rPr lang="en-US" altLang="zh-CN" sz="2800" b="1" dirty="0"/>
              <a:t>1.</a:t>
            </a:r>
            <a:r>
              <a:rPr lang="zh-CN" altLang="zh-CN" sz="2800" b="1" dirty="0"/>
              <a:t>轻快型</a:t>
            </a:r>
          </a:p>
          <a:p>
            <a:pPr marL="0" lvl="4" eaLnBrk="1" hangingPunct="1">
              <a:buChar char="ß"/>
            </a:pPr>
            <a:r>
              <a:rPr lang="en-US" altLang="zh-CN" sz="2800" b="1" dirty="0">
                <a:sym typeface="+mn-ea"/>
              </a:rPr>
              <a:t>2.</a:t>
            </a:r>
            <a:r>
              <a:rPr lang="zh-CN" altLang="zh-CN" sz="2800" b="1" dirty="0">
                <a:sym typeface="+mn-ea"/>
              </a:rPr>
              <a:t>凝重型</a:t>
            </a:r>
          </a:p>
          <a:p>
            <a:pPr marL="0" lvl="4" eaLnBrk="1" hangingPunct="1">
              <a:buChar char="ß"/>
            </a:pPr>
            <a:r>
              <a:rPr lang="en-US" altLang="zh-CN" sz="2800" b="1" dirty="0">
                <a:sym typeface="+mn-ea"/>
              </a:rPr>
              <a:t>3.</a:t>
            </a:r>
            <a:r>
              <a:rPr lang="zh-CN" altLang="en-US" sz="2800" b="1" dirty="0">
                <a:sym typeface="+mn-ea"/>
              </a:rPr>
              <a:t>低沉型</a:t>
            </a:r>
            <a:endParaRPr lang="zh-CN" altLang="zh-CN" sz="2800" b="1" dirty="0">
              <a:sym typeface="+mn-ea"/>
            </a:endParaRPr>
          </a:p>
          <a:p>
            <a:pPr marL="0" lvl="4" eaLnBrk="1" hangingPunct="1">
              <a:buChar char="ß"/>
            </a:pPr>
            <a:r>
              <a:rPr lang="en-US" altLang="zh-CN" sz="2800" b="1" dirty="0">
                <a:sym typeface="+mn-ea"/>
              </a:rPr>
              <a:t>4.</a:t>
            </a:r>
            <a:r>
              <a:rPr lang="zh-CN" altLang="zh-CN" sz="2800" b="1" dirty="0">
                <a:sym typeface="+mn-ea"/>
              </a:rPr>
              <a:t>高亢型</a:t>
            </a:r>
          </a:p>
          <a:p>
            <a:pPr marL="0" lvl="4" eaLnBrk="1" hangingPunct="1">
              <a:buChar char="ß"/>
            </a:pPr>
            <a:r>
              <a:rPr lang="en-US" altLang="zh-CN" sz="2800" b="1" dirty="0">
                <a:sym typeface="+mn-ea"/>
              </a:rPr>
              <a:t>5.</a:t>
            </a:r>
            <a:r>
              <a:rPr lang="zh-CN" altLang="zh-CN" sz="2800" b="1" dirty="0">
                <a:sym typeface="+mn-ea"/>
              </a:rPr>
              <a:t>舒缓型</a:t>
            </a:r>
          </a:p>
          <a:p>
            <a:pPr marL="0" lvl="4" eaLnBrk="1" hangingPunct="1">
              <a:buChar char="ß"/>
            </a:pPr>
            <a:r>
              <a:rPr lang="en-US" altLang="zh-CN" sz="2800" b="1" dirty="0">
                <a:sym typeface="+mn-ea"/>
              </a:rPr>
              <a:t>6.</a:t>
            </a:r>
            <a:r>
              <a:rPr lang="zh-CN" altLang="en-US" sz="2800" b="1" dirty="0">
                <a:sym typeface="+mn-ea"/>
              </a:rPr>
              <a:t>紧张型</a:t>
            </a:r>
            <a:endParaRPr lang="zh-CN" altLang="zh-CN" sz="2800" dirty="0"/>
          </a:p>
          <a:p>
            <a:pPr marL="0" lvl="4" eaLnBrk="1" hangingPunct="1">
              <a:buChar char="ß"/>
            </a:pPr>
            <a:endParaRPr lang="zh-CN" altLang="zh-CN" sz="2800" dirty="0"/>
          </a:p>
          <a:p>
            <a:pPr eaLnBrk="1" hangingPunct="1">
              <a:buChar char="ß"/>
            </a:pP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 vert="horz" wrap="square" lIns="0" tIns="45720" rIns="0" bIns="0" numCol="1" rtlCol="0" anchor="b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7586" name="内容占位符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026150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en-US" altLang="zh-CN" b="1" dirty="0"/>
          </a:p>
          <a:p>
            <a:pPr eaLnBrk="1" hangingPunct="1"/>
            <a:r>
              <a:rPr lang="zh-CN" altLang="en-US" b="1" dirty="0"/>
              <a:t>（</a:t>
            </a:r>
            <a:r>
              <a:rPr lang="zh-CN" altLang="zh-CN" b="1" dirty="0"/>
              <a:t>三</a:t>
            </a:r>
            <a:r>
              <a:rPr lang="zh-CN" altLang="en-US" b="1" dirty="0"/>
              <a:t>）</a:t>
            </a:r>
            <a:r>
              <a:rPr lang="zh-CN" altLang="zh-CN" b="1" dirty="0"/>
              <a:t>例讲：</a:t>
            </a:r>
          </a:p>
          <a:p>
            <a:pPr eaLnBrk="1" hangingPunct="1"/>
            <a:r>
              <a:rPr lang="en-US" altLang="zh-CN" b="1" dirty="0"/>
              <a:t>1.</a:t>
            </a:r>
            <a:r>
              <a:rPr lang="zh-CN" altLang="zh-CN" b="1" dirty="0"/>
              <a:t>《麻雀》</a:t>
            </a:r>
          </a:p>
          <a:p>
            <a:pPr eaLnBrk="1" hangingPunct="1"/>
            <a:r>
              <a:rPr lang="en-US" altLang="zh-CN" b="1" dirty="0"/>
              <a:t>2.</a:t>
            </a:r>
            <a:r>
              <a:rPr lang="zh-CN" altLang="zh-CN" b="1" dirty="0"/>
              <a:t>《绿》（片段）</a:t>
            </a:r>
            <a:endParaRPr lang="zh-CN" altLang="zh-CN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numCol="1" anchor="b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（二）备稿的步骤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划分层次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概括主题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联系背景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明确目的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分清主次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确定基调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AutoNum type="arabicPeriod"/>
              <a:defRPr/>
            </a:pP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（三）举例：略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4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zh-CN" dirty="0"/>
              <a:t>内部技巧之一：情景再现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（一）概念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以作品提供的材料为原型，使作品中的人物、事件、情节、场面、景物、情绪</a:t>
            </a: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……</a:t>
            </a:r>
            <a:r>
              <a:rPr kumimoji="0" lang="zh-CN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在脑海里不断浮现，形成连续活动的画面，并不断地引发相应的态度，这个过程就叫做情景再现。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vert="horz" wrap="square" lIns="0" tIns="45720" rIns="0" bIns="0" numCol="1" anchor="b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j-cs"/>
              </a:rPr>
              <a:t>（二）步骤：</a:t>
            </a:r>
          </a:p>
        </p:txBody>
      </p:sp>
      <p:sp>
        <p:nvSpPr>
          <p:cNvPr id="15155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093788" y="1600200"/>
            <a:ext cx="3478213" cy="44989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理清头绪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设身处地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触景生情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现身说法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7" decel="100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7" decel="100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7" decel="1000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7" decel="100000" fill="hold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7" accel="100000" fill="hold">
                                          <p:stCondLst>
                                            <p:cond delay="897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6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endParaRPr lang="zh-CN" altLang="en-US" dirty="0"/>
          </a:p>
        </p:txBody>
      </p:sp>
      <p:sp>
        <p:nvSpPr>
          <p:cNvPr id="11267" name="内容占位符 7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（三）举例：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蓝蓝的天上白云飘</a:t>
            </a: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春（片段）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r>
              <a:rPr lang="zh-CN" altLang="en-US" dirty="0"/>
              <a:t>内部技巧之二：内在语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b="1" dirty="0"/>
              <a:t>（</a:t>
            </a:r>
            <a:r>
              <a:rPr lang="zh-CN" altLang="zh-CN" b="1" dirty="0"/>
              <a:t>一</a:t>
            </a:r>
            <a:r>
              <a:rPr lang="zh-CN" altLang="en-US" b="1" dirty="0"/>
              <a:t>）</a:t>
            </a:r>
            <a:r>
              <a:rPr lang="zh-CN" altLang="zh-CN" b="1" dirty="0"/>
              <a:t>概念</a:t>
            </a:r>
            <a:endParaRPr lang="zh-CN" altLang="zh-CN" dirty="0"/>
          </a:p>
          <a:p>
            <a:pPr eaLnBrk="1" hangingPunct="1"/>
            <a:r>
              <a:rPr lang="zh-CN" altLang="zh-CN" b="1" dirty="0"/>
              <a:t>是指那些在朗读中所不便表露，不能表露，或没有完全显露出的语句关系和语句本质。</a:t>
            </a:r>
            <a:endParaRPr lang="en-US" altLang="zh-CN" b="1" dirty="0"/>
          </a:p>
          <a:p>
            <a:pPr eaLnBrk="1" hangingPunct="1"/>
            <a:r>
              <a:rPr lang="zh-CN" altLang="en-US" b="1" dirty="0"/>
              <a:t>（</a:t>
            </a:r>
            <a:r>
              <a:rPr lang="zh-CN" altLang="zh-CN" b="1" dirty="0"/>
              <a:t>二</a:t>
            </a:r>
            <a:r>
              <a:rPr lang="zh-CN" altLang="en-US" b="1" dirty="0"/>
              <a:t>）</a:t>
            </a:r>
            <a:r>
              <a:rPr lang="zh-CN" altLang="zh-CN" b="1" dirty="0"/>
              <a:t>作用</a:t>
            </a:r>
            <a:endParaRPr lang="zh-CN" altLang="zh-CN" dirty="0"/>
          </a:p>
          <a:p>
            <a:pPr eaLnBrk="1" hangingPunct="1"/>
            <a:r>
              <a:rPr lang="zh-CN" altLang="zh-CN" b="1" dirty="0"/>
              <a:t>内在语的作用概括起来有两大方面：揭示语句本质和揭示语言链条。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0" tIns="45720" rIns="0" bIns="0" anchor="b"/>
          <a:lstStyle/>
          <a:p>
            <a:pPr eaLnBrk="1" hangingPunct="1"/>
            <a:endParaRPr lang="zh-CN" altLang="en-US" dirty="0"/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953125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zh-CN" altLang="zh-CN" sz="3200" b="1" dirty="0"/>
          </a:p>
          <a:p>
            <a:pPr eaLnBrk="1" hangingPunct="1"/>
            <a:endParaRPr lang="zh-CN" altLang="zh-CN" sz="3200" b="1" dirty="0"/>
          </a:p>
          <a:p>
            <a:pPr lvl="1" eaLnBrk="1" hangingPunct="1"/>
            <a:endParaRPr lang="en-US" altLang="zh-CN" sz="2950" b="1" dirty="0">
              <a:sym typeface="+mn-ea"/>
            </a:endParaRPr>
          </a:p>
          <a:p>
            <a:pPr lvl="1" eaLnBrk="1" hangingPunct="1"/>
            <a:r>
              <a:rPr lang="en-US" altLang="zh-CN" sz="2950" b="1" dirty="0">
                <a:sym typeface="+mn-ea"/>
              </a:rPr>
              <a:t>1.</a:t>
            </a:r>
            <a:r>
              <a:rPr lang="zh-CN" altLang="zh-CN" sz="2950" b="1" dirty="0">
                <a:sym typeface="+mn-ea"/>
              </a:rPr>
              <a:t>语句本质是指句子在具体的语言环境中深层的内在含义和态度情感。</a:t>
            </a:r>
          </a:p>
          <a:p>
            <a:pPr lvl="1" eaLnBrk="1" hangingPunct="1"/>
            <a:r>
              <a:rPr lang="en-US" altLang="zh-CN" sz="295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2.</a:t>
            </a:r>
            <a:r>
              <a:rPr lang="zh-CN" altLang="zh-CN" sz="2950" b="1" noProof="0" dirty="0">
                <a:ln>
                  <a:noFill/>
                </a:ln>
                <a:effectLst/>
                <a:uLnTx/>
                <a:uFillTx/>
                <a:sym typeface="+mn-ea"/>
              </a:rPr>
              <a:t>语言链条是指语句间的逻辑关系。揭示语言链条就是搞清句与句，段与段，层次与层次如何衔接成一个有机整体。</a:t>
            </a:r>
            <a:endParaRPr lang="zh-CN" altLang="zh-CN" sz="295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（三）举例</a:t>
            </a:r>
          </a:p>
          <a:p>
            <a:r>
              <a:rPr lang="en-US" altLang="zh-CN"/>
              <a:t>1.</a:t>
            </a:r>
            <a:r>
              <a:rPr lang="zh-CN" altLang="en-US"/>
              <a:t>《孔乙己》（片段）</a:t>
            </a:r>
          </a:p>
          <a:p>
            <a:r>
              <a:rPr lang="en-US" altLang="zh-CN"/>
              <a:t>2.</a:t>
            </a:r>
            <a:r>
              <a:rPr lang="zh-CN" altLang="en-US"/>
              <a:t>《知音难得》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df829e24-c5e3-470d-aef5-e2036a5d2287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Microsoft Office PowerPoint</Application>
  <PresentationFormat>全屏显示(4:3)</PresentationFormat>
  <Paragraphs>105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黑体</vt:lpstr>
      <vt:lpstr>Arial</vt:lpstr>
      <vt:lpstr>Calibri</vt:lpstr>
      <vt:lpstr>Constantia</vt:lpstr>
      <vt:lpstr>Wingdings 2</vt:lpstr>
      <vt:lpstr>流畅</vt:lpstr>
      <vt:lpstr>有声语言的表达技巧</vt:lpstr>
      <vt:lpstr>稿件的准备</vt:lpstr>
      <vt:lpstr>（二）备稿的步骤</vt:lpstr>
      <vt:lpstr>内部技巧之一：情景再现</vt:lpstr>
      <vt:lpstr>（二）步骤：</vt:lpstr>
      <vt:lpstr>PowerPoint 演示文稿</vt:lpstr>
      <vt:lpstr>内部技巧之二：内在语</vt:lpstr>
      <vt:lpstr>PowerPoint 演示文稿</vt:lpstr>
      <vt:lpstr>PowerPoint 演示文稿</vt:lpstr>
      <vt:lpstr>内部技巧之三：对象感</vt:lpstr>
      <vt:lpstr>PowerPoint 演示文稿</vt:lpstr>
      <vt:lpstr>外部技巧之一：停连</vt:lpstr>
      <vt:lpstr>PowerPoint 演示文稿</vt:lpstr>
      <vt:lpstr>外部技巧之二：重音</vt:lpstr>
      <vt:lpstr>PowerPoint 演示文稿</vt:lpstr>
      <vt:lpstr>PowerPoint 演示文稿</vt:lpstr>
      <vt:lpstr>外部技巧之三：语气</vt:lpstr>
      <vt:lpstr>PowerPoint 演示文稿</vt:lpstr>
      <vt:lpstr>外部技巧之四：节奏</vt:lpstr>
      <vt:lpstr>PowerPoint 演示文稿</vt:lpstr>
      <vt:lpstr>PowerPoint 演示文稿</vt:lpstr>
    </vt:vector>
  </TitlesOfParts>
  <Company>南京师范大学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第六章 内在语</dc:title>
  <dc:creator>朱洁</dc:creator>
  <cp:lastModifiedBy>任 瑞卿</cp:lastModifiedBy>
  <cp:revision>36</cp:revision>
  <dcterms:created xsi:type="dcterms:W3CDTF">2007-04-12T00:53:00Z</dcterms:created>
  <dcterms:modified xsi:type="dcterms:W3CDTF">2020-12-02T14:24:17Z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