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29" r:id="rId3"/>
    <p:sldId id="312" r:id="rId4"/>
    <p:sldId id="313" r:id="rId5"/>
    <p:sldId id="354" r:id="rId6"/>
    <p:sldId id="355" r:id="rId7"/>
    <p:sldId id="335" r:id="rId9"/>
    <p:sldId id="332" r:id="rId10"/>
    <p:sldId id="316" r:id="rId11"/>
    <p:sldId id="353" r:id="rId12"/>
    <p:sldId id="367" r:id="rId13"/>
  </p:sldIdLst>
  <p:sldSz cx="9144000" cy="5143500" type="screen16x9"/>
  <p:notesSz cx="6858000" cy="9144000"/>
  <p:defaultTextStyle>
    <a:defPPr>
      <a:defRPr lang="zh-CN"/>
    </a:defPPr>
    <a:lvl1pPr algn="just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just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just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just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just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99"/>
    <a:srgbClr val="FF9933"/>
    <a:srgbClr val="FFFF00"/>
    <a:srgbClr val="008000"/>
    <a:srgbClr val="FF6600"/>
    <a:srgbClr val="FF0000"/>
    <a:srgbClr val="E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900" autoAdjust="0"/>
  </p:normalViewPr>
  <p:slideViewPr>
    <p:cSldViewPr snapToGrid="0">
      <p:cViewPr varScale="1">
        <p:scale>
          <a:sx n="101" d="100"/>
          <a:sy n="101" d="100"/>
        </p:scale>
        <p:origin x="696" y="96"/>
      </p:cViewPr>
      <p:guideLst>
        <p:guide orient="horz" pos="1602"/>
        <p:guide pos="2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-2130" y="-84"/>
      </p:cViewPr>
      <p:guideLst>
        <p:guide orient="horz" pos="2848"/>
        <p:guide pos="218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 noProof="0"/>
              <a:t>单击此处编辑母版文本样式</a:t>
            </a:r>
            <a:endParaRPr lang="zh-TW" altLang="en-US" noProof="0"/>
          </a:p>
          <a:p>
            <a:pPr lvl="1"/>
            <a:r>
              <a:rPr lang="zh-TW" altLang="en-US" noProof="0"/>
              <a:t>第二级</a:t>
            </a:r>
            <a:endParaRPr lang="zh-TW" altLang="en-US" noProof="0"/>
          </a:p>
          <a:p>
            <a:pPr lvl="2"/>
            <a:r>
              <a:rPr lang="zh-TW" altLang="en-US" noProof="0"/>
              <a:t>第三级</a:t>
            </a:r>
            <a:endParaRPr lang="zh-TW" altLang="en-US" noProof="0"/>
          </a:p>
          <a:p>
            <a:pPr lvl="3"/>
            <a:r>
              <a:rPr lang="zh-TW" altLang="en-US" noProof="0"/>
              <a:t>第四级</a:t>
            </a:r>
            <a:endParaRPr lang="zh-TW" altLang="en-US" noProof="0"/>
          </a:p>
          <a:p>
            <a:pPr lvl="4"/>
            <a:r>
              <a:rPr lang="zh-TW" altLang="en-US" noProof="0"/>
              <a:t>第五级</a:t>
            </a:r>
            <a:endParaRPr lang="zh-TW" altLang="en-US" noProof="0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09506A-2226-417E-9BA8-491F9EAA47FC}" type="slidenum">
              <a:rPr lang="zh-TW" altLang="en-US"/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幻灯片图像占位符 1"/>
          <p:cNvSpPr>
            <a:spLocks noGrp="1" noRot="1" noTextEdit="1"/>
          </p:cNvSpPr>
          <p:nvPr>
            <p:ph type="sldImg"/>
          </p:nvPr>
        </p:nvSpPr>
        <p:spPr/>
      </p:sp>
      <p:sp>
        <p:nvSpPr>
          <p:cNvPr id="5120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defTabSz="914400">
              <a:spcBef>
                <a:spcPct val="0"/>
              </a:spcBef>
              <a:buSzPct val="100000"/>
            </a:pP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6792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6792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0800" y="67866"/>
            <a:ext cx="6019800" cy="89296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028700"/>
            <a:ext cx="4000500" cy="3429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10100" y="1028700"/>
            <a:ext cx="4000500" cy="16573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10100" y="2800350"/>
            <a:ext cx="4000500" cy="16573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2819400" y="4686300"/>
            <a:ext cx="12954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267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7315200" y="4686300"/>
            <a:ext cx="12954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26204C9-F797-4DB7-9F3B-479A2DBF2E4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90601"/>
            <a:ext cx="4038600" cy="3965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90601"/>
            <a:ext cx="4038600" cy="3965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67929"/>
            <a:ext cx="8229600" cy="361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1"/>
            <a:ext cx="8229600" cy="39659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.GIF"/><Relationship Id="rId6" Type="http://schemas.openxmlformats.org/officeDocument/2006/relationships/tags" Target="../tags/tag3.xml"/><Relationship Id="rId5" Type="http://schemas.openxmlformats.org/officeDocument/2006/relationships/image" Target="../media/image4.GIF"/><Relationship Id="rId4" Type="http://schemas.openxmlformats.org/officeDocument/2006/relationships/tags" Target="../tags/tag2.xml"/><Relationship Id="rId3" Type="http://schemas.openxmlformats.org/officeDocument/2006/relationships/image" Target="../media/image3.GIF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0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2"/>
          <p:cNvSpPr txBox="1"/>
          <p:nvPr/>
        </p:nvSpPr>
        <p:spPr>
          <a:xfrm>
            <a:off x="2829561" y="1538289"/>
            <a:ext cx="34848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7.1.1</a:t>
            </a:r>
            <a:r>
              <a:rPr lang="zh-CN" altLang="en-US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　任意角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2406120" y="2571750"/>
            <a:ext cx="4573324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657" y="974864"/>
            <a:ext cx="911971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6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谢 谢 ！</a:t>
            </a:r>
            <a:endParaRPr lang="zh-CN" altLang="zh-CN" sz="6600" b="1" dirty="0">
              <a:solidFill>
                <a:srgbClr val="D6382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ctr">
              <a:lnSpc>
                <a:spcPct val="150000"/>
              </a:lnSpc>
            </a:pPr>
            <a:endParaRPr sz="6600" b="0" dirty="0"/>
          </a:p>
        </p:txBody>
      </p:sp>
    </p:spTree>
  </p:cSld>
  <p:clrMapOvr>
    <a:masterClrMapping/>
  </p:clrMapOvr>
  <p:transition spd="med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795" y="1239520"/>
            <a:ext cx="7507605" cy="3007995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时钟慢了10分钟，你是怎样如何校准的？校准后</a:t>
            </a:r>
            <a:r>
              <a:rPr 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分</a:t>
            </a:r>
            <a:r>
              <a:rPr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针</a:t>
            </a:r>
            <a:endParaRPr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旋转了多少度？</a:t>
            </a:r>
            <a:endParaRPr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如果快了10分钟呢？</a:t>
            </a:r>
            <a:endParaRPr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快了1小时10分钟呢？</a:t>
            </a:r>
            <a:endParaRPr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195263"/>
            <a:ext cx="270033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5" name="TextBox 4"/>
          <p:cNvSpPr txBox="1"/>
          <p:nvPr/>
        </p:nvSpPr>
        <p:spPr>
          <a:xfrm>
            <a:off x="346394" y="465296"/>
            <a:ext cx="235373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问题情境</a:t>
            </a:r>
            <a:endParaRPr lang="zh-CN" altLang="en-US" sz="4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3080" y="1248410"/>
            <a:ext cx="8080375" cy="172085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zh-CN" sz="3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sz="3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初中学习过哪些关于角的知识，能解释上述问题吗？</a:t>
            </a:r>
            <a:endParaRPr lang="zh-CN" sz="36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</a:t>
            </a: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0" y="195263"/>
            <a:ext cx="270033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450958" y="565309"/>
            <a:ext cx="2376487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/>
              <a:t>问题情境</a:t>
            </a:r>
            <a:endParaRPr lang="zh-CN" altLang="en-US" sz="4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550" y="1271270"/>
            <a:ext cx="8498205" cy="378968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endParaRPr 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endParaRPr 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endParaRPr 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endParaRPr 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endParaRPr 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这些说明了什么问题？我们该如何表示这些角呢？</a:t>
            </a:r>
            <a:r>
              <a:rPr lang="zh-CN" altLang="en-US" sz="3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</a:t>
            </a:r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</a:t>
            </a: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0" y="195263"/>
            <a:ext cx="270033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324593" y="27464"/>
            <a:ext cx="2376487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/>
              <a:t>问题情境</a:t>
            </a:r>
            <a:endParaRPr lang="zh-CN" altLang="en-US" sz="4000" dirty="0"/>
          </a:p>
        </p:txBody>
      </p:sp>
      <p:pic>
        <p:nvPicPr>
          <p:cNvPr id="26626" name="图片 2" descr="4fb685b1cb13495481832339544e9258d0094ab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02690" y="961390"/>
            <a:ext cx="2429510" cy="17132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图片 3" descr="2012072711171319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45965" y="1033780"/>
            <a:ext cx="2161540" cy="16408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图片 6" descr="20143121233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83590" y="2674620"/>
            <a:ext cx="6858000" cy="16662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 fill="hold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IMG_4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0" y="1990090"/>
            <a:ext cx="2610485" cy="2098040"/>
          </a:xfrm>
          <a:prstGeom prst="rect">
            <a:avLst/>
          </a:prstGeom>
        </p:spPr>
      </p:pic>
      <p:sp>
        <p:nvSpPr>
          <p:cNvPr id="29699" name="Text Box 14"/>
          <p:cNvSpPr/>
          <p:nvPr>
            <p:custDataLst>
              <p:tags r:id="rId3"/>
            </p:custDataLst>
          </p:nvPr>
        </p:nvSpPr>
        <p:spPr>
          <a:xfrm>
            <a:off x="7100888" y="3575447"/>
            <a:ext cx="1494235" cy="1066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00"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208" name="文本框 47105"/>
          <p:cNvSpPr/>
          <p:nvPr>
            <p:custDataLst>
              <p:tags r:id="rId4"/>
            </p:custDataLst>
          </p:nvPr>
        </p:nvSpPr>
        <p:spPr>
          <a:xfrm>
            <a:off x="-238" y="1139349"/>
            <a:ext cx="6940153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</a:rPr>
              <a:t>1. </a:t>
            </a:r>
            <a:r>
              <a:rPr lang="zh-CN" altLang="en-US" sz="2700" b="1">
                <a:latin typeface="Times New Roman" panose="02020603050405020304" pitchFamily="18" charset="0"/>
                <a:ea typeface="宋体" panose="02010600030101010101" pitchFamily="2" charset="-122"/>
              </a:rPr>
              <a:t>角的概念的推广</a:t>
            </a:r>
            <a:r>
              <a:rPr lang="en-US" altLang="zh-CN" sz="2700" b="1">
                <a:latin typeface="Times New Roman" panose="02020603050405020304" pitchFamily="18" charset="0"/>
              </a:rPr>
              <a:t>:</a:t>
            </a:r>
            <a:r>
              <a:rPr lang="en-US" altLang="zh-CN" sz="2700" b="1">
                <a:latin typeface="Times New Roman" panose="02020603050405020304" pitchFamily="18" charset="0"/>
                <a:sym typeface="Arial" panose="020B0604020202020204" pitchFamily="34" charset="0"/>
              </a:rPr>
              <a:t>“</a:t>
            </a:r>
            <a:r>
              <a:rPr lang="zh-CN" altLang="en-US" sz="2700" b="1">
                <a:solidFill>
                  <a:srgbClr val="F90528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旋转</a:t>
            </a:r>
            <a:r>
              <a:rPr lang="zh-CN" altLang="en-US" sz="2700" b="1"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”形成角</a:t>
            </a:r>
            <a:endParaRPr lang="en-US" altLang="zh-CN" sz="2700" b="1">
              <a:solidFill>
                <a:srgbClr val="F905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27710" y="1989455"/>
            <a:ext cx="407098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 algn="l"/>
            <a:r>
              <a:rPr lang="zh-CN" sz="2400">
                <a:ea typeface="宋体" panose="02010600030101010101" pitchFamily="2" charset="-122"/>
              </a:rPr>
              <a:t>正角：射线按逆时针方向旋转形成的角．</a:t>
            </a:r>
            <a:endParaRPr lang="zh-CN" sz="2400">
              <a:ea typeface="宋体" panose="02010600030101010101" pitchFamily="2" charset="-122"/>
            </a:endParaRPr>
          </a:p>
          <a:p>
            <a:pPr marL="0" indent="304800" algn="l"/>
            <a:r>
              <a:rPr lang="zh-CN" sz="2400">
                <a:sym typeface="+mn-ea"/>
              </a:rPr>
              <a:t>负角：射线按顺时针方向旋转形成的角．</a:t>
            </a:r>
            <a:endParaRPr lang="zh-CN" sz="2400">
              <a:sym typeface="+mn-ea"/>
            </a:endParaRPr>
          </a:p>
          <a:p>
            <a:pPr marL="0" indent="304800" algn="l"/>
            <a:r>
              <a:rPr lang="zh-CN" sz="2400">
                <a:ea typeface="宋体" panose="02010600030101010101" pitchFamily="2" charset="-122"/>
              </a:rPr>
              <a:t>零角：射线没有任何旋转形成的角．</a:t>
            </a:r>
            <a:endParaRPr lang="zh-CN" sz="2400">
              <a:ea typeface="宋体" panose="02010600030101010101" pitchFamily="2" charset="-122"/>
            </a:endParaRPr>
          </a:p>
          <a:p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182880" y="226060"/>
            <a:ext cx="25933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Times New Roman" panose="02020603050405020304" pitchFamily="18" charset="0"/>
              </a:rPr>
              <a:t>数学建构</a:t>
            </a:r>
            <a:endParaRPr lang="zh-CN" altLang="en-US" sz="4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95288" y="1218010"/>
            <a:ext cx="8748712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288" y="511196"/>
            <a:ext cx="33274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Times New Roman" panose="02020603050405020304" pitchFamily="18" charset="0"/>
              </a:rPr>
              <a:t>数学建构</a:t>
            </a:r>
            <a:endParaRPr lang="zh-CN" altLang="en-US" sz="4000"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99" y="1340644"/>
            <a:ext cx="768773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宋体" panose="02010600030101010101" pitchFamily="2" charset="-122"/>
              </a:rPr>
              <a:t>2．</a:t>
            </a:r>
            <a:r>
              <a:rPr lang="zh-CN" altLang="en-US" sz="2400" dirty="0">
                <a:latin typeface="宋体" panose="02010600030101010101" pitchFamily="2" charset="-122"/>
              </a:rPr>
              <a:t>象限角的概念：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宋体" panose="02010600030101010101" pitchFamily="2" charset="-122"/>
              </a:rPr>
              <a:t>　　</a:t>
            </a:r>
            <a:r>
              <a:rPr lang="zh-CN" altLang="en-US" sz="2000" b="0" dirty="0">
                <a:latin typeface="宋体" panose="02010600030101010101" pitchFamily="2" charset="-122"/>
              </a:rPr>
              <a:t>若以角的顶点为坐标原点，角的始边为</a:t>
            </a:r>
            <a:r>
              <a:rPr lang="en-US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0" dirty="0">
                <a:latin typeface="宋体" panose="02010600030101010101" pitchFamily="2" charset="-122"/>
              </a:rPr>
              <a:t>轴正半轴，建立平面直角坐标系，这样角的终边</a:t>
            </a:r>
            <a:r>
              <a:rPr lang="en-US" sz="2000" b="0" dirty="0">
                <a:latin typeface="宋体" panose="02010600030101010101" pitchFamily="2" charset="-122"/>
              </a:rPr>
              <a:t>(</a:t>
            </a:r>
            <a:r>
              <a:rPr lang="zh-CN" altLang="en-US" sz="2000" b="0" dirty="0">
                <a:latin typeface="宋体" panose="02010600030101010101" pitchFamily="2" charset="-122"/>
              </a:rPr>
              <a:t>端点除外</a:t>
            </a:r>
            <a:r>
              <a:rPr lang="en-US" sz="2000" b="0" dirty="0">
                <a:latin typeface="宋体" panose="02010600030101010101" pitchFamily="2" charset="-122"/>
              </a:rPr>
              <a:t>)</a:t>
            </a:r>
            <a:r>
              <a:rPr lang="zh-CN" altLang="en-US" sz="2000" b="0" dirty="0">
                <a:latin typeface="宋体" panose="02010600030101010101" pitchFamily="2" charset="-122"/>
              </a:rPr>
              <a:t>在第几象限，我们就说这个角是第几象限角．</a:t>
            </a:r>
            <a:r>
              <a:rPr lang="zh-CN" altLang="en-US" b="0" dirty="0">
                <a:latin typeface="宋体" panose="02010600030101010101" pitchFamily="2" charset="-122"/>
              </a:rPr>
              <a:t>　</a:t>
            </a:r>
            <a:endParaRPr lang="en-US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宋体" panose="02010600030101010101" pitchFamily="2" charset="-122"/>
              </a:rPr>
              <a:t>3．轴线角的概念：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0" dirty="0">
                <a:latin typeface="宋体" panose="02010600030101010101" pitchFamily="2" charset="-122"/>
              </a:rPr>
              <a:t>    </a:t>
            </a:r>
            <a:r>
              <a:rPr lang="zh-CN" altLang="en-US" sz="2000" b="0" dirty="0">
                <a:latin typeface="宋体" panose="02010600030101010101" pitchFamily="2" charset="-122"/>
              </a:rPr>
              <a:t>角的终边在坐标轴上，称这个角为轴线角</a:t>
            </a:r>
            <a:endParaRPr lang="zh-CN" altLang="en-US" sz="2000" b="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67030" y="1277620"/>
            <a:ext cx="765238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dirty="0">
                <a:latin typeface="宋体" panose="02010600030101010101" pitchFamily="2" charset="-122"/>
              </a:rPr>
              <a:t>（</a:t>
            </a:r>
            <a:r>
              <a:rPr lang="en-US" altLang="zh-CN" sz="2800" dirty="0">
                <a:latin typeface="宋体" panose="02010600030101010101" pitchFamily="2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</a:rPr>
              <a:t>）</a:t>
            </a:r>
            <a:r>
              <a:rPr lang="en-US" sz="2800" dirty="0">
                <a:latin typeface="宋体" panose="02010600030101010101" pitchFamily="2" charset="-122"/>
              </a:rPr>
              <a:t>                  分别是第几象限角？              </a:t>
            </a:r>
            <a:endParaRPr lang="en-US" sz="2800" dirty="0">
              <a:latin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sz="2800" dirty="0">
                <a:latin typeface="宋体" panose="02010600030101010101" pitchFamily="2" charset="-122"/>
              </a:rPr>
              <a:t>    观察这些角，你有什么发现？</a:t>
            </a:r>
            <a:endParaRPr lang="en-US" sz="2800" dirty="0">
              <a:latin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sz="2800" dirty="0">
                <a:latin typeface="宋体" panose="02010600030101010101" pitchFamily="2" charset="-122"/>
              </a:rPr>
              <a:t>    你能写出所有与   终边相同的角吗？</a:t>
            </a:r>
            <a:endParaRPr lang="en-US" sz="2800" dirty="0">
              <a:latin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endParaRPr lang="en-US" sz="2800" dirty="0">
              <a:latin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endParaRPr lang="en-US" sz="2800" dirty="0">
              <a:latin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sz="2800" dirty="0">
                <a:latin typeface="宋体" panose="02010600030101010101" pitchFamily="2" charset="-122"/>
              </a:rPr>
              <a:t>（2）与角   终边相同的角如何表示？</a:t>
            </a:r>
            <a:endParaRPr lang="en-US" sz="2800" dirty="0">
              <a:latin typeface="宋体" panose="02010600030101010101" pitchFamily="2" charset="-122"/>
            </a:endParaRPr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218565" y="1382395"/>
          <a:ext cx="3279775" cy="525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1282700" imgH="203200" progId="Equation.KSEE3">
                  <p:embed/>
                </p:oleObj>
              </mc:Choice>
              <mc:Fallback>
                <p:oleObj name="" r:id="rId2" imgW="12827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8565" y="1382395"/>
                        <a:ext cx="3279775" cy="525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67030" y="422910"/>
            <a:ext cx="24231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Times New Roman" panose="02020603050405020304" pitchFamily="18" charset="0"/>
              </a:rPr>
              <a:t>数学建构</a:t>
            </a:r>
            <a:endParaRPr lang="zh-CN" altLang="en-US" sz="4000">
              <a:latin typeface="Times New Roman" panose="02020603050405020304" pitchFamily="18" charset="0"/>
            </a:endParaRPr>
          </a:p>
        </p:txBody>
      </p:sp>
      <p:graphicFrame>
        <p:nvGraphicFramePr>
          <p:cNvPr id="-2147482575" name="对象 -2147482576"/>
          <p:cNvGraphicFramePr>
            <a:graphicFrameLocks noChangeAspect="1"/>
          </p:cNvGraphicFramePr>
          <p:nvPr/>
        </p:nvGraphicFramePr>
        <p:xfrm>
          <a:off x="3678555" y="2458085"/>
          <a:ext cx="542925" cy="443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4" imgW="241300" imgH="203200" progId="Equation.KSEE3">
                  <p:embed/>
                </p:oleObj>
              </mc:Choice>
              <mc:Fallback>
                <p:oleObj name="" r:id="rId4" imgW="241300" imgH="2032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78555" y="2458085"/>
                        <a:ext cx="542925" cy="4432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-2147482597" name="对象 -2147482598"/>
          <p:cNvGraphicFramePr>
            <a:graphicFrameLocks noChangeAspect="1"/>
          </p:cNvGraphicFramePr>
          <p:nvPr/>
        </p:nvGraphicFramePr>
        <p:xfrm>
          <a:off x="2111375" y="4095750"/>
          <a:ext cx="401320" cy="379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6" imgW="152400" imgH="139700" progId="Equation.KSEE3">
                  <p:embed/>
                </p:oleObj>
              </mc:Choice>
              <mc:Fallback>
                <p:oleObj name="" r:id="rId6" imgW="152400" imgH="139700" progId="Equation.KSEE3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1375" y="4095750"/>
                        <a:ext cx="401320" cy="3797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214748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-214748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-214748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214748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-2147482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-2147482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275" y="451644"/>
            <a:ext cx="1811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数学应用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68657" y="974864"/>
            <a:ext cx="911971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dirty="0"/>
              <a:t>　　例</a:t>
            </a:r>
            <a:r>
              <a:rPr lang="zh-CN" altLang="en-US" sz="2000" dirty="0">
                <a:latin typeface="宋体" panose="02010600030101010101" pitchFamily="2" charset="-122"/>
              </a:rPr>
              <a:t>　</a:t>
            </a:r>
            <a:r>
              <a:rPr lang="zh-CN" altLang="en-US" sz="2000" b="0" dirty="0"/>
              <a:t>在</a:t>
            </a:r>
            <a:r>
              <a:rPr lang="en-US" sz="2000" b="0" dirty="0">
                <a:latin typeface="宋体" panose="02010600030101010101" pitchFamily="2" charset="-122"/>
              </a:rPr>
              <a:t>0</a:t>
            </a:r>
            <a:r>
              <a:rPr lang="en-US" altLang="zh-CN" sz="2000" b="0" dirty="0">
                <a:latin typeface="宋体" panose="02010600030101010101" pitchFamily="2" charset="-122"/>
              </a:rPr>
              <a:t>°</a:t>
            </a:r>
            <a:r>
              <a:rPr lang="zh-CN" altLang="en-US" sz="2000" b="0" dirty="0">
                <a:latin typeface="宋体" panose="02010600030101010101" pitchFamily="2" charset="-122"/>
              </a:rPr>
              <a:t>到</a:t>
            </a:r>
            <a:r>
              <a:rPr lang="en-US" sz="2000" b="0" dirty="0">
                <a:latin typeface="宋体" panose="02010600030101010101" pitchFamily="2" charset="-122"/>
              </a:rPr>
              <a:t>360</a:t>
            </a:r>
            <a:r>
              <a:rPr lang="en-US" altLang="zh-CN" sz="2000" b="0" dirty="0">
                <a:latin typeface="宋体" panose="02010600030101010101" pitchFamily="2" charset="-122"/>
              </a:rPr>
              <a:t>°</a:t>
            </a:r>
            <a:r>
              <a:rPr lang="zh-CN" altLang="en-US" sz="2000" b="0" dirty="0">
                <a:latin typeface="宋体" panose="02010600030101010101" pitchFamily="2" charset="-122"/>
              </a:rPr>
              <a:t>的范围内</a:t>
            </a:r>
            <a:r>
              <a:rPr lang="zh-CN" altLang="en-US" sz="2000" b="0" dirty="0"/>
              <a:t>，找出与下列各角终边相同的角，并判定</a:t>
            </a:r>
            <a:endParaRPr lang="en-US" altLang="zh-CN" sz="2000" b="0" dirty="0"/>
          </a:p>
          <a:p>
            <a:pPr algn="l">
              <a:lnSpc>
                <a:spcPct val="150000"/>
              </a:lnSpc>
            </a:pPr>
            <a:r>
              <a:rPr lang="zh-CN" altLang="en-US" sz="2000" b="0" dirty="0"/>
              <a:t>它们是第几象限角．</a:t>
            </a:r>
            <a:endParaRPr lang="zh-CN" altLang="en-US" sz="2000" b="0" dirty="0"/>
          </a:p>
          <a:p>
            <a:pPr algn="l">
              <a:lnSpc>
                <a:spcPct val="150000"/>
              </a:lnSpc>
            </a:pPr>
            <a:r>
              <a:rPr lang="zh-CN" altLang="en-US" sz="2000" b="0" dirty="0">
                <a:latin typeface="宋体" panose="02010600030101010101" pitchFamily="2" charset="-122"/>
              </a:rPr>
              <a:t>　　（</a:t>
            </a:r>
            <a:r>
              <a:rPr lang="en-US" sz="2000" b="0" dirty="0">
                <a:latin typeface="宋体" panose="02010600030101010101" pitchFamily="2" charset="-122"/>
              </a:rPr>
              <a:t>1</a:t>
            </a:r>
            <a:r>
              <a:rPr lang="zh-CN" altLang="en-US" sz="2000" b="0" dirty="0">
                <a:latin typeface="宋体" panose="02010600030101010101" pitchFamily="2" charset="-122"/>
              </a:rPr>
              <a:t>）</a:t>
            </a:r>
            <a:r>
              <a:rPr lang="en-US" sz="2000" b="0" dirty="0">
                <a:latin typeface="宋体" panose="02010600030101010101" pitchFamily="2" charset="-122"/>
              </a:rPr>
              <a:t>650</a:t>
            </a:r>
            <a:r>
              <a:rPr lang="en-US" altLang="zh-CN" sz="2000" b="0" dirty="0">
                <a:latin typeface="宋体" panose="02010600030101010101" pitchFamily="2" charset="-122"/>
              </a:rPr>
              <a:t>°</a:t>
            </a:r>
            <a:r>
              <a:rPr lang="zh-CN" altLang="en-US" sz="2000" b="0" dirty="0">
                <a:latin typeface="宋体" panose="02010600030101010101" pitchFamily="2" charset="-122"/>
              </a:rPr>
              <a:t>；</a:t>
            </a:r>
            <a:r>
              <a:rPr lang="en-US" sz="2000" b="0" dirty="0">
                <a:latin typeface="宋体" panose="02010600030101010101" pitchFamily="2" charset="-122"/>
              </a:rPr>
              <a:t>     </a:t>
            </a:r>
            <a:r>
              <a:rPr lang="zh-CN" altLang="en-US" sz="2000" b="0" dirty="0">
                <a:latin typeface="宋体" panose="02010600030101010101" pitchFamily="2" charset="-122"/>
              </a:rPr>
              <a:t>（</a:t>
            </a:r>
            <a:r>
              <a:rPr lang="en-US" sz="2000" b="0" dirty="0">
                <a:latin typeface="宋体" panose="02010600030101010101" pitchFamily="2" charset="-122"/>
              </a:rPr>
              <a:t>2</a:t>
            </a:r>
            <a:r>
              <a:rPr lang="zh-CN" altLang="en-US" sz="2000" b="0" dirty="0">
                <a:latin typeface="宋体" panose="02010600030101010101" pitchFamily="2" charset="-122"/>
              </a:rPr>
              <a:t>）－</a:t>
            </a:r>
            <a:r>
              <a:rPr lang="en-US" sz="2000" b="0" dirty="0">
                <a:latin typeface="宋体" panose="02010600030101010101" pitchFamily="2" charset="-122"/>
              </a:rPr>
              <a:t>150</a:t>
            </a:r>
            <a:r>
              <a:rPr lang="en-US" altLang="zh-CN" sz="2000" b="0" dirty="0">
                <a:latin typeface="宋体" panose="02010600030101010101" pitchFamily="2" charset="-122"/>
              </a:rPr>
              <a:t>°</a:t>
            </a:r>
            <a:r>
              <a:rPr lang="zh-CN" altLang="en-US" sz="2000" b="0" dirty="0">
                <a:latin typeface="宋体" panose="02010600030101010101" pitchFamily="2" charset="-122"/>
              </a:rPr>
              <a:t>；</a:t>
            </a:r>
            <a:r>
              <a:rPr lang="en-US" sz="2000" b="0" dirty="0">
                <a:latin typeface="宋体" panose="02010600030101010101" pitchFamily="2" charset="-122"/>
              </a:rPr>
              <a:t>     </a:t>
            </a:r>
            <a:r>
              <a:rPr lang="zh-CN" altLang="en-US" sz="2000" b="0" dirty="0">
                <a:latin typeface="宋体" panose="02010600030101010101" pitchFamily="2" charset="-122"/>
              </a:rPr>
              <a:t>（</a:t>
            </a:r>
            <a:r>
              <a:rPr lang="en-US" sz="2000" b="0" dirty="0">
                <a:latin typeface="宋体" panose="02010600030101010101" pitchFamily="2" charset="-122"/>
              </a:rPr>
              <a:t>3</a:t>
            </a:r>
            <a:r>
              <a:rPr lang="zh-CN" altLang="en-US" sz="2000" b="0" dirty="0">
                <a:latin typeface="宋体" panose="02010600030101010101" pitchFamily="2" charset="-122"/>
              </a:rPr>
              <a:t>）－</a:t>
            </a:r>
            <a:r>
              <a:rPr lang="en-US" sz="2000" b="0" dirty="0">
                <a:latin typeface="宋体" panose="02010600030101010101" pitchFamily="2" charset="-122"/>
              </a:rPr>
              <a:t>990</a:t>
            </a:r>
            <a:r>
              <a:rPr lang="en-US" altLang="zh-CN" sz="2000" b="0" dirty="0">
                <a:latin typeface="宋体" panose="02010600030101010101" pitchFamily="2" charset="-122"/>
              </a:rPr>
              <a:t>°</a:t>
            </a:r>
            <a:r>
              <a:rPr lang="en-US" sz="2000" b="0" dirty="0">
                <a:latin typeface="宋体" panose="02010600030101010101" pitchFamily="2" charset="-122"/>
              </a:rPr>
              <a:t>15</a:t>
            </a:r>
            <a:r>
              <a:rPr lang="en-US" altLang="zh-CN" sz="2000" b="0" dirty="0">
                <a:latin typeface="宋体" panose="02010600030101010101" pitchFamily="2" charset="-122"/>
              </a:rPr>
              <a:t>′</a:t>
            </a:r>
            <a:r>
              <a:rPr lang="zh-CN" altLang="en-US" sz="2000" b="0" dirty="0">
                <a:latin typeface="宋体" panose="02010600030101010101" pitchFamily="2" charset="-122"/>
              </a:rPr>
              <a:t>．</a:t>
            </a:r>
            <a:endParaRPr lang="en-US" altLang="zh-CN" sz="2000" b="0" dirty="0">
              <a:latin typeface="宋体" panose="02010600030101010101" pitchFamily="2" charset="-122"/>
            </a:endParaRPr>
          </a:p>
          <a:p>
            <a:pPr algn="l">
              <a:lnSpc>
                <a:spcPct val="125000"/>
              </a:lnSpc>
            </a:pPr>
            <a:endParaRPr lang="en-US" altLang="zh-CN" sz="2000" b="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6050" y="1002665"/>
            <a:ext cx="766572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6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谈谈你的收获</a:t>
            </a:r>
            <a:endParaRPr lang="zh-CN" altLang="zh-CN" sz="6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zh-CN" altLang="zh-CN" sz="6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med" advClick="0"/>
</p:sld>
</file>

<file path=ppt/tags/tag1.xml><?xml version="1.0" encoding="utf-8"?>
<p:tagLst xmlns:p="http://schemas.openxmlformats.org/presentationml/2006/main">
  <p:tag name="AS_UNIQUEID" val="196"/>
</p:tagLst>
</file>

<file path=ppt/tags/tag2.xml><?xml version="1.0" encoding="utf-8"?>
<p:tagLst xmlns:p="http://schemas.openxmlformats.org/presentationml/2006/main">
  <p:tag name="AS_UNIQUEID" val="197"/>
</p:tagLst>
</file>

<file path=ppt/tags/tag3.xml><?xml version="1.0" encoding="utf-8"?>
<p:tagLst xmlns:p="http://schemas.openxmlformats.org/presentationml/2006/main">
  <p:tag name="AS_UNIQUEID" val="198"/>
</p:tagLst>
</file>

<file path=ppt/tags/tag4.xml><?xml version="1.0" encoding="utf-8"?>
<p:tagLst xmlns:p="http://schemas.openxmlformats.org/presentationml/2006/main">
  <p:tag name="AS_UNIQUEID" val="206"/>
</p:tagLst>
</file>

<file path=ppt/tags/tag5.xml><?xml version="1.0" encoding="utf-8"?>
<p:tagLst xmlns:p="http://schemas.openxmlformats.org/presentationml/2006/main">
  <p:tag name="AS_UNIQUEID" val="234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</Words>
  <Application>WPS 演示</Application>
  <PresentationFormat>全屏显示(16:9)</PresentationFormat>
  <Paragraphs>66</Paragraphs>
  <Slides>10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宋体</vt:lpstr>
      <vt:lpstr>Wingdings</vt:lpstr>
      <vt:lpstr>黑体</vt:lpstr>
      <vt:lpstr>楷体</vt:lpstr>
      <vt:lpstr>Times New Roman</vt:lpstr>
      <vt:lpstr>楷体_GB2312</vt:lpstr>
      <vt:lpstr>新宋体</vt:lpstr>
      <vt:lpstr>Symbol</vt:lpstr>
      <vt:lpstr>微软雅黑</vt:lpstr>
      <vt:lpstr>Arial Unicode MS</vt:lpstr>
      <vt:lpstr>默认设计模板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25</cp:revision>
  <dcterms:created xsi:type="dcterms:W3CDTF">2020-09-26T11:32:00Z</dcterms:created>
  <dcterms:modified xsi:type="dcterms:W3CDTF">2020-11-24T02:21:55Z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