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1040" r:id="rId4"/>
    <p:sldId id="1064" r:id="rId6"/>
    <p:sldId id="1065" r:id="rId7"/>
    <p:sldId id="1066" r:id="rId8"/>
    <p:sldId id="1067" r:id="rId9"/>
    <p:sldId id="1037" r:id="rId10"/>
    <p:sldId id="1038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0FD44-77D1-417F-864B-D94B8CD1C7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F6E42-7A14-411E-B386-9C56A9608AA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75458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48" y="1122294"/>
            <a:ext cx="9143683" cy="238745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48" y="3601817"/>
            <a:ext cx="9143683" cy="16556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3765" indent="0" algn="ctr">
              <a:buNone/>
              <a:defRPr sz="1865"/>
            </a:lvl3pPr>
            <a:lvl4pPr marL="1370965" indent="0" algn="ctr">
              <a:buNone/>
              <a:defRPr sz="1600"/>
            </a:lvl4pPr>
            <a:lvl5pPr marL="1828165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1930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/>
              <a:t>单击此处编辑母版副标题样式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025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4DA96E64-783D-463C-BA44-F5AF67B4648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7759" y="6356113"/>
            <a:ext cx="4116060" cy="363932"/>
          </a:xfrm>
          <a:prstGeom prst="rect">
            <a:avLst/>
          </a:prstGeo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923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A8C676CA-DACA-4216-AE75-62203F83776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71" y="365103"/>
            <a:ext cx="10515236" cy="1325481"/>
          </a:xfrm>
          <a:prstGeom prst="rect">
            <a:avLst/>
          </a:prstGeom>
        </p:spPr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71" y="1825513"/>
            <a:ext cx="10515236" cy="4351070"/>
          </a:xfrm>
          <a:prstGeom prst="rect">
            <a:avLst/>
          </a:prstGeom>
        </p:spPr>
        <p:txBody>
          <a:bodyPr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025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4DA96E64-783D-463C-BA44-F5AF67B4648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7759" y="6356113"/>
            <a:ext cx="4116060" cy="363932"/>
          </a:xfrm>
          <a:prstGeom prst="rect">
            <a:avLst/>
          </a:prstGeo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923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A8C676CA-DACA-4216-AE75-62203F83776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21" y="1709633"/>
            <a:ext cx="10515236" cy="285256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21" y="4589180"/>
            <a:ext cx="10515236" cy="15000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765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3pPr>
            <a:lvl4pPr marL="1370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9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025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4DA96E64-783D-463C-BA44-F5AF67B4648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7759" y="6356113"/>
            <a:ext cx="4116060" cy="363932"/>
          </a:xfrm>
          <a:prstGeom prst="rect">
            <a:avLst/>
          </a:prstGeo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923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A8C676CA-DACA-4216-AE75-62203F83776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71" y="365103"/>
            <a:ext cx="10515236" cy="1325481"/>
          </a:xfrm>
          <a:prstGeom prst="rect">
            <a:avLst/>
          </a:prstGeom>
        </p:spPr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71" y="1825513"/>
            <a:ext cx="5181421" cy="4351070"/>
          </a:xfrm>
          <a:prstGeom prst="rect">
            <a:avLst/>
          </a:prstGeom>
        </p:spPr>
        <p:txBody>
          <a:bodyPr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1986" y="1825513"/>
            <a:ext cx="5181421" cy="4351070"/>
          </a:xfrm>
          <a:prstGeom prst="rect">
            <a:avLst/>
          </a:prstGeom>
        </p:spPr>
        <p:txBody>
          <a:bodyPr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025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4DA96E64-783D-463C-BA44-F5AF67B4648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7759" y="6356113"/>
            <a:ext cx="4116060" cy="363932"/>
          </a:xfrm>
          <a:prstGeom prst="rect">
            <a:avLst/>
          </a:prstGeo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923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A8C676CA-DACA-4216-AE75-62203F83776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58" y="365103"/>
            <a:ext cx="10515236" cy="1325481"/>
          </a:xfrm>
          <a:prstGeom prst="rect">
            <a:avLst/>
          </a:prstGeom>
        </p:spPr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60" y="1681059"/>
            <a:ext cx="5157608" cy="8238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3765" indent="0">
              <a:buNone/>
              <a:defRPr sz="1865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1930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60" y="2504920"/>
            <a:ext cx="5157608" cy="3684361"/>
          </a:xfrm>
          <a:prstGeom prst="rect">
            <a:avLst/>
          </a:prstGeom>
        </p:spPr>
        <p:txBody>
          <a:bodyPr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1986" y="1681059"/>
            <a:ext cx="5183008" cy="8238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3765" indent="0">
              <a:buNone/>
              <a:defRPr sz="1865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1930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1986" y="2504920"/>
            <a:ext cx="5183008" cy="3684361"/>
          </a:xfrm>
          <a:prstGeom prst="rect">
            <a:avLst/>
          </a:prstGeom>
        </p:spPr>
        <p:txBody>
          <a:bodyPr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025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4DA96E64-783D-463C-BA44-F5AF67B4648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7759" y="6356113"/>
            <a:ext cx="4116060" cy="363932"/>
          </a:xfrm>
          <a:prstGeom prst="rect">
            <a:avLst/>
          </a:prstGeo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923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A8C676CA-DACA-4216-AE75-62203F83776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71" y="365103"/>
            <a:ext cx="10515236" cy="1325481"/>
          </a:xfrm>
          <a:prstGeom prst="rect">
            <a:avLst/>
          </a:prstGeom>
        </p:spPr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025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4DA96E64-783D-463C-BA44-F5AF67B4648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7759" y="6356113"/>
            <a:ext cx="4116060" cy="363932"/>
          </a:xfrm>
          <a:prstGeom prst="rect">
            <a:avLst/>
          </a:prstGeo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923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A8C676CA-DACA-4216-AE75-62203F83776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025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4DA96E64-783D-463C-BA44-F5AF67B4648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7759" y="6356113"/>
            <a:ext cx="4116060" cy="363932"/>
          </a:xfrm>
          <a:prstGeom prst="rect">
            <a:avLst/>
          </a:prstGeo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923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A8C676CA-DACA-4216-AE75-62203F83776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60" y="457172"/>
            <a:ext cx="3932101" cy="1600102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008" y="987365"/>
            <a:ext cx="6171986" cy="487332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60" y="2057273"/>
            <a:ext cx="3932101" cy="38113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65"/>
            </a:lvl2pPr>
            <a:lvl3pPr marL="913765" indent="0">
              <a:buNone/>
              <a:defRPr sz="1200"/>
            </a:lvl3pPr>
            <a:lvl4pPr marL="1370965" indent="0">
              <a:buNone/>
              <a:defRPr sz="1065"/>
            </a:lvl4pPr>
            <a:lvl5pPr marL="1828165" indent="0">
              <a:buNone/>
              <a:defRPr sz="1065"/>
            </a:lvl5pPr>
            <a:lvl6pPr marL="2285365" indent="0">
              <a:buNone/>
              <a:defRPr sz="1065"/>
            </a:lvl6pPr>
            <a:lvl7pPr marL="2741930" indent="0">
              <a:buNone/>
              <a:defRPr sz="1065"/>
            </a:lvl7pPr>
            <a:lvl8pPr marL="3199765" indent="0">
              <a:buNone/>
              <a:defRPr sz="1065"/>
            </a:lvl8pPr>
            <a:lvl9pPr marL="3656965" indent="0">
              <a:buNone/>
              <a:defRPr sz="1065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025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4DA96E64-783D-463C-BA44-F5AF67B4648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7759" y="6356113"/>
            <a:ext cx="4116060" cy="363932"/>
          </a:xfrm>
          <a:prstGeom prst="rect">
            <a:avLst/>
          </a:prstGeo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923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A8C676CA-DACA-4216-AE75-62203F83776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60" y="457172"/>
            <a:ext cx="3932101" cy="1600102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08" y="987365"/>
            <a:ext cx="6171986" cy="487332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3765" indent="0">
              <a:buNone/>
              <a:defRPr sz="2400"/>
            </a:lvl3pPr>
            <a:lvl4pPr marL="1370965" indent="0">
              <a:buNone/>
              <a:defRPr sz="2000"/>
            </a:lvl4pPr>
            <a:lvl5pPr marL="1828165" indent="0">
              <a:buNone/>
              <a:defRPr sz="2000"/>
            </a:lvl5pPr>
            <a:lvl6pPr marL="2285365" indent="0">
              <a:buNone/>
              <a:defRPr sz="2000"/>
            </a:lvl6pPr>
            <a:lvl7pPr marL="2741930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fontAlgn="auto"/>
            <a:r>
              <a:rPr lang="zh-CN" altLang="en-US" strike="noStrike" noProof="1"/>
              <a:t>单击图标添加图片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60" y="2057273"/>
            <a:ext cx="3932101" cy="38113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65"/>
            </a:lvl2pPr>
            <a:lvl3pPr marL="913765" indent="0">
              <a:buNone/>
              <a:defRPr sz="1200"/>
            </a:lvl3pPr>
            <a:lvl4pPr marL="1370965" indent="0">
              <a:buNone/>
              <a:defRPr sz="1065"/>
            </a:lvl4pPr>
            <a:lvl5pPr marL="1828165" indent="0">
              <a:buNone/>
              <a:defRPr sz="1065"/>
            </a:lvl5pPr>
            <a:lvl6pPr marL="2285365" indent="0">
              <a:buNone/>
              <a:defRPr sz="1065"/>
            </a:lvl6pPr>
            <a:lvl7pPr marL="2741930" indent="0">
              <a:buNone/>
              <a:defRPr sz="1065"/>
            </a:lvl7pPr>
            <a:lvl8pPr marL="3199765" indent="0">
              <a:buNone/>
              <a:defRPr sz="1065"/>
            </a:lvl8pPr>
            <a:lvl9pPr marL="3656965" indent="0">
              <a:buNone/>
              <a:defRPr sz="1065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025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4DA96E64-783D-463C-BA44-F5AF67B4648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7759" y="6356113"/>
            <a:ext cx="4116060" cy="363932"/>
          </a:xfrm>
          <a:prstGeom prst="rect">
            <a:avLst/>
          </a:prstGeo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923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A8C676CA-DACA-4216-AE75-62203F83776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71" y="365103"/>
            <a:ext cx="10515236" cy="1325481"/>
          </a:xfrm>
          <a:prstGeom prst="rect">
            <a:avLst/>
          </a:prstGeom>
        </p:spPr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71" y="1825513"/>
            <a:ext cx="10515236" cy="4351070"/>
          </a:xfrm>
          <a:prstGeom prst="rect">
            <a:avLst/>
          </a:prstGeom>
        </p:spPr>
        <p:txBody>
          <a:bodyPr vert="eaVert"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025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4DA96E64-783D-463C-BA44-F5AF67B4648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7759" y="6356113"/>
            <a:ext cx="4116060" cy="363932"/>
          </a:xfrm>
          <a:prstGeom prst="rect">
            <a:avLst/>
          </a:prstGeo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923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A8C676CA-DACA-4216-AE75-62203F83776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598" y="365102"/>
            <a:ext cx="2628808" cy="5811480"/>
          </a:xfrm>
          <a:prstGeom prst="rect">
            <a:avLst/>
          </a:prstGeom>
        </p:spPr>
        <p:txBody>
          <a:bodyPr vert="eaVert"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71" y="365102"/>
            <a:ext cx="7734031" cy="5811480"/>
          </a:xfrm>
          <a:prstGeom prst="rect">
            <a:avLst/>
          </a:prstGeom>
        </p:spPr>
        <p:txBody>
          <a:bodyPr vert="eaVert"/>
          <a:lstStyle/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025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4DA96E64-783D-463C-BA44-F5AF67B4648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7759" y="6356113"/>
            <a:ext cx="4116060" cy="363932"/>
          </a:xfrm>
          <a:prstGeom prst="rect">
            <a:avLst/>
          </a:prstGeo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923" y="6356113"/>
            <a:ext cx="2742629" cy="363932"/>
          </a:xfrm>
          <a:prstGeom prst="rect">
            <a:avLst/>
          </a:prstGeom>
        </p:spPr>
        <p:txBody>
          <a:bodyPr/>
          <a:lstStyle/>
          <a:p>
            <a:pPr fontAlgn="auto"/>
            <a:fld id="{A8C676CA-DACA-4216-AE75-62203F83776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矩形 175"/>
          <p:cNvSpPr/>
          <p:nvPr userDrawn="1"/>
        </p:nvSpPr>
        <p:spPr>
          <a:xfrm>
            <a:off x="0" y="0"/>
            <a:ext cx="12191576" cy="685757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67000">
                <a:schemeClr val="bg1">
                  <a:lumMod val="75000"/>
                  <a:alpha val="25000"/>
                </a:schemeClr>
              </a:gs>
              <a:gs pos="100000">
                <a:schemeClr val="bg1">
                  <a:lumMod val="65000"/>
                  <a:alpha val="4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rtlCol="0" anchor="ctr"/>
          <a:lstStyle/>
          <a:p>
            <a:pPr algn="ctr" fontAlgn="auto"/>
            <a:endParaRPr lang="zh-CN" altLang="en-US" sz="1865" strike="noStrike" noProof="1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 showMasterSp="0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 vert="horz" wrap="square" lIns="82589" tIns="41294" rIns="82589" bIns="41294" numCol="1" anchor="t" anchorCtr="0" compatLnSpc="1"/>
          <a:lstStyle/>
          <a:p>
            <a:pPr marL="309880" marR="0" lvl="0" indent="-309880" algn="l" defTabSz="8255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9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6"/>
          <p:cNvSpPr>
            <a:spLocks noGrp="1"/>
          </p:cNvSpPr>
          <p:nvPr>
            <p:ph type="sldNum" sz="quarter" idx="4"/>
          </p:nvPr>
        </p:nvSpPr>
        <p:spPr>
          <a:xfrm>
            <a:off x="8737897" y="6246087"/>
            <a:ext cx="2844207" cy="2877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FEFB9-01AB-44F4-ABB0-5BC4AB4685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123C-176A-4B8F-88A8-8DDEB17ABB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6pPr>
      <a:lvl7pPr marL="29705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913765" algn="l" defTabSz="91376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6pPr>
      <a:lvl7pPr marL="2741930" algn="l" defTabSz="91376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376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376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TextBox 2"/>
          <p:cNvSpPr txBox="1"/>
          <p:nvPr/>
        </p:nvSpPr>
        <p:spPr>
          <a:xfrm>
            <a:off x="552176" y="1573556"/>
            <a:ext cx="7453688" cy="30957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65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一、读不懂   对语言材料的理解出现偏差</a:t>
            </a:r>
            <a:endParaRPr kumimoji="0" lang="zh-CN" altLang="en-US" sz="2665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65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二、想不通   情节不连贯  逻辑性不强</a:t>
            </a:r>
            <a:endParaRPr kumimoji="0" lang="zh-CN" altLang="en-US" sz="2665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65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三、写不好   (</a:t>
            </a:r>
            <a:r>
              <a:rPr kumimoji="0" lang="en-US" altLang="zh-CN" sz="2665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kumimoji="0" lang="zh-CN" altLang="en-US" sz="2665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)在语言准确性方面问题较多</a:t>
            </a:r>
            <a:endParaRPr kumimoji="0" lang="zh-CN" altLang="en-US" sz="2665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65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(</a:t>
            </a:r>
            <a:r>
              <a:rPr kumimoji="0" lang="en-US" altLang="zh-CN" sz="2665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kumimoji="0" lang="zh-CN" altLang="en-US" sz="2665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)在细节描写方面力不从心</a:t>
            </a:r>
            <a:endParaRPr kumimoji="0" lang="zh-CN" altLang="en-US" sz="2665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65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(</a:t>
            </a:r>
            <a:r>
              <a:rPr kumimoji="0" lang="en-US" altLang="zh-CN" sz="2665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kumimoji="0" lang="zh-CN" altLang="en-US" sz="2665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)语言缺乏与前面材料的协同性</a:t>
            </a:r>
            <a:endParaRPr kumimoji="0" lang="zh-CN" altLang="en-US" sz="2665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0366" y="535311"/>
            <a:ext cx="6222813" cy="713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800" b="0" i="0" u="none" strike="noStrike" kern="1200" cap="none" spc="0" normalizeH="0" baseline="0" noProof="1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  <a:r>
              <a:rPr kumimoji="0" lang="zh-CN" altLang="en-US" sz="4800" b="0" i="0" u="none" strike="noStrike" kern="1200" cap="none" spc="0" normalizeH="0" baseline="0" noProof="1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读后续写问题</a:t>
            </a:r>
            <a:endParaRPr kumimoji="0" lang="zh-CN" altLang="en-US" sz="4800" b="0" i="0" u="none" strike="noStrike" kern="1200" cap="none" spc="0" normalizeH="0" baseline="0" noProof="1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7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0070C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教学建议</a:t>
            </a:r>
            <a:endParaRPr lang="zh-CN" altLang="en-US" dirty="0">
              <a:solidFill>
                <a:srgbClr val="0070C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67259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1. </a:t>
            </a:r>
            <a:r>
              <a:rPr lang="zh-CN" altLang="en-US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强化阅读指导，确保逻辑建构</a:t>
            </a:r>
            <a:endParaRPr lang="zh-CN" altLang="en-US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/>
              <a:t>       对于读后续写这一题型而言，阅读能力重要。教师要悉心指导学生的阅读过程，确保续写段落和所给语篇逻辑上能够无缝对接。鉴于读后续写多为记叙问题，因此，教师可以引导学生从故事的六要素（</a:t>
            </a:r>
            <a:r>
              <a:rPr lang="en-US" altLang="zh-CN" dirty="0"/>
              <a:t>who, when, where, what, why, how</a:t>
            </a:r>
            <a:r>
              <a:rPr lang="zh-CN" altLang="en-US" dirty="0"/>
              <a:t>）着手梳理清楚故事的情节，以防故事线在逻辑上出现断层。当然，值得一提的是在这一梳理过程中，要更多地聚焦</a:t>
            </a:r>
            <a:r>
              <a:rPr lang="en-US" altLang="zh-CN" dirty="0"/>
              <a:t>how</a:t>
            </a:r>
            <a:r>
              <a:rPr lang="zh-CN" altLang="en-US" dirty="0"/>
              <a:t>和</a:t>
            </a:r>
            <a:r>
              <a:rPr lang="en-US" altLang="zh-CN" dirty="0"/>
              <a:t>why</a:t>
            </a:r>
            <a:r>
              <a:rPr lang="zh-CN" altLang="en-US" dirty="0"/>
              <a:t>。</a:t>
            </a:r>
            <a:endParaRPr lang="zh-CN" altLang="en-US" dirty="0"/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9574" y="632298"/>
            <a:ext cx="10680971" cy="537939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2. </a:t>
            </a:r>
            <a:r>
              <a:rPr lang="zh-CN" altLang="en-US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实践读写结合，落实过程写作</a:t>
            </a:r>
            <a:endParaRPr lang="zh-CN" altLang="en-US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/>
              <a:t>       读后续写的训练，不能只停留在考试题的层面，教师要积极地将读后续写的训练和日常的教学相结合。立足基础，以读促写，以写促读。通过阅读教学，给学生提供相应的语言范本，为学生模仿、使用语言做好储备，培养写作技能。同时，通过写作促进学生进行广泛阅读，积累语言和话题信息。真正地做好读写结合，有利于培养学生续写能力。</a:t>
            </a:r>
            <a:endParaRPr lang="zh-CN" altLang="en-US" dirty="0"/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0378" y="843080"/>
            <a:ext cx="10844720" cy="509079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3. </a:t>
            </a:r>
            <a:r>
              <a:rPr lang="zh-CN" altLang="en-US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突出细节描写，丰富续写语言</a:t>
            </a:r>
            <a:endParaRPr lang="zh-CN" altLang="en-US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/>
              <a:t>       读后续写的语言有别于其他形式的写作。首先从文体的角度看，记叙文的语言多环境描写、心理描写、细节描写，而这些描写正是学生所欠缺。教师当积极在日常的教学过程中穿插对于学生描写能力的培养。其次，续写部分的语言要尽可能地贴近原文风格，这对于续写部分语言的丰富度提出了新的要求，需要通过长期的训练来达成。</a:t>
            </a:r>
            <a:endParaRPr lang="zh-CN" altLang="en-US" dirty="0"/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3919" y="775036"/>
            <a:ext cx="10932268" cy="511019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4. </a:t>
            </a:r>
            <a:r>
              <a:rPr lang="zh-CN" altLang="en-US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深入探究话题，丰富写作素材</a:t>
            </a:r>
            <a:endParaRPr lang="zh-CN" altLang="en-US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/>
              <a:t>        高分的文章一定是有思想内涵，表达清晰的文章。要做到这一点必须强化学生对于话题的深入思考，教会他们辩证地、全面地、深入地从不同角度对同一话题进行思考，并凝练自己的观点。这样在实际的续写的过程中，就不会受制于主题的提升。</a:t>
            </a:r>
            <a:endParaRPr lang="zh-CN" altLang="en-US" dirty="0"/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337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5839" y="1878141"/>
            <a:ext cx="5395502" cy="413020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0338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78141"/>
            <a:ext cx="5484369" cy="431640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19062" y="663458"/>
            <a:ext cx="6724558" cy="6613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400" b="0" i="0" u="none" strike="noStrike" kern="1200" cap="none" spc="0" normalizeH="0" baseline="0" noProof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  <a:r>
              <a:rPr kumimoji="0" lang="zh-CN" altLang="en-US" sz="4400" b="0" i="0" u="none" strike="noStrike" kern="1200" cap="none" spc="0" normalizeH="0" baseline="0" noProof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读后续写四个维度标准</a:t>
            </a:r>
            <a:endParaRPr kumimoji="0" lang="zh-CN" altLang="en-US" sz="4400" b="0" i="0" u="none" strike="noStrike" kern="1200" cap="none" spc="0" normalizeH="0" baseline="0" noProof="1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361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658" y="662693"/>
            <a:ext cx="5882155" cy="43968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1362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6518" y="751139"/>
            <a:ext cx="6125482" cy="32457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1363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8809" y="3948870"/>
            <a:ext cx="6125482" cy="16419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835</Words>
  <Application>WPS 演示</Application>
  <PresentationFormat>宽屏</PresentationFormat>
  <Paragraphs>28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方正粗黑宋简体</vt:lpstr>
      <vt:lpstr>微软雅黑</vt:lpstr>
      <vt:lpstr>等线</vt:lpstr>
      <vt:lpstr>Arial Unicode MS</vt:lpstr>
      <vt:lpstr>Office 主题​​</vt:lpstr>
      <vt:lpstr>Office 主题</vt:lpstr>
      <vt:lpstr>PowerPoint 演示文稿</vt:lpstr>
      <vt:lpstr>教学建议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高三调研考试命题解读 书面表达篇</dc:title>
  <dc:creator>吕华兵</dc:creator>
  <cp:lastModifiedBy>Administrator</cp:lastModifiedBy>
  <cp:revision>17</cp:revision>
  <dcterms:created xsi:type="dcterms:W3CDTF">2020-09-06T15:26:00Z</dcterms:created>
  <dcterms:modified xsi:type="dcterms:W3CDTF">2020-11-20T09:13:43Z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