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481" r:id="rId3"/>
    <p:sldId id="482" r:id="rId4"/>
    <p:sldId id="500" r:id="rId5"/>
    <p:sldId id="488" r:id="rId6"/>
    <p:sldId id="489" r:id="rId7"/>
    <p:sldId id="527" r:id="rId8"/>
    <p:sldId id="521" r:id="rId9"/>
    <p:sldId id="516" r:id="rId10"/>
    <p:sldId id="517" r:id="rId11"/>
    <p:sldId id="518" r:id="rId12"/>
    <p:sldId id="519" r:id="rId13"/>
    <p:sldId id="520" r:id="rId14"/>
    <p:sldId id="512" r:id="rId15"/>
    <p:sldId id="514" r:id="rId16"/>
    <p:sldId id="515" r:id="rId17"/>
    <p:sldId id="494" r:id="rId18"/>
    <p:sldId id="492" r:id="rId19"/>
    <p:sldId id="528" r:id="rId20"/>
    <p:sldId id="525" r:id="rId21"/>
    <p:sldId id="501" r:id="rId22"/>
    <p:sldId id="502" r:id="rId23"/>
    <p:sldId id="504" r:id="rId24"/>
    <p:sldId id="505" r:id="rId25"/>
    <p:sldId id="526" r:id="rId26"/>
    <p:sldId id="506" r:id="rId27"/>
    <p:sldId id="509" r:id="rId28"/>
    <p:sldId id="511" r:id="rId29"/>
    <p:sldId id="530" r:id="rId30"/>
    <p:sldId id="529" r:id="rId31"/>
  </p:sldIdLst>
  <p:sldSz cx="9144000" cy="5143500" type="screen16x9"/>
  <p:notesSz cx="6858000" cy="9144000"/>
  <p:custDataLst>
    <p:tags r:id="rId3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5" autoAdjust="0"/>
    <p:restoredTop sz="94728" autoAdjust="0"/>
  </p:normalViewPr>
  <p:slideViewPr>
    <p:cSldViewPr>
      <p:cViewPr varScale="1">
        <p:scale>
          <a:sx n="91" d="100"/>
          <a:sy n="91" d="100"/>
        </p:scale>
        <p:origin x="-456" y="-68"/>
      </p:cViewPr>
      <p:guideLst>
        <p:guide orient="horz" pos="577"/>
        <p:guide orient="horz" pos="2935"/>
        <p:guide pos="2880"/>
        <p:guide pos="975"/>
        <p:guide pos="93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6" Type="http://schemas.openxmlformats.org/officeDocument/2006/relationships/tags" Target="tags/tag1.xml"/><Relationship Id="rId35" Type="http://schemas.openxmlformats.org/officeDocument/2006/relationships/tableStyles" Target="tableStyles.xml"/><Relationship Id="rId34" Type="http://schemas.openxmlformats.org/officeDocument/2006/relationships/viewProps" Target="viewProps.xml"/><Relationship Id="rId33" Type="http://schemas.openxmlformats.org/officeDocument/2006/relationships/presProps" Target="presProps.xml"/><Relationship Id="rId32" Type="http://schemas.openxmlformats.org/officeDocument/2006/relationships/notesMaster" Target="notesMasters/notesMaster1.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9C039C-06FE-4592-B3E9-0B0888A76201}"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41AE1B-D951-4BF6-970E-6FC357A294C9}"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AE23C18-67ED-4F86-A60C-F1894B511419}"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8BF9860-5A5F-4134-A016-F0B094DF592E}" type="slidenum">
              <a:rPr lang="zh-CN" altLang="en-US" smtClean="0"/>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9EC4AAC-8ADB-4D46-A33E-D3B8A8DB6441}"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8BF9860-5A5F-4134-A016-F0B094DF592E}" type="slidenum">
              <a:rPr lang="zh-CN" altLang="en-US" smtClean="0"/>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5E86090-F87F-43B1-A84B-144EF55DBC67}"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8BF9860-5A5F-4134-A016-F0B094DF592E}" type="slidenum">
              <a:rPr lang="zh-CN" altLang="en-US" smtClean="0"/>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98A0829-9887-4E1F-BDE0-2DFC4BDFF94E}"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8BF9860-5A5F-4134-A016-F0B094DF592E}" type="slidenum">
              <a:rPr lang="zh-CN" altLang="en-US" smtClean="0"/>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2256E3BE-84D8-422C-817B-A172DADF64F7}" type="datetime1">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8BF9860-5A5F-4134-A016-F0B094DF592E}" type="slidenum">
              <a:rPr lang="zh-CN" altLang="en-US" smtClean="0"/>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95B011C1-AE1F-48FF-9596-8DB86F479B55}"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8BF9860-5A5F-4134-A016-F0B094DF592E}" type="slidenum">
              <a:rPr lang="zh-CN" altLang="en-US" smtClean="0"/>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BF8D92A-7F8E-4418-8392-B92D36A3FD7A}" type="datetime1">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8BF9860-5A5F-4134-A016-F0B094DF592E}" type="slidenum">
              <a:rPr lang="zh-CN" altLang="en-US" smtClean="0"/>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44B9C8E-5CF0-4E04-ABD5-651706597DC0}" type="datetime1">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8BF9860-5A5F-4134-A016-F0B094DF592E}" type="slidenum">
              <a:rPr lang="zh-CN" altLang="en-US" smtClean="0"/>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直角三角形 4"/>
          <p:cNvSpPr>
            <a:spLocks noChangeAspect="1"/>
          </p:cNvSpPr>
          <p:nvPr userDrawn="1"/>
        </p:nvSpPr>
        <p:spPr bwMode="auto">
          <a:xfrm rot="18745698" flipH="1">
            <a:off x="-1389639" y="-630069"/>
            <a:ext cx="2753878" cy="2520000"/>
          </a:xfrm>
          <a:prstGeom prst="rtTriangle">
            <a:avLst/>
          </a:prstGeom>
          <a:solidFill>
            <a:srgbClr val="BE1333"/>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2400" b="0" i="0" u="none" strike="noStrike" cap="none" normalizeH="0" baseline="0" smtClean="0">
              <a:ln>
                <a:noFill/>
              </a:ln>
              <a:solidFill>
                <a:schemeClr val="tx1"/>
              </a:solidFill>
              <a:effectLst/>
              <a:latin typeface="Times New Roman" panose="02020603050405020304" pitchFamily="18" charset="0"/>
            </a:endParaRPr>
          </a:p>
        </p:txBody>
      </p:sp>
      <p:sp>
        <p:nvSpPr>
          <p:cNvPr id="6" name="直角三角形 2"/>
          <p:cNvSpPr>
            <a:spLocks noChangeAspect="1"/>
          </p:cNvSpPr>
          <p:nvPr userDrawn="1"/>
        </p:nvSpPr>
        <p:spPr bwMode="auto">
          <a:xfrm rot="2854302">
            <a:off x="8407900" y="3906843"/>
            <a:ext cx="1026633" cy="1647132"/>
          </a:xfrm>
          <a:custGeom>
            <a:avLst/>
            <a:gdLst>
              <a:gd name="connsiteX0" fmla="*/ 0 w 1800000"/>
              <a:gd name="connsiteY0" fmla="*/ 1647132 h 1647132"/>
              <a:gd name="connsiteX1" fmla="*/ 0 w 1800000"/>
              <a:gd name="connsiteY1" fmla="*/ 0 h 1647132"/>
              <a:gd name="connsiteX2" fmla="*/ 1800000 w 1800000"/>
              <a:gd name="connsiteY2" fmla="*/ 1647132 h 1647132"/>
              <a:gd name="connsiteX3" fmla="*/ 0 w 1800000"/>
              <a:gd name="connsiteY3" fmla="*/ 1647132 h 1647132"/>
              <a:gd name="connsiteX0-1" fmla="*/ 0 w 1800000"/>
              <a:gd name="connsiteY0-2" fmla="*/ 1647132 h 1647132"/>
              <a:gd name="connsiteX1-3" fmla="*/ 0 w 1800000"/>
              <a:gd name="connsiteY1-4" fmla="*/ 0 h 1647132"/>
              <a:gd name="connsiteX2-5" fmla="*/ 1800000 w 1800000"/>
              <a:gd name="connsiteY2-6" fmla="*/ 1647132 h 1647132"/>
              <a:gd name="connsiteX3-7" fmla="*/ 373313 w 1800000"/>
              <a:gd name="connsiteY3-8" fmla="*/ 1645498 h 1647132"/>
              <a:gd name="connsiteX4" fmla="*/ 0 w 1800000"/>
              <a:gd name="connsiteY4" fmla="*/ 1647132 h 1647132"/>
              <a:gd name="connsiteX0-9" fmla="*/ 0 w 1026633"/>
              <a:gd name="connsiteY0-10" fmla="*/ 1647132 h 1647132"/>
              <a:gd name="connsiteX1-11" fmla="*/ 0 w 1026633"/>
              <a:gd name="connsiteY1-12" fmla="*/ 0 h 1647132"/>
              <a:gd name="connsiteX2-13" fmla="*/ 1026633 w 1026633"/>
              <a:gd name="connsiteY2-14" fmla="*/ 940249 h 1647132"/>
              <a:gd name="connsiteX3-15" fmla="*/ 373313 w 1026633"/>
              <a:gd name="connsiteY3-16" fmla="*/ 1645498 h 1647132"/>
              <a:gd name="connsiteX4-17" fmla="*/ 0 w 1026633"/>
              <a:gd name="connsiteY4-18" fmla="*/ 1647132 h 1647132"/>
            </a:gdLst>
            <a:ahLst/>
            <a:cxnLst>
              <a:cxn ang="0">
                <a:pos x="connsiteX0-1" y="connsiteY0-2"/>
              </a:cxn>
              <a:cxn ang="0">
                <a:pos x="connsiteX1-3" y="connsiteY1-4"/>
              </a:cxn>
              <a:cxn ang="0">
                <a:pos x="connsiteX2-5" y="connsiteY2-6"/>
              </a:cxn>
              <a:cxn ang="0">
                <a:pos x="connsiteX3-7" y="connsiteY3-8"/>
              </a:cxn>
              <a:cxn ang="0">
                <a:pos x="connsiteX4-17" y="connsiteY4-18"/>
              </a:cxn>
            </a:cxnLst>
            <a:rect l="l" t="t" r="r" b="b"/>
            <a:pathLst>
              <a:path w="1026633" h="1647131">
                <a:moveTo>
                  <a:pt x="0" y="1647132"/>
                </a:moveTo>
                <a:lnTo>
                  <a:pt x="0" y="0"/>
                </a:lnTo>
                <a:lnTo>
                  <a:pt x="1026633" y="940249"/>
                </a:lnTo>
                <a:lnTo>
                  <a:pt x="373313" y="1645498"/>
                </a:lnTo>
                <a:lnTo>
                  <a:pt x="0" y="1647132"/>
                </a:lnTo>
                <a:close/>
              </a:path>
            </a:pathLst>
          </a:custGeom>
          <a:solidFill>
            <a:srgbClr val="DADADA"/>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zh-CN" altLang="en-US" sz="2400" b="0" i="0" u="none" strike="noStrike" cap="none" normalizeH="0" baseline="0" smtClean="0">
              <a:ln>
                <a:noFill/>
              </a:ln>
              <a:solidFill>
                <a:schemeClr val="tx1"/>
              </a:solidFill>
              <a:effectLst/>
              <a:latin typeface="Times New Roman" panose="02020603050405020304" pitchFamily="18" charset="0"/>
            </a:endParaRPr>
          </a:p>
        </p:txBody>
      </p:sp>
      <p:grpSp>
        <p:nvGrpSpPr>
          <p:cNvPr id="7" name="组合 6"/>
          <p:cNvGrpSpPr>
            <a:grpSpLocks noChangeAspect="1"/>
          </p:cNvGrpSpPr>
          <p:nvPr userDrawn="1"/>
        </p:nvGrpSpPr>
        <p:grpSpPr>
          <a:xfrm>
            <a:off x="185976" y="655017"/>
            <a:ext cx="725013" cy="540000"/>
            <a:chOff x="2679236" y="1008128"/>
            <a:chExt cx="2305176" cy="1716930"/>
          </a:xfrm>
        </p:grpSpPr>
        <p:sp>
          <p:nvSpPr>
            <p:cNvPr id="8" name="圆柱形 7"/>
            <p:cNvSpPr/>
            <p:nvPr/>
          </p:nvSpPr>
          <p:spPr>
            <a:xfrm>
              <a:off x="3757068" y="1788954"/>
              <a:ext cx="144000" cy="936104"/>
            </a:xfrm>
            <a:prstGeom prst="can">
              <a:avLst>
                <a:gd name="adj" fmla="val 30102"/>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228"/>
            <p:cNvSpPr/>
            <p:nvPr/>
          </p:nvSpPr>
          <p:spPr>
            <a:xfrm rot="18089380">
              <a:off x="3063522" y="623842"/>
              <a:ext cx="603067" cy="1371639"/>
            </a:xfrm>
            <a:custGeom>
              <a:avLst/>
              <a:gdLst/>
              <a:ahLst/>
              <a:cxnLst/>
              <a:rect l="l" t="t" r="r" b="b"/>
              <a:pathLst>
                <a:path w="603067" h="1371639">
                  <a:moveTo>
                    <a:pt x="517955" y="0"/>
                  </a:moveTo>
                  <a:cubicBezTo>
                    <a:pt x="572683" y="133022"/>
                    <a:pt x="603067" y="283689"/>
                    <a:pt x="603067" y="443196"/>
                  </a:cubicBezTo>
                  <a:cubicBezTo>
                    <a:pt x="603067" y="871670"/>
                    <a:pt x="383822" y="1236356"/>
                    <a:pt x="76999" y="1371639"/>
                  </a:cubicBezTo>
                  <a:cubicBezTo>
                    <a:pt x="5321" y="1193877"/>
                    <a:pt x="-19451" y="983203"/>
                    <a:pt x="16027" y="765153"/>
                  </a:cubicBezTo>
                  <a:cubicBezTo>
                    <a:pt x="72664" y="417053"/>
                    <a:pt x="268970" y="135463"/>
                    <a:pt x="51795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228"/>
            <p:cNvSpPr/>
            <p:nvPr/>
          </p:nvSpPr>
          <p:spPr>
            <a:xfrm rot="3510619" flipH="1">
              <a:off x="3997059" y="623842"/>
              <a:ext cx="603067" cy="1371639"/>
            </a:xfrm>
            <a:custGeom>
              <a:avLst/>
              <a:gdLst/>
              <a:ahLst/>
              <a:cxnLst/>
              <a:rect l="l" t="t" r="r" b="b"/>
              <a:pathLst>
                <a:path w="603067" h="1371639">
                  <a:moveTo>
                    <a:pt x="517955" y="0"/>
                  </a:moveTo>
                  <a:cubicBezTo>
                    <a:pt x="572683" y="133022"/>
                    <a:pt x="603067" y="283689"/>
                    <a:pt x="603067" y="443196"/>
                  </a:cubicBezTo>
                  <a:cubicBezTo>
                    <a:pt x="603067" y="871670"/>
                    <a:pt x="383822" y="1236356"/>
                    <a:pt x="76999" y="1371639"/>
                  </a:cubicBezTo>
                  <a:cubicBezTo>
                    <a:pt x="5321" y="1193877"/>
                    <a:pt x="-19451" y="983203"/>
                    <a:pt x="16027" y="765153"/>
                  </a:cubicBezTo>
                  <a:cubicBezTo>
                    <a:pt x="72664" y="417053"/>
                    <a:pt x="268970" y="135463"/>
                    <a:pt x="51795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C334D7A8-5E2D-447F-8DA4-AF76B4EE02A3}"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8BF9860-5A5F-4134-A016-F0B094DF592E}" type="slidenum">
              <a:rPr lang="zh-CN" altLang="en-US" smtClean="0"/>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4D5F78B8-621C-4D78-B2E0-525C6BEB6A52}" type="datetime1">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8BF9860-5A5F-4134-A016-F0B094DF592E}" type="slidenum">
              <a:rPr lang="zh-CN" altLang="en-US" smtClean="0"/>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8A7609D-DEC6-4B03-9C8E-549370D253DF}" type="datetime1">
              <a:rPr lang="zh-CN" altLang="en-US" smtClean="0"/>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8BF9860-5A5F-4134-A016-F0B094DF592E}"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jpeg"/><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1.png"/><Relationship Id="rId1"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7"/>
          <p:cNvSpPr txBox="1"/>
          <p:nvPr/>
        </p:nvSpPr>
        <p:spPr>
          <a:xfrm>
            <a:off x="1823042" y="42494"/>
            <a:ext cx="5989318" cy="743986"/>
          </a:xfrm>
          <a:prstGeom prst="rect">
            <a:avLst/>
          </a:prstGeom>
          <a:noFill/>
        </p:spPr>
        <p:txBody>
          <a:bodyPr wrap="square" rtlCol="0">
            <a:spAutoFit/>
          </a:bodyPr>
          <a:lstStyle/>
          <a:p>
            <a:pPr algn="ctr">
              <a:lnSpc>
                <a:spcPct val="150000"/>
              </a:lnSpc>
            </a:pPr>
            <a:r>
              <a:rPr lang="zh-CN" altLang="en-US" sz="3200" b="1" smtClean="0">
                <a:solidFill>
                  <a:srgbClr val="C00000"/>
                </a:solidFill>
                <a:latin typeface="微软雅黑" panose="020B0503020204020204" charset="-122"/>
                <a:ea typeface="微软雅黑" panose="020B0503020204020204" charset="-122"/>
              </a:rPr>
              <a:t>教学目标</a:t>
            </a:r>
            <a:endParaRPr lang="zh-CN" altLang="en-US" sz="3200" b="1">
              <a:solidFill>
                <a:srgbClr val="C00000"/>
              </a:solidFill>
              <a:latin typeface="微软雅黑" panose="020B0503020204020204" charset="-122"/>
              <a:ea typeface="微软雅黑" panose="020B0503020204020204" charset="-122"/>
            </a:endParaRPr>
          </a:p>
        </p:txBody>
      </p:sp>
      <p:grpSp>
        <p:nvGrpSpPr>
          <p:cNvPr id="3" name="组合 5"/>
          <p:cNvGrpSpPr/>
          <p:nvPr/>
        </p:nvGrpSpPr>
        <p:grpSpPr>
          <a:xfrm>
            <a:off x="1835696" y="611392"/>
            <a:ext cx="6408712" cy="232166"/>
            <a:chOff x="1547813" y="1087145"/>
            <a:chExt cx="4896395" cy="232166"/>
          </a:xfrm>
        </p:grpSpPr>
        <p:cxnSp>
          <p:nvCxnSpPr>
            <p:cNvPr id="7" name="直接连接符 6"/>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TextBox 8"/>
          <p:cNvSpPr txBox="1"/>
          <p:nvPr/>
        </p:nvSpPr>
        <p:spPr>
          <a:xfrm>
            <a:off x="1259632" y="699542"/>
            <a:ext cx="7956376" cy="8032968"/>
          </a:xfrm>
          <a:prstGeom prst="rect">
            <a:avLst/>
          </a:prstGeom>
          <a:noFill/>
        </p:spPr>
        <p:txBody>
          <a:bodyPr wrap="square" rtlCol="0">
            <a:spAutoFit/>
          </a:bodyPr>
          <a:lstStyle/>
          <a:p>
            <a:pPr marL="457200" indent="-457200">
              <a:lnSpc>
                <a:spcPct val="150000"/>
              </a:lnSpc>
              <a:buClr>
                <a:srgbClr val="C00000"/>
              </a:buClr>
              <a:buFont typeface="Wingdings" panose="05000000000000000000" pitchFamily="2" charset="2"/>
              <a:buChar char="p"/>
            </a:pPr>
            <a:r>
              <a:rPr lang="zh-CN" altLang="en-US" sz="3200" b="1" smtClean="0">
                <a:latin typeface="黑体" panose="02010609060101010101" pitchFamily="49" charset="-122"/>
                <a:ea typeface="黑体" panose="02010609060101010101" pitchFamily="49" charset="-122"/>
              </a:rPr>
              <a:t>查找阅读题目问题之所在</a:t>
            </a:r>
            <a:endParaRPr lang="zh-CN" altLang="en-US" sz="3200" b="1">
              <a:latin typeface="黑体" panose="02010609060101010101" pitchFamily="49" charset="-122"/>
              <a:ea typeface="黑体" panose="02010609060101010101" pitchFamily="49" charset="-122"/>
            </a:endParaRPr>
          </a:p>
          <a:p>
            <a:pPr marL="457200" indent="-457200">
              <a:lnSpc>
                <a:spcPct val="150000"/>
              </a:lnSpc>
              <a:buClr>
                <a:srgbClr val="C00000"/>
              </a:buClr>
              <a:buFont typeface="Wingdings" panose="05000000000000000000" pitchFamily="2" charset="2"/>
              <a:buChar char="p"/>
            </a:pPr>
            <a:r>
              <a:rPr lang="zh-CN" altLang="en-US" sz="3200" b="1" smtClean="0">
                <a:latin typeface="黑体" panose="02010609060101010101" pitchFamily="49" charset="-122"/>
                <a:ea typeface="黑体" panose="02010609060101010101" pitchFamily="49" charset="-122"/>
              </a:rPr>
              <a:t>厘清不同阅读题型的解题思路 </a:t>
            </a:r>
            <a:endParaRPr lang="en-US" altLang="zh-CN" sz="3200" b="1" smtClean="0">
              <a:latin typeface="黑体" panose="02010609060101010101" pitchFamily="49" charset="-122"/>
              <a:ea typeface="黑体" panose="02010609060101010101" pitchFamily="49" charset="-122"/>
            </a:endParaRPr>
          </a:p>
          <a:p>
            <a:pPr marL="457200" indent="-457200">
              <a:lnSpc>
                <a:spcPct val="150000"/>
              </a:lnSpc>
              <a:buClr>
                <a:srgbClr val="C00000"/>
              </a:buClr>
            </a:pPr>
            <a:r>
              <a:rPr lang="en-US" altLang="zh-CN" sz="3200" b="1" smtClean="0">
                <a:latin typeface="黑体" panose="02010609060101010101" pitchFamily="49" charset="-122"/>
                <a:ea typeface="黑体" panose="02010609060101010101" pitchFamily="49" charset="-122"/>
              </a:rPr>
              <a:t>       </a:t>
            </a:r>
            <a:r>
              <a:rPr lang="zh-CN" altLang="en-US" sz="3200" b="1" smtClean="0">
                <a:latin typeface="黑体" panose="02010609060101010101" pitchFamily="49" charset="-122"/>
                <a:ea typeface="黑体" panose="02010609060101010101" pitchFamily="49" charset="-122"/>
              </a:rPr>
              <a:t>（细节</a:t>
            </a:r>
            <a:r>
              <a:rPr lang="en-US" altLang="zh-CN" sz="3200" b="1" smtClean="0">
                <a:latin typeface="黑体" panose="02010609060101010101" pitchFamily="49" charset="-122"/>
                <a:ea typeface="黑体" panose="02010609060101010101" pitchFamily="49" charset="-122"/>
              </a:rPr>
              <a:t>,</a:t>
            </a:r>
            <a:r>
              <a:rPr lang="zh-CN" altLang="en-US" sz="3200" b="1" smtClean="0">
                <a:latin typeface="黑体" panose="02010609060101010101" pitchFamily="49" charset="-122"/>
                <a:ea typeface="黑体" panose="02010609060101010101" pitchFamily="49" charset="-122"/>
              </a:rPr>
              <a:t>推断与主旨）</a:t>
            </a:r>
            <a:endParaRPr lang="en-US" altLang="zh-CN" sz="3200" b="1" smtClean="0">
              <a:latin typeface="黑体" panose="02010609060101010101" pitchFamily="49" charset="-122"/>
              <a:ea typeface="黑体" panose="02010609060101010101" pitchFamily="49" charset="-122"/>
            </a:endParaRPr>
          </a:p>
          <a:p>
            <a:pPr marL="457200" indent="-457200">
              <a:lnSpc>
                <a:spcPct val="150000"/>
              </a:lnSpc>
              <a:buClr>
                <a:srgbClr val="C00000"/>
              </a:buClr>
              <a:buFont typeface="Wingdings" panose="05000000000000000000" pitchFamily="2" charset="2"/>
              <a:buChar char="p"/>
            </a:pPr>
            <a:r>
              <a:rPr lang="zh-CN" altLang="en-US" sz="3200" b="1" smtClean="0">
                <a:latin typeface="黑体" panose="02010609060101010101" pitchFamily="49" charset="-122"/>
                <a:ea typeface="黑体" panose="02010609060101010101" pitchFamily="49" charset="-122"/>
              </a:rPr>
              <a:t>体会完型中的明示与暗示</a:t>
            </a:r>
            <a:endParaRPr lang="en-US" altLang="zh-CN" sz="3200" b="1" smtClean="0">
              <a:latin typeface="黑体" panose="02010609060101010101" pitchFamily="49" charset="-122"/>
              <a:ea typeface="黑体" panose="02010609060101010101" pitchFamily="49" charset="-122"/>
            </a:endParaRPr>
          </a:p>
          <a:p>
            <a:pPr marL="457200" indent="-457200">
              <a:lnSpc>
                <a:spcPct val="150000"/>
              </a:lnSpc>
              <a:buClr>
                <a:srgbClr val="C00000"/>
              </a:buClr>
            </a:pPr>
            <a:r>
              <a:rPr lang="en-US" altLang="zh-CN" sz="3200" b="1" smtClean="0">
                <a:latin typeface="黑体" panose="02010609060101010101" pitchFamily="49" charset="-122"/>
                <a:ea typeface="黑体" panose="02010609060101010101" pitchFamily="49" charset="-122"/>
              </a:rPr>
              <a:t>        (</a:t>
            </a:r>
            <a:r>
              <a:rPr lang="zh-CN" altLang="en-US" sz="3200" b="1" smtClean="0">
                <a:latin typeface="黑体" panose="02010609060101010101" pitchFamily="49" charset="-122"/>
                <a:ea typeface="黑体" panose="02010609060101010101" pitchFamily="49" charset="-122"/>
              </a:rPr>
              <a:t>上下文提示）</a:t>
            </a:r>
            <a:endParaRPr lang="en-US" altLang="zh-CN" sz="3200" b="1" smtClean="0">
              <a:latin typeface="黑体" panose="02010609060101010101" pitchFamily="49" charset="-122"/>
              <a:ea typeface="黑体" panose="02010609060101010101" pitchFamily="49" charset="-122"/>
            </a:endParaRPr>
          </a:p>
          <a:p>
            <a:pPr marL="457200" indent="-457200">
              <a:lnSpc>
                <a:spcPct val="150000"/>
              </a:lnSpc>
              <a:buClr>
                <a:srgbClr val="C00000"/>
              </a:buClr>
              <a:buFont typeface="Wingdings" panose="05000000000000000000" pitchFamily="2" charset="2"/>
              <a:buChar char="p"/>
            </a:pPr>
            <a:r>
              <a:rPr lang="zh-CN" altLang="en-US" sz="3200" b="1" smtClean="0">
                <a:latin typeface="黑体" panose="02010609060101010101" pitchFamily="49" charset="-122"/>
                <a:ea typeface="黑体" panose="02010609060101010101" pitchFamily="49" charset="-122"/>
              </a:rPr>
              <a:t>树立满分信念</a:t>
            </a:r>
            <a:endParaRPr lang="en-US" altLang="zh-CN" sz="3200" b="1" smtClean="0">
              <a:latin typeface="黑体" panose="02010609060101010101" pitchFamily="49" charset="-122"/>
              <a:ea typeface="黑体" panose="02010609060101010101" pitchFamily="49" charset="-122"/>
            </a:endParaRPr>
          </a:p>
          <a:p>
            <a:pPr marL="457200" indent="-457200">
              <a:lnSpc>
                <a:spcPct val="150000"/>
              </a:lnSpc>
              <a:buClr>
                <a:srgbClr val="C00000"/>
              </a:buClr>
              <a:buFont typeface="Wingdings" panose="05000000000000000000" pitchFamily="2" charset="2"/>
              <a:buChar char="p"/>
            </a:pPr>
            <a:endParaRPr lang="en-US" altLang="zh-CN" sz="3200" b="1" smtClean="0">
              <a:latin typeface="黑体" panose="02010609060101010101" pitchFamily="49" charset="-122"/>
              <a:ea typeface="黑体" panose="02010609060101010101" pitchFamily="49" charset="-122"/>
            </a:endParaRPr>
          </a:p>
          <a:p>
            <a:pPr marL="457200" indent="-457200">
              <a:lnSpc>
                <a:spcPct val="150000"/>
              </a:lnSpc>
              <a:buClr>
                <a:srgbClr val="C00000"/>
              </a:buClr>
            </a:pPr>
            <a:endParaRPr lang="en-US" altLang="zh-CN" sz="3200" b="1" smtClean="0">
              <a:latin typeface="黑体" panose="02010609060101010101" pitchFamily="49" charset="-122"/>
              <a:ea typeface="黑体" panose="02010609060101010101" pitchFamily="49" charset="-122"/>
            </a:endParaRPr>
          </a:p>
          <a:p>
            <a:pPr marL="457200" indent="-457200">
              <a:lnSpc>
                <a:spcPct val="150000"/>
              </a:lnSpc>
              <a:buClr>
                <a:srgbClr val="C00000"/>
              </a:buClr>
              <a:buFont typeface="Wingdings" panose="05000000000000000000" pitchFamily="2" charset="2"/>
              <a:buChar char="p"/>
            </a:pPr>
            <a:endParaRPr lang="zh-CN" altLang="en-US" sz="3200" b="1">
              <a:latin typeface="黑体" panose="02010609060101010101" pitchFamily="49" charset="-122"/>
              <a:ea typeface="黑体" panose="02010609060101010101" pitchFamily="49" charset="-122"/>
            </a:endParaRPr>
          </a:p>
          <a:p>
            <a:pPr marL="457200" indent="-457200">
              <a:lnSpc>
                <a:spcPct val="150000"/>
              </a:lnSpc>
              <a:buClr>
                <a:srgbClr val="C00000"/>
              </a:buClr>
              <a:buFont typeface="Wingdings" panose="05000000000000000000" pitchFamily="2" charset="2"/>
              <a:buChar char="p"/>
            </a:pPr>
            <a:endParaRPr lang="zh-CN" altLang="en-US" sz="3200" b="1">
              <a:latin typeface="黑体" panose="02010609060101010101" pitchFamily="49" charset="-122"/>
              <a:ea typeface="黑体" panose="02010609060101010101" pitchFamily="49" charset="-122"/>
            </a:endParaRPr>
          </a:p>
          <a:p>
            <a:pPr indent="457200">
              <a:lnSpc>
                <a:spcPct val="150000"/>
              </a:lnSpc>
              <a:buClr>
                <a:srgbClr val="C00000"/>
              </a:buClr>
            </a:pPr>
            <a:endParaRPr lang="zh-CN" altLang="en-US" sz="240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835696" y="611392"/>
            <a:ext cx="6408712" cy="232166"/>
            <a:chOff x="1547813" y="1087145"/>
            <a:chExt cx="4896395" cy="232166"/>
          </a:xfrm>
        </p:grpSpPr>
        <p:cxnSp>
          <p:nvCxnSpPr>
            <p:cNvPr id="4" name="直接连接符 3"/>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5"/>
          <p:cNvSpPr/>
          <p:nvPr/>
        </p:nvSpPr>
        <p:spPr bwMode="auto">
          <a:xfrm>
            <a:off x="5796136" y="0"/>
            <a:ext cx="334786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4000" b="1" smtClean="0">
                <a:solidFill>
                  <a:schemeClr val="bg1"/>
                </a:solidFill>
                <a:latin typeface="微软雅黑" panose="020B0503020204020204" charset="-122"/>
                <a:ea typeface="微软雅黑" panose="020B0503020204020204" charset="-122"/>
              </a:rPr>
              <a:t>Para 3</a:t>
            </a:r>
            <a:endParaRPr lang="zh-CN" altLang="en-US" sz="4000" b="1">
              <a:solidFill>
                <a:schemeClr val="bg1"/>
              </a:solidFill>
              <a:latin typeface="微软雅黑" panose="020B0503020204020204" charset="-122"/>
              <a:ea typeface="微软雅黑" panose="020B0503020204020204" charset="-122"/>
            </a:endParaRPr>
          </a:p>
        </p:txBody>
      </p:sp>
      <p:sp>
        <p:nvSpPr>
          <p:cNvPr id="20" name="TextBox 27"/>
          <p:cNvSpPr txBox="1"/>
          <p:nvPr/>
        </p:nvSpPr>
        <p:spPr>
          <a:xfrm>
            <a:off x="1907704" y="-92546"/>
            <a:ext cx="5989318" cy="923330"/>
          </a:xfrm>
          <a:prstGeom prst="rect">
            <a:avLst/>
          </a:prstGeom>
          <a:noFill/>
        </p:spPr>
        <p:txBody>
          <a:bodyPr wrap="square" rtlCol="0">
            <a:spAutoFit/>
          </a:bodyPr>
          <a:lstStyle/>
          <a:p>
            <a:pPr>
              <a:lnSpc>
                <a:spcPct val="150000"/>
              </a:lnSpc>
            </a:pPr>
            <a:r>
              <a:rPr lang="zh-CN" altLang="en-US" sz="3600" b="1" smtClean="0">
                <a:solidFill>
                  <a:srgbClr val="C00000"/>
                </a:solidFill>
                <a:latin typeface="微软雅黑" panose="020B0503020204020204" charset="-122"/>
                <a:ea typeface="微软雅黑" panose="020B0503020204020204" charset="-122"/>
              </a:rPr>
              <a:t>二、主旨归纳</a:t>
            </a:r>
            <a:endParaRPr lang="zh-CN" altLang="en-US" sz="3600" b="1">
              <a:solidFill>
                <a:srgbClr val="C00000"/>
              </a:solidFill>
              <a:latin typeface="微软雅黑" panose="020B0503020204020204" charset="-122"/>
              <a:ea typeface="微软雅黑" panose="020B0503020204020204" charset="-122"/>
            </a:endParaRPr>
          </a:p>
        </p:txBody>
      </p:sp>
      <p:sp>
        <p:nvSpPr>
          <p:cNvPr id="16" name="TextBox 15"/>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1" name="TextBox 10"/>
          <p:cNvSpPr txBox="1"/>
          <p:nvPr/>
        </p:nvSpPr>
        <p:spPr>
          <a:xfrm>
            <a:off x="899592" y="699542"/>
            <a:ext cx="8244408" cy="4524315"/>
          </a:xfrm>
          <a:prstGeom prst="rect">
            <a:avLst/>
          </a:prstGeom>
          <a:noFill/>
        </p:spPr>
        <p:txBody>
          <a:bodyPr wrap="square" rtlCol="0">
            <a:spAutoFit/>
          </a:bodyPr>
          <a:lstStyle/>
          <a:p>
            <a:r>
              <a:rPr lang="en-US" altLang="zh-CN" sz="3200" b="1" smtClean="0"/>
              <a:t>     One of his latest projects has been to make plants grow</a:t>
            </a:r>
            <a:r>
              <a:rPr lang="zh-CN" altLang="en-US" sz="2800" b="1" smtClean="0"/>
              <a:t>（发光）</a:t>
            </a:r>
            <a:r>
              <a:rPr lang="en-US" altLang="zh-CN" sz="3200" b="1" smtClean="0"/>
              <a:t>in experiments using some common vegetables. Strano’s team found that they could create a faint light for three-and-a-half hours. The light</a:t>
            </a:r>
            <a:r>
              <a:rPr lang="zh-CN" altLang="en-US" sz="3200" b="1" smtClean="0"/>
              <a:t>，</a:t>
            </a:r>
            <a:r>
              <a:rPr lang="en-US" altLang="zh-CN" sz="3200" b="1" smtClean="0"/>
              <a:t>about one-thousandth of the amount needed to read by</a:t>
            </a:r>
            <a:r>
              <a:rPr lang="zh-CN" altLang="en-US" sz="3200" b="1" smtClean="0"/>
              <a:t>，</a:t>
            </a:r>
            <a:r>
              <a:rPr lang="en-US" altLang="zh-CN" sz="3200" b="1" smtClean="0"/>
              <a:t>is just a start. The technology, Strano said, could one day be used to light the rooms or even to turn tree into self-powered street lamps. </a:t>
            </a:r>
            <a:endParaRPr lang="en-US" altLang="zh-CN" sz="3200" b="1" smtClean="0"/>
          </a:p>
        </p:txBody>
      </p:sp>
      <p:sp>
        <p:nvSpPr>
          <p:cNvPr id="24" name="Freeform 5"/>
          <p:cNvSpPr/>
          <p:nvPr/>
        </p:nvSpPr>
        <p:spPr bwMode="auto">
          <a:xfrm>
            <a:off x="-108520" y="2643758"/>
            <a:ext cx="9252520"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r"/>
            <a:r>
              <a:rPr lang="en-US" altLang="zh-CN" sz="2800" b="1" smtClean="0">
                <a:solidFill>
                  <a:schemeClr val="bg1"/>
                </a:solidFill>
                <a:latin typeface="微软雅黑" panose="020B0503020204020204" charset="-122"/>
                <a:ea typeface="微软雅黑" panose="020B0503020204020204" charset="-122"/>
              </a:rPr>
              <a:t>MIT’s glowing plants—turn trees into lamps</a:t>
            </a:r>
            <a:endParaRPr lang="zh-CN" altLang="en-US" sz="2800" b="1">
              <a:solidFill>
                <a:schemeClr val="bg1"/>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835696" y="611392"/>
            <a:ext cx="6408712" cy="232166"/>
            <a:chOff x="1547813" y="1087145"/>
            <a:chExt cx="4896395" cy="232166"/>
          </a:xfrm>
        </p:grpSpPr>
        <p:cxnSp>
          <p:nvCxnSpPr>
            <p:cNvPr id="4" name="直接连接符 3"/>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5"/>
          <p:cNvSpPr/>
          <p:nvPr/>
        </p:nvSpPr>
        <p:spPr bwMode="auto">
          <a:xfrm>
            <a:off x="5796136" y="0"/>
            <a:ext cx="334786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4000" b="1" smtClean="0">
                <a:solidFill>
                  <a:schemeClr val="bg1"/>
                </a:solidFill>
                <a:latin typeface="微软雅黑" panose="020B0503020204020204" charset="-122"/>
                <a:ea typeface="微软雅黑" panose="020B0503020204020204" charset="-122"/>
              </a:rPr>
              <a:t>Para 4</a:t>
            </a:r>
            <a:endParaRPr lang="zh-CN" altLang="en-US" sz="4000" b="1">
              <a:solidFill>
                <a:schemeClr val="bg1"/>
              </a:solidFill>
              <a:latin typeface="微软雅黑" panose="020B0503020204020204" charset="-122"/>
              <a:ea typeface="微软雅黑" panose="020B0503020204020204" charset="-122"/>
            </a:endParaRPr>
          </a:p>
        </p:txBody>
      </p:sp>
      <p:sp>
        <p:nvSpPr>
          <p:cNvPr id="20" name="TextBox 27"/>
          <p:cNvSpPr txBox="1"/>
          <p:nvPr/>
        </p:nvSpPr>
        <p:spPr>
          <a:xfrm>
            <a:off x="1907704" y="-92546"/>
            <a:ext cx="5989318" cy="923330"/>
          </a:xfrm>
          <a:prstGeom prst="rect">
            <a:avLst/>
          </a:prstGeom>
          <a:noFill/>
        </p:spPr>
        <p:txBody>
          <a:bodyPr wrap="square" rtlCol="0">
            <a:spAutoFit/>
          </a:bodyPr>
          <a:lstStyle/>
          <a:p>
            <a:pPr>
              <a:lnSpc>
                <a:spcPct val="150000"/>
              </a:lnSpc>
            </a:pPr>
            <a:r>
              <a:rPr lang="zh-CN" altLang="en-US" sz="3600" b="1" smtClean="0">
                <a:solidFill>
                  <a:srgbClr val="C00000"/>
                </a:solidFill>
                <a:latin typeface="微软雅黑" panose="020B0503020204020204" charset="-122"/>
                <a:ea typeface="微软雅黑" panose="020B0503020204020204" charset="-122"/>
              </a:rPr>
              <a:t>二、主旨归纳</a:t>
            </a:r>
            <a:endParaRPr lang="zh-CN" altLang="en-US" sz="3600" b="1">
              <a:solidFill>
                <a:srgbClr val="C00000"/>
              </a:solidFill>
              <a:latin typeface="微软雅黑" panose="020B0503020204020204" charset="-122"/>
              <a:ea typeface="微软雅黑" panose="020B0503020204020204" charset="-122"/>
            </a:endParaRPr>
          </a:p>
        </p:txBody>
      </p:sp>
      <p:sp>
        <p:nvSpPr>
          <p:cNvPr id="16" name="TextBox 15"/>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1" name="TextBox 10"/>
          <p:cNvSpPr txBox="1"/>
          <p:nvPr/>
        </p:nvSpPr>
        <p:spPr>
          <a:xfrm>
            <a:off x="683568" y="915566"/>
            <a:ext cx="8460432" cy="3539430"/>
          </a:xfrm>
          <a:prstGeom prst="rect">
            <a:avLst/>
          </a:prstGeom>
          <a:noFill/>
        </p:spPr>
        <p:txBody>
          <a:bodyPr wrap="square" rtlCol="0">
            <a:spAutoFit/>
          </a:bodyPr>
          <a:lstStyle/>
          <a:p>
            <a:r>
              <a:rPr lang="en-US" altLang="zh-CN" sz="3200" b="1" smtClean="0"/>
              <a:t>    In the future</a:t>
            </a:r>
            <a:r>
              <a:rPr lang="zh-CN" altLang="en-US" sz="3200" b="1" smtClean="0"/>
              <a:t>，</a:t>
            </a:r>
            <a:r>
              <a:rPr lang="en-US" altLang="zh-CN" sz="3200" b="1" smtClean="0"/>
              <a:t>the team hopes to develop a version of the technology that can be sprayed onto plant leaves in a </a:t>
            </a:r>
            <a:r>
              <a:rPr lang="en-US" altLang="zh-CN" sz="3200" b="1" smtClean="0">
                <a:solidFill>
                  <a:srgbClr val="FF0000"/>
                </a:solidFill>
              </a:rPr>
              <a:t>one-off </a:t>
            </a:r>
            <a:r>
              <a:rPr lang="en-US" altLang="zh-CN" sz="3200" b="1" smtClean="0"/>
              <a:t>treatment that would last the plant’s lifetime. The engineers are also trying to develop an </a:t>
            </a:r>
            <a:r>
              <a:rPr lang="en-US" altLang="zh-CN" sz="3200" b="1" smtClean="0">
                <a:solidFill>
                  <a:srgbClr val="FF0000"/>
                </a:solidFill>
              </a:rPr>
              <a:t>on and off</a:t>
            </a:r>
            <a:r>
              <a:rPr lang="zh-CN" altLang="en-US" sz="3200" b="1" smtClean="0"/>
              <a:t>＂</a:t>
            </a:r>
            <a:r>
              <a:rPr lang="en-US" altLang="zh-CN" sz="3200" b="1" smtClean="0"/>
              <a:t>switch</a:t>
            </a:r>
            <a:r>
              <a:rPr lang="zh-CN" altLang="en-US" sz="3200" b="1" smtClean="0"/>
              <a:t>＂</a:t>
            </a:r>
            <a:r>
              <a:rPr lang="en-US" altLang="zh-CN" sz="3200" b="1" smtClean="0"/>
              <a:t>where the glow would fade </a:t>
            </a:r>
            <a:r>
              <a:rPr lang="en-US" altLang="zh-CN" sz="3200" b="1" smtClean="0">
                <a:solidFill>
                  <a:srgbClr val="FF0000"/>
                </a:solidFill>
              </a:rPr>
              <a:t>when exposed to daylight.</a:t>
            </a:r>
            <a:endParaRPr lang="en-US" altLang="zh-CN" sz="3200" b="1" smtClean="0">
              <a:solidFill>
                <a:srgbClr val="FF0000"/>
              </a:solidFill>
            </a:endParaRPr>
          </a:p>
        </p:txBody>
      </p:sp>
      <p:sp>
        <p:nvSpPr>
          <p:cNvPr id="24" name="Freeform 5"/>
          <p:cNvSpPr/>
          <p:nvPr/>
        </p:nvSpPr>
        <p:spPr bwMode="auto">
          <a:xfrm>
            <a:off x="0" y="4279404"/>
            <a:ext cx="9144000" cy="86409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r"/>
            <a:r>
              <a:rPr lang="en-US" altLang="zh-CN" sz="2800" b="1" smtClean="0">
                <a:solidFill>
                  <a:schemeClr val="bg1"/>
                </a:solidFill>
                <a:latin typeface="微软雅黑" panose="020B0503020204020204" charset="-122"/>
                <a:ea typeface="微软雅黑" panose="020B0503020204020204" charset="-122"/>
              </a:rPr>
              <a:t>MIT’s new version of the technology</a:t>
            </a:r>
            <a:endParaRPr lang="en-US" altLang="zh-CN" sz="2800" b="1" smtClean="0">
              <a:solidFill>
                <a:schemeClr val="bg1"/>
              </a:solidFill>
              <a:latin typeface="微软雅黑" panose="020B0503020204020204" charset="-122"/>
              <a:ea typeface="微软雅黑" panose="020B0503020204020204" charset="-122"/>
            </a:endParaRPr>
          </a:p>
          <a:p>
            <a:pPr algn="ctr"/>
            <a:r>
              <a:rPr lang="en-US" altLang="zh-CN" sz="2800" b="1" smtClean="0">
                <a:solidFill>
                  <a:schemeClr val="bg1"/>
                </a:solidFill>
                <a:latin typeface="微软雅黑" panose="020B0503020204020204" charset="-122"/>
                <a:ea typeface="微软雅黑" panose="020B0503020204020204" charset="-122"/>
              </a:rPr>
              <a:t>----more convenient /flexible</a:t>
            </a:r>
            <a:endParaRPr lang="en-US" altLang="zh-CN" sz="2800" b="1" smtClean="0">
              <a:solidFill>
                <a:schemeClr val="bg1"/>
              </a:solidFill>
              <a:latin typeface="微软雅黑" panose="020B0503020204020204" charset="-122"/>
              <a:ea typeface="微软雅黑" panose="020B0503020204020204" charset="-122"/>
            </a:endParaRPr>
          </a:p>
          <a:p>
            <a:pPr algn="r"/>
            <a:endParaRPr lang="en-US" altLang="zh-CN" sz="2800" b="1" smtClean="0">
              <a:solidFill>
                <a:schemeClr val="bg1"/>
              </a:solidFill>
              <a:latin typeface="微软雅黑" panose="020B0503020204020204" charset="-122"/>
              <a:ea typeface="微软雅黑" panose="020B0503020204020204" charset="-122"/>
            </a:endParaRPr>
          </a:p>
          <a:p>
            <a:pPr algn="r"/>
            <a:endParaRPr lang="en-US" altLang="zh-CN" sz="2800" b="1" smtClean="0">
              <a:solidFill>
                <a:schemeClr val="bg1"/>
              </a:solidFill>
              <a:latin typeface="微软雅黑" panose="020B0503020204020204" charset="-122"/>
              <a:ea typeface="微软雅黑" panose="020B0503020204020204" charset="-122"/>
            </a:endParaRPr>
          </a:p>
          <a:p>
            <a:pPr algn="r"/>
            <a:endParaRPr lang="en-US" altLang="zh-CN" sz="2800" b="1" smtClean="0">
              <a:solidFill>
                <a:schemeClr val="bg1"/>
              </a:solidFill>
              <a:latin typeface="微软雅黑" panose="020B0503020204020204" charset="-122"/>
              <a:ea typeface="微软雅黑" panose="020B0503020204020204" charset="-122"/>
            </a:endParaRPr>
          </a:p>
          <a:p>
            <a:pPr algn="r"/>
            <a:endParaRPr lang="zh-CN" altLang="en-US" sz="2800" b="1">
              <a:solidFill>
                <a:schemeClr val="bg1"/>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835696" y="611392"/>
            <a:ext cx="6408712" cy="232166"/>
            <a:chOff x="1547813" y="1087145"/>
            <a:chExt cx="4896395" cy="232166"/>
          </a:xfrm>
        </p:grpSpPr>
        <p:cxnSp>
          <p:nvCxnSpPr>
            <p:cNvPr id="4" name="直接连接符 3"/>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5"/>
          <p:cNvSpPr/>
          <p:nvPr/>
        </p:nvSpPr>
        <p:spPr bwMode="auto">
          <a:xfrm>
            <a:off x="5796136" y="0"/>
            <a:ext cx="334786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4000" b="1" smtClean="0">
                <a:solidFill>
                  <a:schemeClr val="bg1"/>
                </a:solidFill>
                <a:latin typeface="微软雅黑" panose="020B0503020204020204" charset="-122"/>
                <a:ea typeface="微软雅黑" panose="020B0503020204020204" charset="-122"/>
              </a:rPr>
              <a:t>Para 5</a:t>
            </a:r>
            <a:endParaRPr lang="zh-CN" altLang="en-US" sz="4000" b="1">
              <a:solidFill>
                <a:schemeClr val="bg1"/>
              </a:solidFill>
              <a:latin typeface="微软雅黑" panose="020B0503020204020204" charset="-122"/>
              <a:ea typeface="微软雅黑" panose="020B0503020204020204" charset="-122"/>
            </a:endParaRPr>
          </a:p>
        </p:txBody>
      </p:sp>
      <p:sp>
        <p:nvSpPr>
          <p:cNvPr id="20" name="TextBox 27"/>
          <p:cNvSpPr txBox="1"/>
          <p:nvPr/>
        </p:nvSpPr>
        <p:spPr>
          <a:xfrm>
            <a:off x="1907704" y="-92546"/>
            <a:ext cx="5989318" cy="923330"/>
          </a:xfrm>
          <a:prstGeom prst="rect">
            <a:avLst/>
          </a:prstGeom>
          <a:noFill/>
        </p:spPr>
        <p:txBody>
          <a:bodyPr wrap="square" rtlCol="0">
            <a:spAutoFit/>
          </a:bodyPr>
          <a:lstStyle/>
          <a:p>
            <a:pPr>
              <a:lnSpc>
                <a:spcPct val="150000"/>
              </a:lnSpc>
            </a:pPr>
            <a:r>
              <a:rPr lang="zh-CN" altLang="en-US" sz="3600" b="1" smtClean="0">
                <a:solidFill>
                  <a:srgbClr val="C00000"/>
                </a:solidFill>
                <a:latin typeface="微软雅黑" panose="020B0503020204020204" charset="-122"/>
                <a:ea typeface="微软雅黑" panose="020B0503020204020204" charset="-122"/>
              </a:rPr>
              <a:t>二、主旨归纳</a:t>
            </a:r>
            <a:endParaRPr lang="zh-CN" altLang="en-US" sz="3600" b="1">
              <a:solidFill>
                <a:srgbClr val="C00000"/>
              </a:solidFill>
              <a:latin typeface="微软雅黑" panose="020B0503020204020204" charset="-122"/>
              <a:ea typeface="微软雅黑" panose="020B0503020204020204" charset="-122"/>
            </a:endParaRPr>
          </a:p>
        </p:txBody>
      </p:sp>
      <p:sp>
        <p:nvSpPr>
          <p:cNvPr id="16" name="TextBox 15"/>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1" name="TextBox 10"/>
          <p:cNvSpPr txBox="1"/>
          <p:nvPr/>
        </p:nvSpPr>
        <p:spPr>
          <a:xfrm>
            <a:off x="1043608" y="619185"/>
            <a:ext cx="8388424" cy="4524315"/>
          </a:xfrm>
          <a:prstGeom prst="rect">
            <a:avLst/>
          </a:prstGeom>
          <a:noFill/>
        </p:spPr>
        <p:txBody>
          <a:bodyPr wrap="square" rtlCol="0">
            <a:spAutoFit/>
          </a:bodyPr>
          <a:lstStyle/>
          <a:p>
            <a:r>
              <a:rPr lang="en-US" altLang="zh-CN" sz="3200" b="1" smtClean="0"/>
              <a:t>      Lighting accounts for about 7% of the total electricity consumed in the US. Since lighting is often far removed from the power source</a:t>
            </a:r>
            <a:r>
              <a:rPr lang="zh-CN" altLang="en-US" sz="2800" b="1" smtClean="0"/>
              <a:t>（电源）</a:t>
            </a:r>
            <a:r>
              <a:rPr lang="en-US" altLang="zh-CN" sz="3200" b="1" smtClean="0"/>
              <a:t>—such as the distance from a </a:t>
            </a:r>
            <a:r>
              <a:rPr lang="en-US" altLang="zh-CN" sz="3200" b="1" smtClean="0">
                <a:solidFill>
                  <a:srgbClr val="FF0000"/>
                </a:solidFill>
              </a:rPr>
              <a:t>power plant </a:t>
            </a:r>
            <a:r>
              <a:rPr lang="en-US" altLang="zh-CN" sz="3200" b="1" smtClean="0"/>
              <a:t>to street lamps on a remote highway---a lot of energy is lost during transmission</a:t>
            </a:r>
            <a:r>
              <a:rPr lang="zh-CN" altLang="en-US" sz="2800" b="1" smtClean="0"/>
              <a:t>（传输）</a:t>
            </a:r>
            <a:r>
              <a:rPr lang="en-US" altLang="zh-CN" sz="3200" b="1" smtClean="0"/>
              <a:t>. </a:t>
            </a:r>
            <a:endParaRPr lang="en-US" altLang="zh-CN" sz="3200" b="1" smtClean="0"/>
          </a:p>
          <a:p>
            <a:r>
              <a:rPr lang="en-US" altLang="zh-CN" sz="3200" b="1" smtClean="0"/>
              <a:t>Glowing plants could reduce this distance and therefore help save energy. </a:t>
            </a:r>
            <a:endParaRPr lang="en-US" altLang="zh-CN" sz="3200" b="1" smtClean="0"/>
          </a:p>
          <a:p>
            <a:endParaRPr lang="en-US" altLang="zh-CN" sz="3200" b="1" smtClean="0"/>
          </a:p>
        </p:txBody>
      </p:sp>
      <p:sp>
        <p:nvSpPr>
          <p:cNvPr id="24" name="Freeform 5"/>
          <p:cNvSpPr/>
          <p:nvPr/>
        </p:nvSpPr>
        <p:spPr bwMode="auto">
          <a:xfrm>
            <a:off x="0" y="4596354"/>
            <a:ext cx="9144000"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r"/>
            <a:r>
              <a:rPr lang="en-US" altLang="zh-CN" sz="2800" b="1" smtClean="0">
                <a:solidFill>
                  <a:schemeClr val="bg1"/>
                </a:solidFill>
                <a:latin typeface="微软雅黑" panose="020B0503020204020204" charset="-122"/>
                <a:ea typeface="微软雅黑" panose="020B0503020204020204" charset="-122"/>
              </a:rPr>
              <a:t>Benefit of glowing plants for lighting</a:t>
            </a:r>
            <a:endParaRPr lang="zh-CN" altLang="en-US" sz="2800" b="1">
              <a:solidFill>
                <a:schemeClr val="bg1"/>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835696" y="611392"/>
            <a:ext cx="6408712" cy="232166"/>
            <a:chOff x="1547813" y="1087145"/>
            <a:chExt cx="4896395" cy="232166"/>
          </a:xfrm>
        </p:grpSpPr>
        <p:cxnSp>
          <p:nvCxnSpPr>
            <p:cNvPr id="4" name="直接连接符 3"/>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圆角矩形 6"/>
          <p:cNvSpPr/>
          <p:nvPr/>
        </p:nvSpPr>
        <p:spPr>
          <a:xfrm>
            <a:off x="1331640" y="771550"/>
            <a:ext cx="1512168"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3200" b="1" smtClean="0">
                <a:latin typeface="黑体" panose="02010609060101010101" pitchFamily="49" charset="-122"/>
                <a:ea typeface="黑体" panose="02010609060101010101" pitchFamily="49" charset="-122"/>
              </a:rPr>
              <a:t>para1</a:t>
            </a:r>
            <a:endParaRPr lang="zh-CN" altLang="en-US" sz="3200" b="1">
              <a:latin typeface="黑体" panose="02010609060101010101" pitchFamily="49" charset="-122"/>
              <a:ea typeface="黑体" panose="02010609060101010101" pitchFamily="49" charset="-122"/>
            </a:endParaRPr>
          </a:p>
        </p:txBody>
      </p:sp>
      <p:sp>
        <p:nvSpPr>
          <p:cNvPr id="13" name="Freeform 5"/>
          <p:cNvSpPr/>
          <p:nvPr/>
        </p:nvSpPr>
        <p:spPr bwMode="auto">
          <a:xfrm>
            <a:off x="5796136" y="0"/>
            <a:ext cx="334786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4000" b="1" smtClean="0">
                <a:solidFill>
                  <a:schemeClr val="bg1"/>
                </a:solidFill>
                <a:latin typeface="微软雅黑" panose="020B0503020204020204" charset="-122"/>
                <a:ea typeface="微软雅黑" panose="020B0503020204020204" charset="-122"/>
              </a:rPr>
              <a:t>D---35</a:t>
            </a:r>
            <a:endParaRPr lang="zh-CN" altLang="en-US" sz="4000" b="1">
              <a:solidFill>
                <a:schemeClr val="bg1"/>
              </a:solidFill>
              <a:latin typeface="微软雅黑" panose="020B0503020204020204" charset="-122"/>
              <a:ea typeface="微软雅黑" panose="020B0503020204020204" charset="-122"/>
            </a:endParaRPr>
          </a:p>
        </p:txBody>
      </p:sp>
      <p:sp>
        <p:nvSpPr>
          <p:cNvPr id="20" name="TextBox 27"/>
          <p:cNvSpPr txBox="1"/>
          <p:nvPr/>
        </p:nvSpPr>
        <p:spPr>
          <a:xfrm>
            <a:off x="1907704" y="-92546"/>
            <a:ext cx="5989318" cy="923330"/>
          </a:xfrm>
          <a:prstGeom prst="rect">
            <a:avLst/>
          </a:prstGeom>
          <a:noFill/>
        </p:spPr>
        <p:txBody>
          <a:bodyPr wrap="square" rtlCol="0">
            <a:spAutoFit/>
          </a:bodyPr>
          <a:lstStyle/>
          <a:p>
            <a:pPr>
              <a:lnSpc>
                <a:spcPct val="150000"/>
              </a:lnSpc>
            </a:pPr>
            <a:r>
              <a:rPr lang="zh-CN" altLang="en-US" sz="3600" b="1" smtClean="0">
                <a:solidFill>
                  <a:srgbClr val="C00000"/>
                </a:solidFill>
                <a:latin typeface="微软雅黑" panose="020B0503020204020204" charset="-122"/>
                <a:ea typeface="微软雅黑" panose="020B0503020204020204" charset="-122"/>
              </a:rPr>
              <a:t>二、主旨归纳</a:t>
            </a:r>
            <a:endParaRPr lang="zh-CN" altLang="en-US" sz="3600" b="1">
              <a:solidFill>
                <a:srgbClr val="C00000"/>
              </a:solidFill>
              <a:latin typeface="微软雅黑" panose="020B0503020204020204" charset="-122"/>
              <a:ea typeface="微软雅黑" panose="020B0503020204020204" charset="-122"/>
            </a:endParaRPr>
          </a:p>
        </p:txBody>
      </p:sp>
      <p:sp>
        <p:nvSpPr>
          <p:cNvPr id="16" name="TextBox 15"/>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1" name="TextBox 10"/>
          <p:cNvSpPr txBox="1"/>
          <p:nvPr/>
        </p:nvSpPr>
        <p:spPr>
          <a:xfrm>
            <a:off x="2915816" y="771550"/>
            <a:ext cx="6372200" cy="523220"/>
          </a:xfrm>
          <a:prstGeom prst="rect">
            <a:avLst/>
          </a:prstGeom>
          <a:noFill/>
        </p:spPr>
        <p:txBody>
          <a:bodyPr wrap="square" rtlCol="0">
            <a:spAutoFit/>
          </a:bodyPr>
          <a:lstStyle/>
          <a:p>
            <a:r>
              <a:rPr lang="en-US" altLang="zh-CN" sz="2800" b="1" smtClean="0"/>
              <a:t>positive effects of plants on people</a:t>
            </a:r>
            <a:endParaRPr lang="en-US" altLang="zh-CN" sz="2800" b="1" smtClean="0"/>
          </a:p>
        </p:txBody>
      </p:sp>
      <p:sp>
        <p:nvSpPr>
          <p:cNvPr id="12" name="圆角矩形 11"/>
          <p:cNvSpPr/>
          <p:nvPr/>
        </p:nvSpPr>
        <p:spPr>
          <a:xfrm>
            <a:off x="1331640" y="1563638"/>
            <a:ext cx="1512168"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3200" b="1" smtClean="0">
                <a:latin typeface="黑体" panose="02010609060101010101" pitchFamily="49" charset="-122"/>
                <a:ea typeface="黑体" panose="02010609060101010101" pitchFamily="49" charset="-122"/>
              </a:rPr>
              <a:t>para2</a:t>
            </a:r>
            <a:endParaRPr lang="zh-CN" altLang="en-US" sz="3200" b="1">
              <a:latin typeface="黑体" panose="02010609060101010101" pitchFamily="49" charset="-122"/>
              <a:ea typeface="黑体" panose="02010609060101010101" pitchFamily="49" charset="-122"/>
            </a:endParaRPr>
          </a:p>
        </p:txBody>
      </p:sp>
      <p:sp>
        <p:nvSpPr>
          <p:cNvPr id="14" name="矩形 13"/>
          <p:cNvSpPr/>
          <p:nvPr/>
        </p:nvSpPr>
        <p:spPr>
          <a:xfrm>
            <a:off x="2843808" y="1491630"/>
            <a:ext cx="6300192" cy="954107"/>
          </a:xfrm>
          <a:prstGeom prst="rect">
            <a:avLst/>
          </a:prstGeom>
        </p:spPr>
        <p:txBody>
          <a:bodyPr wrap="square">
            <a:spAutoFit/>
          </a:bodyPr>
          <a:lstStyle/>
          <a:p>
            <a:r>
              <a:rPr lang="en-US" altLang="zh-CN" sz="2800" b="1" smtClean="0"/>
              <a:t>MIT---change the composition of plants</a:t>
            </a:r>
            <a:endParaRPr lang="en-US" altLang="zh-CN" sz="2800" b="1" smtClean="0"/>
          </a:p>
          <a:p>
            <a:r>
              <a:rPr lang="en-US" altLang="zh-CN" sz="2800" b="1" smtClean="0"/>
              <a:t>       ---unusual function </a:t>
            </a:r>
            <a:endParaRPr lang="zh-CN" altLang="en-US" sz="2800"/>
          </a:p>
        </p:txBody>
      </p:sp>
      <p:sp>
        <p:nvSpPr>
          <p:cNvPr id="15" name="圆角矩形 14"/>
          <p:cNvSpPr/>
          <p:nvPr/>
        </p:nvSpPr>
        <p:spPr>
          <a:xfrm>
            <a:off x="1331640" y="2499742"/>
            <a:ext cx="1512168"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3200" b="1" smtClean="0">
                <a:latin typeface="黑体" panose="02010609060101010101" pitchFamily="49" charset="-122"/>
                <a:ea typeface="黑体" panose="02010609060101010101" pitchFamily="49" charset="-122"/>
              </a:rPr>
              <a:t>para3</a:t>
            </a:r>
            <a:endParaRPr lang="zh-CN" altLang="en-US" sz="3200" b="1">
              <a:latin typeface="黑体" panose="02010609060101010101" pitchFamily="49" charset="-122"/>
              <a:ea typeface="黑体" panose="02010609060101010101" pitchFamily="49" charset="-122"/>
            </a:endParaRPr>
          </a:p>
        </p:txBody>
      </p:sp>
      <p:sp>
        <p:nvSpPr>
          <p:cNvPr id="18" name="矩形 17"/>
          <p:cNvSpPr/>
          <p:nvPr/>
        </p:nvSpPr>
        <p:spPr>
          <a:xfrm>
            <a:off x="2843808" y="2427734"/>
            <a:ext cx="6300192" cy="954107"/>
          </a:xfrm>
          <a:prstGeom prst="rect">
            <a:avLst/>
          </a:prstGeom>
        </p:spPr>
        <p:txBody>
          <a:bodyPr wrap="square">
            <a:spAutoFit/>
          </a:bodyPr>
          <a:lstStyle/>
          <a:p>
            <a:r>
              <a:rPr lang="en-US" altLang="zh-CN" sz="2800" b="1" smtClean="0"/>
              <a:t>MIT---glowing plants</a:t>
            </a:r>
            <a:endParaRPr lang="en-US" altLang="zh-CN" sz="2800" b="1" smtClean="0"/>
          </a:p>
          <a:p>
            <a:r>
              <a:rPr lang="en-US" altLang="zh-CN" sz="2800" b="1" smtClean="0"/>
              <a:t>       ---turn trees into lamps</a:t>
            </a:r>
            <a:endParaRPr lang="zh-CN" altLang="en-US" sz="2800"/>
          </a:p>
        </p:txBody>
      </p:sp>
      <p:sp>
        <p:nvSpPr>
          <p:cNvPr id="19" name="圆角矩形 18"/>
          <p:cNvSpPr/>
          <p:nvPr/>
        </p:nvSpPr>
        <p:spPr>
          <a:xfrm>
            <a:off x="1331640" y="3363838"/>
            <a:ext cx="1512168"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3200" b="1" smtClean="0">
                <a:latin typeface="黑体" panose="02010609060101010101" pitchFamily="49" charset="-122"/>
                <a:ea typeface="黑体" panose="02010609060101010101" pitchFamily="49" charset="-122"/>
              </a:rPr>
              <a:t>para4</a:t>
            </a:r>
            <a:endParaRPr lang="zh-CN" altLang="en-US" sz="3200" b="1">
              <a:latin typeface="黑体" panose="02010609060101010101" pitchFamily="49" charset="-122"/>
              <a:ea typeface="黑体" panose="02010609060101010101" pitchFamily="49" charset="-122"/>
            </a:endParaRPr>
          </a:p>
        </p:txBody>
      </p:sp>
      <p:sp>
        <p:nvSpPr>
          <p:cNvPr id="21" name="矩形 20"/>
          <p:cNvSpPr/>
          <p:nvPr/>
        </p:nvSpPr>
        <p:spPr>
          <a:xfrm>
            <a:off x="2843808" y="3291830"/>
            <a:ext cx="6552728" cy="954107"/>
          </a:xfrm>
          <a:prstGeom prst="rect">
            <a:avLst/>
          </a:prstGeom>
        </p:spPr>
        <p:txBody>
          <a:bodyPr wrap="square">
            <a:spAutoFit/>
          </a:bodyPr>
          <a:lstStyle/>
          <a:p>
            <a:r>
              <a:rPr lang="en-US" altLang="zh-CN" sz="2800" b="1" smtClean="0"/>
              <a:t>MIT---develop a version of the technology           </a:t>
            </a:r>
            <a:endParaRPr lang="en-US" altLang="zh-CN" sz="2800" b="1" smtClean="0"/>
          </a:p>
          <a:p>
            <a:r>
              <a:rPr lang="zh-CN" altLang="en-US" sz="2800" b="1" smtClean="0"/>
              <a:t>       </a:t>
            </a:r>
            <a:r>
              <a:rPr lang="en-US" altLang="zh-CN" sz="2800" b="1" smtClean="0"/>
              <a:t>---convenient&amp; flexible</a:t>
            </a:r>
            <a:endParaRPr lang="zh-CN" altLang="en-US" sz="2800"/>
          </a:p>
        </p:txBody>
      </p:sp>
      <p:sp>
        <p:nvSpPr>
          <p:cNvPr id="22" name="圆角矩形 21"/>
          <p:cNvSpPr/>
          <p:nvPr/>
        </p:nvSpPr>
        <p:spPr>
          <a:xfrm>
            <a:off x="1331640" y="4443958"/>
            <a:ext cx="1512168"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3200" b="1" smtClean="0">
                <a:latin typeface="黑体" panose="02010609060101010101" pitchFamily="49" charset="-122"/>
                <a:ea typeface="黑体" panose="02010609060101010101" pitchFamily="49" charset="-122"/>
              </a:rPr>
              <a:t>para5</a:t>
            </a:r>
            <a:endParaRPr lang="zh-CN" altLang="en-US" sz="3200" b="1">
              <a:latin typeface="黑体" panose="02010609060101010101" pitchFamily="49" charset="-122"/>
              <a:ea typeface="黑体" panose="02010609060101010101" pitchFamily="49" charset="-122"/>
            </a:endParaRPr>
          </a:p>
        </p:txBody>
      </p:sp>
      <p:sp>
        <p:nvSpPr>
          <p:cNvPr id="24" name="TextBox 23"/>
          <p:cNvSpPr txBox="1"/>
          <p:nvPr/>
        </p:nvSpPr>
        <p:spPr>
          <a:xfrm>
            <a:off x="2987824" y="4443958"/>
            <a:ext cx="6372200" cy="523220"/>
          </a:xfrm>
          <a:prstGeom prst="rect">
            <a:avLst/>
          </a:prstGeom>
          <a:noFill/>
        </p:spPr>
        <p:txBody>
          <a:bodyPr wrap="square" rtlCol="0">
            <a:spAutoFit/>
          </a:bodyPr>
          <a:lstStyle/>
          <a:p>
            <a:r>
              <a:rPr lang="en-US" altLang="zh-CN" sz="2800" b="1" smtClean="0"/>
              <a:t>benefits of glowing plants for lights</a:t>
            </a:r>
            <a:endParaRPr lang="en-US" altLang="zh-CN" sz="2800" b="1"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835696" y="611392"/>
            <a:ext cx="6408712" cy="232166"/>
            <a:chOff x="1547813" y="1087145"/>
            <a:chExt cx="4896395" cy="232166"/>
          </a:xfrm>
        </p:grpSpPr>
        <p:cxnSp>
          <p:nvCxnSpPr>
            <p:cNvPr id="4" name="直接连接符 3"/>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27"/>
          <p:cNvSpPr txBox="1"/>
          <p:nvPr/>
        </p:nvSpPr>
        <p:spPr>
          <a:xfrm>
            <a:off x="1907704" y="-92546"/>
            <a:ext cx="5989318" cy="923330"/>
          </a:xfrm>
          <a:prstGeom prst="rect">
            <a:avLst/>
          </a:prstGeom>
          <a:noFill/>
        </p:spPr>
        <p:txBody>
          <a:bodyPr wrap="square" rtlCol="0">
            <a:spAutoFit/>
          </a:bodyPr>
          <a:lstStyle/>
          <a:p>
            <a:pPr>
              <a:lnSpc>
                <a:spcPct val="150000"/>
              </a:lnSpc>
            </a:pPr>
            <a:r>
              <a:rPr lang="zh-CN" altLang="en-US" sz="3600" b="1" smtClean="0">
                <a:solidFill>
                  <a:srgbClr val="C00000"/>
                </a:solidFill>
                <a:latin typeface="微软雅黑" panose="020B0503020204020204" charset="-122"/>
                <a:ea typeface="微软雅黑" panose="020B0503020204020204" charset="-122"/>
              </a:rPr>
              <a:t>二、主旨归纳</a:t>
            </a:r>
            <a:endParaRPr lang="zh-CN" altLang="en-US" sz="3600" b="1">
              <a:solidFill>
                <a:srgbClr val="C00000"/>
              </a:solidFill>
              <a:latin typeface="微软雅黑" panose="020B0503020204020204" charset="-122"/>
              <a:ea typeface="微软雅黑" panose="020B0503020204020204" charset="-122"/>
            </a:endParaRPr>
          </a:p>
        </p:txBody>
      </p:sp>
      <p:sp>
        <p:nvSpPr>
          <p:cNvPr id="16" name="TextBox 15"/>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2" name="圆角矩形 11"/>
          <p:cNvSpPr/>
          <p:nvPr/>
        </p:nvSpPr>
        <p:spPr>
          <a:xfrm>
            <a:off x="827584" y="1491630"/>
            <a:ext cx="1512168"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3200" b="1" smtClean="0">
                <a:latin typeface="黑体" panose="02010609060101010101" pitchFamily="49" charset="-122"/>
                <a:ea typeface="黑体" panose="02010609060101010101" pitchFamily="49" charset="-122"/>
              </a:rPr>
              <a:t>para2</a:t>
            </a:r>
            <a:endParaRPr lang="zh-CN" altLang="en-US" sz="3200" b="1">
              <a:latin typeface="黑体" panose="02010609060101010101" pitchFamily="49" charset="-122"/>
              <a:ea typeface="黑体" panose="02010609060101010101" pitchFamily="49" charset="-122"/>
            </a:endParaRPr>
          </a:p>
        </p:txBody>
      </p:sp>
      <p:sp>
        <p:nvSpPr>
          <p:cNvPr id="14" name="矩形 13"/>
          <p:cNvSpPr/>
          <p:nvPr/>
        </p:nvSpPr>
        <p:spPr>
          <a:xfrm>
            <a:off x="2339752" y="1347614"/>
            <a:ext cx="6732240" cy="1384995"/>
          </a:xfrm>
          <a:prstGeom prst="rect">
            <a:avLst/>
          </a:prstGeom>
        </p:spPr>
        <p:txBody>
          <a:bodyPr wrap="square">
            <a:spAutoFit/>
          </a:bodyPr>
          <a:lstStyle/>
          <a:p>
            <a:r>
              <a:rPr lang="en-US" altLang="zh-CN" sz="2800" b="1" smtClean="0"/>
              <a:t>We </a:t>
            </a:r>
            <a:r>
              <a:rPr lang="en-US" altLang="zh-CN" sz="2800" b="1" smtClean="0">
                <a:solidFill>
                  <a:srgbClr val="C00000"/>
                </a:solidFill>
              </a:rPr>
              <a:t>are thinking about </a:t>
            </a:r>
            <a:r>
              <a:rPr lang="en-US" altLang="zh-CN" sz="2800" b="1" smtClean="0"/>
              <a:t>how we can engineer plants to replace functions of the thngs we use everyday.</a:t>
            </a:r>
            <a:endParaRPr lang="zh-CN" altLang="en-US" sz="2800"/>
          </a:p>
        </p:txBody>
      </p:sp>
      <p:sp>
        <p:nvSpPr>
          <p:cNvPr id="15" name="圆角矩形 14"/>
          <p:cNvSpPr/>
          <p:nvPr/>
        </p:nvSpPr>
        <p:spPr>
          <a:xfrm>
            <a:off x="755576" y="2715766"/>
            <a:ext cx="1512168"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3200" b="1" smtClean="0">
                <a:latin typeface="黑体" panose="02010609060101010101" pitchFamily="49" charset="-122"/>
                <a:ea typeface="黑体" panose="02010609060101010101" pitchFamily="49" charset="-122"/>
              </a:rPr>
              <a:t>para3</a:t>
            </a:r>
            <a:endParaRPr lang="zh-CN" altLang="en-US" sz="3200" b="1">
              <a:latin typeface="黑体" panose="02010609060101010101" pitchFamily="49" charset="-122"/>
              <a:ea typeface="黑体" panose="02010609060101010101" pitchFamily="49" charset="-122"/>
            </a:endParaRPr>
          </a:p>
        </p:txBody>
      </p:sp>
      <p:sp>
        <p:nvSpPr>
          <p:cNvPr id="18" name="矩形 17"/>
          <p:cNvSpPr/>
          <p:nvPr/>
        </p:nvSpPr>
        <p:spPr>
          <a:xfrm>
            <a:off x="2267744" y="2571750"/>
            <a:ext cx="6300192" cy="1384995"/>
          </a:xfrm>
          <a:prstGeom prst="rect">
            <a:avLst/>
          </a:prstGeom>
        </p:spPr>
        <p:txBody>
          <a:bodyPr wrap="square">
            <a:spAutoFit/>
          </a:bodyPr>
          <a:lstStyle/>
          <a:p>
            <a:r>
              <a:rPr lang="en-US" altLang="zh-CN" sz="2800" b="1" smtClean="0"/>
              <a:t>The technology </a:t>
            </a:r>
            <a:r>
              <a:rPr lang="en-US" altLang="zh-CN" sz="2800" b="1" smtClean="0">
                <a:solidFill>
                  <a:srgbClr val="C00000"/>
                </a:solidFill>
              </a:rPr>
              <a:t>could one day </a:t>
            </a:r>
            <a:r>
              <a:rPr lang="en-US" altLang="zh-CN" sz="2800" b="1" smtClean="0"/>
              <a:t>be used to light the rooms or even to turn trees into self-powered lamps</a:t>
            </a:r>
            <a:endParaRPr lang="zh-CN" altLang="en-US" sz="2800"/>
          </a:p>
        </p:txBody>
      </p:sp>
      <p:sp>
        <p:nvSpPr>
          <p:cNvPr id="19" name="圆角矩形 18"/>
          <p:cNvSpPr/>
          <p:nvPr/>
        </p:nvSpPr>
        <p:spPr>
          <a:xfrm>
            <a:off x="755576" y="3939902"/>
            <a:ext cx="1512168"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3200" b="1" smtClean="0">
                <a:latin typeface="黑体" panose="02010609060101010101" pitchFamily="49" charset="-122"/>
                <a:ea typeface="黑体" panose="02010609060101010101" pitchFamily="49" charset="-122"/>
              </a:rPr>
              <a:t>para4</a:t>
            </a:r>
            <a:endParaRPr lang="zh-CN" altLang="en-US" sz="3200" b="1">
              <a:latin typeface="黑体" panose="02010609060101010101" pitchFamily="49" charset="-122"/>
              <a:ea typeface="黑体" panose="02010609060101010101" pitchFamily="49" charset="-122"/>
            </a:endParaRPr>
          </a:p>
        </p:txBody>
      </p:sp>
      <p:sp>
        <p:nvSpPr>
          <p:cNvPr id="23" name="TextBox 22"/>
          <p:cNvSpPr txBox="1"/>
          <p:nvPr/>
        </p:nvSpPr>
        <p:spPr>
          <a:xfrm>
            <a:off x="2267744" y="3867894"/>
            <a:ext cx="7056784" cy="1384995"/>
          </a:xfrm>
          <a:prstGeom prst="rect">
            <a:avLst/>
          </a:prstGeom>
          <a:noFill/>
        </p:spPr>
        <p:txBody>
          <a:bodyPr wrap="square" rtlCol="0">
            <a:spAutoFit/>
          </a:bodyPr>
          <a:lstStyle/>
          <a:p>
            <a:r>
              <a:rPr lang="en-US" altLang="zh-CN" sz="2800" b="1" smtClean="0"/>
              <a:t>The team </a:t>
            </a:r>
            <a:r>
              <a:rPr lang="en-US" altLang="zh-CN" sz="2800" b="1" smtClean="0">
                <a:solidFill>
                  <a:srgbClr val="C00000"/>
                </a:solidFill>
              </a:rPr>
              <a:t>hopes to develop </a:t>
            </a:r>
            <a:r>
              <a:rPr lang="en-US" altLang="zh-CN" sz="2800" b="1" smtClean="0"/>
              <a:t>a version of the technology …   The engineers </a:t>
            </a:r>
            <a:r>
              <a:rPr lang="en-US" altLang="zh-CN" sz="2800" b="1" smtClean="0">
                <a:solidFill>
                  <a:srgbClr val="C00000"/>
                </a:solidFill>
              </a:rPr>
              <a:t>are also trying to develop …</a:t>
            </a:r>
            <a:endParaRPr lang="en-US" altLang="zh-CN" sz="2800" b="1" smtClean="0">
              <a:solidFill>
                <a:srgbClr val="C00000"/>
              </a:solidFill>
            </a:endParaRPr>
          </a:p>
        </p:txBody>
      </p:sp>
      <p:sp>
        <p:nvSpPr>
          <p:cNvPr id="24" name="Freeform 5"/>
          <p:cNvSpPr/>
          <p:nvPr/>
        </p:nvSpPr>
        <p:spPr bwMode="auto">
          <a:xfrm>
            <a:off x="1115616" y="771550"/>
            <a:ext cx="802838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2800" b="1" smtClean="0">
                <a:solidFill>
                  <a:schemeClr val="bg1"/>
                </a:solidFill>
                <a:latin typeface="微软雅黑" panose="020B0503020204020204" charset="-122"/>
                <a:ea typeface="微软雅黑" panose="020B0503020204020204" charset="-122"/>
              </a:rPr>
              <a:t>      Could glowing plants replace lamps? </a:t>
            </a:r>
            <a:endParaRPr lang="zh-CN" altLang="en-US" sz="2800" b="1">
              <a:solidFill>
                <a:schemeClr val="bg1"/>
              </a:solidFill>
              <a:latin typeface="微软雅黑" panose="020B0503020204020204" charset="-122"/>
              <a:ea typeface="微软雅黑" panose="020B0503020204020204" charset="-122"/>
            </a:endParaRPr>
          </a:p>
        </p:txBody>
      </p:sp>
      <p:sp>
        <p:nvSpPr>
          <p:cNvPr id="27" name="Freeform 5"/>
          <p:cNvSpPr/>
          <p:nvPr/>
        </p:nvSpPr>
        <p:spPr bwMode="auto">
          <a:xfrm>
            <a:off x="5796136" y="0"/>
            <a:ext cx="334786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4000" b="1" smtClean="0">
                <a:solidFill>
                  <a:schemeClr val="bg1"/>
                </a:solidFill>
                <a:latin typeface="微软雅黑" panose="020B0503020204020204" charset="-122"/>
                <a:ea typeface="微软雅黑" panose="020B0503020204020204" charset="-122"/>
              </a:rPr>
              <a:t>D---35</a:t>
            </a:r>
            <a:endParaRPr lang="zh-CN" altLang="en-US" sz="4000" b="1">
              <a:solidFill>
                <a:schemeClr val="bg1"/>
              </a:solidFill>
              <a:latin typeface="微软雅黑" panose="020B0503020204020204" charset="-122"/>
              <a:ea typeface="微软雅黑" panose="020B0503020204020204" charset="-12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835696" y="611392"/>
            <a:ext cx="6408712" cy="232166"/>
            <a:chOff x="1547813" y="1087145"/>
            <a:chExt cx="4896395" cy="232166"/>
          </a:xfrm>
        </p:grpSpPr>
        <p:cxnSp>
          <p:nvCxnSpPr>
            <p:cNvPr id="4" name="直接连接符 3"/>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5"/>
          <p:cNvSpPr/>
          <p:nvPr/>
        </p:nvSpPr>
        <p:spPr bwMode="auto">
          <a:xfrm>
            <a:off x="5796136" y="0"/>
            <a:ext cx="334786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4000" b="1" smtClean="0">
                <a:solidFill>
                  <a:schemeClr val="bg1"/>
                </a:solidFill>
                <a:latin typeface="微软雅黑" panose="020B0503020204020204" charset="-122"/>
                <a:ea typeface="微软雅黑" panose="020B0503020204020204" charset="-122"/>
              </a:rPr>
              <a:t>D---35</a:t>
            </a:r>
            <a:endParaRPr lang="zh-CN" altLang="en-US" sz="4000" b="1">
              <a:solidFill>
                <a:schemeClr val="bg1"/>
              </a:solidFill>
              <a:latin typeface="微软雅黑" panose="020B0503020204020204" charset="-122"/>
              <a:ea typeface="微软雅黑" panose="020B0503020204020204" charset="-122"/>
            </a:endParaRPr>
          </a:p>
        </p:txBody>
      </p:sp>
      <p:sp>
        <p:nvSpPr>
          <p:cNvPr id="20" name="TextBox 27"/>
          <p:cNvSpPr txBox="1"/>
          <p:nvPr/>
        </p:nvSpPr>
        <p:spPr>
          <a:xfrm>
            <a:off x="1907704" y="-92546"/>
            <a:ext cx="5989318" cy="923330"/>
          </a:xfrm>
          <a:prstGeom prst="rect">
            <a:avLst/>
          </a:prstGeom>
          <a:noFill/>
        </p:spPr>
        <p:txBody>
          <a:bodyPr wrap="square" rtlCol="0">
            <a:spAutoFit/>
          </a:bodyPr>
          <a:lstStyle/>
          <a:p>
            <a:pPr>
              <a:lnSpc>
                <a:spcPct val="150000"/>
              </a:lnSpc>
            </a:pPr>
            <a:r>
              <a:rPr lang="zh-CN" altLang="en-US" sz="3600" b="1" smtClean="0">
                <a:solidFill>
                  <a:srgbClr val="C00000"/>
                </a:solidFill>
                <a:latin typeface="微软雅黑" panose="020B0503020204020204" charset="-122"/>
                <a:ea typeface="微软雅黑" panose="020B0503020204020204" charset="-122"/>
              </a:rPr>
              <a:t>二、主旨归纳</a:t>
            </a:r>
            <a:endParaRPr lang="zh-CN" altLang="en-US" sz="3600" b="1">
              <a:solidFill>
                <a:srgbClr val="C00000"/>
              </a:solidFill>
              <a:latin typeface="微软雅黑" panose="020B0503020204020204" charset="-122"/>
              <a:ea typeface="微软雅黑" panose="020B0503020204020204" charset="-122"/>
            </a:endParaRPr>
          </a:p>
        </p:txBody>
      </p:sp>
      <p:sp>
        <p:nvSpPr>
          <p:cNvPr id="16" name="TextBox 15"/>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pic>
        <p:nvPicPr>
          <p:cNvPr id="11" name="Picture 2" descr="C:\Users\Administrator\Desktop\IMG_20200909_171636.jpg"/>
          <p:cNvPicPr>
            <a:picLocks noChangeAspect="1" noChangeArrowheads="1"/>
          </p:cNvPicPr>
          <p:nvPr/>
        </p:nvPicPr>
        <p:blipFill>
          <a:blip r:embed="rId1"/>
          <a:stretch>
            <a:fillRect/>
          </a:stretch>
        </p:blipFill>
        <p:spPr bwMode="auto">
          <a:xfrm>
            <a:off x="2447256" y="627534"/>
            <a:ext cx="6696744" cy="5400600"/>
          </a:xfrm>
          <a:prstGeom prst="rect">
            <a:avLst/>
          </a:prstGeom>
          <a:noFill/>
        </p:spPr>
      </p:pic>
      <p:pic>
        <p:nvPicPr>
          <p:cNvPr id="2050" name="Picture 2" descr="C:\Users\Administrator\Desktop\plamt.jpg"/>
          <p:cNvPicPr>
            <a:picLocks noChangeAspect="1" noChangeArrowheads="1"/>
          </p:cNvPicPr>
          <p:nvPr/>
        </p:nvPicPr>
        <p:blipFill>
          <a:blip r:embed="rId2"/>
          <a:stretch>
            <a:fillRect/>
          </a:stretch>
        </p:blipFill>
        <p:spPr bwMode="auto">
          <a:xfrm>
            <a:off x="0" y="627534"/>
            <a:ext cx="3419872" cy="4515966"/>
          </a:xfrm>
          <a:prstGeom prst="rect">
            <a:avLst/>
          </a:prstGeom>
          <a:noFill/>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835696" y="611392"/>
            <a:ext cx="6408712" cy="232166"/>
            <a:chOff x="1547813" y="1087145"/>
            <a:chExt cx="4896395" cy="232166"/>
          </a:xfrm>
        </p:grpSpPr>
        <p:cxnSp>
          <p:nvCxnSpPr>
            <p:cNvPr id="4" name="直接连接符 3"/>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27"/>
          <p:cNvSpPr txBox="1"/>
          <p:nvPr/>
        </p:nvSpPr>
        <p:spPr>
          <a:xfrm>
            <a:off x="1907704" y="-164554"/>
            <a:ext cx="5989318" cy="923330"/>
          </a:xfrm>
          <a:prstGeom prst="rect">
            <a:avLst/>
          </a:prstGeom>
          <a:noFill/>
        </p:spPr>
        <p:txBody>
          <a:bodyPr wrap="square" rtlCol="0">
            <a:spAutoFit/>
          </a:bodyPr>
          <a:lstStyle/>
          <a:p>
            <a:pPr>
              <a:lnSpc>
                <a:spcPct val="150000"/>
              </a:lnSpc>
            </a:pPr>
            <a:r>
              <a:rPr lang="zh-CN" altLang="en-US" sz="3600" b="1" smtClean="0">
                <a:solidFill>
                  <a:srgbClr val="C00000"/>
                </a:solidFill>
                <a:latin typeface="微软雅黑" panose="020B0503020204020204" charset="-122"/>
                <a:ea typeface="微软雅黑" panose="020B0503020204020204" charset="-122"/>
              </a:rPr>
              <a:t>三、推理判断</a:t>
            </a:r>
            <a:endParaRPr lang="zh-CN" altLang="en-US" sz="3600" b="1">
              <a:solidFill>
                <a:srgbClr val="C00000"/>
              </a:solidFill>
              <a:latin typeface="微软雅黑" panose="020B0503020204020204" charset="-122"/>
              <a:ea typeface="微软雅黑" panose="020B0503020204020204" charset="-122"/>
            </a:endParaRPr>
          </a:p>
        </p:txBody>
      </p:sp>
      <p:sp>
        <p:nvSpPr>
          <p:cNvPr id="7" name="圆角矩形 6"/>
          <p:cNvSpPr/>
          <p:nvPr/>
        </p:nvSpPr>
        <p:spPr>
          <a:xfrm>
            <a:off x="323528" y="1995686"/>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审题</a:t>
            </a:r>
            <a:endParaRPr lang="zh-CN" altLang="en-US" sz="3200">
              <a:latin typeface="黑体" panose="02010609060101010101" pitchFamily="49" charset="-122"/>
              <a:ea typeface="黑体" panose="02010609060101010101" pitchFamily="49" charset="-122"/>
            </a:endParaRPr>
          </a:p>
        </p:txBody>
      </p:sp>
      <p:sp>
        <p:nvSpPr>
          <p:cNvPr id="8" name="圆角矩形 7"/>
          <p:cNvSpPr/>
          <p:nvPr/>
        </p:nvSpPr>
        <p:spPr>
          <a:xfrm>
            <a:off x="323528" y="2715766"/>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定位</a:t>
            </a:r>
            <a:endParaRPr lang="zh-CN" altLang="en-US" sz="3200">
              <a:latin typeface="黑体" panose="02010609060101010101" pitchFamily="49" charset="-122"/>
              <a:ea typeface="黑体" panose="02010609060101010101" pitchFamily="49" charset="-122"/>
            </a:endParaRPr>
          </a:p>
        </p:txBody>
      </p:sp>
      <p:sp>
        <p:nvSpPr>
          <p:cNvPr id="9" name="圆角矩形 8"/>
          <p:cNvSpPr/>
          <p:nvPr/>
        </p:nvSpPr>
        <p:spPr>
          <a:xfrm>
            <a:off x="0" y="3507854"/>
            <a:ext cx="1584176" cy="93610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ltLang="zh-CN" sz="2400" smtClean="0">
              <a:latin typeface="黑体" panose="02010609060101010101" pitchFamily="49" charset="-122"/>
              <a:ea typeface="黑体" panose="02010609060101010101" pitchFamily="49" charset="-122"/>
            </a:endParaRPr>
          </a:p>
          <a:p>
            <a:pPr algn="ctr"/>
            <a:endParaRPr lang="en-US" altLang="zh-CN" sz="2400" smtClean="0">
              <a:latin typeface="黑体" panose="02010609060101010101" pitchFamily="49" charset="-122"/>
              <a:ea typeface="黑体" panose="02010609060101010101" pitchFamily="49" charset="-122"/>
            </a:endParaRPr>
          </a:p>
          <a:p>
            <a:pPr algn="ctr"/>
            <a:r>
              <a:rPr lang="zh-CN" altLang="en-US" sz="2400" smtClean="0">
                <a:solidFill>
                  <a:srgbClr val="FFFF00"/>
                </a:solidFill>
                <a:latin typeface="黑体" panose="02010609060101010101" pitchFamily="49" charset="-122"/>
                <a:ea typeface="黑体" panose="02010609060101010101" pitchFamily="49" charset="-122"/>
              </a:rPr>
              <a:t>信息整合</a:t>
            </a:r>
            <a:endParaRPr lang="en-US" altLang="zh-CN" sz="2400" smtClean="0">
              <a:solidFill>
                <a:srgbClr val="FFFF00"/>
              </a:solidFill>
              <a:latin typeface="黑体" panose="02010609060101010101" pitchFamily="49" charset="-122"/>
              <a:ea typeface="黑体" panose="02010609060101010101" pitchFamily="49" charset="-122"/>
            </a:endParaRPr>
          </a:p>
          <a:p>
            <a:pPr algn="ctr"/>
            <a:r>
              <a:rPr lang="zh-CN" altLang="en-US" sz="2400" smtClean="0">
                <a:solidFill>
                  <a:srgbClr val="FFFF00"/>
                </a:solidFill>
                <a:latin typeface="黑体" panose="02010609060101010101" pitchFamily="49" charset="-122"/>
                <a:ea typeface="黑体" panose="02010609060101010101" pitchFamily="49" charset="-122"/>
              </a:rPr>
              <a:t>字里行间</a:t>
            </a:r>
            <a:endParaRPr lang="en-US" altLang="zh-CN" sz="2400" smtClean="0">
              <a:solidFill>
                <a:srgbClr val="FFFF00"/>
              </a:solidFill>
              <a:latin typeface="黑体" panose="02010609060101010101" pitchFamily="49" charset="-122"/>
              <a:ea typeface="黑体" panose="02010609060101010101" pitchFamily="49" charset="-122"/>
            </a:endParaRPr>
          </a:p>
          <a:p>
            <a:pPr algn="ctr"/>
            <a:endParaRPr lang="en-US" altLang="zh-CN" sz="2400" smtClean="0">
              <a:latin typeface="黑体" panose="02010609060101010101" pitchFamily="49" charset="-122"/>
              <a:ea typeface="黑体" panose="02010609060101010101" pitchFamily="49" charset="-122"/>
            </a:endParaRPr>
          </a:p>
          <a:p>
            <a:pPr algn="ctr"/>
            <a:endParaRPr lang="zh-CN" altLang="en-US" sz="3200">
              <a:latin typeface="黑体" panose="02010609060101010101" pitchFamily="49" charset="-122"/>
              <a:ea typeface="黑体" panose="02010609060101010101" pitchFamily="49" charset="-122"/>
            </a:endParaRPr>
          </a:p>
        </p:txBody>
      </p:sp>
      <p:sp>
        <p:nvSpPr>
          <p:cNvPr id="10" name="圆角矩形 9"/>
          <p:cNvSpPr/>
          <p:nvPr/>
        </p:nvSpPr>
        <p:spPr>
          <a:xfrm>
            <a:off x="251520" y="4639444"/>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结论</a:t>
            </a:r>
            <a:endParaRPr lang="zh-CN" altLang="en-US" sz="3200">
              <a:latin typeface="黑体" panose="02010609060101010101" pitchFamily="49" charset="-122"/>
              <a:ea typeface="黑体" panose="02010609060101010101" pitchFamily="49" charset="-122"/>
            </a:endParaRPr>
          </a:p>
        </p:txBody>
      </p:sp>
      <p:cxnSp>
        <p:nvCxnSpPr>
          <p:cNvPr id="11" name="直接箭头连接符 10"/>
          <p:cNvCxnSpPr/>
          <p:nvPr/>
        </p:nvCxnSpPr>
        <p:spPr>
          <a:xfrm flipH="1">
            <a:off x="827584" y="2211710"/>
            <a:ext cx="0" cy="2520280"/>
          </a:xfrm>
          <a:prstGeom prst="straightConnector1">
            <a:avLst/>
          </a:prstGeom>
          <a:ln w="349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 name="Freeform 5"/>
          <p:cNvSpPr/>
          <p:nvPr/>
        </p:nvSpPr>
        <p:spPr bwMode="auto">
          <a:xfrm>
            <a:off x="5796136" y="0"/>
            <a:ext cx="334786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4000" b="1" smtClean="0">
                <a:solidFill>
                  <a:schemeClr val="bg1"/>
                </a:solidFill>
                <a:latin typeface="微软雅黑" panose="020B0503020204020204" charset="-122"/>
                <a:ea typeface="微软雅黑" panose="020B0503020204020204" charset="-122"/>
              </a:rPr>
              <a:t>B---24</a:t>
            </a:r>
            <a:endParaRPr lang="zh-CN" altLang="en-US" sz="4000" b="1">
              <a:solidFill>
                <a:schemeClr val="bg1"/>
              </a:solidFill>
              <a:latin typeface="微软雅黑" panose="020B0503020204020204" charset="-122"/>
              <a:ea typeface="微软雅黑" panose="020B0503020204020204" charset="-122"/>
            </a:endParaRPr>
          </a:p>
        </p:txBody>
      </p:sp>
      <p:sp>
        <p:nvSpPr>
          <p:cNvPr id="16" name="TextBox 15"/>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9" name="文本占位符 3"/>
          <p:cNvSpPr txBox="1">
            <a:spLocks noChangeArrowheads="1"/>
          </p:cNvSpPr>
          <p:nvPr/>
        </p:nvSpPr>
        <p:spPr bwMode="auto">
          <a:xfrm>
            <a:off x="1547664" y="1059582"/>
            <a:ext cx="7452320" cy="3970302"/>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lIns="91425" tIns="45712" rIns="91425" bIns="45712">
            <a:spAutoFit/>
          </a:bodyPr>
          <a:lstStyle>
            <a:lvl1pPr indent="349250">
              <a:defRPr>
                <a:solidFill>
                  <a:schemeClr val="tx1"/>
                </a:solidFill>
                <a:latin typeface="Arial" panose="020B0604020202020204"/>
                <a:ea typeface="宋体" panose="02010600030101010101" pitchFamily="2" charset="-122"/>
              </a:defRPr>
            </a:lvl1pPr>
            <a:lvl2pPr marL="742950" indent="-285750">
              <a:defRPr>
                <a:solidFill>
                  <a:schemeClr val="tx1"/>
                </a:solidFill>
                <a:latin typeface="Arial" panose="020B0604020202020204"/>
                <a:ea typeface="宋体" panose="02010600030101010101" pitchFamily="2" charset="-122"/>
              </a:defRPr>
            </a:lvl2pPr>
            <a:lvl3pPr marL="1143000" indent="-228600">
              <a:defRPr>
                <a:solidFill>
                  <a:schemeClr val="tx1"/>
                </a:solidFill>
                <a:latin typeface="Arial" panose="020B0604020202020204"/>
                <a:ea typeface="宋体" panose="02010600030101010101" pitchFamily="2" charset="-122"/>
              </a:defRPr>
            </a:lvl3pPr>
            <a:lvl4pPr marL="1600200" indent="-228600">
              <a:defRPr>
                <a:solidFill>
                  <a:schemeClr val="tx1"/>
                </a:solidFill>
                <a:latin typeface="Arial" panose="020B0604020202020204"/>
                <a:ea typeface="宋体" panose="02010600030101010101" pitchFamily="2" charset="-122"/>
              </a:defRPr>
            </a:lvl4pPr>
            <a:lvl5pPr marL="2057400" indent="-228600">
              <a:defRPr>
                <a:solidFill>
                  <a:schemeClr val="tx1"/>
                </a:solidFill>
                <a:latin typeface="Arial" panose="020B0604020202020204"/>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9pPr>
          </a:lstStyle>
          <a:p>
            <a:pPr marL="342900" marR="0" lvl="0" indent="349250" algn="l" defTabSz="914400" rtl="0" eaLnBrk="1" fontAlgn="auto" latinLnBrk="0" hangingPunct="1">
              <a:lnSpc>
                <a:spcPct val="100000"/>
              </a:lnSpc>
              <a:spcBef>
                <a:spcPct val="20000"/>
              </a:spcBef>
              <a:spcAft>
                <a:spcPct val="0"/>
              </a:spcAft>
              <a:buClrTx/>
              <a:buSzTx/>
              <a:buFont typeface="Arial" panose="020B0604020202020204" pitchFamily="34" charset="0"/>
              <a:buNone/>
              <a:defRPr/>
            </a:pPr>
            <a:r>
              <a:rPr kumimoji="0" lang="en-US" altLang="zh-CN" sz="2800" b="1" i="0" u="none" strike="noStrike" kern="1200" cap="none" spc="0" normalizeH="0" baseline="0" noProof="0" smtClean="0">
                <a:ln>
                  <a:noFill/>
                </a:ln>
                <a:solidFill>
                  <a:schemeClr val="tx1"/>
                </a:solidFill>
                <a:effectLst/>
                <a:uLnTx/>
                <a:uFillTx/>
                <a:latin typeface="Arial" panose="020B0604020202020204"/>
                <a:ea typeface="宋体" panose="02010600030101010101" pitchFamily="2" charset="-122"/>
                <a:cs typeface="+mn-cs"/>
              </a:rPr>
              <a:t>Returning to a book you’ve read many times can feel like drinks with an old friend. There’s a welcome familiarity — but also sometimes a slight suspicion that time has changed you both, and thus the relationship. But books don’t change, people do. And that’s what makes the act of rereading so rich and transformative.</a:t>
            </a:r>
            <a:r>
              <a:rPr kumimoji="0" lang="en-US" altLang="zh-CN" sz="2800" b="1" i="0" u="none" strike="noStrike" kern="1200" cap="none" spc="0" normalizeH="0" baseline="0" noProof="0" smtClean="0">
                <a:ln>
                  <a:noFill/>
                </a:ln>
                <a:solidFill>
                  <a:prstClr val="black"/>
                </a:solidFill>
                <a:effectLst/>
                <a:uLnTx/>
                <a:uFillTx/>
                <a:latin typeface="Times New Roman" panose="02020603050405020304"/>
                <a:ea typeface="宋体" panose="02010600030101010101" pitchFamily="2" charset="-122"/>
                <a:cs typeface="+mn-cs"/>
              </a:rPr>
              <a:t> </a:t>
            </a:r>
            <a:r>
              <a:rPr kumimoji="0" lang="en-US" altLang="zh-CN" sz="2800" b="1" i="0" u="none" strike="noStrike" kern="1200" cap="none" spc="0" normalizeH="0" baseline="0" noProof="0" smtClean="0">
                <a:ln>
                  <a:noFill/>
                </a:ln>
                <a:solidFill>
                  <a:srgbClr val="FF0000"/>
                </a:solidFill>
                <a:effectLst/>
                <a:uLnTx/>
                <a:uFillTx/>
                <a:latin typeface="Times New Roman" panose="02020603050405020304"/>
                <a:ea typeface="宋体" panose="02010600030101010101" pitchFamily="2" charset="-122"/>
                <a:cs typeface="+mn-cs"/>
              </a:rPr>
              <a:t> </a:t>
            </a:r>
            <a:endParaRPr kumimoji="0" lang="zh-CN" altLang="zh-CN" sz="2800" b="1"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18" name="椭圆 17"/>
          <p:cNvSpPr/>
          <p:nvPr/>
        </p:nvSpPr>
        <p:spPr>
          <a:xfrm>
            <a:off x="5436096" y="3651870"/>
            <a:ext cx="3024336"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ln w="57150">
                <a:solidFill>
                  <a:schemeClr val="tx1"/>
                </a:solidFill>
              </a:ln>
            </a:endParaRPr>
          </a:p>
        </p:txBody>
      </p:sp>
      <p:sp>
        <p:nvSpPr>
          <p:cNvPr id="21" name="圆角矩形 20"/>
          <p:cNvSpPr/>
          <p:nvPr/>
        </p:nvSpPr>
        <p:spPr>
          <a:xfrm>
            <a:off x="5652120" y="4495428"/>
            <a:ext cx="3384376" cy="64807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en-US" altLang="zh-CN" sz="3200" b="1" smtClean="0">
                <a:solidFill>
                  <a:schemeClr val="bg1"/>
                </a:solidFill>
                <a:latin typeface="微软雅黑" panose="020B0503020204020204" charset="-122"/>
                <a:ea typeface="微软雅黑" panose="020B0503020204020204" charset="-122"/>
              </a:rPr>
              <a:t>people change.   </a:t>
            </a:r>
            <a:endParaRPr lang="zh-CN" altLang="en-US" sz="3200">
              <a:solidFill>
                <a:schemeClr val="bg1"/>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835696" y="611392"/>
            <a:ext cx="6408712" cy="232166"/>
            <a:chOff x="1547813" y="1087145"/>
            <a:chExt cx="4896395" cy="232166"/>
          </a:xfrm>
        </p:grpSpPr>
        <p:cxnSp>
          <p:nvCxnSpPr>
            <p:cNvPr id="4" name="直接连接符 3"/>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27"/>
          <p:cNvSpPr txBox="1"/>
          <p:nvPr/>
        </p:nvSpPr>
        <p:spPr>
          <a:xfrm>
            <a:off x="1907704" y="-92546"/>
            <a:ext cx="5989318" cy="923330"/>
          </a:xfrm>
          <a:prstGeom prst="rect">
            <a:avLst/>
          </a:prstGeom>
          <a:noFill/>
        </p:spPr>
        <p:txBody>
          <a:bodyPr wrap="square" rtlCol="0">
            <a:spAutoFit/>
          </a:bodyPr>
          <a:lstStyle/>
          <a:p>
            <a:pPr>
              <a:lnSpc>
                <a:spcPct val="150000"/>
              </a:lnSpc>
            </a:pPr>
            <a:r>
              <a:rPr lang="zh-CN" altLang="en-US" sz="3600" b="1" smtClean="0">
                <a:solidFill>
                  <a:srgbClr val="C00000"/>
                </a:solidFill>
                <a:latin typeface="微软雅黑" panose="020B0503020204020204" charset="-122"/>
                <a:ea typeface="微软雅黑" panose="020B0503020204020204" charset="-122"/>
              </a:rPr>
              <a:t>三、推理判断</a:t>
            </a:r>
            <a:endParaRPr lang="zh-CN" altLang="en-US" sz="3600" b="1">
              <a:solidFill>
                <a:srgbClr val="C00000"/>
              </a:solidFill>
              <a:latin typeface="微软雅黑" panose="020B0503020204020204" charset="-122"/>
              <a:ea typeface="微软雅黑" panose="020B0503020204020204" charset="-122"/>
            </a:endParaRPr>
          </a:p>
        </p:txBody>
      </p:sp>
      <p:sp>
        <p:nvSpPr>
          <p:cNvPr id="7" name="圆角矩形 6"/>
          <p:cNvSpPr/>
          <p:nvPr/>
        </p:nvSpPr>
        <p:spPr>
          <a:xfrm>
            <a:off x="323528" y="1995686"/>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审题</a:t>
            </a:r>
            <a:endParaRPr lang="zh-CN" altLang="en-US" sz="3200">
              <a:latin typeface="黑体" panose="02010609060101010101" pitchFamily="49" charset="-122"/>
              <a:ea typeface="黑体" panose="02010609060101010101" pitchFamily="49" charset="-122"/>
            </a:endParaRPr>
          </a:p>
        </p:txBody>
      </p:sp>
      <p:sp>
        <p:nvSpPr>
          <p:cNvPr id="8" name="圆角矩形 7"/>
          <p:cNvSpPr/>
          <p:nvPr/>
        </p:nvSpPr>
        <p:spPr>
          <a:xfrm>
            <a:off x="323528" y="2715766"/>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定位</a:t>
            </a:r>
            <a:endParaRPr lang="zh-CN" altLang="en-US" sz="3200">
              <a:latin typeface="黑体" panose="02010609060101010101" pitchFamily="49" charset="-122"/>
              <a:ea typeface="黑体" panose="02010609060101010101" pitchFamily="49" charset="-122"/>
            </a:endParaRPr>
          </a:p>
        </p:txBody>
      </p:sp>
      <p:sp>
        <p:nvSpPr>
          <p:cNvPr id="9" name="圆角矩形 8"/>
          <p:cNvSpPr/>
          <p:nvPr/>
        </p:nvSpPr>
        <p:spPr>
          <a:xfrm>
            <a:off x="0" y="3507854"/>
            <a:ext cx="1584176" cy="93610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ltLang="zh-CN" sz="2400" smtClean="0">
              <a:latin typeface="黑体" panose="02010609060101010101" pitchFamily="49" charset="-122"/>
              <a:ea typeface="黑体" panose="02010609060101010101" pitchFamily="49" charset="-122"/>
            </a:endParaRPr>
          </a:p>
          <a:p>
            <a:pPr algn="ctr"/>
            <a:endParaRPr lang="en-US" altLang="zh-CN" sz="2400" smtClean="0">
              <a:latin typeface="黑体" panose="02010609060101010101" pitchFamily="49" charset="-122"/>
              <a:ea typeface="黑体" panose="02010609060101010101" pitchFamily="49" charset="-122"/>
            </a:endParaRPr>
          </a:p>
          <a:p>
            <a:pPr algn="ctr"/>
            <a:r>
              <a:rPr lang="zh-CN" altLang="en-US" sz="2400" smtClean="0">
                <a:solidFill>
                  <a:srgbClr val="FFFF00"/>
                </a:solidFill>
                <a:latin typeface="黑体" panose="02010609060101010101" pitchFamily="49" charset="-122"/>
                <a:ea typeface="黑体" panose="02010609060101010101" pitchFamily="49" charset="-122"/>
              </a:rPr>
              <a:t>信息整合</a:t>
            </a:r>
            <a:endParaRPr lang="en-US" altLang="zh-CN" sz="2400" smtClean="0">
              <a:solidFill>
                <a:srgbClr val="FFFF00"/>
              </a:solidFill>
              <a:latin typeface="黑体" panose="02010609060101010101" pitchFamily="49" charset="-122"/>
              <a:ea typeface="黑体" panose="02010609060101010101" pitchFamily="49" charset="-122"/>
            </a:endParaRPr>
          </a:p>
          <a:p>
            <a:pPr algn="ctr"/>
            <a:r>
              <a:rPr lang="zh-CN" altLang="en-US" sz="2400" smtClean="0">
                <a:solidFill>
                  <a:srgbClr val="FFFF00"/>
                </a:solidFill>
                <a:latin typeface="黑体" panose="02010609060101010101" pitchFamily="49" charset="-122"/>
                <a:ea typeface="黑体" panose="02010609060101010101" pitchFamily="49" charset="-122"/>
              </a:rPr>
              <a:t>字里行间</a:t>
            </a:r>
            <a:endParaRPr lang="en-US" altLang="zh-CN" sz="2400" smtClean="0">
              <a:solidFill>
                <a:srgbClr val="FFFF00"/>
              </a:solidFill>
              <a:latin typeface="黑体" panose="02010609060101010101" pitchFamily="49" charset="-122"/>
              <a:ea typeface="黑体" panose="02010609060101010101" pitchFamily="49" charset="-122"/>
            </a:endParaRPr>
          </a:p>
          <a:p>
            <a:pPr algn="ctr"/>
            <a:endParaRPr lang="en-US" altLang="zh-CN" sz="2400" smtClean="0">
              <a:latin typeface="黑体" panose="02010609060101010101" pitchFamily="49" charset="-122"/>
              <a:ea typeface="黑体" panose="02010609060101010101" pitchFamily="49" charset="-122"/>
            </a:endParaRPr>
          </a:p>
          <a:p>
            <a:pPr algn="ctr"/>
            <a:endParaRPr lang="zh-CN" altLang="en-US" sz="3200">
              <a:latin typeface="黑体" panose="02010609060101010101" pitchFamily="49" charset="-122"/>
              <a:ea typeface="黑体" panose="02010609060101010101" pitchFamily="49" charset="-122"/>
            </a:endParaRPr>
          </a:p>
        </p:txBody>
      </p:sp>
      <p:sp>
        <p:nvSpPr>
          <p:cNvPr id="10" name="圆角矩形 9"/>
          <p:cNvSpPr/>
          <p:nvPr/>
        </p:nvSpPr>
        <p:spPr>
          <a:xfrm>
            <a:off x="251520" y="4639444"/>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结论</a:t>
            </a:r>
            <a:endParaRPr lang="zh-CN" altLang="en-US" sz="3200">
              <a:latin typeface="黑体" panose="02010609060101010101" pitchFamily="49" charset="-122"/>
              <a:ea typeface="黑体" panose="02010609060101010101" pitchFamily="49" charset="-122"/>
            </a:endParaRPr>
          </a:p>
        </p:txBody>
      </p:sp>
      <p:cxnSp>
        <p:nvCxnSpPr>
          <p:cNvPr id="11" name="直接箭头连接符 10"/>
          <p:cNvCxnSpPr/>
          <p:nvPr/>
        </p:nvCxnSpPr>
        <p:spPr>
          <a:xfrm flipH="1">
            <a:off x="827584" y="2211710"/>
            <a:ext cx="0" cy="2520280"/>
          </a:xfrm>
          <a:prstGeom prst="straightConnector1">
            <a:avLst/>
          </a:prstGeom>
          <a:ln w="349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 name="Freeform 5"/>
          <p:cNvSpPr/>
          <p:nvPr/>
        </p:nvSpPr>
        <p:spPr bwMode="auto">
          <a:xfrm>
            <a:off x="5796136" y="0"/>
            <a:ext cx="334786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4000" b="1" smtClean="0">
                <a:solidFill>
                  <a:schemeClr val="bg1"/>
                </a:solidFill>
                <a:latin typeface="微软雅黑" panose="020B0503020204020204" charset="-122"/>
                <a:ea typeface="微软雅黑" panose="020B0503020204020204" charset="-122"/>
              </a:rPr>
              <a:t>B---24</a:t>
            </a:r>
            <a:endParaRPr lang="zh-CN" altLang="en-US" sz="4000" b="1">
              <a:solidFill>
                <a:schemeClr val="bg1"/>
              </a:solidFill>
              <a:latin typeface="微软雅黑" panose="020B0503020204020204" charset="-122"/>
              <a:ea typeface="微软雅黑" panose="020B0503020204020204" charset="-122"/>
            </a:endParaRPr>
          </a:p>
        </p:txBody>
      </p:sp>
      <p:sp>
        <p:nvSpPr>
          <p:cNvPr id="16" name="TextBox 15"/>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26" name="文本占位符 3"/>
          <p:cNvSpPr txBox="1">
            <a:spLocks noChangeArrowheads="1"/>
          </p:cNvSpPr>
          <p:nvPr/>
        </p:nvSpPr>
        <p:spPr bwMode="auto">
          <a:xfrm>
            <a:off x="1562472" y="1173198"/>
            <a:ext cx="7581528" cy="3970302"/>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lIns="91425" tIns="45712" rIns="91425" bIns="45712">
            <a:spAutoFit/>
          </a:bodyPr>
          <a:lstStyle>
            <a:lvl1pPr indent="349250">
              <a:defRPr>
                <a:solidFill>
                  <a:schemeClr val="tx1"/>
                </a:solidFill>
                <a:latin typeface="Arial" panose="020B0604020202020204"/>
                <a:ea typeface="宋体" panose="02010600030101010101" pitchFamily="2" charset="-122"/>
              </a:defRPr>
            </a:lvl1pPr>
            <a:lvl2pPr marL="742950" indent="-285750">
              <a:defRPr>
                <a:solidFill>
                  <a:schemeClr val="tx1"/>
                </a:solidFill>
                <a:latin typeface="Arial" panose="020B0604020202020204"/>
                <a:ea typeface="宋体" panose="02010600030101010101" pitchFamily="2" charset="-122"/>
              </a:defRPr>
            </a:lvl2pPr>
            <a:lvl3pPr marL="1143000" indent="-228600">
              <a:defRPr>
                <a:solidFill>
                  <a:schemeClr val="tx1"/>
                </a:solidFill>
                <a:latin typeface="Arial" panose="020B0604020202020204"/>
                <a:ea typeface="宋体" panose="02010600030101010101" pitchFamily="2" charset="-122"/>
              </a:defRPr>
            </a:lvl3pPr>
            <a:lvl4pPr marL="1600200" indent="-228600">
              <a:defRPr>
                <a:solidFill>
                  <a:schemeClr val="tx1"/>
                </a:solidFill>
                <a:latin typeface="Arial" panose="020B0604020202020204"/>
                <a:ea typeface="宋体" panose="02010600030101010101" pitchFamily="2" charset="-122"/>
              </a:defRPr>
            </a:lvl4pPr>
            <a:lvl5pPr marL="2057400" indent="-228600">
              <a:defRPr>
                <a:solidFill>
                  <a:schemeClr val="tx1"/>
                </a:solidFill>
                <a:latin typeface="Arial" panose="020B0604020202020204"/>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9pPr>
          </a:lstStyle>
          <a:p>
            <a:pPr marL="342900" marR="0" lvl="0" indent="349250" algn="l" defTabSz="914400" rtl="0" eaLnBrk="1" fontAlgn="auto" latinLnBrk="0" hangingPunct="1">
              <a:lnSpc>
                <a:spcPct val="100000"/>
              </a:lnSpc>
              <a:spcBef>
                <a:spcPct val="20000"/>
              </a:spcBef>
              <a:spcAft>
                <a:spcPct val="0"/>
              </a:spcAft>
              <a:buClrTx/>
              <a:buSzTx/>
              <a:buFont typeface="Arial" panose="020B0604020202020204" pitchFamily="34" charset="0"/>
              <a:buNone/>
              <a:defRPr/>
            </a:pPr>
            <a:r>
              <a:rPr kumimoji="0" lang="en-US" altLang="zh-CN" sz="2800" b="1" i="0" u="none" strike="noStrike" kern="1200" cap="none" spc="0" normalizeH="0" baseline="0" noProof="0" smtClean="0">
                <a:ln>
                  <a:noFill/>
                </a:ln>
                <a:solidFill>
                  <a:schemeClr val="tx1"/>
                </a:solidFill>
                <a:effectLst/>
                <a:uLnTx/>
                <a:uFillTx/>
                <a:latin typeface="Arial" panose="020B0604020202020204"/>
                <a:ea typeface="宋体" panose="02010600030101010101" pitchFamily="2" charset="-122"/>
                <a:cs typeface="+mn-cs"/>
              </a:rPr>
              <a:t>The beauty of rereading lies in the idea that our bond with the work is based on our present mental register. It’s true, the older I get, the more I feel time has wings. But with reading, it’s all about the present. It’s about the now and what one contributes to the now, because reading is a give and take between author and reader. Each has to pull their own weight.</a:t>
            </a:r>
            <a:endParaRPr kumimoji="0" lang="zh-CN" altLang="zh-CN" sz="2800" b="1" i="0" u="none" strike="noStrike" kern="1200" cap="none" spc="0" normalizeH="0" baseline="0" noProof="0">
              <a:ln>
                <a:noFill/>
              </a:ln>
              <a:solidFill>
                <a:srgbClr val="000000"/>
              </a:solidFill>
              <a:effectLst/>
              <a:uLnTx/>
              <a:uFillTx/>
              <a:latin typeface="Calibri" panose="020F0502020204030204"/>
              <a:ea typeface="宋体" panose="02010600030101010101" pitchFamily="2" charset="-122"/>
              <a:cs typeface="+mn-cs"/>
            </a:endParaRPr>
          </a:p>
        </p:txBody>
      </p:sp>
      <p:sp>
        <p:nvSpPr>
          <p:cNvPr id="28" name="椭圆 27"/>
          <p:cNvSpPr/>
          <p:nvPr/>
        </p:nvSpPr>
        <p:spPr>
          <a:xfrm>
            <a:off x="1403648" y="1059582"/>
            <a:ext cx="7992888" cy="1584176"/>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ln w="57150">
                <a:solidFill>
                  <a:schemeClr val="tx1"/>
                </a:solidFill>
              </a:ln>
            </a:endParaRPr>
          </a:p>
        </p:txBody>
      </p:sp>
      <p:sp>
        <p:nvSpPr>
          <p:cNvPr id="18" name="圆角矩形 17"/>
          <p:cNvSpPr/>
          <p:nvPr/>
        </p:nvSpPr>
        <p:spPr>
          <a:xfrm>
            <a:off x="1475656" y="699542"/>
            <a:ext cx="7668344"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3200" b="1" smtClean="0">
                <a:solidFill>
                  <a:schemeClr val="bg1"/>
                </a:solidFill>
                <a:latin typeface="微软雅黑" panose="020B0503020204020204" charset="-122"/>
                <a:ea typeface="微软雅黑" panose="020B0503020204020204" charset="-122"/>
              </a:rPr>
              <a:t>Now you are different from past</a:t>
            </a:r>
            <a:endParaRPr lang="zh-CN" altLang="en-US" sz="3200" b="1">
              <a:solidFill>
                <a:srgbClr val="C00000"/>
              </a:solidFill>
              <a:latin typeface="微软雅黑" panose="020B0503020204020204" charset="-122"/>
              <a:ea typeface="微软雅黑" panose="020B0503020204020204" charset="-122"/>
            </a:endParaRPr>
          </a:p>
        </p:txBody>
      </p:sp>
      <p:sp>
        <p:nvSpPr>
          <p:cNvPr id="20" name="圆角矩形 19"/>
          <p:cNvSpPr/>
          <p:nvPr/>
        </p:nvSpPr>
        <p:spPr>
          <a:xfrm>
            <a:off x="1475656" y="1203598"/>
            <a:ext cx="7668344" cy="1800200"/>
          </a:xfrm>
          <a:prstGeom prst="roundRect">
            <a:avLst/>
          </a:prstGeom>
          <a:solidFill>
            <a:srgbClr val="FFFF00"/>
          </a:solidFill>
        </p:spPr>
        <p:style>
          <a:lnRef idx="0">
            <a:schemeClr val="accent2"/>
          </a:lnRef>
          <a:fillRef idx="3">
            <a:schemeClr val="accent2"/>
          </a:fillRef>
          <a:effectRef idx="3">
            <a:schemeClr val="accent2"/>
          </a:effectRef>
          <a:fontRef idx="minor">
            <a:schemeClr val="lt1"/>
          </a:fontRef>
        </p:style>
        <p:txBody>
          <a:bodyPr rtlCol="0" anchor="ctr"/>
          <a:lstStyle/>
          <a:p>
            <a:endParaRPr lang="en-US" altLang="zh-CN" sz="2800" b="1" smtClean="0">
              <a:solidFill>
                <a:schemeClr val="bg1"/>
              </a:solidFill>
              <a:latin typeface="微软雅黑" panose="020B0503020204020204" charset="-122"/>
              <a:ea typeface="微软雅黑" panose="020B0503020204020204" charset="-122"/>
            </a:endParaRPr>
          </a:p>
          <a:p>
            <a:r>
              <a:rPr lang="en-US" altLang="zh-CN" sz="2800" b="1" smtClean="0">
                <a:solidFill>
                  <a:srgbClr val="C00000"/>
                </a:solidFill>
                <a:latin typeface="微软雅黑" panose="020B0503020204020204" charset="-122"/>
                <a:ea typeface="微软雅黑" panose="020B0503020204020204" charset="-122"/>
              </a:rPr>
              <a:t>A.  It evaluates the writer-reader relationship</a:t>
            </a:r>
            <a:endParaRPr lang="en-US" altLang="zh-CN" sz="2800" b="1" smtClean="0">
              <a:solidFill>
                <a:srgbClr val="C00000"/>
              </a:solidFill>
              <a:latin typeface="微软雅黑" panose="020B0503020204020204" charset="-122"/>
              <a:ea typeface="微软雅黑" panose="020B0503020204020204" charset="-122"/>
            </a:endParaRPr>
          </a:p>
          <a:p>
            <a:r>
              <a:rPr lang="en-US" altLang="zh-CN" sz="2800" b="1" smtClean="0">
                <a:solidFill>
                  <a:srgbClr val="C00000"/>
                </a:solidFill>
                <a:latin typeface="微软雅黑" panose="020B0503020204020204" charset="-122"/>
                <a:ea typeface="微软雅黑" panose="020B0503020204020204" charset="-122"/>
              </a:rPr>
              <a:t>D.  It extends the understanding of oneself</a:t>
            </a:r>
            <a:endParaRPr lang="zh-CN" altLang="en-US" sz="2800" b="1" smtClean="0">
              <a:solidFill>
                <a:srgbClr val="C00000"/>
              </a:solidFill>
              <a:latin typeface="微软雅黑" panose="020B0503020204020204" charset="-122"/>
              <a:ea typeface="微软雅黑" panose="020B0503020204020204" charset="-122"/>
            </a:endParaRPr>
          </a:p>
          <a:p>
            <a:pPr algn="ctr"/>
            <a:endParaRPr lang="zh-CN" altLang="en-US" sz="2800">
              <a:solidFill>
                <a:schemeClr val="bg1"/>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2"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linds(horizontal)">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8" grpId="1"/>
      <p:bldP spid="20"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0" y="3867894"/>
            <a:ext cx="9144000" cy="1275606"/>
          </a:xfrm>
          <a:prstGeom prst="roundRect">
            <a:avLst/>
          </a:prstGeom>
          <a:noFill/>
        </p:spPr>
        <p:style>
          <a:lnRef idx="0">
            <a:schemeClr val="accent2"/>
          </a:lnRef>
          <a:fillRef idx="3">
            <a:schemeClr val="accent2"/>
          </a:fillRef>
          <a:effectRef idx="3">
            <a:schemeClr val="accent2"/>
          </a:effectRef>
          <a:fontRef idx="minor">
            <a:schemeClr val="lt1"/>
          </a:fontRef>
        </p:style>
        <p:txBody>
          <a:bodyPr rtlCol="0" anchor="ctr"/>
          <a:lstStyle/>
          <a:p>
            <a:r>
              <a:rPr lang="en-US" altLang="zh-CN" sz="3200" b="1" smtClean="0">
                <a:solidFill>
                  <a:schemeClr val="tx1"/>
                </a:solidFill>
                <a:latin typeface="黑体" panose="02010609060101010101" pitchFamily="49" charset="-122"/>
                <a:ea typeface="黑体" panose="02010609060101010101" pitchFamily="49" charset="-122"/>
              </a:rPr>
              <a:t>It’s not that the old books are getting better, but that we all have stories.</a:t>
            </a:r>
            <a:endParaRPr lang="zh-CN" altLang="en-US" sz="3200" b="1">
              <a:solidFill>
                <a:schemeClr val="tx1"/>
              </a:solidFill>
              <a:latin typeface="黑体" panose="02010609060101010101" pitchFamily="49" charset="-122"/>
              <a:ea typeface="黑体" panose="02010609060101010101" pitchFamily="49" charset="-122"/>
            </a:endParaRPr>
          </a:p>
        </p:txBody>
      </p:sp>
      <p:pic>
        <p:nvPicPr>
          <p:cNvPr id="1026" name="Picture 2" descr="https://tse3-mm.cn.bing.net/th/id/OIP.MvSJh9uEnZRYtaeJhoe1swHaD2?w=341&amp;h=180&amp;c=7&amp;o=5&amp;dpr=1.5&amp;pid=1.7"/>
          <p:cNvPicPr>
            <a:picLocks noChangeAspect="1" noChangeArrowheads="1"/>
          </p:cNvPicPr>
          <p:nvPr/>
        </p:nvPicPr>
        <p:blipFill>
          <a:blip r:embed="rId1"/>
          <a:stretch>
            <a:fillRect/>
          </a:stretch>
        </p:blipFill>
        <p:spPr bwMode="auto">
          <a:xfrm>
            <a:off x="0" y="0"/>
            <a:ext cx="9144000" cy="4011910"/>
          </a:xfrm>
          <a:prstGeom prst="rect">
            <a:avLst/>
          </a:prstGeom>
          <a:noFill/>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7"/>
          <p:cNvSpPr txBox="1"/>
          <p:nvPr/>
        </p:nvSpPr>
        <p:spPr>
          <a:xfrm>
            <a:off x="1823042" y="42494"/>
            <a:ext cx="5989318" cy="1574983"/>
          </a:xfrm>
          <a:prstGeom prst="rect">
            <a:avLst/>
          </a:prstGeom>
          <a:noFill/>
        </p:spPr>
        <p:txBody>
          <a:bodyPr wrap="square" rtlCol="0">
            <a:spAutoFit/>
          </a:bodyPr>
          <a:lstStyle/>
          <a:p>
            <a:pPr algn="ctr">
              <a:lnSpc>
                <a:spcPct val="150000"/>
              </a:lnSpc>
            </a:pPr>
            <a:r>
              <a:rPr lang="zh-CN" altLang="en-US" sz="3600" b="1" smtClean="0">
                <a:solidFill>
                  <a:srgbClr val="C00000"/>
                </a:solidFill>
              </a:rPr>
              <a:t>阅读错误题型一览 </a:t>
            </a:r>
            <a:br>
              <a:rPr lang="zh-CN" altLang="en-US" sz="3200" b="1" smtClean="0">
                <a:solidFill>
                  <a:srgbClr val="FF0000"/>
                </a:solidFill>
              </a:rPr>
            </a:br>
            <a:endParaRPr lang="zh-CN" altLang="en-US" sz="3200" b="1">
              <a:solidFill>
                <a:srgbClr val="C00000"/>
              </a:solidFill>
              <a:latin typeface="微软雅黑" panose="020B0503020204020204" charset="-122"/>
              <a:ea typeface="微软雅黑" panose="020B0503020204020204" charset="-122"/>
            </a:endParaRPr>
          </a:p>
        </p:txBody>
      </p:sp>
      <p:grpSp>
        <p:nvGrpSpPr>
          <p:cNvPr id="3" name="组合 5"/>
          <p:cNvGrpSpPr/>
          <p:nvPr/>
        </p:nvGrpSpPr>
        <p:grpSpPr>
          <a:xfrm>
            <a:off x="1835696" y="611392"/>
            <a:ext cx="6408712" cy="232166"/>
            <a:chOff x="1547813" y="1087145"/>
            <a:chExt cx="4896395" cy="232166"/>
          </a:xfrm>
        </p:grpSpPr>
        <p:cxnSp>
          <p:nvCxnSpPr>
            <p:cNvPr id="7" name="直接连接符 6"/>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2" name="Group 387"/>
          <p:cNvGraphicFramePr>
            <a:graphicFrameLocks noGrp="1"/>
          </p:cNvGraphicFramePr>
          <p:nvPr/>
        </p:nvGraphicFramePr>
        <p:xfrm>
          <a:off x="1115616" y="771550"/>
          <a:ext cx="8028384" cy="3025140"/>
        </p:xfrm>
        <a:graphic>
          <a:graphicData uri="http://schemas.openxmlformats.org/drawingml/2006/table">
            <a:tbl>
              <a:tblPr/>
              <a:tblGrid>
                <a:gridCol w="1512168"/>
                <a:gridCol w="1728192"/>
                <a:gridCol w="2304256"/>
                <a:gridCol w="2483768"/>
              </a:tblGrid>
              <a:tr h="388620">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rPr>
                        <a:t>题号</a:t>
                      </a:r>
                      <a:endPar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rPr>
                        <a:t>正确率</a:t>
                      </a:r>
                      <a:endPar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rPr>
                        <a:t>考查类型</a:t>
                      </a:r>
                      <a:endPar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rgbClr val="FF0000"/>
                          </a:solidFill>
                          <a:effectLst/>
                          <a:latin typeface="Arial" panose="020B0604020202020204"/>
                          <a:ea typeface="宋体" panose="02010600030101010101" pitchFamily="2" charset="-122"/>
                        </a:rPr>
                        <a:t>错因</a:t>
                      </a:r>
                      <a:endParaRPr kumimoji="0" lang="zh-CN" altLang="en-US" sz="32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43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30</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73</a:t>
                      </a:r>
                      <a:r>
                        <a:rPr kumimoji="0" lang="en-US" altLang="zh-CN" sz="3200" b="1" i="0" u="none" strike="noStrike" cap="none" normalizeH="0" baseline="0" smtClean="0">
                          <a:ln>
                            <a:noFill/>
                          </a:ln>
                          <a:solidFill>
                            <a:srgbClr val="FF0000"/>
                          </a:solidFill>
                          <a:effectLst/>
                          <a:latin typeface="Arial" panose="020B0604020202020204"/>
                          <a:ea typeface="宋体" panose="02010600030101010101" pitchFamily="2" charset="-122"/>
                        </a:rPr>
                        <a:t>%</a:t>
                      </a: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 </a:t>
                      </a:r>
                      <a:endPar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rPr>
                        <a:t>细节理解</a:t>
                      </a:r>
                      <a:endPar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rgbClr val="FF0000"/>
                          </a:solidFill>
                          <a:effectLst/>
                          <a:latin typeface="Arial" panose="020B0604020202020204"/>
                          <a:ea typeface="宋体" panose="02010600030101010101" pitchFamily="2" charset="-122"/>
                        </a:rPr>
                        <a:t>比对</a:t>
                      </a:r>
                      <a:endParaRPr kumimoji="0" lang="en-US" altLang="zh-CN" sz="32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43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33</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76</a:t>
                      </a:r>
                      <a:r>
                        <a:rPr kumimoji="0" lang="en-US" altLang="zh-CN" sz="3200" b="1" i="0" u="none" strike="noStrike" cap="none" normalizeH="0" baseline="0" smtClean="0">
                          <a:ln>
                            <a:noFill/>
                          </a:ln>
                          <a:solidFill>
                            <a:srgbClr val="FF0000"/>
                          </a:solidFill>
                          <a:effectLst/>
                          <a:latin typeface="Arial" panose="020B0604020202020204"/>
                          <a:ea typeface="宋体" panose="02010600030101010101" pitchFamily="2" charset="-122"/>
                        </a:rPr>
                        <a:t>%</a:t>
                      </a: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 </a:t>
                      </a:r>
                      <a:endPar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rPr>
                        <a:t>细节理解</a:t>
                      </a:r>
                      <a:endPar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rgbClr val="FF0000"/>
                          </a:solidFill>
                          <a:effectLst/>
                          <a:latin typeface="Arial" panose="020B0604020202020204"/>
                          <a:ea typeface="宋体" panose="02010600030101010101" pitchFamily="2" charset="-122"/>
                        </a:rPr>
                        <a:t>定位</a:t>
                      </a:r>
                      <a:endParaRPr kumimoji="0" lang="en-US" altLang="zh-CN" sz="32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20">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35</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78</a:t>
                      </a:r>
                      <a:r>
                        <a:rPr kumimoji="0" lang="en-US" altLang="zh-CN" sz="3200" b="1" i="0" u="none" strike="noStrike" cap="none" normalizeH="0" baseline="0" smtClean="0">
                          <a:ln>
                            <a:noFill/>
                          </a:ln>
                          <a:solidFill>
                            <a:srgbClr val="FF0000"/>
                          </a:solidFill>
                          <a:effectLst/>
                          <a:latin typeface="Arial" panose="020B0604020202020204"/>
                          <a:ea typeface="宋体" panose="02010600030101010101" pitchFamily="2" charset="-122"/>
                        </a:rPr>
                        <a:t>%</a:t>
                      </a: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 </a:t>
                      </a:r>
                      <a:endPar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rPr>
                        <a:t>主旨归纳</a:t>
                      </a:r>
                      <a:endPar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rgbClr val="FF0000"/>
                          </a:solidFill>
                          <a:effectLst/>
                          <a:latin typeface="Arial" panose="020B0604020202020204"/>
                          <a:ea typeface="宋体" panose="02010600030101010101" pitchFamily="2" charset="-122"/>
                        </a:rPr>
                        <a:t>主题词</a:t>
                      </a:r>
                      <a:endParaRPr kumimoji="0" lang="en-US" altLang="zh-CN" sz="32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20">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24</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67</a:t>
                      </a:r>
                      <a:r>
                        <a:rPr kumimoji="0" lang="en-US" altLang="zh-CN" sz="3200" b="1" i="0" u="none" strike="noStrike" cap="none" normalizeH="0" baseline="0" smtClean="0">
                          <a:ln>
                            <a:noFill/>
                          </a:ln>
                          <a:solidFill>
                            <a:srgbClr val="FF0000"/>
                          </a:solidFill>
                          <a:effectLst/>
                          <a:latin typeface="Arial" panose="020B0604020202020204"/>
                          <a:ea typeface="宋体" panose="02010600030101010101" pitchFamily="2" charset="-122"/>
                        </a:rPr>
                        <a:t>%</a:t>
                      </a:r>
                      <a:endPar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rPr>
                        <a:t>推理判断</a:t>
                      </a:r>
                      <a:endPar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rgbClr val="FF0000"/>
                          </a:solidFill>
                          <a:effectLst/>
                          <a:latin typeface="Arial" panose="020B0604020202020204"/>
                          <a:ea typeface="宋体" panose="02010600030101010101" pitchFamily="2" charset="-122"/>
                        </a:rPr>
                        <a:t>定位、理解</a:t>
                      </a:r>
                      <a:endParaRPr kumimoji="0" lang="en-US" altLang="zh-CN" sz="32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Box 8"/>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0" name="TextBox 9"/>
          <p:cNvSpPr txBox="1"/>
          <p:nvPr/>
        </p:nvSpPr>
        <p:spPr>
          <a:xfrm>
            <a:off x="179512" y="3867894"/>
            <a:ext cx="8964488" cy="954107"/>
          </a:xfrm>
          <a:prstGeom prst="rect">
            <a:avLst/>
          </a:prstGeom>
          <a:noFill/>
        </p:spPr>
        <p:txBody>
          <a:bodyPr wrap="square" rtlCol="0">
            <a:spAutoFit/>
          </a:bodyPr>
          <a:lstStyle/>
          <a:p>
            <a:r>
              <a:rPr lang="en-US" altLang="zh-CN" sz="2800" b="1" smtClean="0"/>
              <a:t>Different problems need different ways to solve  , but the bottom line is: you should know take it seriously</a:t>
            </a:r>
            <a:endParaRPr lang="zh-CN" altLang="en-US" sz="2800" b="1"/>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7"/>
          <p:cNvSpPr txBox="1"/>
          <p:nvPr/>
        </p:nvSpPr>
        <p:spPr>
          <a:xfrm>
            <a:off x="1823042" y="42494"/>
            <a:ext cx="5989318" cy="830997"/>
          </a:xfrm>
          <a:prstGeom prst="rect">
            <a:avLst/>
          </a:prstGeom>
          <a:noFill/>
        </p:spPr>
        <p:txBody>
          <a:bodyPr wrap="square" rtlCol="0">
            <a:spAutoFit/>
          </a:bodyPr>
          <a:lstStyle/>
          <a:p>
            <a:pPr algn="ctr">
              <a:lnSpc>
                <a:spcPct val="150000"/>
              </a:lnSpc>
            </a:pPr>
            <a:r>
              <a:rPr lang="zh-CN" altLang="en-US" sz="3200" b="1" smtClean="0">
                <a:solidFill>
                  <a:srgbClr val="C00000"/>
                </a:solidFill>
                <a:latin typeface="微软雅黑" panose="020B0503020204020204" charset="-122"/>
                <a:ea typeface="微软雅黑" panose="020B0503020204020204" charset="-122"/>
              </a:rPr>
              <a:t>阅读完形词汇自查</a:t>
            </a:r>
            <a:endParaRPr lang="zh-CN" altLang="en-US" sz="3200" b="1">
              <a:solidFill>
                <a:srgbClr val="C00000"/>
              </a:solidFill>
              <a:latin typeface="微软雅黑" panose="020B0503020204020204" charset="-122"/>
              <a:ea typeface="微软雅黑" panose="020B0503020204020204" charset="-122"/>
            </a:endParaRPr>
          </a:p>
        </p:txBody>
      </p:sp>
      <p:grpSp>
        <p:nvGrpSpPr>
          <p:cNvPr id="3" name="组合 5"/>
          <p:cNvGrpSpPr/>
          <p:nvPr/>
        </p:nvGrpSpPr>
        <p:grpSpPr>
          <a:xfrm>
            <a:off x="1835696" y="611392"/>
            <a:ext cx="6408712" cy="232166"/>
            <a:chOff x="1547813" y="1087145"/>
            <a:chExt cx="4896395" cy="232166"/>
          </a:xfrm>
        </p:grpSpPr>
        <p:cxnSp>
          <p:nvCxnSpPr>
            <p:cNvPr id="7" name="直接连接符 6"/>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0" name="TextBox 9"/>
          <p:cNvSpPr txBox="1"/>
          <p:nvPr/>
        </p:nvSpPr>
        <p:spPr>
          <a:xfrm>
            <a:off x="1475656" y="771550"/>
            <a:ext cx="6480720" cy="4524315"/>
          </a:xfrm>
          <a:prstGeom prst="rect">
            <a:avLst/>
          </a:prstGeom>
          <a:noFill/>
        </p:spPr>
        <p:txBody>
          <a:bodyPr wrap="square" rtlCol="0">
            <a:spAutoFit/>
          </a:bodyPr>
          <a:lstStyle/>
          <a:p>
            <a:pPr marL="342900" indent="-342900">
              <a:buFontTx/>
              <a:buAutoNum type="arabicPeriod"/>
            </a:pPr>
            <a:r>
              <a:rPr lang="en-US" altLang="zh-CN" sz="3200" b="1" smtClean="0"/>
              <a:t>detect</a:t>
            </a:r>
            <a:endParaRPr lang="en-US" altLang="zh-CN" sz="3200" b="1" smtClean="0"/>
          </a:p>
          <a:p>
            <a:pPr marL="342900" indent="-342900">
              <a:buAutoNum type="arabicPeriod"/>
            </a:pPr>
            <a:r>
              <a:rPr lang="en-US" altLang="zh-CN" sz="3200" b="1" smtClean="0"/>
              <a:t>suspicion</a:t>
            </a:r>
            <a:endParaRPr lang="en-US" altLang="zh-CN" sz="3200" b="1" smtClean="0"/>
          </a:p>
          <a:p>
            <a:pPr marL="342900" indent="-342900">
              <a:buAutoNum type="arabicPeriod"/>
            </a:pPr>
            <a:r>
              <a:rPr lang="en-US" altLang="zh-CN" sz="3200" b="1" smtClean="0">
                <a:solidFill>
                  <a:srgbClr val="FF0000"/>
                </a:solidFill>
              </a:rPr>
              <a:t>transformative</a:t>
            </a:r>
            <a:endParaRPr lang="en-US" altLang="zh-CN" sz="3200" b="1" smtClean="0">
              <a:solidFill>
                <a:srgbClr val="FF0000"/>
              </a:solidFill>
            </a:endParaRPr>
          </a:p>
          <a:p>
            <a:pPr marL="342900" indent="-342900">
              <a:buAutoNum type="arabicPeriod"/>
            </a:pPr>
            <a:r>
              <a:rPr lang="en-US" altLang="zh-CN" sz="3200" b="1" smtClean="0"/>
              <a:t>register</a:t>
            </a:r>
            <a:endParaRPr lang="en-US" altLang="zh-CN" sz="3200" b="1" smtClean="0"/>
          </a:p>
          <a:p>
            <a:pPr marL="342900" indent="-342900">
              <a:buAutoNum type="arabicPeriod"/>
            </a:pPr>
            <a:r>
              <a:rPr lang="en-US" altLang="zh-CN" sz="3200" b="1" smtClean="0"/>
              <a:t>evaluate</a:t>
            </a:r>
            <a:endParaRPr lang="en-US" altLang="zh-CN" sz="3200" b="1" smtClean="0"/>
          </a:p>
          <a:p>
            <a:pPr marL="342900" indent="-342900">
              <a:buAutoNum type="arabicPeriod"/>
            </a:pPr>
            <a:r>
              <a:rPr lang="en-US" altLang="zh-CN" sz="3200" b="1" smtClean="0"/>
              <a:t>consult</a:t>
            </a:r>
            <a:endParaRPr lang="en-US" altLang="zh-CN" sz="3200" b="1" smtClean="0"/>
          </a:p>
          <a:p>
            <a:pPr marL="342900" indent="-342900">
              <a:buAutoNum type="arabicPeriod"/>
            </a:pPr>
            <a:r>
              <a:rPr lang="en-US" altLang="zh-CN" sz="3200" b="1" smtClean="0"/>
              <a:t>extend</a:t>
            </a:r>
            <a:endParaRPr lang="en-US" altLang="zh-CN" sz="3200" b="1" smtClean="0"/>
          </a:p>
          <a:p>
            <a:pPr marL="342900" indent="-342900">
              <a:buAutoNum type="arabicPeriod"/>
            </a:pPr>
            <a:r>
              <a:rPr lang="en-US" altLang="zh-CN" sz="3200" b="1" smtClean="0"/>
              <a:t>composition</a:t>
            </a:r>
            <a:endParaRPr lang="en-US" altLang="zh-CN" sz="3200" b="1" smtClean="0"/>
          </a:p>
          <a:p>
            <a:pPr marL="342900" indent="-342900"/>
            <a:endParaRPr lang="en-US" altLang="zh-CN" sz="3200" b="1" smtClean="0"/>
          </a:p>
        </p:txBody>
      </p:sp>
      <p:sp>
        <p:nvSpPr>
          <p:cNvPr id="12" name="TextBox 11"/>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3" name="TextBox 12"/>
          <p:cNvSpPr txBox="1"/>
          <p:nvPr/>
        </p:nvSpPr>
        <p:spPr>
          <a:xfrm>
            <a:off x="4932040" y="339502"/>
            <a:ext cx="6480720" cy="4524315"/>
          </a:xfrm>
          <a:prstGeom prst="rect">
            <a:avLst/>
          </a:prstGeom>
          <a:noFill/>
        </p:spPr>
        <p:txBody>
          <a:bodyPr wrap="square" rtlCol="0">
            <a:spAutoFit/>
          </a:bodyPr>
          <a:lstStyle/>
          <a:p>
            <a:pPr marL="342900" indent="-342900">
              <a:buAutoNum type="arabicPeriod"/>
            </a:pPr>
            <a:endParaRPr lang="en-US" altLang="zh-CN" sz="3600" b="1" smtClean="0"/>
          </a:p>
          <a:p>
            <a:pPr marL="342900" indent="-342900">
              <a:buAutoNum type="arabicPeriod"/>
            </a:pPr>
            <a:r>
              <a:rPr lang="en-US" altLang="zh-CN" sz="3600" b="1" smtClean="0"/>
              <a:t>constantly</a:t>
            </a:r>
            <a:endParaRPr lang="en-US" altLang="zh-CN" sz="3600" b="1" smtClean="0"/>
          </a:p>
          <a:p>
            <a:pPr marL="342900" indent="-342900">
              <a:buAutoNum type="arabicPeriod"/>
            </a:pPr>
            <a:r>
              <a:rPr lang="en-US" altLang="zh-CN" sz="3600" b="1" smtClean="0"/>
              <a:t>casually</a:t>
            </a:r>
            <a:endParaRPr lang="en-US" altLang="zh-CN" sz="3600" b="1" smtClean="0"/>
          </a:p>
          <a:p>
            <a:pPr marL="342900" indent="-342900">
              <a:buAutoNum type="arabicPeriod"/>
            </a:pPr>
            <a:r>
              <a:rPr lang="en-US" altLang="zh-CN" sz="3600" b="1" smtClean="0"/>
              <a:t>merely</a:t>
            </a:r>
            <a:endParaRPr lang="en-US" altLang="zh-CN" sz="3600" b="1" smtClean="0"/>
          </a:p>
          <a:p>
            <a:pPr marL="342900" indent="-342900">
              <a:buAutoNum type="arabicPeriod"/>
            </a:pPr>
            <a:r>
              <a:rPr lang="en-US" altLang="zh-CN" sz="3600" b="1" smtClean="0"/>
              <a:t>restriction</a:t>
            </a:r>
            <a:endParaRPr lang="en-US" altLang="zh-CN" sz="3600" b="1" smtClean="0"/>
          </a:p>
          <a:p>
            <a:pPr marL="342900" indent="-342900">
              <a:buAutoNum type="arabicPeriod"/>
            </a:pPr>
            <a:r>
              <a:rPr lang="en-US" altLang="zh-CN" sz="3600" b="1" smtClean="0"/>
              <a:t>consequence</a:t>
            </a:r>
            <a:endParaRPr lang="en-US" altLang="zh-CN" sz="3600" b="1" smtClean="0"/>
          </a:p>
          <a:p>
            <a:pPr marL="342900" indent="-342900">
              <a:buAutoNum type="arabicPeriod"/>
            </a:pPr>
            <a:r>
              <a:rPr lang="en-US" altLang="zh-CN" sz="3600" b="1" smtClean="0"/>
              <a:t>comfort zone</a:t>
            </a:r>
            <a:endParaRPr lang="en-US" altLang="zh-CN" sz="3600" b="1" smtClean="0"/>
          </a:p>
          <a:p>
            <a:pPr marL="342900" indent="-342900">
              <a:buAutoNum type="arabicPeriod"/>
            </a:pPr>
            <a:r>
              <a:rPr lang="en-US" altLang="zh-CN" sz="3600" b="1" smtClean="0">
                <a:solidFill>
                  <a:srgbClr val="FF0000"/>
                </a:solidFill>
              </a:rPr>
              <a:t>bottom line</a:t>
            </a:r>
            <a:endParaRPr lang="zh-CN" altLang="en-US" sz="3600" b="1">
              <a:solidFill>
                <a:srgbClr val="FF0000"/>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reeform 5"/>
          <p:cNvSpPr/>
          <p:nvPr/>
        </p:nvSpPr>
        <p:spPr bwMode="auto">
          <a:xfrm>
            <a:off x="0" y="1635646"/>
            <a:ext cx="9144000" cy="86409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r"/>
            <a:r>
              <a:rPr lang="zh-CN" altLang="en-US" sz="4400" b="1" smtClean="0">
                <a:solidFill>
                  <a:schemeClr val="bg1"/>
                </a:solidFill>
                <a:latin typeface="微软雅黑" panose="020B0503020204020204" charset="-122"/>
                <a:ea typeface="微软雅黑" panose="020B0503020204020204" charset="-122"/>
              </a:rPr>
              <a:t>完形填空的</a:t>
            </a:r>
            <a:r>
              <a:rPr lang="zh-CN" altLang="en-US" sz="4400" b="1" smtClean="0">
                <a:solidFill>
                  <a:schemeClr val="bg1"/>
                </a:solidFill>
                <a:latin typeface="黑体" panose="02010609060101010101" pitchFamily="49" charset="-122"/>
                <a:ea typeface="黑体" panose="02010609060101010101" pitchFamily="49" charset="-122"/>
              </a:rPr>
              <a:t>明示与暗示</a:t>
            </a:r>
            <a:endParaRPr lang="zh-CN" altLang="en-US" sz="4400" b="1">
              <a:solidFill>
                <a:schemeClr val="bg1"/>
              </a:solidFill>
              <a:latin typeface="微软雅黑" panose="020B0503020204020204" charset="-122"/>
              <a:ea typeface="微软雅黑" panose="020B0503020204020204" charset="-122"/>
            </a:endParaRPr>
          </a:p>
        </p:txBody>
      </p:sp>
      <p:sp>
        <p:nvSpPr>
          <p:cNvPr id="15371" name="TextBox 2"/>
          <p:cNvSpPr txBox="1">
            <a:spLocks noChangeArrowheads="1"/>
          </p:cNvSpPr>
          <p:nvPr/>
        </p:nvSpPr>
        <p:spPr bwMode="auto">
          <a:xfrm>
            <a:off x="198545" y="2860271"/>
            <a:ext cx="801486" cy="393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0" tIns="34275" rIns="68550" bIns="34275">
            <a:spAutoFit/>
          </a:bodyPr>
          <a:lstStyle>
            <a:lvl1pPr>
              <a:defRPr>
                <a:solidFill>
                  <a:schemeClr val="tx1"/>
                </a:solidFill>
                <a:latin typeface="Arial" panose="020B0604020202020204"/>
                <a:ea typeface="宋体" panose="02010600030101010101" pitchFamily="2" charset="-122"/>
              </a:defRPr>
            </a:lvl1pPr>
            <a:lvl2pPr marL="742950" indent="-285750">
              <a:defRPr>
                <a:solidFill>
                  <a:schemeClr val="tx1"/>
                </a:solidFill>
                <a:latin typeface="Arial" panose="020B0604020202020204"/>
                <a:ea typeface="宋体" panose="02010600030101010101" pitchFamily="2" charset="-122"/>
              </a:defRPr>
            </a:lvl2pPr>
            <a:lvl3pPr marL="1143000" indent="-228600">
              <a:defRPr>
                <a:solidFill>
                  <a:schemeClr val="tx1"/>
                </a:solidFill>
                <a:latin typeface="Arial" panose="020B0604020202020204"/>
                <a:ea typeface="宋体" panose="02010600030101010101" pitchFamily="2" charset="-122"/>
              </a:defRPr>
            </a:lvl3pPr>
            <a:lvl4pPr marL="1600200" indent="-228600">
              <a:defRPr>
                <a:solidFill>
                  <a:schemeClr val="tx1"/>
                </a:solidFill>
                <a:latin typeface="Arial" panose="020B0604020202020204"/>
                <a:ea typeface="宋体" panose="02010600030101010101" pitchFamily="2" charset="-122"/>
              </a:defRPr>
            </a:lvl4pPr>
            <a:lvl5pPr marL="2057400" indent="-228600">
              <a:defRPr>
                <a:solidFill>
                  <a:schemeClr val="tx1"/>
                </a:solidFill>
                <a:latin typeface="Arial" panose="020B0604020202020204"/>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9pPr>
          </a:lstStyle>
          <a:p>
            <a:pPr eaLnBrk="1" hangingPunct="1"/>
            <a:r>
              <a:rPr lang="en-US" altLang="zh-CN" sz="2100">
                <a:solidFill>
                  <a:srgbClr val="FFFFFF"/>
                </a:solidFill>
              </a:rPr>
              <a:t>Part</a:t>
            </a:r>
            <a:endParaRPr lang="zh-CN" altLang="en-US" sz="2100">
              <a:solidFill>
                <a:srgbClr val="FFFFFF"/>
              </a:solidFill>
            </a:endParaRPr>
          </a:p>
        </p:txBody>
      </p:sp>
      <p:pic>
        <p:nvPicPr>
          <p:cNvPr id="59394" name="Picture 2" descr="https://tse3-mm.cn.bing.net/th/id/OIP.MdjAgRwzvClDcBD_lRjLWgHaE7?w=274&amp;h=182&amp;c=7&amp;o=5&amp;dpr=1.5&amp;pid=1.7"/>
          <p:cNvPicPr>
            <a:picLocks noChangeAspect="1" noChangeArrowheads="1"/>
          </p:cNvPicPr>
          <p:nvPr/>
        </p:nvPicPr>
        <p:blipFill>
          <a:blip r:embed="rId1"/>
          <a:stretch>
            <a:fillRect/>
          </a:stretch>
        </p:blipFill>
        <p:spPr bwMode="auto">
          <a:xfrm>
            <a:off x="0" y="2499742"/>
            <a:ext cx="5868144" cy="2643758"/>
          </a:xfrm>
          <a:prstGeom prst="rect">
            <a:avLst/>
          </a:prstGeom>
          <a:noFill/>
        </p:spPr>
      </p:pic>
      <p:pic>
        <p:nvPicPr>
          <p:cNvPr id="59396" name="Picture 4" descr="https://tse2-mm.cn.bing.net/th/id/OIP.QS-BVKgs9XCZdvc2R_MGpQHaE8?w=231&amp;h=180&amp;c=7&amp;o=5&amp;dpr=1.5&amp;pid=1.7"/>
          <p:cNvPicPr>
            <a:picLocks noChangeAspect="1" noChangeArrowheads="1"/>
          </p:cNvPicPr>
          <p:nvPr/>
        </p:nvPicPr>
        <p:blipFill>
          <a:blip r:embed="rId2"/>
          <a:stretch>
            <a:fillRect/>
          </a:stretch>
        </p:blipFill>
        <p:spPr bwMode="auto">
          <a:xfrm>
            <a:off x="1835696" y="1"/>
            <a:ext cx="7308304" cy="1635646"/>
          </a:xfrm>
          <a:prstGeom prst="rect">
            <a:avLst/>
          </a:prstGeom>
          <a:noFill/>
        </p:spPr>
      </p:pic>
      <p:pic>
        <p:nvPicPr>
          <p:cNvPr id="59398" name="Picture 6" descr="https://tse4-mm.cn.bing.net/th/id/OIP.w4FlSVnnFsNHo1a4sz8CIwHaFj?w=232&amp;h=180&amp;c=7&amp;o=5&amp;dpr=1.5&amp;pid=1.7"/>
          <p:cNvPicPr>
            <a:picLocks noChangeAspect="1" noChangeArrowheads="1"/>
          </p:cNvPicPr>
          <p:nvPr/>
        </p:nvPicPr>
        <p:blipFill>
          <a:blip r:embed="rId3"/>
          <a:stretch>
            <a:fillRect/>
          </a:stretch>
        </p:blipFill>
        <p:spPr bwMode="auto">
          <a:xfrm>
            <a:off x="5364088" y="2499743"/>
            <a:ext cx="3779912" cy="2643758"/>
          </a:xfrm>
          <a:prstGeom prst="rect">
            <a:avLst/>
          </a:prstGeom>
          <a:noFill/>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ipe(right)">
                                      <p:cBhvr>
                                        <p:cTn id="7" dur="1000"/>
                                        <p:tgtEl>
                                          <p:spTgt spid="15362"/>
                                        </p:tgtEl>
                                      </p:cBhvr>
                                    </p:animEffect>
                                  </p:childTnLst>
                                </p:cTn>
                              </p:par>
                            </p:childTnLst>
                          </p:cTn>
                        </p:par>
                        <p:par>
                          <p:cTn id="8" fill="hold">
                            <p:stCondLst>
                              <p:cond delay="1000"/>
                            </p:stCondLst>
                            <p:childTnLst>
                              <p:par>
                                <p:cTn id="9" presetID="42" presetClass="entr" presetSubtype="0" fill="hold" grpId="0" nodeType="afterEffect">
                                  <p:childTnLst>
                                    <p:set>
                                      <p:cBhvr>
                                        <p:cTn id="10" dur="1" fill="hold">
                                          <p:stCondLst>
                                            <p:cond delay="0"/>
                                          </p:stCondLst>
                                        </p:cTn>
                                        <p:tgtEl>
                                          <p:spTgt spid="15371"/>
                                        </p:tgtEl>
                                        <p:attrNameLst>
                                          <p:attrName>style.visibility</p:attrName>
                                        </p:attrNameLst>
                                      </p:cBhvr>
                                      <p:to>
                                        <p:strVal val="visible"/>
                                      </p:to>
                                    </p:set>
                                    <p:animEffect transition="in" filter="fade">
                                      <p:cBhvr>
                                        <p:cTn id="11" dur="500"/>
                                        <p:tgtEl>
                                          <p:spTgt spid="15371"/>
                                        </p:tgtEl>
                                      </p:cBhvr>
                                    </p:animEffect>
                                    <p:anim calcmode="lin" valueType="num">
                                      <p:cBhvr>
                                        <p:cTn id="12" dur="500" fill="hold"/>
                                        <p:tgtEl>
                                          <p:spTgt spid="15371"/>
                                        </p:tgtEl>
                                        <p:attrNameLst>
                                          <p:attrName>ppt_x</p:attrName>
                                        </p:attrNameLst>
                                      </p:cBhvr>
                                      <p:tavLst>
                                        <p:tav tm="0">
                                          <p:val>
                                            <p:strVal val="#ppt_x"/>
                                          </p:val>
                                        </p:tav>
                                        <p:tav tm="100000">
                                          <p:val>
                                            <p:strVal val="#ppt_x"/>
                                          </p:val>
                                        </p:tav>
                                      </p:tavLst>
                                    </p:anim>
                                    <p:anim calcmode="lin" valueType="num">
                                      <p:cBhvr>
                                        <p:cTn id="13" dur="500" fill="hold"/>
                                        <p:tgtEl>
                                          <p:spTgt spid="153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7"/>
          <p:cNvSpPr txBox="1"/>
          <p:nvPr/>
        </p:nvSpPr>
        <p:spPr>
          <a:xfrm>
            <a:off x="1835696" y="-92546"/>
            <a:ext cx="5989318" cy="1661993"/>
          </a:xfrm>
          <a:prstGeom prst="rect">
            <a:avLst/>
          </a:prstGeom>
          <a:noFill/>
        </p:spPr>
        <p:txBody>
          <a:bodyPr wrap="square" rtlCol="0">
            <a:spAutoFit/>
          </a:bodyPr>
          <a:lstStyle/>
          <a:p>
            <a:pPr algn="ctr">
              <a:lnSpc>
                <a:spcPct val="150000"/>
              </a:lnSpc>
            </a:pPr>
            <a:r>
              <a:rPr lang="zh-CN" altLang="en-US" sz="3600" b="1" smtClean="0">
                <a:solidFill>
                  <a:srgbClr val="C00000"/>
                </a:solidFill>
              </a:rPr>
              <a:t>完形错题一览 </a:t>
            </a:r>
            <a:br>
              <a:rPr lang="zh-CN" altLang="en-US" sz="3200" b="1" smtClean="0">
                <a:solidFill>
                  <a:srgbClr val="FF0000"/>
                </a:solidFill>
              </a:rPr>
            </a:br>
            <a:endParaRPr lang="zh-CN" altLang="en-US" sz="3200" b="1">
              <a:solidFill>
                <a:srgbClr val="C00000"/>
              </a:solidFill>
              <a:latin typeface="微软雅黑" panose="020B0503020204020204" charset="-122"/>
              <a:ea typeface="微软雅黑" panose="020B0503020204020204" charset="-122"/>
            </a:endParaRPr>
          </a:p>
        </p:txBody>
      </p:sp>
      <p:grpSp>
        <p:nvGrpSpPr>
          <p:cNvPr id="3" name="组合 5"/>
          <p:cNvGrpSpPr/>
          <p:nvPr/>
        </p:nvGrpSpPr>
        <p:grpSpPr>
          <a:xfrm>
            <a:off x="1835696" y="611392"/>
            <a:ext cx="6408712" cy="232166"/>
            <a:chOff x="1547813" y="1087145"/>
            <a:chExt cx="4896395" cy="232166"/>
          </a:xfrm>
        </p:grpSpPr>
        <p:cxnSp>
          <p:nvCxnSpPr>
            <p:cNvPr id="7" name="直接连接符 6"/>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TextBox 8"/>
          <p:cNvSpPr txBox="1"/>
          <p:nvPr/>
        </p:nvSpPr>
        <p:spPr>
          <a:xfrm>
            <a:off x="-108520" y="0"/>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完</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形</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填</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空</a:t>
            </a:r>
            <a:endParaRPr lang="zh-CN" altLang="en-US" sz="3200" b="1">
              <a:solidFill>
                <a:prstClr val="white"/>
              </a:solidFill>
              <a:latin typeface="黑体" panose="02010609060101010101" pitchFamily="49" charset="-122"/>
              <a:ea typeface="黑体" panose="02010609060101010101" pitchFamily="49" charset="-122"/>
            </a:endParaRPr>
          </a:p>
        </p:txBody>
      </p:sp>
      <p:graphicFrame>
        <p:nvGraphicFramePr>
          <p:cNvPr id="11" name="表格 10"/>
          <p:cNvGraphicFramePr>
            <a:graphicFrameLocks noGrp="1"/>
          </p:cNvGraphicFramePr>
          <p:nvPr/>
        </p:nvGraphicFramePr>
        <p:xfrm>
          <a:off x="2411760" y="699542"/>
          <a:ext cx="4384262" cy="4320540"/>
        </p:xfrm>
        <a:graphic>
          <a:graphicData uri="http://schemas.openxmlformats.org/drawingml/2006/table">
            <a:tbl>
              <a:tblPr firstRow="1" bandRow="1">
                <a:tableStyleId>{5C22544A-7EE6-4342-B048-85BDC9FD1C3A}</a:tableStyleId>
              </a:tblPr>
              <a:tblGrid>
                <a:gridCol w="2192131"/>
                <a:gridCol w="2192131"/>
              </a:tblGrid>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43</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76%</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horzOverflow="overflow"/>
                </a:tc>
              </a:tr>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45</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73</a:t>
                      </a:r>
                      <a:r>
                        <a:rPr kumimoji="0" lang="en-US" altLang="zh-CN" sz="3200" b="1" i="0" u="none" strike="noStrike" cap="none" normalizeH="0" baseline="0" smtClean="0">
                          <a:ln>
                            <a:noFill/>
                          </a:ln>
                          <a:solidFill>
                            <a:schemeClr val="tx1"/>
                          </a:solidFill>
                          <a:effectLst/>
                          <a:latin typeface="Arial" panose="020B0604020202020204"/>
                          <a:ea typeface="宋体" panose="02010600030101010101" pitchFamily="2" charset="-122"/>
                        </a:rPr>
                        <a:t>%</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horzOverflow="overflow"/>
                </a:tc>
              </a:tr>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46</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65%</a:t>
                      </a:r>
                      <a:endPar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tc>
              </a:tr>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50</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78%</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horzOverflow="overflow"/>
                </a:tc>
              </a:tr>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53</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69%</a:t>
                      </a:r>
                      <a:endPar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tc>
              </a:tr>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58</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73%</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horzOverflow="overflow"/>
                </a:tc>
              </a:tr>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59</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71%</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horzOverflow="overflow"/>
                </a:tc>
              </a:tr>
            </a:tbl>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7"/>
          <p:cNvSpPr txBox="1"/>
          <p:nvPr/>
        </p:nvSpPr>
        <p:spPr>
          <a:xfrm>
            <a:off x="1835696" y="-92546"/>
            <a:ext cx="7308304" cy="2308324"/>
          </a:xfrm>
          <a:prstGeom prst="rect">
            <a:avLst/>
          </a:prstGeom>
          <a:noFill/>
        </p:spPr>
        <p:txBody>
          <a:bodyPr wrap="square" rtlCol="0">
            <a:spAutoFit/>
          </a:bodyPr>
          <a:lstStyle/>
          <a:p>
            <a:pPr algn="ctr">
              <a:lnSpc>
                <a:spcPct val="150000"/>
              </a:lnSpc>
            </a:pPr>
            <a:r>
              <a:rPr lang="en-US" altLang="zh-CN" sz="3200" b="1" smtClean="0">
                <a:solidFill>
                  <a:srgbClr val="FF0000"/>
                </a:solidFill>
              </a:rPr>
              <a:t>To lie or to tell the truth, that’s a question.</a:t>
            </a:r>
            <a:endParaRPr lang="en-US" altLang="zh-CN" sz="3200" b="1" smtClean="0">
              <a:solidFill>
                <a:srgbClr val="FF0000"/>
              </a:solidFill>
            </a:endParaRPr>
          </a:p>
          <a:p>
            <a:pPr algn="ctr">
              <a:lnSpc>
                <a:spcPct val="150000"/>
              </a:lnSpc>
            </a:pPr>
            <a:r>
              <a:rPr lang="en-US" altLang="zh-CN" sz="3200" b="1" smtClean="0">
                <a:solidFill>
                  <a:srgbClr val="FF0000"/>
                </a:solidFill>
              </a:rPr>
              <a:t>A door or a window, that’s a question..</a:t>
            </a:r>
            <a:br>
              <a:rPr lang="zh-CN" altLang="en-US" sz="3200" b="1" smtClean="0">
                <a:solidFill>
                  <a:srgbClr val="FF0000"/>
                </a:solidFill>
              </a:rPr>
            </a:br>
            <a:endParaRPr lang="zh-CN" altLang="en-US" sz="3200" b="1">
              <a:solidFill>
                <a:srgbClr val="C00000"/>
              </a:solidFill>
              <a:latin typeface="微软雅黑" panose="020B0503020204020204" charset="-122"/>
              <a:ea typeface="微软雅黑" panose="020B0503020204020204" charset="-122"/>
            </a:endParaRPr>
          </a:p>
        </p:txBody>
      </p:sp>
      <p:grpSp>
        <p:nvGrpSpPr>
          <p:cNvPr id="3" name="组合 5"/>
          <p:cNvGrpSpPr/>
          <p:nvPr/>
        </p:nvGrpSpPr>
        <p:grpSpPr>
          <a:xfrm>
            <a:off x="827584" y="1131590"/>
            <a:ext cx="8316416" cy="232166"/>
            <a:chOff x="1547813" y="1087145"/>
            <a:chExt cx="4896395" cy="232166"/>
          </a:xfrm>
        </p:grpSpPr>
        <p:cxnSp>
          <p:nvCxnSpPr>
            <p:cNvPr id="7" name="直接连接符 6"/>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TextBox 8"/>
          <p:cNvSpPr txBox="1"/>
          <p:nvPr/>
        </p:nvSpPr>
        <p:spPr>
          <a:xfrm>
            <a:off x="-108520" y="0"/>
            <a:ext cx="136815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完</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形</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填</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空</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0" name="矩形 9"/>
          <p:cNvSpPr/>
          <p:nvPr/>
        </p:nvSpPr>
        <p:spPr>
          <a:xfrm>
            <a:off x="0" y="1275606"/>
            <a:ext cx="9252520" cy="3539430"/>
          </a:xfrm>
          <a:prstGeom prst="rect">
            <a:avLst/>
          </a:prstGeom>
        </p:spPr>
        <p:txBody>
          <a:bodyPr wrap="square">
            <a:spAutoFit/>
          </a:bodyPr>
          <a:lstStyle/>
          <a:p>
            <a:r>
              <a:rPr lang="en-US" altLang="zh-CN" sz="3200" b="1" smtClean="0"/>
              <a:t>         Since our twins began learning to walk, my wife and I have kept telling them that our sliding glass door is just a window. The  </a:t>
            </a:r>
            <a:r>
              <a:rPr lang="en-US" altLang="zh-CN" sz="3200" b="1" u="sng" smtClean="0"/>
              <a:t>reason</a:t>
            </a:r>
            <a:r>
              <a:rPr lang="en-US" altLang="zh-CN" sz="3200" b="1" smtClean="0"/>
              <a:t> is obvious. If we </a:t>
            </a:r>
            <a:r>
              <a:rPr lang="en-US" altLang="zh-CN" sz="3200" b="1" u="sng" smtClean="0"/>
              <a:t>admit</a:t>
            </a:r>
            <a:r>
              <a:rPr lang="en-US" altLang="zh-CN" sz="3200" b="1" smtClean="0"/>
              <a:t> it is a door, they’ll want to go outside 43  . It will drive us crazy. The kids apparently know the </a:t>
            </a:r>
            <a:r>
              <a:rPr lang="en-US" altLang="zh-CN" sz="3200" b="1" u="sng" smtClean="0"/>
              <a:t>truth</a:t>
            </a:r>
            <a:r>
              <a:rPr lang="en-US" altLang="zh-CN" sz="3200" b="1" smtClean="0"/>
              <a:t>. But our insisting it’s 45  a window has kept them from 46 millions of requests to open the door.</a:t>
            </a:r>
            <a:endParaRPr lang="zh-CN" altLang="en-US" sz="3200" b="1"/>
          </a:p>
        </p:txBody>
      </p:sp>
      <p:sp>
        <p:nvSpPr>
          <p:cNvPr id="12" name="椭圆 11"/>
          <p:cNvSpPr/>
          <p:nvPr/>
        </p:nvSpPr>
        <p:spPr>
          <a:xfrm>
            <a:off x="8028384" y="2787774"/>
            <a:ext cx="792088" cy="504056"/>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5076056" y="3723878"/>
            <a:ext cx="792088" cy="504056"/>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1835696" y="4227934"/>
            <a:ext cx="792088" cy="504056"/>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a:off x="3563888" y="2715766"/>
            <a:ext cx="5580112"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ln w="57150">
                <a:solidFill>
                  <a:schemeClr val="tx1"/>
                </a:solidFill>
              </a:ln>
            </a:endParaRPr>
          </a:p>
        </p:txBody>
      </p:sp>
      <p:sp>
        <p:nvSpPr>
          <p:cNvPr id="16" name="椭圆 15"/>
          <p:cNvSpPr/>
          <p:nvPr/>
        </p:nvSpPr>
        <p:spPr>
          <a:xfrm>
            <a:off x="1619672" y="4155926"/>
            <a:ext cx="7524328"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ln w="57150">
                <a:solidFill>
                  <a:schemeClr val="tx1"/>
                </a:solidFill>
              </a:ln>
            </a:endParaRPr>
          </a:p>
        </p:txBody>
      </p:sp>
      <p:cxnSp>
        <p:nvCxnSpPr>
          <p:cNvPr id="17" name="直接箭头连接符 16"/>
          <p:cNvCxnSpPr/>
          <p:nvPr/>
        </p:nvCxnSpPr>
        <p:spPr>
          <a:xfrm flipH="1" flipV="1">
            <a:off x="1547664" y="2715766"/>
            <a:ext cx="3672408" cy="1224136"/>
          </a:xfrm>
          <a:prstGeom prst="straightConnector1">
            <a:avLst/>
          </a:prstGeom>
          <a:ln w="57150">
            <a:solidFill>
              <a:srgbClr val="E60000"/>
            </a:solidFill>
            <a:tailEnd type="arrow"/>
          </a:ln>
        </p:spPr>
        <p:style>
          <a:lnRef idx="2">
            <a:schemeClr val="accent2"/>
          </a:lnRef>
          <a:fillRef idx="0">
            <a:schemeClr val="accent2"/>
          </a:fillRef>
          <a:effectRef idx="1">
            <a:schemeClr val="accent2"/>
          </a:effectRef>
          <a:fontRef idx="minor">
            <a:schemeClr val="tx1"/>
          </a:fontRef>
        </p:style>
      </p:cxnSp>
      <p:sp>
        <p:nvSpPr>
          <p:cNvPr id="20" name="椭圆 19"/>
          <p:cNvSpPr/>
          <p:nvPr/>
        </p:nvSpPr>
        <p:spPr>
          <a:xfrm>
            <a:off x="1259632" y="2283718"/>
            <a:ext cx="792088" cy="504056"/>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amond(in)">
                                      <p:cBhvr>
                                        <p:cTn id="17" dur="1000"/>
                                        <p:tgtEl>
                                          <p:spTgt spid="17"/>
                                        </p:tgtEl>
                                      </p:cBhvr>
                                    </p:animEffect>
                                  </p:childTnLst>
                                </p:cTn>
                              </p:par>
                              <p:par>
                                <p:cTn id="18" presetID="3" presetClass="entr" presetSubtype="10" fill="hold" grpId="2"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blinds(horizontal)">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1"/>
      <p:bldP spid="20" grpId="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5"/>
          <p:cNvGrpSpPr/>
          <p:nvPr/>
        </p:nvGrpSpPr>
        <p:grpSpPr>
          <a:xfrm>
            <a:off x="827584" y="1131590"/>
            <a:ext cx="8316416" cy="232166"/>
            <a:chOff x="1547813" y="1087145"/>
            <a:chExt cx="4896395" cy="232166"/>
          </a:xfrm>
        </p:grpSpPr>
        <p:cxnSp>
          <p:nvCxnSpPr>
            <p:cNvPr id="7" name="直接连接符 6"/>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TextBox 8"/>
          <p:cNvSpPr txBox="1"/>
          <p:nvPr/>
        </p:nvSpPr>
        <p:spPr>
          <a:xfrm>
            <a:off x="-108520" y="0"/>
            <a:ext cx="136815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完</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形</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填</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空 </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0" name="矩形 9"/>
          <p:cNvSpPr/>
          <p:nvPr/>
        </p:nvSpPr>
        <p:spPr>
          <a:xfrm>
            <a:off x="251520" y="1275606"/>
            <a:ext cx="9073008" cy="4031873"/>
          </a:xfrm>
          <a:prstGeom prst="rect">
            <a:avLst/>
          </a:prstGeom>
        </p:spPr>
        <p:txBody>
          <a:bodyPr wrap="square">
            <a:spAutoFit/>
          </a:bodyPr>
          <a:lstStyle/>
          <a:p>
            <a:r>
              <a:rPr lang="en-US" altLang="zh-CN" sz="3200" b="1" smtClean="0"/>
              <a:t>        I wonder if parents should always tell the truth     no matter the  50  . I have a very strong fear that the lie we’re telling is doing  spiritual damage to our children. Windows and doors have  53 metaphorical</a:t>
            </a:r>
            <a:r>
              <a:rPr lang="zh-CN" altLang="en-US" sz="3200" b="1" smtClean="0"/>
              <a:t>（比喻） </a:t>
            </a:r>
            <a:r>
              <a:rPr lang="en-US" altLang="zh-CN" sz="3200" b="1" smtClean="0"/>
              <a:t>meanings. I’m telling them they can’t open what they absolutely know is a door. What if later in life  they come to a metaphorical door, like an opportunity</a:t>
            </a:r>
            <a:r>
              <a:rPr lang="zh-CN" altLang="en-US" sz="3200" b="1" smtClean="0"/>
              <a:t>（机会） </a:t>
            </a:r>
            <a:r>
              <a:rPr lang="en-US" altLang="zh-CN" sz="3200" b="1" smtClean="0"/>
              <a:t>of some sort…..</a:t>
            </a:r>
            <a:endParaRPr lang="zh-CN" altLang="en-US" sz="3200" b="1"/>
          </a:p>
        </p:txBody>
      </p:sp>
      <p:sp>
        <p:nvSpPr>
          <p:cNvPr id="12" name="椭圆 11"/>
          <p:cNvSpPr/>
          <p:nvPr/>
        </p:nvSpPr>
        <p:spPr>
          <a:xfrm>
            <a:off x="6084168" y="2715766"/>
            <a:ext cx="792088" cy="504056"/>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2771800" y="1779662"/>
            <a:ext cx="792088" cy="504056"/>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611560" y="4659982"/>
            <a:ext cx="6372200" cy="6480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b="1">
              <a:ln w="57150">
                <a:solidFill>
                  <a:schemeClr val="tx1"/>
                </a:solidFill>
              </a:ln>
            </a:endParaRPr>
          </a:p>
        </p:txBody>
      </p:sp>
      <p:sp>
        <p:nvSpPr>
          <p:cNvPr id="14" name="TextBox 27"/>
          <p:cNvSpPr txBox="1"/>
          <p:nvPr/>
        </p:nvSpPr>
        <p:spPr>
          <a:xfrm>
            <a:off x="1979712" y="-92546"/>
            <a:ext cx="7668344" cy="1938992"/>
          </a:xfrm>
          <a:prstGeom prst="rect">
            <a:avLst/>
          </a:prstGeom>
          <a:noFill/>
        </p:spPr>
        <p:txBody>
          <a:bodyPr wrap="square" rtlCol="0">
            <a:spAutoFit/>
          </a:bodyPr>
          <a:lstStyle/>
          <a:p>
            <a:r>
              <a:rPr lang="en-US" altLang="zh-CN" sz="2800" b="1" smtClean="0">
                <a:solidFill>
                  <a:srgbClr val="FF0000"/>
                </a:solidFill>
              </a:rPr>
              <a:t>The  </a:t>
            </a:r>
            <a:r>
              <a:rPr lang="en-US" altLang="zh-CN" sz="2800" b="1" u="sng" smtClean="0">
                <a:solidFill>
                  <a:srgbClr val="FF0000"/>
                </a:solidFill>
              </a:rPr>
              <a:t>reason</a:t>
            </a:r>
            <a:r>
              <a:rPr lang="en-US" altLang="zh-CN" sz="2800" b="1" smtClean="0">
                <a:solidFill>
                  <a:srgbClr val="FF0000"/>
                </a:solidFill>
              </a:rPr>
              <a:t> is obvious. If we </a:t>
            </a:r>
            <a:r>
              <a:rPr lang="en-US" altLang="zh-CN" sz="2800" b="1" u="sng" smtClean="0">
                <a:solidFill>
                  <a:srgbClr val="FF0000"/>
                </a:solidFill>
              </a:rPr>
              <a:t>admit</a:t>
            </a:r>
            <a:r>
              <a:rPr lang="en-US" altLang="zh-CN" sz="2800" b="1" smtClean="0">
                <a:solidFill>
                  <a:srgbClr val="FF0000"/>
                </a:solidFill>
              </a:rPr>
              <a:t> it is </a:t>
            </a:r>
            <a:r>
              <a:rPr lang="en-US" altLang="zh-CN" sz="3200" b="1" err="1" smtClean="0">
                <a:solidFill>
                  <a:srgbClr val="FF0000"/>
                </a:solidFill>
              </a:rPr>
              <a:t>adoor</a:t>
            </a:r>
            <a:r>
              <a:rPr lang="en-US" altLang="zh-CN" sz="2800" b="1" smtClean="0">
                <a:solidFill>
                  <a:srgbClr val="FF0000"/>
                </a:solidFill>
              </a:rPr>
              <a:t>, they’ll want to go outside 43  . It will drive us crazy...</a:t>
            </a:r>
            <a:br>
              <a:rPr lang="zh-CN" altLang="en-US" sz="3200" b="1" smtClean="0">
                <a:solidFill>
                  <a:srgbClr val="FF0000"/>
                </a:solidFill>
              </a:rPr>
            </a:br>
            <a:endParaRPr lang="zh-CN" altLang="en-US" sz="3200" b="1">
              <a:solidFill>
                <a:srgbClr val="C00000"/>
              </a:solidFill>
              <a:latin typeface="微软雅黑" panose="020B0503020204020204" charset="-122"/>
              <a:ea typeface="微软雅黑" panose="020B0503020204020204" charset="-122"/>
            </a:endParaRPr>
          </a:p>
        </p:txBody>
      </p:sp>
      <p:cxnSp>
        <p:nvCxnSpPr>
          <p:cNvPr id="15" name="直接箭头连接符 14"/>
          <p:cNvCxnSpPr/>
          <p:nvPr/>
        </p:nvCxnSpPr>
        <p:spPr>
          <a:xfrm flipV="1">
            <a:off x="3419872" y="771550"/>
            <a:ext cx="4608512" cy="1172666"/>
          </a:xfrm>
          <a:prstGeom prst="straightConnector1">
            <a:avLst/>
          </a:prstGeom>
          <a:ln w="38100">
            <a:solidFill>
              <a:srgbClr val="E60000"/>
            </a:solidFill>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amond(in)">
                                      <p:cBhvr>
                                        <p:cTn id="7" dur="1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linds(horizont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tse2-mm.cn.bing.net/th/id/OIP.f_To8bsSNIrV_12Ze_urUgHaE7?w=259&amp;h=180&amp;c=7&amp;o=5&amp;dpr=1.5&amp;pid=1.7"/>
          <p:cNvPicPr>
            <a:picLocks noChangeAspect="1" noChangeArrowheads="1"/>
          </p:cNvPicPr>
          <p:nvPr/>
        </p:nvPicPr>
        <p:blipFill>
          <a:blip r:embed="rId1"/>
          <a:stretch>
            <a:fillRect/>
          </a:stretch>
        </p:blipFill>
        <p:spPr bwMode="auto">
          <a:xfrm>
            <a:off x="0" y="-1100658"/>
            <a:ext cx="9144000" cy="6244158"/>
          </a:xfrm>
          <a:prstGeom prst="rect">
            <a:avLst/>
          </a:prstGeom>
          <a:noFill/>
        </p:spPr>
      </p:pic>
      <p:sp>
        <p:nvSpPr>
          <p:cNvPr id="3" name="圆角矩形 2"/>
          <p:cNvSpPr/>
          <p:nvPr/>
        </p:nvSpPr>
        <p:spPr>
          <a:xfrm>
            <a:off x="0" y="4227934"/>
            <a:ext cx="9144000" cy="915566"/>
          </a:xfrm>
          <a:prstGeom prst="roundRect">
            <a:avLst/>
          </a:prstGeom>
          <a:solidFill>
            <a:srgbClr val="FFFF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ltLang="zh-CN" sz="3600" b="1" smtClean="0">
              <a:solidFill>
                <a:schemeClr val="bg1"/>
              </a:solidFill>
              <a:latin typeface="微软雅黑" panose="020B0503020204020204" charset="-122"/>
              <a:ea typeface="微软雅黑" panose="020B0503020204020204" charset="-122"/>
            </a:endParaRPr>
          </a:p>
          <a:p>
            <a:pPr algn="ctr"/>
            <a:r>
              <a:rPr lang="en-US" altLang="zh-CN" sz="3600" b="1" smtClean="0">
                <a:solidFill>
                  <a:srgbClr val="C00000"/>
                </a:solidFill>
                <a:latin typeface="微软雅黑" panose="020B0503020204020204" charset="-122"/>
                <a:ea typeface="微软雅黑" panose="020B0503020204020204" charset="-122"/>
              </a:rPr>
              <a:t>It’s up to you to find it.</a:t>
            </a:r>
            <a:endParaRPr lang="zh-CN" altLang="en-US" sz="3600" b="1" smtClean="0">
              <a:solidFill>
                <a:srgbClr val="C00000"/>
              </a:solidFill>
              <a:latin typeface="微软雅黑" panose="020B0503020204020204" charset="-122"/>
              <a:ea typeface="微软雅黑" panose="020B0503020204020204" charset="-122"/>
            </a:endParaRPr>
          </a:p>
          <a:p>
            <a:pPr algn="ctr"/>
            <a:endParaRPr lang="zh-CN" altLang="en-US" sz="3600">
              <a:solidFill>
                <a:schemeClr val="bg1"/>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7"/>
          <p:cNvSpPr txBox="1"/>
          <p:nvPr/>
        </p:nvSpPr>
        <p:spPr>
          <a:xfrm>
            <a:off x="1691680" y="-164554"/>
            <a:ext cx="7308304" cy="2123658"/>
          </a:xfrm>
          <a:prstGeom prst="rect">
            <a:avLst/>
          </a:prstGeom>
          <a:noFill/>
        </p:spPr>
        <p:txBody>
          <a:bodyPr wrap="square" rtlCol="0">
            <a:spAutoFit/>
          </a:bodyPr>
          <a:lstStyle/>
          <a:p>
            <a:r>
              <a:rPr lang="en-US" altLang="zh-CN" sz="3200" b="1" smtClean="0">
                <a:solidFill>
                  <a:srgbClr val="FF0000"/>
                </a:solidFill>
              </a:rPr>
              <a:t>The  </a:t>
            </a:r>
            <a:r>
              <a:rPr lang="en-US" altLang="zh-CN" sz="3200" b="1" u="sng" smtClean="0">
                <a:solidFill>
                  <a:srgbClr val="FF0000"/>
                </a:solidFill>
              </a:rPr>
              <a:t>reason</a:t>
            </a:r>
            <a:r>
              <a:rPr lang="en-US" altLang="zh-CN" sz="3200" b="1" smtClean="0">
                <a:solidFill>
                  <a:srgbClr val="FF0000"/>
                </a:solidFill>
              </a:rPr>
              <a:t> is obvious. If we </a:t>
            </a:r>
            <a:r>
              <a:rPr lang="en-US" altLang="zh-CN" sz="3200" b="1" u="sng" smtClean="0">
                <a:solidFill>
                  <a:srgbClr val="FF0000"/>
                </a:solidFill>
              </a:rPr>
              <a:t>admit</a:t>
            </a:r>
            <a:r>
              <a:rPr lang="en-US" altLang="zh-CN" sz="3200" b="1" smtClean="0">
                <a:solidFill>
                  <a:srgbClr val="FF0000"/>
                </a:solidFill>
              </a:rPr>
              <a:t> it is </a:t>
            </a:r>
            <a:r>
              <a:rPr lang="en-US" altLang="zh-CN" sz="3600" b="1" err="1" smtClean="0">
                <a:solidFill>
                  <a:srgbClr val="FF0000"/>
                </a:solidFill>
              </a:rPr>
              <a:t>adoor</a:t>
            </a:r>
            <a:r>
              <a:rPr lang="en-US" altLang="zh-CN" sz="3200" b="1" smtClean="0">
                <a:solidFill>
                  <a:srgbClr val="FF0000"/>
                </a:solidFill>
              </a:rPr>
              <a:t>, they’ll want to go outside 43  . It will drive us crazy...</a:t>
            </a:r>
            <a:br>
              <a:rPr lang="zh-CN" altLang="en-US" sz="3200" b="1" smtClean="0">
                <a:solidFill>
                  <a:srgbClr val="FF0000"/>
                </a:solidFill>
              </a:rPr>
            </a:br>
            <a:endParaRPr lang="zh-CN" altLang="en-US" sz="3200" b="1">
              <a:solidFill>
                <a:srgbClr val="C00000"/>
              </a:solidFill>
              <a:latin typeface="微软雅黑" panose="020B0503020204020204" charset="-122"/>
              <a:ea typeface="微软雅黑" panose="020B0503020204020204" charset="-122"/>
            </a:endParaRPr>
          </a:p>
        </p:txBody>
      </p:sp>
      <p:grpSp>
        <p:nvGrpSpPr>
          <p:cNvPr id="3" name="组合 5"/>
          <p:cNvGrpSpPr/>
          <p:nvPr/>
        </p:nvGrpSpPr>
        <p:grpSpPr>
          <a:xfrm>
            <a:off x="827584" y="1419622"/>
            <a:ext cx="8316416" cy="232166"/>
            <a:chOff x="1547813" y="1087145"/>
            <a:chExt cx="4896395" cy="232166"/>
          </a:xfrm>
        </p:grpSpPr>
        <p:cxnSp>
          <p:nvCxnSpPr>
            <p:cNvPr id="7" name="直接连接符 6"/>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TextBox 8"/>
          <p:cNvSpPr txBox="1"/>
          <p:nvPr/>
        </p:nvSpPr>
        <p:spPr>
          <a:xfrm>
            <a:off x="-108520" y="0"/>
            <a:ext cx="136815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完</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形</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填</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空</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0" name="矩形 9"/>
          <p:cNvSpPr/>
          <p:nvPr/>
        </p:nvSpPr>
        <p:spPr>
          <a:xfrm>
            <a:off x="0" y="1275606"/>
            <a:ext cx="9252520" cy="584775"/>
          </a:xfrm>
          <a:prstGeom prst="rect">
            <a:avLst/>
          </a:prstGeom>
        </p:spPr>
        <p:txBody>
          <a:bodyPr wrap="square">
            <a:spAutoFit/>
          </a:bodyPr>
          <a:lstStyle/>
          <a:p>
            <a:r>
              <a:rPr lang="en-US" altLang="zh-CN" sz="3200" b="1" smtClean="0"/>
              <a:t> </a:t>
            </a:r>
            <a:endParaRPr lang="zh-CN" altLang="en-US" sz="3200" b="1"/>
          </a:p>
        </p:txBody>
      </p:sp>
      <p:sp>
        <p:nvSpPr>
          <p:cNvPr id="12" name="椭圆 11"/>
          <p:cNvSpPr/>
          <p:nvPr/>
        </p:nvSpPr>
        <p:spPr>
          <a:xfrm>
            <a:off x="1547664" y="1995686"/>
            <a:ext cx="792088" cy="504056"/>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2843808" y="2499742"/>
            <a:ext cx="792088" cy="504056"/>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827584" y="1491630"/>
            <a:ext cx="8136904" cy="3539430"/>
          </a:xfrm>
          <a:prstGeom prst="rect">
            <a:avLst/>
          </a:prstGeom>
        </p:spPr>
        <p:txBody>
          <a:bodyPr wrap="square">
            <a:spAutoFit/>
          </a:bodyPr>
          <a:lstStyle/>
          <a:p>
            <a:r>
              <a:rPr lang="en-US" altLang="zh-CN" sz="3200" b="1" smtClean="0"/>
              <a:t>Maybe it’s an unreasonable fear. But the   58   is that I shouldn’t lie to my kids. I should just   59   repeatedly having to say, </a:t>
            </a:r>
            <a:r>
              <a:rPr lang="zh-CN" altLang="en-US" sz="3200" b="1" smtClean="0"/>
              <a:t>＂</a:t>
            </a:r>
            <a:r>
              <a:rPr lang="en-US" altLang="zh-CN" sz="3200" b="1" smtClean="0"/>
              <a:t>No. We can’t go outside now.</a:t>
            </a:r>
            <a:r>
              <a:rPr lang="zh-CN" altLang="en-US" sz="3200" b="1" smtClean="0"/>
              <a:t>＂ </a:t>
            </a:r>
            <a:r>
              <a:rPr lang="en-US" altLang="zh-CN" sz="3200" b="1" smtClean="0"/>
              <a:t>Then when they come to other doors in life, be they real or metaphorical, they won’t hesitate to open them and walk through.</a:t>
            </a:r>
            <a:endParaRPr lang="zh-CN" altLang="en-US" sz="3200" b="1"/>
          </a:p>
        </p:txBody>
      </p:sp>
      <p:cxnSp>
        <p:nvCxnSpPr>
          <p:cNvPr id="19" name="直接箭头连接符 18"/>
          <p:cNvCxnSpPr/>
          <p:nvPr/>
        </p:nvCxnSpPr>
        <p:spPr>
          <a:xfrm flipV="1">
            <a:off x="3275856" y="1275606"/>
            <a:ext cx="72008" cy="1368152"/>
          </a:xfrm>
          <a:prstGeom prst="straightConnector1">
            <a:avLst/>
          </a:prstGeom>
          <a:ln w="38100">
            <a:solidFill>
              <a:srgbClr val="E60000"/>
            </a:solidFill>
            <a:tailEnd type="arrow"/>
          </a:ln>
        </p:spPr>
        <p:style>
          <a:lnRef idx="2">
            <a:schemeClr val="accent2"/>
          </a:lnRef>
          <a:fillRef idx="0">
            <a:schemeClr val="accent2"/>
          </a:fillRef>
          <a:effectRef idx="1">
            <a:schemeClr val="accent2"/>
          </a:effectRef>
          <a:fontRef idx="minor">
            <a:schemeClr val="tx1"/>
          </a:fontRef>
        </p:style>
      </p:cxnSp>
      <p:sp>
        <p:nvSpPr>
          <p:cNvPr id="22" name="椭圆 21"/>
          <p:cNvSpPr/>
          <p:nvPr/>
        </p:nvSpPr>
        <p:spPr>
          <a:xfrm>
            <a:off x="3707904" y="2427734"/>
            <a:ext cx="1944216" cy="720080"/>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箭头连接符 22"/>
          <p:cNvCxnSpPr/>
          <p:nvPr/>
        </p:nvCxnSpPr>
        <p:spPr>
          <a:xfrm flipV="1">
            <a:off x="4572000" y="699542"/>
            <a:ext cx="3168352" cy="1944216"/>
          </a:xfrm>
          <a:prstGeom prst="straightConnector1">
            <a:avLst/>
          </a:prstGeom>
          <a:ln w="38100">
            <a:solidFill>
              <a:srgbClr val="E60000"/>
            </a:solidFill>
            <a:tailEnd type="arrow"/>
          </a:ln>
        </p:spPr>
        <p:style>
          <a:lnRef idx="2">
            <a:schemeClr val="accent2"/>
          </a:lnRef>
          <a:fillRef idx="0">
            <a:schemeClr val="accent2"/>
          </a:fillRef>
          <a:effectRef idx="1">
            <a:schemeClr val="accent2"/>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amond(in)">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diamond(in)">
                                      <p:cBhvr>
                                        <p:cTn id="12" dur="1000"/>
                                        <p:tgtEl>
                                          <p:spTgt spid="23"/>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linds(horizontal)">
                                      <p:cBhvr>
                                        <p:cTn id="1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7"/>
          <p:cNvSpPr txBox="1"/>
          <p:nvPr/>
        </p:nvSpPr>
        <p:spPr>
          <a:xfrm>
            <a:off x="1835696" y="-92546"/>
            <a:ext cx="5989318" cy="1482650"/>
          </a:xfrm>
          <a:prstGeom prst="rect">
            <a:avLst/>
          </a:prstGeom>
          <a:noFill/>
        </p:spPr>
        <p:txBody>
          <a:bodyPr wrap="square" rtlCol="0">
            <a:spAutoFit/>
          </a:bodyPr>
          <a:lstStyle/>
          <a:p>
            <a:pPr algn="ctr">
              <a:lnSpc>
                <a:spcPct val="150000"/>
              </a:lnSpc>
            </a:pPr>
            <a:r>
              <a:rPr lang="zh-CN" altLang="en-US" sz="3200" b="1" smtClean="0">
                <a:solidFill>
                  <a:srgbClr val="FF0000"/>
                </a:solidFill>
              </a:rPr>
              <a:t>善于发现逻辑与关联</a:t>
            </a:r>
            <a:br>
              <a:rPr lang="zh-CN" altLang="en-US" sz="3200" b="1" smtClean="0">
                <a:solidFill>
                  <a:srgbClr val="FF0000"/>
                </a:solidFill>
              </a:rPr>
            </a:br>
            <a:endParaRPr lang="zh-CN" altLang="en-US" sz="3200" b="1">
              <a:solidFill>
                <a:srgbClr val="C00000"/>
              </a:solidFill>
              <a:latin typeface="微软雅黑" panose="020B0503020204020204" charset="-122"/>
              <a:ea typeface="微软雅黑" panose="020B0503020204020204" charset="-122"/>
            </a:endParaRPr>
          </a:p>
        </p:txBody>
      </p:sp>
      <p:grpSp>
        <p:nvGrpSpPr>
          <p:cNvPr id="3" name="组合 5"/>
          <p:cNvGrpSpPr/>
          <p:nvPr/>
        </p:nvGrpSpPr>
        <p:grpSpPr>
          <a:xfrm>
            <a:off x="1835696" y="611392"/>
            <a:ext cx="6408712" cy="232166"/>
            <a:chOff x="1547813" y="1087145"/>
            <a:chExt cx="4896395" cy="232166"/>
          </a:xfrm>
        </p:grpSpPr>
        <p:cxnSp>
          <p:nvCxnSpPr>
            <p:cNvPr id="7" name="直接连接符 6"/>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TextBox 8"/>
          <p:cNvSpPr txBox="1"/>
          <p:nvPr/>
        </p:nvSpPr>
        <p:spPr>
          <a:xfrm>
            <a:off x="-108520" y="0"/>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完</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形</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填</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空</a:t>
            </a:r>
            <a:endParaRPr lang="zh-CN" altLang="en-US" sz="3200" b="1">
              <a:solidFill>
                <a:prstClr val="white"/>
              </a:solidFill>
              <a:latin typeface="黑体" panose="02010609060101010101" pitchFamily="49" charset="-122"/>
              <a:ea typeface="黑体" panose="02010609060101010101" pitchFamily="49" charset="-122"/>
            </a:endParaRPr>
          </a:p>
        </p:txBody>
      </p:sp>
      <p:graphicFrame>
        <p:nvGraphicFramePr>
          <p:cNvPr id="11" name="表格 10"/>
          <p:cNvGraphicFramePr>
            <a:graphicFrameLocks noGrp="1"/>
          </p:cNvGraphicFramePr>
          <p:nvPr/>
        </p:nvGraphicFramePr>
        <p:xfrm>
          <a:off x="1547664" y="771550"/>
          <a:ext cx="6576393" cy="4320540"/>
        </p:xfrm>
        <a:graphic>
          <a:graphicData uri="http://schemas.openxmlformats.org/drawingml/2006/table">
            <a:tbl>
              <a:tblPr firstRow="1" bandRow="1">
                <a:tableStyleId>{5C22544A-7EE6-4342-B048-85BDC9FD1C3A}</a:tableStyleId>
              </a:tblPr>
              <a:tblGrid>
                <a:gridCol w="1656184"/>
                <a:gridCol w="1944216"/>
                <a:gridCol w="2975993"/>
              </a:tblGrid>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43</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76%</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horzOverflow="overflow"/>
                </a:tc>
                <a:tc>
                  <a:txBody>
                    <a:bodyPr wrap="square"/>
                    <a:lstStyle/>
                    <a:p>
                      <a:r>
                        <a:rPr lang="en-US" altLang="zh-CN" sz="3200" b="1" smtClean="0">
                          <a:solidFill>
                            <a:srgbClr val="FFFF00"/>
                          </a:solidFill>
                        </a:rPr>
                        <a:t>constantly  </a:t>
                      </a:r>
                      <a:endParaRPr lang="zh-CN" altLang="en-US" sz="3200" b="1">
                        <a:solidFill>
                          <a:srgbClr val="FFFF00"/>
                        </a:solidFill>
                      </a:endParaRPr>
                    </a:p>
                  </a:txBody>
                  <a:tcPr vert="horz"/>
                </a:tc>
              </a:tr>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45</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73</a:t>
                      </a:r>
                      <a:r>
                        <a:rPr kumimoji="0" lang="en-US" altLang="zh-CN" sz="3200" b="1" i="0" u="none" strike="noStrike" cap="none" normalizeH="0" baseline="0" smtClean="0">
                          <a:ln>
                            <a:noFill/>
                          </a:ln>
                          <a:solidFill>
                            <a:schemeClr val="tx1"/>
                          </a:solidFill>
                          <a:effectLst/>
                          <a:latin typeface="Arial" panose="020B0604020202020204"/>
                          <a:ea typeface="宋体" panose="02010600030101010101" pitchFamily="2" charset="-122"/>
                        </a:rPr>
                        <a:t>%</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horzOverflow="overflow"/>
                </a:tc>
                <a:tc>
                  <a:txBody>
                    <a:bodyPr wrap="square"/>
                    <a:lstStyle/>
                    <a:p>
                      <a:r>
                        <a:rPr lang="en-US" altLang="zh-CN" sz="3200" b="1" smtClean="0">
                          <a:solidFill>
                            <a:srgbClr val="FFFF00"/>
                          </a:solidFill>
                        </a:rPr>
                        <a:t>merely</a:t>
                      </a:r>
                      <a:endParaRPr lang="zh-CN" altLang="en-US" sz="3200" b="1">
                        <a:solidFill>
                          <a:srgbClr val="FFFF00"/>
                        </a:solidFill>
                      </a:endParaRPr>
                    </a:p>
                  </a:txBody>
                  <a:tcPr vert="horz"/>
                </a:tc>
              </a:tr>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46</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65%</a:t>
                      </a:r>
                      <a:endPar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tc>
                <a:tc>
                  <a:txBody>
                    <a:bodyPr wrap="square"/>
                    <a:lstStyle/>
                    <a:p>
                      <a:r>
                        <a:rPr lang="en-US" altLang="zh-CN" sz="3200" b="1" smtClean="0">
                          <a:solidFill>
                            <a:srgbClr val="FFFF00"/>
                          </a:solidFill>
                        </a:rPr>
                        <a:t>attempt</a:t>
                      </a:r>
                      <a:endParaRPr lang="zh-CN" altLang="en-US" sz="3200" b="1">
                        <a:solidFill>
                          <a:srgbClr val="FFFF00"/>
                        </a:solidFill>
                      </a:endParaRPr>
                    </a:p>
                  </a:txBody>
                  <a:tcPr vert="horz"/>
                </a:tc>
              </a:tr>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50</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78%</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horzOverflow="overflow"/>
                </a:tc>
                <a:tc>
                  <a:txBody>
                    <a:bodyPr wrap="square"/>
                    <a:lstStyle/>
                    <a:p>
                      <a:r>
                        <a:rPr lang="en-US" altLang="zh-CN" sz="3200" b="1" smtClean="0"/>
                        <a:t>consequences</a:t>
                      </a:r>
                      <a:endParaRPr lang="zh-CN" altLang="en-US" sz="3200" b="1"/>
                    </a:p>
                  </a:txBody>
                  <a:tcPr vert="horz"/>
                </a:tc>
              </a:tr>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53</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69%</a:t>
                      </a:r>
                      <a:endPar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tc>
                <a:tc>
                  <a:txBody>
                    <a:bodyPr wrap="square"/>
                    <a:lstStyle/>
                    <a:p>
                      <a:r>
                        <a:rPr lang="en-US" altLang="zh-CN" sz="3200" b="1" smtClean="0"/>
                        <a:t>important</a:t>
                      </a:r>
                      <a:endParaRPr lang="zh-CN" altLang="en-US" sz="3200" b="1"/>
                    </a:p>
                  </a:txBody>
                  <a:tcPr vert="horz"/>
                </a:tc>
              </a:tr>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92D050"/>
                          </a:solidFill>
                          <a:effectLst/>
                          <a:latin typeface="Arial" panose="020B0604020202020204"/>
                          <a:ea typeface="宋体" panose="02010600030101010101" pitchFamily="2" charset="-122"/>
                        </a:rPr>
                        <a:t>58</a:t>
                      </a:r>
                      <a:endParaRPr kumimoji="0" lang="en-US" altLang="zh-CN" sz="3600" b="1" i="0" u="none" strike="noStrike" cap="none" normalizeH="0" baseline="0" smtClean="0">
                        <a:ln>
                          <a:noFill/>
                        </a:ln>
                        <a:solidFill>
                          <a:srgbClr val="92D050"/>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92D050"/>
                          </a:solidFill>
                          <a:effectLst/>
                          <a:latin typeface="Arial" panose="020B0604020202020204"/>
                          <a:ea typeface="宋体" panose="02010600030101010101" pitchFamily="2" charset="-122"/>
                        </a:rPr>
                        <a:t>73%</a:t>
                      </a:r>
                      <a:endParaRPr kumimoji="0" lang="en-US" altLang="zh-CN" sz="3600" b="1" i="0" u="none" strike="noStrike" cap="none" normalizeH="0" baseline="0" smtClean="0">
                        <a:ln>
                          <a:noFill/>
                        </a:ln>
                        <a:solidFill>
                          <a:srgbClr val="92D050"/>
                        </a:solidFill>
                        <a:effectLst/>
                        <a:latin typeface="Arial" panose="020B0604020202020204"/>
                        <a:ea typeface="宋体" panose="02010600030101010101" pitchFamily="2" charset="-122"/>
                      </a:endParaRPr>
                    </a:p>
                  </a:txBody>
                  <a:tcPr marT="34290" marB="34290" vert="horz" horzOverflow="overflow"/>
                </a:tc>
                <a:tc>
                  <a:txBody>
                    <a:bodyPr wrap="square"/>
                    <a:lstStyle/>
                    <a:p>
                      <a:r>
                        <a:rPr lang="en-US" altLang="zh-CN" sz="3200" b="1" smtClean="0">
                          <a:solidFill>
                            <a:srgbClr val="92D050"/>
                          </a:solidFill>
                        </a:rPr>
                        <a:t>bottom line</a:t>
                      </a:r>
                      <a:endParaRPr lang="zh-CN" altLang="en-US" sz="3200" b="1">
                        <a:solidFill>
                          <a:srgbClr val="92D050"/>
                        </a:solidFill>
                      </a:endParaRPr>
                    </a:p>
                  </a:txBody>
                  <a:tcPr vert="horz"/>
                </a:tc>
              </a:tr>
              <a:tr h="60624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59</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71%</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horzOverflow="overflow"/>
                </a:tc>
                <a:tc>
                  <a:txBody>
                    <a:bodyPr wrap="square"/>
                    <a:lstStyle/>
                    <a:p>
                      <a:r>
                        <a:rPr lang="en-US" altLang="zh-CN" sz="3200" b="1" smtClean="0"/>
                        <a:t>accept</a:t>
                      </a:r>
                      <a:endParaRPr lang="zh-CN" altLang="en-US" sz="3200" b="1"/>
                    </a:p>
                  </a:txBody>
                  <a:tcPr vert="horz"/>
                </a:tc>
              </a:tr>
            </a:tbl>
          </a:graphicData>
        </a:graphic>
      </p:graphicFrame>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20" name="Picture 4" descr="https://tse1-mm.cn.bing.net/th/id/OIP.GaBjMxR26FBvLlwNodvi7AHaD3?w=339&amp;h=180&amp;c=7&amp;o=5&amp;dpr=1.5&amp;pid=1.7"/>
          <p:cNvPicPr>
            <a:picLocks noChangeAspect="1" noChangeArrowheads="1"/>
          </p:cNvPicPr>
          <p:nvPr/>
        </p:nvPicPr>
        <p:blipFill>
          <a:blip r:embed="rId1"/>
          <a:stretch>
            <a:fillRect/>
          </a:stretch>
        </p:blipFill>
        <p:spPr bwMode="auto">
          <a:xfrm>
            <a:off x="1691680" y="0"/>
            <a:ext cx="7452320" cy="2352675"/>
          </a:xfrm>
          <a:prstGeom prst="rect">
            <a:avLst/>
          </a:prstGeom>
          <a:noFill/>
        </p:spPr>
      </p:pic>
      <p:sp>
        <p:nvSpPr>
          <p:cNvPr id="5" name="TextBox 4"/>
          <p:cNvSpPr txBox="1"/>
          <p:nvPr/>
        </p:nvSpPr>
        <p:spPr>
          <a:xfrm>
            <a:off x="0" y="2139702"/>
            <a:ext cx="9144000" cy="2862322"/>
          </a:xfrm>
          <a:prstGeom prst="rect">
            <a:avLst/>
          </a:prstGeom>
          <a:noFill/>
        </p:spPr>
        <p:txBody>
          <a:bodyPr wrap="square" rtlCol="0">
            <a:spAutoFit/>
          </a:bodyPr>
          <a:lstStyle/>
          <a:p>
            <a:r>
              <a:rPr lang="en-US" altLang="zh-CN" sz="3600" b="1" smtClean="0"/>
              <a:t>Everyone wants to be like Yu Ziran. </a:t>
            </a:r>
            <a:r>
              <a:rPr lang="en-US" altLang="zh-CN" sz="3600" b="1" smtClean="0">
                <a:solidFill>
                  <a:srgbClr val="FF0000"/>
                </a:solidFill>
              </a:rPr>
              <a:t>The bottom line </a:t>
            </a:r>
            <a:r>
              <a:rPr lang="en-US" altLang="zh-CN" sz="3600" b="1" smtClean="0"/>
              <a:t>is that you're willing to step out of your </a:t>
            </a:r>
            <a:r>
              <a:rPr lang="en-US" altLang="zh-CN" sz="3600" b="1" smtClean="0">
                <a:solidFill>
                  <a:srgbClr val="FF0000"/>
                </a:solidFill>
              </a:rPr>
              <a:t>comfort zone</a:t>
            </a:r>
            <a:r>
              <a:rPr lang="en-US" altLang="zh-CN" sz="3600" b="1" smtClean="0"/>
              <a:t>, challenging yourself and pushing yourself work harder. Please read and reread until you make it!!</a:t>
            </a:r>
            <a:endParaRPr lang="en-US" altLang="zh-CN" sz="3600" b="1"/>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5"/>
          <p:cNvGrpSpPr/>
          <p:nvPr/>
        </p:nvGrpSpPr>
        <p:grpSpPr>
          <a:xfrm>
            <a:off x="1835696" y="611392"/>
            <a:ext cx="6408712" cy="232166"/>
            <a:chOff x="1547813" y="1087145"/>
            <a:chExt cx="4896395" cy="232166"/>
          </a:xfrm>
        </p:grpSpPr>
        <p:cxnSp>
          <p:nvCxnSpPr>
            <p:cNvPr id="7" name="直接连接符 6"/>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2" name="TextBox 11"/>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3" name="矩形 12"/>
          <p:cNvSpPr/>
          <p:nvPr/>
        </p:nvSpPr>
        <p:spPr>
          <a:xfrm>
            <a:off x="611560" y="1604070"/>
            <a:ext cx="8388424" cy="4031873"/>
          </a:xfrm>
          <a:prstGeom prst="rect">
            <a:avLst/>
          </a:prstGeom>
          <a:ln>
            <a:solidFill>
              <a:srgbClr val="FFFF00"/>
            </a:solidFill>
          </a:ln>
        </p:spPr>
        <p:txBody>
          <a:bodyPr wrap="square">
            <a:spAutoFit/>
          </a:bodyPr>
          <a:lstStyle/>
          <a:p>
            <a:endParaRPr lang="en-US" altLang="zh-CN" sz="3200" b="1" smtClean="0">
              <a:solidFill>
                <a:srgbClr val="FF0000"/>
              </a:solidFill>
            </a:endParaRPr>
          </a:p>
          <a:p>
            <a:r>
              <a:rPr lang="en-US" altLang="zh-CN" sz="3200" b="1" smtClean="0">
                <a:solidFill>
                  <a:srgbClr val="FF0000"/>
                </a:solidFill>
              </a:rPr>
              <a:t>---the lowest price that sb will accept </a:t>
            </a:r>
            <a:r>
              <a:rPr lang="zh-CN" altLang="en-US" sz="3200" b="1" smtClean="0">
                <a:solidFill>
                  <a:srgbClr val="FF0000"/>
                </a:solidFill>
              </a:rPr>
              <a:t> </a:t>
            </a:r>
            <a:endParaRPr lang="en-US" altLang="zh-CN" sz="3200" b="1" smtClean="0">
              <a:solidFill>
                <a:srgbClr val="FF0000"/>
              </a:solidFill>
            </a:endParaRPr>
          </a:p>
          <a:p>
            <a:r>
              <a:rPr lang="en-US" altLang="zh-CN" sz="3200" b="1" smtClean="0">
                <a:solidFill>
                  <a:srgbClr val="FF0000"/>
                </a:solidFill>
              </a:rPr>
              <a:t>---the most important thing that you have to  </a:t>
            </a:r>
            <a:endParaRPr lang="en-US" altLang="zh-CN" sz="3200" b="1" smtClean="0">
              <a:solidFill>
                <a:srgbClr val="FF0000"/>
              </a:solidFill>
            </a:endParaRPr>
          </a:p>
          <a:p>
            <a:r>
              <a:rPr lang="en-US" altLang="zh-CN" sz="3200" b="1" smtClean="0"/>
              <a:t>•The bottom line is : </a:t>
            </a:r>
            <a:endParaRPr lang="en-US" altLang="zh-CN" sz="3200" b="1" smtClean="0"/>
          </a:p>
          <a:p>
            <a:r>
              <a:rPr lang="en-US" altLang="zh-CN" sz="3200" b="1" smtClean="0"/>
              <a:t>You're living your life and you make it either happy or sad. </a:t>
            </a:r>
            <a:endParaRPr lang="en-US" altLang="zh-CN" sz="3200" b="1" smtClean="0"/>
          </a:p>
          <a:p>
            <a:endParaRPr lang="en-US" altLang="zh-CN" sz="3200" b="1" smtClean="0"/>
          </a:p>
          <a:p>
            <a:endParaRPr lang="zh-CN" altLang="en-US" sz="3200" b="1"/>
          </a:p>
        </p:txBody>
      </p:sp>
      <p:pic>
        <p:nvPicPr>
          <p:cNvPr id="14" name="New picture" hidden="1"/>
          <p:cNvPicPr/>
          <p:nvPr/>
        </p:nvPicPr>
        <p:blipFill>
          <a:blip r:embed="rId1"/>
          <a:stretch>
            <a:fillRect/>
          </a:stretch>
        </p:blipFill>
        <p:spPr>
          <a:xfrm>
            <a:off x="10375900" y="10629900"/>
            <a:ext cx="266700" cy="292100"/>
          </a:xfrm>
          <a:prstGeom prst="cube">
            <a:avLst/>
          </a:prstGeom>
        </p:spPr>
      </p:pic>
      <p:pic>
        <p:nvPicPr>
          <p:cNvPr id="15" name="New picture"/>
          <p:cNvPicPr/>
          <p:nvPr/>
        </p:nvPicPr>
        <p:blipFill>
          <a:blip r:embed="rId2"/>
          <a:stretch>
            <a:fillRect/>
          </a:stretch>
        </p:blipFill>
        <p:spPr>
          <a:xfrm>
            <a:off x="11684000" y="11214100"/>
            <a:ext cx="330200" cy="2413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reeform 5"/>
          <p:cNvSpPr/>
          <p:nvPr/>
        </p:nvSpPr>
        <p:spPr bwMode="auto">
          <a:xfrm>
            <a:off x="1475656" y="0"/>
            <a:ext cx="7668344" cy="86409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r"/>
            <a:r>
              <a:rPr lang="zh-CN" altLang="en-US" sz="4400" b="1" smtClean="0">
                <a:solidFill>
                  <a:schemeClr val="bg1"/>
                </a:solidFill>
                <a:latin typeface="微软雅黑" panose="020B0503020204020204" charset="-122"/>
                <a:ea typeface="微软雅黑" panose="020B0503020204020204" charset="-122"/>
              </a:rPr>
              <a:t>阅读理解题型与思路</a:t>
            </a:r>
            <a:endParaRPr lang="zh-CN" altLang="en-US" sz="4400" b="1">
              <a:solidFill>
                <a:schemeClr val="bg1"/>
              </a:solidFill>
              <a:latin typeface="微软雅黑" panose="020B0503020204020204" charset="-122"/>
              <a:ea typeface="微软雅黑" panose="020B0503020204020204" charset="-122"/>
            </a:endParaRPr>
          </a:p>
        </p:txBody>
      </p:sp>
      <p:sp>
        <p:nvSpPr>
          <p:cNvPr id="15369" name="TextBox 12"/>
          <p:cNvSpPr txBox="1">
            <a:spLocks noChangeArrowheads="1"/>
          </p:cNvSpPr>
          <p:nvPr/>
        </p:nvSpPr>
        <p:spPr bwMode="auto">
          <a:xfrm>
            <a:off x="3419872" y="1995686"/>
            <a:ext cx="707505" cy="1177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50" tIns="34275" rIns="68550" bIns="34275">
            <a:spAutoFit/>
          </a:bodyPr>
          <a:lstStyle>
            <a:lvl1pPr>
              <a:defRPr>
                <a:solidFill>
                  <a:schemeClr val="tx1"/>
                </a:solidFill>
                <a:latin typeface="Arial" panose="020B0604020202020204"/>
                <a:ea typeface="宋体" panose="02010600030101010101" pitchFamily="2" charset="-122"/>
              </a:defRPr>
            </a:lvl1pPr>
            <a:lvl2pPr marL="742950" indent="-285750">
              <a:defRPr>
                <a:solidFill>
                  <a:schemeClr val="tx1"/>
                </a:solidFill>
                <a:latin typeface="Arial" panose="020B0604020202020204"/>
                <a:ea typeface="宋体" panose="02010600030101010101" pitchFamily="2" charset="-122"/>
              </a:defRPr>
            </a:lvl2pPr>
            <a:lvl3pPr marL="1143000" indent="-228600">
              <a:defRPr>
                <a:solidFill>
                  <a:schemeClr val="tx1"/>
                </a:solidFill>
                <a:latin typeface="Arial" panose="020B0604020202020204"/>
                <a:ea typeface="宋体" panose="02010600030101010101" pitchFamily="2" charset="-122"/>
              </a:defRPr>
            </a:lvl3pPr>
            <a:lvl4pPr marL="1600200" indent="-228600">
              <a:defRPr>
                <a:solidFill>
                  <a:schemeClr val="tx1"/>
                </a:solidFill>
                <a:latin typeface="Arial" panose="020B0604020202020204"/>
                <a:ea typeface="宋体" panose="02010600030101010101" pitchFamily="2" charset="-122"/>
              </a:defRPr>
            </a:lvl4pPr>
            <a:lvl5pPr marL="2057400" indent="-228600">
              <a:defRPr>
                <a:solidFill>
                  <a:schemeClr val="tx1"/>
                </a:solidFill>
                <a:latin typeface="Arial" panose="020B0604020202020204"/>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9pPr>
          </a:lstStyle>
          <a:p>
            <a:pPr eaLnBrk="1" hangingPunct="1"/>
            <a:r>
              <a:rPr lang="en-US" altLang="zh-CN" sz="7200" b="1" smtClean="0">
                <a:solidFill>
                  <a:srgbClr val="FFFFFF"/>
                </a:solidFill>
                <a:latin typeface="微软雅黑" panose="020B0503020204020204" charset="-122"/>
                <a:ea typeface="微软雅黑" panose="020B0503020204020204" charset="-122"/>
              </a:rPr>
              <a:t>1</a:t>
            </a:r>
            <a:endParaRPr lang="zh-CN" altLang="en-US" sz="7200" b="1">
              <a:solidFill>
                <a:srgbClr val="FFFFFF"/>
              </a:solidFill>
              <a:latin typeface="微软雅黑" panose="020B0503020204020204" charset="-122"/>
              <a:ea typeface="微软雅黑" panose="020B0503020204020204" charset="-122"/>
            </a:endParaRPr>
          </a:p>
        </p:txBody>
      </p:sp>
      <p:sp>
        <p:nvSpPr>
          <p:cNvPr id="15371" name="TextBox 2"/>
          <p:cNvSpPr txBox="1">
            <a:spLocks noChangeArrowheads="1"/>
          </p:cNvSpPr>
          <p:nvPr/>
        </p:nvSpPr>
        <p:spPr bwMode="auto">
          <a:xfrm>
            <a:off x="198545" y="2860271"/>
            <a:ext cx="801486" cy="393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0" tIns="34275" rIns="68550" bIns="34275">
            <a:spAutoFit/>
          </a:bodyPr>
          <a:lstStyle>
            <a:lvl1pPr>
              <a:defRPr>
                <a:solidFill>
                  <a:schemeClr val="tx1"/>
                </a:solidFill>
                <a:latin typeface="Arial" panose="020B0604020202020204"/>
                <a:ea typeface="宋体" panose="02010600030101010101" pitchFamily="2" charset="-122"/>
              </a:defRPr>
            </a:lvl1pPr>
            <a:lvl2pPr marL="742950" indent="-285750">
              <a:defRPr>
                <a:solidFill>
                  <a:schemeClr val="tx1"/>
                </a:solidFill>
                <a:latin typeface="Arial" panose="020B0604020202020204"/>
                <a:ea typeface="宋体" panose="02010600030101010101" pitchFamily="2" charset="-122"/>
              </a:defRPr>
            </a:lvl2pPr>
            <a:lvl3pPr marL="1143000" indent="-228600">
              <a:defRPr>
                <a:solidFill>
                  <a:schemeClr val="tx1"/>
                </a:solidFill>
                <a:latin typeface="Arial" panose="020B0604020202020204"/>
                <a:ea typeface="宋体" panose="02010600030101010101" pitchFamily="2" charset="-122"/>
              </a:defRPr>
            </a:lvl3pPr>
            <a:lvl4pPr marL="1600200" indent="-228600">
              <a:defRPr>
                <a:solidFill>
                  <a:schemeClr val="tx1"/>
                </a:solidFill>
                <a:latin typeface="Arial" panose="020B0604020202020204"/>
                <a:ea typeface="宋体" panose="02010600030101010101" pitchFamily="2" charset="-122"/>
              </a:defRPr>
            </a:lvl4pPr>
            <a:lvl5pPr marL="2057400" indent="-228600">
              <a:defRPr>
                <a:solidFill>
                  <a:schemeClr val="tx1"/>
                </a:solidFill>
                <a:latin typeface="Arial" panose="020B0604020202020204"/>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a:ea typeface="宋体" panose="02010600030101010101" pitchFamily="2" charset="-122"/>
              </a:defRPr>
            </a:lvl9pPr>
          </a:lstStyle>
          <a:p>
            <a:pPr eaLnBrk="1" hangingPunct="1"/>
            <a:r>
              <a:rPr lang="en-US" altLang="zh-CN" sz="2100">
                <a:solidFill>
                  <a:srgbClr val="FFFFFF"/>
                </a:solidFill>
              </a:rPr>
              <a:t>Part</a:t>
            </a:r>
            <a:endParaRPr lang="zh-CN" altLang="en-US" sz="2100">
              <a:solidFill>
                <a:srgbClr val="FFFFFF"/>
              </a:solidFill>
            </a:endParaRPr>
          </a:p>
        </p:txBody>
      </p:sp>
      <p:pic>
        <p:nvPicPr>
          <p:cNvPr id="7" name="Picture 2" descr="https://tse3-mm.cn.bing.net/th/id/OIP.ncb2JKcrUbAFoOmbmFYFtQHaFL?w=252&amp;h=180&amp;c=7&amp;o=5&amp;dpr=1.5&amp;pid=1.7"/>
          <p:cNvPicPr>
            <a:picLocks noChangeAspect="1" noChangeArrowheads="1"/>
          </p:cNvPicPr>
          <p:nvPr/>
        </p:nvPicPr>
        <p:blipFill>
          <a:blip r:embed="rId1"/>
          <a:stretch>
            <a:fillRect/>
          </a:stretch>
        </p:blipFill>
        <p:spPr bwMode="auto">
          <a:xfrm>
            <a:off x="-180528" y="843558"/>
            <a:ext cx="9324528" cy="4299942"/>
          </a:xfrm>
          <a:prstGeom prst="rect">
            <a:avLst/>
          </a:prstGeom>
          <a:noFill/>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ipe(right)">
                                      <p:cBhvr>
                                        <p:cTn id="7" dur="1000"/>
                                        <p:tgtEl>
                                          <p:spTgt spid="15362"/>
                                        </p:tgtEl>
                                      </p:cBhvr>
                                    </p:animEffect>
                                  </p:childTnLst>
                                </p:cTn>
                              </p:par>
                            </p:childTnLst>
                          </p:cTn>
                        </p:par>
                        <p:par>
                          <p:cTn id="8" fill="hold">
                            <p:stCondLst>
                              <p:cond delay="1000"/>
                            </p:stCondLst>
                            <p:childTnLst>
                              <p:par>
                                <p:cTn id="9" presetID="42" presetClass="entr" presetSubtype="0" fill="hold" grpId="1" nodeType="afterEffect">
                                  <p:childTnLst>
                                    <p:set>
                                      <p:cBhvr>
                                        <p:cTn id="10" dur="1" fill="hold">
                                          <p:stCondLst>
                                            <p:cond delay="0"/>
                                          </p:stCondLst>
                                        </p:cTn>
                                        <p:tgtEl>
                                          <p:spTgt spid="15371"/>
                                        </p:tgtEl>
                                        <p:attrNameLst>
                                          <p:attrName>style.visibility</p:attrName>
                                        </p:attrNameLst>
                                      </p:cBhvr>
                                      <p:to>
                                        <p:strVal val="visible"/>
                                      </p:to>
                                    </p:set>
                                    <p:animEffect transition="in" filter="fade">
                                      <p:cBhvr>
                                        <p:cTn id="11" dur="500"/>
                                        <p:tgtEl>
                                          <p:spTgt spid="15371"/>
                                        </p:tgtEl>
                                      </p:cBhvr>
                                    </p:animEffect>
                                    <p:anim calcmode="lin" valueType="num">
                                      <p:cBhvr>
                                        <p:cTn id="12" dur="500" fill="hold"/>
                                        <p:tgtEl>
                                          <p:spTgt spid="15371"/>
                                        </p:tgtEl>
                                        <p:attrNameLst>
                                          <p:attrName>ppt_x</p:attrName>
                                        </p:attrNameLst>
                                      </p:cBhvr>
                                      <p:tavLst>
                                        <p:tav tm="0">
                                          <p:val>
                                            <p:strVal val="#ppt_x"/>
                                          </p:val>
                                        </p:tav>
                                        <p:tav tm="100000">
                                          <p:val>
                                            <p:strVal val="#ppt_x"/>
                                          </p:val>
                                        </p:tav>
                                      </p:tavLst>
                                    </p:anim>
                                    <p:anim calcmode="lin" valueType="num">
                                      <p:cBhvr>
                                        <p:cTn id="13" dur="500" fill="hold"/>
                                        <p:tgtEl>
                                          <p:spTgt spid="15371"/>
                                        </p:tgtEl>
                                        <p:attrNameLst>
                                          <p:attrName>ppt_y</p:attrName>
                                        </p:attrNameLst>
                                      </p:cBhvr>
                                      <p:tavLst>
                                        <p:tav tm="0">
                                          <p:val>
                                            <p:strVal val="#ppt_y+.1"/>
                                          </p:val>
                                        </p:tav>
                                        <p:tav tm="100000">
                                          <p:val>
                                            <p:strVal val="#ppt_y"/>
                                          </p:val>
                                        </p:tav>
                                      </p:tavLst>
                                    </p:anim>
                                  </p:childTnLst>
                                </p:cTn>
                              </p:par>
                              <p:par>
                                <p:cTn id="14" presetID="31" presetClass="entr" presetSubtype="0" fill="hold" grpId="0" nodeType="withEffect">
                                  <p:childTnLst>
                                    <p:set>
                                      <p:cBhvr>
                                        <p:cTn id="15" dur="1" fill="hold">
                                          <p:stCondLst>
                                            <p:cond delay="0"/>
                                          </p:stCondLst>
                                        </p:cTn>
                                        <p:tgtEl>
                                          <p:spTgt spid="15369"/>
                                        </p:tgtEl>
                                        <p:attrNameLst>
                                          <p:attrName>style.visibility</p:attrName>
                                        </p:attrNameLst>
                                      </p:cBhvr>
                                      <p:to>
                                        <p:strVal val="visible"/>
                                      </p:to>
                                    </p:set>
                                    <p:anim calcmode="lin" valueType="num">
                                      <p:cBhvr>
                                        <p:cTn id="16" dur="500" fill="hold"/>
                                        <p:tgtEl>
                                          <p:spTgt spid="15369"/>
                                        </p:tgtEl>
                                        <p:attrNameLst>
                                          <p:attrName>ppt_w</p:attrName>
                                        </p:attrNameLst>
                                      </p:cBhvr>
                                      <p:tavLst>
                                        <p:tav tm="0">
                                          <p:val>
                                            <p:fltVal val="0"/>
                                          </p:val>
                                        </p:tav>
                                        <p:tav tm="100000">
                                          <p:val>
                                            <p:strVal val="#ppt_w"/>
                                          </p:val>
                                        </p:tav>
                                      </p:tavLst>
                                    </p:anim>
                                    <p:anim calcmode="lin" valueType="num">
                                      <p:cBhvr>
                                        <p:cTn id="17" dur="500" fill="hold"/>
                                        <p:tgtEl>
                                          <p:spTgt spid="15369"/>
                                        </p:tgtEl>
                                        <p:attrNameLst>
                                          <p:attrName>ppt_h</p:attrName>
                                        </p:attrNameLst>
                                      </p:cBhvr>
                                      <p:tavLst>
                                        <p:tav tm="0">
                                          <p:val>
                                            <p:fltVal val="0"/>
                                          </p:val>
                                        </p:tav>
                                        <p:tav tm="100000">
                                          <p:val>
                                            <p:strVal val="#ppt_h"/>
                                          </p:val>
                                        </p:tav>
                                      </p:tavLst>
                                    </p:anim>
                                    <p:anim calcmode="lin" valueType="num">
                                      <p:cBhvr>
                                        <p:cTn id="18" dur="500" fill="hold"/>
                                        <p:tgtEl>
                                          <p:spTgt spid="15369"/>
                                        </p:tgtEl>
                                        <p:attrNameLst>
                                          <p:attrName>style.rotation</p:attrName>
                                        </p:attrNameLst>
                                      </p:cBhvr>
                                      <p:tavLst>
                                        <p:tav tm="0">
                                          <p:val>
                                            <p:fltVal val="90"/>
                                          </p:val>
                                        </p:tav>
                                        <p:tav tm="100000">
                                          <p:val>
                                            <p:fltVal val="0"/>
                                          </p:val>
                                        </p:tav>
                                      </p:tavLst>
                                    </p:anim>
                                    <p:animEffect transition="in" filter="fade">
                                      <p:cBhvr>
                                        <p:cTn id="19" dur="500"/>
                                        <p:tgtEl>
                                          <p:spTgt spid="153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9" grpId="0"/>
      <p:bldP spid="15371"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7"/>
          <p:cNvSpPr txBox="1"/>
          <p:nvPr/>
        </p:nvSpPr>
        <p:spPr>
          <a:xfrm>
            <a:off x="1823042" y="42494"/>
            <a:ext cx="5989318" cy="1574983"/>
          </a:xfrm>
          <a:prstGeom prst="rect">
            <a:avLst/>
          </a:prstGeom>
          <a:noFill/>
        </p:spPr>
        <p:txBody>
          <a:bodyPr wrap="square" rtlCol="0">
            <a:spAutoFit/>
          </a:bodyPr>
          <a:lstStyle/>
          <a:p>
            <a:pPr algn="ctr">
              <a:lnSpc>
                <a:spcPct val="150000"/>
              </a:lnSpc>
            </a:pPr>
            <a:r>
              <a:rPr lang="zh-CN" altLang="en-US" sz="3600" b="1" smtClean="0">
                <a:solidFill>
                  <a:srgbClr val="C00000"/>
                </a:solidFill>
              </a:rPr>
              <a:t>阅读错误题型一览 </a:t>
            </a:r>
            <a:br>
              <a:rPr lang="zh-CN" altLang="en-US" sz="3200" b="1" smtClean="0">
                <a:solidFill>
                  <a:srgbClr val="FF0000"/>
                </a:solidFill>
              </a:rPr>
            </a:br>
            <a:endParaRPr lang="zh-CN" altLang="en-US" sz="3200" b="1">
              <a:solidFill>
                <a:srgbClr val="C00000"/>
              </a:solidFill>
              <a:latin typeface="微软雅黑" panose="020B0503020204020204" charset="-122"/>
              <a:ea typeface="微软雅黑" panose="020B0503020204020204" charset="-122"/>
            </a:endParaRPr>
          </a:p>
        </p:txBody>
      </p:sp>
      <p:grpSp>
        <p:nvGrpSpPr>
          <p:cNvPr id="3" name="组合 5"/>
          <p:cNvGrpSpPr/>
          <p:nvPr/>
        </p:nvGrpSpPr>
        <p:grpSpPr>
          <a:xfrm>
            <a:off x="1835696" y="611392"/>
            <a:ext cx="6408712" cy="232166"/>
            <a:chOff x="1547813" y="1087145"/>
            <a:chExt cx="4896395" cy="232166"/>
          </a:xfrm>
        </p:grpSpPr>
        <p:cxnSp>
          <p:nvCxnSpPr>
            <p:cNvPr id="7" name="直接连接符 6"/>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8" name="椭圆 7"/>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aphicFrame>
        <p:nvGraphicFramePr>
          <p:cNvPr id="12" name="Group 387"/>
          <p:cNvGraphicFramePr>
            <a:graphicFrameLocks noGrp="1"/>
          </p:cNvGraphicFramePr>
          <p:nvPr/>
        </p:nvGraphicFramePr>
        <p:xfrm>
          <a:off x="1043608" y="1419622"/>
          <a:ext cx="7696200" cy="3025140"/>
        </p:xfrm>
        <a:graphic>
          <a:graphicData uri="http://schemas.openxmlformats.org/drawingml/2006/table">
            <a:tbl>
              <a:tblPr/>
              <a:tblGrid>
                <a:gridCol w="1924050"/>
                <a:gridCol w="1924050"/>
                <a:gridCol w="1924050"/>
                <a:gridCol w="1924050"/>
              </a:tblGrid>
              <a:tr h="388620">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rPr>
                        <a:t>题号</a:t>
                      </a:r>
                      <a:endPar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rPr>
                        <a:t>正确率</a:t>
                      </a:r>
                      <a:endPar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rPr>
                        <a:t>考查类型</a:t>
                      </a:r>
                      <a:endPar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rPr>
                        <a:t>错因</a:t>
                      </a:r>
                      <a:endParaRPr kumimoji="0" lang="zh-CN" altLang="en-US" sz="32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43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30</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73</a:t>
                      </a:r>
                      <a:r>
                        <a:rPr kumimoji="0" lang="en-US" altLang="zh-CN" sz="3200" b="1" i="0" u="none" strike="noStrike" cap="none" normalizeH="0" baseline="0" smtClean="0">
                          <a:ln>
                            <a:noFill/>
                          </a:ln>
                          <a:solidFill>
                            <a:srgbClr val="FF0000"/>
                          </a:solidFill>
                          <a:effectLst/>
                          <a:latin typeface="Arial" panose="020B0604020202020204"/>
                          <a:ea typeface="宋体" panose="02010600030101010101" pitchFamily="2" charset="-122"/>
                        </a:rPr>
                        <a:t>%</a:t>
                      </a: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 </a:t>
                      </a:r>
                      <a:endPar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rPr>
                        <a:t>细节理解</a:t>
                      </a:r>
                      <a:endPar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200" b="1" i="0" u="none" strike="noStrike" cap="none" normalizeH="0" baseline="0" smtClean="0">
                          <a:ln>
                            <a:noFill/>
                          </a:ln>
                          <a:solidFill>
                            <a:schemeClr val="tx1"/>
                          </a:solidFill>
                          <a:effectLst/>
                          <a:latin typeface="Arial" panose="020B0604020202020204"/>
                          <a:ea typeface="宋体" panose="02010600030101010101" pitchFamily="2" charset="-122"/>
                        </a:rPr>
                        <a:t>?</a:t>
                      </a:r>
                      <a:endParaRPr kumimoji="0" lang="en-US" altLang="zh-CN" sz="32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7435">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33</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76</a:t>
                      </a:r>
                      <a:r>
                        <a:rPr kumimoji="0" lang="en-US" altLang="zh-CN" sz="3200" b="1" i="0" u="none" strike="noStrike" cap="none" normalizeH="0" baseline="0" smtClean="0">
                          <a:ln>
                            <a:noFill/>
                          </a:ln>
                          <a:solidFill>
                            <a:srgbClr val="FF0000"/>
                          </a:solidFill>
                          <a:effectLst/>
                          <a:latin typeface="Arial" panose="020B0604020202020204"/>
                          <a:ea typeface="宋体" panose="02010600030101010101" pitchFamily="2" charset="-122"/>
                        </a:rPr>
                        <a:t>%</a:t>
                      </a: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 </a:t>
                      </a:r>
                      <a:endPar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rPr>
                        <a:t>细节理解</a:t>
                      </a:r>
                      <a:endPar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200" b="1" i="0" u="none" strike="noStrike" cap="none" normalizeH="0" baseline="0" smtClean="0">
                          <a:ln>
                            <a:noFill/>
                          </a:ln>
                          <a:solidFill>
                            <a:schemeClr val="tx1"/>
                          </a:solidFill>
                          <a:effectLst/>
                          <a:latin typeface="Arial" panose="020B0604020202020204"/>
                          <a:ea typeface="宋体" panose="02010600030101010101" pitchFamily="2" charset="-122"/>
                        </a:rPr>
                        <a:t>?</a:t>
                      </a:r>
                      <a:endParaRPr kumimoji="0" lang="en-US" altLang="zh-CN" sz="32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20">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35</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78</a:t>
                      </a:r>
                      <a:r>
                        <a:rPr kumimoji="0" lang="en-US" altLang="zh-CN" sz="3200" b="1" i="0" u="none" strike="noStrike" cap="none" normalizeH="0" baseline="0" smtClean="0">
                          <a:ln>
                            <a:noFill/>
                          </a:ln>
                          <a:solidFill>
                            <a:srgbClr val="FF0000"/>
                          </a:solidFill>
                          <a:effectLst/>
                          <a:latin typeface="Arial" panose="020B0604020202020204"/>
                          <a:ea typeface="宋体" panose="02010600030101010101" pitchFamily="2" charset="-122"/>
                        </a:rPr>
                        <a:t>%</a:t>
                      </a: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 </a:t>
                      </a:r>
                      <a:endPar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rPr>
                        <a:t>主旨归纳</a:t>
                      </a:r>
                      <a:endPar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200" b="1" i="0" u="none" strike="noStrike" cap="none" normalizeH="0" baseline="0" smtClean="0">
                          <a:ln>
                            <a:noFill/>
                          </a:ln>
                          <a:solidFill>
                            <a:schemeClr val="tx1"/>
                          </a:solidFill>
                          <a:effectLst/>
                          <a:latin typeface="Arial" panose="020B0604020202020204"/>
                          <a:ea typeface="宋体" panose="02010600030101010101" pitchFamily="2" charset="-122"/>
                        </a:rPr>
                        <a:t>?</a:t>
                      </a:r>
                      <a:endParaRPr kumimoji="0" lang="en-US" altLang="zh-CN" sz="32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620">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rPr>
                        <a:t>24</a:t>
                      </a:r>
                      <a:endParaRPr kumimoji="0" lang="en-US" altLang="zh-CN" sz="36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rPr>
                        <a:t>67</a:t>
                      </a:r>
                      <a:r>
                        <a:rPr kumimoji="0" lang="en-US" altLang="zh-CN" sz="3200" b="1" i="0" u="none" strike="noStrike" cap="none" normalizeH="0" baseline="0" smtClean="0">
                          <a:ln>
                            <a:noFill/>
                          </a:ln>
                          <a:solidFill>
                            <a:srgbClr val="FF0000"/>
                          </a:solidFill>
                          <a:effectLst/>
                          <a:latin typeface="Arial" panose="020B0604020202020204"/>
                          <a:ea typeface="宋体" panose="02010600030101010101" pitchFamily="2" charset="-122"/>
                        </a:rPr>
                        <a:t>%</a:t>
                      </a:r>
                      <a:endParaRPr kumimoji="0" lang="en-US" altLang="zh-CN" sz="3600" b="1" i="0" u="none" strike="noStrike" cap="none" normalizeH="0" baseline="0" smtClean="0">
                        <a:ln>
                          <a:noFill/>
                        </a:ln>
                        <a:solidFill>
                          <a:srgbClr val="FF0000"/>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rPr>
                        <a:t>推理判断</a:t>
                      </a:r>
                      <a:endParaRPr kumimoji="0" lang="zh-CN" altLang="en-US" sz="3200" b="1" i="0" u="none" strike="noStrike" cap="none" normalizeH="0" baseline="0" smtClean="0">
                        <a:ln>
                          <a:noFill/>
                        </a:ln>
                        <a:solidFill>
                          <a:srgbClr val="6600CC"/>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wrap="square"/>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anose="05000000000000000000" pitchFamily="2" charset="2"/>
                        <a:buNone/>
                      </a:pPr>
                      <a:r>
                        <a:rPr kumimoji="0" lang="en-US" altLang="zh-CN" sz="3200" b="1" i="0" u="none" strike="noStrike" cap="none" normalizeH="0" baseline="0" smtClean="0">
                          <a:ln>
                            <a:noFill/>
                          </a:ln>
                          <a:solidFill>
                            <a:schemeClr val="tx1"/>
                          </a:solidFill>
                          <a:effectLst/>
                          <a:latin typeface="Arial" panose="020B0604020202020204"/>
                          <a:ea typeface="宋体" panose="02010600030101010101" pitchFamily="2" charset="-122"/>
                        </a:rPr>
                        <a:t>?</a:t>
                      </a:r>
                      <a:endParaRPr kumimoji="0" lang="en-US" altLang="zh-CN" sz="3200" b="1" i="0" u="none" strike="noStrike" cap="none" normalizeH="0" baseline="0" smtClean="0">
                        <a:ln>
                          <a:noFill/>
                        </a:ln>
                        <a:solidFill>
                          <a:schemeClr val="tx1"/>
                        </a:solidFill>
                        <a:effectLst/>
                        <a:latin typeface="Arial" panose="020B0604020202020204"/>
                        <a:ea typeface="宋体" panose="02010600030101010101" pitchFamily="2" charset="-122"/>
                      </a:endParaRPr>
                    </a:p>
                  </a:txBody>
                  <a:tcPr marT="34290" marB="34290" vert="horz"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Box 8"/>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835696" y="611392"/>
            <a:ext cx="6408712" cy="232166"/>
            <a:chOff x="1547813" y="1087145"/>
            <a:chExt cx="4896395" cy="232166"/>
          </a:xfrm>
        </p:grpSpPr>
        <p:cxnSp>
          <p:nvCxnSpPr>
            <p:cNvPr id="4" name="直接连接符 3"/>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圆角矩形 6"/>
          <p:cNvSpPr/>
          <p:nvPr/>
        </p:nvSpPr>
        <p:spPr>
          <a:xfrm>
            <a:off x="1547664" y="771550"/>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审题</a:t>
            </a:r>
            <a:endParaRPr lang="zh-CN" altLang="en-US" sz="3200">
              <a:latin typeface="黑体" panose="02010609060101010101" pitchFamily="49" charset="-122"/>
              <a:ea typeface="黑体" panose="02010609060101010101" pitchFamily="49" charset="-122"/>
            </a:endParaRPr>
          </a:p>
        </p:txBody>
      </p:sp>
      <p:sp>
        <p:nvSpPr>
          <p:cNvPr id="8" name="圆角矩形 7"/>
          <p:cNvSpPr/>
          <p:nvPr/>
        </p:nvSpPr>
        <p:spPr>
          <a:xfrm>
            <a:off x="1475656" y="2139702"/>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定位</a:t>
            </a:r>
            <a:endParaRPr lang="zh-CN" altLang="en-US" sz="3200">
              <a:latin typeface="黑体" panose="02010609060101010101" pitchFamily="49" charset="-122"/>
              <a:ea typeface="黑体" panose="02010609060101010101" pitchFamily="49" charset="-122"/>
            </a:endParaRPr>
          </a:p>
        </p:txBody>
      </p:sp>
      <p:sp>
        <p:nvSpPr>
          <p:cNvPr id="9" name="圆角矩形 8"/>
          <p:cNvSpPr/>
          <p:nvPr/>
        </p:nvSpPr>
        <p:spPr>
          <a:xfrm>
            <a:off x="1475656" y="3363838"/>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比对</a:t>
            </a:r>
            <a:endParaRPr lang="zh-CN" altLang="en-US" sz="3200">
              <a:latin typeface="黑体" panose="02010609060101010101" pitchFamily="49" charset="-122"/>
              <a:ea typeface="黑体" panose="02010609060101010101" pitchFamily="49" charset="-122"/>
            </a:endParaRPr>
          </a:p>
        </p:txBody>
      </p:sp>
      <p:sp>
        <p:nvSpPr>
          <p:cNvPr id="10" name="圆角矩形 9"/>
          <p:cNvSpPr/>
          <p:nvPr/>
        </p:nvSpPr>
        <p:spPr>
          <a:xfrm>
            <a:off x="1475656" y="4515966"/>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结论</a:t>
            </a:r>
            <a:endParaRPr lang="zh-CN" altLang="en-US" sz="3200">
              <a:latin typeface="黑体" panose="02010609060101010101" pitchFamily="49" charset="-122"/>
              <a:ea typeface="黑体" panose="02010609060101010101" pitchFamily="49" charset="-122"/>
            </a:endParaRPr>
          </a:p>
        </p:txBody>
      </p:sp>
      <p:cxnSp>
        <p:nvCxnSpPr>
          <p:cNvPr id="11" name="直接箭头连接符 10"/>
          <p:cNvCxnSpPr/>
          <p:nvPr/>
        </p:nvCxnSpPr>
        <p:spPr>
          <a:xfrm flipH="1">
            <a:off x="2051720" y="1347614"/>
            <a:ext cx="0" cy="3168352"/>
          </a:xfrm>
          <a:prstGeom prst="straightConnector1">
            <a:avLst/>
          </a:prstGeom>
          <a:ln w="349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 name="Freeform 5"/>
          <p:cNvSpPr/>
          <p:nvPr/>
        </p:nvSpPr>
        <p:spPr bwMode="auto">
          <a:xfrm>
            <a:off x="5796136" y="0"/>
            <a:ext cx="334786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4000" b="1" smtClean="0">
                <a:solidFill>
                  <a:schemeClr val="bg1"/>
                </a:solidFill>
                <a:latin typeface="微软雅黑" panose="020B0503020204020204" charset="-122"/>
                <a:ea typeface="微软雅黑" panose="020B0503020204020204" charset="-122"/>
              </a:rPr>
              <a:t>C---30</a:t>
            </a:r>
            <a:endParaRPr lang="zh-CN" altLang="en-US" sz="4000" b="1">
              <a:solidFill>
                <a:schemeClr val="bg1"/>
              </a:solidFill>
              <a:latin typeface="微软雅黑" panose="020B0503020204020204" charset="-122"/>
              <a:ea typeface="微软雅黑" panose="020B0503020204020204" charset="-122"/>
            </a:endParaRPr>
          </a:p>
        </p:txBody>
      </p:sp>
      <p:sp>
        <p:nvSpPr>
          <p:cNvPr id="20" name="TextBox 27"/>
          <p:cNvSpPr txBox="1"/>
          <p:nvPr/>
        </p:nvSpPr>
        <p:spPr>
          <a:xfrm>
            <a:off x="1907704" y="-92546"/>
            <a:ext cx="5989318" cy="825419"/>
          </a:xfrm>
          <a:prstGeom prst="rect">
            <a:avLst/>
          </a:prstGeom>
          <a:noFill/>
        </p:spPr>
        <p:txBody>
          <a:bodyPr wrap="square" rtlCol="0">
            <a:spAutoFit/>
          </a:bodyPr>
          <a:lstStyle/>
          <a:p>
            <a:pPr>
              <a:lnSpc>
                <a:spcPct val="150000"/>
              </a:lnSpc>
            </a:pPr>
            <a:r>
              <a:rPr lang="zh-CN" altLang="en-US" sz="3600" b="1" smtClean="0">
                <a:solidFill>
                  <a:srgbClr val="C00000"/>
                </a:solidFill>
                <a:latin typeface="微软雅黑" panose="020B0503020204020204" charset="-122"/>
                <a:ea typeface="微软雅黑" panose="020B0503020204020204" charset="-122"/>
              </a:rPr>
              <a:t>一、细节理解</a:t>
            </a:r>
            <a:endParaRPr lang="zh-CN" altLang="en-US" sz="3600" b="1">
              <a:solidFill>
                <a:srgbClr val="C00000"/>
              </a:solidFill>
              <a:latin typeface="微软雅黑" panose="020B0503020204020204" charset="-122"/>
              <a:ea typeface="微软雅黑" panose="020B0503020204020204" charset="-122"/>
            </a:endParaRPr>
          </a:p>
        </p:txBody>
      </p:sp>
      <p:sp>
        <p:nvSpPr>
          <p:cNvPr id="16" name="TextBox 15"/>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8" name="圆角矩形 17"/>
          <p:cNvSpPr/>
          <p:nvPr/>
        </p:nvSpPr>
        <p:spPr>
          <a:xfrm>
            <a:off x="2699792" y="771550"/>
            <a:ext cx="6444208"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3200" b="1" smtClean="0">
                <a:solidFill>
                  <a:schemeClr val="bg1"/>
                </a:solidFill>
                <a:latin typeface="微软雅黑" panose="020B0503020204020204" charset="-122"/>
                <a:ea typeface="微软雅黑" panose="020B0503020204020204" charset="-122"/>
              </a:rPr>
              <a:t>someone trying  race walking</a:t>
            </a:r>
            <a:endParaRPr lang="zh-CN" altLang="en-US" sz="3200">
              <a:solidFill>
                <a:schemeClr val="bg1"/>
              </a:solidFill>
              <a:latin typeface="黑体" panose="02010609060101010101" pitchFamily="49" charset="-122"/>
              <a:ea typeface="黑体" panose="02010609060101010101" pitchFamily="49" charset="-122"/>
            </a:endParaRPr>
          </a:p>
        </p:txBody>
      </p:sp>
      <p:sp>
        <p:nvSpPr>
          <p:cNvPr id="21" name="圆角矩形 20"/>
          <p:cNvSpPr/>
          <p:nvPr/>
        </p:nvSpPr>
        <p:spPr>
          <a:xfrm>
            <a:off x="2699792" y="1779662"/>
            <a:ext cx="6444208" cy="115212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2800" b="1" smtClean="0">
                <a:solidFill>
                  <a:srgbClr val="FFFF00"/>
                </a:solidFill>
                <a:latin typeface="微软雅黑" panose="020B0503020204020204" charset="-122"/>
                <a:ea typeface="微软雅黑" panose="020B0503020204020204" charset="-122"/>
              </a:rPr>
              <a:t> </a:t>
            </a:r>
            <a:r>
              <a:rPr lang="en-US" altLang="zh-CN" sz="2800" b="1" smtClean="0">
                <a:solidFill>
                  <a:schemeClr val="bg1"/>
                </a:solidFill>
                <a:latin typeface="微软雅黑" panose="020B0503020204020204" charset="-122"/>
                <a:ea typeface="微软雅黑" panose="020B0503020204020204" charset="-122"/>
              </a:rPr>
              <a:t>…consult a coach or  experienced racer to learn proper technique</a:t>
            </a:r>
            <a:endParaRPr lang="zh-CN" altLang="en-US" sz="2800">
              <a:solidFill>
                <a:schemeClr val="bg1"/>
              </a:solidFill>
              <a:latin typeface="黑体" panose="02010609060101010101" pitchFamily="49" charset="-122"/>
              <a:ea typeface="黑体" panose="02010609060101010101" pitchFamily="49" charset="-122"/>
            </a:endParaRPr>
          </a:p>
        </p:txBody>
      </p:sp>
      <p:sp>
        <p:nvSpPr>
          <p:cNvPr id="22" name="圆角矩形 21"/>
          <p:cNvSpPr/>
          <p:nvPr/>
        </p:nvSpPr>
        <p:spPr>
          <a:xfrm>
            <a:off x="2699792" y="3271292"/>
            <a:ext cx="6444208" cy="187220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en-US" altLang="zh-CN" sz="2800" b="1" smtClean="0">
                <a:solidFill>
                  <a:srgbClr val="FFFF00"/>
                </a:solidFill>
                <a:latin typeface="微软雅黑" panose="020B0503020204020204" charset="-122"/>
                <a:ea typeface="微软雅黑" panose="020B0503020204020204" charset="-122"/>
              </a:rPr>
              <a:t> </a:t>
            </a:r>
            <a:r>
              <a:rPr lang="en-US" altLang="zh-CN" sz="2800" b="1" smtClean="0">
                <a:solidFill>
                  <a:schemeClr val="bg1"/>
                </a:solidFill>
                <a:latin typeface="微软雅黑" panose="020B0503020204020204" charset="-122"/>
                <a:ea typeface="微软雅黑" panose="020B0503020204020204" charset="-122"/>
              </a:rPr>
              <a:t>A.  getting experts’opinion</a:t>
            </a:r>
            <a:endParaRPr lang="en-US" altLang="zh-CN" sz="2800" b="1" smtClean="0">
              <a:solidFill>
                <a:schemeClr val="bg1"/>
              </a:solidFill>
              <a:latin typeface="微软雅黑" panose="020B0503020204020204" charset="-122"/>
              <a:ea typeface="微软雅黑" panose="020B0503020204020204" charset="-122"/>
            </a:endParaRPr>
          </a:p>
          <a:p>
            <a:endParaRPr lang="en-US" altLang="zh-CN" sz="2800" b="1" smtClean="0">
              <a:solidFill>
                <a:schemeClr val="bg1"/>
              </a:solidFill>
              <a:latin typeface="微软雅黑" panose="020B0503020204020204" charset="-122"/>
              <a:ea typeface="微软雅黑" panose="020B0503020204020204" charset="-122"/>
            </a:endParaRPr>
          </a:p>
          <a:p>
            <a:r>
              <a:rPr lang="en-US" altLang="zh-CN" sz="2800" b="1" smtClean="0">
                <a:solidFill>
                  <a:schemeClr val="bg1"/>
                </a:solidFill>
                <a:latin typeface="微软雅黑" panose="020B0503020204020204" charset="-122"/>
                <a:ea typeface="微软雅黑" panose="020B0503020204020204" charset="-122"/>
              </a:rPr>
              <a:t> C.  hiring an experienced coach</a:t>
            </a:r>
            <a:endParaRPr lang="zh-CN" altLang="en-US" sz="2800" b="1" smtClean="0">
              <a:solidFill>
                <a:schemeClr val="bg1"/>
              </a:solidFill>
              <a:latin typeface="微软雅黑" panose="020B0503020204020204" charset="-122"/>
              <a:ea typeface="微软雅黑" panose="020B0503020204020204" charset="-122"/>
            </a:endParaRPr>
          </a:p>
          <a:p>
            <a:pPr algn="ctr"/>
            <a:endParaRPr lang="zh-CN" altLang="en-US" sz="2800">
              <a:solidFill>
                <a:srgbClr val="FFFF00"/>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2"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blinds(horizontal)">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1"/>
      <p:bldP spid="22" grpId="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835696" y="611392"/>
            <a:ext cx="6408712" cy="232166"/>
            <a:chOff x="1547813" y="1087145"/>
            <a:chExt cx="4896395" cy="232166"/>
          </a:xfrm>
        </p:grpSpPr>
        <p:cxnSp>
          <p:nvCxnSpPr>
            <p:cNvPr id="4" name="直接连接符 3"/>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27"/>
          <p:cNvSpPr txBox="1"/>
          <p:nvPr/>
        </p:nvSpPr>
        <p:spPr>
          <a:xfrm>
            <a:off x="1835696" y="0"/>
            <a:ext cx="5989318" cy="825419"/>
          </a:xfrm>
          <a:prstGeom prst="rect">
            <a:avLst/>
          </a:prstGeom>
          <a:noFill/>
        </p:spPr>
        <p:txBody>
          <a:bodyPr wrap="square" rtlCol="0">
            <a:spAutoFit/>
          </a:bodyPr>
          <a:lstStyle/>
          <a:p>
            <a:pPr>
              <a:lnSpc>
                <a:spcPct val="150000"/>
              </a:lnSpc>
            </a:pPr>
            <a:r>
              <a:rPr lang="zh-CN" altLang="en-US" sz="3600" b="1" smtClean="0">
                <a:solidFill>
                  <a:srgbClr val="C00000"/>
                </a:solidFill>
                <a:latin typeface="微软雅黑" panose="020B0503020204020204" charset="-122"/>
                <a:ea typeface="微软雅黑" panose="020B0503020204020204" charset="-122"/>
              </a:rPr>
              <a:t>一、细节理解</a:t>
            </a:r>
            <a:endParaRPr lang="zh-CN" altLang="en-US" sz="3600" b="1">
              <a:solidFill>
                <a:srgbClr val="C00000"/>
              </a:solidFill>
              <a:latin typeface="微软雅黑" panose="020B0503020204020204" charset="-122"/>
              <a:ea typeface="微软雅黑" panose="020B0503020204020204" charset="-122"/>
            </a:endParaRPr>
          </a:p>
        </p:txBody>
      </p:sp>
      <p:sp>
        <p:nvSpPr>
          <p:cNvPr id="7" name="圆角矩形 6"/>
          <p:cNvSpPr/>
          <p:nvPr/>
        </p:nvSpPr>
        <p:spPr>
          <a:xfrm>
            <a:off x="1259632" y="771550"/>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审题</a:t>
            </a:r>
            <a:endParaRPr lang="zh-CN" altLang="en-US" sz="3200">
              <a:latin typeface="黑体" panose="02010609060101010101" pitchFamily="49" charset="-122"/>
              <a:ea typeface="黑体" panose="02010609060101010101" pitchFamily="49" charset="-122"/>
            </a:endParaRPr>
          </a:p>
        </p:txBody>
      </p:sp>
      <p:sp>
        <p:nvSpPr>
          <p:cNvPr id="8" name="圆角矩形 7"/>
          <p:cNvSpPr/>
          <p:nvPr/>
        </p:nvSpPr>
        <p:spPr>
          <a:xfrm>
            <a:off x="1187624" y="2067694"/>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定位</a:t>
            </a:r>
            <a:endParaRPr lang="zh-CN" altLang="en-US" sz="3200">
              <a:latin typeface="黑体" panose="02010609060101010101" pitchFamily="49" charset="-122"/>
              <a:ea typeface="黑体" panose="02010609060101010101" pitchFamily="49" charset="-122"/>
            </a:endParaRPr>
          </a:p>
        </p:txBody>
      </p:sp>
      <p:sp>
        <p:nvSpPr>
          <p:cNvPr id="9" name="圆角矩形 8"/>
          <p:cNvSpPr/>
          <p:nvPr/>
        </p:nvSpPr>
        <p:spPr>
          <a:xfrm>
            <a:off x="1187624" y="3291830"/>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比对</a:t>
            </a:r>
            <a:endParaRPr lang="zh-CN" altLang="en-US" sz="3200">
              <a:latin typeface="黑体" panose="02010609060101010101" pitchFamily="49" charset="-122"/>
              <a:ea typeface="黑体" panose="02010609060101010101" pitchFamily="49" charset="-122"/>
            </a:endParaRPr>
          </a:p>
        </p:txBody>
      </p:sp>
      <p:sp>
        <p:nvSpPr>
          <p:cNvPr id="10" name="圆角矩形 9"/>
          <p:cNvSpPr/>
          <p:nvPr/>
        </p:nvSpPr>
        <p:spPr>
          <a:xfrm>
            <a:off x="1115616" y="4515966"/>
            <a:ext cx="108012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zh-CN" altLang="en-US" sz="3200" smtClean="0">
                <a:latin typeface="黑体" panose="02010609060101010101" pitchFamily="49" charset="-122"/>
                <a:ea typeface="黑体" panose="02010609060101010101" pitchFamily="49" charset="-122"/>
              </a:rPr>
              <a:t>结论</a:t>
            </a:r>
            <a:endParaRPr lang="zh-CN" altLang="en-US" sz="3200">
              <a:latin typeface="黑体" panose="02010609060101010101" pitchFamily="49" charset="-122"/>
              <a:ea typeface="黑体" panose="02010609060101010101" pitchFamily="49" charset="-122"/>
            </a:endParaRPr>
          </a:p>
        </p:txBody>
      </p:sp>
      <p:cxnSp>
        <p:nvCxnSpPr>
          <p:cNvPr id="11" name="直接箭头连接符 10"/>
          <p:cNvCxnSpPr/>
          <p:nvPr/>
        </p:nvCxnSpPr>
        <p:spPr>
          <a:xfrm flipH="1">
            <a:off x="1691680" y="1203598"/>
            <a:ext cx="0" cy="3168352"/>
          </a:xfrm>
          <a:prstGeom prst="straightConnector1">
            <a:avLst/>
          </a:prstGeom>
          <a:ln w="349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2771800" y="896619"/>
            <a:ext cx="6372200" cy="448568"/>
          </a:xfrm>
          <a:prstGeom prst="rect">
            <a:avLst/>
          </a:prstGeom>
        </p:spPr>
        <p:txBody>
          <a:bodyPr wrap="square" lIns="91425" tIns="45712" rIns="91425" bIns="45712">
            <a:spAutoFit/>
          </a:bodyPr>
          <a:lstStyle/>
          <a:p>
            <a:pPr marL="342900" indent="-342900">
              <a:lnSpc>
                <a:spcPts val="3000"/>
              </a:lnSpc>
            </a:pPr>
            <a:r>
              <a:rPr lang="en-US" altLang="zh-CN" sz="2000" b="1" smtClean="0">
                <a:solidFill>
                  <a:srgbClr val="FF0000"/>
                </a:solidFill>
              </a:rPr>
              <a:t> </a:t>
            </a:r>
            <a:endParaRPr lang="zh-CN" altLang="en-US" sz="2000" b="1"/>
          </a:p>
        </p:txBody>
      </p:sp>
      <p:sp>
        <p:nvSpPr>
          <p:cNvPr id="18" name="矩形 17"/>
          <p:cNvSpPr/>
          <p:nvPr/>
        </p:nvSpPr>
        <p:spPr>
          <a:xfrm>
            <a:off x="2267744" y="1491630"/>
            <a:ext cx="6768752" cy="3539430"/>
          </a:xfrm>
          <a:prstGeom prst="rect">
            <a:avLst/>
          </a:prstGeom>
          <a:ln>
            <a:solidFill>
              <a:srgbClr val="FFC000"/>
            </a:solidFill>
          </a:ln>
        </p:spPr>
        <p:txBody>
          <a:bodyPr wrap="square">
            <a:spAutoFit/>
          </a:bodyPr>
          <a:lstStyle/>
          <a:p>
            <a:r>
              <a:rPr lang="en-US" altLang="zh-CN" sz="2800" b="1" smtClean="0"/>
              <a:t>The engineers at the  MIT have taken it a step further -----changing the actual composition of plants in order to get them to perform diverse</a:t>
            </a:r>
            <a:r>
              <a:rPr lang="zh-CN" altLang="en-US" sz="2800" b="1" smtClean="0"/>
              <a:t>，</a:t>
            </a:r>
            <a:r>
              <a:rPr lang="en-US" altLang="zh-CN" sz="2800" b="1" smtClean="0"/>
              <a:t>even unusual functions. These include plants that have sensors printed onto their leaves to show when they’re short of water and a plant that can detect harmful chemicals in groundwater.  </a:t>
            </a:r>
            <a:endParaRPr lang="zh-CN" altLang="en-US" sz="2800" b="1"/>
          </a:p>
        </p:txBody>
      </p:sp>
      <p:sp>
        <p:nvSpPr>
          <p:cNvPr id="14" name="TextBox 13"/>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5" name="Freeform 5"/>
          <p:cNvSpPr/>
          <p:nvPr/>
        </p:nvSpPr>
        <p:spPr bwMode="auto">
          <a:xfrm>
            <a:off x="5796136" y="0"/>
            <a:ext cx="334786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4000" b="1" smtClean="0">
                <a:solidFill>
                  <a:schemeClr val="bg1"/>
                </a:solidFill>
                <a:latin typeface="微软雅黑" panose="020B0503020204020204" charset="-122"/>
                <a:ea typeface="微软雅黑" panose="020B0503020204020204" charset="-122"/>
              </a:rPr>
              <a:t>D---33</a:t>
            </a:r>
            <a:endParaRPr lang="zh-CN" altLang="en-US" sz="4000" b="1">
              <a:solidFill>
                <a:schemeClr val="bg1"/>
              </a:solidFill>
              <a:latin typeface="微软雅黑" panose="020B0503020204020204" charset="-122"/>
              <a:ea typeface="微软雅黑" panose="020B0503020204020204" charset="-122"/>
            </a:endParaRPr>
          </a:p>
        </p:txBody>
      </p:sp>
      <p:sp>
        <p:nvSpPr>
          <p:cNvPr id="17" name="圆角矩形 16"/>
          <p:cNvSpPr/>
          <p:nvPr/>
        </p:nvSpPr>
        <p:spPr>
          <a:xfrm>
            <a:off x="2411760" y="771550"/>
            <a:ext cx="6444208" cy="64807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r>
              <a:rPr lang="en-US" altLang="zh-CN" sz="3200" b="1" smtClean="0">
                <a:solidFill>
                  <a:schemeClr val="bg1"/>
                </a:solidFill>
                <a:latin typeface="微软雅黑" panose="020B0503020204020204" charset="-122"/>
                <a:ea typeface="微软雅黑" panose="020B0503020204020204" charset="-122"/>
              </a:rPr>
              <a:t>sensors printed on  leaves</a:t>
            </a:r>
            <a:endParaRPr lang="zh-CN" altLang="en-US" sz="3200">
              <a:solidFill>
                <a:schemeClr val="bg1"/>
              </a:solidFill>
              <a:latin typeface="黑体" panose="02010609060101010101" pitchFamily="49" charset="-122"/>
              <a:ea typeface="黑体" panose="02010609060101010101" pitchFamily="49" charset="-122"/>
            </a:endParaRPr>
          </a:p>
        </p:txBody>
      </p:sp>
      <p:sp>
        <p:nvSpPr>
          <p:cNvPr id="20" name="圆角矩形 19"/>
          <p:cNvSpPr/>
          <p:nvPr/>
        </p:nvSpPr>
        <p:spPr>
          <a:xfrm>
            <a:off x="2267744" y="3291830"/>
            <a:ext cx="6768752" cy="38057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endParaRPr lang="en-US" altLang="zh-CN" sz="2800" b="1" smtClean="0">
              <a:solidFill>
                <a:schemeClr val="bg1"/>
              </a:solidFill>
              <a:latin typeface="微软雅黑" panose="020B0503020204020204" charset="-122"/>
              <a:ea typeface="微软雅黑" panose="020B0503020204020204" charset="-122"/>
            </a:endParaRPr>
          </a:p>
          <a:p>
            <a:r>
              <a:rPr lang="en-US" altLang="zh-CN" sz="2800" b="1" smtClean="0">
                <a:solidFill>
                  <a:schemeClr val="bg1"/>
                </a:solidFill>
                <a:latin typeface="微软雅黑" panose="020B0503020204020204" charset="-122"/>
                <a:ea typeface="微软雅黑" panose="020B0503020204020204" charset="-122"/>
              </a:rPr>
              <a:t>A.  to detect plants’lack of  water</a:t>
            </a:r>
            <a:endParaRPr lang="zh-CN" altLang="en-US" sz="2800" b="1" smtClean="0">
              <a:solidFill>
                <a:schemeClr val="bg1"/>
              </a:solidFill>
              <a:latin typeface="微软雅黑" panose="020B0503020204020204" charset="-122"/>
              <a:ea typeface="微软雅黑" panose="020B0503020204020204" charset="-122"/>
            </a:endParaRPr>
          </a:p>
          <a:p>
            <a:pPr algn="ctr"/>
            <a:endParaRPr lang="zh-CN" altLang="en-US" sz="2800">
              <a:solidFill>
                <a:schemeClr val="bg1"/>
              </a:solidFill>
              <a:latin typeface="黑体" panose="02010609060101010101" pitchFamily="49" charset="-122"/>
              <a:ea typeface="黑体" panose="02010609060101010101" pitchFamily="49" charset="-122"/>
            </a:endParaRPr>
          </a:p>
        </p:txBody>
      </p:sp>
      <p:sp>
        <p:nvSpPr>
          <p:cNvPr id="21" name="圆角矩形 20"/>
          <p:cNvSpPr/>
          <p:nvPr/>
        </p:nvSpPr>
        <p:spPr>
          <a:xfrm>
            <a:off x="2267744" y="1419622"/>
            <a:ext cx="687625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endParaRPr lang="en-US" altLang="zh-CN" sz="2800" b="1" smtClean="0">
              <a:solidFill>
                <a:schemeClr val="bg1"/>
              </a:solidFill>
              <a:latin typeface="微软雅黑" panose="020B0503020204020204" charset="-122"/>
              <a:ea typeface="微软雅黑" panose="020B0503020204020204" charset="-122"/>
            </a:endParaRPr>
          </a:p>
          <a:p>
            <a:r>
              <a:rPr lang="en-US" altLang="zh-CN" sz="2800" b="1" smtClean="0">
                <a:solidFill>
                  <a:schemeClr val="bg1"/>
                </a:solidFill>
                <a:latin typeface="微软雅黑" panose="020B0503020204020204" charset="-122"/>
                <a:ea typeface="微软雅黑" panose="020B0503020204020204" charset="-122"/>
              </a:rPr>
              <a:t>B.  to change compositions of plants</a:t>
            </a:r>
            <a:endParaRPr lang="zh-CN" altLang="en-US" sz="2800" b="1" smtClean="0">
              <a:solidFill>
                <a:schemeClr val="bg1"/>
              </a:solidFill>
              <a:latin typeface="微软雅黑" panose="020B0503020204020204" charset="-122"/>
              <a:ea typeface="微软雅黑" panose="020B0503020204020204" charset="-122"/>
            </a:endParaRPr>
          </a:p>
          <a:p>
            <a:pPr algn="ctr"/>
            <a:endParaRPr lang="zh-CN" altLang="en-US" sz="2800">
              <a:solidFill>
                <a:schemeClr val="bg1"/>
              </a:solidFill>
              <a:latin typeface="黑体" panose="02010609060101010101" pitchFamily="49" charset="-122"/>
              <a:ea typeface="黑体" panose="02010609060101010101"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linds(horizontal)">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835696" y="611392"/>
            <a:ext cx="6408712" cy="232166"/>
            <a:chOff x="1547813" y="1087145"/>
            <a:chExt cx="4896395" cy="232166"/>
          </a:xfrm>
        </p:grpSpPr>
        <p:cxnSp>
          <p:nvCxnSpPr>
            <p:cNvPr id="4" name="直接连接符 3"/>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圆角矩形 6"/>
          <p:cNvSpPr/>
          <p:nvPr/>
        </p:nvSpPr>
        <p:spPr>
          <a:xfrm>
            <a:off x="3563888" y="1059582"/>
            <a:ext cx="1944216"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4400" b="1" smtClean="0">
                <a:latin typeface="黑体" panose="02010609060101010101" pitchFamily="49" charset="-122"/>
                <a:ea typeface="黑体" panose="02010609060101010101" pitchFamily="49" charset="-122"/>
              </a:rPr>
              <a:t>topic</a:t>
            </a:r>
            <a:endParaRPr lang="zh-CN" altLang="en-US" sz="4400" b="1">
              <a:latin typeface="黑体" panose="02010609060101010101" pitchFamily="49" charset="-122"/>
              <a:ea typeface="黑体" panose="02010609060101010101" pitchFamily="49" charset="-122"/>
            </a:endParaRPr>
          </a:p>
        </p:txBody>
      </p:sp>
      <p:sp>
        <p:nvSpPr>
          <p:cNvPr id="8" name="圆角矩形 7"/>
          <p:cNvSpPr/>
          <p:nvPr/>
        </p:nvSpPr>
        <p:spPr>
          <a:xfrm>
            <a:off x="827584" y="2139702"/>
            <a:ext cx="7848872"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4000" b="1" smtClean="0">
                <a:latin typeface="黑体" panose="02010609060101010101" pitchFamily="49" charset="-122"/>
                <a:ea typeface="黑体" panose="02010609060101010101" pitchFamily="49" charset="-122"/>
              </a:rPr>
              <a:t>main idea of each paragraph</a:t>
            </a:r>
            <a:endParaRPr lang="zh-CN" altLang="en-US" sz="4000" b="1">
              <a:latin typeface="黑体" panose="02010609060101010101" pitchFamily="49" charset="-122"/>
              <a:ea typeface="黑体" panose="02010609060101010101" pitchFamily="49" charset="-122"/>
            </a:endParaRPr>
          </a:p>
        </p:txBody>
      </p:sp>
      <p:sp>
        <p:nvSpPr>
          <p:cNvPr id="13" name="Freeform 5"/>
          <p:cNvSpPr/>
          <p:nvPr/>
        </p:nvSpPr>
        <p:spPr bwMode="auto">
          <a:xfrm>
            <a:off x="5796136" y="0"/>
            <a:ext cx="334786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4000" b="1" smtClean="0">
                <a:solidFill>
                  <a:schemeClr val="bg1"/>
                </a:solidFill>
                <a:latin typeface="微软雅黑" panose="020B0503020204020204" charset="-122"/>
                <a:ea typeface="微软雅黑" panose="020B0503020204020204" charset="-122"/>
              </a:rPr>
              <a:t>D---35</a:t>
            </a:r>
            <a:endParaRPr lang="zh-CN" altLang="en-US" sz="4000" b="1">
              <a:solidFill>
                <a:schemeClr val="bg1"/>
              </a:solidFill>
              <a:latin typeface="微软雅黑" panose="020B0503020204020204" charset="-122"/>
              <a:ea typeface="微软雅黑" panose="020B0503020204020204" charset="-122"/>
            </a:endParaRPr>
          </a:p>
        </p:txBody>
      </p:sp>
      <p:sp>
        <p:nvSpPr>
          <p:cNvPr id="20" name="TextBox 27"/>
          <p:cNvSpPr txBox="1"/>
          <p:nvPr/>
        </p:nvSpPr>
        <p:spPr>
          <a:xfrm>
            <a:off x="1907704" y="-92546"/>
            <a:ext cx="5989318" cy="923330"/>
          </a:xfrm>
          <a:prstGeom prst="rect">
            <a:avLst/>
          </a:prstGeom>
          <a:noFill/>
        </p:spPr>
        <p:txBody>
          <a:bodyPr wrap="square" rtlCol="0">
            <a:spAutoFit/>
          </a:bodyPr>
          <a:lstStyle/>
          <a:p>
            <a:pPr>
              <a:lnSpc>
                <a:spcPct val="150000"/>
              </a:lnSpc>
            </a:pPr>
            <a:r>
              <a:rPr lang="zh-CN" altLang="en-US" sz="3600" b="1" smtClean="0">
                <a:solidFill>
                  <a:srgbClr val="C00000"/>
                </a:solidFill>
                <a:latin typeface="微软雅黑" panose="020B0503020204020204" charset="-122"/>
                <a:ea typeface="微软雅黑" panose="020B0503020204020204" charset="-122"/>
              </a:rPr>
              <a:t>二、主旨归纳</a:t>
            </a:r>
            <a:endParaRPr lang="zh-CN" altLang="en-US" sz="3600" b="1">
              <a:solidFill>
                <a:srgbClr val="C00000"/>
              </a:solidFill>
              <a:latin typeface="微软雅黑" panose="020B0503020204020204" charset="-122"/>
              <a:ea typeface="微软雅黑" panose="020B0503020204020204" charset="-122"/>
            </a:endParaRPr>
          </a:p>
        </p:txBody>
      </p:sp>
      <p:sp>
        <p:nvSpPr>
          <p:cNvPr id="16" name="TextBox 15"/>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7" name="圆角矩形 16"/>
          <p:cNvSpPr/>
          <p:nvPr/>
        </p:nvSpPr>
        <p:spPr>
          <a:xfrm>
            <a:off x="755576" y="3435846"/>
            <a:ext cx="7920880" cy="504056"/>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zh-CN" sz="4400" b="1" smtClean="0">
                <a:latin typeface="黑体" panose="02010609060101010101" pitchFamily="49" charset="-122"/>
                <a:ea typeface="黑体" panose="02010609060101010101" pitchFamily="49" charset="-122"/>
              </a:rPr>
              <a:t>the structure of the pasage</a:t>
            </a:r>
            <a:endParaRPr lang="zh-CN" altLang="en-US" sz="4400" b="1">
              <a:latin typeface="黑体" panose="02010609060101010101" pitchFamily="49" charset="-122"/>
              <a:ea typeface="黑体" panose="02010609060101010101" pitchFamily="49"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835696" y="611392"/>
            <a:ext cx="6408712" cy="232166"/>
            <a:chOff x="1547813" y="1087145"/>
            <a:chExt cx="4896395" cy="232166"/>
          </a:xfrm>
        </p:grpSpPr>
        <p:cxnSp>
          <p:nvCxnSpPr>
            <p:cNvPr id="4" name="直接连接符 3"/>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5"/>
          <p:cNvSpPr/>
          <p:nvPr/>
        </p:nvSpPr>
        <p:spPr bwMode="auto">
          <a:xfrm>
            <a:off x="5796136" y="0"/>
            <a:ext cx="334786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4000" b="1" smtClean="0">
                <a:solidFill>
                  <a:schemeClr val="bg1"/>
                </a:solidFill>
                <a:latin typeface="微软雅黑" panose="020B0503020204020204" charset="-122"/>
                <a:ea typeface="微软雅黑" panose="020B0503020204020204" charset="-122"/>
              </a:rPr>
              <a:t>Para 1</a:t>
            </a:r>
            <a:endParaRPr lang="zh-CN" altLang="en-US" sz="4000" b="1">
              <a:solidFill>
                <a:schemeClr val="bg1"/>
              </a:solidFill>
              <a:latin typeface="微软雅黑" panose="020B0503020204020204" charset="-122"/>
              <a:ea typeface="微软雅黑" panose="020B0503020204020204" charset="-122"/>
            </a:endParaRPr>
          </a:p>
        </p:txBody>
      </p:sp>
      <p:sp>
        <p:nvSpPr>
          <p:cNvPr id="20" name="TextBox 27"/>
          <p:cNvSpPr txBox="1"/>
          <p:nvPr/>
        </p:nvSpPr>
        <p:spPr>
          <a:xfrm>
            <a:off x="1907704" y="-92546"/>
            <a:ext cx="5989318" cy="923330"/>
          </a:xfrm>
          <a:prstGeom prst="rect">
            <a:avLst/>
          </a:prstGeom>
          <a:noFill/>
        </p:spPr>
        <p:txBody>
          <a:bodyPr wrap="square" rtlCol="0">
            <a:spAutoFit/>
          </a:bodyPr>
          <a:lstStyle/>
          <a:p>
            <a:pPr>
              <a:lnSpc>
                <a:spcPct val="150000"/>
              </a:lnSpc>
            </a:pPr>
            <a:r>
              <a:rPr lang="zh-CN" altLang="en-US" sz="3600" b="1" smtClean="0">
                <a:solidFill>
                  <a:srgbClr val="C00000"/>
                </a:solidFill>
                <a:latin typeface="微软雅黑" panose="020B0503020204020204" charset="-122"/>
                <a:ea typeface="微软雅黑" panose="020B0503020204020204" charset="-122"/>
              </a:rPr>
              <a:t>二、主旨归纳</a:t>
            </a:r>
            <a:endParaRPr lang="zh-CN" altLang="en-US" sz="3600" b="1">
              <a:solidFill>
                <a:srgbClr val="C00000"/>
              </a:solidFill>
              <a:latin typeface="微软雅黑" panose="020B0503020204020204" charset="-122"/>
              <a:ea typeface="微软雅黑" panose="020B0503020204020204" charset="-122"/>
            </a:endParaRPr>
          </a:p>
        </p:txBody>
      </p:sp>
      <p:sp>
        <p:nvSpPr>
          <p:cNvPr id="16" name="TextBox 15"/>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1" name="TextBox 10"/>
          <p:cNvSpPr txBox="1"/>
          <p:nvPr/>
        </p:nvSpPr>
        <p:spPr>
          <a:xfrm>
            <a:off x="1259632" y="619185"/>
            <a:ext cx="7884368" cy="4524315"/>
          </a:xfrm>
          <a:prstGeom prst="rect">
            <a:avLst/>
          </a:prstGeom>
          <a:noFill/>
        </p:spPr>
        <p:txBody>
          <a:bodyPr wrap="square" rtlCol="0">
            <a:spAutoFit/>
          </a:bodyPr>
          <a:lstStyle/>
          <a:p>
            <a:r>
              <a:rPr lang="en-US" altLang="zh-CN" sz="3200" b="1" smtClean="0"/>
              <a:t>    The connection between people and plants has long been the subject of scientific research. Recent studies have found positive effects. A study conducted in Youngstown</a:t>
            </a:r>
            <a:r>
              <a:rPr lang="zh-CN" altLang="en-US" sz="3200" b="1" smtClean="0"/>
              <a:t>，</a:t>
            </a:r>
            <a:r>
              <a:rPr lang="en-US" altLang="zh-CN" sz="3200" b="1" smtClean="0"/>
              <a:t>Ohio</a:t>
            </a:r>
            <a:r>
              <a:rPr lang="zh-CN" altLang="en-US" sz="3200" b="1" smtClean="0"/>
              <a:t>，</a:t>
            </a:r>
            <a:r>
              <a:rPr lang="en-US" altLang="zh-CN" sz="3200" b="1" smtClean="0"/>
              <a:t>for example, discovered that greener areas of the city experienced less crime. In another,employees were shown to be 15% more productive when their workplaces were decorated with houseplants.</a:t>
            </a:r>
            <a:endParaRPr lang="en-US" altLang="zh-CN" sz="3200" b="1" smtClean="0"/>
          </a:p>
        </p:txBody>
      </p:sp>
      <p:sp>
        <p:nvSpPr>
          <p:cNvPr id="24" name="Freeform 5"/>
          <p:cNvSpPr/>
          <p:nvPr/>
        </p:nvSpPr>
        <p:spPr bwMode="auto">
          <a:xfrm>
            <a:off x="0" y="4596354"/>
            <a:ext cx="9144000"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2800" b="1" smtClean="0">
                <a:solidFill>
                  <a:schemeClr val="bg1"/>
                </a:solidFill>
                <a:latin typeface="微软雅黑" panose="020B0503020204020204" charset="-122"/>
                <a:ea typeface="微软雅黑" panose="020B0503020204020204" charset="-122"/>
              </a:rPr>
              <a:t>Positive effects of plants on people</a:t>
            </a:r>
            <a:endParaRPr lang="zh-CN" altLang="en-US" sz="2800" b="1">
              <a:solidFill>
                <a:schemeClr val="bg1"/>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835696" y="611392"/>
            <a:ext cx="6408712" cy="232166"/>
            <a:chOff x="1547813" y="1087145"/>
            <a:chExt cx="4896395" cy="232166"/>
          </a:xfrm>
        </p:grpSpPr>
        <p:cxnSp>
          <p:nvCxnSpPr>
            <p:cNvPr id="4" name="直接连接符 3"/>
            <p:cNvCxnSpPr/>
            <p:nvPr/>
          </p:nvCxnSpPr>
          <p:spPr>
            <a:xfrm>
              <a:off x="1547813" y="1195469"/>
              <a:ext cx="4680371" cy="0"/>
            </a:xfrm>
            <a:prstGeom prst="line">
              <a:avLst/>
            </a:prstGeom>
            <a:ln w="19050">
              <a:solidFill>
                <a:schemeClr val="bg1">
                  <a:lumMod val="50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6228184" y="1087145"/>
              <a:ext cx="216024" cy="232166"/>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Freeform 5"/>
          <p:cNvSpPr/>
          <p:nvPr/>
        </p:nvSpPr>
        <p:spPr bwMode="auto">
          <a:xfrm>
            <a:off x="5796136" y="0"/>
            <a:ext cx="3347864"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ctr"/>
            <a:r>
              <a:rPr lang="en-US" altLang="zh-CN" sz="4000" b="1" smtClean="0">
                <a:solidFill>
                  <a:schemeClr val="bg1"/>
                </a:solidFill>
                <a:latin typeface="微软雅黑" panose="020B0503020204020204" charset="-122"/>
                <a:ea typeface="微软雅黑" panose="020B0503020204020204" charset="-122"/>
              </a:rPr>
              <a:t>Para 2</a:t>
            </a:r>
            <a:endParaRPr lang="zh-CN" altLang="en-US" sz="4000" b="1">
              <a:solidFill>
                <a:schemeClr val="bg1"/>
              </a:solidFill>
              <a:latin typeface="微软雅黑" panose="020B0503020204020204" charset="-122"/>
              <a:ea typeface="微软雅黑" panose="020B0503020204020204" charset="-122"/>
            </a:endParaRPr>
          </a:p>
        </p:txBody>
      </p:sp>
      <p:sp>
        <p:nvSpPr>
          <p:cNvPr id="20" name="TextBox 27"/>
          <p:cNvSpPr txBox="1"/>
          <p:nvPr/>
        </p:nvSpPr>
        <p:spPr>
          <a:xfrm>
            <a:off x="1907704" y="-92546"/>
            <a:ext cx="5989318" cy="923330"/>
          </a:xfrm>
          <a:prstGeom prst="rect">
            <a:avLst/>
          </a:prstGeom>
          <a:noFill/>
        </p:spPr>
        <p:txBody>
          <a:bodyPr wrap="square" rtlCol="0">
            <a:spAutoFit/>
          </a:bodyPr>
          <a:lstStyle/>
          <a:p>
            <a:pPr>
              <a:lnSpc>
                <a:spcPct val="150000"/>
              </a:lnSpc>
            </a:pPr>
            <a:r>
              <a:rPr lang="zh-CN" altLang="en-US" sz="3600" b="1" smtClean="0">
                <a:solidFill>
                  <a:srgbClr val="C00000"/>
                </a:solidFill>
                <a:latin typeface="微软雅黑" panose="020B0503020204020204" charset="-122"/>
                <a:ea typeface="微软雅黑" panose="020B0503020204020204" charset="-122"/>
              </a:rPr>
              <a:t>二、主旨归纳</a:t>
            </a:r>
            <a:endParaRPr lang="zh-CN" altLang="en-US" sz="3600" b="1">
              <a:solidFill>
                <a:srgbClr val="C00000"/>
              </a:solidFill>
              <a:latin typeface="微软雅黑" panose="020B0503020204020204" charset="-122"/>
              <a:ea typeface="微软雅黑" panose="020B0503020204020204" charset="-122"/>
            </a:endParaRPr>
          </a:p>
        </p:txBody>
      </p:sp>
      <p:sp>
        <p:nvSpPr>
          <p:cNvPr id="16" name="TextBox 15"/>
          <p:cNvSpPr txBox="1"/>
          <p:nvPr/>
        </p:nvSpPr>
        <p:spPr>
          <a:xfrm>
            <a:off x="-108520" y="123478"/>
            <a:ext cx="1619672" cy="2062103"/>
          </a:xfrm>
          <a:prstGeom prst="rect">
            <a:avLst/>
          </a:prstGeom>
          <a:noFill/>
        </p:spPr>
        <p:txBody>
          <a:bodyPr wrap="square" rtlCol="0">
            <a:spAutoFit/>
          </a:bodyPr>
          <a:lstStyle/>
          <a:p>
            <a:r>
              <a:rPr lang="zh-CN" altLang="en-US" sz="3200" b="1" smtClean="0">
                <a:solidFill>
                  <a:prstClr val="white"/>
                </a:solidFill>
                <a:latin typeface="黑体" panose="02010609060101010101" pitchFamily="49" charset="-122"/>
                <a:ea typeface="黑体" panose="02010609060101010101" pitchFamily="49" charset="-122"/>
              </a:rPr>
              <a:t>阅</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读</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理</a:t>
            </a:r>
            <a:endParaRPr lang="en-US" altLang="zh-CN" sz="3200" b="1" smtClean="0">
              <a:solidFill>
                <a:prstClr val="white"/>
              </a:solidFill>
              <a:latin typeface="黑体" panose="02010609060101010101" pitchFamily="49" charset="-122"/>
              <a:ea typeface="黑体" panose="02010609060101010101" pitchFamily="49" charset="-122"/>
            </a:endParaRPr>
          </a:p>
          <a:p>
            <a:r>
              <a:rPr lang="zh-CN" altLang="en-US" sz="3200" b="1" smtClean="0">
                <a:solidFill>
                  <a:prstClr val="white"/>
                </a:solidFill>
                <a:latin typeface="黑体" panose="02010609060101010101" pitchFamily="49" charset="-122"/>
                <a:ea typeface="黑体" panose="02010609060101010101" pitchFamily="49" charset="-122"/>
              </a:rPr>
              <a:t>解</a:t>
            </a:r>
            <a:endParaRPr lang="zh-CN" altLang="en-US" sz="3200" b="1">
              <a:solidFill>
                <a:prstClr val="white"/>
              </a:solidFill>
              <a:latin typeface="黑体" panose="02010609060101010101" pitchFamily="49" charset="-122"/>
              <a:ea typeface="黑体" panose="02010609060101010101" pitchFamily="49" charset="-122"/>
            </a:endParaRPr>
          </a:p>
        </p:txBody>
      </p:sp>
      <p:sp>
        <p:nvSpPr>
          <p:cNvPr id="11" name="TextBox 10"/>
          <p:cNvSpPr txBox="1"/>
          <p:nvPr/>
        </p:nvSpPr>
        <p:spPr>
          <a:xfrm>
            <a:off x="899592" y="627534"/>
            <a:ext cx="8460432" cy="4401205"/>
          </a:xfrm>
          <a:prstGeom prst="rect">
            <a:avLst/>
          </a:prstGeom>
          <a:noFill/>
        </p:spPr>
        <p:txBody>
          <a:bodyPr wrap="square" rtlCol="0">
            <a:spAutoFit/>
          </a:bodyPr>
          <a:lstStyle/>
          <a:p>
            <a:r>
              <a:rPr lang="en-US" altLang="zh-CN" sz="2800" b="1" smtClean="0"/>
              <a:t>           The engineers at  MIT</a:t>
            </a:r>
            <a:r>
              <a:rPr lang="zh-CN" altLang="en-US" sz="2800" b="1" smtClean="0"/>
              <a:t> </a:t>
            </a:r>
            <a:r>
              <a:rPr lang="en-US" altLang="zh-CN" sz="2800" b="1" smtClean="0"/>
              <a:t>have taken it a step further   ---changing the actual composition of plants in order to get them to perform diverse,even unusual functions. These include plants that have sensors printed onto their leaves to show when they’re short of water and a plant that can detect harmful chemicals in groundwater. </a:t>
            </a:r>
            <a:r>
              <a:rPr lang="zh-CN" altLang="en-US" sz="2800" b="1" smtClean="0"/>
              <a:t>＂</a:t>
            </a:r>
            <a:r>
              <a:rPr lang="en-US" altLang="zh-CN" sz="2800" b="1" smtClean="0"/>
              <a:t>We’re thinking about how we can engineer plants to replace functions of the things that we use every day,</a:t>
            </a:r>
            <a:r>
              <a:rPr lang="zh-CN" altLang="en-US" sz="2800" b="1" smtClean="0"/>
              <a:t>＂</a:t>
            </a:r>
            <a:r>
              <a:rPr lang="en-US" altLang="zh-CN" sz="2800" b="1" smtClean="0"/>
              <a:t>explained Michael Strano, a professor of chemical engineering at MIT. </a:t>
            </a:r>
            <a:endParaRPr lang="en-US" altLang="zh-CN" sz="2800" b="1" smtClean="0"/>
          </a:p>
        </p:txBody>
      </p:sp>
      <p:sp>
        <p:nvSpPr>
          <p:cNvPr id="24" name="Freeform 5"/>
          <p:cNvSpPr/>
          <p:nvPr/>
        </p:nvSpPr>
        <p:spPr bwMode="auto">
          <a:xfrm>
            <a:off x="0" y="4596354"/>
            <a:ext cx="9144000" cy="547146"/>
          </a:xfrm>
          <a:custGeom>
            <a:avLst/>
            <a:gdLst>
              <a:gd name="T0" fmla="*/ 2147483646 w 11567"/>
              <a:gd name="T1" fmla="*/ 2147483646 h 2441"/>
              <a:gd name="T2" fmla="*/ 0 w 11567"/>
              <a:gd name="T3" fmla="*/ 2147483646 h 2441"/>
              <a:gd name="T4" fmla="*/ 2147483646 w 11567"/>
              <a:gd name="T5" fmla="*/ 0 h 2441"/>
              <a:gd name="T6" fmla="*/ 2147483646 w 11567"/>
              <a:gd name="T7" fmla="*/ 0 h 2441"/>
              <a:gd name="T8" fmla="*/ 2147483646 w 11567"/>
              <a:gd name="T9" fmla="*/ 2147483646 h 244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567" h="2441">
                <a:moveTo>
                  <a:pt x="11567" y="2441"/>
                </a:moveTo>
                <a:lnTo>
                  <a:pt x="0" y="2441"/>
                </a:lnTo>
                <a:lnTo>
                  <a:pt x="1542" y="0"/>
                </a:lnTo>
                <a:lnTo>
                  <a:pt x="11567" y="0"/>
                </a:lnTo>
                <a:lnTo>
                  <a:pt x="11567" y="2441"/>
                </a:lnTo>
                <a:close/>
              </a:path>
            </a:pathLst>
          </a:custGeom>
          <a:solidFill>
            <a:srgbClr val="BE1333"/>
          </a:solidFill>
        </p:spPr>
        <p:style>
          <a:lnRef idx="1">
            <a:schemeClr val="accent6"/>
          </a:lnRef>
          <a:fillRef idx="2">
            <a:schemeClr val="accent6"/>
          </a:fillRef>
          <a:effectRef idx="1">
            <a:schemeClr val="accent6"/>
          </a:effectRef>
          <a:fontRef idx="minor">
            <a:schemeClr val="dk1"/>
          </a:fontRef>
        </p:style>
        <p:txBody>
          <a:bodyPr lIns="68550" tIns="34275" rIns="68550" bIns="34275"/>
          <a:lstStyle/>
          <a:p>
            <a:pPr algn="r"/>
            <a:r>
              <a:rPr lang="en-US" altLang="zh-CN" sz="2800" b="1" smtClean="0">
                <a:solidFill>
                  <a:schemeClr val="bg1"/>
                </a:solidFill>
                <a:latin typeface="微软雅黑" panose="020B0503020204020204" charset="-122"/>
                <a:ea typeface="微软雅黑" panose="020B0503020204020204" charset="-122"/>
              </a:rPr>
              <a:t>MIT’s new technology---unusual functions</a:t>
            </a:r>
            <a:endParaRPr lang="zh-CN" altLang="en-US" sz="2800" b="1">
              <a:solidFill>
                <a:schemeClr val="bg1"/>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tags/tag1.xml><?xml version="1.0" encoding="utf-8"?>
<p:tagLst xmlns:p="http://schemas.openxmlformats.org/presentationml/2006/main">
  <p:tag name="AS_NET" val="4.0.30319.42000"/>
  <p:tag name="AS_OS" val="Unix 3.10 unknown"/>
  <p:tag name="AS_RELEASE_DATE" val="2017.06.20"/>
  <p:tag name="AS_TITLE" val="Aspose.Slides for Java"/>
  <p:tag name="AS_VERSION" val="17.6"/>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7028</Words>
  <Application>WPS 演示</Application>
  <PresentationFormat>On-screen Show (16:9)</PresentationFormat>
  <Paragraphs>538</Paragraphs>
  <Slides>29</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29</vt:i4>
      </vt:variant>
    </vt:vector>
  </HeadingPairs>
  <TitlesOfParts>
    <vt:vector size="42" baseType="lpstr">
      <vt:lpstr>Arial</vt:lpstr>
      <vt:lpstr>宋体</vt:lpstr>
      <vt:lpstr>Wingdings</vt:lpstr>
      <vt:lpstr>Times New Roman</vt:lpstr>
      <vt:lpstr>方正小标宋_GBK</vt:lpstr>
      <vt:lpstr>微软雅黑</vt:lpstr>
      <vt:lpstr>Arial</vt:lpstr>
      <vt:lpstr>黑体</vt:lpstr>
      <vt:lpstr>Arial Unicode MS</vt:lpstr>
      <vt:lpstr>Calibri</vt:lpstr>
      <vt:lpstr>Times New Roman</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学科网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rbm.xkw.com</dc:creator>
  <cp:lastModifiedBy>autumn</cp:lastModifiedBy>
  <cp:revision>2</cp:revision>
  <cp:lastPrinted>2020-11-09T13:05:00Z</cp:lastPrinted>
  <dcterms:created xsi:type="dcterms:W3CDTF">2020-11-09T13:05:00Z</dcterms:created>
  <dcterms:modified xsi:type="dcterms:W3CDTF">2020-11-18T12:16:38Z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KSOProductBuildVer">
    <vt:lpwstr>2052-11.1.0.9998</vt:lpwstr>
  </property>
</Properties>
</file>