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2" r:id="rId1"/>
  </p:sldMasterIdLst>
  <p:notesMasterIdLst>
    <p:notesMasterId r:id="rId21"/>
  </p:notesMasterIdLst>
  <p:sldIdLst>
    <p:sldId id="281" r:id="rId2"/>
    <p:sldId id="282" r:id="rId3"/>
    <p:sldId id="264" r:id="rId4"/>
    <p:sldId id="280" r:id="rId5"/>
    <p:sldId id="267" r:id="rId6"/>
    <p:sldId id="268" r:id="rId7"/>
    <p:sldId id="279" r:id="rId8"/>
    <p:sldId id="269" r:id="rId9"/>
    <p:sldId id="271" r:id="rId10"/>
    <p:sldId id="273" r:id="rId11"/>
    <p:sldId id="286" r:id="rId12"/>
    <p:sldId id="274" r:id="rId13"/>
    <p:sldId id="275" r:id="rId14"/>
    <p:sldId id="276" r:id="rId15"/>
    <p:sldId id="277" r:id="rId16"/>
    <p:sldId id="283" r:id="rId17"/>
    <p:sldId id="284" r:id="rId18"/>
    <p:sldId id="278" r:id="rId19"/>
    <p:sldId id="285" r:id="rId20"/>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4547"/>
    <a:srgbClr val="006600"/>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18" autoAdjust="0"/>
  </p:normalViewPr>
  <p:slideViewPr>
    <p:cSldViewPr>
      <p:cViewPr varScale="1">
        <p:scale>
          <a:sx n="106" d="100"/>
          <a:sy n="106" d="100"/>
        </p:scale>
        <p:origin x="552" y="102"/>
      </p:cViewPr>
      <p:guideLst>
        <p:guide orient="horz" pos="2160"/>
        <p:guide pos="3840"/>
      </p:guideLst>
    </p:cSldViewPr>
  </p:slideViewPr>
  <p:notesTextViewPr>
    <p:cViewPr>
      <p:scale>
        <a:sx n="100" d="100"/>
        <a:sy n="100" d="100"/>
      </p:scale>
      <p:origin x="0" y="0"/>
    </p:cViewPr>
  </p:notesTextViewPr>
  <p:notesViewPr>
    <p:cSldViewPr>
      <p:cViewPr varScale="1">
        <p:scale>
          <a:sx n="86" d="100"/>
          <a:sy n="86" d="100"/>
        </p:scale>
        <p:origin x="-384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22F3C5-FA93-4C00-9D2C-32B68E5FA394}" type="datetimeFigureOut">
              <a:rPr lang="zh-CN" altLang="en-US" smtClean="0"/>
              <a:pPr/>
              <a:t>2020/6/29 Monday</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CF8574-3E45-4F13-852E-61DB1E9756A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p:spPr>
      </p:sp>
      <p:sp>
        <p:nvSpPr>
          <p:cNvPr id="25603" name="备注占位符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zh-CN" altLang="en-US" smtClean="0"/>
          </a:p>
        </p:txBody>
      </p:sp>
      <p:sp>
        <p:nvSpPr>
          <p:cNvPr id="25604"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86D7852-C59D-49BB-96E8-DE8BACAEBF05}" type="slidenum">
              <a:rPr lang="zh-CN" altLang="en-US"/>
              <a:pPr/>
              <a:t>10</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ECF8574-3E45-4F13-852E-61DB1E9756AD}" type="slidenum">
              <a:rPr lang="zh-CN" altLang="en-US" smtClean="0"/>
              <a:pPr/>
              <a:t>15</a:t>
            </a:fld>
            <a:endParaRPr lang="zh-CN" altLang="en-US"/>
          </a:p>
        </p:txBody>
      </p:sp>
    </p:spTree>
    <p:extLst>
      <p:ext uri="{BB962C8B-B14F-4D97-AF65-F5344CB8AC3E}">
        <p14:creationId xmlns:p14="http://schemas.microsoft.com/office/powerpoint/2010/main" val="24695514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ECF8574-3E45-4F13-852E-61DB1E9756AD}" type="slidenum">
              <a:rPr lang="zh-CN" altLang="en-US" smtClean="0"/>
              <a:pPr/>
              <a:t>17</a:t>
            </a:fld>
            <a:endParaRPr lang="zh-CN" altLang="en-US"/>
          </a:p>
        </p:txBody>
      </p:sp>
    </p:spTree>
    <p:extLst>
      <p:ext uri="{BB962C8B-B14F-4D97-AF65-F5344CB8AC3E}">
        <p14:creationId xmlns:p14="http://schemas.microsoft.com/office/powerpoint/2010/main" val="13691873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spTree>
      <p:nvGrpSpPr>
        <p:cNvPr id="1" name=""/>
        <p:cNvGrpSpPr/>
        <p:nvPr/>
      </p:nvGrpSpPr>
      <p:grpSpPr>
        <a:xfrm>
          <a:off x="0" y="0"/>
          <a:ext cx="0" cy="0"/>
          <a:chOff x="0" y="0"/>
          <a:chExt cx="0" cy="0"/>
        </a:xfrm>
      </p:grpSpPr>
      <p:pic>
        <p:nvPicPr>
          <p:cNvPr id="60" name="图片 4"/>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 name="矩形 65"/>
          <p:cNvSpPr/>
          <p:nvPr userDrawn="1"/>
        </p:nvSpPr>
        <p:spPr>
          <a:xfrm>
            <a:off x="0" y="2266950"/>
            <a:ext cx="12192000" cy="2476500"/>
          </a:xfrm>
          <a:prstGeom prst="rect">
            <a:avLst/>
          </a:prstGeom>
          <a:solidFill>
            <a:srgbClr val="FFBF2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7" name="椭圆 66"/>
          <p:cNvSpPr/>
          <p:nvPr/>
        </p:nvSpPr>
        <p:spPr>
          <a:xfrm>
            <a:off x="1038225" y="1581150"/>
            <a:ext cx="3676650" cy="3676650"/>
          </a:xfrm>
          <a:prstGeom prst="ellipse">
            <a:avLst/>
          </a:prstGeom>
          <a:solidFill>
            <a:srgbClr val="293049"/>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pic>
        <p:nvPicPr>
          <p:cNvPr id="12" name="图片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667653" y="6039224"/>
            <a:ext cx="1524347" cy="818776"/>
          </a:xfrm>
          <a:prstGeom prst="rect">
            <a:avLst/>
          </a:prstGeom>
        </p:spPr>
      </p:pic>
    </p:spTree>
    <p:extLst>
      <p:ext uri="{BB962C8B-B14F-4D97-AF65-F5344CB8AC3E}">
        <p14:creationId xmlns:p14="http://schemas.microsoft.com/office/powerpoint/2010/main" val="35062967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1" pos="4967">
          <p15:clr>
            <a:srgbClr val="FBAE40"/>
          </p15:clr>
        </p15:guide>
        <p15:guide id="0" orient="horz" pos="2160">
          <p15:clr>
            <a:srgbClr val="FBAE40"/>
          </p15:clr>
        </p15:guide>
        <p15:guide id="2" pos="6623">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a:xfrm>
            <a:off x="1128033" y="184040"/>
            <a:ext cx="10377969" cy="796011"/>
          </a:xfrm>
          <a:prstGeom prst="rect">
            <a:avLst/>
          </a:prstGeom>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a:xfrm>
            <a:off x="838200" y="1133475"/>
            <a:ext cx="10852859" cy="5213358"/>
          </a:xfrm>
          <a:prstGeom prst="rect">
            <a:avLst/>
          </a:prstGeom>
        </p:spPr>
        <p:txBody>
          <a:bodyPr vert="eaVert"/>
          <a:lstStyle/>
          <a:p>
            <a:pPr lvl="0"/>
            <a:r>
              <a:rPr lang="zh-CN" altLang="en-US" smtClean="0"/>
              <a:t>编辑母版文本样式</a:t>
            </a:r>
          </a:p>
          <a:p>
            <a:pPr lvl="1"/>
            <a:r>
              <a:rPr lang="zh-CN" altLang="en-US" smtClean="0"/>
              <a:t>第二级</a:t>
            </a:r>
          </a:p>
        </p:txBody>
      </p:sp>
      <p:sp>
        <p:nvSpPr>
          <p:cNvPr id="4" name="KSO_FD"/>
          <p:cNvSpPr>
            <a:spLocks noGrp="1"/>
          </p:cNvSpPr>
          <p:nvPr>
            <p:ph type="dt" sz="half" idx="10"/>
          </p:nvPr>
        </p:nvSpPr>
        <p:spPr>
          <a:xfrm>
            <a:off x="838200" y="6419854"/>
            <a:ext cx="2743200" cy="365125"/>
          </a:xfrm>
          <a:prstGeom prst="rect">
            <a:avLst/>
          </a:prstGeom>
        </p:spPr>
        <p:txBody>
          <a:bodyPr/>
          <a:lstStyle/>
          <a:p>
            <a:pPr>
              <a:defRPr/>
            </a:pPr>
            <a:fld id="{D3784D82-637F-48D1-814D-B51A21350AAA}" type="datetimeFigureOut">
              <a:rPr lang="zh-CN" altLang="en-US" smtClean="0"/>
              <a:pPr>
                <a:defRPr/>
              </a:pPr>
              <a:t>2020/6/29 Monday</a:t>
            </a:fld>
            <a:endParaRPr lang="zh-CN" altLang="en-US"/>
          </a:p>
        </p:txBody>
      </p:sp>
      <p:sp>
        <p:nvSpPr>
          <p:cNvPr id="5" name="KSO_FT"/>
          <p:cNvSpPr>
            <a:spLocks noGrp="1"/>
          </p:cNvSpPr>
          <p:nvPr>
            <p:ph type="ftr" sz="quarter" idx="11"/>
          </p:nvPr>
        </p:nvSpPr>
        <p:spPr>
          <a:xfrm>
            <a:off x="4038600" y="6419854"/>
            <a:ext cx="4114800" cy="365125"/>
          </a:xfrm>
          <a:prstGeom prst="rect">
            <a:avLst/>
          </a:prstGeom>
        </p:spPr>
        <p:txBody>
          <a:bodyPr/>
          <a:lstStyle/>
          <a:p>
            <a:pPr>
              <a:defRPr/>
            </a:pPr>
            <a:endParaRPr lang="zh-CN" altLang="en-US"/>
          </a:p>
        </p:txBody>
      </p:sp>
      <p:sp>
        <p:nvSpPr>
          <p:cNvPr id="6" name="KSO_FN"/>
          <p:cNvSpPr>
            <a:spLocks noGrp="1"/>
          </p:cNvSpPr>
          <p:nvPr>
            <p:ph type="sldNum" sz="quarter" idx="12"/>
          </p:nvPr>
        </p:nvSpPr>
        <p:spPr>
          <a:xfrm>
            <a:off x="8610600" y="6419854"/>
            <a:ext cx="2743200" cy="365125"/>
          </a:xfrm>
          <a:prstGeom prst="rect">
            <a:avLst/>
          </a:prstGeom>
        </p:spPr>
        <p:txBody>
          <a:bodyPr/>
          <a:lstStyle/>
          <a:p>
            <a:pPr>
              <a:defRPr/>
            </a:pPr>
            <a:fld id="{8081CB42-05DA-4E76-80AF-B76DCF1E17F8}" type="slidenum">
              <a:rPr lang="zh-CN" altLang="en-US" smtClean="0"/>
              <a:pPr>
                <a:defRPr/>
              </a:pPr>
              <a:t>‹#›</a:t>
            </a:fld>
            <a:endParaRPr lang="zh-CN" altLang="en-US"/>
          </a:p>
        </p:txBody>
      </p:sp>
    </p:spTree>
    <p:extLst>
      <p:ext uri="{BB962C8B-B14F-4D97-AF65-F5344CB8AC3E}">
        <p14:creationId xmlns:p14="http://schemas.microsoft.com/office/powerpoint/2010/main" val="29776830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KSO_BT1"/>
          <p:cNvSpPr>
            <a:spLocks noGrp="1"/>
          </p:cNvSpPr>
          <p:nvPr>
            <p:ph type="title" orient="vert"/>
          </p:nvPr>
        </p:nvSpPr>
        <p:spPr>
          <a:xfrm>
            <a:off x="10171291" y="365125"/>
            <a:ext cx="1182511" cy="5811838"/>
          </a:xfrm>
          <a:prstGeom prst="rect">
            <a:avLst/>
          </a:prstGeom>
        </p:spPr>
        <p:txBody>
          <a:bodyPr vert="eaVert"/>
          <a:lstStyle/>
          <a:p>
            <a:r>
              <a:rPr lang="zh-CN" altLang="en-US" smtClean="0"/>
              <a:t>单击此处编辑母版标题样式</a:t>
            </a:r>
            <a:endParaRPr lang="en-US" dirty="0"/>
          </a:p>
        </p:txBody>
      </p:sp>
      <p:sp>
        <p:nvSpPr>
          <p:cNvPr id="3" name="KSO_BC1"/>
          <p:cNvSpPr>
            <a:spLocks noGrp="1"/>
          </p:cNvSpPr>
          <p:nvPr>
            <p:ph type="body" orient="vert" idx="1"/>
          </p:nvPr>
        </p:nvSpPr>
        <p:spPr>
          <a:xfrm>
            <a:off x="2113843" y="365125"/>
            <a:ext cx="7933269" cy="5811838"/>
          </a:xfrm>
          <a:prstGeom prst="rect">
            <a:avLst/>
          </a:prstGeom>
        </p:spPr>
        <p:txBody>
          <a:bodyPr vert="eaVert"/>
          <a:lstStyle/>
          <a:p>
            <a:pPr lvl="0"/>
            <a:r>
              <a:rPr lang="zh-CN" altLang="en-US" smtClean="0"/>
              <a:t>编辑母版文本样式</a:t>
            </a:r>
          </a:p>
          <a:p>
            <a:pPr lvl="1"/>
            <a:r>
              <a:rPr lang="zh-CN" altLang="en-US" smtClean="0"/>
              <a:t>第二级</a:t>
            </a:r>
          </a:p>
        </p:txBody>
      </p:sp>
      <p:sp>
        <p:nvSpPr>
          <p:cNvPr id="4" name="KSO_FD"/>
          <p:cNvSpPr>
            <a:spLocks noGrp="1"/>
          </p:cNvSpPr>
          <p:nvPr>
            <p:ph type="dt" sz="half" idx="10"/>
          </p:nvPr>
        </p:nvSpPr>
        <p:spPr>
          <a:xfrm>
            <a:off x="838200" y="6419854"/>
            <a:ext cx="2743200" cy="365125"/>
          </a:xfrm>
          <a:prstGeom prst="rect">
            <a:avLst/>
          </a:prstGeom>
        </p:spPr>
        <p:txBody>
          <a:bodyPr/>
          <a:lstStyle/>
          <a:p>
            <a:pPr>
              <a:defRPr/>
            </a:pPr>
            <a:fld id="{B02C8FE6-DF88-4440-A925-0650988D76E6}" type="datetimeFigureOut">
              <a:rPr lang="zh-CN" altLang="en-US" smtClean="0"/>
              <a:pPr>
                <a:defRPr/>
              </a:pPr>
              <a:t>2020/6/29 Monday</a:t>
            </a:fld>
            <a:endParaRPr lang="zh-CN" altLang="en-US"/>
          </a:p>
        </p:txBody>
      </p:sp>
      <p:sp>
        <p:nvSpPr>
          <p:cNvPr id="5" name="KSO_FT"/>
          <p:cNvSpPr>
            <a:spLocks noGrp="1"/>
          </p:cNvSpPr>
          <p:nvPr>
            <p:ph type="ftr" sz="quarter" idx="11"/>
          </p:nvPr>
        </p:nvSpPr>
        <p:spPr>
          <a:xfrm>
            <a:off x="4038600" y="6419854"/>
            <a:ext cx="4114800" cy="365125"/>
          </a:xfrm>
          <a:prstGeom prst="rect">
            <a:avLst/>
          </a:prstGeom>
        </p:spPr>
        <p:txBody>
          <a:bodyPr/>
          <a:lstStyle/>
          <a:p>
            <a:pPr>
              <a:defRPr/>
            </a:pPr>
            <a:endParaRPr lang="zh-CN" altLang="en-US"/>
          </a:p>
        </p:txBody>
      </p:sp>
      <p:sp>
        <p:nvSpPr>
          <p:cNvPr id="6" name="KSO_FN"/>
          <p:cNvSpPr>
            <a:spLocks noGrp="1"/>
          </p:cNvSpPr>
          <p:nvPr>
            <p:ph type="sldNum" sz="quarter" idx="12"/>
          </p:nvPr>
        </p:nvSpPr>
        <p:spPr>
          <a:xfrm>
            <a:off x="8610600" y="6419854"/>
            <a:ext cx="2743200" cy="365125"/>
          </a:xfrm>
          <a:prstGeom prst="rect">
            <a:avLst/>
          </a:prstGeom>
        </p:spPr>
        <p:txBody>
          <a:bodyPr/>
          <a:lstStyle/>
          <a:p>
            <a:pPr>
              <a:defRPr/>
            </a:pPr>
            <a:fld id="{0947C061-AB1F-412F-A331-9E5F56F80E57}" type="slidenum">
              <a:rPr lang="zh-CN" altLang="en-US" smtClean="0"/>
              <a:pPr>
                <a:defRPr/>
              </a:pPr>
              <a:t>‹#›</a:t>
            </a:fld>
            <a:endParaRPr lang="zh-CN" altLang="en-US"/>
          </a:p>
        </p:txBody>
      </p:sp>
    </p:spTree>
    <p:extLst>
      <p:ext uri="{BB962C8B-B14F-4D97-AF65-F5344CB8AC3E}">
        <p14:creationId xmlns:p14="http://schemas.microsoft.com/office/powerpoint/2010/main" val="36709222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标题幻灯片">
    <p:spTree>
      <p:nvGrpSpPr>
        <p:cNvPr id="1" name=""/>
        <p:cNvGrpSpPr/>
        <p:nvPr/>
      </p:nvGrpSpPr>
      <p:grpSpPr>
        <a:xfrm>
          <a:off x="0" y="0"/>
          <a:ext cx="0" cy="0"/>
          <a:chOff x="0" y="0"/>
          <a:chExt cx="0" cy="0"/>
        </a:xfrm>
      </p:grpSpPr>
      <p:grpSp>
        <p:nvGrpSpPr>
          <p:cNvPr id="15" name="组合 14"/>
          <p:cNvGrpSpPr/>
          <p:nvPr/>
        </p:nvGrpSpPr>
        <p:grpSpPr>
          <a:xfrm>
            <a:off x="112241" y="94525"/>
            <a:ext cx="11952819" cy="6667729"/>
            <a:chOff x="84181" y="94524"/>
            <a:chExt cx="8964614" cy="6667729"/>
          </a:xfrm>
        </p:grpSpPr>
        <p:sp>
          <p:nvSpPr>
            <p:cNvPr id="18" name="单圆角矩形 10"/>
            <p:cNvSpPr>
              <a:spLocks noChangeArrowheads="1"/>
            </p:cNvSpPr>
            <p:nvPr userDrawn="1"/>
          </p:nvSpPr>
          <p:spPr bwMode="auto">
            <a:xfrm flipH="1">
              <a:off x="84182" y="94524"/>
              <a:ext cx="8964613" cy="4537075"/>
            </a:xfrm>
            <a:custGeom>
              <a:avLst/>
              <a:gdLst>
                <a:gd name="T0" fmla="*/ 4482307 w 8964613"/>
                <a:gd name="T1" fmla="*/ 0 h 4537075"/>
                <a:gd name="T2" fmla="*/ 0 w 8964613"/>
                <a:gd name="T3" fmla="*/ 2268538 h 4537075"/>
                <a:gd name="T4" fmla="*/ 4482307 w 8964613"/>
                <a:gd name="T5" fmla="*/ 4537075 h 4537075"/>
                <a:gd name="T6" fmla="*/ 8964613 w 8964613"/>
                <a:gd name="T7" fmla="*/ 2268538 h 4537075"/>
                <a:gd name="T8" fmla="*/ 17694720 60000 65536"/>
                <a:gd name="T9" fmla="*/ 11796480 60000 65536"/>
                <a:gd name="T10" fmla="*/ 5898240 60000 65536"/>
                <a:gd name="T11" fmla="*/ 0 60000 65536"/>
                <a:gd name="T12" fmla="*/ 0 w 8964613"/>
                <a:gd name="T13" fmla="*/ 0 h 4537075"/>
                <a:gd name="T14" fmla="*/ 8651878 w 8964613"/>
                <a:gd name="T15" fmla="*/ 4537075 h 4537075"/>
              </a:gdLst>
              <a:ahLst/>
              <a:cxnLst>
                <a:cxn ang="T8">
                  <a:pos x="T0" y="T1"/>
                </a:cxn>
                <a:cxn ang="T9">
                  <a:pos x="T2" y="T3"/>
                </a:cxn>
                <a:cxn ang="T10">
                  <a:pos x="T4" y="T5"/>
                </a:cxn>
                <a:cxn ang="T11">
                  <a:pos x="T6" y="T7"/>
                </a:cxn>
              </a:cxnLst>
              <a:rect l="T12" t="T13" r="T14" b="T15"/>
              <a:pathLst>
                <a:path w="8964613" h="4537075">
                  <a:moveTo>
                    <a:pt x="0" y="0"/>
                  </a:moveTo>
                  <a:lnTo>
                    <a:pt x="7896858" y="0"/>
                  </a:lnTo>
                  <a:cubicBezTo>
                    <a:pt x="8486562" y="0"/>
                    <a:pt x="8964612" y="478050"/>
                    <a:pt x="8964612" y="1067755"/>
                  </a:cubicBezTo>
                  <a:cubicBezTo>
                    <a:pt x="8964612" y="1067755"/>
                    <a:pt x="8964611" y="1067756"/>
                    <a:pt x="8964611" y="1067757"/>
                  </a:cubicBezTo>
                  <a:lnTo>
                    <a:pt x="8964613" y="4537075"/>
                  </a:lnTo>
                  <a:lnTo>
                    <a:pt x="0" y="4537075"/>
                  </a:lnTo>
                  <a:close/>
                </a:path>
              </a:pathLst>
            </a:custGeom>
            <a:solidFill>
              <a:srgbClr val="FFCC0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2400">
                <a:solidFill>
                  <a:srgbClr val="FFFFFF"/>
                </a:solidFill>
              </a:endParaRPr>
            </a:p>
          </p:txBody>
        </p:sp>
        <p:sp>
          <p:nvSpPr>
            <p:cNvPr id="20" name="矩形 19"/>
            <p:cNvSpPr>
              <a:spLocks noChangeArrowheads="1"/>
            </p:cNvSpPr>
            <p:nvPr userDrawn="1"/>
          </p:nvSpPr>
          <p:spPr bwMode="auto">
            <a:xfrm>
              <a:off x="84181" y="4619895"/>
              <a:ext cx="8964613" cy="1266057"/>
            </a:xfrm>
            <a:prstGeom prst="rect">
              <a:avLst/>
            </a:prstGeom>
            <a:solidFill>
              <a:srgbClr val="FFCC00"/>
            </a:solidFill>
            <a:ln>
              <a:noFill/>
            </a:ln>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2400" b="1">
                <a:solidFill>
                  <a:srgbClr val="F4F1E3"/>
                </a:solidFill>
                <a:effectLst>
                  <a:outerShdw blurRad="38100" dist="38100" dir="2700000" algn="tl">
                    <a:srgbClr val="000000"/>
                  </a:outerShdw>
                </a:effectLst>
              </a:endParaRPr>
            </a:p>
          </p:txBody>
        </p:sp>
        <p:sp>
          <p:nvSpPr>
            <p:cNvPr id="19" name="矩形 11"/>
            <p:cNvSpPr>
              <a:spLocks noChangeArrowheads="1"/>
            </p:cNvSpPr>
            <p:nvPr userDrawn="1"/>
          </p:nvSpPr>
          <p:spPr bwMode="auto">
            <a:xfrm>
              <a:off x="84181" y="5471565"/>
              <a:ext cx="8964613" cy="1290688"/>
            </a:xfrm>
            <a:prstGeom prst="rect">
              <a:avLst/>
            </a:prstGeom>
            <a:solidFill>
              <a:srgbClr val="262626"/>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anose="020F0502020204030204" pitchFamily="34" charset="0"/>
                  <a:ea typeface="宋体" panose="02010600030101010101" pitchFamily="2" charset="-122"/>
                </a:defRPr>
              </a:lvl1pPr>
              <a:lvl2pPr marL="742950" indent="-285750" eaLnBrk="0" hangingPunct="0">
                <a:defRPr>
                  <a:solidFill>
                    <a:schemeClr val="tx1"/>
                  </a:solidFill>
                  <a:latin typeface="Calibri" panose="020F0502020204030204" pitchFamily="34" charset="0"/>
                  <a:ea typeface="宋体" panose="02010600030101010101" pitchFamily="2" charset="-122"/>
                </a:defRPr>
              </a:lvl2pPr>
              <a:lvl3pPr marL="1143000" indent="-228600" eaLnBrk="0" hangingPunct="0">
                <a:defRPr>
                  <a:solidFill>
                    <a:schemeClr val="tx1"/>
                  </a:solidFill>
                  <a:latin typeface="Calibri" panose="020F0502020204030204" pitchFamily="34" charset="0"/>
                  <a:ea typeface="宋体" panose="02010600030101010101" pitchFamily="2" charset="-122"/>
                </a:defRPr>
              </a:lvl3pPr>
              <a:lvl4pPr marL="1600200" indent="-228600" eaLnBrk="0" hangingPunct="0">
                <a:defRPr>
                  <a:solidFill>
                    <a:schemeClr val="tx1"/>
                  </a:solidFill>
                  <a:latin typeface="Calibri" panose="020F0502020204030204" pitchFamily="34" charset="0"/>
                  <a:ea typeface="宋体" panose="02010600030101010101" pitchFamily="2" charset="-122"/>
                </a:defRPr>
              </a:lvl4pPr>
              <a:lvl5pPr marL="2057400" indent="-228600" eaLnBrk="0" hangingPunct="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lgn="ctr" eaLnBrk="1" hangingPunct="1"/>
              <a:endParaRPr lang="zh-CN" altLang="en-US" sz="2400" b="1">
                <a:solidFill>
                  <a:srgbClr val="F4F1E3"/>
                </a:solidFill>
                <a:effectLst>
                  <a:outerShdw blurRad="38100" dist="38100" dir="2700000" algn="tl">
                    <a:srgbClr val="000000"/>
                  </a:outerShdw>
                </a:effectLst>
              </a:endParaRPr>
            </a:p>
          </p:txBody>
        </p:sp>
      </p:grpSp>
      <p:pic>
        <p:nvPicPr>
          <p:cNvPr id="14" name="Picture 9" descr="http://pica.nipic.com/2008-05-08/200858142654232_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54768" y="3507151"/>
            <a:ext cx="6752045" cy="2235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11292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15:guide id="0" orient="horz" pos="2160">
          <p15:clr>
            <a:srgbClr val="FBAE40"/>
          </p15:clr>
        </p15:guide>
        <p15:guide id="1" pos="6623">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417151486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节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8091026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extLst mod="1">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比较">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5378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2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22192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4967">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2289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0157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7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733096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KSO_BT1"/>
          <p:cNvSpPr>
            <a:spLocks noGrp="1"/>
          </p:cNvSpPr>
          <p:nvPr>
            <p:ph type="title"/>
          </p:nvPr>
        </p:nvSpPr>
        <p:spPr>
          <a:xfrm>
            <a:off x="1075644" y="235415"/>
            <a:ext cx="10377969" cy="796011"/>
          </a:xfrm>
          <a:prstGeom prst="rect">
            <a:avLst/>
          </a:prstGeom>
        </p:spPr>
        <p:txBody>
          <a:bodyPr>
            <a:normAutofit/>
          </a:bodyPr>
          <a:lstStyle>
            <a:lvl1pPr>
              <a:defRPr sz="3200">
                <a:solidFill>
                  <a:schemeClr val="tx1">
                    <a:lumMod val="50000"/>
                  </a:schemeClr>
                </a:solidFill>
              </a:defRPr>
            </a:lvl1pPr>
          </a:lstStyle>
          <a:p>
            <a:r>
              <a:rPr lang="zh-CN" altLang="en-US" smtClean="0"/>
              <a:t>单击此处编辑母版标题样式</a:t>
            </a:r>
            <a:endParaRPr lang="en-US" dirty="0"/>
          </a:p>
        </p:txBody>
      </p:sp>
      <p:sp>
        <p:nvSpPr>
          <p:cNvPr id="3" name="KSO_BC1"/>
          <p:cNvSpPr>
            <a:spLocks noGrp="1"/>
          </p:cNvSpPr>
          <p:nvPr>
            <p:ph idx="1"/>
          </p:nvPr>
        </p:nvSpPr>
        <p:spPr>
          <a:xfrm>
            <a:off x="838200" y="1133475"/>
            <a:ext cx="10852859" cy="5213358"/>
          </a:xfrm>
          <a:prstGeom prst="rect">
            <a:avLst/>
          </a:prstGeom>
        </p:spPr>
        <p:txBody>
          <a:bodyPr>
            <a:normAutofit/>
          </a:bodyPr>
          <a:lstStyle>
            <a:lvl1pPr>
              <a:defRPr sz="2800">
                <a:solidFill>
                  <a:schemeClr val="accent1">
                    <a:lumMod val="75000"/>
                  </a:schemeClr>
                </a:solidFill>
              </a:defRPr>
            </a:lvl1pPr>
            <a:lvl2pPr>
              <a:defRPr sz="1800"/>
            </a:lvl2pPr>
          </a:lstStyle>
          <a:p>
            <a:pPr lvl="0"/>
            <a:r>
              <a:rPr lang="zh-CN" altLang="en-US" smtClean="0"/>
              <a:t>编辑母版文本样式</a:t>
            </a:r>
          </a:p>
          <a:p>
            <a:pPr lvl="1"/>
            <a:r>
              <a:rPr lang="zh-CN" altLang="en-US" smtClean="0"/>
              <a:t>第二级</a:t>
            </a:r>
          </a:p>
        </p:txBody>
      </p:sp>
      <p:sp>
        <p:nvSpPr>
          <p:cNvPr id="4" name="KSO_FD"/>
          <p:cNvSpPr>
            <a:spLocks noGrp="1"/>
          </p:cNvSpPr>
          <p:nvPr>
            <p:ph type="dt" sz="half" idx="10"/>
          </p:nvPr>
        </p:nvSpPr>
        <p:spPr>
          <a:xfrm>
            <a:off x="838200" y="6419854"/>
            <a:ext cx="2743200" cy="365125"/>
          </a:xfrm>
          <a:prstGeom prst="rect">
            <a:avLst/>
          </a:prstGeom>
        </p:spPr>
        <p:txBody>
          <a:bodyPr/>
          <a:lstStyle/>
          <a:p>
            <a:fld id="{13D0CE79-49FB-443D-BEF8-6B709DE8FD0C}" type="datetimeFigureOut">
              <a:rPr lang="zh-CN" altLang="en-US" smtClean="0"/>
              <a:pPr/>
              <a:t>2020/6/29 Monday</a:t>
            </a:fld>
            <a:endParaRPr lang="zh-CN" altLang="en-US"/>
          </a:p>
        </p:txBody>
      </p:sp>
      <p:sp>
        <p:nvSpPr>
          <p:cNvPr id="5" name="KSO_FT"/>
          <p:cNvSpPr>
            <a:spLocks noGrp="1"/>
          </p:cNvSpPr>
          <p:nvPr>
            <p:ph type="ftr" sz="quarter" idx="11"/>
          </p:nvPr>
        </p:nvSpPr>
        <p:spPr>
          <a:xfrm>
            <a:off x="4038600" y="6419854"/>
            <a:ext cx="4114800" cy="365125"/>
          </a:xfrm>
          <a:prstGeom prst="rect">
            <a:avLst/>
          </a:prstGeom>
        </p:spPr>
        <p:txBody>
          <a:bodyPr/>
          <a:lstStyle/>
          <a:p>
            <a:endParaRPr lang="zh-CN" altLang="en-US"/>
          </a:p>
        </p:txBody>
      </p:sp>
      <p:sp>
        <p:nvSpPr>
          <p:cNvPr id="6" name="KSO_FN"/>
          <p:cNvSpPr>
            <a:spLocks noGrp="1"/>
          </p:cNvSpPr>
          <p:nvPr>
            <p:ph type="sldNum" sz="quarter" idx="12"/>
          </p:nvPr>
        </p:nvSpPr>
        <p:spPr>
          <a:xfrm>
            <a:off x="8610600" y="6419854"/>
            <a:ext cx="2743200" cy="365125"/>
          </a:xfrm>
          <a:prstGeom prst="rect">
            <a:avLst/>
          </a:prstGeom>
        </p:spPr>
        <p:txBody>
          <a:bodyPr/>
          <a:lstStyle/>
          <a:p>
            <a:fld id="{EF906490-237C-474C-BA2E-D98840BC1F8F}" type="slidenum">
              <a:rPr lang="zh-CN" altLang="en-US" smtClean="0"/>
              <a:pPr/>
              <a:t>‹#›</a:t>
            </a:fld>
            <a:endParaRPr lang="zh-CN" altLang="en-US"/>
          </a:p>
        </p:txBody>
      </p:sp>
    </p:spTree>
    <p:extLst>
      <p:ext uri="{BB962C8B-B14F-4D97-AF65-F5344CB8AC3E}">
        <p14:creationId xmlns:p14="http://schemas.microsoft.com/office/powerpoint/2010/main" val="10641101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8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35883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9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32708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17230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3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4887891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3_标题幻灯片">
    <p:spTree>
      <p:nvGrpSpPr>
        <p:cNvPr id="1" name=""/>
        <p:cNvGrpSpPr/>
        <p:nvPr/>
      </p:nvGrpSpPr>
      <p:grpSpPr>
        <a:xfrm>
          <a:off x="0" y="0"/>
          <a:ext cx="0" cy="0"/>
          <a:chOff x="0" y="0"/>
          <a:chExt cx="0" cy="0"/>
        </a:xfrm>
      </p:grpSpPr>
      <p:pic>
        <p:nvPicPr>
          <p:cNvPr id="14" name="图片 13"/>
          <p:cNvPicPr>
            <a:picLocks noChangeAspect="1"/>
          </p:cNvPicPr>
          <p:nvPr/>
        </p:nvPicPr>
        <p:blipFill rotWithShape="1">
          <a:blip r:embed="rId2">
            <a:extLst>
              <a:ext uri="{28A0092B-C50C-407E-A947-70E740481C1C}">
                <a14:useLocalDpi xmlns:a14="http://schemas.microsoft.com/office/drawing/2010/main" val="0"/>
              </a:ext>
            </a:extLst>
          </a:blip>
          <a:srcRect t="3882" b="8739"/>
          <a:stretch/>
        </p:blipFill>
        <p:spPr>
          <a:xfrm>
            <a:off x="0" y="0"/>
            <a:ext cx="12192000" cy="6858000"/>
          </a:xfrm>
          <a:prstGeom prst="rect">
            <a:avLst/>
          </a:prstGeom>
        </p:spPr>
      </p:pic>
    </p:spTree>
    <p:extLst>
      <p:ext uri="{BB962C8B-B14F-4D97-AF65-F5344CB8AC3E}">
        <p14:creationId xmlns:p14="http://schemas.microsoft.com/office/powerpoint/2010/main" val="185757779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mod="1">
    <p:ext uri="{DCECCB84-F9BA-43D5-87BE-67443E8EF086}">
      <p15:sldGuideLst xmlns:p15="http://schemas.microsoft.com/office/powerpoint/2012/main">
        <p15:guide id="0" orient="horz" pos="2160">
          <p15:clr>
            <a:srgbClr val="FBAE40"/>
          </p15:clr>
        </p15:guide>
        <p15:guide id="1" pos="6623">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96611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节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075230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mod="1">
    <p:ext uri="{DCECCB84-F9BA-43D5-87BE-67443E8EF086}">
      <p15:sldGuideLst xmlns:p15="http://schemas.microsoft.com/office/powerpoint/2012/main"/>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两栏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02718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仅标题">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50234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4_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34588580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pos="4967">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KSO_ST1"/>
          <p:cNvSpPr>
            <a:spLocks noGrp="1"/>
          </p:cNvSpPr>
          <p:nvPr>
            <p:ph type="title" hasCustomPrompt="1"/>
          </p:nvPr>
        </p:nvSpPr>
        <p:spPr>
          <a:xfrm>
            <a:off x="2098676" y="2108202"/>
            <a:ext cx="7994651" cy="1235075"/>
          </a:xfrm>
          <a:prstGeom prst="rect">
            <a:avLst/>
          </a:prstGeom>
        </p:spPr>
        <p:txBody>
          <a:bodyPr anchor="b">
            <a:normAutofit/>
          </a:bodyPr>
          <a:lstStyle>
            <a:lvl1pPr algn="ctr">
              <a:defRPr sz="2700">
                <a:solidFill>
                  <a:schemeClr val="tx2"/>
                </a:solidFill>
                <a:effectLst/>
              </a:defRPr>
            </a:lvl1pPr>
          </a:lstStyle>
          <a:p>
            <a:r>
              <a:rPr lang="zh-CN" altLang="en-US" dirty="0" smtClean="0"/>
              <a:t>此处添加您的标题</a:t>
            </a:r>
            <a:endParaRPr lang="en-US" dirty="0"/>
          </a:p>
        </p:txBody>
      </p:sp>
      <p:sp>
        <p:nvSpPr>
          <p:cNvPr id="3" name="KSO_ST2"/>
          <p:cNvSpPr>
            <a:spLocks noGrp="1"/>
          </p:cNvSpPr>
          <p:nvPr>
            <p:ph type="body" idx="1" hasCustomPrompt="1"/>
          </p:nvPr>
        </p:nvSpPr>
        <p:spPr>
          <a:xfrm>
            <a:off x="4050894" y="3400425"/>
            <a:ext cx="4090217" cy="357478"/>
          </a:xfrm>
          <a:prstGeom prst="roundRect">
            <a:avLst>
              <a:gd name="adj" fmla="val 50000"/>
            </a:avLst>
          </a:prstGeom>
          <a:solidFill>
            <a:schemeClr val="tx2">
              <a:lumMod val="40000"/>
              <a:lumOff val="60000"/>
            </a:schemeClr>
          </a:solidFill>
        </p:spPr>
        <p:txBody>
          <a:bodyPr anchor="ctr">
            <a:normAutofit/>
          </a:bodyPr>
          <a:lstStyle>
            <a:lvl1pPr marL="0" indent="0" algn="ctr">
              <a:buNone/>
              <a:defRPr sz="1200">
                <a:solidFill>
                  <a:schemeClr val="bg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zh-CN" altLang="en-US" dirty="0" smtClean="0"/>
              <a:t>单击此处添加您的副标题</a:t>
            </a:r>
            <a:endParaRPr lang="en-US" altLang="zh-CN" dirty="0"/>
          </a:p>
        </p:txBody>
      </p:sp>
      <p:sp>
        <p:nvSpPr>
          <p:cNvPr id="4" name="KSO_FD"/>
          <p:cNvSpPr>
            <a:spLocks noGrp="1"/>
          </p:cNvSpPr>
          <p:nvPr>
            <p:ph type="dt" sz="half" idx="10"/>
          </p:nvPr>
        </p:nvSpPr>
        <p:spPr>
          <a:xfrm>
            <a:off x="838200" y="6419854"/>
            <a:ext cx="2743200" cy="365125"/>
          </a:xfrm>
          <a:prstGeom prst="rect">
            <a:avLst/>
          </a:prstGeom>
        </p:spPr>
        <p:txBody>
          <a:bodyPr/>
          <a:lstStyle/>
          <a:p>
            <a:fld id="{13D0CE79-49FB-443D-BEF8-6B709DE8FD0C}" type="datetimeFigureOut">
              <a:rPr lang="zh-CN" altLang="en-US" smtClean="0"/>
              <a:pPr/>
              <a:t>2020/6/29 Monday</a:t>
            </a:fld>
            <a:endParaRPr lang="zh-CN" altLang="en-US"/>
          </a:p>
        </p:txBody>
      </p:sp>
      <p:sp>
        <p:nvSpPr>
          <p:cNvPr id="5" name="KSO_FT"/>
          <p:cNvSpPr>
            <a:spLocks noGrp="1"/>
          </p:cNvSpPr>
          <p:nvPr>
            <p:ph type="ftr" sz="quarter" idx="11"/>
          </p:nvPr>
        </p:nvSpPr>
        <p:spPr>
          <a:xfrm>
            <a:off x="4038600" y="6419854"/>
            <a:ext cx="4114800" cy="365125"/>
          </a:xfrm>
          <a:prstGeom prst="rect">
            <a:avLst/>
          </a:prstGeom>
        </p:spPr>
        <p:txBody>
          <a:bodyPr/>
          <a:lstStyle/>
          <a:p>
            <a:endParaRPr lang="zh-CN" altLang="en-US"/>
          </a:p>
        </p:txBody>
      </p:sp>
      <p:sp>
        <p:nvSpPr>
          <p:cNvPr id="6" name="KSO_FN"/>
          <p:cNvSpPr>
            <a:spLocks noGrp="1"/>
          </p:cNvSpPr>
          <p:nvPr>
            <p:ph type="sldNum" sz="quarter" idx="12"/>
          </p:nvPr>
        </p:nvSpPr>
        <p:spPr>
          <a:xfrm>
            <a:off x="8610600" y="6419854"/>
            <a:ext cx="2743200" cy="365125"/>
          </a:xfrm>
          <a:prstGeom prst="rect">
            <a:avLst/>
          </a:prstGeom>
        </p:spPr>
        <p:txBody>
          <a:bodyPr/>
          <a:lstStyle/>
          <a:p>
            <a:fld id="{EF906490-237C-474C-BA2E-D98840BC1F8F}" type="slidenum">
              <a:rPr lang="zh-CN" altLang="en-US" smtClean="0"/>
              <a:pPr/>
              <a:t>‹#›</a:t>
            </a:fld>
            <a:endParaRPr lang="zh-CN" altLang="en-US"/>
          </a:p>
        </p:txBody>
      </p:sp>
    </p:spTree>
    <p:extLst>
      <p:ext uri="{BB962C8B-B14F-4D97-AF65-F5344CB8AC3E}">
        <p14:creationId xmlns:p14="http://schemas.microsoft.com/office/powerpoint/2010/main" val="428169571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mod="1">
    <p:ext uri="{DCECCB84-F9BA-43D5-87BE-67443E8EF086}">
      <p15:sldGuideLst xmlns:p15="http://schemas.microsoft.com/office/powerpoint/2012/main"/>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510601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6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328822365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2_标题和内容">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33948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a:xfrm>
            <a:off x="1128033" y="184040"/>
            <a:ext cx="10377969" cy="796011"/>
          </a:xfrm>
          <a:prstGeom prst="rect">
            <a:avLst/>
          </a:prstGeom>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399823" y="1244603"/>
            <a:ext cx="5080000" cy="4932363"/>
          </a:xfrm>
          <a:prstGeom prst="rect">
            <a:avLst/>
          </a:prstGeom>
        </p:spPr>
        <p:txBody>
          <a:bodyPr/>
          <a:lstStyle/>
          <a:p>
            <a:pPr lvl="0"/>
            <a:r>
              <a:rPr lang="zh-CN" altLang="en-US" smtClean="0"/>
              <a:t>编辑母版文本样式</a:t>
            </a:r>
          </a:p>
          <a:p>
            <a:pPr lvl="1"/>
            <a:r>
              <a:rPr lang="zh-CN" altLang="en-US" smtClean="0"/>
              <a:t>第二级</a:t>
            </a:r>
          </a:p>
        </p:txBody>
      </p:sp>
      <p:sp>
        <p:nvSpPr>
          <p:cNvPr id="4" name="KSO_BC2"/>
          <p:cNvSpPr>
            <a:spLocks noGrp="1"/>
          </p:cNvSpPr>
          <p:nvPr>
            <p:ph sz="half" idx="2"/>
          </p:nvPr>
        </p:nvSpPr>
        <p:spPr>
          <a:xfrm>
            <a:off x="6519334" y="1244603"/>
            <a:ext cx="5094116" cy="4932363"/>
          </a:xfrm>
          <a:prstGeom prst="rect">
            <a:avLst/>
          </a:prstGeom>
        </p:spPr>
        <p:txBody>
          <a:bodyPr/>
          <a:lstStyle/>
          <a:p>
            <a:pPr lvl="0"/>
            <a:r>
              <a:rPr lang="zh-CN" altLang="en-US" smtClean="0"/>
              <a:t>编辑母版文本样式</a:t>
            </a:r>
          </a:p>
          <a:p>
            <a:pPr lvl="1"/>
            <a:r>
              <a:rPr lang="zh-CN" altLang="en-US" smtClean="0"/>
              <a:t>第二级</a:t>
            </a:r>
          </a:p>
        </p:txBody>
      </p:sp>
      <p:sp>
        <p:nvSpPr>
          <p:cNvPr id="5" name="KSO_FD"/>
          <p:cNvSpPr>
            <a:spLocks noGrp="1"/>
          </p:cNvSpPr>
          <p:nvPr>
            <p:ph type="dt" sz="half" idx="10"/>
          </p:nvPr>
        </p:nvSpPr>
        <p:spPr>
          <a:xfrm>
            <a:off x="838200" y="6419854"/>
            <a:ext cx="2743200" cy="365125"/>
          </a:xfrm>
          <a:prstGeom prst="rect">
            <a:avLst/>
          </a:prstGeom>
        </p:spPr>
        <p:txBody>
          <a:bodyPr/>
          <a:lstStyle/>
          <a:p>
            <a:pPr>
              <a:defRPr/>
            </a:pPr>
            <a:fld id="{988537E6-ACE6-4847-A134-ADC795017191}" type="datetimeFigureOut">
              <a:rPr lang="zh-CN" altLang="en-US" smtClean="0"/>
              <a:pPr>
                <a:defRPr/>
              </a:pPr>
              <a:t>2020/6/29 Monday</a:t>
            </a:fld>
            <a:endParaRPr lang="zh-CN" altLang="en-US"/>
          </a:p>
        </p:txBody>
      </p:sp>
      <p:sp>
        <p:nvSpPr>
          <p:cNvPr id="6" name="KSO_FT"/>
          <p:cNvSpPr>
            <a:spLocks noGrp="1"/>
          </p:cNvSpPr>
          <p:nvPr>
            <p:ph type="ftr" sz="quarter" idx="11"/>
          </p:nvPr>
        </p:nvSpPr>
        <p:spPr>
          <a:xfrm>
            <a:off x="4038600" y="6419854"/>
            <a:ext cx="4114800" cy="365125"/>
          </a:xfrm>
          <a:prstGeom prst="rect">
            <a:avLst/>
          </a:prstGeom>
        </p:spPr>
        <p:txBody>
          <a:bodyPr/>
          <a:lstStyle/>
          <a:p>
            <a:pPr>
              <a:defRPr/>
            </a:pPr>
            <a:endParaRPr lang="zh-CN" altLang="en-US"/>
          </a:p>
        </p:txBody>
      </p:sp>
      <p:sp>
        <p:nvSpPr>
          <p:cNvPr id="7" name="KSO_FN"/>
          <p:cNvSpPr>
            <a:spLocks noGrp="1"/>
          </p:cNvSpPr>
          <p:nvPr>
            <p:ph type="sldNum" sz="quarter" idx="12"/>
          </p:nvPr>
        </p:nvSpPr>
        <p:spPr>
          <a:xfrm>
            <a:off x="8610600" y="6419854"/>
            <a:ext cx="2743200" cy="365125"/>
          </a:xfrm>
          <a:prstGeom prst="rect">
            <a:avLst/>
          </a:prstGeom>
        </p:spPr>
        <p:txBody>
          <a:bodyPr/>
          <a:lstStyle/>
          <a:p>
            <a:pPr>
              <a:defRPr/>
            </a:pPr>
            <a:fld id="{FA758F74-EC55-4D7F-93CC-74888D2EA882}" type="slidenum">
              <a:rPr lang="zh-CN" altLang="en-US" smtClean="0"/>
              <a:pPr>
                <a:defRPr/>
              </a:pPr>
              <a:t>‹#›</a:t>
            </a:fld>
            <a:endParaRPr lang="zh-CN" altLang="en-US"/>
          </a:p>
        </p:txBody>
      </p:sp>
    </p:spTree>
    <p:extLst>
      <p:ext uri="{BB962C8B-B14F-4D97-AF65-F5344CB8AC3E}">
        <p14:creationId xmlns:p14="http://schemas.microsoft.com/office/powerpoint/2010/main" val="8259609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2302932" y="118532"/>
            <a:ext cx="9312101" cy="717022"/>
          </a:xfrm>
          <a:prstGeom prst="rect">
            <a:avLst/>
          </a:prstGeo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99436" y="1376362"/>
            <a:ext cx="5157787" cy="823912"/>
          </a:xfrm>
          <a:prstGeom prst="rect">
            <a:avLst/>
          </a:prstGeo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4" name="KSO_BC1"/>
          <p:cNvSpPr>
            <a:spLocks noGrp="1"/>
          </p:cNvSpPr>
          <p:nvPr>
            <p:ph sz="half" idx="2"/>
          </p:nvPr>
        </p:nvSpPr>
        <p:spPr>
          <a:xfrm>
            <a:off x="1099436" y="2200274"/>
            <a:ext cx="5157787" cy="3684588"/>
          </a:xfrm>
          <a:prstGeom prst="rect">
            <a:avLst/>
          </a:prstGeom>
        </p:spPr>
        <p:txBody>
          <a:bodyPr/>
          <a:lstStyle/>
          <a:p>
            <a:pPr lvl="0"/>
            <a:r>
              <a:rPr lang="zh-CN" altLang="en-US" smtClean="0"/>
              <a:t>编辑母版文本样式</a:t>
            </a:r>
          </a:p>
          <a:p>
            <a:pPr lvl="1"/>
            <a:r>
              <a:rPr lang="zh-CN" altLang="en-US" smtClean="0"/>
              <a:t>第二级</a:t>
            </a:r>
          </a:p>
        </p:txBody>
      </p:sp>
      <p:sp>
        <p:nvSpPr>
          <p:cNvPr id="5" name="Text Placeholder 4"/>
          <p:cNvSpPr>
            <a:spLocks noGrp="1"/>
          </p:cNvSpPr>
          <p:nvPr>
            <p:ph type="body" sz="quarter" idx="3"/>
          </p:nvPr>
        </p:nvSpPr>
        <p:spPr>
          <a:xfrm>
            <a:off x="6431847" y="1376362"/>
            <a:ext cx="5183188" cy="823912"/>
          </a:xfrm>
          <a:prstGeom prst="rect">
            <a:avLst/>
          </a:prstGeom>
        </p:spPr>
        <p:txBody>
          <a:bodyPr anchor="b">
            <a:normAutofit/>
          </a:bodyPr>
          <a:lstStyle>
            <a:lvl1pPr marL="0" indent="0">
              <a:buNone/>
              <a:defRPr sz="135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p>
        </p:txBody>
      </p:sp>
      <p:sp>
        <p:nvSpPr>
          <p:cNvPr id="6" name="KSO_BC2"/>
          <p:cNvSpPr>
            <a:spLocks noGrp="1"/>
          </p:cNvSpPr>
          <p:nvPr>
            <p:ph sz="quarter" idx="4"/>
          </p:nvPr>
        </p:nvSpPr>
        <p:spPr>
          <a:xfrm>
            <a:off x="6431847" y="2200274"/>
            <a:ext cx="5183188" cy="3684588"/>
          </a:xfrm>
          <a:prstGeom prst="rect">
            <a:avLst/>
          </a:prstGeom>
        </p:spPr>
        <p:txBody>
          <a:bodyPr/>
          <a:lstStyle/>
          <a:p>
            <a:pPr lvl="0"/>
            <a:r>
              <a:rPr lang="zh-CN" altLang="en-US" smtClean="0"/>
              <a:t>编辑母版文本样式</a:t>
            </a:r>
          </a:p>
          <a:p>
            <a:pPr lvl="1"/>
            <a:r>
              <a:rPr lang="zh-CN" altLang="en-US" smtClean="0"/>
              <a:t>第二级</a:t>
            </a:r>
          </a:p>
        </p:txBody>
      </p:sp>
      <p:sp>
        <p:nvSpPr>
          <p:cNvPr id="7" name="KSO_FD"/>
          <p:cNvSpPr>
            <a:spLocks noGrp="1"/>
          </p:cNvSpPr>
          <p:nvPr>
            <p:ph type="dt" sz="half" idx="10"/>
          </p:nvPr>
        </p:nvSpPr>
        <p:spPr>
          <a:xfrm>
            <a:off x="838200" y="6419854"/>
            <a:ext cx="2743200" cy="365125"/>
          </a:xfrm>
          <a:prstGeom prst="rect">
            <a:avLst/>
          </a:prstGeom>
        </p:spPr>
        <p:txBody>
          <a:bodyPr/>
          <a:lstStyle/>
          <a:p>
            <a:pPr>
              <a:defRPr/>
            </a:pPr>
            <a:fld id="{4A86E3D4-E9D8-48D0-B8BF-7355352BF75F}" type="datetimeFigureOut">
              <a:rPr lang="zh-CN" altLang="en-US" smtClean="0"/>
              <a:pPr>
                <a:defRPr/>
              </a:pPr>
              <a:t>2020/6/29 Monday</a:t>
            </a:fld>
            <a:endParaRPr lang="zh-CN" altLang="en-US"/>
          </a:p>
        </p:txBody>
      </p:sp>
      <p:sp>
        <p:nvSpPr>
          <p:cNvPr id="8" name="KSO_FT"/>
          <p:cNvSpPr>
            <a:spLocks noGrp="1"/>
          </p:cNvSpPr>
          <p:nvPr>
            <p:ph type="ftr" sz="quarter" idx="11"/>
          </p:nvPr>
        </p:nvSpPr>
        <p:spPr>
          <a:xfrm>
            <a:off x="4038600" y="6419854"/>
            <a:ext cx="4114800" cy="365125"/>
          </a:xfrm>
          <a:prstGeom prst="rect">
            <a:avLst/>
          </a:prstGeom>
        </p:spPr>
        <p:txBody>
          <a:bodyPr/>
          <a:lstStyle/>
          <a:p>
            <a:pPr>
              <a:defRPr/>
            </a:pPr>
            <a:endParaRPr lang="zh-CN" altLang="en-US"/>
          </a:p>
        </p:txBody>
      </p:sp>
      <p:sp>
        <p:nvSpPr>
          <p:cNvPr id="9" name="KSO_FN"/>
          <p:cNvSpPr>
            <a:spLocks noGrp="1"/>
          </p:cNvSpPr>
          <p:nvPr>
            <p:ph type="sldNum" sz="quarter" idx="12"/>
          </p:nvPr>
        </p:nvSpPr>
        <p:spPr>
          <a:xfrm>
            <a:off x="8610600" y="6419854"/>
            <a:ext cx="2743200" cy="365125"/>
          </a:xfrm>
          <a:prstGeom prst="rect">
            <a:avLst/>
          </a:prstGeom>
        </p:spPr>
        <p:txBody>
          <a:bodyPr/>
          <a:lstStyle/>
          <a:p>
            <a:pPr>
              <a:defRPr/>
            </a:pPr>
            <a:fld id="{98E90B2C-D0FC-451F-8629-47927A9B9E2C}" type="slidenum">
              <a:rPr lang="zh-CN" altLang="en-US" smtClean="0"/>
              <a:pPr>
                <a:defRPr/>
              </a:pPr>
              <a:t>‹#›</a:t>
            </a:fld>
            <a:endParaRPr lang="zh-CN" altLang="en-US"/>
          </a:p>
        </p:txBody>
      </p:sp>
    </p:spTree>
    <p:extLst>
      <p:ext uri="{BB962C8B-B14F-4D97-AF65-F5344CB8AC3E}">
        <p14:creationId xmlns:p14="http://schemas.microsoft.com/office/powerpoint/2010/main" val="41746789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p:nvPr>
        </p:nvSpPr>
        <p:spPr>
          <a:xfrm>
            <a:off x="1128033" y="184040"/>
            <a:ext cx="10377969" cy="796011"/>
          </a:xfrm>
          <a:prstGeom prst="rect">
            <a:avLst/>
          </a:prstGeom>
        </p:spPr>
        <p:txBody>
          <a:bodyPr/>
          <a:lstStyle/>
          <a:p>
            <a:r>
              <a:rPr lang="zh-CN" altLang="en-US" smtClean="0"/>
              <a:t>单击此处编辑母版标题样式</a:t>
            </a:r>
            <a:endParaRPr lang="en-US" dirty="0"/>
          </a:p>
        </p:txBody>
      </p:sp>
      <p:sp>
        <p:nvSpPr>
          <p:cNvPr id="3" name="KSO_FD"/>
          <p:cNvSpPr>
            <a:spLocks noGrp="1"/>
          </p:cNvSpPr>
          <p:nvPr>
            <p:ph type="dt" sz="half" idx="10"/>
          </p:nvPr>
        </p:nvSpPr>
        <p:spPr>
          <a:xfrm>
            <a:off x="838200" y="6419854"/>
            <a:ext cx="2743200" cy="365125"/>
          </a:xfrm>
          <a:prstGeom prst="rect">
            <a:avLst/>
          </a:prstGeom>
        </p:spPr>
        <p:txBody>
          <a:bodyPr/>
          <a:lstStyle/>
          <a:p>
            <a:pPr>
              <a:defRPr/>
            </a:pPr>
            <a:fld id="{999D985E-EA82-4B94-B038-8F0A09E73A46}" type="datetimeFigureOut">
              <a:rPr lang="zh-CN" altLang="en-US" smtClean="0"/>
              <a:pPr>
                <a:defRPr/>
              </a:pPr>
              <a:t>2020/6/29 Monday</a:t>
            </a:fld>
            <a:endParaRPr lang="zh-CN" altLang="en-US"/>
          </a:p>
        </p:txBody>
      </p:sp>
      <p:sp>
        <p:nvSpPr>
          <p:cNvPr id="4" name="KSO_FT"/>
          <p:cNvSpPr>
            <a:spLocks noGrp="1"/>
          </p:cNvSpPr>
          <p:nvPr>
            <p:ph type="ftr" sz="quarter" idx="11"/>
          </p:nvPr>
        </p:nvSpPr>
        <p:spPr>
          <a:xfrm>
            <a:off x="4038600" y="6419854"/>
            <a:ext cx="4114800" cy="365125"/>
          </a:xfrm>
          <a:prstGeom prst="rect">
            <a:avLst/>
          </a:prstGeom>
        </p:spPr>
        <p:txBody>
          <a:bodyPr/>
          <a:lstStyle/>
          <a:p>
            <a:pPr>
              <a:defRPr/>
            </a:pPr>
            <a:endParaRPr lang="zh-CN" altLang="en-US"/>
          </a:p>
        </p:txBody>
      </p:sp>
      <p:sp>
        <p:nvSpPr>
          <p:cNvPr id="5" name="KSO_FN"/>
          <p:cNvSpPr>
            <a:spLocks noGrp="1"/>
          </p:cNvSpPr>
          <p:nvPr>
            <p:ph type="sldNum" sz="quarter" idx="12"/>
          </p:nvPr>
        </p:nvSpPr>
        <p:spPr>
          <a:xfrm>
            <a:off x="8610600" y="6419854"/>
            <a:ext cx="2743200" cy="365125"/>
          </a:xfrm>
          <a:prstGeom prst="rect">
            <a:avLst/>
          </a:prstGeom>
        </p:spPr>
        <p:txBody>
          <a:bodyPr/>
          <a:lstStyle/>
          <a:p>
            <a:pPr>
              <a:defRPr/>
            </a:pPr>
            <a:fld id="{49C75C5A-7FE2-46B4-AA9E-2A09730BD952}" type="slidenum">
              <a:rPr lang="zh-CN" altLang="en-US" smtClean="0"/>
              <a:pPr>
                <a:defRPr/>
              </a:pPr>
              <a:t>‹#›</a:t>
            </a:fld>
            <a:endParaRPr lang="zh-CN" altLang="en-US"/>
          </a:p>
        </p:txBody>
      </p:sp>
    </p:spTree>
    <p:extLst>
      <p:ext uri="{BB962C8B-B14F-4D97-AF65-F5344CB8AC3E}">
        <p14:creationId xmlns:p14="http://schemas.microsoft.com/office/powerpoint/2010/main" val="174259488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KSO_FD"/>
          <p:cNvSpPr>
            <a:spLocks noGrp="1"/>
          </p:cNvSpPr>
          <p:nvPr>
            <p:ph type="dt" sz="half" idx="10"/>
          </p:nvPr>
        </p:nvSpPr>
        <p:spPr>
          <a:xfrm>
            <a:off x="838200" y="6419854"/>
            <a:ext cx="2743200" cy="365125"/>
          </a:xfrm>
          <a:prstGeom prst="rect">
            <a:avLst/>
          </a:prstGeom>
        </p:spPr>
        <p:txBody>
          <a:bodyPr/>
          <a:lstStyle/>
          <a:p>
            <a:pPr>
              <a:defRPr/>
            </a:pPr>
            <a:fld id="{AF3C1AB3-F4FC-4758-A6F1-E805F6DEC3C8}" type="datetimeFigureOut">
              <a:rPr lang="zh-CN" altLang="en-US" smtClean="0"/>
              <a:pPr>
                <a:defRPr/>
              </a:pPr>
              <a:t>2020/6/29 Monday</a:t>
            </a:fld>
            <a:endParaRPr lang="zh-CN" altLang="en-US"/>
          </a:p>
        </p:txBody>
      </p:sp>
      <p:sp>
        <p:nvSpPr>
          <p:cNvPr id="3" name="KSO_FT"/>
          <p:cNvSpPr>
            <a:spLocks noGrp="1"/>
          </p:cNvSpPr>
          <p:nvPr>
            <p:ph type="ftr" sz="quarter" idx="11"/>
          </p:nvPr>
        </p:nvSpPr>
        <p:spPr>
          <a:xfrm>
            <a:off x="4038600" y="6419854"/>
            <a:ext cx="4114800" cy="365125"/>
          </a:xfrm>
          <a:prstGeom prst="rect">
            <a:avLst/>
          </a:prstGeom>
        </p:spPr>
        <p:txBody>
          <a:bodyPr/>
          <a:lstStyle/>
          <a:p>
            <a:pPr>
              <a:defRPr/>
            </a:pPr>
            <a:endParaRPr lang="zh-CN" altLang="en-US"/>
          </a:p>
        </p:txBody>
      </p:sp>
      <p:sp>
        <p:nvSpPr>
          <p:cNvPr id="4" name="KSO_FN"/>
          <p:cNvSpPr>
            <a:spLocks noGrp="1"/>
          </p:cNvSpPr>
          <p:nvPr>
            <p:ph type="sldNum" sz="quarter" idx="12"/>
          </p:nvPr>
        </p:nvSpPr>
        <p:spPr>
          <a:xfrm>
            <a:off x="8610600" y="6419854"/>
            <a:ext cx="2743200" cy="365125"/>
          </a:xfrm>
          <a:prstGeom prst="rect">
            <a:avLst/>
          </a:prstGeom>
        </p:spPr>
        <p:txBody>
          <a:bodyPr/>
          <a:lstStyle/>
          <a:p>
            <a:pPr>
              <a:defRPr/>
            </a:pPr>
            <a:fld id="{64130F9A-F2FB-4C3F-8AEE-8616F143BE36}" type="slidenum">
              <a:rPr lang="zh-CN" altLang="en-US" smtClean="0"/>
              <a:pPr>
                <a:defRPr/>
              </a:pPr>
              <a:t>‹#›</a:t>
            </a:fld>
            <a:endParaRPr lang="zh-CN" altLang="en-US"/>
          </a:p>
        </p:txBody>
      </p:sp>
    </p:spTree>
    <p:extLst>
      <p:ext uri="{BB962C8B-B14F-4D97-AF65-F5344CB8AC3E}">
        <p14:creationId xmlns:p14="http://schemas.microsoft.com/office/powerpoint/2010/main" val="201779541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KSO_BT1"/>
          <p:cNvSpPr>
            <a:spLocks noGrp="1"/>
          </p:cNvSpPr>
          <p:nvPr>
            <p:ph type="title"/>
          </p:nvPr>
        </p:nvSpPr>
        <p:spPr>
          <a:xfrm>
            <a:off x="1144591" y="533402"/>
            <a:ext cx="3932237" cy="1600200"/>
          </a:xfrm>
          <a:prstGeom prst="rect">
            <a:avLst/>
          </a:prstGeom>
        </p:spPr>
        <p:txBody>
          <a:bodyPr anchor="b"/>
          <a:lstStyle>
            <a:lvl1pPr>
              <a:defRPr sz="2400"/>
            </a:lvl1pPr>
          </a:lstStyle>
          <a:p>
            <a:r>
              <a:rPr lang="zh-CN" altLang="en-US" smtClean="0"/>
              <a:t>单击此处编辑母版标题样式</a:t>
            </a:r>
            <a:endParaRPr lang="en-US" dirty="0"/>
          </a:p>
        </p:txBody>
      </p:sp>
      <p:sp>
        <p:nvSpPr>
          <p:cNvPr id="3" name="KSO_BC1"/>
          <p:cNvSpPr>
            <a:spLocks noGrp="1"/>
          </p:cNvSpPr>
          <p:nvPr>
            <p:ph idx="1"/>
          </p:nvPr>
        </p:nvSpPr>
        <p:spPr>
          <a:xfrm>
            <a:off x="5487989" y="1063631"/>
            <a:ext cx="6172200" cy="4873625"/>
          </a:xfrm>
          <a:prstGeom prst="rect">
            <a:avLst/>
          </a:prstGeo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zh-CN" altLang="en-US" smtClean="0"/>
              <a:t>编辑母版文本样式</a:t>
            </a:r>
          </a:p>
          <a:p>
            <a:pPr lvl="1"/>
            <a:r>
              <a:rPr lang="zh-CN" altLang="en-US" smtClean="0"/>
              <a:t>第二级</a:t>
            </a:r>
          </a:p>
        </p:txBody>
      </p:sp>
      <p:sp>
        <p:nvSpPr>
          <p:cNvPr id="4" name="KSO_BC2"/>
          <p:cNvSpPr>
            <a:spLocks noGrp="1"/>
          </p:cNvSpPr>
          <p:nvPr>
            <p:ph type="body" sz="half" idx="2"/>
          </p:nvPr>
        </p:nvSpPr>
        <p:spPr>
          <a:xfrm>
            <a:off x="1144591" y="2133602"/>
            <a:ext cx="393223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KSO_FD"/>
          <p:cNvSpPr>
            <a:spLocks noGrp="1"/>
          </p:cNvSpPr>
          <p:nvPr>
            <p:ph type="dt" sz="half" idx="10"/>
          </p:nvPr>
        </p:nvSpPr>
        <p:spPr>
          <a:xfrm>
            <a:off x="838200" y="6419854"/>
            <a:ext cx="2743200" cy="365125"/>
          </a:xfrm>
          <a:prstGeom prst="rect">
            <a:avLst/>
          </a:prstGeom>
        </p:spPr>
        <p:txBody>
          <a:bodyPr/>
          <a:lstStyle/>
          <a:p>
            <a:pPr>
              <a:defRPr/>
            </a:pPr>
            <a:fld id="{B4A39608-14CC-45B0-A05A-52E58536AAF2}" type="datetimeFigureOut">
              <a:rPr lang="zh-CN" altLang="en-US" smtClean="0"/>
              <a:pPr>
                <a:defRPr/>
              </a:pPr>
              <a:t>2020/6/29 Monday</a:t>
            </a:fld>
            <a:endParaRPr lang="zh-CN" altLang="en-US"/>
          </a:p>
        </p:txBody>
      </p:sp>
      <p:sp>
        <p:nvSpPr>
          <p:cNvPr id="6" name="KSO_FT"/>
          <p:cNvSpPr>
            <a:spLocks noGrp="1"/>
          </p:cNvSpPr>
          <p:nvPr>
            <p:ph type="ftr" sz="quarter" idx="11"/>
          </p:nvPr>
        </p:nvSpPr>
        <p:spPr>
          <a:xfrm>
            <a:off x="4038600" y="6419854"/>
            <a:ext cx="4114800" cy="365125"/>
          </a:xfrm>
          <a:prstGeom prst="rect">
            <a:avLst/>
          </a:prstGeom>
        </p:spPr>
        <p:txBody>
          <a:bodyPr/>
          <a:lstStyle/>
          <a:p>
            <a:pPr>
              <a:defRPr/>
            </a:pPr>
            <a:endParaRPr lang="zh-CN" altLang="en-US"/>
          </a:p>
        </p:txBody>
      </p:sp>
      <p:sp>
        <p:nvSpPr>
          <p:cNvPr id="7" name="KSO_FN"/>
          <p:cNvSpPr>
            <a:spLocks noGrp="1"/>
          </p:cNvSpPr>
          <p:nvPr>
            <p:ph type="sldNum" sz="quarter" idx="12"/>
          </p:nvPr>
        </p:nvSpPr>
        <p:spPr>
          <a:xfrm>
            <a:off x="8610600" y="6419854"/>
            <a:ext cx="2743200" cy="365125"/>
          </a:xfrm>
          <a:prstGeom prst="rect">
            <a:avLst/>
          </a:prstGeom>
        </p:spPr>
        <p:txBody>
          <a:bodyPr/>
          <a:lstStyle/>
          <a:p>
            <a:pPr>
              <a:defRPr/>
            </a:pPr>
            <a:fld id="{28786C9D-CA53-4840-8A95-E4C35AC6CD55}" type="slidenum">
              <a:rPr lang="zh-CN" altLang="en-US" smtClean="0"/>
              <a:pPr>
                <a:defRPr/>
              </a:pPr>
              <a:t>‹#›</a:t>
            </a:fld>
            <a:endParaRPr lang="zh-CN" altLang="en-US"/>
          </a:p>
        </p:txBody>
      </p:sp>
    </p:spTree>
    <p:extLst>
      <p:ext uri="{BB962C8B-B14F-4D97-AF65-F5344CB8AC3E}">
        <p14:creationId xmlns:p14="http://schemas.microsoft.com/office/powerpoint/2010/main" val="427837158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KSO_BT1"/>
          <p:cNvSpPr>
            <a:spLocks noGrp="1"/>
          </p:cNvSpPr>
          <p:nvPr>
            <p:ph type="title"/>
          </p:nvPr>
        </p:nvSpPr>
        <p:spPr>
          <a:xfrm>
            <a:off x="1246192" y="457200"/>
            <a:ext cx="3932237" cy="1600200"/>
          </a:xfrm>
          <a:prstGeom prst="rect">
            <a:avLst/>
          </a:prstGeom>
        </p:spPr>
        <p:txBody>
          <a:bodyPr anchor="b"/>
          <a:lstStyle>
            <a:lvl1pPr>
              <a:defRPr sz="24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5442833" y="987429"/>
            <a:ext cx="6172200" cy="4873625"/>
          </a:xfrm>
          <a:prstGeom prst="rect">
            <a:avLst/>
          </a:prstGeo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KSO_BC2"/>
          <p:cNvSpPr>
            <a:spLocks noGrp="1"/>
          </p:cNvSpPr>
          <p:nvPr>
            <p:ph type="body" sz="half" idx="2"/>
          </p:nvPr>
        </p:nvSpPr>
        <p:spPr>
          <a:xfrm>
            <a:off x="1246192" y="2057400"/>
            <a:ext cx="3932237"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p>
        </p:txBody>
      </p:sp>
      <p:sp>
        <p:nvSpPr>
          <p:cNvPr id="5" name="KSO_FD"/>
          <p:cNvSpPr>
            <a:spLocks noGrp="1"/>
          </p:cNvSpPr>
          <p:nvPr>
            <p:ph type="dt" sz="half" idx="10"/>
          </p:nvPr>
        </p:nvSpPr>
        <p:spPr>
          <a:xfrm>
            <a:off x="838200" y="6419854"/>
            <a:ext cx="2743200" cy="365125"/>
          </a:xfrm>
          <a:prstGeom prst="rect">
            <a:avLst/>
          </a:prstGeom>
        </p:spPr>
        <p:txBody>
          <a:bodyPr/>
          <a:lstStyle/>
          <a:p>
            <a:pPr>
              <a:defRPr/>
            </a:pPr>
            <a:fld id="{76782853-7996-49CD-BDC0-93B1E6C74CBF}" type="datetimeFigureOut">
              <a:rPr lang="zh-CN" altLang="en-US" smtClean="0"/>
              <a:pPr>
                <a:defRPr/>
              </a:pPr>
              <a:t>2020/6/29 Monday</a:t>
            </a:fld>
            <a:endParaRPr lang="zh-CN" altLang="en-US"/>
          </a:p>
        </p:txBody>
      </p:sp>
      <p:sp>
        <p:nvSpPr>
          <p:cNvPr id="6" name="KSO_FT"/>
          <p:cNvSpPr>
            <a:spLocks noGrp="1"/>
          </p:cNvSpPr>
          <p:nvPr>
            <p:ph type="ftr" sz="quarter" idx="11"/>
          </p:nvPr>
        </p:nvSpPr>
        <p:spPr>
          <a:xfrm>
            <a:off x="4038600" y="6419854"/>
            <a:ext cx="4114800" cy="365125"/>
          </a:xfrm>
          <a:prstGeom prst="rect">
            <a:avLst/>
          </a:prstGeom>
        </p:spPr>
        <p:txBody>
          <a:bodyPr/>
          <a:lstStyle/>
          <a:p>
            <a:pPr>
              <a:defRPr/>
            </a:pPr>
            <a:endParaRPr lang="zh-CN" altLang="en-US"/>
          </a:p>
        </p:txBody>
      </p:sp>
      <p:sp>
        <p:nvSpPr>
          <p:cNvPr id="7" name="KSO_FN"/>
          <p:cNvSpPr>
            <a:spLocks noGrp="1"/>
          </p:cNvSpPr>
          <p:nvPr>
            <p:ph type="sldNum" sz="quarter" idx="12"/>
          </p:nvPr>
        </p:nvSpPr>
        <p:spPr>
          <a:xfrm>
            <a:off x="8610600" y="6419854"/>
            <a:ext cx="2743200" cy="365125"/>
          </a:xfrm>
          <a:prstGeom prst="rect">
            <a:avLst/>
          </a:prstGeom>
        </p:spPr>
        <p:txBody>
          <a:bodyPr/>
          <a:lstStyle/>
          <a:p>
            <a:pPr>
              <a:defRPr/>
            </a:pPr>
            <a:fld id="{D3A77D83-92AB-4BAC-9DD1-D0D23CDCF3E5}" type="slidenum">
              <a:rPr lang="zh-CN" altLang="en-US" smtClean="0"/>
              <a:pPr>
                <a:defRPr/>
              </a:pPr>
              <a:t>‹#›</a:t>
            </a:fld>
            <a:endParaRPr lang="zh-CN" altLang="en-US"/>
          </a:p>
        </p:txBody>
      </p:sp>
    </p:spTree>
    <p:extLst>
      <p:ext uri="{BB962C8B-B14F-4D97-AF65-F5344CB8AC3E}">
        <p14:creationId xmlns:p14="http://schemas.microsoft.com/office/powerpoint/2010/main" val="2725990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1" name="图片 4"/>
          <p:cNvPicPr>
            <a:picLocks noChangeAspect="1"/>
          </p:cNvPicPr>
          <p:nvPr/>
        </p:nvPicPr>
        <p:blipFill>
          <a:blip r:embed="rId34"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矩形 6"/>
          <p:cNvSpPr/>
          <p:nvPr/>
        </p:nvSpPr>
        <p:spPr>
          <a:xfrm>
            <a:off x="0" y="0"/>
            <a:ext cx="12192000" cy="6858000"/>
          </a:xfrm>
          <a:prstGeom prst="rect">
            <a:avLst/>
          </a:prstGeom>
          <a:solidFill>
            <a:srgbClr val="FBFBFB">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8" name="组合 5"/>
          <p:cNvGrpSpPr>
            <a:grpSpLocks/>
          </p:cNvGrpSpPr>
          <p:nvPr/>
        </p:nvGrpSpPr>
        <p:grpSpPr bwMode="auto">
          <a:xfrm>
            <a:off x="234950" y="285750"/>
            <a:ext cx="700336" cy="563563"/>
            <a:chOff x="5075564" y="2933562"/>
            <a:chExt cx="2860947" cy="2302753"/>
          </a:xfrm>
        </p:grpSpPr>
        <p:sp>
          <p:nvSpPr>
            <p:cNvPr id="19" name="等腰三角形 18"/>
            <p:cNvSpPr/>
            <p:nvPr/>
          </p:nvSpPr>
          <p:spPr>
            <a:xfrm rot="10800000">
              <a:off x="5075564" y="2933562"/>
              <a:ext cx="2671864" cy="2302753"/>
            </a:xfrm>
            <a:prstGeom prst="triangle">
              <a:avLst/>
            </a:prstGeom>
            <a:solidFill>
              <a:schemeClr val="tx1">
                <a:alpha val="5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prstClr val="white"/>
                </a:solidFill>
              </a:endParaRPr>
            </a:p>
          </p:txBody>
        </p:sp>
        <p:sp>
          <p:nvSpPr>
            <p:cNvPr id="20" name="等腰三角形 19"/>
            <p:cNvSpPr/>
            <p:nvPr/>
          </p:nvSpPr>
          <p:spPr>
            <a:xfrm rot="10800000">
              <a:off x="6229913" y="3770338"/>
              <a:ext cx="1705585" cy="1465977"/>
            </a:xfrm>
            <a:prstGeom prst="triangle">
              <a:avLst/>
            </a:prstGeom>
            <a:solidFill>
              <a:srgbClr val="FFDE01">
                <a:alpha val="57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prstClr val="white"/>
                </a:solidFill>
              </a:endParaRPr>
            </a:p>
          </p:txBody>
        </p:sp>
      </p:grpSp>
      <p:pic>
        <p:nvPicPr>
          <p:cNvPr id="12" name="图片 11"/>
          <p:cNvPicPr>
            <a:picLocks noChangeAspect="1"/>
          </p:cNvPicPr>
          <p:nvPr userDrawn="1"/>
        </p:nvPicPr>
        <p:blipFill>
          <a:blip r:embed="rId35" cstate="print">
            <a:extLst>
              <a:ext uri="{28A0092B-C50C-407E-A947-70E740481C1C}">
                <a14:useLocalDpi xmlns:a14="http://schemas.microsoft.com/office/drawing/2010/main" val="0"/>
              </a:ext>
            </a:extLst>
          </a:blip>
          <a:stretch>
            <a:fillRect/>
          </a:stretch>
        </p:blipFill>
        <p:spPr>
          <a:xfrm>
            <a:off x="10667653" y="6039224"/>
            <a:ext cx="1524347" cy="818776"/>
          </a:xfrm>
          <a:prstGeom prst="rect">
            <a:avLst/>
          </a:prstGeom>
        </p:spPr>
      </p:pic>
    </p:spTree>
    <p:extLst>
      <p:ext uri="{BB962C8B-B14F-4D97-AF65-F5344CB8AC3E}">
        <p14:creationId xmlns:p14="http://schemas.microsoft.com/office/powerpoint/2010/main" val="783694184"/>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 id="2147483796" r:id="rId14"/>
    <p:sldLayoutId id="2147483797" r:id="rId15"/>
    <p:sldLayoutId id="2147483798" r:id="rId16"/>
    <p:sldLayoutId id="2147483799" r:id="rId17"/>
    <p:sldLayoutId id="2147483800" r:id="rId18"/>
    <p:sldLayoutId id="2147483802" r:id="rId19"/>
    <p:sldLayoutId id="2147483803" r:id="rId20"/>
    <p:sldLayoutId id="2147483804" r:id="rId21"/>
    <p:sldLayoutId id="2147483805" r:id="rId22"/>
    <p:sldLayoutId id="2147483807" r:id="rId23"/>
    <p:sldLayoutId id="2147483759" r:id="rId24"/>
    <p:sldLayoutId id="2147483760" r:id="rId25"/>
    <p:sldLayoutId id="2147483761" r:id="rId26"/>
    <p:sldLayoutId id="2147483762" r:id="rId27"/>
    <p:sldLayoutId id="2147483764" r:id="rId28"/>
    <p:sldLayoutId id="2147483770" r:id="rId29"/>
    <p:sldLayoutId id="2147483781" r:id="rId30"/>
    <p:sldLayoutId id="2147483808" r:id="rId31"/>
    <p:sldLayoutId id="2147483809" r:id="rId32"/>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txStyles>
    <p:titleStyle>
      <a:lvl1pPr algn="l" defTabSz="685800" rtl="0" eaLnBrk="1" latinLnBrk="0" hangingPunct="1">
        <a:lnSpc>
          <a:spcPct val="90000"/>
        </a:lnSpc>
        <a:spcBef>
          <a:spcPct val="0"/>
        </a:spcBef>
        <a:buNone/>
        <a:defRPr sz="3200" b="1" i="0" kern="1200" baseline="0">
          <a:solidFill>
            <a:srgbClr val="293049"/>
          </a:solidFill>
          <a:effectLst/>
          <a:latin typeface="+mj-ea"/>
          <a:ea typeface="+mj-ea"/>
          <a:cs typeface="+mj-cs"/>
        </a:defRPr>
      </a:lvl1pPr>
    </p:titleStyle>
    <p:bodyStyle>
      <a:lvl1pPr marL="361950" indent="-361950" algn="just" defTabSz="685800" rtl="0" eaLnBrk="1" latinLnBrk="0" hangingPunct="1">
        <a:lnSpc>
          <a:spcPct val="110000"/>
        </a:lnSpc>
        <a:spcBef>
          <a:spcPts val="1200"/>
        </a:spcBef>
        <a:spcAft>
          <a:spcPts val="0"/>
        </a:spcAft>
        <a:buClr>
          <a:schemeClr val="accent1"/>
        </a:buClr>
        <a:buSzPct val="50000"/>
        <a:buFont typeface="Wingdings 3" panose="05040102010807070707" pitchFamily="18" charset="2"/>
        <a:buChar char="p"/>
        <a:defRPr lang="zh-CN" altLang="en-US" sz="2800" kern="1200" baseline="0" dirty="0" smtClean="0">
          <a:solidFill>
            <a:schemeClr val="accent1">
              <a:lumMod val="75000"/>
            </a:schemeClr>
          </a:solidFill>
          <a:latin typeface="+mn-ea"/>
          <a:ea typeface="+mn-ea"/>
          <a:cs typeface="+mn-cs"/>
        </a:defRPr>
      </a:lvl1pPr>
      <a:lvl2pPr marL="361950" indent="-361950" algn="just" defTabSz="685800" rtl="0" eaLnBrk="1" latinLnBrk="0" hangingPunct="1">
        <a:lnSpc>
          <a:spcPct val="120000"/>
        </a:lnSpc>
        <a:spcBef>
          <a:spcPts val="0"/>
        </a:spcBef>
        <a:spcAft>
          <a:spcPts val="1200"/>
        </a:spcAft>
        <a:buClr>
          <a:schemeClr val="accent2">
            <a:lumMod val="60000"/>
            <a:lumOff val="40000"/>
          </a:schemeClr>
        </a:buClr>
        <a:buFont typeface="幼圆" panose="02010509060101010101" pitchFamily="49" charset="-122"/>
        <a:buChar char=" "/>
        <a:defRPr sz="1800" kern="1200" baseline="0">
          <a:solidFill>
            <a:schemeClr val="tx1"/>
          </a:solidFill>
          <a:latin typeface="+mn-ea"/>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Administrator\Desktop\新建文件夹\timg.jpg"/>
          <p:cNvPicPr>
            <a:picLocks noChangeAspect="1" noChangeArrowheads="1"/>
          </p:cNvPicPr>
          <p:nvPr/>
        </p:nvPicPr>
        <p:blipFill>
          <a:blip r:embed="rId2" cstate="print"/>
          <a:srcRect/>
          <a:stretch>
            <a:fillRect/>
          </a:stretch>
        </p:blipFill>
        <p:spPr bwMode="auto">
          <a:xfrm>
            <a:off x="911424" y="1484784"/>
            <a:ext cx="3960440" cy="396044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7" name="Rectangle 2"/>
          <p:cNvSpPr txBox="1">
            <a:spLocks noChangeArrowheads="1"/>
          </p:cNvSpPr>
          <p:nvPr/>
        </p:nvSpPr>
        <p:spPr bwMode="auto">
          <a:xfrm>
            <a:off x="5159896" y="3143534"/>
            <a:ext cx="5616624" cy="789521"/>
          </a:xfrm>
          <a:prstGeom prst="rect">
            <a:avLst/>
          </a:prstGeom>
          <a:noFill/>
          <a:ln>
            <a:miter lim="800000"/>
            <a:headEnd/>
            <a:tailEnd/>
          </a:ln>
        </p:spPr>
        <p:txBody>
          <a:bodyPr vert="horz" lIns="91440" tIns="45720" rIns="91440" bIns="45720" rtlCol="0" anchor="ctr">
            <a:noAutofit/>
          </a:bodyPr>
          <a:lstStyle/>
          <a:p>
            <a:pPr algn="ctr">
              <a:spcBef>
                <a:spcPct val="0"/>
              </a:spcBef>
              <a:defRPr/>
            </a:pPr>
            <a:r>
              <a:rPr lang="zh-CN" altLang="en-US" sz="4800" b="1" dirty="0" smtClean="0">
                <a:solidFill>
                  <a:schemeClr val="tx1">
                    <a:lumMod val="75000"/>
                  </a:schemeClr>
                </a:solidFill>
                <a:latin typeface="Times New Roman" panose="02020603050405020304" pitchFamily="18" charset="0"/>
                <a:ea typeface="宋体" panose="02010600030101010101" pitchFamily="2" charset="-122"/>
                <a:cs typeface="+mj-cs"/>
              </a:rPr>
              <a:t>果酒</a:t>
            </a:r>
            <a:r>
              <a:rPr lang="zh-CN" altLang="en-US" sz="4800" b="1" dirty="0">
                <a:solidFill>
                  <a:schemeClr val="tx1">
                    <a:lumMod val="75000"/>
                  </a:schemeClr>
                </a:solidFill>
                <a:latin typeface="Times New Roman" panose="02020603050405020304" pitchFamily="18" charset="0"/>
                <a:ea typeface="宋体" panose="02010600030101010101" pitchFamily="2" charset="-122"/>
                <a:cs typeface="+mj-cs"/>
              </a:rPr>
              <a:t>和果醋的制作</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827127819"/>
              </p:ext>
            </p:extLst>
          </p:nvPr>
        </p:nvGraphicFramePr>
        <p:xfrm>
          <a:off x="1199456" y="412425"/>
          <a:ext cx="4290498" cy="487680"/>
        </p:xfrm>
        <a:graphic>
          <a:graphicData uri="http://schemas.openxmlformats.org/drawingml/2006/table">
            <a:tbl>
              <a:tblPr/>
              <a:tblGrid>
                <a:gridCol w="4290498">
                  <a:extLst>
                    <a:ext uri="{9D8B030D-6E8A-4147-A177-3AD203B41FA5}">
                      <a16:colId xmlns:a16="http://schemas.microsoft.com/office/drawing/2014/main" val="20000"/>
                    </a:ext>
                  </a:extLst>
                </a:gridCol>
              </a:tblGrid>
              <a:tr h="0">
                <a:tc>
                  <a:txBody>
                    <a:bodyPr/>
                    <a:lstStyle/>
                    <a:p>
                      <a:pPr indent="266700" algn="just">
                        <a:lnSpc>
                          <a:spcPct val="100000"/>
                        </a:lnSpc>
                        <a:spcAft>
                          <a:spcPts val="0"/>
                        </a:spcAft>
                      </a:pPr>
                      <a:r>
                        <a:rPr lang="zh-CN" sz="3200" b="1" i="0" kern="100" baseline="0" dirty="0">
                          <a:solidFill>
                            <a:schemeClr val="tx1"/>
                          </a:solidFill>
                          <a:latin typeface="Times New Roman" panose="02020603050405020304" pitchFamily="18" charset="0"/>
                          <a:ea typeface="宋体" panose="02010600030101010101" pitchFamily="2" charset="-122"/>
                          <a:cs typeface="Times New Roman"/>
                        </a:rPr>
                        <a:t>四、结果分析与评价</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8436" name="矩形 2"/>
          <p:cNvSpPr>
            <a:spLocks noChangeArrowheads="1"/>
          </p:cNvSpPr>
          <p:nvPr/>
        </p:nvSpPr>
        <p:spPr bwMode="auto">
          <a:xfrm>
            <a:off x="1477260" y="1240046"/>
            <a:ext cx="4515980" cy="461665"/>
          </a:xfrm>
          <a:prstGeom prst="rect">
            <a:avLst/>
          </a:prstGeom>
          <a:noFill/>
          <a:ln w="9525">
            <a:noFill/>
            <a:miter lim="800000"/>
            <a:headEnd/>
            <a:tailEnd/>
          </a:ln>
        </p:spPr>
        <p:txBody>
          <a:bodyPr wrap="none">
            <a:spAutoFit/>
          </a:bodyPr>
          <a:lstStyle/>
          <a:p>
            <a:r>
              <a:rPr lang="zh-CN" altLang="zh-CN" sz="2400" b="1" dirty="0">
                <a:solidFill>
                  <a:srgbClr val="0000FF"/>
                </a:solidFill>
                <a:latin typeface="Times New Roman" panose="02020603050405020304" pitchFamily="18" charset="0"/>
                <a:ea typeface="宋体" panose="02010600030101010101" pitchFamily="2" charset="-122"/>
              </a:rPr>
              <a:t>分析讨论相关问题，加以评价。</a:t>
            </a:r>
            <a:endParaRPr lang="zh-CN" altLang="en-US" sz="2400" b="1" dirty="0">
              <a:solidFill>
                <a:srgbClr val="0000FF"/>
              </a:solidFill>
              <a:latin typeface="Times New Roman" panose="02020603050405020304" pitchFamily="18" charset="0"/>
              <a:ea typeface="宋体" panose="02010600030101010101" pitchFamily="2" charset="-122"/>
            </a:endParaRPr>
          </a:p>
        </p:txBody>
      </p:sp>
      <p:graphicFrame>
        <p:nvGraphicFramePr>
          <p:cNvPr id="4" name="表格 3"/>
          <p:cNvGraphicFramePr>
            <a:graphicFrameLocks noGrp="1"/>
          </p:cNvGraphicFramePr>
          <p:nvPr>
            <p:extLst>
              <p:ext uri="{D42A27DB-BD31-4B8C-83A1-F6EECF244321}">
                <p14:modId xmlns:p14="http://schemas.microsoft.com/office/powerpoint/2010/main" val="3604808908"/>
              </p:ext>
            </p:extLst>
          </p:nvPr>
        </p:nvGraphicFramePr>
        <p:xfrm>
          <a:off x="1462960" y="1786512"/>
          <a:ext cx="8928992" cy="1426464"/>
        </p:xfrm>
        <a:graphic>
          <a:graphicData uri="http://schemas.openxmlformats.org/drawingml/2006/table">
            <a:tbl>
              <a:tblPr/>
              <a:tblGrid>
                <a:gridCol w="8928992">
                  <a:extLst>
                    <a:ext uri="{9D8B030D-6E8A-4147-A177-3AD203B41FA5}">
                      <a16:colId xmlns:a16="http://schemas.microsoft.com/office/drawing/2014/main" val="20000"/>
                    </a:ext>
                  </a:extLst>
                </a:gridCol>
              </a:tblGrid>
              <a:tr h="0">
                <a:tc>
                  <a:txBody>
                    <a:bodyPr/>
                    <a:lstStyle/>
                    <a:p>
                      <a:pPr marL="0" indent="0" algn="l">
                        <a:lnSpc>
                          <a:spcPct val="130000"/>
                        </a:lnSpc>
                        <a:spcAft>
                          <a:spcPts val="600"/>
                        </a:spcAft>
                      </a:pPr>
                      <a:r>
                        <a:rPr lang="zh-CN" sz="2400" b="1" i="0" kern="100" baseline="0" dirty="0">
                          <a:latin typeface="Times New Roman" panose="02020603050405020304" pitchFamily="18" charset="0"/>
                          <a:ea typeface="宋体" panose="02010600030101010101" pitchFamily="2" charset="-122"/>
                          <a:cs typeface="Times New Roman"/>
                        </a:rPr>
                        <a:t>问题</a:t>
                      </a:r>
                      <a:r>
                        <a:rPr lang="en-US" sz="2400" b="1" i="0" kern="100" baseline="0" dirty="0">
                          <a:latin typeface="Times New Roman" panose="02020603050405020304" pitchFamily="18" charset="0"/>
                          <a:ea typeface="宋体" panose="02010600030101010101" pitchFamily="2" charset="-122"/>
                          <a:cs typeface="Times New Roman"/>
                        </a:rPr>
                        <a:t>1</a:t>
                      </a:r>
                      <a:r>
                        <a:rPr lang="zh-CN" sz="2400" b="1" i="0" kern="100" baseline="0" dirty="0">
                          <a:latin typeface="Times New Roman" panose="02020603050405020304" pitchFamily="18" charset="0"/>
                          <a:ea typeface="宋体" panose="02010600030101010101" pitchFamily="2" charset="-122"/>
                          <a:cs typeface="Times New Roman"/>
                        </a:rPr>
                        <a:t>：在制葡萄酒和葡萄醋过程中，发酵液分别有哪些变化？其中最明显的变化发生在发酵后多少天？你能分析引起变化的原因吗？</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30721" name="Rectangle 1"/>
          <p:cNvSpPr>
            <a:spLocks noChangeArrowheads="1"/>
          </p:cNvSpPr>
          <p:nvPr/>
        </p:nvSpPr>
        <p:spPr bwMode="auto">
          <a:xfrm>
            <a:off x="1425887" y="3284984"/>
            <a:ext cx="9003138" cy="2012859"/>
          </a:xfrm>
          <a:prstGeom prst="rect">
            <a:avLst/>
          </a:prstGeom>
          <a:noFill/>
          <a:ln w="9525">
            <a:noFill/>
            <a:miter lim="800000"/>
            <a:headEnd/>
            <a:tailEnd/>
          </a:ln>
          <a:effectLst>
            <a:prstShdw prst="shdw18" dist="17961" dir="13500000">
              <a:schemeClr val="accent1">
                <a:gamma/>
                <a:shade val="60000"/>
                <a:invGamma/>
              </a:schemeClr>
            </a:prstShdw>
          </a:effectLst>
        </p:spPr>
        <p:txBody>
          <a:bodyPr wrap="square" anchor="ctr">
            <a:spAutoFit/>
          </a:bodyPr>
          <a:lstStyle/>
          <a:p>
            <a:pPr eaLnBrk="0" hangingPunct="0">
              <a:lnSpc>
                <a:spcPct val="130000"/>
              </a:lnSpc>
              <a:defRPr/>
            </a:pPr>
            <a:r>
              <a:rPr lang="zh-CN" altLang="en-US" sz="2400" b="1" dirty="0">
                <a:solidFill>
                  <a:srgbClr val="FF0000"/>
                </a:solidFill>
                <a:latin typeface="Times New Roman" panose="02020603050405020304" pitchFamily="18" charset="0"/>
                <a:ea typeface="宋体" panose="02010600030101010101" pitchFamily="2" charset="-122"/>
                <a:cs typeface="Times New Roman" pitchFamily="18" charset="0"/>
              </a:rPr>
              <a:t>由于发酵作用，葡萄浆中糖分大部分转变为</a:t>
            </a:r>
            <a:r>
              <a:rPr lang="en-US" altLang="zh-CN" sz="2400" b="1" dirty="0">
                <a:solidFill>
                  <a:srgbClr val="FF0000"/>
                </a:solidFill>
                <a:latin typeface="Times New Roman" panose="02020603050405020304" pitchFamily="18" charset="0"/>
                <a:ea typeface="宋体" panose="02010600030101010101" pitchFamily="2" charset="-122"/>
                <a:cs typeface="Times New Roman" pitchFamily="18" charset="0"/>
              </a:rPr>
              <a:t>CO</a:t>
            </a:r>
            <a:r>
              <a:rPr lang="en-US" altLang="zh-CN" sz="2400" b="1" baseline="-30000" dirty="0">
                <a:solidFill>
                  <a:srgbClr val="FF0000"/>
                </a:solidFill>
                <a:latin typeface="Times New Roman" panose="02020603050405020304" pitchFamily="18" charset="0"/>
                <a:ea typeface="宋体" panose="02010600030101010101" pitchFamily="2" charset="-122"/>
                <a:cs typeface="Times New Roman" pitchFamily="18" charset="0"/>
              </a:rPr>
              <a:t>2</a:t>
            </a:r>
            <a:r>
              <a:rPr lang="zh-CN" altLang="en-US" sz="2400" b="1" dirty="0">
                <a:solidFill>
                  <a:srgbClr val="FF0000"/>
                </a:solidFill>
                <a:latin typeface="Times New Roman" panose="02020603050405020304" pitchFamily="18" charset="0"/>
                <a:ea typeface="宋体" panose="02010600030101010101" pitchFamily="2" charset="-122"/>
                <a:cs typeface="Times New Roman" pitchFamily="18" charset="0"/>
              </a:rPr>
              <a:t>和</a:t>
            </a:r>
            <a:r>
              <a:rPr lang="en-US" altLang="zh-CN" sz="2400" b="1" dirty="0">
                <a:solidFill>
                  <a:srgbClr val="FF0000"/>
                </a:solidFill>
                <a:latin typeface="Times New Roman" panose="02020603050405020304" pitchFamily="18" charset="0"/>
                <a:ea typeface="宋体" panose="02010600030101010101" pitchFamily="2" charset="-122"/>
                <a:cs typeface="Times New Roman" pitchFamily="18" charset="0"/>
              </a:rPr>
              <a:t>C</a:t>
            </a:r>
            <a:r>
              <a:rPr lang="en-US" altLang="zh-CN" sz="2400" b="1" baseline="-30000" dirty="0">
                <a:solidFill>
                  <a:srgbClr val="FF0000"/>
                </a:solidFill>
                <a:latin typeface="Times New Roman" panose="02020603050405020304" pitchFamily="18" charset="0"/>
                <a:ea typeface="宋体" panose="02010600030101010101" pitchFamily="2" charset="-122"/>
                <a:cs typeface="Times New Roman" pitchFamily="18" charset="0"/>
              </a:rPr>
              <a:t>2</a:t>
            </a:r>
            <a:r>
              <a:rPr lang="en-US" altLang="zh-CN" sz="2400" b="1" dirty="0">
                <a:solidFill>
                  <a:srgbClr val="FF0000"/>
                </a:solidFill>
                <a:latin typeface="Times New Roman" panose="02020603050405020304" pitchFamily="18" charset="0"/>
                <a:ea typeface="宋体" panose="02010600030101010101" pitchFamily="2" charset="-122"/>
                <a:cs typeface="Times New Roman" pitchFamily="18" charset="0"/>
              </a:rPr>
              <a:t>H</a:t>
            </a:r>
            <a:r>
              <a:rPr lang="en-US" altLang="zh-CN" sz="2400" b="1" baseline="-30000" dirty="0">
                <a:solidFill>
                  <a:srgbClr val="FF0000"/>
                </a:solidFill>
                <a:latin typeface="Times New Roman" panose="02020603050405020304" pitchFamily="18" charset="0"/>
                <a:ea typeface="宋体" panose="02010600030101010101" pitchFamily="2" charset="-122"/>
                <a:cs typeface="Times New Roman" pitchFamily="18" charset="0"/>
              </a:rPr>
              <a:t>5</a:t>
            </a:r>
            <a:r>
              <a:rPr lang="en-US" altLang="zh-CN" sz="2400" b="1" dirty="0">
                <a:solidFill>
                  <a:srgbClr val="FF0000"/>
                </a:solidFill>
                <a:latin typeface="Times New Roman" panose="02020603050405020304" pitchFamily="18" charset="0"/>
                <a:ea typeface="宋体" panose="02010600030101010101" pitchFamily="2" charset="-122"/>
                <a:cs typeface="Times New Roman" pitchFamily="18" charset="0"/>
              </a:rPr>
              <a:t>OH</a:t>
            </a:r>
            <a:r>
              <a:rPr lang="zh-CN" altLang="en-US" sz="2400" b="1" dirty="0">
                <a:solidFill>
                  <a:srgbClr val="FF0000"/>
                </a:solidFill>
                <a:latin typeface="Times New Roman" panose="02020603050405020304" pitchFamily="18" charset="0"/>
                <a:ea typeface="宋体" panose="02010600030101010101" pitchFamily="2" charset="-122"/>
                <a:cs typeface="Times New Roman" pitchFamily="18" charset="0"/>
              </a:rPr>
              <a:t>，及少量的发酵副产品。</a:t>
            </a:r>
            <a:r>
              <a:rPr lang="en-US" altLang="zh-CN" sz="2400" b="1" dirty="0">
                <a:solidFill>
                  <a:srgbClr val="FF0000"/>
                </a:solidFill>
                <a:latin typeface="Times New Roman" panose="02020603050405020304" pitchFamily="18" charset="0"/>
                <a:ea typeface="宋体" panose="02010600030101010101" pitchFamily="2" charset="-122"/>
                <a:cs typeface="Times New Roman" pitchFamily="18" charset="0"/>
              </a:rPr>
              <a:t>CO</a:t>
            </a:r>
            <a:r>
              <a:rPr lang="en-US" altLang="zh-CN" sz="2400" b="1" baseline="-30000" dirty="0">
                <a:solidFill>
                  <a:srgbClr val="FF0000"/>
                </a:solidFill>
                <a:latin typeface="Times New Roman" panose="02020603050405020304" pitchFamily="18" charset="0"/>
                <a:ea typeface="宋体" panose="02010600030101010101" pitchFamily="2" charset="-122"/>
                <a:cs typeface="Times New Roman" pitchFamily="18" charset="0"/>
              </a:rPr>
              <a:t>2</a:t>
            </a:r>
            <a:r>
              <a:rPr lang="zh-CN" altLang="en-US" sz="2400" b="1" dirty="0">
                <a:solidFill>
                  <a:srgbClr val="FF0000"/>
                </a:solidFill>
                <a:latin typeface="Times New Roman" panose="02020603050405020304" pitchFamily="18" charset="0"/>
                <a:ea typeface="宋体" panose="02010600030101010101" pitchFamily="2" charset="-122"/>
                <a:cs typeface="Times New Roman" pitchFamily="18" charset="0"/>
              </a:rPr>
              <a:t>排出越来越旺盛，使发酵液出现沸腾，</a:t>
            </a:r>
            <a:r>
              <a:rPr lang="en-US" altLang="zh-CN" sz="2400" b="1" dirty="0">
                <a:solidFill>
                  <a:srgbClr val="FF0000"/>
                </a:solidFill>
                <a:latin typeface="Times New Roman" panose="02020603050405020304" pitchFamily="18" charset="0"/>
                <a:ea typeface="宋体" panose="02010600030101010101" pitchFamily="2" charset="-122"/>
                <a:cs typeface="Times New Roman" pitchFamily="18" charset="0"/>
              </a:rPr>
              <a:t>CO</a:t>
            </a:r>
            <a:r>
              <a:rPr lang="en-US" altLang="zh-CN" sz="2400" b="1" baseline="-30000" dirty="0">
                <a:solidFill>
                  <a:srgbClr val="FF0000"/>
                </a:solidFill>
                <a:latin typeface="Times New Roman" panose="02020603050405020304" pitchFamily="18" charset="0"/>
                <a:ea typeface="宋体" panose="02010600030101010101" pitchFamily="2" charset="-122"/>
                <a:cs typeface="Times New Roman" pitchFamily="18" charset="0"/>
              </a:rPr>
              <a:t>2</a:t>
            </a:r>
            <a:r>
              <a:rPr lang="zh-CN" altLang="en-US" sz="2400" b="1" dirty="0">
                <a:solidFill>
                  <a:srgbClr val="FF0000"/>
                </a:solidFill>
                <a:latin typeface="Times New Roman" panose="02020603050405020304" pitchFamily="18" charset="0"/>
                <a:ea typeface="宋体" panose="02010600030101010101" pitchFamily="2" charset="-122"/>
                <a:cs typeface="Times New Roman" pitchFamily="18" charset="0"/>
              </a:rPr>
              <a:t>从排气口排出，在发酵</a:t>
            </a:r>
            <a:r>
              <a:rPr lang="en-US" altLang="zh-CN" sz="2400" b="1" dirty="0">
                <a:solidFill>
                  <a:srgbClr val="FF0000"/>
                </a:solidFill>
                <a:latin typeface="Times New Roman" panose="02020603050405020304" pitchFamily="18" charset="0"/>
                <a:ea typeface="宋体" panose="02010600030101010101" pitchFamily="2" charset="-122"/>
                <a:cs typeface="Times New Roman" pitchFamily="18" charset="0"/>
              </a:rPr>
              <a:t>10</a:t>
            </a:r>
            <a:r>
              <a:rPr lang="zh-CN" altLang="en-US" sz="2400" b="1" dirty="0">
                <a:solidFill>
                  <a:srgbClr val="FF0000"/>
                </a:solidFill>
                <a:latin typeface="Times New Roman" panose="02020603050405020304" pitchFamily="18" charset="0"/>
                <a:ea typeface="宋体" panose="02010600030101010101" pitchFamily="2" charset="-122"/>
                <a:cs typeface="Times New Roman" pitchFamily="18" charset="0"/>
              </a:rPr>
              <a:t>天后，现象最明显。发酵过程产热，会使发酵液温度上升，但酒精发酵温度应严格控制在</a:t>
            </a:r>
            <a:r>
              <a:rPr lang="en-US" altLang="zh-CN" sz="2400" b="1" dirty="0">
                <a:solidFill>
                  <a:srgbClr val="FF0000"/>
                </a:solidFill>
                <a:latin typeface="Times New Roman" panose="02020603050405020304" pitchFamily="18" charset="0"/>
                <a:ea typeface="宋体" panose="02010600030101010101" pitchFamily="2" charset="-122"/>
                <a:cs typeface="Times New Roman" pitchFamily="18" charset="0"/>
              </a:rPr>
              <a:t>18℃</a:t>
            </a:r>
            <a:r>
              <a:rPr lang="zh-CN" altLang="en-US" sz="2400" b="1" dirty="0">
                <a:solidFill>
                  <a:srgbClr val="FF0000"/>
                </a:solidFill>
                <a:latin typeface="Times New Roman" panose="02020603050405020304" pitchFamily="18" charset="0"/>
                <a:ea typeface="宋体" panose="02010600030101010101" pitchFamily="2" charset="-122"/>
                <a:cs typeface="Times New Roman" pitchFamily="18" charset="0"/>
              </a:rPr>
              <a:t>～</a:t>
            </a:r>
            <a:r>
              <a:rPr lang="en-US" altLang="zh-CN" sz="2400" b="1" dirty="0">
                <a:solidFill>
                  <a:srgbClr val="FF0000"/>
                </a:solidFill>
                <a:latin typeface="Times New Roman" panose="02020603050405020304" pitchFamily="18" charset="0"/>
                <a:ea typeface="宋体" panose="02010600030101010101" pitchFamily="2" charset="-122"/>
                <a:cs typeface="Times New Roman" pitchFamily="18" charset="0"/>
              </a:rPr>
              <a:t>25℃</a:t>
            </a:r>
            <a:r>
              <a:rPr lang="zh-CN" altLang="en-US" sz="2400" b="1" dirty="0">
                <a:solidFill>
                  <a:srgbClr val="FF0000"/>
                </a:solidFill>
                <a:latin typeface="Times New Roman" panose="02020603050405020304" pitchFamily="18" charset="0"/>
                <a:ea typeface="宋体" panose="02010600030101010101" pitchFamily="2" charset="-122"/>
                <a:cs typeface="Times New Roman" pitchFamily="18" charset="0"/>
              </a:rPr>
              <a:t>。</a:t>
            </a:r>
            <a:endParaRPr lang="zh-CN" altLang="en-US" sz="2400" b="1" dirty="0">
              <a:latin typeface="Times New Roman" panose="02020603050405020304" pitchFamily="18"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721"/>
                                        </p:tgtEl>
                                        <p:attrNameLst>
                                          <p:attrName>style.visibility</p:attrName>
                                        </p:attrNameLst>
                                      </p:cBhvr>
                                      <p:to>
                                        <p:strVal val="visible"/>
                                      </p:to>
                                    </p:set>
                                    <p:animEffect transition="in" filter="blinds(horizontal)">
                                      <p:cBhvr>
                                        <p:cTn id="7" dur="500"/>
                                        <p:tgtEl>
                                          <p:spTgt spid="30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2111804697"/>
              </p:ext>
            </p:extLst>
          </p:nvPr>
        </p:nvGraphicFramePr>
        <p:xfrm>
          <a:off x="1512938" y="1268760"/>
          <a:ext cx="9110215" cy="1316736"/>
        </p:xfrm>
        <a:graphic>
          <a:graphicData uri="http://schemas.openxmlformats.org/drawingml/2006/table">
            <a:tbl>
              <a:tblPr/>
              <a:tblGrid>
                <a:gridCol w="9110215">
                  <a:extLst>
                    <a:ext uri="{9D8B030D-6E8A-4147-A177-3AD203B41FA5}">
                      <a16:colId xmlns:a16="http://schemas.microsoft.com/office/drawing/2014/main" val="20000"/>
                    </a:ext>
                  </a:extLst>
                </a:gridCol>
              </a:tblGrid>
              <a:tr h="0">
                <a:tc>
                  <a:txBody>
                    <a:bodyPr/>
                    <a:lstStyle/>
                    <a:p>
                      <a:pPr marL="0" indent="0" algn="l">
                        <a:lnSpc>
                          <a:spcPct val="120000"/>
                        </a:lnSpc>
                        <a:spcAft>
                          <a:spcPts val="600"/>
                        </a:spcAft>
                      </a:pPr>
                      <a:r>
                        <a:rPr lang="zh-CN" sz="2400" b="1" i="0" kern="100" baseline="0" dirty="0">
                          <a:latin typeface="Times New Roman" panose="02020603050405020304" pitchFamily="18" charset="0"/>
                          <a:ea typeface="宋体" panose="02010600030101010101" pitchFamily="2" charset="-122"/>
                          <a:cs typeface="Times New Roman"/>
                        </a:rPr>
                        <a:t>问题</a:t>
                      </a:r>
                      <a:r>
                        <a:rPr lang="en-US" sz="2400" b="1" i="0" kern="100" baseline="0" dirty="0">
                          <a:latin typeface="Times New Roman" panose="02020603050405020304" pitchFamily="18" charset="0"/>
                          <a:ea typeface="宋体" panose="02010600030101010101" pitchFamily="2" charset="-122"/>
                          <a:cs typeface="Times New Roman"/>
                        </a:rPr>
                        <a:t>2</a:t>
                      </a:r>
                      <a:r>
                        <a:rPr lang="zh-CN" sz="2400" b="1" i="0" kern="100" baseline="0" dirty="0">
                          <a:latin typeface="Times New Roman" panose="02020603050405020304" pitchFamily="18" charset="0"/>
                          <a:ea typeface="宋体" panose="02010600030101010101" pitchFamily="2" charset="-122"/>
                          <a:cs typeface="Times New Roman"/>
                        </a:rPr>
                        <a:t>：你如何证实葡萄汁转化为葡萄酒，是由于酵母菌的发酵作用？你能想出什么简单易行的方法，证明葡萄醋中确实有醋酸生成吗？</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3560945165"/>
              </p:ext>
            </p:extLst>
          </p:nvPr>
        </p:nvGraphicFramePr>
        <p:xfrm>
          <a:off x="1436470" y="2924944"/>
          <a:ext cx="9263150" cy="1828800"/>
        </p:xfrm>
        <a:graphic>
          <a:graphicData uri="http://schemas.openxmlformats.org/drawingml/2006/table">
            <a:tbl>
              <a:tblPr/>
              <a:tblGrid>
                <a:gridCol w="9263150">
                  <a:extLst>
                    <a:ext uri="{9D8B030D-6E8A-4147-A177-3AD203B41FA5}">
                      <a16:colId xmlns:a16="http://schemas.microsoft.com/office/drawing/2014/main" val="20000"/>
                    </a:ext>
                  </a:extLst>
                </a:gridCol>
              </a:tblGrid>
              <a:tr h="0">
                <a:tc>
                  <a:txBody>
                    <a:bodyPr/>
                    <a:lstStyle/>
                    <a:p>
                      <a:pPr indent="0" algn="l">
                        <a:lnSpc>
                          <a:spcPct val="125000"/>
                        </a:lnSpc>
                        <a:spcAft>
                          <a:spcPts val="0"/>
                        </a:spcAft>
                      </a:pP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设置对照组，将葡萄汁进行高压灭菌，分别装入</a:t>
                      </a:r>
                      <a:r>
                        <a:rPr lang="en-US" sz="2400" b="1" i="0" kern="100" baseline="0" dirty="0">
                          <a:solidFill>
                            <a:srgbClr val="FF0000"/>
                          </a:solidFill>
                          <a:latin typeface="Times New Roman" panose="02020603050405020304" pitchFamily="18" charset="0"/>
                          <a:ea typeface="宋体" panose="02010600030101010101" pitchFamily="2" charset="-122"/>
                          <a:cs typeface="Times New Roman"/>
                        </a:rPr>
                        <a:t>A</a:t>
                      </a: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a:t>
                      </a:r>
                      <a:r>
                        <a:rPr lang="en-US" sz="2400" b="1" i="0" kern="100" baseline="0" dirty="0">
                          <a:solidFill>
                            <a:srgbClr val="FF0000"/>
                          </a:solidFill>
                          <a:latin typeface="Times New Roman" panose="02020603050405020304" pitchFamily="18" charset="0"/>
                          <a:ea typeface="宋体" panose="02010600030101010101" pitchFamily="2" charset="-122"/>
                          <a:cs typeface="Times New Roman"/>
                        </a:rPr>
                        <a:t>B</a:t>
                      </a: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两个发酵瓶，并各留有</a:t>
                      </a:r>
                      <a:r>
                        <a:rPr lang="en-US" sz="2400" b="1" i="0" kern="100" baseline="0" dirty="0">
                          <a:solidFill>
                            <a:srgbClr val="FF0000"/>
                          </a:solidFill>
                          <a:latin typeface="Times New Roman" panose="02020603050405020304" pitchFamily="18" charset="0"/>
                          <a:ea typeface="宋体" panose="02010600030101010101" pitchFamily="2" charset="-122"/>
                          <a:cs typeface="Times New Roman"/>
                        </a:rPr>
                        <a:t>1/3</a:t>
                      </a: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空间，</a:t>
                      </a:r>
                      <a:r>
                        <a:rPr lang="en-US" sz="2400" b="1" i="0" kern="100" baseline="0" dirty="0">
                          <a:solidFill>
                            <a:srgbClr val="FF0000"/>
                          </a:solidFill>
                          <a:latin typeface="Times New Roman" panose="02020603050405020304" pitchFamily="18" charset="0"/>
                          <a:ea typeface="宋体" panose="02010600030101010101" pitchFamily="2" charset="-122"/>
                          <a:cs typeface="Times New Roman"/>
                        </a:rPr>
                        <a:t>A</a:t>
                      </a: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组加入酵母菌，</a:t>
                      </a:r>
                      <a:r>
                        <a:rPr lang="en-US" sz="2400" b="1" i="0" kern="100" baseline="0" dirty="0">
                          <a:solidFill>
                            <a:srgbClr val="FF0000"/>
                          </a:solidFill>
                          <a:latin typeface="Times New Roman" panose="02020603050405020304" pitchFamily="18" charset="0"/>
                          <a:ea typeface="宋体" panose="02010600030101010101" pitchFamily="2" charset="-122"/>
                          <a:cs typeface="Times New Roman"/>
                        </a:rPr>
                        <a:t>B</a:t>
                      </a: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组不加，进行发酵，可证明葡萄酒的产生是由于酵母菌的作用。证明葡萄醋中有醋酸生成，简单易行的方法是品尝或用</a:t>
                      </a:r>
                      <a:r>
                        <a:rPr lang="en-US" sz="2400" b="1" i="0" kern="100" baseline="0" dirty="0">
                          <a:solidFill>
                            <a:srgbClr val="FF0000"/>
                          </a:solidFill>
                          <a:latin typeface="Times New Roman" panose="02020603050405020304" pitchFamily="18" charset="0"/>
                          <a:ea typeface="宋体" panose="02010600030101010101" pitchFamily="2" charset="-122"/>
                          <a:cs typeface="Times New Roman"/>
                        </a:rPr>
                        <a:t>pH</a:t>
                      </a: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试纸鉴定。</a:t>
                      </a:r>
                      <a:endParaRPr lang="zh-CN" sz="2400" b="1" i="0" kern="100" baseline="0" dirty="0">
                        <a:latin typeface="Times New Roman" panose="02020603050405020304" pitchFamily="18" charset="0"/>
                        <a:ea typeface="宋体" panose="02010600030101010101" pitchFamily="2" charset="-122"/>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24922537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1199456" y="364636"/>
            <a:ext cx="6196905" cy="461665"/>
          </a:xfrm>
          <a:prstGeom prst="rect">
            <a:avLst/>
          </a:prstGeom>
          <a:noFill/>
          <a:ln w="9525">
            <a:noFill/>
            <a:miter lim="800000"/>
            <a:headEnd/>
            <a:tailEnd/>
          </a:ln>
        </p:spPr>
        <p:txBody>
          <a:bodyPr wrap="square">
            <a:spAutoFit/>
          </a:bodyPr>
          <a:lstStyle/>
          <a:p>
            <a:pPr>
              <a:spcBef>
                <a:spcPct val="50000"/>
              </a:spcBef>
            </a:pPr>
            <a:r>
              <a:rPr lang="en-US" altLang="zh-CN" sz="2400" b="1" dirty="0">
                <a:solidFill>
                  <a:srgbClr val="0000FF"/>
                </a:solidFill>
                <a:latin typeface="Times New Roman" panose="02020603050405020304" pitchFamily="18" charset="0"/>
                <a:ea typeface="宋体" panose="02010600030101010101" pitchFamily="2" charset="-122"/>
                <a:cs typeface="华文新魏"/>
              </a:rPr>
              <a:t>【</a:t>
            </a:r>
            <a:r>
              <a:rPr lang="zh-CN" altLang="en-US" sz="2400" b="1" dirty="0">
                <a:solidFill>
                  <a:srgbClr val="0000FF"/>
                </a:solidFill>
                <a:latin typeface="Times New Roman" panose="02020603050405020304" pitchFamily="18" charset="0"/>
                <a:ea typeface="宋体" panose="02010600030101010101" pitchFamily="2" charset="-122"/>
                <a:cs typeface="华文新魏"/>
              </a:rPr>
              <a:t>方法点拨</a:t>
            </a:r>
            <a:r>
              <a:rPr lang="en-US" altLang="zh-CN" sz="2400" b="1" dirty="0">
                <a:solidFill>
                  <a:srgbClr val="0000FF"/>
                </a:solidFill>
                <a:latin typeface="Times New Roman" panose="02020603050405020304" pitchFamily="18" charset="0"/>
                <a:ea typeface="宋体" panose="02010600030101010101" pitchFamily="2" charset="-122"/>
                <a:cs typeface="华文新魏"/>
              </a:rPr>
              <a:t>】</a:t>
            </a:r>
            <a:r>
              <a:rPr lang="zh-CN" altLang="en-US" sz="2400" b="1" dirty="0">
                <a:solidFill>
                  <a:srgbClr val="FF3300"/>
                </a:solidFill>
                <a:latin typeface="Times New Roman" panose="02020603050405020304" pitchFamily="18" charset="0"/>
                <a:ea typeface="宋体" panose="02010600030101010101" pitchFamily="2" charset="-122"/>
                <a:cs typeface="华文新魏"/>
              </a:rPr>
              <a:t>果酒果醋制作的检验检测</a:t>
            </a:r>
            <a:endParaRPr lang="en-US" altLang="zh-CN" sz="2400" b="1" dirty="0">
              <a:solidFill>
                <a:srgbClr val="FF3300"/>
              </a:solidFill>
              <a:latin typeface="Times New Roman" panose="02020603050405020304" pitchFamily="18" charset="0"/>
              <a:ea typeface="宋体" panose="02010600030101010101" pitchFamily="2" charset="-122"/>
              <a:cs typeface="华文新魏"/>
            </a:endParaRPr>
          </a:p>
        </p:txBody>
      </p:sp>
      <p:sp>
        <p:nvSpPr>
          <p:cNvPr id="19459" name="Rectangle 3"/>
          <p:cNvSpPr>
            <a:spLocks noChangeArrowheads="1"/>
          </p:cNvSpPr>
          <p:nvPr/>
        </p:nvSpPr>
        <p:spPr bwMode="auto">
          <a:xfrm>
            <a:off x="1223962" y="908720"/>
            <a:ext cx="5880149" cy="461665"/>
          </a:xfrm>
          <a:prstGeom prst="rect">
            <a:avLst/>
          </a:prstGeom>
          <a:noFill/>
          <a:ln w="9525">
            <a:noFill/>
            <a:miter lim="800000"/>
            <a:headEnd/>
            <a:tailEnd/>
          </a:ln>
        </p:spPr>
        <p:txBody>
          <a:bodyPr wrap="square">
            <a:spAutoFit/>
          </a:bodyPr>
          <a:lstStyle/>
          <a:p>
            <a:r>
              <a:rPr lang="zh-CN" altLang="en-US" sz="2400" b="1" dirty="0">
                <a:solidFill>
                  <a:srgbClr val="000066"/>
                </a:solidFill>
                <a:latin typeface="Times New Roman" panose="02020603050405020304" pitchFamily="18" charset="0"/>
                <a:ea typeface="宋体" panose="02010600030101010101" pitchFamily="2" charset="-122"/>
              </a:rPr>
              <a:t>（</a:t>
            </a:r>
            <a:r>
              <a:rPr lang="en-US" altLang="zh-CN" sz="2400" b="1" dirty="0">
                <a:solidFill>
                  <a:srgbClr val="000066"/>
                </a:solidFill>
                <a:latin typeface="Times New Roman" panose="02020603050405020304" pitchFamily="18" charset="0"/>
                <a:ea typeface="宋体" panose="02010600030101010101" pitchFamily="2" charset="-122"/>
              </a:rPr>
              <a:t>1</a:t>
            </a:r>
            <a:r>
              <a:rPr lang="zh-CN" altLang="en-US" sz="2400" b="1" dirty="0">
                <a:solidFill>
                  <a:srgbClr val="000066"/>
                </a:solidFill>
                <a:latin typeface="Times New Roman" panose="02020603050405020304" pitchFamily="18" charset="0"/>
                <a:ea typeface="宋体" panose="02010600030101010101" pitchFamily="2" charset="-122"/>
              </a:rPr>
              <a:t>）果酒的制作是否成功的鉴定方法是：</a:t>
            </a:r>
          </a:p>
        </p:txBody>
      </p:sp>
      <p:sp>
        <p:nvSpPr>
          <p:cNvPr id="19460" name="Rectangle 4"/>
          <p:cNvSpPr>
            <a:spLocks noChangeArrowheads="1"/>
          </p:cNvSpPr>
          <p:nvPr/>
        </p:nvSpPr>
        <p:spPr bwMode="auto">
          <a:xfrm>
            <a:off x="1199456" y="4428168"/>
            <a:ext cx="5904655" cy="461665"/>
          </a:xfrm>
          <a:prstGeom prst="rect">
            <a:avLst/>
          </a:prstGeom>
          <a:noFill/>
          <a:ln w="9525">
            <a:noFill/>
            <a:miter lim="800000"/>
            <a:headEnd/>
            <a:tailEnd/>
          </a:ln>
        </p:spPr>
        <p:txBody>
          <a:bodyPr wrap="square">
            <a:spAutoFit/>
          </a:bodyPr>
          <a:lstStyle/>
          <a:p>
            <a:r>
              <a:rPr lang="zh-CN" altLang="en-US" sz="2400" b="1" dirty="0">
                <a:solidFill>
                  <a:srgbClr val="000066"/>
                </a:solidFill>
                <a:latin typeface="Times New Roman" panose="02020603050405020304" pitchFamily="18" charset="0"/>
                <a:ea typeface="宋体" panose="02010600030101010101" pitchFamily="2" charset="-122"/>
              </a:rPr>
              <a:t>（</a:t>
            </a:r>
            <a:r>
              <a:rPr lang="en-US" altLang="zh-CN" sz="2400" b="1" dirty="0">
                <a:solidFill>
                  <a:srgbClr val="000066"/>
                </a:solidFill>
                <a:latin typeface="Times New Roman" panose="02020603050405020304" pitchFamily="18" charset="0"/>
                <a:ea typeface="宋体" panose="02010600030101010101" pitchFamily="2" charset="-122"/>
              </a:rPr>
              <a:t>2</a:t>
            </a:r>
            <a:r>
              <a:rPr lang="zh-CN" altLang="en-US" sz="2400" b="1" dirty="0">
                <a:solidFill>
                  <a:srgbClr val="000066"/>
                </a:solidFill>
                <a:latin typeface="Times New Roman" panose="02020603050405020304" pitchFamily="18" charset="0"/>
                <a:ea typeface="宋体" panose="02010600030101010101" pitchFamily="2" charset="-122"/>
              </a:rPr>
              <a:t>）果醋的制作是否成功的鉴定方法是：</a:t>
            </a:r>
          </a:p>
        </p:txBody>
      </p:sp>
      <p:sp>
        <p:nvSpPr>
          <p:cNvPr id="19461" name="Rectangle 5"/>
          <p:cNvSpPr>
            <a:spLocks noChangeArrowheads="1"/>
          </p:cNvSpPr>
          <p:nvPr/>
        </p:nvSpPr>
        <p:spPr bwMode="auto">
          <a:xfrm>
            <a:off x="1710053" y="3871335"/>
            <a:ext cx="3897221" cy="461665"/>
          </a:xfrm>
          <a:prstGeom prst="rect">
            <a:avLst/>
          </a:prstGeom>
          <a:noFill/>
          <a:ln w="9525">
            <a:noFill/>
            <a:miter lim="800000"/>
            <a:headEnd/>
            <a:tailEnd/>
          </a:ln>
        </p:spPr>
        <p:txBody>
          <a:bodyPr wrap="none">
            <a:spAutoFit/>
          </a:bodyPr>
          <a:lstStyle/>
          <a:p>
            <a:r>
              <a:rPr lang="zh-CN" altLang="en-US" sz="2400" b="1" dirty="0">
                <a:solidFill>
                  <a:srgbClr val="000066"/>
                </a:solidFill>
                <a:latin typeface="Times New Roman" panose="02020603050405020304" pitchFamily="18" charset="0"/>
                <a:ea typeface="宋体" panose="02010600030101010101" pitchFamily="2" charset="-122"/>
              </a:rPr>
              <a:t>用</a:t>
            </a:r>
            <a:r>
              <a:rPr lang="zh-CN" altLang="en-US" sz="2400" b="1" dirty="0">
                <a:solidFill>
                  <a:srgbClr val="FF3300"/>
                </a:solidFill>
                <a:latin typeface="Times New Roman" panose="02020603050405020304" pitchFamily="18" charset="0"/>
                <a:ea typeface="宋体" panose="02010600030101010101" pitchFamily="2" charset="-122"/>
              </a:rPr>
              <a:t>重铬酸钾</a:t>
            </a:r>
            <a:r>
              <a:rPr lang="zh-CN" altLang="en-US" sz="2400" b="1" dirty="0">
                <a:solidFill>
                  <a:srgbClr val="000066"/>
                </a:solidFill>
                <a:latin typeface="Times New Roman" panose="02020603050405020304" pitchFamily="18" charset="0"/>
                <a:ea typeface="宋体" panose="02010600030101010101" pitchFamily="2" charset="-122"/>
              </a:rPr>
              <a:t>检验</a:t>
            </a:r>
            <a:r>
              <a:rPr lang="zh-CN" altLang="en-US" sz="2400" b="1" dirty="0">
                <a:solidFill>
                  <a:srgbClr val="FF3300"/>
                </a:solidFill>
                <a:latin typeface="Times New Roman" panose="02020603050405020304" pitchFamily="18" charset="0"/>
                <a:ea typeface="宋体" panose="02010600030101010101" pitchFamily="2" charset="-122"/>
              </a:rPr>
              <a:t>酒精</a:t>
            </a:r>
            <a:r>
              <a:rPr lang="zh-CN" altLang="en-US" sz="2400" b="1" dirty="0">
                <a:solidFill>
                  <a:srgbClr val="000066"/>
                </a:solidFill>
                <a:latin typeface="Times New Roman" panose="02020603050405020304" pitchFamily="18" charset="0"/>
                <a:ea typeface="宋体" panose="02010600030101010101" pitchFamily="2" charset="-122"/>
              </a:rPr>
              <a:t>的存在</a:t>
            </a:r>
          </a:p>
        </p:txBody>
      </p:sp>
      <p:sp>
        <p:nvSpPr>
          <p:cNvPr id="19462" name="Text Box 6"/>
          <p:cNvSpPr txBox="1">
            <a:spLocks noChangeArrowheads="1"/>
          </p:cNvSpPr>
          <p:nvPr/>
        </p:nvSpPr>
        <p:spPr bwMode="auto">
          <a:xfrm>
            <a:off x="1826231" y="4950122"/>
            <a:ext cx="3333665" cy="1865126"/>
          </a:xfrm>
          <a:prstGeom prst="rect">
            <a:avLst/>
          </a:prstGeom>
          <a:noFill/>
          <a:ln w="9525">
            <a:noFill/>
            <a:miter lim="800000"/>
            <a:headEnd/>
            <a:tailEnd/>
          </a:ln>
        </p:spPr>
        <p:txBody>
          <a:bodyPr wrap="square">
            <a:spAutoFit/>
          </a:bodyPr>
          <a:lstStyle/>
          <a:p>
            <a:pPr>
              <a:lnSpc>
                <a:spcPct val="120000"/>
              </a:lnSpc>
            </a:pPr>
            <a:r>
              <a:rPr lang="zh-CN" altLang="en-US" sz="2400" b="1" dirty="0">
                <a:solidFill>
                  <a:srgbClr val="FF0000"/>
                </a:solidFill>
                <a:latin typeface="Times New Roman" panose="02020603050405020304" pitchFamily="18" charset="0"/>
                <a:ea typeface="宋体" panose="02010600030101010101" pitchFamily="2" charset="-122"/>
              </a:rPr>
              <a:t>观察菌膜的形成</a:t>
            </a:r>
          </a:p>
          <a:p>
            <a:pPr>
              <a:lnSpc>
                <a:spcPct val="120000"/>
              </a:lnSpc>
            </a:pPr>
            <a:r>
              <a:rPr lang="zh-CN" altLang="en-US" sz="2400" b="1" dirty="0">
                <a:solidFill>
                  <a:srgbClr val="FF0000"/>
                </a:solidFill>
                <a:latin typeface="Times New Roman" panose="02020603050405020304" pitchFamily="18" charset="0"/>
                <a:ea typeface="宋体" panose="02010600030101010101" pitchFamily="2" charset="-122"/>
              </a:rPr>
              <a:t>嗅味和品尝</a:t>
            </a:r>
          </a:p>
          <a:p>
            <a:pPr>
              <a:lnSpc>
                <a:spcPct val="120000"/>
              </a:lnSpc>
            </a:pPr>
            <a:r>
              <a:rPr lang="zh-CN" altLang="en-US" sz="2400" b="1" dirty="0">
                <a:solidFill>
                  <a:srgbClr val="FF0000"/>
                </a:solidFill>
                <a:latin typeface="Times New Roman" panose="02020603050405020304" pitchFamily="18" charset="0"/>
                <a:ea typeface="宋体" panose="02010600030101010101" pitchFamily="2" charset="-122"/>
              </a:rPr>
              <a:t>比较发酵前后的</a:t>
            </a:r>
            <a:r>
              <a:rPr lang="en-US" altLang="zh-CN" sz="2400" b="1" dirty="0">
                <a:solidFill>
                  <a:srgbClr val="FF0000"/>
                </a:solidFill>
                <a:latin typeface="Times New Roman" panose="02020603050405020304" pitchFamily="18" charset="0"/>
                <a:ea typeface="宋体" panose="02010600030101010101" pitchFamily="2" charset="-122"/>
              </a:rPr>
              <a:t>PH</a:t>
            </a:r>
            <a:r>
              <a:rPr lang="zh-CN" altLang="en-US" sz="2400" b="1" dirty="0">
                <a:solidFill>
                  <a:srgbClr val="FF0000"/>
                </a:solidFill>
                <a:latin typeface="Times New Roman" panose="02020603050405020304" pitchFamily="18" charset="0"/>
                <a:ea typeface="宋体" panose="02010600030101010101" pitchFamily="2" charset="-122"/>
              </a:rPr>
              <a:t>值</a:t>
            </a:r>
          </a:p>
          <a:p>
            <a:pPr>
              <a:lnSpc>
                <a:spcPct val="120000"/>
              </a:lnSpc>
            </a:pPr>
            <a:r>
              <a:rPr lang="zh-CN" altLang="en-US" sz="2400" b="1" dirty="0">
                <a:solidFill>
                  <a:srgbClr val="FF0000"/>
                </a:solidFill>
                <a:latin typeface="Times New Roman" panose="02020603050405020304" pitchFamily="18" charset="0"/>
                <a:ea typeface="宋体" panose="02010600030101010101" pitchFamily="2" charset="-122"/>
              </a:rPr>
              <a:t>显微镜观察</a:t>
            </a:r>
            <a:endParaRPr lang="zh-CN" altLang="en-US" sz="2400" dirty="0">
              <a:solidFill>
                <a:srgbClr val="FF0000"/>
              </a:solidFill>
              <a:latin typeface="Times New Roman" panose="02020603050405020304" pitchFamily="18" charset="0"/>
              <a:ea typeface="宋体" panose="02010600030101010101" pitchFamily="2" charset="-122"/>
            </a:endParaRPr>
          </a:p>
        </p:txBody>
      </p:sp>
      <p:sp>
        <p:nvSpPr>
          <p:cNvPr id="7" name="矩形 6"/>
          <p:cNvSpPr>
            <a:spLocks noChangeArrowheads="1"/>
          </p:cNvSpPr>
          <p:nvPr/>
        </p:nvSpPr>
        <p:spPr bwMode="auto">
          <a:xfrm>
            <a:off x="1518294" y="1462682"/>
            <a:ext cx="1731564" cy="461665"/>
          </a:xfrm>
          <a:prstGeom prst="rect">
            <a:avLst/>
          </a:prstGeom>
          <a:noFill/>
          <a:ln w="9525">
            <a:noFill/>
            <a:miter lim="800000"/>
            <a:headEnd/>
            <a:tailEnd/>
          </a:ln>
        </p:spPr>
        <p:txBody>
          <a:bodyPr wrap="none">
            <a:spAutoFit/>
          </a:bodyPr>
          <a:lstStyle/>
          <a:p>
            <a:r>
              <a:rPr lang="zh-CN" altLang="en-US" sz="2400" b="1" dirty="0">
                <a:solidFill>
                  <a:srgbClr val="FF0000"/>
                </a:solidFill>
                <a:latin typeface="Times New Roman" panose="02020603050405020304" pitchFamily="18" charset="0"/>
                <a:ea typeface="宋体" panose="02010600030101010101" pitchFamily="2" charset="-122"/>
              </a:rPr>
              <a:t>视觉观察：</a:t>
            </a:r>
            <a:endParaRPr lang="zh-CN" altLang="en-US" sz="2400" dirty="0">
              <a:solidFill>
                <a:srgbClr val="FF0000"/>
              </a:solidFill>
              <a:latin typeface="Times New Roman" panose="02020603050405020304" pitchFamily="18" charset="0"/>
              <a:ea typeface="宋体" panose="02010600030101010101" pitchFamily="2" charset="-122"/>
            </a:endParaRPr>
          </a:p>
        </p:txBody>
      </p:sp>
      <p:sp>
        <p:nvSpPr>
          <p:cNvPr id="8" name="矩形 7"/>
          <p:cNvSpPr>
            <a:spLocks noChangeArrowheads="1"/>
          </p:cNvSpPr>
          <p:nvPr/>
        </p:nvSpPr>
        <p:spPr bwMode="auto">
          <a:xfrm>
            <a:off x="1494389" y="1945420"/>
            <a:ext cx="6372257" cy="461665"/>
          </a:xfrm>
          <a:prstGeom prst="rect">
            <a:avLst/>
          </a:prstGeom>
          <a:noFill/>
          <a:ln w="9525">
            <a:noFill/>
            <a:miter lim="800000"/>
            <a:headEnd/>
            <a:tailEnd/>
          </a:ln>
        </p:spPr>
        <p:txBody>
          <a:bodyPr wrap="none">
            <a:spAutoFit/>
          </a:bodyPr>
          <a:lstStyle/>
          <a:p>
            <a:r>
              <a:rPr lang="zh-CN" altLang="en-US" sz="2400" b="1" dirty="0">
                <a:solidFill>
                  <a:srgbClr val="000066"/>
                </a:solidFill>
                <a:latin typeface="Times New Roman" panose="02020603050405020304" pitchFamily="18" charset="0"/>
                <a:ea typeface="宋体" panose="02010600030101010101" pitchFamily="2" charset="-122"/>
              </a:rPr>
              <a:t>①逐渐出现红色（果皮中的色素溶解于其中）</a:t>
            </a:r>
          </a:p>
        </p:txBody>
      </p:sp>
      <p:sp>
        <p:nvSpPr>
          <p:cNvPr id="9" name="矩形 8"/>
          <p:cNvSpPr>
            <a:spLocks noChangeArrowheads="1"/>
          </p:cNvSpPr>
          <p:nvPr/>
        </p:nvSpPr>
        <p:spPr bwMode="auto">
          <a:xfrm>
            <a:off x="1494389" y="2411568"/>
            <a:ext cx="2605200" cy="461665"/>
          </a:xfrm>
          <a:prstGeom prst="rect">
            <a:avLst/>
          </a:prstGeom>
          <a:noFill/>
          <a:ln w="9525">
            <a:noFill/>
            <a:miter lim="800000"/>
            <a:headEnd/>
            <a:tailEnd/>
          </a:ln>
        </p:spPr>
        <p:txBody>
          <a:bodyPr wrap="none">
            <a:spAutoFit/>
          </a:bodyPr>
          <a:lstStyle/>
          <a:p>
            <a:r>
              <a:rPr lang="zh-CN" altLang="en-US" sz="2400" b="1" dirty="0">
                <a:solidFill>
                  <a:srgbClr val="000066"/>
                </a:solidFill>
                <a:latin typeface="Times New Roman" panose="02020603050405020304" pitchFamily="18" charset="0"/>
                <a:ea typeface="宋体" panose="02010600030101010101" pitchFamily="2" charset="-122"/>
              </a:rPr>
              <a:t>②出现气泡：</a:t>
            </a:r>
            <a:r>
              <a:rPr lang="en-US" altLang="zh-CN" sz="2400" b="1" dirty="0">
                <a:solidFill>
                  <a:srgbClr val="000066"/>
                </a:solidFill>
                <a:latin typeface="Times New Roman" panose="02020603050405020304" pitchFamily="18" charset="0"/>
                <a:ea typeface="宋体" panose="02010600030101010101" pitchFamily="2" charset="-122"/>
              </a:rPr>
              <a:t>CO</a:t>
            </a:r>
            <a:r>
              <a:rPr lang="en-US" altLang="zh-CN" sz="2400" b="1" baseline="-25000" dirty="0">
                <a:solidFill>
                  <a:srgbClr val="000066"/>
                </a:solidFill>
                <a:latin typeface="Times New Roman" panose="02020603050405020304" pitchFamily="18" charset="0"/>
                <a:ea typeface="宋体" panose="02010600030101010101" pitchFamily="2" charset="-122"/>
              </a:rPr>
              <a:t>2</a:t>
            </a:r>
          </a:p>
        </p:txBody>
      </p:sp>
      <p:sp>
        <p:nvSpPr>
          <p:cNvPr id="10" name="矩形 9"/>
          <p:cNvSpPr>
            <a:spLocks noChangeArrowheads="1"/>
          </p:cNvSpPr>
          <p:nvPr/>
        </p:nvSpPr>
        <p:spPr bwMode="auto">
          <a:xfrm>
            <a:off x="1494389" y="2852837"/>
            <a:ext cx="5134739" cy="461665"/>
          </a:xfrm>
          <a:prstGeom prst="rect">
            <a:avLst/>
          </a:prstGeom>
          <a:noFill/>
          <a:ln w="9525">
            <a:noFill/>
            <a:miter lim="800000"/>
            <a:headEnd/>
            <a:tailEnd/>
          </a:ln>
        </p:spPr>
        <p:txBody>
          <a:bodyPr wrap="none">
            <a:spAutoFit/>
          </a:bodyPr>
          <a:lstStyle/>
          <a:p>
            <a:r>
              <a:rPr lang="en-US" altLang="zh-CN" sz="2400" b="1" dirty="0">
                <a:solidFill>
                  <a:srgbClr val="000066"/>
                </a:solidFill>
                <a:latin typeface="Times New Roman" panose="02020603050405020304" pitchFamily="18" charset="0"/>
                <a:ea typeface="宋体" panose="02010600030101010101" pitchFamily="2" charset="-122"/>
              </a:rPr>
              <a:t>③</a:t>
            </a:r>
            <a:r>
              <a:rPr lang="zh-CN" altLang="en-US" sz="2400" b="1" dirty="0">
                <a:solidFill>
                  <a:srgbClr val="000066"/>
                </a:solidFill>
                <a:latin typeface="Times New Roman" panose="02020603050405020304" pitchFamily="18" charset="0"/>
                <a:ea typeface="宋体" panose="02010600030101010101" pitchFamily="2" charset="-122"/>
              </a:rPr>
              <a:t>出现白色菌膜：反映酵母菌的数量</a:t>
            </a:r>
          </a:p>
        </p:txBody>
      </p:sp>
      <p:sp>
        <p:nvSpPr>
          <p:cNvPr id="11" name="矩形 10"/>
          <p:cNvSpPr>
            <a:spLocks noChangeArrowheads="1"/>
          </p:cNvSpPr>
          <p:nvPr/>
        </p:nvSpPr>
        <p:spPr bwMode="auto">
          <a:xfrm>
            <a:off x="1717546" y="3352165"/>
            <a:ext cx="3587842" cy="461665"/>
          </a:xfrm>
          <a:prstGeom prst="rect">
            <a:avLst/>
          </a:prstGeom>
          <a:noFill/>
          <a:ln w="9525">
            <a:noFill/>
            <a:miter lim="800000"/>
            <a:headEnd/>
            <a:tailEnd/>
          </a:ln>
        </p:spPr>
        <p:txBody>
          <a:bodyPr wrap="none">
            <a:spAutoFit/>
          </a:bodyPr>
          <a:lstStyle/>
          <a:p>
            <a:r>
              <a:rPr lang="zh-CN" altLang="en-US" sz="2400" b="1" dirty="0">
                <a:solidFill>
                  <a:srgbClr val="FF0000"/>
                </a:solidFill>
                <a:latin typeface="Times New Roman" panose="02020603050405020304" pitchFamily="18" charset="0"/>
                <a:ea typeface="宋体" panose="02010600030101010101" pitchFamily="2" charset="-122"/>
              </a:rPr>
              <a:t>嗅味和品尝；显微镜观察</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blinds(horizontal)">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linds(horizontal)">
                                      <p:cBhvr>
                                        <p:cTn id="12" dur="5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blinds(horizontal)">
                                      <p:cBhvr>
                                        <p:cTn id="17" dur="500"/>
                                        <p:tgtEl>
                                          <p:spTgt spid="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blinds(horizontal)">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461"/>
                                        </p:tgtEl>
                                        <p:attrNameLst>
                                          <p:attrName>style.visibility</p:attrName>
                                        </p:attrNameLst>
                                      </p:cBhvr>
                                      <p:to>
                                        <p:strVal val="visible"/>
                                      </p:to>
                                    </p:set>
                                    <p:animEffect transition="in" filter="blinds(horizontal)">
                                      <p:cBhvr>
                                        <p:cTn id="32" dur="500"/>
                                        <p:tgtEl>
                                          <p:spTgt spid="19461"/>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9460"/>
                                        </p:tgtEl>
                                        <p:attrNameLst>
                                          <p:attrName>style.visibility</p:attrName>
                                        </p:attrNameLst>
                                      </p:cBhvr>
                                      <p:to>
                                        <p:strVal val="visible"/>
                                      </p:to>
                                    </p:set>
                                    <p:animEffect transition="in" filter="blinds(horizontal)">
                                      <p:cBhvr>
                                        <p:cTn id="37" dur="500"/>
                                        <p:tgtEl>
                                          <p:spTgt spid="1946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9462"/>
                                        </p:tgtEl>
                                        <p:attrNameLst>
                                          <p:attrName>style.visibility</p:attrName>
                                        </p:attrNameLst>
                                      </p:cBhvr>
                                      <p:to>
                                        <p:strVal val="visible"/>
                                      </p:to>
                                    </p:set>
                                    <p:animEffect transition="in" filter="blinds(horizontal)">
                                      <p:cBhvr>
                                        <p:cTn id="42" dur="500"/>
                                        <p:tgtEl>
                                          <p:spTgt spid="194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0" grpId="0"/>
      <p:bldP spid="19461" grpId="0"/>
      <p:bldP spid="19462" grpId="0"/>
      <p:bldP spid="10"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658" name="Group 2"/>
          <p:cNvGraphicFramePr>
            <a:graphicFrameLocks noGrp="1"/>
          </p:cNvGraphicFramePr>
          <p:nvPr>
            <p:extLst>
              <p:ext uri="{D42A27DB-BD31-4B8C-83A1-F6EECF244321}">
                <p14:modId xmlns:p14="http://schemas.microsoft.com/office/powerpoint/2010/main" val="777939994"/>
              </p:ext>
            </p:extLst>
          </p:nvPr>
        </p:nvGraphicFramePr>
        <p:xfrm>
          <a:off x="1905000" y="1325412"/>
          <a:ext cx="8534400" cy="3686172"/>
        </p:xfrm>
        <a:graphic>
          <a:graphicData uri="http://schemas.openxmlformats.org/drawingml/2006/table">
            <a:tbl>
              <a:tblPr/>
              <a:tblGrid>
                <a:gridCol w="3276600">
                  <a:extLst>
                    <a:ext uri="{9D8B030D-6E8A-4147-A177-3AD203B41FA5}">
                      <a16:colId xmlns:a16="http://schemas.microsoft.com/office/drawing/2014/main" val="20000"/>
                    </a:ext>
                  </a:extLst>
                </a:gridCol>
                <a:gridCol w="2438400">
                  <a:extLst>
                    <a:ext uri="{9D8B030D-6E8A-4147-A177-3AD203B41FA5}">
                      <a16:colId xmlns:a16="http://schemas.microsoft.com/office/drawing/2014/main" val="20001"/>
                    </a:ext>
                  </a:extLst>
                </a:gridCol>
                <a:gridCol w="2819400">
                  <a:extLst>
                    <a:ext uri="{9D8B030D-6E8A-4147-A177-3AD203B41FA5}">
                      <a16:colId xmlns:a16="http://schemas.microsoft.com/office/drawing/2014/main" val="20002"/>
                    </a:ext>
                  </a:extLst>
                </a:gridCol>
              </a:tblGrid>
              <a:tr h="518090">
                <a:tc gridSpan="3">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zh-CN" altLang="en-US" sz="2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酒精检测方法</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51809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zh-CN" altLang="en-US" sz="2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操作</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zh-CN" altLang="en-US" sz="26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试管甲</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zh-CN" altLang="en-US" sz="26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试管乙</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09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zh-CN" altLang="en-US" sz="2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发酵液</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26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2mL</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2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a:t>
                      </a:r>
                      <a:endParaRPr kumimoji="0" lang="zh-CN" altLang="en-US" sz="2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endParaRP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763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zh-CN" altLang="en-US" sz="2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蒸馏水</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26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a:t>
                      </a:r>
                      <a:endParaRPr kumimoji="0" lang="zh-CN" altLang="en-US" sz="26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endParaRP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zh-CN" altLang="en-US" sz="26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endParaRP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09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2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3mol/LH</a:t>
                      </a:r>
                      <a:r>
                        <a:rPr kumimoji="0" lang="en-US" altLang="zh-CN" sz="2600" b="1" i="0" u="none" strike="noStrike" cap="none" normalizeH="0" baseline="-30000" dirty="0" smtClean="0">
                          <a:ln>
                            <a:noFill/>
                          </a:ln>
                          <a:solidFill>
                            <a:schemeClr val="tx1"/>
                          </a:solidFill>
                          <a:effectLst/>
                          <a:latin typeface="Times New Roman" panose="02020603050405020304" pitchFamily="18" charset="0"/>
                          <a:ea typeface="宋体" panose="02010600030101010101" pitchFamily="2" charset="-122"/>
                        </a:rPr>
                        <a:t>2</a:t>
                      </a:r>
                      <a:r>
                        <a:rPr kumimoji="0" lang="en-US" altLang="zh-CN" sz="26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rPr>
                        <a:t>SO</a:t>
                      </a:r>
                      <a:r>
                        <a:rPr kumimoji="0" lang="en-US" altLang="zh-CN" sz="2600" b="1" i="0" u="none" strike="noStrike" cap="none" normalizeH="0" baseline="-30000" dirty="0" smtClean="0">
                          <a:ln>
                            <a:noFill/>
                          </a:ln>
                          <a:solidFill>
                            <a:schemeClr val="tx1"/>
                          </a:solidFill>
                          <a:effectLst/>
                          <a:latin typeface="Times New Roman" panose="02020603050405020304" pitchFamily="18" charset="0"/>
                          <a:ea typeface="宋体" panose="02010600030101010101" pitchFamily="2" charset="-122"/>
                        </a:rPr>
                        <a:t>4</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26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3</a:t>
                      </a:r>
                      <a:r>
                        <a:rPr kumimoji="0" lang="zh-CN" altLang="en-US" sz="26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滴</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zh-CN" altLang="en-US" sz="26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endParaRP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09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zh-CN" altLang="en-US" sz="26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饱和重铬酸钾溶液</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zh-CN" sz="26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3</a:t>
                      </a:r>
                      <a:r>
                        <a:rPr kumimoji="0" lang="zh-CN" altLang="en-US" sz="26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滴</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zh-CN" altLang="en-US" sz="2600" b="1" i="0" u="none" strike="noStrike" cap="none" normalizeH="0" baseline="0" smtClean="0">
                        <a:ln>
                          <a:noFill/>
                        </a:ln>
                        <a:solidFill>
                          <a:srgbClr val="FF0000"/>
                        </a:solidFill>
                        <a:effectLst/>
                        <a:latin typeface="Times New Roman" panose="02020603050405020304" pitchFamily="18" charset="0"/>
                        <a:ea typeface="宋体" panose="02010600030101010101" pitchFamily="2" charset="-122"/>
                      </a:endParaRP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09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zh-CN" altLang="en-US" sz="26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rPr>
                        <a:t>现象</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zh-CN" altLang="en-US" sz="26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rPr>
                        <a:t>灰绿色</a:t>
                      </a: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zh-CN" altLang="en-US" sz="2600" b="1" i="0" u="none" strike="noStrike" cap="none" normalizeH="0" baseline="0" dirty="0" smtClean="0">
                        <a:ln>
                          <a:noFill/>
                        </a:ln>
                        <a:solidFill>
                          <a:srgbClr val="FF0000"/>
                        </a:solidFill>
                        <a:effectLst/>
                        <a:latin typeface="Times New Roman" panose="02020603050405020304" pitchFamily="18" charset="0"/>
                        <a:ea typeface="宋体" panose="02010600030101010101" pitchFamily="2" charset="-122"/>
                      </a:endParaRPr>
                    </a:p>
                  </a:txBody>
                  <a:tcPr marT="45703" marB="4570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20514" name="Text Box 34"/>
          <p:cNvSpPr txBox="1">
            <a:spLocks noChangeArrowheads="1"/>
          </p:cNvSpPr>
          <p:nvPr/>
        </p:nvSpPr>
        <p:spPr bwMode="auto">
          <a:xfrm>
            <a:off x="3551200" y="750496"/>
            <a:ext cx="4638749" cy="523220"/>
          </a:xfrm>
          <a:prstGeom prst="rect">
            <a:avLst/>
          </a:prstGeom>
          <a:noFill/>
          <a:ln w="9525">
            <a:noFill/>
            <a:miter lim="800000"/>
            <a:headEnd/>
            <a:tailEnd/>
          </a:ln>
        </p:spPr>
        <p:txBody>
          <a:bodyPr wrap="square">
            <a:spAutoFit/>
          </a:bodyPr>
          <a:lstStyle/>
          <a:p>
            <a:pPr>
              <a:spcBef>
                <a:spcPct val="50000"/>
              </a:spcBef>
            </a:pPr>
            <a:r>
              <a:rPr lang="zh-CN" altLang="en-US" sz="2800" b="1" dirty="0">
                <a:solidFill>
                  <a:srgbClr val="0000FF"/>
                </a:solidFill>
                <a:latin typeface="Times New Roman" panose="02020603050405020304" pitchFamily="18" charset="0"/>
                <a:ea typeface="宋体" panose="02010600030101010101" pitchFamily="2" charset="-122"/>
              </a:rPr>
              <a:t>如何设计对照检测酒精产生</a:t>
            </a:r>
          </a:p>
        </p:txBody>
      </p:sp>
      <p:grpSp>
        <p:nvGrpSpPr>
          <p:cNvPr id="2" name="Group 36"/>
          <p:cNvGrpSpPr>
            <a:grpSpLocks/>
          </p:cNvGrpSpPr>
          <p:nvPr/>
        </p:nvGrpSpPr>
        <p:grpSpPr bwMode="auto">
          <a:xfrm>
            <a:off x="4097339" y="5168031"/>
            <a:ext cx="269875" cy="1357313"/>
            <a:chOff x="1349" y="2018"/>
            <a:chExt cx="170" cy="1171"/>
          </a:xfrm>
        </p:grpSpPr>
        <p:grpSp>
          <p:nvGrpSpPr>
            <p:cNvPr id="3" name="Group 37"/>
            <p:cNvGrpSpPr>
              <a:grpSpLocks/>
            </p:cNvGrpSpPr>
            <p:nvPr/>
          </p:nvGrpSpPr>
          <p:grpSpPr bwMode="auto">
            <a:xfrm>
              <a:off x="1349" y="2018"/>
              <a:ext cx="170" cy="1171"/>
              <a:chOff x="2256" y="1905"/>
              <a:chExt cx="142" cy="1426"/>
            </a:xfrm>
          </p:grpSpPr>
          <p:sp>
            <p:nvSpPr>
              <p:cNvPr id="20533" name="Line 38"/>
              <p:cNvSpPr>
                <a:spLocks noChangeShapeType="1"/>
              </p:cNvSpPr>
              <p:nvPr/>
            </p:nvSpPr>
            <p:spPr bwMode="auto">
              <a:xfrm>
                <a:off x="2256" y="1933"/>
                <a:ext cx="0" cy="1333"/>
              </a:xfrm>
              <a:prstGeom prst="line">
                <a:avLst/>
              </a:prstGeom>
              <a:noFill/>
              <a:ln w="9525">
                <a:solidFill>
                  <a:schemeClr val="tx1"/>
                </a:solidFill>
                <a:round/>
                <a:headEnd/>
                <a:tailEnd/>
              </a:ln>
            </p:spPr>
            <p:txBody>
              <a:bodyPr/>
              <a:lstStyle/>
              <a:p>
                <a:endParaRPr lang="zh-CN" altLang="en-US"/>
              </a:p>
            </p:txBody>
          </p:sp>
          <p:sp>
            <p:nvSpPr>
              <p:cNvPr id="20534" name="Line 39"/>
              <p:cNvSpPr>
                <a:spLocks noChangeShapeType="1"/>
              </p:cNvSpPr>
              <p:nvPr/>
            </p:nvSpPr>
            <p:spPr bwMode="auto">
              <a:xfrm>
                <a:off x="2398" y="1933"/>
                <a:ext cx="0" cy="1333"/>
              </a:xfrm>
              <a:prstGeom prst="line">
                <a:avLst/>
              </a:prstGeom>
              <a:noFill/>
              <a:ln w="9525">
                <a:solidFill>
                  <a:schemeClr val="tx1"/>
                </a:solidFill>
                <a:round/>
                <a:headEnd/>
                <a:tailEnd/>
              </a:ln>
            </p:spPr>
            <p:txBody>
              <a:bodyPr/>
              <a:lstStyle/>
              <a:p>
                <a:endParaRPr lang="zh-CN" altLang="en-US"/>
              </a:p>
            </p:txBody>
          </p:sp>
          <p:sp>
            <p:nvSpPr>
              <p:cNvPr id="20535" name="Oval 40"/>
              <p:cNvSpPr>
                <a:spLocks noChangeArrowheads="1"/>
              </p:cNvSpPr>
              <p:nvPr/>
            </p:nvSpPr>
            <p:spPr bwMode="auto">
              <a:xfrm>
                <a:off x="2256" y="1905"/>
                <a:ext cx="142" cy="57"/>
              </a:xfrm>
              <a:prstGeom prst="ellipse">
                <a:avLst/>
              </a:prstGeom>
              <a:noFill/>
              <a:ln w="9525">
                <a:solidFill>
                  <a:schemeClr val="tx1"/>
                </a:solidFill>
                <a:round/>
                <a:headEnd/>
                <a:tailEnd/>
              </a:ln>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20536" name="Freeform 41"/>
              <p:cNvSpPr>
                <a:spLocks/>
              </p:cNvSpPr>
              <p:nvPr/>
            </p:nvSpPr>
            <p:spPr bwMode="auto">
              <a:xfrm>
                <a:off x="2256" y="3266"/>
                <a:ext cx="142" cy="65"/>
              </a:xfrm>
              <a:custGeom>
                <a:avLst/>
                <a:gdLst>
                  <a:gd name="T0" fmla="*/ 0 w 142"/>
                  <a:gd name="T1" fmla="*/ 0 h 65"/>
                  <a:gd name="T2" fmla="*/ 29 w 142"/>
                  <a:gd name="T3" fmla="*/ 56 h 65"/>
                  <a:gd name="T4" fmla="*/ 114 w 142"/>
                  <a:gd name="T5" fmla="*/ 56 h 65"/>
                  <a:gd name="T6" fmla="*/ 142 w 142"/>
                  <a:gd name="T7" fmla="*/ 0 h 65"/>
                  <a:gd name="T8" fmla="*/ 0 60000 65536"/>
                  <a:gd name="T9" fmla="*/ 0 60000 65536"/>
                  <a:gd name="T10" fmla="*/ 0 60000 65536"/>
                  <a:gd name="T11" fmla="*/ 0 60000 65536"/>
                  <a:gd name="T12" fmla="*/ 0 w 142"/>
                  <a:gd name="T13" fmla="*/ 0 h 65"/>
                  <a:gd name="T14" fmla="*/ 142 w 142"/>
                  <a:gd name="T15" fmla="*/ 65 h 65"/>
                </a:gdLst>
                <a:ahLst/>
                <a:cxnLst>
                  <a:cxn ang="T8">
                    <a:pos x="T0" y="T1"/>
                  </a:cxn>
                  <a:cxn ang="T9">
                    <a:pos x="T2" y="T3"/>
                  </a:cxn>
                  <a:cxn ang="T10">
                    <a:pos x="T4" y="T5"/>
                  </a:cxn>
                  <a:cxn ang="T11">
                    <a:pos x="T6" y="T7"/>
                  </a:cxn>
                </a:cxnLst>
                <a:rect l="T12" t="T13" r="T14" b="T15"/>
                <a:pathLst>
                  <a:path w="142" h="65">
                    <a:moveTo>
                      <a:pt x="0" y="0"/>
                    </a:moveTo>
                    <a:cubicBezTo>
                      <a:pt x="5" y="23"/>
                      <a:pt x="10" y="47"/>
                      <a:pt x="29" y="56"/>
                    </a:cubicBezTo>
                    <a:cubicBezTo>
                      <a:pt x="48" y="65"/>
                      <a:pt x="95" y="65"/>
                      <a:pt x="114" y="56"/>
                    </a:cubicBezTo>
                    <a:cubicBezTo>
                      <a:pt x="133" y="47"/>
                      <a:pt x="137" y="23"/>
                      <a:pt x="142" y="0"/>
                    </a:cubicBezTo>
                  </a:path>
                </a:pathLst>
              </a:custGeom>
              <a:noFill/>
              <a:ln w="9525">
                <a:solidFill>
                  <a:schemeClr val="tx1"/>
                </a:solidFill>
                <a:round/>
                <a:headEnd/>
                <a:tailEnd/>
              </a:ln>
            </p:spPr>
            <p:txBody>
              <a:bodyPr/>
              <a:lstStyle/>
              <a:p>
                <a:endParaRPr lang="zh-CN" altLang="en-US">
                  <a:latin typeface="Times New Roman" panose="02020603050405020304" pitchFamily="18" charset="0"/>
                  <a:ea typeface="宋体" panose="02010600030101010101" pitchFamily="2" charset="-122"/>
                </a:endParaRPr>
              </a:p>
            </p:txBody>
          </p:sp>
        </p:grpSp>
        <p:sp>
          <p:nvSpPr>
            <p:cNvPr id="20532" name="AutoShape 42"/>
            <p:cNvSpPr>
              <a:spLocks noChangeArrowheads="1"/>
            </p:cNvSpPr>
            <p:nvPr/>
          </p:nvSpPr>
          <p:spPr bwMode="auto">
            <a:xfrm>
              <a:off x="1349" y="2755"/>
              <a:ext cx="170" cy="426"/>
            </a:xfrm>
            <a:prstGeom prst="flowChartTerminator">
              <a:avLst/>
            </a:prstGeom>
            <a:solidFill>
              <a:srgbClr val="E84C06"/>
            </a:solidFill>
            <a:ln w="9525">
              <a:solidFill>
                <a:schemeClr val="tx1"/>
              </a:solidFill>
              <a:miter lim="800000"/>
              <a:headEnd/>
              <a:tailEnd/>
            </a:ln>
          </p:spPr>
          <p:txBody>
            <a:bodyPr wrap="none" anchor="ctr"/>
            <a:lstStyle/>
            <a:p>
              <a:endParaRPr lang="zh-CN" altLang="en-US">
                <a:latin typeface="Times New Roman" panose="02020603050405020304" pitchFamily="18" charset="0"/>
                <a:ea typeface="宋体" panose="02010600030101010101" pitchFamily="2" charset="-122"/>
              </a:endParaRPr>
            </a:p>
          </p:txBody>
        </p:sp>
      </p:grpSp>
      <p:grpSp>
        <p:nvGrpSpPr>
          <p:cNvPr id="4" name="Group 43"/>
          <p:cNvGrpSpPr>
            <a:grpSpLocks/>
          </p:cNvGrpSpPr>
          <p:nvPr/>
        </p:nvGrpSpPr>
        <p:grpSpPr bwMode="auto">
          <a:xfrm>
            <a:off x="6932614" y="5168031"/>
            <a:ext cx="269875" cy="1357313"/>
            <a:chOff x="3192" y="2047"/>
            <a:chExt cx="170" cy="1171"/>
          </a:xfrm>
        </p:grpSpPr>
        <p:grpSp>
          <p:nvGrpSpPr>
            <p:cNvPr id="5" name="Group 44"/>
            <p:cNvGrpSpPr>
              <a:grpSpLocks/>
            </p:cNvGrpSpPr>
            <p:nvPr/>
          </p:nvGrpSpPr>
          <p:grpSpPr bwMode="auto">
            <a:xfrm>
              <a:off x="3192" y="2047"/>
              <a:ext cx="170" cy="1171"/>
              <a:chOff x="2256" y="1905"/>
              <a:chExt cx="142" cy="1426"/>
            </a:xfrm>
          </p:grpSpPr>
          <p:sp>
            <p:nvSpPr>
              <p:cNvPr id="20527" name="Line 45"/>
              <p:cNvSpPr>
                <a:spLocks noChangeShapeType="1"/>
              </p:cNvSpPr>
              <p:nvPr/>
            </p:nvSpPr>
            <p:spPr bwMode="auto">
              <a:xfrm>
                <a:off x="2256" y="1933"/>
                <a:ext cx="0" cy="1333"/>
              </a:xfrm>
              <a:prstGeom prst="line">
                <a:avLst/>
              </a:prstGeom>
              <a:noFill/>
              <a:ln w="9525">
                <a:solidFill>
                  <a:schemeClr val="tx1"/>
                </a:solidFill>
                <a:round/>
                <a:headEnd/>
                <a:tailEnd/>
              </a:ln>
            </p:spPr>
            <p:txBody>
              <a:bodyPr/>
              <a:lstStyle/>
              <a:p>
                <a:endParaRPr lang="zh-CN" altLang="en-US"/>
              </a:p>
            </p:txBody>
          </p:sp>
          <p:sp>
            <p:nvSpPr>
              <p:cNvPr id="20528" name="Line 46"/>
              <p:cNvSpPr>
                <a:spLocks noChangeShapeType="1"/>
              </p:cNvSpPr>
              <p:nvPr/>
            </p:nvSpPr>
            <p:spPr bwMode="auto">
              <a:xfrm>
                <a:off x="2398" y="1933"/>
                <a:ext cx="0" cy="1333"/>
              </a:xfrm>
              <a:prstGeom prst="line">
                <a:avLst/>
              </a:prstGeom>
              <a:noFill/>
              <a:ln w="9525">
                <a:solidFill>
                  <a:schemeClr val="tx1"/>
                </a:solidFill>
                <a:round/>
                <a:headEnd/>
                <a:tailEnd/>
              </a:ln>
            </p:spPr>
            <p:txBody>
              <a:bodyPr/>
              <a:lstStyle/>
              <a:p>
                <a:endParaRPr lang="zh-CN" altLang="en-US"/>
              </a:p>
            </p:txBody>
          </p:sp>
          <p:sp>
            <p:nvSpPr>
              <p:cNvPr id="20529" name="Oval 47"/>
              <p:cNvSpPr>
                <a:spLocks noChangeArrowheads="1"/>
              </p:cNvSpPr>
              <p:nvPr/>
            </p:nvSpPr>
            <p:spPr bwMode="auto">
              <a:xfrm>
                <a:off x="2256" y="1905"/>
                <a:ext cx="142" cy="57"/>
              </a:xfrm>
              <a:prstGeom prst="ellipse">
                <a:avLst/>
              </a:prstGeom>
              <a:noFill/>
              <a:ln w="9525">
                <a:solidFill>
                  <a:schemeClr val="tx1"/>
                </a:solidFill>
                <a:round/>
                <a:headEnd/>
                <a:tailEnd/>
              </a:ln>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20530" name="Freeform 48"/>
              <p:cNvSpPr>
                <a:spLocks/>
              </p:cNvSpPr>
              <p:nvPr/>
            </p:nvSpPr>
            <p:spPr bwMode="auto">
              <a:xfrm>
                <a:off x="2256" y="3266"/>
                <a:ext cx="142" cy="65"/>
              </a:xfrm>
              <a:custGeom>
                <a:avLst/>
                <a:gdLst>
                  <a:gd name="T0" fmla="*/ 0 w 142"/>
                  <a:gd name="T1" fmla="*/ 0 h 65"/>
                  <a:gd name="T2" fmla="*/ 29 w 142"/>
                  <a:gd name="T3" fmla="*/ 56 h 65"/>
                  <a:gd name="T4" fmla="*/ 114 w 142"/>
                  <a:gd name="T5" fmla="*/ 56 h 65"/>
                  <a:gd name="T6" fmla="*/ 142 w 142"/>
                  <a:gd name="T7" fmla="*/ 0 h 65"/>
                  <a:gd name="T8" fmla="*/ 0 60000 65536"/>
                  <a:gd name="T9" fmla="*/ 0 60000 65536"/>
                  <a:gd name="T10" fmla="*/ 0 60000 65536"/>
                  <a:gd name="T11" fmla="*/ 0 60000 65536"/>
                  <a:gd name="T12" fmla="*/ 0 w 142"/>
                  <a:gd name="T13" fmla="*/ 0 h 65"/>
                  <a:gd name="T14" fmla="*/ 142 w 142"/>
                  <a:gd name="T15" fmla="*/ 65 h 65"/>
                </a:gdLst>
                <a:ahLst/>
                <a:cxnLst>
                  <a:cxn ang="T8">
                    <a:pos x="T0" y="T1"/>
                  </a:cxn>
                  <a:cxn ang="T9">
                    <a:pos x="T2" y="T3"/>
                  </a:cxn>
                  <a:cxn ang="T10">
                    <a:pos x="T4" y="T5"/>
                  </a:cxn>
                  <a:cxn ang="T11">
                    <a:pos x="T6" y="T7"/>
                  </a:cxn>
                </a:cxnLst>
                <a:rect l="T12" t="T13" r="T14" b="T15"/>
                <a:pathLst>
                  <a:path w="142" h="65">
                    <a:moveTo>
                      <a:pt x="0" y="0"/>
                    </a:moveTo>
                    <a:cubicBezTo>
                      <a:pt x="5" y="23"/>
                      <a:pt x="10" y="47"/>
                      <a:pt x="29" y="56"/>
                    </a:cubicBezTo>
                    <a:cubicBezTo>
                      <a:pt x="48" y="65"/>
                      <a:pt x="95" y="65"/>
                      <a:pt x="114" y="56"/>
                    </a:cubicBezTo>
                    <a:cubicBezTo>
                      <a:pt x="133" y="47"/>
                      <a:pt x="137" y="23"/>
                      <a:pt x="142" y="0"/>
                    </a:cubicBezTo>
                  </a:path>
                </a:pathLst>
              </a:custGeom>
              <a:noFill/>
              <a:ln w="9525">
                <a:solidFill>
                  <a:schemeClr val="tx1"/>
                </a:solidFill>
                <a:round/>
                <a:headEnd/>
                <a:tailEnd/>
              </a:ln>
            </p:spPr>
            <p:txBody>
              <a:bodyPr/>
              <a:lstStyle/>
              <a:p>
                <a:endParaRPr lang="zh-CN" altLang="en-US">
                  <a:latin typeface="Times New Roman" panose="02020603050405020304" pitchFamily="18" charset="0"/>
                  <a:ea typeface="宋体" panose="02010600030101010101" pitchFamily="2" charset="-122"/>
                </a:endParaRPr>
              </a:p>
            </p:txBody>
          </p:sp>
        </p:grpSp>
        <p:sp>
          <p:nvSpPr>
            <p:cNvPr id="20526" name="AutoShape 49"/>
            <p:cNvSpPr>
              <a:spLocks noChangeArrowheads="1"/>
            </p:cNvSpPr>
            <p:nvPr/>
          </p:nvSpPr>
          <p:spPr bwMode="auto">
            <a:xfrm>
              <a:off x="3192" y="2642"/>
              <a:ext cx="170" cy="567"/>
            </a:xfrm>
            <a:prstGeom prst="flowChartTerminator">
              <a:avLst/>
            </a:prstGeom>
            <a:solidFill>
              <a:srgbClr val="003300"/>
            </a:solidFill>
            <a:ln w="9525">
              <a:solidFill>
                <a:schemeClr val="tx1"/>
              </a:solidFill>
              <a:miter lim="800000"/>
              <a:headEnd/>
              <a:tailEnd/>
            </a:ln>
          </p:spPr>
          <p:txBody>
            <a:bodyPr wrap="none" anchor="ctr"/>
            <a:lstStyle/>
            <a:p>
              <a:endParaRPr lang="zh-CN" altLang="en-US">
                <a:latin typeface="Times New Roman" panose="02020603050405020304" pitchFamily="18" charset="0"/>
                <a:ea typeface="宋体" panose="02010600030101010101" pitchFamily="2" charset="-122"/>
              </a:endParaRPr>
            </a:p>
          </p:txBody>
        </p:sp>
      </p:grpSp>
      <p:sp>
        <p:nvSpPr>
          <p:cNvPr id="21542" name="Text Box 50"/>
          <p:cNvSpPr txBox="1">
            <a:spLocks noChangeArrowheads="1"/>
          </p:cNvSpPr>
          <p:nvPr/>
        </p:nvSpPr>
        <p:spPr bwMode="auto">
          <a:xfrm>
            <a:off x="4683125" y="5048968"/>
            <a:ext cx="450850" cy="830262"/>
          </a:xfrm>
          <a:prstGeom prst="rect">
            <a:avLst/>
          </a:prstGeom>
          <a:noFill/>
          <a:ln w="9525">
            <a:noFill/>
            <a:miter lim="800000"/>
            <a:headEnd/>
            <a:tailEnd/>
          </a:ln>
        </p:spPr>
        <p:txBody>
          <a:bodyPr>
            <a:spAutoFit/>
          </a:bodyPr>
          <a:lstStyle/>
          <a:p>
            <a:pPr>
              <a:spcBef>
                <a:spcPct val="50000"/>
              </a:spcBef>
            </a:pPr>
            <a:r>
              <a:rPr lang="zh-CN" altLang="en-US" sz="2400" b="1">
                <a:solidFill>
                  <a:srgbClr val="9A0000"/>
                </a:solidFill>
                <a:latin typeface="Times New Roman" panose="02020603050405020304" pitchFamily="18" charset="0"/>
                <a:ea typeface="宋体" panose="02010600030101010101" pitchFamily="2" charset="-122"/>
              </a:rPr>
              <a:t>橙色</a:t>
            </a:r>
          </a:p>
        </p:txBody>
      </p:sp>
      <p:sp>
        <p:nvSpPr>
          <p:cNvPr id="21543" name="Text Box 51"/>
          <p:cNvSpPr txBox="1">
            <a:spLocks noChangeArrowheads="1"/>
          </p:cNvSpPr>
          <p:nvPr/>
        </p:nvSpPr>
        <p:spPr bwMode="auto">
          <a:xfrm>
            <a:off x="7562851" y="5048968"/>
            <a:ext cx="360363" cy="1200150"/>
          </a:xfrm>
          <a:prstGeom prst="rect">
            <a:avLst/>
          </a:prstGeom>
          <a:noFill/>
          <a:ln w="9525" algn="ctr">
            <a:noFill/>
            <a:miter lim="800000"/>
            <a:headEnd/>
            <a:tailEnd/>
          </a:ln>
        </p:spPr>
        <p:txBody>
          <a:bodyPr>
            <a:spAutoFit/>
          </a:bodyPr>
          <a:lstStyle/>
          <a:p>
            <a:pPr>
              <a:spcBef>
                <a:spcPct val="50000"/>
              </a:spcBef>
            </a:pPr>
            <a:r>
              <a:rPr lang="zh-CN" altLang="en-US" sz="2400" b="1">
                <a:solidFill>
                  <a:srgbClr val="9A0000"/>
                </a:solidFill>
                <a:latin typeface="Times New Roman" panose="02020603050405020304" pitchFamily="18" charset="0"/>
                <a:ea typeface="宋体" panose="02010600030101010101" pitchFamily="2" charset="-122"/>
              </a:rPr>
              <a:t>灰绿色</a:t>
            </a:r>
          </a:p>
        </p:txBody>
      </p:sp>
      <p:sp>
        <p:nvSpPr>
          <p:cNvPr id="21544" name="AutoShape 52"/>
          <p:cNvSpPr>
            <a:spLocks noChangeArrowheads="1"/>
          </p:cNvSpPr>
          <p:nvPr/>
        </p:nvSpPr>
        <p:spPr bwMode="auto">
          <a:xfrm>
            <a:off x="5375275" y="5683968"/>
            <a:ext cx="990600" cy="360362"/>
          </a:xfrm>
          <a:prstGeom prst="rightArrow">
            <a:avLst>
              <a:gd name="adj1" fmla="val 50000"/>
              <a:gd name="adj2" fmla="val 68723"/>
            </a:avLst>
          </a:prstGeom>
          <a:solidFill>
            <a:srgbClr val="008000"/>
          </a:solidFill>
          <a:ln w="9525">
            <a:solidFill>
              <a:schemeClr val="tx1"/>
            </a:solidFill>
            <a:miter lim="800000"/>
            <a:headEnd/>
            <a:tailEnd/>
          </a:ln>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70709" name="Rectangle 53"/>
          <p:cNvSpPr>
            <a:spLocks noChangeArrowheads="1"/>
          </p:cNvSpPr>
          <p:nvPr/>
        </p:nvSpPr>
        <p:spPr bwMode="auto">
          <a:xfrm>
            <a:off x="8472488" y="2909738"/>
            <a:ext cx="1223962" cy="461665"/>
          </a:xfrm>
          <a:prstGeom prst="rect">
            <a:avLst/>
          </a:prstGeom>
          <a:noFill/>
          <a:ln w="9525">
            <a:noFill/>
            <a:miter lim="800000"/>
            <a:headEnd/>
            <a:tailEnd/>
          </a:ln>
        </p:spPr>
        <p:txBody>
          <a:bodyPr>
            <a:spAutoFit/>
          </a:bodyPr>
          <a:lstStyle/>
          <a:p>
            <a:r>
              <a:rPr lang="en-US" altLang="zh-CN" sz="2400" b="1" dirty="0">
                <a:solidFill>
                  <a:srgbClr val="FF0000"/>
                </a:solidFill>
                <a:latin typeface="Times New Roman" panose="02020603050405020304" pitchFamily="18" charset="0"/>
                <a:ea typeface="宋体" panose="02010600030101010101" pitchFamily="2" charset="-122"/>
              </a:rPr>
              <a:t>2mL</a:t>
            </a:r>
          </a:p>
        </p:txBody>
      </p:sp>
      <p:sp>
        <p:nvSpPr>
          <p:cNvPr id="70710" name="Rectangle 54"/>
          <p:cNvSpPr>
            <a:spLocks noChangeArrowheads="1"/>
          </p:cNvSpPr>
          <p:nvPr/>
        </p:nvSpPr>
        <p:spPr bwMode="auto">
          <a:xfrm>
            <a:off x="8616951" y="3412975"/>
            <a:ext cx="1439863" cy="461665"/>
          </a:xfrm>
          <a:prstGeom prst="rect">
            <a:avLst/>
          </a:prstGeom>
          <a:noFill/>
          <a:ln w="9525" algn="ctr">
            <a:noFill/>
            <a:miter lim="800000"/>
            <a:headEnd/>
            <a:tailEnd/>
          </a:ln>
        </p:spPr>
        <p:txBody>
          <a:bodyPr>
            <a:spAutoFit/>
          </a:bodyPr>
          <a:lstStyle/>
          <a:p>
            <a:r>
              <a:rPr lang="en-US" altLang="zh-CN" sz="2400" b="1" dirty="0">
                <a:solidFill>
                  <a:srgbClr val="FF0000"/>
                </a:solidFill>
                <a:latin typeface="Times New Roman" panose="02020603050405020304" pitchFamily="18" charset="0"/>
                <a:ea typeface="宋体" panose="02010600030101010101" pitchFamily="2" charset="-122"/>
              </a:rPr>
              <a:t>3</a:t>
            </a:r>
            <a:r>
              <a:rPr lang="zh-CN" altLang="en-US" sz="2400" b="1" dirty="0">
                <a:solidFill>
                  <a:srgbClr val="FF0000"/>
                </a:solidFill>
                <a:latin typeface="Times New Roman" panose="02020603050405020304" pitchFamily="18" charset="0"/>
                <a:ea typeface="宋体" panose="02010600030101010101" pitchFamily="2" charset="-122"/>
              </a:rPr>
              <a:t>滴</a:t>
            </a:r>
          </a:p>
        </p:txBody>
      </p:sp>
      <p:sp>
        <p:nvSpPr>
          <p:cNvPr id="70711" name="Rectangle 55"/>
          <p:cNvSpPr>
            <a:spLocks noChangeArrowheads="1"/>
          </p:cNvSpPr>
          <p:nvPr/>
        </p:nvSpPr>
        <p:spPr bwMode="auto">
          <a:xfrm>
            <a:off x="8616950" y="3989238"/>
            <a:ext cx="1366838" cy="461665"/>
          </a:xfrm>
          <a:prstGeom prst="rect">
            <a:avLst/>
          </a:prstGeom>
          <a:noFill/>
          <a:ln w="9525" algn="ctr">
            <a:noFill/>
            <a:miter lim="800000"/>
            <a:headEnd/>
            <a:tailEnd/>
          </a:ln>
        </p:spPr>
        <p:txBody>
          <a:bodyPr>
            <a:spAutoFit/>
          </a:bodyPr>
          <a:lstStyle/>
          <a:p>
            <a:r>
              <a:rPr lang="en-US" altLang="zh-CN" sz="2400" b="1">
                <a:solidFill>
                  <a:srgbClr val="FF0000"/>
                </a:solidFill>
                <a:latin typeface="Times New Roman" panose="02020603050405020304" pitchFamily="18" charset="0"/>
                <a:ea typeface="宋体" panose="02010600030101010101" pitchFamily="2" charset="-122"/>
              </a:rPr>
              <a:t>3</a:t>
            </a:r>
            <a:r>
              <a:rPr lang="zh-CN" altLang="en-US" sz="2400" b="1">
                <a:solidFill>
                  <a:srgbClr val="FF0000"/>
                </a:solidFill>
                <a:latin typeface="Times New Roman" panose="02020603050405020304" pitchFamily="18" charset="0"/>
                <a:ea typeface="宋体" panose="02010600030101010101" pitchFamily="2" charset="-122"/>
              </a:rPr>
              <a:t>滴</a:t>
            </a:r>
          </a:p>
        </p:txBody>
      </p:sp>
      <p:sp>
        <p:nvSpPr>
          <p:cNvPr id="70712" name="Rectangle 56"/>
          <p:cNvSpPr>
            <a:spLocks noChangeArrowheads="1"/>
          </p:cNvSpPr>
          <p:nvPr/>
        </p:nvSpPr>
        <p:spPr bwMode="auto">
          <a:xfrm>
            <a:off x="8616950" y="4508351"/>
            <a:ext cx="935880" cy="461665"/>
          </a:xfrm>
          <a:prstGeom prst="rect">
            <a:avLst/>
          </a:prstGeom>
          <a:noFill/>
          <a:ln w="9525" algn="ctr">
            <a:noFill/>
            <a:miter lim="800000"/>
            <a:headEnd/>
            <a:tailEnd/>
          </a:ln>
        </p:spPr>
        <p:txBody>
          <a:bodyPr wrap="square">
            <a:spAutoFit/>
          </a:bodyPr>
          <a:lstStyle/>
          <a:p>
            <a:r>
              <a:rPr lang="zh-CN" altLang="en-US" sz="2400" b="1" dirty="0">
                <a:solidFill>
                  <a:srgbClr val="FF0000"/>
                </a:solidFill>
                <a:latin typeface="Times New Roman" panose="02020603050405020304" pitchFamily="18" charset="0"/>
                <a:ea typeface="宋体" panose="02010600030101010101" pitchFamily="2" charset="-122"/>
              </a:rPr>
              <a:t>橙色</a:t>
            </a:r>
          </a:p>
        </p:txBody>
      </p:sp>
      <p:sp>
        <p:nvSpPr>
          <p:cNvPr id="20524" name="TextBox 25"/>
          <p:cNvSpPr txBox="1">
            <a:spLocks noChangeArrowheads="1"/>
          </p:cNvSpPr>
          <p:nvPr/>
        </p:nvSpPr>
        <p:spPr bwMode="auto">
          <a:xfrm>
            <a:off x="1271464" y="275514"/>
            <a:ext cx="2655888" cy="584200"/>
          </a:xfrm>
          <a:prstGeom prst="rect">
            <a:avLst/>
          </a:prstGeom>
          <a:noFill/>
          <a:ln w="9525">
            <a:noFill/>
            <a:miter lim="800000"/>
            <a:headEnd/>
            <a:tailEnd/>
          </a:ln>
        </p:spPr>
        <p:txBody>
          <a:bodyPr wrap="none">
            <a:spAutoFit/>
          </a:bodyPr>
          <a:lstStyle/>
          <a:p>
            <a:r>
              <a:rPr lang="zh-CN" altLang="en-US" sz="3200" b="1" dirty="0">
                <a:latin typeface="Times New Roman" panose="02020603050405020304" pitchFamily="18" charset="0"/>
                <a:ea typeface="宋体" panose="02010600030101010101" pitchFamily="2" charset="-122"/>
              </a:rPr>
              <a:t>五、课题延伸</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0709"/>
                                        </p:tgtEl>
                                        <p:attrNameLst>
                                          <p:attrName>style.visibility</p:attrName>
                                        </p:attrNameLst>
                                      </p:cBhvr>
                                      <p:to>
                                        <p:strVal val="visible"/>
                                      </p:to>
                                    </p:set>
                                    <p:animEffect transition="in" filter="blinds(horizontal)">
                                      <p:cBhvr>
                                        <p:cTn id="7" dur="500"/>
                                        <p:tgtEl>
                                          <p:spTgt spid="7070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0710"/>
                                        </p:tgtEl>
                                        <p:attrNameLst>
                                          <p:attrName>style.visibility</p:attrName>
                                        </p:attrNameLst>
                                      </p:cBhvr>
                                      <p:to>
                                        <p:strVal val="visible"/>
                                      </p:to>
                                    </p:set>
                                    <p:animEffect transition="in" filter="blinds(horizontal)">
                                      <p:cBhvr>
                                        <p:cTn id="12" dur="500"/>
                                        <p:tgtEl>
                                          <p:spTgt spid="707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0711"/>
                                        </p:tgtEl>
                                        <p:attrNameLst>
                                          <p:attrName>style.visibility</p:attrName>
                                        </p:attrNameLst>
                                      </p:cBhvr>
                                      <p:to>
                                        <p:strVal val="visible"/>
                                      </p:to>
                                    </p:set>
                                    <p:animEffect transition="in" filter="blinds(horizontal)">
                                      <p:cBhvr>
                                        <p:cTn id="17" dur="500"/>
                                        <p:tgtEl>
                                          <p:spTgt spid="7071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0712"/>
                                        </p:tgtEl>
                                        <p:attrNameLst>
                                          <p:attrName>style.visibility</p:attrName>
                                        </p:attrNameLst>
                                      </p:cBhvr>
                                      <p:to>
                                        <p:strVal val="visible"/>
                                      </p:to>
                                    </p:set>
                                    <p:animEffect transition="in" filter="blinds(horizontal)">
                                      <p:cBhvr>
                                        <p:cTn id="22" dur="500"/>
                                        <p:tgtEl>
                                          <p:spTgt spid="7071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linds(horizontal)">
                                      <p:cBhvr>
                                        <p:cTn id="27" dur="500"/>
                                        <p:tgtEl>
                                          <p:spTgt spid="2"/>
                                        </p:tgtEl>
                                      </p:cBhvr>
                                    </p:animEffect>
                                  </p:childTnLst>
                                </p:cTn>
                              </p:par>
                            </p:childTnLst>
                          </p:cTn>
                        </p:par>
                        <p:par>
                          <p:cTn id="28" fill="hold">
                            <p:stCondLst>
                              <p:cond delay="500"/>
                            </p:stCondLst>
                            <p:childTnLst>
                              <p:par>
                                <p:cTn id="29" presetID="3" presetClass="entr" presetSubtype="10" fill="hold" grpId="0" nodeType="afterEffect">
                                  <p:stCondLst>
                                    <p:cond delay="0"/>
                                  </p:stCondLst>
                                  <p:childTnLst>
                                    <p:set>
                                      <p:cBhvr>
                                        <p:cTn id="30" dur="1" fill="hold">
                                          <p:stCondLst>
                                            <p:cond delay="0"/>
                                          </p:stCondLst>
                                        </p:cTn>
                                        <p:tgtEl>
                                          <p:spTgt spid="21542"/>
                                        </p:tgtEl>
                                        <p:attrNameLst>
                                          <p:attrName>style.visibility</p:attrName>
                                        </p:attrNameLst>
                                      </p:cBhvr>
                                      <p:to>
                                        <p:strVal val="visible"/>
                                      </p:to>
                                    </p:set>
                                    <p:animEffect transition="in" filter="blinds(horizontal)">
                                      <p:cBhvr>
                                        <p:cTn id="31" dur="500"/>
                                        <p:tgtEl>
                                          <p:spTgt spid="21542"/>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21544"/>
                                        </p:tgtEl>
                                        <p:attrNameLst>
                                          <p:attrName>style.visibility</p:attrName>
                                        </p:attrNameLst>
                                      </p:cBhvr>
                                      <p:to>
                                        <p:strVal val="visible"/>
                                      </p:to>
                                    </p:set>
                                    <p:animEffect transition="in" filter="blinds(horizontal)">
                                      <p:cBhvr>
                                        <p:cTn id="36" dur="500"/>
                                        <p:tgtEl>
                                          <p:spTgt spid="21544"/>
                                        </p:tgtEl>
                                      </p:cBhvr>
                                    </p:animEffect>
                                  </p:childTnLst>
                                </p:cTn>
                              </p:par>
                            </p:childTnLst>
                          </p:cTn>
                        </p:par>
                        <p:par>
                          <p:cTn id="37" fill="hold">
                            <p:stCondLst>
                              <p:cond delay="500"/>
                            </p:stCondLst>
                            <p:childTnLst>
                              <p:par>
                                <p:cTn id="38" presetID="3" presetClass="entr" presetSubtype="10" fill="hold" nodeType="after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blinds(horizontal)">
                                      <p:cBhvr>
                                        <p:cTn id="40" dur="500"/>
                                        <p:tgtEl>
                                          <p:spTgt spid="4"/>
                                        </p:tgtEl>
                                      </p:cBhvr>
                                    </p:animEffect>
                                  </p:childTnLst>
                                </p:cTn>
                              </p:par>
                            </p:childTnLst>
                          </p:cTn>
                        </p:par>
                        <p:par>
                          <p:cTn id="41" fill="hold">
                            <p:stCondLst>
                              <p:cond delay="1000"/>
                            </p:stCondLst>
                            <p:childTnLst>
                              <p:par>
                                <p:cTn id="42" presetID="3" presetClass="entr" presetSubtype="10" fill="hold" grpId="0" nodeType="afterEffect">
                                  <p:stCondLst>
                                    <p:cond delay="0"/>
                                  </p:stCondLst>
                                  <p:childTnLst>
                                    <p:set>
                                      <p:cBhvr>
                                        <p:cTn id="43" dur="1" fill="hold">
                                          <p:stCondLst>
                                            <p:cond delay="0"/>
                                          </p:stCondLst>
                                        </p:cTn>
                                        <p:tgtEl>
                                          <p:spTgt spid="21543"/>
                                        </p:tgtEl>
                                        <p:attrNameLst>
                                          <p:attrName>style.visibility</p:attrName>
                                        </p:attrNameLst>
                                      </p:cBhvr>
                                      <p:to>
                                        <p:strVal val="visible"/>
                                      </p:to>
                                    </p:set>
                                    <p:animEffect transition="in" filter="blinds(horizontal)">
                                      <p:cBhvr>
                                        <p:cTn id="44" dur="500"/>
                                        <p:tgtEl>
                                          <p:spTgt spid="215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42" grpId="0"/>
      <p:bldP spid="21543" grpId="0"/>
      <p:bldP spid="21544" grpId="0" animBg="1"/>
      <p:bldP spid="70709" grpId="0"/>
      <p:bldP spid="70710" grpId="0"/>
      <p:bldP spid="70711" grpId="0"/>
      <p:bldP spid="707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5"/>
          <p:cNvSpPr txBox="1">
            <a:spLocks noChangeArrowheads="1"/>
          </p:cNvSpPr>
          <p:nvPr/>
        </p:nvSpPr>
        <p:spPr bwMode="auto">
          <a:xfrm>
            <a:off x="2063552" y="1017335"/>
            <a:ext cx="5256584" cy="579438"/>
          </a:xfrm>
          <a:prstGeom prst="rect">
            <a:avLst/>
          </a:prstGeom>
          <a:noFill/>
          <a:ln w="9525" algn="ctr">
            <a:noFill/>
            <a:miter lim="800000"/>
            <a:headEnd/>
            <a:tailEnd/>
          </a:ln>
        </p:spPr>
        <p:txBody>
          <a:bodyPr wrap="square">
            <a:spAutoFit/>
          </a:bodyPr>
          <a:lstStyle/>
          <a:p>
            <a:pPr>
              <a:spcBef>
                <a:spcPct val="50000"/>
              </a:spcBef>
            </a:pPr>
            <a:r>
              <a:rPr lang="zh-CN" altLang="en-US" sz="3200" b="1" dirty="0">
                <a:solidFill>
                  <a:srgbClr val="FF0000"/>
                </a:solidFill>
                <a:latin typeface="Times New Roman" panose="02020603050405020304" pitchFamily="18" charset="0"/>
                <a:ea typeface="宋体" panose="02010600030101010101" pitchFamily="2" charset="-122"/>
                <a:cs typeface="华文新魏"/>
              </a:rPr>
              <a:t>提高果酒、果醋品质的方法</a:t>
            </a:r>
          </a:p>
        </p:txBody>
      </p:sp>
      <p:sp>
        <p:nvSpPr>
          <p:cNvPr id="40966" name="Text Box 6"/>
          <p:cNvSpPr txBox="1">
            <a:spLocks noChangeArrowheads="1"/>
          </p:cNvSpPr>
          <p:nvPr/>
        </p:nvSpPr>
        <p:spPr bwMode="auto">
          <a:xfrm>
            <a:off x="2063552" y="1643063"/>
            <a:ext cx="7467600" cy="519112"/>
          </a:xfrm>
          <a:prstGeom prst="rect">
            <a:avLst/>
          </a:prstGeom>
          <a:noFill/>
          <a:ln w="9525">
            <a:noFill/>
            <a:miter lim="800000"/>
            <a:headEnd/>
            <a:tailEnd/>
          </a:ln>
        </p:spPr>
        <p:txBody>
          <a:bodyPr>
            <a:spAutoFit/>
          </a:bodyPr>
          <a:lstStyle/>
          <a:p>
            <a:pPr>
              <a:spcBef>
                <a:spcPct val="50000"/>
              </a:spcBef>
            </a:pPr>
            <a:r>
              <a:rPr lang="en-US" altLang="zh-CN" sz="2800" b="1" dirty="0">
                <a:solidFill>
                  <a:srgbClr val="0000FF"/>
                </a:solidFill>
                <a:latin typeface="Times New Roman" panose="02020603050405020304" pitchFamily="18" charset="0"/>
                <a:ea typeface="宋体" panose="02010600030101010101" pitchFamily="2" charset="-122"/>
              </a:rPr>
              <a:t>1. </a:t>
            </a:r>
            <a:r>
              <a:rPr lang="zh-CN" altLang="en-US" sz="2800" b="1" dirty="0">
                <a:solidFill>
                  <a:srgbClr val="0000FF"/>
                </a:solidFill>
                <a:latin typeface="Times New Roman" panose="02020603050405020304" pitchFamily="18" charset="0"/>
                <a:ea typeface="宋体" panose="02010600030101010101" pitchFamily="2" charset="-122"/>
              </a:rPr>
              <a:t>直接在果汁中加入人工培养的酵母菌</a:t>
            </a:r>
          </a:p>
        </p:txBody>
      </p:sp>
      <p:sp>
        <p:nvSpPr>
          <p:cNvPr id="40967" name="Text Box 7"/>
          <p:cNvSpPr txBox="1">
            <a:spLocks noChangeArrowheads="1"/>
          </p:cNvSpPr>
          <p:nvPr/>
        </p:nvSpPr>
        <p:spPr bwMode="auto">
          <a:xfrm>
            <a:off x="2063552" y="3148347"/>
            <a:ext cx="4794299" cy="519113"/>
          </a:xfrm>
          <a:prstGeom prst="rect">
            <a:avLst/>
          </a:prstGeom>
          <a:noFill/>
          <a:ln w="9525" algn="ctr">
            <a:noFill/>
            <a:miter lim="800000"/>
            <a:headEnd/>
            <a:tailEnd/>
          </a:ln>
        </p:spPr>
        <p:txBody>
          <a:bodyPr wrap="square">
            <a:spAutoFit/>
          </a:bodyPr>
          <a:lstStyle/>
          <a:p>
            <a:pPr>
              <a:spcBef>
                <a:spcPct val="50000"/>
              </a:spcBef>
            </a:pPr>
            <a:r>
              <a:rPr lang="en-US" altLang="zh-CN" sz="2800" b="1">
                <a:solidFill>
                  <a:srgbClr val="0000FF"/>
                </a:solidFill>
                <a:latin typeface="Times New Roman" panose="02020603050405020304" pitchFamily="18" charset="0"/>
                <a:ea typeface="宋体" panose="02010600030101010101" pitchFamily="2" charset="-122"/>
              </a:rPr>
              <a:t>2. </a:t>
            </a:r>
            <a:r>
              <a:rPr lang="zh-CN" altLang="en-US" sz="2800" b="1">
                <a:solidFill>
                  <a:srgbClr val="0000FF"/>
                </a:solidFill>
                <a:latin typeface="Times New Roman" panose="02020603050405020304" pitchFamily="18" charset="0"/>
                <a:ea typeface="宋体" panose="02010600030101010101" pitchFamily="2" charset="-122"/>
              </a:rPr>
              <a:t>直接在果酒中加入醋酸菌</a:t>
            </a:r>
          </a:p>
        </p:txBody>
      </p:sp>
      <p:sp>
        <p:nvSpPr>
          <p:cNvPr id="40968" name="Text Box 8"/>
          <p:cNvSpPr txBox="1">
            <a:spLocks noChangeArrowheads="1"/>
          </p:cNvSpPr>
          <p:nvPr/>
        </p:nvSpPr>
        <p:spPr bwMode="auto">
          <a:xfrm>
            <a:off x="2063552" y="2393651"/>
            <a:ext cx="8252395" cy="523220"/>
          </a:xfrm>
          <a:prstGeom prst="rect">
            <a:avLst/>
          </a:prstGeom>
          <a:gradFill rotWithShape="1">
            <a:gsLst>
              <a:gs pos="0">
                <a:schemeClr val="bg1"/>
              </a:gs>
              <a:gs pos="100000">
                <a:srgbClr val="EFAAF4"/>
              </a:gs>
            </a:gsLst>
            <a:lin ang="5400000" scaled="1"/>
          </a:gradFill>
          <a:ln w="9525">
            <a:noFill/>
            <a:miter lim="800000"/>
            <a:headEnd/>
            <a:tailEnd/>
          </a:ln>
        </p:spPr>
        <p:txBody>
          <a:bodyPr wrap="square">
            <a:spAutoFit/>
          </a:bodyPr>
          <a:lstStyle/>
          <a:p>
            <a:pPr>
              <a:spcBef>
                <a:spcPct val="50000"/>
              </a:spcBef>
            </a:pPr>
            <a:r>
              <a:rPr lang="zh-CN" altLang="en-US" sz="2600" b="1" dirty="0">
                <a:latin typeface="Times New Roman" panose="02020603050405020304" pitchFamily="18" charset="0"/>
                <a:ea typeface="宋体" panose="02010600030101010101" pitchFamily="2" charset="-122"/>
              </a:rPr>
              <a:t>通过分离葡萄表面附着的酵母菌，获得纯净的菌种</a:t>
            </a:r>
            <a:r>
              <a:rPr lang="zh-CN" altLang="en-US" sz="2800" b="1" dirty="0">
                <a:latin typeface="Times New Roman" panose="02020603050405020304" pitchFamily="18" charset="0"/>
                <a:ea typeface="宋体" panose="02010600030101010101" pitchFamily="2" charset="-122"/>
              </a:rPr>
              <a:t>。</a:t>
            </a:r>
          </a:p>
        </p:txBody>
      </p:sp>
      <p:sp>
        <p:nvSpPr>
          <p:cNvPr id="40969" name="Text Box 9"/>
          <p:cNvSpPr txBox="1">
            <a:spLocks noChangeArrowheads="1"/>
          </p:cNvSpPr>
          <p:nvPr/>
        </p:nvSpPr>
        <p:spPr bwMode="auto">
          <a:xfrm>
            <a:off x="2063552" y="3935150"/>
            <a:ext cx="8323831" cy="1216743"/>
          </a:xfrm>
          <a:prstGeom prst="rect">
            <a:avLst/>
          </a:prstGeom>
          <a:gradFill rotWithShape="1">
            <a:gsLst>
              <a:gs pos="0">
                <a:schemeClr val="bg1"/>
              </a:gs>
              <a:gs pos="100000">
                <a:srgbClr val="EFAAF4"/>
              </a:gs>
            </a:gsLst>
            <a:lin ang="5400000" scaled="1"/>
          </a:gradFill>
          <a:ln w="9525" algn="ctr">
            <a:noFill/>
            <a:miter lim="800000"/>
            <a:headEnd/>
            <a:tailEnd/>
          </a:ln>
        </p:spPr>
        <p:txBody>
          <a:bodyPr wrap="square">
            <a:spAutoFit/>
          </a:bodyPr>
          <a:lstStyle/>
          <a:p>
            <a:pPr>
              <a:lnSpc>
                <a:spcPct val="150000"/>
              </a:lnSpc>
              <a:spcBef>
                <a:spcPct val="50000"/>
              </a:spcBef>
            </a:pPr>
            <a:r>
              <a:rPr lang="zh-CN" altLang="en-US" sz="2600" b="1" dirty="0">
                <a:latin typeface="Times New Roman" panose="02020603050405020304" pitchFamily="18" charset="0"/>
                <a:ea typeface="宋体" panose="02010600030101010101" pitchFamily="2" charset="-122"/>
              </a:rPr>
              <a:t>购买当地生产食醋的工厂或菌种保藏中心的醋酸菌菌种；或者尝试从食醋中分离醋酸菌。</a:t>
            </a:r>
          </a:p>
        </p:txBody>
      </p:sp>
      <p:sp>
        <p:nvSpPr>
          <p:cNvPr id="21511" name="Text Box 5"/>
          <p:cNvSpPr txBox="1">
            <a:spLocks noChangeArrowheads="1"/>
          </p:cNvSpPr>
          <p:nvPr/>
        </p:nvSpPr>
        <p:spPr bwMode="auto">
          <a:xfrm>
            <a:off x="1726577" y="239517"/>
            <a:ext cx="3962400" cy="584200"/>
          </a:xfrm>
          <a:prstGeom prst="rect">
            <a:avLst/>
          </a:prstGeom>
          <a:noFill/>
          <a:ln w="9525" algn="ctr">
            <a:noFill/>
            <a:miter lim="800000"/>
            <a:headEnd/>
            <a:tailEnd/>
          </a:ln>
        </p:spPr>
        <p:txBody>
          <a:bodyPr>
            <a:spAutoFit/>
          </a:bodyPr>
          <a:lstStyle/>
          <a:p>
            <a:pPr>
              <a:spcBef>
                <a:spcPct val="50000"/>
              </a:spcBef>
            </a:pPr>
            <a:r>
              <a:rPr lang="zh-CN" altLang="en-US" sz="3200" b="1">
                <a:latin typeface="Times New Roman" panose="02020603050405020304" pitchFamily="18" charset="0"/>
                <a:ea typeface="宋体" panose="02010600030101010101" pitchFamily="2" charset="-122"/>
              </a:rPr>
              <a:t>六、相关链接</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66">
                                            <p:txEl>
                                              <p:pRg st="0" end="0"/>
                                            </p:txEl>
                                          </p:spTgt>
                                        </p:tgtEl>
                                        <p:attrNameLst>
                                          <p:attrName>style.visibility</p:attrName>
                                        </p:attrNameLst>
                                      </p:cBhvr>
                                      <p:to>
                                        <p:strVal val="visible"/>
                                      </p:to>
                                    </p:set>
                                    <p:animEffect transition="in" filter="blinds(horizontal)">
                                      <p:cBhvr>
                                        <p:cTn id="7" dur="500"/>
                                        <p:tgtEl>
                                          <p:spTgt spid="4096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0968"/>
                                        </p:tgtEl>
                                        <p:attrNameLst>
                                          <p:attrName>style.visibility</p:attrName>
                                        </p:attrNameLst>
                                      </p:cBhvr>
                                      <p:to>
                                        <p:strVal val="visible"/>
                                      </p:to>
                                    </p:set>
                                    <p:animEffect transition="in" filter="blinds(horizontal)">
                                      <p:cBhvr>
                                        <p:cTn id="12" dur="500"/>
                                        <p:tgtEl>
                                          <p:spTgt spid="4096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967"/>
                                        </p:tgtEl>
                                        <p:attrNameLst>
                                          <p:attrName>style.visibility</p:attrName>
                                        </p:attrNameLst>
                                      </p:cBhvr>
                                      <p:to>
                                        <p:strVal val="visible"/>
                                      </p:to>
                                    </p:set>
                                    <p:animEffect transition="in" filter="blinds(horizontal)">
                                      <p:cBhvr>
                                        <p:cTn id="17" dur="500"/>
                                        <p:tgtEl>
                                          <p:spTgt spid="4096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0969"/>
                                        </p:tgtEl>
                                        <p:attrNameLst>
                                          <p:attrName>style.visibility</p:attrName>
                                        </p:attrNameLst>
                                      </p:cBhvr>
                                      <p:to>
                                        <p:strVal val="visible"/>
                                      </p:to>
                                    </p:set>
                                    <p:animEffect transition="in" filter="blinds(horizontal)">
                                      <p:cBhvr>
                                        <p:cTn id="22" dur="500"/>
                                        <p:tgtEl>
                                          <p:spTgt spid="40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7" grpId="0"/>
      <p:bldP spid="40968" grpId="0" animBg="1"/>
      <p:bldP spid="4096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9" name="Text Box 5"/>
          <p:cNvSpPr txBox="1">
            <a:spLocks noChangeArrowheads="1"/>
          </p:cNvSpPr>
          <p:nvPr/>
        </p:nvSpPr>
        <p:spPr bwMode="auto">
          <a:xfrm>
            <a:off x="1494054" y="3035830"/>
            <a:ext cx="609600" cy="3046988"/>
          </a:xfrm>
          <a:prstGeom prst="rect">
            <a:avLst/>
          </a:prstGeom>
          <a:noFill/>
          <a:ln w="9525" algn="ctr">
            <a:noFill/>
            <a:miter lim="800000"/>
            <a:headEnd/>
            <a:tailEnd/>
          </a:ln>
        </p:spPr>
        <p:txBody>
          <a:bodyPr>
            <a:spAutoFit/>
          </a:bodyPr>
          <a:lstStyle/>
          <a:p>
            <a:pPr>
              <a:spcBef>
                <a:spcPct val="50000"/>
              </a:spcBef>
            </a:pPr>
            <a:r>
              <a:rPr lang="zh-CN" altLang="en-US" sz="2400" b="1" dirty="0">
                <a:solidFill>
                  <a:srgbClr val="FF0000"/>
                </a:solidFill>
                <a:latin typeface="Times New Roman" panose="02020603050405020304" pitchFamily="18" charset="0"/>
                <a:ea typeface="宋体" panose="02010600030101010101" pitchFamily="2" charset="-122"/>
                <a:cs typeface="Times New Roman" pitchFamily="18" charset="0"/>
              </a:rPr>
              <a:t>果酒和果醋的制作</a:t>
            </a:r>
          </a:p>
        </p:txBody>
      </p:sp>
      <p:sp>
        <p:nvSpPr>
          <p:cNvPr id="41991" name="Rectangle 7"/>
          <p:cNvSpPr>
            <a:spLocks noChangeArrowheads="1"/>
          </p:cNvSpPr>
          <p:nvPr/>
        </p:nvSpPr>
        <p:spPr bwMode="auto">
          <a:xfrm>
            <a:off x="2209800" y="2218408"/>
            <a:ext cx="609600" cy="1446213"/>
          </a:xfrm>
          <a:prstGeom prst="rect">
            <a:avLst/>
          </a:prstGeom>
          <a:noFill/>
          <a:ln w="9525" algn="ctr">
            <a:noFill/>
            <a:miter lim="800000"/>
            <a:headEnd/>
            <a:tailEnd/>
          </a:ln>
        </p:spPr>
        <p:txBody>
          <a:bodyPr>
            <a:spAutoFit/>
          </a:bodyPr>
          <a:lstStyle/>
          <a:p>
            <a:r>
              <a:rPr lang="zh-CN" altLang="en-US" sz="2200" b="1" dirty="0">
                <a:latin typeface="Times New Roman" pitchFamily="18" charset="0"/>
                <a:ea typeface="宋体" panose="02010600030101010101" pitchFamily="2" charset="-122"/>
                <a:cs typeface="Times New Roman" pitchFamily="18" charset="0"/>
              </a:rPr>
              <a:t>基</a:t>
            </a:r>
          </a:p>
          <a:p>
            <a:r>
              <a:rPr lang="zh-CN" altLang="en-US" sz="2200" b="1" dirty="0">
                <a:latin typeface="Times New Roman" pitchFamily="18" charset="0"/>
                <a:ea typeface="宋体" panose="02010600030101010101" pitchFamily="2" charset="-122"/>
                <a:cs typeface="Times New Roman" pitchFamily="18" charset="0"/>
              </a:rPr>
              <a:t>础</a:t>
            </a:r>
          </a:p>
          <a:p>
            <a:r>
              <a:rPr lang="zh-CN" altLang="en-US" sz="2200" b="1" dirty="0">
                <a:latin typeface="Times New Roman" pitchFamily="18" charset="0"/>
                <a:ea typeface="宋体" panose="02010600030101010101" pitchFamily="2" charset="-122"/>
                <a:cs typeface="Times New Roman" pitchFamily="18" charset="0"/>
              </a:rPr>
              <a:t>知</a:t>
            </a:r>
          </a:p>
          <a:p>
            <a:r>
              <a:rPr lang="zh-CN" altLang="en-US" sz="2200" b="1" dirty="0">
                <a:latin typeface="Times New Roman" pitchFamily="18" charset="0"/>
                <a:ea typeface="宋体" panose="02010600030101010101" pitchFamily="2" charset="-122"/>
                <a:cs typeface="Times New Roman" pitchFamily="18" charset="0"/>
              </a:rPr>
              <a:t>识</a:t>
            </a:r>
          </a:p>
        </p:txBody>
      </p:sp>
      <p:sp>
        <p:nvSpPr>
          <p:cNvPr id="41993" name="Rectangle 9"/>
          <p:cNvSpPr>
            <a:spLocks noChangeArrowheads="1"/>
          </p:cNvSpPr>
          <p:nvPr/>
        </p:nvSpPr>
        <p:spPr bwMode="auto">
          <a:xfrm>
            <a:off x="2209801" y="5279405"/>
            <a:ext cx="1319213" cy="430213"/>
          </a:xfrm>
          <a:prstGeom prst="rect">
            <a:avLst/>
          </a:prstGeom>
          <a:noFill/>
          <a:ln w="9525" algn="ctr">
            <a:noFill/>
            <a:miter lim="800000"/>
            <a:headEnd/>
            <a:tailEnd/>
          </a:ln>
        </p:spPr>
        <p:txBody>
          <a:bodyPr wrap="none">
            <a:spAutoFit/>
          </a:bodyPr>
          <a:lstStyle/>
          <a:p>
            <a:r>
              <a:rPr lang="zh-CN" altLang="en-US" sz="2200" b="1" dirty="0">
                <a:latin typeface="Times New Roman" panose="02020603050405020304" pitchFamily="18" charset="0"/>
                <a:ea typeface="宋体" panose="02010600030101010101" pitchFamily="2" charset="-122"/>
                <a:cs typeface="Times New Roman" pitchFamily="18" charset="0"/>
              </a:rPr>
              <a:t>实验设计</a:t>
            </a:r>
          </a:p>
        </p:txBody>
      </p:sp>
      <p:sp>
        <p:nvSpPr>
          <p:cNvPr id="41994" name="Rectangle 10"/>
          <p:cNvSpPr>
            <a:spLocks noChangeArrowheads="1"/>
          </p:cNvSpPr>
          <p:nvPr/>
        </p:nvSpPr>
        <p:spPr bwMode="auto">
          <a:xfrm>
            <a:off x="2209800" y="5999484"/>
            <a:ext cx="3733800" cy="430212"/>
          </a:xfrm>
          <a:prstGeom prst="rect">
            <a:avLst/>
          </a:prstGeom>
          <a:noFill/>
          <a:ln w="9525" algn="ctr">
            <a:noFill/>
            <a:miter lim="800000"/>
            <a:headEnd/>
            <a:tailEnd/>
          </a:ln>
        </p:spPr>
        <p:txBody>
          <a:bodyPr>
            <a:spAutoFit/>
          </a:bodyPr>
          <a:lstStyle/>
          <a:p>
            <a:r>
              <a:rPr lang="zh-CN" altLang="en-US" sz="2200" b="1" dirty="0">
                <a:latin typeface="Times New Roman" panose="02020603050405020304" pitchFamily="18" charset="0"/>
                <a:ea typeface="宋体" panose="02010600030101010101" pitchFamily="2" charset="-122"/>
                <a:cs typeface="Times New Roman" pitchFamily="18" charset="0"/>
              </a:rPr>
              <a:t>结果分析与评价</a:t>
            </a:r>
          </a:p>
        </p:txBody>
      </p:sp>
      <p:sp>
        <p:nvSpPr>
          <p:cNvPr id="41995" name="Text Box 11"/>
          <p:cNvSpPr txBox="1">
            <a:spLocks noChangeArrowheads="1"/>
          </p:cNvSpPr>
          <p:nvPr/>
        </p:nvSpPr>
        <p:spPr bwMode="auto">
          <a:xfrm>
            <a:off x="2895600" y="1700882"/>
            <a:ext cx="990600" cy="769938"/>
          </a:xfrm>
          <a:prstGeom prst="rect">
            <a:avLst/>
          </a:prstGeom>
          <a:noFill/>
          <a:ln w="9525" algn="ctr">
            <a:noFill/>
            <a:miter lim="800000"/>
            <a:headEnd/>
            <a:tailEnd/>
          </a:ln>
        </p:spPr>
        <p:txBody>
          <a:bodyPr>
            <a:spAutoFit/>
          </a:bodyPr>
          <a:lstStyle/>
          <a:p>
            <a:pPr>
              <a:spcBef>
                <a:spcPct val="50000"/>
              </a:spcBef>
            </a:pPr>
            <a:r>
              <a:rPr lang="zh-CN" altLang="en-US" sz="2200" b="1" dirty="0">
                <a:solidFill>
                  <a:srgbClr val="CC0066"/>
                </a:solidFill>
                <a:latin typeface="Times New Roman" panose="02020603050405020304" pitchFamily="18" charset="0"/>
                <a:ea typeface="宋体" panose="02010600030101010101" pitchFamily="2" charset="-122"/>
                <a:cs typeface="Times New Roman" pitchFamily="18" charset="0"/>
              </a:rPr>
              <a:t>果酒制作</a:t>
            </a:r>
          </a:p>
        </p:txBody>
      </p:sp>
      <p:sp>
        <p:nvSpPr>
          <p:cNvPr id="41997" name="Text Box 13"/>
          <p:cNvSpPr txBox="1">
            <a:spLocks noChangeArrowheads="1"/>
          </p:cNvSpPr>
          <p:nvPr/>
        </p:nvSpPr>
        <p:spPr bwMode="auto">
          <a:xfrm>
            <a:off x="4024313" y="2551783"/>
            <a:ext cx="2971800" cy="430213"/>
          </a:xfrm>
          <a:prstGeom prst="rect">
            <a:avLst/>
          </a:prstGeom>
          <a:noFill/>
          <a:ln w="9525" algn="ctr">
            <a:noFill/>
            <a:miter lim="800000"/>
            <a:headEnd/>
            <a:tailEnd/>
          </a:ln>
        </p:spPr>
        <p:txBody>
          <a:bodyPr>
            <a:spAutoFit/>
          </a:bodyPr>
          <a:lstStyle/>
          <a:p>
            <a:pPr>
              <a:spcBef>
                <a:spcPct val="50000"/>
              </a:spcBef>
            </a:pPr>
            <a:r>
              <a:rPr lang="zh-CN" altLang="en-US" sz="2200" b="1">
                <a:solidFill>
                  <a:srgbClr val="CC0066"/>
                </a:solidFill>
                <a:latin typeface="Times New Roman" panose="02020603050405020304" pitchFamily="18" charset="0"/>
                <a:ea typeface="宋体" panose="02010600030101010101" pitchFamily="2" charset="-122"/>
                <a:cs typeface="Times New Roman" pitchFamily="18" charset="0"/>
              </a:rPr>
              <a:t>酵母菌的来源：</a:t>
            </a:r>
          </a:p>
        </p:txBody>
      </p:sp>
      <p:sp>
        <p:nvSpPr>
          <p:cNvPr id="41998" name="Text Box 14"/>
          <p:cNvSpPr txBox="1">
            <a:spLocks noChangeArrowheads="1"/>
          </p:cNvSpPr>
          <p:nvPr/>
        </p:nvSpPr>
        <p:spPr bwMode="auto">
          <a:xfrm>
            <a:off x="6024564" y="2551783"/>
            <a:ext cx="3417887" cy="430213"/>
          </a:xfrm>
          <a:prstGeom prst="rect">
            <a:avLst/>
          </a:prstGeom>
          <a:noFill/>
          <a:ln w="9525" algn="ctr">
            <a:noFill/>
            <a:miter lim="800000"/>
            <a:headEnd/>
            <a:tailEnd/>
          </a:ln>
        </p:spPr>
        <p:txBody>
          <a:bodyPr>
            <a:spAutoFit/>
          </a:bodyPr>
          <a:lstStyle/>
          <a:p>
            <a:r>
              <a:rPr lang="zh-CN" altLang="en-US" sz="2200" b="1" dirty="0">
                <a:solidFill>
                  <a:srgbClr val="CC0066"/>
                </a:solidFill>
                <a:latin typeface="Times New Roman" panose="02020603050405020304" pitchFamily="18" charset="0"/>
                <a:ea typeface="宋体" panose="02010600030101010101" pitchFamily="2" charset="-122"/>
                <a:cs typeface="Times New Roman" pitchFamily="18" charset="0"/>
              </a:rPr>
              <a:t>表皮附着的酵母菌</a:t>
            </a:r>
          </a:p>
        </p:txBody>
      </p:sp>
      <p:sp>
        <p:nvSpPr>
          <p:cNvPr id="41999" name="Text Box 15"/>
          <p:cNvSpPr txBox="1">
            <a:spLocks noChangeArrowheads="1"/>
          </p:cNvSpPr>
          <p:nvPr/>
        </p:nvSpPr>
        <p:spPr bwMode="auto">
          <a:xfrm>
            <a:off x="3810000" y="4780633"/>
            <a:ext cx="1970088" cy="430213"/>
          </a:xfrm>
          <a:prstGeom prst="rect">
            <a:avLst/>
          </a:prstGeom>
          <a:noFill/>
          <a:ln w="9525" algn="ctr">
            <a:noFill/>
            <a:miter lim="800000"/>
            <a:headEnd/>
            <a:tailEnd/>
          </a:ln>
        </p:spPr>
        <p:txBody>
          <a:bodyPr>
            <a:spAutoFit/>
          </a:bodyPr>
          <a:lstStyle/>
          <a:p>
            <a:pPr>
              <a:spcBef>
                <a:spcPct val="50000"/>
              </a:spcBef>
            </a:pPr>
            <a:r>
              <a:rPr lang="zh-CN" altLang="en-US" sz="2200" b="1">
                <a:solidFill>
                  <a:srgbClr val="006600"/>
                </a:solidFill>
                <a:latin typeface="Times New Roman" panose="02020603050405020304" pitchFamily="18" charset="0"/>
                <a:ea typeface="宋体" panose="02010600030101010101" pitchFamily="2" charset="-122"/>
                <a:cs typeface="Times New Roman" pitchFamily="18" charset="0"/>
              </a:rPr>
              <a:t>菌种来源</a:t>
            </a:r>
          </a:p>
        </p:txBody>
      </p:sp>
      <p:sp>
        <p:nvSpPr>
          <p:cNvPr id="42001" name="Text Box 17"/>
          <p:cNvSpPr txBox="1">
            <a:spLocks noChangeArrowheads="1"/>
          </p:cNvSpPr>
          <p:nvPr/>
        </p:nvSpPr>
        <p:spPr bwMode="auto">
          <a:xfrm>
            <a:off x="2819400" y="3789386"/>
            <a:ext cx="914400" cy="769938"/>
          </a:xfrm>
          <a:prstGeom prst="rect">
            <a:avLst/>
          </a:prstGeom>
          <a:noFill/>
          <a:ln w="9525" algn="ctr">
            <a:noFill/>
            <a:miter lim="800000"/>
            <a:headEnd/>
            <a:tailEnd/>
          </a:ln>
        </p:spPr>
        <p:txBody>
          <a:bodyPr>
            <a:spAutoFit/>
          </a:bodyPr>
          <a:lstStyle/>
          <a:p>
            <a:pPr>
              <a:spcBef>
                <a:spcPct val="50000"/>
              </a:spcBef>
            </a:pPr>
            <a:r>
              <a:rPr lang="zh-CN" altLang="en-US" sz="2200" b="1" dirty="0">
                <a:solidFill>
                  <a:srgbClr val="006600"/>
                </a:solidFill>
                <a:latin typeface="Times New Roman" panose="02020603050405020304" pitchFamily="18" charset="0"/>
                <a:ea typeface="宋体" panose="02010600030101010101" pitchFamily="2" charset="-122"/>
                <a:cs typeface="Times New Roman" pitchFamily="18" charset="0"/>
              </a:rPr>
              <a:t>果醋制作</a:t>
            </a:r>
          </a:p>
        </p:txBody>
      </p:sp>
      <p:sp>
        <p:nvSpPr>
          <p:cNvPr id="42004" name="Text Box 20"/>
          <p:cNvSpPr txBox="1">
            <a:spLocks noChangeArrowheads="1"/>
          </p:cNvSpPr>
          <p:nvPr/>
        </p:nvSpPr>
        <p:spPr bwMode="auto">
          <a:xfrm>
            <a:off x="5015880" y="3695229"/>
            <a:ext cx="2700338" cy="1108075"/>
          </a:xfrm>
          <a:prstGeom prst="rect">
            <a:avLst/>
          </a:prstGeom>
          <a:noFill/>
          <a:ln w="9525" algn="ctr">
            <a:noFill/>
            <a:miter lim="800000"/>
            <a:headEnd/>
            <a:tailEnd/>
          </a:ln>
        </p:spPr>
        <p:txBody>
          <a:bodyPr>
            <a:spAutoFit/>
          </a:bodyPr>
          <a:lstStyle/>
          <a:p>
            <a:r>
              <a:rPr lang="zh-CN" altLang="en-US" sz="2200" b="1" dirty="0">
                <a:solidFill>
                  <a:srgbClr val="006600"/>
                </a:solidFill>
                <a:latin typeface="Times New Roman" pitchFamily="18" charset="0"/>
                <a:ea typeface="宋体" panose="02010600030101010101" pitchFamily="2" charset="-122"/>
                <a:cs typeface="Times New Roman" pitchFamily="18" charset="0"/>
              </a:rPr>
              <a:t>温度：</a:t>
            </a:r>
            <a:r>
              <a:rPr lang="en-US" altLang="zh-CN" sz="2200" b="1" dirty="0">
                <a:solidFill>
                  <a:srgbClr val="006600"/>
                </a:solidFill>
                <a:latin typeface="Times New Roman" pitchFamily="18" charset="0"/>
                <a:ea typeface="宋体" panose="02010600030101010101" pitchFamily="2" charset="-122"/>
                <a:cs typeface="Times New Roman" pitchFamily="18" charset="0"/>
              </a:rPr>
              <a:t>30-35℃</a:t>
            </a:r>
          </a:p>
          <a:p>
            <a:r>
              <a:rPr lang="zh-CN" altLang="en-US" sz="2200" b="1" dirty="0">
                <a:solidFill>
                  <a:srgbClr val="006600"/>
                </a:solidFill>
                <a:latin typeface="Times New Roman" pitchFamily="18" charset="0"/>
                <a:ea typeface="宋体" panose="02010600030101010101" pitchFamily="2" charset="-122"/>
                <a:cs typeface="Times New Roman" pitchFamily="18" charset="0"/>
              </a:rPr>
              <a:t>时间：</a:t>
            </a:r>
            <a:r>
              <a:rPr lang="en-US" altLang="zh-CN" sz="2200" b="1" dirty="0">
                <a:solidFill>
                  <a:srgbClr val="006600"/>
                </a:solidFill>
                <a:latin typeface="Times New Roman" pitchFamily="18" charset="0"/>
                <a:ea typeface="宋体" panose="02010600030101010101" pitchFamily="2" charset="-122"/>
                <a:cs typeface="Times New Roman" pitchFamily="18" charset="0"/>
              </a:rPr>
              <a:t>7-8</a:t>
            </a:r>
            <a:r>
              <a:rPr lang="zh-CN" altLang="en-US" sz="2200" b="1" dirty="0">
                <a:solidFill>
                  <a:srgbClr val="006600"/>
                </a:solidFill>
                <a:latin typeface="Times New Roman" pitchFamily="18" charset="0"/>
                <a:ea typeface="宋体" panose="02010600030101010101" pitchFamily="2" charset="-122"/>
                <a:cs typeface="Times New Roman" pitchFamily="18" charset="0"/>
              </a:rPr>
              <a:t>天</a:t>
            </a:r>
          </a:p>
          <a:p>
            <a:r>
              <a:rPr lang="zh-CN" altLang="en-US" sz="2200" b="1" dirty="0">
                <a:solidFill>
                  <a:srgbClr val="006600"/>
                </a:solidFill>
                <a:latin typeface="Times New Roman" pitchFamily="18" charset="0"/>
                <a:ea typeface="宋体" panose="02010600030101010101" pitchFamily="2" charset="-122"/>
                <a:cs typeface="Times New Roman" pitchFamily="18" charset="0"/>
              </a:rPr>
              <a:t>空气：充足的氧气</a:t>
            </a:r>
          </a:p>
        </p:txBody>
      </p:sp>
      <p:sp>
        <p:nvSpPr>
          <p:cNvPr id="42005" name="Text Box 21"/>
          <p:cNvSpPr txBox="1">
            <a:spLocks noChangeArrowheads="1"/>
          </p:cNvSpPr>
          <p:nvPr/>
        </p:nvSpPr>
        <p:spPr bwMode="auto">
          <a:xfrm>
            <a:off x="3854960" y="4028893"/>
            <a:ext cx="990600" cy="430213"/>
          </a:xfrm>
          <a:prstGeom prst="rect">
            <a:avLst/>
          </a:prstGeom>
          <a:noFill/>
          <a:ln w="9525" algn="ctr">
            <a:noFill/>
            <a:miter lim="800000"/>
            <a:headEnd/>
            <a:tailEnd/>
          </a:ln>
        </p:spPr>
        <p:txBody>
          <a:bodyPr>
            <a:spAutoFit/>
          </a:bodyPr>
          <a:lstStyle/>
          <a:p>
            <a:pPr>
              <a:spcBef>
                <a:spcPct val="50000"/>
              </a:spcBef>
            </a:pPr>
            <a:r>
              <a:rPr lang="zh-CN" altLang="en-US" sz="2200" b="1" dirty="0">
                <a:solidFill>
                  <a:srgbClr val="006600"/>
                </a:solidFill>
                <a:latin typeface="Times New Roman" panose="02020603050405020304" pitchFamily="18" charset="0"/>
                <a:ea typeface="宋体" panose="02010600030101010101" pitchFamily="2" charset="-122"/>
                <a:cs typeface="Times New Roman" pitchFamily="18" charset="0"/>
              </a:rPr>
              <a:t>条件</a:t>
            </a:r>
          </a:p>
        </p:txBody>
      </p:sp>
      <p:sp>
        <p:nvSpPr>
          <p:cNvPr id="42010" name="Text Box 26"/>
          <p:cNvSpPr txBox="1">
            <a:spLocks noChangeArrowheads="1"/>
          </p:cNvSpPr>
          <p:nvPr/>
        </p:nvSpPr>
        <p:spPr bwMode="auto">
          <a:xfrm>
            <a:off x="4038601" y="1046832"/>
            <a:ext cx="1343025" cy="769938"/>
          </a:xfrm>
          <a:prstGeom prst="rect">
            <a:avLst/>
          </a:prstGeom>
          <a:noFill/>
          <a:ln w="9525" algn="ctr">
            <a:noFill/>
            <a:miter lim="800000"/>
            <a:headEnd/>
            <a:tailEnd/>
          </a:ln>
        </p:spPr>
        <p:txBody>
          <a:bodyPr>
            <a:spAutoFit/>
          </a:bodyPr>
          <a:lstStyle/>
          <a:p>
            <a:pPr>
              <a:spcBef>
                <a:spcPct val="50000"/>
              </a:spcBef>
            </a:pPr>
            <a:r>
              <a:rPr lang="zh-CN" altLang="en-US" sz="2200" b="1" dirty="0">
                <a:solidFill>
                  <a:srgbClr val="CC0066"/>
                </a:solidFill>
                <a:latin typeface="Times New Roman" panose="02020603050405020304" pitchFamily="18" charset="0"/>
                <a:ea typeface="宋体" panose="02010600030101010101" pitchFamily="2" charset="-122"/>
                <a:cs typeface="Times New Roman" pitchFamily="18" charset="0"/>
              </a:rPr>
              <a:t>酵母菌的生活方式</a:t>
            </a:r>
          </a:p>
        </p:txBody>
      </p:sp>
      <p:sp>
        <p:nvSpPr>
          <p:cNvPr id="42011" name="Text Box 27"/>
          <p:cNvSpPr txBox="1">
            <a:spLocks noChangeArrowheads="1"/>
          </p:cNvSpPr>
          <p:nvPr/>
        </p:nvSpPr>
        <p:spPr bwMode="auto">
          <a:xfrm>
            <a:off x="5524500" y="908720"/>
            <a:ext cx="4724400" cy="430212"/>
          </a:xfrm>
          <a:prstGeom prst="rect">
            <a:avLst/>
          </a:prstGeom>
          <a:noFill/>
          <a:ln w="9525" algn="ctr">
            <a:noFill/>
            <a:miter lim="800000"/>
            <a:headEnd/>
            <a:tailEnd/>
          </a:ln>
        </p:spPr>
        <p:txBody>
          <a:bodyPr>
            <a:spAutoFit/>
          </a:bodyPr>
          <a:lstStyle/>
          <a:p>
            <a:r>
              <a:rPr lang="zh-CN" altLang="en-US" sz="2200" b="1">
                <a:solidFill>
                  <a:srgbClr val="CC0066"/>
                </a:solidFill>
                <a:latin typeface="Times New Roman" pitchFamily="18" charset="0"/>
                <a:ea typeface="宋体" panose="02010600030101010101" pitchFamily="2" charset="-122"/>
                <a:cs typeface="Times New Roman" pitchFamily="18" charset="0"/>
              </a:rPr>
              <a:t>好氧条件产生</a:t>
            </a:r>
            <a:r>
              <a:rPr lang="en-US" altLang="zh-CN" sz="2200" b="1">
                <a:solidFill>
                  <a:srgbClr val="CC0066"/>
                </a:solidFill>
                <a:latin typeface="Times New Roman" pitchFamily="18" charset="0"/>
                <a:ea typeface="宋体" panose="02010600030101010101" pitchFamily="2" charset="-122"/>
                <a:cs typeface="Times New Roman" pitchFamily="18" charset="0"/>
              </a:rPr>
              <a:t>CO</a:t>
            </a:r>
            <a:r>
              <a:rPr lang="en-US" altLang="zh-CN" sz="2200" b="1" baseline="-25000">
                <a:solidFill>
                  <a:srgbClr val="CC0066"/>
                </a:solidFill>
                <a:latin typeface="Times New Roman" pitchFamily="18" charset="0"/>
                <a:ea typeface="宋体" panose="02010600030101010101" pitchFamily="2" charset="-122"/>
                <a:cs typeface="Times New Roman" pitchFamily="18" charset="0"/>
              </a:rPr>
              <a:t>2</a:t>
            </a:r>
            <a:r>
              <a:rPr lang="zh-CN" altLang="en-US" sz="2200" b="1">
                <a:solidFill>
                  <a:srgbClr val="CC0066"/>
                </a:solidFill>
                <a:latin typeface="Times New Roman" pitchFamily="18" charset="0"/>
                <a:ea typeface="宋体" panose="02010600030101010101" pitchFamily="2" charset="-122"/>
                <a:cs typeface="Times New Roman" pitchFamily="18" charset="0"/>
              </a:rPr>
              <a:t>、</a:t>
            </a:r>
            <a:r>
              <a:rPr lang="en-US" altLang="zh-CN" sz="2200" b="1">
                <a:solidFill>
                  <a:srgbClr val="CC0066"/>
                </a:solidFill>
                <a:latin typeface="Times New Roman" pitchFamily="18" charset="0"/>
                <a:ea typeface="宋体" panose="02010600030101010101" pitchFamily="2" charset="-122"/>
                <a:cs typeface="Times New Roman" pitchFamily="18" charset="0"/>
              </a:rPr>
              <a:t>H</a:t>
            </a:r>
            <a:r>
              <a:rPr lang="en-US" altLang="zh-CN" sz="2200" b="1" baseline="-25000">
                <a:solidFill>
                  <a:srgbClr val="CC0066"/>
                </a:solidFill>
                <a:latin typeface="Times New Roman" pitchFamily="18" charset="0"/>
                <a:ea typeface="宋体" panose="02010600030101010101" pitchFamily="2" charset="-122"/>
                <a:cs typeface="Times New Roman" pitchFamily="18" charset="0"/>
              </a:rPr>
              <a:t>2</a:t>
            </a:r>
            <a:r>
              <a:rPr lang="en-US" altLang="zh-CN" sz="2200" b="1">
                <a:solidFill>
                  <a:srgbClr val="CC0066"/>
                </a:solidFill>
                <a:latin typeface="Times New Roman" pitchFamily="18" charset="0"/>
                <a:ea typeface="宋体" panose="02010600030101010101" pitchFamily="2" charset="-122"/>
                <a:cs typeface="Times New Roman" pitchFamily="18" charset="0"/>
              </a:rPr>
              <a:t>O</a:t>
            </a:r>
          </a:p>
        </p:txBody>
      </p:sp>
      <p:sp>
        <p:nvSpPr>
          <p:cNvPr id="42013" name="Text Box 29"/>
          <p:cNvSpPr txBox="1">
            <a:spLocks noChangeArrowheads="1"/>
          </p:cNvSpPr>
          <p:nvPr/>
        </p:nvSpPr>
        <p:spPr bwMode="auto">
          <a:xfrm>
            <a:off x="5524500" y="1408783"/>
            <a:ext cx="4724400" cy="430213"/>
          </a:xfrm>
          <a:prstGeom prst="rect">
            <a:avLst/>
          </a:prstGeom>
          <a:noFill/>
          <a:ln w="9525" algn="ctr">
            <a:noFill/>
            <a:miter lim="800000"/>
            <a:headEnd/>
            <a:tailEnd/>
          </a:ln>
        </p:spPr>
        <p:txBody>
          <a:bodyPr>
            <a:spAutoFit/>
          </a:bodyPr>
          <a:lstStyle/>
          <a:p>
            <a:r>
              <a:rPr lang="zh-CN" altLang="en-US" sz="2200" b="1">
                <a:solidFill>
                  <a:srgbClr val="CC0066"/>
                </a:solidFill>
                <a:latin typeface="Times New Roman" pitchFamily="18" charset="0"/>
                <a:ea typeface="宋体" panose="02010600030101010101" pitchFamily="2" charset="-122"/>
                <a:cs typeface="Times New Roman" pitchFamily="18" charset="0"/>
              </a:rPr>
              <a:t>厌氧条件产生</a:t>
            </a:r>
            <a:r>
              <a:rPr lang="en-US" altLang="zh-CN" sz="2200" b="1">
                <a:solidFill>
                  <a:srgbClr val="CC0066"/>
                </a:solidFill>
                <a:latin typeface="Times New Roman" pitchFamily="18" charset="0"/>
                <a:ea typeface="宋体" panose="02010600030101010101" pitchFamily="2" charset="-122"/>
                <a:cs typeface="Times New Roman" pitchFamily="18" charset="0"/>
              </a:rPr>
              <a:t>C</a:t>
            </a:r>
            <a:r>
              <a:rPr lang="en-US" altLang="zh-CN" sz="2200" b="1" baseline="-25000">
                <a:solidFill>
                  <a:srgbClr val="CC0066"/>
                </a:solidFill>
                <a:latin typeface="Times New Roman" pitchFamily="18" charset="0"/>
                <a:ea typeface="宋体" panose="02010600030101010101" pitchFamily="2" charset="-122"/>
                <a:cs typeface="Times New Roman" pitchFamily="18" charset="0"/>
              </a:rPr>
              <a:t>2</a:t>
            </a:r>
            <a:r>
              <a:rPr lang="en-US" altLang="zh-CN" sz="2200" b="1">
                <a:solidFill>
                  <a:srgbClr val="CC0066"/>
                </a:solidFill>
                <a:latin typeface="Times New Roman" pitchFamily="18" charset="0"/>
                <a:ea typeface="宋体" panose="02010600030101010101" pitchFamily="2" charset="-122"/>
                <a:cs typeface="Times New Roman" pitchFamily="18" charset="0"/>
              </a:rPr>
              <a:t>H</a:t>
            </a:r>
            <a:r>
              <a:rPr lang="en-US" altLang="zh-CN" sz="2200" b="1" baseline="-25000">
                <a:solidFill>
                  <a:srgbClr val="CC0066"/>
                </a:solidFill>
                <a:latin typeface="Times New Roman" pitchFamily="18" charset="0"/>
                <a:ea typeface="宋体" panose="02010600030101010101" pitchFamily="2" charset="-122"/>
                <a:cs typeface="Times New Roman" pitchFamily="18" charset="0"/>
              </a:rPr>
              <a:t>5</a:t>
            </a:r>
            <a:r>
              <a:rPr lang="en-US" altLang="zh-CN" sz="2200" b="1">
                <a:solidFill>
                  <a:srgbClr val="CC0066"/>
                </a:solidFill>
                <a:latin typeface="Times New Roman" pitchFamily="18" charset="0"/>
                <a:ea typeface="宋体" panose="02010600030101010101" pitchFamily="2" charset="-122"/>
                <a:cs typeface="Times New Roman" pitchFamily="18" charset="0"/>
              </a:rPr>
              <a:t>OH</a:t>
            </a:r>
            <a:r>
              <a:rPr lang="zh-CN" altLang="en-US" sz="2200" b="1">
                <a:solidFill>
                  <a:srgbClr val="CC0066"/>
                </a:solidFill>
                <a:latin typeface="Times New Roman" pitchFamily="18" charset="0"/>
                <a:ea typeface="宋体" panose="02010600030101010101" pitchFamily="2" charset="-122"/>
                <a:cs typeface="Times New Roman" pitchFamily="18" charset="0"/>
              </a:rPr>
              <a:t>、</a:t>
            </a:r>
            <a:r>
              <a:rPr lang="en-US" altLang="zh-CN" sz="2200" b="1">
                <a:solidFill>
                  <a:srgbClr val="CC0066"/>
                </a:solidFill>
                <a:latin typeface="Times New Roman" pitchFamily="18" charset="0"/>
                <a:ea typeface="宋体" panose="02010600030101010101" pitchFamily="2" charset="-122"/>
                <a:cs typeface="Times New Roman" pitchFamily="18" charset="0"/>
              </a:rPr>
              <a:t>CO</a:t>
            </a:r>
            <a:r>
              <a:rPr lang="en-US" altLang="zh-CN" sz="2200" b="1" baseline="-25000">
                <a:solidFill>
                  <a:srgbClr val="CC0066"/>
                </a:solidFill>
                <a:latin typeface="Times New Roman" pitchFamily="18" charset="0"/>
                <a:ea typeface="宋体" panose="02010600030101010101" pitchFamily="2" charset="-122"/>
                <a:cs typeface="Times New Roman" pitchFamily="18" charset="0"/>
              </a:rPr>
              <a:t>2</a:t>
            </a:r>
          </a:p>
        </p:txBody>
      </p:sp>
      <p:sp>
        <p:nvSpPr>
          <p:cNvPr id="42014" name="Text Box 30"/>
          <p:cNvSpPr txBox="1">
            <a:spLocks noChangeArrowheads="1"/>
          </p:cNvSpPr>
          <p:nvPr/>
        </p:nvSpPr>
        <p:spPr bwMode="auto">
          <a:xfrm>
            <a:off x="3952875" y="1908845"/>
            <a:ext cx="6248400" cy="430212"/>
          </a:xfrm>
          <a:prstGeom prst="rect">
            <a:avLst/>
          </a:prstGeom>
          <a:noFill/>
          <a:ln w="9525" algn="ctr">
            <a:noFill/>
            <a:miter lim="800000"/>
            <a:headEnd/>
            <a:tailEnd/>
          </a:ln>
        </p:spPr>
        <p:txBody>
          <a:bodyPr>
            <a:spAutoFit/>
          </a:bodyPr>
          <a:lstStyle/>
          <a:p>
            <a:pPr>
              <a:spcBef>
                <a:spcPct val="50000"/>
              </a:spcBef>
            </a:pPr>
            <a:r>
              <a:rPr lang="zh-CN" altLang="en-US" sz="2200" b="1" dirty="0">
                <a:solidFill>
                  <a:srgbClr val="CC0066"/>
                </a:solidFill>
                <a:latin typeface="Times New Roman" pitchFamily="18" charset="0"/>
                <a:ea typeface="宋体" panose="02010600030101010101" pitchFamily="2" charset="-122"/>
                <a:cs typeface="Times New Roman" pitchFamily="18" charset="0"/>
              </a:rPr>
              <a:t>酵母菌发酵的温度一般控制在</a:t>
            </a:r>
            <a:r>
              <a:rPr lang="en-US" altLang="zh-CN" sz="2200" b="1" dirty="0">
                <a:solidFill>
                  <a:srgbClr val="CC0066"/>
                </a:solidFill>
                <a:latin typeface="Times New Roman" pitchFamily="18" charset="0"/>
                <a:ea typeface="宋体" panose="02010600030101010101" pitchFamily="2" charset="-122"/>
                <a:cs typeface="Times New Roman" pitchFamily="18" charset="0"/>
              </a:rPr>
              <a:t>18-25℃</a:t>
            </a:r>
          </a:p>
        </p:txBody>
      </p:sp>
      <p:grpSp>
        <p:nvGrpSpPr>
          <p:cNvPr id="2" name="Group 35"/>
          <p:cNvGrpSpPr>
            <a:grpSpLocks/>
          </p:cNvGrpSpPr>
          <p:nvPr/>
        </p:nvGrpSpPr>
        <p:grpSpPr bwMode="auto">
          <a:xfrm>
            <a:off x="3886200" y="2980410"/>
            <a:ext cx="5148930" cy="635001"/>
            <a:chOff x="1920" y="1938"/>
            <a:chExt cx="2840" cy="400"/>
          </a:xfrm>
        </p:grpSpPr>
        <p:sp>
          <p:nvSpPr>
            <p:cNvPr id="22576" name="Text Box 19"/>
            <p:cNvSpPr txBox="1">
              <a:spLocks noChangeArrowheads="1"/>
            </p:cNvSpPr>
            <p:nvPr/>
          </p:nvSpPr>
          <p:spPr bwMode="auto">
            <a:xfrm>
              <a:off x="2627" y="1938"/>
              <a:ext cx="864" cy="271"/>
            </a:xfrm>
            <a:prstGeom prst="rect">
              <a:avLst/>
            </a:prstGeom>
            <a:noFill/>
            <a:ln w="9525" algn="ctr">
              <a:noFill/>
              <a:miter lim="800000"/>
              <a:headEnd/>
              <a:tailEnd/>
            </a:ln>
          </p:spPr>
          <p:txBody>
            <a:bodyPr>
              <a:spAutoFit/>
            </a:bodyPr>
            <a:lstStyle/>
            <a:p>
              <a:pPr>
                <a:spcBef>
                  <a:spcPct val="50000"/>
                </a:spcBef>
              </a:pPr>
              <a:r>
                <a:rPr lang="zh-CN" altLang="en-US" sz="2200" b="1" dirty="0">
                  <a:solidFill>
                    <a:srgbClr val="006600"/>
                  </a:solidFill>
                  <a:latin typeface="Times New Roman" panose="02020603050405020304" pitchFamily="18" charset="0"/>
                  <a:ea typeface="宋体" panose="02010600030101010101" pitchFamily="2" charset="-122"/>
                  <a:cs typeface="Times New Roman" pitchFamily="18" charset="0"/>
                </a:rPr>
                <a:t>醋酸菌</a:t>
              </a:r>
            </a:p>
          </p:txBody>
        </p:sp>
        <p:sp>
          <p:nvSpPr>
            <p:cNvPr id="22577" name="Text Box 32"/>
            <p:cNvSpPr txBox="1">
              <a:spLocks noChangeArrowheads="1"/>
            </p:cNvSpPr>
            <p:nvPr/>
          </p:nvSpPr>
          <p:spPr bwMode="auto">
            <a:xfrm>
              <a:off x="1920" y="2064"/>
              <a:ext cx="864" cy="271"/>
            </a:xfrm>
            <a:prstGeom prst="rect">
              <a:avLst/>
            </a:prstGeom>
            <a:noFill/>
            <a:ln w="9525">
              <a:noFill/>
              <a:miter lim="800000"/>
              <a:headEnd/>
              <a:tailEnd/>
            </a:ln>
          </p:spPr>
          <p:txBody>
            <a:bodyPr>
              <a:spAutoFit/>
            </a:bodyPr>
            <a:lstStyle/>
            <a:p>
              <a:pPr>
                <a:spcBef>
                  <a:spcPct val="50000"/>
                </a:spcBef>
              </a:pPr>
              <a:r>
                <a:rPr lang="en-US" altLang="zh-CN" sz="2200" b="1" dirty="0">
                  <a:solidFill>
                    <a:srgbClr val="006600"/>
                  </a:solidFill>
                  <a:latin typeface="Times New Roman" panose="02020603050405020304" pitchFamily="18" charset="0"/>
                  <a:ea typeface="宋体" panose="02010600030101010101" pitchFamily="2" charset="-122"/>
                  <a:cs typeface="Times New Roman" pitchFamily="18" charset="0"/>
                </a:rPr>
                <a:t>C</a:t>
              </a:r>
              <a:r>
                <a:rPr lang="en-US" altLang="zh-CN" sz="2200" b="1" baseline="-25000" dirty="0">
                  <a:solidFill>
                    <a:srgbClr val="006600"/>
                  </a:solidFill>
                  <a:latin typeface="Times New Roman" panose="02020603050405020304" pitchFamily="18" charset="0"/>
                  <a:ea typeface="宋体" panose="02010600030101010101" pitchFamily="2" charset="-122"/>
                  <a:cs typeface="Times New Roman" pitchFamily="18" charset="0"/>
                </a:rPr>
                <a:t>2</a:t>
              </a:r>
              <a:r>
                <a:rPr lang="en-US" altLang="zh-CN" sz="2200" b="1" dirty="0">
                  <a:solidFill>
                    <a:srgbClr val="006600"/>
                  </a:solidFill>
                  <a:latin typeface="Times New Roman" panose="02020603050405020304" pitchFamily="18" charset="0"/>
                  <a:ea typeface="宋体" panose="02010600030101010101" pitchFamily="2" charset="-122"/>
                  <a:cs typeface="Times New Roman" pitchFamily="18" charset="0"/>
                </a:rPr>
                <a:t>H</a:t>
              </a:r>
              <a:r>
                <a:rPr lang="en-US" altLang="zh-CN" sz="2200" b="1" baseline="-25000" dirty="0">
                  <a:solidFill>
                    <a:srgbClr val="006600"/>
                  </a:solidFill>
                  <a:latin typeface="Times New Roman" panose="02020603050405020304" pitchFamily="18" charset="0"/>
                  <a:ea typeface="宋体" panose="02010600030101010101" pitchFamily="2" charset="-122"/>
                  <a:cs typeface="Times New Roman" pitchFamily="18" charset="0"/>
                </a:rPr>
                <a:t>5</a:t>
              </a:r>
              <a:r>
                <a:rPr lang="en-US" altLang="zh-CN" sz="2200" b="1" dirty="0">
                  <a:solidFill>
                    <a:srgbClr val="006600"/>
                  </a:solidFill>
                  <a:latin typeface="Times New Roman" panose="02020603050405020304" pitchFamily="18" charset="0"/>
                  <a:ea typeface="宋体" panose="02010600030101010101" pitchFamily="2" charset="-122"/>
                  <a:cs typeface="Times New Roman" pitchFamily="18" charset="0"/>
                </a:rPr>
                <a:t>OH</a:t>
              </a:r>
            </a:p>
          </p:txBody>
        </p:sp>
        <p:sp>
          <p:nvSpPr>
            <p:cNvPr id="22578" name="Rectangle 33"/>
            <p:cNvSpPr>
              <a:spLocks noChangeArrowheads="1"/>
            </p:cNvSpPr>
            <p:nvPr/>
          </p:nvSpPr>
          <p:spPr bwMode="auto">
            <a:xfrm>
              <a:off x="3228" y="2067"/>
              <a:ext cx="1532" cy="271"/>
            </a:xfrm>
            <a:prstGeom prst="rect">
              <a:avLst/>
            </a:prstGeom>
            <a:noFill/>
            <a:ln w="9525" algn="ctr">
              <a:noFill/>
              <a:miter lim="800000"/>
              <a:headEnd/>
              <a:tailEnd/>
            </a:ln>
          </p:spPr>
          <p:txBody>
            <a:bodyPr>
              <a:spAutoFit/>
            </a:bodyPr>
            <a:lstStyle/>
            <a:p>
              <a:pPr>
                <a:spcBef>
                  <a:spcPct val="50000"/>
                </a:spcBef>
              </a:pPr>
              <a:r>
                <a:rPr lang="en-US" altLang="zh-CN" sz="2200" b="1" dirty="0">
                  <a:solidFill>
                    <a:srgbClr val="006600"/>
                  </a:solidFill>
                  <a:latin typeface="Times New Roman" panose="02020603050405020304" pitchFamily="18" charset="0"/>
                  <a:ea typeface="宋体" panose="02010600030101010101" pitchFamily="2" charset="-122"/>
                  <a:cs typeface="Times New Roman" pitchFamily="18" charset="0"/>
                </a:rPr>
                <a:t>CH</a:t>
              </a:r>
              <a:r>
                <a:rPr lang="en-US" altLang="zh-CN" sz="2200" b="1" baseline="-25000" dirty="0">
                  <a:solidFill>
                    <a:srgbClr val="006600"/>
                  </a:solidFill>
                  <a:latin typeface="Times New Roman" panose="02020603050405020304" pitchFamily="18" charset="0"/>
                  <a:ea typeface="宋体" panose="02010600030101010101" pitchFamily="2" charset="-122"/>
                  <a:cs typeface="Times New Roman" pitchFamily="18" charset="0"/>
                </a:rPr>
                <a:t>3</a:t>
              </a:r>
              <a:r>
                <a:rPr lang="en-US" altLang="zh-CN" sz="2200" b="1" dirty="0">
                  <a:solidFill>
                    <a:srgbClr val="006600"/>
                  </a:solidFill>
                  <a:latin typeface="Times New Roman" panose="02020603050405020304" pitchFamily="18" charset="0"/>
                  <a:ea typeface="宋体" panose="02010600030101010101" pitchFamily="2" charset="-122"/>
                  <a:cs typeface="Times New Roman" pitchFamily="18" charset="0"/>
                </a:rPr>
                <a:t>COOH</a:t>
              </a:r>
            </a:p>
          </p:txBody>
        </p:sp>
        <p:sp>
          <p:nvSpPr>
            <p:cNvPr id="22579" name="Line 34"/>
            <p:cNvSpPr>
              <a:spLocks noChangeShapeType="1"/>
            </p:cNvSpPr>
            <p:nvPr/>
          </p:nvSpPr>
          <p:spPr bwMode="auto">
            <a:xfrm>
              <a:off x="2583" y="2207"/>
              <a:ext cx="672" cy="0"/>
            </a:xfrm>
            <a:prstGeom prst="line">
              <a:avLst/>
            </a:prstGeom>
            <a:noFill/>
            <a:ln w="9525">
              <a:solidFill>
                <a:schemeClr val="tx1"/>
              </a:solidFill>
              <a:round/>
              <a:headEnd/>
              <a:tailEnd type="triangle" w="med" len="med"/>
            </a:ln>
          </p:spPr>
          <p:txBody>
            <a:bodyPr/>
            <a:lstStyle/>
            <a:p>
              <a:endParaRPr lang="zh-CN" altLang="en-US">
                <a:solidFill>
                  <a:srgbClr val="006600"/>
                </a:solidFill>
                <a:latin typeface="Times New Roman" pitchFamily="18" charset="0"/>
                <a:cs typeface="Times New Roman" pitchFamily="18" charset="0"/>
              </a:endParaRPr>
            </a:p>
          </p:txBody>
        </p:sp>
      </p:grpSp>
      <p:sp>
        <p:nvSpPr>
          <p:cNvPr id="42021" name="Rectangle 37"/>
          <p:cNvSpPr>
            <a:spLocks noChangeArrowheads="1"/>
          </p:cNvSpPr>
          <p:nvPr/>
        </p:nvSpPr>
        <p:spPr bwMode="auto">
          <a:xfrm>
            <a:off x="5278439" y="4780633"/>
            <a:ext cx="4440237" cy="430213"/>
          </a:xfrm>
          <a:prstGeom prst="rect">
            <a:avLst/>
          </a:prstGeom>
          <a:noFill/>
          <a:ln w="9525">
            <a:noFill/>
            <a:miter lim="800000"/>
            <a:headEnd/>
            <a:tailEnd/>
          </a:ln>
        </p:spPr>
        <p:txBody>
          <a:bodyPr wrap="none">
            <a:spAutoFit/>
          </a:bodyPr>
          <a:lstStyle/>
          <a:p>
            <a:r>
              <a:rPr lang="zh-CN" altLang="en-US" sz="2200" b="1" dirty="0">
                <a:solidFill>
                  <a:srgbClr val="006600"/>
                </a:solidFill>
                <a:latin typeface="Times New Roman" panose="02020603050405020304" pitchFamily="18" charset="0"/>
                <a:ea typeface="宋体" panose="02010600030101010101" pitchFamily="2" charset="-122"/>
                <a:cs typeface="Times New Roman" pitchFamily="18" charset="0"/>
              </a:rPr>
              <a:t>直接购买或者用选择性培养基培养</a:t>
            </a:r>
          </a:p>
        </p:txBody>
      </p:sp>
      <p:sp>
        <p:nvSpPr>
          <p:cNvPr id="22553" name="Line 46"/>
          <p:cNvSpPr>
            <a:spLocks noChangeShapeType="1"/>
          </p:cNvSpPr>
          <p:nvPr/>
        </p:nvSpPr>
        <p:spPr bwMode="auto">
          <a:xfrm>
            <a:off x="4208463" y="5314032"/>
            <a:ext cx="298450" cy="0"/>
          </a:xfrm>
          <a:prstGeom prst="line">
            <a:avLst/>
          </a:prstGeom>
          <a:noFill/>
          <a:ln w="9525">
            <a:noFill/>
            <a:round/>
            <a:headEnd/>
            <a:tailEnd type="triangle" w="med" len="med"/>
          </a:ln>
        </p:spPr>
        <p:txBody>
          <a:bodyPr/>
          <a:lstStyle/>
          <a:p>
            <a:endParaRPr lang="zh-CN" altLang="en-US">
              <a:latin typeface="Times New Roman" pitchFamily="18" charset="0"/>
              <a:cs typeface="Times New Roman" pitchFamily="18" charset="0"/>
            </a:endParaRPr>
          </a:p>
        </p:txBody>
      </p:sp>
      <p:sp>
        <p:nvSpPr>
          <p:cNvPr id="22554" name="Line 47"/>
          <p:cNvSpPr>
            <a:spLocks noChangeShapeType="1"/>
          </p:cNvSpPr>
          <p:nvPr/>
        </p:nvSpPr>
        <p:spPr bwMode="auto">
          <a:xfrm>
            <a:off x="5554663" y="5314032"/>
            <a:ext cx="298450" cy="0"/>
          </a:xfrm>
          <a:prstGeom prst="line">
            <a:avLst/>
          </a:prstGeom>
          <a:noFill/>
          <a:ln w="9525">
            <a:noFill/>
            <a:round/>
            <a:headEnd/>
            <a:tailEnd type="triangle" w="med" len="med"/>
          </a:ln>
        </p:spPr>
        <p:txBody>
          <a:bodyPr/>
          <a:lstStyle/>
          <a:p>
            <a:endParaRPr lang="zh-CN" altLang="en-US">
              <a:latin typeface="Times New Roman" pitchFamily="18" charset="0"/>
              <a:cs typeface="Times New Roman" pitchFamily="18" charset="0"/>
            </a:endParaRPr>
          </a:p>
        </p:txBody>
      </p:sp>
      <p:sp>
        <p:nvSpPr>
          <p:cNvPr id="22555" name="Line 48"/>
          <p:cNvSpPr>
            <a:spLocks noChangeShapeType="1"/>
          </p:cNvSpPr>
          <p:nvPr/>
        </p:nvSpPr>
        <p:spPr bwMode="auto">
          <a:xfrm>
            <a:off x="6826250" y="5314032"/>
            <a:ext cx="298450" cy="0"/>
          </a:xfrm>
          <a:prstGeom prst="line">
            <a:avLst/>
          </a:prstGeom>
          <a:noFill/>
          <a:ln w="9525">
            <a:noFill/>
            <a:round/>
            <a:headEnd/>
            <a:tailEnd type="triangle" w="med" len="med"/>
          </a:ln>
        </p:spPr>
        <p:txBody>
          <a:bodyPr/>
          <a:lstStyle/>
          <a:p>
            <a:endParaRPr lang="zh-CN" altLang="en-US">
              <a:latin typeface="Times New Roman" pitchFamily="18" charset="0"/>
              <a:cs typeface="Times New Roman" pitchFamily="18" charset="0"/>
            </a:endParaRPr>
          </a:p>
        </p:txBody>
      </p:sp>
      <p:sp>
        <p:nvSpPr>
          <p:cNvPr id="22556" name="Line 49"/>
          <p:cNvSpPr>
            <a:spLocks noChangeShapeType="1"/>
          </p:cNvSpPr>
          <p:nvPr/>
        </p:nvSpPr>
        <p:spPr bwMode="auto">
          <a:xfrm>
            <a:off x="8770938" y="5333082"/>
            <a:ext cx="298450" cy="0"/>
          </a:xfrm>
          <a:prstGeom prst="line">
            <a:avLst/>
          </a:prstGeom>
          <a:noFill/>
          <a:ln w="9525">
            <a:noFill/>
            <a:round/>
            <a:headEnd/>
            <a:tailEnd type="triangle" w="med" len="med"/>
          </a:ln>
        </p:spPr>
        <p:txBody>
          <a:bodyPr/>
          <a:lstStyle/>
          <a:p>
            <a:endParaRPr lang="zh-CN" altLang="en-US">
              <a:latin typeface="Times New Roman" pitchFamily="18" charset="0"/>
              <a:cs typeface="Times New Roman" pitchFamily="18" charset="0"/>
            </a:endParaRPr>
          </a:p>
        </p:txBody>
      </p:sp>
      <p:grpSp>
        <p:nvGrpSpPr>
          <p:cNvPr id="3" name="Group 60"/>
          <p:cNvGrpSpPr>
            <a:grpSpLocks/>
          </p:cNvGrpSpPr>
          <p:nvPr/>
        </p:nvGrpSpPr>
        <p:grpSpPr bwMode="auto">
          <a:xfrm>
            <a:off x="3554288" y="5285461"/>
            <a:ext cx="6934200" cy="1001713"/>
            <a:chOff x="1296" y="3402"/>
            <a:chExt cx="4368" cy="631"/>
          </a:xfrm>
        </p:grpSpPr>
        <p:sp>
          <p:nvSpPr>
            <p:cNvPr id="22561" name="Line 52"/>
            <p:cNvSpPr>
              <a:spLocks noChangeShapeType="1"/>
            </p:cNvSpPr>
            <p:nvPr/>
          </p:nvSpPr>
          <p:spPr bwMode="auto">
            <a:xfrm>
              <a:off x="2157" y="3552"/>
              <a:ext cx="144" cy="0"/>
            </a:xfrm>
            <a:prstGeom prst="line">
              <a:avLst/>
            </a:prstGeom>
            <a:noFill/>
            <a:ln w="9525">
              <a:solidFill>
                <a:schemeClr val="tx1"/>
              </a:solidFill>
              <a:round/>
              <a:headEnd/>
              <a:tailEnd type="triangle" w="med" len="med"/>
            </a:ln>
          </p:spPr>
          <p:txBody>
            <a:bodyPr/>
            <a:lstStyle/>
            <a:p>
              <a:endParaRPr lang="zh-CN" altLang="en-US">
                <a:latin typeface="Times New Roman" pitchFamily="18" charset="0"/>
                <a:cs typeface="Times New Roman" pitchFamily="18" charset="0"/>
              </a:endParaRPr>
            </a:p>
          </p:txBody>
        </p:sp>
        <p:sp>
          <p:nvSpPr>
            <p:cNvPr id="22562" name="Line 53"/>
            <p:cNvSpPr>
              <a:spLocks noChangeShapeType="1"/>
            </p:cNvSpPr>
            <p:nvPr/>
          </p:nvSpPr>
          <p:spPr bwMode="auto">
            <a:xfrm>
              <a:off x="2829" y="3537"/>
              <a:ext cx="96" cy="0"/>
            </a:xfrm>
            <a:prstGeom prst="line">
              <a:avLst/>
            </a:prstGeom>
            <a:noFill/>
            <a:ln w="9525">
              <a:solidFill>
                <a:schemeClr val="tx1"/>
              </a:solidFill>
              <a:round/>
              <a:headEnd/>
              <a:tailEnd type="triangle" w="med" len="med"/>
            </a:ln>
          </p:spPr>
          <p:txBody>
            <a:bodyPr/>
            <a:lstStyle/>
            <a:p>
              <a:endParaRPr lang="zh-CN" altLang="en-US">
                <a:latin typeface="Times New Roman" pitchFamily="18" charset="0"/>
                <a:cs typeface="Times New Roman" pitchFamily="18" charset="0"/>
              </a:endParaRPr>
            </a:p>
          </p:txBody>
        </p:sp>
        <p:sp>
          <p:nvSpPr>
            <p:cNvPr id="22563" name="Line 54"/>
            <p:cNvSpPr>
              <a:spLocks noChangeShapeType="1"/>
            </p:cNvSpPr>
            <p:nvPr/>
          </p:nvSpPr>
          <p:spPr bwMode="auto">
            <a:xfrm>
              <a:off x="3324" y="3537"/>
              <a:ext cx="144" cy="0"/>
            </a:xfrm>
            <a:prstGeom prst="line">
              <a:avLst/>
            </a:prstGeom>
            <a:noFill/>
            <a:ln w="9525">
              <a:solidFill>
                <a:schemeClr val="tx1"/>
              </a:solidFill>
              <a:round/>
              <a:headEnd/>
              <a:tailEnd type="triangle" w="med" len="med"/>
            </a:ln>
          </p:spPr>
          <p:txBody>
            <a:bodyPr/>
            <a:lstStyle/>
            <a:p>
              <a:endParaRPr lang="zh-CN" altLang="en-US">
                <a:latin typeface="Times New Roman" pitchFamily="18" charset="0"/>
                <a:cs typeface="Times New Roman" pitchFamily="18" charset="0"/>
              </a:endParaRPr>
            </a:p>
          </p:txBody>
        </p:sp>
        <p:sp>
          <p:nvSpPr>
            <p:cNvPr id="22564" name="Line 55"/>
            <p:cNvSpPr>
              <a:spLocks noChangeShapeType="1"/>
            </p:cNvSpPr>
            <p:nvPr/>
          </p:nvSpPr>
          <p:spPr bwMode="auto">
            <a:xfrm>
              <a:off x="4404" y="3537"/>
              <a:ext cx="144" cy="0"/>
            </a:xfrm>
            <a:prstGeom prst="line">
              <a:avLst/>
            </a:prstGeom>
            <a:noFill/>
            <a:ln w="9525">
              <a:solidFill>
                <a:schemeClr val="tx1"/>
              </a:solidFill>
              <a:round/>
              <a:headEnd/>
              <a:tailEnd type="triangle" w="med" len="med"/>
            </a:ln>
          </p:spPr>
          <p:txBody>
            <a:bodyPr/>
            <a:lstStyle/>
            <a:p>
              <a:endParaRPr lang="zh-CN" altLang="en-US">
                <a:latin typeface="Times New Roman" pitchFamily="18" charset="0"/>
                <a:cs typeface="Times New Roman" pitchFamily="18" charset="0"/>
              </a:endParaRPr>
            </a:p>
          </p:txBody>
        </p:sp>
        <p:sp>
          <p:nvSpPr>
            <p:cNvPr id="22565" name="Text Box 39"/>
            <p:cNvSpPr txBox="1">
              <a:spLocks noChangeArrowheads="1"/>
            </p:cNvSpPr>
            <p:nvPr/>
          </p:nvSpPr>
          <p:spPr bwMode="auto">
            <a:xfrm>
              <a:off x="1296" y="3411"/>
              <a:ext cx="1038" cy="271"/>
            </a:xfrm>
            <a:prstGeom prst="rect">
              <a:avLst/>
            </a:prstGeom>
            <a:noFill/>
            <a:ln w="9525">
              <a:noFill/>
              <a:miter lim="800000"/>
              <a:headEnd/>
              <a:tailEnd/>
            </a:ln>
          </p:spPr>
          <p:txBody>
            <a:bodyPr>
              <a:spAutoFit/>
            </a:bodyPr>
            <a:lstStyle/>
            <a:p>
              <a:pPr>
                <a:spcBef>
                  <a:spcPct val="50000"/>
                </a:spcBef>
              </a:pPr>
              <a:r>
                <a:rPr lang="zh-CN" altLang="en-US" sz="2200" b="1" dirty="0">
                  <a:latin typeface="Times New Roman" panose="02020603050405020304" pitchFamily="18" charset="0"/>
                  <a:ea typeface="宋体" panose="02010600030101010101" pitchFamily="2" charset="-122"/>
                  <a:cs typeface="Times New Roman" pitchFamily="18" charset="0"/>
                </a:rPr>
                <a:t>挑选葡萄</a:t>
              </a:r>
            </a:p>
          </p:txBody>
        </p:sp>
        <p:sp>
          <p:nvSpPr>
            <p:cNvPr id="22566" name="Text Box 40"/>
            <p:cNvSpPr txBox="1">
              <a:spLocks noChangeArrowheads="1"/>
            </p:cNvSpPr>
            <p:nvPr/>
          </p:nvSpPr>
          <p:spPr bwMode="auto">
            <a:xfrm>
              <a:off x="2347" y="3417"/>
              <a:ext cx="659" cy="271"/>
            </a:xfrm>
            <a:prstGeom prst="rect">
              <a:avLst/>
            </a:prstGeom>
            <a:noFill/>
            <a:ln w="9525">
              <a:noFill/>
              <a:miter lim="800000"/>
              <a:headEnd/>
              <a:tailEnd/>
            </a:ln>
          </p:spPr>
          <p:txBody>
            <a:bodyPr>
              <a:spAutoFit/>
            </a:bodyPr>
            <a:lstStyle/>
            <a:p>
              <a:pPr>
                <a:spcBef>
                  <a:spcPct val="50000"/>
                </a:spcBef>
              </a:pPr>
              <a:r>
                <a:rPr lang="zh-CN" altLang="en-US" sz="2200" b="1">
                  <a:latin typeface="Times New Roman" panose="02020603050405020304" pitchFamily="18" charset="0"/>
                  <a:ea typeface="宋体" panose="02010600030101010101" pitchFamily="2" charset="-122"/>
                  <a:cs typeface="Times New Roman" pitchFamily="18" charset="0"/>
                </a:rPr>
                <a:t>冲洗</a:t>
              </a:r>
            </a:p>
          </p:txBody>
        </p:sp>
        <p:sp>
          <p:nvSpPr>
            <p:cNvPr id="22567" name="Text Box 41"/>
            <p:cNvSpPr txBox="1">
              <a:spLocks noChangeArrowheads="1"/>
            </p:cNvSpPr>
            <p:nvPr/>
          </p:nvSpPr>
          <p:spPr bwMode="auto">
            <a:xfrm>
              <a:off x="2919" y="3402"/>
              <a:ext cx="624" cy="271"/>
            </a:xfrm>
            <a:prstGeom prst="rect">
              <a:avLst/>
            </a:prstGeom>
            <a:noFill/>
            <a:ln w="9525">
              <a:noFill/>
              <a:miter lim="800000"/>
              <a:headEnd/>
              <a:tailEnd/>
            </a:ln>
          </p:spPr>
          <p:txBody>
            <a:bodyPr>
              <a:spAutoFit/>
            </a:bodyPr>
            <a:lstStyle/>
            <a:p>
              <a:pPr>
                <a:spcBef>
                  <a:spcPct val="50000"/>
                </a:spcBef>
              </a:pPr>
              <a:r>
                <a:rPr lang="zh-CN" altLang="en-US" sz="2200" b="1">
                  <a:latin typeface="Times New Roman" panose="02020603050405020304" pitchFamily="18" charset="0"/>
                  <a:ea typeface="宋体" panose="02010600030101010101" pitchFamily="2" charset="-122"/>
                  <a:cs typeface="Times New Roman" pitchFamily="18" charset="0"/>
                </a:rPr>
                <a:t>榨汁</a:t>
              </a:r>
            </a:p>
          </p:txBody>
        </p:sp>
        <p:sp>
          <p:nvSpPr>
            <p:cNvPr id="22568" name="Text Box 42"/>
            <p:cNvSpPr txBox="1">
              <a:spLocks noChangeArrowheads="1"/>
            </p:cNvSpPr>
            <p:nvPr/>
          </p:nvSpPr>
          <p:spPr bwMode="auto">
            <a:xfrm>
              <a:off x="3504" y="3402"/>
              <a:ext cx="1056" cy="271"/>
            </a:xfrm>
            <a:prstGeom prst="rect">
              <a:avLst/>
            </a:prstGeom>
            <a:noFill/>
            <a:ln w="9525">
              <a:noFill/>
              <a:miter lim="800000"/>
              <a:headEnd/>
              <a:tailEnd/>
            </a:ln>
          </p:spPr>
          <p:txBody>
            <a:bodyPr>
              <a:spAutoFit/>
            </a:bodyPr>
            <a:lstStyle/>
            <a:p>
              <a:pPr>
                <a:spcBef>
                  <a:spcPct val="50000"/>
                </a:spcBef>
              </a:pPr>
              <a:r>
                <a:rPr lang="zh-CN" altLang="en-US" sz="2200" b="1">
                  <a:latin typeface="Times New Roman" panose="02020603050405020304" pitchFamily="18" charset="0"/>
                  <a:ea typeface="宋体" panose="02010600030101010101" pitchFamily="2" charset="-122"/>
                  <a:cs typeface="Times New Roman" pitchFamily="18" charset="0"/>
                </a:rPr>
                <a:t>酒精发酵</a:t>
              </a:r>
            </a:p>
          </p:txBody>
        </p:sp>
        <p:sp>
          <p:nvSpPr>
            <p:cNvPr id="22569" name="Text Box 43"/>
            <p:cNvSpPr txBox="1">
              <a:spLocks noChangeArrowheads="1"/>
            </p:cNvSpPr>
            <p:nvPr/>
          </p:nvSpPr>
          <p:spPr bwMode="auto">
            <a:xfrm>
              <a:off x="4608" y="3411"/>
              <a:ext cx="1056" cy="271"/>
            </a:xfrm>
            <a:prstGeom prst="rect">
              <a:avLst/>
            </a:prstGeom>
            <a:noFill/>
            <a:ln w="9525">
              <a:noFill/>
              <a:miter lim="800000"/>
              <a:headEnd/>
              <a:tailEnd/>
            </a:ln>
          </p:spPr>
          <p:txBody>
            <a:bodyPr>
              <a:spAutoFit/>
            </a:bodyPr>
            <a:lstStyle/>
            <a:p>
              <a:pPr>
                <a:spcBef>
                  <a:spcPct val="50000"/>
                </a:spcBef>
              </a:pPr>
              <a:r>
                <a:rPr lang="zh-CN" altLang="en-US" sz="2200" b="1" dirty="0">
                  <a:latin typeface="Times New Roman" panose="02020603050405020304" pitchFamily="18" charset="0"/>
                  <a:ea typeface="宋体" panose="02010600030101010101" pitchFamily="2" charset="-122"/>
                  <a:cs typeface="Times New Roman" pitchFamily="18" charset="0"/>
                </a:rPr>
                <a:t>醋酸发酵</a:t>
              </a:r>
            </a:p>
          </p:txBody>
        </p:sp>
        <p:sp>
          <p:nvSpPr>
            <p:cNvPr id="22570" name="Text Box 44"/>
            <p:cNvSpPr txBox="1">
              <a:spLocks noChangeArrowheads="1"/>
            </p:cNvSpPr>
            <p:nvPr/>
          </p:nvSpPr>
          <p:spPr bwMode="auto">
            <a:xfrm>
              <a:off x="4644" y="3729"/>
              <a:ext cx="610" cy="271"/>
            </a:xfrm>
            <a:prstGeom prst="rect">
              <a:avLst/>
            </a:prstGeom>
            <a:noFill/>
            <a:ln w="9525">
              <a:noFill/>
              <a:miter lim="800000"/>
              <a:headEnd/>
              <a:tailEnd/>
            </a:ln>
          </p:spPr>
          <p:txBody>
            <a:bodyPr>
              <a:spAutoFit/>
            </a:bodyPr>
            <a:lstStyle/>
            <a:p>
              <a:pPr>
                <a:spcBef>
                  <a:spcPct val="50000"/>
                </a:spcBef>
              </a:pPr>
              <a:r>
                <a:rPr lang="zh-CN" altLang="en-US" sz="2200" b="1" dirty="0">
                  <a:latin typeface="Times New Roman" panose="02020603050405020304" pitchFamily="18" charset="0"/>
                  <a:ea typeface="宋体" panose="02010600030101010101" pitchFamily="2" charset="-122"/>
                  <a:cs typeface="Times New Roman" pitchFamily="18" charset="0"/>
                </a:rPr>
                <a:t>果醋</a:t>
              </a:r>
            </a:p>
          </p:txBody>
        </p:sp>
        <p:sp>
          <p:nvSpPr>
            <p:cNvPr id="22571" name="Text Box 45"/>
            <p:cNvSpPr txBox="1">
              <a:spLocks noChangeArrowheads="1"/>
            </p:cNvSpPr>
            <p:nvPr/>
          </p:nvSpPr>
          <p:spPr bwMode="auto">
            <a:xfrm>
              <a:off x="3684" y="3762"/>
              <a:ext cx="612" cy="271"/>
            </a:xfrm>
            <a:prstGeom prst="rect">
              <a:avLst/>
            </a:prstGeom>
            <a:noFill/>
            <a:ln w="9525">
              <a:noFill/>
              <a:miter lim="800000"/>
              <a:headEnd/>
              <a:tailEnd/>
            </a:ln>
          </p:spPr>
          <p:txBody>
            <a:bodyPr>
              <a:spAutoFit/>
            </a:bodyPr>
            <a:lstStyle/>
            <a:p>
              <a:pPr>
                <a:spcBef>
                  <a:spcPct val="50000"/>
                </a:spcBef>
              </a:pPr>
              <a:r>
                <a:rPr lang="zh-CN" altLang="en-US" sz="2200" b="1">
                  <a:latin typeface="Times New Roman" panose="02020603050405020304" pitchFamily="18" charset="0"/>
                  <a:ea typeface="宋体" panose="02010600030101010101" pitchFamily="2" charset="-122"/>
                  <a:cs typeface="Times New Roman" pitchFamily="18" charset="0"/>
                </a:rPr>
                <a:t>果酒</a:t>
              </a:r>
            </a:p>
          </p:txBody>
        </p:sp>
        <p:sp>
          <p:nvSpPr>
            <p:cNvPr id="22572" name="Line 50"/>
            <p:cNvSpPr>
              <a:spLocks noChangeShapeType="1"/>
            </p:cNvSpPr>
            <p:nvPr/>
          </p:nvSpPr>
          <p:spPr bwMode="auto">
            <a:xfrm>
              <a:off x="4047" y="3410"/>
              <a:ext cx="0" cy="62"/>
            </a:xfrm>
            <a:prstGeom prst="line">
              <a:avLst/>
            </a:prstGeom>
            <a:noFill/>
            <a:ln w="9525">
              <a:noFill/>
              <a:round/>
              <a:headEnd/>
              <a:tailEnd type="triangle" w="med" len="med"/>
            </a:ln>
          </p:spPr>
          <p:txBody>
            <a:bodyPr/>
            <a:lstStyle/>
            <a:p>
              <a:endParaRPr lang="zh-CN" altLang="en-US">
                <a:latin typeface="Times New Roman" pitchFamily="18" charset="0"/>
                <a:cs typeface="Times New Roman" pitchFamily="18" charset="0"/>
              </a:endParaRPr>
            </a:p>
          </p:txBody>
        </p:sp>
        <p:sp>
          <p:nvSpPr>
            <p:cNvPr id="22573" name="Line 51"/>
            <p:cNvSpPr>
              <a:spLocks noChangeShapeType="1"/>
            </p:cNvSpPr>
            <p:nvPr/>
          </p:nvSpPr>
          <p:spPr bwMode="auto">
            <a:xfrm>
              <a:off x="5272" y="3410"/>
              <a:ext cx="0" cy="62"/>
            </a:xfrm>
            <a:prstGeom prst="line">
              <a:avLst/>
            </a:prstGeom>
            <a:noFill/>
            <a:ln w="9525">
              <a:noFill/>
              <a:round/>
              <a:headEnd/>
              <a:tailEnd type="triangle" w="med" len="med"/>
            </a:ln>
          </p:spPr>
          <p:txBody>
            <a:bodyPr/>
            <a:lstStyle/>
            <a:p>
              <a:endParaRPr lang="zh-CN" altLang="en-US">
                <a:latin typeface="Times New Roman" pitchFamily="18" charset="0"/>
                <a:cs typeface="Times New Roman" pitchFamily="18" charset="0"/>
              </a:endParaRPr>
            </a:p>
          </p:txBody>
        </p:sp>
        <p:sp>
          <p:nvSpPr>
            <p:cNvPr id="22574" name="Line 56"/>
            <p:cNvSpPr>
              <a:spLocks noChangeShapeType="1"/>
            </p:cNvSpPr>
            <p:nvPr/>
          </p:nvSpPr>
          <p:spPr bwMode="auto">
            <a:xfrm>
              <a:off x="3888" y="3690"/>
              <a:ext cx="0" cy="96"/>
            </a:xfrm>
            <a:prstGeom prst="line">
              <a:avLst/>
            </a:prstGeom>
            <a:noFill/>
            <a:ln w="9525">
              <a:solidFill>
                <a:schemeClr val="tx1"/>
              </a:solidFill>
              <a:round/>
              <a:headEnd/>
              <a:tailEnd type="triangle" w="med" len="med"/>
            </a:ln>
          </p:spPr>
          <p:txBody>
            <a:bodyPr/>
            <a:lstStyle/>
            <a:p>
              <a:endParaRPr lang="zh-CN" altLang="en-US">
                <a:latin typeface="Times New Roman" pitchFamily="18" charset="0"/>
                <a:cs typeface="Times New Roman" pitchFamily="18" charset="0"/>
              </a:endParaRPr>
            </a:p>
          </p:txBody>
        </p:sp>
        <p:sp>
          <p:nvSpPr>
            <p:cNvPr id="22575" name="Line 57"/>
            <p:cNvSpPr>
              <a:spLocks noChangeShapeType="1"/>
            </p:cNvSpPr>
            <p:nvPr/>
          </p:nvSpPr>
          <p:spPr bwMode="auto">
            <a:xfrm>
              <a:off x="4896" y="3690"/>
              <a:ext cx="0" cy="96"/>
            </a:xfrm>
            <a:prstGeom prst="line">
              <a:avLst/>
            </a:prstGeom>
            <a:noFill/>
            <a:ln w="9525">
              <a:solidFill>
                <a:schemeClr val="tx1"/>
              </a:solidFill>
              <a:round/>
              <a:headEnd/>
              <a:tailEnd type="triangle" w="med" len="med"/>
            </a:ln>
          </p:spPr>
          <p:txBody>
            <a:bodyPr/>
            <a:lstStyle/>
            <a:p>
              <a:endParaRPr lang="zh-CN" altLang="en-US">
                <a:latin typeface="Times New Roman" pitchFamily="18" charset="0"/>
                <a:cs typeface="Times New Roman" pitchFamily="18" charset="0"/>
              </a:endParaRPr>
            </a:p>
          </p:txBody>
        </p:sp>
      </p:grpSp>
      <p:grpSp>
        <p:nvGrpSpPr>
          <p:cNvPr id="4" name="Group 62"/>
          <p:cNvGrpSpPr>
            <a:grpSpLocks/>
          </p:cNvGrpSpPr>
          <p:nvPr/>
        </p:nvGrpSpPr>
        <p:grpSpPr bwMode="auto">
          <a:xfrm>
            <a:off x="5366417" y="234291"/>
            <a:ext cx="2097735" cy="602421"/>
            <a:chOff x="2112" y="1498"/>
            <a:chExt cx="1991" cy="566"/>
          </a:xfrm>
        </p:grpSpPr>
        <p:sp>
          <p:nvSpPr>
            <p:cNvPr id="22559" name="AutoShape 63"/>
            <p:cNvSpPr>
              <a:spLocks noChangeArrowheads="1"/>
            </p:cNvSpPr>
            <p:nvPr/>
          </p:nvSpPr>
          <p:spPr bwMode="auto">
            <a:xfrm>
              <a:off x="2112" y="1536"/>
              <a:ext cx="1776" cy="528"/>
            </a:xfrm>
            <a:prstGeom prst="flowChartAlternateProcess">
              <a:avLst/>
            </a:prstGeom>
            <a:solidFill>
              <a:srgbClr val="FFFF99"/>
            </a:solidFill>
            <a:ln w="38100">
              <a:noFill/>
              <a:miter lim="800000"/>
              <a:headEnd/>
              <a:tailEnd/>
            </a:ln>
            <a:effectLst>
              <a:prstShdw prst="shdw17" dist="17961" dir="13500000">
                <a:srgbClr val="99995C"/>
              </a:prstShdw>
            </a:effectLst>
          </p:spPr>
          <p:txBody>
            <a:bodyPr wrap="none" anchor="ctr"/>
            <a:lstStyle/>
            <a:p>
              <a:endParaRPr lang="zh-CN" altLang="en-US">
                <a:latin typeface="Times New Roman" panose="02020603050405020304" pitchFamily="18" charset="0"/>
                <a:ea typeface="宋体" panose="02010600030101010101" pitchFamily="2" charset="-122"/>
              </a:endParaRPr>
            </a:p>
          </p:txBody>
        </p:sp>
        <p:sp>
          <p:nvSpPr>
            <p:cNvPr id="22560" name="Rectangle 65"/>
            <p:cNvSpPr>
              <a:spLocks noChangeArrowheads="1"/>
            </p:cNvSpPr>
            <p:nvPr/>
          </p:nvSpPr>
          <p:spPr bwMode="auto">
            <a:xfrm>
              <a:off x="2135" y="1498"/>
              <a:ext cx="1968" cy="549"/>
            </a:xfrm>
            <a:prstGeom prst="rect">
              <a:avLst/>
            </a:prstGeom>
            <a:noFill/>
            <a:ln w="9525">
              <a:noFill/>
              <a:miter lim="800000"/>
              <a:headEnd/>
              <a:tailEnd/>
            </a:ln>
          </p:spPr>
          <p:txBody>
            <a:bodyPr>
              <a:spAutoFit/>
            </a:bodyPr>
            <a:lstStyle/>
            <a:p>
              <a:r>
                <a:rPr lang="zh-CN" altLang="en-US" sz="3200" b="1" dirty="0">
                  <a:latin typeface="Times New Roman" panose="02020603050405020304" pitchFamily="18" charset="0"/>
                  <a:ea typeface="宋体" panose="02010600030101010101" pitchFamily="2" charset="-122"/>
                  <a:cs typeface="华文新魏"/>
                </a:rPr>
                <a:t>课堂小结</a:t>
              </a:r>
            </a:p>
          </p:txBody>
        </p:sp>
      </p:grpSp>
      <p:sp>
        <p:nvSpPr>
          <p:cNvPr id="52" name="左大括号 51"/>
          <p:cNvSpPr/>
          <p:nvPr/>
        </p:nvSpPr>
        <p:spPr>
          <a:xfrm>
            <a:off x="1991544" y="2903140"/>
            <a:ext cx="216024" cy="3312368"/>
          </a:xfrm>
          <a:prstGeom prst="leftBrace">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Times New Roman" panose="02020603050405020304" pitchFamily="18" charset="0"/>
              <a:ea typeface="宋体" panose="02010600030101010101" pitchFamily="2" charset="-122"/>
            </a:endParaRPr>
          </a:p>
        </p:txBody>
      </p:sp>
      <p:sp>
        <p:nvSpPr>
          <p:cNvPr id="53" name="左大括号 52"/>
          <p:cNvSpPr/>
          <p:nvPr/>
        </p:nvSpPr>
        <p:spPr>
          <a:xfrm>
            <a:off x="2613240" y="1967036"/>
            <a:ext cx="288032" cy="2088232"/>
          </a:xfrm>
          <a:prstGeom prst="leftBrace">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Times New Roman" panose="02020603050405020304" pitchFamily="18" charset="0"/>
              <a:ea typeface="宋体" panose="02010600030101010101" pitchFamily="2" charset="-122"/>
            </a:endParaRPr>
          </a:p>
        </p:txBody>
      </p:sp>
      <p:sp>
        <p:nvSpPr>
          <p:cNvPr id="54" name="左大括号 53"/>
          <p:cNvSpPr/>
          <p:nvPr/>
        </p:nvSpPr>
        <p:spPr>
          <a:xfrm>
            <a:off x="3647728" y="1246956"/>
            <a:ext cx="288032" cy="1584176"/>
          </a:xfrm>
          <a:prstGeom prst="leftBrace">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Times New Roman" panose="02020603050405020304" pitchFamily="18" charset="0"/>
              <a:ea typeface="宋体" panose="02010600030101010101" pitchFamily="2" charset="-122"/>
            </a:endParaRPr>
          </a:p>
        </p:txBody>
      </p:sp>
      <p:sp>
        <p:nvSpPr>
          <p:cNvPr id="55" name="左大括号 54"/>
          <p:cNvSpPr/>
          <p:nvPr/>
        </p:nvSpPr>
        <p:spPr>
          <a:xfrm>
            <a:off x="3503712" y="3335188"/>
            <a:ext cx="360040" cy="1656184"/>
          </a:xfrm>
          <a:prstGeom prst="leftBrace">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Times New Roman" panose="02020603050405020304" pitchFamily="18" charset="0"/>
              <a:ea typeface="宋体" panose="02010600030101010101" pitchFamily="2" charset="-122"/>
            </a:endParaRPr>
          </a:p>
        </p:txBody>
      </p:sp>
      <p:sp>
        <p:nvSpPr>
          <p:cNvPr id="56" name="左大括号 55"/>
          <p:cNvSpPr/>
          <p:nvPr/>
        </p:nvSpPr>
        <p:spPr>
          <a:xfrm>
            <a:off x="4583832" y="3839244"/>
            <a:ext cx="360040" cy="792088"/>
          </a:xfrm>
          <a:prstGeom prst="leftBrace">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Times New Roman" panose="02020603050405020304" pitchFamily="18" charset="0"/>
              <a:ea typeface="宋体" panose="02010600030101010101" pitchFamily="2" charset="-122"/>
            </a:endParaRPr>
          </a:p>
        </p:txBody>
      </p:sp>
      <p:sp>
        <p:nvSpPr>
          <p:cNvPr id="57" name="左大括号 56"/>
          <p:cNvSpPr/>
          <p:nvPr/>
        </p:nvSpPr>
        <p:spPr>
          <a:xfrm>
            <a:off x="5286328" y="1076564"/>
            <a:ext cx="288032" cy="648072"/>
          </a:xfrm>
          <a:prstGeom prst="leftBrace">
            <a:avLst/>
          </a:prstGeom>
          <a:noFill/>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latin typeface="Times New Roman" panose="02020603050405020304" pitchFamily="18"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 presetClass="entr" presetSubtype="10" fill="hold" grpId="0" nodeType="clickEffect">
                                  <p:stCondLst>
                                    <p:cond delay="0"/>
                                  </p:stCondLst>
                                  <p:childTnLst>
                                    <p:set>
                                      <p:cBhvr>
                                        <p:cTn id="10" dur="1" fill="hold">
                                          <p:stCondLst>
                                            <p:cond delay="0"/>
                                          </p:stCondLst>
                                        </p:cTn>
                                        <p:tgtEl>
                                          <p:spTgt spid="41989"/>
                                        </p:tgtEl>
                                        <p:attrNameLst>
                                          <p:attrName>style.visibility</p:attrName>
                                        </p:attrNameLst>
                                      </p:cBhvr>
                                      <p:to>
                                        <p:strVal val="visible"/>
                                      </p:to>
                                    </p:set>
                                    <p:animEffect transition="in" filter="blinds(horizontal)">
                                      <p:cBhvr>
                                        <p:cTn id="11" dur="500"/>
                                        <p:tgtEl>
                                          <p:spTgt spid="41989"/>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2"/>
                                        </p:tgtEl>
                                        <p:attrNameLst>
                                          <p:attrName>style.visibility</p:attrName>
                                        </p:attrNameLst>
                                      </p:cBhvr>
                                      <p:to>
                                        <p:strVal val="visible"/>
                                      </p:to>
                                    </p:set>
                                    <p:animEffect transition="in" filter="wipe(left)">
                                      <p:cBhvr>
                                        <p:cTn id="16" dur="500"/>
                                        <p:tgtEl>
                                          <p:spTgt spid="52"/>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41991"/>
                                        </p:tgtEl>
                                        <p:attrNameLst>
                                          <p:attrName>style.visibility</p:attrName>
                                        </p:attrNameLst>
                                      </p:cBhvr>
                                      <p:to>
                                        <p:strVal val="visible"/>
                                      </p:to>
                                    </p:set>
                                    <p:animEffect transition="in" filter="wipe(down)">
                                      <p:cBhvr>
                                        <p:cTn id="21" dur="500"/>
                                        <p:tgtEl>
                                          <p:spTgt spid="41991"/>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4" fill="hold" grpId="0" nodeType="clickEffect">
                                  <p:stCondLst>
                                    <p:cond delay="0"/>
                                  </p:stCondLst>
                                  <p:childTnLst>
                                    <p:set>
                                      <p:cBhvr>
                                        <p:cTn id="25" dur="1" fill="hold">
                                          <p:stCondLst>
                                            <p:cond delay="0"/>
                                          </p:stCondLst>
                                        </p:cTn>
                                        <p:tgtEl>
                                          <p:spTgt spid="41993"/>
                                        </p:tgtEl>
                                        <p:attrNameLst>
                                          <p:attrName>style.visibility</p:attrName>
                                        </p:attrNameLst>
                                      </p:cBhvr>
                                      <p:to>
                                        <p:strVal val="visible"/>
                                      </p:to>
                                    </p:set>
                                    <p:animEffect transition="in" filter="wheel(4)">
                                      <p:cBhvr>
                                        <p:cTn id="26" dur="1000"/>
                                        <p:tgtEl>
                                          <p:spTgt spid="41993"/>
                                        </p:tgtEl>
                                      </p:cBhvr>
                                    </p:animEffect>
                                  </p:childTnLst>
                                </p:cTn>
                              </p:par>
                            </p:childTnLst>
                          </p:cTn>
                        </p:par>
                      </p:childTnLst>
                    </p:cTn>
                  </p:par>
                  <p:par>
                    <p:cTn id="27" fill="hold">
                      <p:stCondLst>
                        <p:cond delay="indefinite"/>
                      </p:stCondLst>
                      <p:childTnLst>
                        <p:par>
                          <p:cTn id="28" fill="hold">
                            <p:stCondLst>
                              <p:cond delay="0"/>
                            </p:stCondLst>
                            <p:childTnLst>
                              <p:par>
                                <p:cTn id="29" presetID="53" presetClass="entr" presetSubtype="0" fill="hold" grpId="0" nodeType="clickEffect">
                                  <p:stCondLst>
                                    <p:cond delay="0"/>
                                  </p:stCondLst>
                                  <p:childTnLst>
                                    <p:set>
                                      <p:cBhvr>
                                        <p:cTn id="30" dur="1" fill="hold">
                                          <p:stCondLst>
                                            <p:cond delay="0"/>
                                          </p:stCondLst>
                                        </p:cTn>
                                        <p:tgtEl>
                                          <p:spTgt spid="41994"/>
                                        </p:tgtEl>
                                        <p:attrNameLst>
                                          <p:attrName>style.visibility</p:attrName>
                                        </p:attrNameLst>
                                      </p:cBhvr>
                                      <p:to>
                                        <p:strVal val="visible"/>
                                      </p:to>
                                    </p:set>
                                    <p:anim calcmode="lin" valueType="num">
                                      <p:cBhvr>
                                        <p:cTn id="31" dur="500" fill="hold"/>
                                        <p:tgtEl>
                                          <p:spTgt spid="41994"/>
                                        </p:tgtEl>
                                        <p:attrNameLst>
                                          <p:attrName>ppt_w</p:attrName>
                                        </p:attrNameLst>
                                      </p:cBhvr>
                                      <p:tavLst>
                                        <p:tav tm="0">
                                          <p:val>
                                            <p:fltVal val="0"/>
                                          </p:val>
                                        </p:tav>
                                        <p:tav tm="100000">
                                          <p:val>
                                            <p:strVal val="#ppt_w"/>
                                          </p:val>
                                        </p:tav>
                                      </p:tavLst>
                                    </p:anim>
                                    <p:anim calcmode="lin" valueType="num">
                                      <p:cBhvr>
                                        <p:cTn id="32" dur="500" fill="hold"/>
                                        <p:tgtEl>
                                          <p:spTgt spid="41994"/>
                                        </p:tgtEl>
                                        <p:attrNameLst>
                                          <p:attrName>ppt_h</p:attrName>
                                        </p:attrNameLst>
                                      </p:cBhvr>
                                      <p:tavLst>
                                        <p:tav tm="0">
                                          <p:val>
                                            <p:fltVal val="0"/>
                                          </p:val>
                                        </p:tav>
                                        <p:tav tm="100000">
                                          <p:val>
                                            <p:strVal val="#ppt_h"/>
                                          </p:val>
                                        </p:tav>
                                      </p:tavLst>
                                    </p:anim>
                                    <p:animEffect transition="in" filter="fade">
                                      <p:cBhvr>
                                        <p:cTn id="33" dur="500"/>
                                        <p:tgtEl>
                                          <p:spTgt spid="41994"/>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53"/>
                                        </p:tgtEl>
                                        <p:attrNameLst>
                                          <p:attrName>style.visibility</p:attrName>
                                        </p:attrNameLst>
                                      </p:cBhvr>
                                      <p:to>
                                        <p:strVal val="visible"/>
                                      </p:to>
                                    </p:set>
                                    <p:animEffect transition="in" filter="wipe(left)">
                                      <p:cBhvr>
                                        <p:cTn id="38" dur="500"/>
                                        <p:tgtEl>
                                          <p:spTgt spid="53"/>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ntr" presetSubtype="16" fill="hold" grpId="0" nodeType="clickEffect">
                                  <p:stCondLst>
                                    <p:cond delay="0"/>
                                  </p:stCondLst>
                                  <p:childTnLst>
                                    <p:set>
                                      <p:cBhvr>
                                        <p:cTn id="42" dur="1" fill="hold">
                                          <p:stCondLst>
                                            <p:cond delay="0"/>
                                          </p:stCondLst>
                                        </p:cTn>
                                        <p:tgtEl>
                                          <p:spTgt spid="41995"/>
                                        </p:tgtEl>
                                        <p:attrNameLst>
                                          <p:attrName>style.visibility</p:attrName>
                                        </p:attrNameLst>
                                      </p:cBhvr>
                                      <p:to>
                                        <p:strVal val="visible"/>
                                      </p:to>
                                    </p:set>
                                    <p:animEffect transition="in" filter="diamond(in)">
                                      <p:cBhvr>
                                        <p:cTn id="43" dur="1000"/>
                                        <p:tgtEl>
                                          <p:spTgt spid="41995"/>
                                        </p:tgtEl>
                                      </p:cBhvr>
                                    </p:animEffect>
                                  </p:childTnLst>
                                </p:cTn>
                              </p:par>
                            </p:childTnLst>
                          </p:cTn>
                        </p:par>
                      </p:childTnLst>
                    </p:cTn>
                  </p:par>
                  <p:par>
                    <p:cTn id="44" fill="hold">
                      <p:stCondLst>
                        <p:cond delay="indefinite"/>
                      </p:stCondLst>
                      <p:childTnLst>
                        <p:par>
                          <p:cTn id="45" fill="hold">
                            <p:stCondLst>
                              <p:cond delay="0"/>
                            </p:stCondLst>
                            <p:childTnLst>
                              <p:par>
                                <p:cTn id="46" presetID="13" presetClass="entr" presetSubtype="16" fill="hold" grpId="0" nodeType="clickEffect">
                                  <p:stCondLst>
                                    <p:cond delay="0"/>
                                  </p:stCondLst>
                                  <p:childTnLst>
                                    <p:set>
                                      <p:cBhvr>
                                        <p:cTn id="47" dur="1" fill="hold">
                                          <p:stCondLst>
                                            <p:cond delay="0"/>
                                          </p:stCondLst>
                                        </p:cTn>
                                        <p:tgtEl>
                                          <p:spTgt spid="42001"/>
                                        </p:tgtEl>
                                        <p:attrNameLst>
                                          <p:attrName>style.visibility</p:attrName>
                                        </p:attrNameLst>
                                      </p:cBhvr>
                                      <p:to>
                                        <p:strVal val="visible"/>
                                      </p:to>
                                    </p:set>
                                    <p:animEffect transition="in" filter="plus(in)">
                                      <p:cBhvr>
                                        <p:cTn id="48" dur="1000"/>
                                        <p:tgtEl>
                                          <p:spTgt spid="42001"/>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grpId="0" nodeType="clickEffect">
                                  <p:stCondLst>
                                    <p:cond delay="0"/>
                                  </p:stCondLst>
                                  <p:childTnLst>
                                    <p:set>
                                      <p:cBhvr>
                                        <p:cTn id="52" dur="1" fill="hold">
                                          <p:stCondLst>
                                            <p:cond delay="0"/>
                                          </p:stCondLst>
                                        </p:cTn>
                                        <p:tgtEl>
                                          <p:spTgt spid="54"/>
                                        </p:tgtEl>
                                        <p:attrNameLst>
                                          <p:attrName>style.visibility</p:attrName>
                                        </p:attrNameLst>
                                      </p:cBhvr>
                                      <p:to>
                                        <p:strVal val="visible"/>
                                      </p:to>
                                    </p:set>
                                    <p:animEffect transition="in" filter="wipe(left)">
                                      <p:cBhvr>
                                        <p:cTn id="53" dur="500"/>
                                        <p:tgtEl>
                                          <p:spTgt spid="54"/>
                                        </p:tgtEl>
                                      </p:cBhvr>
                                    </p:animEffect>
                                  </p:childTnLst>
                                </p:cTn>
                              </p:par>
                            </p:childTnLst>
                          </p:cTn>
                        </p:par>
                      </p:childTnLst>
                    </p:cTn>
                  </p:par>
                  <p:par>
                    <p:cTn id="54" fill="hold">
                      <p:stCondLst>
                        <p:cond delay="indefinite"/>
                      </p:stCondLst>
                      <p:childTnLst>
                        <p:par>
                          <p:cTn id="55" fill="hold">
                            <p:stCondLst>
                              <p:cond delay="0"/>
                            </p:stCondLst>
                            <p:childTnLst>
                              <p:par>
                                <p:cTn id="56" presetID="24" presetClass="entr" presetSubtype="0" fill="hold" grpId="0" nodeType="clickEffect">
                                  <p:stCondLst>
                                    <p:cond delay="0"/>
                                  </p:stCondLst>
                                  <p:childTnLst>
                                    <p:set>
                                      <p:cBhvr>
                                        <p:cTn id="57" dur="1" fill="hold">
                                          <p:stCondLst>
                                            <p:cond delay="0"/>
                                          </p:stCondLst>
                                        </p:cTn>
                                        <p:tgtEl>
                                          <p:spTgt spid="42010"/>
                                        </p:tgtEl>
                                        <p:attrNameLst>
                                          <p:attrName>style.visibility</p:attrName>
                                        </p:attrNameLst>
                                      </p:cBhvr>
                                      <p:to>
                                        <p:strVal val="visible"/>
                                      </p:to>
                                    </p:set>
                                    <p:anim to="" calcmode="lin" valueType="num">
                                      <p:cBhvr>
                                        <p:cTn id="58" dur="1" fill="hold"/>
                                        <p:tgtEl>
                                          <p:spTgt spid="42010"/>
                                        </p:tgtEl>
                                        <p:attrNameLst>
                                          <p:attrName/>
                                        </p:attrNameLst>
                                      </p:cBhvr>
                                    </p:anim>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grpId="0" nodeType="click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wipe(left)">
                                      <p:cBhvr>
                                        <p:cTn id="63" dur="500"/>
                                        <p:tgtEl>
                                          <p:spTgt spid="57"/>
                                        </p:tgtEl>
                                      </p:cBhvr>
                                    </p:animEffect>
                                  </p:childTnLst>
                                </p:cTn>
                              </p:par>
                            </p:childTnLst>
                          </p:cTn>
                        </p:par>
                      </p:childTnLst>
                    </p:cTn>
                  </p:par>
                  <p:par>
                    <p:cTn id="64" fill="hold">
                      <p:stCondLst>
                        <p:cond delay="indefinite"/>
                      </p:stCondLst>
                      <p:childTnLst>
                        <p:par>
                          <p:cTn id="65" fill="hold">
                            <p:stCondLst>
                              <p:cond delay="0"/>
                            </p:stCondLst>
                            <p:childTnLst>
                              <p:par>
                                <p:cTn id="66" presetID="20" presetClass="entr" presetSubtype="0" fill="hold" grpId="0" nodeType="clickEffect">
                                  <p:stCondLst>
                                    <p:cond delay="0"/>
                                  </p:stCondLst>
                                  <p:childTnLst>
                                    <p:set>
                                      <p:cBhvr>
                                        <p:cTn id="67" dur="1" fill="hold">
                                          <p:stCondLst>
                                            <p:cond delay="0"/>
                                          </p:stCondLst>
                                        </p:cTn>
                                        <p:tgtEl>
                                          <p:spTgt spid="42011"/>
                                        </p:tgtEl>
                                        <p:attrNameLst>
                                          <p:attrName>style.visibility</p:attrName>
                                        </p:attrNameLst>
                                      </p:cBhvr>
                                      <p:to>
                                        <p:strVal val="visible"/>
                                      </p:to>
                                    </p:set>
                                    <p:animEffect transition="in" filter="wedge">
                                      <p:cBhvr>
                                        <p:cTn id="68" dur="1000"/>
                                        <p:tgtEl>
                                          <p:spTgt spid="42011"/>
                                        </p:tgtEl>
                                      </p:cBhvr>
                                    </p:animEffect>
                                  </p:childTnLst>
                                </p:cTn>
                              </p:par>
                            </p:childTnLst>
                          </p:cTn>
                        </p:par>
                      </p:childTnLst>
                    </p:cTn>
                  </p:par>
                  <p:par>
                    <p:cTn id="69" fill="hold">
                      <p:stCondLst>
                        <p:cond delay="indefinite"/>
                      </p:stCondLst>
                      <p:childTnLst>
                        <p:par>
                          <p:cTn id="70" fill="hold">
                            <p:stCondLst>
                              <p:cond delay="0"/>
                            </p:stCondLst>
                            <p:childTnLst>
                              <p:par>
                                <p:cTn id="71" presetID="17" presetClass="entr" presetSubtype="10" fill="hold" grpId="0" nodeType="clickEffect">
                                  <p:stCondLst>
                                    <p:cond delay="0"/>
                                  </p:stCondLst>
                                  <p:childTnLst>
                                    <p:set>
                                      <p:cBhvr>
                                        <p:cTn id="72" dur="1" fill="hold">
                                          <p:stCondLst>
                                            <p:cond delay="0"/>
                                          </p:stCondLst>
                                        </p:cTn>
                                        <p:tgtEl>
                                          <p:spTgt spid="42013"/>
                                        </p:tgtEl>
                                        <p:attrNameLst>
                                          <p:attrName>style.visibility</p:attrName>
                                        </p:attrNameLst>
                                      </p:cBhvr>
                                      <p:to>
                                        <p:strVal val="visible"/>
                                      </p:to>
                                    </p:set>
                                    <p:anim calcmode="lin" valueType="num">
                                      <p:cBhvr>
                                        <p:cTn id="73" dur="500" fill="hold"/>
                                        <p:tgtEl>
                                          <p:spTgt spid="42013"/>
                                        </p:tgtEl>
                                        <p:attrNameLst>
                                          <p:attrName>ppt_w</p:attrName>
                                        </p:attrNameLst>
                                      </p:cBhvr>
                                      <p:tavLst>
                                        <p:tav tm="0">
                                          <p:val>
                                            <p:fltVal val="0"/>
                                          </p:val>
                                        </p:tav>
                                        <p:tav tm="100000">
                                          <p:val>
                                            <p:strVal val="#ppt_w"/>
                                          </p:val>
                                        </p:tav>
                                      </p:tavLst>
                                    </p:anim>
                                    <p:anim calcmode="lin" valueType="num">
                                      <p:cBhvr>
                                        <p:cTn id="74" dur="500" fill="hold"/>
                                        <p:tgtEl>
                                          <p:spTgt spid="42013"/>
                                        </p:tgtEl>
                                        <p:attrNameLst>
                                          <p:attrName>ppt_h</p:attrName>
                                        </p:attrNameLst>
                                      </p:cBhvr>
                                      <p:tavLst>
                                        <p:tav tm="0">
                                          <p:val>
                                            <p:strVal val="#ppt_h"/>
                                          </p:val>
                                        </p:tav>
                                        <p:tav tm="100000">
                                          <p:val>
                                            <p:strVal val="#ppt_h"/>
                                          </p:val>
                                        </p:tav>
                                      </p:tavLst>
                                    </p:anim>
                                  </p:childTnLst>
                                </p:cTn>
                              </p:par>
                            </p:childTnLst>
                          </p:cTn>
                        </p:par>
                      </p:childTnLst>
                    </p:cTn>
                  </p:par>
                  <p:par>
                    <p:cTn id="75" fill="hold">
                      <p:stCondLst>
                        <p:cond delay="indefinite"/>
                      </p:stCondLst>
                      <p:childTnLst>
                        <p:par>
                          <p:cTn id="76" fill="hold">
                            <p:stCondLst>
                              <p:cond delay="0"/>
                            </p:stCondLst>
                            <p:childTnLst>
                              <p:par>
                                <p:cTn id="77" presetID="6" presetClass="entr" presetSubtype="16" fill="hold" grpId="0" nodeType="clickEffect">
                                  <p:stCondLst>
                                    <p:cond delay="0"/>
                                  </p:stCondLst>
                                  <p:childTnLst>
                                    <p:set>
                                      <p:cBhvr>
                                        <p:cTn id="78" dur="1" fill="hold">
                                          <p:stCondLst>
                                            <p:cond delay="0"/>
                                          </p:stCondLst>
                                        </p:cTn>
                                        <p:tgtEl>
                                          <p:spTgt spid="42014"/>
                                        </p:tgtEl>
                                        <p:attrNameLst>
                                          <p:attrName>style.visibility</p:attrName>
                                        </p:attrNameLst>
                                      </p:cBhvr>
                                      <p:to>
                                        <p:strVal val="visible"/>
                                      </p:to>
                                    </p:set>
                                    <p:animEffect transition="in" filter="circle(in)">
                                      <p:cBhvr>
                                        <p:cTn id="79" dur="1000"/>
                                        <p:tgtEl>
                                          <p:spTgt spid="42014"/>
                                        </p:tgtEl>
                                      </p:cBhvr>
                                    </p:animEffect>
                                  </p:childTnLst>
                                </p:cTn>
                              </p:par>
                            </p:childTnLst>
                          </p:cTn>
                        </p:par>
                      </p:childTnLst>
                    </p:cTn>
                  </p:par>
                  <p:par>
                    <p:cTn id="80" fill="hold">
                      <p:stCondLst>
                        <p:cond delay="indefinite"/>
                      </p:stCondLst>
                      <p:childTnLst>
                        <p:par>
                          <p:cTn id="81" fill="hold">
                            <p:stCondLst>
                              <p:cond delay="0"/>
                            </p:stCondLst>
                            <p:childTnLst>
                              <p:par>
                                <p:cTn id="82" presetID="24" presetClass="entr" presetSubtype="0" fill="hold" grpId="0" nodeType="clickEffect">
                                  <p:stCondLst>
                                    <p:cond delay="0"/>
                                  </p:stCondLst>
                                  <p:childTnLst>
                                    <p:set>
                                      <p:cBhvr>
                                        <p:cTn id="83" dur="1" fill="hold">
                                          <p:stCondLst>
                                            <p:cond delay="0"/>
                                          </p:stCondLst>
                                        </p:cTn>
                                        <p:tgtEl>
                                          <p:spTgt spid="41997"/>
                                        </p:tgtEl>
                                        <p:attrNameLst>
                                          <p:attrName>style.visibility</p:attrName>
                                        </p:attrNameLst>
                                      </p:cBhvr>
                                      <p:to>
                                        <p:strVal val="visible"/>
                                      </p:to>
                                    </p:set>
                                    <p:anim to="" calcmode="lin" valueType="num">
                                      <p:cBhvr>
                                        <p:cTn id="84" dur="1" fill="hold"/>
                                        <p:tgtEl>
                                          <p:spTgt spid="41997"/>
                                        </p:tgtEl>
                                        <p:attrNameLst>
                                          <p:attrName/>
                                        </p:attrNameLst>
                                      </p:cBhvr>
                                    </p:anim>
                                  </p:childTnLst>
                                </p:cTn>
                              </p:par>
                            </p:childTnLst>
                          </p:cTn>
                        </p:par>
                      </p:childTnLst>
                    </p:cTn>
                  </p:par>
                  <p:par>
                    <p:cTn id="85" fill="hold">
                      <p:stCondLst>
                        <p:cond delay="indefinite"/>
                      </p:stCondLst>
                      <p:childTnLst>
                        <p:par>
                          <p:cTn id="86" fill="hold">
                            <p:stCondLst>
                              <p:cond delay="0"/>
                            </p:stCondLst>
                            <p:childTnLst>
                              <p:par>
                                <p:cTn id="87" presetID="55" presetClass="entr" presetSubtype="0" fill="hold" grpId="0" nodeType="clickEffect">
                                  <p:stCondLst>
                                    <p:cond delay="0"/>
                                  </p:stCondLst>
                                  <p:childTnLst>
                                    <p:set>
                                      <p:cBhvr>
                                        <p:cTn id="88" dur="1" fill="hold">
                                          <p:stCondLst>
                                            <p:cond delay="0"/>
                                          </p:stCondLst>
                                        </p:cTn>
                                        <p:tgtEl>
                                          <p:spTgt spid="41998"/>
                                        </p:tgtEl>
                                        <p:attrNameLst>
                                          <p:attrName>style.visibility</p:attrName>
                                        </p:attrNameLst>
                                      </p:cBhvr>
                                      <p:to>
                                        <p:strVal val="visible"/>
                                      </p:to>
                                    </p:set>
                                    <p:anim calcmode="lin" valueType="num">
                                      <p:cBhvr>
                                        <p:cTn id="89" dur="1000" fill="hold"/>
                                        <p:tgtEl>
                                          <p:spTgt spid="41998"/>
                                        </p:tgtEl>
                                        <p:attrNameLst>
                                          <p:attrName>ppt_w</p:attrName>
                                        </p:attrNameLst>
                                      </p:cBhvr>
                                      <p:tavLst>
                                        <p:tav tm="0">
                                          <p:val>
                                            <p:strVal val="#ppt_w*0.70"/>
                                          </p:val>
                                        </p:tav>
                                        <p:tav tm="100000">
                                          <p:val>
                                            <p:strVal val="#ppt_w"/>
                                          </p:val>
                                        </p:tav>
                                      </p:tavLst>
                                    </p:anim>
                                    <p:anim calcmode="lin" valueType="num">
                                      <p:cBhvr>
                                        <p:cTn id="90" dur="1000" fill="hold"/>
                                        <p:tgtEl>
                                          <p:spTgt spid="41998"/>
                                        </p:tgtEl>
                                        <p:attrNameLst>
                                          <p:attrName>ppt_h</p:attrName>
                                        </p:attrNameLst>
                                      </p:cBhvr>
                                      <p:tavLst>
                                        <p:tav tm="0">
                                          <p:val>
                                            <p:strVal val="#ppt_h"/>
                                          </p:val>
                                        </p:tav>
                                        <p:tav tm="100000">
                                          <p:val>
                                            <p:strVal val="#ppt_h"/>
                                          </p:val>
                                        </p:tav>
                                      </p:tavLst>
                                    </p:anim>
                                    <p:animEffect transition="in" filter="fade">
                                      <p:cBhvr>
                                        <p:cTn id="91" dur="1000"/>
                                        <p:tgtEl>
                                          <p:spTgt spid="41998"/>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grpId="0" nodeType="clickEffect">
                                  <p:stCondLst>
                                    <p:cond delay="0"/>
                                  </p:stCondLst>
                                  <p:childTnLst>
                                    <p:set>
                                      <p:cBhvr>
                                        <p:cTn id="95" dur="1" fill="hold">
                                          <p:stCondLst>
                                            <p:cond delay="0"/>
                                          </p:stCondLst>
                                        </p:cTn>
                                        <p:tgtEl>
                                          <p:spTgt spid="55"/>
                                        </p:tgtEl>
                                        <p:attrNameLst>
                                          <p:attrName>style.visibility</p:attrName>
                                        </p:attrNameLst>
                                      </p:cBhvr>
                                      <p:to>
                                        <p:strVal val="visible"/>
                                      </p:to>
                                    </p:set>
                                    <p:animEffect transition="in" filter="wipe(left)">
                                      <p:cBhvr>
                                        <p:cTn id="96" dur="500"/>
                                        <p:tgtEl>
                                          <p:spTgt spid="55"/>
                                        </p:tgtEl>
                                      </p:cBhvr>
                                    </p:animEffect>
                                  </p:childTnLst>
                                </p:cTn>
                              </p:par>
                            </p:childTnLst>
                          </p:cTn>
                        </p:par>
                      </p:childTnLst>
                    </p:cTn>
                  </p:par>
                  <p:par>
                    <p:cTn id="97" fill="hold">
                      <p:stCondLst>
                        <p:cond delay="indefinite"/>
                      </p:stCondLst>
                      <p:childTnLst>
                        <p:par>
                          <p:cTn id="98" fill="hold">
                            <p:stCondLst>
                              <p:cond delay="0"/>
                            </p:stCondLst>
                            <p:childTnLst>
                              <p:par>
                                <p:cTn id="99" presetID="24" presetClass="entr" presetSubtype="0" fill="hold" nodeType="clickEffect">
                                  <p:stCondLst>
                                    <p:cond delay="0"/>
                                  </p:stCondLst>
                                  <p:childTnLst>
                                    <p:set>
                                      <p:cBhvr>
                                        <p:cTn id="100" dur="1" fill="hold">
                                          <p:stCondLst>
                                            <p:cond delay="0"/>
                                          </p:stCondLst>
                                        </p:cTn>
                                        <p:tgtEl>
                                          <p:spTgt spid="2"/>
                                        </p:tgtEl>
                                        <p:attrNameLst>
                                          <p:attrName>style.visibility</p:attrName>
                                        </p:attrNameLst>
                                      </p:cBhvr>
                                      <p:to>
                                        <p:strVal val="visible"/>
                                      </p:to>
                                    </p:set>
                                    <p:anim to="" calcmode="lin" valueType="num">
                                      <p:cBhvr>
                                        <p:cTn id="101" dur="1" fill="hold"/>
                                        <p:tgtEl>
                                          <p:spTgt spid="2"/>
                                        </p:tgtEl>
                                        <p:attrNameLst>
                                          <p:attrName/>
                                        </p:attrNameLst>
                                      </p:cBhvr>
                                    </p:anim>
                                  </p:childTnLst>
                                </p:cTn>
                              </p:par>
                            </p:childTnLst>
                          </p:cTn>
                        </p:par>
                      </p:childTnLst>
                    </p:cTn>
                  </p:par>
                  <p:par>
                    <p:cTn id="102" fill="hold">
                      <p:stCondLst>
                        <p:cond delay="indefinite"/>
                      </p:stCondLst>
                      <p:childTnLst>
                        <p:par>
                          <p:cTn id="103" fill="hold">
                            <p:stCondLst>
                              <p:cond delay="0"/>
                            </p:stCondLst>
                            <p:childTnLst>
                              <p:par>
                                <p:cTn id="104" presetID="5" presetClass="entr" presetSubtype="10" fill="hold" grpId="0" nodeType="clickEffect">
                                  <p:stCondLst>
                                    <p:cond delay="0"/>
                                  </p:stCondLst>
                                  <p:childTnLst>
                                    <p:set>
                                      <p:cBhvr>
                                        <p:cTn id="105" dur="1" fill="hold">
                                          <p:stCondLst>
                                            <p:cond delay="0"/>
                                          </p:stCondLst>
                                        </p:cTn>
                                        <p:tgtEl>
                                          <p:spTgt spid="42005"/>
                                        </p:tgtEl>
                                        <p:attrNameLst>
                                          <p:attrName>style.visibility</p:attrName>
                                        </p:attrNameLst>
                                      </p:cBhvr>
                                      <p:to>
                                        <p:strVal val="visible"/>
                                      </p:to>
                                    </p:set>
                                    <p:animEffect transition="in" filter="checkerboard(across)">
                                      <p:cBhvr>
                                        <p:cTn id="106" dur="500"/>
                                        <p:tgtEl>
                                          <p:spTgt spid="42005"/>
                                        </p:tgtEl>
                                      </p:cBhvr>
                                    </p:animEffect>
                                  </p:childTnLst>
                                </p:cTn>
                              </p:par>
                            </p:childTnLst>
                          </p:cTn>
                        </p:par>
                      </p:childTnLst>
                    </p:cTn>
                  </p:par>
                  <p:par>
                    <p:cTn id="107" fill="hold">
                      <p:stCondLst>
                        <p:cond delay="indefinite"/>
                      </p:stCondLst>
                      <p:childTnLst>
                        <p:par>
                          <p:cTn id="108" fill="hold">
                            <p:stCondLst>
                              <p:cond delay="0"/>
                            </p:stCondLst>
                            <p:childTnLst>
                              <p:par>
                                <p:cTn id="109" presetID="22" presetClass="entr" presetSubtype="8" fill="hold" grpId="0" nodeType="clickEffect">
                                  <p:stCondLst>
                                    <p:cond delay="0"/>
                                  </p:stCondLst>
                                  <p:childTnLst>
                                    <p:set>
                                      <p:cBhvr>
                                        <p:cTn id="110" dur="1" fill="hold">
                                          <p:stCondLst>
                                            <p:cond delay="0"/>
                                          </p:stCondLst>
                                        </p:cTn>
                                        <p:tgtEl>
                                          <p:spTgt spid="56"/>
                                        </p:tgtEl>
                                        <p:attrNameLst>
                                          <p:attrName>style.visibility</p:attrName>
                                        </p:attrNameLst>
                                      </p:cBhvr>
                                      <p:to>
                                        <p:strVal val="visible"/>
                                      </p:to>
                                    </p:set>
                                    <p:animEffect transition="in" filter="wipe(left)">
                                      <p:cBhvr>
                                        <p:cTn id="111" dur="500"/>
                                        <p:tgtEl>
                                          <p:spTgt spid="56"/>
                                        </p:tgtEl>
                                      </p:cBhvr>
                                    </p:animEffect>
                                  </p:childTnLst>
                                </p:cTn>
                              </p:par>
                            </p:childTnLst>
                          </p:cTn>
                        </p:par>
                      </p:childTnLst>
                    </p:cTn>
                  </p:par>
                  <p:par>
                    <p:cTn id="112" fill="hold">
                      <p:stCondLst>
                        <p:cond delay="indefinite"/>
                      </p:stCondLst>
                      <p:childTnLst>
                        <p:par>
                          <p:cTn id="113" fill="hold">
                            <p:stCondLst>
                              <p:cond delay="0"/>
                            </p:stCondLst>
                            <p:childTnLst>
                              <p:par>
                                <p:cTn id="114" presetID="20" presetClass="entr" presetSubtype="0" fill="hold" nodeType="clickEffect">
                                  <p:stCondLst>
                                    <p:cond delay="0"/>
                                  </p:stCondLst>
                                  <p:childTnLst>
                                    <p:set>
                                      <p:cBhvr>
                                        <p:cTn id="115" dur="1" fill="hold">
                                          <p:stCondLst>
                                            <p:cond delay="0"/>
                                          </p:stCondLst>
                                        </p:cTn>
                                        <p:tgtEl>
                                          <p:spTgt spid="42004">
                                            <p:txEl>
                                              <p:pRg st="0" end="0"/>
                                            </p:txEl>
                                          </p:spTgt>
                                        </p:tgtEl>
                                        <p:attrNameLst>
                                          <p:attrName>style.visibility</p:attrName>
                                        </p:attrNameLst>
                                      </p:cBhvr>
                                      <p:to>
                                        <p:strVal val="visible"/>
                                      </p:to>
                                    </p:set>
                                    <p:animEffect transition="in" filter="wedge">
                                      <p:cBhvr>
                                        <p:cTn id="116" dur="1000"/>
                                        <p:tgtEl>
                                          <p:spTgt spid="42004">
                                            <p:txEl>
                                              <p:pRg st="0" end="0"/>
                                            </p:txEl>
                                          </p:spTgt>
                                        </p:tgtEl>
                                      </p:cBhvr>
                                    </p:animEffect>
                                  </p:childTnLst>
                                </p:cTn>
                              </p:par>
                            </p:childTnLst>
                          </p:cTn>
                        </p:par>
                      </p:childTnLst>
                    </p:cTn>
                  </p:par>
                  <p:par>
                    <p:cTn id="117" fill="hold">
                      <p:stCondLst>
                        <p:cond delay="indefinite"/>
                      </p:stCondLst>
                      <p:childTnLst>
                        <p:par>
                          <p:cTn id="118" fill="hold">
                            <p:stCondLst>
                              <p:cond delay="0"/>
                            </p:stCondLst>
                            <p:childTnLst>
                              <p:par>
                                <p:cTn id="119" presetID="49" presetClass="entr" presetSubtype="0" decel="100000" fill="hold" nodeType="clickEffect">
                                  <p:stCondLst>
                                    <p:cond delay="0"/>
                                  </p:stCondLst>
                                  <p:childTnLst>
                                    <p:set>
                                      <p:cBhvr>
                                        <p:cTn id="120" dur="1" fill="hold">
                                          <p:stCondLst>
                                            <p:cond delay="0"/>
                                          </p:stCondLst>
                                        </p:cTn>
                                        <p:tgtEl>
                                          <p:spTgt spid="42004">
                                            <p:txEl>
                                              <p:pRg st="1" end="1"/>
                                            </p:txEl>
                                          </p:spTgt>
                                        </p:tgtEl>
                                        <p:attrNameLst>
                                          <p:attrName>style.visibility</p:attrName>
                                        </p:attrNameLst>
                                      </p:cBhvr>
                                      <p:to>
                                        <p:strVal val="visible"/>
                                      </p:to>
                                    </p:set>
                                    <p:anim calcmode="lin" valueType="num">
                                      <p:cBhvr>
                                        <p:cTn id="121" dur="500" fill="hold"/>
                                        <p:tgtEl>
                                          <p:spTgt spid="42004">
                                            <p:txEl>
                                              <p:pRg st="1" end="1"/>
                                            </p:txEl>
                                          </p:spTgt>
                                        </p:tgtEl>
                                        <p:attrNameLst>
                                          <p:attrName>ppt_w</p:attrName>
                                        </p:attrNameLst>
                                      </p:cBhvr>
                                      <p:tavLst>
                                        <p:tav tm="0">
                                          <p:val>
                                            <p:fltVal val="0"/>
                                          </p:val>
                                        </p:tav>
                                        <p:tav tm="100000">
                                          <p:val>
                                            <p:strVal val="#ppt_w"/>
                                          </p:val>
                                        </p:tav>
                                      </p:tavLst>
                                    </p:anim>
                                    <p:anim calcmode="lin" valueType="num">
                                      <p:cBhvr>
                                        <p:cTn id="122" dur="500" fill="hold"/>
                                        <p:tgtEl>
                                          <p:spTgt spid="42004">
                                            <p:txEl>
                                              <p:pRg st="1" end="1"/>
                                            </p:txEl>
                                          </p:spTgt>
                                        </p:tgtEl>
                                        <p:attrNameLst>
                                          <p:attrName>ppt_h</p:attrName>
                                        </p:attrNameLst>
                                      </p:cBhvr>
                                      <p:tavLst>
                                        <p:tav tm="0">
                                          <p:val>
                                            <p:fltVal val="0"/>
                                          </p:val>
                                        </p:tav>
                                        <p:tav tm="100000">
                                          <p:val>
                                            <p:strVal val="#ppt_h"/>
                                          </p:val>
                                        </p:tav>
                                      </p:tavLst>
                                    </p:anim>
                                    <p:anim calcmode="lin" valueType="num">
                                      <p:cBhvr>
                                        <p:cTn id="123" dur="500" fill="hold"/>
                                        <p:tgtEl>
                                          <p:spTgt spid="42004">
                                            <p:txEl>
                                              <p:pRg st="1" end="1"/>
                                            </p:txEl>
                                          </p:spTgt>
                                        </p:tgtEl>
                                        <p:attrNameLst>
                                          <p:attrName>style.rotation</p:attrName>
                                        </p:attrNameLst>
                                      </p:cBhvr>
                                      <p:tavLst>
                                        <p:tav tm="0">
                                          <p:val>
                                            <p:fltVal val="360"/>
                                          </p:val>
                                        </p:tav>
                                        <p:tav tm="100000">
                                          <p:val>
                                            <p:fltVal val="0"/>
                                          </p:val>
                                        </p:tav>
                                      </p:tavLst>
                                    </p:anim>
                                    <p:animEffect transition="in" filter="fade">
                                      <p:cBhvr>
                                        <p:cTn id="124" dur="500"/>
                                        <p:tgtEl>
                                          <p:spTgt spid="42004">
                                            <p:txEl>
                                              <p:pRg st="1" end="1"/>
                                            </p:txEl>
                                          </p:spTgt>
                                        </p:tgtEl>
                                      </p:cBhvr>
                                    </p:animEffect>
                                  </p:childTnLst>
                                </p:cTn>
                              </p:par>
                            </p:childTnLst>
                          </p:cTn>
                        </p:par>
                      </p:childTnLst>
                    </p:cTn>
                  </p:par>
                  <p:par>
                    <p:cTn id="125" fill="hold">
                      <p:stCondLst>
                        <p:cond delay="indefinite"/>
                      </p:stCondLst>
                      <p:childTnLst>
                        <p:par>
                          <p:cTn id="126" fill="hold">
                            <p:stCondLst>
                              <p:cond delay="0"/>
                            </p:stCondLst>
                            <p:childTnLst>
                              <p:par>
                                <p:cTn id="127" presetID="13" presetClass="entr" presetSubtype="16" fill="hold" nodeType="clickEffect">
                                  <p:stCondLst>
                                    <p:cond delay="0"/>
                                  </p:stCondLst>
                                  <p:childTnLst>
                                    <p:set>
                                      <p:cBhvr>
                                        <p:cTn id="128" dur="1" fill="hold">
                                          <p:stCondLst>
                                            <p:cond delay="0"/>
                                          </p:stCondLst>
                                        </p:cTn>
                                        <p:tgtEl>
                                          <p:spTgt spid="42004">
                                            <p:txEl>
                                              <p:pRg st="2" end="2"/>
                                            </p:txEl>
                                          </p:spTgt>
                                        </p:tgtEl>
                                        <p:attrNameLst>
                                          <p:attrName>style.visibility</p:attrName>
                                        </p:attrNameLst>
                                      </p:cBhvr>
                                      <p:to>
                                        <p:strVal val="visible"/>
                                      </p:to>
                                    </p:set>
                                    <p:animEffect transition="in" filter="plus(in)">
                                      <p:cBhvr>
                                        <p:cTn id="129" dur="1000"/>
                                        <p:tgtEl>
                                          <p:spTgt spid="42004">
                                            <p:txEl>
                                              <p:pRg st="2" end="2"/>
                                            </p:txEl>
                                          </p:spTgt>
                                        </p:tgtEl>
                                      </p:cBhvr>
                                    </p:animEffect>
                                  </p:childTnLst>
                                </p:cTn>
                              </p:par>
                            </p:childTnLst>
                          </p:cTn>
                        </p:par>
                      </p:childTnLst>
                    </p:cTn>
                  </p:par>
                  <p:par>
                    <p:cTn id="130" fill="hold">
                      <p:stCondLst>
                        <p:cond delay="indefinite"/>
                      </p:stCondLst>
                      <p:childTnLst>
                        <p:par>
                          <p:cTn id="131" fill="hold">
                            <p:stCondLst>
                              <p:cond delay="0"/>
                            </p:stCondLst>
                            <p:childTnLst>
                              <p:par>
                                <p:cTn id="132" presetID="53" presetClass="entr" presetSubtype="0" fill="hold" grpId="0" nodeType="clickEffect">
                                  <p:stCondLst>
                                    <p:cond delay="0"/>
                                  </p:stCondLst>
                                  <p:childTnLst>
                                    <p:set>
                                      <p:cBhvr>
                                        <p:cTn id="133" dur="1" fill="hold">
                                          <p:stCondLst>
                                            <p:cond delay="0"/>
                                          </p:stCondLst>
                                        </p:cTn>
                                        <p:tgtEl>
                                          <p:spTgt spid="41999"/>
                                        </p:tgtEl>
                                        <p:attrNameLst>
                                          <p:attrName>style.visibility</p:attrName>
                                        </p:attrNameLst>
                                      </p:cBhvr>
                                      <p:to>
                                        <p:strVal val="visible"/>
                                      </p:to>
                                    </p:set>
                                    <p:anim calcmode="lin" valueType="num">
                                      <p:cBhvr>
                                        <p:cTn id="134" dur="500" fill="hold"/>
                                        <p:tgtEl>
                                          <p:spTgt spid="41999"/>
                                        </p:tgtEl>
                                        <p:attrNameLst>
                                          <p:attrName>ppt_w</p:attrName>
                                        </p:attrNameLst>
                                      </p:cBhvr>
                                      <p:tavLst>
                                        <p:tav tm="0">
                                          <p:val>
                                            <p:fltVal val="0"/>
                                          </p:val>
                                        </p:tav>
                                        <p:tav tm="100000">
                                          <p:val>
                                            <p:strVal val="#ppt_w"/>
                                          </p:val>
                                        </p:tav>
                                      </p:tavLst>
                                    </p:anim>
                                    <p:anim calcmode="lin" valueType="num">
                                      <p:cBhvr>
                                        <p:cTn id="135" dur="500" fill="hold"/>
                                        <p:tgtEl>
                                          <p:spTgt spid="41999"/>
                                        </p:tgtEl>
                                        <p:attrNameLst>
                                          <p:attrName>ppt_h</p:attrName>
                                        </p:attrNameLst>
                                      </p:cBhvr>
                                      <p:tavLst>
                                        <p:tav tm="0">
                                          <p:val>
                                            <p:fltVal val="0"/>
                                          </p:val>
                                        </p:tav>
                                        <p:tav tm="100000">
                                          <p:val>
                                            <p:strVal val="#ppt_h"/>
                                          </p:val>
                                        </p:tav>
                                      </p:tavLst>
                                    </p:anim>
                                    <p:animEffect transition="in" filter="fade">
                                      <p:cBhvr>
                                        <p:cTn id="136" dur="500"/>
                                        <p:tgtEl>
                                          <p:spTgt spid="41999"/>
                                        </p:tgtEl>
                                      </p:cBhvr>
                                    </p:animEffect>
                                  </p:childTnLst>
                                </p:cTn>
                              </p:par>
                            </p:childTnLst>
                          </p:cTn>
                        </p:par>
                      </p:childTnLst>
                    </p:cTn>
                  </p:par>
                  <p:par>
                    <p:cTn id="137" fill="hold">
                      <p:stCondLst>
                        <p:cond delay="indefinite"/>
                      </p:stCondLst>
                      <p:childTnLst>
                        <p:par>
                          <p:cTn id="138" fill="hold">
                            <p:stCondLst>
                              <p:cond delay="0"/>
                            </p:stCondLst>
                            <p:childTnLst>
                              <p:par>
                                <p:cTn id="139" presetID="9" presetClass="entr" presetSubtype="0" fill="hold" grpId="0" nodeType="clickEffect">
                                  <p:stCondLst>
                                    <p:cond delay="0"/>
                                  </p:stCondLst>
                                  <p:childTnLst>
                                    <p:set>
                                      <p:cBhvr>
                                        <p:cTn id="140" dur="1" fill="hold">
                                          <p:stCondLst>
                                            <p:cond delay="0"/>
                                          </p:stCondLst>
                                        </p:cTn>
                                        <p:tgtEl>
                                          <p:spTgt spid="42021"/>
                                        </p:tgtEl>
                                        <p:attrNameLst>
                                          <p:attrName>style.visibility</p:attrName>
                                        </p:attrNameLst>
                                      </p:cBhvr>
                                      <p:to>
                                        <p:strVal val="visible"/>
                                      </p:to>
                                    </p:set>
                                    <p:animEffect transition="in" filter="dissolve">
                                      <p:cBhvr>
                                        <p:cTn id="141" dur="500"/>
                                        <p:tgtEl>
                                          <p:spTgt spid="42021"/>
                                        </p:tgtEl>
                                      </p:cBhvr>
                                    </p:animEffect>
                                  </p:childTnLst>
                                </p:cTn>
                              </p:par>
                            </p:childTnLst>
                          </p:cTn>
                        </p:par>
                      </p:childTnLst>
                    </p:cTn>
                  </p:par>
                  <p:par>
                    <p:cTn id="142" fill="hold">
                      <p:stCondLst>
                        <p:cond delay="indefinite"/>
                      </p:stCondLst>
                      <p:childTnLst>
                        <p:par>
                          <p:cTn id="143" fill="hold">
                            <p:stCondLst>
                              <p:cond delay="0"/>
                            </p:stCondLst>
                            <p:childTnLst>
                              <p:par>
                                <p:cTn id="144" presetID="37" presetClass="entr" presetSubtype="0" fill="hold" nodeType="clickEffect">
                                  <p:stCondLst>
                                    <p:cond delay="0"/>
                                  </p:stCondLst>
                                  <p:childTnLst>
                                    <p:set>
                                      <p:cBhvr>
                                        <p:cTn id="145" dur="1" fill="hold">
                                          <p:stCondLst>
                                            <p:cond delay="0"/>
                                          </p:stCondLst>
                                        </p:cTn>
                                        <p:tgtEl>
                                          <p:spTgt spid="3"/>
                                        </p:tgtEl>
                                        <p:attrNameLst>
                                          <p:attrName>style.visibility</p:attrName>
                                        </p:attrNameLst>
                                      </p:cBhvr>
                                      <p:to>
                                        <p:strVal val="visible"/>
                                      </p:to>
                                    </p:set>
                                    <p:animEffect transition="in" filter="fade">
                                      <p:cBhvr>
                                        <p:cTn id="146" dur="1000"/>
                                        <p:tgtEl>
                                          <p:spTgt spid="3"/>
                                        </p:tgtEl>
                                      </p:cBhvr>
                                    </p:animEffect>
                                    <p:anim calcmode="lin" valueType="num">
                                      <p:cBhvr>
                                        <p:cTn id="147" dur="1000" fill="hold"/>
                                        <p:tgtEl>
                                          <p:spTgt spid="3"/>
                                        </p:tgtEl>
                                        <p:attrNameLst>
                                          <p:attrName>ppt_x</p:attrName>
                                        </p:attrNameLst>
                                      </p:cBhvr>
                                      <p:tavLst>
                                        <p:tav tm="0">
                                          <p:val>
                                            <p:strVal val="#ppt_x"/>
                                          </p:val>
                                        </p:tav>
                                        <p:tav tm="100000">
                                          <p:val>
                                            <p:strVal val="#ppt_x"/>
                                          </p:val>
                                        </p:tav>
                                      </p:tavLst>
                                    </p:anim>
                                    <p:anim calcmode="lin" valueType="num">
                                      <p:cBhvr>
                                        <p:cTn id="148" dur="900" decel="100000" fill="hold"/>
                                        <p:tgtEl>
                                          <p:spTgt spid="3"/>
                                        </p:tgtEl>
                                        <p:attrNameLst>
                                          <p:attrName>ppt_y</p:attrName>
                                        </p:attrNameLst>
                                      </p:cBhvr>
                                      <p:tavLst>
                                        <p:tav tm="0">
                                          <p:val>
                                            <p:strVal val="#ppt_y+1"/>
                                          </p:val>
                                        </p:tav>
                                        <p:tav tm="100000">
                                          <p:val>
                                            <p:strVal val="#ppt_y-.03"/>
                                          </p:val>
                                        </p:tav>
                                      </p:tavLst>
                                    </p:anim>
                                    <p:anim calcmode="lin" valueType="num">
                                      <p:cBhvr>
                                        <p:cTn id="149" dur="100" accel="100000" fill="hold">
                                          <p:stCondLst>
                                            <p:cond delay="900"/>
                                          </p:stCondLst>
                                        </p:cTn>
                                        <p:tgtEl>
                                          <p:spTgt spid="3"/>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9" grpId="0"/>
      <p:bldP spid="41991" grpId="0"/>
      <p:bldP spid="41993" grpId="0"/>
      <p:bldP spid="41994" grpId="0"/>
      <p:bldP spid="41995" grpId="0"/>
      <p:bldP spid="41997" grpId="0"/>
      <p:bldP spid="41998" grpId="0"/>
      <p:bldP spid="41999" grpId="0"/>
      <p:bldP spid="42001" grpId="0"/>
      <p:bldP spid="42005" grpId="0"/>
      <p:bldP spid="42010" grpId="0"/>
      <p:bldP spid="42011" grpId="0"/>
      <p:bldP spid="42013" grpId="0"/>
      <p:bldP spid="42014" grpId="0"/>
      <p:bldP spid="42021" grpId="0"/>
      <p:bldP spid="52" grpId="0" animBg="1"/>
      <p:bldP spid="53" grpId="0" animBg="1"/>
      <p:bldP spid="54" grpId="0" animBg="1"/>
      <p:bldP spid="55" grpId="0" animBg="1"/>
      <p:bldP spid="56" grpId="0" animBg="1"/>
      <p:bldP spid="57"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2620980821"/>
              </p:ext>
            </p:extLst>
          </p:nvPr>
        </p:nvGraphicFramePr>
        <p:xfrm>
          <a:off x="1809750" y="1143000"/>
          <a:ext cx="8822754" cy="1097280"/>
        </p:xfrm>
        <a:graphic>
          <a:graphicData uri="http://schemas.openxmlformats.org/drawingml/2006/table">
            <a:tbl>
              <a:tblPr/>
              <a:tblGrid>
                <a:gridCol w="8822754">
                  <a:extLst>
                    <a:ext uri="{9D8B030D-6E8A-4147-A177-3AD203B41FA5}">
                      <a16:colId xmlns:a16="http://schemas.microsoft.com/office/drawing/2014/main" val="20000"/>
                    </a:ext>
                  </a:extLst>
                </a:gridCol>
              </a:tblGrid>
              <a:tr h="0">
                <a:tc>
                  <a:txBody>
                    <a:bodyPr/>
                    <a:lstStyle/>
                    <a:p>
                      <a:pPr indent="0" algn="l">
                        <a:lnSpc>
                          <a:spcPct val="150000"/>
                        </a:lnSpc>
                        <a:spcAft>
                          <a:spcPts val="0"/>
                        </a:spcAft>
                      </a:pPr>
                      <a:r>
                        <a:rPr lang="en-US" altLang="zh-CN" sz="2400" b="1" i="0" kern="100" baseline="0" dirty="0" smtClean="0">
                          <a:latin typeface="Times New Roman" pitchFamily="18" charset="0"/>
                          <a:ea typeface="宋体" panose="02010600030101010101" pitchFamily="2" charset="-122"/>
                          <a:cs typeface="Times New Roman" pitchFamily="18" charset="0"/>
                        </a:rPr>
                        <a:t>1</a:t>
                      </a:r>
                      <a:r>
                        <a:rPr lang="zh-CN" altLang="en-US" sz="2400" b="1" i="0" kern="100" baseline="0" dirty="0" smtClean="0">
                          <a:latin typeface="Times New Roman" pitchFamily="18" charset="0"/>
                          <a:ea typeface="宋体" panose="02010600030101010101" pitchFamily="2" charset="-122"/>
                          <a:cs typeface="Times New Roman" pitchFamily="18" charset="0"/>
                        </a:rPr>
                        <a:t>、</a:t>
                      </a:r>
                      <a:r>
                        <a:rPr lang="zh-CN" sz="2400" b="1" i="0" kern="100" baseline="0" dirty="0" smtClean="0">
                          <a:latin typeface="Times New Roman" pitchFamily="18" charset="0"/>
                          <a:ea typeface="宋体" panose="02010600030101010101" pitchFamily="2" charset="-122"/>
                          <a:cs typeface="Times New Roman" pitchFamily="18" charset="0"/>
                        </a:rPr>
                        <a:t>如</a:t>
                      </a:r>
                      <a:r>
                        <a:rPr lang="zh-CN" sz="2400" b="1" i="0" kern="100" baseline="0" dirty="0">
                          <a:latin typeface="Times New Roman" pitchFamily="18" charset="0"/>
                          <a:ea typeface="宋体" panose="02010600030101010101" pitchFamily="2" charset="-122"/>
                          <a:cs typeface="Times New Roman" pitchFamily="18" charset="0"/>
                        </a:rPr>
                        <a:t>图表示果酒和果醋制作过程中的物质变化过程，下列叙述正确的是</a:t>
                      </a:r>
                      <a:r>
                        <a:rPr lang="en-US" sz="2400" b="1" i="0" kern="100" baseline="0" dirty="0">
                          <a:latin typeface="Times New Roman" pitchFamily="18" charset="0"/>
                          <a:ea typeface="宋体" panose="02010600030101010101" pitchFamily="2" charset="-122"/>
                          <a:cs typeface="Times New Roman" pitchFamily="18" charset="0"/>
                        </a:rPr>
                        <a:t>(</a:t>
                      </a:r>
                      <a:r>
                        <a:rPr lang="zh-CN" sz="2400" b="1" i="0" kern="100" baseline="0" dirty="0">
                          <a:latin typeface="Times New Roman" pitchFamily="18" charset="0"/>
                          <a:ea typeface="宋体" panose="02010600030101010101" pitchFamily="2" charset="-122"/>
                          <a:cs typeface="Times New Roman" pitchFamily="18" charset="0"/>
                        </a:rPr>
                        <a:t>　　</a:t>
                      </a:r>
                      <a:r>
                        <a:rPr lang="en-US" sz="2400" b="1" i="0" kern="100" baseline="0" dirty="0">
                          <a:latin typeface="Times New Roman" pitchFamily="18" charset="0"/>
                          <a:ea typeface="宋体" panose="02010600030101010101" pitchFamily="2" charset="-122"/>
                          <a:cs typeface="Times New Roman" pitchFamily="18" charset="0"/>
                        </a:rPr>
                        <a:t>)</a:t>
                      </a:r>
                      <a:endParaRPr lang="zh-CN" sz="2400" b="1" i="0" kern="100" baseline="0" dirty="0">
                        <a:latin typeface="Times New Roman" pitchFamily="18" charset="0"/>
                        <a:ea typeface="宋体" panose="02010600030101010101" pitchFamily="2" charset="-122"/>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11269" name="Picture 1"/>
          <p:cNvPicPr>
            <a:picLocks noChangeAspect="1" noChangeArrowheads="1"/>
          </p:cNvPicPr>
          <p:nvPr/>
        </p:nvPicPr>
        <p:blipFill>
          <a:blip r:embed="rId2" cstate="print"/>
          <a:stretch>
            <a:fillRect/>
          </a:stretch>
        </p:blipFill>
        <p:spPr bwMode="auto">
          <a:xfrm>
            <a:off x="1939020" y="2346239"/>
            <a:ext cx="4282107" cy="1872208"/>
          </a:xfrm>
          <a:prstGeom prst="rect">
            <a:avLst/>
          </a:prstGeom>
          <a:noFill/>
          <a:ln>
            <a:noFill/>
          </a:ln>
        </p:spPr>
      </p:pic>
      <p:graphicFrame>
        <p:nvGraphicFramePr>
          <p:cNvPr id="5" name="表格 4"/>
          <p:cNvGraphicFramePr>
            <a:graphicFrameLocks noGrp="1"/>
          </p:cNvGraphicFramePr>
          <p:nvPr>
            <p:extLst>
              <p:ext uri="{D42A27DB-BD31-4B8C-83A1-F6EECF244321}">
                <p14:modId xmlns:p14="http://schemas.microsoft.com/office/powerpoint/2010/main" val="1725688614"/>
              </p:ext>
            </p:extLst>
          </p:nvPr>
        </p:nvGraphicFramePr>
        <p:xfrm>
          <a:off x="1922815" y="4302025"/>
          <a:ext cx="6621457" cy="2194560"/>
        </p:xfrm>
        <a:graphic>
          <a:graphicData uri="http://schemas.openxmlformats.org/drawingml/2006/table">
            <a:tbl>
              <a:tblPr/>
              <a:tblGrid>
                <a:gridCol w="6621457">
                  <a:extLst>
                    <a:ext uri="{9D8B030D-6E8A-4147-A177-3AD203B41FA5}">
                      <a16:colId xmlns:a16="http://schemas.microsoft.com/office/drawing/2014/main" val="20000"/>
                    </a:ext>
                  </a:extLst>
                </a:gridCol>
              </a:tblGrid>
              <a:tr h="0">
                <a:tc>
                  <a:txBody>
                    <a:bodyPr/>
                    <a:lstStyle/>
                    <a:p>
                      <a:pPr indent="0" algn="l">
                        <a:lnSpc>
                          <a:spcPct val="150000"/>
                        </a:lnSpc>
                        <a:spcAft>
                          <a:spcPts val="0"/>
                        </a:spcAft>
                      </a:pPr>
                      <a:r>
                        <a:rPr lang="en-US" sz="2400" b="1" i="0" kern="100" baseline="0" dirty="0">
                          <a:latin typeface="Times New Roman" pitchFamily="18" charset="0"/>
                          <a:ea typeface="宋体" panose="02010600030101010101" pitchFamily="2" charset="-122"/>
                          <a:cs typeface="Times New Roman" pitchFamily="18" charset="0"/>
                        </a:rPr>
                        <a:t>A.</a:t>
                      </a:r>
                      <a:r>
                        <a:rPr lang="zh-CN" sz="2400" b="1" i="0" kern="100" baseline="0" dirty="0">
                          <a:latin typeface="Times New Roman" pitchFamily="18" charset="0"/>
                          <a:ea typeface="宋体" panose="02010600030101010101" pitchFamily="2" charset="-122"/>
                          <a:cs typeface="Times New Roman" pitchFamily="18" charset="0"/>
                        </a:rPr>
                        <a:t>过程</a:t>
                      </a:r>
                      <a:r>
                        <a:rPr lang="en-US" sz="2400" b="1" i="0" kern="100" baseline="0" dirty="0">
                          <a:latin typeface="Times New Roman" pitchFamily="18" charset="0"/>
                          <a:ea typeface="宋体" panose="02010600030101010101" pitchFamily="2" charset="-122"/>
                          <a:cs typeface="Times New Roman" pitchFamily="18" charset="0"/>
                        </a:rPr>
                        <a:t>①</a:t>
                      </a:r>
                      <a:r>
                        <a:rPr lang="zh-CN" sz="2400" b="1" i="0" kern="100" baseline="0" dirty="0">
                          <a:latin typeface="Times New Roman" pitchFamily="18" charset="0"/>
                          <a:ea typeface="宋体" panose="02010600030101010101" pitchFamily="2" charset="-122"/>
                          <a:cs typeface="Times New Roman" pitchFamily="18" charset="0"/>
                        </a:rPr>
                        <a:t>和</a:t>
                      </a:r>
                      <a:r>
                        <a:rPr lang="en-US" sz="2400" b="1" i="0" kern="100" baseline="0" dirty="0">
                          <a:latin typeface="Times New Roman" pitchFamily="18" charset="0"/>
                          <a:ea typeface="宋体" panose="02010600030101010101" pitchFamily="2" charset="-122"/>
                          <a:cs typeface="Times New Roman" pitchFamily="18" charset="0"/>
                        </a:rPr>
                        <a:t>②</a:t>
                      </a:r>
                      <a:r>
                        <a:rPr lang="zh-CN" sz="2400" b="1" i="0" kern="100" baseline="0" dirty="0">
                          <a:latin typeface="Times New Roman" pitchFamily="18" charset="0"/>
                          <a:ea typeface="宋体" panose="02010600030101010101" pitchFamily="2" charset="-122"/>
                          <a:cs typeface="Times New Roman" pitchFamily="18" charset="0"/>
                        </a:rPr>
                        <a:t>都只能发生在缺氧条件下</a:t>
                      </a:r>
                    </a:p>
                    <a:p>
                      <a:pPr indent="0" algn="l">
                        <a:lnSpc>
                          <a:spcPct val="150000"/>
                        </a:lnSpc>
                        <a:spcAft>
                          <a:spcPts val="0"/>
                        </a:spcAft>
                      </a:pPr>
                      <a:r>
                        <a:rPr lang="en-US" sz="2400" b="1" i="0" kern="100" baseline="0" dirty="0">
                          <a:latin typeface="Times New Roman" pitchFamily="18" charset="0"/>
                          <a:ea typeface="宋体" panose="02010600030101010101" pitchFamily="2" charset="-122"/>
                          <a:cs typeface="Times New Roman" pitchFamily="18" charset="0"/>
                        </a:rPr>
                        <a:t>B.</a:t>
                      </a:r>
                      <a:r>
                        <a:rPr lang="zh-CN" sz="2400" b="1" i="0" kern="100" baseline="0" dirty="0">
                          <a:latin typeface="Times New Roman" pitchFamily="18" charset="0"/>
                          <a:ea typeface="宋体" panose="02010600030101010101" pitchFamily="2" charset="-122"/>
                          <a:cs typeface="Times New Roman" pitchFamily="18" charset="0"/>
                        </a:rPr>
                        <a:t>过程</a:t>
                      </a:r>
                      <a:r>
                        <a:rPr lang="en-US" sz="2400" b="1" i="0" kern="100" baseline="0" dirty="0">
                          <a:latin typeface="Times New Roman" pitchFamily="18" charset="0"/>
                          <a:ea typeface="宋体" panose="02010600030101010101" pitchFamily="2" charset="-122"/>
                          <a:cs typeface="Times New Roman" pitchFamily="18" charset="0"/>
                        </a:rPr>
                        <a:t>①</a:t>
                      </a:r>
                      <a:r>
                        <a:rPr lang="zh-CN" sz="2400" b="1" i="0" kern="100" baseline="0" dirty="0">
                          <a:latin typeface="Times New Roman" pitchFamily="18" charset="0"/>
                          <a:ea typeface="宋体" panose="02010600030101010101" pitchFamily="2" charset="-122"/>
                          <a:cs typeface="Times New Roman" pitchFamily="18" charset="0"/>
                        </a:rPr>
                        <a:t>和</a:t>
                      </a:r>
                      <a:r>
                        <a:rPr lang="en-US" sz="2400" b="1" i="0" kern="100" baseline="0" dirty="0">
                          <a:latin typeface="Times New Roman" pitchFamily="18" charset="0"/>
                          <a:ea typeface="宋体" panose="02010600030101010101" pitchFamily="2" charset="-122"/>
                          <a:cs typeface="Times New Roman" pitchFamily="18" charset="0"/>
                        </a:rPr>
                        <a:t>③</a:t>
                      </a:r>
                      <a:r>
                        <a:rPr lang="zh-CN" sz="2400" b="1" i="0" kern="100" baseline="0" dirty="0">
                          <a:latin typeface="Times New Roman" pitchFamily="18" charset="0"/>
                          <a:ea typeface="宋体" panose="02010600030101010101" pitchFamily="2" charset="-122"/>
                          <a:cs typeface="Times New Roman" pitchFamily="18" charset="0"/>
                        </a:rPr>
                        <a:t>都发生在酵母菌细胞的线粒体中</a:t>
                      </a:r>
                    </a:p>
                    <a:p>
                      <a:pPr indent="0" algn="l">
                        <a:lnSpc>
                          <a:spcPct val="150000"/>
                        </a:lnSpc>
                        <a:spcAft>
                          <a:spcPts val="0"/>
                        </a:spcAft>
                      </a:pPr>
                      <a:r>
                        <a:rPr lang="en-US" sz="2400" b="1" i="0" kern="100" baseline="0" dirty="0">
                          <a:latin typeface="Times New Roman" pitchFamily="18" charset="0"/>
                          <a:ea typeface="宋体" panose="02010600030101010101" pitchFamily="2" charset="-122"/>
                          <a:cs typeface="Times New Roman" pitchFamily="18" charset="0"/>
                        </a:rPr>
                        <a:t>C.</a:t>
                      </a:r>
                      <a:r>
                        <a:rPr lang="zh-CN" sz="2400" b="1" i="0" kern="100" baseline="0" dirty="0">
                          <a:latin typeface="Times New Roman" pitchFamily="18" charset="0"/>
                          <a:ea typeface="宋体" panose="02010600030101010101" pitchFamily="2" charset="-122"/>
                          <a:cs typeface="Times New Roman" pitchFamily="18" charset="0"/>
                        </a:rPr>
                        <a:t>过程</a:t>
                      </a:r>
                      <a:r>
                        <a:rPr lang="en-US" sz="2400" b="1" i="0" kern="100" baseline="0" dirty="0">
                          <a:latin typeface="Times New Roman" pitchFamily="18" charset="0"/>
                          <a:ea typeface="宋体" panose="02010600030101010101" pitchFamily="2" charset="-122"/>
                          <a:cs typeface="Times New Roman" pitchFamily="18" charset="0"/>
                        </a:rPr>
                        <a:t>③</a:t>
                      </a:r>
                      <a:r>
                        <a:rPr lang="zh-CN" sz="2400" b="1" i="0" kern="100" baseline="0" dirty="0">
                          <a:latin typeface="Times New Roman" pitchFamily="18" charset="0"/>
                          <a:ea typeface="宋体" panose="02010600030101010101" pitchFamily="2" charset="-122"/>
                          <a:cs typeface="Times New Roman" pitchFamily="18" charset="0"/>
                        </a:rPr>
                        <a:t>和</a:t>
                      </a:r>
                      <a:r>
                        <a:rPr lang="en-US" sz="2400" b="1" i="0" kern="100" baseline="0" dirty="0">
                          <a:latin typeface="Times New Roman" pitchFamily="18" charset="0"/>
                          <a:ea typeface="宋体" panose="02010600030101010101" pitchFamily="2" charset="-122"/>
                          <a:cs typeface="Times New Roman" pitchFamily="18" charset="0"/>
                        </a:rPr>
                        <a:t>④</a:t>
                      </a:r>
                      <a:r>
                        <a:rPr lang="zh-CN" sz="2400" b="1" i="0" kern="100" baseline="0" dirty="0">
                          <a:latin typeface="Times New Roman" pitchFamily="18" charset="0"/>
                          <a:ea typeface="宋体" panose="02010600030101010101" pitchFamily="2" charset="-122"/>
                          <a:cs typeface="Times New Roman" pitchFamily="18" charset="0"/>
                        </a:rPr>
                        <a:t>都需要氧气的参与</a:t>
                      </a:r>
                    </a:p>
                    <a:p>
                      <a:pPr indent="0" algn="l">
                        <a:lnSpc>
                          <a:spcPct val="150000"/>
                        </a:lnSpc>
                        <a:spcAft>
                          <a:spcPts val="0"/>
                        </a:spcAft>
                      </a:pPr>
                      <a:r>
                        <a:rPr lang="en-US" sz="2400" b="1" i="0" kern="100" baseline="0" dirty="0">
                          <a:latin typeface="Times New Roman" pitchFamily="18" charset="0"/>
                          <a:ea typeface="宋体" panose="02010600030101010101" pitchFamily="2" charset="-122"/>
                          <a:cs typeface="Times New Roman" pitchFamily="18" charset="0"/>
                        </a:rPr>
                        <a:t>D.</a:t>
                      </a:r>
                      <a:r>
                        <a:rPr lang="zh-CN" sz="2400" b="1" i="0" kern="100" baseline="0" dirty="0">
                          <a:latin typeface="Times New Roman" pitchFamily="18" charset="0"/>
                          <a:ea typeface="宋体" panose="02010600030101010101" pitchFamily="2" charset="-122"/>
                          <a:cs typeface="Times New Roman" pitchFamily="18" charset="0"/>
                        </a:rPr>
                        <a:t>过程</a:t>
                      </a:r>
                      <a:r>
                        <a:rPr lang="en-US" sz="2400" b="1" i="0" kern="100" baseline="0" dirty="0">
                          <a:latin typeface="Times New Roman" pitchFamily="18" charset="0"/>
                          <a:ea typeface="宋体" panose="02010600030101010101" pitchFamily="2" charset="-122"/>
                          <a:cs typeface="Times New Roman" pitchFamily="18" charset="0"/>
                        </a:rPr>
                        <a:t>①</a:t>
                      </a:r>
                      <a:r>
                        <a:rPr lang="zh-CN" sz="2400" b="1" i="0" kern="100" baseline="0" dirty="0">
                          <a:latin typeface="Times New Roman" pitchFamily="18" charset="0"/>
                          <a:ea typeface="宋体" panose="02010600030101010101" pitchFamily="2" charset="-122"/>
                          <a:cs typeface="Times New Roman" pitchFamily="18" charset="0"/>
                        </a:rPr>
                        <a:t>～</a:t>
                      </a:r>
                      <a:r>
                        <a:rPr lang="en-US" sz="2400" b="1" i="0" kern="100" baseline="0" dirty="0">
                          <a:latin typeface="Times New Roman" pitchFamily="18" charset="0"/>
                          <a:ea typeface="宋体" panose="02010600030101010101" pitchFamily="2" charset="-122"/>
                          <a:cs typeface="Times New Roman" pitchFamily="18" charset="0"/>
                        </a:rPr>
                        <a:t>④</a:t>
                      </a:r>
                      <a:r>
                        <a:rPr lang="zh-CN" sz="2400" b="1" i="0" kern="100" baseline="0" dirty="0">
                          <a:latin typeface="Times New Roman" pitchFamily="18" charset="0"/>
                          <a:ea typeface="宋体" panose="02010600030101010101" pitchFamily="2" charset="-122"/>
                          <a:cs typeface="Times New Roman" pitchFamily="18" charset="0"/>
                        </a:rPr>
                        <a:t>所需的最适温度基本相同</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6" name="TextBox 5"/>
          <p:cNvSpPr txBox="1">
            <a:spLocks noChangeArrowheads="1"/>
          </p:cNvSpPr>
          <p:nvPr/>
        </p:nvSpPr>
        <p:spPr bwMode="auto">
          <a:xfrm>
            <a:off x="3331488" y="1752243"/>
            <a:ext cx="407484" cy="461665"/>
          </a:xfrm>
          <a:prstGeom prst="rect">
            <a:avLst/>
          </a:prstGeom>
          <a:noFill/>
          <a:ln w="9525">
            <a:noFill/>
            <a:miter lim="800000"/>
            <a:headEnd/>
            <a:tailEnd/>
          </a:ln>
        </p:spPr>
        <p:txBody>
          <a:bodyPr wrap="none">
            <a:spAutoFit/>
          </a:bodyPr>
          <a:lstStyle/>
          <a:p>
            <a:r>
              <a:rPr lang="en-US" altLang="zh-CN" sz="2400" b="1" dirty="0">
                <a:solidFill>
                  <a:srgbClr val="FF0000"/>
                </a:solidFill>
                <a:latin typeface="Times New Roman" pitchFamily="18" charset="0"/>
                <a:ea typeface="宋体" panose="02010600030101010101" pitchFamily="2" charset="-122"/>
                <a:cs typeface="Times New Roman" pitchFamily="18" charset="0"/>
              </a:rPr>
              <a:t>C</a:t>
            </a:r>
            <a:endParaRPr lang="zh-CN"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9" name="TextBox 1"/>
          <p:cNvSpPr txBox="1">
            <a:spLocks noChangeArrowheads="1"/>
          </p:cNvSpPr>
          <p:nvPr/>
        </p:nvSpPr>
        <p:spPr bwMode="auto">
          <a:xfrm>
            <a:off x="4696645" y="358024"/>
            <a:ext cx="1832553" cy="584775"/>
          </a:xfrm>
          <a:prstGeom prst="rect">
            <a:avLst/>
          </a:prstGeom>
          <a:noFill/>
          <a:ln w="9525">
            <a:noFill/>
            <a:miter lim="800000"/>
            <a:headEnd/>
            <a:tailEnd/>
          </a:ln>
        </p:spPr>
        <p:txBody>
          <a:bodyPr wrap="none">
            <a:spAutoFit/>
          </a:bodyPr>
          <a:lstStyle/>
          <a:p>
            <a:r>
              <a:rPr lang="zh-CN" altLang="en-US" sz="3200" b="1" dirty="0" smtClean="0">
                <a:solidFill>
                  <a:schemeClr val="tx1">
                    <a:lumMod val="75000"/>
                  </a:schemeClr>
                </a:solidFill>
                <a:latin typeface="Times New Roman" panose="02020603050405020304" pitchFamily="18" charset="0"/>
                <a:ea typeface="宋体" panose="02010600030101010101" pitchFamily="2" charset="-122"/>
              </a:rPr>
              <a:t>课堂练习</a:t>
            </a:r>
            <a:endParaRPr lang="zh-CN" altLang="en-US" sz="3200" b="1" dirty="0">
              <a:solidFill>
                <a:schemeClr val="tx1">
                  <a:lumMod val="75000"/>
                </a:schemeClr>
              </a:solidFill>
              <a:latin typeface="Times New Roman" panose="02020603050405020304" pitchFamily="18" charset="0"/>
              <a:ea typeface="宋体" panose="02010600030101010101" pitchFamily="2" charset="-122"/>
            </a:endParaRPr>
          </a:p>
        </p:txBody>
      </p:sp>
    </p:spTree>
    <p:extLst>
      <p:ext uri="{BB962C8B-B14F-4D97-AF65-F5344CB8AC3E}">
        <p14:creationId xmlns:p14="http://schemas.microsoft.com/office/powerpoint/2010/main" val="155014702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extLst>
              <p:ext uri="{D42A27DB-BD31-4B8C-83A1-F6EECF244321}">
                <p14:modId xmlns:p14="http://schemas.microsoft.com/office/powerpoint/2010/main" val="3341331412"/>
              </p:ext>
            </p:extLst>
          </p:nvPr>
        </p:nvGraphicFramePr>
        <p:xfrm>
          <a:off x="1626085" y="336522"/>
          <a:ext cx="8510305" cy="914400"/>
        </p:xfrm>
        <a:graphic>
          <a:graphicData uri="http://schemas.openxmlformats.org/drawingml/2006/table">
            <a:tbl>
              <a:tblPr/>
              <a:tblGrid>
                <a:gridCol w="8510305">
                  <a:extLst>
                    <a:ext uri="{9D8B030D-6E8A-4147-A177-3AD203B41FA5}">
                      <a16:colId xmlns:a16="http://schemas.microsoft.com/office/drawing/2014/main" val="20000"/>
                    </a:ext>
                  </a:extLst>
                </a:gridCol>
              </a:tblGrid>
              <a:tr h="0">
                <a:tc>
                  <a:txBody>
                    <a:bodyPr/>
                    <a:lstStyle/>
                    <a:p>
                      <a:pPr marL="0" marR="0" indent="0" algn="l" defTabSz="685800" rtl="0" eaLnBrk="1" fontAlgn="auto" latinLnBrk="0" hangingPunct="1">
                        <a:lnSpc>
                          <a:spcPct val="125000"/>
                        </a:lnSpc>
                        <a:spcBef>
                          <a:spcPts val="0"/>
                        </a:spcBef>
                        <a:spcAft>
                          <a:spcPts val="0"/>
                        </a:spcAft>
                        <a:buClrTx/>
                        <a:buSzTx/>
                        <a:buFontTx/>
                        <a:buNone/>
                        <a:tabLst/>
                        <a:defRPr/>
                      </a:pPr>
                      <a:r>
                        <a:rPr lang="en-US" altLang="zh-CN" sz="2400" b="1" i="0" kern="100" baseline="0" dirty="0" smtClean="0">
                          <a:solidFill>
                            <a:srgbClr val="434547"/>
                          </a:solidFill>
                          <a:latin typeface="Times New Roman" panose="02020603050405020304" pitchFamily="18" charset="0"/>
                          <a:ea typeface="宋体" panose="02010600030101010101" pitchFamily="2" charset="-122"/>
                          <a:cs typeface="Times New Roman"/>
                        </a:rPr>
                        <a:t>2</a:t>
                      </a:r>
                      <a:r>
                        <a:rPr lang="zh-CN" altLang="en-US" sz="2400" b="1" i="0" kern="100" baseline="0" dirty="0" smtClean="0">
                          <a:solidFill>
                            <a:srgbClr val="434547"/>
                          </a:solidFill>
                          <a:latin typeface="Times New Roman" panose="02020603050405020304" pitchFamily="18" charset="0"/>
                          <a:ea typeface="宋体" panose="02010600030101010101" pitchFamily="2" charset="-122"/>
                          <a:cs typeface="Times New Roman"/>
                        </a:rPr>
                        <a:t>、</a:t>
                      </a:r>
                      <a:r>
                        <a:rPr lang="zh-CN" sz="2400" b="1" i="0" kern="100" baseline="0" dirty="0" smtClean="0">
                          <a:solidFill>
                            <a:srgbClr val="434547"/>
                          </a:solidFill>
                          <a:latin typeface="Times New Roman" panose="02020603050405020304" pitchFamily="18" charset="0"/>
                          <a:ea typeface="宋体" panose="02010600030101010101" pitchFamily="2" charset="-122"/>
                          <a:cs typeface="Times New Roman"/>
                        </a:rPr>
                        <a:t>下面</a:t>
                      </a:r>
                      <a:r>
                        <a:rPr lang="zh-CN" sz="2400" b="1" i="0" kern="100" baseline="0" dirty="0">
                          <a:solidFill>
                            <a:srgbClr val="434547"/>
                          </a:solidFill>
                          <a:latin typeface="Times New Roman" panose="02020603050405020304" pitchFamily="18" charset="0"/>
                          <a:ea typeface="宋体" panose="02010600030101010101" pitchFamily="2" charset="-122"/>
                          <a:cs typeface="Times New Roman"/>
                        </a:rPr>
                        <a:t>是果酒和果醋制作的实验流程和某同学设计的果酒和果醋的发酵装置</a:t>
                      </a:r>
                      <a:r>
                        <a:rPr lang="zh-CN" sz="2400" b="1" i="0" kern="100" baseline="0" dirty="0" smtClean="0">
                          <a:solidFill>
                            <a:srgbClr val="434547"/>
                          </a:solidFill>
                          <a:latin typeface="Times New Roman" panose="02020603050405020304" pitchFamily="18" charset="0"/>
                          <a:ea typeface="宋体" panose="02010600030101010101" pitchFamily="2" charset="-122"/>
                          <a:cs typeface="Times New Roman"/>
                        </a:rPr>
                        <a:t>。</a:t>
                      </a:r>
                      <a:r>
                        <a:rPr lang="zh-CN" altLang="zh-CN" sz="2400" b="1" i="0" kern="100" baseline="0" dirty="0" smtClean="0">
                          <a:solidFill>
                            <a:srgbClr val="434547"/>
                          </a:solidFill>
                          <a:latin typeface="Times New Roman" panose="02020603050405020304" pitchFamily="18" charset="0"/>
                          <a:ea typeface="宋体" panose="02010600030101010101" pitchFamily="2" charset="-122"/>
                          <a:cs typeface="Times New Roman"/>
                        </a:rPr>
                        <a:t>下列相关叙述中，错误的是</a:t>
                      </a:r>
                      <a:r>
                        <a:rPr lang="en-US" altLang="zh-CN" sz="2400" b="1" i="0" kern="100" baseline="0" dirty="0" smtClean="0">
                          <a:solidFill>
                            <a:srgbClr val="434547"/>
                          </a:solidFill>
                          <a:latin typeface="Times New Roman" panose="02020603050405020304" pitchFamily="18" charset="0"/>
                          <a:ea typeface="宋体" panose="02010600030101010101" pitchFamily="2" charset="-122"/>
                          <a:cs typeface="Times New Roman"/>
                        </a:rPr>
                        <a:t>(</a:t>
                      </a:r>
                      <a:r>
                        <a:rPr lang="zh-CN" altLang="zh-CN" sz="2400" b="1" i="0" kern="100" baseline="0" dirty="0" smtClean="0">
                          <a:solidFill>
                            <a:srgbClr val="434547"/>
                          </a:solidFill>
                          <a:latin typeface="Times New Roman" panose="02020603050405020304" pitchFamily="18" charset="0"/>
                          <a:ea typeface="宋体" panose="02010600030101010101" pitchFamily="2" charset="-122"/>
                          <a:cs typeface="Times New Roman"/>
                        </a:rPr>
                        <a:t>　</a:t>
                      </a:r>
                      <a:r>
                        <a:rPr lang="en-US" altLang="zh-CN" sz="2400" b="1" i="0" kern="100" baseline="0" dirty="0" smtClean="0">
                          <a:solidFill>
                            <a:srgbClr val="434547"/>
                          </a:solidFill>
                          <a:latin typeface="Times New Roman" panose="02020603050405020304" pitchFamily="18" charset="0"/>
                          <a:ea typeface="宋体" panose="02010600030101010101" pitchFamily="2" charset="-122"/>
                          <a:cs typeface="Times New Roman"/>
                        </a:rPr>
                        <a:t>  )</a:t>
                      </a:r>
                      <a:endParaRPr lang="zh-CN" altLang="zh-CN" sz="2400" b="1" i="0" kern="100" baseline="0" dirty="0" smtClean="0">
                        <a:solidFill>
                          <a:srgbClr val="434547"/>
                        </a:solidFill>
                        <a:latin typeface="Times New Roman" panose="02020603050405020304" pitchFamily="18" charset="0"/>
                        <a:ea typeface="宋体" panose="02010600030101010101" pitchFamily="2" charset="-122"/>
                        <a:cs typeface="Courier New"/>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1133941246"/>
              </p:ext>
            </p:extLst>
          </p:nvPr>
        </p:nvGraphicFramePr>
        <p:xfrm>
          <a:off x="7209696" y="210197"/>
          <a:ext cx="5405454" cy="502920"/>
        </p:xfrm>
        <a:graphic>
          <a:graphicData uri="http://schemas.openxmlformats.org/drawingml/2006/table">
            <a:tbl>
              <a:tblPr/>
              <a:tblGrid>
                <a:gridCol w="5405454">
                  <a:extLst>
                    <a:ext uri="{9D8B030D-6E8A-4147-A177-3AD203B41FA5}">
                      <a16:colId xmlns:a16="http://schemas.microsoft.com/office/drawing/2014/main" val="20000"/>
                    </a:ext>
                  </a:extLst>
                </a:gridCol>
              </a:tblGrid>
              <a:tr h="0">
                <a:tc>
                  <a:txBody>
                    <a:bodyPr/>
                    <a:lstStyle/>
                    <a:p>
                      <a:pPr indent="266700" algn="just">
                        <a:lnSpc>
                          <a:spcPct val="150000"/>
                        </a:lnSpc>
                        <a:spcAft>
                          <a:spcPts val="0"/>
                        </a:spcAft>
                      </a:pPr>
                      <a:endParaRPr lang="zh-CN" sz="2200" b="1" i="0" kern="100" baseline="0" dirty="0">
                        <a:latin typeface="Times New Roman" panose="02020603050405020304" pitchFamily="18" charset="0"/>
                        <a:ea typeface="宋体" panose="02010600030101010101" pitchFamily="2" charset="-122"/>
                        <a:cs typeface="Courier New"/>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3806185239"/>
              </p:ext>
            </p:extLst>
          </p:nvPr>
        </p:nvGraphicFramePr>
        <p:xfrm>
          <a:off x="1559496" y="3933056"/>
          <a:ext cx="9001352" cy="2633472"/>
        </p:xfrm>
        <a:graphic>
          <a:graphicData uri="http://schemas.openxmlformats.org/drawingml/2006/table">
            <a:tbl>
              <a:tblPr/>
              <a:tblGrid>
                <a:gridCol w="9001352">
                  <a:extLst>
                    <a:ext uri="{9D8B030D-6E8A-4147-A177-3AD203B41FA5}">
                      <a16:colId xmlns:a16="http://schemas.microsoft.com/office/drawing/2014/main" val="20000"/>
                    </a:ext>
                  </a:extLst>
                </a:gridCol>
              </a:tblGrid>
              <a:tr h="0">
                <a:tc>
                  <a:txBody>
                    <a:bodyPr/>
                    <a:lstStyle/>
                    <a:p>
                      <a:pPr indent="0" algn="l">
                        <a:lnSpc>
                          <a:spcPct val="120000"/>
                        </a:lnSpc>
                        <a:spcAft>
                          <a:spcPts val="0"/>
                        </a:spcAft>
                      </a:pPr>
                      <a:r>
                        <a:rPr lang="en-US" sz="2400" b="1" i="0" kern="100" baseline="0" dirty="0">
                          <a:latin typeface="Times New Roman" panose="02020603050405020304" pitchFamily="18" charset="0"/>
                          <a:ea typeface="宋体" panose="02010600030101010101" pitchFamily="2" charset="-122"/>
                          <a:cs typeface="Times New Roman" panose="02020603050405020304" pitchFamily="18" charset="0"/>
                        </a:rPr>
                        <a:t>A.</a:t>
                      </a:r>
                      <a:r>
                        <a:rPr lang="zh-CN" sz="2400" b="1" i="0" kern="100" baseline="0" dirty="0">
                          <a:latin typeface="Times New Roman" panose="02020603050405020304" pitchFamily="18" charset="0"/>
                          <a:ea typeface="宋体" panose="02010600030101010101" pitchFamily="2" charset="-122"/>
                          <a:cs typeface="Times New Roman" panose="02020603050405020304" pitchFamily="18" charset="0"/>
                        </a:rPr>
                        <a:t>根据图</a:t>
                      </a:r>
                      <a:r>
                        <a:rPr lang="en-US" sz="2400" b="1" i="0" kern="100" baseline="0" dirty="0">
                          <a:latin typeface="Times New Roman" panose="02020603050405020304" pitchFamily="18" charset="0"/>
                          <a:ea typeface="宋体" panose="02010600030101010101" pitchFamily="2" charset="-122"/>
                          <a:cs typeface="Times New Roman" panose="02020603050405020304" pitchFamily="18" charset="0"/>
                        </a:rPr>
                        <a:t>1</a:t>
                      </a:r>
                      <a:r>
                        <a:rPr lang="zh-CN" sz="2400" b="1" i="0" kern="100" baseline="0" dirty="0">
                          <a:latin typeface="Times New Roman" panose="02020603050405020304" pitchFamily="18" charset="0"/>
                          <a:ea typeface="宋体" panose="02010600030101010101" pitchFamily="2" charset="-122"/>
                          <a:cs typeface="Times New Roman" panose="02020603050405020304" pitchFamily="18" charset="0"/>
                        </a:rPr>
                        <a:t>可知，利用葡萄制作果醋时，必须先进行酒精发酵然后再进行果醋发酵</a:t>
                      </a:r>
                    </a:p>
                    <a:p>
                      <a:pPr indent="0" algn="l">
                        <a:lnSpc>
                          <a:spcPct val="120000"/>
                        </a:lnSpc>
                        <a:spcAft>
                          <a:spcPts val="0"/>
                        </a:spcAft>
                      </a:pPr>
                      <a:r>
                        <a:rPr lang="en-US" sz="2400" b="1" i="0" kern="100" baseline="0" dirty="0">
                          <a:latin typeface="Times New Roman" panose="02020603050405020304" pitchFamily="18" charset="0"/>
                          <a:ea typeface="宋体" panose="02010600030101010101" pitchFamily="2" charset="-122"/>
                          <a:cs typeface="Times New Roman" panose="02020603050405020304" pitchFamily="18" charset="0"/>
                        </a:rPr>
                        <a:t>B.</a:t>
                      </a:r>
                      <a:r>
                        <a:rPr lang="zh-CN" sz="2400" b="1" i="0" kern="100" baseline="0" dirty="0">
                          <a:latin typeface="Times New Roman" panose="02020603050405020304" pitchFamily="18" charset="0"/>
                          <a:ea typeface="宋体" panose="02010600030101010101" pitchFamily="2" charset="-122"/>
                          <a:cs typeface="Times New Roman" panose="02020603050405020304" pitchFamily="18" charset="0"/>
                        </a:rPr>
                        <a:t>冲洗葡萄时不能次数过多，否则果酒的制作会失败</a:t>
                      </a:r>
                    </a:p>
                    <a:p>
                      <a:pPr indent="0" algn="l">
                        <a:lnSpc>
                          <a:spcPct val="120000"/>
                        </a:lnSpc>
                        <a:spcAft>
                          <a:spcPts val="0"/>
                        </a:spcAft>
                      </a:pPr>
                      <a:r>
                        <a:rPr lang="en-US" sz="2400" b="1" i="0" kern="100" baseline="0" dirty="0">
                          <a:latin typeface="Times New Roman" panose="02020603050405020304" pitchFamily="18" charset="0"/>
                          <a:ea typeface="宋体" panose="02010600030101010101" pitchFamily="2" charset="-122"/>
                          <a:cs typeface="Times New Roman" panose="02020603050405020304" pitchFamily="18" charset="0"/>
                        </a:rPr>
                        <a:t>C.</a:t>
                      </a:r>
                      <a:r>
                        <a:rPr lang="zh-CN" sz="2400" b="1" i="0" kern="100" baseline="0" dirty="0">
                          <a:latin typeface="Times New Roman" panose="02020603050405020304" pitchFamily="18" charset="0"/>
                          <a:ea typeface="宋体" panose="02010600030101010101" pitchFamily="2" charset="-122"/>
                          <a:cs typeface="Times New Roman" panose="02020603050405020304" pitchFamily="18" charset="0"/>
                        </a:rPr>
                        <a:t>图</a:t>
                      </a:r>
                      <a:r>
                        <a:rPr lang="en-US" sz="2400" b="1" i="0" kern="100" baseline="0" dirty="0">
                          <a:latin typeface="Times New Roman" panose="02020603050405020304" pitchFamily="18" charset="0"/>
                          <a:ea typeface="宋体" panose="02010600030101010101" pitchFamily="2" charset="-122"/>
                          <a:cs typeface="Times New Roman" panose="02020603050405020304" pitchFamily="18" charset="0"/>
                        </a:rPr>
                        <a:t>2</a:t>
                      </a:r>
                      <a:r>
                        <a:rPr lang="zh-CN" sz="2400" b="1" i="0" kern="100" baseline="0" dirty="0">
                          <a:latin typeface="Times New Roman" panose="02020603050405020304" pitchFamily="18" charset="0"/>
                          <a:ea typeface="宋体" panose="02010600030101010101" pitchFamily="2" charset="-122"/>
                          <a:cs typeface="Times New Roman" panose="02020603050405020304" pitchFamily="18" charset="0"/>
                        </a:rPr>
                        <a:t>中的装置中排气口弯曲可防止被空气中的杂菌污染</a:t>
                      </a:r>
                    </a:p>
                    <a:p>
                      <a:pPr indent="0" algn="l">
                        <a:lnSpc>
                          <a:spcPct val="120000"/>
                        </a:lnSpc>
                        <a:spcAft>
                          <a:spcPts val="0"/>
                        </a:spcAft>
                      </a:pPr>
                      <a:r>
                        <a:rPr lang="en-US" sz="2400" b="1" i="0" kern="100" baseline="0" dirty="0">
                          <a:latin typeface="Times New Roman" panose="02020603050405020304" pitchFamily="18" charset="0"/>
                          <a:ea typeface="宋体" panose="02010600030101010101" pitchFamily="2" charset="-122"/>
                          <a:cs typeface="Times New Roman" panose="02020603050405020304" pitchFamily="18" charset="0"/>
                        </a:rPr>
                        <a:t>D.</a:t>
                      </a:r>
                      <a:r>
                        <a:rPr lang="zh-CN" sz="2400" b="1" i="0" kern="100" baseline="0" dirty="0">
                          <a:latin typeface="Times New Roman" panose="02020603050405020304" pitchFamily="18" charset="0"/>
                          <a:ea typeface="宋体" panose="02010600030101010101" pitchFamily="2" charset="-122"/>
                          <a:cs typeface="Times New Roman" panose="02020603050405020304" pitchFamily="18" charset="0"/>
                        </a:rPr>
                        <a:t>制作果酒要关闭充气口、打开排气口，制作果醋时充气口和排气口都要打开</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8" name="TextBox 7"/>
          <p:cNvSpPr txBox="1">
            <a:spLocks noChangeArrowheads="1"/>
          </p:cNvSpPr>
          <p:nvPr/>
        </p:nvSpPr>
        <p:spPr bwMode="auto">
          <a:xfrm>
            <a:off x="7968208" y="764704"/>
            <a:ext cx="298304" cy="461665"/>
          </a:xfrm>
          <a:prstGeom prst="rect">
            <a:avLst/>
          </a:prstGeom>
          <a:noFill/>
          <a:ln w="9525">
            <a:noFill/>
            <a:miter lim="800000"/>
            <a:headEnd/>
            <a:tailEnd/>
          </a:ln>
        </p:spPr>
        <p:txBody>
          <a:bodyPr wrap="square">
            <a:spAutoFit/>
          </a:bodyPr>
          <a:lstStyle/>
          <a:p>
            <a:r>
              <a:rPr lang="en-US" altLang="zh-CN" sz="2400" b="1" dirty="0">
                <a:solidFill>
                  <a:srgbClr val="FF0000"/>
                </a:solidFill>
                <a:latin typeface="Times New Roman" panose="02020603050405020304" pitchFamily="18" charset="0"/>
                <a:ea typeface="宋体" panose="02010600030101010101" pitchFamily="2" charset="-122"/>
              </a:rPr>
              <a:t>A</a:t>
            </a:r>
            <a:endParaRPr lang="zh-CN" altLang="en-US" sz="2400" b="1" dirty="0">
              <a:solidFill>
                <a:srgbClr val="FF0000"/>
              </a:solidFill>
              <a:latin typeface="Times New Roman" panose="02020603050405020304" pitchFamily="18" charset="0"/>
              <a:ea typeface="宋体" panose="02010600030101010101" pitchFamily="2" charset="-122"/>
            </a:endParaRPr>
          </a:p>
        </p:txBody>
      </p:sp>
      <p:pic>
        <p:nvPicPr>
          <p:cNvPr id="2050" name="Picture 2" descr="C:\Users\Administrator\Desktop\图1片3.png"/>
          <p:cNvPicPr>
            <a:picLocks noChangeAspect="1" noChangeArrowheads="1"/>
          </p:cNvPicPr>
          <p:nvPr/>
        </p:nvPicPr>
        <p:blipFill>
          <a:blip r:embed="rId3" cstate="print"/>
          <a:srcRect/>
          <a:stretch>
            <a:fillRect/>
          </a:stretch>
        </p:blipFill>
        <p:spPr bwMode="auto">
          <a:xfrm>
            <a:off x="1991544" y="1261440"/>
            <a:ext cx="6510338" cy="2671616"/>
          </a:xfrm>
          <a:prstGeom prst="rect">
            <a:avLst/>
          </a:prstGeom>
          <a:noFill/>
        </p:spPr>
      </p:pic>
    </p:spTree>
    <p:extLst>
      <p:ext uri="{BB962C8B-B14F-4D97-AF65-F5344CB8AC3E}">
        <p14:creationId xmlns:p14="http://schemas.microsoft.com/office/powerpoint/2010/main" val="38960302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linds(horizontal)">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1648970742"/>
              </p:ext>
            </p:extLst>
          </p:nvPr>
        </p:nvGraphicFramePr>
        <p:xfrm>
          <a:off x="1631504" y="862903"/>
          <a:ext cx="8784976" cy="365760"/>
        </p:xfrm>
        <a:graphic>
          <a:graphicData uri="http://schemas.openxmlformats.org/drawingml/2006/table">
            <a:tbl>
              <a:tblPr/>
              <a:tblGrid>
                <a:gridCol w="8784976">
                  <a:extLst>
                    <a:ext uri="{9D8B030D-6E8A-4147-A177-3AD203B41FA5}">
                      <a16:colId xmlns:a16="http://schemas.microsoft.com/office/drawing/2014/main" val="20000"/>
                    </a:ext>
                  </a:extLst>
                </a:gridCol>
              </a:tblGrid>
              <a:tr h="0">
                <a:tc>
                  <a:txBody>
                    <a:bodyPr/>
                    <a:lstStyle/>
                    <a:p>
                      <a:pPr indent="266700" algn="just">
                        <a:lnSpc>
                          <a:spcPct val="100000"/>
                        </a:lnSpc>
                        <a:spcAft>
                          <a:spcPts val="0"/>
                        </a:spcAft>
                      </a:pPr>
                      <a:r>
                        <a:rPr lang="en-US" altLang="zh-CN" sz="2400" b="1" i="0" kern="100" baseline="0" dirty="0" smtClean="0">
                          <a:latin typeface="Times New Roman" panose="02020603050405020304" pitchFamily="18" charset="0"/>
                          <a:ea typeface="宋体" panose="02010600030101010101" pitchFamily="2" charset="-122"/>
                          <a:cs typeface="Times New Roman"/>
                        </a:rPr>
                        <a:t>3</a:t>
                      </a:r>
                      <a:r>
                        <a:rPr lang="zh-CN" altLang="en-US" sz="2400" b="1" i="0" kern="100" baseline="0" dirty="0" smtClean="0">
                          <a:latin typeface="Times New Roman" panose="02020603050405020304" pitchFamily="18" charset="0"/>
                          <a:ea typeface="宋体" panose="02010600030101010101" pitchFamily="2" charset="-122"/>
                          <a:cs typeface="Times New Roman"/>
                        </a:rPr>
                        <a:t>、</a:t>
                      </a:r>
                      <a:r>
                        <a:rPr lang="zh-CN" sz="2400" b="1" i="0" kern="100" baseline="0" dirty="0" smtClean="0">
                          <a:latin typeface="Times New Roman" panose="02020603050405020304" pitchFamily="18" charset="0"/>
                          <a:ea typeface="宋体" panose="02010600030101010101" pitchFamily="2" charset="-122"/>
                          <a:cs typeface="Times New Roman"/>
                        </a:rPr>
                        <a:t>下</a:t>
                      </a:r>
                      <a:r>
                        <a:rPr lang="zh-CN" sz="2400" b="1" i="0" kern="100" baseline="0" dirty="0">
                          <a:latin typeface="Times New Roman" panose="02020603050405020304" pitchFamily="18" charset="0"/>
                          <a:ea typeface="宋体" panose="02010600030101010101" pitchFamily="2" charset="-122"/>
                          <a:cs typeface="Times New Roman"/>
                        </a:rPr>
                        <a:t>图为苹果酒的发酵装置示意图</a:t>
                      </a:r>
                      <a:r>
                        <a:rPr lang="en-US" sz="2400" b="1" i="0" kern="100" baseline="0" dirty="0">
                          <a:latin typeface="Times New Roman" panose="02020603050405020304" pitchFamily="18" charset="0"/>
                          <a:ea typeface="宋体" panose="02010600030101010101" pitchFamily="2" charset="-122"/>
                          <a:cs typeface="Times New Roman"/>
                        </a:rPr>
                        <a:t>,</a:t>
                      </a:r>
                      <a:r>
                        <a:rPr lang="zh-CN" sz="2400" b="1" i="0" kern="100" baseline="0" dirty="0">
                          <a:latin typeface="Times New Roman" panose="02020603050405020304" pitchFamily="18" charset="0"/>
                          <a:ea typeface="宋体" panose="02010600030101010101" pitchFamily="2" charset="-122"/>
                          <a:cs typeface="Times New Roman"/>
                        </a:rPr>
                        <a:t>下列叙述正确的是（</a:t>
                      </a:r>
                      <a:r>
                        <a:rPr lang="en-US" sz="2400" b="1" i="0" kern="100" baseline="0" dirty="0">
                          <a:latin typeface="Times New Roman" panose="02020603050405020304" pitchFamily="18" charset="0"/>
                          <a:ea typeface="宋体" panose="02010600030101010101" pitchFamily="2" charset="-122"/>
                          <a:cs typeface="Times New Roman"/>
                        </a:rPr>
                        <a:t> </a:t>
                      </a:r>
                      <a:r>
                        <a:rPr lang="en-US" sz="2400" b="1" i="0" kern="100" baseline="0" dirty="0" smtClean="0">
                          <a:latin typeface="Times New Roman" panose="02020603050405020304" pitchFamily="18" charset="0"/>
                          <a:ea typeface="宋体" panose="02010600030101010101" pitchFamily="2" charset="-122"/>
                          <a:cs typeface="Times New Roman"/>
                        </a:rPr>
                        <a:t>    </a:t>
                      </a:r>
                      <a:r>
                        <a:rPr lang="zh-CN" sz="2400" b="1" i="0" kern="100" baseline="0" dirty="0">
                          <a:latin typeface="Times New Roman" panose="02020603050405020304" pitchFamily="18" charset="0"/>
                          <a:ea typeface="宋体" panose="02010600030101010101" pitchFamily="2" charset="-122"/>
                          <a:cs typeface="Times New Roman"/>
                        </a:rPr>
                        <a:t>）</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23557" name="Picture 9" descr="52MI~T9L~(AQS~QP_E%A4FN"/>
          <p:cNvPicPr>
            <a:picLocks noChangeAspect="1" noChangeArrowheads="1"/>
          </p:cNvPicPr>
          <p:nvPr/>
        </p:nvPicPr>
        <p:blipFill>
          <a:blip r:embed="rId2" cstate="print"/>
          <a:srcRect/>
          <a:stretch>
            <a:fillRect/>
          </a:stretch>
        </p:blipFill>
        <p:spPr bwMode="auto">
          <a:xfrm>
            <a:off x="2063552" y="1484784"/>
            <a:ext cx="3286125" cy="2571750"/>
          </a:xfrm>
          <a:prstGeom prst="rect">
            <a:avLst/>
          </a:prstGeom>
          <a:noFill/>
          <a:ln w="9525">
            <a:noFill/>
            <a:miter lim="800000"/>
            <a:headEnd/>
            <a:tailEnd/>
          </a:ln>
        </p:spPr>
      </p:pic>
      <p:graphicFrame>
        <p:nvGraphicFramePr>
          <p:cNvPr id="5" name="表格 4"/>
          <p:cNvGraphicFramePr>
            <a:graphicFrameLocks noGrp="1"/>
          </p:cNvGraphicFramePr>
          <p:nvPr>
            <p:extLst>
              <p:ext uri="{D42A27DB-BD31-4B8C-83A1-F6EECF244321}">
                <p14:modId xmlns:p14="http://schemas.microsoft.com/office/powerpoint/2010/main" val="278718507"/>
              </p:ext>
            </p:extLst>
          </p:nvPr>
        </p:nvGraphicFramePr>
        <p:xfrm>
          <a:off x="1847528" y="4221088"/>
          <a:ext cx="7200800" cy="1828800"/>
        </p:xfrm>
        <a:graphic>
          <a:graphicData uri="http://schemas.openxmlformats.org/drawingml/2006/table">
            <a:tbl>
              <a:tblPr/>
              <a:tblGrid>
                <a:gridCol w="7200800">
                  <a:extLst>
                    <a:ext uri="{9D8B030D-6E8A-4147-A177-3AD203B41FA5}">
                      <a16:colId xmlns:a16="http://schemas.microsoft.com/office/drawing/2014/main" val="20000"/>
                    </a:ext>
                  </a:extLst>
                </a:gridCol>
              </a:tblGrid>
              <a:tr h="0">
                <a:tc>
                  <a:txBody>
                    <a:bodyPr/>
                    <a:lstStyle/>
                    <a:p>
                      <a:pPr indent="0" algn="l">
                        <a:lnSpc>
                          <a:spcPct val="125000"/>
                        </a:lnSpc>
                        <a:spcAft>
                          <a:spcPts val="0"/>
                        </a:spcAft>
                      </a:pPr>
                      <a:r>
                        <a:rPr lang="en-US" sz="2400" b="1" i="0" kern="100" dirty="0">
                          <a:latin typeface="Times New Roman" panose="02020603050405020304" pitchFamily="18" charset="0"/>
                          <a:ea typeface="宋体" panose="02010600030101010101" pitchFamily="2" charset="-122"/>
                          <a:cs typeface="Times New Roman"/>
                        </a:rPr>
                        <a:t>A. </a:t>
                      </a:r>
                      <a:r>
                        <a:rPr lang="zh-CN" sz="2400" b="1" i="0" kern="100" dirty="0">
                          <a:latin typeface="Times New Roman" panose="02020603050405020304" pitchFamily="18" charset="0"/>
                          <a:ea typeface="宋体" panose="02010600030101010101" pitchFamily="2" charset="-122"/>
                          <a:cs typeface="Times New Roman"/>
                        </a:rPr>
                        <a:t>发酵过程中酒精的产生速率越来越快</a:t>
                      </a:r>
                    </a:p>
                    <a:p>
                      <a:pPr indent="0" algn="l">
                        <a:lnSpc>
                          <a:spcPct val="125000"/>
                        </a:lnSpc>
                        <a:spcAft>
                          <a:spcPts val="0"/>
                        </a:spcAft>
                      </a:pPr>
                      <a:r>
                        <a:rPr lang="en-US" sz="2400" b="1" i="0" kern="100" dirty="0">
                          <a:latin typeface="Times New Roman" panose="02020603050405020304" pitchFamily="18" charset="0"/>
                          <a:ea typeface="宋体" panose="02010600030101010101" pitchFamily="2" charset="-122"/>
                          <a:cs typeface="Times New Roman"/>
                        </a:rPr>
                        <a:t>B. </a:t>
                      </a:r>
                      <a:r>
                        <a:rPr lang="zh-CN" sz="2400" b="1" i="0" kern="100" dirty="0">
                          <a:latin typeface="Times New Roman" panose="02020603050405020304" pitchFamily="18" charset="0"/>
                          <a:ea typeface="宋体" panose="02010600030101010101" pitchFamily="2" charset="-122"/>
                          <a:cs typeface="Times New Roman"/>
                        </a:rPr>
                        <a:t>集气管中的气体是酵母菌无氧呼吸产生的</a:t>
                      </a:r>
                      <a:r>
                        <a:rPr lang="en-US" sz="2400" b="1" i="0" kern="100" dirty="0">
                          <a:latin typeface="Times New Roman" panose="02020603050405020304" pitchFamily="18" charset="0"/>
                          <a:ea typeface="宋体" panose="02010600030101010101" pitchFamily="2" charset="-122"/>
                          <a:cs typeface="Times New Roman"/>
                        </a:rPr>
                        <a:t> CO</a:t>
                      </a:r>
                      <a:r>
                        <a:rPr lang="en-US" sz="2400" b="1" i="0" kern="100" baseline="-25000" dirty="0">
                          <a:latin typeface="Times New Roman" panose="02020603050405020304" pitchFamily="18" charset="0"/>
                          <a:ea typeface="宋体" panose="02010600030101010101" pitchFamily="2" charset="-122"/>
                          <a:cs typeface="Times New Roman"/>
                        </a:rPr>
                        <a:t>2</a:t>
                      </a:r>
                      <a:endParaRPr lang="zh-CN" sz="2400" b="1" i="0" kern="100" dirty="0">
                        <a:latin typeface="Times New Roman" panose="02020603050405020304" pitchFamily="18" charset="0"/>
                        <a:ea typeface="宋体" panose="02010600030101010101" pitchFamily="2" charset="-122"/>
                        <a:cs typeface="Times New Roman"/>
                      </a:endParaRPr>
                    </a:p>
                    <a:p>
                      <a:pPr indent="0" algn="l">
                        <a:lnSpc>
                          <a:spcPct val="125000"/>
                        </a:lnSpc>
                        <a:spcAft>
                          <a:spcPts val="0"/>
                        </a:spcAft>
                      </a:pPr>
                      <a:r>
                        <a:rPr lang="en-US" sz="2400" b="1" i="0" kern="100" dirty="0">
                          <a:latin typeface="Times New Roman" panose="02020603050405020304" pitchFamily="18" charset="0"/>
                          <a:ea typeface="宋体" panose="02010600030101010101" pitchFamily="2" charset="-122"/>
                          <a:cs typeface="Times New Roman"/>
                        </a:rPr>
                        <a:t>C. </a:t>
                      </a:r>
                      <a:r>
                        <a:rPr lang="zh-CN" sz="2400" b="1" i="0" kern="100" dirty="0">
                          <a:latin typeface="Times New Roman" panose="02020603050405020304" pitchFamily="18" charset="0"/>
                          <a:ea typeface="宋体" panose="02010600030101010101" pitchFamily="2" charset="-122"/>
                          <a:cs typeface="Times New Roman"/>
                        </a:rPr>
                        <a:t>发酵过程中酵母种群呈“</a:t>
                      </a:r>
                      <a:r>
                        <a:rPr lang="en-US" sz="2400" b="1" i="0" kern="100" dirty="0">
                          <a:latin typeface="Times New Roman" panose="02020603050405020304" pitchFamily="18" charset="0"/>
                          <a:ea typeface="宋体" panose="02010600030101010101" pitchFamily="2" charset="-122"/>
                          <a:cs typeface="Times New Roman"/>
                        </a:rPr>
                        <a:t>J</a:t>
                      </a:r>
                      <a:r>
                        <a:rPr lang="zh-CN" sz="2400" b="1" i="0" kern="100" dirty="0">
                          <a:latin typeface="Times New Roman" panose="02020603050405020304" pitchFamily="18" charset="0"/>
                          <a:ea typeface="宋体" panose="02010600030101010101" pitchFamily="2" charset="-122"/>
                          <a:cs typeface="Times New Roman"/>
                        </a:rPr>
                        <a:t>”型增长</a:t>
                      </a:r>
                    </a:p>
                    <a:p>
                      <a:pPr indent="0" algn="l">
                        <a:lnSpc>
                          <a:spcPct val="125000"/>
                        </a:lnSpc>
                        <a:spcAft>
                          <a:spcPts val="0"/>
                        </a:spcAft>
                      </a:pPr>
                      <a:r>
                        <a:rPr lang="en-US" sz="2400" b="1" i="0" kern="100" dirty="0">
                          <a:latin typeface="Times New Roman" panose="02020603050405020304" pitchFamily="18" charset="0"/>
                          <a:ea typeface="宋体" panose="02010600030101010101" pitchFamily="2" charset="-122"/>
                          <a:cs typeface="Times New Roman"/>
                        </a:rPr>
                        <a:t>D. </a:t>
                      </a:r>
                      <a:r>
                        <a:rPr lang="zh-CN" sz="2400" b="1" i="0" kern="100" dirty="0">
                          <a:latin typeface="Times New Roman" panose="02020603050405020304" pitchFamily="18" charset="0"/>
                          <a:ea typeface="宋体" panose="02010600030101010101" pitchFamily="2" charset="-122"/>
                          <a:cs typeface="Times New Roman"/>
                        </a:rPr>
                        <a:t>若发酵液表面出现菌膜</a:t>
                      </a:r>
                      <a:r>
                        <a:rPr lang="en-US" sz="2400" b="1" i="0" kern="100" dirty="0">
                          <a:latin typeface="Times New Roman" panose="02020603050405020304" pitchFamily="18" charset="0"/>
                          <a:ea typeface="宋体" panose="02010600030101010101" pitchFamily="2" charset="-122"/>
                          <a:cs typeface="Times New Roman"/>
                        </a:rPr>
                        <a:t>,</a:t>
                      </a:r>
                      <a:r>
                        <a:rPr lang="zh-CN" sz="2400" b="1" i="0" kern="100" dirty="0">
                          <a:latin typeface="Times New Roman" panose="02020603050405020304" pitchFamily="18" charset="0"/>
                          <a:ea typeface="宋体" panose="02010600030101010101" pitchFamily="2" charset="-122"/>
                          <a:cs typeface="Times New Roman"/>
                        </a:rPr>
                        <a:t>最可能原因是发酵瓶漏气</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6" name="TextBox 5"/>
          <p:cNvSpPr txBox="1">
            <a:spLocks noChangeArrowheads="1"/>
          </p:cNvSpPr>
          <p:nvPr/>
        </p:nvSpPr>
        <p:spPr bwMode="auto">
          <a:xfrm>
            <a:off x="9552384" y="807095"/>
            <a:ext cx="504056" cy="461665"/>
          </a:xfrm>
          <a:prstGeom prst="rect">
            <a:avLst/>
          </a:prstGeom>
          <a:noFill/>
          <a:ln w="9525">
            <a:noFill/>
            <a:miter lim="800000"/>
            <a:headEnd/>
            <a:tailEnd/>
          </a:ln>
        </p:spPr>
        <p:txBody>
          <a:bodyPr wrap="square">
            <a:spAutoFit/>
          </a:bodyPr>
          <a:lstStyle/>
          <a:p>
            <a:r>
              <a:rPr lang="en-US" altLang="zh-CN" sz="2400" b="1" dirty="0">
                <a:solidFill>
                  <a:srgbClr val="FF0000"/>
                </a:solidFill>
                <a:latin typeface="Times New Roman" panose="02020603050405020304" pitchFamily="18" charset="0"/>
                <a:ea typeface="宋体" panose="02010600030101010101" pitchFamily="2" charset="-122"/>
              </a:rPr>
              <a:t>D</a:t>
            </a:r>
            <a:endParaRPr lang="zh-CN" altLang="en-US" sz="2400" b="1" dirty="0">
              <a:solidFill>
                <a:srgbClr val="FF0000"/>
              </a:solidFill>
              <a:latin typeface="Times New Roman" panose="02020603050405020304" pitchFamily="18"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linds(horizontal)">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3"/>
          <p:cNvSpPr txBox="1"/>
          <p:nvPr/>
        </p:nvSpPr>
        <p:spPr>
          <a:xfrm>
            <a:off x="3935760" y="1988840"/>
            <a:ext cx="4593714" cy="1177245"/>
          </a:xfrm>
          <a:prstGeom prst="rect">
            <a:avLst/>
          </a:prstGeom>
          <a:noFill/>
        </p:spPr>
        <p:txBody>
          <a:bodyPr wrap="square" lIns="68580" tIns="34290" rIns="68580" bIns="34290" anchor="ct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defPPr>
              <a:defRPr lang="en-US"/>
            </a:defPPr>
            <a:lvl1pPr algn="l" rtl="0" fontAlgn="base">
              <a:spcBef>
                <a:spcPct val="0"/>
              </a:spcBef>
              <a:spcAft>
                <a:spcPct val="0"/>
              </a:spcAft>
              <a:buFont typeface="Arial" panose="020B0604020202020204" pitchFamily="34" charset="0"/>
              <a:defRPr sz="24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buFont typeface="Arial" panose="020B0604020202020204" pitchFamily="34" charset="0"/>
              <a:defRPr sz="2400" b="1"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buFont typeface="Arial" panose="020B0604020202020204" pitchFamily="34" charset="0"/>
              <a:defRPr sz="2400" b="1"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buFont typeface="Arial" panose="020B0604020202020204" pitchFamily="34" charset="0"/>
              <a:defRPr sz="2400" b="1"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buFont typeface="Arial" panose="020B0604020202020204" pitchFamily="34" charset="0"/>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a:buFont typeface="Arial" charset="0"/>
              <a:buNone/>
              <a:defRPr/>
            </a:pPr>
            <a:r>
              <a:rPr lang="zh-CN" altLang="en-US" sz="7200" dirty="0" smtClean="0">
                <a:solidFill>
                  <a:srgbClr val="FFC000"/>
                </a:solidFill>
                <a:latin typeface="宋体" panose="02010600030101010101" pitchFamily="2" charset="-122"/>
                <a:ea typeface="宋体" panose="02010600030101010101" pitchFamily="2" charset="-122"/>
              </a:rPr>
              <a:t>谢谢观看</a:t>
            </a:r>
            <a:r>
              <a:rPr lang="en-US" altLang="zh-CN" sz="7200" dirty="0">
                <a:solidFill>
                  <a:srgbClr val="FFC000"/>
                </a:solidFill>
                <a:latin typeface="宋体" panose="02010600030101010101" pitchFamily="2" charset="-122"/>
                <a:ea typeface="宋体" panose="02010600030101010101" pitchFamily="2" charset="-122"/>
              </a:rPr>
              <a:t>!</a:t>
            </a:r>
            <a:endParaRPr lang="zh-CN" altLang="en-US" sz="7200" dirty="0">
              <a:solidFill>
                <a:srgbClr val="FFC000"/>
              </a:solidFill>
              <a:latin typeface="宋体" panose="02010600030101010101" pitchFamily="2" charset="-122"/>
              <a:ea typeface="宋体" panose="02010600030101010101" pitchFamily="2" charset="-122"/>
            </a:endParaRPr>
          </a:p>
        </p:txBody>
      </p:sp>
      <p:sp>
        <p:nvSpPr>
          <p:cNvPr id="3" name="矩形 2"/>
          <p:cNvSpPr>
            <a:spLocks noChangeArrowheads="1"/>
          </p:cNvSpPr>
          <p:nvPr/>
        </p:nvSpPr>
        <p:spPr bwMode="auto">
          <a:xfrm>
            <a:off x="3992971" y="3573016"/>
            <a:ext cx="4536503" cy="6848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80" tIns="34290" rIns="68580" bIns="34290" anchor="ctr">
            <a:spAutoFit/>
          </a:bodyPr>
          <a:lstStyle>
            <a:defPPr>
              <a:defRPr lang="en-US"/>
            </a:defPPr>
            <a:lvl1pPr algn="l" rtl="0" fontAlgn="base">
              <a:spcBef>
                <a:spcPct val="0"/>
              </a:spcBef>
              <a:spcAft>
                <a:spcPct val="0"/>
              </a:spcAft>
              <a:buFont typeface="Arial" panose="020B0604020202020204" pitchFamily="34" charset="0"/>
              <a:defRPr sz="24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buFont typeface="Arial" panose="020B0604020202020204" pitchFamily="34" charset="0"/>
              <a:defRPr sz="2400" b="1"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buFont typeface="Arial" panose="020B0604020202020204" pitchFamily="34" charset="0"/>
              <a:defRPr sz="2400" b="1"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buFont typeface="Arial" panose="020B0604020202020204" pitchFamily="34" charset="0"/>
              <a:defRPr sz="2400" b="1"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buFont typeface="Arial" panose="020B0604020202020204" pitchFamily="34" charset="0"/>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a:lstStyle>
          <a:p>
            <a:pPr eaLnBrk="1" hangingPunct="1"/>
            <a:r>
              <a:rPr lang="en-US" altLang="zh-CN" sz="4000" dirty="0" smtClean="0">
                <a:solidFill>
                  <a:schemeClr val="tx1">
                    <a:lumMod val="50000"/>
                  </a:schemeClr>
                </a:solidFill>
                <a:ea typeface="宋体" panose="02010600030101010101" pitchFamily="2" charset="-122"/>
                <a:cs typeface="Times New Roman" panose="02020603050405020304" pitchFamily="18" charset="0"/>
              </a:rPr>
              <a:t>www.91taoke.com</a:t>
            </a:r>
            <a:endParaRPr lang="zh-CN" altLang="en-US" sz="4000" dirty="0">
              <a:solidFill>
                <a:schemeClr val="tx1">
                  <a:lumMod val="50000"/>
                </a:schemeClr>
              </a:solidFill>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86167726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descr="葡萄洒.jpg"/>
          <p:cNvPicPr>
            <a:picLocks noChangeAspect="1"/>
          </p:cNvPicPr>
          <p:nvPr/>
        </p:nvPicPr>
        <p:blipFill>
          <a:blip r:embed="rId2" cstate="print"/>
          <a:stretch>
            <a:fillRect/>
          </a:stretch>
        </p:blipFill>
        <p:spPr>
          <a:xfrm>
            <a:off x="1230157" y="3269299"/>
            <a:ext cx="4136587" cy="2656608"/>
          </a:xfrm>
          <a:prstGeom prst="rect">
            <a:avLst/>
          </a:prstGeom>
        </p:spPr>
      </p:pic>
      <p:sp>
        <p:nvSpPr>
          <p:cNvPr id="5" name="Text Box 6"/>
          <p:cNvSpPr txBox="1">
            <a:spLocks noChangeArrowheads="1"/>
          </p:cNvSpPr>
          <p:nvPr/>
        </p:nvSpPr>
        <p:spPr bwMode="auto">
          <a:xfrm>
            <a:off x="5989762" y="3760643"/>
            <a:ext cx="4896544" cy="2031325"/>
          </a:xfrm>
          <a:prstGeom prst="rect">
            <a:avLst/>
          </a:prstGeom>
          <a:noFill/>
          <a:ln w="9525" algn="ctr">
            <a:noFill/>
            <a:miter lim="800000"/>
            <a:headEnd/>
            <a:tailEnd/>
          </a:ln>
        </p:spPr>
        <p:txBody>
          <a:bodyPr wrap="square" anchor="ctr">
            <a:spAutoFit/>
          </a:bodyPr>
          <a:lstStyle/>
          <a:p>
            <a:pPr>
              <a:lnSpc>
                <a:spcPct val="150000"/>
              </a:lnSpc>
              <a:tabLst>
                <a:tab pos="304800" algn="l"/>
              </a:tabLst>
            </a:pPr>
            <a:r>
              <a:rPr lang="en-US" altLang="zh-CN" sz="2800" b="1" dirty="0">
                <a:latin typeface="Times New Roman" panose="02020603050405020304" pitchFamily="18" charset="0"/>
                <a:ea typeface="宋体" panose="02010600030101010101" pitchFamily="2" charset="-122"/>
              </a:rPr>
              <a:t>1.</a:t>
            </a:r>
            <a:r>
              <a:rPr lang="zh-CN" altLang="en-US" sz="2800" b="1" dirty="0">
                <a:latin typeface="Times New Roman" panose="02020603050405020304" pitchFamily="18" charset="0"/>
                <a:ea typeface="宋体" panose="02010600030101010101" pitchFamily="2" charset="-122"/>
              </a:rPr>
              <a:t>说明果酒和果醋制作的原理。</a:t>
            </a:r>
          </a:p>
          <a:p>
            <a:pPr>
              <a:lnSpc>
                <a:spcPct val="150000"/>
              </a:lnSpc>
              <a:tabLst>
                <a:tab pos="304800" algn="l"/>
              </a:tabLst>
            </a:pPr>
            <a:r>
              <a:rPr lang="en-US" altLang="zh-CN" sz="2800" b="1" dirty="0">
                <a:latin typeface="Times New Roman" panose="02020603050405020304" pitchFamily="18" charset="0"/>
                <a:ea typeface="宋体" panose="02010600030101010101" pitchFamily="2" charset="-122"/>
              </a:rPr>
              <a:t>2.</a:t>
            </a:r>
            <a:r>
              <a:rPr lang="zh-CN" altLang="en-US" sz="2800" b="1" dirty="0">
                <a:latin typeface="Times New Roman" panose="02020603050405020304" pitchFamily="18" charset="0"/>
                <a:ea typeface="宋体" panose="02010600030101010101" pitchFamily="2" charset="-122"/>
              </a:rPr>
              <a:t>设计制作果酒和果醋的装置。</a:t>
            </a:r>
          </a:p>
          <a:p>
            <a:pPr>
              <a:lnSpc>
                <a:spcPct val="150000"/>
              </a:lnSpc>
              <a:tabLst>
                <a:tab pos="304800" algn="l"/>
              </a:tabLst>
            </a:pPr>
            <a:r>
              <a:rPr lang="en-US" altLang="zh-CN" sz="2800" b="1" dirty="0">
                <a:latin typeface="Times New Roman" panose="02020603050405020304" pitchFamily="18" charset="0"/>
                <a:ea typeface="宋体" panose="02010600030101010101" pitchFamily="2" charset="-122"/>
              </a:rPr>
              <a:t>3.</a:t>
            </a:r>
            <a:r>
              <a:rPr lang="zh-CN" altLang="en-US" sz="2800" b="1" dirty="0">
                <a:latin typeface="Times New Roman" panose="02020603050405020304" pitchFamily="18" charset="0"/>
                <a:ea typeface="宋体" panose="02010600030101010101" pitchFamily="2" charset="-122"/>
              </a:rPr>
              <a:t>了解果酒和果醋的制作。</a:t>
            </a:r>
          </a:p>
        </p:txBody>
      </p:sp>
      <p:sp>
        <p:nvSpPr>
          <p:cNvPr id="6" name="TextBox 5"/>
          <p:cNvSpPr txBox="1">
            <a:spLocks noChangeArrowheads="1"/>
          </p:cNvSpPr>
          <p:nvPr/>
        </p:nvSpPr>
        <p:spPr bwMode="auto">
          <a:xfrm>
            <a:off x="7464152" y="2978773"/>
            <a:ext cx="1627369" cy="523220"/>
          </a:xfrm>
          <a:prstGeom prst="rect">
            <a:avLst/>
          </a:prstGeom>
          <a:noFill/>
          <a:ln w="9525">
            <a:noFill/>
            <a:miter lim="800000"/>
            <a:headEnd/>
            <a:tailEnd/>
          </a:ln>
        </p:spPr>
        <p:txBody>
          <a:bodyPr wrap="none">
            <a:spAutoFit/>
          </a:bodyPr>
          <a:lstStyle/>
          <a:p>
            <a:r>
              <a:rPr lang="zh-CN" altLang="en-US" sz="2800" b="1" dirty="0">
                <a:solidFill>
                  <a:srgbClr val="FF0000"/>
                </a:solidFill>
                <a:latin typeface="Times New Roman" panose="02020603050405020304" pitchFamily="18" charset="0"/>
                <a:ea typeface="宋体" panose="02010600030101010101" pitchFamily="2" charset="-122"/>
              </a:rPr>
              <a:t>课题目标</a:t>
            </a:r>
          </a:p>
        </p:txBody>
      </p:sp>
      <p:graphicFrame>
        <p:nvGraphicFramePr>
          <p:cNvPr id="7" name="表格 6"/>
          <p:cNvGraphicFramePr>
            <a:graphicFrameLocks noGrp="1"/>
          </p:cNvGraphicFramePr>
          <p:nvPr>
            <p:extLst>
              <p:ext uri="{D42A27DB-BD31-4B8C-83A1-F6EECF244321}">
                <p14:modId xmlns:p14="http://schemas.microsoft.com/office/powerpoint/2010/main" val="456879906"/>
              </p:ext>
            </p:extLst>
          </p:nvPr>
        </p:nvGraphicFramePr>
        <p:xfrm>
          <a:off x="1451298" y="938441"/>
          <a:ext cx="9645524" cy="1280160"/>
        </p:xfrm>
        <a:graphic>
          <a:graphicData uri="http://schemas.openxmlformats.org/drawingml/2006/table">
            <a:tbl>
              <a:tblPr/>
              <a:tblGrid>
                <a:gridCol w="9645524">
                  <a:extLst>
                    <a:ext uri="{9D8B030D-6E8A-4147-A177-3AD203B41FA5}">
                      <a16:colId xmlns:a16="http://schemas.microsoft.com/office/drawing/2014/main" val="20000"/>
                    </a:ext>
                  </a:extLst>
                </a:gridCol>
              </a:tblGrid>
              <a:tr h="0">
                <a:tc>
                  <a:txBody>
                    <a:bodyPr/>
                    <a:lstStyle/>
                    <a:p>
                      <a:pPr indent="266700" algn="just">
                        <a:lnSpc>
                          <a:spcPct val="150000"/>
                        </a:lnSpc>
                        <a:spcAft>
                          <a:spcPts val="0"/>
                        </a:spcAft>
                      </a:pPr>
                      <a:r>
                        <a:rPr lang="en-US" altLang="zh-CN" sz="2800" b="1" i="0" kern="100" baseline="0" dirty="0" smtClean="0">
                          <a:latin typeface="Times New Roman" panose="02020603050405020304" pitchFamily="18" charset="0"/>
                          <a:ea typeface="宋体" panose="02010600030101010101" pitchFamily="2" charset="-122"/>
                          <a:cs typeface="Times New Roman"/>
                        </a:rPr>
                        <a:t>  </a:t>
                      </a:r>
                      <a:r>
                        <a:rPr lang="zh-CN" sz="2800" b="1" i="0" kern="100" baseline="0" dirty="0" smtClean="0">
                          <a:latin typeface="Times New Roman" panose="02020603050405020304" pitchFamily="18" charset="0"/>
                          <a:ea typeface="宋体" panose="02010600030101010101" pitchFamily="2" charset="-122"/>
                          <a:cs typeface="Times New Roman"/>
                        </a:rPr>
                        <a:t>人</a:t>
                      </a:r>
                      <a:r>
                        <a:rPr lang="zh-CN" sz="2800" b="1" i="0" kern="100" baseline="0" dirty="0">
                          <a:latin typeface="Times New Roman" panose="02020603050405020304" pitchFamily="18" charset="0"/>
                          <a:ea typeface="宋体" panose="02010600030101010101" pitchFamily="2" charset="-122"/>
                          <a:cs typeface="Times New Roman"/>
                        </a:rPr>
                        <a:t>类利用微生物发酵制作果酒、果醋历史源远流长。果酒进一步发酵获得果醋，二者都具有一定的保健养</a:t>
                      </a:r>
                      <a:r>
                        <a:rPr lang="zh-CN" sz="2800" b="1" i="0" kern="100" baseline="0" dirty="0" smtClean="0">
                          <a:latin typeface="Times New Roman" panose="02020603050405020304" pitchFamily="18" charset="0"/>
                          <a:ea typeface="宋体" panose="02010600030101010101" pitchFamily="2" charset="-122"/>
                          <a:cs typeface="Times New Roman"/>
                        </a:rPr>
                        <a:t>生</a:t>
                      </a:r>
                      <a:r>
                        <a:rPr lang="zh-CN" altLang="en-US" sz="2800" b="1" i="0" kern="100" baseline="0" dirty="0" smtClean="0">
                          <a:latin typeface="Times New Roman" panose="02020603050405020304" pitchFamily="18" charset="0"/>
                          <a:ea typeface="宋体" panose="02010600030101010101" pitchFamily="2" charset="-122"/>
                          <a:cs typeface="Times New Roman"/>
                        </a:rPr>
                        <a:t>功能</a:t>
                      </a:r>
                      <a:r>
                        <a:rPr lang="zh-CN" sz="2800" b="1" i="0" kern="100" baseline="0" dirty="0" smtClean="0">
                          <a:latin typeface="Times New Roman" panose="02020603050405020304" pitchFamily="18" charset="0"/>
                          <a:ea typeface="宋体" panose="02010600030101010101" pitchFamily="2" charset="-122"/>
                          <a:cs typeface="Times New Roman"/>
                        </a:rPr>
                        <a:t>。</a:t>
                      </a:r>
                      <a:endParaRPr lang="zh-CN" sz="2800" b="1" i="0" kern="100" baseline="0" dirty="0">
                        <a:latin typeface="Times New Roman" panose="02020603050405020304" pitchFamily="18" charset="0"/>
                        <a:ea typeface="宋体" panose="02010600030101010101" pitchFamily="2" charset="-122"/>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2" name="圆角矩形 1"/>
          <p:cNvSpPr/>
          <p:nvPr/>
        </p:nvSpPr>
        <p:spPr>
          <a:xfrm>
            <a:off x="5591944" y="2780928"/>
            <a:ext cx="5506838" cy="3384376"/>
          </a:xfrm>
          <a:prstGeom prst="roundRect">
            <a:avLst>
              <a:gd name="adj" fmla="val 9792"/>
            </a:avLst>
          </a:prstGeom>
          <a:noFill/>
          <a:ln>
            <a:solidFill>
              <a:schemeClr val="tx1">
                <a:lumMod val="50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linds(horizontal)">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a:spLocks noChangeArrowheads="1"/>
          </p:cNvSpPr>
          <p:nvPr/>
        </p:nvSpPr>
        <p:spPr bwMode="auto">
          <a:xfrm>
            <a:off x="1730004" y="1637675"/>
            <a:ext cx="1422184" cy="461665"/>
          </a:xfrm>
          <a:prstGeom prst="rect">
            <a:avLst/>
          </a:prstGeom>
          <a:noFill/>
          <a:ln w="9525">
            <a:noFill/>
            <a:miter lim="800000"/>
            <a:headEnd/>
            <a:tailEnd/>
          </a:ln>
        </p:spPr>
        <p:txBody>
          <a:bodyPr wrap="none">
            <a:spAutoFit/>
          </a:bodyPr>
          <a:lstStyle/>
          <a:p>
            <a:r>
              <a:rPr lang="zh-CN" altLang="zh-CN" sz="2400" b="1" dirty="0">
                <a:latin typeface="Times New Roman" panose="02020603050405020304" pitchFamily="18" charset="0"/>
                <a:ea typeface="宋体" panose="02010600030101010101" pitchFamily="2" charset="-122"/>
              </a:rPr>
              <a:t>①菌种：</a:t>
            </a:r>
            <a:endParaRPr lang="zh-CN" altLang="en-US" sz="2400" b="1" dirty="0">
              <a:latin typeface="Times New Roman" panose="02020603050405020304" pitchFamily="18" charset="0"/>
              <a:ea typeface="宋体" panose="02010600030101010101" pitchFamily="2" charset="-122"/>
            </a:endParaRPr>
          </a:p>
        </p:txBody>
      </p:sp>
      <p:sp>
        <p:nvSpPr>
          <p:cNvPr id="5" name="矩形 4"/>
          <p:cNvSpPr>
            <a:spLocks noChangeArrowheads="1"/>
          </p:cNvSpPr>
          <p:nvPr/>
        </p:nvSpPr>
        <p:spPr bwMode="auto">
          <a:xfrm>
            <a:off x="2939179" y="1616839"/>
            <a:ext cx="4597931" cy="936347"/>
          </a:xfrm>
          <a:prstGeom prst="rect">
            <a:avLst/>
          </a:prstGeom>
          <a:noFill/>
          <a:ln w="9525">
            <a:noFill/>
            <a:miter lim="800000"/>
            <a:headEnd/>
            <a:tailEnd/>
          </a:ln>
        </p:spPr>
        <p:txBody>
          <a:bodyPr wrap="square">
            <a:spAutoFit/>
          </a:bodyPr>
          <a:lstStyle/>
          <a:p>
            <a:pPr>
              <a:lnSpc>
                <a:spcPct val="120000"/>
              </a:lnSpc>
            </a:pPr>
            <a:r>
              <a:rPr lang="zh-CN" altLang="zh-CN" sz="2400" b="1" dirty="0">
                <a:solidFill>
                  <a:srgbClr val="FF0000"/>
                </a:solidFill>
                <a:latin typeface="Times New Roman" panose="02020603050405020304" pitchFamily="18" charset="0"/>
                <a:ea typeface="宋体" panose="02010600030101010101" pitchFamily="2" charset="-122"/>
              </a:rPr>
              <a:t>附着在葡萄皮上的野生型</a:t>
            </a:r>
            <a:r>
              <a:rPr lang="zh-CN" altLang="zh-CN" sz="2400" b="1" dirty="0" smtClean="0">
                <a:solidFill>
                  <a:srgbClr val="FF0000"/>
                </a:solidFill>
                <a:latin typeface="Times New Roman" panose="02020603050405020304" pitchFamily="18" charset="0"/>
                <a:ea typeface="宋体" panose="02010600030101010101" pitchFamily="2" charset="-122"/>
              </a:rPr>
              <a:t>酵母菌</a:t>
            </a:r>
            <a:r>
              <a:rPr lang="zh-CN" altLang="en-US" sz="2400" b="1" dirty="0">
                <a:solidFill>
                  <a:srgbClr val="FF0000"/>
                </a:solidFill>
                <a:latin typeface="Times New Roman" panose="02020603050405020304" pitchFamily="18" charset="0"/>
                <a:ea typeface="宋体" panose="02010600030101010101" pitchFamily="2" charset="-122"/>
              </a:rPr>
              <a:t>（</a:t>
            </a:r>
            <a:r>
              <a:rPr lang="zh-CN" altLang="zh-CN" sz="2400" b="1" dirty="0">
                <a:solidFill>
                  <a:srgbClr val="FF0000"/>
                </a:solidFill>
                <a:latin typeface="Times New Roman" pitchFamily="18" charset="0"/>
                <a:ea typeface="宋体" panose="02010600030101010101" pitchFamily="2" charset="-122"/>
                <a:cs typeface="Times New Roman" pitchFamily="18" charset="0"/>
              </a:rPr>
              <a:t>异养兼性厌氧型</a:t>
            </a:r>
            <a:r>
              <a:rPr lang="zh-CN" altLang="en-US" sz="2400" b="1" dirty="0">
                <a:solidFill>
                  <a:srgbClr val="FF0000"/>
                </a:solidFill>
                <a:latin typeface="Times New Roman" panose="02020603050405020304" pitchFamily="18" charset="0"/>
                <a:ea typeface="宋体" panose="02010600030101010101" pitchFamily="2" charset="-122"/>
              </a:rPr>
              <a:t>）</a:t>
            </a:r>
          </a:p>
        </p:txBody>
      </p:sp>
      <p:graphicFrame>
        <p:nvGraphicFramePr>
          <p:cNvPr id="6" name="表格 5"/>
          <p:cNvGraphicFramePr>
            <a:graphicFrameLocks noGrp="1"/>
          </p:cNvGraphicFramePr>
          <p:nvPr>
            <p:extLst>
              <p:ext uri="{D42A27DB-BD31-4B8C-83A1-F6EECF244321}">
                <p14:modId xmlns:p14="http://schemas.microsoft.com/office/powerpoint/2010/main" val="1122528068"/>
              </p:ext>
            </p:extLst>
          </p:nvPr>
        </p:nvGraphicFramePr>
        <p:xfrm>
          <a:off x="1434082" y="2431450"/>
          <a:ext cx="2387110" cy="548640"/>
        </p:xfrm>
        <a:graphic>
          <a:graphicData uri="http://schemas.openxmlformats.org/drawingml/2006/table">
            <a:tbl>
              <a:tblPr/>
              <a:tblGrid>
                <a:gridCol w="2387110">
                  <a:extLst>
                    <a:ext uri="{9D8B030D-6E8A-4147-A177-3AD203B41FA5}">
                      <a16:colId xmlns:a16="http://schemas.microsoft.com/office/drawing/2014/main" val="20000"/>
                    </a:ext>
                  </a:extLst>
                </a:gridCol>
              </a:tblGrid>
              <a:tr h="0">
                <a:tc>
                  <a:txBody>
                    <a:bodyPr/>
                    <a:lstStyle/>
                    <a:p>
                      <a:pPr indent="266700" algn="just">
                        <a:lnSpc>
                          <a:spcPct val="150000"/>
                        </a:lnSpc>
                        <a:spcAft>
                          <a:spcPts val="0"/>
                        </a:spcAft>
                      </a:pPr>
                      <a:r>
                        <a:rPr lang="zh-CN" sz="2400" b="1" i="0" kern="100" baseline="0" dirty="0">
                          <a:latin typeface="Times New Roman" panose="02020603050405020304" pitchFamily="18" charset="0"/>
                          <a:ea typeface="宋体" panose="02010600030101010101" pitchFamily="2" charset="-122"/>
                          <a:cs typeface="Times New Roman"/>
                        </a:rPr>
                        <a:t>②发酵过程：</a:t>
                      </a:r>
                      <a:endParaRPr lang="zh-CN" sz="2400" b="1" i="0" kern="100" baseline="0" dirty="0">
                        <a:latin typeface="Times New Roman" panose="02020603050405020304" pitchFamily="18" charset="0"/>
                        <a:ea typeface="宋体" panose="02010600030101010101" pitchFamily="2" charset="-122"/>
                        <a:cs typeface="Courier New"/>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7" name="矩形 6"/>
          <p:cNvSpPr>
            <a:spLocks noChangeArrowheads="1"/>
          </p:cNvSpPr>
          <p:nvPr/>
        </p:nvSpPr>
        <p:spPr bwMode="auto">
          <a:xfrm>
            <a:off x="1703512" y="3121049"/>
            <a:ext cx="6372257" cy="461665"/>
          </a:xfrm>
          <a:prstGeom prst="rect">
            <a:avLst/>
          </a:prstGeom>
          <a:noFill/>
          <a:ln w="9525">
            <a:noFill/>
            <a:miter lim="800000"/>
            <a:headEnd/>
            <a:tailEnd/>
          </a:ln>
        </p:spPr>
        <p:txBody>
          <a:bodyPr wrap="none">
            <a:spAutoFit/>
          </a:bodyPr>
          <a:lstStyle/>
          <a:p>
            <a:r>
              <a:rPr lang="zh-CN" altLang="zh-CN" sz="2400" b="1" dirty="0">
                <a:latin typeface="Times New Roman" panose="02020603050405020304" pitchFamily="18" charset="0"/>
                <a:ea typeface="宋体" panose="02010600030101010101" pitchFamily="2" charset="-122"/>
              </a:rPr>
              <a:t>有氧条件下，酵母菌通过有氧呼吸大量繁殖：</a:t>
            </a:r>
            <a:endParaRPr lang="zh-CN" altLang="en-US" sz="2400" b="1" dirty="0">
              <a:latin typeface="Times New Roman" panose="02020603050405020304" pitchFamily="18" charset="0"/>
              <a:ea typeface="宋体" panose="02010600030101010101" pitchFamily="2" charset="-122"/>
            </a:endParaRPr>
          </a:p>
        </p:txBody>
      </p:sp>
      <p:sp>
        <p:nvSpPr>
          <p:cNvPr id="8" name="矩形 7"/>
          <p:cNvSpPr>
            <a:spLocks noChangeArrowheads="1"/>
          </p:cNvSpPr>
          <p:nvPr/>
        </p:nvSpPr>
        <p:spPr bwMode="auto">
          <a:xfrm>
            <a:off x="2627637" y="3692550"/>
            <a:ext cx="4169731" cy="461665"/>
          </a:xfrm>
          <a:prstGeom prst="rect">
            <a:avLst/>
          </a:prstGeom>
          <a:noFill/>
          <a:ln w="9525">
            <a:noFill/>
            <a:miter lim="800000"/>
            <a:headEnd/>
            <a:tailEnd/>
          </a:ln>
        </p:spPr>
        <p:txBody>
          <a:bodyPr wrap="none">
            <a:spAutoFit/>
          </a:bodyPr>
          <a:lstStyle/>
          <a:p>
            <a:r>
              <a:rPr lang="en-US" altLang="zh-CN" sz="2400" b="1" dirty="0">
                <a:solidFill>
                  <a:srgbClr val="FF0000"/>
                </a:solidFill>
                <a:latin typeface="Times New Roman" pitchFamily="18" charset="0"/>
                <a:ea typeface="宋体" panose="02010600030101010101" pitchFamily="2" charset="-122"/>
                <a:cs typeface="Times New Roman" pitchFamily="18" charset="0"/>
              </a:rPr>
              <a:t>C</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6</a:t>
            </a:r>
            <a:r>
              <a:rPr lang="en-US" altLang="zh-CN" sz="2400" b="1" dirty="0">
                <a:solidFill>
                  <a:srgbClr val="FF0000"/>
                </a:solidFill>
                <a:latin typeface="Times New Roman" pitchFamily="18" charset="0"/>
                <a:ea typeface="宋体" panose="02010600030101010101" pitchFamily="2" charset="-122"/>
                <a:cs typeface="Times New Roman" pitchFamily="18" charset="0"/>
              </a:rPr>
              <a:t>H</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12</a:t>
            </a:r>
            <a:r>
              <a:rPr lang="en-US" altLang="zh-CN" sz="2400" b="1" dirty="0">
                <a:solidFill>
                  <a:srgbClr val="FF0000"/>
                </a:solidFill>
                <a:latin typeface="Times New Roman" pitchFamily="18" charset="0"/>
                <a:ea typeface="宋体" panose="02010600030101010101" pitchFamily="2" charset="-122"/>
                <a:cs typeface="Times New Roman" pitchFamily="18" charset="0"/>
              </a:rPr>
              <a:t>O</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6</a:t>
            </a:r>
            <a:r>
              <a:rPr lang="zh-CN" altLang="zh-CN" sz="2400" b="1" dirty="0">
                <a:solidFill>
                  <a:srgbClr val="FF0000"/>
                </a:solidFill>
                <a:latin typeface="Times New Roman" pitchFamily="18" charset="0"/>
                <a:ea typeface="宋体" panose="02010600030101010101" pitchFamily="2" charset="-122"/>
                <a:cs typeface="Times New Roman" pitchFamily="18" charset="0"/>
              </a:rPr>
              <a:t>＋</a:t>
            </a:r>
            <a:r>
              <a:rPr lang="en-US" altLang="zh-CN" sz="2400" b="1" dirty="0">
                <a:solidFill>
                  <a:srgbClr val="FF0000"/>
                </a:solidFill>
                <a:latin typeface="Times New Roman" pitchFamily="18" charset="0"/>
                <a:ea typeface="宋体" panose="02010600030101010101" pitchFamily="2" charset="-122"/>
                <a:cs typeface="Times New Roman" pitchFamily="18" charset="0"/>
              </a:rPr>
              <a:t>6O</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2 → </a:t>
            </a:r>
            <a:r>
              <a:rPr lang="en-US" altLang="zh-CN" sz="2400" b="1" dirty="0">
                <a:solidFill>
                  <a:srgbClr val="FF0000"/>
                </a:solidFill>
                <a:latin typeface="Times New Roman" pitchFamily="18" charset="0"/>
                <a:ea typeface="宋体" panose="02010600030101010101" pitchFamily="2" charset="-122"/>
                <a:cs typeface="Times New Roman" pitchFamily="18" charset="0"/>
              </a:rPr>
              <a:t>6CO</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2</a:t>
            </a:r>
            <a:r>
              <a:rPr lang="zh-CN" altLang="zh-CN" sz="2400" b="1" dirty="0">
                <a:solidFill>
                  <a:srgbClr val="FF0000"/>
                </a:solidFill>
                <a:latin typeface="Times New Roman" pitchFamily="18" charset="0"/>
                <a:ea typeface="宋体" panose="02010600030101010101" pitchFamily="2" charset="-122"/>
                <a:cs typeface="Times New Roman" pitchFamily="18" charset="0"/>
              </a:rPr>
              <a:t>＋</a:t>
            </a:r>
            <a:r>
              <a:rPr lang="en-US" altLang="zh-CN" sz="2400" b="1" dirty="0">
                <a:solidFill>
                  <a:srgbClr val="FF0000"/>
                </a:solidFill>
                <a:latin typeface="Times New Roman" pitchFamily="18" charset="0"/>
                <a:ea typeface="宋体" panose="02010600030101010101" pitchFamily="2" charset="-122"/>
                <a:cs typeface="Times New Roman" pitchFamily="18" charset="0"/>
              </a:rPr>
              <a:t>6H</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2</a:t>
            </a:r>
            <a:r>
              <a:rPr lang="en-US" altLang="zh-CN" sz="2400" b="1" dirty="0">
                <a:solidFill>
                  <a:srgbClr val="FF0000"/>
                </a:solidFill>
                <a:latin typeface="Times New Roman" pitchFamily="18" charset="0"/>
                <a:ea typeface="宋体" panose="02010600030101010101" pitchFamily="2" charset="-122"/>
                <a:cs typeface="Times New Roman" pitchFamily="18" charset="0"/>
              </a:rPr>
              <a:t>O</a:t>
            </a:r>
            <a:endParaRPr lang="zh-CN"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9" name="TextBox 8"/>
          <p:cNvSpPr txBox="1">
            <a:spLocks noChangeArrowheads="1"/>
          </p:cNvSpPr>
          <p:nvPr/>
        </p:nvSpPr>
        <p:spPr bwMode="auto">
          <a:xfrm>
            <a:off x="4370463" y="3549674"/>
            <a:ext cx="494046" cy="461665"/>
          </a:xfrm>
          <a:prstGeom prst="rect">
            <a:avLst/>
          </a:prstGeom>
          <a:noFill/>
          <a:ln w="9525">
            <a:noFill/>
            <a:miter lim="800000"/>
            <a:headEnd/>
            <a:tailEnd/>
          </a:ln>
        </p:spPr>
        <p:txBody>
          <a:bodyPr wrap="none">
            <a:spAutoFit/>
          </a:bodyPr>
          <a:lstStyle/>
          <a:p>
            <a:r>
              <a:rPr lang="zh-CN" altLang="en-US" sz="2400" b="1" dirty="0">
                <a:solidFill>
                  <a:srgbClr val="FF0000"/>
                </a:solidFill>
                <a:latin typeface="Times New Roman" panose="02020603050405020304" pitchFamily="18" charset="0"/>
                <a:ea typeface="宋体" panose="02010600030101010101" pitchFamily="2" charset="-122"/>
              </a:rPr>
              <a:t>酶</a:t>
            </a:r>
          </a:p>
        </p:txBody>
      </p:sp>
      <p:sp>
        <p:nvSpPr>
          <p:cNvPr id="10" name="矩形 9"/>
          <p:cNvSpPr>
            <a:spLocks noChangeArrowheads="1"/>
          </p:cNvSpPr>
          <p:nvPr/>
        </p:nvSpPr>
        <p:spPr bwMode="auto">
          <a:xfrm>
            <a:off x="1703513" y="4121174"/>
            <a:ext cx="6372257" cy="461665"/>
          </a:xfrm>
          <a:prstGeom prst="rect">
            <a:avLst/>
          </a:prstGeom>
          <a:noFill/>
          <a:ln w="9525">
            <a:noFill/>
            <a:miter lim="800000"/>
            <a:headEnd/>
            <a:tailEnd/>
          </a:ln>
        </p:spPr>
        <p:txBody>
          <a:bodyPr wrap="none">
            <a:spAutoFit/>
          </a:bodyPr>
          <a:lstStyle/>
          <a:p>
            <a:r>
              <a:rPr lang="zh-CN" altLang="zh-CN" sz="2400" b="1" dirty="0">
                <a:latin typeface="Times New Roman" panose="02020603050405020304" pitchFamily="18" charset="0"/>
                <a:ea typeface="宋体" panose="02010600030101010101" pitchFamily="2" charset="-122"/>
              </a:rPr>
              <a:t>无氧条件下，酵母菌通过无氧呼吸产生酒精：</a:t>
            </a:r>
            <a:endParaRPr lang="zh-CN" altLang="en-US" sz="2400" b="1" dirty="0">
              <a:latin typeface="Times New Roman" panose="02020603050405020304" pitchFamily="18" charset="0"/>
              <a:ea typeface="宋体" panose="02010600030101010101" pitchFamily="2" charset="-122"/>
            </a:endParaRPr>
          </a:p>
        </p:txBody>
      </p:sp>
      <p:sp>
        <p:nvSpPr>
          <p:cNvPr id="11" name="矩形 10"/>
          <p:cNvSpPr>
            <a:spLocks noChangeArrowheads="1"/>
          </p:cNvSpPr>
          <p:nvPr/>
        </p:nvSpPr>
        <p:spPr bwMode="auto">
          <a:xfrm>
            <a:off x="2678535" y="4695527"/>
            <a:ext cx="4057521" cy="461665"/>
          </a:xfrm>
          <a:prstGeom prst="rect">
            <a:avLst/>
          </a:prstGeom>
          <a:noFill/>
          <a:ln w="9525">
            <a:noFill/>
            <a:miter lim="800000"/>
            <a:headEnd/>
            <a:tailEnd/>
          </a:ln>
        </p:spPr>
        <p:txBody>
          <a:bodyPr wrap="none">
            <a:spAutoFit/>
          </a:bodyPr>
          <a:lstStyle/>
          <a:p>
            <a:r>
              <a:rPr lang="en-US" altLang="zh-CN" sz="2400" b="1" dirty="0">
                <a:solidFill>
                  <a:srgbClr val="FF0000"/>
                </a:solidFill>
                <a:latin typeface="Times New Roman" pitchFamily="18" charset="0"/>
                <a:ea typeface="宋体" panose="02010600030101010101" pitchFamily="2" charset="-122"/>
                <a:cs typeface="Times New Roman" pitchFamily="18" charset="0"/>
              </a:rPr>
              <a:t> C</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6</a:t>
            </a:r>
            <a:r>
              <a:rPr lang="en-US" altLang="zh-CN" sz="2400" b="1" dirty="0">
                <a:solidFill>
                  <a:srgbClr val="FF0000"/>
                </a:solidFill>
                <a:latin typeface="Times New Roman" pitchFamily="18" charset="0"/>
                <a:ea typeface="宋体" panose="02010600030101010101" pitchFamily="2" charset="-122"/>
                <a:cs typeface="Times New Roman" pitchFamily="18" charset="0"/>
              </a:rPr>
              <a:t>H</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12</a:t>
            </a:r>
            <a:r>
              <a:rPr lang="en-US" altLang="zh-CN" sz="2400" b="1" dirty="0">
                <a:solidFill>
                  <a:srgbClr val="FF0000"/>
                </a:solidFill>
                <a:latin typeface="Times New Roman" pitchFamily="18" charset="0"/>
                <a:ea typeface="宋体" panose="02010600030101010101" pitchFamily="2" charset="-122"/>
                <a:cs typeface="Times New Roman" pitchFamily="18" charset="0"/>
              </a:rPr>
              <a:t>O</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6 → </a:t>
            </a:r>
            <a:r>
              <a:rPr lang="en-US" altLang="zh-CN" sz="2400" b="1" dirty="0">
                <a:solidFill>
                  <a:srgbClr val="FF0000"/>
                </a:solidFill>
                <a:latin typeface="Times New Roman" pitchFamily="18" charset="0"/>
                <a:ea typeface="宋体" panose="02010600030101010101" pitchFamily="2" charset="-122"/>
                <a:cs typeface="Times New Roman" pitchFamily="18" charset="0"/>
              </a:rPr>
              <a:t>2C</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2</a:t>
            </a:r>
            <a:r>
              <a:rPr lang="en-US" altLang="zh-CN" sz="2400" b="1" dirty="0">
                <a:solidFill>
                  <a:srgbClr val="FF0000"/>
                </a:solidFill>
                <a:latin typeface="Times New Roman" pitchFamily="18" charset="0"/>
                <a:ea typeface="宋体" panose="02010600030101010101" pitchFamily="2" charset="-122"/>
                <a:cs typeface="Times New Roman" pitchFamily="18" charset="0"/>
              </a:rPr>
              <a:t>H</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5</a:t>
            </a:r>
            <a:r>
              <a:rPr lang="en-US" altLang="zh-CN" sz="2400" b="1" dirty="0">
                <a:solidFill>
                  <a:srgbClr val="FF0000"/>
                </a:solidFill>
                <a:latin typeface="Times New Roman" pitchFamily="18" charset="0"/>
                <a:ea typeface="宋体" panose="02010600030101010101" pitchFamily="2" charset="-122"/>
                <a:cs typeface="Times New Roman" pitchFamily="18" charset="0"/>
              </a:rPr>
              <a:t>OH</a:t>
            </a:r>
            <a:r>
              <a:rPr lang="zh-CN" altLang="zh-CN" sz="2400" b="1" dirty="0">
                <a:solidFill>
                  <a:srgbClr val="FF0000"/>
                </a:solidFill>
                <a:latin typeface="Times New Roman" pitchFamily="18" charset="0"/>
                <a:ea typeface="宋体" panose="02010600030101010101" pitchFamily="2" charset="-122"/>
                <a:cs typeface="Times New Roman" pitchFamily="18" charset="0"/>
              </a:rPr>
              <a:t>＋</a:t>
            </a:r>
            <a:r>
              <a:rPr lang="en-US" altLang="zh-CN" sz="2400" b="1" dirty="0">
                <a:solidFill>
                  <a:srgbClr val="FF0000"/>
                </a:solidFill>
                <a:latin typeface="Times New Roman" pitchFamily="18" charset="0"/>
                <a:ea typeface="宋体" panose="02010600030101010101" pitchFamily="2" charset="-122"/>
                <a:cs typeface="Times New Roman" pitchFamily="18" charset="0"/>
              </a:rPr>
              <a:t>2CO</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2 </a:t>
            </a:r>
            <a:endParaRPr lang="zh-CN"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12" name="TextBox 11"/>
          <p:cNvSpPr txBox="1">
            <a:spLocks noChangeArrowheads="1"/>
          </p:cNvSpPr>
          <p:nvPr/>
        </p:nvSpPr>
        <p:spPr bwMode="auto">
          <a:xfrm>
            <a:off x="3726285" y="4590751"/>
            <a:ext cx="494046" cy="461665"/>
          </a:xfrm>
          <a:prstGeom prst="rect">
            <a:avLst/>
          </a:prstGeom>
          <a:noFill/>
          <a:ln w="9525">
            <a:noFill/>
            <a:miter lim="800000"/>
            <a:headEnd/>
            <a:tailEnd/>
          </a:ln>
        </p:spPr>
        <p:txBody>
          <a:bodyPr wrap="none">
            <a:spAutoFit/>
          </a:bodyPr>
          <a:lstStyle/>
          <a:p>
            <a:r>
              <a:rPr lang="zh-CN" altLang="en-US" sz="2400" b="1" dirty="0">
                <a:solidFill>
                  <a:srgbClr val="FF0000"/>
                </a:solidFill>
                <a:latin typeface="Times New Roman" panose="02020603050405020304" pitchFamily="18" charset="0"/>
                <a:ea typeface="宋体" panose="02010600030101010101" pitchFamily="2" charset="-122"/>
              </a:rPr>
              <a:t>酶</a:t>
            </a:r>
          </a:p>
        </p:txBody>
      </p:sp>
      <p:sp>
        <p:nvSpPr>
          <p:cNvPr id="13" name="矩形 12"/>
          <p:cNvSpPr>
            <a:spLocks noChangeArrowheads="1"/>
          </p:cNvSpPr>
          <p:nvPr/>
        </p:nvSpPr>
        <p:spPr bwMode="auto">
          <a:xfrm>
            <a:off x="1590824" y="5302040"/>
            <a:ext cx="2040943" cy="461665"/>
          </a:xfrm>
          <a:prstGeom prst="rect">
            <a:avLst/>
          </a:prstGeom>
          <a:noFill/>
          <a:ln w="9525">
            <a:noFill/>
            <a:miter lim="800000"/>
            <a:headEnd/>
            <a:tailEnd/>
          </a:ln>
        </p:spPr>
        <p:txBody>
          <a:bodyPr wrap="none">
            <a:spAutoFit/>
          </a:bodyPr>
          <a:lstStyle/>
          <a:p>
            <a:r>
              <a:rPr lang="zh-CN" altLang="zh-CN" sz="2400" b="1" dirty="0">
                <a:latin typeface="Times New Roman" panose="02020603050405020304" pitchFamily="18" charset="0"/>
                <a:ea typeface="宋体" panose="02010600030101010101" pitchFamily="2" charset="-122"/>
              </a:rPr>
              <a:t>③温度控制：</a:t>
            </a:r>
            <a:endParaRPr lang="zh-CN" altLang="en-US" sz="2400" b="1" dirty="0">
              <a:latin typeface="Times New Roman" panose="02020603050405020304" pitchFamily="18" charset="0"/>
              <a:ea typeface="宋体" panose="02010600030101010101" pitchFamily="2" charset="-122"/>
            </a:endParaRPr>
          </a:p>
        </p:txBody>
      </p:sp>
      <p:graphicFrame>
        <p:nvGraphicFramePr>
          <p:cNvPr id="14" name="表格 13"/>
          <p:cNvGraphicFramePr>
            <a:graphicFrameLocks noGrp="1"/>
          </p:cNvGraphicFramePr>
          <p:nvPr>
            <p:extLst>
              <p:ext uri="{D42A27DB-BD31-4B8C-83A1-F6EECF244321}">
                <p14:modId xmlns:p14="http://schemas.microsoft.com/office/powerpoint/2010/main" val="1551405623"/>
              </p:ext>
            </p:extLst>
          </p:nvPr>
        </p:nvGraphicFramePr>
        <p:xfrm>
          <a:off x="3311294" y="5248049"/>
          <a:ext cx="8041290" cy="548640"/>
        </p:xfrm>
        <a:graphic>
          <a:graphicData uri="http://schemas.openxmlformats.org/drawingml/2006/table">
            <a:tbl>
              <a:tblPr/>
              <a:tblGrid>
                <a:gridCol w="8041290">
                  <a:extLst>
                    <a:ext uri="{9D8B030D-6E8A-4147-A177-3AD203B41FA5}">
                      <a16:colId xmlns:a16="http://schemas.microsoft.com/office/drawing/2014/main" val="20000"/>
                    </a:ext>
                  </a:extLst>
                </a:gridCol>
              </a:tblGrid>
              <a:tr h="0">
                <a:tc>
                  <a:txBody>
                    <a:bodyPr/>
                    <a:lstStyle/>
                    <a:p>
                      <a:pPr indent="266700" algn="just">
                        <a:lnSpc>
                          <a:spcPct val="150000"/>
                        </a:lnSpc>
                        <a:spcAft>
                          <a:spcPts val="0"/>
                        </a:spcAft>
                      </a:pPr>
                      <a:r>
                        <a:rPr lang="zh-CN" sz="2400" b="1" i="0" kern="100" baseline="0" dirty="0">
                          <a:solidFill>
                            <a:srgbClr val="FF0000"/>
                          </a:solidFill>
                          <a:latin typeface="Times New Roman" pitchFamily="18" charset="0"/>
                          <a:ea typeface="宋体" panose="02010600030101010101" pitchFamily="2" charset="-122"/>
                          <a:cs typeface="Times New Roman" pitchFamily="18" charset="0"/>
                        </a:rPr>
                        <a:t>一般酒精发酵</a:t>
                      </a:r>
                      <a:r>
                        <a:rPr lang="en-US" sz="2400" b="1" i="0" kern="100" baseline="0" dirty="0">
                          <a:solidFill>
                            <a:srgbClr val="FF0000"/>
                          </a:solidFill>
                          <a:latin typeface="Times New Roman" pitchFamily="18" charset="0"/>
                          <a:ea typeface="宋体" panose="02010600030101010101" pitchFamily="2" charset="-122"/>
                          <a:cs typeface="Times New Roman" pitchFamily="18" charset="0"/>
                        </a:rPr>
                        <a:t>18</a:t>
                      </a:r>
                      <a:r>
                        <a:rPr lang="zh-CN" sz="2400" b="1" i="0" kern="100" baseline="0" dirty="0">
                          <a:solidFill>
                            <a:srgbClr val="FF0000"/>
                          </a:solidFill>
                          <a:latin typeface="Times New Roman" pitchFamily="18" charset="0"/>
                          <a:ea typeface="宋体" panose="02010600030101010101" pitchFamily="2" charset="-122"/>
                          <a:cs typeface="Times New Roman" pitchFamily="18" charset="0"/>
                        </a:rPr>
                        <a:t>～</a:t>
                      </a:r>
                      <a:r>
                        <a:rPr lang="en-US" sz="2400" b="1" i="0" kern="100" baseline="0" dirty="0">
                          <a:solidFill>
                            <a:srgbClr val="FF0000"/>
                          </a:solidFill>
                          <a:latin typeface="Times New Roman" pitchFamily="18" charset="0"/>
                          <a:ea typeface="宋体" panose="02010600030101010101" pitchFamily="2" charset="-122"/>
                          <a:cs typeface="Times New Roman" pitchFamily="18" charset="0"/>
                        </a:rPr>
                        <a:t>25 ℃</a:t>
                      </a:r>
                      <a:r>
                        <a:rPr lang="zh-CN" sz="2400" b="1" i="0" kern="100" baseline="0" dirty="0" smtClean="0">
                          <a:solidFill>
                            <a:srgbClr val="FF0000"/>
                          </a:solidFill>
                          <a:latin typeface="Times New Roman" pitchFamily="18" charset="0"/>
                          <a:ea typeface="宋体" panose="02010600030101010101" pitchFamily="2" charset="-122"/>
                          <a:cs typeface="Times New Roman" pitchFamily="18" charset="0"/>
                        </a:rPr>
                        <a:t>，</a:t>
                      </a:r>
                      <a:r>
                        <a:rPr lang="zh-CN" altLang="en-US" sz="2400" b="1" i="0" kern="100" baseline="0" dirty="0" smtClean="0">
                          <a:solidFill>
                            <a:srgbClr val="FF0000"/>
                          </a:solidFill>
                          <a:latin typeface="Times New Roman" pitchFamily="18" charset="0"/>
                          <a:ea typeface="宋体" panose="02010600030101010101" pitchFamily="2" charset="-122"/>
                          <a:cs typeface="Times New Roman" pitchFamily="18" charset="0"/>
                        </a:rPr>
                        <a:t>酵母菌</a:t>
                      </a:r>
                      <a:r>
                        <a:rPr lang="zh-CN" sz="2400" b="1" i="0" kern="100" baseline="0" dirty="0" smtClean="0">
                          <a:solidFill>
                            <a:srgbClr val="FF0000"/>
                          </a:solidFill>
                          <a:latin typeface="Times New Roman" pitchFamily="18" charset="0"/>
                          <a:ea typeface="宋体" panose="02010600030101010101" pitchFamily="2" charset="-122"/>
                          <a:cs typeface="Times New Roman" pitchFamily="18" charset="0"/>
                        </a:rPr>
                        <a:t>繁</a:t>
                      </a:r>
                      <a:r>
                        <a:rPr lang="zh-CN" sz="2400" b="1" i="0" kern="100" baseline="0" dirty="0">
                          <a:solidFill>
                            <a:srgbClr val="FF0000"/>
                          </a:solidFill>
                          <a:latin typeface="Times New Roman" pitchFamily="18" charset="0"/>
                          <a:ea typeface="宋体" panose="02010600030101010101" pitchFamily="2" charset="-122"/>
                          <a:cs typeface="Times New Roman" pitchFamily="18" charset="0"/>
                        </a:rPr>
                        <a:t>殖最适为</a:t>
                      </a:r>
                      <a:r>
                        <a:rPr lang="en-US" sz="2400" b="1" i="0" kern="100" baseline="0" dirty="0">
                          <a:solidFill>
                            <a:srgbClr val="FF0000"/>
                          </a:solidFill>
                          <a:latin typeface="Times New Roman" pitchFamily="18" charset="0"/>
                          <a:ea typeface="宋体" panose="02010600030101010101" pitchFamily="2" charset="-122"/>
                          <a:cs typeface="Times New Roman" pitchFamily="18" charset="0"/>
                        </a:rPr>
                        <a:t>20 ℃</a:t>
                      </a:r>
                      <a:r>
                        <a:rPr lang="zh-CN" sz="2400" b="1" i="0" kern="100" baseline="0" dirty="0">
                          <a:solidFill>
                            <a:srgbClr val="FF0000"/>
                          </a:solidFill>
                          <a:latin typeface="Times New Roman" pitchFamily="18" charset="0"/>
                          <a:ea typeface="宋体" panose="02010600030101010101" pitchFamily="2" charset="-122"/>
                          <a:cs typeface="Times New Roman" pitchFamily="18" charset="0"/>
                        </a:rPr>
                        <a:t>左右。</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5" name="矩形 14"/>
          <p:cNvSpPr>
            <a:spLocks noChangeArrowheads="1"/>
          </p:cNvSpPr>
          <p:nvPr/>
        </p:nvSpPr>
        <p:spPr bwMode="auto">
          <a:xfrm>
            <a:off x="1590825" y="5962438"/>
            <a:ext cx="2040943" cy="461665"/>
          </a:xfrm>
          <a:prstGeom prst="rect">
            <a:avLst/>
          </a:prstGeom>
          <a:noFill/>
          <a:ln w="9525">
            <a:noFill/>
            <a:miter lim="800000"/>
            <a:headEnd/>
            <a:tailEnd/>
          </a:ln>
        </p:spPr>
        <p:txBody>
          <a:bodyPr wrap="none">
            <a:spAutoFit/>
          </a:bodyPr>
          <a:lstStyle/>
          <a:p>
            <a:r>
              <a:rPr lang="zh-CN" altLang="zh-CN" sz="2400" b="1" dirty="0">
                <a:latin typeface="Times New Roman" panose="02020603050405020304" pitchFamily="18" charset="0"/>
                <a:ea typeface="宋体" panose="02010600030101010101" pitchFamily="2" charset="-122"/>
              </a:rPr>
              <a:t>④气体控制：</a:t>
            </a:r>
            <a:endParaRPr lang="zh-CN" altLang="en-US" sz="2400" b="1" dirty="0">
              <a:latin typeface="Times New Roman" panose="02020603050405020304" pitchFamily="18" charset="0"/>
              <a:ea typeface="宋体" panose="02010600030101010101" pitchFamily="2" charset="-122"/>
            </a:endParaRPr>
          </a:p>
        </p:txBody>
      </p:sp>
      <p:sp>
        <p:nvSpPr>
          <p:cNvPr id="16" name="矩形 15"/>
          <p:cNvSpPr>
            <a:spLocks noChangeArrowheads="1"/>
          </p:cNvSpPr>
          <p:nvPr/>
        </p:nvSpPr>
        <p:spPr bwMode="auto">
          <a:xfrm>
            <a:off x="3339439" y="5962438"/>
            <a:ext cx="7221057" cy="461665"/>
          </a:xfrm>
          <a:prstGeom prst="rect">
            <a:avLst/>
          </a:prstGeom>
          <a:noFill/>
          <a:ln w="9525">
            <a:noFill/>
            <a:miter lim="800000"/>
            <a:headEnd/>
            <a:tailEnd/>
          </a:ln>
        </p:spPr>
        <p:txBody>
          <a:bodyPr wrap="square">
            <a:spAutoFit/>
          </a:bodyPr>
          <a:lstStyle/>
          <a:p>
            <a:r>
              <a:rPr lang="zh-CN" altLang="zh-CN" sz="2400" b="1" dirty="0">
                <a:solidFill>
                  <a:srgbClr val="FF0000"/>
                </a:solidFill>
                <a:latin typeface="Times New Roman" panose="02020603050405020304" pitchFamily="18" charset="0"/>
                <a:ea typeface="宋体" panose="02010600030101010101" pitchFamily="2" charset="-122"/>
              </a:rPr>
              <a:t>前期需氧</a:t>
            </a:r>
            <a:r>
              <a:rPr lang="zh-CN" altLang="en-US" sz="2400" b="1" dirty="0">
                <a:solidFill>
                  <a:srgbClr val="FF0000"/>
                </a:solidFill>
                <a:latin typeface="Times New Roman" panose="02020603050405020304" pitchFamily="18" charset="0"/>
                <a:ea typeface="宋体" panose="02010600030101010101" pitchFamily="2" charset="-122"/>
              </a:rPr>
              <a:t>（酵母菌繁殖）</a:t>
            </a:r>
            <a:r>
              <a:rPr lang="zh-CN" altLang="zh-CN" sz="2400" b="1" dirty="0">
                <a:solidFill>
                  <a:srgbClr val="FF0000"/>
                </a:solidFill>
                <a:latin typeface="Times New Roman" panose="02020603050405020304" pitchFamily="18" charset="0"/>
                <a:ea typeface="宋体" panose="02010600030101010101" pitchFamily="2" charset="-122"/>
              </a:rPr>
              <a:t>，后期无氧</a:t>
            </a:r>
            <a:r>
              <a:rPr lang="zh-CN" altLang="en-US" sz="2400" b="1" dirty="0">
                <a:solidFill>
                  <a:srgbClr val="FF0000"/>
                </a:solidFill>
                <a:latin typeface="Times New Roman" panose="02020603050405020304" pitchFamily="18" charset="0"/>
                <a:ea typeface="宋体" panose="02010600030101010101" pitchFamily="2" charset="-122"/>
              </a:rPr>
              <a:t>（酒精发酵）</a:t>
            </a:r>
            <a:r>
              <a:rPr lang="zh-CN" altLang="zh-CN" sz="2400" b="1" dirty="0">
                <a:solidFill>
                  <a:srgbClr val="FF0000"/>
                </a:solidFill>
                <a:latin typeface="Times New Roman" panose="02020603050405020304" pitchFamily="18" charset="0"/>
                <a:ea typeface="宋体" panose="02010600030101010101" pitchFamily="2" charset="-122"/>
              </a:rPr>
              <a:t>。</a:t>
            </a:r>
            <a:endParaRPr lang="zh-CN" altLang="en-US" sz="2400" b="1" dirty="0">
              <a:solidFill>
                <a:srgbClr val="FF0000"/>
              </a:solidFill>
              <a:latin typeface="Times New Roman" panose="02020603050405020304" pitchFamily="18" charset="0"/>
              <a:ea typeface="宋体" panose="02010600030101010101" pitchFamily="2" charset="-122"/>
            </a:endParaRPr>
          </a:p>
        </p:txBody>
      </p:sp>
      <p:sp>
        <p:nvSpPr>
          <p:cNvPr id="17" name="TextBox 3"/>
          <p:cNvSpPr txBox="1">
            <a:spLocks noChangeArrowheads="1"/>
          </p:cNvSpPr>
          <p:nvPr/>
        </p:nvSpPr>
        <p:spPr bwMode="auto">
          <a:xfrm>
            <a:off x="1418541" y="281788"/>
            <a:ext cx="2348720" cy="523220"/>
          </a:xfrm>
          <a:prstGeom prst="rect">
            <a:avLst/>
          </a:prstGeom>
          <a:noFill/>
          <a:ln w="9525">
            <a:noFill/>
            <a:miter lim="800000"/>
            <a:headEnd/>
            <a:tailEnd/>
          </a:ln>
        </p:spPr>
        <p:txBody>
          <a:bodyPr wrap="none">
            <a:spAutoFit/>
          </a:bodyPr>
          <a:lstStyle/>
          <a:p>
            <a:r>
              <a:rPr lang="zh-CN" altLang="en-US" sz="2800" b="1" dirty="0">
                <a:latin typeface="Times New Roman" panose="02020603050405020304" pitchFamily="18" charset="0"/>
                <a:ea typeface="宋体" panose="02010600030101010101" pitchFamily="2" charset="-122"/>
                <a:cs typeface="Times New Roman" pitchFamily="18" charset="0"/>
              </a:rPr>
              <a:t>一、基础知识</a:t>
            </a:r>
          </a:p>
        </p:txBody>
      </p:sp>
      <p:sp>
        <p:nvSpPr>
          <p:cNvPr id="18" name="矩形 3"/>
          <p:cNvSpPr>
            <a:spLocks noChangeArrowheads="1"/>
          </p:cNvSpPr>
          <p:nvPr/>
        </p:nvSpPr>
        <p:spPr bwMode="auto">
          <a:xfrm>
            <a:off x="1553491" y="960362"/>
            <a:ext cx="3791423" cy="523220"/>
          </a:xfrm>
          <a:prstGeom prst="rect">
            <a:avLst/>
          </a:prstGeom>
          <a:noFill/>
          <a:ln w="9525">
            <a:noFill/>
            <a:miter lim="800000"/>
            <a:headEnd/>
            <a:tailEnd/>
          </a:ln>
        </p:spPr>
        <p:txBody>
          <a:bodyPr wrap="none">
            <a:spAutoFit/>
          </a:bodyPr>
          <a:lstStyle/>
          <a:p>
            <a:r>
              <a:rPr lang="zh-CN" altLang="zh-CN" sz="2800" b="1" dirty="0">
                <a:solidFill>
                  <a:srgbClr val="0000FF"/>
                </a:solidFill>
                <a:latin typeface="Times New Roman" pitchFamily="18" charset="0"/>
                <a:ea typeface="宋体" panose="02010600030101010101" pitchFamily="2" charset="-122"/>
                <a:cs typeface="Times New Roman" pitchFamily="18" charset="0"/>
              </a:rPr>
              <a:t>（一）果酒制作的原理</a:t>
            </a:r>
            <a:endParaRPr lang="zh-CN" altLang="en-US" sz="2800" b="1" dirty="0">
              <a:solidFill>
                <a:srgbClr val="0000FF"/>
              </a:solidFill>
              <a:latin typeface="Times New Roman" pitchFamily="18" charset="0"/>
              <a:ea typeface="宋体" panose="02010600030101010101" pitchFamily="2" charset="-122"/>
              <a:cs typeface="Times New Roman" pitchFamily="18" charset="0"/>
            </a:endParaRPr>
          </a:p>
        </p:txBody>
      </p:sp>
      <p:pic>
        <p:nvPicPr>
          <p:cNvPr id="4098" name="Picture 2" descr="C:\Users\Administrator\Desktop\timg.jpg"/>
          <p:cNvPicPr>
            <a:picLocks noChangeAspect="1" noChangeArrowheads="1"/>
          </p:cNvPicPr>
          <p:nvPr/>
        </p:nvPicPr>
        <p:blipFill>
          <a:blip r:embed="rId2" cstate="print"/>
          <a:srcRect/>
          <a:stretch>
            <a:fillRect/>
          </a:stretch>
        </p:blipFill>
        <p:spPr bwMode="auto">
          <a:xfrm>
            <a:off x="7896200" y="986072"/>
            <a:ext cx="3672408" cy="2056740"/>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098"/>
                                        </p:tgtEl>
                                        <p:attrNameLst>
                                          <p:attrName>style.visibility</p:attrName>
                                        </p:attrNameLst>
                                      </p:cBhvr>
                                      <p:to>
                                        <p:strVal val="visible"/>
                                      </p:to>
                                    </p:set>
                                    <p:animEffect transition="in" filter="wipe(down)">
                                      <p:cBhvr>
                                        <p:cTn id="11" dur="500"/>
                                        <p:tgtEl>
                                          <p:spTgt spid="4098"/>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childTnLst>
                          </p:cTn>
                        </p:par>
                        <p:par>
                          <p:cTn id="17" fill="hold">
                            <p:stCondLst>
                              <p:cond delay="500"/>
                            </p:stCondLst>
                            <p:childTnLst>
                              <p:par>
                                <p:cTn id="18" presetID="3" presetClass="entr" presetSubtype="1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linds(horizontal)">
                                      <p:cBhvr>
                                        <p:cTn id="25" dur="500"/>
                                        <p:tgtEl>
                                          <p:spTgt spid="11"/>
                                        </p:tgtEl>
                                      </p:cBhvr>
                                    </p:animEffect>
                                  </p:childTnLst>
                                </p:cTn>
                              </p:par>
                            </p:childTnLst>
                          </p:cTn>
                        </p:par>
                        <p:par>
                          <p:cTn id="26" fill="hold">
                            <p:stCondLst>
                              <p:cond delay="500"/>
                            </p:stCondLst>
                            <p:childTnLst>
                              <p:par>
                                <p:cTn id="27" presetID="3" presetClass="entr" presetSubtype="10"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linds(horizontal)">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nodeType="click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blinds(horizontal)">
                                      <p:cBhvr>
                                        <p:cTn id="34" dur="5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animEffect transition="in" filter="blinds(horizontal)">
                                      <p:cBhvr>
                                        <p:cTn id="39"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1" grpId="0"/>
      <p:bldP spid="12"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11"/>
          <p:cNvSpPr>
            <a:spLocks noChangeArrowheads="1"/>
          </p:cNvSpPr>
          <p:nvPr/>
        </p:nvSpPr>
        <p:spPr bwMode="auto">
          <a:xfrm>
            <a:off x="1821781" y="1908109"/>
            <a:ext cx="1422184" cy="461665"/>
          </a:xfrm>
          <a:prstGeom prst="rect">
            <a:avLst/>
          </a:prstGeom>
          <a:noFill/>
          <a:ln w="9525">
            <a:noFill/>
            <a:miter lim="800000"/>
            <a:headEnd/>
            <a:tailEnd/>
          </a:ln>
        </p:spPr>
        <p:txBody>
          <a:bodyPr wrap="none">
            <a:spAutoFit/>
          </a:bodyPr>
          <a:lstStyle/>
          <a:p>
            <a:r>
              <a:rPr lang="zh-CN" altLang="zh-CN" sz="2400" b="1" dirty="0">
                <a:latin typeface="Times New Roman" panose="02020603050405020304" pitchFamily="18" charset="0"/>
                <a:ea typeface="宋体" panose="02010600030101010101" pitchFamily="2" charset="-122"/>
              </a:rPr>
              <a:t>①菌种：</a:t>
            </a:r>
            <a:endParaRPr lang="zh-CN" altLang="en-US" sz="2400" b="1" dirty="0">
              <a:latin typeface="Times New Roman" panose="02020603050405020304" pitchFamily="18" charset="0"/>
              <a:ea typeface="宋体" panose="02010600030101010101" pitchFamily="2" charset="-122"/>
            </a:endParaRPr>
          </a:p>
        </p:txBody>
      </p:sp>
      <p:graphicFrame>
        <p:nvGraphicFramePr>
          <p:cNvPr id="13" name="表格 12"/>
          <p:cNvGraphicFramePr>
            <a:graphicFrameLocks noGrp="1"/>
          </p:cNvGraphicFramePr>
          <p:nvPr>
            <p:extLst>
              <p:ext uri="{D42A27DB-BD31-4B8C-83A1-F6EECF244321}">
                <p14:modId xmlns:p14="http://schemas.microsoft.com/office/powerpoint/2010/main" val="704385217"/>
              </p:ext>
            </p:extLst>
          </p:nvPr>
        </p:nvGraphicFramePr>
        <p:xfrm>
          <a:off x="2827795" y="1825762"/>
          <a:ext cx="1690678" cy="548640"/>
        </p:xfrm>
        <a:graphic>
          <a:graphicData uri="http://schemas.openxmlformats.org/drawingml/2006/table">
            <a:tbl>
              <a:tblPr/>
              <a:tblGrid>
                <a:gridCol w="1690678">
                  <a:extLst>
                    <a:ext uri="{9D8B030D-6E8A-4147-A177-3AD203B41FA5}">
                      <a16:colId xmlns:a16="http://schemas.microsoft.com/office/drawing/2014/main" val="20000"/>
                    </a:ext>
                  </a:extLst>
                </a:gridCol>
              </a:tblGrid>
              <a:tr h="0">
                <a:tc>
                  <a:txBody>
                    <a:bodyPr/>
                    <a:lstStyle/>
                    <a:p>
                      <a:pPr indent="266700" algn="just">
                        <a:lnSpc>
                          <a:spcPct val="150000"/>
                        </a:lnSpc>
                        <a:spcAft>
                          <a:spcPts val="0"/>
                        </a:spcAft>
                      </a:pP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醋酸</a:t>
                      </a:r>
                      <a:r>
                        <a:rPr lang="zh-CN" sz="2400" b="1" i="0" kern="100" baseline="0" dirty="0" smtClean="0">
                          <a:solidFill>
                            <a:srgbClr val="FF0000"/>
                          </a:solidFill>
                          <a:latin typeface="Times New Roman" panose="02020603050405020304" pitchFamily="18" charset="0"/>
                          <a:ea typeface="宋体" panose="02010600030101010101" pitchFamily="2" charset="-122"/>
                          <a:cs typeface="Times New Roman"/>
                        </a:rPr>
                        <a:t>菌</a:t>
                      </a:r>
                      <a:endParaRPr lang="zh-CN" sz="2400" b="1" i="0" kern="100" baseline="0" dirty="0">
                        <a:solidFill>
                          <a:srgbClr val="FF0000"/>
                        </a:solidFill>
                        <a:latin typeface="Times New Roman" panose="02020603050405020304" pitchFamily="18" charset="0"/>
                        <a:ea typeface="宋体" panose="02010600030101010101" pitchFamily="2" charset="-122"/>
                        <a:cs typeface="Courier New"/>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4" name="表格 13"/>
          <p:cNvGraphicFramePr>
            <a:graphicFrameLocks noGrp="1"/>
          </p:cNvGraphicFramePr>
          <p:nvPr>
            <p:extLst>
              <p:ext uri="{D42A27DB-BD31-4B8C-83A1-F6EECF244321}">
                <p14:modId xmlns:p14="http://schemas.microsoft.com/office/powerpoint/2010/main" val="1400244134"/>
              </p:ext>
            </p:extLst>
          </p:nvPr>
        </p:nvGraphicFramePr>
        <p:xfrm>
          <a:off x="1539864" y="2604663"/>
          <a:ext cx="2165496" cy="548640"/>
        </p:xfrm>
        <a:graphic>
          <a:graphicData uri="http://schemas.openxmlformats.org/drawingml/2006/table">
            <a:tbl>
              <a:tblPr/>
              <a:tblGrid>
                <a:gridCol w="2165496">
                  <a:extLst>
                    <a:ext uri="{9D8B030D-6E8A-4147-A177-3AD203B41FA5}">
                      <a16:colId xmlns:a16="http://schemas.microsoft.com/office/drawing/2014/main" val="20000"/>
                    </a:ext>
                  </a:extLst>
                </a:gridCol>
              </a:tblGrid>
              <a:tr h="0">
                <a:tc>
                  <a:txBody>
                    <a:bodyPr/>
                    <a:lstStyle/>
                    <a:p>
                      <a:pPr indent="266700" algn="l">
                        <a:lnSpc>
                          <a:spcPct val="150000"/>
                        </a:lnSpc>
                        <a:spcAft>
                          <a:spcPts val="0"/>
                        </a:spcAft>
                      </a:pPr>
                      <a:r>
                        <a:rPr lang="zh-CN" sz="2400" b="1" i="0" kern="100" baseline="0" dirty="0">
                          <a:latin typeface="Times New Roman" panose="02020603050405020304" pitchFamily="18" charset="0"/>
                          <a:ea typeface="宋体" panose="02010600030101010101" pitchFamily="2" charset="-122"/>
                          <a:cs typeface="Times New Roman"/>
                        </a:rPr>
                        <a:t>②发酵过程：</a:t>
                      </a:r>
                      <a:endParaRPr lang="zh-CN" sz="2400" b="1" i="0" kern="100" baseline="0" dirty="0">
                        <a:latin typeface="Times New Roman" panose="02020603050405020304" pitchFamily="18" charset="0"/>
                        <a:ea typeface="宋体" panose="02010600030101010101" pitchFamily="2" charset="-122"/>
                        <a:cs typeface="Courier New"/>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5" name="矩形 14"/>
          <p:cNvSpPr>
            <a:spLocks noChangeArrowheads="1"/>
          </p:cNvSpPr>
          <p:nvPr/>
        </p:nvSpPr>
        <p:spPr bwMode="auto">
          <a:xfrm>
            <a:off x="1760225" y="3413557"/>
            <a:ext cx="2967479" cy="461665"/>
          </a:xfrm>
          <a:prstGeom prst="rect">
            <a:avLst/>
          </a:prstGeom>
          <a:noFill/>
          <a:ln w="9525">
            <a:noFill/>
            <a:miter lim="800000"/>
            <a:headEnd/>
            <a:tailEnd/>
          </a:ln>
        </p:spPr>
        <p:txBody>
          <a:bodyPr wrap="none">
            <a:spAutoFit/>
          </a:bodyPr>
          <a:lstStyle/>
          <a:p>
            <a:r>
              <a:rPr lang="zh-CN" altLang="zh-CN" sz="2400" b="1" dirty="0">
                <a:latin typeface="Times New Roman" pitchFamily="18" charset="0"/>
                <a:ea typeface="宋体" panose="02010600030101010101" pitchFamily="2" charset="-122"/>
                <a:cs typeface="Times New Roman" pitchFamily="18" charset="0"/>
              </a:rPr>
              <a:t>氧气、糖源充足时</a:t>
            </a:r>
            <a:r>
              <a:rPr lang="zh-CN" altLang="zh-CN" sz="2400" dirty="0">
                <a:latin typeface="Times New Roman" pitchFamily="18" charset="0"/>
                <a:ea typeface="宋体" panose="02010600030101010101" pitchFamily="2" charset="-122"/>
                <a:cs typeface="Times New Roman" pitchFamily="18" charset="0"/>
              </a:rPr>
              <a:t>：</a:t>
            </a:r>
            <a:endParaRPr lang="zh-CN" altLang="en-US" sz="2400" dirty="0">
              <a:latin typeface="Times New Roman" pitchFamily="18" charset="0"/>
              <a:ea typeface="宋体" panose="02010600030101010101" pitchFamily="2" charset="-122"/>
              <a:cs typeface="Times New Roman" pitchFamily="18" charset="0"/>
            </a:endParaRPr>
          </a:p>
        </p:txBody>
      </p:sp>
      <p:graphicFrame>
        <p:nvGraphicFramePr>
          <p:cNvPr id="16" name="表格 15"/>
          <p:cNvGraphicFramePr>
            <a:graphicFrameLocks noGrp="1"/>
          </p:cNvGraphicFramePr>
          <p:nvPr>
            <p:extLst>
              <p:ext uri="{D42A27DB-BD31-4B8C-83A1-F6EECF244321}">
                <p14:modId xmlns:p14="http://schemas.microsoft.com/office/powerpoint/2010/main" val="1423313687"/>
              </p:ext>
            </p:extLst>
          </p:nvPr>
        </p:nvGraphicFramePr>
        <p:xfrm>
          <a:off x="4276420" y="3346759"/>
          <a:ext cx="6300192" cy="502920"/>
        </p:xfrm>
        <a:graphic>
          <a:graphicData uri="http://schemas.openxmlformats.org/drawingml/2006/table">
            <a:tbl>
              <a:tblPr/>
              <a:tblGrid>
                <a:gridCol w="6300192">
                  <a:extLst>
                    <a:ext uri="{9D8B030D-6E8A-4147-A177-3AD203B41FA5}">
                      <a16:colId xmlns:a16="http://schemas.microsoft.com/office/drawing/2014/main" val="20000"/>
                    </a:ext>
                  </a:extLst>
                </a:gridCol>
              </a:tblGrid>
              <a:tr h="0">
                <a:tc>
                  <a:txBody>
                    <a:bodyPr/>
                    <a:lstStyle/>
                    <a:p>
                      <a:pPr indent="266700" algn="l">
                        <a:lnSpc>
                          <a:spcPct val="150000"/>
                        </a:lnSpc>
                        <a:spcAft>
                          <a:spcPts val="0"/>
                        </a:spcAft>
                      </a:pPr>
                      <a:r>
                        <a:rPr lang="en-US" sz="2200" b="1" i="0" kern="100" dirty="0">
                          <a:solidFill>
                            <a:srgbClr val="FF0000"/>
                          </a:solidFill>
                          <a:latin typeface="Times New Roman" pitchFamily="18" charset="0"/>
                          <a:ea typeface="宋体" panose="02010600030101010101" pitchFamily="2" charset="-122"/>
                          <a:cs typeface="Times New Roman" pitchFamily="18" charset="0"/>
                        </a:rPr>
                        <a:t>C</a:t>
                      </a:r>
                      <a:r>
                        <a:rPr lang="en-US" sz="2200" b="1" i="0" kern="100" baseline="-25000" dirty="0">
                          <a:solidFill>
                            <a:srgbClr val="FF0000"/>
                          </a:solidFill>
                          <a:latin typeface="Times New Roman" pitchFamily="18" charset="0"/>
                          <a:ea typeface="宋体" panose="02010600030101010101" pitchFamily="2" charset="-122"/>
                          <a:cs typeface="Times New Roman" pitchFamily="18" charset="0"/>
                        </a:rPr>
                        <a:t>6</a:t>
                      </a:r>
                      <a:r>
                        <a:rPr lang="en-US" sz="2200" b="1" i="0" kern="100" dirty="0">
                          <a:solidFill>
                            <a:srgbClr val="FF0000"/>
                          </a:solidFill>
                          <a:latin typeface="Times New Roman" pitchFamily="18" charset="0"/>
                          <a:ea typeface="宋体" panose="02010600030101010101" pitchFamily="2" charset="-122"/>
                          <a:cs typeface="Times New Roman" pitchFamily="18" charset="0"/>
                        </a:rPr>
                        <a:t>H</a:t>
                      </a:r>
                      <a:r>
                        <a:rPr lang="en-US" sz="2200" b="1" i="0" kern="100" baseline="-25000" dirty="0">
                          <a:solidFill>
                            <a:srgbClr val="FF0000"/>
                          </a:solidFill>
                          <a:latin typeface="Times New Roman" pitchFamily="18" charset="0"/>
                          <a:ea typeface="宋体" panose="02010600030101010101" pitchFamily="2" charset="-122"/>
                          <a:cs typeface="Times New Roman" pitchFamily="18" charset="0"/>
                        </a:rPr>
                        <a:t>12</a:t>
                      </a:r>
                      <a:r>
                        <a:rPr lang="en-US" sz="2200" b="1" i="0" kern="100" dirty="0">
                          <a:solidFill>
                            <a:srgbClr val="FF0000"/>
                          </a:solidFill>
                          <a:latin typeface="Times New Roman" pitchFamily="18" charset="0"/>
                          <a:ea typeface="宋体" panose="02010600030101010101" pitchFamily="2" charset="-122"/>
                          <a:cs typeface="Times New Roman" pitchFamily="18" charset="0"/>
                        </a:rPr>
                        <a:t>O</a:t>
                      </a:r>
                      <a:r>
                        <a:rPr lang="en-US" sz="2200" b="1" i="0" kern="100" baseline="-25000" dirty="0">
                          <a:solidFill>
                            <a:srgbClr val="FF0000"/>
                          </a:solidFill>
                          <a:latin typeface="Times New Roman" pitchFamily="18" charset="0"/>
                          <a:ea typeface="宋体" panose="02010600030101010101" pitchFamily="2" charset="-122"/>
                          <a:cs typeface="Times New Roman" pitchFamily="18" charset="0"/>
                        </a:rPr>
                        <a:t>6</a:t>
                      </a:r>
                      <a:r>
                        <a:rPr lang="zh-CN" sz="2200" b="1" i="0" kern="100" dirty="0">
                          <a:solidFill>
                            <a:srgbClr val="FF0000"/>
                          </a:solidFill>
                          <a:latin typeface="Times New Roman" pitchFamily="18" charset="0"/>
                          <a:ea typeface="宋体" panose="02010600030101010101" pitchFamily="2" charset="-122"/>
                          <a:cs typeface="Times New Roman" pitchFamily="18" charset="0"/>
                        </a:rPr>
                        <a:t>＋</a:t>
                      </a:r>
                      <a:r>
                        <a:rPr lang="en-US" sz="2200" b="1" i="0" kern="100" dirty="0" smtClean="0">
                          <a:solidFill>
                            <a:srgbClr val="FF0000"/>
                          </a:solidFill>
                          <a:latin typeface="Times New Roman" pitchFamily="18" charset="0"/>
                          <a:ea typeface="宋体" panose="02010600030101010101" pitchFamily="2" charset="-122"/>
                          <a:cs typeface="Times New Roman" pitchFamily="18" charset="0"/>
                        </a:rPr>
                        <a:t>2O</a:t>
                      </a:r>
                      <a:r>
                        <a:rPr lang="en-US" sz="2200" b="1" i="0" kern="100" baseline="-25000" dirty="0" smtClean="0">
                          <a:solidFill>
                            <a:srgbClr val="FF0000"/>
                          </a:solidFill>
                          <a:latin typeface="Times New Roman" pitchFamily="18" charset="0"/>
                          <a:ea typeface="宋体" panose="02010600030101010101" pitchFamily="2" charset="-122"/>
                          <a:cs typeface="Times New Roman" pitchFamily="18" charset="0"/>
                        </a:rPr>
                        <a:t>2   →  </a:t>
                      </a:r>
                      <a:r>
                        <a:rPr lang="en-US" sz="2200" b="1" i="0" kern="100" dirty="0" smtClean="0">
                          <a:solidFill>
                            <a:srgbClr val="FF0000"/>
                          </a:solidFill>
                          <a:latin typeface="Times New Roman" pitchFamily="18" charset="0"/>
                          <a:ea typeface="宋体" panose="02010600030101010101" pitchFamily="2" charset="-122"/>
                          <a:cs typeface="Times New Roman" pitchFamily="18" charset="0"/>
                        </a:rPr>
                        <a:t>2CH</a:t>
                      </a:r>
                      <a:r>
                        <a:rPr lang="en-US" sz="2200" b="1" i="0" kern="100" baseline="-25000" dirty="0" smtClean="0">
                          <a:solidFill>
                            <a:srgbClr val="FF0000"/>
                          </a:solidFill>
                          <a:latin typeface="Times New Roman" pitchFamily="18" charset="0"/>
                          <a:ea typeface="宋体" panose="02010600030101010101" pitchFamily="2" charset="-122"/>
                          <a:cs typeface="Times New Roman" pitchFamily="18" charset="0"/>
                        </a:rPr>
                        <a:t>3</a:t>
                      </a:r>
                      <a:r>
                        <a:rPr lang="en-US" sz="2200" b="1" i="0" kern="100" dirty="0" smtClean="0">
                          <a:solidFill>
                            <a:srgbClr val="FF0000"/>
                          </a:solidFill>
                          <a:latin typeface="Times New Roman" pitchFamily="18" charset="0"/>
                          <a:ea typeface="宋体" panose="02010600030101010101" pitchFamily="2" charset="-122"/>
                          <a:cs typeface="Times New Roman" pitchFamily="18" charset="0"/>
                        </a:rPr>
                        <a:t>COOH</a:t>
                      </a:r>
                      <a:r>
                        <a:rPr lang="zh-CN" sz="2200" b="1" i="0" kern="100" dirty="0">
                          <a:solidFill>
                            <a:srgbClr val="FF0000"/>
                          </a:solidFill>
                          <a:latin typeface="Times New Roman" pitchFamily="18" charset="0"/>
                          <a:ea typeface="宋体" panose="02010600030101010101" pitchFamily="2" charset="-122"/>
                          <a:cs typeface="Times New Roman" pitchFamily="18" charset="0"/>
                        </a:rPr>
                        <a:t>＋</a:t>
                      </a:r>
                      <a:r>
                        <a:rPr lang="en-US" sz="2200" b="1" i="0" kern="100" dirty="0">
                          <a:solidFill>
                            <a:srgbClr val="FF0000"/>
                          </a:solidFill>
                          <a:latin typeface="Times New Roman" pitchFamily="18" charset="0"/>
                          <a:ea typeface="宋体" panose="02010600030101010101" pitchFamily="2" charset="-122"/>
                          <a:cs typeface="Times New Roman" pitchFamily="18" charset="0"/>
                        </a:rPr>
                        <a:t>2CO</a:t>
                      </a:r>
                      <a:r>
                        <a:rPr lang="en-US" sz="2200" b="1" i="0" kern="100" baseline="-25000" dirty="0">
                          <a:solidFill>
                            <a:srgbClr val="FF0000"/>
                          </a:solidFill>
                          <a:latin typeface="Times New Roman" pitchFamily="18" charset="0"/>
                          <a:ea typeface="宋体" panose="02010600030101010101" pitchFamily="2" charset="-122"/>
                          <a:cs typeface="Times New Roman" pitchFamily="18" charset="0"/>
                        </a:rPr>
                        <a:t>2</a:t>
                      </a:r>
                      <a:r>
                        <a:rPr lang="zh-CN" sz="2200" b="1" i="0" kern="100" dirty="0">
                          <a:solidFill>
                            <a:srgbClr val="FF0000"/>
                          </a:solidFill>
                          <a:latin typeface="Times New Roman" pitchFamily="18" charset="0"/>
                          <a:ea typeface="宋体" panose="02010600030101010101" pitchFamily="2" charset="-122"/>
                          <a:cs typeface="Times New Roman" pitchFamily="18" charset="0"/>
                        </a:rPr>
                        <a:t>＋</a:t>
                      </a:r>
                      <a:r>
                        <a:rPr lang="en-US" sz="2200" b="1" i="0" kern="100" dirty="0">
                          <a:solidFill>
                            <a:srgbClr val="FF0000"/>
                          </a:solidFill>
                          <a:latin typeface="Times New Roman" pitchFamily="18" charset="0"/>
                          <a:ea typeface="宋体" panose="02010600030101010101" pitchFamily="2" charset="-122"/>
                          <a:cs typeface="Times New Roman" pitchFamily="18" charset="0"/>
                        </a:rPr>
                        <a:t>2H</a:t>
                      </a:r>
                      <a:r>
                        <a:rPr lang="en-US" sz="2200" b="1" i="0" kern="100" baseline="-25000" dirty="0">
                          <a:solidFill>
                            <a:srgbClr val="FF0000"/>
                          </a:solidFill>
                          <a:latin typeface="Times New Roman" pitchFamily="18" charset="0"/>
                          <a:ea typeface="宋体" panose="02010600030101010101" pitchFamily="2" charset="-122"/>
                          <a:cs typeface="Times New Roman" pitchFamily="18" charset="0"/>
                        </a:rPr>
                        <a:t>2</a:t>
                      </a:r>
                      <a:r>
                        <a:rPr lang="en-US" sz="2200" b="1" i="0" kern="100" dirty="0">
                          <a:solidFill>
                            <a:srgbClr val="FF0000"/>
                          </a:solidFill>
                          <a:latin typeface="Times New Roman" pitchFamily="18" charset="0"/>
                          <a:ea typeface="宋体" panose="02010600030101010101" pitchFamily="2" charset="-122"/>
                          <a:cs typeface="Times New Roman" pitchFamily="18" charset="0"/>
                        </a:rPr>
                        <a:t>O</a:t>
                      </a:r>
                      <a:r>
                        <a:rPr lang="zh-CN" sz="2200" b="1" i="0" kern="100" dirty="0">
                          <a:solidFill>
                            <a:srgbClr val="FF0000"/>
                          </a:solidFill>
                          <a:latin typeface="Times New Roman" pitchFamily="18" charset="0"/>
                          <a:ea typeface="宋体" panose="02010600030101010101" pitchFamily="2" charset="-122"/>
                          <a:cs typeface="Times New Roman" pitchFamily="18" charset="0"/>
                        </a:rPr>
                        <a:t>；</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7" name="TextBox 16"/>
          <p:cNvSpPr txBox="1">
            <a:spLocks noChangeArrowheads="1"/>
          </p:cNvSpPr>
          <p:nvPr/>
        </p:nvSpPr>
        <p:spPr bwMode="auto">
          <a:xfrm>
            <a:off x="6339024" y="3257589"/>
            <a:ext cx="494046" cy="461665"/>
          </a:xfrm>
          <a:prstGeom prst="rect">
            <a:avLst/>
          </a:prstGeom>
          <a:noFill/>
          <a:ln w="9525">
            <a:noFill/>
            <a:miter lim="800000"/>
            <a:headEnd/>
            <a:tailEnd/>
          </a:ln>
        </p:spPr>
        <p:txBody>
          <a:bodyPr wrap="none">
            <a:spAutoFit/>
          </a:bodyPr>
          <a:lstStyle/>
          <a:p>
            <a:r>
              <a:rPr lang="zh-CN" altLang="en-US" sz="2400" b="1" dirty="0">
                <a:solidFill>
                  <a:srgbClr val="FF0000"/>
                </a:solidFill>
                <a:latin typeface="Times New Roman" panose="02020603050405020304" pitchFamily="18" charset="0"/>
                <a:ea typeface="宋体" panose="02010600030101010101" pitchFamily="2" charset="-122"/>
                <a:cs typeface="Times New Roman" pitchFamily="18" charset="0"/>
              </a:rPr>
              <a:t>酶</a:t>
            </a:r>
          </a:p>
        </p:txBody>
      </p:sp>
      <p:sp>
        <p:nvSpPr>
          <p:cNvPr id="18" name="矩形 17"/>
          <p:cNvSpPr>
            <a:spLocks noChangeArrowheads="1"/>
          </p:cNvSpPr>
          <p:nvPr/>
        </p:nvSpPr>
        <p:spPr bwMode="auto">
          <a:xfrm>
            <a:off x="1750884" y="4204582"/>
            <a:ext cx="3587842" cy="461665"/>
          </a:xfrm>
          <a:prstGeom prst="rect">
            <a:avLst/>
          </a:prstGeom>
          <a:noFill/>
          <a:ln w="9525">
            <a:noFill/>
            <a:miter lim="800000"/>
            <a:headEnd/>
            <a:tailEnd/>
          </a:ln>
        </p:spPr>
        <p:txBody>
          <a:bodyPr wrap="none">
            <a:spAutoFit/>
          </a:bodyPr>
          <a:lstStyle/>
          <a:p>
            <a:r>
              <a:rPr lang="zh-CN" altLang="zh-CN" sz="2400" b="1" dirty="0">
                <a:latin typeface="Times New Roman" pitchFamily="18" charset="0"/>
                <a:ea typeface="宋体" panose="02010600030101010101" pitchFamily="2" charset="-122"/>
                <a:cs typeface="Times New Roman" pitchFamily="18" charset="0"/>
              </a:rPr>
              <a:t>缺少糖源、氧气充足时：</a:t>
            </a:r>
            <a:endParaRPr lang="zh-CN" altLang="en-US" sz="2400" b="1" dirty="0">
              <a:latin typeface="Times New Roman" pitchFamily="18" charset="0"/>
              <a:ea typeface="宋体" panose="02010600030101010101" pitchFamily="2" charset="-122"/>
              <a:cs typeface="Times New Roman" pitchFamily="18" charset="0"/>
            </a:endParaRPr>
          </a:p>
        </p:txBody>
      </p:sp>
      <p:sp>
        <p:nvSpPr>
          <p:cNvPr id="19" name="矩形 18"/>
          <p:cNvSpPr>
            <a:spLocks noChangeArrowheads="1"/>
          </p:cNvSpPr>
          <p:nvPr/>
        </p:nvSpPr>
        <p:spPr bwMode="auto">
          <a:xfrm>
            <a:off x="5129439" y="4185082"/>
            <a:ext cx="5195653" cy="461665"/>
          </a:xfrm>
          <a:prstGeom prst="rect">
            <a:avLst/>
          </a:prstGeom>
          <a:noFill/>
          <a:ln w="9525">
            <a:noFill/>
            <a:miter lim="800000"/>
            <a:headEnd/>
            <a:tailEnd/>
          </a:ln>
        </p:spPr>
        <p:txBody>
          <a:bodyPr wrap="none">
            <a:spAutoFit/>
          </a:bodyPr>
          <a:lstStyle/>
          <a:p>
            <a:r>
              <a:rPr lang="en-US" altLang="zh-CN" sz="2400" b="1" dirty="0">
                <a:solidFill>
                  <a:srgbClr val="FF0000"/>
                </a:solidFill>
                <a:latin typeface="Times New Roman" pitchFamily="18" charset="0"/>
                <a:ea typeface="宋体" panose="02010600030101010101" pitchFamily="2" charset="-122"/>
                <a:cs typeface="Times New Roman" pitchFamily="18" charset="0"/>
              </a:rPr>
              <a:t>C</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2</a:t>
            </a:r>
            <a:r>
              <a:rPr lang="en-US" altLang="zh-CN" sz="2400" b="1" dirty="0">
                <a:solidFill>
                  <a:srgbClr val="FF0000"/>
                </a:solidFill>
                <a:latin typeface="Times New Roman" pitchFamily="18" charset="0"/>
                <a:ea typeface="宋体" panose="02010600030101010101" pitchFamily="2" charset="-122"/>
                <a:cs typeface="Times New Roman" pitchFamily="18" charset="0"/>
              </a:rPr>
              <a:t>H</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5</a:t>
            </a:r>
            <a:r>
              <a:rPr lang="en-US" altLang="zh-CN" sz="2400" b="1" dirty="0">
                <a:solidFill>
                  <a:srgbClr val="FF0000"/>
                </a:solidFill>
                <a:latin typeface="Times New Roman" pitchFamily="18" charset="0"/>
                <a:ea typeface="宋体" panose="02010600030101010101" pitchFamily="2" charset="-122"/>
                <a:cs typeface="Times New Roman" pitchFamily="18" charset="0"/>
              </a:rPr>
              <a:t>OH</a:t>
            </a:r>
            <a:r>
              <a:rPr lang="zh-CN" altLang="zh-CN" sz="2400" b="1" dirty="0">
                <a:solidFill>
                  <a:srgbClr val="FF0000"/>
                </a:solidFill>
                <a:latin typeface="Times New Roman" pitchFamily="18" charset="0"/>
                <a:ea typeface="宋体" panose="02010600030101010101" pitchFamily="2" charset="-122"/>
                <a:cs typeface="Times New Roman" pitchFamily="18" charset="0"/>
              </a:rPr>
              <a:t>＋</a:t>
            </a:r>
            <a:r>
              <a:rPr lang="en-US" altLang="zh-CN" sz="2400" b="1" dirty="0">
                <a:solidFill>
                  <a:srgbClr val="FF0000"/>
                </a:solidFill>
                <a:latin typeface="Times New Roman" pitchFamily="18" charset="0"/>
                <a:ea typeface="宋体" panose="02010600030101010101" pitchFamily="2" charset="-122"/>
                <a:cs typeface="Times New Roman" pitchFamily="18" charset="0"/>
              </a:rPr>
              <a:t>O</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2   →   </a:t>
            </a:r>
            <a:r>
              <a:rPr lang="en-US" altLang="zh-CN" sz="2400" b="1" dirty="0">
                <a:solidFill>
                  <a:srgbClr val="FF0000"/>
                </a:solidFill>
                <a:latin typeface="Times New Roman" pitchFamily="18" charset="0"/>
                <a:ea typeface="宋体" panose="02010600030101010101" pitchFamily="2" charset="-122"/>
                <a:cs typeface="Times New Roman" pitchFamily="18" charset="0"/>
              </a:rPr>
              <a:t>CH</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3</a:t>
            </a:r>
            <a:r>
              <a:rPr lang="en-US" altLang="zh-CN" sz="2400" b="1" dirty="0">
                <a:solidFill>
                  <a:srgbClr val="FF0000"/>
                </a:solidFill>
                <a:latin typeface="Times New Roman" pitchFamily="18" charset="0"/>
                <a:ea typeface="宋体" panose="02010600030101010101" pitchFamily="2" charset="-122"/>
                <a:cs typeface="Times New Roman" pitchFamily="18" charset="0"/>
              </a:rPr>
              <a:t>COOH</a:t>
            </a:r>
            <a:r>
              <a:rPr lang="zh-CN" altLang="zh-CN" sz="2400" b="1" dirty="0">
                <a:solidFill>
                  <a:srgbClr val="FF0000"/>
                </a:solidFill>
                <a:latin typeface="Times New Roman" pitchFamily="18" charset="0"/>
                <a:ea typeface="宋体" panose="02010600030101010101" pitchFamily="2" charset="-122"/>
                <a:cs typeface="Times New Roman" pitchFamily="18" charset="0"/>
              </a:rPr>
              <a:t>＋</a:t>
            </a:r>
            <a:r>
              <a:rPr lang="en-US" altLang="zh-CN" sz="2400" b="1" dirty="0">
                <a:solidFill>
                  <a:srgbClr val="FF0000"/>
                </a:solidFill>
                <a:latin typeface="Times New Roman" pitchFamily="18" charset="0"/>
                <a:ea typeface="宋体" panose="02010600030101010101" pitchFamily="2" charset="-122"/>
                <a:cs typeface="Times New Roman" pitchFamily="18" charset="0"/>
              </a:rPr>
              <a:t>H</a:t>
            </a:r>
            <a:r>
              <a:rPr lang="en-US" altLang="zh-CN" sz="2400" b="1" baseline="-25000" dirty="0">
                <a:solidFill>
                  <a:srgbClr val="FF0000"/>
                </a:solidFill>
                <a:latin typeface="Times New Roman" pitchFamily="18" charset="0"/>
                <a:ea typeface="宋体" panose="02010600030101010101" pitchFamily="2" charset="-122"/>
                <a:cs typeface="Times New Roman" pitchFamily="18" charset="0"/>
              </a:rPr>
              <a:t>2</a:t>
            </a:r>
            <a:r>
              <a:rPr lang="en-US" altLang="zh-CN" sz="2400" b="1" dirty="0">
                <a:solidFill>
                  <a:srgbClr val="FF0000"/>
                </a:solidFill>
                <a:latin typeface="Times New Roman" pitchFamily="18" charset="0"/>
                <a:ea typeface="宋体" panose="02010600030101010101" pitchFamily="2" charset="-122"/>
                <a:cs typeface="Times New Roman" pitchFamily="18" charset="0"/>
              </a:rPr>
              <a:t>O</a:t>
            </a:r>
            <a:r>
              <a:rPr lang="zh-CN" altLang="zh-CN" sz="2400" b="1" dirty="0">
                <a:solidFill>
                  <a:srgbClr val="FF0000"/>
                </a:solidFill>
                <a:latin typeface="Times New Roman" pitchFamily="18" charset="0"/>
                <a:ea typeface="宋体" panose="02010600030101010101" pitchFamily="2" charset="-122"/>
                <a:cs typeface="Times New Roman" pitchFamily="18" charset="0"/>
              </a:rPr>
              <a:t>。</a:t>
            </a:r>
            <a:endParaRPr lang="zh-CN"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20" name="TextBox 19"/>
          <p:cNvSpPr txBox="1">
            <a:spLocks noChangeArrowheads="1"/>
          </p:cNvSpPr>
          <p:nvPr/>
        </p:nvSpPr>
        <p:spPr bwMode="auto">
          <a:xfrm>
            <a:off x="6821367" y="4113644"/>
            <a:ext cx="494046" cy="461665"/>
          </a:xfrm>
          <a:prstGeom prst="rect">
            <a:avLst/>
          </a:prstGeom>
          <a:noFill/>
          <a:ln w="9525">
            <a:noFill/>
            <a:miter lim="800000"/>
            <a:headEnd/>
            <a:tailEnd/>
          </a:ln>
        </p:spPr>
        <p:txBody>
          <a:bodyPr wrap="none">
            <a:spAutoFit/>
          </a:bodyPr>
          <a:lstStyle/>
          <a:p>
            <a:r>
              <a:rPr lang="zh-CN" altLang="en-US" sz="2400" b="1" dirty="0">
                <a:solidFill>
                  <a:srgbClr val="FF0000"/>
                </a:solidFill>
                <a:latin typeface="Times New Roman" panose="02020603050405020304" pitchFamily="18" charset="0"/>
                <a:ea typeface="宋体" panose="02010600030101010101" pitchFamily="2" charset="-122"/>
                <a:cs typeface="Times New Roman" pitchFamily="18" charset="0"/>
              </a:rPr>
              <a:t>酶</a:t>
            </a:r>
          </a:p>
        </p:txBody>
      </p:sp>
      <p:sp>
        <p:nvSpPr>
          <p:cNvPr id="21" name="矩形 20"/>
          <p:cNvSpPr>
            <a:spLocks noChangeArrowheads="1"/>
          </p:cNvSpPr>
          <p:nvPr/>
        </p:nvSpPr>
        <p:spPr bwMode="auto">
          <a:xfrm>
            <a:off x="1965205" y="4961234"/>
            <a:ext cx="2040943" cy="461665"/>
          </a:xfrm>
          <a:prstGeom prst="rect">
            <a:avLst/>
          </a:prstGeom>
          <a:noFill/>
          <a:ln w="9525">
            <a:noFill/>
            <a:miter lim="800000"/>
            <a:headEnd/>
            <a:tailEnd/>
          </a:ln>
        </p:spPr>
        <p:txBody>
          <a:bodyPr wrap="none">
            <a:spAutoFit/>
          </a:bodyPr>
          <a:lstStyle/>
          <a:p>
            <a:r>
              <a:rPr lang="zh-CN" altLang="zh-CN" sz="2400" b="1" dirty="0">
                <a:latin typeface="Times New Roman" panose="02020603050405020304" pitchFamily="18" charset="0"/>
                <a:ea typeface="宋体" panose="02010600030101010101" pitchFamily="2" charset="-122"/>
              </a:rPr>
              <a:t>③温度控制：</a:t>
            </a:r>
            <a:endParaRPr lang="zh-CN" altLang="en-US" sz="2400" b="1" dirty="0">
              <a:latin typeface="Times New Roman" panose="02020603050405020304" pitchFamily="18" charset="0"/>
              <a:ea typeface="宋体" panose="02010600030101010101" pitchFamily="2" charset="-122"/>
            </a:endParaRPr>
          </a:p>
        </p:txBody>
      </p:sp>
      <p:sp>
        <p:nvSpPr>
          <p:cNvPr id="22" name="矩形 21"/>
          <p:cNvSpPr>
            <a:spLocks noChangeArrowheads="1"/>
          </p:cNvSpPr>
          <p:nvPr/>
        </p:nvSpPr>
        <p:spPr bwMode="auto">
          <a:xfrm>
            <a:off x="3822340" y="4973854"/>
            <a:ext cx="2733441" cy="461665"/>
          </a:xfrm>
          <a:prstGeom prst="rect">
            <a:avLst/>
          </a:prstGeom>
          <a:noFill/>
          <a:ln w="9525">
            <a:noFill/>
            <a:miter lim="800000"/>
            <a:headEnd/>
            <a:tailEnd/>
          </a:ln>
        </p:spPr>
        <p:txBody>
          <a:bodyPr wrap="none">
            <a:spAutoFit/>
          </a:bodyPr>
          <a:lstStyle/>
          <a:p>
            <a:r>
              <a:rPr lang="zh-CN" altLang="zh-CN" sz="2400" b="1" dirty="0">
                <a:solidFill>
                  <a:srgbClr val="FF0000"/>
                </a:solidFill>
                <a:latin typeface="Times New Roman" pitchFamily="18" charset="0"/>
                <a:ea typeface="宋体" panose="02010600030101010101" pitchFamily="2" charset="-122"/>
                <a:cs typeface="Times New Roman" pitchFamily="18" charset="0"/>
              </a:rPr>
              <a:t>最适为</a:t>
            </a:r>
            <a:r>
              <a:rPr lang="en-US" altLang="zh-CN" sz="2400" b="1" dirty="0">
                <a:solidFill>
                  <a:srgbClr val="FF0000"/>
                </a:solidFill>
                <a:latin typeface="Times New Roman" pitchFamily="18" charset="0"/>
                <a:ea typeface="宋体" panose="02010600030101010101" pitchFamily="2" charset="-122"/>
                <a:cs typeface="Times New Roman" pitchFamily="18" charset="0"/>
              </a:rPr>
              <a:t>30</a:t>
            </a:r>
            <a:r>
              <a:rPr lang="zh-CN" altLang="zh-CN" sz="2400" b="1" dirty="0">
                <a:solidFill>
                  <a:srgbClr val="FF0000"/>
                </a:solidFill>
                <a:latin typeface="Times New Roman" pitchFamily="18" charset="0"/>
                <a:ea typeface="宋体" panose="02010600030101010101" pitchFamily="2" charset="-122"/>
                <a:cs typeface="Times New Roman" pitchFamily="18" charset="0"/>
              </a:rPr>
              <a:t>～</a:t>
            </a:r>
            <a:r>
              <a:rPr lang="en-US" altLang="zh-CN" sz="2400" b="1" dirty="0">
                <a:solidFill>
                  <a:srgbClr val="FF0000"/>
                </a:solidFill>
                <a:latin typeface="Times New Roman" pitchFamily="18" charset="0"/>
                <a:ea typeface="宋体" panose="02010600030101010101" pitchFamily="2" charset="-122"/>
                <a:cs typeface="Times New Roman" pitchFamily="18" charset="0"/>
              </a:rPr>
              <a:t>35 ℃</a:t>
            </a:r>
            <a:r>
              <a:rPr lang="zh-CN" altLang="zh-CN" sz="2400" b="1" dirty="0">
                <a:solidFill>
                  <a:srgbClr val="FF0000"/>
                </a:solidFill>
                <a:latin typeface="Times New Roman" pitchFamily="18" charset="0"/>
                <a:ea typeface="宋体" panose="02010600030101010101" pitchFamily="2" charset="-122"/>
                <a:cs typeface="Times New Roman" pitchFamily="18" charset="0"/>
              </a:rPr>
              <a:t>。</a:t>
            </a:r>
            <a:endParaRPr lang="zh-CN" altLang="en-US" sz="2400" b="1" dirty="0">
              <a:solidFill>
                <a:srgbClr val="FF0000"/>
              </a:solidFill>
              <a:latin typeface="Times New Roman" pitchFamily="18" charset="0"/>
              <a:ea typeface="宋体" panose="02010600030101010101" pitchFamily="2" charset="-122"/>
              <a:cs typeface="Times New Roman" pitchFamily="18" charset="0"/>
            </a:endParaRPr>
          </a:p>
        </p:txBody>
      </p:sp>
      <p:sp>
        <p:nvSpPr>
          <p:cNvPr id="23" name="矩形 22"/>
          <p:cNvSpPr>
            <a:spLocks noChangeArrowheads="1"/>
          </p:cNvSpPr>
          <p:nvPr/>
        </p:nvSpPr>
        <p:spPr bwMode="auto">
          <a:xfrm>
            <a:off x="1972164" y="5631631"/>
            <a:ext cx="2040943" cy="461665"/>
          </a:xfrm>
          <a:prstGeom prst="rect">
            <a:avLst/>
          </a:prstGeom>
          <a:noFill/>
          <a:ln w="9525">
            <a:noFill/>
            <a:miter lim="800000"/>
            <a:headEnd/>
            <a:tailEnd/>
          </a:ln>
        </p:spPr>
        <p:txBody>
          <a:bodyPr wrap="none">
            <a:spAutoFit/>
          </a:bodyPr>
          <a:lstStyle/>
          <a:p>
            <a:r>
              <a:rPr lang="zh-CN" altLang="zh-CN" sz="2400" b="1" dirty="0">
                <a:latin typeface="Times New Roman" panose="02020603050405020304" pitchFamily="18" charset="0"/>
                <a:ea typeface="宋体" panose="02010600030101010101" pitchFamily="2" charset="-122"/>
              </a:rPr>
              <a:t>④气体控制：</a:t>
            </a:r>
            <a:endParaRPr lang="zh-CN" altLang="en-US" sz="2400" b="1" dirty="0">
              <a:latin typeface="Times New Roman" panose="02020603050405020304" pitchFamily="18" charset="0"/>
              <a:ea typeface="宋体" panose="02010600030101010101" pitchFamily="2" charset="-122"/>
            </a:endParaRPr>
          </a:p>
        </p:txBody>
      </p:sp>
      <p:graphicFrame>
        <p:nvGraphicFramePr>
          <p:cNvPr id="24" name="表格 23"/>
          <p:cNvGraphicFramePr>
            <a:graphicFrameLocks noGrp="1"/>
          </p:cNvGraphicFramePr>
          <p:nvPr>
            <p:extLst>
              <p:ext uri="{D42A27DB-BD31-4B8C-83A1-F6EECF244321}">
                <p14:modId xmlns:p14="http://schemas.microsoft.com/office/powerpoint/2010/main" val="981810475"/>
              </p:ext>
            </p:extLst>
          </p:nvPr>
        </p:nvGraphicFramePr>
        <p:xfrm>
          <a:off x="3544805" y="5590376"/>
          <a:ext cx="2500330" cy="502920"/>
        </p:xfrm>
        <a:graphic>
          <a:graphicData uri="http://schemas.openxmlformats.org/drawingml/2006/table">
            <a:tbl>
              <a:tblPr/>
              <a:tblGrid>
                <a:gridCol w="2500330">
                  <a:extLst>
                    <a:ext uri="{9D8B030D-6E8A-4147-A177-3AD203B41FA5}">
                      <a16:colId xmlns:a16="http://schemas.microsoft.com/office/drawing/2014/main" val="20000"/>
                    </a:ext>
                  </a:extLst>
                </a:gridCol>
              </a:tblGrid>
              <a:tr h="502920">
                <a:tc>
                  <a:txBody>
                    <a:bodyPr/>
                    <a:lstStyle/>
                    <a:p>
                      <a:pPr indent="266700" algn="just">
                        <a:lnSpc>
                          <a:spcPct val="150000"/>
                        </a:lnSpc>
                        <a:spcAft>
                          <a:spcPts val="0"/>
                        </a:spcAft>
                      </a:pPr>
                      <a:r>
                        <a:rPr lang="zh-CN" sz="2200" b="1" i="0" kern="100" baseline="0" dirty="0">
                          <a:solidFill>
                            <a:srgbClr val="FF0000"/>
                          </a:solidFill>
                          <a:latin typeface="Times New Roman" panose="02020603050405020304" pitchFamily="18" charset="0"/>
                          <a:ea typeface="宋体" panose="02010600030101010101" pitchFamily="2" charset="-122"/>
                          <a:cs typeface="Times New Roman"/>
                        </a:rPr>
                        <a:t>需要充足的氧气。</a:t>
                      </a:r>
                      <a:endParaRPr lang="zh-CN" sz="2200" b="1" i="0" kern="100" baseline="0" dirty="0">
                        <a:solidFill>
                          <a:srgbClr val="FF0000"/>
                        </a:solidFill>
                        <a:latin typeface="Times New Roman" panose="02020603050405020304" pitchFamily="18" charset="0"/>
                        <a:ea typeface="宋体" panose="02010600030101010101" pitchFamily="2" charset="-122"/>
                        <a:cs typeface="Courier New"/>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26" name="表格 25"/>
          <p:cNvGraphicFramePr>
            <a:graphicFrameLocks noGrp="1"/>
          </p:cNvGraphicFramePr>
          <p:nvPr>
            <p:extLst>
              <p:ext uri="{D42A27DB-BD31-4B8C-83A1-F6EECF244321}">
                <p14:modId xmlns:p14="http://schemas.microsoft.com/office/powerpoint/2010/main" val="2869622910"/>
              </p:ext>
            </p:extLst>
          </p:nvPr>
        </p:nvGraphicFramePr>
        <p:xfrm>
          <a:off x="1285835" y="903404"/>
          <a:ext cx="4839049" cy="640080"/>
        </p:xfrm>
        <a:graphic>
          <a:graphicData uri="http://schemas.openxmlformats.org/drawingml/2006/table">
            <a:tbl>
              <a:tblPr/>
              <a:tblGrid>
                <a:gridCol w="4839049">
                  <a:extLst>
                    <a:ext uri="{9D8B030D-6E8A-4147-A177-3AD203B41FA5}">
                      <a16:colId xmlns:a16="http://schemas.microsoft.com/office/drawing/2014/main" val="20000"/>
                    </a:ext>
                  </a:extLst>
                </a:gridCol>
              </a:tblGrid>
              <a:tr h="0">
                <a:tc>
                  <a:txBody>
                    <a:bodyPr/>
                    <a:lstStyle/>
                    <a:p>
                      <a:pPr indent="266700" algn="just">
                        <a:lnSpc>
                          <a:spcPct val="150000"/>
                        </a:lnSpc>
                        <a:spcAft>
                          <a:spcPts val="0"/>
                        </a:spcAft>
                      </a:pPr>
                      <a:r>
                        <a:rPr lang="zh-CN" sz="2800" b="1" i="0" kern="100" baseline="0" dirty="0">
                          <a:solidFill>
                            <a:srgbClr val="0000FF"/>
                          </a:solidFill>
                          <a:latin typeface="Times New Roman" panose="02020603050405020304" pitchFamily="18" charset="0"/>
                          <a:ea typeface="宋体" panose="02010600030101010101" pitchFamily="2" charset="-122"/>
                          <a:cs typeface="Times New Roman"/>
                        </a:rPr>
                        <a:t>（二）果醋制作的原理</a:t>
                      </a:r>
                      <a:endParaRPr lang="zh-CN" sz="2800" b="1" i="0" kern="100" baseline="0" dirty="0">
                        <a:latin typeface="Times New Roman" panose="02020603050405020304" pitchFamily="18" charset="0"/>
                        <a:ea typeface="宋体" panose="02010600030101010101" pitchFamily="2" charset="-122"/>
                        <a:cs typeface="Courier New"/>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27" name="图片 26" descr="ti11mg.jpg"/>
          <p:cNvPicPr>
            <a:picLocks noChangeAspect="1"/>
          </p:cNvPicPr>
          <p:nvPr/>
        </p:nvPicPr>
        <p:blipFill>
          <a:blip r:embed="rId2" cstate="print"/>
          <a:stretch>
            <a:fillRect/>
          </a:stretch>
        </p:blipFill>
        <p:spPr>
          <a:xfrm>
            <a:off x="7286635" y="1058821"/>
            <a:ext cx="2850316" cy="2160240"/>
          </a:xfrm>
          <a:prstGeom prst="rect">
            <a:avLst/>
          </a:prstGeom>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down)">
                                      <p:cBhvr>
                                        <p:cTn id="11" dur="500"/>
                                        <p:tgtEl>
                                          <p:spTgt spid="2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blinds(horizontal)">
                                      <p:cBhvr>
                                        <p:cTn id="16" dur="500"/>
                                        <p:tgtEl>
                                          <p:spTgt spid="16"/>
                                        </p:tgtEl>
                                      </p:cBhvr>
                                    </p:animEffect>
                                  </p:childTnLst>
                                </p:cTn>
                              </p:par>
                            </p:childTnLst>
                          </p:cTn>
                        </p:par>
                        <p:par>
                          <p:cTn id="17" fill="hold">
                            <p:stCondLst>
                              <p:cond delay="500"/>
                            </p:stCondLst>
                            <p:childTnLst>
                              <p:par>
                                <p:cTn id="18" presetID="3" presetClass="entr" presetSubtype="10" fill="hold" grpId="0" nodeType="after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blinds(horizontal)">
                                      <p:cBhvr>
                                        <p:cTn id="20" dur="500"/>
                                        <p:tgtEl>
                                          <p:spTgt spid="17"/>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blinds(horizontal)">
                                      <p:cBhvr>
                                        <p:cTn id="25" dur="500"/>
                                        <p:tgtEl>
                                          <p:spTgt spid="19"/>
                                        </p:tgtEl>
                                      </p:cBhvr>
                                    </p:animEffect>
                                  </p:childTnLst>
                                </p:cTn>
                              </p:par>
                            </p:childTnLst>
                          </p:cTn>
                        </p:par>
                        <p:par>
                          <p:cTn id="26" fill="hold">
                            <p:stCondLst>
                              <p:cond delay="500"/>
                            </p:stCondLst>
                            <p:childTnLst>
                              <p:par>
                                <p:cTn id="27" presetID="3" presetClass="entr" presetSubtype="10"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blinds(horizontal)">
                                      <p:cBhvr>
                                        <p:cTn id="29" dur="500"/>
                                        <p:tgtEl>
                                          <p:spTgt spid="20"/>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22"/>
                                        </p:tgtEl>
                                        <p:attrNameLst>
                                          <p:attrName>style.visibility</p:attrName>
                                        </p:attrNameLst>
                                      </p:cBhvr>
                                      <p:to>
                                        <p:strVal val="visible"/>
                                      </p:to>
                                    </p:set>
                                    <p:animEffect transition="in" filter="blinds(horizontal)">
                                      <p:cBhvr>
                                        <p:cTn id="34" dur="500"/>
                                        <p:tgtEl>
                                          <p:spTgt spid="22"/>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24"/>
                                        </p:tgtEl>
                                        <p:attrNameLst>
                                          <p:attrName>style.visibility</p:attrName>
                                        </p:attrNameLst>
                                      </p:cBhvr>
                                      <p:to>
                                        <p:strVal val="visible"/>
                                      </p:to>
                                    </p:set>
                                    <p:animEffect transition="in" filter="blinds(horizontal)">
                                      <p:cBhvr>
                                        <p:cTn id="3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9" grpId="0"/>
      <p:bldP spid="20" grpId="0"/>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154054539"/>
              </p:ext>
            </p:extLst>
          </p:nvPr>
        </p:nvGraphicFramePr>
        <p:xfrm>
          <a:off x="1273410" y="279498"/>
          <a:ext cx="3026193" cy="518596"/>
        </p:xfrm>
        <a:graphic>
          <a:graphicData uri="http://schemas.openxmlformats.org/drawingml/2006/table">
            <a:tbl>
              <a:tblPr/>
              <a:tblGrid>
                <a:gridCol w="3026193">
                  <a:extLst>
                    <a:ext uri="{9D8B030D-6E8A-4147-A177-3AD203B41FA5}">
                      <a16:colId xmlns:a16="http://schemas.microsoft.com/office/drawing/2014/main" val="20000"/>
                    </a:ext>
                  </a:extLst>
                </a:gridCol>
              </a:tblGrid>
              <a:tr h="518596">
                <a:tc>
                  <a:txBody>
                    <a:bodyPr/>
                    <a:lstStyle/>
                    <a:p>
                      <a:pPr indent="266700" algn="just">
                        <a:lnSpc>
                          <a:spcPct val="100000"/>
                        </a:lnSpc>
                        <a:spcAft>
                          <a:spcPts val="0"/>
                        </a:spcAft>
                      </a:pPr>
                      <a:r>
                        <a:rPr lang="zh-CN" sz="3200" b="1" i="0" kern="100" baseline="0" dirty="0">
                          <a:solidFill>
                            <a:schemeClr val="tx1"/>
                          </a:solidFill>
                          <a:latin typeface="Times New Roman" panose="02020603050405020304" pitchFamily="18" charset="0"/>
                          <a:ea typeface="宋体" panose="02010600030101010101" pitchFamily="2" charset="-122"/>
                          <a:cs typeface="Courier New"/>
                        </a:rPr>
                        <a:t>二、实验设计</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3077211557"/>
              </p:ext>
            </p:extLst>
          </p:nvPr>
        </p:nvGraphicFramePr>
        <p:xfrm>
          <a:off x="1661781" y="749863"/>
          <a:ext cx="2249452" cy="640080"/>
        </p:xfrm>
        <a:graphic>
          <a:graphicData uri="http://schemas.openxmlformats.org/drawingml/2006/table">
            <a:tbl>
              <a:tblPr/>
              <a:tblGrid>
                <a:gridCol w="2249452">
                  <a:extLst>
                    <a:ext uri="{9D8B030D-6E8A-4147-A177-3AD203B41FA5}">
                      <a16:colId xmlns:a16="http://schemas.microsoft.com/office/drawing/2014/main" val="20000"/>
                    </a:ext>
                  </a:extLst>
                </a:gridCol>
              </a:tblGrid>
              <a:tr h="513030">
                <a:tc>
                  <a:txBody>
                    <a:bodyPr/>
                    <a:lstStyle/>
                    <a:p>
                      <a:pPr indent="266700" algn="just">
                        <a:lnSpc>
                          <a:spcPct val="150000"/>
                        </a:lnSpc>
                        <a:spcAft>
                          <a:spcPts val="0"/>
                        </a:spcAft>
                      </a:pPr>
                      <a:r>
                        <a:rPr lang="en-US" altLang="zh-CN" sz="2800" b="1" i="0" kern="100" baseline="0" dirty="0" smtClean="0">
                          <a:latin typeface="Times New Roman" panose="02020603050405020304" pitchFamily="18" charset="0"/>
                          <a:ea typeface="宋体" panose="02010600030101010101" pitchFamily="2" charset="-122"/>
                          <a:cs typeface="Times New Roman"/>
                        </a:rPr>
                        <a:t>1.</a:t>
                      </a:r>
                      <a:r>
                        <a:rPr lang="zh-CN" sz="2800" b="1" i="0" kern="100" baseline="0" dirty="0" smtClean="0">
                          <a:latin typeface="Times New Roman" panose="02020603050405020304" pitchFamily="18" charset="0"/>
                          <a:ea typeface="宋体" panose="02010600030101010101" pitchFamily="2" charset="-122"/>
                          <a:cs typeface="Times New Roman"/>
                        </a:rPr>
                        <a:t>实</a:t>
                      </a:r>
                      <a:r>
                        <a:rPr lang="zh-CN" sz="2800" b="1" i="0" kern="100" baseline="0" dirty="0">
                          <a:latin typeface="Times New Roman" panose="02020603050405020304" pitchFamily="18" charset="0"/>
                          <a:ea typeface="宋体" panose="02010600030101010101" pitchFamily="2" charset="-122"/>
                          <a:cs typeface="Times New Roman"/>
                        </a:rPr>
                        <a:t>验流程</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5" name="矩形 4"/>
          <p:cNvSpPr>
            <a:spLocks noChangeArrowheads="1"/>
          </p:cNvSpPr>
          <p:nvPr/>
        </p:nvSpPr>
        <p:spPr bwMode="auto">
          <a:xfrm>
            <a:off x="2063552" y="1484785"/>
            <a:ext cx="1357312" cy="428625"/>
          </a:xfrm>
          <a:prstGeom prst="rect">
            <a:avLst/>
          </a:prstGeom>
          <a:solidFill>
            <a:schemeClr val="accent1"/>
          </a:solidFill>
          <a:ln w="9525" algn="ctr">
            <a:solidFill>
              <a:schemeClr val="tx1"/>
            </a:solidFill>
            <a:round/>
            <a:headEnd/>
            <a:tailEnd/>
          </a:ln>
        </p:spPr>
        <p:txBody>
          <a:bodyPr/>
          <a:lstStyle/>
          <a:p>
            <a:pPr algn="ctr" eaLnBrk="0" hangingPunct="0"/>
            <a:r>
              <a:rPr lang="zh-CN" altLang="en-US" sz="2200" b="1" dirty="0">
                <a:latin typeface="Times New Roman" panose="02020603050405020304" pitchFamily="18" charset="0"/>
                <a:ea typeface="宋体" panose="02010600030101010101" pitchFamily="2" charset="-122"/>
                <a:cs typeface="Times New Roman" pitchFamily="18" charset="0"/>
              </a:rPr>
              <a:t>挑选葡萄</a:t>
            </a:r>
          </a:p>
        </p:txBody>
      </p:sp>
      <p:sp>
        <p:nvSpPr>
          <p:cNvPr id="6" name="右箭头 5"/>
          <p:cNvSpPr>
            <a:spLocks noChangeArrowheads="1"/>
          </p:cNvSpPr>
          <p:nvPr/>
        </p:nvSpPr>
        <p:spPr bwMode="auto">
          <a:xfrm>
            <a:off x="3492303" y="1617941"/>
            <a:ext cx="357187" cy="142875"/>
          </a:xfrm>
          <a:prstGeom prst="rightArrow">
            <a:avLst>
              <a:gd name="adj1" fmla="val 50000"/>
              <a:gd name="adj2" fmla="val 50000"/>
            </a:avLst>
          </a:prstGeom>
          <a:solidFill>
            <a:schemeClr val="accent1"/>
          </a:solidFill>
          <a:ln w="9525" algn="ctr">
            <a:solidFill>
              <a:schemeClr val="tx1"/>
            </a:solidFill>
            <a:round/>
            <a:headEnd/>
            <a:tailEnd/>
          </a:ln>
        </p:spPr>
        <p:txBody>
          <a:bodyPr/>
          <a:lstStyle/>
          <a:p>
            <a:pPr eaLnBrk="0" hangingPunct="0"/>
            <a:endParaRPr lang="zh-CN" altLang="en-US">
              <a:latin typeface="Times New Roman" panose="02020603050405020304" pitchFamily="18" charset="0"/>
              <a:ea typeface="宋体" panose="02010600030101010101" pitchFamily="2" charset="-122"/>
              <a:cs typeface="Times New Roman" pitchFamily="18" charset="0"/>
            </a:endParaRPr>
          </a:p>
        </p:txBody>
      </p:sp>
      <p:sp>
        <p:nvSpPr>
          <p:cNvPr id="7" name="矩形 6"/>
          <p:cNvSpPr>
            <a:spLocks noChangeArrowheads="1"/>
          </p:cNvSpPr>
          <p:nvPr/>
        </p:nvSpPr>
        <p:spPr bwMode="auto">
          <a:xfrm>
            <a:off x="3920927" y="1489349"/>
            <a:ext cx="914400" cy="419497"/>
          </a:xfrm>
          <a:prstGeom prst="rect">
            <a:avLst/>
          </a:prstGeom>
          <a:solidFill>
            <a:schemeClr val="accent1"/>
          </a:solidFill>
          <a:ln w="9525" algn="ctr">
            <a:solidFill>
              <a:schemeClr val="tx1"/>
            </a:solidFill>
            <a:round/>
            <a:headEnd/>
            <a:tailEnd/>
          </a:ln>
        </p:spPr>
        <p:txBody>
          <a:bodyPr/>
          <a:lstStyle/>
          <a:p>
            <a:pPr algn="ctr" eaLnBrk="0" hangingPunct="0"/>
            <a:r>
              <a:rPr lang="zh-CN" altLang="en-US" sz="2200" b="1" dirty="0">
                <a:latin typeface="Times New Roman" panose="02020603050405020304" pitchFamily="18" charset="0"/>
                <a:ea typeface="宋体" panose="02010600030101010101" pitchFamily="2" charset="-122"/>
                <a:cs typeface="Times New Roman" pitchFamily="18" charset="0"/>
              </a:rPr>
              <a:t>冲洗</a:t>
            </a:r>
          </a:p>
        </p:txBody>
      </p:sp>
      <p:sp>
        <p:nvSpPr>
          <p:cNvPr id="8" name="右箭头 7"/>
          <p:cNvSpPr>
            <a:spLocks noChangeArrowheads="1"/>
          </p:cNvSpPr>
          <p:nvPr/>
        </p:nvSpPr>
        <p:spPr bwMode="auto">
          <a:xfrm>
            <a:off x="4921053" y="1617941"/>
            <a:ext cx="357187" cy="142875"/>
          </a:xfrm>
          <a:prstGeom prst="rightArrow">
            <a:avLst>
              <a:gd name="adj1" fmla="val 50000"/>
              <a:gd name="adj2" fmla="val 50000"/>
            </a:avLst>
          </a:prstGeom>
          <a:solidFill>
            <a:schemeClr val="accent1"/>
          </a:solidFill>
          <a:ln w="9525" algn="ctr">
            <a:solidFill>
              <a:schemeClr val="tx1"/>
            </a:solidFill>
            <a:round/>
            <a:headEnd/>
            <a:tailEnd/>
          </a:ln>
        </p:spPr>
        <p:txBody>
          <a:bodyPr/>
          <a:lstStyle/>
          <a:p>
            <a:pPr eaLnBrk="0" hangingPunct="0"/>
            <a:endParaRPr lang="zh-CN" altLang="en-US">
              <a:latin typeface="Times New Roman" panose="02020603050405020304" pitchFamily="18" charset="0"/>
              <a:ea typeface="宋体" panose="02010600030101010101" pitchFamily="2" charset="-122"/>
              <a:cs typeface="Times New Roman" pitchFamily="18" charset="0"/>
            </a:endParaRPr>
          </a:p>
        </p:txBody>
      </p:sp>
      <p:sp>
        <p:nvSpPr>
          <p:cNvPr id="10" name="矩形 9"/>
          <p:cNvSpPr>
            <a:spLocks noChangeArrowheads="1"/>
          </p:cNvSpPr>
          <p:nvPr/>
        </p:nvSpPr>
        <p:spPr bwMode="auto">
          <a:xfrm>
            <a:off x="5349677" y="1489349"/>
            <a:ext cx="857250" cy="419497"/>
          </a:xfrm>
          <a:prstGeom prst="rect">
            <a:avLst/>
          </a:prstGeom>
          <a:solidFill>
            <a:schemeClr val="accent1"/>
          </a:solidFill>
          <a:ln w="9525" algn="ctr">
            <a:solidFill>
              <a:schemeClr val="tx1"/>
            </a:solidFill>
            <a:round/>
            <a:headEnd/>
            <a:tailEnd/>
          </a:ln>
        </p:spPr>
        <p:txBody>
          <a:bodyPr/>
          <a:lstStyle/>
          <a:p>
            <a:pPr algn="ctr" eaLnBrk="0" hangingPunct="0"/>
            <a:r>
              <a:rPr lang="zh-CN" altLang="en-US" sz="2200" b="1" dirty="0">
                <a:latin typeface="Times New Roman" panose="02020603050405020304" pitchFamily="18" charset="0"/>
                <a:ea typeface="宋体" panose="02010600030101010101" pitchFamily="2" charset="-122"/>
                <a:cs typeface="Times New Roman" pitchFamily="18" charset="0"/>
              </a:rPr>
              <a:t>榨汁</a:t>
            </a:r>
          </a:p>
        </p:txBody>
      </p:sp>
      <p:sp>
        <p:nvSpPr>
          <p:cNvPr id="11" name="右箭头 10"/>
          <p:cNvSpPr>
            <a:spLocks noChangeArrowheads="1"/>
          </p:cNvSpPr>
          <p:nvPr/>
        </p:nvSpPr>
        <p:spPr bwMode="auto">
          <a:xfrm>
            <a:off x="6278364" y="1617941"/>
            <a:ext cx="357188" cy="142875"/>
          </a:xfrm>
          <a:prstGeom prst="rightArrow">
            <a:avLst>
              <a:gd name="adj1" fmla="val 50000"/>
              <a:gd name="adj2" fmla="val 50000"/>
            </a:avLst>
          </a:prstGeom>
          <a:solidFill>
            <a:schemeClr val="accent1"/>
          </a:solidFill>
          <a:ln w="9525" algn="ctr">
            <a:solidFill>
              <a:schemeClr val="tx1"/>
            </a:solidFill>
            <a:round/>
            <a:headEnd/>
            <a:tailEnd/>
          </a:ln>
        </p:spPr>
        <p:txBody>
          <a:bodyPr/>
          <a:lstStyle/>
          <a:p>
            <a:pPr eaLnBrk="0" hangingPunct="0"/>
            <a:endParaRPr lang="zh-CN" altLang="en-US">
              <a:latin typeface="Times New Roman" panose="02020603050405020304" pitchFamily="18" charset="0"/>
              <a:ea typeface="宋体" panose="02010600030101010101" pitchFamily="2" charset="-122"/>
              <a:cs typeface="Times New Roman" pitchFamily="18" charset="0"/>
            </a:endParaRPr>
          </a:p>
        </p:txBody>
      </p:sp>
      <p:sp>
        <p:nvSpPr>
          <p:cNvPr id="12" name="矩形 11"/>
          <p:cNvSpPr>
            <a:spLocks noChangeArrowheads="1"/>
          </p:cNvSpPr>
          <p:nvPr/>
        </p:nvSpPr>
        <p:spPr bwMode="auto">
          <a:xfrm>
            <a:off x="6706990" y="1484785"/>
            <a:ext cx="1357313" cy="428625"/>
          </a:xfrm>
          <a:prstGeom prst="rect">
            <a:avLst/>
          </a:prstGeom>
          <a:solidFill>
            <a:schemeClr val="accent1"/>
          </a:solidFill>
          <a:ln w="9525" algn="ctr">
            <a:solidFill>
              <a:schemeClr val="tx1"/>
            </a:solidFill>
            <a:round/>
            <a:headEnd/>
            <a:tailEnd/>
          </a:ln>
        </p:spPr>
        <p:txBody>
          <a:bodyPr/>
          <a:lstStyle/>
          <a:p>
            <a:pPr algn="ctr" eaLnBrk="0" hangingPunct="0"/>
            <a:r>
              <a:rPr lang="zh-CN" altLang="en-US" sz="2200" b="1">
                <a:latin typeface="Times New Roman" panose="02020603050405020304" pitchFamily="18" charset="0"/>
                <a:ea typeface="宋体" panose="02010600030101010101" pitchFamily="2" charset="-122"/>
                <a:cs typeface="Times New Roman" pitchFamily="18" charset="0"/>
              </a:rPr>
              <a:t>酒精发酵</a:t>
            </a:r>
          </a:p>
        </p:txBody>
      </p:sp>
      <p:cxnSp>
        <p:nvCxnSpPr>
          <p:cNvPr id="15" name="直接箭头连接符 14"/>
          <p:cNvCxnSpPr>
            <a:cxnSpLocks noChangeShapeType="1"/>
          </p:cNvCxnSpPr>
          <p:nvPr/>
        </p:nvCxnSpPr>
        <p:spPr bwMode="auto">
          <a:xfrm rot="5400000">
            <a:off x="6850658" y="2519833"/>
            <a:ext cx="1143000" cy="1588"/>
          </a:xfrm>
          <a:prstGeom prst="straightConnector1">
            <a:avLst/>
          </a:prstGeom>
          <a:noFill/>
          <a:ln w="9525" algn="ctr">
            <a:solidFill>
              <a:schemeClr val="tx1"/>
            </a:solidFill>
            <a:round/>
            <a:headEnd/>
            <a:tailEnd type="arrow" w="med" len="med"/>
          </a:ln>
        </p:spPr>
      </p:cxnSp>
      <p:sp>
        <p:nvSpPr>
          <p:cNvPr id="16" name="TextBox 15"/>
          <p:cNvSpPr txBox="1">
            <a:spLocks noChangeArrowheads="1"/>
          </p:cNvSpPr>
          <p:nvPr/>
        </p:nvSpPr>
        <p:spPr bwMode="auto">
          <a:xfrm>
            <a:off x="6528049" y="2020566"/>
            <a:ext cx="1944215" cy="769441"/>
          </a:xfrm>
          <a:prstGeom prst="rect">
            <a:avLst/>
          </a:prstGeom>
          <a:noFill/>
          <a:ln w="9525">
            <a:noFill/>
            <a:miter lim="800000"/>
            <a:headEnd/>
            <a:tailEnd/>
          </a:ln>
        </p:spPr>
        <p:txBody>
          <a:bodyPr wrap="square">
            <a:spAutoFit/>
          </a:bodyPr>
          <a:lstStyle/>
          <a:p>
            <a:pPr algn="ctr"/>
            <a:r>
              <a:rPr lang="zh-CN" altLang="en-US" sz="2200" b="1" dirty="0">
                <a:solidFill>
                  <a:srgbClr val="FF0000"/>
                </a:solidFill>
                <a:latin typeface="Times New Roman" pitchFamily="18" charset="0"/>
                <a:ea typeface="宋体" panose="02010600030101010101" pitchFamily="2" charset="-122"/>
                <a:cs typeface="Times New Roman" pitchFamily="18" charset="0"/>
              </a:rPr>
              <a:t>先有氧后缺氧</a:t>
            </a:r>
            <a:r>
              <a:rPr lang="en-US" altLang="zh-CN" sz="2200" b="1" kern="100" dirty="0">
                <a:solidFill>
                  <a:srgbClr val="FF0000"/>
                </a:solidFill>
                <a:latin typeface="Times New Roman" pitchFamily="18" charset="0"/>
                <a:ea typeface="宋体" panose="02010600030101010101" pitchFamily="2" charset="-122"/>
                <a:cs typeface="Times New Roman" pitchFamily="18" charset="0"/>
              </a:rPr>
              <a:t>18</a:t>
            </a:r>
            <a:r>
              <a:rPr lang="zh-CN" altLang="zh-CN" sz="2200" b="1" kern="100" dirty="0">
                <a:solidFill>
                  <a:srgbClr val="FF0000"/>
                </a:solidFill>
                <a:latin typeface="Times New Roman" pitchFamily="18" charset="0"/>
                <a:ea typeface="宋体" panose="02010600030101010101" pitchFamily="2" charset="-122"/>
                <a:cs typeface="Times New Roman" pitchFamily="18" charset="0"/>
              </a:rPr>
              <a:t>～</a:t>
            </a:r>
            <a:r>
              <a:rPr lang="en-US" altLang="zh-CN" sz="2200" b="1" kern="100" dirty="0">
                <a:solidFill>
                  <a:srgbClr val="FF0000"/>
                </a:solidFill>
                <a:latin typeface="Times New Roman" pitchFamily="18" charset="0"/>
                <a:ea typeface="宋体" panose="02010600030101010101" pitchFamily="2" charset="-122"/>
                <a:cs typeface="Times New Roman" pitchFamily="18" charset="0"/>
              </a:rPr>
              <a:t>25 ℃</a:t>
            </a:r>
            <a:endParaRPr lang="zh-CN" altLang="en-US" sz="2200" dirty="0">
              <a:solidFill>
                <a:srgbClr val="FF0000"/>
              </a:solidFill>
              <a:latin typeface="Times New Roman" pitchFamily="18" charset="0"/>
              <a:ea typeface="宋体" panose="02010600030101010101" pitchFamily="2" charset="-122"/>
              <a:cs typeface="Times New Roman" pitchFamily="18" charset="0"/>
            </a:endParaRPr>
          </a:p>
        </p:txBody>
      </p:sp>
      <p:sp>
        <p:nvSpPr>
          <p:cNvPr id="12303" name="矩形 17"/>
          <p:cNvSpPr>
            <a:spLocks noChangeArrowheads="1"/>
          </p:cNvSpPr>
          <p:nvPr/>
        </p:nvSpPr>
        <p:spPr bwMode="auto">
          <a:xfrm>
            <a:off x="7000726" y="2926084"/>
            <a:ext cx="857250" cy="430908"/>
          </a:xfrm>
          <a:prstGeom prst="rect">
            <a:avLst/>
          </a:prstGeom>
          <a:solidFill>
            <a:schemeClr val="accent1"/>
          </a:solidFill>
          <a:ln w="9525" algn="ctr">
            <a:solidFill>
              <a:schemeClr val="tx1"/>
            </a:solidFill>
            <a:round/>
            <a:headEnd/>
            <a:tailEnd/>
          </a:ln>
        </p:spPr>
        <p:txBody>
          <a:bodyPr/>
          <a:lstStyle/>
          <a:p>
            <a:pPr algn="ctr" eaLnBrk="0" hangingPunct="0"/>
            <a:r>
              <a:rPr lang="zh-CN" altLang="en-US" sz="2200" b="1" dirty="0">
                <a:latin typeface="Times New Roman" panose="02020603050405020304" pitchFamily="18" charset="0"/>
                <a:ea typeface="宋体" panose="02010600030101010101" pitchFamily="2" charset="-122"/>
                <a:cs typeface="Times New Roman" pitchFamily="18" charset="0"/>
              </a:rPr>
              <a:t>果酒</a:t>
            </a:r>
          </a:p>
        </p:txBody>
      </p:sp>
      <p:sp>
        <p:nvSpPr>
          <p:cNvPr id="20" name="右箭头 19"/>
          <p:cNvSpPr>
            <a:spLocks noChangeArrowheads="1"/>
          </p:cNvSpPr>
          <p:nvPr/>
        </p:nvSpPr>
        <p:spPr bwMode="auto">
          <a:xfrm>
            <a:off x="8207178" y="1617941"/>
            <a:ext cx="357187" cy="142875"/>
          </a:xfrm>
          <a:prstGeom prst="rightArrow">
            <a:avLst>
              <a:gd name="adj1" fmla="val 50000"/>
              <a:gd name="adj2" fmla="val 50000"/>
            </a:avLst>
          </a:prstGeom>
          <a:solidFill>
            <a:schemeClr val="accent1"/>
          </a:solidFill>
          <a:ln w="9525" algn="ctr">
            <a:solidFill>
              <a:schemeClr val="tx1"/>
            </a:solidFill>
            <a:round/>
            <a:headEnd/>
            <a:tailEnd/>
          </a:ln>
        </p:spPr>
        <p:txBody>
          <a:bodyPr/>
          <a:lstStyle/>
          <a:p>
            <a:pPr eaLnBrk="0" hangingPunct="0"/>
            <a:endParaRPr lang="zh-CN" altLang="en-US">
              <a:latin typeface="Times New Roman" panose="02020603050405020304" pitchFamily="18" charset="0"/>
              <a:ea typeface="宋体" panose="02010600030101010101" pitchFamily="2" charset="-122"/>
              <a:cs typeface="Times New Roman" pitchFamily="18" charset="0"/>
            </a:endParaRPr>
          </a:p>
        </p:txBody>
      </p:sp>
      <p:sp>
        <p:nvSpPr>
          <p:cNvPr id="22" name="矩形 21"/>
          <p:cNvSpPr>
            <a:spLocks noChangeArrowheads="1"/>
          </p:cNvSpPr>
          <p:nvPr/>
        </p:nvSpPr>
        <p:spPr bwMode="auto">
          <a:xfrm>
            <a:off x="8635802" y="1489349"/>
            <a:ext cx="1428750" cy="419497"/>
          </a:xfrm>
          <a:prstGeom prst="rect">
            <a:avLst/>
          </a:prstGeom>
          <a:solidFill>
            <a:schemeClr val="accent1"/>
          </a:solidFill>
          <a:ln w="9525" algn="ctr">
            <a:solidFill>
              <a:schemeClr val="tx1"/>
            </a:solidFill>
            <a:round/>
            <a:headEnd/>
            <a:tailEnd/>
          </a:ln>
        </p:spPr>
        <p:txBody>
          <a:bodyPr/>
          <a:lstStyle/>
          <a:p>
            <a:pPr algn="ctr" eaLnBrk="0" hangingPunct="0"/>
            <a:r>
              <a:rPr lang="zh-CN" altLang="en-US" sz="2200" b="1" dirty="0">
                <a:latin typeface="Times New Roman" panose="02020603050405020304" pitchFamily="18" charset="0"/>
                <a:ea typeface="宋体" panose="02010600030101010101" pitchFamily="2" charset="-122"/>
                <a:cs typeface="Times New Roman" pitchFamily="18" charset="0"/>
              </a:rPr>
              <a:t>醋酸发酵</a:t>
            </a:r>
          </a:p>
        </p:txBody>
      </p:sp>
      <p:cxnSp>
        <p:nvCxnSpPr>
          <p:cNvPr id="23" name="直接箭头连接符 22"/>
          <p:cNvCxnSpPr>
            <a:cxnSpLocks noChangeShapeType="1"/>
          </p:cNvCxnSpPr>
          <p:nvPr/>
        </p:nvCxnSpPr>
        <p:spPr bwMode="auto">
          <a:xfrm rot="5400000">
            <a:off x="8837081" y="2416111"/>
            <a:ext cx="1000124" cy="1566"/>
          </a:xfrm>
          <a:prstGeom prst="straightConnector1">
            <a:avLst/>
          </a:prstGeom>
          <a:noFill/>
          <a:ln w="9525" algn="ctr">
            <a:solidFill>
              <a:schemeClr val="tx1"/>
            </a:solidFill>
            <a:round/>
            <a:headEnd/>
            <a:tailEnd type="arrow" w="med" len="med"/>
          </a:ln>
        </p:spPr>
      </p:cxnSp>
      <p:sp>
        <p:nvSpPr>
          <p:cNvPr id="24" name="矩形 23"/>
          <p:cNvSpPr>
            <a:spLocks noChangeArrowheads="1"/>
          </p:cNvSpPr>
          <p:nvPr/>
        </p:nvSpPr>
        <p:spPr bwMode="auto">
          <a:xfrm>
            <a:off x="8976320" y="2913318"/>
            <a:ext cx="785812" cy="430908"/>
          </a:xfrm>
          <a:prstGeom prst="rect">
            <a:avLst/>
          </a:prstGeom>
          <a:solidFill>
            <a:schemeClr val="accent1"/>
          </a:solidFill>
          <a:ln w="9525" algn="ctr">
            <a:solidFill>
              <a:schemeClr val="tx1"/>
            </a:solidFill>
            <a:round/>
            <a:headEnd/>
            <a:tailEnd/>
          </a:ln>
        </p:spPr>
        <p:txBody>
          <a:bodyPr/>
          <a:lstStyle/>
          <a:p>
            <a:pPr algn="ctr" eaLnBrk="0" hangingPunct="0"/>
            <a:r>
              <a:rPr lang="zh-CN" altLang="en-US" sz="2200" b="1" dirty="0">
                <a:latin typeface="Times New Roman" panose="02020603050405020304" pitchFamily="18" charset="0"/>
                <a:ea typeface="宋体" panose="02010600030101010101" pitchFamily="2" charset="-122"/>
                <a:cs typeface="Times New Roman" pitchFamily="18" charset="0"/>
              </a:rPr>
              <a:t>果醋</a:t>
            </a:r>
          </a:p>
        </p:txBody>
      </p:sp>
      <p:sp>
        <p:nvSpPr>
          <p:cNvPr id="25" name="TextBox 24"/>
          <p:cNvSpPr txBox="1">
            <a:spLocks noChangeArrowheads="1"/>
          </p:cNvSpPr>
          <p:nvPr/>
        </p:nvSpPr>
        <p:spPr bwMode="auto">
          <a:xfrm>
            <a:off x="8976321" y="1949128"/>
            <a:ext cx="752475" cy="430213"/>
          </a:xfrm>
          <a:prstGeom prst="rect">
            <a:avLst/>
          </a:prstGeom>
          <a:noFill/>
          <a:ln w="9525">
            <a:noFill/>
            <a:miter lim="800000"/>
            <a:headEnd/>
            <a:tailEnd/>
          </a:ln>
        </p:spPr>
        <p:txBody>
          <a:bodyPr wrap="none">
            <a:spAutoFit/>
          </a:bodyPr>
          <a:lstStyle/>
          <a:p>
            <a:r>
              <a:rPr lang="zh-CN" altLang="en-US" sz="2200" b="1" dirty="0">
                <a:solidFill>
                  <a:srgbClr val="FF0000"/>
                </a:solidFill>
                <a:latin typeface="Times New Roman" panose="02020603050405020304" pitchFamily="18" charset="0"/>
                <a:ea typeface="宋体" panose="02010600030101010101" pitchFamily="2" charset="-122"/>
                <a:cs typeface="Times New Roman" pitchFamily="18" charset="0"/>
              </a:rPr>
              <a:t>有氧</a:t>
            </a:r>
          </a:p>
        </p:txBody>
      </p:sp>
      <p:sp>
        <p:nvSpPr>
          <p:cNvPr id="26" name="矩形 25"/>
          <p:cNvSpPr/>
          <p:nvPr/>
        </p:nvSpPr>
        <p:spPr>
          <a:xfrm>
            <a:off x="8760296" y="2348881"/>
            <a:ext cx="1386918" cy="430887"/>
          </a:xfrm>
          <a:prstGeom prst="rect">
            <a:avLst/>
          </a:prstGeom>
        </p:spPr>
        <p:txBody>
          <a:bodyPr wrap="none">
            <a:spAutoFit/>
          </a:bodyPr>
          <a:lstStyle/>
          <a:p>
            <a:pPr>
              <a:defRPr/>
            </a:pPr>
            <a:r>
              <a:rPr lang="en-US" altLang="zh-CN" sz="2200" b="1" kern="100" dirty="0">
                <a:solidFill>
                  <a:srgbClr val="FF0000"/>
                </a:solidFill>
                <a:latin typeface="Times New Roman" pitchFamily="18" charset="0"/>
                <a:ea typeface="宋体" panose="02010600030101010101" pitchFamily="2" charset="-122"/>
                <a:cs typeface="Times New Roman" pitchFamily="18" charset="0"/>
              </a:rPr>
              <a:t>30</a:t>
            </a:r>
            <a:r>
              <a:rPr lang="zh-CN" altLang="zh-CN" sz="2200" b="1" kern="100" dirty="0">
                <a:solidFill>
                  <a:srgbClr val="FF0000"/>
                </a:solidFill>
                <a:latin typeface="Times New Roman" pitchFamily="18" charset="0"/>
                <a:ea typeface="宋体" panose="02010600030101010101" pitchFamily="2" charset="-122"/>
                <a:cs typeface="Times New Roman" pitchFamily="18" charset="0"/>
              </a:rPr>
              <a:t>～</a:t>
            </a:r>
            <a:r>
              <a:rPr lang="en-US" altLang="zh-CN" sz="2200" b="1" kern="100" dirty="0">
                <a:solidFill>
                  <a:srgbClr val="FF0000"/>
                </a:solidFill>
                <a:latin typeface="Times New Roman" pitchFamily="18" charset="0"/>
                <a:ea typeface="宋体" panose="02010600030101010101" pitchFamily="2" charset="-122"/>
                <a:cs typeface="Times New Roman" pitchFamily="18" charset="0"/>
              </a:rPr>
              <a:t>35 ℃</a:t>
            </a:r>
            <a:endParaRPr lang="zh-CN" altLang="en-US" sz="2200" dirty="0">
              <a:solidFill>
                <a:srgbClr val="FF0000"/>
              </a:solidFill>
              <a:latin typeface="Times New Roman" pitchFamily="18" charset="0"/>
              <a:ea typeface="宋体" panose="02010600030101010101" pitchFamily="2" charset="-122"/>
              <a:cs typeface="Times New Roman" pitchFamily="18" charset="0"/>
            </a:endParaRPr>
          </a:p>
        </p:txBody>
      </p:sp>
      <p:graphicFrame>
        <p:nvGraphicFramePr>
          <p:cNvPr id="27" name="表格 26"/>
          <p:cNvGraphicFramePr>
            <a:graphicFrameLocks noGrp="1"/>
          </p:cNvGraphicFramePr>
          <p:nvPr>
            <p:extLst>
              <p:ext uri="{D42A27DB-BD31-4B8C-83A1-F6EECF244321}">
                <p14:modId xmlns:p14="http://schemas.microsoft.com/office/powerpoint/2010/main" val="3238681454"/>
              </p:ext>
            </p:extLst>
          </p:nvPr>
        </p:nvGraphicFramePr>
        <p:xfrm>
          <a:off x="1919536" y="3068960"/>
          <a:ext cx="4214842" cy="591275"/>
        </p:xfrm>
        <a:graphic>
          <a:graphicData uri="http://schemas.openxmlformats.org/drawingml/2006/table">
            <a:tbl>
              <a:tblPr/>
              <a:tblGrid>
                <a:gridCol w="4214842">
                  <a:extLst>
                    <a:ext uri="{9D8B030D-6E8A-4147-A177-3AD203B41FA5}">
                      <a16:colId xmlns:a16="http://schemas.microsoft.com/office/drawing/2014/main" val="20000"/>
                    </a:ext>
                  </a:extLst>
                </a:gridCol>
              </a:tblGrid>
              <a:tr h="591275">
                <a:tc>
                  <a:txBody>
                    <a:bodyPr/>
                    <a:lstStyle/>
                    <a:p>
                      <a:pPr indent="266700" algn="just">
                        <a:lnSpc>
                          <a:spcPct val="150000"/>
                        </a:lnSpc>
                        <a:spcAft>
                          <a:spcPts val="0"/>
                        </a:spcAft>
                      </a:pPr>
                      <a:r>
                        <a:rPr lang="zh-CN" sz="2400" b="1" i="0" kern="100" baseline="0" dirty="0">
                          <a:solidFill>
                            <a:srgbClr val="0000FF"/>
                          </a:solidFill>
                          <a:latin typeface="Times New Roman" panose="02020603050405020304" pitchFamily="18" charset="0"/>
                          <a:ea typeface="宋体" panose="02010600030101010101" pitchFamily="2" charset="-122"/>
                          <a:cs typeface="Times New Roman"/>
                        </a:rPr>
                        <a:t>酒精发酵和醋酸发酵比较</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28" name="表格 27"/>
          <p:cNvGraphicFramePr>
            <a:graphicFrameLocks noGrp="1"/>
          </p:cNvGraphicFramePr>
          <p:nvPr>
            <p:extLst>
              <p:ext uri="{D42A27DB-BD31-4B8C-83A1-F6EECF244321}">
                <p14:modId xmlns:p14="http://schemas.microsoft.com/office/powerpoint/2010/main" val="1372253732"/>
              </p:ext>
            </p:extLst>
          </p:nvPr>
        </p:nvGraphicFramePr>
        <p:xfrm>
          <a:off x="2309786" y="3766360"/>
          <a:ext cx="7419010" cy="2743200"/>
        </p:xfrm>
        <a:graphic>
          <a:graphicData uri="http://schemas.openxmlformats.org/drawingml/2006/table">
            <a:tbl>
              <a:tblPr/>
              <a:tblGrid>
                <a:gridCol w="1620294">
                  <a:extLst>
                    <a:ext uri="{9D8B030D-6E8A-4147-A177-3AD203B41FA5}">
                      <a16:colId xmlns:a16="http://schemas.microsoft.com/office/drawing/2014/main" val="20000"/>
                    </a:ext>
                  </a:extLst>
                </a:gridCol>
                <a:gridCol w="2368421">
                  <a:extLst>
                    <a:ext uri="{9D8B030D-6E8A-4147-A177-3AD203B41FA5}">
                      <a16:colId xmlns:a16="http://schemas.microsoft.com/office/drawing/2014/main" val="20001"/>
                    </a:ext>
                  </a:extLst>
                </a:gridCol>
                <a:gridCol w="3430295">
                  <a:extLst>
                    <a:ext uri="{9D8B030D-6E8A-4147-A177-3AD203B41FA5}">
                      <a16:colId xmlns:a16="http://schemas.microsoft.com/office/drawing/2014/main" val="20002"/>
                    </a:ext>
                  </a:extLst>
                </a:gridCol>
              </a:tblGrid>
              <a:tr h="546014">
                <a:tc>
                  <a:txBody>
                    <a:bodyPr/>
                    <a:lstStyle/>
                    <a:p>
                      <a:pPr indent="266700" algn="ctr">
                        <a:lnSpc>
                          <a:spcPct val="150000"/>
                        </a:lnSpc>
                        <a:spcAft>
                          <a:spcPts val="0"/>
                        </a:spcAft>
                      </a:pPr>
                      <a:r>
                        <a:rPr lang="zh-CN" sz="2400" b="1" i="0" kern="100" baseline="0" dirty="0">
                          <a:latin typeface="Times New Roman" panose="02020603050405020304" pitchFamily="18" charset="0"/>
                          <a:ea typeface="宋体" panose="02010600030101010101" pitchFamily="2" charset="-122"/>
                          <a:cs typeface="Times New Roman"/>
                        </a:rPr>
                        <a:t>区别</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ct val="150000"/>
                        </a:lnSpc>
                        <a:spcAft>
                          <a:spcPts val="0"/>
                        </a:spcAft>
                      </a:pPr>
                      <a:r>
                        <a:rPr lang="zh-CN" sz="2400" b="1" i="0" kern="100" baseline="0">
                          <a:latin typeface="Times New Roman" panose="02020603050405020304" pitchFamily="18" charset="0"/>
                          <a:ea typeface="宋体" panose="02010600030101010101" pitchFamily="2" charset="-122"/>
                          <a:cs typeface="Times New Roman"/>
                        </a:rPr>
                        <a:t>酒精发酵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ct val="150000"/>
                        </a:lnSpc>
                        <a:spcAft>
                          <a:spcPts val="0"/>
                        </a:spcAft>
                      </a:pPr>
                      <a:r>
                        <a:rPr lang="zh-CN" sz="2400" b="1" i="0" kern="100" baseline="0" dirty="0">
                          <a:latin typeface="Times New Roman" panose="02020603050405020304" pitchFamily="18" charset="0"/>
                          <a:ea typeface="宋体" panose="02010600030101010101" pitchFamily="2" charset="-122"/>
                          <a:cs typeface="Times New Roman"/>
                        </a:rPr>
                        <a:t>醋酸发酵</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46014">
                <a:tc>
                  <a:txBody>
                    <a:bodyPr/>
                    <a:lstStyle/>
                    <a:p>
                      <a:pPr indent="266700" algn="ctr">
                        <a:lnSpc>
                          <a:spcPct val="150000"/>
                        </a:lnSpc>
                        <a:spcAft>
                          <a:spcPts val="0"/>
                        </a:spcAft>
                      </a:pPr>
                      <a:r>
                        <a:rPr lang="zh-CN" sz="2400" b="1" i="0" kern="100" baseline="0" dirty="0">
                          <a:latin typeface="Times New Roman" panose="02020603050405020304" pitchFamily="18" charset="0"/>
                          <a:ea typeface="宋体" panose="02010600030101010101" pitchFamily="2" charset="-122"/>
                          <a:cs typeface="Times New Roman"/>
                        </a:rPr>
                        <a:t>微生物</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ct val="150000"/>
                        </a:lnSpc>
                        <a:spcAft>
                          <a:spcPts val="0"/>
                        </a:spcAft>
                      </a:pPr>
                      <a:endParaRPr lang="en-US" sz="2400" b="1" i="0" kern="100" baseline="0">
                        <a:latin typeface="Times New Roman" panose="02020603050405020304" pitchFamily="18" charset="0"/>
                        <a:ea typeface="宋体" panose="02010600030101010101" pitchFamily="2"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ct val="150000"/>
                        </a:lnSpc>
                        <a:spcAft>
                          <a:spcPts val="0"/>
                        </a:spcAft>
                      </a:pPr>
                      <a:endParaRPr lang="en-US" sz="2400" b="1" i="0" kern="100" baseline="0">
                        <a:latin typeface="Times New Roman" panose="02020603050405020304" pitchFamily="18" charset="0"/>
                        <a:ea typeface="宋体" panose="02010600030101010101" pitchFamily="2"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46014">
                <a:tc>
                  <a:txBody>
                    <a:bodyPr/>
                    <a:lstStyle/>
                    <a:p>
                      <a:pPr indent="266700" algn="ctr">
                        <a:lnSpc>
                          <a:spcPct val="150000"/>
                        </a:lnSpc>
                        <a:spcAft>
                          <a:spcPts val="0"/>
                        </a:spcAft>
                      </a:pPr>
                      <a:r>
                        <a:rPr lang="zh-CN" sz="2400" b="1" i="0" kern="100" baseline="0" dirty="0">
                          <a:latin typeface="Times New Roman" panose="02020603050405020304" pitchFamily="18" charset="0"/>
                          <a:ea typeface="宋体" panose="02010600030101010101" pitchFamily="2" charset="-122"/>
                          <a:cs typeface="Times New Roman"/>
                        </a:rPr>
                        <a:t>温度</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ct val="150000"/>
                        </a:lnSpc>
                        <a:spcAft>
                          <a:spcPts val="0"/>
                        </a:spcAft>
                      </a:pPr>
                      <a:endParaRPr lang="en-US" sz="2400" b="1" i="0" kern="100" baseline="0" dirty="0">
                        <a:latin typeface="Times New Roman" panose="02020603050405020304" pitchFamily="18" charset="0"/>
                        <a:ea typeface="宋体" panose="02010600030101010101" pitchFamily="2"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ct val="150000"/>
                        </a:lnSpc>
                        <a:spcAft>
                          <a:spcPts val="0"/>
                        </a:spcAft>
                      </a:pPr>
                      <a:endParaRPr lang="en-US" sz="2400" b="1" i="0" kern="100" baseline="0" dirty="0">
                        <a:latin typeface="Times New Roman" panose="02020603050405020304" pitchFamily="18" charset="0"/>
                        <a:ea typeface="宋体" panose="02010600030101010101" pitchFamily="2"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46014">
                <a:tc>
                  <a:txBody>
                    <a:bodyPr/>
                    <a:lstStyle/>
                    <a:p>
                      <a:pPr indent="266700" algn="ctr">
                        <a:lnSpc>
                          <a:spcPct val="150000"/>
                        </a:lnSpc>
                        <a:spcAft>
                          <a:spcPts val="0"/>
                        </a:spcAft>
                      </a:pPr>
                      <a:r>
                        <a:rPr lang="zh-CN" sz="2400" b="1" i="0" kern="100" baseline="0">
                          <a:latin typeface="Times New Roman" panose="02020603050405020304" pitchFamily="18" charset="0"/>
                          <a:ea typeface="宋体" panose="02010600030101010101" pitchFamily="2" charset="-122"/>
                          <a:cs typeface="Times New Roman"/>
                        </a:rPr>
                        <a:t>氧气</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ct val="150000"/>
                        </a:lnSpc>
                        <a:spcAft>
                          <a:spcPts val="0"/>
                        </a:spcAft>
                      </a:pPr>
                      <a:endParaRPr lang="en-US" sz="2400" b="1" i="0" kern="100" baseline="0" dirty="0">
                        <a:latin typeface="Times New Roman" panose="02020603050405020304" pitchFamily="18" charset="0"/>
                        <a:ea typeface="宋体" panose="02010600030101010101" pitchFamily="2"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266700" algn="ctr">
                        <a:lnSpc>
                          <a:spcPct val="150000"/>
                        </a:lnSpc>
                        <a:spcAft>
                          <a:spcPts val="0"/>
                        </a:spcAft>
                      </a:pPr>
                      <a:endParaRPr lang="en-US" sz="2400" b="1" i="0" kern="100" baseline="0" dirty="0">
                        <a:latin typeface="Times New Roman" panose="02020603050405020304" pitchFamily="18" charset="0"/>
                        <a:ea typeface="宋体" panose="02010600030101010101" pitchFamily="2"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0734">
                <a:tc>
                  <a:txBody>
                    <a:bodyPr/>
                    <a:lstStyle/>
                    <a:p>
                      <a:pPr indent="266700" algn="ctr">
                        <a:lnSpc>
                          <a:spcPct val="150000"/>
                        </a:lnSpc>
                        <a:spcAft>
                          <a:spcPts val="0"/>
                        </a:spcAft>
                      </a:pPr>
                      <a:r>
                        <a:rPr lang="zh-CN" sz="2400" b="1" i="0" kern="100" baseline="0" dirty="0">
                          <a:latin typeface="Times New Roman" panose="02020603050405020304" pitchFamily="18" charset="0"/>
                          <a:ea typeface="宋体" panose="02010600030101010101" pitchFamily="2" charset="-122"/>
                          <a:cs typeface="Times New Roman"/>
                        </a:rPr>
                        <a:t>联系</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indent="266700" algn="ctr">
                        <a:lnSpc>
                          <a:spcPct val="150000"/>
                        </a:lnSpc>
                        <a:spcAft>
                          <a:spcPts val="0"/>
                        </a:spcAft>
                      </a:pPr>
                      <a:r>
                        <a:rPr lang="zh-CN" sz="2400" b="1" i="0" kern="100" baseline="0" dirty="0">
                          <a:latin typeface="Times New Roman" panose="02020603050405020304" pitchFamily="18" charset="0"/>
                          <a:ea typeface="宋体" panose="02010600030101010101" pitchFamily="2" charset="-122"/>
                          <a:cs typeface="Times New Roman"/>
                        </a:rPr>
                        <a:t>酒精发酵为醋酸发酵提供</a:t>
                      </a:r>
                      <a:r>
                        <a:rPr lang="en-US" sz="2400" b="1" i="0" kern="100" baseline="0" dirty="0" smtClean="0">
                          <a:latin typeface="Times New Roman" panose="02020603050405020304" pitchFamily="18" charset="0"/>
                          <a:ea typeface="宋体" panose="02010600030101010101" pitchFamily="2" charset="-122"/>
                          <a:cs typeface="Times New Roman"/>
                        </a:rPr>
                        <a:t>_________</a:t>
                      </a:r>
                      <a:r>
                        <a:rPr lang="zh-CN" sz="2400" b="1" i="0" kern="100" baseline="0" dirty="0" smtClean="0">
                          <a:latin typeface="Times New Roman" panose="02020603050405020304" pitchFamily="18" charset="0"/>
                          <a:ea typeface="宋体" panose="02010600030101010101" pitchFamily="2" charset="-122"/>
                          <a:cs typeface="Times New Roman"/>
                        </a:rPr>
                        <a:t>。</a:t>
                      </a:r>
                      <a:endParaRPr lang="zh-CN" sz="2400" b="1" i="0" kern="100" baseline="0" dirty="0">
                        <a:latin typeface="Times New Roman" panose="02020603050405020304" pitchFamily="18" charset="0"/>
                        <a:ea typeface="宋体" panose="02010600030101010101" pitchFamily="2" charset="-122"/>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CN" altLang="en-US"/>
                    </a:p>
                  </a:txBody>
                  <a:tcPr/>
                </a:tc>
                <a:extLst>
                  <a:ext uri="{0D108BD9-81ED-4DB2-BD59-A6C34878D82A}">
                    <a16:rowId xmlns:a16="http://schemas.microsoft.com/office/drawing/2014/main" val="10004"/>
                  </a:ext>
                </a:extLst>
              </a:tr>
            </a:tbl>
          </a:graphicData>
        </a:graphic>
      </p:graphicFrame>
      <p:sp>
        <p:nvSpPr>
          <p:cNvPr id="29" name="TextBox 28"/>
          <p:cNvSpPr txBox="1">
            <a:spLocks noChangeArrowheads="1"/>
          </p:cNvSpPr>
          <p:nvPr/>
        </p:nvSpPr>
        <p:spPr bwMode="auto">
          <a:xfrm>
            <a:off x="4378311" y="4373031"/>
            <a:ext cx="1036637" cy="430212"/>
          </a:xfrm>
          <a:prstGeom prst="rect">
            <a:avLst/>
          </a:prstGeom>
          <a:noFill/>
          <a:ln w="9525">
            <a:noFill/>
            <a:miter lim="800000"/>
            <a:headEnd/>
            <a:tailEnd/>
          </a:ln>
        </p:spPr>
        <p:txBody>
          <a:bodyPr wrap="none">
            <a:spAutoFit/>
          </a:bodyPr>
          <a:lstStyle/>
          <a:p>
            <a:pPr algn="ctr"/>
            <a:r>
              <a:rPr lang="zh-CN" altLang="en-US" sz="2200" b="1" dirty="0">
                <a:solidFill>
                  <a:srgbClr val="FF0000"/>
                </a:solidFill>
                <a:latin typeface="Times New Roman" panose="02020603050405020304" pitchFamily="18" charset="0"/>
                <a:ea typeface="宋体" panose="02010600030101010101" pitchFamily="2" charset="-122"/>
                <a:cs typeface="Times New Roman" pitchFamily="18" charset="0"/>
              </a:rPr>
              <a:t>酵母菌</a:t>
            </a:r>
          </a:p>
        </p:txBody>
      </p:sp>
      <p:sp>
        <p:nvSpPr>
          <p:cNvPr id="30" name="TextBox 29"/>
          <p:cNvSpPr txBox="1">
            <a:spLocks noChangeArrowheads="1"/>
          </p:cNvSpPr>
          <p:nvPr/>
        </p:nvSpPr>
        <p:spPr bwMode="auto">
          <a:xfrm>
            <a:off x="7044462" y="4373031"/>
            <a:ext cx="1036638" cy="430212"/>
          </a:xfrm>
          <a:prstGeom prst="rect">
            <a:avLst/>
          </a:prstGeom>
          <a:noFill/>
          <a:ln w="9525">
            <a:noFill/>
            <a:miter lim="800000"/>
            <a:headEnd/>
            <a:tailEnd/>
          </a:ln>
        </p:spPr>
        <p:txBody>
          <a:bodyPr wrap="none">
            <a:spAutoFit/>
          </a:bodyPr>
          <a:lstStyle/>
          <a:p>
            <a:r>
              <a:rPr lang="zh-CN" altLang="en-US" sz="2200" b="1" dirty="0">
                <a:solidFill>
                  <a:srgbClr val="FF0000"/>
                </a:solidFill>
                <a:latin typeface="Times New Roman" panose="02020603050405020304" pitchFamily="18" charset="0"/>
                <a:ea typeface="宋体" panose="02010600030101010101" pitchFamily="2" charset="-122"/>
                <a:cs typeface="Times New Roman" pitchFamily="18" charset="0"/>
              </a:rPr>
              <a:t>醋酸菌</a:t>
            </a:r>
          </a:p>
        </p:txBody>
      </p:sp>
      <p:sp>
        <p:nvSpPr>
          <p:cNvPr id="32" name="矩形 31"/>
          <p:cNvSpPr/>
          <p:nvPr/>
        </p:nvSpPr>
        <p:spPr>
          <a:xfrm>
            <a:off x="4203169" y="4909368"/>
            <a:ext cx="1386918" cy="430887"/>
          </a:xfrm>
          <a:prstGeom prst="rect">
            <a:avLst/>
          </a:prstGeom>
        </p:spPr>
        <p:txBody>
          <a:bodyPr wrap="none">
            <a:spAutoFit/>
          </a:bodyPr>
          <a:lstStyle/>
          <a:p>
            <a:pPr algn="ctr">
              <a:defRPr/>
            </a:pPr>
            <a:r>
              <a:rPr lang="en-US" altLang="zh-CN" sz="2200" b="1" kern="100" dirty="0">
                <a:solidFill>
                  <a:srgbClr val="FF0000"/>
                </a:solidFill>
                <a:latin typeface="Times New Roman" pitchFamily="18" charset="0"/>
                <a:ea typeface="宋体" panose="02010600030101010101" pitchFamily="2" charset="-122"/>
                <a:cs typeface="Times New Roman" pitchFamily="18" charset="0"/>
              </a:rPr>
              <a:t>18</a:t>
            </a:r>
            <a:r>
              <a:rPr lang="zh-CN" altLang="zh-CN" sz="2200" b="1" kern="100" dirty="0">
                <a:solidFill>
                  <a:srgbClr val="FF0000"/>
                </a:solidFill>
                <a:latin typeface="Times New Roman" pitchFamily="18" charset="0"/>
                <a:ea typeface="宋体" panose="02010600030101010101" pitchFamily="2" charset="-122"/>
                <a:cs typeface="Times New Roman" pitchFamily="18" charset="0"/>
              </a:rPr>
              <a:t>～</a:t>
            </a:r>
            <a:r>
              <a:rPr lang="en-US" altLang="zh-CN" sz="2200" b="1" kern="100" dirty="0">
                <a:solidFill>
                  <a:srgbClr val="FF0000"/>
                </a:solidFill>
                <a:latin typeface="Times New Roman" pitchFamily="18" charset="0"/>
                <a:ea typeface="宋体" panose="02010600030101010101" pitchFamily="2" charset="-122"/>
                <a:cs typeface="Times New Roman" pitchFamily="18" charset="0"/>
              </a:rPr>
              <a:t>25 ℃</a:t>
            </a:r>
            <a:endParaRPr lang="zh-CN" altLang="en-US" sz="2200" dirty="0">
              <a:solidFill>
                <a:srgbClr val="FF0000"/>
              </a:solidFill>
              <a:latin typeface="Times New Roman" pitchFamily="18" charset="0"/>
              <a:ea typeface="宋体" panose="02010600030101010101" pitchFamily="2" charset="-122"/>
              <a:cs typeface="Times New Roman" pitchFamily="18" charset="0"/>
            </a:endParaRPr>
          </a:p>
        </p:txBody>
      </p:sp>
      <p:sp>
        <p:nvSpPr>
          <p:cNvPr id="33" name="矩形 32"/>
          <p:cNvSpPr/>
          <p:nvPr/>
        </p:nvSpPr>
        <p:spPr>
          <a:xfrm>
            <a:off x="6869322" y="4909368"/>
            <a:ext cx="1386918" cy="430887"/>
          </a:xfrm>
          <a:prstGeom prst="rect">
            <a:avLst/>
          </a:prstGeom>
        </p:spPr>
        <p:txBody>
          <a:bodyPr wrap="none">
            <a:spAutoFit/>
          </a:bodyPr>
          <a:lstStyle/>
          <a:p>
            <a:pPr>
              <a:defRPr/>
            </a:pPr>
            <a:r>
              <a:rPr lang="en-US" altLang="zh-CN" sz="2200" b="1" kern="100" dirty="0">
                <a:solidFill>
                  <a:srgbClr val="FF0000"/>
                </a:solidFill>
                <a:latin typeface="Times New Roman" pitchFamily="18" charset="0"/>
                <a:ea typeface="宋体" panose="02010600030101010101" pitchFamily="2" charset="-122"/>
                <a:cs typeface="Times New Roman" pitchFamily="18" charset="0"/>
              </a:rPr>
              <a:t>30</a:t>
            </a:r>
            <a:r>
              <a:rPr lang="zh-CN" altLang="zh-CN" sz="2200" b="1" kern="100" dirty="0">
                <a:solidFill>
                  <a:srgbClr val="FF0000"/>
                </a:solidFill>
                <a:latin typeface="Times New Roman" pitchFamily="18" charset="0"/>
                <a:ea typeface="宋体" panose="02010600030101010101" pitchFamily="2" charset="-122"/>
                <a:cs typeface="Times New Roman" pitchFamily="18" charset="0"/>
              </a:rPr>
              <a:t>～</a:t>
            </a:r>
            <a:r>
              <a:rPr lang="en-US" altLang="zh-CN" sz="2200" b="1" kern="100" dirty="0">
                <a:solidFill>
                  <a:srgbClr val="FF0000"/>
                </a:solidFill>
                <a:latin typeface="Times New Roman" pitchFamily="18" charset="0"/>
                <a:ea typeface="宋体" panose="02010600030101010101" pitchFamily="2" charset="-122"/>
                <a:cs typeface="Times New Roman" pitchFamily="18" charset="0"/>
              </a:rPr>
              <a:t>35 ℃</a:t>
            </a:r>
            <a:endParaRPr lang="zh-CN" altLang="en-US" sz="2200" dirty="0">
              <a:solidFill>
                <a:srgbClr val="FF0000"/>
              </a:solidFill>
              <a:latin typeface="Times New Roman" pitchFamily="18" charset="0"/>
              <a:ea typeface="宋体" panose="02010600030101010101" pitchFamily="2" charset="-122"/>
              <a:cs typeface="Times New Roman" pitchFamily="18" charset="0"/>
            </a:endParaRPr>
          </a:p>
        </p:txBody>
      </p:sp>
      <p:sp>
        <p:nvSpPr>
          <p:cNvPr id="34" name="TextBox 33"/>
          <p:cNvSpPr txBox="1">
            <a:spLocks noChangeArrowheads="1"/>
          </p:cNvSpPr>
          <p:nvPr/>
        </p:nvSpPr>
        <p:spPr bwMode="auto">
          <a:xfrm>
            <a:off x="3952861" y="5468213"/>
            <a:ext cx="1887537" cy="430212"/>
          </a:xfrm>
          <a:prstGeom prst="rect">
            <a:avLst/>
          </a:prstGeom>
          <a:noFill/>
          <a:ln w="9525">
            <a:noFill/>
            <a:miter lim="800000"/>
            <a:headEnd/>
            <a:tailEnd/>
          </a:ln>
        </p:spPr>
        <p:txBody>
          <a:bodyPr wrap="none">
            <a:spAutoFit/>
          </a:bodyPr>
          <a:lstStyle/>
          <a:p>
            <a:pPr algn="ctr"/>
            <a:r>
              <a:rPr lang="zh-CN" altLang="en-US" sz="2200" b="1" dirty="0">
                <a:solidFill>
                  <a:srgbClr val="FF0000"/>
                </a:solidFill>
                <a:latin typeface="Times New Roman" panose="02020603050405020304" pitchFamily="18" charset="0"/>
                <a:ea typeface="宋体" panose="02010600030101010101" pitchFamily="2" charset="-122"/>
                <a:cs typeface="Times New Roman" pitchFamily="18" charset="0"/>
              </a:rPr>
              <a:t>先有氧后缺氧</a:t>
            </a:r>
          </a:p>
        </p:txBody>
      </p:sp>
      <p:sp>
        <p:nvSpPr>
          <p:cNvPr id="35" name="TextBox 34"/>
          <p:cNvSpPr txBox="1">
            <a:spLocks noChangeArrowheads="1"/>
          </p:cNvSpPr>
          <p:nvPr/>
        </p:nvSpPr>
        <p:spPr bwMode="auto">
          <a:xfrm>
            <a:off x="7186545" y="5468213"/>
            <a:ext cx="752475" cy="430212"/>
          </a:xfrm>
          <a:prstGeom prst="rect">
            <a:avLst/>
          </a:prstGeom>
          <a:noFill/>
          <a:ln w="9525">
            <a:noFill/>
            <a:miter lim="800000"/>
            <a:headEnd/>
            <a:tailEnd/>
          </a:ln>
        </p:spPr>
        <p:txBody>
          <a:bodyPr wrap="none">
            <a:spAutoFit/>
          </a:bodyPr>
          <a:lstStyle/>
          <a:p>
            <a:r>
              <a:rPr lang="zh-CN" altLang="en-US" sz="2200" b="1" dirty="0">
                <a:solidFill>
                  <a:srgbClr val="FF0000"/>
                </a:solidFill>
                <a:latin typeface="Times New Roman" panose="02020603050405020304" pitchFamily="18" charset="0"/>
                <a:ea typeface="宋体" panose="02010600030101010101" pitchFamily="2" charset="-122"/>
                <a:cs typeface="Times New Roman" pitchFamily="18" charset="0"/>
              </a:rPr>
              <a:t>有氧</a:t>
            </a:r>
          </a:p>
        </p:txBody>
      </p:sp>
      <p:sp>
        <p:nvSpPr>
          <p:cNvPr id="36" name="TextBox 35"/>
          <p:cNvSpPr txBox="1">
            <a:spLocks noChangeArrowheads="1"/>
          </p:cNvSpPr>
          <p:nvPr/>
        </p:nvSpPr>
        <p:spPr bwMode="auto">
          <a:xfrm>
            <a:off x="7953240" y="6053051"/>
            <a:ext cx="752475" cy="430212"/>
          </a:xfrm>
          <a:prstGeom prst="rect">
            <a:avLst/>
          </a:prstGeom>
          <a:noFill/>
          <a:ln w="9525">
            <a:noFill/>
            <a:miter lim="800000"/>
            <a:headEnd/>
            <a:tailEnd/>
          </a:ln>
        </p:spPr>
        <p:txBody>
          <a:bodyPr wrap="none">
            <a:spAutoFit/>
          </a:bodyPr>
          <a:lstStyle/>
          <a:p>
            <a:r>
              <a:rPr lang="zh-CN" altLang="en-US" sz="2200" b="1" dirty="0">
                <a:solidFill>
                  <a:srgbClr val="FF0000"/>
                </a:solidFill>
                <a:latin typeface="Times New Roman" panose="02020603050405020304" pitchFamily="18" charset="0"/>
                <a:ea typeface="宋体" panose="02010600030101010101" pitchFamily="2" charset="-122"/>
                <a:cs typeface="Times New Roman" pitchFamily="18" charset="0"/>
              </a:rPr>
              <a:t>乙醇</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par>
                          <p:cTn id="13" fill="hold">
                            <p:stCondLst>
                              <p:cond delay="500"/>
                            </p:stCondLst>
                            <p:childTnLst>
                              <p:par>
                                <p:cTn id="14" presetID="3" presetClass="entr" presetSubtype="1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childTnLst>
                          </p:cTn>
                        </p:par>
                        <p:par>
                          <p:cTn id="22" fill="hold">
                            <p:stCondLst>
                              <p:cond delay="500"/>
                            </p:stCondLst>
                            <p:childTnLst>
                              <p:par>
                                <p:cTn id="23" presetID="3" presetClass="entr" presetSubtype="10"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linds(horizontal)">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blinds(horizontal)">
                                      <p:cBhvr>
                                        <p:cTn id="30" dur="500"/>
                                        <p:tgtEl>
                                          <p:spTgt spid="11"/>
                                        </p:tgtEl>
                                      </p:cBhvr>
                                    </p:animEffect>
                                  </p:childTnLst>
                                </p:cTn>
                              </p:par>
                            </p:childTnLst>
                          </p:cTn>
                        </p:par>
                        <p:par>
                          <p:cTn id="31" fill="hold">
                            <p:stCondLst>
                              <p:cond delay="500"/>
                            </p:stCondLst>
                            <p:childTnLst>
                              <p:par>
                                <p:cTn id="32" presetID="3" presetClass="entr" presetSubtype="10"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blinds(horizontal)">
                                      <p:cBhvr>
                                        <p:cTn id="34" dur="500"/>
                                        <p:tgtEl>
                                          <p:spTgt spid="12"/>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linds(horizontal)">
                                      <p:cBhvr>
                                        <p:cTn id="39" dur="500"/>
                                        <p:tgtEl>
                                          <p:spTgt spid="15"/>
                                        </p:tgtEl>
                                      </p:cBhvr>
                                    </p:animEffect>
                                  </p:childTnLst>
                                </p:cTn>
                              </p:par>
                            </p:childTnLst>
                          </p:cTn>
                        </p:par>
                        <p:par>
                          <p:cTn id="40" fill="hold">
                            <p:stCondLst>
                              <p:cond delay="500"/>
                            </p:stCondLst>
                            <p:childTnLst>
                              <p:par>
                                <p:cTn id="41" presetID="3" presetClass="entr" presetSubtype="10" fill="hold" grpId="0" nodeType="afterEffect">
                                  <p:stCondLst>
                                    <p:cond delay="0"/>
                                  </p:stCondLst>
                                  <p:childTnLst>
                                    <p:set>
                                      <p:cBhvr>
                                        <p:cTn id="42" dur="1" fill="hold">
                                          <p:stCondLst>
                                            <p:cond delay="0"/>
                                          </p:stCondLst>
                                        </p:cTn>
                                        <p:tgtEl>
                                          <p:spTgt spid="12303"/>
                                        </p:tgtEl>
                                        <p:attrNameLst>
                                          <p:attrName>style.visibility</p:attrName>
                                        </p:attrNameLst>
                                      </p:cBhvr>
                                      <p:to>
                                        <p:strVal val="visible"/>
                                      </p:to>
                                    </p:set>
                                    <p:animEffect transition="in" filter="blinds(horizontal)">
                                      <p:cBhvr>
                                        <p:cTn id="43" dur="500"/>
                                        <p:tgtEl>
                                          <p:spTgt spid="12303"/>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blinds(horizontal)">
                                      <p:cBhvr>
                                        <p:cTn id="48" dur="500"/>
                                        <p:tgtEl>
                                          <p:spTgt spid="16"/>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blinds(horizontal)">
                                      <p:cBhvr>
                                        <p:cTn id="53" dur="500"/>
                                        <p:tgtEl>
                                          <p:spTgt spid="20"/>
                                        </p:tgtEl>
                                      </p:cBhvr>
                                    </p:animEffect>
                                  </p:childTnLst>
                                </p:cTn>
                              </p:par>
                            </p:childTnLst>
                          </p:cTn>
                        </p:par>
                        <p:par>
                          <p:cTn id="54" fill="hold">
                            <p:stCondLst>
                              <p:cond delay="500"/>
                            </p:stCondLst>
                            <p:childTnLst>
                              <p:par>
                                <p:cTn id="55" presetID="3" presetClass="entr" presetSubtype="10" fill="hold" grpId="0" nodeType="after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blinds(horizontal)">
                                      <p:cBhvr>
                                        <p:cTn id="57" dur="5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blinds(horizontal)">
                                      <p:cBhvr>
                                        <p:cTn id="62" dur="500"/>
                                        <p:tgtEl>
                                          <p:spTgt spid="23"/>
                                        </p:tgtEl>
                                      </p:cBhvr>
                                    </p:animEffect>
                                  </p:childTnLst>
                                </p:cTn>
                              </p:par>
                            </p:childTnLst>
                          </p:cTn>
                        </p:par>
                        <p:par>
                          <p:cTn id="63" fill="hold">
                            <p:stCondLst>
                              <p:cond delay="500"/>
                            </p:stCondLst>
                            <p:childTnLst>
                              <p:par>
                                <p:cTn id="64" presetID="3" presetClass="entr" presetSubtype="10"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blinds(horizontal)">
                                      <p:cBhvr>
                                        <p:cTn id="66" dur="500"/>
                                        <p:tgtEl>
                                          <p:spTgt spid="24"/>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25">
                                            <p:txEl>
                                              <p:pRg st="0" end="0"/>
                                            </p:txEl>
                                          </p:spTgt>
                                        </p:tgtEl>
                                        <p:attrNameLst>
                                          <p:attrName>style.visibility</p:attrName>
                                        </p:attrNameLst>
                                      </p:cBhvr>
                                      <p:to>
                                        <p:strVal val="visible"/>
                                      </p:to>
                                    </p:set>
                                    <p:animEffect transition="in" filter="blinds(horizontal)">
                                      <p:cBhvr>
                                        <p:cTn id="71" dur="500"/>
                                        <p:tgtEl>
                                          <p:spTgt spid="25">
                                            <p:txEl>
                                              <p:pRg st="0" end="0"/>
                                            </p:txEl>
                                          </p:spTgt>
                                        </p:tgtEl>
                                      </p:cBhvr>
                                    </p:animEffect>
                                  </p:childTnLst>
                                </p:cTn>
                              </p:par>
                            </p:childTnLst>
                          </p:cTn>
                        </p:par>
                        <p:par>
                          <p:cTn id="72" fill="hold">
                            <p:stCondLst>
                              <p:cond delay="500"/>
                            </p:stCondLst>
                            <p:childTnLst>
                              <p:par>
                                <p:cTn id="73" presetID="3" presetClass="entr" presetSubtype="10" fill="hold" grpId="0" nodeType="after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blinds(horizontal)">
                                      <p:cBhvr>
                                        <p:cTn id="75" dur="500"/>
                                        <p:tgtEl>
                                          <p:spTgt spid="26"/>
                                        </p:tgtEl>
                                      </p:cBhvr>
                                    </p:animEffect>
                                  </p:childTnLst>
                                </p:cTn>
                              </p:par>
                            </p:childTnLst>
                          </p:cTn>
                        </p:par>
                      </p:childTnLst>
                    </p:cTn>
                  </p:par>
                  <p:par>
                    <p:cTn id="76" fill="hold">
                      <p:stCondLst>
                        <p:cond delay="indefinite"/>
                      </p:stCondLst>
                      <p:childTnLst>
                        <p:par>
                          <p:cTn id="77" fill="hold">
                            <p:stCondLst>
                              <p:cond delay="0"/>
                            </p:stCondLst>
                            <p:childTnLst>
                              <p:par>
                                <p:cTn id="78" presetID="3" presetClass="entr" presetSubtype="10" fill="hold" nodeType="clickEffect">
                                  <p:stCondLst>
                                    <p:cond delay="0"/>
                                  </p:stCondLst>
                                  <p:childTnLst>
                                    <p:set>
                                      <p:cBhvr>
                                        <p:cTn id="79" dur="1" fill="hold">
                                          <p:stCondLst>
                                            <p:cond delay="0"/>
                                          </p:stCondLst>
                                        </p:cTn>
                                        <p:tgtEl>
                                          <p:spTgt spid="27"/>
                                        </p:tgtEl>
                                        <p:attrNameLst>
                                          <p:attrName>style.visibility</p:attrName>
                                        </p:attrNameLst>
                                      </p:cBhvr>
                                      <p:to>
                                        <p:strVal val="visible"/>
                                      </p:to>
                                    </p:set>
                                    <p:animEffect transition="in" filter="blinds(horizontal)">
                                      <p:cBhvr>
                                        <p:cTn id="80" dur="500"/>
                                        <p:tgtEl>
                                          <p:spTgt spid="27"/>
                                        </p:tgtEl>
                                      </p:cBhvr>
                                    </p:animEffect>
                                  </p:childTnLst>
                                </p:cTn>
                              </p:par>
                            </p:childTnLst>
                          </p:cTn>
                        </p:par>
                        <p:par>
                          <p:cTn id="81" fill="hold">
                            <p:stCondLst>
                              <p:cond delay="500"/>
                            </p:stCondLst>
                            <p:childTnLst>
                              <p:par>
                                <p:cTn id="82" presetID="3" presetClass="entr" presetSubtype="10" fill="hold" nodeType="afterEffect">
                                  <p:stCondLst>
                                    <p:cond delay="0"/>
                                  </p:stCondLst>
                                  <p:childTnLst>
                                    <p:set>
                                      <p:cBhvr>
                                        <p:cTn id="83" dur="1" fill="hold">
                                          <p:stCondLst>
                                            <p:cond delay="0"/>
                                          </p:stCondLst>
                                        </p:cTn>
                                        <p:tgtEl>
                                          <p:spTgt spid="28"/>
                                        </p:tgtEl>
                                        <p:attrNameLst>
                                          <p:attrName>style.visibility</p:attrName>
                                        </p:attrNameLst>
                                      </p:cBhvr>
                                      <p:to>
                                        <p:strVal val="visible"/>
                                      </p:to>
                                    </p:set>
                                    <p:animEffect transition="in" filter="blinds(horizontal)">
                                      <p:cBhvr>
                                        <p:cTn id="84" dur="500"/>
                                        <p:tgtEl>
                                          <p:spTgt spid="28"/>
                                        </p:tgtEl>
                                      </p:cBhvr>
                                    </p:animEffect>
                                  </p:childTnLst>
                                </p:cTn>
                              </p:par>
                            </p:childTnLst>
                          </p:cTn>
                        </p:par>
                      </p:childTnLst>
                    </p:cTn>
                  </p:par>
                  <p:par>
                    <p:cTn id="85" fill="hold">
                      <p:stCondLst>
                        <p:cond delay="indefinite"/>
                      </p:stCondLst>
                      <p:childTnLst>
                        <p:par>
                          <p:cTn id="86" fill="hold">
                            <p:stCondLst>
                              <p:cond delay="0"/>
                            </p:stCondLst>
                            <p:childTnLst>
                              <p:par>
                                <p:cTn id="87" presetID="3" presetClass="entr" presetSubtype="10" fill="hold" nodeType="clickEffect">
                                  <p:stCondLst>
                                    <p:cond delay="0"/>
                                  </p:stCondLst>
                                  <p:childTnLst>
                                    <p:set>
                                      <p:cBhvr>
                                        <p:cTn id="88" dur="1" fill="hold">
                                          <p:stCondLst>
                                            <p:cond delay="0"/>
                                          </p:stCondLst>
                                        </p:cTn>
                                        <p:tgtEl>
                                          <p:spTgt spid="29">
                                            <p:txEl>
                                              <p:pRg st="0" end="0"/>
                                            </p:txEl>
                                          </p:spTgt>
                                        </p:tgtEl>
                                        <p:attrNameLst>
                                          <p:attrName>style.visibility</p:attrName>
                                        </p:attrNameLst>
                                      </p:cBhvr>
                                      <p:to>
                                        <p:strVal val="visible"/>
                                      </p:to>
                                    </p:set>
                                    <p:animEffect transition="in" filter="blinds(horizontal)">
                                      <p:cBhvr>
                                        <p:cTn id="89" dur="500"/>
                                        <p:tgtEl>
                                          <p:spTgt spid="29">
                                            <p:txEl>
                                              <p:pRg st="0" end="0"/>
                                            </p:txEl>
                                          </p:spTgt>
                                        </p:tgtEl>
                                      </p:cBhvr>
                                    </p:animEffect>
                                  </p:childTnLst>
                                </p:cTn>
                              </p:par>
                            </p:childTnLst>
                          </p:cTn>
                        </p:par>
                        <p:par>
                          <p:cTn id="90" fill="hold">
                            <p:stCondLst>
                              <p:cond delay="500"/>
                            </p:stCondLst>
                            <p:childTnLst>
                              <p:par>
                                <p:cTn id="91" presetID="3" presetClass="entr" presetSubtype="10" fill="hold" nodeType="afterEffect">
                                  <p:stCondLst>
                                    <p:cond delay="0"/>
                                  </p:stCondLst>
                                  <p:childTnLst>
                                    <p:set>
                                      <p:cBhvr>
                                        <p:cTn id="92" dur="1" fill="hold">
                                          <p:stCondLst>
                                            <p:cond delay="0"/>
                                          </p:stCondLst>
                                        </p:cTn>
                                        <p:tgtEl>
                                          <p:spTgt spid="30">
                                            <p:txEl>
                                              <p:pRg st="0" end="0"/>
                                            </p:txEl>
                                          </p:spTgt>
                                        </p:tgtEl>
                                        <p:attrNameLst>
                                          <p:attrName>style.visibility</p:attrName>
                                        </p:attrNameLst>
                                      </p:cBhvr>
                                      <p:to>
                                        <p:strVal val="visible"/>
                                      </p:to>
                                    </p:set>
                                    <p:animEffect transition="in" filter="blinds(horizontal)">
                                      <p:cBhvr>
                                        <p:cTn id="93" dur="500"/>
                                        <p:tgtEl>
                                          <p:spTgt spid="30">
                                            <p:txEl>
                                              <p:pRg st="0" end="0"/>
                                            </p:txEl>
                                          </p:spTgt>
                                        </p:tgtEl>
                                      </p:cBhvr>
                                    </p:animEffect>
                                  </p:childTnLst>
                                </p:cTn>
                              </p:par>
                            </p:childTnLst>
                          </p:cTn>
                        </p:par>
                      </p:childTnLst>
                    </p:cTn>
                  </p:par>
                  <p:par>
                    <p:cTn id="94" fill="hold">
                      <p:stCondLst>
                        <p:cond delay="indefinite"/>
                      </p:stCondLst>
                      <p:childTnLst>
                        <p:par>
                          <p:cTn id="95" fill="hold">
                            <p:stCondLst>
                              <p:cond delay="0"/>
                            </p:stCondLst>
                            <p:childTnLst>
                              <p:par>
                                <p:cTn id="96" presetID="3" presetClass="entr" presetSubtype="10" fill="hold" grpId="0" nodeType="clickEffect">
                                  <p:stCondLst>
                                    <p:cond delay="0"/>
                                  </p:stCondLst>
                                  <p:childTnLst>
                                    <p:set>
                                      <p:cBhvr>
                                        <p:cTn id="97" dur="1" fill="hold">
                                          <p:stCondLst>
                                            <p:cond delay="0"/>
                                          </p:stCondLst>
                                        </p:cTn>
                                        <p:tgtEl>
                                          <p:spTgt spid="32"/>
                                        </p:tgtEl>
                                        <p:attrNameLst>
                                          <p:attrName>style.visibility</p:attrName>
                                        </p:attrNameLst>
                                      </p:cBhvr>
                                      <p:to>
                                        <p:strVal val="visible"/>
                                      </p:to>
                                    </p:set>
                                    <p:animEffect transition="in" filter="blinds(horizontal)">
                                      <p:cBhvr>
                                        <p:cTn id="98" dur="500"/>
                                        <p:tgtEl>
                                          <p:spTgt spid="32"/>
                                        </p:tgtEl>
                                      </p:cBhvr>
                                    </p:animEffect>
                                  </p:childTnLst>
                                </p:cTn>
                              </p:par>
                            </p:childTnLst>
                          </p:cTn>
                        </p:par>
                        <p:par>
                          <p:cTn id="99" fill="hold">
                            <p:stCondLst>
                              <p:cond delay="500"/>
                            </p:stCondLst>
                            <p:childTnLst>
                              <p:par>
                                <p:cTn id="100" presetID="3" presetClass="entr" presetSubtype="10" fill="hold" grpId="0" nodeType="after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blinds(horizontal)">
                                      <p:cBhvr>
                                        <p:cTn id="102" dur="500"/>
                                        <p:tgtEl>
                                          <p:spTgt spid="33"/>
                                        </p:tgtEl>
                                      </p:cBhvr>
                                    </p:animEffect>
                                  </p:childTnLst>
                                </p:cTn>
                              </p:par>
                            </p:childTnLst>
                          </p:cTn>
                        </p:par>
                      </p:childTnLst>
                    </p:cTn>
                  </p:par>
                  <p:par>
                    <p:cTn id="103" fill="hold">
                      <p:stCondLst>
                        <p:cond delay="indefinite"/>
                      </p:stCondLst>
                      <p:childTnLst>
                        <p:par>
                          <p:cTn id="104" fill="hold">
                            <p:stCondLst>
                              <p:cond delay="0"/>
                            </p:stCondLst>
                            <p:childTnLst>
                              <p:par>
                                <p:cTn id="105" presetID="3" presetClass="entr" presetSubtype="10" fill="hold" grpId="0" nodeType="clickEffect">
                                  <p:stCondLst>
                                    <p:cond delay="0"/>
                                  </p:stCondLst>
                                  <p:childTnLst>
                                    <p:set>
                                      <p:cBhvr>
                                        <p:cTn id="106" dur="1" fill="hold">
                                          <p:stCondLst>
                                            <p:cond delay="0"/>
                                          </p:stCondLst>
                                        </p:cTn>
                                        <p:tgtEl>
                                          <p:spTgt spid="34"/>
                                        </p:tgtEl>
                                        <p:attrNameLst>
                                          <p:attrName>style.visibility</p:attrName>
                                        </p:attrNameLst>
                                      </p:cBhvr>
                                      <p:to>
                                        <p:strVal val="visible"/>
                                      </p:to>
                                    </p:set>
                                    <p:animEffect transition="in" filter="blinds(horizontal)">
                                      <p:cBhvr>
                                        <p:cTn id="107" dur="500"/>
                                        <p:tgtEl>
                                          <p:spTgt spid="34"/>
                                        </p:tgtEl>
                                      </p:cBhvr>
                                    </p:animEffect>
                                  </p:childTnLst>
                                </p:cTn>
                              </p:par>
                            </p:childTnLst>
                          </p:cTn>
                        </p:par>
                        <p:par>
                          <p:cTn id="108" fill="hold">
                            <p:stCondLst>
                              <p:cond delay="500"/>
                            </p:stCondLst>
                            <p:childTnLst>
                              <p:par>
                                <p:cTn id="109" presetID="3" presetClass="entr" presetSubtype="10" fill="hold" nodeType="afterEffect">
                                  <p:stCondLst>
                                    <p:cond delay="0"/>
                                  </p:stCondLst>
                                  <p:childTnLst>
                                    <p:set>
                                      <p:cBhvr>
                                        <p:cTn id="110" dur="1" fill="hold">
                                          <p:stCondLst>
                                            <p:cond delay="0"/>
                                          </p:stCondLst>
                                        </p:cTn>
                                        <p:tgtEl>
                                          <p:spTgt spid="35">
                                            <p:txEl>
                                              <p:pRg st="0" end="0"/>
                                            </p:txEl>
                                          </p:spTgt>
                                        </p:tgtEl>
                                        <p:attrNameLst>
                                          <p:attrName>style.visibility</p:attrName>
                                        </p:attrNameLst>
                                      </p:cBhvr>
                                      <p:to>
                                        <p:strVal val="visible"/>
                                      </p:to>
                                    </p:set>
                                    <p:animEffect transition="in" filter="blinds(horizontal)">
                                      <p:cBhvr>
                                        <p:cTn id="111" dur="500"/>
                                        <p:tgtEl>
                                          <p:spTgt spid="35">
                                            <p:txEl>
                                              <p:pRg st="0" end="0"/>
                                            </p:txEl>
                                          </p:spTgt>
                                        </p:tgtEl>
                                      </p:cBhvr>
                                    </p:animEffect>
                                  </p:childTnLst>
                                </p:cTn>
                              </p:par>
                            </p:childTnLst>
                          </p:cTn>
                        </p:par>
                      </p:childTnLst>
                    </p:cTn>
                  </p:par>
                  <p:par>
                    <p:cTn id="112" fill="hold">
                      <p:stCondLst>
                        <p:cond delay="indefinite"/>
                      </p:stCondLst>
                      <p:childTnLst>
                        <p:par>
                          <p:cTn id="113" fill="hold">
                            <p:stCondLst>
                              <p:cond delay="0"/>
                            </p:stCondLst>
                            <p:childTnLst>
                              <p:par>
                                <p:cTn id="114" presetID="3" presetClass="entr" presetSubtype="10" fill="hold" nodeType="clickEffect">
                                  <p:stCondLst>
                                    <p:cond delay="0"/>
                                  </p:stCondLst>
                                  <p:childTnLst>
                                    <p:set>
                                      <p:cBhvr>
                                        <p:cTn id="115" dur="1" fill="hold">
                                          <p:stCondLst>
                                            <p:cond delay="0"/>
                                          </p:stCondLst>
                                        </p:cTn>
                                        <p:tgtEl>
                                          <p:spTgt spid="36">
                                            <p:txEl>
                                              <p:pRg st="0" end="0"/>
                                            </p:txEl>
                                          </p:spTgt>
                                        </p:tgtEl>
                                        <p:attrNameLst>
                                          <p:attrName>style.visibility</p:attrName>
                                        </p:attrNameLst>
                                      </p:cBhvr>
                                      <p:to>
                                        <p:strVal val="visible"/>
                                      </p:to>
                                    </p:set>
                                    <p:animEffect transition="in" filter="blinds(horizontal)">
                                      <p:cBhvr>
                                        <p:cTn id="116" dur="500"/>
                                        <p:tgtEl>
                                          <p:spTgt spid="3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0" grpId="0" animBg="1"/>
      <p:bldP spid="11" grpId="0" animBg="1"/>
      <p:bldP spid="12" grpId="0" animBg="1"/>
      <p:bldP spid="16" grpId="0"/>
      <p:bldP spid="12303" grpId="0" animBg="1"/>
      <p:bldP spid="20" grpId="0" animBg="1"/>
      <p:bldP spid="22" grpId="0" animBg="1"/>
      <p:bldP spid="24" grpId="0" animBg="1"/>
      <p:bldP spid="26" grpId="0"/>
      <p:bldP spid="32" grpId="0"/>
      <p:bldP spid="33" grpId="0"/>
      <p:bldP spid="3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790771105"/>
              </p:ext>
            </p:extLst>
          </p:nvPr>
        </p:nvGraphicFramePr>
        <p:xfrm>
          <a:off x="1343472" y="282619"/>
          <a:ext cx="3312368" cy="640080"/>
        </p:xfrm>
        <a:graphic>
          <a:graphicData uri="http://schemas.openxmlformats.org/drawingml/2006/table">
            <a:tbl>
              <a:tblPr/>
              <a:tblGrid>
                <a:gridCol w="3312368">
                  <a:extLst>
                    <a:ext uri="{9D8B030D-6E8A-4147-A177-3AD203B41FA5}">
                      <a16:colId xmlns:a16="http://schemas.microsoft.com/office/drawing/2014/main" val="20000"/>
                    </a:ext>
                  </a:extLst>
                </a:gridCol>
              </a:tblGrid>
              <a:tr h="0">
                <a:tc>
                  <a:txBody>
                    <a:bodyPr/>
                    <a:lstStyle/>
                    <a:p>
                      <a:pPr indent="266700" algn="just">
                        <a:lnSpc>
                          <a:spcPct val="150000"/>
                        </a:lnSpc>
                        <a:spcAft>
                          <a:spcPts val="0"/>
                        </a:spcAft>
                      </a:pPr>
                      <a:r>
                        <a:rPr lang="en-US" sz="2800" b="1" i="0" kern="100" baseline="0" dirty="0">
                          <a:latin typeface="Times New Roman" panose="02020603050405020304" pitchFamily="18" charset="0"/>
                          <a:ea typeface="宋体" panose="02010600030101010101" pitchFamily="2" charset="-122"/>
                          <a:cs typeface="Times New Roman"/>
                        </a:rPr>
                        <a:t>2.</a:t>
                      </a:r>
                      <a:r>
                        <a:rPr lang="zh-CN" sz="2800" b="1" i="0" kern="100" baseline="0" dirty="0">
                          <a:latin typeface="Times New Roman" panose="02020603050405020304" pitchFamily="18" charset="0"/>
                          <a:ea typeface="宋体" panose="02010600030101010101" pitchFamily="2" charset="-122"/>
                          <a:cs typeface="Times New Roman"/>
                        </a:rPr>
                        <a:t>发酵装置的设计</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3316" name="矩形 2"/>
          <p:cNvSpPr>
            <a:spLocks noChangeArrowheads="1"/>
          </p:cNvSpPr>
          <p:nvPr/>
        </p:nvSpPr>
        <p:spPr bwMode="auto">
          <a:xfrm>
            <a:off x="1919536" y="1028840"/>
            <a:ext cx="6429375" cy="461665"/>
          </a:xfrm>
          <a:prstGeom prst="rect">
            <a:avLst/>
          </a:prstGeom>
          <a:noFill/>
          <a:ln w="9525">
            <a:noFill/>
            <a:miter lim="800000"/>
            <a:headEnd/>
            <a:tailEnd/>
          </a:ln>
        </p:spPr>
        <p:txBody>
          <a:bodyPr>
            <a:spAutoFit/>
          </a:bodyPr>
          <a:lstStyle/>
          <a:p>
            <a:r>
              <a:rPr lang="zh-CN" altLang="zh-CN" sz="2400" b="1" dirty="0">
                <a:solidFill>
                  <a:srgbClr val="0000FF"/>
                </a:solidFill>
                <a:latin typeface="Times New Roman" pitchFamily="18" charset="0"/>
                <a:ea typeface="宋体" pitchFamily="2" charset="-122"/>
                <a:cs typeface="Times New Roman" pitchFamily="18" charset="0"/>
              </a:rPr>
              <a:t>观察分析两位同学使用的发酵装置，回答问题。 </a:t>
            </a:r>
            <a:endParaRPr lang="zh-CN" altLang="en-US" sz="2400" b="1" dirty="0">
              <a:solidFill>
                <a:srgbClr val="0000FF"/>
              </a:solidFill>
              <a:latin typeface="Times New Roman" pitchFamily="18" charset="0"/>
              <a:ea typeface="宋体" pitchFamily="2" charset="-122"/>
              <a:cs typeface="Times New Roman" pitchFamily="18" charset="0"/>
            </a:endParaRPr>
          </a:p>
        </p:txBody>
      </p:sp>
      <p:sp>
        <p:nvSpPr>
          <p:cNvPr id="13319" name="矩形 5"/>
          <p:cNvSpPr>
            <a:spLocks noChangeArrowheads="1"/>
          </p:cNvSpPr>
          <p:nvPr/>
        </p:nvSpPr>
        <p:spPr bwMode="auto">
          <a:xfrm>
            <a:off x="3526029" y="1899591"/>
            <a:ext cx="1928812" cy="1108075"/>
          </a:xfrm>
          <a:prstGeom prst="rect">
            <a:avLst/>
          </a:prstGeom>
          <a:noFill/>
          <a:ln w="9525">
            <a:noFill/>
            <a:miter lim="800000"/>
            <a:headEnd/>
            <a:tailEnd/>
          </a:ln>
        </p:spPr>
        <p:txBody>
          <a:bodyPr>
            <a:spAutoFit/>
          </a:bodyPr>
          <a:lstStyle/>
          <a:p>
            <a:r>
              <a:rPr lang="zh-CN" altLang="zh-CN" sz="2200" b="1" dirty="0">
                <a:latin typeface="Times New Roman" pitchFamily="18" charset="0"/>
                <a:ea typeface="宋体" pitchFamily="2" charset="-122"/>
                <a:cs typeface="Times New Roman" pitchFamily="18" charset="0"/>
              </a:rPr>
              <a:t>图</a:t>
            </a:r>
            <a:r>
              <a:rPr lang="en-US" altLang="zh-CN" sz="2200" b="1" dirty="0">
                <a:latin typeface="Times New Roman" pitchFamily="18" charset="0"/>
                <a:ea typeface="宋体" pitchFamily="2" charset="-122"/>
                <a:cs typeface="Times New Roman" pitchFamily="18" charset="0"/>
              </a:rPr>
              <a:t>1-4a </a:t>
            </a:r>
            <a:r>
              <a:rPr lang="zh-CN" altLang="zh-CN" sz="2200" b="1" dirty="0">
                <a:latin typeface="Times New Roman" pitchFamily="18" charset="0"/>
                <a:ea typeface="宋体" pitchFamily="2" charset="-122"/>
                <a:cs typeface="Times New Roman" pitchFamily="18" charset="0"/>
              </a:rPr>
              <a:t>用带盖的瓶子制葡萄酒示意图</a:t>
            </a:r>
            <a:endParaRPr lang="zh-CN" altLang="en-US" sz="2200" b="1" dirty="0">
              <a:latin typeface="Times New Roman" pitchFamily="18" charset="0"/>
              <a:ea typeface="宋体" pitchFamily="2" charset="-122"/>
              <a:cs typeface="Times New Roman"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309992107"/>
              </p:ext>
            </p:extLst>
          </p:nvPr>
        </p:nvGraphicFramePr>
        <p:xfrm>
          <a:off x="8760296" y="1844825"/>
          <a:ext cx="1500198" cy="1341120"/>
        </p:xfrm>
        <a:graphic>
          <a:graphicData uri="http://schemas.openxmlformats.org/drawingml/2006/table">
            <a:tbl>
              <a:tblPr/>
              <a:tblGrid>
                <a:gridCol w="1500198">
                  <a:extLst>
                    <a:ext uri="{9D8B030D-6E8A-4147-A177-3AD203B41FA5}">
                      <a16:colId xmlns:a16="http://schemas.microsoft.com/office/drawing/2014/main" val="20000"/>
                    </a:ext>
                  </a:extLst>
                </a:gridCol>
              </a:tblGrid>
              <a:tr h="0">
                <a:tc>
                  <a:txBody>
                    <a:bodyPr/>
                    <a:lstStyle/>
                    <a:p>
                      <a:pPr indent="266700" algn="just">
                        <a:lnSpc>
                          <a:spcPct val="100000"/>
                        </a:lnSpc>
                        <a:spcAft>
                          <a:spcPts val="0"/>
                        </a:spcAft>
                      </a:pPr>
                      <a:r>
                        <a:rPr lang="zh-CN" sz="2200" b="1" i="0" kern="100" baseline="0" dirty="0">
                          <a:latin typeface="Times New Roman" panose="02020603050405020304" pitchFamily="18" charset="0"/>
                          <a:ea typeface="宋体" pitchFamily="2" charset="-122"/>
                          <a:cs typeface="Times New Roman"/>
                        </a:rPr>
                        <a:t>图</a:t>
                      </a:r>
                      <a:r>
                        <a:rPr lang="en-US" sz="2200" b="1" i="0" kern="100" baseline="0" dirty="0" smtClean="0">
                          <a:latin typeface="Times New Roman" panose="02020603050405020304" pitchFamily="18" charset="0"/>
                          <a:ea typeface="宋体" pitchFamily="2" charset="-122"/>
                          <a:cs typeface="Times New Roman"/>
                        </a:rPr>
                        <a:t>1</a:t>
                      </a:r>
                      <a:r>
                        <a:rPr lang="en-US" altLang="zh-CN" sz="2200" b="1" i="0" kern="100" baseline="0" dirty="0" smtClean="0">
                          <a:latin typeface="Times New Roman" panose="02020603050405020304" pitchFamily="18" charset="0"/>
                          <a:ea typeface="宋体" pitchFamily="2" charset="-122"/>
                          <a:cs typeface="Times New Roman"/>
                        </a:rPr>
                        <a:t>-</a:t>
                      </a:r>
                      <a:r>
                        <a:rPr lang="en-US" sz="2200" b="1" i="0" kern="100" baseline="0" dirty="0" smtClean="0">
                          <a:latin typeface="Times New Roman" panose="02020603050405020304" pitchFamily="18" charset="0"/>
                          <a:ea typeface="宋体" pitchFamily="2" charset="-122"/>
                          <a:cs typeface="Times New Roman"/>
                        </a:rPr>
                        <a:t>4b</a:t>
                      </a:r>
                      <a:r>
                        <a:rPr lang="zh-CN" sz="2200" b="1" i="0" kern="100" baseline="0" dirty="0" smtClean="0">
                          <a:latin typeface="Times New Roman" panose="02020603050405020304" pitchFamily="18" charset="0"/>
                          <a:ea typeface="宋体" pitchFamily="2" charset="-122"/>
                          <a:cs typeface="Times New Roman"/>
                        </a:rPr>
                        <a:t>果</a:t>
                      </a:r>
                      <a:r>
                        <a:rPr lang="zh-CN" sz="2200" b="1" i="0" kern="100" baseline="0" dirty="0">
                          <a:latin typeface="Times New Roman" panose="02020603050405020304" pitchFamily="18" charset="0"/>
                          <a:ea typeface="宋体" pitchFamily="2" charset="-122"/>
                          <a:cs typeface="Times New Roman"/>
                        </a:rPr>
                        <a:t>酒和果醋发酵装置示意图</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2525810701"/>
              </p:ext>
            </p:extLst>
          </p:nvPr>
        </p:nvGraphicFramePr>
        <p:xfrm>
          <a:off x="1919536" y="3356992"/>
          <a:ext cx="7704856" cy="950976"/>
        </p:xfrm>
        <a:graphic>
          <a:graphicData uri="http://schemas.openxmlformats.org/drawingml/2006/table">
            <a:tbl>
              <a:tblPr/>
              <a:tblGrid>
                <a:gridCol w="7704856">
                  <a:extLst>
                    <a:ext uri="{9D8B030D-6E8A-4147-A177-3AD203B41FA5}">
                      <a16:colId xmlns:a16="http://schemas.microsoft.com/office/drawing/2014/main" val="20000"/>
                    </a:ext>
                  </a:extLst>
                </a:gridCol>
              </a:tblGrid>
              <a:tr h="0">
                <a:tc>
                  <a:txBody>
                    <a:bodyPr/>
                    <a:lstStyle/>
                    <a:p>
                      <a:pPr indent="0" algn="just">
                        <a:lnSpc>
                          <a:spcPct val="130000"/>
                        </a:lnSpc>
                        <a:spcAft>
                          <a:spcPts val="0"/>
                        </a:spcAft>
                      </a:pPr>
                      <a:r>
                        <a:rPr lang="zh-CN" sz="2400" b="1" i="0" kern="100" baseline="0" dirty="0">
                          <a:latin typeface="Times New Roman" pitchFamily="18" charset="0"/>
                          <a:ea typeface="宋体" pitchFamily="2" charset="-122"/>
                          <a:cs typeface="Times New Roman" pitchFamily="18" charset="0"/>
                        </a:rPr>
                        <a:t>问题</a:t>
                      </a:r>
                      <a:r>
                        <a:rPr lang="en-US" sz="2400" b="1" i="0" kern="100" baseline="0" dirty="0">
                          <a:latin typeface="Times New Roman" pitchFamily="18" charset="0"/>
                          <a:ea typeface="宋体" pitchFamily="2" charset="-122"/>
                          <a:cs typeface="Times New Roman" pitchFamily="18" charset="0"/>
                        </a:rPr>
                        <a:t>1</a:t>
                      </a:r>
                      <a:r>
                        <a:rPr lang="zh-CN" sz="2400" b="1" i="0" kern="100" baseline="0" dirty="0">
                          <a:latin typeface="Times New Roman" pitchFamily="18" charset="0"/>
                          <a:ea typeface="宋体" pitchFamily="2" charset="-122"/>
                          <a:cs typeface="Times New Roman" pitchFamily="18" charset="0"/>
                        </a:rPr>
                        <a:t>：图</a:t>
                      </a:r>
                      <a:r>
                        <a:rPr lang="en-US" sz="2400" b="1" i="0" kern="100" baseline="0" dirty="0" smtClean="0">
                          <a:latin typeface="Times New Roman" pitchFamily="18" charset="0"/>
                          <a:ea typeface="宋体" pitchFamily="2" charset="-122"/>
                          <a:cs typeface="Times New Roman" pitchFamily="18" charset="0"/>
                        </a:rPr>
                        <a:t>1-4a</a:t>
                      </a:r>
                      <a:r>
                        <a:rPr lang="zh-CN" sz="2400" b="1" i="0" kern="100" baseline="0" dirty="0">
                          <a:latin typeface="Times New Roman" pitchFamily="18" charset="0"/>
                          <a:ea typeface="宋体" pitchFamily="2" charset="-122"/>
                          <a:cs typeface="Times New Roman" pitchFamily="18" charset="0"/>
                        </a:rPr>
                        <a:t>装置每隔一段时间（</a:t>
                      </a:r>
                      <a:r>
                        <a:rPr lang="en-US" sz="2400" b="1" i="0" kern="100" baseline="0" dirty="0">
                          <a:latin typeface="Times New Roman" pitchFamily="18" charset="0"/>
                          <a:ea typeface="宋体" pitchFamily="2" charset="-122"/>
                          <a:cs typeface="Times New Roman" pitchFamily="18" charset="0"/>
                        </a:rPr>
                        <a:t>12h</a:t>
                      </a:r>
                      <a:r>
                        <a:rPr lang="zh-CN" sz="2400" b="1" i="0" kern="100" baseline="0" dirty="0">
                          <a:latin typeface="Times New Roman" pitchFamily="18" charset="0"/>
                          <a:ea typeface="宋体" pitchFamily="2" charset="-122"/>
                          <a:cs typeface="Times New Roman" pitchFamily="18" charset="0"/>
                        </a:rPr>
                        <a:t>）拧松瓶盖或打开排气口，其原因是什么？</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1236864750"/>
              </p:ext>
            </p:extLst>
          </p:nvPr>
        </p:nvGraphicFramePr>
        <p:xfrm>
          <a:off x="1868128" y="4352657"/>
          <a:ext cx="7395164" cy="365760"/>
        </p:xfrm>
        <a:graphic>
          <a:graphicData uri="http://schemas.openxmlformats.org/drawingml/2006/table">
            <a:tbl>
              <a:tblPr/>
              <a:tblGrid>
                <a:gridCol w="7395164">
                  <a:extLst>
                    <a:ext uri="{9D8B030D-6E8A-4147-A177-3AD203B41FA5}">
                      <a16:colId xmlns:a16="http://schemas.microsoft.com/office/drawing/2014/main" val="20000"/>
                    </a:ext>
                  </a:extLst>
                </a:gridCol>
              </a:tblGrid>
              <a:tr h="0">
                <a:tc>
                  <a:txBody>
                    <a:bodyPr/>
                    <a:lstStyle/>
                    <a:p>
                      <a:pPr indent="0" algn="just">
                        <a:lnSpc>
                          <a:spcPct val="100000"/>
                        </a:lnSpc>
                        <a:spcAft>
                          <a:spcPts val="0"/>
                        </a:spcAft>
                      </a:pPr>
                      <a:r>
                        <a:rPr lang="zh-CN" sz="2400" b="1" i="0" kern="100" baseline="0" dirty="0">
                          <a:solidFill>
                            <a:srgbClr val="FF0000"/>
                          </a:solidFill>
                          <a:latin typeface="Times New Roman" pitchFamily="18" charset="0"/>
                          <a:ea typeface="宋体" panose="02010600030101010101" pitchFamily="2" charset="-122"/>
                          <a:cs typeface="Times New Roman" pitchFamily="18" charset="0"/>
                        </a:rPr>
                        <a:t>在发酵过程中产生</a:t>
                      </a:r>
                      <a:r>
                        <a:rPr lang="en-US" sz="2400" b="1" i="0" kern="100" baseline="0" dirty="0">
                          <a:solidFill>
                            <a:srgbClr val="FF0000"/>
                          </a:solidFill>
                          <a:latin typeface="Times New Roman" pitchFamily="18" charset="0"/>
                          <a:ea typeface="宋体" panose="02010600030101010101" pitchFamily="2" charset="-122"/>
                          <a:cs typeface="Times New Roman" pitchFamily="18" charset="0"/>
                        </a:rPr>
                        <a:t>CO</a:t>
                      </a:r>
                      <a:r>
                        <a:rPr lang="en-US" sz="2400" b="1" i="0" kern="100" baseline="-25000" dirty="0">
                          <a:solidFill>
                            <a:srgbClr val="FF0000"/>
                          </a:solidFill>
                          <a:latin typeface="Times New Roman" pitchFamily="18" charset="0"/>
                          <a:ea typeface="宋体" panose="02010600030101010101" pitchFamily="2" charset="-122"/>
                          <a:cs typeface="Times New Roman" pitchFamily="18" charset="0"/>
                        </a:rPr>
                        <a:t>2</a:t>
                      </a:r>
                      <a:r>
                        <a:rPr lang="en-US" sz="2400" b="1" i="0" kern="100" baseline="0" dirty="0">
                          <a:solidFill>
                            <a:srgbClr val="FF0000"/>
                          </a:solidFill>
                          <a:latin typeface="Times New Roman" pitchFamily="18" charset="0"/>
                          <a:ea typeface="宋体" panose="02010600030101010101" pitchFamily="2" charset="-122"/>
                          <a:cs typeface="Times New Roman" pitchFamily="18" charset="0"/>
                        </a:rPr>
                        <a:t> </a:t>
                      </a:r>
                      <a:r>
                        <a:rPr lang="zh-CN" sz="2400" b="1" i="0" kern="100" baseline="0" dirty="0">
                          <a:solidFill>
                            <a:srgbClr val="FF0000"/>
                          </a:solidFill>
                          <a:latin typeface="Times New Roman" pitchFamily="18" charset="0"/>
                          <a:ea typeface="宋体" panose="02010600030101010101" pitchFamily="2" charset="-122"/>
                          <a:cs typeface="Times New Roman" pitchFamily="18" charset="0"/>
                        </a:rPr>
                        <a:t>，防止瓶内气压过高引起爆裂。</a:t>
                      </a:r>
                      <a:endParaRPr lang="zh-CN" sz="2400" b="1" i="0" kern="100" baseline="0" dirty="0">
                        <a:latin typeface="Times New Roman" pitchFamily="18" charset="0"/>
                        <a:ea typeface="宋体" panose="02010600030101010101" pitchFamily="2" charset="-122"/>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387833027"/>
              </p:ext>
            </p:extLst>
          </p:nvPr>
        </p:nvGraphicFramePr>
        <p:xfrm>
          <a:off x="1855164" y="4896696"/>
          <a:ext cx="7813532" cy="950976"/>
        </p:xfrm>
        <a:graphic>
          <a:graphicData uri="http://schemas.openxmlformats.org/drawingml/2006/table">
            <a:tbl>
              <a:tblPr/>
              <a:tblGrid>
                <a:gridCol w="7813532">
                  <a:extLst>
                    <a:ext uri="{9D8B030D-6E8A-4147-A177-3AD203B41FA5}">
                      <a16:colId xmlns:a16="http://schemas.microsoft.com/office/drawing/2014/main" val="20000"/>
                    </a:ext>
                  </a:extLst>
                </a:gridCol>
              </a:tblGrid>
              <a:tr h="0">
                <a:tc>
                  <a:txBody>
                    <a:bodyPr/>
                    <a:lstStyle/>
                    <a:p>
                      <a:pPr indent="0" algn="just">
                        <a:lnSpc>
                          <a:spcPct val="130000"/>
                        </a:lnSpc>
                        <a:spcAft>
                          <a:spcPts val="0"/>
                        </a:spcAft>
                      </a:pPr>
                      <a:r>
                        <a:rPr lang="zh-CN" sz="2400" b="1" i="0" kern="100" baseline="0" dirty="0">
                          <a:latin typeface="Times New Roman" pitchFamily="18" charset="0"/>
                          <a:ea typeface="宋体" pitchFamily="2" charset="-122"/>
                          <a:cs typeface="Times New Roman" pitchFamily="18" charset="0"/>
                        </a:rPr>
                        <a:t>问题</a:t>
                      </a:r>
                      <a:r>
                        <a:rPr lang="en-US" sz="2400" b="1" i="0" kern="100" baseline="0" dirty="0">
                          <a:latin typeface="Times New Roman" pitchFamily="18" charset="0"/>
                          <a:ea typeface="宋体" pitchFamily="2" charset="-122"/>
                          <a:cs typeface="Times New Roman" pitchFamily="18" charset="0"/>
                        </a:rPr>
                        <a:t>2</a:t>
                      </a:r>
                      <a:r>
                        <a:rPr lang="zh-CN" sz="2400" b="1" i="0" kern="100" baseline="0" dirty="0">
                          <a:latin typeface="Times New Roman" pitchFamily="18" charset="0"/>
                          <a:ea typeface="宋体" pitchFamily="2" charset="-122"/>
                          <a:cs typeface="Times New Roman" pitchFamily="18" charset="0"/>
                        </a:rPr>
                        <a:t>：图</a:t>
                      </a:r>
                      <a:r>
                        <a:rPr lang="en-US" sz="2400" b="1" i="0" kern="100" baseline="0" dirty="0" smtClean="0">
                          <a:latin typeface="Times New Roman" pitchFamily="18" charset="0"/>
                          <a:ea typeface="宋体" pitchFamily="2" charset="-122"/>
                          <a:cs typeface="Times New Roman" pitchFamily="18" charset="0"/>
                        </a:rPr>
                        <a:t>1</a:t>
                      </a:r>
                      <a:r>
                        <a:rPr lang="en-US" altLang="zh-CN" sz="2400" b="1" i="0" kern="100" baseline="0" dirty="0" smtClean="0">
                          <a:latin typeface="Times New Roman" pitchFamily="18" charset="0"/>
                          <a:ea typeface="宋体" pitchFamily="2" charset="-122"/>
                          <a:cs typeface="Times New Roman" pitchFamily="18" charset="0"/>
                        </a:rPr>
                        <a:t>-</a:t>
                      </a:r>
                      <a:r>
                        <a:rPr lang="en-US" sz="2400" b="1" i="0" kern="100" baseline="0" dirty="0" smtClean="0">
                          <a:latin typeface="Times New Roman" pitchFamily="18" charset="0"/>
                          <a:ea typeface="宋体" pitchFamily="2" charset="-122"/>
                          <a:cs typeface="Times New Roman" pitchFamily="18" charset="0"/>
                        </a:rPr>
                        <a:t>4a</a:t>
                      </a:r>
                      <a:r>
                        <a:rPr lang="zh-CN" sz="2400" b="1" i="0" kern="100" baseline="0" dirty="0">
                          <a:latin typeface="Times New Roman" pitchFamily="18" charset="0"/>
                          <a:ea typeface="宋体" pitchFamily="2" charset="-122"/>
                          <a:cs typeface="Times New Roman" pitchFamily="18" charset="0"/>
                        </a:rPr>
                        <a:t>装置发酵产生酒精后</a:t>
                      </a:r>
                      <a:r>
                        <a:rPr lang="zh-CN" sz="2400" b="1" i="0" kern="100" baseline="0" dirty="0" smtClean="0">
                          <a:latin typeface="Times New Roman" pitchFamily="18" charset="0"/>
                          <a:ea typeface="宋体" pitchFamily="2" charset="-122"/>
                          <a:cs typeface="Times New Roman" pitchFamily="18" charset="0"/>
                        </a:rPr>
                        <a:t>，</a:t>
                      </a:r>
                      <a:r>
                        <a:rPr lang="zh-CN" altLang="en-US" sz="2400" b="1" i="0" kern="100" baseline="0" dirty="0" smtClean="0">
                          <a:latin typeface="Times New Roman" pitchFamily="18" charset="0"/>
                          <a:ea typeface="宋体" pitchFamily="2" charset="-122"/>
                          <a:cs typeface="Times New Roman" pitchFamily="18" charset="0"/>
                        </a:rPr>
                        <a:t>发酵液</a:t>
                      </a:r>
                      <a:r>
                        <a:rPr lang="zh-CN" sz="2400" b="1" i="0" kern="100" baseline="0" dirty="0" smtClean="0">
                          <a:latin typeface="Times New Roman" pitchFamily="18" charset="0"/>
                          <a:ea typeface="宋体" pitchFamily="2" charset="-122"/>
                          <a:cs typeface="Times New Roman" pitchFamily="18" charset="0"/>
                        </a:rPr>
                        <a:t>盖</a:t>
                      </a:r>
                      <a:r>
                        <a:rPr lang="zh-CN" sz="2400" b="1" i="0" kern="100" baseline="0" dirty="0">
                          <a:latin typeface="Times New Roman" pitchFamily="18" charset="0"/>
                          <a:ea typeface="宋体" pitchFamily="2" charset="-122"/>
                          <a:cs typeface="Times New Roman" pitchFamily="18" charset="0"/>
                        </a:rPr>
                        <a:t>上一层纱布的目</a:t>
                      </a:r>
                      <a:r>
                        <a:rPr lang="zh-CN" sz="2400" b="1" i="0" kern="100" baseline="0" dirty="0" smtClean="0">
                          <a:latin typeface="Times New Roman" pitchFamily="18" charset="0"/>
                          <a:ea typeface="宋体" pitchFamily="2" charset="-122"/>
                          <a:cs typeface="Times New Roman" pitchFamily="18" charset="0"/>
                        </a:rPr>
                        <a:t>的</a:t>
                      </a:r>
                      <a:r>
                        <a:rPr lang="zh-CN" altLang="en-US" sz="2400" b="1" i="0" kern="100" baseline="0" dirty="0" smtClean="0">
                          <a:latin typeface="Times New Roman" pitchFamily="18" charset="0"/>
                          <a:ea typeface="宋体" pitchFamily="2" charset="-122"/>
                          <a:cs typeface="Times New Roman" pitchFamily="18" charset="0"/>
                        </a:rPr>
                        <a:t>？</a:t>
                      </a:r>
                      <a:endParaRPr lang="zh-CN" sz="2400" b="1" i="0" kern="100" baseline="0" dirty="0">
                        <a:latin typeface="Times New Roman" pitchFamily="18" charset="0"/>
                        <a:ea typeface="宋体" pitchFamily="2" charset="-122"/>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2452987746"/>
              </p:ext>
            </p:extLst>
          </p:nvPr>
        </p:nvGraphicFramePr>
        <p:xfrm>
          <a:off x="1868128" y="5931502"/>
          <a:ext cx="7992888" cy="365760"/>
        </p:xfrm>
        <a:graphic>
          <a:graphicData uri="http://schemas.openxmlformats.org/drawingml/2006/table">
            <a:tbl>
              <a:tblPr/>
              <a:tblGrid>
                <a:gridCol w="7992888">
                  <a:extLst>
                    <a:ext uri="{9D8B030D-6E8A-4147-A177-3AD203B41FA5}">
                      <a16:colId xmlns:a16="http://schemas.microsoft.com/office/drawing/2014/main" val="20000"/>
                    </a:ext>
                  </a:extLst>
                </a:gridCol>
              </a:tblGrid>
              <a:tr h="0">
                <a:tc>
                  <a:txBody>
                    <a:bodyPr/>
                    <a:lstStyle/>
                    <a:p>
                      <a:pPr indent="0" algn="just">
                        <a:lnSpc>
                          <a:spcPct val="100000"/>
                        </a:lnSpc>
                        <a:spcAft>
                          <a:spcPts val="0"/>
                        </a:spcAft>
                      </a:pPr>
                      <a:r>
                        <a:rPr lang="zh-CN" sz="2400" b="1" i="0" kern="100" baseline="0" dirty="0">
                          <a:solidFill>
                            <a:srgbClr val="FF0000"/>
                          </a:solidFill>
                          <a:latin typeface="Times New Roman" panose="02020603050405020304" pitchFamily="18" charset="0"/>
                          <a:ea typeface="宋体" panose="02010600030101010101" pitchFamily="2" charset="-122"/>
                          <a:cs typeface="Times New Roman" pitchFamily="18" charset="0"/>
                        </a:rPr>
                        <a:t>防止发酵液被污染，因为操作的每一步都可能混入杂菌。</a:t>
                      </a:r>
                      <a:endParaRPr lang="zh-CN" sz="2400" b="1" i="0" kern="100" baseline="0" dirty="0">
                        <a:latin typeface="Times New Roman" panose="02020603050405020304" pitchFamily="18" charset="0"/>
                        <a:ea typeface="宋体" panose="02010600030101010101" pitchFamily="2" charset="-122"/>
                        <a:cs typeface="Times New Roman" pitchFamily="18" charset="0"/>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12" name="图片 11" descr="图片1.png"/>
          <p:cNvPicPr>
            <a:picLocks noChangeAspect="1"/>
          </p:cNvPicPr>
          <p:nvPr/>
        </p:nvPicPr>
        <p:blipFill>
          <a:blip r:embed="rId2" cstate="print"/>
          <a:stretch>
            <a:fillRect/>
          </a:stretch>
        </p:blipFill>
        <p:spPr>
          <a:xfrm>
            <a:off x="6240016" y="1584340"/>
            <a:ext cx="2520280" cy="1700644"/>
          </a:xfrm>
          <a:prstGeom prst="rect">
            <a:avLst/>
          </a:prstGeom>
        </p:spPr>
      </p:pic>
      <p:pic>
        <p:nvPicPr>
          <p:cNvPr id="1027" name="Picture 3" descr="C:\Users\Administrator\Desktop\timg1.png"/>
          <p:cNvPicPr>
            <a:picLocks noChangeAspect="1" noChangeArrowheads="1"/>
          </p:cNvPicPr>
          <p:nvPr/>
        </p:nvPicPr>
        <p:blipFill>
          <a:blip r:embed="rId3" cstate="print"/>
          <a:srcRect b="7143"/>
          <a:stretch>
            <a:fillRect/>
          </a:stretch>
        </p:blipFill>
        <p:spPr bwMode="auto">
          <a:xfrm>
            <a:off x="1868128" y="1507907"/>
            <a:ext cx="1872208" cy="1738479"/>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格 11"/>
          <p:cNvGraphicFramePr>
            <a:graphicFrameLocks noGrp="1"/>
          </p:cNvGraphicFramePr>
          <p:nvPr>
            <p:extLst>
              <p:ext uri="{D42A27DB-BD31-4B8C-83A1-F6EECF244321}">
                <p14:modId xmlns:p14="http://schemas.microsoft.com/office/powerpoint/2010/main" val="2626399082"/>
              </p:ext>
            </p:extLst>
          </p:nvPr>
        </p:nvGraphicFramePr>
        <p:xfrm>
          <a:off x="1572638" y="3731172"/>
          <a:ext cx="8991994" cy="950976"/>
        </p:xfrm>
        <a:graphic>
          <a:graphicData uri="http://schemas.openxmlformats.org/drawingml/2006/table">
            <a:tbl>
              <a:tblPr/>
              <a:tblGrid>
                <a:gridCol w="8991994">
                  <a:extLst>
                    <a:ext uri="{9D8B030D-6E8A-4147-A177-3AD203B41FA5}">
                      <a16:colId xmlns:a16="http://schemas.microsoft.com/office/drawing/2014/main" val="20000"/>
                    </a:ext>
                  </a:extLst>
                </a:gridCol>
              </a:tblGrid>
              <a:tr h="0">
                <a:tc>
                  <a:txBody>
                    <a:bodyPr/>
                    <a:lstStyle/>
                    <a:p>
                      <a:pPr indent="0" algn="l">
                        <a:lnSpc>
                          <a:spcPct val="130000"/>
                        </a:lnSpc>
                        <a:spcAft>
                          <a:spcPts val="0"/>
                        </a:spcAft>
                      </a:pPr>
                      <a:r>
                        <a:rPr lang="zh-CN" sz="2400" b="1" i="0" kern="100" baseline="0" dirty="0">
                          <a:latin typeface="Times New Roman" pitchFamily="18" charset="0"/>
                          <a:ea typeface="宋体" pitchFamily="2" charset="-122"/>
                          <a:cs typeface="Times New Roman" pitchFamily="18" charset="0"/>
                        </a:rPr>
                        <a:t>问题</a:t>
                      </a:r>
                      <a:r>
                        <a:rPr lang="en-US" sz="2400" b="1" i="0" kern="100" baseline="0" dirty="0">
                          <a:latin typeface="Times New Roman" pitchFamily="18" charset="0"/>
                          <a:ea typeface="宋体" pitchFamily="2" charset="-122"/>
                          <a:cs typeface="Times New Roman" pitchFamily="18" charset="0"/>
                        </a:rPr>
                        <a:t>3</a:t>
                      </a:r>
                      <a:r>
                        <a:rPr lang="zh-CN" sz="2400" b="1" i="0" kern="100" baseline="0" dirty="0">
                          <a:latin typeface="Times New Roman" pitchFamily="18" charset="0"/>
                          <a:ea typeface="宋体" pitchFamily="2" charset="-122"/>
                          <a:cs typeface="Times New Roman" pitchFamily="18" charset="0"/>
                        </a:rPr>
                        <a:t>：图</a:t>
                      </a:r>
                      <a:r>
                        <a:rPr lang="en-US" sz="2400" b="1" i="0" kern="100" baseline="0" dirty="0" smtClean="0">
                          <a:latin typeface="Times New Roman" pitchFamily="18" charset="0"/>
                          <a:ea typeface="宋体" pitchFamily="2" charset="-122"/>
                          <a:cs typeface="Times New Roman" pitchFamily="18" charset="0"/>
                        </a:rPr>
                        <a:t>1</a:t>
                      </a:r>
                      <a:r>
                        <a:rPr lang="en-US" altLang="zh-CN" sz="2400" b="1" i="0" kern="100" baseline="0" dirty="0" smtClean="0">
                          <a:latin typeface="Times New Roman" pitchFamily="18" charset="0"/>
                          <a:ea typeface="宋体" pitchFamily="2" charset="-122"/>
                          <a:cs typeface="Times New Roman" pitchFamily="18" charset="0"/>
                        </a:rPr>
                        <a:t>-</a:t>
                      </a:r>
                      <a:r>
                        <a:rPr lang="en-US" sz="2400" b="1" i="0" kern="100" baseline="0" dirty="0" smtClean="0">
                          <a:latin typeface="Times New Roman" pitchFamily="18" charset="0"/>
                          <a:ea typeface="宋体" pitchFamily="2" charset="-122"/>
                          <a:cs typeface="Times New Roman" pitchFamily="18" charset="0"/>
                        </a:rPr>
                        <a:t>4b</a:t>
                      </a:r>
                      <a:r>
                        <a:rPr lang="zh-CN" sz="2400" b="1" i="0" kern="100" baseline="0" dirty="0">
                          <a:latin typeface="Times New Roman" pitchFamily="18" charset="0"/>
                          <a:ea typeface="宋体" pitchFamily="2" charset="-122"/>
                          <a:cs typeface="Times New Roman" pitchFamily="18" charset="0"/>
                        </a:rPr>
                        <a:t>装置的充气口、排气口和出料口分别有哪些作用？为什么排气口要通过一个长而弯曲的胶管与瓶身连接？</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963607104"/>
              </p:ext>
            </p:extLst>
          </p:nvPr>
        </p:nvGraphicFramePr>
        <p:xfrm>
          <a:off x="1482204" y="4824552"/>
          <a:ext cx="9082428" cy="1426464"/>
        </p:xfrm>
        <a:graphic>
          <a:graphicData uri="http://schemas.openxmlformats.org/drawingml/2006/table">
            <a:tbl>
              <a:tblPr/>
              <a:tblGrid>
                <a:gridCol w="9082428">
                  <a:extLst>
                    <a:ext uri="{9D8B030D-6E8A-4147-A177-3AD203B41FA5}">
                      <a16:colId xmlns:a16="http://schemas.microsoft.com/office/drawing/2014/main" val="20000"/>
                    </a:ext>
                  </a:extLst>
                </a:gridCol>
              </a:tblGrid>
              <a:tr h="0">
                <a:tc>
                  <a:txBody>
                    <a:bodyPr/>
                    <a:lstStyle/>
                    <a:p>
                      <a:pPr marL="0" indent="0" algn="l">
                        <a:lnSpc>
                          <a:spcPct val="130000"/>
                        </a:lnSpc>
                        <a:spcAft>
                          <a:spcPts val="0"/>
                        </a:spcAft>
                      </a:pP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充气口</a:t>
                      </a:r>
                      <a:r>
                        <a:rPr lang="zh-CN" sz="2400" b="1" i="0" kern="100" baseline="0" dirty="0" smtClean="0">
                          <a:solidFill>
                            <a:srgbClr val="FF0000"/>
                          </a:solidFill>
                          <a:latin typeface="Times New Roman" panose="02020603050405020304" pitchFamily="18" charset="0"/>
                          <a:ea typeface="宋体" panose="02010600030101010101" pitchFamily="2" charset="-122"/>
                          <a:cs typeface="Times New Roman"/>
                        </a:rPr>
                        <a:t>是醋</a:t>
                      </a: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酸发酵时</a:t>
                      </a:r>
                      <a:r>
                        <a:rPr lang="zh-CN" sz="2400" b="1" i="0" kern="100" baseline="0" dirty="0" smtClean="0">
                          <a:solidFill>
                            <a:srgbClr val="FF0000"/>
                          </a:solidFill>
                          <a:latin typeface="Times New Roman" panose="02020603050405020304" pitchFamily="18" charset="0"/>
                          <a:ea typeface="宋体" panose="02010600030101010101" pitchFamily="2" charset="-122"/>
                          <a:cs typeface="Times New Roman"/>
                        </a:rPr>
                        <a:t>连</a:t>
                      </a:r>
                      <a:r>
                        <a:rPr lang="zh-CN" altLang="en-US" sz="2400" b="1" i="0" kern="100" baseline="0" dirty="0" smtClean="0">
                          <a:solidFill>
                            <a:srgbClr val="FF0000"/>
                          </a:solidFill>
                          <a:latin typeface="Times New Roman" panose="02020603050405020304" pitchFamily="18" charset="0"/>
                          <a:ea typeface="宋体" panose="02010600030101010101" pitchFamily="2" charset="-122"/>
                          <a:cs typeface="Times New Roman"/>
                        </a:rPr>
                        <a:t>通空气的</a:t>
                      </a:r>
                      <a:r>
                        <a:rPr lang="zh-CN" sz="2400" b="1" i="0" kern="100" baseline="0" dirty="0" smtClean="0">
                          <a:solidFill>
                            <a:srgbClr val="FF0000"/>
                          </a:solidFill>
                          <a:latin typeface="Times New Roman" panose="02020603050405020304" pitchFamily="18" charset="0"/>
                          <a:ea typeface="宋体" panose="02010600030101010101" pitchFamily="2" charset="-122"/>
                          <a:cs typeface="Times New Roman"/>
                        </a:rPr>
                        <a:t>；</a:t>
                      </a: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排气口</a:t>
                      </a:r>
                      <a:r>
                        <a:rPr lang="zh-CN" sz="2400" b="1" i="0" kern="100" baseline="0" dirty="0" smtClean="0">
                          <a:solidFill>
                            <a:srgbClr val="FF0000"/>
                          </a:solidFill>
                          <a:latin typeface="Times New Roman" panose="02020603050405020304" pitchFamily="18" charset="0"/>
                          <a:ea typeface="宋体" panose="02010600030101010101" pitchFamily="2" charset="-122"/>
                          <a:cs typeface="Times New Roman"/>
                        </a:rPr>
                        <a:t>是酒</a:t>
                      </a: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精发酵</a:t>
                      </a:r>
                      <a:r>
                        <a:rPr lang="zh-CN" sz="2400" b="1" i="0" kern="100" baseline="0" dirty="0" smtClean="0">
                          <a:solidFill>
                            <a:srgbClr val="FF0000"/>
                          </a:solidFill>
                          <a:latin typeface="Times New Roman" panose="02020603050405020304" pitchFamily="18" charset="0"/>
                          <a:ea typeface="宋体" panose="02010600030101010101" pitchFamily="2" charset="-122"/>
                          <a:cs typeface="Times New Roman"/>
                        </a:rPr>
                        <a:t>时排出</a:t>
                      </a:r>
                      <a:r>
                        <a:rPr lang="en-US" altLang="zh-CN" sz="2400" b="1" i="0" kern="100" baseline="0" dirty="0" smtClean="0">
                          <a:solidFill>
                            <a:srgbClr val="FF0000"/>
                          </a:solidFill>
                          <a:latin typeface="Times New Roman" panose="02020603050405020304" pitchFamily="18" charset="0"/>
                          <a:ea typeface="宋体" panose="02010600030101010101" pitchFamily="2" charset="-122"/>
                          <a:cs typeface="Times New Roman"/>
                        </a:rPr>
                        <a:t>CO</a:t>
                      </a:r>
                      <a:r>
                        <a:rPr lang="en-US" altLang="zh-CN" sz="2400" b="1" i="0" kern="100" baseline="-25000" dirty="0" smtClean="0">
                          <a:solidFill>
                            <a:srgbClr val="FF0000"/>
                          </a:solidFill>
                          <a:latin typeface="Times New Roman" panose="02020603050405020304" pitchFamily="18" charset="0"/>
                          <a:ea typeface="宋体" panose="02010600030101010101" pitchFamily="2" charset="-122"/>
                          <a:cs typeface="Times New Roman"/>
                        </a:rPr>
                        <a:t>2</a:t>
                      </a:r>
                      <a:r>
                        <a:rPr lang="zh-CN" altLang="en-US" sz="2400" b="1" i="0" kern="100" baseline="0" dirty="0" smtClean="0">
                          <a:solidFill>
                            <a:srgbClr val="FF0000"/>
                          </a:solidFill>
                          <a:latin typeface="Times New Roman" panose="02020603050405020304" pitchFamily="18" charset="0"/>
                          <a:ea typeface="宋体" panose="02010600030101010101" pitchFamily="2" charset="-122"/>
                          <a:cs typeface="Times New Roman"/>
                        </a:rPr>
                        <a:t>的</a:t>
                      </a:r>
                      <a:r>
                        <a:rPr lang="zh-CN" sz="2400" b="1" i="0" kern="100" baseline="0" dirty="0" smtClean="0">
                          <a:solidFill>
                            <a:srgbClr val="FF0000"/>
                          </a:solidFill>
                          <a:latin typeface="Times New Roman" panose="02020603050405020304" pitchFamily="18" charset="0"/>
                          <a:ea typeface="宋体" panose="02010600030101010101" pitchFamily="2" charset="-122"/>
                          <a:cs typeface="Times New Roman"/>
                        </a:rPr>
                        <a:t>；</a:t>
                      </a: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出料口是用来取样的。排气口要通过一个长而弯曲的胶管与瓶身连接，其目的是防止空气中微生物的污染。</a:t>
                      </a:r>
                      <a:endParaRPr lang="zh-CN" sz="2400" b="1" i="0" kern="100" baseline="0" dirty="0">
                        <a:latin typeface="Times New Roman" panose="02020603050405020304" pitchFamily="18" charset="0"/>
                        <a:ea typeface="宋体" panose="02010600030101010101" pitchFamily="2" charset="-122"/>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263625971"/>
              </p:ext>
            </p:extLst>
          </p:nvPr>
        </p:nvGraphicFramePr>
        <p:xfrm>
          <a:off x="1572638" y="371424"/>
          <a:ext cx="3384376" cy="640080"/>
        </p:xfrm>
        <a:graphic>
          <a:graphicData uri="http://schemas.openxmlformats.org/drawingml/2006/table">
            <a:tbl>
              <a:tblPr/>
              <a:tblGrid>
                <a:gridCol w="3384376">
                  <a:extLst>
                    <a:ext uri="{9D8B030D-6E8A-4147-A177-3AD203B41FA5}">
                      <a16:colId xmlns:a16="http://schemas.microsoft.com/office/drawing/2014/main" val="20000"/>
                    </a:ext>
                  </a:extLst>
                </a:gridCol>
              </a:tblGrid>
              <a:tr h="0">
                <a:tc>
                  <a:txBody>
                    <a:bodyPr/>
                    <a:lstStyle/>
                    <a:p>
                      <a:pPr indent="266700" algn="just">
                        <a:lnSpc>
                          <a:spcPct val="150000"/>
                        </a:lnSpc>
                        <a:spcAft>
                          <a:spcPts val="0"/>
                        </a:spcAft>
                      </a:pPr>
                      <a:r>
                        <a:rPr lang="en-US" sz="2800" b="1" i="0" kern="100" baseline="0" dirty="0">
                          <a:latin typeface="Times New Roman" panose="02020603050405020304" pitchFamily="18" charset="0"/>
                          <a:ea typeface="宋体" panose="02010600030101010101" pitchFamily="2" charset="-122"/>
                          <a:cs typeface="Times New Roman"/>
                        </a:rPr>
                        <a:t>2.</a:t>
                      </a:r>
                      <a:r>
                        <a:rPr lang="zh-CN" sz="2800" b="1" i="0" kern="100" baseline="0" dirty="0">
                          <a:latin typeface="Times New Roman" panose="02020603050405020304" pitchFamily="18" charset="0"/>
                          <a:ea typeface="宋体" panose="02010600030101010101" pitchFamily="2" charset="-122"/>
                          <a:cs typeface="Times New Roman"/>
                        </a:rPr>
                        <a:t>发酵装置的设计</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11" name="矩形 2"/>
          <p:cNvSpPr>
            <a:spLocks noChangeArrowheads="1"/>
          </p:cNvSpPr>
          <p:nvPr/>
        </p:nvSpPr>
        <p:spPr bwMode="auto">
          <a:xfrm>
            <a:off x="1742326" y="1234104"/>
            <a:ext cx="6429375" cy="461665"/>
          </a:xfrm>
          <a:prstGeom prst="rect">
            <a:avLst/>
          </a:prstGeom>
          <a:noFill/>
          <a:ln w="9525">
            <a:noFill/>
            <a:miter lim="800000"/>
            <a:headEnd/>
            <a:tailEnd/>
          </a:ln>
        </p:spPr>
        <p:txBody>
          <a:bodyPr>
            <a:spAutoFit/>
          </a:bodyPr>
          <a:lstStyle/>
          <a:p>
            <a:r>
              <a:rPr lang="zh-CN" altLang="zh-CN" sz="2400" b="1" dirty="0">
                <a:solidFill>
                  <a:srgbClr val="0000FF"/>
                </a:solidFill>
                <a:latin typeface="Times New Roman" pitchFamily="18" charset="0"/>
                <a:ea typeface="宋体" pitchFamily="2" charset="-122"/>
                <a:cs typeface="Times New Roman" pitchFamily="18" charset="0"/>
              </a:rPr>
              <a:t>观察分析两位同学使用的发酵装置，回答问题。 </a:t>
            </a:r>
            <a:endParaRPr lang="zh-CN" altLang="en-US" sz="2400" b="1" dirty="0">
              <a:solidFill>
                <a:srgbClr val="0000FF"/>
              </a:solidFill>
              <a:latin typeface="Times New Roman" pitchFamily="18" charset="0"/>
              <a:ea typeface="宋体" pitchFamily="2" charset="-122"/>
              <a:cs typeface="Times New Roman" pitchFamily="18" charset="0"/>
            </a:endParaRPr>
          </a:p>
        </p:txBody>
      </p:sp>
      <p:sp>
        <p:nvSpPr>
          <p:cNvPr id="20" name="矩形 5"/>
          <p:cNvSpPr>
            <a:spLocks noChangeArrowheads="1"/>
          </p:cNvSpPr>
          <p:nvPr/>
        </p:nvSpPr>
        <p:spPr bwMode="auto">
          <a:xfrm>
            <a:off x="3555544" y="2094052"/>
            <a:ext cx="1928812" cy="1108075"/>
          </a:xfrm>
          <a:prstGeom prst="rect">
            <a:avLst/>
          </a:prstGeom>
          <a:noFill/>
          <a:ln w="9525">
            <a:noFill/>
            <a:miter lim="800000"/>
            <a:headEnd/>
            <a:tailEnd/>
          </a:ln>
        </p:spPr>
        <p:txBody>
          <a:bodyPr>
            <a:spAutoFit/>
          </a:bodyPr>
          <a:lstStyle/>
          <a:p>
            <a:r>
              <a:rPr lang="zh-CN" altLang="zh-CN" sz="2200" b="1" dirty="0">
                <a:latin typeface="Times New Roman" pitchFamily="18" charset="0"/>
                <a:ea typeface="宋体" pitchFamily="2" charset="-122"/>
                <a:cs typeface="Times New Roman" pitchFamily="18" charset="0"/>
              </a:rPr>
              <a:t>图</a:t>
            </a:r>
            <a:r>
              <a:rPr lang="en-US" altLang="zh-CN" sz="2200" b="1" dirty="0">
                <a:latin typeface="Times New Roman" pitchFamily="18" charset="0"/>
                <a:ea typeface="宋体" pitchFamily="2" charset="-122"/>
                <a:cs typeface="Times New Roman" pitchFamily="18" charset="0"/>
              </a:rPr>
              <a:t>1-4a </a:t>
            </a:r>
            <a:r>
              <a:rPr lang="zh-CN" altLang="zh-CN" sz="2200" b="1" dirty="0">
                <a:latin typeface="Times New Roman" pitchFamily="18" charset="0"/>
                <a:ea typeface="宋体" pitchFamily="2" charset="-122"/>
                <a:cs typeface="Times New Roman" pitchFamily="18" charset="0"/>
              </a:rPr>
              <a:t>用带盖的瓶子制葡萄酒示意图</a:t>
            </a:r>
            <a:endParaRPr lang="zh-CN" altLang="en-US" sz="2200" b="1" dirty="0">
              <a:latin typeface="Times New Roman" pitchFamily="18" charset="0"/>
              <a:ea typeface="宋体" pitchFamily="2" charset="-122"/>
              <a:cs typeface="Times New Roman" pitchFamily="18" charset="0"/>
            </a:endParaRPr>
          </a:p>
        </p:txBody>
      </p:sp>
      <p:graphicFrame>
        <p:nvGraphicFramePr>
          <p:cNvPr id="21" name="表格 20"/>
          <p:cNvGraphicFramePr>
            <a:graphicFrameLocks noGrp="1"/>
          </p:cNvGraphicFramePr>
          <p:nvPr>
            <p:extLst>
              <p:ext uri="{D42A27DB-BD31-4B8C-83A1-F6EECF244321}">
                <p14:modId xmlns:p14="http://schemas.microsoft.com/office/powerpoint/2010/main" val="849718582"/>
              </p:ext>
            </p:extLst>
          </p:nvPr>
        </p:nvGraphicFramePr>
        <p:xfrm>
          <a:off x="8472264" y="2055150"/>
          <a:ext cx="1500198" cy="1341120"/>
        </p:xfrm>
        <a:graphic>
          <a:graphicData uri="http://schemas.openxmlformats.org/drawingml/2006/table">
            <a:tbl>
              <a:tblPr/>
              <a:tblGrid>
                <a:gridCol w="1500198">
                  <a:extLst>
                    <a:ext uri="{9D8B030D-6E8A-4147-A177-3AD203B41FA5}">
                      <a16:colId xmlns:a16="http://schemas.microsoft.com/office/drawing/2014/main" val="20000"/>
                    </a:ext>
                  </a:extLst>
                </a:gridCol>
              </a:tblGrid>
              <a:tr h="0">
                <a:tc>
                  <a:txBody>
                    <a:bodyPr/>
                    <a:lstStyle/>
                    <a:p>
                      <a:pPr indent="266700" algn="just">
                        <a:lnSpc>
                          <a:spcPct val="100000"/>
                        </a:lnSpc>
                        <a:spcAft>
                          <a:spcPts val="0"/>
                        </a:spcAft>
                      </a:pPr>
                      <a:r>
                        <a:rPr lang="zh-CN" sz="2200" b="1" i="0" kern="100" baseline="0" dirty="0">
                          <a:latin typeface="Times New Roman" panose="02020603050405020304" pitchFamily="18" charset="0"/>
                          <a:ea typeface="宋体" pitchFamily="2" charset="-122"/>
                          <a:cs typeface="Times New Roman"/>
                        </a:rPr>
                        <a:t>图</a:t>
                      </a:r>
                      <a:r>
                        <a:rPr lang="en-US" sz="2200" b="1" i="0" kern="100" baseline="0" dirty="0" smtClean="0">
                          <a:latin typeface="Times New Roman" panose="02020603050405020304" pitchFamily="18" charset="0"/>
                          <a:ea typeface="宋体" pitchFamily="2" charset="-122"/>
                          <a:cs typeface="Times New Roman"/>
                        </a:rPr>
                        <a:t>1</a:t>
                      </a:r>
                      <a:r>
                        <a:rPr lang="en-US" altLang="zh-CN" sz="2200" b="1" i="0" kern="100" baseline="0" dirty="0" smtClean="0">
                          <a:latin typeface="Times New Roman" panose="02020603050405020304" pitchFamily="18" charset="0"/>
                          <a:ea typeface="宋体" pitchFamily="2" charset="-122"/>
                          <a:cs typeface="Times New Roman"/>
                        </a:rPr>
                        <a:t>-</a:t>
                      </a:r>
                      <a:r>
                        <a:rPr lang="en-US" sz="2200" b="1" i="0" kern="100" baseline="0" dirty="0" smtClean="0">
                          <a:latin typeface="Times New Roman" panose="02020603050405020304" pitchFamily="18" charset="0"/>
                          <a:ea typeface="宋体" pitchFamily="2" charset="-122"/>
                          <a:cs typeface="Times New Roman"/>
                        </a:rPr>
                        <a:t>4b</a:t>
                      </a:r>
                      <a:r>
                        <a:rPr lang="zh-CN" sz="2200" b="1" i="0" kern="100" baseline="0" dirty="0" smtClean="0">
                          <a:latin typeface="Times New Roman" panose="02020603050405020304" pitchFamily="18" charset="0"/>
                          <a:ea typeface="宋体" pitchFamily="2" charset="-122"/>
                          <a:cs typeface="Times New Roman"/>
                        </a:rPr>
                        <a:t>果</a:t>
                      </a:r>
                      <a:r>
                        <a:rPr lang="zh-CN" sz="2200" b="1" i="0" kern="100" baseline="0" dirty="0">
                          <a:latin typeface="Times New Roman" panose="02020603050405020304" pitchFamily="18" charset="0"/>
                          <a:ea typeface="宋体" pitchFamily="2" charset="-122"/>
                          <a:cs typeface="Times New Roman"/>
                        </a:rPr>
                        <a:t>酒和果醋发酵装置示意图</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pic>
        <p:nvPicPr>
          <p:cNvPr id="22" name="图片 21" descr="图片1.png"/>
          <p:cNvPicPr>
            <a:picLocks noChangeAspect="1"/>
          </p:cNvPicPr>
          <p:nvPr/>
        </p:nvPicPr>
        <p:blipFill>
          <a:blip r:embed="rId2" cstate="print"/>
          <a:stretch>
            <a:fillRect/>
          </a:stretch>
        </p:blipFill>
        <p:spPr>
          <a:xfrm>
            <a:off x="6020148" y="1808893"/>
            <a:ext cx="2452116" cy="1700644"/>
          </a:xfrm>
          <a:prstGeom prst="rect">
            <a:avLst/>
          </a:prstGeom>
        </p:spPr>
      </p:pic>
      <p:pic>
        <p:nvPicPr>
          <p:cNvPr id="23" name="Picture 3" descr="C:\Users\Administrator\Desktop\timg1.png"/>
          <p:cNvPicPr>
            <a:picLocks noChangeAspect="1" noChangeArrowheads="1"/>
          </p:cNvPicPr>
          <p:nvPr/>
        </p:nvPicPr>
        <p:blipFill>
          <a:blip r:embed="rId3" cstate="print"/>
          <a:srcRect b="7143"/>
          <a:stretch>
            <a:fillRect/>
          </a:stretch>
        </p:blipFill>
        <p:spPr bwMode="auto">
          <a:xfrm>
            <a:off x="1888194" y="1791381"/>
            <a:ext cx="1872208" cy="1738479"/>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3101220854"/>
              </p:ext>
            </p:extLst>
          </p:nvPr>
        </p:nvGraphicFramePr>
        <p:xfrm>
          <a:off x="1544998" y="191903"/>
          <a:ext cx="2996381" cy="731520"/>
        </p:xfrm>
        <a:graphic>
          <a:graphicData uri="http://schemas.openxmlformats.org/drawingml/2006/table">
            <a:tbl>
              <a:tblPr/>
              <a:tblGrid>
                <a:gridCol w="2996381">
                  <a:extLst>
                    <a:ext uri="{9D8B030D-6E8A-4147-A177-3AD203B41FA5}">
                      <a16:colId xmlns:a16="http://schemas.microsoft.com/office/drawing/2014/main" val="20000"/>
                    </a:ext>
                  </a:extLst>
                </a:gridCol>
              </a:tblGrid>
              <a:tr h="0">
                <a:tc>
                  <a:txBody>
                    <a:bodyPr/>
                    <a:lstStyle/>
                    <a:p>
                      <a:pPr indent="266700" algn="just">
                        <a:lnSpc>
                          <a:spcPct val="150000"/>
                        </a:lnSpc>
                        <a:spcAft>
                          <a:spcPts val="0"/>
                        </a:spcAft>
                      </a:pPr>
                      <a:r>
                        <a:rPr lang="zh-CN" sz="3200" b="1" i="0" kern="100" baseline="0" dirty="0">
                          <a:solidFill>
                            <a:schemeClr val="tx1"/>
                          </a:solidFill>
                          <a:latin typeface="Times New Roman" panose="02020603050405020304" pitchFamily="18" charset="0"/>
                          <a:ea typeface="宋体" panose="02010600030101010101" pitchFamily="2" charset="-122"/>
                          <a:cs typeface="Times New Roman"/>
                        </a:rPr>
                        <a:t>三、操作提示</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3392991325"/>
              </p:ext>
            </p:extLst>
          </p:nvPr>
        </p:nvGraphicFramePr>
        <p:xfrm>
          <a:off x="1809613" y="863244"/>
          <a:ext cx="2788015" cy="548640"/>
        </p:xfrm>
        <a:graphic>
          <a:graphicData uri="http://schemas.openxmlformats.org/drawingml/2006/table">
            <a:tbl>
              <a:tblPr/>
              <a:tblGrid>
                <a:gridCol w="2788015">
                  <a:extLst>
                    <a:ext uri="{9D8B030D-6E8A-4147-A177-3AD203B41FA5}">
                      <a16:colId xmlns:a16="http://schemas.microsoft.com/office/drawing/2014/main" val="20000"/>
                    </a:ext>
                  </a:extLst>
                </a:gridCol>
              </a:tblGrid>
              <a:tr h="0">
                <a:tc>
                  <a:txBody>
                    <a:bodyPr/>
                    <a:lstStyle/>
                    <a:p>
                      <a:pPr indent="0" algn="l">
                        <a:lnSpc>
                          <a:spcPct val="150000"/>
                        </a:lnSpc>
                        <a:spcAft>
                          <a:spcPts val="0"/>
                        </a:spcAft>
                      </a:pPr>
                      <a:r>
                        <a:rPr lang="en-US" sz="2400" b="1" i="0" kern="100" baseline="0" dirty="0">
                          <a:latin typeface="Times New Roman" panose="02020603050405020304" pitchFamily="18" charset="0"/>
                          <a:ea typeface="宋体" panose="02010600030101010101" pitchFamily="2" charset="-122"/>
                          <a:cs typeface="Times New Roman"/>
                        </a:rPr>
                        <a:t>1.</a:t>
                      </a:r>
                      <a:r>
                        <a:rPr lang="zh-CN" sz="2400" b="1" i="0" kern="100" baseline="0" dirty="0">
                          <a:latin typeface="Times New Roman" panose="02020603050405020304" pitchFamily="18" charset="0"/>
                          <a:ea typeface="宋体" panose="02010600030101010101" pitchFamily="2" charset="-122"/>
                          <a:cs typeface="Times New Roman"/>
                        </a:rPr>
                        <a:t>材料选择和处理</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4" name="表格 3"/>
          <p:cNvGraphicFramePr>
            <a:graphicFrameLocks noGrp="1"/>
          </p:cNvGraphicFramePr>
          <p:nvPr>
            <p:extLst>
              <p:ext uri="{D42A27DB-BD31-4B8C-83A1-F6EECF244321}">
                <p14:modId xmlns:p14="http://schemas.microsoft.com/office/powerpoint/2010/main" val="3417969602"/>
              </p:ext>
            </p:extLst>
          </p:nvPr>
        </p:nvGraphicFramePr>
        <p:xfrm>
          <a:off x="1903178" y="1433821"/>
          <a:ext cx="7378414" cy="548640"/>
        </p:xfrm>
        <a:graphic>
          <a:graphicData uri="http://schemas.openxmlformats.org/drawingml/2006/table">
            <a:tbl>
              <a:tblPr/>
              <a:tblGrid>
                <a:gridCol w="7378414">
                  <a:extLst>
                    <a:ext uri="{9D8B030D-6E8A-4147-A177-3AD203B41FA5}">
                      <a16:colId xmlns:a16="http://schemas.microsoft.com/office/drawing/2014/main" val="20000"/>
                    </a:ext>
                  </a:extLst>
                </a:gridCol>
              </a:tblGrid>
              <a:tr h="495809">
                <a:tc>
                  <a:txBody>
                    <a:bodyPr/>
                    <a:lstStyle/>
                    <a:p>
                      <a:pPr indent="0" algn="l">
                        <a:lnSpc>
                          <a:spcPct val="150000"/>
                        </a:lnSpc>
                        <a:spcAft>
                          <a:spcPts val="0"/>
                        </a:spcAft>
                      </a:pPr>
                      <a:r>
                        <a:rPr lang="zh-CN" sz="2400" b="1" i="0" kern="100" baseline="0" dirty="0" smtClean="0">
                          <a:latin typeface="Times New Roman" panose="02020603050405020304" pitchFamily="18" charset="0"/>
                          <a:ea typeface="宋体" panose="02010600030101010101" pitchFamily="2" charset="-122"/>
                          <a:cs typeface="Times New Roman"/>
                        </a:rPr>
                        <a:t>取</a:t>
                      </a:r>
                      <a:r>
                        <a:rPr lang="zh-CN" altLang="en-US" sz="2400" b="1" i="0" kern="100" baseline="0" dirty="0" smtClean="0">
                          <a:latin typeface="Times New Roman" panose="02020603050405020304" pitchFamily="18" charset="0"/>
                          <a:ea typeface="宋体" panose="02010600030101010101" pitchFamily="2" charset="-122"/>
                          <a:cs typeface="Times New Roman"/>
                        </a:rPr>
                        <a:t>新鲜</a:t>
                      </a:r>
                      <a:r>
                        <a:rPr lang="zh-CN" sz="2400" b="1" i="0" kern="100" baseline="0" dirty="0" smtClean="0">
                          <a:latin typeface="Times New Roman" panose="02020603050405020304" pitchFamily="18" charset="0"/>
                          <a:ea typeface="宋体" panose="02010600030101010101" pitchFamily="2" charset="-122"/>
                          <a:cs typeface="Times New Roman"/>
                        </a:rPr>
                        <a:t>葡</a:t>
                      </a:r>
                      <a:r>
                        <a:rPr lang="zh-CN" sz="2400" b="1" i="0" kern="100" baseline="0" dirty="0">
                          <a:latin typeface="Times New Roman" panose="02020603050405020304" pitchFamily="18" charset="0"/>
                          <a:ea typeface="宋体" panose="02010600030101010101" pitchFamily="2" charset="-122"/>
                          <a:cs typeface="Times New Roman"/>
                        </a:rPr>
                        <a:t>萄</a:t>
                      </a:r>
                      <a:r>
                        <a:rPr lang="zh-CN" sz="2400" b="1" i="0" kern="100" baseline="0" dirty="0" smtClean="0">
                          <a:latin typeface="Times New Roman" panose="02020603050405020304" pitchFamily="18" charset="0"/>
                          <a:ea typeface="宋体" panose="02010600030101010101" pitchFamily="2" charset="-122"/>
                          <a:cs typeface="Times New Roman"/>
                        </a:rPr>
                        <a:t>，</a:t>
                      </a:r>
                      <a:r>
                        <a:rPr lang="zh-CN" altLang="zh-CN" sz="2400" b="1" dirty="0" smtClean="0">
                          <a:latin typeface="Times New Roman" panose="02020603050405020304" pitchFamily="18" charset="0"/>
                          <a:ea typeface="宋体" panose="02010600030101010101" pitchFamily="2" charset="-122"/>
                        </a:rPr>
                        <a:t>用清水冲洗</a:t>
                      </a:r>
                      <a:r>
                        <a:rPr lang="zh-CN" altLang="en-US" sz="2400" b="1" dirty="0" smtClean="0">
                          <a:latin typeface="Times New Roman" panose="02020603050405020304" pitchFamily="18" charset="0"/>
                          <a:ea typeface="宋体" panose="02010600030101010101" pitchFamily="2" charset="-122"/>
                        </a:rPr>
                        <a:t>并</a:t>
                      </a:r>
                      <a:r>
                        <a:rPr lang="zh-CN" altLang="zh-CN" sz="2400" b="1" kern="100" dirty="0" smtClean="0">
                          <a:latin typeface="Times New Roman" panose="02020603050405020304" pitchFamily="18" charset="0"/>
                          <a:ea typeface="宋体" panose="02010600030101010101" pitchFamily="2" charset="-122"/>
                          <a:cs typeface="Times New Roman"/>
                        </a:rPr>
                        <a:t>去除枝梗和腐烂的叶子</a:t>
                      </a:r>
                      <a:r>
                        <a:rPr lang="zh-CN" altLang="zh-CN" sz="2400" b="1" dirty="0" smtClean="0">
                          <a:latin typeface="Times New Roman" panose="02020603050405020304" pitchFamily="18" charset="0"/>
                          <a:ea typeface="宋体" panose="02010600030101010101" pitchFamily="2" charset="-122"/>
                        </a:rPr>
                        <a:t>。</a:t>
                      </a:r>
                      <a:endParaRPr lang="zh-CN" sz="2400" b="1" i="0" kern="100" baseline="0" dirty="0">
                        <a:latin typeface="Times New Roman" panose="02020603050405020304" pitchFamily="18" charset="0"/>
                        <a:ea typeface="宋体" panose="02010600030101010101" pitchFamily="2" charset="-122"/>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6" name="矩形 5"/>
          <p:cNvSpPr>
            <a:spLocks noChangeArrowheads="1"/>
          </p:cNvSpPr>
          <p:nvPr/>
        </p:nvSpPr>
        <p:spPr bwMode="auto">
          <a:xfrm>
            <a:off x="1847528" y="2099123"/>
            <a:ext cx="8208912" cy="461665"/>
          </a:xfrm>
          <a:prstGeom prst="rect">
            <a:avLst/>
          </a:prstGeom>
          <a:noFill/>
          <a:ln w="9525">
            <a:noFill/>
            <a:miter lim="800000"/>
            <a:headEnd/>
            <a:tailEnd/>
          </a:ln>
        </p:spPr>
        <p:txBody>
          <a:bodyPr wrap="square">
            <a:spAutoFit/>
          </a:bodyPr>
          <a:lstStyle/>
          <a:p>
            <a:r>
              <a:rPr lang="zh-CN" altLang="en-US" sz="2400" b="1" dirty="0">
                <a:latin typeface="Times New Roman" panose="02020603050405020304" pitchFamily="18" charset="0"/>
                <a:ea typeface="宋体" panose="02010600030101010101" pitchFamily="2" charset="-122"/>
              </a:rPr>
              <a:t>思考：</a:t>
            </a:r>
            <a:r>
              <a:rPr lang="zh-CN" altLang="zh-CN" sz="2400" b="1" dirty="0">
                <a:latin typeface="Times New Roman" panose="02020603050405020304" pitchFamily="18" charset="0"/>
                <a:ea typeface="宋体" panose="02010600030101010101" pitchFamily="2" charset="-122"/>
              </a:rPr>
              <a:t>你认为应该先冲洗葡萄还是先除去枝梗</a:t>
            </a:r>
            <a:r>
              <a:rPr lang="zh-CN" altLang="zh-CN" sz="2400" b="1" dirty="0" smtClean="0">
                <a:latin typeface="Times New Roman" panose="02020603050405020304" pitchFamily="18" charset="0"/>
                <a:ea typeface="宋体" panose="02010600030101010101" pitchFamily="2" charset="-122"/>
              </a:rPr>
              <a:t>？</a:t>
            </a:r>
            <a:r>
              <a:rPr lang="en-US" altLang="zh-CN" sz="2400" b="1" dirty="0" smtClean="0">
                <a:latin typeface="Times New Roman" panose="02020603050405020304" pitchFamily="18" charset="0"/>
                <a:ea typeface="宋体" panose="02010600030101010101" pitchFamily="2" charset="-122"/>
              </a:rPr>
              <a:t> </a:t>
            </a:r>
            <a:r>
              <a:rPr lang="zh-CN" altLang="zh-CN" sz="2400" b="1" dirty="0" smtClean="0">
                <a:latin typeface="Times New Roman" panose="02020603050405020304" pitchFamily="18" charset="0"/>
                <a:ea typeface="宋体" panose="02010600030101010101" pitchFamily="2" charset="-122"/>
              </a:rPr>
              <a:t>为什么</a:t>
            </a:r>
            <a:r>
              <a:rPr lang="zh-CN" altLang="zh-CN" sz="2400" b="1" dirty="0">
                <a:latin typeface="Times New Roman" panose="02020603050405020304" pitchFamily="18" charset="0"/>
                <a:ea typeface="宋体" panose="02010600030101010101" pitchFamily="2" charset="-122"/>
              </a:rPr>
              <a:t>？</a:t>
            </a:r>
            <a:endParaRPr lang="zh-CN" altLang="en-US" sz="2400" b="1" dirty="0">
              <a:latin typeface="Times New Roman" panose="02020603050405020304" pitchFamily="18" charset="0"/>
              <a:ea typeface="宋体" panose="02010600030101010101" pitchFamily="2" charset="-122"/>
            </a:endParaRPr>
          </a:p>
        </p:txBody>
      </p:sp>
      <p:graphicFrame>
        <p:nvGraphicFramePr>
          <p:cNvPr id="7" name="表格 6"/>
          <p:cNvGraphicFramePr>
            <a:graphicFrameLocks noGrp="1"/>
          </p:cNvGraphicFramePr>
          <p:nvPr>
            <p:extLst>
              <p:ext uri="{D42A27DB-BD31-4B8C-83A1-F6EECF244321}">
                <p14:modId xmlns:p14="http://schemas.microsoft.com/office/powerpoint/2010/main" val="483279646"/>
              </p:ext>
            </p:extLst>
          </p:nvPr>
        </p:nvGraphicFramePr>
        <p:xfrm>
          <a:off x="1829357" y="2575533"/>
          <a:ext cx="8983283" cy="950976"/>
        </p:xfrm>
        <a:graphic>
          <a:graphicData uri="http://schemas.openxmlformats.org/drawingml/2006/table">
            <a:tbl>
              <a:tblPr/>
              <a:tblGrid>
                <a:gridCol w="8983283">
                  <a:extLst>
                    <a:ext uri="{9D8B030D-6E8A-4147-A177-3AD203B41FA5}">
                      <a16:colId xmlns:a16="http://schemas.microsoft.com/office/drawing/2014/main" val="20000"/>
                    </a:ext>
                  </a:extLst>
                </a:gridCol>
              </a:tblGrid>
              <a:tr h="723503">
                <a:tc>
                  <a:txBody>
                    <a:bodyPr/>
                    <a:lstStyle/>
                    <a:p>
                      <a:pPr indent="0" algn="l">
                        <a:lnSpc>
                          <a:spcPct val="130000"/>
                        </a:lnSpc>
                        <a:spcAft>
                          <a:spcPts val="0"/>
                        </a:spcAft>
                      </a:pPr>
                      <a:r>
                        <a:rPr lang="zh-CN" sz="2400" b="1" i="0" kern="100" baseline="0" dirty="0" smtClean="0">
                          <a:solidFill>
                            <a:srgbClr val="FF0000"/>
                          </a:solidFill>
                          <a:latin typeface="Times New Roman" panose="02020603050405020304" pitchFamily="18" charset="0"/>
                          <a:ea typeface="宋体" panose="02010600030101010101" pitchFamily="2" charset="-122"/>
                        </a:rPr>
                        <a:t>先</a:t>
                      </a:r>
                      <a:r>
                        <a:rPr lang="zh-CN" sz="2400" b="1" i="0" kern="100" baseline="0" dirty="0">
                          <a:solidFill>
                            <a:srgbClr val="FF0000"/>
                          </a:solidFill>
                          <a:latin typeface="Times New Roman" panose="02020603050405020304" pitchFamily="18" charset="0"/>
                          <a:ea typeface="宋体" panose="02010600030101010101" pitchFamily="2" charset="-122"/>
                        </a:rPr>
                        <a:t>冲洗</a:t>
                      </a:r>
                      <a:r>
                        <a:rPr lang="zh-CN" sz="2400" b="1" i="0" kern="100" baseline="0" dirty="0" smtClean="0">
                          <a:solidFill>
                            <a:srgbClr val="FF0000"/>
                          </a:solidFill>
                          <a:latin typeface="Times New Roman" panose="02020603050405020304" pitchFamily="18" charset="0"/>
                          <a:ea typeface="宋体" panose="02010600030101010101" pitchFamily="2" charset="-122"/>
                        </a:rPr>
                        <a:t>，再</a:t>
                      </a:r>
                      <a:r>
                        <a:rPr lang="zh-CN" sz="2400" b="1" i="0" kern="100" baseline="0" dirty="0">
                          <a:solidFill>
                            <a:srgbClr val="FF0000"/>
                          </a:solidFill>
                          <a:latin typeface="Times New Roman" panose="02020603050405020304" pitchFamily="18" charset="0"/>
                          <a:ea typeface="宋体" panose="02010600030101010101" pitchFamily="2" charset="-122"/>
                        </a:rPr>
                        <a:t>除去枝梗</a:t>
                      </a:r>
                      <a:r>
                        <a:rPr lang="zh-CN" sz="2400" b="1" i="0" kern="100" baseline="0" dirty="0" smtClean="0">
                          <a:solidFill>
                            <a:srgbClr val="FF0000"/>
                          </a:solidFill>
                          <a:latin typeface="Times New Roman" panose="02020603050405020304" pitchFamily="18" charset="0"/>
                          <a:ea typeface="宋体" panose="02010600030101010101" pitchFamily="2" charset="-122"/>
                        </a:rPr>
                        <a:t>，避</a:t>
                      </a:r>
                      <a:r>
                        <a:rPr lang="zh-CN" sz="2400" b="1" i="0" kern="100" baseline="0" dirty="0">
                          <a:solidFill>
                            <a:srgbClr val="FF0000"/>
                          </a:solidFill>
                          <a:latin typeface="Times New Roman" panose="02020603050405020304" pitchFamily="18" charset="0"/>
                          <a:ea typeface="宋体" panose="02010600030101010101" pitchFamily="2" charset="-122"/>
                        </a:rPr>
                        <a:t>免除去枝梗时引起葡萄破损，增加被杂菌污染的机会。</a:t>
                      </a:r>
                      <a:endParaRPr lang="zh-CN" sz="2400" b="1" i="0" kern="100" baseline="0" dirty="0">
                        <a:latin typeface="Times New Roman" panose="02020603050405020304" pitchFamily="18" charset="0"/>
                        <a:ea typeface="宋体" panose="02010600030101010101" pitchFamily="2" charset="-122"/>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4101052484"/>
              </p:ext>
            </p:extLst>
          </p:nvPr>
        </p:nvGraphicFramePr>
        <p:xfrm>
          <a:off x="1544998" y="3457944"/>
          <a:ext cx="4084596" cy="548640"/>
        </p:xfrm>
        <a:graphic>
          <a:graphicData uri="http://schemas.openxmlformats.org/drawingml/2006/table">
            <a:tbl>
              <a:tblPr/>
              <a:tblGrid>
                <a:gridCol w="4084596">
                  <a:extLst>
                    <a:ext uri="{9D8B030D-6E8A-4147-A177-3AD203B41FA5}">
                      <a16:colId xmlns:a16="http://schemas.microsoft.com/office/drawing/2014/main" val="20000"/>
                    </a:ext>
                  </a:extLst>
                </a:gridCol>
              </a:tblGrid>
              <a:tr h="0">
                <a:tc>
                  <a:txBody>
                    <a:bodyPr/>
                    <a:lstStyle/>
                    <a:p>
                      <a:pPr indent="266700" algn="just">
                        <a:lnSpc>
                          <a:spcPct val="150000"/>
                        </a:lnSpc>
                        <a:spcAft>
                          <a:spcPts val="0"/>
                        </a:spcAft>
                      </a:pPr>
                      <a:r>
                        <a:rPr lang="en-US" sz="2400" b="1" i="0" kern="100" baseline="0" dirty="0">
                          <a:latin typeface="Times New Roman" panose="02020603050405020304" pitchFamily="18" charset="0"/>
                          <a:ea typeface="宋体" panose="02010600030101010101" pitchFamily="2" charset="-122"/>
                          <a:cs typeface="Times New Roman"/>
                        </a:rPr>
                        <a:t>2.</a:t>
                      </a:r>
                      <a:r>
                        <a:rPr lang="zh-CN" sz="2400" b="1" i="0" kern="100" baseline="0" dirty="0">
                          <a:latin typeface="Times New Roman" panose="02020603050405020304" pitchFamily="18" charset="0"/>
                          <a:ea typeface="宋体" panose="02010600030101010101" pitchFamily="2" charset="-122"/>
                          <a:cs typeface="Times New Roman"/>
                        </a:rPr>
                        <a:t>防止发酵液被污染</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9" name="表格 8"/>
          <p:cNvGraphicFramePr>
            <a:graphicFrameLocks noGrp="1"/>
          </p:cNvGraphicFramePr>
          <p:nvPr>
            <p:extLst>
              <p:ext uri="{D42A27DB-BD31-4B8C-83A1-F6EECF244321}">
                <p14:modId xmlns:p14="http://schemas.microsoft.com/office/powerpoint/2010/main" val="1181251479"/>
              </p:ext>
            </p:extLst>
          </p:nvPr>
        </p:nvGraphicFramePr>
        <p:xfrm>
          <a:off x="1847528" y="3994002"/>
          <a:ext cx="3402547" cy="548640"/>
        </p:xfrm>
        <a:graphic>
          <a:graphicData uri="http://schemas.openxmlformats.org/drawingml/2006/table">
            <a:tbl>
              <a:tblPr/>
              <a:tblGrid>
                <a:gridCol w="3402547">
                  <a:extLst>
                    <a:ext uri="{9D8B030D-6E8A-4147-A177-3AD203B41FA5}">
                      <a16:colId xmlns:a16="http://schemas.microsoft.com/office/drawing/2014/main" val="20000"/>
                    </a:ext>
                  </a:extLst>
                </a:gridCol>
              </a:tblGrid>
              <a:tr h="0">
                <a:tc>
                  <a:txBody>
                    <a:bodyPr/>
                    <a:lstStyle/>
                    <a:p>
                      <a:pPr indent="0" algn="l">
                        <a:lnSpc>
                          <a:spcPct val="150000"/>
                        </a:lnSpc>
                        <a:spcAft>
                          <a:spcPts val="0"/>
                        </a:spcAft>
                      </a:pPr>
                      <a:r>
                        <a:rPr lang="zh-CN" sz="2400" b="1" i="0" kern="100" baseline="0" dirty="0">
                          <a:solidFill>
                            <a:schemeClr val="tx1"/>
                          </a:solidFill>
                          <a:latin typeface="Times New Roman" panose="02020603050405020304" pitchFamily="18" charset="0"/>
                          <a:ea typeface="宋体" panose="02010600030101010101" pitchFamily="2" charset="-122"/>
                          <a:cs typeface="Times New Roman"/>
                        </a:rPr>
                        <a:t>①榨汁机要洗净并晾干；</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863355744"/>
              </p:ext>
            </p:extLst>
          </p:nvPr>
        </p:nvGraphicFramePr>
        <p:xfrm>
          <a:off x="1829357" y="4606274"/>
          <a:ext cx="6096000" cy="548640"/>
        </p:xfrm>
        <a:graphic>
          <a:graphicData uri="http://schemas.openxmlformats.org/drawingml/2006/table">
            <a:tbl>
              <a:tblPr/>
              <a:tblGrid>
                <a:gridCol w="6096000">
                  <a:extLst>
                    <a:ext uri="{9D8B030D-6E8A-4147-A177-3AD203B41FA5}">
                      <a16:colId xmlns:a16="http://schemas.microsoft.com/office/drawing/2014/main" val="20000"/>
                    </a:ext>
                  </a:extLst>
                </a:gridCol>
              </a:tblGrid>
              <a:tr h="0">
                <a:tc>
                  <a:txBody>
                    <a:bodyPr/>
                    <a:lstStyle/>
                    <a:p>
                      <a:pPr marL="0" indent="0" algn="l">
                        <a:lnSpc>
                          <a:spcPct val="150000"/>
                        </a:lnSpc>
                        <a:spcAft>
                          <a:spcPts val="0"/>
                        </a:spcAft>
                      </a:pPr>
                      <a:r>
                        <a:rPr lang="zh-CN" sz="2400" b="1" i="0" kern="100" baseline="0" dirty="0">
                          <a:solidFill>
                            <a:schemeClr val="tx1"/>
                          </a:solidFill>
                          <a:latin typeface="Times New Roman" panose="02020603050405020304" pitchFamily="18" charset="0"/>
                          <a:ea typeface="宋体" panose="02010600030101010101" pitchFamily="2" charset="-122"/>
                          <a:cs typeface="Times New Roman"/>
                        </a:rPr>
                        <a:t>②发酵装置要洗净并用</a:t>
                      </a:r>
                      <a:r>
                        <a:rPr lang="pt-BR" sz="2400" b="1" i="0" kern="100" baseline="0" dirty="0">
                          <a:solidFill>
                            <a:schemeClr val="tx1"/>
                          </a:solidFill>
                          <a:latin typeface="Times New Roman" panose="02020603050405020304" pitchFamily="18" charset="0"/>
                          <a:ea typeface="宋体" panose="02010600030101010101" pitchFamily="2" charset="-122"/>
                          <a:cs typeface="Times New Roman"/>
                        </a:rPr>
                        <a:t>70%</a:t>
                      </a:r>
                      <a:r>
                        <a:rPr lang="zh-CN" sz="2400" b="1" i="0" kern="100" baseline="0" dirty="0">
                          <a:solidFill>
                            <a:schemeClr val="tx1"/>
                          </a:solidFill>
                          <a:latin typeface="Times New Roman" panose="02020603050405020304" pitchFamily="18" charset="0"/>
                          <a:ea typeface="宋体" panose="02010600030101010101" pitchFamily="2" charset="-122"/>
                          <a:cs typeface="Times New Roman"/>
                        </a:rPr>
                        <a:t>的酒精消毒；</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1" name="表格 10"/>
          <p:cNvGraphicFramePr>
            <a:graphicFrameLocks noGrp="1"/>
          </p:cNvGraphicFramePr>
          <p:nvPr>
            <p:extLst>
              <p:ext uri="{D42A27DB-BD31-4B8C-83A1-F6EECF244321}">
                <p14:modId xmlns:p14="http://schemas.microsoft.com/office/powerpoint/2010/main" val="3309283189"/>
              </p:ext>
            </p:extLst>
          </p:nvPr>
        </p:nvGraphicFramePr>
        <p:xfrm>
          <a:off x="1859417" y="5134574"/>
          <a:ext cx="5072098" cy="548640"/>
        </p:xfrm>
        <a:graphic>
          <a:graphicData uri="http://schemas.openxmlformats.org/drawingml/2006/table">
            <a:tbl>
              <a:tblPr/>
              <a:tblGrid>
                <a:gridCol w="5072098">
                  <a:extLst>
                    <a:ext uri="{9D8B030D-6E8A-4147-A177-3AD203B41FA5}">
                      <a16:colId xmlns:a16="http://schemas.microsoft.com/office/drawing/2014/main" val="20000"/>
                    </a:ext>
                  </a:extLst>
                </a:gridCol>
              </a:tblGrid>
              <a:tr h="0">
                <a:tc>
                  <a:txBody>
                    <a:bodyPr/>
                    <a:lstStyle/>
                    <a:p>
                      <a:pPr marL="0" indent="0" algn="l">
                        <a:lnSpc>
                          <a:spcPct val="150000"/>
                        </a:lnSpc>
                        <a:spcAft>
                          <a:spcPts val="600"/>
                        </a:spcAft>
                      </a:pPr>
                      <a:r>
                        <a:rPr lang="zh-CN" sz="2400" b="1" i="0" kern="100" baseline="0" dirty="0">
                          <a:solidFill>
                            <a:schemeClr val="tx1">
                              <a:lumMod val="75000"/>
                            </a:schemeClr>
                          </a:solidFill>
                          <a:latin typeface="Times New Roman" panose="02020603050405020304" pitchFamily="18" charset="0"/>
                          <a:ea typeface="宋体" panose="02010600030101010101" pitchFamily="2" charset="-122"/>
                          <a:cs typeface="Times New Roman"/>
                        </a:rPr>
                        <a:t>③装入葡萄汁后，封闭充气口。</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2" name="表格 11"/>
          <p:cNvGraphicFramePr>
            <a:graphicFrameLocks noGrp="1"/>
          </p:cNvGraphicFramePr>
          <p:nvPr>
            <p:extLst>
              <p:ext uri="{D42A27DB-BD31-4B8C-83A1-F6EECF244321}">
                <p14:modId xmlns:p14="http://schemas.microsoft.com/office/powerpoint/2010/main" val="370669681"/>
              </p:ext>
            </p:extLst>
          </p:nvPr>
        </p:nvGraphicFramePr>
        <p:xfrm>
          <a:off x="1829357" y="5683978"/>
          <a:ext cx="9199308" cy="457200"/>
        </p:xfrm>
        <a:graphic>
          <a:graphicData uri="http://schemas.openxmlformats.org/drawingml/2006/table">
            <a:tbl>
              <a:tblPr/>
              <a:tblGrid>
                <a:gridCol w="9199308">
                  <a:extLst>
                    <a:ext uri="{9D8B030D-6E8A-4147-A177-3AD203B41FA5}">
                      <a16:colId xmlns:a16="http://schemas.microsoft.com/office/drawing/2014/main" val="20000"/>
                    </a:ext>
                  </a:extLst>
                </a:gridCol>
              </a:tblGrid>
              <a:tr h="0">
                <a:tc>
                  <a:txBody>
                    <a:bodyPr/>
                    <a:lstStyle/>
                    <a:p>
                      <a:pPr indent="0" algn="l">
                        <a:lnSpc>
                          <a:spcPct val="125000"/>
                        </a:lnSpc>
                        <a:spcAft>
                          <a:spcPts val="0"/>
                        </a:spcAft>
                      </a:pPr>
                      <a:r>
                        <a:rPr lang="zh-CN" altLang="en-US" sz="2400" b="1" i="0" kern="100" baseline="0" dirty="0" smtClean="0">
                          <a:latin typeface="Times New Roman" panose="02020603050405020304" pitchFamily="18" charset="0"/>
                          <a:ea typeface="宋体" panose="02010600030101010101" pitchFamily="2" charset="-122"/>
                          <a:cs typeface="Times New Roman"/>
                        </a:rPr>
                        <a:t>思考：</a:t>
                      </a:r>
                      <a:r>
                        <a:rPr lang="zh-CN" sz="2400" b="1" i="0" kern="100" baseline="0" dirty="0" smtClean="0">
                          <a:latin typeface="Times New Roman" panose="02020603050405020304" pitchFamily="18" charset="0"/>
                          <a:ea typeface="宋体" panose="02010600030101010101" pitchFamily="2" charset="-122"/>
                          <a:cs typeface="Times New Roman"/>
                        </a:rPr>
                        <a:t>在</a:t>
                      </a:r>
                      <a:r>
                        <a:rPr lang="zh-CN" sz="2400" b="1" i="0" kern="100" baseline="0" dirty="0">
                          <a:latin typeface="Times New Roman" panose="02020603050405020304" pitchFamily="18" charset="0"/>
                          <a:ea typeface="宋体" panose="02010600030101010101" pitchFamily="2" charset="-122"/>
                          <a:cs typeface="Times New Roman"/>
                        </a:rPr>
                        <a:t>实际生产中，还要对发酵液进行煮沸处理</a:t>
                      </a:r>
                      <a:r>
                        <a:rPr lang="zh-CN" sz="2400" b="1" i="0" kern="100" baseline="0" dirty="0" smtClean="0">
                          <a:latin typeface="Times New Roman" panose="02020603050405020304" pitchFamily="18" charset="0"/>
                          <a:ea typeface="宋体" panose="02010600030101010101" pitchFamily="2" charset="-122"/>
                          <a:cs typeface="Times New Roman"/>
                        </a:rPr>
                        <a:t>，目</a:t>
                      </a:r>
                      <a:r>
                        <a:rPr lang="zh-CN" sz="2400" b="1" i="0" kern="100" baseline="0" dirty="0">
                          <a:latin typeface="Times New Roman" panose="02020603050405020304" pitchFamily="18" charset="0"/>
                          <a:ea typeface="宋体" panose="02010600030101010101" pitchFamily="2" charset="-122"/>
                          <a:cs typeface="Times New Roman"/>
                        </a:rPr>
                        <a:t>的是什么？</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13" name="表格 12"/>
          <p:cNvGraphicFramePr>
            <a:graphicFrameLocks noGrp="1"/>
          </p:cNvGraphicFramePr>
          <p:nvPr>
            <p:extLst>
              <p:ext uri="{D42A27DB-BD31-4B8C-83A1-F6EECF244321}">
                <p14:modId xmlns:p14="http://schemas.microsoft.com/office/powerpoint/2010/main" val="341830220"/>
              </p:ext>
            </p:extLst>
          </p:nvPr>
        </p:nvGraphicFramePr>
        <p:xfrm>
          <a:off x="1544998" y="6139497"/>
          <a:ext cx="3384376" cy="584438"/>
        </p:xfrm>
        <a:graphic>
          <a:graphicData uri="http://schemas.openxmlformats.org/drawingml/2006/table">
            <a:tbl>
              <a:tblPr/>
              <a:tblGrid>
                <a:gridCol w="3384376">
                  <a:extLst>
                    <a:ext uri="{9D8B030D-6E8A-4147-A177-3AD203B41FA5}">
                      <a16:colId xmlns:a16="http://schemas.microsoft.com/office/drawing/2014/main" val="20000"/>
                    </a:ext>
                  </a:extLst>
                </a:gridCol>
              </a:tblGrid>
              <a:tr h="584438">
                <a:tc>
                  <a:txBody>
                    <a:bodyPr/>
                    <a:lstStyle/>
                    <a:p>
                      <a:pPr indent="266700" algn="just">
                        <a:lnSpc>
                          <a:spcPct val="150000"/>
                        </a:lnSpc>
                        <a:spcAft>
                          <a:spcPts val="0"/>
                        </a:spcAft>
                      </a:pPr>
                      <a:r>
                        <a:rPr lang="zh-CN" sz="2400" b="1" i="0" kern="100" baseline="0" dirty="0">
                          <a:solidFill>
                            <a:srgbClr val="FF0000"/>
                          </a:solidFill>
                          <a:latin typeface="Times New Roman" panose="02020603050405020304" pitchFamily="18" charset="0"/>
                          <a:ea typeface="宋体" panose="02010600030101010101" pitchFamily="2" charset="-122"/>
                          <a:cs typeface="Times New Roman"/>
                        </a:rPr>
                        <a:t>消灭发酵液中的杂菌 。</a:t>
                      </a:r>
                      <a:endParaRPr lang="zh-CN" sz="2400" b="1" i="0" kern="100" baseline="0" dirty="0">
                        <a:latin typeface="Times New Roman" panose="02020603050405020304" pitchFamily="18" charset="0"/>
                        <a:ea typeface="宋体" panose="02010600030101010101" pitchFamily="2" charset="-122"/>
                        <a:cs typeface="Times New Roman"/>
                      </a:endParaRP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blinds(horizontal)">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linds(horizontal)">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blinds(horizontal)">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blinds(horizontal)">
                                      <p:cBhvr>
                                        <p:cTn id="26" dur="500"/>
                                        <p:tgtEl>
                                          <p:spTgt spid="9"/>
                                        </p:tgtEl>
                                      </p:cBhvr>
                                    </p:animEffect>
                                  </p:childTnLst>
                                </p:cTn>
                              </p:par>
                              <p:par>
                                <p:cTn id="27" presetID="3" presetClass="entr" presetSubtype="10" fill="hold" nodeType="with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linds(horizontal)">
                                      <p:cBhvr>
                                        <p:cTn id="29" dur="500"/>
                                        <p:tgtEl>
                                          <p:spTgt spid="10"/>
                                        </p:tgtEl>
                                      </p:cBhvr>
                                    </p:animEffect>
                                  </p:childTnLst>
                                </p:cTn>
                              </p:par>
                              <p:par>
                                <p:cTn id="30" presetID="3" presetClass="entr" presetSubtype="10" fill="hold" nodeType="with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blinds(horizontal)">
                                      <p:cBhvr>
                                        <p:cTn id="32" dur="500"/>
                                        <p:tgtEl>
                                          <p:spTgt spid="11"/>
                                        </p:tgtEl>
                                      </p:cBhvr>
                                    </p:animEffect>
                                  </p:childTnLst>
                                </p:cTn>
                              </p:par>
                            </p:childTnLst>
                          </p:cTn>
                        </p:par>
                        <p:par>
                          <p:cTn id="33" fill="hold">
                            <p:stCondLst>
                              <p:cond delay="500"/>
                            </p:stCondLst>
                            <p:childTnLst>
                              <p:par>
                                <p:cTn id="34" presetID="3" presetClass="entr" presetSubtype="10"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blinds(horizontal)">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blinds(horizontal)">
                                      <p:cBhvr>
                                        <p:cTn id="4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833015344"/>
              </p:ext>
            </p:extLst>
          </p:nvPr>
        </p:nvGraphicFramePr>
        <p:xfrm>
          <a:off x="1729523" y="502350"/>
          <a:ext cx="2736304" cy="426720"/>
        </p:xfrm>
        <a:graphic>
          <a:graphicData uri="http://schemas.openxmlformats.org/drawingml/2006/table">
            <a:tbl>
              <a:tblPr/>
              <a:tblGrid>
                <a:gridCol w="2736304">
                  <a:extLst>
                    <a:ext uri="{9D8B030D-6E8A-4147-A177-3AD203B41FA5}">
                      <a16:colId xmlns:a16="http://schemas.microsoft.com/office/drawing/2014/main" val="20000"/>
                    </a:ext>
                  </a:extLst>
                </a:gridCol>
              </a:tblGrid>
              <a:tr h="356043">
                <a:tc>
                  <a:txBody>
                    <a:bodyPr/>
                    <a:lstStyle/>
                    <a:p>
                      <a:pPr marL="0" indent="0" algn="l">
                        <a:lnSpc>
                          <a:spcPct val="100000"/>
                        </a:lnSpc>
                        <a:spcAft>
                          <a:spcPts val="600"/>
                        </a:spcAft>
                      </a:pPr>
                      <a:r>
                        <a:rPr lang="en-US" sz="2800" b="1" i="0" kern="100" baseline="0" dirty="0">
                          <a:latin typeface="Times New Roman" panose="02020603050405020304" pitchFamily="18" charset="0"/>
                          <a:ea typeface="宋体" panose="02010600030101010101" pitchFamily="2" charset="-122"/>
                          <a:cs typeface="Times New Roman"/>
                        </a:rPr>
                        <a:t>3.</a:t>
                      </a:r>
                      <a:r>
                        <a:rPr lang="zh-CN" sz="2800" b="1" i="0" kern="100" baseline="0" dirty="0">
                          <a:latin typeface="Times New Roman" panose="02020603050405020304" pitchFamily="18" charset="0"/>
                          <a:ea typeface="宋体" panose="02010600030101010101" pitchFamily="2" charset="-122"/>
                          <a:cs typeface="Times New Roman"/>
                        </a:rPr>
                        <a:t>控制发酵条件</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2464861815"/>
              </p:ext>
            </p:extLst>
          </p:nvPr>
        </p:nvGraphicFramePr>
        <p:xfrm>
          <a:off x="1591826" y="1412776"/>
          <a:ext cx="7024454" cy="365760"/>
        </p:xfrm>
        <a:graphic>
          <a:graphicData uri="http://schemas.openxmlformats.org/drawingml/2006/table">
            <a:tbl>
              <a:tblPr/>
              <a:tblGrid>
                <a:gridCol w="7024454">
                  <a:extLst>
                    <a:ext uri="{9D8B030D-6E8A-4147-A177-3AD203B41FA5}">
                      <a16:colId xmlns:a16="http://schemas.microsoft.com/office/drawing/2014/main" val="20000"/>
                    </a:ext>
                  </a:extLst>
                </a:gridCol>
              </a:tblGrid>
              <a:tr h="0">
                <a:tc>
                  <a:txBody>
                    <a:bodyPr/>
                    <a:lstStyle/>
                    <a:p>
                      <a:pPr indent="0" algn="l">
                        <a:lnSpc>
                          <a:spcPct val="100000"/>
                        </a:lnSpc>
                        <a:spcAft>
                          <a:spcPts val="0"/>
                        </a:spcAft>
                      </a:pPr>
                      <a:r>
                        <a:rPr lang="en-US" sz="2400" b="1" i="0" kern="100" baseline="0" dirty="0">
                          <a:solidFill>
                            <a:schemeClr val="tx1"/>
                          </a:solidFill>
                          <a:latin typeface="Times New Roman" pitchFamily="18" charset="0"/>
                          <a:ea typeface="宋体" panose="02010600030101010101" pitchFamily="2" charset="-122"/>
                          <a:cs typeface="Times New Roman" pitchFamily="18" charset="0"/>
                        </a:rPr>
                        <a:t>①</a:t>
                      </a:r>
                      <a:r>
                        <a:rPr lang="zh-CN" sz="2400" b="1" i="0" kern="100" baseline="0" dirty="0">
                          <a:solidFill>
                            <a:schemeClr val="tx1"/>
                          </a:solidFill>
                          <a:latin typeface="Times New Roman" pitchFamily="18" charset="0"/>
                          <a:ea typeface="宋体" panose="02010600030101010101" pitchFamily="2" charset="-122"/>
                          <a:cs typeface="Times New Roman" pitchFamily="18" charset="0"/>
                        </a:rPr>
                        <a:t>将葡萄汁装人发酵瓶，要</a:t>
                      </a:r>
                      <a:r>
                        <a:rPr lang="zh-CN" sz="2400" b="1" i="0" kern="100" baseline="0" dirty="0" smtClean="0">
                          <a:solidFill>
                            <a:schemeClr val="tx1"/>
                          </a:solidFill>
                          <a:latin typeface="Times New Roman" pitchFamily="18" charset="0"/>
                          <a:ea typeface="宋体" panose="02010600030101010101" pitchFamily="2" charset="-122"/>
                          <a:cs typeface="Times New Roman" pitchFamily="18" charset="0"/>
                        </a:rPr>
                        <a:t>留</a:t>
                      </a:r>
                      <a:r>
                        <a:rPr lang="zh-CN" altLang="en-US" sz="2400" b="1" i="0" kern="100" baseline="0" dirty="0" smtClean="0">
                          <a:solidFill>
                            <a:schemeClr val="tx1"/>
                          </a:solidFill>
                          <a:latin typeface="Times New Roman" pitchFamily="18" charset="0"/>
                          <a:ea typeface="宋体" panose="02010600030101010101" pitchFamily="2" charset="-122"/>
                          <a:cs typeface="Times New Roman" pitchFamily="18" charset="0"/>
                        </a:rPr>
                        <a:t>有</a:t>
                      </a:r>
                      <a:r>
                        <a:rPr lang="zh-CN" sz="2400" b="1" i="0" kern="100" baseline="0" dirty="0" smtClean="0">
                          <a:solidFill>
                            <a:schemeClr val="tx1"/>
                          </a:solidFill>
                          <a:latin typeface="Times New Roman" pitchFamily="18" charset="0"/>
                          <a:ea typeface="宋体" panose="02010600030101010101" pitchFamily="2" charset="-122"/>
                          <a:cs typeface="Times New Roman" pitchFamily="18" charset="0"/>
                        </a:rPr>
                        <a:t>大</a:t>
                      </a:r>
                      <a:r>
                        <a:rPr lang="zh-CN" sz="2400" b="1" i="0" kern="100" baseline="0" dirty="0">
                          <a:solidFill>
                            <a:schemeClr val="tx1"/>
                          </a:solidFill>
                          <a:latin typeface="Times New Roman" pitchFamily="18" charset="0"/>
                          <a:ea typeface="宋体" panose="02010600030101010101" pitchFamily="2" charset="-122"/>
                          <a:cs typeface="Times New Roman" pitchFamily="18" charset="0"/>
                        </a:rPr>
                        <a:t>约</a:t>
                      </a:r>
                      <a:r>
                        <a:rPr lang="en-US" sz="2400" b="1" i="0" kern="100" baseline="0" dirty="0">
                          <a:solidFill>
                            <a:srgbClr val="FF0000"/>
                          </a:solidFill>
                          <a:latin typeface="Times New Roman" pitchFamily="18" charset="0"/>
                          <a:ea typeface="宋体" panose="02010600030101010101" pitchFamily="2" charset="-122"/>
                          <a:cs typeface="Times New Roman" pitchFamily="18" charset="0"/>
                        </a:rPr>
                        <a:t>1</a:t>
                      </a:r>
                      <a:r>
                        <a:rPr lang="zh-CN" sz="2400" b="1" i="0" kern="100" baseline="0" dirty="0">
                          <a:solidFill>
                            <a:srgbClr val="FF0000"/>
                          </a:solidFill>
                          <a:latin typeface="Times New Roman" pitchFamily="18" charset="0"/>
                          <a:ea typeface="宋体" panose="02010600030101010101" pitchFamily="2" charset="-122"/>
                          <a:cs typeface="Times New Roman" pitchFamily="18" charset="0"/>
                        </a:rPr>
                        <a:t>／</a:t>
                      </a:r>
                      <a:r>
                        <a:rPr lang="en-US" sz="2400" b="1" i="0" kern="100" baseline="0" dirty="0">
                          <a:solidFill>
                            <a:srgbClr val="FF0000"/>
                          </a:solidFill>
                          <a:latin typeface="Times New Roman" pitchFamily="18" charset="0"/>
                          <a:ea typeface="宋体" panose="02010600030101010101" pitchFamily="2" charset="-122"/>
                          <a:cs typeface="Times New Roman" pitchFamily="18" charset="0"/>
                        </a:rPr>
                        <a:t>3</a:t>
                      </a:r>
                      <a:r>
                        <a:rPr lang="zh-CN" sz="2400" b="1" i="0" kern="100" baseline="0" dirty="0">
                          <a:solidFill>
                            <a:schemeClr val="tx1"/>
                          </a:solidFill>
                          <a:latin typeface="Times New Roman" pitchFamily="18" charset="0"/>
                          <a:ea typeface="宋体" panose="02010600030101010101" pitchFamily="2" charset="-122"/>
                          <a:cs typeface="Times New Roman" pitchFamily="18" charset="0"/>
                        </a:rPr>
                        <a:t>的空间。</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4" name="表格 3"/>
          <p:cNvGraphicFramePr>
            <a:graphicFrameLocks noGrp="1"/>
          </p:cNvGraphicFramePr>
          <p:nvPr>
            <p:extLst>
              <p:ext uri="{D42A27DB-BD31-4B8C-83A1-F6EECF244321}">
                <p14:modId xmlns:p14="http://schemas.microsoft.com/office/powerpoint/2010/main" val="1936466418"/>
              </p:ext>
            </p:extLst>
          </p:nvPr>
        </p:nvGraphicFramePr>
        <p:xfrm>
          <a:off x="1500927" y="3237504"/>
          <a:ext cx="8819540" cy="877824"/>
        </p:xfrm>
        <a:graphic>
          <a:graphicData uri="http://schemas.openxmlformats.org/drawingml/2006/table">
            <a:tbl>
              <a:tblPr/>
              <a:tblGrid>
                <a:gridCol w="8819540">
                  <a:extLst>
                    <a:ext uri="{9D8B030D-6E8A-4147-A177-3AD203B41FA5}">
                      <a16:colId xmlns:a16="http://schemas.microsoft.com/office/drawing/2014/main" val="20000"/>
                    </a:ext>
                  </a:extLst>
                </a:gridCol>
              </a:tblGrid>
              <a:tr h="0">
                <a:tc>
                  <a:txBody>
                    <a:bodyPr/>
                    <a:lstStyle/>
                    <a:p>
                      <a:pPr indent="0" algn="l">
                        <a:lnSpc>
                          <a:spcPct val="120000"/>
                        </a:lnSpc>
                        <a:spcAft>
                          <a:spcPts val="0"/>
                        </a:spcAft>
                      </a:pPr>
                      <a:r>
                        <a:rPr lang="en-US" sz="2400" b="1" i="0" kern="100" baseline="0" dirty="0">
                          <a:solidFill>
                            <a:schemeClr val="tx1"/>
                          </a:solidFill>
                          <a:latin typeface="Times New Roman" pitchFamily="18" charset="0"/>
                          <a:ea typeface="宋体" panose="02010600030101010101" pitchFamily="2" charset="-122"/>
                          <a:cs typeface="Times New Roman" pitchFamily="18" charset="0"/>
                        </a:rPr>
                        <a:t>②</a:t>
                      </a:r>
                      <a:r>
                        <a:rPr lang="zh-CN" sz="2400" b="1" i="0" kern="100" baseline="0" dirty="0">
                          <a:solidFill>
                            <a:schemeClr val="tx1"/>
                          </a:solidFill>
                          <a:latin typeface="Times New Roman" pitchFamily="18" charset="0"/>
                          <a:ea typeface="宋体" panose="02010600030101010101" pitchFamily="2" charset="-122"/>
                          <a:cs typeface="Times New Roman" pitchFamily="18" charset="0"/>
                        </a:rPr>
                        <a:t>制葡萄酒的过程中，将温度严格控制</a:t>
                      </a:r>
                      <a:r>
                        <a:rPr lang="zh-CN" sz="2400" b="1" i="0" kern="100" baseline="0" dirty="0" smtClean="0">
                          <a:solidFill>
                            <a:schemeClr val="tx1"/>
                          </a:solidFill>
                          <a:latin typeface="Times New Roman" pitchFamily="18" charset="0"/>
                          <a:ea typeface="宋体" panose="02010600030101010101" pitchFamily="2" charset="-122"/>
                          <a:cs typeface="Times New Roman" pitchFamily="18" charset="0"/>
                        </a:rPr>
                        <a:t>在</a:t>
                      </a:r>
                      <a:r>
                        <a:rPr lang="en-US" altLang="zh-CN" sz="2400" b="1" i="0" kern="1200" baseline="0" dirty="0" smtClean="0">
                          <a:solidFill>
                            <a:srgbClr val="FF0000"/>
                          </a:solidFill>
                          <a:latin typeface="Times New Roman" pitchFamily="18" charset="0"/>
                          <a:ea typeface="宋体" panose="02010600030101010101" pitchFamily="2" charset="-122"/>
                          <a:cs typeface="Times New Roman" pitchFamily="18" charset="0"/>
                        </a:rPr>
                        <a:t>18℃</a:t>
                      </a:r>
                      <a:r>
                        <a:rPr lang="zh-CN" altLang="zh-CN" sz="2400" b="1" i="0" kern="1200" baseline="0" dirty="0" smtClean="0">
                          <a:solidFill>
                            <a:srgbClr val="FF0000"/>
                          </a:solidFill>
                          <a:latin typeface="Times New Roman" pitchFamily="18" charset="0"/>
                          <a:ea typeface="宋体" panose="02010600030101010101" pitchFamily="2" charset="-122"/>
                          <a:cs typeface="Times New Roman" pitchFamily="18" charset="0"/>
                        </a:rPr>
                        <a:t>～</a:t>
                      </a:r>
                      <a:r>
                        <a:rPr lang="en-US" altLang="zh-CN" sz="2400" b="1" i="0" kern="1200" baseline="0" dirty="0" smtClean="0">
                          <a:solidFill>
                            <a:srgbClr val="FF0000"/>
                          </a:solidFill>
                          <a:latin typeface="Times New Roman" pitchFamily="18" charset="0"/>
                          <a:ea typeface="宋体" panose="02010600030101010101" pitchFamily="2" charset="-122"/>
                          <a:cs typeface="Times New Roman" pitchFamily="18" charset="0"/>
                        </a:rPr>
                        <a:t>25℃</a:t>
                      </a:r>
                      <a:r>
                        <a:rPr lang="zh-CN" altLang="zh-CN" sz="2400" b="1" i="0" kern="1200" baseline="0" dirty="0" smtClean="0">
                          <a:solidFill>
                            <a:schemeClr val="tx1"/>
                          </a:solidFill>
                          <a:latin typeface="Times New Roman" pitchFamily="18" charset="0"/>
                          <a:ea typeface="宋体" panose="02010600030101010101" pitchFamily="2" charset="-122"/>
                          <a:cs typeface="Times New Roman" pitchFamily="18" charset="0"/>
                        </a:rPr>
                        <a:t>，</a:t>
                      </a:r>
                      <a:r>
                        <a:rPr lang="zh-CN" sz="2400" b="1" i="0" kern="100" baseline="0" dirty="0" smtClean="0">
                          <a:solidFill>
                            <a:schemeClr val="tx1"/>
                          </a:solidFill>
                          <a:latin typeface="Times New Roman" pitchFamily="18" charset="0"/>
                          <a:ea typeface="宋体" panose="02010600030101010101" pitchFamily="2" charset="-122"/>
                          <a:cs typeface="Times New Roman" pitchFamily="18" charset="0"/>
                        </a:rPr>
                        <a:t>时</a:t>
                      </a:r>
                      <a:r>
                        <a:rPr lang="zh-CN" sz="2400" b="1" i="0" kern="100" baseline="0" dirty="0">
                          <a:solidFill>
                            <a:schemeClr val="tx1"/>
                          </a:solidFill>
                          <a:latin typeface="Times New Roman" pitchFamily="18" charset="0"/>
                          <a:ea typeface="宋体" panose="02010600030101010101" pitchFamily="2" charset="-122"/>
                          <a:cs typeface="Times New Roman" pitchFamily="18" charset="0"/>
                        </a:rPr>
                        <a:t>间控制在</a:t>
                      </a:r>
                      <a:r>
                        <a:rPr lang="en-US" sz="2400" b="1" i="0" kern="100" baseline="0" dirty="0">
                          <a:solidFill>
                            <a:schemeClr val="tx1"/>
                          </a:solidFill>
                          <a:latin typeface="Times New Roman" pitchFamily="18" charset="0"/>
                          <a:ea typeface="宋体" panose="02010600030101010101" pitchFamily="2" charset="-122"/>
                          <a:cs typeface="Times New Roman" pitchFamily="18" charset="0"/>
                        </a:rPr>
                        <a:t>10</a:t>
                      </a:r>
                      <a:r>
                        <a:rPr lang="zh-CN" sz="2400" b="1" i="0" kern="100" baseline="0" dirty="0">
                          <a:solidFill>
                            <a:schemeClr val="tx1"/>
                          </a:solidFill>
                          <a:latin typeface="Times New Roman" pitchFamily="18" charset="0"/>
                          <a:ea typeface="宋体" panose="02010600030101010101" pitchFamily="2" charset="-122"/>
                          <a:cs typeface="Times New Roman" pitchFamily="18" charset="0"/>
                        </a:rPr>
                        <a:t>～</a:t>
                      </a:r>
                      <a:r>
                        <a:rPr lang="en-US" sz="2400" b="1" i="0" kern="100" baseline="0" dirty="0">
                          <a:solidFill>
                            <a:schemeClr val="tx1"/>
                          </a:solidFill>
                          <a:latin typeface="Times New Roman" pitchFamily="18" charset="0"/>
                          <a:ea typeface="宋体" panose="02010600030101010101" pitchFamily="2" charset="-122"/>
                          <a:cs typeface="Times New Roman" pitchFamily="18" charset="0"/>
                        </a:rPr>
                        <a:t>12d</a:t>
                      </a:r>
                      <a:r>
                        <a:rPr lang="zh-CN" sz="2400" b="1" i="0" kern="100" baseline="0" dirty="0">
                          <a:solidFill>
                            <a:schemeClr val="tx1"/>
                          </a:solidFill>
                          <a:latin typeface="Times New Roman" pitchFamily="18" charset="0"/>
                          <a:ea typeface="宋体" panose="02010600030101010101" pitchFamily="2" charset="-122"/>
                          <a:cs typeface="Times New Roman" pitchFamily="18" charset="0"/>
                        </a:rPr>
                        <a:t>左右，可通过出料口对发酵的情况进行。及时的监测。 </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753944072"/>
              </p:ext>
            </p:extLst>
          </p:nvPr>
        </p:nvGraphicFramePr>
        <p:xfrm>
          <a:off x="1445604" y="4357189"/>
          <a:ext cx="9114892" cy="877824"/>
        </p:xfrm>
        <a:graphic>
          <a:graphicData uri="http://schemas.openxmlformats.org/drawingml/2006/table">
            <a:tbl>
              <a:tblPr/>
              <a:tblGrid>
                <a:gridCol w="9114892">
                  <a:extLst>
                    <a:ext uri="{9D8B030D-6E8A-4147-A177-3AD203B41FA5}">
                      <a16:colId xmlns:a16="http://schemas.microsoft.com/office/drawing/2014/main" val="20000"/>
                    </a:ext>
                  </a:extLst>
                </a:gridCol>
              </a:tblGrid>
              <a:tr h="0">
                <a:tc>
                  <a:txBody>
                    <a:bodyPr/>
                    <a:lstStyle/>
                    <a:p>
                      <a:pPr indent="0" algn="l">
                        <a:lnSpc>
                          <a:spcPct val="120000"/>
                        </a:lnSpc>
                        <a:spcAft>
                          <a:spcPts val="0"/>
                        </a:spcAft>
                      </a:pPr>
                      <a:r>
                        <a:rPr lang="zh-CN" sz="2000" b="1" i="0" kern="100" baseline="0" dirty="0">
                          <a:solidFill>
                            <a:schemeClr val="tx1"/>
                          </a:solidFill>
                          <a:latin typeface="Times New Roman" pitchFamily="18" charset="0"/>
                          <a:ea typeface="宋体" panose="02010600030101010101" pitchFamily="2" charset="-122"/>
                          <a:cs typeface="Times New Roman" pitchFamily="18" charset="0"/>
                        </a:rPr>
                        <a:t> </a:t>
                      </a:r>
                      <a:r>
                        <a:rPr lang="en-US" sz="2400" b="1" i="0" kern="100" baseline="0" dirty="0">
                          <a:solidFill>
                            <a:schemeClr val="tx1"/>
                          </a:solidFill>
                          <a:latin typeface="Times New Roman" pitchFamily="18" charset="0"/>
                          <a:ea typeface="宋体" panose="02010600030101010101" pitchFamily="2" charset="-122"/>
                          <a:cs typeface="Times New Roman" pitchFamily="18" charset="0"/>
                        </a:rPr>
                        <a:t>③</a:t>
                      </a:r>
                      <a:r>
                        <a:rPr lang="zh-CN" sz="2400" b="1" i="0" kern="100" baseline="0" dirty="0">
                          <a:solidFill>
                            <a:schemeClr val="tx1"/>
                          </a:solidFill>
                          <a:latin typeface="Times New Roman" pitchFamily="18" charset="0"/>
                          <a:ea typeface="宋体" panose="02010600030101010101" pitchFamily="2" charset="-122"/>
                          <a:cs typeface="Times New Roman" pitchFamily="18" charset="0"/>
                        </a:rPr>
                        <a:t>制葡萄醋的过程中，将温度严格控制</a:t>
                      </a:r>
                      <a:r>
                        <a:rPr lang="zh-CN" sz="2400" b="1" i="0" kern="100" baseline="0" dirty="0" smtClean="0">
                          <a:solidFill>
                            <a:schemeClr val="tx1"/>
                          </a:solidFill>
                          <a:latin typeface="Times New Roman" pitchFamily="18" charset="0"/>
                          <a:ea typeface="宋体" panose="02010600030101010101" pitchFamily="2" charset="-122"/>
                          <a:cs typeface="Times New Roman" pitchFamily="18" charset="0"/>
                        </a:rPr>
                        <a:t>在</a:t>
                      </a:r>
                      <a:r>
                        <a:rPr lang="en-US" altLang="zh-CN" sz="2400" b="1" i="0" kern="1200" baseline="0" dirty="0" smtClean="0">
                          <a:solidFill>
                            <a:srgbClr val="FF0000"/>
                          </a:solidFill>
                          <a:latin typeface="Times New Roman" pitchFamily="18" charset="0"/>
                          <a:ea typeface="宋体" panose="02010600030101010101" pitchFamily="2" charset="-122"/>
                          <a:cs typeface="Times New Roman" pitchFamily="18" charset="0"/>
                        </a:rPr>
                        <a:t>30℃</a:t>
                      </a:r>
                      <a:r>
                        <a:rPr lang="zh-CN" altLang="zh-CN" sz="2400" b="1" i="0" kern="1200" baseline="0" dirty="0" smtClean="0">
                          <a:solidFill>
                            <a:srgbClr val="FF0000"/>
                          </a:solidFill>
                          <a:latin typeface="Times New Roman" pitchFamily="18" charset="0"/>
                          <a:ea typeface="宋体" panose="02010600030101010101" pitchFamily="2" charset="-122"/>
                          <a:cs typeface="Times New Roman" pitchFamily="18" charset="0"/>
                        </a:rPr>
                        <a:t>～</a:t>
                      </a:r>
                      <a:r>
                        <a:rPr lang="en-US" altLang="zh-CN" sz="2400" b="1" i="0" kern="1200" baseline="0" dirty="0" smtClean="0">
                          <a:solidFill>
                            <a:srgbClr val="FF0000"/>
                          </a:solidFill>
                          <a:latin typeface="Times New Roman" pitchFamily="18" charset="0"/>
                          <a:ea typeface="宋体" panose="02010600030101010101" pitchFamily="2" charset="-122"/>
                          <a:cs typeface="Times New Roman" pitchFamily="18" charset="0"/>
                        </a:rPr>
                        <a:t>35℃</a:t>
                      </a:r>
                      <a:r>
                        <a:rPr lang="zh-CN" sz="2400" b="1" i="0" kern="100" baseline="0" dirty="0" smtClean="0">
                          <a:solidFill>
                            <a:schemeClr val="tx1"/>
                          </a:solidFill>
                          <a:latin typeface="Times New Roman" pitchFamily="18" charset="0"/>
                          <a:ea typeface="宋体" panose="02010600030101010101" pitchFamily="2" charset="-122"/>
                          <a:cs typeface="Times New Roman" pitchFamily="18" charset="0"/>
                        </a:rPr>
                        <a:t>，</a:t>
                      </a:r>
                      <a:r>
                        <a:rPr lang="zh-CN" sz="2400" b="1" i="0" kern="100" baseline="0" dirty="0">
                          <a:solidFill>
                            <a:schemeClr val="tx1"/>
                          </a:solidFill>
                          <a:latin typeface="Times New Roman" pitchFamily="18" charset="0"/>
                          <a:ea typeface="宋体" panose="02010600030101010101" pitchFamily="2" charset="-122"/>
                          <a:cs typeface="Times New Roman" pitchFamily="18" charset="0"/>
                        </a:rPr>
                        <a:t>时间控制在前</a:t>
                      </a:r>
                      <a:r>
                        <a:rPr lang="en-US" sz="2400" b="1" i="0" kern="100" baseline="0" dirty="0">
                          <a:solidFill>
                            <a:schemeClr val="tx1"/>
                          </a:solidFill>
                          <a:latin typeface="Times New Roman" pitchFamily="18" charset="0"/>
                          <a:ea typeface="宋体" panose="02010600030101010101" pitchFamily="2" charset="-122"/>
                          <a:cs typeface="Times New Roman" pitchFamily="18" charset="0"/>
                        </a:rPr>
                        <a:t>7</a:t>
                      </a:r>
                      <a:r>
                        <a:rPr lang="zh-CN" sz="2400" b="1" i="0" kern="100" baseline="0" dirty="0">
                          <a:solidFill>
                            <a:schemeClr val="tx1"/>
                          </a:solidFill>
                          <a:latin typeface="Times New Roman" pitchFamily="18" charset="0"/>
                          <a:ea typeface="宋体" panose="02010600030101010101" pitchFamily="2" charset="-122"/>
                          <a:cs typeface="Times New Roman" pitchFamily="18" charset="0"/>
                        </a:rPr>
                        <a:t>～</a:t>
                      </a:r>
                      <a:r>
                        <a:rPr lang="en-US" sz="2400" b="1" i="0" kern="100" baseline="0" dirty="0">
                          <a:solidFill>
                            <a:schemeClr val="tx1"/>
                          </a:solidFill>
                          <a:latin typeface="Times New Roman" pitchFamily="18" charset="0"/>
                          <a:ea typeface="宋体" panose="02010600030101010101" pitchFamily="2" charset="-122"/>
                          <a:cs typeface="Times New Roman" pitchFamily="18" charset="0"/>
                        </a:rPr>
                        <a:t>8d</a:t>
                      </a:r>
                      <a:r>
                        <a:rPr lang="zh-CN" sz="2400" b="1" i="0" kern="100" baseline="0" dirty="0">
                          <a:solidFill>
                            <a:schemeClr val="tx1"/>
                          </a:solidFill>
                          <a:latin typeface="Times New Roman" pitchFamily="18" charset="0"/>
                          <a:ea typeface="宋体" panose="02010600030101010101" pitchFamily="2" charset="-122"/>
                          <a:cs typeface="Times New Roman" pitchFamily="18" charset="0"/>
                        </a:rPr>
                        <a:t>左右，并注意适时通过充气口充气。</a:t>
                      </a:r>
                    </a:p>
                  </a:txBody>
                  <a:tcPr marL="114300" marR="114300" marT="0" marB="0">
                    <a:lnL>
                      <a:noFill/>
                    </a:lnL>
                    <a:lnR>
                      <a:noFill/>
                    </a:lnR>
                    <a:lnT>
                      <a:noFill/>
                    </a:lnT>
                    <a:lnB>
                      <a:noFill/>
                    </a:lnB>
                  </a:tcPr>
                </a:tc>
                <a:extLst>
                  <a:ext uri="{0D108BD9-81ED-4DB2-BD59-A6C34878D82A}">
                    <a16:rowId xmlns:a16="http://schemas.microsoft.com/office/drawing/2014/main" val="10000"/>
                  </a:ext>
                </a:extLst>
              </a:tr>
            </a:tbl>
          </a:graphicData>
        </a:graphic>
      </p:graphicFrame>
      <p:sp>
        <p:nvSpPr>
          <p:cNvPr id="6" name="矩形 5"/>
          <p:cNvSpPr/>
          <p:nvPr/>
        </p:nvSpPr>
        <p:spPr>
          <a:xfrm>
            <a:off x="1618822" y="2011810"/>
            <a:ext cx="4908716" cy="461665"/>
          </a:xfrm>
          <a:prstGeom prst="rect">
            <a:avLst/>
          </a:prstGeom>
        </p:spPr>
        <p:txBody>
          <a:bodyPr wrap="none">
            <a:spAutoFit/>
          </a:bodyPr>
          <a:lstStyle/>
          <a:p>
            <a:r>
              <a:rPr lang="zh-CN" altLang="en-US" sz="2400" b="1" dirty="0">
                <a:latin typeface="Times New Roman" panose="02020603050405020304" pitchFamily="18" charset="0"/>
                <a:ea typeface="宋体" panose="02010600030101010101" pitchFamily="2" charset="-122"/>
              </a:rPr>
              <a:t>问：为</a:t>
            </a:r>
            <a:r>
              <a:rPr lang="zh-CN" altLang="zh-CN" sz="2400" b="1" dirty="0">
                <a:latin typeface="Times New Roman" panose="02020603050405020304" pitchFamily="18" charset="0"/>
                <a:ea typeface="宋体" panose="02010600030101010101" pitchFamily="2" charset="-122"/>
              </a:rPr>
              <a:t>什么</a:t>
            </a:r>
            <a:r>
              <a:rPr lang="zh-CN" altLang="en-US" sz="2400" b="1" dirty="0">
                <a:latin typeface="Times New Roman" panose="02020603050405020304" pitchFamily="18" charset="0"/>
                <a:ea typeface="宋体" panose="02010600030101010101" pitchFamily="2" charset="-122"/>
              </a:rPr>
              <a:t>要</a:t>
            </a:r>
            <a:r>
              <a:rPr lang="zh-CN" altLang="zh-CN" sz="2400" b="1" kern="100" dirty="0">
                <a:latin typeface="Times New Roman" pitchFamily="18" charset="0"/>
                <a:ea typeface="宋体" panose="02010600030101010101" pitchFamily="2" charset="-122"/>
                <a:cs typeface="Times New Roman" pitchFamily="18" charset="0"/>
              </a:rPr>
              <a:t>留</a:t>
            </a:r>
            <a:r>
              <a:rPr lang="zh-CN" altLang="en-US" sz="2400" b="1" kern="100" dirty="0">
                <a:latin typeface="Times New Roman" pitchFamily="18" charset="0"/>
                <a:ea typeface="宋体" panose="02010600030101010101" pitchFamily="2" charset="-122"/>
                <a:cs typeface="Times New Roman" pitchFamily="18" charset="0"/>
              </a:rPr>
              <a:t>有</a:t>
            </a:r>
            <a:r>
              <a:rPr lang="zh-CN" altLang="zh-CN" sz="2400" b="1" kern="100" dirty="0">
                <a:latin typeface="Times New Roman" pitchFamily="18" charset="0"/>
                <a:ea typeface="宋体" panose="02010600030101010101" pitchFamily="2" charset="-122"/>
                <a:cs typeface="Times New Roman" pitchFamily="18" charset="0"/>
              </a:rPr>
              <a:t>大约</a:t>
            </a:r>
            <a:r>
              <a:rPr lang="en-US" altLang="zh-CN" sz="2400" b="1" dirty="0">
                <a:latin typeface="Times New Roman" panose="02020603050405020304" pitchFamily="18" charset="0"/>
                <a:ea typeface="宋体" panose="02010600030101010101" pitchFamily="2" charset="-122"/>
              </a:rPr>
              <a:t>1/3</a:t>
            </a:r>
            <a:r>
              <a:rPr lang="zh-CN" altLang="zh-CN" sz="2400" b="1" dirty="0">
                <a:latin typeface="Times New Roman" panose="02020603050405020304" pitchFamily="18" charset="0"/>
                <a:ea typeface="宋体" panose="02010600030101010101" pitchFamily="2" charset="-122"/>
              </a:rPr>
              <a:t>的空间？</a:t>
            </a:r>
            <a:endParaRPr lang="zh-CN" altLang="en-US" sz="2400" dirty="0">
              <a:latin typeface="Times New Roman" panose="02020603050405020304" pitchFamily="18" charset="0"/>
              <a:ea typeface="宋体" panose="02010600030101010101" pitchFamily="2" charset="-122"/>
            </a:endParaRPr>
          </a:p>
        </p:txBody>
      </p:sp>
      <p:sp>
        <p:nvSpPr>
          <p:cNvPr id="7" name="Rectangle 1"/>
          <p:cNvSpPr>
            <a:spLocks noChangeArrowheads="1"/>
          </p:cNvSpPr>
          <p:nvPr/>
        </p:nvSpPr>
        <p:spPr bwMode="auto">
          <a:xfrm>
            <a:off x="1212979" y="2607295"/>
            <a:ext cx="7782147" cy="461665"/>
          </a:xfrm>
          <a:prstGeom prst="rect">
            <a:avLst/>
          </a:prstGeom>
          <a:noFill/>
          <a:ln w="9525">
            <a:noFill/>
            <a:miter lim="800000"/>
            <a:headEnd/>
            <a:tailEnd/>
          </a:ln>
        </p:spPr>
        <p:txBody>
          <a:bodyPr wrap="square" anchor="ctr">
            <a:spAutoFit/>
          </a:bodyPr>
          <a:lstStyle/>
          <a:p>
            <a:pPr indent="266700" eaLnBrk="0" hangingPunct="0"/>
            <a:r>
              <a:rPr lang="zh-CN" altLang="en-US" sz="2400" b="1" dirty="0">
                <a:solidFill>
                  <a:srgbClr val="FF0000"/>
                </a:solidFill>
                <a:latin typeface="Times New Roman" pitchFamily="18" charset="0"/>
                <a:ea typeface="宋体" panose="02010600030101010101" pitchFamily="2" charset="-122"/>
                <a:cs typeface="Times New Roman" pitchFamily="18" charset="0"/>
              </a:rPr>
              <a:t>暂时存储发酵产生的</a:t>
            </a:r>
            <a:r>
              <a:rPr lang="en-US" altLang="zh-CN" sz="2400" b="1" dirty="0">
                <a:solidFill>
                  <a:srgbClr val="FF0000"/>
                </a:solidFill>
                <a:latin typeface="Times New Roman" pitchFamily="18" charset="0"/>
                <a:ea typeface="宋体" panose="02010600030101010101" pitchFamily="2" charset="-122"/>
                <a:cs typeface="Times New Roman" pitchFamily="18" charset="0"/>
              </a:rPr>
              <a:t>CO</a:t>
            </a:r>
            <a:r>
              <a:rPr lang="en-US" altLang="zh-CN" sz="2400" b="1" baseline="-30000" dirty="0">
                <a:solidFill>
                  <a:srgbClr val="FF0000"/>
                </a:solidFill>
                <a:latin typeface="Times New Roman" pitchFamily="18" charset="0"/>
                <a:ea typeface="宋体" panose="02010600030101010101" pitchFamily="2" charset="-122"/>
                <a:cs typeface="Times New Roman" pitchFamily="18" charset="0"/>
              </a:rPr>
              <a:t>2</a:t>
            </a:r>
            <a:r>
              <a:rPr lang="zh-CN" altLang="en-US" sz="2400" b="1" dirty="0">
                <a:solidFill>
                  <a:srgbClr val="FF0000"/>
                </a:solidFill>
                <a:latin typeface="Times New Roman" pitchFamily="18" charset="0"/>
                <a:ea typeface="宋体" panose="02010600030101010101" pitchFamily="2" charset="-122"/>
                <a:cs typeface="Times New Roman" pitchFamily="18" charset="0"/>
              </a:rPr>
              <a:t>，起到缓冲作用，防止爆瓶。</a:t>
            </a:r>
            <a:endParaRPr lang="zh-CN" altLang="en-US" sz="2400" b="1" dirty="0">
              <a:latin typeface="Times New Roman" pitchFamily="18" charset="0"/>
              <a:ea typeface="宋体" panose="02010600030101010101" pitchFamily="2" charset="-122"/>
              <a:cs typeface="Times New Roman" pitchFamily="18"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linds(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linds(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linds(horizontal)">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linds(horizontal)">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theme/theme1.xml><?xml version="1.0" encoding="utf-8"?>
<a:theme xmlns:a="http://schemas.openxmlformats.org/drawingml/2006/main" name="A000120140530A99PPBG">
  <a:themeElements>
    <a:clrScheme name="自定义 771">
      <a:dk1>
        <a:srgbClr val="434547"/>
      </a:dk1>
      <a:lt1>
        <a:srgbClr val="FFFFFF"/>
      </a:lt1>
      <a:dk2>
        <a:srgbClr val="414345"/>
      </a:dk2>
      <a:lt2>
        <a:srgbClr val="F4F5F7"/>
      </a:lt2>
      <a:accent1>
        <a:srgbClr val="FFBF2B"/>
      </a:accent1>
      <a:accent2>
        <a:srgbClr val="E7A139"/>
      </a:accent2>
      <a:accent3>
        <a:srgbClr val="A3C95F"/>
      </a:accent3>
      <a:accent4>
        <a:srgbClr val="6BB599"/>
      </a:accent4>
      <a:accent5>
        <a:srgbClr val="72A4B6"/>
      </a:accent5>
      <a:accent6>
        <a:srgbClr val="C00000"/>
      </a:accent6>
      <a:hlink>
        <a:srgbClr val="00B0F0"/>
      </a:hlink>
      <a:folHlink>
        <a:srgbClr val="AFB2B4"/>
      </a:folHlink>
    </a:clrScheme>
    <a:fontScheme name="KSO主题5">
      <a:majorFont>
        <a:latin typeface="Broadway"/>
        <a:ea typeface="微软雅黑"/>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C7EDCC"/>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382</TotalTime>
  <Words>1615</Words>
  <Application>Microsoft Office PowerPoint</Application>
  <PresentationFormat>宽屏</PresentationFormat>
  <Paragraphs>198</Paragraphs>
  <Slides>19</Slides>
  <Notes>3</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19</vt:i4>
      </vt:variant>
    </vt:vector>
  </HeadingPairs>
  <TitlesOfParts>
    <vt:vector size="29" baseType="lpstr">
      <vt:lpstr>华文新魏</vt:lpstr>
      <vt:lpstr>宋体</vt:lpstr>
      <vt:lpstr>微软雅黑</vt:lpstr>
      <vt:lpstr>幼圆</vt:lpstr>
      <vt:lpstr>Arial</vt:lpstr>
      <vt:lpstr>Calibri</vt:lpstr>
      <vt:lpstr>Courier New</vt:lpstr>
      <vt:lpstr>Times New Roman</vt:lpstr>
      <vt:lpstr>Wingdings 3</vt:lpstr>
      <vt:lpstr>A000120140530A99PPBG</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Microsoft</dc:creator>
  <cp:lastModifiedBy>Administrator</cp:lastModifiedBy>
  <cp:revision>60</cp:revision>
  <dcterms:created xsi:type="dcterms:W3CDTF">2016-09-13T07:51:41Z</dcterms:created>
  <dcterms:modified xsi:type="dcterms:W3CDTF">2020-06-29T03:05:17Z</dcterms:modified>
</cp:coreProperties>
</file>