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3"/>
    <p:sldId id="276" r:id="rId4"/>
    <p:sldId id="259" r:id="rId5"/>
    <p:sldId id="280" r:id="rId6"/>
    <p:sldId id="261" r:id="rId7"/>
    <p:sldId id="300" r:id="rId8"/>
    <p:sldId id="310" r:id="rId9"/>
    <p:sldId id="303" r:id="rId10"/>
    <p:sldId id="312" r:id="rId11"/>
    <p:sldId id="309" r:id="rId12"/>
    <p:sldId id="301" r:id="rId13"/>
    <p:sldId id="311" r:id="rId14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208"/>
    <a:srgbClr val="0F0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2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154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2.xml"/><Relationship Id="rId6" Type="http://schemas.openxmlformats.org/officeDocument/2006/relationships/tags" Target="../tags/tag153.xml"/><Relationship Id="rId5" Type="http://schemas.openxmlformats.org/officeDocument/2006/relationships/tags" Target="../tags/tag152.xml"/><Relationship Id="rId4" Type="http://schemas.openxmlformats.org/officeDocument/2006/relationships/tags" Target="../tags/tag151.xml"/><Relationship Id="rId3" Type="http://schemas.openxmlformats.org/officeDocument/2006/relationships/tags" Target="../tags/tag150.xml"/><Relationship Id="rId2" Type="http://schemas.openxmlformats.org/officeDocument/2006/relationships/tags" Target="../tags/tag149.xml"/><Relationship Id="rId1" Type="http://schemas.openxmlformats.org/officeDocument/2006/relationships/tags" Target="../tags/tag14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  <p:custDataLst>
              <p:tags r:id="rId1"/>
            </p:custDataLst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  <p:custDataLst>
              <p:tags r:id="rId2"/>
            </p:custDataLst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35C377-5678-431F-9552-E225C55B761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  <p:custDataLst>
              <p:tags r:id="rId3"/>
            </p:custDataLst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  <p:custDataLst>
              <p:tags r:id="rId5"/>
            </p:custDataLst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  <p:custDataLst>
              <p:tags r:id="rId6"/>
            </p:custDataLst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00055-A48B-4A70-B339-624FDD4E8AF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8.xml"/><Relationship Id="rId5" Type="http://schemas.openxmlformats.org/officeDocument/2006/relationships/tags" Target="../tags/tag57.xml"/><Relationship Id="rId4" Type="http://schemas.openxmlformats.org/officeDocument/2006/relationships/tags" Target="../tags/tag56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7" Type="http://schemas.openxmlformats.org/officeDocument/2006/relationships/tags" Target="../tags/tag48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83A927EE-F1E8-400E-A199-3BA0B8DF9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B26FA4F1-A448-4468-95CE-C4F8606A92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3"/>
            </p:custDataLst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83A927EE-F1E8-400E-A199-3BA0B8DF9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B26FA4F1-A448-4468-95CE-C4F8606A92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3"/>
            </p:custDataLst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83A927EE-F1E8-400E-A199-3BA0B8DF9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B26FA4F1-A448-4468-95CE-C4F8606A92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  <p:custDataLst>
              <p:tags r:id="rId3"/>
            </p:custDataLst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83A927EE-F1E8-400E-A199-3BA0B8DF9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B26FA4F1-A448-4468-95CE-C4F8606A92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83A927EE-F1E8-400E-A199-3BA0B8DF9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B26FA4F1-A448-4468-95CE-C4F8606A92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  <p:custDataLst>
              <p:tags r:id="rId3"/>
            </p:custDataLst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  <p:custDataLst>
              <p:tags r:id="rId4"/>
            </p:custDataLst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83A927EE-F1E8-400E-A199-3BA0B8DF9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B26FA4F1-A448-4468-95CE-C4F8606A92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  <p:custDataLst>
              <p:tags r:id="rId4"/>
            </p:custDataLst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  <p:custDataLst>
              <p:tags r:id="rId6"/>
            </p:custDataLst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83A927EE-F1E8-400E-A199-3BA0B8DF9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B26FA4F1-A448-4468-95CE-C4F8606A92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83A927EE-F1E8-400E-A199-3BA0B8DF9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26FA4F1-A448-4468-95CE-C4F8606A92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83A927EE-F1E8-400E-A199-3BA0B8DF9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B26FA4F1-A448-4468-95CE-C4F8606A92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  <p:custDataLst>
              <p:tags r:id="rId3"/>
            </p:custDataLst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  <p:custDataLst>
              <p:tags r:id="rId4"/>
            </p:custDataLst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83A927EE-F1E8-400E-A199-3BA0B8DF9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B26FA4F1-A448-4468-95CE-C4F8606A92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  <p:custDataLst>
              <p:tags r:id="rId4"/>
            </p:custDataLst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83A927EE-F1E8-400E-A199-3BA0B8DF9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B26FA4F1-A448-4468-95CE-C4F8606A92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tags" Target="../tags/tag63.xml"/><Relationship Id="rId15" Type="http://schemas.openxmlformats.org/officeDocument/2006/relationships/tags" Target="../tags/tag62.xml"/><Relationship Id="rId14" Type="http://schemas.openxmlformats.org/officeDocument/2006/relationships/tags" Target="../tags/tag61.xml"/><Relationship Id="rId13" Type="http://schemas.openxmlformats.org/officeDocument/2006/relationships/tags" Target="../tags/tag60.xml"/><Relationship Id="rId12" Type="http://schemas.openxmlformats.org/officeDocument/2006/relationships/tags" Target="../tags/tag5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927EE-F1E8-400E-A199-3BA0B8DF9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FA4F1-A448-4468-95CE-C4F8606A92D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4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2.wmf"/><Relationship Id="rId3" Type="http://schemas.openxmlformats.org/officeDocument/2006/relationships/oleObject" Target="../embeddings/oleObject4.bin"/><Relationship Id="rId2" Type="http://schemas.openxmlformats.org/officeDocument/2006/relationships/image" Target="../media/image11.wmf"/><Relationship Id="rId1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72.xml"/><Relationship Id="rId8" Type="http://schemas.openxmlformats.org/officeDocument/2006/relationships/tags" Target="../tags/tag71.xml"/><Relationship Id="rId7" Type="http://schemas.openxmlformats.org/officeDocument/2006/relationships/tags" Target="../tags/tag70.xml"/><Relationship Id="rId6" Type="http://schemas.openxmlformats.org/officeDocument/2006/relationships/tags" Target="../tags/tag69.xml"/><Relationship Id="rId5" Type="http://schemas.openxmlformats.org/officeDocument/2006/relationships/tags" Target="../tags/tag68.xml"/><Relationship Id="rId4" Type="http://schemas.openxmlformats.org/officeDocument/2006/relationships/image" Target="../media/image1.jpeg"/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9" Type="http://schemas.openxmlformats.org/officeDocument/2006/relationships/slideLayout" Target="../slideLayouts/slideLayout7.xml"/><Relationship Id="rId18" Type="http://schemas.openxmlformats.org/officeDocument/2006/relationships/tags" Target="../tags/tag78.xml"/><Relationship Id="rId17" Type="http://schemas.openxmlformats.org/officeDocument/2006/relationships/image" Target="../media/image4.png"/><Relationship Id="rId16" Type="http://schemas.openxmlformats.org/officeDocument/2006/relationships/tags" Target="../tags/tag77.xml"/><Relationship Id="rId15" Type="http://schemas.openxmlformats.org/officeDocument/2006/relationships/image" Target="../media/image3.png"/><Relationship Id="rId14" Type="http://schemas.openxmlformats.org/officeDocument/2006/relationships/tags" Target="../tags/tag76.xml"/><Relationship Id="rId13" Type="http://schemas.openxmlformats.org/officeDocument/2006/relationships/tags" Target="../tags/tag75.xml"/><Relationship Id="rId12" Type="http://schemas.openxmlformats.org/officeDocument/2006/relationships/image" Target="../media/image2.png"/><Relationship Id="rId11" Type="http://schemas.openxmlformats.org/officeDocument/2006/relationships/tags" Target="../tags/tag74.xml"/><Relationship Id="rId10" Type="http://schemas.openxmlformats.org/officeDocument/2006/relationships/tags" Target="../tags/tag73.xml"/><Relationship Id="rId1" Type="http://schemas.openxmlformats.org/officeDocument/2006/relationships/tags" Target="../tags/tag65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86.xml"/><Relationship Id="rId8" Type="http://schemas.openxmlformats.org/officeDocument/2006/relationships/tags" Target="../tags/tag85.xml"/><Relationship Id="rId7" Type="http://schemas.openxmlformats.org/officeDocument/2006/relationships/tags" Target="../tags/tag84.xml"/><Relationship Id="rId67" Type="http://schemas.openxmlformats.org/officeDocument/2006/relationships/slideLayout" Target="../slideLayouts/slideLayout2.xml"/><Relationship Id="rId66" Type="http://schemas.openxmlformats.org/officeDocument/2006/relationships/tags" Target="../tags/tag141.xml"/><Relationship Id="rId65" Type="http://schemas.openxmlformats.org/officeDocument/2006/relationships/tags" Target="../tags/tag140.xml"/><Relationship Id="rId64" Type="http://schemas.openxmlformats.org/officeDocument/2006/relationships/tags" Target="../tags/tag139.xml"/><Relationship Id="rId63" Type="http://schemas.openxmlformats.org/officeDocument/2006/relationships/tags" Target="../tags/tag138.xml"/><Relationship Id="rId62" Type="http://schemas.openxmlformats.org/officeDocument/2006/relationships/tags" Target="../tags/tag137.xml"/><Relationship Id="rId61" Type="http://schemas.openxmlformats.org/officeDocument/2006/relationships/tags" Target="../tags/tag136.xml"/><Relationship Id="rId60" Type="http://schemas.openxmlformats.org/officeDocument/2006/relationships/tags" Target="../tags/tag135.xml"/><Relationship Id="rId6" Type="http://schemas.openxmlformats.org/officeDocument/2006/relationships/tags" Target="../tags/tag83.xml"/><Relationship Id="rId59" Type="http://schemas.openxmlformats.org/officeDocument/2006/relationships/image" Target="../media/image7.jpeg"/><Relationship Id="rId58" Type="http://schemas.openxmlformats.org/officeDocument/2006/relationships/tags" Target="../tags/tag134.xml"/><Relationship Id="rId57" Type="http://schemas.openxmlformats.org/officeDocument/2006/relationships/tags" Target="../tags/tag133.xml"/><Relationship Id="rId56" Type="http://schemas.openxmlformats.org/officeDocument/2006/relationships/tags" Target="../tags/tag132.xml"/><Relationship Id="rId55" Type="http://schemas.openxmlformats.org/officeDocument/2006/relationships/tags" Target="../tags/tag131.xml"/><Relationship Id="rId54" Type="http://schemas.openxmlformats.org/officeDocument/2006/relationships/tags" Target="../tags/tag130.xml"/><Relationship Id="rId53" Type="http://schemas.openxmlformats.org/officeDocument/2006/relationships/tags" Target="../tags/tag129.xml"/><Relationship Id="rId52" Type="http://schemas.openxmlformats.org/officeDocument/2006/relationships/tags" Target="../tags/tag128.xml"/><Relationship Id="rId51" Type="http://schemas.openxmlformats.org/officeDocument/2006/relationships/tags" Target="../tags/tag127.xml"/><Relationship Id="rId50" Type="http://schemas.openxmlformats.org/officeDocument/2006/relationships/tags" Target="../tags/tag126.xml"/><Relationship Id="rId5" Type="http://schemas.openxmlformats.org/officeDocument/2006/relationships/image" Target="../media/image5.jpeg"/><Relationship Id="rId49" Type="http://schemas.openxmlformats.org/officeDocument/2006/relationships/tags" Target="../tags/tag125.xml"/><Relationship Id="rId48" Type="http://schemas.openxmlformats.org/officeDocument/2006/relationships/tags" Target="../tags/tag124.xml"/><Relationship Id="rId47" Type="http://schemas.openxmlformats.org/officeDocument/2006/relationships/tags" Target="../tags/tag123.xml"/><Relationship Id="rId46" Type="http://schemas.openxmlformats.org/officeDocument/2006/relationships/tags" Target="../tags/tag122.xml"/><Relationship Id="rId45" Type="http://schemas.openxmlformats.org/officeDocument/2006/relationships/tags" Target="../tags/tag121.xml"/><Relationship Id="rId44" Type="http://schemas.openxmlformats.org/officeDocument/2006/relationships/image" Target="../media/image6.GIF"/><Relationship Id="rId43" Type="http://schemas.openxmlformats.org/officeDocument/2006/relationships/tags" Target="../tags/tag120.xml"/><Relationship Id="rId42" Type="http://schemas.openxmlformats.org/officeDocument/2006/relationships/tags" Target="../tags/tag119.xml"/><Relationship Id="rId41" Type="http://schemas.openxmlformats.org/officeDocument/2006/relationships/tags" Target="../tags/tag118.xml"/><Relationship Id="rId40" Type="http://schemas.openxmlformats.org/officeDocument/2006/relationships/tags" Target="../tags/tag117.xml"/><Relationship Id="rId4" Type="http://schemas.openxmlformats.org/officeDocument/2006/relationships/tags" Target="../tags/tag82.xml"/><Relationship Id="rId39" Type="http://schemas.openxmlformats.org/officeDocument/2006/relationships/tags" Target="../tags/tag116.xml"/><Relationship Id="rId38" Type="http://schemas.openxmlformats.org/officeDocument/2006/relationships/tags" Target="../tags/tag115.xml"/><Relationship Id="rId37" Type="http://schemas.openxmlformats.org/officeDocument/2006/relationships/tags" Target="../tags/tag114.xml"/><Relationship Id="rId36" Type="http://schemas.openxmlformats.org/officeDocument/2006/relationships/tags" Target="../tags/tag113.xml"/><Relationship Id="rId35" Type="http://schemas.openxmlformats.org/officeDocument/2006/relationships/tags" Target="../tags/tag112.xml"/><Relationship Id="rId34" Type="http://schemas.openxmlformats.org/officeDocument/2006/relationships/tags" Target="../tags/tag111.xml"/><Relationship Id="rId33" Type="http://schemas.openxmlformats.org/officeDocument/2006/relationships/tags" Target="../tags/tag110.xml"/><Relationship Id="rId32" Type="http://schemas.openxmlformats.org/officeDocument/2006/relationships/tags" Target="../tags/tag109.xml"/><Relationship Id="rId31" Type="http://schemas.openxmlformats.org/officeDocument/2006/relationships/tags" Target="../tags/tag108.xml"/><Relationship Id="rId30" Type="http://schemas.openxmlformats.org/officeDocument/2006/relationships/tags" Target="../tags/tag107.xml"/><Relationship Id="rId3" Type="http://schemas.openxmlformats.org/officeDocument/2006/relationships/tags" Target="../tags/tag81.xml"/><Relationship Id="rId29" Type="http://schemas.openxmlformats.org/officeDocument/2006/relationships/tags" Target="../tags/tag106.xml"/><Relationship Id="rId28" Type="http://schemas.openxmlformats.org/officeDocument/2006/relationships/tags" Target="../tags/tag105.xml"/><Relationship Id="rId27" Type="http://schemas.openxmlformats.org/officeDocument/2006/relationships/tags" Target="../tags/tag104.xml"/><Relationship Id="rId26" Type="http://schemas.openxmlformats.org/officeDocument/2006/relationships/tags" Target="../tags/tag103.xml"/><Relationship Id="rId25" Type="http://schemas.openxmlformats.org/officeDocument/2006/relationships/tags" Target="../tags/tag102.xml"/><Relationship Id="rId24" Type="http://schemas.openxmlformats.org/officeDocument/2006/relationships/tags" Target="../tags/tag101.xml"/><Relationship Id="rId23" Type="http://schemas.openxmlformats.org/officeDocument/2006/relationships/tags" Target="../tags/tag100.xml"/><Relationship Id="rId22" Type="http://schemas.openxmlformats.org/officeDocument/2006/relationships/tags" Target="../tags/tag99.xml"/><Relationship Id="rId21" Type="http://schemas.openxmlformats.org/officeDocument/2006/relationships/tags" Target="../tags/tag98.xml"/><Relationship Id="rId20" Type="http://schemas.openxmlformats.org/officeDocument/2006/relationships/tags" Target="../tags/tag97.xml"/><Relationship Id="rId2" Type="http://schemas.openxmlformats.org/officeDocument/2006/relationships/tags" Target="../tags/tag80.xml"/><Relationship Id="rId19" Type="http://schemas.openxmlformats.org/officeDocument/2006/relationships/tags" Target="../tags/tag96.xml"/><Relationship Id="rId18" Type="http://schemas.openxmlformats.org/officeDocument/2006/relationships/tags" Target="../tags/tag95.xml"/><Relationship Id="rId17" Type="http://schemas.openxmlformats.org/officeDocument/2006/relationships/tags" Target="../tags/tag94.xml"/><Relationship Id="rId16" Type="http://schemas.openxmlformats.org/officeDocument/2006/relationships/tags" Target="../tags/tag93.xml"/><Relationship Id="rId15" Type="http://schemas.openxmlformats.org/officeDocument/2006/relationships/tags" Target="../tags/tag92.xml"/><Relationship Id="rId14" Type="http://schemas.openxmlformats.org/officeDocument/2006/relationships/tags" Target="../tags/tag91.xml"/><Relationship Id="rId13" Type="http://schemas.openxmlformats.org/officeDocument/2006/relationships/tags" Target="../tags/tag90.xml"/><Relationship Id="rId12" Type="http://schemas.openxmlformats.org/officeDocument/2006/relationships/tags" Target="../tags/tag89.xml"/><Relationship Id="rId11" Type="http://schemas.openxmlformats.org/officeDocument/2006/relationships/tags" Target="../tags/tag88.xml"/><Relationship Id="rId10" Type="http://schemas.openxmlformats.org/officeDocument/2006/relationships/tags" Target="../tags/tag87.xml"/><Relationship Id="rId1" Type="http://schemas.openxmlformats.org/officeDocument/2006/relationships/tags" Target="../tags/tag7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43.xml"/><Relationship Id="rId1" Type="http://schemas.openxmlformats.org/officeDocument/2006/relationships/tags" Target="../tags/tag142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147.xml"/><Relationship Id="rId3" Type="http://schemas.openxmlformats.org/officeDocument/2006/relationships/tags" Target="../tags/tag146.xml"/><Relationship Id="rId2" Type="http://schemas.openxmlformats.org/officeDocument/2006/relationships/tags" Target="../tags/tag145.xml"/><Relationship Id="rId1" Type="http://schemas.openxmlformats.org/officeDocument/2006/relationships/tags" Target="../tags/tag144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8.wmf"/><Relationship Id="rId1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NULL" TargetMode="External"/><Relationship Id="rId1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3553752" y="2535653"/>
            <a:ext cx="50850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b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3.5 </a:t>
            </a:r>
            <a:r>
              <a:rPr lang="zh-CN" altLang="en-US" sz="4800" b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共点力的平衡</a:t>
            </a:r>
            <a:endParaRPr lang="zh-CN" altLang="en-US" sz="4800" b="1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wind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33" name="矩形 13332"/>
          <p:cNvSpPr/>
          <p:nvPr/>
        </p:nvSpPr>
        <p:spPr>
          <a:xfrm rot="-1608615">
            <a:off x="8183563" y="3500438"/>
            <a:ext cx="455612" cy="411162"/>
          </a:xfrm>
          <a:prstGeom prst="rect">
            <a:avLst/>
          </a:prstGeom>
          <a:solidFill>
            <a:schemeClr val="folHlink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/>
          <a:p>
            <a:endParaRPr lang="zh-CN" altLang="en-US"/>
          </a:p>
        </p:txBody>
      </p:sp>
      <p:grpSp>
        <p:nvGrpSpPr>
          <p:cNvPr id="13349" name="组合 13348"/>
          <p:cNvGrpSpPr/>
          <p:nvPr/>
        </p:nvGrpSpPr>
        <p:grpSpPr>
          <a:xfrm>
            <a:off x="7464425" y="2133600"/>
            <a:ext cx="2520950" cy="2447925"/>
            <a:chOff x="3742" y="1344"/>
            <a:chExt cx="1588" cy="1542"/>
          </a:xfrm>
        </p:grpSpPr>
        <p:sp>
          <p:nvSpPr>
            <p:cNvPr id="13345" name="直接连接符 13344"/>
            <p:cNvSpPr/>
            <p:nvPr/>
          </p:nvSpPr>
          <p:spPr>
            <a:xfrm flipV="1">
              <a:off x="3742" y="1933"/>
              <a:ext cx="1225" cy="681"/>
            </a:xfrm>
            <a:prstGeom prst="line">
              <a:avLst/>
            </a:prstGeom>
            <a:ln w="28575" cap="flat" cmpd="sng">
              <a:solidFill>
                <a:srgbClr val="000099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3346" name="直接连接符 13345"/>
            <p:cNvSpPr/>
            <p:nvPr/>
          </p:nvSpPr>
          <p:spPr>
            <a:xfrm flipH="1" flipV="1">
              <a:off x="3969" y="1434"/>
              <a:ext cx="590" cy="1452"/>
            </a:xfrm>
            <a:prstGeom prst="line">
              <a:avLst/>
            </a:prstGeom>
            <a:ln w="28575" cap="flat" cmpd="sng">
              <a:solidFill>
                <a:srgbClr val="000099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3347" name="文本框 13346"/>
            <p:cNvSpPr txBox="1"/>
            <p:nvPr/>
          </p:nvSpPr>
          <p:spPr>
            <a:xfrm>
              <a:off x="4014" y="1344"/>
              <a:ext cx="363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>
                  <a:solidFill>
                    <a:srgbClr val="000099"/>
                  </a:solidFill>
                  <a:latin typeface="Arial" panose="020B0604020202020204" pitchFamily="34" charset="0"/>
                </a:rPr>
                <a:t>y</a:t>
              </a:r>
              <a:endParaRPr lang="en-US" altLang="zh-CN" sz="2400" b="1">
                <a:solidFill>
                  <a:srgbClr val="000099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348" name="文本框 13347"/>
            <p:cNvSpPr txBox="1"/>
            <p:nvPr/>
          </p:nvSpPr>
          <p:spPr>
            <a:xfrm>
              <a:off x="4876" y="1888"/>
              <a:ext cx="454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>
                  <a:solidFill>
                    <a:srgbClr val="000099"/>
                  </a:solidFill>
                  <a:latin typeface="Arial" panose="020B0604020202020204" pitchFamily="34" charset="0"/>
                </a:rPr>
                <a:t>x</a:t>
              </a:r>
              <a:endParaRPr lang="en-US" altLang="zh-CN" sz="2400" b="1">
                <a:solidFill>
                  <a:srgbClr val="000099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3316" name="文本框 13315"/>
          <p:cNvSpPr txBox="1"/>
          <p:nvPr/>
        </p:nvSpPr>
        <p:spPr>
          <a:xfrm>
            <a:off x="525780" y="750570"/>
            <a:ext cx="10190480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一重为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10N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的物块，沿倾角为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r>
              <a:rPr lang="en-US" altLang="zh-CN" sz="2800" b="1" baseline="3000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的斜面匀速滑下。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求：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）物体所受摩擦力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F</a:t>
            </a:r>
            <a:r>
              <a:rPr lang="en-US" altLang="zh-CN" sz="2800" b="1" baseline="-25000">
                <a:latin typeface="黑体" panose="02010609060101010101" pitchFamily="49" charset="-122"/>
                <a:ea typeface="黑体" panose="02010609060101010101" pitchFamily="49" charset="-122"/>
              </a:rPr>
              <a:t>f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的大小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）斜面的动摩擦因素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13318" name="组合 13317"/>
          <p:cNvGrpSpPr/>
          <p:nvPr/>
        </p:nvGrpSpPr>
        <p:grpSpPr>
          <a:xfrm rot="-10800000" flipV="1">
            <a:off x="6491288" y="4919663"/>
            <a:ext cx="3178175" cy="185737"/>
            <a:chOff x="2760" y="2640"/>
            <a:chExt cx="1338" cy="130"/>
          </a:xfrm>
        </p:grpSpPr>
        <p:sp>
          <p:nvSpPr>
            <p:cNvPr id="13319" name="直接连接符 13318"/>
            <p:cNvSpPr/>
            <p:nvPr/>
          </p:nvSpPr>
          <p:spPr>
            <a:xfrm flipH="1">
              <a:off x="2760" y="2648"/>
              <a:ext cx="120" cy="122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20" name="直接连接符 13319"/>
            <p:cNvSpPr/>
            <p:nvPr/>
          </p:nvSpPr>
          <p:spPr>
            <a:xfrm flipH="1">
              <a:off x="2880" y="2648"/>
              <a:ext cx="121" cy="122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21" name="直接连接符 13320"/>
            <p:cNvSpPr/>
            <p:nvPr/>
          </p:nvSpPr>
          <p:spPr>
            <a:xfrm flipH="1">
              <a:off x="3001" y="2648"/>
              <a:ext cx="120" cy="122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22" name="直接连接符 13321"/>
            <p:cNvSpPr/>
            <p:nvPr/>
          </p:nvSpPr>
          <p:spPr>
            <a:xfrm flipH="1">
              <a:off x="3121" y="2648"/>
              <a:ext cx="120" cy="122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23" name="直接连接符 13322"/>
            <p:cNvSpPr/>
            <p:nvPr/>
          </p:nvSpPr>
          <p:spPr>
            <a:xfrm flipH="1">
              <a:off x="3241" y="2648"/>
              <a:ext cx="120" cy="122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24" name="直接连接符 13323"/>
            <p:cNvSpPr/>
            <p:nvPr/>
          </p:nvSpPr>
          <p:spPr>
            <a:xfrm flipH="1">
              <a:off x="3361" y="2648"/>
              <a:ext cx="121" cy="122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25" name="直接连接符 13324"/>
            <p:cNvSpPr/>
            <p:nvPr/>
          </p:nvSpPr>
          <p:spPr>
            <a:xfrm flipH="1">
              <a:off x="3482" y="2648"/>
              <a:ext cx="120" cy="122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26" name="直接连接符 13325"/>
            <p:cNvSpPr/>
            <p:nvPr/>
          </p:nvSpPr>
          <p:spPr>
            <a:xfrm flipH="1">
              <a:off x="3602" y="2648"/>
              <a:ext cx="120" cy="122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27" name="直接连接符 13326"/>
            <p:cNvSpPr/>
            <p:nvPr/>
          </p:nvSpPr>
          <p:spPr>
            <a:xfrm flipH="1">
              <a:off x="3722" y="2648"/>
              <a:ext cx="120" cy="122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28" name="直接连接符 13327"/>
            <p:cNvSpPr/>
            <p:nvPr/>
          </p:nvSpPr>
          <p:spPr>
            <a:xfrm flipH="1">
              <a:off x="3842" y="2648"/>
              <a:ext cx="121" cy="122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29" name="直接连接符 13328"/>
            <p:cNvSpPr/>
            <p:nvPr/>
          </p:nvSpPr>
          <p:spPr>
            <a:xfrm flipH="1">
              <a:off x="3963" y="2648"/>
              <a:ext cx="120" cy="122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30" name="直接连接符 13329"/>
            <p:cNvSpPr/>
            <p:nvPr/>
          </p:nvSpPr>
          <p:spPr>
            <a:xfrm>
              <a:off x="2783" y="2640"/>
              <a:ext cx="1315" cy="0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3331" name="直接连接符 13330"/>
          <p:cNvSpPr/>
          <p:nvPr/>
        </p:nvSpPr>
        <p:spPr>
          <a:xfrm flipV="1">
            <a:off x="6630988" y="3352800"/>
            <a:ext cx="2854325" cy="1549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32" name="直接连接符 13331"/>
          <p:cNvSpPr/>
          <p:nvPr/>
        </p:nvSpPr>
        <p:spPr>
          <a:xfrm>
            <a:off x="9485313" y="3352800"/>
            <a:ext cx="0" cy="157162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35" name="文本框 13334"/>
          <p:cNvSpPr txBox="1"/>
          <p:nvPr/>
        </p:nvSpPr>
        <p:spPr>
          <a:xfrm>
            <a:off x="7175500" y="4508500"/>
            <a:ext cx="719138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latin typeface="Arial" panose="020B0604020202020204" pitchFamily="34" charset="0"/>
              </a:rPr>
              <a:t>30</a:t>
            </a:r>
            <a:r>
              <a:rPr lang="en-US" altLang="zh-CN" sz="2400" b="1" baseline="30000">
                <a:latin typeface="Arial" panose="020B0604020202020204" pitchFamily="34" charset="0"/>
              </a:rPr>
              <a:t>0</a:t>
            </a:r>
            <a:endParaRPr lang="en-US" altLang="zh-CN" sz="2400" b="1" baseline="30000">
              <a:latin typeface="Arial" panose="020B0604020202020204" pitchFamily="34" charset="0"/>
            </a:endParaRPr>
          </a:p>
        </p:txBody>
      </p:sp>
      <p:sp>
        <p:nvSpPr>
          <p:cNvPr id="13339" name="直接连接符 13338"/>
          <p:cNvSpPr/>
          <p:nvPr/>
        </p:nvSpPr>
        <p:spPr>
          <a:xfrm flipH="1">
            <a:off x="7967663" y="3068638"/>
            <a:ext cx="720725" cy="431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340" name="文本框 13339"/>
          <p:cNvSpPr txBox="1"/>
          <p:nvPr/>
        </p:nvSpPr>
        <p:spPr>
          <a:xfrm>
            <a:off x="8470900" y="3140075"/>
            <a:ext cx="3603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>
                <a:latin typeface="Arial" panose="020B0604020202020204" pitchFamily="34" charset="0"/>
              </a:rPr>
              <a:t>v</a:t>
            </a:r>
            <a:endParaRPr lang="en-US" altLang="zh-CN" sz="2400" b="1">
              <a:latin typeface="Arial" panose="020B0604020202020204" pitchFamily="34" charset="0"/>
            </a:endParaRPr>
          </a:p>
        </p:txBody>
      </p:sp>
      <p:grpSp>
        <p:nvGrpSpPr>
          <p:cNvPr id="13344" name="组合 13343"/>
          <p:cNvGrpSpPr/>
          <p:nvPr/>
        </p:nvGrpSpPr>
        <p:grpSpPr>
          <a:xfrm>
            <a:off x="8040688" y="2565400"/>
            <a:ext cx="1295400" cy="2260600"/>
            <a:chOff x="4105" y="1616"/>
            <a:chExt cx="816" cy="1424"/>
          </a:xfrm>
        </p:grpSpPr>
        <p:sp>
          <p:nvSpPr>
            <p:cNvPr id="13336" name="直接连接符 13335"/>
            <p:cNvSpPr/>
            <p:nvPr/>
          </p:nvSpPr>
          <p:spPr>
            <a:xfrm flipH="1" flipV="1">
              <a:off x="4105" y="1797"/>
              <a:ext cx="227" cy="499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3337" name="直接连接符 13336"/>
            <p:cNvSpPr/>
            <p:nvPr/>
          </p:nvSpPr>
          <p:spPr>
            <a:xfrm flipV="1">
              <a:off x="4332" y="2069"/>
              <a:ext cx="408" cy="227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3338" name="直接连接符 13337"/>
            <p:cNvSpPr/>
            <p:nvPr/>
          </p:nvSpPr>
          <p:spPr>
            <a:xfrm>
              <a:off x="4332" y="2296"/>
              <a:ext cx="0" cy="635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3341" name="文本框 13340"/>
            <p:cNvSpPr txBox="1"/>
            <p:nvPr/>
          </p:nvSpPr>
          <p:spPr>
            <a:xfrm>
              <a:off x="4150" y="1616"/>
              <a:ext cx="363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>
                  <a:solidFill>
                    <a:srgbClr val="FF0000"/>
                  </a:solidFill>
                  <a:latin typeface="Arial" panose="020B0604020202020204" pitchFamily="34" charset="0"/>
                </a:rPr>
                <a:t>F</a:t>
              </a:r>
              <a:r>
                <a:rPr lang="en-US" altLang="zh-CN" sz="2400" b="1" baseline="-25000">
                  <a:solidFill>
                    <a:srgbClr val="FF0000"/>
                  </a:solidFill>
                  <a:latin typeface="Arial" panose="020B0604020202020204" pitchFamily="34" charset="0"/>
                </a:rPr>
                <a:t>N</a:t>
              </a:r>
              <a:endParaRPr lang="en-US" altLang="zh-CN" sz="2400" b="1" baseline="-250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342" name="文本框 13341"/>
            <p:cNvSpPr txBox="1"/>
            <p:nvPr/>
          </p:nvSpPr>
          <p:spPr>
            <a:xfrm>
              <a:off x="4558" y="1842"/>
              <a:ext cx="363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>
                  <a:solidFill>
                    <a:srgbClr val="FF0000"/>
                  </a:solidFill>
                  <a:latin typeface="Arial" panose="020B0604020202020204" pitchFamily="34" charset="0"/>
                </a:rPr>
                <a:t>F</a:t>
              </a:r>
              <a:r>
                <a:rPr lang="en-US" altLang="zh-CN" sz="2400" b="1" baseline="-25000">
                  <a:solidFill>
                    <a:srgbClr val="FF0000"/>
                  </a:solidFill>
                  <a:latin typeface="Arial" panose="020B0604020202020204" pitchFamily="34" charset="0"/>
                </a:rPr>
                <a:t>f</a:t>
              </a:r>
              <a:endParaRPr lang="en-US" altLang="zh-CN" sz="2400" b="1" baseline="-250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343" name="文本框 13342"/>
            <p:cNvSpPr txBox="1"/>
            <p:nvPr/>
          </p:nvSpPr>
          <p:spPr>
            <a:xfrm>
              <a:off x="4377" y="2750"/>
              <a:ext cx="363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>
                  <a:solidFill>
                    <a:srgbClr val="FF0000"/>
                  </a:solidFill>
                  <a:latin typeface="Arial" panose="020B0604020202020204" pitchFamily="34" charset="0"/>
                </a:rPr>
                <a:t>G</a:t>
              </a:r>
              <a:endParaRPr lang="en-US" altLang="zh-CN" sz="2400" b="1" baseline="-250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3360" name="组合 13359"/>
          <p:cNvGrpSpPr/>
          <p:nvPr/>
        </p:nvGrpSpPr>
        <p:grpSpPr>
          <a:xfrm>
            <a:off x="7608888" y="3429000"/>
            <a:ext cx="1655762" cy="1181100"/>
            <a:chOff x="3833" y="2160"/>
            <a:chExt cx="1043" cy="744"/>
          </a:xfrm>
        </p:grpSpPr>
        <p:grpSp>
          <p:nvGrpSpPr>
            <p:cNvPr id="13359" name="组合 13358"/>
            <p:cNvGrpSpPr/>
            <p:nvPr/>
          </p:nvGrpSpPr>
          <p:grpSpPr>
            <a:xfrm>
              <a:off x="4123" y="2278"/>
              <a:ext cx="435" cy="617"/>
              <a:chOff x="4123" y="2278"/>
              <a:chExt cx="435" cy="617"/>
            </a:xfrm>
          </p:grpSpPr>
          <p:grpSp>
            <p:nvGrpSpPr>
              <p:cNvPr id="13354" name="组合 13353"/>
              <p:cNvGrpSpPr/>
              <p:nvPr/>
            </p:nvGrpSpPr>
            <p:grpSpPr>
              <a:xfrm>
                <a:off x="4132" y="2396"/>
                <a:ext cx="426" cy="499"/>
                <a:chOff x="4132" y="2396"/>
                <a:chExt cx="426" cy="499"/>
              </a:xfrm>
            </p:grpSpPr>
            <p:sp>
              <p:nvSpPr>
                <p:cNvPr id="13352" name="直接连接符 13351"/>
                <p:cNvSpPr/>
                <p:nvPr/>
              </p:nvSpPr>
              <p:spPr>
                <a:xfrm>
                  <a:off x="4132" y="2396"/>
                  <a:ext cx="181" cy="499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13353" name="直接连接符 13352"/>
                <p:cNvSpPr/>
                <p:nvPr/>
              </p:nvSpPr>
              <p:spPr>
                <a:xfrm flipV="1">
                  <a:off x="4332" y="2759"/>
                  <a:ext cx="226" cy="136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3355" name="直接连接符 13354"/>
              <p:cNvSpPr/>
              <p:nvPr/>
            </p:nvSpPr>
            <p:spPr>
              <a:xfrm>
                <a:off x="4341" y="2287"/>
                <a:ext cx="181" cy="499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3356" name="直接连接符 13355"/>
              <p:cNvSpPr/>
              <p:nvPr/>
            </p:nvSpPr>
            <p:spPr>
              <a:xfrm flipH="1">
                <a:off x="4123" y="2278"/>
                <a:ext cx="227" cy="13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  <p:sp>
          <p:nvSpPr>
            <p:cNvPr id="13357" name="文本框 13356"/>
            <p:cNvSpPr txBox="1"/>
            <p:nvPr/>
          </p:nvSpPr>
          <p:spPr>
            <a:xfrm>
              <a:off x="3833" y="2160"/>
              <a:ext cx="363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 err="1">
                  <a:latin typeface="Arial" panose="020B0604020202020204" pitchFamily="34" charset="0"/>
                </a:rPr>
                <a:t>G</a:t>
              </a:r>
              <a:r>
                <a:rPr lang="en-US" altLang="zh-CN" sz="2400" b="1" baseline="-25000" err="1">
                  <a:latin typeface="Arial" panose="020B0604020202020204" pitchFamily="34" charset="0"/>
                </a:rPr>
                <a:t>x</a:t>
              </a:r>
              <a:endParaRPr lang="en-US" altLang="zh-CN" sz="2400" b="1" baseline="-25000">
                <a:latin typeface="Arial" panose="020B0604020202020204" pitchFamily="34" charset="0"/>
              </a:endParaRPr>
            </a:p>
          </p:txBody>
        </p:sp>
        <p:sp>
          <p:nvSpPr>
            <p:cNvPr id="13358" name="文本框 13357"/>
            <p:cNvSpPr txBox="1"/>
            <p:nvPr/>
          </p:nvSpPr>
          <p:spPr>
            <a:xfrm>
              <a:off x="4513" y="2614"/>
              <a:ext cx="363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 err="1">
                  <a:latin typeface="Arial" panose="020B0604020202020204" pitchFamily="34" charset="0"/>
                </a:rPr>
                <a:t>G</a:t>
              </a:r>
              <a:r>
                <a:rPr lang="en-US" altLang="zh-CN" sz="2400" b="1" baseline="-25000" err="1">
                  <a:latin typeface="Arial" panose="020B0604020202020204" pitchFamily="34" charset="0"/>
                </a:rPr>
                <a:t>y</a:t>
              </a:r>
              <a:endParaRPr lang="en-US" altLang="zh-CN" sz="2400" b="1" baseline="-25000">
                <a:latin typeface="Arial" panose="020B0604020202020204" pitchFamily="34" charset="0"/>
              </a:endParaRPr>
            </a:p>
          </p:txBody>
        </p:sp>
      </p:grpSp>
      <p:grpSp>
        <p:nvGrpSpPr>
          <p:cNvPr id="13362" name="组合 13361"/>
          <p:cNvGrpSpPr/>
          <p:nvPr/>
        </p:nvGrpSpPr>
        <p:grpSpPr>
          <a:xfrm>
            <a:off x="2049780" y="2665696"/>
            <a:ext cx="2087245" cy="1527074"/>
            <a:chOff x="567" y="2123"/>
            <a:chExt cx="1315" cy="1034"/>
          </a:xfrm>
        </p:grpSpPr>
        <p:sp>
          <p:nvSpPr>
            <p:cNvPr id="13350" name="左大括号 13349"/>
            <p:cNvSpPr/>
            <p:nvPr/>
          </p:nvSpPr>
          <p:spPr>
            <a:xfrm>
              <a:off x="567" y="2160"/>
              <a:ext cx="136" cy="880"/>
            </a:xfrm>
            <a:prstGeom prst="leftBrace">
              <a:avLst>
                <a:gd name="adj1" fmla="val 66727"/>
                <a:gd name="adj2" fmla="val 50000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51" name="文本框 13350"/>
            <p:cNvSpPr txBox="1"/>
            <p:nvPr/>
          </p:nvSpPr>
          <p:spPr>
            <a:xfrm>
              <a:off x="703" y="2123"/>
              <a:ext cx="1179" cy="35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Arial" panose="020B0604020202020204" pitchFamily="34" charset="0"/>
                </a:rPr>
                <a:t>F</a:t>
              </a:r>
              <a:r>
                <a:rPr lang="en-US" altLang="zh-CN" sz="2800" b="1" baseline="-25000">
                  <a:latin typeface="Arial" panose="020B0604020202020204" pitchFamily="34" charset="0"/>
                </a:rPr>
                <a:t>f</a:t>
              </a:r>
              <a:r>
                <a:rPr lang="en-US" altLang="zh-CN" sz="2800" b="1" err="1">
                  <a:latin typeface="Arial" panose="020B0604020202020204" pitchFamily="34" charset="0"/>
                </a:rPr>
                <a:t>-G</a:t>
              </a:r>
              <a:r>
                <a:rPr lang="en-US" altLang="zh-CN" sz="2800" b="1" baseline="-25000" err="1">
                  <a:latin typeface="Arial" panose="020B0604020202020204" pitchFamily="34" charset="0"/>
                </a:rPr>
                <a:t>x</a:t>
              </a:r>
              <a:r>
                <a:rPr lang="en-US" altLang="zh-CN" sz="2800" b="1">
                  <a:latin typeface="Arial" panose="020B0604020202020204" pitchFamily="34" charset="0"/>
                </a:rPr>
                <a:t>=0</a:t>
              </a:r>
              <a:endParaRPr lang="en-US" altLang="zh-CN" sz="2800" b="1">
                <a:latin typeface="Arial" panose="020B0604020202020204" pitchFamily="34" charset="0"/>
              </a:endParaRPr>
            </a:p>
          </p:txBody>
        </p:sp>
        <p:sp>
          <p:nvSpPr>
            <p:cNvPr id="13361" name="文本框 13360"/>
            <p:cNvSpPr txBox="1"/>
            <p:nvPr/>
          </p:nvSpPr>
          <p:spPr>
            <a:xfrm>
              <a:off x="703" y="2804"/>
              <a:ext cx="1179" cy="35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Arial" panose="020B0604020202020204" pitchFamily="34" charset="0"/>
                </a:rPr>
                <a:t>F</a:t>
              </a:r>
              <a:r>
                <a:rPr lang="en-US" altLang="zh-CN" sz="2800" b="1" baseline="-25000">
                  <a:latin typeface="Arial" panose="020B0604020202020204" pitchFamily="34" charset="0"/>
                </a:rPr>
                <a:t>N</a:t>
              </a:r>
              <a:r>
                <a:rPr lang="en-US" altLang="zh-CN" sz="2800" b="1" err="1">
                  <a:latin typeface="Arial" panose="020B0604020202020204" pitchFamily="34" charset="0"/>
                </a:rPr>
                <a:t>-G</a:t>
              </a:r>
              <a:r>
                <a:rPr lang="en-US" altLang="zh-CN" sz="2800" b="1" baseline="-25000" err="1">
                  <a:latin typeface="Arial" panose="020B0604020202020204" pitchFamily="34" charset="0"/>
                </a:rPr>
                <a:t>y</a:t>
              </a:r>
              <a:r>
                <a:rPr lang="en-US" altLang="zh-CN" sz="2800" b="1">
                  <a:latin typeface="Arial" panose="020B0604020202020204" pitchFamily="34" charset="0"/>
                </a:rPr>
                <a:t>=0</a:t>
              </a:r>
              <a:endParaRPr lang="en-US" altLang="zh-CN" sz="2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3368" name="组合 13367"/>
          <p:cNvGrpSpPr/>
          <p:nvPr/>
        </p:nvGrpSpPr>
        <p:grpSpPr>
          <a:xfrm>
            <a:off x="1257300" y="4150043"/>
            <a:ext cx="5689600" cy="1241425"/>
            <a:chOff x="249" y="3249"/>
            <a:chExt cx="3584" cy="782"/>
          </a:xfrm>
        </p:grpSpPr>
        <p:grpSp>
          <p:nvGrpSpPr>
            <p:cNvPr id="13366" name="组合 13365"/>
            <p:cNvGrpSpPr/>
            <p:nvPr/>
          </p:nvGrpSpPr>
          <p:grpSpPr>
            <a:xfrm>
              <a:off x="884" y="3294"/>
              <a:ext cx="2949" cy="737"/>
              <a:chOff x="567" y="3249"/>
              <a:chExt cx="2949" cy="737"/>
            </a:xfrm>
          </p:grpSpPr>
          <p:sp>
            <p:nvSpPr>
              <p:cNvPr id="13363" name="文本框 13362"/>
              <p:cNvSpPr txBox="1"/>
              <p:nvPr/>
            </p:nvSpPr>
            <p:spPr>
              <a:xfrm>
                <a:off x="567" y="3249"/>
                <a:ext cx="2949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latin typeface="Arial" panose="020B0604020202020204" pitchFamily="34" charset="0"/>
                  </a:rPr>
                  <a:t>F</a:t>
                </a:r>
                <a:r>
                  <a:rPr lang="en-US" altLang="zh-CN" sz="2800" b="1" baseline="-25000">
                    <a:latin typeface="Arial" panose="020B0604020202020204" pitchFamily="34" charset="0"/>
                  </a:rPr>
                  <a:t>f</a:t>
                </a:r>
                <a:r>
                  <a:rPr lang="en-US" altLang="zh-CN" sz="2800" b="1" err="1">
                    <a:latin typeface="Arial" panose="020B0604020202020204" pitchFamily="34" charset="0"/>
                  </a:rPr>
                  <a:t>=G</a:t>
                </a:r>
                <a:r>
                  <a:rPr lang="en-US" altLang="zh-CN" sz="2800" b="1" baseline="-25000" err="1">
                    <a:latin typeface="Arial" panose="020B0604020202020204" pitchFamily="34" charset="0"/>
                  </a:rPr>
                  <a:t>x</a:t>
                </a:r>
                <a:r>
                  <a:rPr lang="en-US" altLang="zh-CN" sz="2800" b="1">
                    <a:latin typeface="Arial" panose="020B0604020202020204" pitchFamily="34" charset="0"/>
                  </a:rPr>
                  <a:t>=10×sin30</a:t>
                </a:r>
                <a:r>
                  <a:rPr lang="en-US" altLang="zh-CN" sz="2800" b="1" baseline="30000">
                    <a:latin typeface="Arial" panose="020B0604020202020204" pitchFamily="34" charset="0"/>
                  </a:rPr>
                  <a:t>0</a:t>
                </a:r>
                <a:r>
                  <a:rPr lang="en-US" altLang="zh-CN" sz="2800" b="1">
                    <a:latin typeface="Arial" panose="020B0604020202020204" pitchFamily="34" charset="0"/>
                  </a:rPr>
                  <a:t>=5N</a:t>
                </a:r>
                <a:endParaRPr lang="en-US" altLang="zh-CN" sz="2800" b="1">
                  <a:latin typeface="Arial" panose="020B0604020202020204" pitchFamily="34" charset="0"/>
                </a:endParaRPr>
              </a:p>
            </p:txBody>
          </p:sp>
          <p:sp>
            <p:nvSpPr>
              <p:cNvPr id="13364" name="文本框 13363"/>
              <p:cNvSpPr txBox="1"/>
              <p:nvPr/>
            </p:nvSpPr>
            <p:spPr>
              <a:xfrm>
                <a:off x="567" y="3657"/>
                <a:ext cx="2949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latin typeface="Arial" panose="020B0604020202020204" pitchFamily="34" charset="0"/>
                  </a:rPr>
                  <a:t>F</a:t>
                </a:r>
                <a:r>
                  <a:rPr lang="en-US" altLang="zh-CN" sz="2800" b="1" baseline="-25000">
                    <a:latin typeface="Arial" panose="020B0604020202020204" pitchFamily="34" charset="0"/>
                  </a:rPr>
                  <a:t>N</a:t>
                </a:r>
                <a:r>
                  <a:rPr lang="en-US" altLang="zh-CN" sz="2800" b="1" err="1">
                    <a:latin typeface="Arial" panose="020B0604020202020204" pitchFamily="34" charset="0"/>
                  </a:rPr>
                  <a:t>=G</a:t>
                </a:r>
                <a:r>
                  <a:rPr lang="en-US" altLang="zh-CN" sz="2800" b="1" baseline="-25000" err="1">
                    <a:latin typeface="Arial" panose="020B0604020202020204" pitchFamily="34" charset="0"/>
                  </a:rPr>
                  <a:t>y</a:t>
                </a:r>
                <a:r>
                  <a:rPr lang="en-US" altLang="zh-CN" sz="2800" b="1">
                    <a:latin typeface="Arial" panose="020B0604020202020204" pitchFamily="34" charset="0"/>
                  </a:rPr>
                  <a:t>=10×cos30</a:t>
                </a:r>
                <a:r>
                  <a:rPr lang="en-US" altLang="zh-CN" sz="2800" b="1" baseline="30000">
                    <a:latin typeface="Arial" panose="020B0604020202020204" pitchFamily="34" charset="0"/>
                  </a:rPr>
                  <a:t>0</a:t>
                </a:r>
                <a:r>
                  <a:rPr lang="en-US" altLang="zh-CN" sz="2800" b="1">
                    <a:latin typeface="Arial" panose="020B0604020202020204" pitchFamily="34" charset="0"/>
                  </a:rPr>
                  <a:t>=5    N</a:t>
                </a:r>
                <a:endParaRPr lang="en-US" altLang="zh-CN" sz="2800" b="1">
                  <a:latin typeface="Arial" panose="020B0604020202020204" pitchFamily="34" charset="0"/>
                </a:endParaRPr>
              </a:p>
            </p:txBody>
          </p:sp>
          <p:graphicFrame>
            <p:nvGraphicFramePr>
              <p:cNvPr id="13365" name="对象 13364"/>
              <p:cNvGraphicFramePr/>
              <p:nvPr/>
            </p:nvGraphicFramePr>
            <p:xfrm>
              <a:off x="2730" y="3630"/>
              <a:ext cx="317" cy="31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8" name="" r:id="rId1" imgW="228600" imgH="228600" progId="Equation.3">
                      <p:embed/>
                    </p:oleObj>
                  </mc:Choice>
                  <mc:Fallback>
                    <p:oleObj name="" r:id="rId1" imgW="228600" imgH="228600" progId="Equation.3">
                      <p:embed/>
                      <p:pic>
                        <p:nvPicPr>
                          <p:cNvPr id="0" name="图片 3077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2730" y="3630"/>
                            <a:ext cx="317" cy="317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3367" name="文本框 13366"/>
            <p:cNvSpPr txBox="1"/>
            <p:nvPr/>
          </p:nvSpPr>
          <p:spPr>
            <a:xfrm>
              <a:off x="249" y="3249"/>
              <a:ext cx="1225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Arial" panose="020B0604020202020204" pitchFamily="34" charset="0"/>
                </a:rPr>
                <a:t>解得：</a:t>
              </a:r>
              <a:endParaRPr lang="zh-CN" altLang="en-US" sz="2800" b="1" dirty="0">
                <a:latin typeface="Arial" panose="020B0604020202020204" pitchFamily="34" charset="0"/>
              </a:endParaRPr>
            </a:p>
          </p:txBody>
        </p:sp>
      </p:grpSp>
      <p:graphicFrame>
        <p:nvGraphicFramePr>
          <p:cNvPr id="13369" name="对象 13368"/>
          <p:cNvGraphicFramePr/>
          <p:nvPr/>
        </p:nvGraphicFramePr>
        <p:xfrm>
          <a:off x="2069783" y="5607368"/>
          <a:ext cx="510540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3" imgW="1841500" imgH="469900" progId="Equation.3">
                  <p:embed/>
                </p:oleObj>
              </mc:Choice>
              <mc:Fallback>
                <p:oleObj name="" r:id="rId3" imgW="1841500" imgH="469900" progId="Equation.3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69783" y="5607368"/>
                        <a:ext cx="5105400" cy="981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911225"/>
            <a:ext cx="10515600" cy="3049270"/>
          </a:xfrm>
        </p:spPr>
        <p:txBody>
          <a:bodyPr/>
          <a:lstStyle/>
          <a:p>
            <a:pPr>
              <a:buNone/>
            </a:pPr>
            <a:r>
              <a:rPr lang="zh-CN" altLang="en-US" smtClean="0">
                <a:solidFill>
                  <a:srgbClr val="0070C0"/>
                </a:solidFill>
              </a:rPr>
              <a:t>例题</a:t>
            </a:r>
            <a:r>
              <a:rPr lang="en-US" altLang="zh-CN" smtClean="0">
                <a:solidFill>
                  <a:srgbClr val="0070C0"/>
                </a:solidFill>
              </a:rPr>
              <a:t>4</a:t>
            </a:r>
            <a:r>
              <a:rPr lang="en-US" altLang="zh-CN" smtClean="0"/>
              <a:t>   </a:t>
            </a:r>
            <a:r>
              <a:rPr lang="zh-CN" altLang="en-US" smtClean="0"/>
              <a:t>教材</a:t>
            </a:r>
            <a:r>
              <a:rPr lang="en-US" altLang="zh-CN" smtClean="0"/>
              <a:t>73</a:t>
            </a:r>
            <a:r>
              <a:rPr lang="zh-CN" altLang="en-US" smtClean="0"/>
              <a:t>页</a:t>
            </a:r>
            <a:r>
              <a:rPr lang="en-US" altLang="zh-CN" smtClean="0"/>
              <a:t>【</a:t>
            </a:r>
            <a:r>
              <a:rPr lang="zh-CN" altLang="en-US" smtClean="0"/>
              <a:t>例题</a:t>
            </a:r>
            <a:r>
              <a:rPr lang="en-US" altLang="zh-CN" smtClean="0"/>
              <a:t>1】</a:t>
            </a: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en-US" altLang="zh-CN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A750E-F17A-45DC-9FEA-70790BE7A73E}" type="slidenum">
              <a:rPr lang="en-US" smtClean="0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8" name="图片 7" descr="微信图片_20200928162929.jpg"/>
          <p:cNvPicPr>
            <a:picLocks noChangeAspect="1"/>
          </p:cNvPicPr>
          <p:nvPr/>
        </p:nvPicPr>
        <p:blipFill>
          <a:blip r:embed="rId1"/>
          <a:srcRect l="18214" t="22063" r="38928" b="36984"/>
          <a:stretch>
            <a:fillRect/>
          </a:stretch>
        </p:blipFill>
        <p:spPr>
          <a:xfrm>
            <a:off x="1067344" y="2042432"/>
            <a:ext cx="3918856" cy="2106385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5664200" y="2649220"/>
            <a:ext cx="1656080" cy="1310640"/>
            <a:chOff x="8920" y="4172"/>
            <a:chExt cx="2608" cy="2064"/>
          </a:xfrm>
        </p:grpSpPr>
        <p:sp>
          <p:nvSpPr>
            <p:cNvPr id="7" name="右箭头 6"/>
            <p:cNvSpPr/>
            <p:nvPr/>
          </p:nvSpPr>
          <p:spPr bwMode="auto">
            <a:xfrm>
              <a:off x="8920" y="4864"/>
              <a:ext cx="2608" cy="680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9384" y="4172"/>
              <a:ext cx="1745" cy="2065"/>
            </a:xfrm>
            <a:prstGeom prst="rect">
              <a:avLst/>
            </a:prstGeom>
          </p:spPr>
          <p:txBody>
            <a:bodyPr wrap="none">
              <a:spAutoFit/>
            </a:bodyPr>
            <a:p>
              <a:pPr marL="469900" lvl="0" indent="-469900" fontAlgn="base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</a:pPr>
              <a:r>
                <a:rPr lang="zh-CN" altLang="en-US" sz="3600" kern="0" smtClean="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抽象</a:t>
              </a:r>
              <a:endParaRPr lang="en-US" altLang="zh-CN" sz="3600" kern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  <a:p>
              <a:pPr marL="469900" lvl="0" indent="-469900" fontAlgn="base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</a:pPr>
              <a:r>
                <a:rPr lang="zh-CN" altLang="en-US" sz="3600" kern="0" smtClean="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简化</a:t>
              </a:r>
              <a:endParaRPr lang="zh-CN" altLang="en-US" sz="3600" ker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7341143" y="1736483"/>
            <a:ext cx="3320464" cy="2827232"/>
            <a:chOff x="5344885" y="2460564"/>
            <a:chExt cx="3320464" cy="2827232"/>
          </a:xfrm>
        </p:grpSpPr>
        <p:grpSp>
          <p:nvGrpSpPr>
            <p:cNvPr id="21" name="组合 20"/>
            <p:cNvGrpSpPr/>
            <p:nvPr/>
          </p:nvGrpSpPr>
          <p:grpSpPr>
            <a:xfrm>
              <a:off x="5344885" y="3461657"/>
              <a:ext cx="3320464" cy="1826139"/>
              <a:chOff x="5426528" y="3869871"/>
              <a:chExt cx="3320464" cy="1826139"/>
            </a:xfrm>
          </p:grpSpPr>
          <p:grpSp>
            <p:nvGrpSpPr>
              <p:cNvPr id="9" name="组合 8"/>
              <p:cNvGrpSpPr/>
              <p:nvPr/>
            </p:nvGrpSpPr>
            <p:grpSpPr>
              <a:xfrm>
                <a:off x="6435815" y="4224048"/>
                <a:ext cx="2311177" cy="1471962"/>
                <a:chOff x="6337845" y="4224048"/>
                <a:chExt cx="2311177" cy="1471962"/>
              </a:xfrm>
            </p:grpSpPr>
            <p:sp>
              <p:nvSpPr>
                <p:cNvPr id="10" name="矩形 9"/>
                <p:cNvSpPr/>
                <p:nvPr/>
              </p:nvSpPr>
              <p:spPr>
                <a:xfrm>
                  <a:off x="8259172" y="4224048"/>
                  <a:ext cx="389850" cy="5847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p>
                  <a:r>
                    <a:rPr lang="en-US" altLang="zh-CN" sz="3200" i="1" kern="0" smtClean="0">
                      <a:solidFill>
                        <a:srgbClr val="000000"/>
                      </a:solidFill>
                      <a:ea typeface="黑体" panose="02010609060101010101" pitchFamily="49" charset="-122"/>
                      <a:cs typeface="Times New Roman" panose="02020603050405020304"/>
                    </a:rPr>
                    <a:t>h</a:t>
                  </a:r>
                  <a:endParaRPr lang="zh-CN" altLang="en-US"/>
                </a:p>
              </p:txBody>
            </p:sp>
            <p:sp>
              <p:nvSpPr>
                <p:cNvPr id="12" name="矩形 11"/>
                <p:cNvSpPr/>
                <p:nvPr/>
              </p:nvSpPr>
              <p:spPr>
                <a:xfrm>
                  <a:off x="6337845" y="5111235"/>
                  <a:ext cx="1191352" cy="5847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p>
                  <a:r>
                    <a:rPr lang="en-US" altLang="zh-CN" sz="3200" i="1" kern="0" smtClean="0">
                      <a:solidFill>
                        <a:srgbClr val="000000"/>
                      </a:solidFill>
                      <a:ea typeface="黑体" panose="02010609060101010101" pitchFamily="49" charset="-122"/>
                      <a:cs typeface="Times New Roman" panose="02020603050405020304"/>
                    </a:rPr>
                    <a:t>b=</a:t>
                  </a:r>
                  <a:r>
                    <a:rPr lang="en-US" altLang="zh-CN" sz="3200" kern="0" smtClean="0">
                      <a:solidFill>
                        <a:srgbClr val="000000"/>
                      </a:solidFill>
                      <a:ea typeface="黑体" panose="02010609060101010101" pitchFamily="49" charset="-122"/>
                      <a:cs typeface="Times New Roman" panose="02020603050405020304"/>
                    </a:rPr>
                    <a:t>6m</a:t>
                  </a:r>
                  <a:endParaRPr lang="zh-CN" altLang="en-US"/>
                </a:p>
              </p:txBody>
            </p:sp>
          </p:grpSp>
          <p:grpSp>
            <p:nvGrpSpPr>
              <p:cNvPr id="13" name="组合 12"/>
              <p:cNvGrpSpPr/>
              <p:nvPr/>
            </p:nvGrpSpPr>
            <p:grpSpPr>
              <a:xfrm>
                <a:off x="5426528" y="4120242"/>
                <a:ext cx="2971800" cy="974272"/>
                <a:chOff x="2389413" y="4691742"/>
                <a:chExt cx="2971800" cy="974272"/>
              </a:xfrm>
            </p:grpSpPr>
            <p:cxnSp>
              <p:nvCxnSpPr>
                <p:cNvPr id="17" name="直接连接符 16"/>
                <p:cNvCxnSpPr/>
                <p:nvPr/>
              </p:nvCxnSpPr>
              <p:spPr bwMode="auto">
                <a:xfrm>
                  <a:off x="2596243" y="5666014"/>
                  <a:ext cx="27000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grpSp>
              <p:nvGrpSpPr>
                <p:cNvPr id="18" name="组合 17"/>
                <p:cNvGrpSpPr/>
                <p:nvPr/>
              </p:nvGrpSpPr>
              <p:grpSpPr>
                <a:xfrm rot="20137308">
                  <a:off x="2389413" y="4691742"/>
                  <a:ext cx="2971800" cy="375557"/>
                  <a:chOff x="2944586" y="4642757"/>
                  <a:chExt cx="2971800" cy="375557"/>
                </a:xfrm>
              </p:grpSpPr>
              <p:cxnSp>
                <p:nvCxnSpPr>
                  <p:cNvPr id="19" name="直接连接符 18"/>
                  <p:cNvCxnSpPr/>
                  <p:nvPr/>
                </p:nvCxnSpPr>
                <p:spPr bwMode="auto">
                  <a:xfrm>
                    <a:off x="2944586" y="5018314"/>
                    <a:ext cx="2971800" cy="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2857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20" name="矩形 19"/>
                  <p:cNvSpPr/>
                  <p:nvPr/>
                </p:nvSpPr>
                <p:spPr bwMode="auto">
                  <a:xfrm>
                    <a:off x="4637314" y="4642757"/>
                    <a:ext cx="489857" cy="375557"/>
                  </a:xfrm>
                  <a:prstGeom prst="rect">
                    <a:avLst/>
                  </a:prstGeom>
                  <a:solidFill>
                    <a:srgbClr val="FFC000"/>
                  </a:solidFill>
                  <a:ln w="222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Verdana" panose="020B0604030504040204" pitchFamily="34" charset="0"/>
                      <a:ea typeface="宋体" panose="02010600030101010101" pitchFamily="2" charset="-122"/>
                    </a:endParaRPr>
                  </a:p>
                </p:txBody>
              </p:sp>
            </p:grpSp>
          </p:grpSp>
          <p:cxnSp>
            <p:nvCxnSpPr>
              <p:cNvPr id="22" name="直接连接符 21"/>
              <p:cNvCxnSpPr/>
              <p:nvPr/>
            </p:nvCxnSpPr>
            <p:spPr bwMode="auto">
              <a:xfrm flipH="1">
                <a:off x="8343900" y="3869871"/>
                <a:ext cx="0" cy="122400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3" name="直接箭头连接符 22"/>
            <p:cNvCxnSpPr/>
            <p:nvPr/>
          </p:nvCxnSpPr>
          <p:spPr bwMode="auto">
            <a:xfrm flipH="1">
              <a:off x="7233557" y="3739243"/>
              <a:ext cx="0" cy="89807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直接箭头连接符 24"/>
            <p:cNvCxnSpPr/>
            <p:nvPr/>
          </p:nvCxnSpPr>
          <p:spPr bwMode="auto">
            <a:xfrm flipH="1" flipV="1">
              <a:off x="6874329" y="3004458"/>
              <a:ext cx="359228" cy="73478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接箭头连接符 25"/>
            <p:cNvCxnSpPr/>
            <p:nvPr/>
          </p:nvCxnSpPr>
          <p:spPr bwMode="auto">
            <a:xfrm rot="5400000" flipH="1" flipV="1">
              <a:off x="7434944" y="3173186"/>
              <a:ext cx="359228" cy="73478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矩形 26"/>
            <p:cNvSpPr/>
            <p:nvPr/>
          </p:nvSpPr>
          <p:spPr>
            <a:xfrm>
              <a:off x="7889056" y="2776249"/>
              <a:ext cx="298480" cy="584775"/>
            </a:xfrm>
            <a:prstGeom prst="rect">
              <a:avLst/>
            </a:prstGeom>
          </p:spPr>
          <p:txBody>
            <a:bodyPr wrap="none">
              <a:spAutoFit/>
            </a:bodyPr>
            <a:p>
              <a:r>
                <a:rPr lang="en-US" altLang="zh-CN" sz="3200" i="1" kern="0" smtClean="0">
                  <a:solidFill>
                    <a:srgbClr val="000000"/>
                  </a:solidFill>
                  <a:ea typeface="黑体" panose="02010609060101010101" pitchFamily="49" charset="-122"/>
                  <a:cs typeface="Times New Roman" panose="02020603050405020304"/>
                </a:rPr>
                <a:t>f</a:t>
              </a:r>
              <a:endParaRPr lang="zh-CN" altLang="en-US"/>
            </a:p>
          </p:txBody>
        </p:sp>
        <p:sp>
          <p:nvSpPr>
            <p:cNvPr id="28" name="矩形 27"/>
            <p:cNvSpPr/>
            <p:nvPr/>
          </p:nvSpPr>
          <p:spPr>
            <a:xfrm>
              <a:off x="6767827" y="3990007"/>
              <a:ext cx="481222" cy="584775"/>
            </a:xfrm>
            <a:prstGeom prst="rect">
              <a:avLst/>
            </a:prstGeom>
          </p:spPr>
          <p:txBody>
            <a:bodyPr wrap="none">
              <a:spAutoFit/>
            </a:bodyPr>
            <a:p>
              <a:r>
                <a:rPr lang="en-US" altLang="zh-CN" sz="3200" i="1" kern="0" smtClean="0">
                  <a:solidFill>
                    <a:srgbClr val="000000"/>
                  </a:solidFill>
                  <a:ea typeface="黑体" panose="02010609060101010101" pitchFamily="49" charset="-122"/>
                  <a:cs typeface="Times New Roman" panose="02020603050405020304"/>
                </a:rPr>
                <a:t>G</a:t>
              </a:r>
              <a:endParaRPr lang="zh-CN" altLang="en-US"/>
            </a:p>
          </p:txBody>
        </p:sp>
        <p:sp>
          <p:nvSpPr>
            <p:cNvPr id="29" name="矩形 28"/>
            <p:cNvSpPr/>
            <p:nvPr/>
          </p:nvSpPr>
          <p:spPr>
            <a:xfrm>
              <a:off x="6414040" y="2460564"/>
              <a:ext cx="631904" cy="584775"/>
            </a:xfrm>
            <a:prstGeom prst="rect">
              <a:avLst/>
            </a:prstGeom>
          </p:spPr>
          <p:txBody>
            <a:bodyPr wrap="none">
              <a:spAutoFit/>
            </a:bodyPr>
            <a:p>
              <a:r>
                <a:rPr lang="en-US" altLang="zh-CN" sz="3200" i="1" kern="0" smtClean="0">
                  <a:solidFill>
                    <a:srgbClr val="000000"/>
                  </a:solidFill>
                  <a:ea typeface="黑体" panose="02010609060101010101" pitchFamily="49" charset="-122"/>
                  <a:cs typeface="Times New Roman" panose="02020603050405020304"/>
                </a:rPr>
                <a:t>F</a:t>
              </a:r>
              <a:r>
                <a:rPr lang="en-US" altLang="zh-CN" sz="3200" kern="0" baseline="-25000" smtClean="0">
                  <a:solidFill>
                    <a:srgbClr val="000000"/>
                  </a:solidFill>
                  <a:ea typeface="黑体" panose="02010609060101010101" pitchFamily="49" charset="-122"/>
                  <a:cs typeface="Times New Roman" panose="02020603050405020304"/>
                </a:rPr>
                <a:t>N</a:t>
              </a:r>
              <a:endParaRPr lang="zh-CN" altLang="en-US" baseline="-25000"/>
            </a:p>
          </p:txBody>
        </p:sp>
        <p:cxnSp>
          <p:nvCxnSpPr>
            <p:cNvPr id="30" name="直接箭头连接符 29"/>
            <p:cNvCxnSpPr/>
            <p:nvPr/>
          </p:nvCxnSpPr>
          <p:spPr bwMode="auto">
            <a:xfrm flipH="1" flipV="1">
              <a:off x="7255329" y="3744687"/>
              <a:ext cx="359228" cy="734785"/>
            </a:xfrm>
            <a:prstGeom prst="straightConnector1">
              <a:avLst/>
            </a:prstGeom>
            <a:ln>
              <a:prstDash val="dash"/>
              <a:headEnd type="none" w="med" len="med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弧形 30"/>
            <p:cNvSpPr/>
            <p:nvPr/>
          </p:nvSpPr>
          <p:spPr bwMode="auto">
            <a:xfrm>
              <a:off x="5617029" y="4392386"/>
              <a:ext cx="555171" cy="555171"/>
            </a:xfrm>
            <a:prstGeom prst="arc">
              <a:avLst>
                <a:gd name="adj1" fmla="val 18412203"/>
                <a:gd name="adj2" fmla="val 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2" name="弧形 31"/>
            <p:cNvSpPr/>
            <p:nvPr/>
          </p:nvSpPr>
          <p:spPr bwMode="auto">
            <a:xfrm rot="5400000">
              <a:off x="6945086" y="3663043"/>
              <a:ext cx="555171" cy="555171"/>
            </a:xfrm>
            <a:prstGeom prst="arc">
              <a:avLst>
                <a:gd name="adj1" fmla="val 18412203"/>
                <a:gd name="adj2" fmla="val 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6163670" y="4234934"/>
              <a:ext cx="360996" cy="523220"/>
            </a:xfrm>
            <a:prstGeom prst="rect">
              <a:avLst/>
            </a:prstGeom>
          </p:spPr>
          <p:txBody>
            <a:bodyPr wrap="none">
              <a:spAutoFit/>
            </a:bodyPr>
            <a:p>
              <a:r>
                <a:rPr lang="en-US" altLang="zh-CN" sz="2800" i="1" kern="0" smtClean="0">
                  <a:solidFill>
                    <a:srgbClr val="000000"/>
                  </a:solidFill>
                  <a:ea typeface="黑体" panose="02010609060101010101" pitchFamily="49" charset="-122"/>
                  <a:cs typeface="Times New Roman" panose="02020603050405020304"/>
                </a:rPr>
                <a:t>θ</a:t>
              </a:r>
              <a:endParaRPr lang="zh-CN" altLang="en-US" sz="2800"/>
            </a:p>
          </p:txBody>
        </p:sp>
        <p:sp>
          <p:nvSpPr>
            <p:cNvPr id="34" name="矩形 33"/>
            <p:cNvSpPr/>
            <p:nvPr/>
          </p:nvSpPr>
          <p:spPr>
            <a:xfrm>
              <a:off x="7230470" y="4093420"/>
              <a:ext cx="360996" cy="523220"/>
            </a:xfrm>
            <a:prstGeom prst="rect">
              <a:avLst/>
            </a:prstGeom>
          </p:spPr>
          <p:txBody>
            <a:bodyPr wrap="none">
              <a:spAutoFit/>
            </a:bodyPr>
            <a:p>
              <a:r>
                <a:rPr lang="en-US" altLang="zh-CN" sz="2800" i="1" kern="0" smtClean="0">
                  <a:solidFill>
                    <a:srgbClr val="000000"/>
                  </a:solidFill>
                  <a:ea typeface="黑体" panose="02010609060101010101" pitchFamily="49" charset="-122"/>
                  <a:cs typeface="Times New Roman" panose="02020603050405020304"/>
                </a:rPr>
                <a:t>θ</a:t>
              </a:r>
              <a:endParaRPr lang="zh-CN" altLang="en-US" sz="2800"/>
            </a:p>
          </p:txBody>
        </p:sp>
      </p:grpSp>
      <p:sp>
        <p:nvSpPr>
          <p:cNvPr id="24" name="内容占位符 2"/>
          <p:cNvSpPr>
            <a:spLocks noGrp="1"/>
          </p:cNvSpPr>
          <p:nvPr/>
        </p:nvSpPr>
        <p:spPr>
          <a:xfrm>
            <a:off x="288290" y="4223385"/>
            <a:ext cx="9690100" cy="2498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469900" indent="-469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3200" baseline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+mn-cs"/>
              </a:defRPr>
            </a:lvl1pPr>
            <a:lvl2pPr marL="908050" indent="-43688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3200" baseline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304925" indent="-39560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3200" baseline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94180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3200" baseline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94230" indent="-39878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3200" baseline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51430" indent="-39878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008630" indent="-39878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65830" indent="-39878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923030" indent="-39878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None/>
            </a:pPr>
            <a:r>
              <a:rPr lang="zh-CN" altLang="en-US" b="1" smtClean="0"/>
              <a:t>解</a:t>
            </a:r>
            <a:r>
              <a:rPr lang="zh-CN" altLang="en-US" smtClean="0"/>
              <a:t> 滑下满足：</a:t>
            </a:r>
            <a:r>
              <a:rPr lang="en-US" altLang="zh-CN" i="1" smtClean="0"/>
              <a:t>G</a:t>
            </a:r>
            <a:r>
              <a:rPr lang="en-US" altLang="zh-CN" smtClean="0"/>
              <a:t>sin</a:t>
            </a:r>
            <a:r>
              <a:rPr lang="en-US" altLang="zh-CN" i="1" smtClean="0"/>
              <a:t>θ  </a:t>
            </a:r>
            <a:r>
              <a:rPr lang="zh-CN" altLang="en-US" smtClean="0"/>
              <a:t>≥</a:t>
            </a:r>
            <a:r>
              <a:rPr lang="en-US" altLang="zh-CN" i="1" smtClean="0"/>
              <a:t> f</a:t>
            </a:r>
            <a:endParaRPr lang="en-US" altLang="zh-CN" baseline="-25000" smtClean="0"/>
          </a:p>
          <a:p>
            <a:pPr>
              <a:buNone/>
            </a:pPr>
            <a:r>
              <a:rPr lang="en-US" altLang="zh-CN" i="1" smtClean="0"/>
              <a:t>                         f</a:t>
            </a:r>
            <a:r>
              <a:rPr lang="en-US" altLang="zh-CN" baseline="-25000" smtClean="0"/>
              <a:t>  </a:t>
            </a:r>
            <a:r>
              <a:rPr lang="en-US" altLang="zh-CN" smtClean="0"/>
              <a:t>=</a:t>
            </a:r>
            <a:r>
              <a:rPr lang="zh-CN" altLang="en-US" i="1" smtClean="0">
                <a:latin typeface="Times New Roman" panose="02020603050405020304"/>
                <a:cs typeface="Times New Roman" panose="02020603050405020304"/>
              </a:rPr>
              <a:t>μ</a:t>
            </a:r>
            <a:r>
              <a:rPr lang="en-US" altLang="zh-CN" i="1" smtClean="0">
                <a:latin typeface="Times New Roman" panose="02020603050405020304"/>
                <a:cs typeface="Times New Roman" panose="02020603050405020304"/>
              </a:rPr>
              <a:t>F</a:t>
            </a:r>
            <a:r>
              <a:rPr lang="en-US" altLang="zh-CN" baseline="-25000" smtClean="0">
                <a:latin typeface="Times New Roman" panose="02020603050405020304"/>
                <a:cs typeface="Times New Roman" panose="02020603050405020304"/>
              </a:rPr>
              <a:t>N</a:t>
            </a:r>
            <a:endParaRPr lang="en-US" altLang="zh-CN" baseline="-25000" smtClean="0">
              <a:latin typeface="Times New Roman" panose="02020603050405020304"/>
              <a:cs typeface="Times New Roman" panose="02020603050405020304"/>
            </a:endParaRPr>
          </a:p>
          <a:p>
            <a:pPr>
              <a:buNone/>
            </a:pPr>
            <a:r>
              <a:rPr lang="zh-CN" altLang="en-US" smtClean="0">
                <a:latin typeface="Times New Roman" panose="02020603050405020304"/>
                <a:cs typeface="Times New Roman" panose="02020603050405020304"/>
              </a:rPr>
              <a:t>    受力平衡</a:t>
            </a:r>
            <a:r>
              <a:rPr lang="en-US" altLang="zh-CN" smtClean="0">
                <a:latin typeface="Times New Roman" panose="02020603050405020304"/>
                <a:cs typeface="Times New Roman" panose="02020603050405020304"/>
              </a:rPr>
              <a:t>:  </a:t>
            </a:r>
            <a:r>
              <a:rPr lang="en-US" altLang="zh-CN" i="1" smtClean="0">
                <a:latin typeface="Times New Roman" panose="02020603050405020304"/>
                <a:cs typeface="Times New Roman" panose="02020603050405020304"/>
              </a:rPr>
              <a:t>G</a:t>
            </a:r>
            <a:r>
              <a:rPr lang="en-US" altLang="zh-CN" smtClean="0">
                <a:latin typeface="Times New Roman" panose="02020603050405020304"/>
                <a:cs typeface="Times New Roman" panose="02020603050405020304"/>
              </a:rPr>
              <a:t>cos</a:t>
            </a:r>
            <a:r>
              <a:rPr lang="el-GR" altLang="zh-CN" i="1" smtClean="0">
                <a:latin typeface="Times New Roman" panose="02020603050405020304"/>
                <a:cs typeface="Times New Roman" panose="02020603050405020304"/>
              </a:rPr>
              <a:t>θ</a:t>
            </a:r>
            <a:r>
              <a:rPr lang="en-US" altLang="zh-CN" i="1" smtClean="0">
                <a:latin typeface="Times New Roman" panose="02020603050405020304"/>
                <a:cs typeface="Times New Roman" panose="02020603050405020304"/>
              </a:rPr>
              <a:t> - F</a:t>
            </a:r>
            <a:r>
              <a:rPr lang="en-US" altLang="zh-CN" baseline="-25000" smtClean="0">
                <a:latin typeface="Times New Roman" panose="02020603050405020304"/>
                <a:cs typeface="Times New Roman" panose="02020603050405020304"/>
              </a:rPr>
              <a:t>N</a:t>
            </a:r>
            <a:r>
              <a:rPr lang="en-US" altLang="zh-CN" i="1" smtClean="0">
                <a:latin typeface="Times New Roman" panose="02020603050405020304"/>
                <a:cs typeface="Times New Roman" panose="02020603050405020304"/>
              </a:rPr>
              <a:t>=</a:t>
            </a:r>
            <a:r>
              <a:rPr lang="en-US" altLang="zh-CN" smtClean="0">
                <a:latin typeface="Times New Roman" panose="02020603050405020304"/>
                <a:cs typeface="Times New Roman" panose="02020603050405020304"/>
              </a:rPr>
              <a:t>0     </a:t>
            </a:r>
            <a:r>
              <a:rPr lang="zh-CN" altLang="en-US" smtClean="0">
                <a:latin typeface="Times New Roman" panose="02020603050405020304"/>
                <a:cs typeface="Times New Roman" panose="02020603050405020304"/>
              </a:rPr>
              <a:t>联立解得  </a:t>
            </a:r>
            <a:r>
              <a:rPr lang="en-US" altLang="zh-CN" smtClean="0">
                <a:latin typeface="Times New Roman" panose="02020603050405020304"/>
                <a:cs typeface="Times New Roman" panose="02020603050405020304"/>
              </a:rPr>
              <a:t>tan</a:t>
            </a:r>
            <a:r>
              <a:rPr lang="el-GR" altLang="zh-CN" i="1" smtClean="0">
                <a:latin typeface="Times New Roman" panose="02020603050405020304"/>
                <a:cs typeface="Times New Roman" panose="02020603050405020304"/>
              </a:rPr>
              <a:t>θ</a:t>
            </a:r>
            <a:r>
              <a:rPr lang="zh-CN" altLang="en-US" smtClean="0"/>
              <a:t>  ≥</a:t>
            </a:r>
            <a:r>
              <a:rPr lang="zh-CN" altLang="en-US" i="1" smtClean="0">
                <a:latin typeface="Times New Roman" panose="02020603050405020304"/>
                <a:cs typeface="Times New Roman" panose="02020603050405020304"/>
              </a:rPr>
              <a:t> μ       </a:t>
            </a:r>
            <a:endParaRPr lang="zh-CN" altLang="en-US" i="1" smtClean="0">
              <a:latin typeface="Times New Roman" panose="02020603050405020304"/>
              <a:cs typeface="Times New Roman" panose="02020603050405020304"/>
            </a:endParaRPr>
          </a:p>
          <a:p>
            <a:pPr>
              <a:buNone/>
            </a:pPr>
            <a:r>
              <a:rPr lang="zh-CN" altLang="en-US" smtClean="0">
                <a:latin typeface="Times New Roman" panose="02020603050405020304"/>
                <a:cs typeface="Times New Roman" panose="02020603050405020304"/>
              </a:rPr>
              <a:t>   几何关系 </a:t>
            </a:r>
            <a:r>
              <a:rPr lang="en-US" altLang="zh-CN" smtClean="0">
                <a:latin typeface="Times New Roman" panose="02020603050405020304"/>
                <a:cs typeface="Times New Roman" panose="02020603050405020304"/>
              </a:rPr>
              <a:t>tan</a:t>
            </a:r>
            <a:r>
              <a:rPr lang="el-GR" altLang="zh-CN" i="1" smtClean="0">
                <a:latin typeface="Times New Roman" panose="02020603050405020304"/>
                <a:cs typeface="Times New Roman" panose="02020603050405020304"/>
              </a:rPr>
              <a:t>θ</a:t>
            </a:r>
            <a:r>
              <a:rPr lang="en-US" altLang="zh-CN" i="1" smtClean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mtClean="0">
                <a:latin typeface="Times New Roman" panose="02020603050405020304"/>
                <a:cs typeface="Times New Roman" panose="02020603050405020304"/>
              </a:rPr>
              <a:t>=</a:t>
            </a:r>
            <a:r>
              <a:rPr lang="en-US" altLang="zh-CN" i="1" smtClean="0">
                <a:latin typeface="Times New Roman" panose="02020603050405020304"/>
                <a:cs typeface="Times New Roman" panose="02020603050405020304"/>
              </a:rPr>
              <a:t>h</a:t>
            </a:r>
            <a:r>
              <a:rPr lang="en-US" altLang="zh-CN" smtClean="0">
                <a:latin typeface="Times New Roman" panose="02020603050405020304"/>
                <a:cs typeface="Times New Roman" panose="02020603050405020304"/>
              </a:rPr>
              <a:t>/</a:t>
            </a:r>
            <a:r>
              <a:rPr lang="en-US" altLang="zh-CN" i="1" smtClean="0">
                <a:latin typeface="Times New Roman" panose="02020603050405020304"/>
                <a:cs typeface="Times New Roman" panose="02020603050405020304"/>
              </a:rPr>
              <a:t>b     </a:t>
            </a:r>
            <a:r>
              <a:rPr lang="zh-CN" altLang="en-US" smtClean="0"/>
              <a:t>解得： </a:t>
            </a:r>
            <a:r>
              <a:rPr lang="en-US" altLang="zh-CN" i="1" smtClean="0">
                <a:latin typeface="Times New Roman" panose="02020603050405020304"/>
                <a:cs typeface="Times New Roman" panose="02020603050405020304"/>
              </a:rPr>
              <a:t>h</a:t>
            </a:r>
            <a:r>
              <a:rPr lang="zh-CN" altLang="en-US" smtClean="0"/>
              <a:t>≥</a:t>
            </a:r>
            <a:r>
              <a:rPr lang="zh-CN" altLang="en-US" i="1" smtClean="0">
                <a:latin typeface="Times New Roman" panose="02020603050405020304"/>
                <a:cs typeface="Times New Roman" panose="02020603050405020304"/>
              </a:rPr>
              <a:t> μ</a:t>
            </a:r>
            <a:r>
              <a:rPr lang="en-US" altLang="zh-CN" i="1" smtClean="0">
                <a:latin typeface="Times New Roman" panose="02020603050405020304"/>
                <a:cs typeface="Times New Roman" panose="02020603050405020304"/>
              </a:rPr>
              <a:t>b</a:t>
            </a:r>
            <a:r>
              <a:rPr lang="en-US" altLang="zh-CN" smtClean="0">
                <a:latin typeface="Times New Roman" panose="02020603050405020304"/>
                <a:cs typeface="Times New Roman" panose="02020603050405020304"/>
              </a:rPr>
              <a:t>=2.4m</a:t>
            </a:r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文本框 6145"/>
          <p:cNvSpPr txBox="1"/>
          <p:nvPr/>
        </p:nvSpPr>
        <p:spPr>
          <a:xfrm>
            <a:off x="973455" y="580390"/>
            <a:ext cx="976439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一个质量为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m=1kg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的滑块在推力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F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作用下恰能沿水平地面匀速前进，已知地面与滑块的动摩擦因素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μ=0.2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。试计算下列两种情况下，推力的大小各为多大？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6194" name="组合 6193"/>
          <p:cNvGrpSpPr/>
          <p:nvPr/>
        </p:nvGrpSpPr>
        <p:grpSpPr>
          <a:xfrm>
            <a:off x="1738313" y="3068320"/>
            <a:ext cx="2916237" cy="576263"/>
            <a:chOff x="135" y="1434"/>
            <a:chExt cx="1837" cy="363"/>
          </a:xfrm>
        </p:grpSpPr>
        <p:grpSp>
          <p:nvGrpSpPr>
            <p:cNvPr id="6193" name="组合 6192"/>
            <p:cNvGrpSpPr/>
            <p:nvPr/>
          </p:nvGrpSpPr>
          <p:grpSpPr>
            <a:xfrm>
              <a:off x="135" y="1434"/>
              <a:ext cx="1837" cy="363"/>
              <a:chOff x="135" y="1434"/>
              <a:chExt cx="1837" cy="363"/>
            </a:xfrm>
          </p:grpSpPr>
          <p:sp>
            <p:nvSpPr>
              <p:cNvPr id="6186" name="矩形 6185"/>
              <p:cNvSpPr/>
              <p:nvPr/>
            </p:nvSpPr>
            <p:spPr>
              <a:xfrm>
                <a:off x="793" y="1480"/>
                <a:ext cx="318" cy="31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187" name="直接连接符 6186"/>
              <p:cNvSpPr/>
              <p:nvPr/>
            </p:nvSpPr>
            <p:spPr>
              <a:xfrm>
                <a:off x="135" y="1797"/>
                <a:ext cx="1837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89" name="文本框 6188"/>
              <p:cNvSpPr txBox="1"/>
              <p:nvPr/>
            </p:nvSpPr>
            <p:spPr>
              <a:xfrm>
                <a:off x="476" y="1434"/>
                <a:ext cx="272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400" b="1">
                    <a:latin typeface="Arial" panose="020B0604020202020204" pitchFamily="34" charset="0"/>
                  </a:rPr>
                  <a:t>F</a:t>
                </a:r>
                <a:endParaRPr lang="en-US" altLang="zh-CN" sz="2400" b="1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188" name="直接连接符 6187"/>
            <p:cNvSpPr/>
            <p:nvPr/>
          </p:nvSpPr>
          <p:spPr>
            <a:xfrm>
              <a:off x="431" y="1661"/>
              <a:ext cx="362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grpSp>
        <p:nvGrpSpPr>
          <p:cNvPr id="6201" name="组合 6200"/>
          <p:cNvGrpSpPr/>
          <p:nvPr/>
        </p:nvGrpSpPr>
        <p:grpSpPr>
          <a:xfrm>
            <a:off x="6276023" y="2626678"/>
            <a:ext cx="2916237" cy="1152525"/>
            <a:chOff x="3061" y="1162"/>
            <a:chExt cx="1837" cy="726"/>
          </a:xfrm>
        </p:grpSpPr>
        <p:grpSp>
          <p:nvGrpSpPr>
            <p:cNvPr id="6200" name="组合 6199"/>
            <p:cNvGrpSpPr/>
            <p:nvPr/>
          </p:nvGrpSpPr>
          <p:grpSpPr>
            <a:xfrm>
              <a:off x="3061" y="1162"/>
              <a:ext cx="1837" cy="726"/>
              <a:chOff x="2699" y="1071"/>
              <a:chExt cx="1837" cy="726"/>
            </a:xfrm>
          </p:grpSpPr>
          <p:sp>
            <p:nvSpPr>
              <p:cNvPr id="6192" name="文本框 6191"/>
              <p:cNvSpPr txBox="1"/>
              <p:nvPr/>
            </p:nvSpPr>
            <p:spPr>
              <a:xfrm>
                <a:off x="3016" y="1071"/>
                <a:ext cx="272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400" b="1">
                    <a:latin typeface="Arial" panose="020B0604020202020204" pitchFamily="34" charset="0"/>
                  </a:rPr>
                  <a:t>F</a:t>
                </a:r>
                <a:endParaRPr lang="en-US" altLang="zh-CN" sz="2400" b="1">
                  <a:latin typeface="Arial" panose="020B0604020202020204" pitchFamily="34" charset="0"/>
                </a:endParaRPr>
              </a:p>
            </p:txBody>
          </p:sp>
          <p:grpSp>
            <p:nvGrpSpPr>
              <p:cNvPr id="6199" name="组合 6198"/>
              <p:cNvGrpSpPr/>
              <p:nvPr/>
            </p:nvGrpSpPr>
            <p:grpSpPr>
              <a:xfrm>
                <a:off x="2699" y="1207"/>
                <a:ext cx="1837" cy="590"/>
                <a:chOff x="2699" y="1207"/>
                <a:chExt cx="1837" cy="590"/>
              </a:xfrm>
            </p:grpSpPr>
            <p:sp>
              <p:nvSpPr>
                <p:cNvPr id="6190" name="矩形 6189"/>
                <p:cNvSpPr/>
                <p:nvPr/>
              </p:nvSpPr>
              <p:spPr>
                <a:xfrm>
                  <a:off x="3357" y="1480"/>
                  <a:ext cx="318" cy="31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6191" name="直接连接符 6190"/>
                <p:cNvSpPr/>
                <p:nvPr/>
              </p:nvSpPr>
              <p:spPr>
                <a:xfrm>
                  <a:off x="2699" y="1797"/>
                  <a:ext cx="1837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6195" name="直接连接符 6194"/>
                <p:cNvSpPr/>
                <p:nvPr/>
              </p:nvSpPr>
              <p:spPr>
                <a:xfrm>
                  <a:off x="2925" y="1207"/>
                  <a:ext cx="427" cy="273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6196" name="直接连接符 6195"/>
                <p:cNvSpPr/>
                <p:nvPr/>
              </p:nvSpPr>
              <p:spPr>
                <a:xfrm>
                  <a:off x="2808" y="1489"/>
                  <a:ext cx="544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6198" name="文本框 6197"/>
                <p:cNvSpPr txBox="1"/>
                <p:nvPr/>
              </p:nvSpPr>
              <p:spPr>
                <a:xfrm>
                  <a:off x="2835" y="1253"/>
                  <a:ext cx="272" cy="21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1600">
                      <a:latin typeface="Arial" panose="020B0604020202020204" pitchFamily="34" charset="0"/>
                    </a:rPr>
                    <a:t>37</a:t>
                  </a:r>
                  <a:endParaRPr lang="en-US" altLang="zh-CN" sz="1600">
                    <a:latin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6197" name="任意多边形 6196"/>
            <p:cNvSpPr/>
            <p:nvPr/>
          </p:nvSpPr>
          <p:spPr>
            <a:xfrm flipH="1">
              <a:off x="3442" y="1434"/>
              <a:ext cx="46" cy="13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270">
                  <a:pos x="0" y="0"/>
                </a:cxn>
                <a:cxn ang="90">
                  <a:pos x="21600" y="21600"/>
                </a:cxn>
                <a:cxn ang="90">
                  <a:pos x="0" y="21600"/>
                </a:cxn>
              </a:cxnLst>
              <a:rect l="txL" t="txT" r="txR" b="txB"/>
              <a:pathLst>
                <a:path w="21600" h="21600" fill="none">
                  <a:moveTo>
                    <a:pt x="0" y="0"/>
                  </a:moveTo>
                  <a:arcTo wR="21600" hR="21600" stAng="-5400000" swAng="5400000"/>
                </a:path>
                <a:path w="21600" h="21600" stroke="0">
                  <a:moveTo>
                    <a:pt x="0" y="0"/>
                  </a:moveTo>
                  <a:arcTo wR="21600" hR="21600" stAng="-5400000" swAng="5400000"/>
                  <a:lnTo>
                    <a:pt x="0" y="2160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47909" y="3854425"/>
            <a:ext cx="5149049" cy="1815882"/>
          </a:xfrm>
          <a:prstGeom prst="rect">
            <a:avLst/>
          </a:prstGeom>
          <a:solidFill>
            <a:srgbClr val="FFFFFF">
              <a:alpha val="70000"/>
            </a:srgbClr>
          </a:solidFill>
          <a:ln w="19050">
            <a:solidFill>
              <a:srgbClr val="0000FF"/>
            </a:solidFill>
            <a:prstDash val="lgDash"/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1"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49" charset="-122"/>
              </a:rPr>
              <a:t>共点力：几个力如果都作用在物体的同一点上，或者它们的作用线相交于同一点上，这几个力叫做</a:t>
            </a:r>
            <a:r>
              <a:rPr kumimoji="1" lang="zh-CN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49" charset="-122"/>
              </a:rPr>
              <a:t>共点力</a:t>
            </a:r>
            <a:r>
              <a:rPr kumimoji="1"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49" charset="-122"/>
              </a:rPr>
              <a:t>。</a:t>
            </a:r>
            <a:endParaRPr kumimoji="1" lang="zh-CN" altLang="en-US" sz="2800" b="1">
              <a:effectLst>
                <a:outerShdw blurRad="38100" dist="38100" dir="2700000" algn="tl">
                  <a:srgbClr val="C0C0C0"/>
                </a:outerShdw>
              </a:effectLst>
              <a:ea typeface="楷体_GB2312" pitchFamily="49" charset="-122"/>
            </a:endParaRPr>
          </a:p>
        </p:txBody>
      </p:sp>
      <p:sp>
        <p:nvSpPr>
          <p:cNvPr id="76804" name="Text Box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669856" y="4069690"/>
            <a:ext cx="4178667" cy="1384995"/>
          </a:xfrm>
          <a:prstGeom prst="rect">
            <a:avLst/>
          </a:prstGeom>
          <a:solidFill>
            <a:srgbClr val="FFFFFF">
              <a:alpha val="70000"/>
            </a:srgbClr>
          </a:solidFill>
          <a:ln w="19050">
            <a:solidFill>
              <a:srgbClr val="0000FF"/>
            </a:solidFill>
            <a:prstDash val="lgDash"/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49" charset="-122"/>
              </a:rPr>
              <a:t>非共点力：力不但没有作用在同一点上，它们的延长线也不能相交于一点。</a:t>
            </a:r>
            <a:endParaRPr lang="zh-CN" altLang="en-US" sz="2800" b="1">
              <a:effectLst>
                <a:outerShdw blurRad="38100" dist="38100" dir="2700000" algn="tl">
                  <a:srgbClr val="C0C0C0"/>
                </a:outerShdw>
              </a:effectLst>
              <a:ea typeface="楷体_GB2312" pitchFamily="49" charset="-122"/>
            </a:endParaRPr>
          </a:p>
        </p:txBody>
      </p:sp>
      <p:pic>
        <p:nvPicPr>
          <p:cNvPr id="76806" name="Picture 6" descr="068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05639" y="285750"/>
            <a:ext cx="2217737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8" name="Line 8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H="1" flipV="1">
            <a:off x="8256588" y="-100013"/>
            <a:ext cx="0" cy="11985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6809" name="Line 9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H="1">
            <a:off x="7824788" y="1098550"/>
            <a:ext cx="0" cy="83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6810" name="Line 10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>
            <a:off x="8759825" y="1085850"/>
            <a:ext cx="0" cy="83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53" name="Text Box 14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424113" y="6165850"/>
            <a:ext cx="2216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600">
                <a:solidFill>
                  <a:schemeClr val="bg1"/>
                </a:solidFill>
              </a:rPr>
              <a:t>钩子受到的力是共点力</a:t>
            </a:r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6154" name="Text Box 15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591175" y="6165850"/>
            <a:ext cx="2419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600">
                <a:solidFill>
                  <a:schemeClr val="bg1"/>
                </a:solidFill>
              </a:rPr>
              <a:t>扁担受到的力是非共点力</a:t>
            </a:r>
            <a:endParaRPr lang="zh-CN" altLang="en-US" sz="1600">
              <a:solidFill>
                <a:schemeClr val="bg1"/>
              </a:solidFill>
            </a:endParaRPr>
          </a:p>
        </p:txBody>
      </p:sp>
      <p:grpSp>
        <p:nvGrpSpPr>
          <p:cNvPr id="76816" name="Group 16"/>
          <p:cNvGrpSpPr/>
          <p:nvPr>
            <p:custDataLst>
              <p:tags r:id="rId10"/>
            </p:custDataLst>
          </p:nvPr>
        </p:nvGrpSpPr>
        <p:grpSpPr>
          <a:xfrm>
            <a:off x="2424113" y="1319701"/>
            <a:ext cx="2665412" cy="2492375"/>
            <a:chOff x="0" y="436"/>
            <a:chExt cx="3107" cy="3221"/>
          </a:xfrm>
        </p:grpSpPr>
        <p:pic>
          <p:nvPicPr>
            <p:cNvPr id="6156" name="Picture 17"/>
            <p:cNvPicPr>
              <a:picLocks noChangeAspect="1" noChangeArrowheads="1"/>
            </p:cNvPicPr>
            <p:nvPr>
              <p:custDataLst>
                <p:tags r:id="rId11"/>
              </p:custDataLst>
            </p:nvPr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0" y="436"/>
              <a:ext cx="3107" cy="3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157" name="Group 18"/>
            <p:cNvGrpSpPr/>
            <p:nvPr>
              <p:custDataLst>
                <p:tags r:id="rId13"/>
              </p:custDataLst>
            </p:nvPr>
          </p:nvGrpSpPr>
          <p:grpSpPr>
            <a:xfrm>
              <a:off x="204" y="981"/>
              <a:ext cx="2310" cy="342"/>
              <a:chOff x="204" y="981"/>
              <a:chExt cx="2310" cy="342"/>
            </a:xfrm>
          </p:grpSpPr>
          <p:pic>
            <p:nvPicPr>
              <p:cNvPr id="6158" name="Picture 19"/>
              <p:cNvPicPr>
                <a:picLocks noChangeAspect="1" noChangeArrowheads="1"/>
              </p:cNvPicPr>
              <p:nvPr>
                <p:custDataLst>
                  <p:tags r:id="rId14"/>
                </p:custDataLst>
              </p:nvPr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204" y="981"/>
                <a:ext cx="318" cy="3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59" name="Picture 20"/>
              <p:cNvPicPr>
                <a:picLocks noChangeAspect="1" noChangeArrowheads="1"/>
              </p:cNvPicPr>
              <p:nvPr>
                <p:custDataLst>
                  <p:tags r:id="rId16"/>
                </p:custDataLst>
              </p:nvPr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2154" y="981"/>
                <a:ext cx="360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6" name="文本框 15"/>
          <p:cNvSpPr txBox="1"/>
          <p:nvPr>
            <p:custDataLst>
              <p:tags r:id="rId18"/>
            </p:custDataLst>
          </p:nvPr>
        </p:nvSpPr>
        <p:spPr>
          <a:xfrm>
            <a:off x="433732" y="372646"/>
            <a:ext cx="2487021" cy="58477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</a:lstStyle>
          <a:p>
            <a:r>
              <a:rPr lang="zh-CN" altLang="en-US" smtClean="0">
                <a:solidFill>
                  <a:schemeClr val="tx1"/>
                </a:solidFill>
              </a:rPr>
              <a:t>一、共点力</a:t>
            </a:r>
            <a:endParaRPr lang="zh-CN" alt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6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1" bldLvl="0" animBg="1"/>
      <p:bldP spid="76804" grpId="2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矩形 70658"/>
          <p:cNvSpPr/>
          <p:nvPr>
            <p:custDataLst>
              <p:tags r:id="rId1"/>
            </p:custDataLst>
          </p:nvPr>
        </p:nvSpPr>
        <p:spPr>
          <a:xfrm>
            <a:off x="596656" y="1218276"/>
            <a:ext cx="10351770" cy="11684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3333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</a:rPr>
              <a:t>1.</a:t>
            </a:r>
            <a:r>
              <a:rPr lang="zh-CN" altLang="en-US" sz="2800" b="1">
                <a:solidFill>
                  <a:srgbClr val="3333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</a:rPr>
              <a:t>平衡状态</a:t>
            </a:r>
            <a:endParaRPr lang="zh-CN" altLang="en-US" sz="2800" b="1">
              <a:solidFill>
                <a:srgbClr val="3333FF"/>
              </a:solidFill>
              <a:effectLst>
                <a:outerShdw blurRad="38100" dist="38100" dir="2700000">
                  <a:srgbClr val="C0C0C0"/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  <a:cs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</a:rPr>
              <a:t>物体处于</a:t>
            </a:r>
            <a:r>
              <a:rPr lang="zh-CN" altLang="en-US" sz="2800" b="1">
                <a:solidFill>
                  <a:srgbClr val="3333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</a:rPr>
              <a:t>静止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</a:rPr>
              <a:t>或者</a:t>
            </a:r>
            <a:r>
              <a:rPr lang="zh-CN" altLang="en-US" sz="2800" b="1">
                <a:solidFill>
                  <a:srgbClr val="3333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</a:rPr>
              <a:t>匀速直线运动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</a:rPr>
              <a:t>的状态叫做</a:t>
            </a:r>
            <a:r>
              <a:rPr lang="zh-CN" altLang="en-US" sz="2800" b="1">
                <a:solidFill>
                  <a:srgbClr val="3333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</a:rPr>
              <a:t>平衡状态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</a:rPr>
              <a:t>。</a:t>
            </a:r>
            <a:endParaRPr lang="zh-CN" altLang="en-US" sz="2800" b="1">
              <a:latin typeface="楷体" panose="02010609060101010101" pitchFamily="49" charset="-122"/>
              <a:ea typeface="楷体" panose="02010609060101010101" pitchFamily="49" charset="-122"/>
              <a:cs typeface="黑体" panose="02010609060101010101" pitchFamily="49" charset="-122"/>
            </a:endParaRPr>
          </a:p>
        </p:txBody>
      </p:sp>
      <p:grpSp>
        <p:nvGrpSpPr>
          <p:cNvPr id="70661" name="组合 70660"/>
          <p:cNvGrpSpPr/>
          <p:nvPr>
            <p:custDataLst>
              <p:tags r:id="rId2"/>
            </p:custDataLst>
          </p:nvPr>
        </p:nvGrpSpPr>
        <p:grpSpPr>
          <a:xfrm>
            <a:off x="771085" y="2692221"/>
            <a:ext cx="2105025" cy="2200276"/>
            <a:chOff x="432" y="1584"/>
            <a:chExt cx="1326" cy="1386"/>
          </a:xfrm>
        </p:grpSpPr>
        <p:grpSp>
          <p:nvGrpSpPr>
            <p:cNvPr id="70662" name="组合 70661"/>
            <p:cNvGrpSpPr/>
            <p:nvPr>
              <p:custDataLst>
                <p:tags r:id="rId3"/>
              </p:custDataLst>
            </p:nvPr>
          </p:nvGrpSpPr>
          <p:grpSpPr>
            <a:xfrm>
              <a:off x="432" y="2064"/>
              <a:ext cx="1326" cy="436"/>
              <a:chOff x="569" y="2160"/>
              <a:chExt cx="1326" cy="436"/>
            </a:xfrm>
          </p:grpSpPr>
          <p:sp>
            <p:nvSpPr>
              <p:cNvPr id="70663" name="矩形 70662" descr="栎木"/>
              <p:cNvSpPr/>
              <p:nvPr>
                <p:custDataLst>
                  <p:tags r:id="rId4"/>
                </p:custDataLst>
              </p:nvPr>
            </p:nvSpPr>
            <p:spPr>
              <a:xfrm>
                <a:off x="960" y="2160"/>
                <a:ext cx="576" cy="38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endParaRPr lang="zh-CN" altLang="en-US" sz="2800" b="1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70664" name="直接连接符 70663"/>
              <p:cNvSpPr/>
              <p:nvPr>
                <p:custDataLst>
                  <p:tags r:id="rId6"/>
                </p:custDataLst>
              </p:nvPr>
            </p:nvSpPr>
            <p:spPr>
              <a:xfrm flipH="1">
                <a:off x="1089" y="2543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65" name="直接连接符 70664"/>
              <p:cNvSpPr/>
              <p:nvPr>
                <p:custDataLst>
                  <p:tags r:id="rId7"/>
                </p:custDataLst>
              </p:nvPr>
            </p:nvSpPr>
            <p:spPr>
              <a:xfrm flipH="1">
                <a:off x="1137" y="2543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66" name="直接连接符 70665"/>
              <p:cNvSpPr/>
              <p:nvPr>
                <p:custDataLst>
                  <p:tags r:id="rId8"/>
                </p:custDataLst>
              </p:nvPr>
            </p:nvSpPr>
            <p:spPr>
              <a:xfrm flipH="1">
                <a:off x="1185" y="2543"/>
                <a:ext cx="49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67" name="直接连接符 70666"/>
              <p:cNvSpPr/>
              <p:nvPr>
                <p:custDataLst>
                  <p:tags r:id="rId9"/>
                </p:custDataLst>
              </p:nvPr>
            </p:nvSpPr>
            <p:spPr>
              <a:xfrm flipH="1">
                <a:off x="1234" y="2543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68" name="直接连接符 70667"/>
              <p:cNvSpPr/>
              <p:nvPr>
                <p:custDataLst>
                  <p:tags r:id="rId10"/>
                </p:custDataLst>
              </p:nvPr>
            </p:nvSpPr>
            <p:spPr>
              <a:xfrm flipH="1">
                <a:off x="1282" y="2543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69" name="直接连接符 70668"/>
              <p:cNvSpPr/>
              <p:nvPr>
                <p:custDataLst>
                  <p:tags r:id="rId11"/>
                </p:custDataLst>
              </p:nvPr>
            </p:nvSpPr>
            <p:spPr>
              <a:xfrm flipH="1">
                <a:off x="1330" y="2543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70" name="直接连接符 70669"/>
              <p:cNvSpPr/>
              <p:nvPr>
                <p:custDataLst>
                  <p:tags r:id="rId12"/>
                </p:custDataLst>
              </p:nvPr>
            </p:nvSpPr>
            <p:spPr>
              <a:xfrm>
                <a:off x="1098" y="2540"/>
                <a:ext cx="280" cy="0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71" name="直接连接符 70670"/>
              <p:cNvSpPr/>
              <p:nvPr>
                <p:custDataLst>
                  <p:tags r:id="rId13"/>
                </p:custDataLst>
              </p:nvPr>
            </p:nvSpPr>
            <p:spPr>
              <a:xfrm flipH="1">
                <a:off x="569" y="2541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72" name="直接连接符 70671"/>
              <p:cNvSpPr/>
              <p:nvPr>
                <p:custDataLst>
                  <p:tags r:id="rId14"/>
                </p:custDataLst>
              </p:nvPr>
            </p:nvSpPr>
            <p:spPr>
              <a:xfrm flipH="1">
                <a:off x="617" y="2541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73" name="直接连接符 70672"/>
              <p:cNvSpPr/>
              <p:nvPr>
                <p:custDataLst>
                  <p:tags r:id="rId15"/>
                </p:custDataLst>
              </p:nvPr>
            </p:nvSpPr>
            <p:spPr>
              <a:xfrm flipH="1">
                <a:off x="665" y="2541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74" name="直接连接符 70673"/>
              <p:cNvSpPr/>
              <p:nvPr>
                <p:custDataLst>
                  <p:tags r:id="rId16"/>
                </p:custDataLst>
              </p:nvPr>
            </p:nvSpPr>
            <p:spPr>
              <a:xfrm flipH="1">
                <a:off x="713" y="2541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75" name="直接连接符 70674"/>
              <p:cNvSpPr/>
              <p:nvPr>
                <p:custDataLst>
                  <p:tags r:id="rId17"/>
                </p:custDataLst>
              </p:nvPr>
            </p:nvSpPr>
            <p:spPr>
              <a:xfrm flipH="1">
                <a:off x="761" y="2541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76" name="直接连接符 70675"/>
              <p:cNvSpPr/>
              <p:nvPr>
                <p:custDataLst>
                  <p:tags r:id="rId18"/>
                </p:custDataLst>
              </p:nvPr>
            </p:nvSpPr>
            <p:spPr>
              <a:xfrm flipH="1">
                <a:off x="809" y="2541"/>
                <a:ext cx="49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77" name="直接连接符 70676"/>
              <p:cNvSpPr/>
              <p:nvPr>
                <p:custDataLst>
                  <p:tags r:id="rId19"/>
                </p:custDataLst>
              </p:nvPr>
            </p:nvSpPr>
            <p:spPr>
              <a:xfrm flipH="1">
                <a:off x="858" y="2541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78" name="直接连接符 70677"/>
              <p:cNvSpPr/>
              <p:nvPr>
                <p:custDataLst>
                  <p:tags r:id="rId20"/>
                </p:custDataLst>
              </p:nvPr>
            </p:nvSpPr>
            <p:spPr>
              <a:xfrm flipH="1">
                <a:off x="906" y="2541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79" name="直接连接符 70678"/>
              <p:cNvSpPr/>
              <p:nvPr>
                <p:custDataLst>
                  <p:tags r:id="rId21"/>
                </p:custDataLst>
              </p:nvPr>
            </p:nvSpPr>
            <p:spPr>
              <a:xfrm flipH="1">
                <a:off x="954" y="2541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80" name="直接连接符 70679"/>
              <p:cNvSpPr/>
              <p:nvPr>
                <p:custDataLst>
                  <p:tags r:id="rId22"/>
                </p:custDataLst>
              </p:nvPr>
            </p:nvSpPr>
            <p:spPr>
              <a:xfrm flipH="1">
                <a:off x="1002" y="2541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81" name="直接连接符 70680"/>
              <p:cNvSpPr/>
              <p:nvPr>
                <p:custDataLst>
                  <p:tags r:id="rId23"/>
                </p:custDataLst>
              </p:nvPr>
            </p:nvSpPr>
            <p:spPr>
              <a:xfrm flipH="1">
                <a:off x="1050" y="2541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82" name="直接连接符 70681"/>
              <p:cNvSpPr/>
              <p:nvPr>
                <p:custDataLst>
                  <p:tags r:id="rId24"/>
                </p:custDataLst>
              </p:nvPr>
            </p:nvSpPr>
            <p:spPr>
              <a:xfrm>
                <a:off x="578" y="2538"/>
                <a:ext cx="526" cy="0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83" name="直接连接符 70682"/>
              <p:cNvSpPr/>
              <p:nvPr>
                <p:custDataLst>
                  <p:tags r:id="rId25"/>
                </p:custDataLst>
              </p:nvPr>
            </p:nvSpPr>
            <p:spPr>
              <a:xfrm flipH="1">
                <a:off x="1360" y="2547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84" name="直接连接符 70683"/>
              <p:cNvSpPr/>
              <p:nvPr>
                <p:custDataLst>
                  <p:tags r:id="rId26"/>
                </p:custDataLst>
              </p:nvPr>
            </p:nvSpPr>
            <p:spPr>
              <a:xfrm flipH="1">
                <a:off x="1408" y="2547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85" name="直接连接符 70684"/>
              <p:cNvSpPr/>
              <p:nvPr>
                <p:custDataLst>
                  <p:tags r:id="rId27"/>
                </p:custDataLst>
              </p:nvPr>
            </p:nvSpPr>
            <p:spPr>
              <a:xfrm flipH="1">
                <a:off x="1456" y="2547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86" name="直接连接符 70685"/>
              <p:cNvSpPr/>
              <p:nvPr>
                <p:custDataLst>
                  <p:tags r:id="rId28"/>
                </p:custDataLst>
              </p:nvPr>
            </p:nvSpPr>
            <p:spPr>
              <a:xfrm flipH="1">
                <a:off x="1504" y="2547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87" name="直接连接符 70686"/>
              <p:cNvSpPr/>
              <p:nvPr>
                <p:custDataLst>
                  <p:tags r:id="rId29"/>
                </p:custDataLst>
              </p:nvPr>
            </p:nvSpPr>
            <p:spPr>
              <a:xfrm flipH="1">
                <a:off x="1552" y="2547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88" name="直接连接符 70687"/>
              <p:cNvSpPr/>
              <p:nvPr>
                <p:custDataLst>
                  <p:tags r:id="rId30"/>
                </p:custDataLst>
              </p:nvPr>
            </p:nvSpPr>
            <p:spPr>
              <a:xfrm flipH="1">
                <a:off x="1600" y="2547"/>
                <a:ext cx="49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89" name="直接连接符 70688"/>
              <p:cNvSpPr/>
              <p:nvPr>
                <p:custDataLst>
                  <p:tags r:id="rId31"/>
                </p:custDataLst>
              </p:nvPr>
            </p:nvSpPr>
            <p:spPr>
              <a:xfrm flipH="1">
                <a:off x="1649" y="2547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90" name="直接连接符 70689"/>
              <p:cNvSpPr/>
              <p:nvPr>
                <p:custDataLst>
                  <p:tags r:id="rId32"/>
                </p:custDataLst>
              </p:nvPr>
            </p:nvSpPr>
            <p:spPr>
              <a:xfrm flipH="1">
                <a:off x="1697" y="2547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91" name="直接连接符 70690"/>
              <p:cNvSpPr/>
              <p:nvPr>
                <p:custDataLst>
                  <p:tags r:id="rId33"/>
                </p:custDataLst>
              </p:nvPr>
            </p:nvSpPr>
            <p:spPr>
              <a:xfrm flipH="1">
                <a:off x="1745" y="2547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92" name="直接连接符 70691"/>
              <p:cNvSpPr/>
              <p:nvPr>
                <p:custDataLst>
                  <p:tags r:id="rId34"/>
                </p:custDataLst>
              </p:nvPr>
            </p:nvSpPr>
            <p:spPr>
              <a:xfrm flipH="1">
                <a:off x="1793" y="2547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93" name="直接连接符 70692"/>
              <p:cNvSpPr/>
              <p:nvPr>
                <p:custDataLst>
                  <p:tags r:id="rId35"/>
                </p:custDataLst>
              </p:nvPr>
            </p:nvSpPr>
            <p:spPr>
              <a:xfrm flipH="1">
                <a:off x="1841" y="2547"/>
                <a:ext cx="48" cy="4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0694" name="直接连接符 70693"/>
              <p:cNvSpPr/>
              <p:nvPr>
                <p:custDataLst>
                  <p:tags r:id="rId36"/>
                </p:custDataLst>
              </p:nvPr>
            </p:nvSpPr>
            <p:spPr>
              <a:xfrm>
                <a:off x="1369" y="2544"/>
                <a:ext cx="526" cy="0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</p:grpSp>
        <p:sp>
          <p:nvSpPr>
            <p:cNvPr id="70695" name="直接连接符 70694"/>
            <p:cNvSpPr/>
            <p:nvPr>
              <p:custDataLst>
                <p:tags r:id="rId37"/>
              </p:custDataLst>
            </p:nvPr>
          </p:nvSpPr>
          <p:spPr>
            <a:xfrm flipH="1" flipV="1">
              <a:off x="1111" y="1728"/>
              <a:ext cx="0" cy="528"/>
            </a:xfrm>
            <a:prstGeom prst="line">
              <a:avLst/>
            </a:prstGeom>
            <a:ln w="28575" cap="flat" cmpd="sng">
              <a:solidFill>
                <a:srgbClr val="3333FF"/>
              </a:solidFill>
              <a:prstDash val="solid"/>
              <a:headEnd type="oval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70696" name="直接连接符 70695"/>
            <p:cNvSpPr/>
            <p:nvPr>
              <p:custDataLst>
                <p:tags r:id="rId38"/>
              </p:custDataLst>
            </p:nvPr>
          </p:nvSpPr>
          <p:spPr>
            <a:xfrm flipH="1">
              <a:off x="1111" y="2272"/>
              <a:ext cx="0" cy="528"/>
            </a:xfrm>
            <a:prstGeom prst="line">
              <a:avLst/>
            </a:prstGeom>
            <a:ln w="28575" cap="flat" cmpd="sng">
              <a:solidFill>
                <a:srgbClr val="3333FF"/>
              </a:solidFill>
              <a:prstDash val="solid"/>
              <a:headEnd type="oval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70697" name="文本框 70696"/>
            <p:cNvSpPr txBox="1"/>
            <p:nvPr>
              <p:custDataLst>
                <p:tags r:id="rId39"/>
              </p:custDataLst>
            </p:nvPr>
          </p:nvSpPr>
          <p:spPr>
            <a:xfrm>
              <a:off x="1159" y="1584"/>
              <a:ext cx="288" cy="33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>
                  <a:solidFill>
                    <a:schemeClr val="accent2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N</a:t>
              </a:r>
              <a:endParaRPr lang="en-US" altLang="zh-CN" sz="2800" b="1" i="1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70698" name="文本框 70697"/>
            <p:cNvSpPr txBox="1"/>
            <p:nvPr>
              <p:custDataLst>
                <p:tags r:id="rId40"/>
              </p:custDataLst>
            </p:nvPr>
          </p:nvSpPr>
          <p:spPr>
            <a:xfrm>
              <a:off x="1248" y="2640"/>
              <a:ext cx="384" cy="33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>
                  <a:solidFill>
                    <a:schemeClr val="accent2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G</a:t>
              </a:r>
              <a:endParaRPr lang="en-US" altLang="zh-CN" sz="2800" b="1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sp>
        <p:nvSpPr>
          <p:cNvPr id="70699" name="文本框 70698"/>
          <p:cNvSpPr txBox="1"/>
          <p:nvPr>
            <p:custDataLst>
              <p:tags r:id="rId41"/>
            </p:custDataLst>
          </p:nvPr>
        </p:nvSpPr>
        <p:spPr>
          <a:xfrm>
            <a:off x="847042" y="5048708"/>
            <a:ext cx="2526201" cy="4001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静止在桌面上的木块</a:t>
            </a:r>
            <a:endParaRPr lang="zh-CN" altLang="en-US" sz="20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70700" name="组合 70699"/>
          <p:cNvGrpSpPr/>
          <p:nvPr>
            <p:custDataLst>
              <p:tags r:id="rId42"/>
            </p:custDataLst>
          </p:nvPr>
        </p:nvGrpSpPr>
        <p:grpSpPr>
          <a:xfrm>
            <a:off x="3856550" y="2849066"/>
            <a:ext cx="3124200" cy="1971676"/>
            <a:chOff x="2064" y="1680"/>
            <a:chExt cx="1968" cy="1242"/>
          </a:xfrm>
        </p:grpSpPr>
        <p:pic>
          <p:nvPicPr>
            <p:cNvPr id="70701" name="图片 70700" descr="汽车"/>
            <p:cNvPicPr>
              <a:picLocks noChangeAspect="1"/>
            </p:cNvPicPr>
            <p:nvPr>
              <p:custDataLst>
                <p:tags r:id="rId43"/>
              </p:custDataLst>
            </p:nvPr>
          </p:nvPicPr>
          <p:blipFill>
            <a:blip r:embed="rId44"/>
            <a:stretch>
              <a:fillRect/>
            </a:stretch>
          </p:blipFill>
          <p:spPr>
            <a:xfrm>
              <a:off x="2330" y="2064"/>
              <a:ext cx="1382" cy="43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0702" name="直接连接符 70701"/>
            <p:cNvSpPr/>
            <p:nvPr>
              <p:custDataLst>
                <p:tags r:id="rId45"/>
              </p:custDataLst>
            </p:nvPr>
          </p:nvSpPr>
          <p:spPr>
            <a:xfrm flipH="1">
              <a:off x="2948" y="2352"/>
              <a:ext cx="1" cy="499"/>
            </a:xfrm>
            <a:prstGeom prst="line">
              <a:avLst/>
            </a:prstGeom>
            <a:ln w="28575" cap="flat" cmpd="sng">
              <a:solidFill>
                <a:srgbClr val="FF3300"/>
              </a:solidFill>
              <a:prstDash val="solid"/>
              <a:headEnd type="oval" w="med" len="med"/>
              <a:tailEnd type="stealth" w="med" len="med"/>
            </a:ln>
          </p:spPr>
          <p:txBody>
            <a:bodyPr/>
            <a:lstStyle/>
            <a:p/>
          </p:txBody>
        </p:sp>
        <p:sp>
          <p:nvSpPr>
            <p:cNvPr id="70703" name="直接连接符 70702"/>
            <p:cNvSpPr/>
            <p:nvPr>
              <p:custDataLst>
                <p:tags r:id="rId46"/>
              </p:custDataLst>
            </p:nvPr>
          </p:nvSpPr>
          <p:spPr>
            <a:xfrm>
              <a:off x="2948" y="2351"/>
              <a:ext cx="748" cy="1"/>
            </a:xfrm>
            <a:prstGeom prst="line">
              <a:avLst/>
            </a:prstGeom>
            <a:ln w="28575" cap="flat" cmpd="sng">
              <a:solidFill>
                <a:srgbClr val="FF3300"/>
              </a:solidFill>
              <a:prstDash val="solid"/>
              <a:headEnd type="none" w="med" len="med"/>
              <a:tailEnd type="stealth" w="med" len="med"/>
            </a:ln>
          </p:spPr>
          <p:txBody>
            <a:bodyPr/>
            <a:lstStyle/>
            <a:p/>
          </p:txBody>
        </p:sp>
        <p:sp>
          <p:nvSpPr>
            <p:cNvPr id="70704" name="文本框 70703"/>
            <p:cNvSpPr txBox="1"/>
            <p:nvPr>
              <p:custDataLst>
                <p:tags r:id="rId47"/>
              </p:custDataLst>
            </p:nvPr>
          </p:nvSpPr>
          <p:spPr>
            <a:xfrm>
              <a:off x="3696" y="2208"/>
              <a:ext cx="336" cy="33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>
                  <a:latin typeface="楷体" panose="02010609060101010101" pitchFamily="49" charset="-122"/>
                  <a:ea typeface="楷体" panose="02010609060101010101" pitchFamily="49" charset="-122"/>
                </a:rPr>
                <a:t>F</a:t>
              </a:r>
              <a:endParaRPr lang="en-US" altLang="zh-CN" sz="2800" b="1" i="1" baseline="-250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70705" name="文本框 70704"/>
            <p:cNvSpPr txBox="1"/>
            <p:nvPr>
              <p:custDataLst>
                <p:tags r:id="rId48"/>
              </p:custDataLst>
            </p:nvPr>
          </p:nvSpPr>
          <p:spPr>
            <a:xfrm>
              <a:off x="2064" y="2208"/>
              <a:ext cx="310" cy="33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>
                  <a:latin typeface="楷体" panose="02010609060101010101" pitchFamily="49" charset="-122"/>
                  <a:ea typeface="楷体" panose="02010609060101010101" pitchFamily="49" charset="-122"/>
                </a:rPr>
                <a:t>f</a:t>
              </a:r>
              <a:endParaRPr lang="en-US" altLang="zh-CN" sz="2800" b="1" i="1" baseline="-250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70706" name="文本框 70705"/>
            <p:cNvSpPr txBox="1"/>
            <p:nvPr>
              <p:custDataLst>
                <p:tags r:id="rId49"/>
              </p:custDataLst>
            </p:nvPr>
          </p:nvSpPr>
          <p:spPr>
            <a:xfrm>
              <a:off x="3002" y="1680"/>
              <a:ext cx="336" cy="33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>
                  <a:latin typeface="楷体" panose="02010609060101010101" pitchFamily="49" charset="-122"/>
                  <a:ea typeface="楷体" panose="02010609060101010101" pitchFamily="49" charset="-122"/>
                </a:rPr>
                <a:t>N</a:t>
              </a:r>
              <a:endParaRPr lang="en-US" altLang="zh-CN" sz="2800" b="1" i="1" baseline="-250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70707" name="直接连接符 70706"/>
            <p:cNvSpPr/>
            <p:nvPr>
              <p:custDataLst>
                <p:tags r:id="rId50"/>
              </p:custDataLst>
            </p:nvPr>
          </p:nvSpPr>
          <p:spPr>
            <a:xfrm flipV="1">
              <a:off x="2948" y="1843"/>
              <a:ext cx="1" cy="538"/>
            </a:xfrm>
            <a:prstGeom prst="line">
              <a:avLst/>
            </a:prstGeom>
            <a:ln w="28575" cap="flat" cmpd="sng">
              <a:solidFill>
                <a:srgbClr val="FF3300"/>
              </a:solidFill>
              <a:prstDash val="solid"/>
              <a:headEnd type="none" w="med" len="med"/>
              <a:tailEnd type="stealth" w="med" len="med"/>
            </a:ln>
          </p:spPr>
          <p:txBody>
            <a:bodyPr/>
            <a:lstStyle/>
            <a:p/>
          </p:txBody>
        </p:sp>
        <p:sp>
          <p:nvSpPr>
            <p:cNvPr id="70708" name="文本框 70707"/>
            <p:cNvSpPr txBox="1"/>
            <p:nvPr>
              <p:custDataLst>
                <p:tags r:id="rId51"/>
              </p:custDataLst>
            </p:nvPr>
          </p:nvSpPr>
          <p:spPr>
            <a:xfrm>
              <a:off x="3002" y="2592"/>
              <a:ext cx="285" cy="33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楷体" panose="02010609060101010101" pitchFamily="49" charset="-122"/>
                  <a:ea typeface="楷体" panose="02010609060101010101" pitchFamily="49" charset="-122"/>
                </a:rPr>
                <a:t>G</a:t>
              </a:r>
              <a:endParaRPr lang="en-US" altLang="zh-CN" sz="2800" b="1" baseline="-250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70709" name="直接连接符 70708"/>
            <p:cNvSpPr/>
            <p:nvPr>
              <p:custDataLst>
                <p:tags r:id="rId52"/>
              </p:custDataLst>
            </p:nvPr>
          </p:nvSpPr>
          <p:spPr>
            <a:xfrm flipH="1">
              <a:off x="2282" y="2352"/>
              <a:ext cx="666" cy="10"/>
            </a:xfrm>
            <a:prstGeom prst="line">
              <a:avLst/>
            </a:prstGeom>
            <a:ln w="28575" cap="flat" cmpd="sng">
              <a:solidFill>
                <a:srgbClr val="FF3300"/>
              </a:solidFill>
              <a:prstDash val="solid"/>
              <a:headEnd type="oval" w="med" len="med"/>
              <a:tailEnd type="stealth" w="med" len="med"/>
            </a:ln>
          </p:spPr>
          <p:txBody>
            <a:bodyPr/>
            <a:lstStyle/>
            <a:p/>
          </p:txBody>
        </p:sp>
      </p:grpSp>
      <p:sp>
        <p:nvSpPr>
          <p:cNvPr id="70710" name="文本框 70709"/>
          <p:cNvSpPr txBox="1"/>
          <p:nvPr>
            <p:custDataLst>
              <p:tags r:id="rId53"/>
            </p:custDataLst>
          </p:nvPr>
        </p:nvSpPr>
        <p:spPr>
          <a:xfrm>
            <a:off x="4202663" y="5049027"/>
            <a:ext cx="2060819" cy="4001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匀速行驶的汽车</a:t>
            </a:r>
            <a:endParaRPr lang="zh-CN" altLang="en-US" sz="20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70711" name="组合 70710"/>
          <p:cNvGrpSpPr/>
          <p:nvPr>
            <p:custDataLst>
              <p:tags r:id="rId54"/>
            </p:custDataLst>
          </p:nvPr>
        </p:nvGrpSpPr>
        <p:grpSpPr>
          <a:xfrm>
            <a:off x="7985003" y="2565856"/>
            <a:ext cx="1843087" cy="2200276"/>
            <a:chOff x="4215" y="1632"/>
            <a:chExt cx="1161" cy="1386"/>
          </a:xfrm>
        </p:grpSpPr>
        <p:sp>
          <p:nvSpPr>
            <p:cNvPr id="70712" name="文本框 70711"/>
            <p:cNvSpPr txBox="1"/>
            <p:nvPr>
              <p:custDataLst>
                <p:tags r:id="rId55"/>
              </p:custDataLst>
            </p:nvPr>
          </p:nvSpPr>
          <p:spPr>
            <a:xfrm>
              <a:off x="4713" y="2688"/>
              <a:ext cx="231" cy="33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楷体" panose="02010609060101010101" pitchFamily="49" charset="-122"/>
                  <a:ea typeface="楷体" panose="02010609060101010101" pitchFamily="49" charset="-122"/>
                </a:rPr>
                <a:t>G</a:t>
              </a:r>
              <a:endParaRPr lang="en-US" altLang="zh-CN" sz="2800" b="1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70713" name="文本框 70712"/>
            <p:cNvSpPr txBox="1"/>
            <p:nvPr>
              <p:custDataLst>
                <p:tags r:id="rId56"/>
              </p:custDataLst>
            </p:nvPr>
          </p:nvSpPr>
          <p:spPr>
            <a:xfrm>
              <a:off x="5091" y="1632"/>
              <a:ext cx="285" cy="33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楷体" panose="02010609060101010101" pitchFamily="49" charset="-122"/>
                  <a:ea typeface="楷体" panose="02010609060101010101" pitchFamily="49" charset="-122"/>
                </a:rPr>
                <a:t>N</a:t>
              </a:r>
              <a:endParaRPr lang="en-US" altLang="zh-CN" sz="2800" b="1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70714" name="矩形 70713" descr="栎木"/>
            <p:cNvSpPr/>
            <p:nvPr>
              <p:custDataLst>
                <p:tags r:id="rId57"/>
              </p:custDataLst>
            </p:nvPr>
          </p:nvSpPr>
          <p:spPr>
            <a:xfrm rot="1918854">
              <a:off x="4608" y="2160"/>
              <a:ext cx="288" cy="240"/>
            </a:xfrm>
            <a:prstGeom prst="rect">
              <a:avLst/>
            </a:prstGeom>
            <a:blipFill rotWithShape="0">
              <a:blip r:embed="rId5"/>
              <a:stretch>
                <a:fillRect/>
              </a:stretch>
            </a:blipFill>
            <a:ln w="9525">
              <a:noFill/>
            </a:ln>
          </p:spPr>
          <p:txBody>
            <a:bodyPr/>
            <a:lstStyle/>
            <a:p>
              <a:endParaRPr lang="zh-CN" altLang="en-US" sz="2800" b="1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70715" name="直角三角形 70714" descr="花岗岩"/>
            <p:cNvSpPr/>
            <p:nvPr>
              <p:custDataLst>
                <p:tags r:id="rId58"/>
              </p:custDataLst>
            </p:nvPr>
          </p:nvSpPr>
          <p:spPr>
            <a:xfrm>
              <a:off x="4227" y="2100"/>
              <a:ext cx="1053" cy="621"/>
            </a:xfrm>
            <a:prstGeom prst="rtTriangle">
              <a:avLst/>
            </a:prstGeom>
            <a:blipFill rotWithShape="0">
              <a:blip r:embed="rId59"/>
              <a:stretch>
                <a:fillRect/>
              </a:stretch>
            </a:blipFill>
            <a:ln w="9525">
              <a:noFill/>
            </a:ln>
          </p:spPr>
          <p:txBody>
            <a:bodyPr/>
            <a:lstStyle/>
            <a:p>
              <a:endParaRPr lang="zh-CN" altLang="en-US" sz="2800" b="1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70716" name="直接连接符 70715"/>
            <p:cNvSpPr/>
            <p:nvPr>
              <p:custDataLst>
                <p:tags r:id="rId60"/>
              </p:custDataLst>
            </p:nvPr>
          </p:nvSpPr>
          <p:spPr>
            <a:xfrm flipH="1">
              <a:off x="4740" y="2286"/>
              <a:ext cx="0" cy="567"/>
            </a:xfrm>
            <a:prstGeom prst="line">
              <a:avLst/>
            </a:prstGeom>
            <a:ln w="28575" cap="flat" cmpd="sng">
              <a:solidFill>
                <a:srgbClr val="3333FF"/>
              </a:solidFill>
              <a:prstDash val="solid"/>
              <a:headEnd type="oval" w="med" len="med"/>
              <a:tailEnd type="stealth" w="med" len="med"/>
            </a:ln>
          </p:spPr>
          <p:txBody>
            <a:bodyPr/>
            <a:lstStyle/>
            <a:p/>
          </p:txBody>
        </p:sp>
        <p:sp>
          <p:nvSpPr>
            <p:cNvPr id="70717" name="直接连接符 70716"/>
            <p:cNvSpPr/>
            <p:nvPr>
              <p:custDataLst>
                <p:tags r:id="rId61"/>
              </p:custDataLst>
            </p:nvPr>
          </p:nvSpPr>
          <p:spPr>
            <a:xfrm flipH="1" flipV="1">
              <a:off x="4416" y="2097"/>
              <a:ext cx="324" cy="189"/>
            </a:xfrm>
            <a:prstGeom prst="line">
              <a:avLst/>
            </a:prstGeom>
            <a:ln w="28575" cap="flat" cmpd="sng">
              <a:solidFill>
                <a:srgbClr val="3333FF"/>
              </a:solidFill>
              <a:prstDash val="solid"/>
              <a:headEnd type="oval" w="med" len="med"/>
              <a:tailEnd type="stealth" w="med" len="med"/>
            </a:ln>
          </p:spPr>
          <p:txBody>
            <a:bodyPr/>
            <a:lstStyle/>
            <a:p/>
          </p:txBody>
        </p:sp>
        <p:sp>
          <p:nvSpPr>
            <p:cNvPr id="70718" name="直接连接符 70717"/>
            <p:cNvSpPr/>
            <p:nvPr>
              <p:custDataLst>
                <p:tags r:id="rId62"/>
              </p:custDataLst>
            </p:nvPr>
          </p:nvSpPr>
          <p:spPr>
            <a:xfrm flipV="1">
              <a:off x="4740" y="1773"/>
              <a:ext cx="297" cy="513"/>
            </a:xfrm>
            <a:prstGeom prst="line">
              <a:avLst/>
            </a:prstGeom>
            <a:ln w="28575" cap="flat" cmpd="sng">
              <a:solidFill>
                <a:srgbClr val="3333FF"/>
              </a:solidFill>
              <a:prstDash val="solid"/>
              <a:headEnd type="oval" w="med" len="med"/>
              <a:tailEnd type="stealth" w="med" len="med"/>
            </a:ln>
          </p:spPr>
          <p:txBody>
            <a:bodyPr/>
            <a:lstStyle/>
            <a:p/>
          </p:txBody>
        </p:sp>
        <p:sp>
          <p:nvSpPr>
            <p:cNvPr id="70719" name="文本框 70718"/>
            <p:cNvSpPr txBox="1"/>
            <p:nvPr>
              <p:custDataLst>
                <p:tags r:id="rId63"/>
              </p:custDataLst>
            </p:nvPr>
          </p:nvSpPr>
          <p:spPr>
            <a:xfrm>
              <a:off x="4215" y="1932"/>
              <a:ext cx="406" cy="33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>
                  <a:latin typeface="楷体" panose="02010609060101010101" pitchFamily="49" charset="-122"/>
                  <a:ea typeface="楷体" panose="02010609060101010101" pitchFamily="49" charset="-122"/>
                </a:rPr>
                <a:t>f</a:t>
              </a:r>
              <a:endParaRPr lang="en-US" altLang="zh-CN" sz="2800" b="1" i="1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sp>
        <p:nvSpPr>
          <p:cNvPr id="70720" name="文本框 70719"/>
          <p:cNvSpPr txBox="1"/>
          <p:nvPr>
            <p:custDataLst>
              <p:tags r:id="rId64"/>
            </p:custDataLst>
          </p:nvPr>
        </p:nvSpPr>
        <p:spPr>
          <a:xfrm>
            <a:off x="7779056" y="5048708"/>
            <a:ext cx="2550258" cy="4001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静止在斜面上的木块</a:t>
            </a:r>
            <a:endParaRPr lang="zh-CN" altLang="en-US" sz="20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9" name="文本框 68"/>
          <p:cNvSpPr txBox="1"/>
          <p:nvPr>
            <p:custDataLst>
              <p:tags r:id="rId65"/>
            </p:custDataLst>
          </p:nvPr>
        </p:nvSpPr>
        <p:spPr>
          <a:xfrm>
            <a:off x="433732" y="372646"/>
            <a:ext cx="4482633" cy="58477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</a:lstStyle>
          <a:p>
            <a:r>
              <a:rPr lang="zh-CN" altLang="en-US" smtClean="0">
                <a:solidFill>
                  <a:srgbClr val="FF0000"/>
                </a:solidFill>
              </a:rPr>
              <a:t>二、共点力的平衡条件</a:t>
            </a:r>
            <a:endParaRPr lang="zh-CN" altLang="en-US" smtClean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>
            <p:custDataLst>
              <p:tags r:id="rId66"/>
            </p:custDataLst>
          </p:nvPr>
        </p:nvSpPr>
        <p:spPr>
          <a:xfrm>
            <a:off x="112102" y="5586497"/>
            <a:ext cx="11320634" cy="1076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注意</a:t>
            </a:r>
            <a:r>
              <a:rPr lang="zh-CN" altLang="en-US" sz="32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：</a:t>
            </a:r>
            <a:endParaRPr lang="en-US" altLang="zh-CN" sz="32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r>
              <a:rPr lang="zh-CN" altLang="en-US" sz="3200" b="1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物理学</a:t>
            </a: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中有时出现”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缓慢</a:t>
            </a: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移动”也可视为物体处于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平衡状态</a:t>
            </a:r>
            <a:r>
              <a:rPr lang="en-US" altLang="zh-CN" sz="32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.</a:t>
            </a:r>
            <a:endParaRPr lang="en-US" altLang="zh-CN" sz="3200" b="1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1" nodeType="after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0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0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0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0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2" nodeType="afterEffect"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0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0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3" nodeType="afterEffect"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0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/>
      <p:bldP spid="70699" grpId="1"/>
      <p:bldP spid="70710" grpId="2"/>
      <p:bldP spid="70720" grpId="3"/>
      <p:bldP spid="5" grpId="3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8035462" y="1691647"/>
            <a:ext cx="7785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AC</a:t>
            </a:r>
            <a:endParaRPr lang="en-US" altLang="zh-CN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矩形 1"/>
          <p:cNvSpPr/>
          <p:nvPr>
            <p:custDataLst>
              <p:tags r:id="rId2"/>
            </p:custDataLst>
          </p:nvPr>
        </p:nvSpPr>
        <p:spPr>
          <a:xfrm>
            <a:off x="594802" y="1229033"/>
            <a:ext cx="10209319" cy="4399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ct val="0"/>
              </a:spcAft>
              <a:tabLst>
                <a:tab pos="2628900" algn="l"/>
              </a:tabLst>
            </a:pPr>
            <a:r>
              <a:rPr lang="zh-CN" altLang="zh-CN" sz="2800" b="1" kern="10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练习  下列实例中的物体处于平衡状态的是</a:t>
            </a:r>
            <a:r>
              <a:rPr lang="en-US" altLang="zh-CN" sz="2800" b="1" kern="100">
                <a:latin typeface="楷体" panose="02010609060101010101" pitchFamily="49" charset="-122"/>
                <a:ea typeface="楷体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800" b="1" kern="100" smtClean="0">
                <a:latin typeface="楷体" panose="02010609060101010101" pitchFamily="49" charset="-122"/>
                <a:ea typeface="楷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b="1" kern="10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　　</a:t>
            </a:r>
            <a:r>
              <a:rPr lang="en-US" altLang="zh-CN" sz="2800" b="1" kern="100">
                <a:latin typeface="楷体" panose="02010609060101010101" pitchFamily="49" charset="-122"/>
                <a:ea typeface="楷体" panose="02010609060101010101" pitchFamily="49" charset="-122"/>
                <a:cs typeface="Courier New" panose="02070309020205020404" pitchFamily="49" charset="0"/>
              </a:rPr>
              <a:t>)</a:t>
            </a:r>
            <a:endParaRPr lang="zh-CN" altLang="zh-CN" sz="2800" b="1" kern="100">
              <a:latin typeface="楷体" panose="02010609060101010101" pitchFamily="49" charset="-122"/>
              <a:ea typeface="楷体" panose="02010609060101010101" pitchFamily="49" charset="-122"/>
              <a:cs typeface="Courier New" panose="02070309020205020404" pitchFamily="49" charset="0"/>
            </a:endParaRPr>
          </a:p>
          <a:p>
            <a:pPr indent="455930" algn="just">
              <a:lnSpc>
                <a:spcPct val="200000"/>
              </a:lnSpc>
              <a:spcAft>
                <a:spcPct val="0"/>
              </a:spcAft>
              <a:tabLst>
                <a:tab pos="2628900" algn="l"/>
              </a:tabLst>
            </a:pPr>
            <a:r>
              <a:rPr lang="en-US" altLang="zh-CN" sz="2800" b="1" kern="100">
                <a:latin typeface="楷体" panose="02010609060101010101" pitchFamily="49" charset="-122"/>
                <a:ea typeface="楷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b="1" kern="10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．</a:t>
            </a:r>
            <a:r>
              <a:rPr lang="en-US" altLang="zh-CN" sz="2800" b="1" kern="10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CN" altLang="zh-CN" sz="2800" b="1" kern="10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神舟</a:t>
            </a:r>
            <a:r>
              <a:rPr lang="en-US" altLang="zh-CN" sz="2800" b="1" kern="10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zh-CN" altLang="zh-CN" sz="2800" b="1" kern="10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号飞船匀速落到地面的过程</a:t>
            </a:r>
            <a:endParaRPr lang="zh-CN" altLang="zh-CN" sz="2800" b="1" kern="100">
              <a:latin typeface="楷体" panose="02010609060101010101" pitchFamily="49" charset="-122"/>
              <a:ea typeface="楷体" panose="02010609060101010101" pitchFamily="49" charset="-122"/>
              <a:cs typeface="Courier New" panose="02070309020205020404" pitchFamily="49" charset="0"/>
            </a:endParaRPr>
          </a:p>
          <a:p>
            <a:pPr indent="455930" algn="just">
              <a:lnSpc>
                <a:spcPct val="200000"/>
              </a:lnSpc>
              <a:spcAft>
                <a:spcPct val="0"/>
              </a:spcAft>
              <a:tabLst>
                <a:tab pos="2628900" algn="l"/>
              </a:tabLst>
            </a:pPr>
            <a:r>
              <a:rPr lang="en-US" altLang="zh-CN" sz="2800" b="1" kern="100">
                <a:latin typeface="楷体" panose="02010609060101010101" pitchFamily="49" charset="-122"/>
                <a:ea typeface="楷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sz="2800" b="1" kern="10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．汽车在水平路面上启动或刹车的过程</a:t>
            </a:r>
            <a:endParaRPr lang="zh-CN" altLang="zh-CN" sz="2800" b="1" kern="100">
              <a:latin typeface="楷体" panose="02010609060101010101" pitchFamily="49" charset="-122"/>
              <a:ea typeface="楷体" panose="02010609060101010101" pitchFamily="49" charset="-122"/>
              <a:cs typeface="Courier New" panose="02070309020205020404" pitchFamily="49" charset="0"/>
            </a:endParaRPr>
          </a:p>
          <a:p>
            <a:pPr indent="455930" algn="just">
              <a:lnSpc>
                <a:spcPct val="200000"/>
              </a:lnSpc>
              <a:spcAft>
                <a:spcPct val="0"/>
              </a:spcAft>
              <a:tabLst>
                <a:tab pos="2628900" algn="l"/>
              </a:tabLst>
            </a:pPr>
            <a:r>
              <a:rPr lang="en-US" altLang="zh-CN" sz="2800" b="1" kern="100">
                <a:latin typeface="楷体" panose="02010609060101010101" pitchFamily="49" charset="-122"/>
                <a:ea typeface="楷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b="1" kern="10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．汽车停在斜坡上不动</a:t>
            </a:r>
            <a:endParaRPr lang="zh-CN" altLang="zh-CN" sz="2800" b="1" kern="100">
              <a:latin typeface="楷体" panose="02010609060101010101" pitchFamily="49" charset="-122"/>
              <a:ea typeface="楷体" panose="02010609060101010101" pitchFamily="49" charset="-122"/>
              <a:cs typeface="Courier New" panose="02070309020205020404" pitchFamily="49" charset="0"/>
            </a:endParaRPr>
          </a:p>
          <a:p>
            <a:pPr indent="455930" algn="just">
              <a:lnSpc>
                <a:spcPct val="200000"/>
              </a:lnSpc>
              <a:spcAft>
                <a:spcPct val="0"/>
              </a:spcAft>
              <a:tabLst>
                <a:tab pos="2628900" algn="l"/>
              </a:tabLst>
            </a:pPr>
            <a:r>
              <a:rPr lang="en-US" altLang="zh-CN" sz="2800" b="1" kern="100">
                <a:latin typeface="楷体" panose="02010609060101010101" pitchFamily="49" charset="-122"/>
                <a:ea typeface="楷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sz="2800" b="1" kern="10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．小球在空中静止释放的那一瞬间</a:t>
            </a:r>
            <a:endParaRPr lang="zh-CN" altLang="zh-CN" sz="2800" b="1" kern="100">
              <a:effectLst/>
              <a:latin typeface="楷体" panose="02010609060101010101" pitchFamily="49" charset="-122"/>
              <a:ea typeface="楷体" panose="02010609060101010101" pitchFamily="49" charset="-122"/>
              <a:cs typeface="Courier New" panose="02070309020205020404" pitchFamily="49" charset="0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381635" y="333375"/>
            <a:ext cx="2838450" cy="89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>
                <a:solidFill>
                  <a:srgbClr val="FF0000"/>
                </a:solidFill>
              </a:rPr>
              <a:t>【课堂反馈】</a:t>
            </a:r>
            <a:endParaRPr lang="zh-CN" altLang="en-US" sz="36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文本框 72706"/>
          <p:cNvSpPr txBox="1"/>
          <p:nvPr>
            <p:custDataLst>
              <p:tags r:id="rId1"/>
            </p:custDataLst>
          </p:nvPr>
        </p:nvSpPr>
        <p:spPr>
          <a:xfrm>
            <a:off x="206082" y="4566383"/>
            <a:ext cx="103562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smtClean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</a:rPr>
              <a:t>结论：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</a:rPr>
              <a:t>在共点力作用下物体的平衡条件是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</a:rPr>
              <a:t>合力等于零。</a:t>
            </a:r>
            <a:endParaRPr lang="zh-CN" altLang="en-US" sz="28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72708" name="矩形 72707"/>
          <p:cNvSpPr/>
          <p:nvPr>
            <p:custDataLst>
              <p:tags r:id="rId2"/>
            </p:custDataLst>
          </p:nvPr>
        </p:nvSpPr>
        <p:spPr>
          <a:xfrm>
            <a:off x="776605" y="3168015"/>
            <a:ext cx="17335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</a:rPr>
              <a:t>二力平衡</a:t>
            </a:r>
            <a:endParaRPr lang="zh-CN" altLang="en-US" sz="2800" b="1">
              <a:latin typeface="楷体" panose="02010609060101010101" pitchFamily="49" charset="-122"/>
              <a:ea typeface="楷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72709" name="矩形 72708"/>
          <p:cNvSpPr/>
          <p:nvPr>
            <p:custDataLst>
              <p:tags r:id="rId3"/>
            </p:custDataLst>
          </p:nvPr>
        </p:nvSpPr>
        <p:spPr>
          <a:xfrm>
            <a:off x="3590290" y="3168015"/>
            <a:ext cx="21767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</a:rPr>
              <a:t>三力平衡</a:t>
            </a:r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</a:rPr>
              <a:t>                      </a:t>
            </a:r>
            <a:r>
              <a:rPr lang="en-US" altLang="zh-CN" sz="2800" b="1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</a:rPr>
              <a:t>   </a:t>
            </a:r>
            <a:endParaRPr lang="en-US" altLang="zh-CN" sz="2800" b="1">
              <a:latin typeface="楷体" panose="02010609060101010101" pitchFamily="49" charset="-122"/>
              <a:ea typeface="楷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07720" y="3812540"/>
            <a:ext cx="11341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lang="en-US" altLang="zh-CN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  <a:sym typeface="+mn-ea"/>
              </a:rPr>
              <a:t>F</a:t>
            </a:r>
            <a:r>
              <a:rPr lang="zh-CN" altLang="en-US" sz="2800" b="1" baseline="-250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  <a:sym typeface="+mn-ea"/>
              </a:rPr>
              <a:t>合</a:t>
            </a:r>
            <a:r>
              <a:rPr lang="en-US" altLang="zh-CN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  <a:sym typeface="+mn-ea"/>
              </a:rPr>
              <a:t>=0</a:t>
            </a:r>
            <a:endParaRPr lang="en-US" altLang="zh-CN" sz="28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84905" y="3812540"/>
            <a:ext cx="9544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  <a:sym typeface="+mn-ea"/>
              </a:rPr>
              <a:t>F</a:t>
            </a:r>
            <a:r>
              <a:rPr lang="zh-CN" altLang="en-US" sz="2800" b="1" baseline="-250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  <a:sym typeface="+mn-ea"/>
              </a:rPr>
              <a:t>合</a:t>
            </a:r>
            <a:r>
              <a:rPr lang="en-US" altLang="zh-CN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  <a:sym typeface="+mn-ea"/>
              </a:rPr>
              <a:t>=0</a:t>
            </a:r>
            <a:endParaRPr lang="en-US" altLang="zh-CN" sz="28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4"/>
            </p:custDataLst>
          </p:nvPr>
        </p:nvSpPr>
        <p:spPr>
          <a:xfrm>
            <a:off x="6967220" y="3290570"/>
            <a:ext cx="21767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p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</a:rPr>
              <a:t>多力平衡</a:t>
            </a:r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</a:rPr>
              <a:t>                       </a:t>
            </a:r>
            <a:r>
              <a:rPr lang="en-US" altLang="zh-CN" sz="2800" b="1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</a:rPr>
              <a:t>   </a:t>
            </a:r>
            <a:endParaRPr lang="en-US" altLang="zh-CN" sz="2800" b="1">
              <a:latin typeface="楷体" panose="02010609060101010101" pitchFamily="49" charset="-122"/>
              <a:ea typeface="楷体" panose="02010609060101010101" pitchFamily="49" charset="-122"/>
              <a:cs typeface="黑体" panose="02010609060101010101" pitchFamily="49" charset="-122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739426" y="1079979"/>
            <a:ext cx="4551466" cy="1976717"/>
            <a:chOff x="2044714" y="3031606"/>
            <a:chExt cx="4551466" cy="1976717"/>
          </a:xfrm>
        </p:grpSpPr>
        <p:grpSp>
          <p:nvGrpSpPr>
            <p:cNvPr id="6" name="组合 5"/>
            <p:cNvGrpSpPr/>
            <p:nvPr/>
          </p:nvGrpSpPr>
          <p:grpSpPr>
            <a:xfrm>
              <a:off x="2044714" y="3031606"/>
              <a:ext cx="1235450" cy="1950441"/>
              <a:chOff x="2322300" y="3570449"/>
              <a:chExt cx="1235450" cy="1950441"/>
            </a:xfrm>
          </p:grpSpPr>
          <p:grpSp>
            <p:nvGrpSpPr>
              <p:cNvPr id="7" name="组合 17"/>
              <p:cNvGrpSpPr/>
              <p:nvPr/>
            </p:nvGrpSpPr>
            <p:grpSpPr>
              <a:xfrm>
                <a:off x="2322300" y="3570449"/>
                <a:ext cx="1224136" cy="144016"/>
                <a:chOff x="3635896" y="3861048"/>
                <a:chExt cx="1224136" cy="144016"/>
              </a:xfrm>
            </p:grpSpPr>
            <p:cxnSp>
              <p:nvCxnSpPr>
                <p:cNvPr id="13" name="直接连接符 12"/>
                <p:cNvCxnSpPr/>
                <p:nvPr/>
              </p:nvCxnSpPr>
              <p:spPr bwMode="auto">
                <a:xfrm>
                  <a:off x="3635896" y="4005064"/>
                  <a:ext cx="1224136" cy="0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" name="直接连接符 13"/>
                <p:cNvCxnSpPr/>
                <p:nvPr/>
              </p:nvCxnSpPr>
              <p:spPr bwMode="auto">
                <a:xfrm flipH="1">
                  <a:off x="3779912" y="3861048"/>
                  <a:ext cx="144016" cy="144016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" name="直接连接符 14"/>
                <p:cNvCxnSpPr/>
                <p:nvPr/>
              </p:nvCxnSpPr>
              <p:spPr bwMode="auto">
                <a:xfrm flipH="1">
                  <a:off x="3932312" y="3861048"/>
                  <a:ext cx="144016" cy="144016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" name="直接连接符 15"/>
                <p:cNvCxnSpPr/>
                <p:nvPr/>
              </p:nvCxnSpPr>
              <p:spPr bwMode="auto">
                <a:xfrm flipH="1">
                  <a:off x="4084712" y="3861048"/>
                  <a:ext cx="144016" cy="144016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7" name="直接连接符 16"/>
                <p:cNvCxnSpPr/>
                <p:nvPr/>
              </p:nvCxnSpPr>
              <p:spPr bwMode="auto">
                <a:xfrm flipH="1">
                  <a:off x="4237112" y="3861048"/>
                  <a:ext cx="144016" cy="144016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8" name="直接连接符 17"/>
                <p:cNvCxnSpPr/>
                <p:nvPr/>
              </p:nvCxnSpPr>
              <p:spPr bwMode="auto">
                <a:xfrm flipH="1">
                  <a:off x="4389512" y="3861048"/>
                  <a:ext cx="144016" cy="144016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" name="直接连接符 18"/>
                <p:cNvCxnSpPr/>
                <p:nvPr/>
              </p:nvCxnSpPr>
              <p:spPr bwMode="auto">
                <a:xfrm flipH="1">
                  <a:off x="4541912" y="3861048"/>
                  <a:ext cx="144016" cy="144016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0" name="直接连接符 19"/>
                <p:cNvCxnSpPr/>
                <p:nvPr/>
              </p:nvCxnSpPr>
              <p:spPr bwMode="auto">
                <a:xfrm flipH="1">
                  <a:off x="4694312" y="3861048"/>
                  <a:ext cx="144016" cy="144016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9" name="矩形 8"/>
              <p:cNvSpPr/>
              <p:nvPr/>
            </p:nvSpPr>
            <p:spPr bwMode="auto">
              <a:xfrm>
                <a:off x="2718344" y="4506553"/>
                <a:ext cx="432048" cy="432048"/>
              </a:xfrm>
              <a:prstGeom prst="rect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宋体" panose="02010600030101010101" pitchFamily="2" charset="-122"/>
                </a:endParaRPr>
              </a:p>
            </p:txBody>
          </p:sp>
          <p:cxnSp>
            <p:nvCxnSpPr>
              <p:cNvPr id="10" name="直接箭头连接符 9"/>
              <p:cNvCxnSpPr/>
              <p:nvPr/>
            </p:nvCxnSpPr>
            <p:spPr bwMode="auto">
              <a:xfrm flipH="1">
                <a:off x="2932386" y="4761186"/>
                <a:ext cx="0" cy="709448"/>
              </a:xfrm>
              <a:prstGeom prst="straightConnector1">
                <a:avLst/>
              </a:prstGeom>
              <a:ln>
                <a:headEnd type="none" w="med" len="med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TextBox 8"/>
              <p:cNvSpPr txBox="1"/>
              <p:nvPr/>
            </p:nvSpPr>
            <p:spPr>
              <a:xfrm>
                <a:off x="2916620" y="4997670"/>
                <a:ext cx="6306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 sz="2800" b="1" i="1" smtClean="0"/>
                  <a:t>G</a:t>
                </a:r>
                <a:endParaRPr lang="zh-CN" altLang="en-US" sz="2800" b="1" i="1"/>
              </a:p>
            </p:txBody>
          </p:sp>
          <p:cxnSp>
            <p:nvCxnSpPr>
              <p:cNvPr id="12" name="直接连接符 11"/>
              <p:cNvCxnSpPr/>
              <p:nvPr/>
            </p:nvCxnSpPr>
            <p:spPr bwMode="auto">
              <a:xfrm flipH="1">
                <a:off x="2932386" y="3720662"/>
                <a:ext cx="0" cy="77400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直接箭头连接符 20"/>
              <p:cNvCxnSpPr/>
              <p:nvPr/>
            </p:nvCxnSpPr>
            <p:spPr bwMode="auto">
              <a:xfrm flipH="1">
                <a:off x="2927131" y="3794235"/>
                <a:ext cx="0" cy="709448"/>
              </a:xfrm>
              <a:prstGeom prst="straightConnector1">
                <a:avLst/>
              </a:prstGeom>
              <a:ln>
                <a:headEnd type="arrow" w="med" len="med"/>
                <a:tailEnd type="non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2" name="TextBox 11"/>
              <p:cNvSpPr txBox="1"/>
              <p:nvPr/>
            </p:nvSpPr>
            <p:spPr>
              <a:xfrm>
                <a:off x="2927130" y="3668112"/>
                <a:ext cx="6306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 sz="2800" b="1" i="1" smtClean="0"/>
                  <a:t>F</a:t>
                </a:r>
                <a:endParaRPr lang="zh-CN" altLang="en-US" sz="2800" b="1" i="1"/>
              </a:p>
            </p:txBody>
          </p:sp>
        </p:grpSp>
        <p:sp>
          <p:nvSpPr>
            <p:cNvPr id="23" name="矩形 22"/>
            <p:cNvSpPr/>
            <p:nvPr/>
          </p:nvSpPr>
          <p:spPr bwMode="auto">
            <a:xfrm>
              <a:off x="5241766" y="3967710"/>
              <a:ext cx="432048" cy="432048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宋体" panose="02010600030101010101" pitchFamily="2" charset="-122"/>
              </a:endParaRPr>
            </a:p>
          </p:txBody>
        </p:sp>
        <p:cxnSp>
          <p:nvCxnSpPr>
            <p:cNvPr id="24" name="直接箭头连接符 23"/>
            <p:cNvCxnSpPr/>
            <p:nvPr/>
          </p:nvCxnSpPr>
          <p:spPr bwMode="auto">
            <a:xfrm flipH="1">
              <a:off x="5455808" y="4222343"/>
              <a:ext cx="0" cy="7094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TextBox 22"/>
            <p:cNvSpPr txBox="1"/>
            <p:nvPr/>
          </p:nvSpPr>
          <p:spPr>
            <a:xfrm>
              <a:off x="4604470" y="3386771"/>
              <a:ext cx="6306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 b="1" i="1" smtClean="0"/>
                <a:t>F</a:t>
              </a:r>
              <a:r>
                <a:rPr lang="en-US" altLang="zh-CN" sz="2800" b="1" baseline="-25000" smtClean="0"/>
                <a:t>1</a:t>
              </a:r>
              <a:endParaRPr lang="zh-CN" altLang="en-US" sz="2800" b="1" baseline="-25000"/>
            </a:p>
          </p:txBody>
        </p:sp>
        <p:cxnSp>
          <p:nvCxnSpPr>
            <p:cNvPr id="26" name="直接连接符 25"/>
            <p:cNvCxnSpPr>
              <a:endCxn id="23" idx="0"/>
            </p:cNvCxnSpPr>
            <p:nvPr/>
          </p:nvCxnSpPr>
          <p:spPr bwMode="auto">
            <a:xfrm>
              <a:off x="4641256" y="3197584"/>
              <a:ext cx="816534" cy="77012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7" name="组合 26"/>
            <p:cNvGrpSpPr/>
            <p:nvPr/>
          </p:nvGrpSpPr>
          <p:grpSpPr>
            <a:xfrm>
              <a:off x="4336775" y="3031606"/>
              <a:ext cx="2259405" cy="144016"/>
              <a:chOff x="6884595" y="3570449"/>
              <a:chExt cx="2259405" cy="144016"/>
            </a:xfrm>
          </p:grpSpPr>
          <p:grpSp>
            <p:nvGrpSpPr>
              <p:cNvPr id="28" name="组合 17"/>
              <p:cNvGrpSpPr/>
              <p:nvPr/>
            </p:nvGrpSpPr>
            <p:grpSpPr>
              <a:xfrm>
                <a:off x="6884595" y="3570449"/>
                <a:ext cx="1224136" cy="144016"/>
                <a:chOff x="3635896" y="3861048"/>
                <a:chExt cx="1224136" cy="144016"/>
              </a:xfrm>
            </p:grpSpPr>
            <p:cxnSp>
              <p:nvCxnSpPr>
                <p:cNvPr id="36" name="直接连接符 35"/>
                <p:cNvCxnSpPr/>
                <p:nvPr/>
              </p:nvCxnSpPr>
              <p:spPr bwMode="auto">
                <a:xfrm>
                  <a:off x="3635896" y="4005064"/>
                  <a:ext cx="1224136" cy="0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7" name="直接连接符 36"/>
                <p:cNvCxnSpPr/>
                <p:nvPr/>
              </p:nvCxnSpPr>
              <p:spPr bwMode="auto">
                <a:xfrm flipH="1">
                  <a:off x="3779912" y="3861048"/>
                  <a:ext cx="144016" cy="144016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8" name="直接连接符 37"/>
                <p:cNvCxnSpPr/>
                <p:nvPr/>
              </p:nvCxnSpPr>
              <p:spPr bwMode="auto">
                <a:xfrm flipH="1">
                  <a:off x="3932312" y="3861048"/>
                  <a:ext cx="144016" cy="144016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9" name="直接连接符 38"/>
                <p:cNvCxnSpPr/>
                <p:nvPr/>
              </p:nvCxnSpPr>
              <p:spPr bwMode="auto">
                <a:xfrm flipH="1">
                  <a:off x="4084712" y="3861048"/>
                  <a:ext cx="144016" cy="144016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0" name="直接连接符 39"/>
                <p:cNvCxnSpPr/>
                <p:nvPr/>
              </p:nvCxnSpPr>
              <p:spPr bwMode="auto">
                <a:xfrm flipH="1">
                  <a:off x="4237112" y="3861048"/>
                  <a:ext cx="144016" cy="144016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1" name="直接连接符 40"/>
                <p:cNvCxnSpPr/>
                <p:nvPr/>
              </p:nvCxnSpPr>
              <p:spPr bwMode="auto">
                <a:xfrm flipH="1">
                  <a:off x="4389512" y="3861048"/>
                  <a:ext cx="144016" cy="144016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2" name="直接连接符 41"/>
                <p:cNvCxnSpPr/>
                <p:nvPr/>
              </p:nvCxnSpPr>
              <p:spPr bwMode="auto">
                <a:xfrm flipH="1">
                  <a:off x="4541912" y="3861048"/>
                  <a:ext cx="144016" cy="144016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3" name="直接连接符 42"/>
                <p:cNvCxnSpPr/>
                <p:nvPr/>
              </p:nvCxnSpPr>
              <p:spPr bwMode="auto">
                <a:xfrm flipH="1">
                  <a:off x="4694312" y="3861048"/>
                  <a:ext cx="144016" cy="144016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9" name="组合 17"/>
              <p:cNvGrpSpPr/>
              <p:nvPr/>
            </p:nvGrpSpPr>
            <p:grpSpPr>
              <a:xfrm>
                <a:off x="7919864" y="3570449"/>
                <a:ext cx="1224136" cy="144016"/>
                <a:chOff x="3635896" y="3861048"/>
                <a:chExt cx="1224136" cy="144016"/>
              </a:xfrm>
            </p:grpSpPr>
            <p:cxnSp>
              <p:nvCxnSpPr>
                <p:cNvPr id="30" name="直接连接符 29"/>
                <p:cNvCxnSpPr/>
                <p:nvPr/>
              </p:nvCxnSpPr>
              <p:spPr bwMode="auto">
                <a:xfrm>
                  <a:off x="3635896" y="4005064"/>
                  <a:ext cx="1224136" cy="0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1" name="直接连接符 30"/>
                <p:cNvCxnSpPr/>
                <p:nvPr/>
              </p:nvCxnSpPr>
              <p:spPr bwMode="auto">
                <a:xfrm flipH="1">
                  <a:off x="3779912" y="3861048"/>
                  <a:ext cx="144016" cy="144016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2" name="直接连接符 31"/>
                <p:cNvCxnSpPr/>
                <p:nvPr/>
              </p:nvCxnSpPr>
              <p:spPr bwMode="auto">
                <a:xfrm flipH="1">
                  <a:off x="3932312" y="3861048"/>
                  <a:ext cx="144016" cy="144016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3" name="直接连接符 32"/>
                <p:cNvCxnSpPr/>
                <p:nvPr/>
              </p:nvCxnSpPr>
              <p:spPr bwMode="auto">
                <a:xfrm flipH="1">
                  <a:off x="4084712" y="3861048"/>
                  <a:ext cx="144016" cy="144016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4" name="直接连接符 33"/>
                <p:cNvCxnSpPr/>
                <p:nvPr/>
              </p:nvCxnSpPr>
              <p:spPr bwMode="auto">
                <a:xfrm flipH="1">
                  <a:off x="4237112" y="3861048"/>
                  <a:ext cx="144016" cy="144016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" name="直接连接符 34"/>
                <p:cNvCxnSpPr/>
                <p:nvPr/>
              </p:nvCxnSpPr>
              <p:spPr bwMode="auto">
                <a:xfrm flipH="1">
                  <a:off x="4389512" y="3861048"/>
                  <a:ext cx="144016" cy="144016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4" name="直接连接符 43"/>
                <p:cNvCxnSpPr/>
                <p:nvPr/>
              </p:nvCxnSpPr>
              <p:spPr bwMode="auto">
                <a:xfrm flipH="1">
                  <a:off x="4541912" y="3861048"/>
                  <a:ext cx="144016" cy="144016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5" name="直接连接符 44"/>
                <p:cNvCxnSpPr/>
                <p:nvPr/>
              </p:nvCxnSpPr>
              <p:spPr bwMode="auto">
                <a:xfrm flipH="1">
                  <a:off x="4694312" y="3861048"/>
                  <a:ext cx="144016" cy="144016"/>
                </a:xfrm>
                <a:prstGeom prst="line">
                  <a:avLst/>
                </a:prstGeom>
                <a:solidFill>
                  <a:schemeClr val="accent1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cxnSp>
          <p:nvCxnSpPr>
            <p:cNvPr id="46" name="直接连接符 45"/>
            <p:cNvCxnSpPr>
              <a:cxnSpLocks noChangeAspect="1"/>
            </p:cNvCxnSpPr>
            <p:nvPr/>
          </p:nvCxnSpPr>
          <p:spPr bwMode="auto">
            <a:xfrm rot="5400000">
              <a:off x="5448174" y="3206937"/>
              <a:ext cx="775708" cy="73162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直接连接符 46"/>
            <p:cNvCxnSpPr>
              <a:cxnSpLocks noChangeAspect="1"/>
            </p:cNvCxnSpPr>
            <p:nvPr/>
          </p:nvCxnSpPr>
          <p:spPr bwMode="auto">
            <a:xfrm rot="5400000">
              <a:off x="5470827" y="3615023"/>
              <a:ext cx="341310" cy="32191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48" name="直接连接符 47"/>
            <p:cNvCxnSpPr>
              <a:cxnSpLocks noChangeAspect="1"/>
            </p:cNvCxnSpPr>
            <p:nvPr/>
          </p:nvCxnSpPr>
          <p:spPr bwMode="auto">
            <a:xfrm>
              <a:off x="5077453" y="3602250"/>
              <a:ext cx="382259" cy="36053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sp>
          <p:nvSpPr>
            <p:cNvPr id="49" name="TextBox 46"/>
            <p:cNvSpPr txBox="1"/>
            <p:nvPr/>
          </p:nvSpPr>
          <p:spPr>
            <a:xfrm>
              <a:off x="5687036" y="3476109"/>
              <a:ext cx="6306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 b="1" i="1" smtClean="0"/>
                <a:t>F</a:t>
              </a:r>
              <a:r>
                <a:rPr lang="en-US" altLang="zh-CN" sz="2800" b="1" baseline="-25000" smtClean="0"/>
                <a:t>2</a:t>
              </a:r>
              <a:endParaRPr lang="zh-CN" altLang="en-US" sz="2800" b="1" baseline="-25000"/>
            </a:p>
          </p:txBody>
        </p:sp>
        <p:sp>
          <p:nvSpPr>
            <p:cNvPr id="50" name="TextBox 47"/>
            <p:cNvSpPr txBox="1"/>
            <p:nvPr/>
          </p:nvSpPr>
          <p:spPr>
            <a:xfrm>
              <a:off x="5471573" y="4485103"/>
              <a:ext cx="6306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 b="1" i="1" smtClean="0"/>
                <a:t>G</a:t>
              </a:r>
              <a:endParaRPr lang="zh-CN" altLang="en-US" sz="2800" b="1" i="1"/>
            </a:p>
          </p:txBody>
        </p:sp>
        <p:cxnSp>
          <p:nvCxnSpPr>
            <p:cNvPr id="52" name="直接连接符 51"/>
            <p:cNvCxnSpPr/>
            <p:nvPr/>
          </p:nvCxnSpPr>
          <p:spPr bwMode="auto">
            <a:xfrm flipH="1">
              <a:off x="5455808" y="3954329"/>
              <a:ext cx="0" cy="2520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3" name="文本框 52"/>
          <p:cNvSpPr txBox="1"/>
          <p:nvPr/>
        </p:nvSpPr>
        <p:spPr>
          <a:xfrm>
            <a:off x="541655" y="180340"/>
            <a:ext cx="25095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  <a:sym typeface="+mn-ea"/>
              </a:rPr>
              <a:t>2. </a:t>
            </a:r>
            <a:r>
              <a:rPr lang="zh-CN" altLang="en-US" sz="2800" b="1">
                <a:effectLst>
                  <a:outerShdw blurRad="38100" dist="38100" dir="2700000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  <a:sym typeface="+mn-ea"/>
              </a:rPr>
              <a:t>平衡条件：</a:t>
            </a:r>
            <a:endParaRPr lang="zh-CN" altLang="en-US" sz="28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9279255" y="3290570"/>
            <a:ext cx="2191385" cy="12604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 b="1" smtClean="0">
                <a:solidFill>
                  <a:srgbClr val="FF0000"/>
                </a:solidFill>
                <a:sym typeface="+mn-ea"/>
              </a:rPr>
              <a:t>逐步合成</a:t>
            </a:r>
            <a:r>
              <a:rPr lang="zh-CN" altLang="en-US" sz="2400" smtClean="0">
                <a:solidFill>
                  <a:schemeClr val="tx1"/>
                </a:solidFill>
                <a:sym typeface="+mn-ea"/>
              </a:rPr>
              <a:t>，最终</a:t>
            </a:r>
            <a:r>
              <a:rPr lang="zh-CN" altLang="en-US" sz="2400" smtClean="0">
                <a:sym typeface="+mn-ea"/>
              </a:rPr>
              <a:t>总能</a:t>
            </a:r>
            <a:r>
              <a:rPr lang="zh-CN" altLang="en-US" sz="2400" smtClean="0">
                <a:solidFill>
                  <a:schemeClr val="tx1"/>
                </a:solidFill>
                <a:sym typeface="+mn-ea"/>
              </a:rPr>
              <a:t>等效为</a:t>
            </a:r>
            <a:r>
              <a:rPr lang="zh-CN" altLang="en-US" sz="2400" b="1" smtClean="0">
                <a:solidFill>
                  <a:srgbClr val="FF0000"/>
                </a:solidFill>
                <a:sym typeface="+mn-ea"/>
              </a:rPr>
              <a:t>两个力</a:t>
            </a:r>
            <a:r>
              <a:rPr lang="zh-CN" altLang="en-US" sz="2400" smtClean="0">
                <a:solidFill>
                  <a:schemeClr val="tx1"/>
                </a:solidFill>
                <a:sym typeface="+mn-ea"/>
              </a:rPr>
              <a:t>作用</a:t>
            </a:r>
            <a:endParaRPr lang="zh-CN" altLang="en-US" sz="2400" smtClean="0">
              <a:solidFill>
                <a:schemeClr val="tx1"/>
              </a:solidFill>
              <a:sym typeface="+mn-ea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7298690" y="3812540"/>
            <a:ext cx="9544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  <a:sym typeface="+mn-ea"/>
              </a:rPr>
              <a:t>F</a:t>
            </a:r>
            <a:r>
              <a:rPr lang="zh-CN" altLang="en-US" sz="2800" b="1" baseline="-250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  <a:sym typeface="+mn-ea"/>
              </a:rPr>
              <a:t>合</a:t>
            </a:r>
            <a:r>
              <a:rPr lang="en-US" altLang="zh-CN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  <a:sym typeface="+mn-ea"/>
              </a:rPr>
              <a:t>=0</a:t>
            </a:r>
            <a:endParaRPr lang="en-US" altLang="zh-CN" sz="28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5269230" y="5337175"/>
            <a:ext cx="376364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 smtClean="0">
                <a:solidFill>
                  <a:schemeClr val="tx1"/>
                </a:solidFill>
                <a:sym typeface="+mn-ea"/>
              </a:rPr>
              <a:t>即：</a:t>
            </a:r>
            <a:r>
              <a:rPr lang="en-US" altLang="zh-CN" sz="3200" b="1" i="1" smtClean="0">
                <a:solidFill>
                  <a:srgbClr val="FF0000"/>
                </a:solidFill>
                <a:sym typeface="+mn-ea"/>
              </a:rPr>
              <a:t>F</a:t>
            </a:r>
            <a:r>
              <a:rPr lang="en-US" altLang="zh-CN" sz="3200" baseline="-25000" smtClean="0">
                <a:solidFill>
                  <a:srgbClr val="FF0000"/>
                </a:solidFill>
                <a:sym typeface="+mn-ea"/>
              </a:rPr>
              <a:t>1</a:t>
            </a:r>
            <a:r>
              <a:rPr lang="en-US" altLang="zh-CN" sz="3200" smtClean="0">
                <a:solidFill>
                  <a:srgbClr val="FF0000"/>
                </a:solidFill>
                <a:sym typeface="+mn-ea"/>
              </a:rPr>
              <a:t>+</a:t>
            </a:r>
            <a:r>
              <a:rPr lang="en-US" altLang="zh-CN" sz="3200" b="1" i="1" smtClean="0">
                <a:solidFill>
                  <a:srgbClr val="FF0000"/>
                </a:solidFill>
                <a:sym typeface="+mn-ea"/>
              </a:rPr>
              <a:t>F</a:t>
            </a:r>
            <a:r>
              <a:rPr lang="en-US" altLang="zh-CN" sz="3200" baseline="-25000" smtClean="0">
                <a:solidFill>
                  <a:srgbClr val="FF0000"/>
                </a:solidFill>
                <a:sym typeface="+mn-ea"/>
              </a:rPr>
              <a:t>2</a:t>
            </a:r>
            <a:r>
              <a:rPr lang="en-US" altLang="zh-CN" sz="3200" smtClean="0">
                <a:solidFill>
                  <a:srgbClr val="FF0000"/>
                </a:solidFill>
                <a:sym typeface="+mn-ea"/>
              </a:rPr>
              <a:t>+…+</a:t>
            </a:r>
            <a:r>
              <a:rPr lang="en-US" altLang="zh-CN" sz="3200" b="1" i="1" smtClean="0">
                <a:solidFill>
                  <a:srgbClr val="FF0000"/>
                </a:solidFill>
                <a:sym typeface="+mn-ea"/>
              </a:rPr>
              <a:t>F</a:t>
            </a:r>
            <a:r>
              <a:rPr lang="en-US" altLang="zh-CN" sz="3200" baseline="-25000" smtClean="0">
                <a:solidFill>
                  <a:srgbClr val="FF0000"/>
                </a:solidFill>
                <a:sym typeface="+mn-ea"/>
              </a:rPr>
              <a:t>N</a:t>
            </a:r>
            <a:r>
              <a:rPr lang="en-US" altLang="zh-CN" sz="3200" b="1" smtClean="0">
                <a:solidFill>
                  <a:srgbClr val="FF0000"/>
                </a:solidFill>
                <a:sym typeface="+mn-ea"/>
              </a:rPr>
              <a:t>=0</a:t>
            </a:r>
            <a:endParaRPr lang="en-US" altLang="zh-CN" sz="3200" b="1" smtClean="0">
              <a:solidFill>
                <a:srgbClr val="FF0000"/>
              </a:solidFill>
              <a:sym typeface="+mn-ea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6470650" y="1113790"/>
            <a:ext cx="2231390" cy="1799590"/>
            <a:chOff x="10814" y="1980"/>
            <a:chExt cx="3514" cy="2834"/>
          </a:xfrm>
        </p:grpSpPr>
        <p:grpSp>
          <p:nvGrpSpPr>
            <p:cNvPr id="10253" name="组合 10252"/>
            <p:cNvGrpSpPr/>
            <p:nvPr/>
          </p:nvGrpSpPr>
          <p:grpSpPr>
            <a:xfrm>
              <a:off x="12856" y="1980"/>
              <a:ext cx="1473" cy="2835"/>
              <a:chOff x="3470" y="1071"/>
              <a:chExt cx="589" cy="1134"/>
            </a:xfrm>
          </p:grpSpPr>
          <p:sp>
            <p:nvSpPr>
              <p:cNvPr id="10245" name="直接连接符 10244"/>
              <p:cNvSpPr/>
              <p:nvPr/>
            </p:nvSpPr>
            <p:spPr>
              <a:xfrm>
                <a:off x="3470" y="1570"/>
                <a:ext cx="363" cy="635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0246" name="直接连接符 10245"/>
              <p:cNvSpPr/>
              <p:nvPr/>
            </p:nvSpPr>
            <p:spPr>
              <a:xfrm flipV="1">
                <a:off x="3470" y="1071"/>
                <a:ext cx="589" cy="499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  <p:sp>
          <p:nvSpPr>
            <p:cNvPr id="10247" name="直接连接符 10246"/>
            <p:cNvSpPr/>
            <p:nvPr/>
          </p:nvSpPr>
          <p:spPr>
            <a:xfrm flipH="1" flipV="1">
              <a:off x="10814" y="2207"/>
              <a:ext cx="2042" cy="102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0248" name="直接连接符 10247"/>
            <p:cNvSpPr/>
            <p:nvPr/>
          </p:nvSpPr>
          <p:spPr>
            <a:xfrm flipH="1">
              <a:off x="12401" y="3227"/>
              <a:ext cx="455" cy="79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grpSp>
        <p:nvGrpSpPr>
          <p:cNvPr id="10252" name="组合 10251"/>
          <p:cNvGrpSpPr/>
          <p:nvPr/>
        </p:nvGrpSpPr>
        <p:grpSpPr>
          <a:xfrm>
            <a:off x="8313420" y="1152843"/>
            <a:ext cx="965200" cy="1743075"/>
            <a:chOff x="3824" y="1071"/>
            <a:chExt cx="608" cy="1098"/>
          </a:xfrm>
        </p:grpSpPr>
        <p:sp>
          <p:nvSpPr>
            <p:cNvPr id="10249" name="直接连接符 10248"/>
            <p:cNvSpPr/>
            <p:nvPr/>
          </p:nvSpPr>
          <p:spPr>
            <a:xfrm>
              <a:off x="4069" y="1071"/>
              <a:ext cx="363" cy="59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0250" name="直接连接符 10249"/>
            <p:cNvSpPr/>
            <p:nvPr/>
          </p:nvSpPr>
          <p:spPr>
            <a:xfrm flipV="1">
              <a:off x="3824" y="1670"/>
              <a:ext cx="590" cy="499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</p:grpSp>
      <p:grpSp>
        <p:nvGrpSpPr>
          <p:cNvPr id="10264" name="组合 10263"/>
          <p:cNvGrpSpPr/>
          <p:nvPr/>
        </p:nvGrpSpPr>
        <p:grpSpPr>
          <a:xfrm>
            <a:off x="6182995" y="1271905"/>
            <a:ext cx="1295400" cy="1138238"/>
            <a:chOff x="2472" y="1162"/>
            <a:chExt cx="816" cy="717"/>
          </a:xfrm>
        </p:grpSpPr>
        <p:sp>
          <p:nvSpPr>
            <p:cNvPr id="10255" name="直接连接符 10254"/>
            <p:cNvSpPr/>
            <p:nvPr/>
          </p:nvSpPr>
          <p:spPr>
            <a:xfrm flipH="1">
              <a:off x="2472" y="1162"/>
              <a:ext cx="182" cy="27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0256" name="直接连接符 10255"/>
            <p:cNvSpPr/>
            <p:nvPr/>
          </p:nvSpPr>
          <p:spPr>
            <a:xfrm>
              <a:off x="2472" y="1434"/>
              <a:ext cx="816" cy="44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</p:grpSp>
      <p:sp>
        <p:nvSpPr>
          <p:cNvPr id="10258" name="文本框 10257"/>
          <p:cNvSpPr txBox="1"/>
          <p:nvPr/>
        </p:nvSpPr>
        <p:spPr>
          <a:xfrm>
            <a:off x="6722110" y="969645"/>
            <a:ext cx="64928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Arial" panose="020B0604020202020204" pitchFamily="34" charset="0"/>
              </a:rPr>
              <a:t>F</a:t>
            </a:r>
            <a:r>
              <a:rPr lang="en-US" altLang="zh-CN" sz="2800" b="1" baseline="-25000">
                <a:latin typeface="Arial" panose="020B0604020202020204" pitchFamily="34" charset="0"/>
              </a:rPr>
              <a:t>1</a:t>
            </a:r>
            <a:endParaRPr lang="en-US" altLang="zh-CN" sz="2800" b="1" baseline="-25000">
              <a:latin typeface="Arial" panose="020B0604020202020204" pitchFamily="34" charset="0"/>
            </a:endParaRPr>
          </a:p>
        </p:txBody>
      </p:sp>
      <p:sp>
        <p:nvSpPr>
          <p:cNvPr id="10259" name="文本框 10258"/>
          <p:cNvSpPr txBox="1"/>
          <p:nvPr/>
        </p:nvSpPr>
        <p:spPr>
          <a:xfrm>
            <a:off x="7298373" y="2698433"/>
            <a:ext cx="649287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Arial" panose="020B0604020202020204" pitchFamily="34" charset="0"/>
              </a:rPr>
              <a:t>F</a:t>
            </a:r>
            <a:r>
              <a:rPr lang="en-US" altLang="zh-CN" sz="2800" b="1" baseline="-25000">
                <a:latin typeface="Arial" panose="020B0604020202020204" pitchFamily="34" charset="0"/>
              </a:rPr>
              <a:t>2</a:t>
            </a:r>
            <a:endParaRPr lang="en-US" altLang="zh-CN" sz="2800" b="1" baseline="-25000">
              <a:latin typeface="Arial" panose="020B0604020202020204" pitchFamily="34" charset="0"/>
            </a:endParaRPr>
          </a:p>
        </p:txBody>
      </p:sp>
      <p:sp>
        <p:nvSpPr>
          <p:cNvPr id="10261" name="文本框 10260"/>
          <p:cNvSpPr txBox="1"/>
          <p:nvPr/>
        </p:nvSpPr>
        <p:spPr>
          <a:xfrm>
            <a:off x="8595360" y="2914333"/>
            <a:ext cx="649288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Arial" panose="020B0604020202020204" pitchFamily="34" charset="0"/>
              </a:rPr>
              <a:t>F</a:t>
            </a:r>
            <a:r>
              <a:rPr lang="en-US" altLang="zh-CN" sz="2800" b="1" baseline="-25000">
                <a:latin typeface="Arial" panose="020B0604020202020204" pitchFamily="34" charset="0"/>
              </a:rPr>
              <a:t>4</a:t>
            </a:r>
            <a:endParaRPr lang="en-US" altLang="zh-CN" sz="2800" b="1" baseline="-25000">
              <a:latin typeface="Arial" panose="020B0604020202020204" pitchFamily="34" charset="0"/>
            </a:endParaRPr>
          </a:p>
        </p:txBody>
      </p:sp>
      <p:grpSp>
        <p:nvGrpSpPr>
          <p:cNvPr id="10265" name="组合 10264"/>
          <p:cNvGrpSpPr/>
          <p:nvPr/>
        </p:nvGrpSpPr>
        <p:grpSpPr>
          <a:xfrm>
            <a:off x="5605145" y="1493520"/>
            <a:ext cx="2089150" cy="519113"/>
            <a:chOff x="2154" y="1298"/>
            <a:chExt cx="1316" cy="327"/>
          </a:xfrm>
        </p:grpSpPr>
        <p:sp>
          <p:nvSpPr>
            <p:cNvPr id="10254" name="直接连接符 10253"/>
            <p:cNvSpPr/>
            <p:nvPr/>
          </p:nvSpPr>
          <p:spPr>
            <a:xfrm flipH="1" flipV="1">
              <a:off x="2472" y="1434"/>
              <a:ext cx="998" cy="136"/>
            </a:xfrm>
            <a:prstGeom prst="line">
              <a:avLst/>
            </a:prstGeom>
            <a:ln w="38100" cap="flat" cmpd="sng">
              <a:solidFill>
                <a:srgbClr val="FF99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0262" name="文本框 10261"/>
            <p:cNvSpPr txBox="1"/>
            <p:nvPr/>
          </p:nvSpPr>
          <p:spPr>
            <a:xfrm>
              <a:off x="2154" y="1298"/>
              <a:ext cx="545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solidFill>
                    <a:srgbClr val="FF9900"/>
                  </a:solidFill>
                  <a:latin typeface="Arial" panose="020B0604020202020204" pitchFamily="34" charset="0"/>
                </a:rPr>
                <a:t>F</a:t>
              </a:r>
              <a:r>
                <a:rPr lang="en-US" altLang="zh-CN" sz="2800" baseline="-25000">
                  <a:solidFill>
                    <a:srgbClr val="FF990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zh-CN" sz="2800" b="1" baseline="-25000">
                  <a:solidFill>
                    <a:srgbClr val="FF9900"/>
                  </a:solidFill>
                  <a:latin typeface="Arial" panose="020B0604020202020204" pitchFamily="34" charset="0"/>
                </a:rPr>
                <a:t>2</a:t>
              </a:r>
              <a:endParaRPr lang="en-US" altLang="zh-CN" sz="2800" b="1" baseline="-25000">
                <a:solidFill>
                  <a:srgbClr val="FF99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0266" name="组合 10265"/>
          <p:cNvGrpSpPr/>
          <p:nvPr/>
        </p:nvGrpSpPr>
        <p:grpSpPr>
          <a:xfrm>
            <a:off x="7767320" y="1832293"/>
            <a:ext cx="2305050" cy="519112"/>
            <a:chOff x="3470" y="1525"/>
            <a:chExt cx="1452" cy="327"/>
          </a:xfrm>
        </p:grpSpPr>
        <p:sp>
          <p:nvSpPr>
            <p:cNvPr id="10251" name="直接连接符 10250"/>
            <p:cNvSpPr/>
            <p:nvPr/>
          </p:nvSpPr>
          <p:spPr>
            <a:xfrm>
              <a:off x="3470" y="1570"/>
              <a:ext cx="952" cy="91"/>
            </a:xfrm>
            <a:prstGeom prst="line">
              <a:avLst/>
            </a:prstGeom>
            <a:ln w="38100" cap="flat" cmpd="sng">
              <a:solidFill>
                <a:srgbClr val="000099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0263" name="文本框 10262"/>
            <p:cNvSpPr txBox="1"/>
            <p:nvPr/>
          </p:nvSpPr>
          <p:spPr>
            <a:xfrm>
              <a:off x="4377" y="1525"/>
              <a:ext cx="545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solidFill>
                    <a:srgbClr val="000099"/>
                  </a:solidFill>
                  <a:latin typeface="Arial" panose="020B0604020202020204" pitchFamily="34" charset="0"/>
                </a:rPr>
                <a:t>F</a:t>
              </a:r>
              <a:r>
                <a:rPr lang="en-US" altLang="zh-CN" sz="2800" baseline="-25000">
                  <a:solidFill>
                    <a:srgbClr val="000099"/>
                  </a:solidFill>
                  <a:latin typeface="Arial" panose="020B0604020202020204" pitchFamily="34" charset="0"/>
                </a:rPr>
                <a:t>3</a:t>
              </a:r>
              <a:r>
                <a:rPr lang="en-US" altLang="zh-CN" sz="2800" b="1" baseline="-25000">
                  <a:solidFill>
                    <a:srgbClr val="000099"/>
                  </a:solidFill>
                  <a:latin typeface="Arial" panose="020B0604020202020204" pitchFamily="34" charset="0"/>
                </a:rPr>
                <a:t>4</a:t>
              </a:r>
              <a:endParaRPr lang="en-US" altLang="zh-CN" sz="2800" b="1" baseline="-25000">
                <a:solidFill>
                  <a:srgbClr val="000099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ldLvl="0" animBg="1"/>
      <p:bldP spid="72708" grpId="1"/>
      <p:bldP spid="72709" grpId="2"/>
      <p:bldP spid="4" grpId="2"/>
      <p:bldP spid="67" grpId="0"/>
      <p:bldP spid="69" grpId="0"/>
      <p:bldP spid="2" grpId="0"/>
      <p:bldP spid="3" grpId="0"/>
      <p:bldP spid="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7655" y="169545"/>
            <a:ext cx="5149215" cy="1041400"/>
          </a:xfrm>
        </p:spPr>
        <p:txBody>
          <a:bodyPr>
            <a:normAutofit/>
          </a:bodyPr>
          <a:lstStyle/>
          <a:p>
            <a:r>
              <a:rPr lang="en-US" altLang="zh-CN" sz="3110" b="1" smtClean="0">
                <a:solidFill>
                  <a:srgbClr val="002060"/>
                </a:solidFill>
              </a:rPr>
              <a:t>3. </a:t>
            </a:r>
            <a:r>
              <a:rPr lang="zh-CN" altLang="en-US" sz="3110" b="1" smtClean="0">
                <a:solidFill>
                  <a:srgbClr val="002060"/>
                </a:solidFill>
              </a:rPr>
              <a:t>正交系中的平衡方程</a:t>
            </a:r>
            <a:endParaRPr lang="zh-CN" altLang="en-US" sz="3110" b="1" smtClean="0">
              <a:solidFill>
                <a:srgbClr val="00206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8180" y="870585"/>
            <a:ext cx="10515600" cy="14389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100" smtClean="0"/>
              <a:t>  </a:t>
            </a:r>
            <a:r>
              <a:rPr lang="zh-CN" altLang="en-US" sz="3100" smtClean="0"/>
              <a:t>如图所示，</a:t>
            </a:r>
            <a:r>
              <a:rPr lang="zh-CN" altLang="en-US" sz="3100" smtClean="0"/>
              <a:t>为了方便计算，常建立</a:t>
            </a:r>
            <a:r>
              <a:rPr lang="zh-CN" altLang="en-US" sz="3100" smtClean="0">
                <a:solidFill>
                  <a:srgbClr val="FF0000"/>
                </a:solidFill>
              </a:rPr>
              <a:t>平面直角坐标系</a:t>
            </a:r>
            <a:r>
              <a:rPr lang="zh-CN" altLang="en-US" sz="3100" smtClean="0"/>
              <a:t>，将各个力沿</a:t>
            </a:r>
            <a:r>
              <a:rPr lang="en-US" altLang="zh-CN" sz="3100" i="1" smtClean="0"/>
              <a:t>x</a:t>
            </a:r>
            <a:r>
              <a:rPr lang="zh-CN" altLang="en-US" sz="3100" smtClean="0"/>
              <a:t>和</a:t>
            </a:r>
            <a:r>
              <a:rPr lang="en-US" altLang="zh-CN" sz="3100" i="1" smtClean="0"/>
              <a:t>y</a:t>
            </a:r>
            <a:r>
              <a:rPr lang="zh-CN" altLang="en-US" sz="3100" smtClean="0"/>
              <a:t>方向分解。此时平衡条件为：</a:t>
            </a:r>
            <a:endParaRPr lang="zh-CN" altLang="en-US" sz="310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A750E-F17A-45DC-9FEA-70790BE7A73E}" type="slidenum">
              <a:rPr lang="en-US" smtClean="0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6201410" y="1725930"/>
            <a:ext cx="4540885" cy="3296285"/>
            <a:chOff x="9794" y="2630"/>
            <a:chExt cx="7151" cy="5191"/>
          </a:xfrm>
        </p:grpSpPr>
        <p:grpSp>
          <p:nvGrpSpPr>
            <p:cNvPr id="40" name="组合 39"/>
            <p:cNvGrpSpPr/>
            <p:nvPr/>
          </p:nvGrpSpPr>
          <p:grpSpPr>
            <a:xfrm>
              <a:off x="9794" y="3297"/>
              <a:ext cx="6369" cy="4524"/>
              <a:chOff x="3319955" y="3286398"/>
              <a:chExt cx="4044230" cy="2872740"/>
            </a:xfrm>
          </p:grpSpPr>
          <p:cxnSp>
            <p:nvCxnSpPr>
              <p:cNvPr id="8" name="直接箭头连接符 7"/>
              <p:cNvCxnSpPr/>
              <p:nvPr/>
            </p:nvCxnSpPr>
            <p:spPr bwMode="auto">
              <a:xfrm>
                <a:off x="3690256" y="4512127"/>
                <a:ext cx="3672000" cy="0"/>
              </a:xfrm>
              <a:prstGeom prst="straightConnector1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9" name="直接箭头连接符 8"/>
              <p:cNvCxnSpPr/>
              <p:nvPr/>
            </p:nvCxnSpPr>
            <p:spPr bwMode="auto">
              <a:xfrm flipH="1" flipV="1">
                <a:off x="5636079" y="3286398"/>
                <a:ext cx="13335" cy="2872740"/>
              </a:xfrm>
              <a:prstGeom prst="straightConnector1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1" name="直接箭头连接符 10"/>
              <p:cNvCxnSpPr/>
              <p:nvPr/>
            </p:nvCxnSpPr>
            <p:spPr bwMode="auto">
              <a:xfrm flipV="1">
                <a:off x="5633357" y="3771900"/>
                <a:ext cx="865414" cy="718457"/>
              </a:xfrm>
              <a:prstGeom prst="straightConnector1">
                <a:avLst/>
              </a:prstGeom>
              <a:ln>
                <a:solidFill>
                  <a:srgbClr val="FFC000"/>
                </a:solidFill>
                <a:headEnd type="none" w="med" len="med"/>
                <a:tailEnd type="arrow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2" name="直接箭头连接符 11"/>
              <p:cNvCxnSpPr/>
              <p:nvPr/>
            </p:nvCxnSpPr>
            <p:spPr bwMode="auto">
              <a:xfrm>
                <a:off x="5623972" y="4512129"/>
                <a:ext cx="1005428" cy="1072242"/>
              </a:xfrm>
              <a:prstGeom prst="straightConnector1">
                <a:avLst/>
              </a:prstGeom>
              <a:ln>
                <a:solidFill>
                  <a:srgbClr val="0F0FB1"/>
                </a:solidFill>
                <a:headEnd type="none" w="med" len="med"/>
                <a:tailEnd type="arrow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7" name="直接箭头连接符 16"/>
              <p:cNvCxnSpPr/>
              <p:nvPr/>
            </p:nvCxnSpPr>
            <p:spPr bwMode="auto">
              <a:xfrm>
                <a:off x="3755572" y="4147457"/>
                <a:ext cx="1861457" cy="35922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arrow" w="med" len="med"/>
                <a:tailEnd type="none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/>
              <p:cNvCxnSpPr/>
              <p:nvPr/>
            </p:nvCxnSpPr>
            <p:spPr bwMode="auto">
              <a:xfrm flipH="1">
                <a:off x="6498771" y="3804557"/>
                <a:ext cx="0" cy="702129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直接连接符 25"/>
              <p:cNvCxnSpPr/>
              <p:nvPr/>
            </p:nvCxnSpPr>
            <p:spPr bwMode="auto">
              <a:xfrm rot="5400000" flipH="1">
                <a:off x="6050443" y="3339900"/>
                <a:ext cx="0" cy="86400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直接连接符 26"/>
              <p:cNvCxnSpPr/>
              <p:nvPr/>
            </p:nvCxnSpPr>
            <p:spPr bwMode="auto">
              <a:xfrm flipH="1">
                <a:off x="6629400" y="4512127"/>
                <a:ext cx="0" cy="111600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直接连接符 27"/>
              <p:cNvCxnSpPr/>
              <p:nvPr/>
            </p:nvCxnSpPr>
            <p:spPr bwMode="auto">
              <a:xfrm rot="5400000" flipH="1">
                <a:off x="6125400" y="5080371"/>
                <a:ext cx="0" cy="100800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直接连接符 28"/>
              <p:cNvCxnSpPr/>
              <p:nvPr/>
            </p:nvCxnSpPr>
            <p:spPr bwMode="auto">
              <a:xfrm flipH="1">
                <a:off x="3761014" y="4188127"/>
                <a:ext cx="0" cy="32400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直接连接符 29"/>
              <p:cNvCxnSpPr/>
              <p:nvPr/>
            </p:nvCxnSpPr>
            <p:spPr bwMode="auto">
              <a:xfrm rot="5400000" flipH="1">
                <a:off x="4700056" y="3200571"/>
                <a:ext cx="0" cy="187200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1" name="TextBox 30"/>
              <p:cNvSpPr txBox="1"/>
              <p:nvPr/>
            </p:nvSpPr>
            <p:spPr>
              <a:xfrm>
                <a:off x="6416941" y="3386772"/>
                <a:ext cx="630620" cy="460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="1" i="1" smtClean="0"/>
                  <a:t>F</a:t>
                </a:r>
                <a:r>
                  <a:rPr lang="en-US" altLang="zh-CN" sz="2400" b="1" baseline="-25000" smtClean="0"/>
                  <a:t>1</a:t>
                </a:r>
                <a:endParaRPr lang="zh-CN" altLang="en-US" sz="2400" b="1" baseline="-2500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319955" y="3669801"/>
                <a:ext cx="630620" cy="460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="1" i="1" smtClean="0"/>
                  <a:t>F</a:t>
                </a:r>
                <a:r>
                  <a:rPr lang="en-US" altLang="zh-CN" sz="2400" b="1" baseline="-25000" smtClean="0"/>
                  <a:t>3</a:t>
                </a:r>
                <a:endParaRPr lang="zh-CN" altLang="en-US" sz="2400" b="1" baseline="-2500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525798" y="5422401"/>
                <a:ext cx="630620" cy="460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="1" i="1" smtClean="0"/>
                  <a:t>F</a:t>
                </a:r>
                <a:r>
                  <a:rPr lang="en-US" altLang="zh-CN" sz="2400" b="1" baseline="-25000" smtClean="0"/>
                  <a:t>2</a:t>
                </a:r>
                <a:endParaRPr lang="zh-CN" altLang="en-US" sz="2400" b="1" baseline="-2500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6563897" y="4480786"/>
                <a:ext cx="800288" cy="460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i="1" smtClean="0"/>
                  <a:t>F</a:t>
                </a:r>
                <a:r>
                  <a:rPr lang="en-US" altLang="zh-CN" sz="2400" baseline="-25000" smtClean="0"/>
                  <a:t>2</a:t>
                </a:r>
                <a:r>
                  <a:rPr lang="en-US" altLang="zh-CN" sz="2400" i="1" baseline="-25000" smtClean="0"/>
                  <a:t>x</a:t>
                </a:r>
                <a:endParaRPr lang="zh-CN" altLang="en-US" sz="2400" i="1" baseline="-2500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099769" y="5318987"/>
                <a:ext cx="800288" cy="460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i="1" smtClean="0"/>
                  <a:t>F</a:t>
                </a:r>
                <a:r>
                  <a:rPr lang="en-US" altLang="zh-CN" sz="2400" baseline="-25000" smtClean="0"/>
                  <a:t>2</a:t>
                </a:r>
                <a:r>
                  <a:rPr lang="en-US" altLang="zh-CN" sz="2400" i="1" baseline="-25000" smtClean="0"/>
                  <a:t>y</a:t>
                </a:r>
                <a:endParaRPr lang="zh-CN" altLang="en-US" sz="2400" i="1" baseline="-2500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6014170" y="4078015"/>
                <a:ext cx="800288" cy="460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i="1" smtClean="0"/>
                  <a:t>F</a:t>
                </a:r>
                <a:r>
                  <a:rPr lang="en-US" altLang="zh-CN" sz="2400" baseline="-25000" smtClean="0"/>
                  <a:t>1</a:t>
                </a:r>
                <a:r>
                  <a:rPr lang="en-US" altLang="zh-CN" sz="2400" i="1" baseline="-25000" smtClean="0"/>
                  <a:t>x</a:t>
                </a:r>
                <a:endParaRPr lang="zh-CN" altLang="en-US" sz="2400" i="1" baseline="-2500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5088884" y="3446645"/>
                <a:ext cx="800288" cy="460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i="1" smtClean="0"/>
                  <a:t>F</a:t>
                </a:r>
                <a:r>
                  <a:rPr lang="en-US" altLang="zh-CN" sz="2400" baseline="-25000" smtClean="0"/>
                  <a:t>1</a:t>
                </a:r>
                <a:r>
                  <a:rPr lang="en-US" altLang="zh-CN" sz="2400" i="1" baseline="-25000" smtClean="0"/>
                  <a:t>y</a:t>
                </a:r>
                <a:endParaRPr lang="zh-CN" altLang="en-US" sz="2400" i="1" baseline="-2500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515897" y="4437244"/>
                <a:ext cx="800288" cy="460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i="1" smtClean="0"/>
                  <a:t>F</a:t>
                </a:r>
                <a:r>
                  <a:rPr lang="en-US" altLang="zh-CN" sz="2400" baseline="-25000" smtClean="0"/>
                  <a:t>3</a:t>
                </a:r>
                <a:r>
                  <a:rPr lang="en-US" altLang="zh-CN" sz="2400" i="1" baseline="-25000" smtClean="0"/>
                  <a:t>x</a:t>
                </a:r>
                <a:endParaRPr lang="zh-CN" altLang="en-US" sz="2400" i="1" baseline="-2500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5121541" y="4034473"/>
                <a:ext cx="800288" cy="460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i="1" smtClean="0"/>
                  <a:t>F</a:t>
                </a:r>
                <a:r>
                  <a:rPr lang="en-US" altLang="zh-CN" sz="2400" baseline="-25000" smtClean="0"/>
                  <a:t>3</a:t>
                </a:r>
                <a:r>
                  <a:rPr lang="en-US" altLang="zh-CN" sz="2400" i="1" baseline="-25000" smtClean="0"/>
                  <a:t>y</a:t>
                </a:r>
                <a:endParaRPr lang="zh-CN" altLang="en-US" sz="2400" i="1" baseline="-25000"/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15891" y="5227"/>
              <a:ext cx="1054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i="1" smtClean="0"/>
                <a:t>x</a:t>
              </a:r>
              <a:endParaRPr lang="zh-CN" altLang="en-US" sz="3200" i="1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2893" y="2630"/>
              <a:ext cx="1054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i="1" smtClean="0"/>
                <a:t>y</a:t>
              </a:r>
              <a:endParaRPr lang="zh-CN" altLang="en-US" sz="3200" i="1"/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375285" y="5193665"/>
            <a:ext cx="7663180" cy="5683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0" indent="0" algn="l">
              <a:buNone/>
            </a:pPr>
            <a:r>
              <a:rPr lang="zh-CN" altLang="en-US" sz="3100" b="1" smtClean="0">
                <a:sym typeface="+mn-ea"/>
              </a:rPr>
              <a:t>技巧：建立坐标系时，应以尽量</a:t>
            </a:r>
            <a:r>
              <a:rPr lang="zh-CN" altLang="en-US" sz="3100" b="1" smtClean="0">
                <a:solidFill>
                  <a:srgbClr val="FF0000"/>
                </a:solidFill>
                <a:sym typeface="+mn-ea"/>
              </a:rPr>
              <a:t>少分解力</a:t>
            </a:r>
            <a:r>
              <a:rPr lang="zh-CN" altLang="en-US" sz="3100" b="1" smtClean="0">
                <a:sym typeface="+mn-ea"/>
              </a:rPr>
              <a:t>。</a:t>
            </a:r>
            <a:endParaRPr lang="zh-CN" altLang="en-US" sz="3100" b="1" smtClean="0"/>
          </a:p>
        </p:txBody>
      </p:sp>
      <p:sp>
        <p:nvSpPr>
          <p:cNvPr id="7" name="文本框 6"/>
          <p:cNvSpPr txBox="1"/>
          <p:nvPr/>
        </p:nvSpPr>
        <p:spPr>
          <a:xfrm>
            <a:off x="2356485" y="5977890"/>
            <a:ext cx="7666990" cy="5683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0" indent="0" algn="l">
              <a:buNone/>
            </a:pPr>
            <a:r>
              <a:rPr lang="zh-CN" altLang="en-US" sz="3100" b="1" smtClean="0">
                <a:sym typeface="+mn-ea"/>
              </a:rPr>
              <a:t>即尽量</a:t>
            </a:r>
            <a:r>
              <a:rPr lang="zh-CN" altLang="en-US" sz="3100" b="1" smtClean="0">
                <a:solidFill>
                  <a:srgbClr val="000208"/>
                </a:solidFill>
                <a:sym typeface="+mn-ea"/>
              </a:rPr>
              <a:t>使</a:t>
            </a:r>
            <a:r>
              <a:rPr lang="zh-CN" altLang="en-US" sz="3100" b="1" smtClean="0">
                <a:solidFill>
                  <a:srgbClr val="FF0000"/>
                </a:solidFill>
                <a:sym typeface="+mn-ea"/>
              </a:rPr>
              <a:t>更</a:t>
            </a:r>
            <a:r>
              <a:rPr lang="zh-CN" altLang="en-US" sz="3100" b="1" smtClean="0">
                <a:solidFill>
                  <a:srgbClr val="FF0000"/>
                </a:solidFill>
                <a:sym typeface="+mn-ea"/>
              </a:rPr>
              <a:t>多力的方向</a:t>
            </a:r>
            <a:r>
              <a:rPr lang="zh-CN" altLang="en-US" sz="3100" b="1" smtClean="0">
                <a:solidFill>
                  <a:srgbClr val="000208"/>
                </a:solidFill>
                <a:sym typeface="+mn-ea"/>
              </a:rPr>
              <a:t>就沿着</a:t>
            </a:r>
            <a:r>
              <a:rPr lang="en-US" altLang="zh-CN" sz="3100" b="1" smtClean="0">
                <a:solidFill>
                  <a:srgbClr val="FF0000"/>
                </a:solidFill>
                <a:sym typeface="+mn-ea"/>
              </a:rPr>
              <a:t>x</a:t>
            </a:r>
            <a:r>
              <a:rPr lang="zh-CN" altLang="en-US" sz="3100" b="1" smtClean="0">
                <a:solidFill>
                  <a:srgbClr val="FF0000"/>
                </a:solidFill>
                <a:sym typeface="+mn-ea"/>
              </a:rPr>
              <a:t>、</a:t>
            </a:r>
            <a:r>
              <a:rPr lang="en-US" altLang="zh-CN" sz="3100" b="1" smtClean="0">
                <a:solidFill>
                  <a:srgbClr val="FF0000"/>
                </a:solidFill>
                <a:sym typeface="+mn-ea"/>
              </a:rPr>
              <a:t>y</a:t>
            </a:r>
            <a:r>
              <a:rPr lang="zh-CN" altLang="en-US" sz="3100" b="1" smtClean="0">
                <a:solidFill>
                  <a:srgbClr val="FF0000"/>
                </a:solidFill>
                <a:sym typeface="+mn-ea"/>
              </a:rPr>
              <a:t>轴</a:t>
            </a:r>
            <a:r>
              <a:rPr lang="zh-CN" altLang="en-US" sz="3100" b="1" smtClean="0">
                <a:solidFill>
                  <a:srgbClr val="000208"/>
                </a:solidFill>
                <a:sym typeface="+mn-ea"/>
              </a:rPr>
              <a:t>方向。</a:t>
            </a:r>
            <a:endParaRPr lang="zh-CN" altLang="en-US" sz="3100" b="1" smtClean="0">
              <a:solidFill>
                <a:srgbClr val="000208"/>
              </a:solidFill>
              <a:sym typeface="+mn-ea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1188085" y="2021205"/>
            <a:ext cx="2295525" cy="2510790"/>
            <a:chOff x="1871" y="3183"/>
            <a:chExt cx="3615" cy="3954"/>
          </a:xfrm>
        </p:grpSpPr>
        <p:graphicFrame>
          <p:nvGraphicFramePr>
            <p:cNvPr id="2050" name="Object 2"/>
            <p:cNvGraphicFramePr>
              <a:graphicFrameLocks noChangeAspect="1"/>
            </p:cNvGraphicFramePr>
            <p:nvPr/>
          </p:nvGraphicFramePr>
          <p:xfrm>
            <a:off x="2682" y="3183"/>
            <a:ext cx="2805" cy="19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Equation" r:id="rId1" imgW="15240000" imgH="10363200" progId="Equation.DSMT4">
                    <p:embed/>
                  </p:oleObj>
                </mc:Choice>
                <mc:Fallback>
                  <p:oleObj name="Equation" r:id="rId1" imgW="15240000" imgH="103632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682" y="3183"/>
                          <a:ext cx="2805" cy="191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1" name="Object 3"/>
            <p:cNvGraphicFramePr>
              <a:graphicFrameLocks noChangeAspect="1"/>
            </p:cNvGraphicFramePr>
            <p:nvPr/>
          </p:nvGraphicFramePr>
          <p:xfrm>
            <a:off x="2682" y="5227"/>
            <a:ext cx="2805" cy="19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name="Equation" r:id="rId3" imgW="15240000" imgH="10363200" progId="Equation.DSMT4">
                    <p:embed/>
                  </p:oleObj>
                </mc:Choice>
                <mc:Fallback>
                  <p:oleObj name="Equation" r:id="rId3" imgW="15240000" imgH="103632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682" y="5227"/>
                          <a:ext cx="2805" cy="191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左大括号 12"/>
            <p:cNvSpPr/>
            <p:nvPr/>
          </p:nvSpPr>
          <p:spPr>
            <a:xfrm>
              <a:off x="1871" y="4002"/>
              <a:ext cx="587" cy="2435"/>
            </a:xfrm>
            <a:prstGeom prst="leftBrace">
              <a:avLst>
                <a:gd name="adj1" fmla="val 4814"/>
                <a:gd name="adj2" fmla="val 45420"/>
              </a:avLst>
            </a:prstGeom>
            <a:ln w="28575" cmpd="sng">
              <a:solidFill>
                <a:srgbClr val="0F0FB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62" name="文本框 14361"/>
          <p:cNvSpPr txBox="1"/>
          <p:nvPr/>
        </p:nvSpPr>
        <p:spPr>
          <a:xfrm>
            <a:off x="728980" y="1233170"/>
            <a:ext cx="10734040" cy="1599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：一重为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G=10N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的光滑球，在斜面与竖直挡板间处于静止，斜面倾角为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θ=37</a:t>
            </a:r>
            <a:r>
              <a:rPr lang="en-US" altLang="zh-CN" sz="2800" b="1" baseline="300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。如图所示。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求：斜面和挡板对球的支持力各为多大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4363" name="图片 14362" descr="C:/Documents and Settings/cjun/Local Settings/Temp/WebCatcher/60_files/image008[2].gif"/>
          <p:cNvPicPr>
            <a:picLocks noChangeAspect="1"/>
          </p:cNvPicPr>
          <p:nvPr/>
        </p:nvPicPr>
        <p:blipFill>
          <a:blip r:embed="rId1" r:link="rId2"/>
          <a:srcRect r="47621" b="14590"/>
          <a:stretch>
            <a:fillRect/>
          </a:stretch>
        </p:blipFill>
        <p:spPr>
          <a:xfrm>
            <a:off x="8162608" y="2356485"/>
            <a:ext cx="2376487" cy="21447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/>
        </p:nvSpPr>
        <p:spPr>
          <a:xfrm>
            <a:off x="381635" y="333375"/>
            <a:ext cx="2838450" cy="89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>
                <a:solidFill>
                  <a:srgbClr val="FF0000"/>
                </a:solidFill>
              </a:rPr>
              <a:t>【课堂反馈】</a:t>
            </a:r>
            <a:endParaRPr lang="zh-CN" altLang="en-US" sz="36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>
            <a:off x="5945294" y="926465"/>
            <a:ext cx="2709333" cy="2353732"/>
            <a:chOff x="3183468" y="2286000"/>
            <a:chExt cx="2709333" cy="2353732"/>
          </a:xfrm>
        </p:grpSpPr>
        <p:cxnSp>
          <p:nvCxnSpPr>
            <p:cNvPr id="13" name="直接连接符 12"/>
            <p:cNvCxnSpPr/>
            <p:nvPr/>
          </p:nvCxnSpPr>
          <p:spPr bwMode="auto">
            <a:xfrm>
              <a:off x="3403600" y="2387600"/>
              <a:ext cx="23368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直接连接符 17"/>
            <p:cNvCxnSpPr/>
            <p:nvPr/>
          </p:nvCxnSpPr>
          <p:spPr bwMode="auto">
            <a:xfrm rot="5400000">
              <a:off x="4984399" y="3143600"/>
              <a:ext cx="1512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直接连接符 19"/>
            <p:cNvCxnSpPr/>
            <p:nvPr/>
          </p:nvCxnSpPr>
          <p:spPr bwMode="auto">
            <a:xfrm>
              <a:off x="4660399" y="3285067"/>
              <a:ext cx="1080000" cy="0"/>
            </a:xfrm>
            <a:prstGeom prst="line">
              <a:avLst/>
            </a:prstGeom>
            <a:ln w="2222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 bwMode="auto">
            <a:xfrm>
              <a:off x="3501100" y="2403898"/>
              <a:ext cx="1130802" cy="880533"/>
            </a:xfrm>
            <a:prstGeom prst="line">
              <a:avLst/>
            </a:prstGeom>
            <a:ln w="2222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 bwMode="auto">
            <a:xfrm rot="5400000">
              <a:off x="4244532" y="3717867"/>
              <a:ext cx="828000" cy="0"/>
            </a:xfrm>
            <a:prstGeom prst="line">
              <a:avLst/>
            </a:prstGeom>
            <a:ln w="2222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9" name="矩形 38"/>
            <p:cNvSpPr/>
            <p:nvPr/>
          </p:nvSpPr>
          <p:spPr bwMode="auto">
            <a:xfrm>
              <a:off x="4402666" y="4131732"/>
              <a:ext cx="508000" cy="508000"/>
            </a:xfrm>
            <a:prstGeom prst="rect">
              <a:avLst/>
            </a:prstGeom>
            <a:solidFill>
              <a:srgbClr val="EFC457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3200" i="1" smtClean="0">
                  <a:ea typeface="宋体" panose="02010600030101010101" pitchFamily="2" charset="-122"/>
                </a:rPr>
                <a:t>G</a:t>
              </a:r>
              <a:endParaRPr kumimoji="0" lang="zh-CN" altLang="en-US" sz="320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40" name="TextBox 18"/>
            <p:cNvSpPr txBox="1"/>
            <p:nvPr/>
          </p:nvSpPr>
          <p:spPr>
            <a:xfrm>
              <a:off x="4334934" y="3166533"/>
              <a:ext cx="50800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i="1" smtClean="0"/>
                <a:t>O</a:t>
              </a:r>
              <a:endParaRPr lang="zh-CN" altLang="en-US" sz="2400" i="1"/>
            </a:p>
          </p:txBody>
        </p:sp>
        <p:sp>
          <p:nvSpPr>
            <p:cNvPr id="41" name="TextBox 19"/>
            <p:cNvSpPr txBox="1"/>
            <p:nvPr/>
          </p:nvSpPr>
          <p:spPr>
            <a:xfrm>
              <a:off x="3183468" y="2286000"/>
              <a:ext cx="508000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i="1" smtClean="0"/>
                <a:t>A</a:t>
              </a:r>
              <a:endParaRPr lang="zh-CN" altLang="en-US" sz="2800" i="1"/>
            </a:p>
          </p:txBody>
        </p:sp>
        <p:sp>
          <p:nvSpPr>
            <p:cNvPr id="42" name="TextBox 20"/>
            <p:cNvSpPr txBox="1"/>
            <p:nvPr/>
          </p:nvSpPr>
          <p:spPr>
            <a:xfrm>
              <a:off x="5384801" y="3183466"/>
              <a:ext cx="508000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i="1" smtClean="0"/>
                <a:t>B</a:t>
              </a:r>
              <a:endParaRPr lang="zh-CN" altLang="en-US" sz="2800" i="1"/>
            </a:p>
          </p:txBody>
        </p:sp>
        <p:cxnSp>
          <p:nvCxnSpPr>
            <p:cNvPr id="43" name="直接连接符 42"/>
            <p:cNvCxnSpPr/>
            <p:nvPr/>
          </p:nvCxnSpPr>
          <p:spPr bwMode="auto">
            <a:xfrm flipH="1">
              <a:off x="4658532" y="2573867"/>
              <a:ext cx="0" cy="66040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4" name="弧形 43"/>
            <p:cNvSpPr/>
            <p:nvPr/>
          </p:nvSpPr>
          <p:spPr bwMode="auto">
            <a:xfrm rot="15845627">
              <a:off x="4419600" y="3064933"/>
              <a:ext cx="541866" cy="541866"/>
            </a:xfrm>
            <a:prstGeom prst="arc">
              <a:avLst>
                <a:gd name="adj1" fmla="val 18990061"/>
                <a:gd name="adj2" fmla="val 0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5" name="TextBox 25"/>
            <p:cNvSpPr txBox="1"/>
            <p:nvPr/>
          </p:nvSpPr>
          <p:spPr>
            <a:xfrm>
              <a:off x="4334936" y="2743200"/>
              <a:ext cx="50800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i="1" smtClean="0">
                  <a:latin typeface="Times New Roman" panose="02020603050405020304"/>
                  <a:cs typeface="Times New Roman" panose="02020603050405020304"/>
                </a:rPr>
                <a:t>θ</a:t>
              </a:r>
              <a:endParaRPr lang="zh-CN" altLang="en-US" sz="2400" i="1"/>
            </a:p>
          </p:txBody>
        </p:sp>
      </p:grp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A750E-F17A-45DC-9FEA-70790BE7A73E}" type="slidenum">
              <a:rPr lang="en-US" smtClean="0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6453505" y="1079712"/>
            <a:ext cx="2177627" cy="2033692"/>
            <a:chOff x="14719" y="1509"/>
            <a:chExt cx="3429" cy="3203"/>
          </a:xfrm>
        </p:grpSpPr>
        <p:cxnSp>
          <p:nvCxnSpPr>
            <p:cNvPr id="6" name="直接箭头连接符 5"/>
            <p:cNvCxnSpPr/>
            <p:nvPr/>
          </p:nvCxnSpPr>
          <p:spPr bwMode="auto">
            <a:xfrm flipH="1">
              <a:off x="16245" y="2875"/>
              <a:ext cx="0" cy="1531"/>
            </a:xfrm>
            <a:prstGeom prst="straightConnector1">
              <a:avLst/>
            </a:prstGeom>
            <a:ln w="34925">
              <a:solidFill>
                <a:srgbClr val="000208"/>
              </a:solidFill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直接箭头连接符 7"/>
            <p:cNvCxnSpPr/>
            <p:nvPr/>
          </p:nvCxnSpPr>
          <p:spPr bwMode="auto">
            <a:xfrm rot="16200000" flipH="1">
              <a:off x="16899" y="2162"/>
              <a:ext cx="0" cy="1361"/>
            </a:xfrm>
            <a:prstGeom prst="straightConnector1">
              <a:avLst/>
            </a:prstGeom>
            <a:ln w="38100">
              <a:solidFill>
                <a:srgbClr val="0070C0"/>
              </a:solidFill>
              <a:headEnd type="none" w="med" len="med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直接箭头连接符 13"/>
            <p:cNvCxnSpPr/>
            <p:nvPr/>
          </p:nvCxnSpPr>
          <p:spPr bwMode="auto">
            <a:xfrm>
              <a:off x="14719" y="1664"/>
              <a:ext cx="1526" cy="1211"/>
            </a:xfrm>
            <a:prstGeom prst="straightConnector1">
              <a:avLst/>
            </a:prstGeom>
            <a:ln w="47625">
              <a:headEnd type="arrow" w="med" len="med"/>
              <a:tailEnd type="non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6922" y="2794"/>
              <a:ext cx="1227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i="1" smtClean="0"/>
                <a:t>T</a:t>
              </a:r>
              <a:r>
                <a:rPr lang="en-US" altLang="zh-CN" sz="2800" baseline="-25000" smtClean="0"/>
                <a:t>B</a:t>
              </a:r>
              <a:endParaRPr lang="zh-CN" altLang="en-US" sz="2800" baseline="-2500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402" y="1509"/>
              <a:ext cx="1200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i="1" smtClean="0"/>
                <a:t>T</a:t>
              </a:r>
              <a:r>
                <a:rPr lang="en-US" altLang="zh-CN" sz="2800" baseline="-25000" smtClean="0"/>
                <a:t>A</a:t>
              </a:r>
              <a:endParaRPr lang="zh-CN" altLang="en-US" sz="2800" baseline="-2500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393" y="3890"/>
              <a:ext cx="1013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i="1" smtClean="0"/>
                <a:t>G</a:t>
              </a:r>
              <a:endParaRPr lang="zh-CN" altLang="en-US" sz="2800" baseline="-25000"/>
            </a:p>
          </p:txBody>
        </p:sp>
      </p:grpSp>
      <p:sp>
        <p:nvSpPr>
          <p:cNvPr id="5" name="内容占位符 2"/>
          <p:cNvSpPr>
            <a:spLocks noGrp="1"/>
          </p:cNvSpPr>
          <p:nvPr/>
        </p:nvSpPr>
        <p:spPr>
          <a:xfrm>
            <a:off x="438785" y="344805"/>
            <a:ext cx="4419600" cy="631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zh-CN" altLang="en-US" smtClean="0">
                <a:solidFill>
                  <a:srgbClr val="0070C0"/>
                </a:solidFill>
              </a:rPr>
              <a:t>例题</a:t>
            </a:r>
            <a:r>
              <a:rPr lang="en-US" altLang="zh-CN" smtClean="0">
                <a:solidFill>
                  <a:srgbClr val="0070C0"/>
                </a:solidFill>
              </a:rPr>
              <a:t>2</a:t>
            </a:r>
            <a:r>
              <a:rPr lang="en-US" altLang="zh-CN" smtClean="0"/>
              <a:t>  </a:t>
            </a:r>
            <a:r>
              <a:rPr lang="zh-CN" altLang="en-US" smtClean="0">
                <a:sym typeface="+mn-ea"/>
              </a:rPr>
              <a:t>教材</a:t>
            </a:r>
            <a:r>
              <a:rPr lang="en-US" altLang="zh-CN" smtClean="0">
                <a:sym typeface="+mn-ea"/>
              </a:rPr>
              <a:t>74</a:t>
            </a:r>
            <a:r>
              <a:rPr lang="zh-CN" altLang="en-US" smtClean="0">
                <a:sym typeface="+mn-ea"/>
              </a:rPr>
              <a:t>页</a:t>
            </a:r>
            <a:r>
              <a:rPr lang="en-US" altLang="zh-CN" smtClean="0">
                <a:sym typeface="+mn-ea"/>
              </a:rPr>
              <a:t>【</a:t>
            </a:r>
            <a:r>
              <a:rPr lang="zh-CN" altLang="en-US" smtClean="0">
                <a:sym typeface="+mn-ea"/>
              </a:rPr>
              <a:t>例题</a:t>
            </a:r>
            <a:r>
              <a:rPr lang="en-US" altLang="zh-CN" smtClean="0">
                <a:sym typeface="+mn-ea"/>
              </a:rPr>
              <a:t>2</a:t>
            </a:r>
            <a:r>
              <a:rPr lang="en-US" altLang="zh-CN" smtClean="0">
                <a:sym typeface="+mn-ea"/>
              </a:rPr>
              <a:t>】</a:t>
            </a: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en-US" altLang="zh-CN" smtClean="0"/>
          </a:p>
        </p:txBody>
      </p:sp>
      <p:sp>
        <p:nvSpPr>
          <p:cNvPr id="11" name="内容占位符 2"/>
          <p:cNvSpPr txBox="1"/>
          <p:nvPr/>
        </p:nvSpPr>
        <p:spPr bwMode="auto">
          <a:xfrm>
            <a:off x="567690" y="1113790"/>
            <a:ext cx="4677410" cy="6375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求绳</a:t>
            </a:r>
            <a:r>
              <a:rPr kumimoji="0" lang="en-US" altLang="zh-CN" sz="3200" b="0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OA</a:t>
            </a:r>
            <a:r>
              <a:rPr kumimoji="0" lang="zh-CN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与</a:t>
            </a:r>
            <a:r>
              <a:rPr kumimoji="0" lang="en-US" altLang="zh-CN" sz="3200" b="0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OB</a:t>
            </a:r>
            <a:r>
              <a:rPr kumimoji="0" lang="zh-CN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中的拉力</a:t>
            </a:r>
            <a:r>
              <a:rPr kumimoji="0" lang="en-US" altLang="zh-CN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;</a:t>
            </a:r>
            <a:endParaRPr kumimoji="0" lang="en-US" altLang="zh-CN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+mn-cs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4" name="矩形 3"/>
          <p:cNvSpPr/>
          <p:nvPr/>
        </p:nvSpPr>
        <p:spPr>
          <a:xfrm flipH="1">
            <a:off x="799465" y="582295"/>
            <a:ext cx="230505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Franklin Gothic Book" panose="020B0503020102020204" pitchFamily="34" charset="0"/>
                <a:ea typeface="黑体" panose="02010609060101010101" pitchFamily="49" charset="-122"/>
              </a:rPr>
              <a:t>【方法总结】</a:t>
            </a:r>
            <a:endParaRPr lang="zh-CN" altLang="en-US" sz="3200" b="1" dirty="0">
              <a:solidFill>
                <a:srgbClr val="FF0000"/>
              </a:solidFill>
              <a:latin typeface="Franklin Gothic Book" panose="020B0503020102020204" pitchFamily="34" charset="0"/>
              <a:ea typeface="黑体" panose="02010609060101010101" pitchFamily="49" charset="-122"/>
            </a:endParaRPr>
          </a:p>
        </p:txBody>
      </p:sp>
      <p:sp>
        <p:nvSpPr>
          <p:cNvPr id="7176" name="文本框 7175"/>
          <p:cNvSpPr txBox="1"/>
          <p:nvPr/>
        </p:nvSpPr>
        <p:spPr>
          <a:xfrm>
            <a:off x="1083310" y="1387793"/>
            <a:ext cx="8316913" cy="3538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latin typeface="Arial" panose="020B0604020202020204" pitchFamily="34" charset="0"/>
              </a:rPr>
              <a:t>   </a:t>
            </a:r>
            <a:r>
              <a:rPr lang="zh-CN" altLang="en-US" sz="3200" b="1" dirty="0">
                <a:latin typeface="Arial" panose="020B0604020202020204" pitchFamily="34" charset="0"/>
              </a:rPr>
              <a:t>利用平衡条件解决实际问题的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基本步骤</a:t>
            </a:r>
            <a:r>
              <a:rPr lang="zh-CN" altLang="en-US" sz="3200" b="1" dirty="0">
                <a:latin typeface="Arial" panose="020B0604020202020204" pitchFamily="34" charset="0"/>
              </a:rPr>
              <a:t>：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r>
              <a:rPr lang="en-US" altLang="zh-CN" sz="3200" b="1" dirty="0">
                <a:latin typeface="Arial" panose="020B0604020202020204" pitchFamily="34" charset="0"/>
              </a:rPr>
              <a:t>a.</a:t>
            </a:r>
            <a:r>
              <a:rPr lang="zh-CN" altLang="en-US" sz="3200" b="1" dirty="0">
                <a:latin typeface="Arial" panose="020B0604020202020204" pitchFamily="34" charset="0"/>
              </a:rPr>
              <a:t>选择研究对象，画出受力示意图；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r>
              <a:rPr lang="en-US" altLang="zh-CN" sz="3200" b="1" dirty="0">
                <a:latin typeface="Arial" panose="020B0604020202020204" pitchFamily="34" charset="0"/>
              </a:rPr>
              <a:t>b.</a:t>
            </a:r>
            <a:r>
              <a:rPr lang="zh-CN" altLang="en-US" sz="3200" b="1" dirty="0">
                <a:latin typeface="Arial" panose="020B0604020202020204" pitchFamily="34" charset="0"/>
              </a:rPr>
              <a:t>建立直角坐标系，并将相关外力进行正交分解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r>
              <a:rPr lang="en-US" altLang="zh-CN" sz="3200" b="1" dirty="0">
                <a:latin typeface="Arial" panose="020B0604020202020204" pitchFamily="34" charset="0"/>
              </a:rPr>
              <a:t>c.</a:t>
            </a:r>
            <a:r>
              <a:rPr lang="zh-CN" altLang="en-US" sz="3200" b="1" dirty="0">
                <a:latin typeface="Arial" panose="020B0604020202020204" pitchFamily="34" charset="0"/>
              </a:rPr>
              <a:t>根据平衡条件，列出力平衡方程（组）；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r>
              <a:rPr lang="en-US" altLang="zh-CN" sz="3200" b="1" dirty="0">
                <a:latin typeface="Arial" panose="020B0604020202020204" pitchFamily="34" charset="0"/>
              </a:rPr>
              <a:t>d.</a:t>
            </a:r>
            <a:r>
              <a:rPr lang="zh-CN" altLang="en-US" sz="3200" b="1" dirty="0">
                <a:latin typeface="Arial" panose="020B0604020202020204" pitchFamily="34" charset="0"/>
              </a:rPr>
              <a:t>解方程（组），求得未知力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r>
              <a:rPr lang="en-US" altLang="zh-CN" sz="3200" b="1" dirty="0">
                <a:latin typeface="Arial" panose="020B0604020202020204" pitchFamily="34" charset="0"/>
              </a:rPr>
              <a:t>e.</a:t>
            </a:r>
            <a:r>
              <a:rPr lang="zh-CN" altLang="en-US" sz="3200" b="1" dirty="0">
                <a:latin typeface="Arial" panose="020B0604020202020204" pitchFamily="34" charset="0"/>
              </a:rPr>
              <a:t>对结果进行必要的说明或讨论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AS_UNIQUEID" val="623"/>
</p:tagLst>
</file>

<file path=ppt/tags/tag10.xml><?xml version="1.0" encoding="utf-8"?>
<p:tagLst xmlns:p="http://schemas.openxmlformats.org/presentationml/2006/main">
  <p:tag name="AS_UNIQUEID" val="633"/>
</p:tagLst>
</file>

<file path=ppt/tags/tag100.xml><?xml version="1.0" encoding="utf-8"?>
<p:tagLst xmlns:p="http://schemas.openxmlformats.org/presentationml/2006/main">
  <p:tag name="AS_UNIQUEID" val="751"/>
</p:tagLst>
</file>

<file path=ppt/tags/tag101.xml><?xml version="1.0" encoding="utf-8"?>
<p:tagLst xmlns:p="http://schemas.openxmlformats.org/presentationml/2006/main">
  <p:tag name="AS_UNIQUEID" val="752"/>
</p:tagLst>
</file>

<file path=ppt/tags/tag102.xml><?xml version="1.0" encoding="utf-8"?>
<p:tagLst xmlns:p="http://schemas.openxmlformats.org/presentationml/2006/main">
  <p:tag name="AS_UNIQUEID" val="753"/>
</p:tagLst>
</file>

<file path=ppt/tags/tag103.xml><?xml version="1.0" encoding="utf-8"?>
<p:tagLst xmlns:p="http://schemas.openxmlformats.org/presentationml/2006/main">
  <p:tag name="AS_UNIQUEID" val="754"/>
</p:tagLst>
</file>

<file path=ppt/tags/tag104.xml><?xml version="1.0" encoding="utf-8"?>
<p:tagLst xmlns:p="http://schemas.openxmlformats.org/presentationml/2006/main">
  <p:tag name="AS_UNIQUEID" val="755"/>
</p:tagLst>
</file>

<file path=ppt/tags/tag105.xml><?xml version="1.0" encoding="utf-8"?>
<p:tagLst xmlns:p="http://schemas.openxmlformats.org/presentationml/2006/main">
  <p:tag name="AS_UNIQUEID" val="756"/>
</p:tagLst>
</file>

<file path=ppt/tags/tag106.xml><?xml version="1.0" encoding="utf-8"?>
<p:tagLst xmlns:p="http://schemas.openxmlformats.org/presentationml/2006/main">
  <p:tag name="AS_UNIQUEID" val="757"/>
</p:tagLst>
</file>

<file path=ppt/tags/tag107.xml><?xml version="1.0" encoding="utf-8"?>
<p:tagLst xmlns:p="http://schemas.openxmlformats.org/presentationml/2006/main">
  <p:tag name="AS_UNIQUEID" val="758"/>
</p:tagLst>
</file>

<file path=ppt/tags/tag108.xml><?xml version="1.0" encoding="utf-8"?>
<p:tagLst xmlns:p="http://schemas.openxmlformats.org/presentationml/2006/main">
  <p:tag name="AS_UNIQUEID" val="759"/>
</p:tagLst>
</file>

<file path=ppt/tags/tag109.xml><?xml version="1.0" encoding="utf-8"?>
<p:tagLst xmlns:p="http://schemas.openxmlformats.org/presentationml/2006/main">
  <p:tag name="AS_UNIQUEID" val="760"/>
</p:tagLst>
</file>

<file path=ppt/tags/tag11.xml><?xml version="1.0" encoding="utf-8"?>
<p:tagLst xmlns:p="http://schemas.openxmlformats.org/presentationml/2006/main">
  <p:tag name="AS_UNIQUEID" val="635"/>
</p:tagLst>
</file>

<file path=ppt/tags/tag110.xml><?xml version="1.0" encoding="utf-8"?>
<p:tagLst xmlns:p="http://schemas.openxmlformats.org/presentationml/2006/main">
  <p:tag name="AS_UNIQUEID" val="761"/>
</p:tagLst>
</file>

<file path=ppt/tags/tag111.xml><?xml version="1.0" encoding="utf-8"?>
<p:tagLst xmlns:p="http://schemas.openxmlformats.org/presentationml/2006/main">
  <p:tag name="AS_UNIQUEID" val="762"/>
</p:tagLst>
</file>

<file path=ppt/tags/tag112.xml><?xml version="1.0" encoding="utf-8"?>
<p:tagLst xmlns:p="http://schemas.openxmlformats.org/presentationml/2006/main">
  <p:tag name="AS_UNIQUEID" val="763"/>
</p:tagLst>
</file>

<file path=ppt/tags/tag113.xml><?xml version="1.0" encoding="utf-8"?>
<p:tagLst xmlns:p="http://schemas.openxmlformats.org/presentationml/2006/main">
  <p:tag name="AS_UNIQUEID" val="764"/>
</p:tagLst>
</file>

<file path=ppt/tags/tag114.xml><?xml version="1.0" encoding="utf-8"?>
<p:tagLst xmlns:p="http://schemas.openxmlformats.org/presentationml/2006/main">
  <p:tag name="AS_UNIQUEID" val="765"/>
</p:tagLst>
</file>

<file path=ppt/tags/tag115.xml><?xml version="1.0" encoding="utf-8"?>
<p:tagLst xmlns:p="http://schemas.openxmlformats.org/presentationml/2006/main">
  <p:tag name="AS_UNIQUEID" val="766"/>
</p:tagLst>
</file>

<file path=ppt/tags/tag116.xml><?xml version="1.0" encoding="utf-8"?>
<p:tagLst xmlns:p="http://schemas.openxmlformats.org/presentationml/2006/main">
  <p:tag name="AS_UNIQUEID" val="767"/>
</p:tagLst>
</file>

<file path=ppt/tags/tag117.xml><?xml version="1.0" encoding="utf-8"?>
<p:tagLst xmlns:p="http://schemas.openxmlformats.org/presentationml/2006/main">
  <p:tag name="AS_UNIQUEID" val="768"/>
</p:tagLst>
</file>

<file path=ppt/tags/tag118.xml><?xml version="1.0" encoding="utf-8"?>
<p:tagLst xmlns:p="http://schemas.openxmlformats.org/presentationml/2006/main">
  <p:tag name="AS_UNIQUEID" val="769"/>
</p:tagLst>
</file>

<file path=ppt/tags/tag119.xml><?xml version="1.0" encoding="utf-8"?>
<p:tagLst xmlns:p="http://schemas.openxmlformats.org/presentationml/2006/main">
  <p:tag name="AS_UNIQUEID" val="770"/>
</p:tagLst>
</file>

<file path=ppt/tags/tag12.xml><?xml version="1.0" encoding="utf-8"?>
<p:tagLst xmlns:p="http://schemas.openxmlformats.org/presentationml/2006/main">
  <p:tag name="AS_UNIQUEID" val="636"/>
</p:tagLst>
</file>

<file path=ppt/tags/tag120.xml><?xml version="1.0" encoding="utf-8"?>
<p:tagLst xmlns:p="http://schemas.openxmlformats.org/presentationml/2006/main">
  <p:tag name="AS_UNIQUEID" val="771"/>
</p:tagLst>
</file>

<file path=ppt/tags/tag121.xml><?xml version="1.0" encoding="utf-8"?>
<p:tagLst xmlns:p="http://schemas.openxmlformats.org/presentationml/2006/main">
  <p:tag name="AS_UNIQUEID" val="772"/>
</p:tagLst>
</file>

<file path=ppt/tags/tag122.xml><?xml version="1.0" encoding="utf-8"?>
<p:tagLst xmlns:p="http://schemas.openxmlformats.org/presentationml/2006/main">
  <p:tag name="AS_UNIQUEID" val="773"/>
</p:tagLst>
</file>

<file path=ppt/tags/tag123.xml><?xml version="1.0" encoding="utf-8"?>
<p:tagLst xmlns:p="http://schemas.openxmlformats.org/presentationml/2006/main">
  <p:tag name="AS_UNIQUEID" val="774"/>
</p:tagLst>
</file>

<file path=ppt/tags/tag124.xml><?xml version="1.0" encoding="utf-8"?>
<p:tagLst xmlns:p="http://schemas.openxmlformats.org/presentationml/2006/main">
  <p:tag name="AS_UNIQUEID" val="775"/>
</p:tagLst>
</file>

<file path=ppt/tags/tag125.xml><?xml version="1.0" encoding="utf-8"?>
<p:tagLst xmlns:p="http://schemas.openxmlformats.org/presentationml/2006/main">
  <p:tag name="AS_UNIQUEID" val="776"/>
</p:tagLst>
</file>

<file path=ppt/tags/tag126.xml><?xml version="1.0" encoding="utf-8"?>
<p:tagLst xmlns:p="http://schemas.openxmlformats.org/presentationml/2006/main">
  <p:tag name="AS_UNIQUEID" val="777"/>
</p:tagLst>
</file>

<file path=ppt/tags/tag127.xml><?xml version="1.0" encoding="utf-8"?>
<p:tagLst xmlns:p="http://schemas.openxmlformats.org/presentationml/2006/main">
  <p:tag name="AS_UNIQUEID" val="778"/>
</p:tagLst>
</file>

<file path=ppt/tags/tag128.xml><?xml version="1.0" encoding="utf-8"?>
<p:tagLst xmlns:p="http://schemas.openxmlformats.org/presentationml/2006/main">
  <p:tag name="AS_UNIQUEID" val="779"/>
</p:tagLst>
</file>

<file path=ppt/tags/tag129.xml><?xml version="1.0" encoding="utf-8"?>
<p:tagLst xmlns:p="http://schemas.openxmlformats.org/presentationml/2006/main">
  <p:tag name="AS_UNIQUEID" val="780"/>
</p:tagLst>
</file>

<file path=ppt/tags/tag13.xml><?xml version="1.0" encoding="utf-8"?>
<p:tagLst xmlns:p="http://schemas.openxmlformats.org/presentationml/2006/main">
  <p:tag name="AS_UNIQUEID" val="637"/>
</p:tagLst>
</file>

<file path=ppt/tags/tag130.xml><?xml version="1.0" encoding="utf-8"?>
<p:tagLst xmlns:p="http://schemas.openxmlformats.org/presentationml/2006/main">
  <p:tag name="AS_UNIQUEID" val="781"/>
</p:tagLst>
</file>

<file path=ppt/tags/tag131.xml><?xml version="1.0" encoding="utf-8"?>
<p:tagLst xmlns:p="http://schemas.openxmlformats.org/presentationml/2006/main">
  <p:tag name="AS_UNIQUEID" val="782"/>
</p:tagLst>
</file>

<file path=ppt/tags/tag132.xml><?xml version="1.0" encoding="utf-8"?>
<p:tagLst xmlns:p="http://schemas.openxmlformats.org/presentationml/2006/main">
  <p:tag name="AS_UNIQUEID" val="783"/>
</p:tagLst>
</file>

<file path=ppt/tags/tag133.xml><?xml version="1.0" encoding="utf-8"?>
<p:tagLst xmlns:p="http://schemas.openxmlformats.org/presentationml/2006/main">
  <p:tag name="AS_UNIQUEID" val="784"/>
</p:tagLst>
</file>

<file path=ppt/tags/tag134.xml><?xml version="1.0" encoding="utf-8"?>
<p:tagLst xmlns:p="http://schemas.openxmlformats.org/presentationml/2006/main">
  <p:tag name="AS_UNIQUEID" val="785"/>
</p:tagLst>
</file>

<file path=ppt/tags/tag135.xml><?xml version="1.0" encoding="utf-8"?>
<p:tagLst xmlns:p="http://schemas.openxmlformats.org/presentationml/2006/main">
  <p:tag name="AS_UNIQUEID" val="786"/>
</p:tagLst>
</file>

<file path=ppt/tags/tag136.xml><?xml version="1.0" encoding="utf-8"?>
<p:tagLst xmlns:p="http://schemas.openxmlformats.org/presentationml/2006/main">
  <p:tag name="AS_UNIQUEID" val="787"/>
</p:tagLst>
</file>

<file path=ppt/tags/tag137.xml><?xml version="1.0" encoding="utf-8"?>
<p:tagLst xmlns:p="http://schemas.openxmlformats.org/presentationml/2006/main">
  <p:tag name="AS_UNIQUEID" val="788"/>
</p:tagLst>
</file>

<file path=ppt/tags/tag138.xml><?xml version="1.0" encoding="utf-8"?>
<p:tagLst xmlns:p="http://schemas.openxmlformats.org/presentationml/2006/main">
  <p:tag name="AS_UNIQUEID" val="789"/>
</p:tagLst>
</file>

<file path=ppt/tags/tag139.xml><?xml version="1.0" encoding="utf-8"?>
<p:tagLst xmlns:p="http://schemas.openxmlformats.org/presentationml/2006/main">
  <p:tag name="AS_UNIQUEID" val="790"/>
</p:tagLst>
</file>

<file path=ppt/tags/tag14.xml><?xml version="1.0" encoding="utf-8"?>
<p:tagLst xmlns:p="http://schemas.openxmlformats.org/presentationml/2006/main">
  <p:tag name="AS_UNIQUEID" val="638"/>
</p:tagLst>
</file>

<file path=ppt/tags/tag140.xml><?xml version="1.0" encoding="utf-8"?>
<p:tagLst xmlns:p="http://schemas.openxmlformats.org/presentationml/2006/main">
  <p:tag name="AS_UNIQUEID" val="795"/>
</p:tagLst>
</file>

<file path=ppt/tags/tag141.xml><?xml version="1.0" encoding="utf-8"?>
<p:tagLst xmlns:p="http://schemas.openxmlformats.org/presentationml/2006/main">
  <p:tag name="AS_UNIQUEID" val="513"/>
</p:tagLst>
</file>

<file path=ppt/tags/tag142.xml><?xml version="1.0" encoding="utf-8"?>
<p:tagLst xmlns:p="http://schemas.openxmlformats.org/presentationml/2006/main">
  <p:tag name="AS_UNIQUEID" val="523"/>
</p:tagLst>
</file>

<file path=ppt/tags/tag143.xml><?xml version="1.0" encoding="utf-8"?>
<p:tagLst xmlns:p="http://schemas.openxmlformats.org/presentationml/2006/main">
  <p:tag name="AS_UNIQUEID" val="811"/>
</p:tagLst>
</file>

<file path=ppt/tags/tag144.xml><?xml version="1.0" encoding="utf-8"?>
<p:tagLst xmlns:p="http://schemas.openxmlformats.org/presentationml/2006/main">
  <p:tag name="AS_UNIQUEID" val="798"/>
</p:tagLst>
</file>

<file path=ppt/tags/tag145.xml><?xml version="1.0" encoding="utf-8"?>
<p:tagLst xmlns:p="http://schemas.openxmlformats.org/presentationml/2006/main">
  <p:tag name="AS_UNIQUEID" val="799"/>
</p:tagLst>
</file>

<file path=ppt/tags/tag146.xml><?xml version="1.0" encoding="utf-8"?>
<p:tagLst xmlns:p="http://schemas.openxmlformats.org/presentationml/2006/main">
  <p:tag name="AS_UNIQUEID" val="800"/>
</p:tagLst>
</file>

<file path=ppt/tags/tag147.xml><?xml version="1.0" encoding="utf-8"?>
<p:tagLst xmlns:p="http://schemas.openxmlformats.org/presentationml/2006/main">
  <p:tag name="AS_UNIQUEID" val="800"/>
</p:tagLst>
</file>

<file path=ppt/tags/tag148.xml><?xml version="1.0" encoding="utf-8"?>
<p:tagLst xmlns:p="http://schemas.openxmlformats.org/presentationml/2006/main">
  <p:tag name="AS_UNIQUEID" val="698"/>
</p:tagLst>
</file>

<file path=ppt/tags/tag149.xml><?xml version="1.0" encoding="utf-8"?>
<p:tagLst xmlns:p="http://schemas.openxmlformats.org/presentationml/2006/main">
  <p:tag name="AS_UNIQUEID" val="699"/>
</p:tagLst>
</file>

<file path=ppt/tags/tag15.xml><?xml version="1.0" encoding="utf-8"?>
<p:tagLst xmlns:p="http://schemas.openxmlformats.org/presentationml/2006/main">
  <p:tag name="AS_UNIQUEID" val="639"/>
</p:tagLst>
</file>

<file path=ppt/tags/tag150.xml><?xml version="1.0" encoding="utf-8"?>
<p:tagLst xmlns:p="http://schemas.openxmlformats.org/presentationml/2006/main">
  <p:tag name="AS_UNIQUEID" val="700"/>
</p:tagLst>
</file>

<file path=ppt/tags/tag151.xml><?xml version="1.0" encoding="utf-8"?>
<p:tagLst xmlns:p="http://schemas.openxmlformats.org/presentationml/2006/main">
  <p:tag name="AS_UNIQUEID" val="701"/>
</p:tagLst>
</file>

<file path=ppt/tags/tag152.xml><?xml version="1.0" encoding="utf-8"?>
<p:tagLst xmlns:p="http://schemas.openxmlformats.org/presentationml/2006/main">
  <p:tag name="AS_UNIQUEID" val="702"/>
</p:tagLst>
</file>

<file path=ppt/tags/tag153.xml><?xml version="1.0" encoding="utf-8"?>
<p:tagLst xmlns:p="http://schemas.openxmlformats.org/presentationml/2006/main">
  <p:tag name="AS_UNIQUEID" val="703"/>
</p:tagLst>
</file>

<file path=ppt/tags/tag154.xml><?xml version="1.0" encoding="utf-8"?>
<p:tagLst xmlns:p="http://schemas.openxmlformats.org/presentationml/2006/main">
  <p:tag name="AS_OS" val="Unix 3.10 unknown"/>
  <p:tag name="AS_RELEASE_DATE" val="2017.06.20"/>
  <p:tag name="AS_TITLE" val="Aspose.Slides for Java"/>
  <p:tag name="AS_VERSION" val="17.6"/>
</p:tagLst>
</file>

<file path=ppt/tags/tag16.xml><?xml version="1.0" encoding="utf-8"?>
<p:tagLst xmlns:p="http://schemas.openxmlformats.org/presentationml/2006/main">
  <p:tag name="AS_UNIQUEID" val="641"/>
</p:tagLst>
</file>

<file path=ppt/tags/tag17.xml><?xml version="1.0" encoding="utf-8"?>
<p:tagLst xmlns:p="http://schemas.openxmlformats.org/presentationml/2006/main">
  <p:tag name="AS_UNIQUEID" val="642"/>
</p:tagLst>
</file>

<file path=ppt/tags/tag18.xml><?xml version="1.0" encoding="utf-8"?>
<p:tagLst xmlns:p="http://schemas.openxmlformats.org/presentationml/2006/main">
  <p:tag name="AS_UNIQUEID" val="643"/>
</p:tagLst>
</file>

<file path=ppt/tags/tag19.xml><?xml version="1.0" encoding="utf-8"?>
<p:tagLst xmlns:p="http://schemas.openxmlformats.org/presentationml/2006/main">
  <p:tag name="AS_UNIQUEID" val="644"/>
</p:tagLst>
</file>

<file path=ppt/tags/tag2.xml><?xml version="1.0" encoding="utf-8"?>
<p:tagLst xmlns:p="http://schemas.openxmlformats.org/presentationml/2006/main">
  <p:tag name="AS_UNIQUEID" val="624"/>
</p:tagLst>
</file>

<file path=ppt/tags/tag20.xml><?xml version="1.0" encoding="utf-8"?>
<p:tagLst xmlns:p="http://schemas.openxmlformats.org/presentationml/2006/main">
  <p:tag name="AS_UNIQUEID" val="645"/>
</p:tagLst>
</file>

<file path=ppt/tags/tag21.xml><?xml version="1.0" encoding="utf-8"?>
<p:tagLst xmlns:p="http://schemas.openxmlformats.org/presentationml/2006/main">
  <p:tag name="AS_UNIQUEID" val="646"/>
</p:tagLst>
</file>

<file path=ppt/tags/tag22.xml><?xml version="1.0" encoding="utf-8"?>
<p:tagLst xmlns:p="http://schemas.openxmlformats.org/presentationml/2006/main">
  <p:tag name="AS_UNIQUEID" val="648"/>
</p:tagLst>
</file>

<file path=ppt/tags/tag23.xml><?xml version="1.0" encoding="utf-8"?>
<p:tagLst xmlns:p="http://schemas.openxmlformats.org/presentationml/2006/main">
  <p:tag name="AS_UNIQUEID" val="649"/>
</p:tagLst>
</file>

<file path=ppt/tags/tag24.xml><?xml version="1.0" encoding="utf-8"?>
<p:tagLst xmlns:p="http://schemas.openxmlformats.org/presentationml/2006/main">
  <p:tag name="AS_UNIQUEID" val="650"/>
</p:tagLst>
</file>

<file path=ppt/tags/tag25.xml><?xml version="1.0" encoding="utf-8"?>
<p:tagLst xmlns:p="http://schemas.openxmlformats.org/presentationml/2006/main">
  <p:tag name="AS_UNIQUEID" val="651"/>
</p:tagLst>
</file>

<file path=ppt/tags/tag26.xml><?xml version="1.0" encoding="utf-8"?>
<p:tagLst xmlns:p="http://schemas.openxmlformats.org/presentationml/2006/main">
  <p:tag name="AS_UNIQUEID" val="652"/>
</p:tagLst>
</file>

<file path=ppt/tags/tag27.xml><?xml version="1.0" encoding="utf-8"?>
<p:tagLst xmlns:p="http://schemas.openxmlformats.org/presentationml/2006/main">
  <p:tag name="AS_UNIQUEID" val="653"/>
</p:tagLst>
</file>

<file path=ppt/tags/tag28.xml><?xml version="1.0" encoding="utf-8"?>
<p:tagLst xmlns:p="http://schemas.openxmlformats.org/presentationml/2006/main">
  <p:tag name="AS_UNIQUEID" val="654"/>
</p:tagLst>
</file>

<file path=ppt/tags/tag29.xml><?xml version="1.0" encoding="utf-8"?>
<p:tagLst xmlns:p="http://schemas.openxmlformats.org/presentationml/2006/main">
  <p:tag name="AS_UNIQUEID" val="655"/>
</p:tagLst>
</file>

<file path=ppt/tags/tag3.xml><?xml version="1.0" encoding="utf-8"?>
<p:tagLst xmlns:p="http://schemas.openxmlformats.org/presentationml/2006/main">
  <p:tag name="AS_UNIQUEID" val="625"/>
</p:tagLst>
</file>

<file path=ppt/tags/tag30.xml><?xml version="1.0" encoding="utf-8"?>
<p:tagLst xmlns:p="http://schemas.openxmlformats.org/presentationml/2006/main">
  <p:tag name="AS_UNIQUEID" val="657"/>
</p:tagLst>
</file>

<file path=ppt/tags/tag31.xml><?xml version="1.0" encoding="utf-8"?>
<p:tagLst xmlns:p="http://schemas.openxmlformats.org/presentationml/2006/main">
  <p:tag name="AS_UNIQUEID" val="658"/>
</p:tagLst>
</file>

<file path=ppt/tags/tag32.xml><?xml version="1.0" encoding="utf-8"?>
<p:tagLst xmlns:p="http://schemas.openxmlformats.org/presentationml/2006/main">
  <p:tag name="AS_UNIQUEID" val="659"/>
</p:tagLst>
</file>

<file path=ppt/tags/tag33.xml><?xml version="1.0" encoding="utf-8"?>
<p:tagLst xmlns:p="http://schemas.openxmlformats.org/presentationml/2006/main">
  <p:tag name="AS_UNIQUEID" val="660"/>
</p:tagLst>
</file>

<file path=ppt/tags/tag34.xml><?xml version="1.0" encoding="utf-8"?>
<p:tagLst xmlns:p="http://schemas.openxmlformats.org/presentationml/2006/main">
  <p:tag name="AS_UNIQUEID" val="662"/>
</p:tagLst>
</file>

<file path=ppt/tags/tag35.xml><?xml version="1.0" encoding="utf-8"?>
<p:tagLst xmlns:p="http://schemas.openxmlformats.org/presentationml/2006/main">
  <p:tag name="AS_UNIQUEID" val="663"/>
</p:tagLst>
</file>

<file path=ppt/tags/tag36.xml><?xml version="1.0" encoding="utf-8"?>
<p:tagLst xmlns:p="http://schemas.openxmlformats.org/presentationml/2006/main">
  <p:tag name="AS_UNIQUEID" val="664"/>
</p:tagLst>
</file>

<file path=ppt/tags/tag37.xml><?xml version="1.0" encoding="utf-8"?>
<p:tagLst xmlns:p="http://schemas.openxmlformats.org/presentationml/2006/main">
  <p:tag name="AS_UNIQUEID" val="666"/>
</p:tagLst>
</file>

<file path=ppt/tags/tag38.xml><?xml version="1.0" encoding="utf-8"?>
<p:tagLst xmlns:p="http://schemas.openxmlformats.org/presentationml/2006/main">
  <p:tag name="AS_UNIQUEID" val="667"/>
</p:tagLst>
</file>

<file path=ppt/tags/tag39.xml><?xml version="1.0" encoding="utf-8"?>
<p:tagLst xmlns:p="http://schemas.openxmlformats.org/presentationml/2006/main">
  <p:tag name="AS_UNIQUEID" val="668"/>
</p:tagLst>
</file>

<file path=ppt/tags/tag4.xml><?xml version="1.0" encoding="utf-8"?>
<p:tagLst xmlns:p="http://schemas.openxmlformats.org/presentationml/2006/main">
  <p:tag name="AS_UNIQUEID" val="626"/>
</p:tagLst>
</file>

<file path=ppt/tags/tag40.xml><?xml version="1.0" encoding="utf-8"?>
<p:tagLst xmlns:p="http://schemas.openxmlformats.org/presentationml/2006/main">
  <p:tag name="AS_UNIQUEID" val="669"/>
</p:tagLst>
</file>

<file path=ppt/tags/tag41.xml><?xml version="1.0" encoding="utf-8"?>
<p:tagLst xmlns:p="http://schemas.openxmlformats.org/presentationml/2006/main">
  <p:tag name="AS_UNIQUEID" val="670"/>
</p:tagLst>
</file>

<file path=ppt/tags/tag42.xml><?xml version="1.0" encoding="utf-8"?>
<p:tagLst xmlns:p="http://schemas.openxmlformats.org/presentationml/2006/main">
  <p:tag name="AS_UNIQUEID" val="671"/>
</p:tagLst>
</file>

<file path=ppt/tags/tag43.xml><?xml version="1.0" encoding="utf-8"?>
<p:tagLst xmlns:p="http://schemas.openxmlformats.org/presentationml/2006/main">
  <p:tag name="AS_UNIQUEID" val="673"/>
</p:tagLst>
</file>

<file path=ppt/tags/tag44.xml><?xml version="1.0" encoding="utf-8"?>
<p:tagLst xmlns:p="http://schemas.openxmlformats.org/presentationml/2006/main">
  <p:tag name="AS_UNIQUEID" val="674"/>
</p:tagLst>
</file>

<file path=ppt/tags/tag45.xml><?xml version="1.0" encoding="utf-8"?>
<p:tagLst xmlns:p="http://schemas.openxmlformats.org/presentationml/2006/main">
  <p:tag name="AS_UNIQUEID" val="675"/>
</p:tagLst>
</file>

<file path=ppt/tags/tag46.xml><?xml version="1.0" encoding="utf-8"?>
<p:tagLst xmlns:p="http://schemas.openxmlformats.org/presentationml/2006/main">
  <p:tag name="AS_UNIQUEID" val="676"/>
</p:tagLst>
</file>

<file path=ppt/tags/tag47.xml><?xml version="1.0" encoding="utf-8"?>
<p:tagLst xmlns:p="http://schemas.openxmlformats.org/presentationml/2006/main">
  <p:tag name="AS_UNIQUEID" val="677"/>
</p:tagLst>
</file>

<file path=ppt/tags/tag48.xml><?xml version="1.0" encoding="utf-8"?>
<p:tagLst xmlns:p="http://schemas.openxmlformats.org/presentationml/2006/main">
  <p:tag name="AS_UNIQUEID" val="678"/>
</p:tagLst>
</file>

<file path=ppt/tags/tag49.xml><?xml version="1.0" encoding="utf-8"?>
<p:tagLst xmlns:p="http://schemas.openxmlformats.org/presentationml/2006/main">
  <p:tag name="AS_UNIQUEID" val="680"/>
</p:tagLst>
</file>

<file path=ppt/tags/tag5.xml><?xml version="1.0" encoding="utf-8"?>
<p:tagLst xmlns:p="http://schemas.openxmlformats.org/presentationml/2006/main">
  <p:tag name="AS_UNIQUEID" val="627"/>
</p:tagLst>
</file>

<file path=ppt/tags/tag50.xml><?xml version="1.0" encoding="utf-8"?>
<p:tagLst xmlns:p="http://schemas.openxmlformats.org/presentationml/2006/main">
  <p:tag name="AS_UNIQUEID" val="681"/>
</p:tagLst>
</file>

<file path=ppt/tags/tag51.xml><?xml version="1.0" encoding="utf-8"?>
<p:tagLst xmlns:p="http://schemas.openxmlformats.org/presentationml/2006/main">
  <p:tag name="AS_UNIQUEID" val="682"/>
</p:tagLst>
</file>

<file path=ppt/tags/tag52.xml><?xml version="1.0" encoding="utf-8"?>
<p:tagLst xmlns:p="http://schemas.openxmlformats.org/presentationml/2006/main">
  <p:tag name="AS_UNIQUEID" val="683"/>
</p:tagLst>
</file>

<file path=ppt/tags/tag53.xml><?xml version="1.0" encoding="utf-8"?>
<p:tagLst xmlns:p="http://schemas.openxmlformats.org/presentationml/2006/main">
  <p:tag name="AS_UNIQUEID" val="684"/>
</p:tagLst>
</file>

<file path=ppt/tags/tag54.xml><?xml version="1.0" encoding="utf-8"?>
<p:tagLst xmlns:p="http://schemas.openxmlformats.org/presentationml/2006/main">
  <p:tag name="AS_UNIQUEID" val="686"/>
</p:tagLst>
</file>

<file path=ppt/tags/tag55.xml><?xml version="1.0" encoding="utf-8"?>
<p:tagLst xmlns:p="http://schemas.openxmlformats.org/presentationml/2006/main">
  <p:tag name="AS_UNIQUEID" val="687"/>
</p:tagLst>
</file>

<file path=ppt/tags/tag56.xml><?xml version="1.0" encoding="utf-8"?>
<p:tagLst xmlns:p="http://schemas.openxmlformats.org/presentationml/2006/main">
  <p:tag name="AS_UNIQUEID" val="688"/>
</p:tagLst>
</file>

<file path=ppt/tags/tag57.xml><?xml version="1.0" encoding="utf-8"?>
<p:tagLst xmlns:p="http://schemas.openxmlformats.org/presentationml/2006/main">
  <p:tag name="AS_UNIQUEID" val="689"/>
</p:tagLst>
</file>

<file path=ppt/tags/tag58.xml><?xml version="1.0" encoding="utf-8"?>
<p:tagLst xmlns:p="http://schemas.openxmlformats.org/presentationml/2006/main">
  <p:tag name="AS_UNIQUEID" val="690"/>
</p:tagLst>
</file>

<file path=ppt/tags/tag59.xml><?xml version="1.0" encoding="utf-8"?>
<p:tagLst xmlns:p="http://schemas.openxmlformats.org/presentationml/2006/main">
  <p:tag name="AS_UNIQUEID" val="692"/>
</p:tagLst>
</file>

<file path=ppt/tags/tag6.xml><?xml version="1.0" encoding="utf-8"?>
<p:tagLst xmlns:p="http://schemas.openxmlformats.org/presentationml/2006/main">
  <p:tag name="AS_UNIQUEID" val="629"/>
</p:tagLst>
</file>

<file path=ppt/tags/tag60.xml><?xml version="1.0" encoding="utf-8"?>
<p:tagLst xmlns:p="http://schemas.openxmlformats.org/presentationml/2006/main">
  <p:tag name="AS_UNIQUEID" val="693"/>
</p:tagLst>
</file>

<file path=ppt/tags/tag61.xml><?xml version="1.0" encoding="utf-8"?>
<p:tagLst xmlns:p="http://schemas.openxmlformats.org/presentationml/2006/main">
  <p:tag name="AS_UNIQUEID" val="694"/>
</p:tagLst>
</file>

<file path=ppt/tags/tag62.xml><?xml version="1.0" encoding="utf-8"?>
<p:tagLst xmlns:p="http://schemas.openxmlformats.org/presentationml/2006/main">
  <p:tag name="AS_UNIQUEID" val="695"/>
</p:tagLst>
</file>

<file path=ppt/tags/tag63.xml><?xml version="1.0" encoding="utf-8"?>
<p:tagLst xmlns:p="http://schemas.openxmlformats.org/presentationml/2006/main">
  <p:tag name="AS_UNIQUEID" val="696"/>
</p:tagLst>
</file>

<file path=ppt/tags/tag64.xml><?xml version="1.0" encoding="utf-8"?>
<p:tagLst xmlns:p="http://schemas.openxmlformats.org/presentationml/2006/main">
  <p:tag name="AS_UNIQUEID" val="705"/>
</p:tagLst>
</file>

<file path=ppt/tags/tag65.xml><?xml version="1.0" encoding="utf-8"?>
<p:tagLst xmlns:p="http://schemas.openxmlformats.org/presentationml/2006/main">
  <p:tag name="AS_UNIQUEID" val="715"/>
</p:tagLst>
</file>

<file path=ppt/tags/tag66.xml><?xml version="1.0" encoding="utf-8"?>
<p:tagLst xmlns:p="http://schemas.openxmlformats.org/presentationml/2006/main">
  <p:tag name="AS_UNIQUEID" val="716"/>
</p:tagLst>
</file>

<file path=ppt/tags/tag67.xml><?xml version="1.0" encoding="utf-8"?>
<p:tagLst xmlns:p="http://schemas.openxmlformats.org/presentationml/2006/main">
  <p:tag name="AS_UNIQUEID" val="717"/>
</p:tagLst>
</file>

<file path=ppt/tags/tag68.xml><?xml version="1.0" encoding="utf-8"?>
<p:tagLst xmlns:p="http://schemas.openxmlformats.org/presentationml/2006/main">
  <p:tag name="AS_UNIQUEID" val="718"/>
</p:tagLst>
</file>

<file path=ppt/tags/tag69.xml><?xml version="1.0" encoding="utf-8"?>
<p:tagLst xmlns:p="http://schemas.openxmlformats.org/presentationml/2006/main">
  <p:tag name="AS_UNIQUEID" val="719"/>
</p:tagLst>
</file>

<file path=ppt/tags/tag7.xml><?xml version="1.0" encoding="utf-8"?>
<p:tagLst xmlns:p="http://schemas.openxmlformats.org/presentationml/2006/main">
  <p:tag name="AS_UNIQUEID" val="630"/>
</p:tagLst>
</file>

<file path=ppt/tags/tag70.xml><?xml version="1.0" encoding="utf-8"?>
<p:tagLst xmlns:p="http://schemas.openxmlformats.org/presentationml/2006/main">
  <p:tag name="AS_UNIQUEID" val="720"/>
</p:tagLst>
</file>

<file path=ppt/tags/tag71.xml><?xml version="1.0" encoding="utf-8"?>
<p:tagLst xmlns:p="http://schemas.openxmlformats.org/presentationml/2006/main">
  <p:tag name="AS_UNIQUEID" val="721"/>
</p:tagLst>
</file>

<file path=ppt/tags/tag72.xml><?xml version="1.0" encoding="utf-8"?>
<p:tagLst xmlns:p="http://schemas.openxmlformats.org/presentationml/2006/main">
  <p:tag name="AS_UNIQUEID" val="722"/>
</p:tagLst>
</file>

<file path=ppt/tags/tag73.xml><?xml version="1.0" encoding="utf-8"?>
<p:tagLst xmlns:p="http://schemas.openxmlformats.org/presentationml/2006/main">
  <p:tag name="AS_UNIQUEID" val="723"/>
</p:tagLst>
</file>

<file path=ppt/tags/tag74.xml><?xml version="1.0" encoding="utf-8"?>
<p:tagLst xmlns:p="http://schemas.openxmlformats.org/presentationml/2006/main">
  <p:tag name="AS_UNIQUEID" val="724"/>
</p:tagLst>
</file>

<file path=ppt/tags/tag75.xml><?xml version="1.0" encoding="utf-8"?>
<p:tagLst xmlns:p="http://schemas.openxmlformats.org/presentationml/2006/main">
  <p:tag name="AS_UNIQUEID" val="725"/>
</p:tagLst>
</file>

<file path=ppt/tags/tag76.xml><?xml version="1.0" encoding="utf-8"?>
<p:tagLst xmlns:p="http://schemas.openxmlformats.org/presentationml/2006/main">
  <p:tag name="AS_UNIQUEID" val="726"/>
</p:tagLst>
</file>

<file path=ppt/tags/tag77.xml><?xml version="1.0" encoding="utf-8"?>
<p:tagLst xmlns:p="http://schemas.openxmlformats.org/presentationml/2006/main">
  <p:tag name="AS_UNIQUEID" val="727"/>
</p:tagLst>
</file>

<file path=ppt/tags/tag78.xml><?xml version="1.0" encoding="utf-8"?>
<p:tagLst xmlns:p="http://schemas.openxmlformats.org/presentationml/2006/main">
  <p:tag name="AS_UNIQUEID" val="728"/>
</p:tagLst>
</file>

<file path=ppt/tags/tag79.xml><?xml version="1.0" encoding="utf-8"?>
<p:tagLst xmlns:p="http://schemas.openxmlformats.org/presentationml/2006/main">
  <p:tag name="AS_UNIQUEID" val="730"/>
</p:tagLst>
</file>

<file path=ppt/tags/tag8.xml><?xml version="1.0" encoding="utf-8"?>
<p:tagLst xmlns:p="http://schemas.openxmlformats.org/presentationml/2006/main">
  <p:tag name="AS_UNIQUEID" val="631"/>
</p:tagLst>
</file>

<file path=ppt/tags/tag80.xml><?xml version="1.0" encoding="utf-8"?>
<p:tagLst xmlns:p="http://schemas.openxmlformats.org/presentationml/2006/main">
  <p:tag name="AS_UNIQUEID" val="731"/>
</p:tagLst>
</file>

<file path=ppt/tags/tag81.xml><?xml version="1.0" encoding="utf-8"?>
<p:tagLst xmlns:p="http://schemas.openxmlformats.org/presentationml/2006/main">
  <p:tag name="AS_UNIQUEID" val="732"/>
</p:tagLst>
</file>

<file path=ppt/tags/tag82.xml><?xml version="1.0" encoding="utf-8"?>
<p:tagLst xmlns:p="http://schemas.openxmlformats.org/presentationml/2006/main">
  <p:tag name="AS_UNIQUEID" val="733"/>
</p:tagLst>
</file>

<file path=ppt/tags/tag83.xml><?xml version="1.0" encoding="utf-8"?>
<p:tagLst xmlns:p="http://schemas.openxmlformats.org/presentationml/2006/main">
  <p:tag name="AS_UNIQUEID" val="734"/>
</p:tagLst>
</file>

<file path=ppt/tags/tag84.xml><?xml version="1.0" encoding="utf-8"?>
<p:tagLst xmlns:p="http://schemas.openxmlformats.org/presentationml/2006/main">
  <p:tag name="AS_UNIQUEID" val="735"/>
</p:tagLst>
</file>

<file path=ppt/tags/tag85.xml><?xml version="1.0" encoding="utf-8"?>
<p:tagLst xmlns:p="http://schemas.openxmlformats.org/presentationml/2006/main">
  <p:tag name="AS_UNIQUEID" val="736"/>
</p:tagLst>
</file>

<file path=ppt/tags/tag86.xml><?xml version="1.0" encoding="utf-8"?>
<p:tagLst xmlns:p="http://schemas.openxmlformats.org/presentationml/2006/main">
  <p:tag name="AS_UNIQUEID" val="737"/>
</p:tagLst>
</file>

<file path=ppt/tags/tag87.xml><?xml version="1.0" encoding="utf-8"?>
<p:tagLst xmlns:p="http://schemas.openxmlformats.org/presentationml/2006/main">
  <p:tag name="AS_UNIQUEID" val="738"/>
</p:tagLst>
</file>

<file path=ppt/tags/tag88.xml><?xml version="1.0" encoding="utf-8"?>
<p:tagLst xmlns:p="http://schemas.openxmlformats.org/presentationml/2006/main">
  <p:tag name="AS_UNIQUEID" val="739"/>
</p:tagLst>
</file>

<file path=ppt/tags/tag89.xml><?xml version="1.0" encoding="utf-8"?>
<p:tagLst xmlns:p="http://schemas.openxmlformats.org/presentationml/2006/main">
  <p:tag name="AS_UNIQUEID" val="740"/>
</p:tagLst>
</file>

<file path=ppt/tags/tag9.xml><?xml version="1.0" encoding="utf-8"?>
<p:tagLst xmlns:p="http://schemas.openxmlformats.org/presentationml/2006/main">
  <p:tag name="AS_UNIQUEID" val="632"/>
</p:tagLst>
</file>

<file path=ppt/tags/tag90.xml><?xml version="1.0" encoding="utf-8"?>
<p:tagLst xmlns:p="http://schemas.openxmlformats.org/presentationml/2006/main">
  <p:tag name="AS_UNIQUEID" val="741"/>
</p:tagLst>
</file>

<file path=ppt/tags/tag91.xml><?xml version="1.0" encoding="utf-8"?>
<p:tagLst xmlns:p="http://schemas.openxmlformats.org/presentationml/2006/main">
  <p:tag name="AS_UNIQUEID" val="742"/>
</p:tagLst>
</file>

<file path=ppt/tags/tag92.xml><?xml version="1.0" encoding="utf-8"?>
<p:tagLst xmlns:p="http://schemas.openxmlformats.org/presentationml/2006/main">
  <p:tag name="AS_UNIQUEID" val="743"/>
</p:tagLst>
</file>

<file path=ppt/tags/tag93.xml><?xml version="1.0" encoding="utf-8"?>
<p:tagLst xmlns:p="http://schemas.openxmlformats.org/presentationml/2006/main">
  <p:tag name="AS_UNIQUEID" val="744"/>
</p:tagLst>
</file>

<file path=ppt/tags/tag94.xml><?xml version="1.0" encoding="utf-8"?>
<p:tagLst xmlns:p="http://schemas.openxmlformats.org/presentationml/2006/main">
  <p:tag name="AS_UNIQUEID" val="745"/>
</p:tagLst>
</file>

<file path=ppt/tags/tag95.xml><?xml version="1.0" encoding="utf-8"?>
<p:tagLst xmlns:p="http://schemas.openxmlformats.org/presentationml/2006/main">
  <p:tag name="AS_UNIQUEID" val="746"/>
</p:tagLst>
</file>

<file path=ppt/tags/tag96.xml><?xml version="1.0" encoding="utf-8"?>
<p:tagLst xmlns:p="http://schemas.openxmlformats.org/presentationml/2006/main">
  <p:tag name="AS_UNIQUEID" val="747"/>
</p:tagLst>
</file>

<file path=ppt/tags/tag97.xml><?xml version="1.0" encoding="utf-8"?>
<p:tagLst xmlns:p="http://schemas.openxmlformats.org/presentationml/2006/main">
  <p:tag name="AS_UNIQUEID" val="748"/>
</p:tagLst>
</file>

<file path=ppt/tags/tag98.xml><?xml version="1.0" encoding="utf-8"?>
<p:tagLst xmlns:p="http://schemas.openxmlformats.org/presentationml/2006/main">
  <p:tag name="AS_UNIQUEID" val="749"/>
</p:tagLst>
</file>

<file path=ppt/tags/tag99.xml><?xml version="1.0" encoding="utf-8"?>
<p:tagLst xmlns:p="http://schemas.openxmlformats.org/presentationml/2006/main">
  <p:tag name="AS_UNIQUEID" val="750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1204</Words>
  <Application>WPS 演示</Application>
  <PresentationFormat/>
  <Paragraphs>241</Paragraphs>
  <Slides>12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12</vt:i4>
      </vt:variant>
    </vt:vector>
  </HeadingPairs>
  <TitlesOfParts>
    <vt:vector size="33" baseType="lpstr">
      <vt:lpstr>Arial</vt:lpstr>
      <vt:lpstr>宋体</vt:lpstr>
      <vt:lpstr>Wingdings</vt:lpstr>
      <vt:lpstr>楷体</vt:lpstr>
      <vt:lpstr>楷体_GB2312</vt:lpstr>
      <vt:lpstr>新宋体</vt:lpstr>
      <vt:lpstr>黑体</vt:lpstr>
      <vt:lpstr>Verdana</vt:lpstr>
      <vt:lpstr>Times New Roman</vt:lpstr>
      <vt:lpstr>Times New Roman</vt:lpstr>
      <vt:lpstr>Courier New</vt:lpstr>
      <vt:lpstr>微软雅黑</vt:lpstr>
      <vt:lpstr>Arial Unicode MS</vt:lpstr>
      <vt:lpstr>等线 Light</vt:lpstr>
      <vt:lpstr>等线</vt:lpstr>
      <vt:lpstr>Franklin Gothic Book</vt:lpstr>
      <vt:lpstr>Office 主题​​</vt:lpstr>
      <vt:lpstr>Equation.DSMT4</vt:lpstr>
      <vt:lpstr>Equation.DSMT4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3. 正交系中的平衡方程</vt:lpstr>
      <vt:lpstr>PowerPoint 演示文稿</vt:lpstr>
      <vt:lpstr>PowerPoint 演示文稿</vt:lpstr>
      <vt:lpstr>PowerPoint 演示文稿</vt:lpstr>
      <vt:lpstr>【课堂反馈】</vt:lpstr>
      <vt:lpstr>【课堂反馈】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cxy</cp:lastModifiedBy>
  <cp:revision>4</cp:revision>
  <cp:lastPrinted>2020-11-03T18:23:00Z</cp:lastPrinted>
  <dcterms:created xsi:type="dcterms:W3CDTF">2020-11-03T18:23:00Z</dcterms:created>
  <dcterms:modified xsi:type="dcterms:W3CDTF">2020-11-05T12:50:48Z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KSOProductBuildVer">
    <vt:lpwstr>2052-11.1.0.9999</vt:lpwstr>
  </property>
</Properties>
</file>