
<file path=[Content_Types].xml><?xml version="1.0" encoding="utf-8"?>
<Types xmlns="http://schemas.openxmlformats.org/package/2006/content-types">
  <Default Extension="jpeg" ContentType="image/jpe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329" r:id="rId3"/>
    <p:sldId id="714" r:id="rId4"/>
    <p:sldId id="715" r:id="rId5"/>
    <p:sldId id="745" r:id="rId6"/>
    <p:sldId id="468" r:id="rId7"/>
    <p:sldId id="717" r:id="rId8"/>
    <p:sldId id="718" r:id="rId9"/>
    <p:sldId id="722" r:id="rId10"/>
    <p:sldId id="720" r:id="rId11"/>
    <p:sldId id="721" r:id="rId12"/>
    <p:sldId id="723" r:id="rId13"/>
    <p:sldId id="733" r:id="rId14"/>
    <p:sldId id="727" r:id="rId15"/>
    <p:sldId id="724" r:id="rId16"/>
    <p:sldId id="726" r:id="rId17"/>
    <p:sldId id="728" r:id="rId18"/>
    <p:sldId id="767" r:id="rId19"/>
    <p:sldId id="768" r:id="rId20"/>
    <p:sldId id="771" r:id="rId21"/>
    <p:sldId id="772" r:id="rId22"/>
    <p:sldId id="773" r:id="rId23"/>
    <p:sldId id="775" r:id="rId24"/>
    <p:sldId id="776" r:id="rId25"/>
    <p:sldId id="777" r:id="rId26"/>
    <p:sldId id="778" r:id="rId27"/>
    <p:sldId id="779" r:id="rId28"/>
    <p:sldId id="780" r:id="rId29"/>
    <p:sldId id="781" r:id="rId30"/>
    <p:sldId id="782" r:id="rId31"/>
    <p:sldId id="783" r:id="rId3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NULL" TargetMode="External"/><Relationship Id="rId1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244669" y="193251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人教版 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23615" y="3131820"/>
            <a:ext cx="66160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4800">
                <a:solidFill>
                  <a:srgbClr val="648BAE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3.3  牛顿第三定律</a:t>
            </a:r>
            <a:endParaRPr sz="4800">
              <a:solidFill>
                <a:srgbClr val="648BAE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/>
        </p:nvSpPr>
        <p:spPr>
          <a:xfrm>
            <a:off x="140335" y="654685"/>
            <a:ext cx="11304270" cy="772795"/>
          </a:xfrm>
          <a:prstGeom prst="rect">
            <a:avLst/>
          </a:prstGeo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思考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：作用力与反作用力的作用效果能抵消</a:t>
            </a:r>
            <a:r>
              <a:rPr lang="zh-CN" altLang="en-US" sz="3200" b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吗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？</a:t>
            </a: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Grp="1"/>
          </p:cNvSpPr>
          <p:nvPr/>
        </p:nvSpPr>
        <p:spPr>
          <a:xfrm>
            <a:off x="394335" y="1427480"/>
            <a:ext cx="10796270" cy="1903730"/>
          </a:xfrm>
          <a:prstGeom prst="rect">
            <a:avLst/>
          </a:prstGeom>
          <a:noFill/>
          <a:ln w="9525">
            <a:noFill/>
          </a:ln>
        </p:spPr>
        <p:txBody>
          <a:bodyPr wrap="square" lIns="54864" tIns="91440" rIns="91440" bIns="45720" anchor="t"/>
          <a:lstStyle/>
          <a:p>
            <a:pPr defTabSz="914400">
              <a:buClr>
                <a:schemeClr val="accent1"/>
              </a:buClr>
              <a:buSzPct val="80000"/>
              <a:buFont typeface="Wingdings 2" panose="05020102010507070707" pitchFamily="18" charset="2"/>
              <a:tabLst>
                <a:tab pos="0" algn="l"/>
              </a:tabLst>
            </a:pPr>
            <a:r>
              <a:rPr lang="en-US" altLang="zh-CN" sz="3200">
                <a:latin typeface="Calibri" panose="020F0502020204030204"/>
                <a:ea typeface="宋体" panose="02010600030101010101" pitchFamily="2" charset="-122"/>
              </a:rPr>
              <a:t>     </a:t>
            </a:r>
            <a:r>
              <a:rPr lang="zh-CN" altLang="en-US" sz="3600" b="1">
                <a:latin typeface="Calibri" panose="020F0502020204030204"/>
                <a:ea typeface="宋体" panose="02010600030101010101" pitchFamily="2" charset="-122"/>
              </a:rPr>
              <a:t>作用力与反作用力分别作用在</a:t>
            </a:r>
            <a:r>
              <a:rPr lang="zh-CN" altLang="en-US" sz="3600" b="1">
                <a:latin typeface="Calibri" panose="020F0502020204030204"/>
                <a:ea typeface="宋体" panose="02010600030101010101" pitchFamily="2" charset="-122"/>
                <a:sym typeface="+mn-ea"/>
              </a:rPr>
              <a:t>两个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/>
                <a:ea typeface="宋体" panose="02010600030101010101" pitchFamily="2" charset="-122"/>
              </a:rPr>
              <a:t>不同的物体</a:t>
            </a:r>
            <a:r>
              <a:rPr lang="zh-CN" altLang="en-US" sz="3600" b="1">
                <a:latin typeface="Calibri" panose="020F0502020204030204"/>
                <a:ea typeface="宋体" panose="02010600030101010101" pitchFamily="2" charset="-122"/>
              </a:rPr>
              <a:t>上，而作用效果体现在</a:t>
            </a:r>
            <a:r>
              <a:rPr lang="zh-CN" altLang="en-US" sz="3600" b="1">
                <a:latin typeface="Calibri" panose="020F0502020204030204"/>
                <a:ea typeface="宋体" panose="02010600030101010101" pitchFamily="2" charset="-122"/>
                <a:sym typeface="+mn-ea"/>
              </a:rPr>
              <a:t>各自的</a:t>
            </a:r>
            <a:r>
              <a:rPr lang="zh-CN" altLang="en-US" sz="3600" b="1">
                <a:latin typeface="Calibri" panose="020F0502020204030204"/>
                <a:ea typeface="宋体" panose="02010600030101010101" pitchFamily="2" charset="-122"/>
              </a:rPr>
              <a:t>受力物体上，所以：作用效果</a:t>
            </a:r>
            <a:r>
              <a:rPr lang="zh-CN" altLang="en-US" sz="3600" b="1">
                <a:solidFill>
                  <a:srgbClr val="FF3300"/>
                </a:solidFill>
                <a:latin typeface="Calibri" panose="020F0502020204030204"/>
                <a:ea typeface="宋体" panose="02010600030101010101" pitchFamily="2" charset="-122"/>
              </a:rPr>
              <a:t>不能相互抵消。</a:t>
            </a:r>
            <a:endParaRPr lang="zh-CN" altLang="en-US" sz="3600" b="1"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53" name="表格 3195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241425" y="1548130"/>
          <a:ext cx="8641080" cy="5105400"/>
        </p:xfrm>
        <a:graphic>
          <a:graphicData uri="http://schemas.openxmlformats.org/drawingml/2006/table">
            <a:tbl>
              <a:tblPr/>
              <a:tblGrid>
                <a:gridCol w="742950"/>
                <a:gridCol w="4010025"/>
                <a:gridCol w="3888105"/>
              </a:tblGrid>
              <a:tr h="762000"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sz="4400" b="1"/>
                    </a:p>
                  </a:txBody>
                  <a:tcPr vert="horz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600" b="1">
                          <a:solidFill>
                            <a:srgbClr val="CC3300"/>
                          </a:solidFill>
                        </a:rPr>
                        <a:t>一对相互作用力</a:t>
                      </a:r>
                      <a:endParaRPr lang="zh-CN" altLang="en-US" sz="3600" b="1">
                        <a:solidFill>
                          <a:srgbClr val="CC3300"/>
                        </a:solidFill>
                      </a:endParaRPr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3600" b="1">
                          <a:solidFill>
                            <a:srgbClr val="CC3300"/>
                          </a:solidFill>
                        </a:rPr>
                        <a:t>一对平衡力</a:t>
                      </a:r>
                      <a:endParaRPr lang="zh-CN" altLang="en-US" sz="3600" b="1">
                        <a:solidFill>
                          <a:srgbClr val="CC3300"/>
                        </a:solidFill>
                      </a:endParaRPr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288"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sz="3600" b="1"/>
                    </a:p>
                  </a:txBody>
                  <a:tcPr vert="horz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sz="3600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</a:tcPr>
                </a:tc>
              </a:tr>
              <a:tr h="1042987">
                <a:tc rowSpan="4"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sz="3600" b="1"/>
                    </a:p>
                  </a:txBody>
                  <a:tcPr vert="horz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 algn="ctr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7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endParaRPr lang="zh-CN" altLang="en-US" sz="2400" b="1"/>
                    </a:p>
                  </a:txBody>
                  <a:tcPr vert="horz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0" name="文本框 31775"/>
          <p:cNvSpPr txBox="1"/>
          <p:nvPr/>
        </p:nvSpPr>
        <p:spPr>
          <a:xfrm>
            <a:off x="2974658" y="2613343"/>
            <a:ext cx="42640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</a:pP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等值、反向、同一直线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61" name="文本框 31776"/>
          <p:cNvSpPr txBox="1"/>
          <p:nvPr/>
        </p:nvSpPr>
        <p:spPr>
          <a:xfrm>
            <a:off x="2421255" y="3872230"/>
            <a:ext cx="26352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作用在两个物体上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62" name="文本框 31777"/>
          <p:cNvSpPr txBox="1"/>
          <p:nvPr/>
        </p:nvSpPr>
        <p:spPr>
          <a:xfrm>
            <a:off x="6536373" y="3872230"/>
            <a:ext cx="26352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作用在一个物体上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63" name="文本框 31778"/>
          <p:cNvSpPr txBox="1"/>
          <p:nvPr/>
        </p:nvSpPr>
        <p:spPr>
          <a:xfrm>
            <a:off x="2517775" y="6196013"/>
            <a:ext cx="41671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不能求合力（效果不能抵消）</a:t>
            </a:r>
            <a:endParaRPr lang="zh-CN" altLang="en-US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8464" name="文本框 31779"/>
          <p:cNvSpPr txBox="1"/>
          <p:nvPr/>
        </p:nvSpPr>
        <p:spPr>
          <a:xfrm>
            <a:off x="6811963" y="6223000"/>
            <a:ext cx="35544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</a:pPr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能求合力（</a:t>
            </a:r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效果</a:t>
            </a:r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能抵消）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65" name="文本框 31780"/>
          <p:cNvSpPr txBox="1"/>
          <p:nvPr/>
        </p:nvSpPr>
        <p:spPr>
          <a:xfrm>
            <a:off x="2420938" y="4666615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性质相同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66" name="文本框 31781"/>
          <p:cNvSpPr txBox="1"/>
          <p:nvPr/>
        </p:nvSpPr>
        <p:spPr>
          <a:xfrm>
            <a:off x="6536690" y="4666615"/>
            <a:ext cx="23288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性质不一定相同</a:t>
            </a:r>
            <a:endParaRPr lang="zh-CN" altLang="en-US" b="1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8467" name="文本框 31782"/>
          <p:cNvSpPr txBox="1"/>
          <p:nvPr/>
        </p:nvSpPr>
        <p:spPr>
          <a:xfrm>
            <a:off x="2974975" y="5461000"/>
            <a:ext cx="2741613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具有同时性</a:t>
            </a:r>
            <a:endParaRPr lang="zh-CN" altLang="en-US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8468" name="文本框 31783"/>
          <p:cNvSpPr txBox="1"/>
          <p:nvPr/>
        </p:nvSpPr>
        <p:spPr>
          <a:xfrm>
            <a:off x="6815138" y="5537200"/>
            <a:ext cx="35290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zh-CN" altLang="en-US" b="1">
                <a:latin typeface="Arial" panose="020B0604020202020204" pitchFamily="34" charset="0"/>
                <a:ea typeface="楷体_GB2312" pitchFamily="49" charset="-122"/>
              </a:rPr>
              <a:t>不一定</a:t>
            </a:r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具有同时性</a:t>
            </a:r>
            <a:endParaRPr lang="zh-CN" altLang="en-US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8469" name="文本框 31784"/>
          <p:cNvSpPr txBox="1"/>
          <p:nvPr/>
        </p:nvSpPr>
        <p:spPr>
          <a:xfrm>
            <a:off x="1351915" y="4251325"/>
            <a:ext cx="611188" cy="1944688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不同点</a:t>
            </a:r>
            <a:endParaRPr lang="zh-CN" altLang="en-US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70" name="文本框 31785"/>
          <p:cNvSpPr txBox="1"/>
          <p:nvPr/>
        </p:nvSpPr>
        <p:spPr>
          <a:xfrm>
            <a:off x="1241425" y="2235200"/>
            <a:ext cx="611188" cy="1800225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相同点</a:t>
            </a:r>
            <a:endParaRPr lang="zh-CN" altLang="en-US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71" name="文本框 31788"/>
          <p:cNvSpPr txBox="1"/>
          <p:nvPr/>
        </p:nvSpPr>
        <p:spPr>
          <a:xfrm>
            <a:off x="304800" y="792480"/>
            <a:ext cx="104584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 b="1" u="sng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b="1" u="sng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  </a:t>
            </a:r>
            <a:r>
              <a:rPr lang="zh-CN" altLang="en-US" sz="3200" b="1" u="sng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一对</a:t>
            </a:r>
            <a:r>
              <a:rPr lang="zh-CN" altLang="en-US" sz="3200" b="1" u="sng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作用力与反作用力</a:t>
            </a:r>
            <a:r>
              <a:rPr lang="zh-CN" altLang="en-GB" sz="32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和一对</a:t>
            </a:r>
            <a:r>
              <a:rPr lang="zh-CN" altLang="en-US" sz="3200" b="1" u="sng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平衡力</a:t>
            </a:r>
            <a:r>
              <a:rPr lang="zh-CN" altLang="en-US" sz="32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的区别？</a:t>
            </a:r>
            <a:endParaRPr lang="zh-CN" altLang="en-US" sz="3200" b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8472" name="图片 31789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04800" y="334963"/>
            <a:ext cx="457200" cy="457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3710" y="1422400"/>
            <a:ext cx="4210050" cy="28600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98805" y="4573905"/>
            <a:ext cx="98539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人在划船时，桨向后推水，水就向前推桨，将船向前推进。与此类似，轮船的螺旋桨旋转时也是向后推水，水同时给螺旋桨一个反作用力，推动轮船前进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32" name="Rectangle 5"/>
          <p:cNvSpPr/>
          <p:nvPr/>
        </p:nvSpPr>
        <p:spPr>
          <a:xfrm>
            <a:off x="372745" y="1422400"/>
            <a:ext cx="19253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sz="360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应用</a:t>
            </a:r>
            <a:endParaRPr lang="zh-CN" altLang="en-US" sz="360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9634" name="Text Box 2"/>
          <p:cNvSpPr txBox="1"/>
          <p:nvPr/>
        </p:nvSpPr>
        <p:spPr>
          <a:xfrm>
            <a:off x="0" y="483235"/>
            <a:ext cx="49530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latin typeface="Tahoma" panose="020B0604030504040204" pitchFamily="34" charset="0"/>
                <a:ea typeface="隶书" panose="02010509060101010101" pitchFamily="49" charset="-122"/>
              </a:rPr>
              <a:t>三、牛顿第三定律</a:t>
            </a:r>
            <a:endParaRPr lang="zh-CN" altLang="en-US" sz="4000" b="1"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Documents and Settings\Administrator\桌面\1249361329_4a77bdb163f5b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6605" y="2338070"/>
            <a:ext cx="6477000" cy="41719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箭头连接符 3"/>
          <p:cNvCxnSpPr/>
          <p:nvPr/>
        </p:nvCxnSpPr>
        <p:spPr>
          <a:xfrm rot="10800000">
            <a:off x="5057775" y="5638800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6059488" y="5654675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69545" y="954405"/>
            <a:ext cx="111093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汽车的发动机驱动车轮转动，由于轮胎和地面之间的摩擦，车轮向后推地面，地面给车轮一个向前的反作用力，使汽车前进。汽车受到的驱动力就是这样产生的。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7" name="右箭头 32796"/>
          <p:cNvSpPr/>
          <p:nvPr/>
        </p:nvSpPr>
        <p:spPr>
          <a:xfrm>
            <a:off x="4484688" y="3254375"/>
            <a:ext cx="914400" cy="1066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2838" name="组合 32837"/>
          <p:cNvGrpSpPr/>
          <p:nvPr/>
        </p:nvGrpSpPr>
        <p:grpSpPr>
          <a:xfrm>
            <a:off x="6084888" y="2111375"/>
            <a:ext cx="1676400" cy="1447800"/>
            <a:chOff x="2832" y="480"/>
            <a:chExt cx="1488" cy="1248"/>
          </a:xfrm>
        </p:grpSpPr>
        <p:grpSp>
          <p:nvGrpSpPr>
            <p:cNvPr id="19459" name="组合 32797"/>
            <p:cNvGrpSpPr/>
            <p:nvPr/>
          </p:nvGrpSpPr>
          <p:grpSpPr>
            <a:xfrm>
              <a:off x="2832" y="480"/>
              <a:ext cx="1488" cy="192"/>
              <a:chOff x="528" y="480"/>
              <a:chExt cx="1488" cy="192"/>
            </a:xfrm>
          </p:grpSpPr>
          <p:sp>
            <p:nvSpPr>
              <p:cNvPr id="19460" name="直接连接符 32798"/>
              <p:cNvSpPr/>
              <p:nvPr/>
            </p:nvSpPr>
            <p:spPr>
              <a:xfrm>
                <a:off x="528" y="672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1" name="直接连接符 32799"/>
              <p:cNvSpPr/>
              <p:nvPr/>
            </p:nvSpPr>
            <p:spPr>
              <a:xfrm>
                <a:off x="57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2" name="直接连接符 32800"/>
              <p:cNvSpPr/>
              <p:nvPr/>
            </p:nvSpPr>
            <p:spPr>
              <a:xfrm>
                <a:off x="67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3" name="直接连接符 32801"/>
              <p:cNvSpPr/>
              <p:nvPr/>
            </p:nvSpPr>
            <p:spPr>
              <a:xfrm>
                <a:off x="76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4" name="直接连接符 32802"/>
              <p:cNvSpPr/>
              <p:nvPr/>
            </p:nvSpPr>
            <p:spPr>
              <a:xfrm>
                <a:off x="86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5" name="直接连接符 32803"/>
              <p:cNvSpPr/>
              <p:nvPr/>
            </p:nvSpPr>
            <p:spPr>
              <a:xfrm>
                <a:off x="960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6" name="直接连接符 32804"/>
              <p:cNvSpPr/>
              <p:nvPr/>
            </p:nvSpPr>
            <p:spPr>
              <a:xfrm>
                <a:off x="105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7" name="直接连接符 32805"/>
              <p:cNvSpPr/>
              <p:nvPr/>
            </p:nvSpPr>
            <p:spPr>
              <a:xfrm>
                <a:off x="115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8" name="直接连接符 32806"/>
              <p:cNvSpPr/>
              <p:nvPr/>
            </p:nvSpPr>
            <p:spPr>
              <a:xfrm>
                <a:off x="124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9" name="直接连接符 32807"/>
              <p:cNvSpPr/>
              <p:nvPr/>
            </p:nvSpPr>
            <p:spPr>
              <a:xfrm>
                <a:off x="1440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0" name="直接连接符 32808"/>
              <p:cNvSpPr/>
              <p:nvPr/>
            </p:nvSpPr>
            <p:spPr>
              <a:xfrm>
                <a:off x="134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1" name="直接连接符 32809"/>
              <p:cNvSpPr/>
              <p:nvPr/>
            </p:nvSpPr>
            <p:spPr>
              <a:xfrm>
                <a:off x="182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2" name="直接连接符 32810"/>
              <p:cNvSpPr/>
              <p:nvPr/>
            </p:nvSpPr>
            <p:spPr>
              <a:xfrm>
                <a:off x="172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3" name="直接连接符 32811"/>
              <p:cNvSpPr/>
              <p:nvPr/>
            </p:nvSpPr>
            <p:spPr>
              <a:xfrm>
                <a:off x="163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4" name="直接连接符 32812"/>
              <p:cNvSpPr/>
              <p:nvPr/>
            </p:nvSpPr>
            <p:spPr>
              <a:xfrm>
                <a:off x="153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9475" name="直接连接符 32813"/>
            <p:cNvSpPr/>
            <p:nvPr/>
          </p:nvSpPr>
          <p:spPr>
            <a:xfrm flipH="1" flipV="1">
              <a:off x="3504" y="672"/>
              <a:ext cx="0" cy="105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2815" name="组合 32814"/>
          <p:cNvGrpSpPr/>
          <p:nvPr/>
        </p:nvGrpSpPr>
        <p:grpSpPr>
          <a:xfrm>
            <a:off x="7659688" y="4397375"/>
            <a:ext cx="1371600" cy="990600"/>
            <a:chOff x="704" y="1728"/>
            <a:chExt cx="1152" cy="816"/>
          </a:xfrm>
        </p:grpSpPr>
        <p:sp>
          <p:nvSpPr>
            <p:cNvPr id="19477" name="椭圆 32815"/>
            <p:cNvSpPr/>
            <p:nvPr/>
          </p:nvSpPr>
          <p:spPr>
            <a:xfrm>
              <a:off x="1008" y="2064"/>
              <a:ext cx="432" cy="480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78" name="椭圆 32816"/>
            <p:cNvSpPr/>
            <p:nvPr/>
          </p:nvSpPr>
          <p:spPr>
            <a:xfrm>
              <a:off x="1132" y="1728"/>
              <a:ext cx="240" cy="240"/>
            </a:xfrm>
            <a:prstGeom prst="ellipse">
              <a:avLst/>
            </a:prstGeom>
            <a:solidFill>
              <a:srgbClr val="B6BDC8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79" name="任意多边形 32817"/>
            <p:cNvSpPr/>
            <p:nvPr/>
          </p:nvSpPr>
          <p:spPr>
            <a:xfrm>
              <a:off x="704" y="1872"/>
              <a:ext cx="1152" cy="325"/>
            </a:xfrm>
            <a:custGeom>
              <a:avLst/>
              <a:gdLst/>
              <a:ahLst/>
              <a:cxnLst/>
              <a:pathLst>
                <a:path w="1152" h="325">
                  <a:moveTo>
                    <a:pt x="0" y="325"/>
                  </a:moveTo>
                  <a:cubicBezTo>
                    <a:pt x="384" y="325"/>
                    <a:pt x="768" y="325"/>
                    <a:pt x="1152" y="325"/>
                  </a:cubicBezTo>
                  <a:lnTo>
                    <a:pt x="688" y="0"/>
                  </a:lnTo>
                  <a:lnTo>
                    <a:pt x="400" y="0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B6BDC8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80" name="任意多边形 32818"/>
            <p:cNvSpPr/>
            <p:nvPr/>
          </p:nvSpPr>
          <p:spPr>
            <a:xfrm>
              <a:off x="1152" y="2208"/>
              <a:ext cx="131" cy="192"/>
            </a:xfrm>
            <a:custGeom>
              <a:avLst/>
              <a:gdLst/>
              <a:ahLst/>
              <a:cxnLst/>
              <a:pathLst>
                <a:path w="206" h="211">
                  <a:moveTo>
                    <a:pt x="56" y="21"/>
                  </a:moveTo>
                  <a:cubicBezTo>
                    <a:pt x="49" y="42"/>
                    <a:pt x="42" y="64"/>
                    <a:pt x="35" y="85"/>
                  </a:cubicBezTo>
                  <a:cubicBezTo>
                    <a:pt x="31" y="96"/>
                    <a:pt x="24" y="117"/>
                    <a:pt x="24" y="117"/>
                  </a:cubicBezTo>
                  <a:cubicBezTo>
                    <a:pt x="21" y="142"/>
                    <a:pt x="0" y="171"/>
                    <a:pt x="14" y="192"/>
                  </a:cubicBezTo>
                  <a:cubicBezTo>
                    <a:pt x="28" y="212"/>
                    <a:pt x="89" y="167"/>
                    <a:pt x="99" y="160"/>
                  </a:cubicBezTo>
                  <a:cubicBezTo>
                    <a:pt x="113" y="164"/>
                    <a:pt x="130" y="163"/>
                    <a:pt x="142" y="171"/>
                  </a:cubicBezTo>
                  <a:cubicBezTo>
                    <a:pt x="153" y="178"/>
                    <a:pt x="151" y="199"/>
                    <a:pt x="163" y="203"/>
                  </a:cubicBezTo>
                  <a:cubicBezTo>
                    <a:pt x="177" y="208"/>
                    <a:pt x="192" y="196"/>
                    <a:pt x="206" y="192"/>
                  </a:cubicBezTo>
                  <a:cubicBezTo>
                    <a:pt x="202" y="139"/>
                    <a:pt x="201" y="85"/>
                    <a:pt x="195" y="32"/>
                  </a:cubicBezTo>
                  <a:cubicBezTo>
                    <a:pt x="194" y="21"/>
                    <a:pt x="184" y="0"/>
                    <a:pt x="184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2820" name="直接连接符 32819"/>
          <p:cNvSpPr/>
          <p:nvPr/>
        </p:nvSpPr>
        <p:spPr>
          <a:xfrm flipH="1">
            <a:off x="6846888" y="3406775"/>
            <a:ext cx="0" cy="106680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821" name="直接连接符 32820"/>
          <p:cNvSpPr/>
          <p:nvPr/>
        </p:nvSpPr>
        <p:spPr>
          <a:xfrm flipH="1" flipV="1">
            <a:off x="8294688" y="3559175"/>
            <a:ext cx="0" cy="114300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822" name="直接连接符 32821"/>
          <p:cNvSpPr/>
          <p:nvPr/>
        </p:nvSpPr>
        <p:spPr>
          <a:xfrm flipH="1">
            <a:off x="8294688" y="4930775"/>
            <a:ext cx="0" cy="1066800"/>
          </a:xfrm>
          <a:prstGeom prst="line">
            <a:avLst/>
          </a:prstGeom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9484" name="组合 32832"/>
          <p:cNvGrpSpPr/>
          <p:nvPr/>
        </p:nvGrpSpPr>
        <p:grpSpPr>
          <a:xfrm>
            <a:off x="2198688" y="2524125"/>
            <a:ext cx="1600200" cy="2406650"/>
            <a:chOff x="528" y="480"/>
            <a:chExt cx="1488" cy="2064"/>
          </a:xfrm>
        </p:grpSpPr>
        <p:grpSp>
          <p:nvGrpSpPr>
            <p:cNvPr id="19485" name="组合 32774"/>
            <p:cNvGrpSpPr/>
            <p:nvPr/>
          </p:nvGrpSpPr>
          <p:grpSpPr>
            <a:xfrm>
              <a:off x="704" y="1728"/>
              <a:ext cx="1152" cy="816"/>
              <a:chOff x="704" y="1728"/>
              <a:chExt cx="1152" cy="816"/>
            </a:xfrm>
          </p:grpSpPr>
          <p:sp>
            <p:nvSpPr>
              <p:cNvPr id="19486" name="椭圆 32775"/>
              <p:cNvSpPr/>
              <p:nvPr/>
            </p:nvSpPr>
            <p:spPr>
              <a:xfrm>
                <a:off x="1008" y="2064"/>
                <a:ext cx="432" cy="480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87" name="椭圆 32776"/>
              <p:cNvSpPr/>
              <p:nvPr/>
            </p:nvSpPr>
            <p:spPr>
              <a:xfrm>
                <a:off x="1104" y="1728"/>
                <a:ext cx="240" cy="240"/>
              </a:xfrm>
              <a:prstGeom prst="ellipse">
                <a:avLst/>
              </a:prstGeom>
              <a:solidFill>
                <a:srgbClr val="B6BDC8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88" name="任意多边形 32777"/>
              <p:cNvSpPr/>
              <p:nvPr/>
            </p:nvSpPr>
            <p:spPr>
              <a:xfrm>
                <a:off x="704" y="1872"/>
                <a:ext cx="1152" cy="325"/>
              </a:xfrm>
              <a:custGeom>
                <a:avLst/>
                <a:gdLst/>
                <a:ahLst/>
                <a:cxnLst/>
                <a:pathLst>
                  <a:path w="1152" h="325">
                    <a:moveTo>
                      <a:pt x="0" y="325"/>
                    </a:moveTo>
                    <a:cubicBezTo>
                      <a:pt x="384" y="325"/>
                      <a:pt x="768" y="325"/>
                      <a:pt x="1152" y="325"/>
                    </a:cubicBezTo>
                    <a:lnTo>
                      <a:pt x="688" y="0"/>
                    </a:lnTo>
                    <a:lnTo>
                      <a:pt x="400" y="0"/>
                    </a:lnTo>
                    <a:lnTo>
                      <a:pt x="0" y="325"/>
                    </a:lnTo>
                    <a:close/>
                  </a:path>
                </a:pathLst>
              </a:custGeom>
              <a:solidFill>
                <a:srgbClr val="B6BDC8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489" name="任意多边形 32778"/>
              <p:cNvSpPr/>
              <p:nvPr/>
            </p:nvSpPr>
            <p:spPr>
              <a:xfrm>
                <a:off x="1152" y="2208"/>
                <a:ext cx="131" cy="192"/>
              </a:xfrm>
              <a:custGeom>
                <a:avLst/>
                <a:gdLst/>
                <a:ahLst/>
                <a:cxnLst/>
                <a:pathLst>
                  <a:path w="206" h="211">
                    <a:moveTo>
                      <a:pt x="56" y="21"/>
                    </a:moveTo>
                    <a:cubicBezTo>
                      <a:pt x="49" y="42"/>
                      <a:pt x="42" y="64"/>
                      <a:pt x="35" y="85"/>
                    </a:cubicBezTo>
                    <a:cubicBezTo>
                      <a:pt x="31" y="96"/>
                      <a:pt x="24" y="117"/>
                      <a:pt x="24" y="117"/>
                    </a:cubicBezTo>
                    <a:cubicBezTo>
                      <a:pt x="21" y="142"/>
                      <a:pt x="0" y="171"/>
                      <a:pt x="14" y="192"/>
                    </a:cubicBezTo>
                    <a:cubicBezTo>
                      <a:pt x="28" y="212"/>
                      <a:pt x="89" y="167"/>
                      <a:pt x="99" y="160"/>
                    </a:cubicBezTo>
                    <a:cubicBezTo>
                      <a:pt x="113" y="164"/>
                      <a:pt x="130" y="163"/>
                      <a:pt x="142" y="171"/>
                    </a:cubicBezTo>
                    <a:cubicBezTo>
                      <a:pt x="153" y="178"/>
                      <a:pt x="151" y="199"/>
                      <a:pt x="163" y="203"/>
                    </a:cubicBezTo>
                    <a:cubicBezTo>
                      <a:pt x="177" y="208"/>
                      <a:pt x="192" y="196"/>
                      <a:pt x="206" y="192"/>
                    </a:cubicBezTo>
                    <a:cubicBezTo>
                      <a:pt x="202" y="139"/>
                      <a:pt x="201" y="85"/>
                      <a:pt x="195" y="32"/>
                    </a:cubicBezTo>
                    <a:cubicBezTo>
                      <a:pt x="194" y="21"/>
                      <a:pt x="184" y="0"/>
                      <a:pt x="184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9490" name="直接连接符 32779"/>
            <p:cNvSpPr/>
            <p:nvPr/>
          </p:nvSpPr>
          <p:spPr>
            <a:xfrm flipH="1" flipV="1">
              <a:off x="1248" y="672"/>
              <a:ext cx="0" cy="1056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9491" name="组合 32780"/>
            <p:cNvGrpSpPr/>
            <p:nvPr/>
          </p:nvGrpSpPr>
          <p:grpSpPr>
            <a:xfrm>
              <a:off x="528" y="480"/>
              <a:ext cx="1488" cy="192"/>
              <a:chOff x="528" y="480"/>
              <a:chExt cx="1488" cy="192"/>
            </a:xfrm>
          </p:grpSpPr>
          <p:sp>
            <p:nvSpPr>
              <p:cNvPr id="19492" name="直接连接符 32781"/>
              <p:cNvSpPr/>
              <p:nvPr/>
            </p:nvSpPr>
            <p:spPr>
              <a:xfrm>
                <a:off x="528" y="672"/>
                <a:ext cx="148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3" name="直接连接符 32782"/>
              <p:cNvSpPr/>
              <p:nvPr/>
            </p:nvSpPr>
            <p:spPr>
              <a:xfrm>
                <a:off x="57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4" name="直接连接符 32783"/>
              <p:cNvSpPr/>
              <p:nvPr/>
            </p:nvSpPr>
            <p:spPr>
              <a:xfrm>
                <a:off x="67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5" name="直接连接符 32784"/>
              <p:cNvSpPr/>
              <p:nvPr/>
            </p:nvSpPr>
            <p:spPr>
              <a:xfrm>
                <a:off x="76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6" name="直接连接符 32785"/>
              <p:cNvSpPr/>
              <p:nvPr/>
            </p:nvSpPr>
            <p:spPr>
              <a:xfrm>
                <a:off x="86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7" name="直接连接符 32786"/>
              <p:cNvSpPr/>
              <p:nvPr/>
            </p:nvSpPr>
            <p:spPr>
              <a:xfrm>
                <a:off x="960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8" name="直接连接符 32787"/>
              <p:cNvSpPr/>
              <p:nvPr/>
            </p:nvSpPr>
            <p:spPr>
              <a:xfrm>
                <a:off x="105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9" name="直接连接符 32788"/>
              <p:cNvSpPr/>
              <p:nvPr/>
            </p:nvSpPr>
            <p:spPr>
              <a:xfrm>
                <a:off x="115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0" name="直接连接符 32789"/>
              <p:cNvSpPr/>
              <p:nvPr/>
            </p:nvSpPr>
            <p:spPr>
              <a:xfrm>
                <a:off x="124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1" name="直接连接符 32790"/>
              <p:cNvSpPr/>
              <p:nvPr/>
            </p:nvSpPr>
            <p:spPr>
              <a:xfrm>
                <a:off x="1440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2" name="直接连接符 32791"/>
              <p:cNvSpPr/>
              <p:nvPr/>
            </p:nvSpPr>
            <p:spPr>
              <a:xfrm>
                <a:off x="134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3" name="直接连接符 32792"/>
              <p:cNvSpPr/>
              <p:nvPr/>
            </p:nvSpPr>
            <p:spPr>
              <a:xfrm>
                <a:off x="1824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4" name="直接连接符 32793"/>
              <p:cNvSpPr/>
              <p:nvPr/>
            </p:nvSpPr>
            <p:spPr>
              <a:xfrm>
                <a:off x="1728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5" name="直接连接符 32794"/>
              <p:cNvSpPr/>
              <p:nvPr/>
            </p:nvSpPr>
            <p:spPr>
              <a:xfrm>
                <a:off x="1632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6" name="直接连接符 32795"/>
              <p:cNvSpPr/>
              <p:nvPr/>
            </p:nvSpPr>
            <p:spPr>
              <a:xfrm>
                <a:off x="1536" y="480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9507" name="文本框 32822"/>
          <p:cNvSpPr txBox="1"/>
          <p:nvPr/>
        </p:nvSpPr>
        <p:spPr>
          <a:xfrm>
            <a:off x="2046288" y="4930775"/>
            <a:ext cx="1828800" cy="1187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ahoma" panose="020B0604030504040204" pitchFamily="34" charset="0"/>
                <a:ea typeface="楷体_GB2312" pitchFamily="49" charset="-122"/>
              </a:rPr>
              <a:t>将一个电灯悬挂在天花板上</a:t>
            </a:r>
            <a:endParaRPr lang="zh-CN" altLang="en-US" b="1">
              <a:solidFill>
                <a:schemeClr val="accent2"/>
              </a:solidFill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32824" name="文本框 32823"/>
          <p:cNvSpPr txBox="1"/>
          <p:nvPr/>
        </p:nvSpPr>
        <p:spPr>
          <a:xfrm>
            <a:off x="4837748" y="5464175"/>
            <a:ext cx="2286000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作用力与反作用力</a:t>
            </a:r>
            <a:endParaRPr lang="zh-CN" altLang="en-US" sz="2800" b="1">
              <a:solidFill>
                <a:srgbClr val="FF33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2825" name="文本框 32824"/>
          <p:cNvSpPr txBox="1"/>
          <p:nvPr/>
        </p:nvSpPr>
        <p:spPr>
          <a:xfrm>
            <a:off x="8980488" y="4321175"/>
            <a:ext cx="1447800" cy="528638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平衡力</a:t>
            </a:r>
            <a:endParaRPr lang="zh-CN" altLang="en-US" sz="2800" b="1">
              <a:solidFill>
                <a:srgbClr val="FF33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32826" name="文本框 32825"/>
          <p:cNvSpPr txBox="1"/>
          <p:nvPr/>
        </p:nvSpPr>
        <p:spPr>
          <a:xfrm>
            <a:off x="6008688" y="3025775"/>
            <a:ext cx="549275" cy="2133600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ahoma" panose="020B0604030504040204" pitchFamily="34" charset="0"/>
                <a:ea typeface="楷体_GB2312" pitchFamily="49" charset="-122"/>
              </a:rPr>
              <a:t>灯对绳的拉力</a:t>
            </a:r>
            <a:endParaRPr lang="zh-CN" altLang="en-US" b="1"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32827" name="文本框 32826"/>
          <p:cNvSpPr txBox="1"/>
          <p:nvPr/>
        </p:nvSpPr>
        <p:spPr>
          <a:xfrm>
            <a:off x="8349298" y="2362200"/>
            <a:ext cx="549275" cy="2133600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ahoma" panose="020B0604030504040204" pitchFamily="34" charset="0"/>
                <a:ea typeface="楷体_GB2312" pitchFamily="49" charset="-122"/>
              </a:rPr>
              <a:t>绳对灯的拉力</a:t>
            </a:r>
            <a:endParaRPr lang="zh-CN" altLang="en-US" b="1">
              <a:latin typeface="Tahoma" panose="020B0604030504040204" pitchFamily="34" charset="0"/>
              <a:ea typeface="楷体_GB2312" pitchFamily="49" charset="-122"/>
            </a:endParaRPr>
          </a:p>
        </p:txBody>
      </p:sp>
      <p:sp>
        <p:nvSpPr>
          <p:cNvPr id="32828" name="文本框 32827"/>
          <p:cNvSpPr txBox="1"/>
          <p:nvPr/>
        </p:nvSpPr>
        <p:spPr>
          <a:xfrm>
            <a:off x="8169275" y="5387975"/>
            <a:ext cx="549275" cy="1600200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ahoma" panose="020B0604030504040204" pitchFamily="34" charset="0"/>
                <a:ea typeface="楷体_GB2312" pitchFamily="49" charset="-122"/>
              </a:rPr>
              <a:t>灯的重力</a:t>
            </a:r>
            <a:endParaRPr lang="zh-CN" altLang="en-US" b="1">
              <a:latin typeface="Tahoma" panose="020B0604030504040204" pitchFamily="34" charset="0"/>
              <a:ea typeface="楷体_GB2312" pitchFamily="49" charset="-122"/>
            </a:endParaRPr>
          </a:p>
        </p:txBody>
      </p:sp>
      <p:grpSp>
        <p:nvGrpSpPr>
          <p:cNvPr id="32836" name="组合 32835"/>
          <p:cNvGrpSpPr/>
          <p:nvPr/>
        </p:nvGrpSpPr>
        <p:grpSpPr>
          <a:xfrm>
            <a:off x="5780405" y="3406775"/>
            <a:ext cx="2569210" cy="2057400"/>
            <a:chOff x="2832" y="1296"/>
            <a:chExt cx="1872" cy="1536"/>
          </a:xfrm>
        </p:grpSpPr>
        <p:sp>
          <p:nvSpPr>
            <p:cNvPr id="19514" name="直接连接符 32828"/>
            <p:cNvSpPr/>
            <p:nvPr/>
          </p:nvSpPr>
          <p:spPr>
            <a:xfrm flipH="1">
              <a:off x="2832" y="1978"/>
              <a:ext cx="262" cy="854"/>
            </a:xfrm>
            <a:prstGeom prst="line">
              <a:avLst/>
            </a:prstGeom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15" name="直接连接符 32829"/>
            <p:cNvSpPr/>
            <p:nvPr/>
          </p:nvSpPr>
          <p:spPr>
            <a:xfrm flipH="1">
              <a:off x="3168" y="1296"/>
              <a:ext cx="1536" cy="1536"/>
            </a:xfrm>
            <a:prstGeom prst="line">
              <a:avLst/>
            </a:prstGeom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2837" name="组合 32836"/>
          <p:cNvGrpSpPr/>
          <p:nvPr/>
        </p:nvGrpSpPr>
        <p:grpSpPr>
          <a:xfrm>
            <a:off x="8694738" y="3406775"/>
            <a:ext cx="960438" cy="2590800"/>
            <a:chOff x="4732" y="1440"/>
            <a:chExt cx="605" cy="1632"/>
          </a:xfrm>
        </p:grpSpPr>
        <p:sp>
          <p:nvSpPr>
            <p:cNvPr id="19517" name="直接连接符 32830"/>
            <p:cNvSpPr/>
            <p:nvPr/>
          </p:nvSpPr>
          <p:spPr>
            <a:xfrm>
              <a:off x="4944" y="1440"/>
              <a:ext cx="393" cy="686"/>
            </a:xfrm>
            <a:prstGeom prst="line">
              <a:avLst/>
            </a:prstGeom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518" name="直接连接符 32831"/>
            <p:cNvSpPr/>
            <p:nvPr/>
          </p:nvSpPr>
          <p:spPr>
            <a:xfrm flipV="1">
              <a:off x="4732" y="2448"/>
              <a:ext cx="500" cy="624"/>
            </a:xfrm>
            <a:prstGeom prst="line">
              <a:avLst/>
            </a:prstGeom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9519" name="文本框 32834"/>
          <p:cNvSpPr txBox="1"/>
          <p:nvPr/>
        </p:nvSpPr>
        <p:spPr>
          <a:xfrm>
            <a:off x="269875" y="1147763"/>
            <a:ext cx="11422063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例1. 如图，灯静止悬挂在空中。那么灯受哪些力作用？并指出各个力的反作用力。</a:t>
            </a:r>
            <a:endParaRPr lang="zh-CN" altLang="en-US" sz="28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6065" y="620395"/>
            <a:ext cx="29495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【课堂反馈】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24" grpId="0"/>
      <p:bldP spid="32825" grpId="0"/>
      <p:bldP spid="32826" grpId="0"/>
      <p:bldP spid="32827" grpId="0"/>
      <p:bldP spid="328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/>
          <p:nvPr/>
        </p:nvSpPr>
        <p:spPr>
          <a:xfrm>
            <a:off x="9005253" y="2381250"/>
            <a:ext cx="1828800" cy="1143000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3" name="Oval 3"/>
          <p:cNvSpPr/>
          <p:nvPr/>
        </p:nvSpPr>
        <p:spPr>
          <a:xfrm rot="769593">
            <a:off x="10137458" y="768985"/>
            <a:ext cx="1317625" cy="1844675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rgbClr val="FFFF66"/>
              </a:gs>
            </a:gsLst>
            <a:lin ang="5400000" scaled="1"/>
          </a:gradFill>
          <a:ln w="9525" cap="flat" cmpd="sng">
            <a:solidFill>
              <a:srgbClr val="FFFF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Text Box 4"/>
          <p:cNvSpPr txBox="1"/>
          <p:nvPr/>
        </p:nvSpPr>
        <p:spPr>
          <a:xfrm>
            <a:off x="373380" y="517525"/>
            <a:ext cx="1124712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2    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成语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以卵击石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是指拿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鸡蛋碰石头，其结果通常是鸡蛋破，而石头不破。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8" name="Text Box 5"/>
          <p:cNvSpPr txBox="1"/>
          <p:nvPr/>
        </p:nvSpPr>
        <p:spPr>
          <a:xfrm>
            <a:off x="483870" y="1660525"/>
            <a:ext cx="920750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请问：这能说明：石头对鸡蛋的作用力大于鸡蛋对石头的作用力吗？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8" name="Text Box 8"/>
          <p:cNvSpPr txBox="1"/>
          <p:nvPr/>
        </p:nvSpPr>
        <p:spPr>
          <a:xfrm>
            <a:off x="9155748" y="2381250"/>
            <a:ext cx="685800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="1" baseline="-18000">
                <a:solidFill>
                  <a:srgbClr val="00FF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3200" b="1" baseline="-18000">
              <a:solidFill>
                <a:srgbClr val="00FF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90" name="Text Box 10"/>
          <p:cNvSpPr txBox="1"/>
          <p:nvPr/>
        </p:nvSpPr>
        <p:spPr>
          <a:xfrm>
            <a:off x="373063" y="4735195"/>
            <a:ext cx="10834687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分析： 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是一对作用力和反作用力，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大小相等，方向相反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，作用在一条直线上。鸡蛋破是因为鸡蛋不能承受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的作用；石头不破是因为石头能承受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的作用力。</a:t>
            </a:r>
            <a:endParaRPr lang="zh-CN" altLang="en-US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91" name="AutoShape 11"/>
          <p:cNvSpPr/>
          <p:nvPr/>
        </p:nvSpPr>
        <p:spPr>
          <a:xfrm>
            <a:off x="9691053" y="1238250"/>
            <a:ext cx="2209800" cy="1676400"/>
          </a:xfrm>
          <a:prstGeom prst="irregularSeal2">
            <a:avLst/>
          </a:prstGeom>
          <a:gradFill rotWithShape="0">
            <a:gsLst>
              <a:gs pos="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92" name="Line 12"/>
          <p:cNvSpPr/>
          <p:nvPr/>
        </p:nvSpPr>
        <p:spPr>
          <a:xfrm flipV="1">
            <a:off x="10376853" y="1746250"/>
            <a:ext cx="457200" cy="99060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93" name="Text Box 13"/>
          <p:cNvSpPr txBox="1"/>
          <p:nvPr/>
        </p:nvSpPr>
        <p:spPr>
          <a:xfrm>
            <a:off x="10148253" y="1399540"/>
            <a:ext cx="685800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3200" baseline="-18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3200" baseline="-1800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7" name="Line 7"/>
          <p:cNvSpPr/>
          <p:nvPr/>
        </p:nvSpPr>
        <p:spPr>
          <a:xfrm flipH="1">
            <a:off x="9919653" y="2736850"/>
            <a:ext cx="457200" cy="990600"/>
          </a:xfrm>
          <a:prstGeom prst="line">
            <a:avLst/>
          </a:prstGeom>
          <a:ln w="76200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t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ldLvl="0" animBg="1"/>
      <p:bldP spid="46083" grpId="0" bldLvl="0" animBg="1"/>
      <p:bldP spid="46088" grpId="0"/>
      <p:bldP spid="46090" grpId="0"/>
      <p:bldP spid="46091" grpId="0" bldLvl="0" animBg="1"/>
      <p:bldP spid="460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文本框 62465"/>
          <p:cNvSpPr txBox="1"/>
          <p:nvPr/>
        </p:nvSpPr>
        <p:spPr>
          <a:xfrm>
            <a:off x="675005" y="1322705"/>
            <a:ext cx="109505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sz="3600" b="1" dirty="0">
                <a:latin typeface="Times New Roman" panose="02020603050405020304" pitchFamily="18" charset="0"/>
              </a:rPr>
              <a:t>练习：</a:t>
            </a:r>
            <a:r>
              <a:rPr lang="zh-CN" altLang="en-US" sz="3600" b="1" dirty="0">
                <a:latin typeface="Times New Roman" panose="02020603050405020304" pitchFamily="18" charset="0"/>
              </a:rPr>
              <a:t>一大人和一小孩在同一水平地面上拔河，你觉得谁会赢，为什么</a:t>
            </a:r>
            <a:r>
              <a:rPr lang="zh-CN" altLang="en-US" sz="3600" b="1">
                <a:latin typeface="Times New Roman" panose="02020603050405020304" pitchFamily="18" charset="0"/>
              </a:rPr>
              <a:t>？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pic>
        <p:nvPicPr>
          <p:cNvPr id="62467" name="图片 62466" descr="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05580" y="2521585"/>
            <a:ext cx="7620000" cy="3886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0" y="927100"/>
            <a:ext cx="11835765" cy="40767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跳高运动员从地面上竖直跳起时，下列说法正确的是	（    ）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．地面给他的力等于它的重力       	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．地面给他的力大于他给地面的力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．地面给他的力小于他给地面的力    	 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．地面给他的力等于他给地面的力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1445260" y="1747520"/>
            <a:ext cx="5645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4340" name="右箭头 14339">
            <a:hlinkClick r:id="" action="ppaction://noaction"/>
          </p:cNvPr>
          <p:cNvSpPr/>
          <p:nvPr/>
        </p:nvSpPr>
        <p:spPr>
          <a:xfrm>
            <a:off x="9982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矩形 50177"/>
          <p:cNvSpPr/>
          <p:nvPr/>
        </p:nvSpPr>
        <p:spPr>
          <a:xfrm>
            <a:off x="137160" y="734060"/>
            <a:ext cx="7964170" cy="5569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例</a:t>
            </a:r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马拉车由静止开始，先做加速运动，后做匀速运动，下列说法正确的是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（   ）                              </a:t>
            </a:r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、加速运动中，马向前拉车的力大于车向后拉马的力。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indent="266700"/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B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、匀速运动中，马向前拉车的力大于车向后拉马的力。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indent="266700"/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C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、只有匀速运动时，马向前拉车的力的大小才等于车向后拉马的力的大小。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、无论做加速运动还是做匀速运动，马向前拉车的力的大小总是等于车向后拉马的力的大小</a:t>
            </a:r>
            <a:endParaRPr lang="zh-CN" altLang="en-US" sz="3200" b="1" dirty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矩形 50178"/>
          <p:cNvSpPr/>
          <p:nvPr/>
        </p:nvSpPr>
        <p:spPr>
          <a:xfrm>
            <a:off x="7004685" y="1188720"/>
            <a:ext cx="41338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宋体" panose="02010600030101010101" pitchFamily="2" charset="-122"/>
              </a:rPr>
              <a:t>D</a:t>
            </a:r>
            <a:endParaRPr lang="en-US" altLang="zh-CN" sz="3600" b="1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pic>
        <p:nvPicPr>
          <p:cNvPr id="50180" name="图片 50179" descr="malaxq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96300" y="2305050"/>
            <a:ext cx="3352800" cy="2427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0181" name="右箭头 50180">
            <a:hlinkClick r:id="" action="ppaction://noaction"/>
          </p:cNvPr>
          <p:cNvSpPr/>
          <p:nvPr/>
        </p:nvSpPr>
        <p:spPr>
          <a:xfrm>
            <a:off x="9982200" y="61722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244669" y="193251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人教版 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34715" y="2865120"/>
            <a:ext cx="66160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3.3  </a:t>
            </a:r>
            <a:r>
              <a:rPr lang="zh-CN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受力分析初步</a:t>
            </a:r>
            <a:endParaRPr sz="48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  <a:p>
            <a:pPr algn="ctr"/>
            <a:r>
              <a:rPr lang="zh-CN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（第</a:t>
            </a:r>
            <a:r>
              <a:rPr lang="en-US" altLang="zh-CN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2</a:t>
            </a:r>
            <a:r>
              <a:rPr lang="zh-CN" altLang="en-US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课时）</a:t>
            </a:r>
            <a:endParaRPr lang="zh-CN" altLang="en-US" sz="48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3"/>
          <p:cNvSpPr txBox="1"/>
          <p:nvPr/>
        </p:nvSpPr>
        <p:spPr>
          <a:xfrm>
            <a:off x="762000" y="260350"/>
            <a:ext cx="7696200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8" name="Text Box 4"/>
          <p:cNvSpPr txBox="1"/>
          <p:nvPr/>
        </p:nvSpPr>
        <p:spPr>
          <a:xfrm>
            <a:off x="2628265" y="2065338"/>
            <a:ext cx="58674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Tahoma" panose="020B0604030504040204" pitchFamily="34" charset="0"/>
                <a:ea typeface="黑体" panose="02010609060101010101" pitchFamily="49" charset="-122"/>
              </a:rPr>
              <a:t>两块磁铁之间的排斥作用</a:t>
            </a:r>
            <a:endParaRPr lang="zh-CN" altLang="en-US" sz="4000" b="1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9219" name="Text Box 5"/>
          <p:cNvSpPr txBox="1"/>
          <p:nvPr/>
        </p:nvSpPr>
        <p:spPr>
          <a:xfrm>
            <a:off x="3534410" y="5825490"/>
            <a:ext cx="4343400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Tahoma" panose="020B0604030504040204" pitchFamily="34" charset="0"/>
                <a:ea typeface="黑体" panose="02010609060101010101" pitchFamily="49" charset="-122"/>
              </a:rPr>
              <a:t>同名磁极互相排斥</a:t>
            </a:r>
            <a:endParaRPr lang="zh-CN" altLang="en-US" sz="3600" b="1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9220" name="Rectangle 6"/>
          <p:cNvSpPr/>
          <p:nvPr/>
        </p:nvSpPr>
        <p:spPr>
          <a:xfrm>
            <a:off x="538480" y="2096453"/>
            <a:ext cx="201930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现象一：</a:t>
            </a:r>
            <a:endParaRPr lang="zh-CN" altLang="en-US" sz="3600" b="1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9222" name="Rectangle 20"/>
          <p:cNvSpPr/>
          <p:nvPr/>
        </p:nvSpPr>
        <p:spPr>
          <a:xfrm>
            <a:off x="1714500" y="2827338"/>
            <a:ext cx="8610600" cy="2819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223" name="Group 53"/>
          <p:cNvGrpSpPr/>
          <p:nvPr/>
        </p:nvGrpSpPr>
        <p:grpSpPr>
          <a:xfrm>
            <a:off x="1868488" y="4779963"/>
            <a:ext cx="8761412" cy="103187"/>
            <a:chOff x="213" y="3385"/>
            <a:chExt cx="2910" cy="31"/>
          </a:xfrm>
        </p:grpSpPr>
        <p:sp>
          <p:nvSpPr>
            <p:cNvPr id="9224" name="Line 51"/>
            <p:cNvSpPr/>
            <p:nvPr/>
          </p:nvSpPr>
          <p:spPr>
            <a:xfrm>
              <a:off x="657" y="3385"/>
              <a:ext cx="226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225" name="Rectangle 52" descr="深色下对角线"/>
            <p:cNvSpPr/>
            <p:nvPr/>
          </p:nvSpPr>
          <p:spPr>
            <a:xfrm>
              <a:off x="213" y="3385"/>
              <a:ext cx="2910" cy="31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组合 29"/>
          <p:cNvGrpSpPr/>
          <p:nvPr/>
        </p:nvGrpSpPr>
        <p:grpSpPr>
          <a:xfrm>
            <a:off x="2257743" y="3065463"/>
            <a:ext cx="3560762" cy="1695450"/>
            <a:chOff x="1109663" y="2677180"/>
            <a:chExt cx="3560762" cy="1694795"/>
          </a:xfrm>
        </p:grpSpPr>
        <p:grpSp>
          <p:nvGrpSpPr>
            <p:cNvPr id="9227" name="组合 54"/>
            <p:cNvGrpSpPr/>
            <p:nvPr/>
          </p:nvGrpSpPr>
          <p:grpSpPr>
            <a:xfrm>
              <a:off x="1109663" y="2986088"/>
              <a:ext cx="3560762" cy="1385887"/>
              <a:chOff x="98800" y="2986314"/>
              <a:chExt cx="3560004" cy="1386168"/>
            </a:xfrm>
          </p:grpSpPr>
          <p:sp>
            <p:nvSpPr>
              <p:cNvPr id="9228" name="AutoShape 22"/>
              <p:cNvSpPr/>
              <p:nvPr/>
            </p:nvSpPr>
            <p:spPr>
              <a:xfrm>
                <a:off x="762000" y="3458082"/>
                <a:ext cx="1502604" cy="457200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29" name="AutoShape 23"/>
              <p:cNvSpPr/>
              <p:nvPr/>
            </p:nvSpPr>
            <p:spPr>
              <a:xfrm>
                <a:off x="2156200" y="3458082"/>
                <a:ext cx="1502604" cy="457200"/>
              </a:xfrm>
              <a:prstGeom prst="cube">
                <a:avLst>
                  <a:gd name="adj" fmla="val 25000"/>
                </a:avLst>
              </a:prstGeom>
              <a:solidFill>
                <a:srgbClr val="0070C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30" name="Oval 24"/>
              <p:cNvSpPr/>
              <p:nvPr/>
            </p:nvSpPr>
            <p:spPr>
              <a:xfrm>
                <a:off x="1310044" y="3915282"/>
                <a:ext cx="409527" cy="457200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31" name="Oval 25"/>
              <p:cNvSpPr/>
              <p:nvPr/>
            </p:nvSpPr>
            <p:spPr>
              <a:xfrm>
                <a:off x="2677143" y="3915282"/>
                <a:ext cx="409527" cy="457200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32" name="Text Box 63"/>
              <p:cNvSpPr txBox="1"/>
              <p:nvPr/>
            </p:nvSpPr>
            <p:spPr>
              <a:xfrm>
                <a:off x="1486851" y="2986314"/>
                <a:ext cx="680538" cy="7765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Arial" panose="020B0604020202020204" pitchFamily="34" charset="0"/>
                    <a:ea typeface="宋体" panose="02010600030101010101" pitchFamily="2" charset="-122"/>
                  </a:rPr>
                  <a:t>S</a:t>
                </a:r>
                <a:endParaRPr lang="en-US" altLang="zh-CN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33" name="Text Box 67"/>
              <p:cNvSpPr txBox="1"/>
              <p:nvPr/>
            </p:nvSpPr>
            <p:spPr>
              <a:xfrm>
                <a:off x="2776989" y="2986314"/>
                <a:ext cx="680538" cy="7765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Arial" panose="020B0604020202020204" pitchFamily="34" charset="0"/>
                    <a:ea typeface="宋体" panose="02010600030101010101" pitchFamily="2" charset="-122"/>
                  </a:rPr>
                  <a:t>N</a:t>
                </a:r>
                <a:endParaRPr lang="en-US" altLang="zh-CN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29" name="直接箭头连接符 28"/>
              <p:cNvCxnSpPr/>
              <p:nvPr/>
            </p:nvCxnSpPr>
            <p:spPr>
              <a:xfrm rot="21600000" flipH="1">
                <a:off x="98800" y="3715378"/>
                <a:ext cx="2034742" cy="285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9235" name="TextBox 26"/>
            <p:cNvSpPr txBox="1"/>
            <p:nvPr/>
          </p:nvSpPr>
          <p:spPr>
            <a:xfrm>
              <a:off x="3048000" y="2677180"/>
              <a:ext cx="990600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" name="组合 30"/>
          <p:cNvGrpSpPr/>
          <p:nvPr/>
        </p:nvGrpSpPr>
        <p:grpSpPr>
          <a:xfrm>
            <a:off x="6602095" y="3065463"/>
            <a:ext cx="3432175" cy="1704975"/>
            <a:chOff x="4724400" y="2667000"/>
            <a:chExt cx="3432175" cy="1704975"/>
          </a:xfrm>
        </p:grpSpPr>
        <p:grpSp>
          <p:nvGrpSpPr>
            <p:cNvPr id="9237" name="组合 53"/>
            <p:cNvGrpSpPr/>
            <p:nvPr/>
          </p:nvGrpSpPr>
          <p:grpSpPr>
            <a:xfrm>
              <a:off x="4724400" y="3048000"/>
              <a:ext cx="3432175" cy="1323975"/>
              <a:chOff x="5126796" y="3033432"/>
              <a:chExt cx="3432176" cy="1324536"/>
            </a:xfrm>
          </p:grpSpPr>
          <p:sp>
            <p:nvSpPr>
              <p:cNvPr id="9238" name="AutoShape 23"/>
              <p:cNvSpPr/>
              <p:nvPr/>
            </p:nvSpPr>
            <p:spPr>
              <a:xfrm>
                <a:off x="5126796" y="3443568"/>
                <a:ext cx="1502604" cy="457200"/>
              </a:xfrm>
              <a:prstGeom prst="cube">
                <a:avLst>
                  <a:gd name="adj" fmla="val 25000"/>
                </a:avLst>
              </a:prstGeom>
              <a:solidFill>
                <a:srgbClr val="0070C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39" name="Oval 24"/>
              <p:cNvSpPr/>
              <p:nvPr/>
            </p:nvSpPr>
            <p:spPr>
              <a:xfrm>
                <a:off x="5653444" y="3900768"/>
                <a:ext cx="409527" cy="457200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40" name="Oval 25"/>
              <p:cNvSpPr/>
              <p:nvPr/>
            </p:nvSpPr>
            <p:spPr>
              <a:xfrm>
                <a:off x="7020543" y="3900768"/>
                <a:ext cx="409527" cy="457200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41" name="Text Box 63"/>
              <p:cNvSpPr txBox="1"/>
              <p:nvPr/>
            </p:nvSpPr>
            <p:spPr>
              <a:xfrm>
                <a:off x="7162800" y="3033432"/>
                <a:ext cx="680538" cy="7765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Arial" panose="020B0604020202020204" pitchFamily="34" charset="0"/>
                    <a:ea typeface="宋体" panose="02010600030101010101" pitchFamily="2" charset="-122"/>
                  </a:rPr>
                  <a:t>S</a:t>
                </a:r>
                <a:endParaRPr lang="en-US" altLang="zh-CN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42" name="Text Box 67"/>
              <p:cNvSpPr txBox="1"/>
              <p:nvPr/>
            </p:nvSpPr>
            <p:spPr>
              <a:xfrm>
                <a:off x="5760174" y="3048000"/>
                <a:ext cx="680538" cy="7765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Arial" panose="020B0604020202020204" pitchFamily="34" charset="0"/>
                    <a:ea typeface="宋体" panose="02010600030101010101" pitchFamily="2" charset="-122"/>
                  </a:rPr>
                  <a:t>N</a:t>
                </a:r>
                <a:endParaRPr lang="en-US" altLang="zh-CN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43" name="AutoShape 22"/>
              <p:cNvSpPr/>
              <p:nvPr/>
            </p:nvSpPr>
            <p:spPr>
              <a:xfrm>
                <a:off x="6524172" y="3443568"/>
                <a:ext cx="1524000" cy="457200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47" name="直接箭头连接符 46"/>
              <p:cNvCxnSpPr/>
              <p:nvPr/>
            </p:nvCxnSpPr>
            <p:spPr>
              <a:xfrm rot="10800000" flipH="1">
                <a:off x="6523796" y="3690935"/>
                <a:ext cx="2035176" cy="2858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9245" name="TextBox 27"/>
            <p:cNvSpPr txBox="1"/>
            <p:nvPr/>
          </p:nvSpPr>
          <p:spPr>
            <a:xfrm>
              <a:off x="6019800" y="2667000"/>
              <a:ext cx="990600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538480" y="855980"/>
            <a:ext cx="1104836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前面我们学过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力的作用是相互的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。那么这相互作用的一对力，有着怎样的规律呢？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2270" y="149225"/>
            <a:ext cx="1793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黑体" panose="02010609060101010101" pitchFamily="49" charset="-122"/>
                <a:ea typeface="黑体" panose="02010609060101010101" pitchFamily="49" charset="-122"/>
              </a:rPr>
              <a:t>【引入】</a:t>
            </a:r>
            <a:endParaRPr lang="zh-CN" altLang="en-US" sz="4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06 -4.79769E-06 L -0.1243 -0.00277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0" y="-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15607E-06 L 0.13733 -1.15607E-06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8" name="文本框 21507"/>
          <p:cNvSpPr txBox="1"/>
          <p:nvPr/>
        </p:nvSpPr>
        <p:spPr>
          <a:xfrm>
            <a:off x="370840" y="802640"/>
            <a:ext cx="22336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  <a:ea typeface="黑体" panose="02010609060101010101" pitchFamily="49" charset="-122"/>
              </a:rPr>
              <a:t>【复习】</a:t>
            </a:r>
            <a:endParaRPr lang="zh-CN" altLang="en-US" sz="32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1774825" y="1386205"/>
            <a:ext cx="7993063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1</a:t>
            </a:r>
            <a:r>
              <a:rPr lang="zh-CN" altLang="en-US" sz="3200" b="1" dirty="0">
                <a:latin typeface="Comic Sans MS" panose="030F0702030302020204" pitchFamily="66" charset="0"/>
              </a:rPr>
              <a:t>、力学中常见的三种力是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、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、</a:t>
            </a:r>
            <a:endParaRPr lang="zh-CN" altLang="en-US" sz="32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 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。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513" name="文本框 21512"/>
          <p:cNvSpPr txBox="1"/>
          <p:nvPr/>
        </p:nvSpPr>
        <p:spPr>
          <a:xfrm>
            <a:off x="1703388" y="2708275"/>
            <a:ext cx="8640762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2</a:t>
            </a:r>
            <a:r>
              <a:rPr lang="zh-CN" altLang="en-US" sz="3200" b="1" dirty="0">
                <a:latin typeface="Comic Sans MS" panose="030F0702030302020204" pitchFamily="66" charset="0"/>
              </a:rPr>
              <a:t>、弹力的产生条件是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、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，它的方向是怎样的？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514" name="文本框 21513"/>
          <p:cNvSpPr txBox="1"/>
          <p:nvPr/>
        </p:nvSpPr>
        <p:spPr>
          <a:xfrm>
            <a:off x="1703388" y="4221163"/>
            <a:ext cx="8640762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3</a:t>
            </a:r>
            <a:r>
              <a:rPr lang="zh-CN" altLang="en-US" sz="3200" b="1" dirty="0">
                <a:latin typeface="Comic Sans MS" panose="030F0702030302020204" pitchFamily="66" charset="0"/>
              </a:rPr>
              <a:t>、摩擦力的产生条件是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、</a:t>
            </a:r>
            <a:r>
              <a:rPr lang="zh-CN" altLang="en-US" sz="3200" b="1" u="sng" dirty="0">
                <a:latin typeface="Comic Sans MS" panose="030F0702030302020204" pitchFamily="66" charset="0"/>
              </a:rPr>
              <a:t>  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、 </a:t>
            </a:r>
            <a:endParaRPr lang="zh-CN" altLang="en-US" sz="32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u="sng" dirty="0">
                <a:latin typeface="Comic Sans MS" panose="030F0702030302020204" pitchFamily="66" charset="0"/>
              </a:rPr>
              <a:t>  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，它的方向各是怎样？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3" grpId="0"/>
      <p:bldP spid="215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700" name="文本框 29699"/>
          <p:cNvSpPr txBox="1"/>
          <p:nvPr/>
        </p:nvSpPr>
        <p:spPr>
          <a:xfrm>
            <a:off x="761683" y="1481138"/>
            <a:ext cx="8640762" cy="27997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Comic Sans MS" panose="030F0702030302020204" pitchFamily="66" charset="0"/>
              </a:rPr>
              <a:t>      </a:t>
            </a:r>
            <a:r>
              <a:rPr lang="zh-CN" altLang="en-US" sz="3200" b="1" dirty="0">
                <a:latin typeface="Comic Sans MS" panose="030F0702030302020204" pitchFamily="66" charset="0"/>
              </a:rPr>
              <a:t>一个物体通常与多个物体同时发生相互作用。要想研究该物体的运动，我们就必需先要搞清物体到底受到几个力作用，它们的大小、方向各怎样？</a:t>
            </a:r>
            <a:endParaRPr lang="zh-CN" altLang="en-US" sz="32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     那么，我们怎样来分析物体的作用力呢？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4985" y="745490"/>
            <a:ext cx="2632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 dirty="0">
                <a:latin typeface="Comic Sans MS" panose="030F0702030302020204" pitchFamily="66" charset="0"/>
                <a:sym typeface="+mn-ea"/>
              </a:rPr>
              <a:t>【新课引入】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0721"/>
          <p:cNvSpPr>
            <a:spLocks noGrp="1"/>
          </p:cNvSpPr>
          <p:nvPr>
            <p:ph type="title"/>
          </p:nvPr>
        </p:nvSpPr>
        <p:spPr>
          <a:xfrm>
            <a:off x="214630" y="387985"/>
            <a:ext cx="4790440" cy="1012190"/>
          </a:xfrm>
        </p:spPr>
        <p:txBody>
          <a:bodyPr anchor="b">
            <a:normAutofit/>
          </a:bodyPr>
          <a:p>
            <a:pPr algn="l"/>
            <a:r>
              <a:rPr lang="zh-CN" altLang="en-US" sz="3600" b="1" dirty="0"/>
              <a:t>一、物体的受力分析</a:t>
            </a:r>
            <a:endParaRPr lang="zh-CN" altLang="en-US" sz="3600" b="1" dirty="0"/>
          </a:p>
        </p:txBody>
      </p:sp>
      <p:sp>
        <p:nvSpPr>
          <p:cNvPr id="30723" name="文本占位符 30722"/>
          <p:cNvSpPr>
            <a:spLocks noGrp="1"/>
          </p:cNvSpPr>
          <p:nvPr>
            <p:ph type="body" idx="1"/>
          </p:nvPr>
        </p:nvSpPr>
        <p:spPr>
          <a:xfrm>
            <a:off x="456565" y="1400175"/>
            <a:ext cx="10561320" cy="136842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zh-CN" sz="3555" b="1" dirty="0"/>
              <a:t>1.</a:t>
            </a:r>
            <a:r>
              <a:rPr lang="zh-CN" altLang="en-US" sz="3555" b="1" dirty="0"/>
              <a:t>概念：分析某个物体</a:t>
            </a:r>
            <a:r>
              <a:rPr lang="zh-CN" altLang="en-US" sz="3555" b="1" dirty="0">
                <a:solidFill>
                  <a:srgbClr val="FF0000"/>
                </a:solidFill>
              </a:rPr>
              <a:t>受</a:t>
            </a:r>
            <a:r>
              <a:rPr lang="zh-CN" altLang="en-US" sz="3555" b="1" dirty="0"/>
              <a:t>到</a:t>
            </a:r>
            <a:r>
              <a:rPr lang="zh-CN" altLang="en-US" sz="3555" b="1" dirty="0">
                <a:solidFill>
                  <a:srgbClr val="FF0000"/>
                </a:solidFill>
              </a:rPr>
              <a:t>其他</a:t>
            </a:r>
            <a:r>
              <a:rPr lang="zh-CN" altLang="en-US" sz="3555" b="1" dirty="0">
                <a:solidFill>
                  <a:schemeClr val="tx2"/>
                </a:solidFill>
              </a:rPr>
              <a:t>物体</a:t>
            </a:r>
            <a:r>
              <a:rPr lang="zh-CN" altLang="en-US" sz="3555" b="1" dirty="0">
                <a:solidFill>
                  <a:srgbClr val="FF0000"/>
                </a:solidFill>
              </a:rPr>
              <a:t>施加</a:t>
            </a:r>
            <a:r>
              <a:rPr lang="zh-CN" altLang="en-US" sz="3555" b="1" dirty="0"/>
              <a:t>的所有力作用的过程，叫做</a:t>
            </a:r>
            <a:r>
              <a:rPr lang="zh-CN" altLang="en-US" sz="3555" b="1" dirty="0">
                <a:solidFill>
                  <a:srgbClr val="FF0000"/>
                </a:solidFill>
              </a:rPr>
              <a:t>受力分析</a:t>
            </a:r>
            <a:r>
              <a:rPr lang="zh-CN" altLang="en-US" sz="3555" b="1" dirty="0"/>
              <a:t>。</a:t>
            </a:r>
            <a:endParaRPr lang="zh-CN" altLang="en-US" sz="3555" b="1" dirty="0"/>
          </a:p>
        </p:txBody>
      </p:sp>
      <p:sp>
        <p:nvSpPr>
          <p:cNvPr id="30724" name="文本框 30723"/>
          <p:cNvSpPr txBox="1"/>
          <p:nvPr/>
        </p:nvSpPr>
        <p:spPr>
          <a:xfrm>
            <a:off x="371475" y="2890520"/>
            <a:ext cx="964819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latin typeface="Comic Sans MS" panose="030F0702030302020204" pitchFamily="66" charset="0"/>
              </a:rPr>
              <a:t>例</a:t>
            </a:r>
            <a:r>
              <a:rPr lang="en-US" altLang="zh-CN" sz="3200" b="1" dirty="0">
                <a:latin typeface="Comic Sans MS" panose="030F0702030302020204" pitchFamily="66" charset="0"/>
              </a:rPr>
              <a:t>1</a:t>
            </a:r>
            <a:r>
              <a:rPr lang="zh-CN" altLang="en-US" sz="3200" b="1" dirty="0">
                <a:latin typeface="Comic Sans MS" panose="030F0702030302020204" pitchFamily="66" charset="0"/>
              </a:rPr>
              <a:t>、如图所示，</a:t>
            </a:r>
            <a:r>
              <a:rPr lang="en-US" altLang="zh-CN" sz="3200" b="1" dirty="0">
                <a:latin typeface="Comic Sans MS" panose="030F0702030302020204" pitchFamily="66" charset="0"/>
              </a:rPr>
              <a:t>A</a:t>
            </a:r>
            <a:r>
              <a:rPr lang="zh-CN" altLang="en-US" sz="3200" b="1" dirty="0">
                <a:latin typeface="Comic Sans MS" panose="030F0702030302020204" pitchFamily="66" charset="0"/>
              </a:rPr>
              <a:t>物体都静止，分析</a:t>
            </a:r>
            <a:r>
              <a:rPr lang="en-US" altLang="zh-CN" sz="3200" b="1" dirty="0">
                <a:latin typeface="Comic Sans MS" panose="030F0702030302020204" pitchFamily="66" charset="0"/>
              </a:rPr>
              <a:t>A</a:t>
            </a:r>
            <a:r>
              <a:rPr lang="zh-CN" altLang="en-US" sz="3200" b="1" dirty="0">
                <a:latin typeface="Comic Sans MS" panose="030F0702030302020204" pitchFamily="66" charset="0"/>
              </a:rPr>
              <a:t>物体的受几个力作用，并指出各力的施力物体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grpSp>
        <p:nvGrpSpPr>
          <p:cNvPr id="30725" name="组合 30724"/>
          <p:cNvGrpSpPr/>
          <p:nvPr/>
        </p:nvGrpSpPr>
        <p:grpSpPr>
          <a:xfrm>
            <a:off x="1307531" y="4345623"/>
            <a:ext cx="5730174" cy="1071606"/>
            <a:chOff x="1268" y="1652"/>
            <a:chExt cx="3058" cy="543"/>
          </a:xfrm>
        </p:grpSpPr>
        <p:sp>
          <p:nvSpPr>
            <p:cNvPr id="30726" name="文本框 30725"/>
            <p:cNvSpPr txBox="1"/>
            <p:nvPr/>
          </p:nvSpPr>
          <p:spPr>
            <a:xfrm>
              <a:off x="2073" y="1707"/>
              <a:ext cx="241" cy="25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000">
                  <a:latin typeface="Times New Roman" panose="02020603050405020304" pitchFamily="18" charset="0"/>
                </a:rPr>
                <a:t>F</a:t>
              </a:r>
              <a:endParaRPr lang="en-US" altLang="zh-CN" sz="2000">
                <a:latin typeface="Comic Sans MS" panose="030F0702030302020204" pitchFamily="66" charset="0"/>
              </a:endParaRPr>
            </a:p>
          </p:txBody>
        </p:sp>
        <p:grpSp>
          <p:nvGrpSpPr>
            <p:cNvPr id="30727" name="组合 30726"/>
            <p:cNvGrpSpPr/>
            <p:nvPr/>
          </p:nvGrpSpPr>
          <p:grpSpPr>
            <a:xfrm>
              <a:off x="1321" y="1854"/>
              <a:ext cx="875" cy="337"/>
              <a:chOff x="7260" y="822"/>
              <a:chExt cx="1742" cy="613"/>
            </a:xfrm>
          </p:grpSpPr>
          <p:grpSp>
            <p:nvGrpSpPr>
              <p:cNvPr id="30728" name="组合 30727"/>
              <p:cNvGrpSpPr/>
              <p:nvPr/>
            </p:nvGrpSpPr>
            <p:grpSpPr>
              <a:xfrm>
                <a:off x="7260" y="822"/>
                <a:ext cx="1742" cy="613"/>
                <a:chOff x="7260" y="822"/>
                <a:chExt cx="2026" cy="613"/>
              </a:xfrm>
            </p:grpSpPr>
            <p:grpSp>
              <p:nvGrpSpPr>
                <p:cNvPr id="30729" name="组合 30728"/>
                <p:cNvGrpSpPr/>
                <p:nvPr/>
              </p:nvGrpSpPr>
              <p:grpSpPr>
                <a:xfrm>
                  <a:off x="7260" y="1298"/>
                  <a:ext cx="2026" cy="137"/>
                  <a:chOff x="7260" y="1298"/>
                  <a:chExt cx="2026" cy="137"/>
                </a:xfrm>
              </p:grpSpPr>
              <p:grpSp>
                <p:nvGrpSpPr>
                  <p:cNvPr id="30730" name="组合 30729"/>
                  <p:cNvGrpSpPr/>
                  <p:nvPr/>
                </p:nvGrpSpPr>
                <p:grpSpPr>
                  <a:xfrm>
                    <a:off x="8564" y="1298"/>
                    <a:ext cx="722" cy="130"/>
                    <a:chOff x="3121" y="1752"/>
                    <a:chExt cx="722" cy="130"/>
                  </a:xfrm>
                </p:grpSpPr>
                <p:sp>
                  <p:nvSpPr>
                    <p:cNvPr id="30731" name="直接连接符 30730"/>
                    <p:cNvSpPr/>
                    <p:nvPr/>
                  </p:nvSpPr>
                  <p:spPr>
                    <a:xfrm flipH="1">
                      <a:off x="3121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2" name="直接连接符 30731"/>
                    <p:cNvSpPr/>
                    <p:nvPr/>
                  </p:nvSpPr>
                  <p:spPr>
                    <a:xfrm flipH="1">
                      <a:off x="3241" y="1760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3" name="直接连接符 30732"/>
                    <p:cNvSpPr/>
                    <p:nvPr/>
                  </p:nvSpPr>
                  <p:spPr>
                    <a:xfrm flipH="1">
                      <a:off x="336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4" name="直接连接符 30733"/>
                    <p:cNvSpPr/>
                    <p:nvPr/>
                  </p:nvSpPr>
                  <p:spPr>
                    <a:xfrm flipH="1">
                      <a:off x="348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5" name="直接连接符 30734"/>
                    <p:cNvSpPr/>
                    <p:nvPr/>
                  </p:nvSpPr>
                  <p:spPr>
                    <a:xfrm flipH="1">
                      <a:off x="360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6" name="直接连接符 30735"/>
                    <p:cNvSpPr/>
                    <p:nvPr/>
                  </p:nvSpPr>
                  <p:spPr>
                    <a:xfrm flipH="1">
                      <a:off x="3722" y="1760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37" name="直接连接符 30736"/>
                    <p:cNvSpPr/>
                    <p:nvPr/>
                  </p:nvSpPr>
                  <p:spPr>
                    <a:xfrm>
                      <a:off x="3144" y="1752"/>
                      <a:ext cx="698" cy="0"/>
                    </a:xfrm>
                    <a:prstGeom prst="line">
                      <a:avLst/>
                    </a:prstGeom>
                    <a:ln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30738" name="组合 30737"/>
                  <p:cNvGrpSpPr/>
                  <p:nvPr/>
                </p:nvGrpSpPr>
                <p:grpSpPr>
                  <a:xfrm>
                    <a:off x="7260" y="1305"/>
                    <a:ext cx="1338" cy="130"/>
                    <a:chOff x="2760" y="2640"/>
                    <a:chExt cx="1338" cy="130"/>
                  </a:xfrm>
                </p:grpSpPr>
                <p:sp>
                  <p:nvSpPr>
                    <p:cNvPr id="30739" name="直接连接符 30738"/>
                    <p:cNvSpPr/>
                    <p:nvPr/>
                  </p:nvSpPr>
                  <p:spPr>
                    <a:xfrm flipH="1">
                      <a:off x="2760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0" name="直接连接符 30739"/>
                    <p:cNvSpPr/>
                    <p:nvPr/>
                  </p:nvSpPr>
                  <p:spPr>
                    <a:xfrm flipH="1">
                      <a:off x="2880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1" name="直接连接符 30740"/>
                    <p:cNvSpPr/>
                    <p:nvPr/>
                  </p:nvSpPr>
                  <p:spPr>
                    <a:xfrm flipH="1">
                      <a:off x="300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2" name="直接连接符 30741"/>
                    <p:cNvSpPr/>
                    <p:nvPr/>
                  </p:nvSpPr>
                  <p:spPr>
                    <a:xfrm flipH="1">
                      <a:off x="312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3" name="直接连接符 30742"/>
                    <p:cNvSpPr/>
                    <p:nvPr/>
                  </p:nvSpPr>
                  <p:spPr>
                    <a:xfrm flipH="1">
                      <a:off x="324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4" name="直接连接符 30743"/>
                    <p:cNvSpPr/>
                    <p:nvPr/>
                  </p:nvSpPr>
                  <p:spPr>
                    <a:xfrm flipH="1">
                      <a:off x="3361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5" name="直接连接符 30744"/>
                    <p:cNvSpPr/>
                    <p:nvPr/>
                  </p:nvSpPr>
                  <p:spPr>
                    <a:xfrm flipH="1">
                      <a:off x="348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6" name="直接连接符 30745"/>
                    <p:cNvSpPr/>
                    <p:nvPr/>
                  </p:nvSpPr>
                  <p:spPr>
                    <a:xfrm flipH="1">
                      <a:off x="360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7" name="直接连接符 30746"/>
                    <p:cNvSpPr/>
                    <p:nvPr/>
                  </p:nvSpPr>
                  <p:spPr>
                    <a:xfrm flipH="1">
                      <a:off x="372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8" name="直接连接符 30747"/>
                    <p:cNvSpPr/>
                    <p:nvPr/>
                  </p:nvSpPr>
                  <p:spPr>
                    <a:xfrm flipH="1">
                      <a:off x="3842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49" name="直接连接符 30748"/>
                    <p:cNvSpPr/>
                    <p:nvPr/>
                  </p:nvSpPr>
                  <p:spPr>
                    <a:xfrm flipH="1">
                      <a:off x="3963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750" name="直接连接符 30749"/>
                    <p:cNvSpPr/>
                    <p:nvPr/>
                  </p:nvSpPr>
                  <p:spPr>
                    <a:xfrm>
                      <a:off x="2783" y="2640"/>
                      <a:ext cx="1315" cy="0"/>
                    </a:xfrm>
                    <a:prstGeom prst="line">
                      <a:avLst/>
                    </a:prstGeom>
                    <a:ln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  <p:sp>
              <p:nvSpPr>
                <p:cNvPr id="30751" name="矩形 30750"/>
                <p:cNvSpPr/>
                <p:nvPr/>
              </p:nvSpPr>
              <p:spPr>
                <a:xfrm>
                  <a:off x="7844" y="822"/>
                  <a:ext cx="900" cy="46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30752" name="文本框 30751"/>
              <p:cNvSpPr txBox="1"/>
              <p:nvPr/>
            </p:nvSpPr>
            <p:spPr>
              <a:xfrm>
                <a:off x="7888" y="885"/>
                <a:ext cx="480" cy="4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A</a:t>
                </a:r>
                <a:endParaRPr lang="en-US" altLang="zh-CN" sz="2000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30753" name="直接连接符 30752"/>
            <p:cNvSpPr/>
            <p:nvPr/>
          </p:nvSpPr>
          <p:spPr>
            <a:xfrm>
              <a:off x="1962" y="1988"/>
              <a:ext cx="293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62" name="直接连接符 30761"/>
            <p:cNvSpPr/>
            <p:nvPr/>
          </p:nvSpPr>
          <p:spPr>
            <a:xfrm flipH="1">
              <a:off x="1268" y="2128"/>
              <a:ext cx="52" cy="67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26" name="直接连接符 30825"/>
            <p:cNvSpPr/>
            <p:nvPr/>
          </p:nvSpPr>
          <p:spPr>
            <a:xfrm flipV="1">
              <a:off x="3384" y="1652"/>
              <a:ext cx="942" cy="527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27" name="直接连接符 30826"/>
            <p:cNvSpPr/>
            <p:nvPr/>
          </p:nvSpPr>
          <p:spPr>
            <a:xfrm>
              <a:off x="3399" y="2179"/>
              <a:ext cx="91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28" name="直接连接符 30827"/>
            <p:cNvSpPr/>
            <p:nvPr/>
          </p:nvSpPr>
          <p:spPr>
            <a:xfrm flipH="1">
              <a:off x="4325" y="1677"/>
              <a:ext cx="1" cy="50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29" name="矩形 30828"/>
            <p:cNvSpPr/>
            <p:nvPr/>
          </p:nvSpPr>
          <p:spPr>
            <a:xfrm rot="-1692166">
              <a:off x="3716" y="1693"/>
              <a:ext cx="219" cy="214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30" name="文本框 30829"/>
            <p:cNvSpPr txBox="1"/>
            <p:nvPr/>
          </p:nvSpPr>
          <p:spPr>
            <a:xfrm>
              <a:off x="3708" y="1677"/>
              <a:ext cx="241" cy="28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000">
                  <a:latin typeface="Times New Roman" panose="02020603050405020304" pitchFamily="18" charset="0"/>
                </a:rPr>
                <a:t>A</a:t>
              </a:r>
              <a:endParaRPr lang="en-US" altLang="zh-CN" sz="2000"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8" name="矩形 31747"/>
          <p:cNvSpPr/>
          <p:nvPr/>
        </p:nvSpPr>
        <p:spPr>
          <a:xfrm>
            <a:off x="284480" y="577850"/>
            <a:ext cx="2066925" cy="97980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900" b="1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dirty="0"/>
              <a:t>2. </a:t>
            </a:r>
            <a:r>
              <a:rPr lang="zh-CN" altLang="en-US" dirty="0"/>
              <a:t>方法</a:t>
            </a:r>
            <a:endParaRPr lang="zh-CN" altLang="en-US" dirty="0"/>
          </a:p>
        </p:txBody>
      </p:sp>
      <p:sp>
        <p:nvSpPr>
          <p:cNvPr id="31749" name="文本框 31748"/>
          <p:cNvSpPr txBox="1"/>
          <p:nvPr/>
        </p:nvSpPr>
        <p:spPr>
          <a:xfrm>
            <a:off x="1004888" y="1733233"/>
            <a:ext cx="23764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隔离分析法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750" name="矩形 31749"/>
          <p:cNvSpPr/>
          <p:nvPr/>
        </p:nvSpPr>
        <p:spPr>
          <a:xfrm>
            <a:off x="733425" y="3013075"/>
            <a:ext cx="9429750" cy="25196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692150" lvl="1" indent="-34734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87425" lvl="2" indent="-29337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81430" lvl="3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598930" lvl="4" indent="-31623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>
              <a:buNone/>
            </a:pPr>
            <a:r>
              <a:rPr lang="en-US" altLang="zh-CN" b="1" dirty="0"/>
              <a:t>     </a:t>
            </a:r>
            <a:r>
              <a:rPr lang="zh-CN" altLang="en-US" b="1" dirty="0"/>
              <a:t>为了分析某个物体受力，先</a:t>
            </a:r>
            <a:r>
              <a:rPr lang="zh-CN" altLang="en-US" b="1" dirty="0">
                <a:solidFill>
                  <a:srgbClr val="FF0000"/>
                </a:solidFill>
              </a:rPr>
              <a:t>假想</a:t>
            </a:r>
            <a:r>
              <a:rPr lang="zh-CN" altLang="en-US" b="1" dirty="0"/>
              <a:t>将该物体从周围其他物体中</a:t>
            </a:r>
            <a:r>
              <a:rPr lang="zh-CN" altLang="en-US" b="1" dirty="0">
                <a:solidFill>
                  <a:srgbClr val="FF0000"/>
                </a:solidFill>
              </a:rPr>
              <a:t>隔离</a:t>
            </a:r>
            <a:r>
              <a:rPr lang="zh-CN" altLang="en-US" b="1" dirty="0"/>
              <a:t>出来，在</a:t>
            </a:r>
            <a:r>
              <a:rPr lang="zh-CN" altLang="en-US" b="1" dirty="0">
                <a:solidFill>
                  <a:srgbClr val="FF0000"/>
                </a:solidFill>
              </a:rPr>
              <a:t>依次</a:t>
            </a:r>
            <a:r>
              <a:rPr lang="zh-CN" altLang="en-US" b="1" dirty="0"/>
              <a:t>分析周围的每个物体对它是否产生了力？产生了什么力？施加的力有多大、方向如何等等。</a:t>
            </a:r>
            <a:endParaRPr lang="zh-CN" altLang="en-US" b="1" dirty="0"/>
          </a:p>
        </p:txBody>
      </p:sp>
      <p:sp>
        <p:nvSpPr>
          <p:cNvPr id="31752" name="文本框 31751"/>
          <p:cNvSpPr txBox="1"/>
          <p:nvPr/>
        </p:nvSpPr>
        <p:spPr>
          <a:xfrm>
            <a:off x="4511993" y="1211263"/>
            <a:ext cx="1871662" cy="521970"/>
          </a:xfrm>
          <a:prstGeom prst="rect">
            <a:avLst/>
          </a:prstGeom>
          <a:noFill/>
          <a:ln w="57150" cap="flat" cmpd="thinThick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</a:rPr>
              <a:t>部分隔离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31753" name="文本框 31752"/>
          <p:cNvSpPr txBox="1"/>
          <p:nvPr/>
        </p:nvSpPr>
        <p:spPr>
          <a:xfrm>
            <a:off x="4461193" y="2133600"/>
            <a:ext cx="1871662" cy="521970"/>
          </a:xfrm>
          <a:prstGeom prst="rect">
            <a:avLst/>
          </a:prstGeom>
          <a:noFill/>
          <a:ln w="57150" cap="flat" cmpd="thinThick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</a:rPr>
              <a:t>整体隔离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  <p:grpSp>
        <p:nvGrpSpPr>
          <p:cNvPr id="31755" name="组合 31754"/>
          <p:cNvGrpSpPr/>
          <p:nvPr/>
        </p:nvGrpSpPr>
        <p:grpSpPr>
          <a:xfrm>
            <a:off x="3381375" y="1557338"/>
            <a:ext cx="1079500" cy="935037"/>
            <a:chOff x="2336" y="981"/>
            <a:chExt cx="680" cy="589"/>
          </a:xfrm>
        </p:grpSpPr>
        <p:sp>
          <p:nvSpPr>
            <p:cNvPr id="31751" name="任意多边形 31750"/>
            <p:cNvSpPr/>
            <p:nvPr/>
          </p:nvSpPr>
          <p:spPr>
            <a:xfrm>
              <a:off x="2336" y="1207"/>
              <a:ext cx="544" cy="137"/>
            </a:xfrm>
            <a:custGeom>
              <a:avLst/>
              <a:gdLst>
                <a:gd name="txL" fmla="*/ 3375 w 21600"/>
                <a:gd name="txT" fmla="*/ 5400 h 21600"/>
                <a:gd name="txR" fmla="*/ 18900 w 21600"/>
                <a:gd name="txB" fmla="*/ 16200 h 21600"/>
              </a:gdLst>
              <a:ahLst/>
              <a:cxnLst>
                <a:cxn ang="270">
                  <a:pos x="16200" y="0"/>
                </a:cxn>
                <a:cxn ang="180">
                  <a:pos x="0" y="10800"/>
                </a:cxn>
                <a:cxn ang="90">
                  <a:pos x="16200" y="21600"/>
                </a:cxn>
                <a:cxn ang="0">
                  <a:pos x="21600" y="10800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54" name="左大括号 31753"/>
            <p:cNvSpPr/>
            <p:nvPr/>
          </p:nvSpPr>
          <p:spPr>
            <a:xfrm>
              <a:off x="2925" y="981"/>
              <a:ext cx="91" cy="589"/>
            </a:xfrm>
            <a:prstGeom prst="leftBrace">
              <a:avLst>
                <a:gd name="adj1" fmla="val 53937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0" grpId="0"/>
      <p:bldP spid="31752" grpId="0" bldLvl="0" animBg="1"/>
      <p:bldP spid="31753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6" name="文本框 23555"/>
          <p:cNvSpPr txBox="1"/>
          <p:nvPr/>
        </p:nvSpPr>
        <p:spPr>
          <a:xfrm>
            <a:off x="1703388" y="188913"/>
            <a:ext cx="66976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3. 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受力分析的基本步骤</a:t>
            </a:r>
            <a:endParaRPr lang="zh-CN" altLang="en-US" sz="28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984250" y="1100455"/>
            <a:ext cx="7416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明确研究对象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1020445" y="1622425"/>
            <a:ext cx="1019746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研究对象可以是某</a:t>
            </a:r>
            <a:r>
              <a:rPr lang="zh-CN" altLang="en-US" sz="2800" b="1" u="sng" dirty="0">
                <a:solidFill>
                  <a:srgbClr val="FF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一个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物体，也可以是保持相对静止的</a:t>
            </a:r>
            <a:r>
              <a:rPr lang="zh-CN" altLang="en-US" sz="2800" b="1" u="sng" dirty="0">
                <a:solidFill>
                  <a:srgbClr val="FF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若干个物体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（整体）。</a:t>
            </a:r>
            <a:endParaRPr lang="zh-CN" altLang="en-US" sz="28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1020445" y="2790825"/>
            <a:ext cx="62642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隔离研究对象，按顺序找力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698500" y="3312795"/>
            <a:ext cx="1018540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Comic Sans MS" panose="030F0702030302020204" pitchFamily="66" charset="0"/>
              </a:rPr>
              <a:t>   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把研究对象从实际情景中分离出来，按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</a:rPr>
              <a:t>先重力，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  <a:sym typeface="+mn-ea"/>
              </a:rPr>
              <a:t>再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</a:rPr>
              <a:t>弹力，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  <a:sym typeface="+mn-ea"/>
              </a:rPr>
              <a:t>其次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</a:rPr>
              <a:t>摩擦力，</a:t>
            </a:r>
            <a:r>
              <a:rPr lang="zh-CN" altLang="en-US" sz="2800" b="1" u="sng" dirty="0">
                <a:latin typeface="Comic Sans MS" panose="030F0702030302020204" pitchFamily="66" charset="0"/>
                <a:ea typeface="黑体" panose="02010609060101010101" pitchFamily="49" charset="-122"/>
                <a:sym typeface="+mn-ea"/>
              </a:rPr>
              <a:t>最后已知力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的顺序逐一分析研究对象所受的力</a:t>
            </a:r>
            <a:endParaRPr lang="zh-CN" altLang="en-US" sz="28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23563" name="文本框 23562"/>
          <p:cNvSpPr txBox="1"/>
          <p:nvPr/>
        </p:nvSpPr>
        <p:spPr>
          <a:xfrm>
            <a:off x="1548130" y="4480878"/>
            <a:ext cx="1871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画</a:t>
            </a:r>
            <a:r>
              <a:rPr lang="zh-CN" altLang="en-US" sz="2800" b="1" dirty="0">
                <a:latin typeface="Comic Sans MS" panose="030F0702030302020204" pitchFamily="66" charset="0"/>
              </a:rPr>
              <a:t>”重力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23564" name="文本框 23563"/>
          <p:cNvSpPr txBox="1"/>
          <p:nvPr/>
        </p:nvSpPr>
        <p:spPr>
          <a:xfrm>
            <a:off x="3648393" y="4480878"/>
            <a:ext cx="18716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找</a:t>
            </a:r>
            <a:r>
              <a:rPr lang="zh-CN" altLang="en-US" sz="2800" b="1" dirty="0">
                <a:latin typeface="Comic Sans MS" panose="030F0702030302020204" pitchFamily="66" charset="0"/>
              </a:rPr>
              <a:t>”弹力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23565" name="文本框 23564"/>
          <p:cNvSpPr txBox="1"/>
          <p:nvPr/>
        </p:nvSpPr>
        <p:spPr>
          <a:xfrm>
            <a:off x="5879783" y="4480878"/>
            <a:ext cx="25209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分析</a:t>
            </a:r>
            <a:r>
              <a:rPr lang="zh-CN" altLang="en-US" sz="2800" b="1" dirty="0">
                <a:latin typeface="Comic Sans MS" panose="030F0702030302020204" pitchFamily="66" charset="0"/>
              </a:rPr>
              <a:t>”摩擦力</a:t>
            </a:r>
            <a:endParaRPr lang="zh-CN" alt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23566" name="矩形 23565"/>
          <p:cNvSpPr/>
          <p:nvPr/>
        </p:nvSpPr>
        <p:spPr>
          <a:xfrm>
            <a:off x="1020445" y="5180648"/>
            <a:ext cx="5976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画出所有受力的示意图。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567" name="矩形 23566"/>
          <p:cNvSpPr/>
          <p:nvPr/>
        </p:nvSpPr>
        <p:spPr>
          <a:xfrm>
            <a:off x="1020445" y="5702935"/>
            <a:ext cx="95421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根据力产生条件和物体的运动状态来检查物体受力，防止多力、少力。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7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8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63" grpId="0"/>
      <p:bldP spid="23564" grpId="0"/>
      <p:bldP spid="23565" grpId="0"/>
      <p:bldP spid="23566" grpId="0"/>
      <p:bldP spid="235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8" name="文本框 26627"/>
          <p:cNvSpPr txBox="1"/>
          <p:nvPr/>
        </p:nvSpPr>
        <p:spPr>
          <a:xfrm>
            <a:off x="285750" y="725170"/>
            <a:ext cx="115665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练习：分析下列静止木棒所受的力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竖直面和球面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光滑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，水平面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粗糙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825" name="组合 26824"/>
          <p:cNvGrpSpPr/>
          <p:nvPr/>
        </p:nvGrpSpPr>
        <p:grpSpPr>
          <a:xfrm>
            <a:off x="2063750" y="2060575"/>
            <a:ext cx="1871663" cy="1728788"/>
            <a:chOff x="340" y="1298"/>
            <a:chExt cx="1179" cy="1089"/>
          </a:xfrm>
        </p:grpSpPr>
        <p:grpSp>
          <p:nvGrpSpPr>
            <p:cNvPr id="26630" name="组合 26629"/>
            <p:cNvGrpSpPr/>
            <p:nvPr/>
          </p:nvGrpSpPr>
          <p:grpSpPr>
            <a:xfrm rot="10800000">
              <a:off x="940" y="1298"/>
              <a:ext cx="512" cy="76"/>
              <a:chOff x="2160" y="8040"/>
              <a:chExt cx="2160" cy="120"/>
            </a:xfrm>
          </p:grpSpPr>
          <p:grpSp>
            <p:nvGrpSpPr>
              <p:cNvPr id="26631" name="组合 26630"/>
              <p:cNvGrpSpPr/>
              <p:nvPr/>
            </p:nvGrpSpPr>
            <p:grpSpPr>
              <a:xfrm>
                <a:off x="2220" y="8040"/>
                <a:ext cx="1980" cy="120"/>
                <a:chOff x="7317" y="5160"/>
                <a:chExt cx="1980" cy="120"/>
              </a:xfrm>
            </p:grpSpPr>
            <p:grpSp>
              <p:nvGrpSpPr>
                <p:cNvPr id="26632" name="组合 26631"/>
                <p:cNvGrpSpPr/>
                <p:nvPr/>
              </p:nvGrpSpPr>
              <p:grpSpPr>
                <a:xfrm>
                  <a:off x="731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633" name="直接连接符 26632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4" name="直接连接符 26633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5" name="直接连接符 26634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6" name="直接连接符 26635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7" name="直接连接符 26636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8" name="直接连接符 26637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39" name="直接连接符 26638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0" name="直接连接符 26639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1" name="直接连接符 26640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26642" name="组合 26641"/>
                <p:cNvGrpSpPr/>
                <p:nvPr/>
              </p:nvGrpSpPr>
              <p:grpSpPr>
                <a:xfrm>
                  <a:off x="827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643" name="直接连接符 26642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4" name="直接连接符 26643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5" name="直接连接符 26644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6" name="直接连接符 26645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7" name="直接连接符 26646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8" name="直接连接符 26647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49" name="直接连接符 26648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50" name="直接连接符 26649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51" name="直接连接符 26650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26652" name="直接连接符 26651"/>
              <p:cNvSpPr/>
              <p:nvPr/>
            </p:nvSpPr>
            <p:spPr>
              <a:xfrm>
                <a:off x="2160" y="8043"/>
                <a:ext cx="216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6653" name="矩形 26652"/>
            <p:cNvSpPr/>
            <p:nvPr/>
          </p:nvSpPr>
          <p:spPr>
            <a:xfrm rot="19080000">
              <a:off x="385" y="2010"/>
              <a:ext cx="815" cy="71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54" name="直接连接符 26653"/>
            <p:cNvSpPr/>
            <p:nvPr/>
          </p:nvSpPr>
          <p:spPr>
            <a:xfrm flipV="1">
              <a:off x="1066" y="1379"/>
              <a:ext cx="177" cy="46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6655" name="组合 26654"/>
            <p:cNvGrpSpPr/>
            <p:nvPr/>
          </p:nvGrpSpPr>
          <p:grpSpPr>
            <a:xfrm>
              <a:off x="340" y="2326"/>
              <a:ext cx="1179" cy="61"/>
              <a:chOff x="2160" y="8040"/>
              <a:chExt cx="2160" cy="120"/>
            </a:xfrm>
          </p:grpSpPr>
          <p:grpSp>
            <p:nvGrpSpPr>
              <p:cNvPr id="26656" name="组合 26655"/>
              <p:cNvGrpSpPr/>
              <p:nvPr/>
            </p:nvGrpSpPr>
            <p:grpSpPr>
              <a:xfrm>
                <a:off x="2220" y="8040"/>
                <a:ext cx="1980" cy="120"/>
                <a:chOff x="7317" y="5160"/>
                <a:chExt cx="1980" cy="120"/>
              </a:xfrm>
            </p:grpSpPr>
            <p:grpSp>
              <p:nvGrpSpPr>
                <p:cNvPr id="26657" name="组合 26656"/>
                <p:cNvGrpSpPr/>
                <p:nvPr/>
              </p:nvGrpSpPr>
              <p:grpSpPr>
                <a:xfrm>
                  <a:off x="731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658" name="直接连接符 26657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59" name="直接连接符 26658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0" name="直接连接符 26659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1" name="直接连接符 26660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2" name="直接连接符 26661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3" name="直接连接符 26662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4" name="直接连接符 26663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5" name="直接连接符 26664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6" name="直接连接符 26665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26667" name="组合 26666"/>
                <p:cNvGrpSpPr/>
                <p:nvPr/>
              </p:nvGrpSpPr>
              <p:grpSpPr>
                <a:xfrm>
                  <a:off x="827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668" name="直接连接符 26667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69" name="直接连接符 26668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0" name="直接连接符 26669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1" name="直接连接符 26670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2" name="直接连接符 26671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3" name="直接连接符 26672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4" name="直接连接符 26673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5" name="直接连接符 26674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676" name="直接连接符 26675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26677" name="直接连接符 26676"/>
              <p:cNvSpPr/>
              <p:nvPr/>
            </p:nvSpPr>
            <p:spPr>
              <a:xfrm>
                <a:off x="2160" y="8043"/>
                <a:ext cx="216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6776" name="组合 26775"/>
          <p:cNvGrpSpPr/>
          <p:nvPr/>
        </p:nvGrpSpPr>
        <p:grpSpPr>
          <a:xfrm>
            <a:off x="6222048" y="2115503"/>
            <a:ext cx="1727200" cy="1655762"/>
            <a:chOff x="1914" y="6081"/>
            <a:chExt cx="2605" cy="2433"/>
          </a:xfrm>
        </p:grpSpPr>
        <p:grpSp>
          <p:nvGrpSpPr>
            <p:cNvPr id="26777" name="组合 26776"/>
            <p:cNvGrpSpPr/>
            <p:nvPr/>
          </p:nvGrpSpPr>
          <p:grpSpPr>
            <a:xfrm rot="-5400000">
              <a:off x="3114" y="7221"/>
              <a:ext cx="2373" cy="93"/>
              <a:chOff x="2160" y="8040"/>
              <a:chExt cx="2160" cy="120"/>
            </a:xfrm>
          </p:grpSpPr>
          <p:grpSp>
            <p:nvGrpSpPr>
              <p:cNvPr id="26778" name="组合 26777"/>
              <p:cNvGrpSpPr/>
              <p:nvPr/>
            </p:nvGrpSpPr>
            <p:grpSpPr>
              <a:xfrm>
                <a:off x="2220" y="8040"/>
                <a:ext cx="1980" cy="120"/>
                <a:chOff x="7317" y="5160"/>
                <a:chExt cx="1980" cy="120"/>
              </a:xfrm>
            </p:grpSpPr>
            <p:grpSp>
              <p:nvGrpSpPr>
                <p:cNvPr id="26779" name="组合 26778"/>
                <p:cNvGrpSpPr/>
                <p:nvPr/>
              </p:nvGrpSpPr>
              <p:grpSpPr>
                <a:xfrm>
                  <a:off x="731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780" name="直接连接符 26779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1" name="直接连接符 26780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2" name="直接连接符 26781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3" name="直接连接符 26782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4" name="直接连接符 26783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5" name="直接连接符 26784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6" name="直接连接符 26785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7" name="直接连接符 26786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88" name="直接连接符 26787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26789" name="组合 26788"/>
                <p:cNvGrpSpPr/>
                <p:nvPr/>
              </p:nvGrpSpPr>
              <p:grpSpPr>
                <a:xfrm>
                  <a:off x="827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790" name="直接连接符 26789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1" name="直接连接符 26790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2" name="直接连接符 26791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3" name="直接连接符 26792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4" name="直接连接符 26793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5" name="直接连接符 26794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6" name="直接连接符 26795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7" name="直接连接符 26796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798" name="直接连接符 26797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26799" name="直接连接符 26798"/>
              <p:cNvSpPr/>
              <p:nvPr/>
            </p:nvSpPr>
            <p:spPr>
              <a:xfrm>
                <a:off x="2160" y="8043"/>
                <a:ext cx="216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6800" name="组合 26799"/>
            <p:cNvGrpSpPr/>
            <p:nvPr/>
          </p:nvGrpSpPr>
          <p:grpSpPr>
            <a:xfrm>
              <a:off x="1914" y="8421"/>
              <a:ext cx="2373" cy="93"/>
              <a:chOff x="2160" y="8040"/>
              <a:chExt cx="2160" cy="120"/>
            </a:xfrm>
          </p:grpSpPr>
          <p:grpSp>
            <p:nvGrpSpPr>
              <p:cNvPr id="26801" name="组合 26800"/>
              <p:cNvGrpSpPr/>
              <p:nvPr/>
            </p:nvGrpSpPr>
            <p:grpSpPr>
              <a:xfrm>
                <a:off x="2220" y="8040"/>
                <a:ext cx="1980" cy="120"/>
                <a:chOff x="7317" y="5160"/>
                <a:chExt cx="1980" cy="120"/>
              </a:xfrm>
            </p:grpSpPr>
            <p:grpSp>
              <p:nvGrpSpPr>
                <p:cNvPr id="26802" name="组合 26801"/>
                <p:cNvGrpSpPr/>
                <p:nvPr/>
              </p:nvGrpSpPr>
              <p:grpSpPr>
                <a:xfrm>
                  <a:off x="731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803" name="直接连接符 26802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4" name="直接连接符 26803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5" name="直接连接符 26804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6" name="直接连接符 26805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7" name="直接连接符 26806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8" name="直接连接符 26807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09" name="直接连接符 26808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0" name="直接连接符 26809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1" name="直接连接符 26810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26812" name="组合 26811"/>
                <p:cNvGrpSpPr/>
                <p:nvPr/>
              </p:nvGrpSpPr>
              <p:grpSpPr>
                <a:xfrm>
                  <a:off x="8277" y="5160"/>
                  <a:ext cx="1020" cy="120"/>
                  <a:chOff x="7437" y="5160"/>
                  <a:chExt cx="1020" cy="120"/>
                </a:xfrm>
              </p:grpSpPr>
              <p:sp>
                <p:nvSpPr>
                  <p:cNvPr id="26813" name="直接连接符 26812"/>
                  <p:cNvSpPr/>
                  <p:nvPr/>
                </p:nvSpPr>
                <p:spPr>
                  <a:xfrm flipH="1">
                    <a:off x="74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4" name="直接连接符 26813"/>
                  <p:cNvSpPr/>
                  <p:nvPr/>
                </p:nvSpPr>
                <p:spPr>
                  <a:xfrm flipH="1">
                    <a:off x="75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5" name="直接连接符 26814"/>
                  <p:cNvSpPr/>
                  <p:nvPr/>
                </p:nvSpPr>
                <p:spPr>
                  <a:xfrm flipH="1">
                    <a:off x="76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6" name="直接连接符 26815"/>
                  <p:cNvSpPr/>
                  <p:nvPr/>
                </p:nvSpPr>
                <p:spPr>
                  <a:xfrm flipH="1">
                    <a:off x="77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7" name="直接连接符 26816"/>
                  <p:cNvSpPr/>
                  <p:nvPr/>
                </p:nvSpPr>
                <p:spPr>
                  <a:xfrm flipH="1">
                    <a:off x="791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8" name="直接连接符 26817"/>
                  <p:cNvSpPr/>
                  <p:nvPr/>
                </p:nvSpPr>
                <p:spPr>
                  <a:xfrm flipH="1">
                    <a:off x="803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19" name="直接连接符 26818"/>
                  <p:cNvSpPr/>
                  <p:nvPr/>
                </p:nvSpPr>
                <p:spPr>
                  <a:xfrm flipH="1">
                    <a:off x="815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20" name="直接连接符 26819"/>
                  <p:cNvSpPr/>
                  <p:nvPr/>
                </p:nvSpPr>
                <p:spPr>
                  <a:xfrm flipH="1">
                    <a:off x="827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821" name="直接连接符 26820"/>
                  <p:cNvSpPr/>
                  <p:nvPr/>
                </p:nvSpPr>
                <p:spPr>
                  <a:xfrm flipH="1">
                    <a:off x="8397" y="5160"/>
                    <a:ext cx="60" cy="120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26822" name="直接连接符 26821"/>
              <p:cNvSpPr/>
              <p:nvPr/>
            </p:nvSpPr>
            <p:spPr>
              <a:xfrm>
                <a:off x="2160" y="8043"/>
                <a:ext cx="216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6823" name="矩形 26822"/>
            <p:cNvSpPr/>
            <p:nvPr/>
          </p:nvSpPr>
          <p:spPr>
            <a:xfrm rot="19080000" flipV="1">
              <a:off x="2188" y="7557"/>
              <a:ext cx="2331" cy="93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26824" name="图片 268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32220" y="4434840"/>
            <a:ext cx="2283460" cy="15144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6829" name="组合 26828"/>
          <p:cNvGrpSpPr>
            <a:grpSpLocks noChangeAspect="1"/>
          </p:cNvGrpSpPr>
          <p:nvPr/>
        </p:nvGrpSpPr>
        <p:grpSpPr>
          <a:xfrm>
            <a:off x="1847850" y="4758690"/>
            <a:ext cx="2789555" cy="1191260"/>
            <a:chOff x="249" y="2659"/>
            <a:chExt cx="1815" cy="862"/>
          </a:xfrm>
        </p:grpSpPr>
        <p:sp>
          <p:nvSpPr>
            <p:cNvPr id="26828" name="矩形 26827"/>
            <p:cNvSpPr>
              <a:spLocks noChangeAspect="1" noTextEdit="1"/>
            </p:cNvSpPr>
            <p:nvPr/>
          </p:nvSpPr>
          <p:spPr>
            <a:xfrm>
              <a:off x="249" y="2659"/>
              <a:ext cx="1815" cy="86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830" name="直接连接符 26829"/>
            <p:cNvSpPr/>
            <p:nvPr/>
          </p:nvSpPr>
          <p:spPr>
            <a:xfrm>
              <a:off x="1196" y="3418"/>
              <a:ext cx="846" cy="0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1" name="直接连接符 26830"/>
            <p:cNvSpPr/>
            <p:nvPr/>
          </p:nvSpPr>
          <p:spPr>
            <a:xfrm>
              <a:off x="271" y="3418"/>
              <a:ext cx="1771" cy="0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2" name="任意多边形 26831"/>
            <p:cNvSpPr/>
            <p:nvPr/>
          </p:nvSpPr>
          <p:spPr>
            <a:xfrm>
              <a:off x="873" y="2987"/>
              <a:ext cx="854" cy="522"/>
            </a:xfrm>
            <a:custGeom>
              <a:avLst/>
              <a:gdLst>
                <a:gd name="txL" fmla="*/ 0 w 42525"/>
                <a:gd name="txT" fmla="*/ 0 h 21600"/>
                <a:gd name="txR" fmla="*/ 42525 w 42525"/>
                <a:gd name="txB" fmla="*/ 21600 h 21600"/>
              </a:gdLst>
              <a:ahLst/>
              <a:cxnLst>
                <a:cxn ang="180">
                  <a:pos x="0" y="17827"/>
                </a:cxn>
                <a:cxn ang="0">
                  <a:pos x="42525" y="17767"/>
                </a:cxn>
                <a:cxn ang="90">
                  <a:pos x="21268" y="21600"/>
                </a:cxn>
              </a:cxnLst>
              <a:rect l="txL" t="txT" r="txR" b="txB"/>
              <a:pathLst>
                <a:path w="42525" h="21600" fill="none">
                  <a:moveTo>
                    <a:pt x="0" y="17827"/>
                  </a:moveTo>
                  <a:arcTo wR="21600" hR="21600" stAng="-10196414" swAng="9583120"/>
                </a:path>
                <a:path w="42525" h="21600" stroke="0">
                  <a:moveTo>
                    <a:pt x="0" y="17827"/>
                  </a:moveTo>
                  <a:arcTo wR="21600" hR="21600" stAng="-10196414" swAng="9583120"/>
                  <a:lnTo>
                    <a:pt x="21268" y="21600"/>
                  </a:lnTo>
                  <a:close/>
                </a:path>
              </a:pathLst>
            </a:custGeom>
            <a:noFill/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833" name="直接连接符 26832"/>
            <p:cNvSpPr/>
            <p:nvPr/>
          </p:nvSpPr>
          <p:spPr>
            <a:xfrm flipV="1">
              <a:off x="479" y="2840"/>
              <a:ext cx="932" cy="578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4" name="矩形 26833"/>
            <p:cNvSpPr/>
            <p:nvPr/>
          </p:nvSpPr>
          <p:spPr>
            <a:xfrm>
              <a:off x="1296" y="2685"/>
              <a:ext cx="64" cy="1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>
              <a:spAutoFit/>
            </a:bodyPr>
            <a:p>
              <a:r>
                <a:rPr lang="en-US" altLang="zh-CN" sz="12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altLang="zh-CN">
                <a:latin typeface="Comic Sans MS" panose="030F0702030302020204" pitchFamily="66" charset="0"/>
              </a:endParaRPr>
            </a:p>
          </p:txBody>
        </p:sp>
        <p:sp>
          <p:nvSpPr>
            <p:cNvPr id="26835" name="直接连接符 26834"/>
            <p:cNvSpPr/>
            <p:nvPr/>
          </p:nvSpPr>
          <p:spPr>
            <a:xfrm flipV="1">
              <a:off x="443" y="2797"/>
              <a:ext cx="932" cy="569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6" name="矩形 26835"/>
            <p:cNvSpPr/>
            <p:nvPr/>
          </p:nvSpPr>
          <p:spPr>
            <a:xfrm>
              <a:off x="428" y="3159"/>
              <a:ext cx="64" cy="1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>
              <a:spAutoFit/>
            </a:bodyPr>
            <a:p>
              <a:r>
                <a:rPr lang="en-US" altLang="zh-CN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zh-CN">
                <a:latin typeface="Comic Sans MS" panose="030F0702030302020204" pitchFamily="66" charset="0"/>
              </a:endParaRPr>
            </a:p>
          </p:txBody>
        </p:sp>
        <p:sp>
          <p:nvSpPr>
            <p:cNvPr id="26837" name="直接连接符 26836"/>
            <p:cNvSpPr/>
            <p:nvPr/>
          </p:nvSpPr>
          <p:spPr>
            <a:xfrm>
              <a:off x="443" y="3366"/>
              <a:ext cx="36" cy="52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8" name="直接连接符 26837"/>
            <p:cNvSpPr/>
            <p:nvPr/>
          </p:nvSpPr>
          <p:spPr>
            <a:xfrm>
              <a:off x="1375" y="2797"/>
              <a:ext cx="29" cy="52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39" name="直接连接符 26838"/>
            <p:cNvSpPr/>
            <p:nvPr/>
          </p:nvSpPr>
          <p:spPr>
            <a:xfrm flipV="1">
              <a:off x="306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0" name="直接连接符 26839"/>
            <p:cNvSpPr/>
            <p:nvPr/>
          </p:nvSpPr>
          <p:spPr>
            <a:xfrm flipV="1">
              <a:off x="385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1" name="直接连接符 26840"/>
            <p:cNvSpPr/>
            <p:nvPr/>
          </p:nvSpPr>
          <p:spPr>
            <a:xfrm flipV="1">
              <a:off x="471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2" name="直接连接符 26841"/>
            <p:cNvSpPr/>
            <p:nvPr/>
          </p:nvSpPr>
          <p:spPr>
            <a:xfrm flipV="1">
              <a:off x="550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3" name="直接连接符 26842"/>
            <p:cNvSpPr/>
            <p:nvPr/>
          </p:nvSpPr>
          <p:spPr>
            <a:xfrm flipV="1">
              <a:off x="629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4" name="直接连接符 26843"/>
            <p:cNvSpPr/>
            <p:nvPr/>
          </p:nvSpPr>
          <p:spPr>
            <a:xfrm flipV="1">
              <a:off x="715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5" name="直接连接符 26844"/>
            <p:cNvSpPr/>
            <p:nvPr/>
          </p:nvSpPr>
          <p:spPr>
            <a:xfrm flipV="1">
              <a:off x="794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6" name="直接连接符 26845"/>
            <p:cNvSpPr/>
            <p:nvPr/>
          </p:nvSpPr>
          <p:spPr>
            <a:xfrm flipV="1">
              <a:off x="873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7" name="直接连接符 26846"/>
            <p:cNvSpPr/>
            <p:nvPr/>
          </p:nvSpPr>
          <p:spPr>
            <a:xfrm flipV="1">
              <a:off x="959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8" name="直接连接符 26847"/>
            <p:cNvSpPr/>
            <p:nvPr/>
          </p:nvSpPr>
          <p:spPr>
            <a:xfrm flipV="1">
              <a:off x="1038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49" name="直接连接符 26848"/>
            <p:cNvSpPr/>
            <p:nvPr/>
          </p:nvSpPr>
          <p:spPr>
            <a:xfrm flipV="1">
              <a:off x="1117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0" name="直接连接符 26849"/>
            <p:cNvSpPr/>
            <p:nvPr/>
          </p:nvSpPr>
          <p:spPr>
            <a:xfrm flipV="1">
              <a:off x="1203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1" name="直接连接符 26850"/>
            <p:cNvSpPr/>
            <p:nvPr/>
          </p:nvSpPr>
          <p:spPr>
            <a:xfrm flipV="1">
              <a:off x="1282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2" name="直接连接符 26851"/>
            <p:cNvSpPr/>
            <p:nvPr/>
          </p:nvSpPr>
          <p:spPr>
            <a:xfrm flipV="1">
              <a:off x="1361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3" name="直接连接符 26852"/>
            <p:cNvSpPr/>
            <p:nvPr/>
          </p:nvSpPr>
          <p:spPr>
            <a:xfrm flipV="1">
              <a:off x="1447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4" name="直接连接符 26853"/>
            <p:cNvSpPr/>
            <p:nvPr/>
          </p:nvSpPr>
          <p:spPr>
            <a:xfrm flipV="1">
              <a:off x="1526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5" name="直接连接符 26854"/>
            <p:cNvSpPr/>
            <p:nvPr/>
          </p:nvSpPr>
          <p:spPr>
            <a:xfrm flipV="1">
              <a:off x="1605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6" name="直接连接符 26855"/>
            <p:cNvSpPr/>
            <p:nvPr/>
          </p:nvSpPr>
          <p:spPr>
            <a:xfrm flipV="1">
              <a:off x="1691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7" name="直接连接符 26856"/>
            <p:cNvSpPr/>
            <p:nvPr/>
          </p:nvSpPr>
          <p:spPr>
            <a:xfrm flipV="1">
              <a:off x="1770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858" name="直接连接符 26857"/>
            <p:cNvSpPr/>
            <p:nvPr/>
          </p:nvSpPr>
          <p:spPr>
            <a:xfrm flipV="1">
              <a:off x="1849" y="3418"/>
              <a:ext cx="79" cy="77"/>
            </a:xfrm>
            <a:prstGeom prst="line">
              <a:avLst/>
            </a:prstGeom>
            <a:ln w="0" cap="flat" cmpd="sng">
              <a:solidFill>
                <a:srgbClr val="01010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4" name="文本框 25603"/>
          <p:cNvSpPr txBox="1"/>
          <p:nvPr/>
        </p:nvSpPr>
        <p:spPr>
          <a:xfrm>
            <a:off x="601663" y="766128"/>
            <a:ext cx="63373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、如图，一根细线拴着一只光滑球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，试分析球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的受力示意图。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06" name="文本框 25605"/>
          <p:cNvSpPr txBox="1"/>
          <p:nvPr/>
        </p:nvSpPr>
        <p:spPr>
          <a:xfrm>
            <a:off x="601663" y="3438843"/>
            <a:ext cx="8642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：试画出下面两图中的小球所受力的示意图。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5607" name="图片 25606" descr="C:/Documents and Settings/cjun/Local Settings/Temp/WebCatcher/60_files/image008[2].gif"/>
          <p:cNvPicPr>
            <a:picLocks noChangeAspect="1"/>
          </p:cNvPicPr>
          <p:nvPr/>
        </p:nvPicPr>
        <p:blipFill>
          <a:blip r:embed="rId1" r:link="rId2"/>
          <a:srcRect b="14590"/>
          <a:stretch>
            <a:fillRect/>
          </a:stretch>
        </p:blipFill>
        <p:spPr>
          <a:xfrm>
            <a:off x="2603183" y="3960813"/>
            <a:ext cx="4537075" cy="21447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5608" name="组合 25607"/>
          <p:cNvGrpSpPr/>
          <p:nvPr/>
        </p:nvGrpSpPr>
        <p:grpSpPr>
          <a:xfrm>
            <a:off x="8254365" y="975360"/>
            <a:ext cx="1196975" cy="2145665"/>
            <a:chOff x="3878" y="872"/>
            <a:chExt cx="754" cy="1542"/>
          </a:xfrm>
        </p:grpSpPr>
        <p:sp>
          <p:nvSpPr>
            <p:cNvPr id="25609" name="直接连接符 25608"/>
            <p:cNvSpPr/>
            <p:nvPr/>
          </p:nvSpPr>
          <p:spPr>
            <a:xfrm>
              <a:off x="3978" y="872"/>
              <a:ext cx="0" cy="154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5610" name="组合 25609"/>
            <p:cNvGrpSpPr/>
            <p:nvPr/>
          </p:nvGrpSpPr>
          <p:grpSpPr>
            <a:xfrm>
              <a:off x="3878" y="872"/>
              <a:ext cx="754" cy="1538"/>
              <a:chOff x="3878" y="872"/>
              <a:chExt cx="754" cy="1538"/>
            </a:xfrm>
          </p:grpSpPr>
          <p:sp>
            <p:nvSpPr>
              <p:cNvPr id="25611" name="直接连接符 25610"/>
              <p:cNvSpPr/>
              <p:nvPr/>
            </p:nvSpPr>
            <p:spPr>
              <a:xfrm flipH="1">
                <a:off x="3878" y="872"/>
                <a:ext cx="101" cy="38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12" name="直接连接符 25611"/>
              <p:cNvSpPr/>
              <p:nvPr/>
            </p:nvSpPr>
            <p:spPr>
              <a:xfrm flipH="1">
                <a:off x="3888" y="1257"/>
                <a:ext cx="92" cy="34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13" name="直接连接符 25612"/>
              <p:cNvSpPr/>
              <p:nvPr/>
            </p:nvSpPr>
            <p:spPr>
              <a:xfrm flipH="1">
                <a:off x="3878" y="1643"/>
                <a:ext cx="101" cy="38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14" name="直接连接符 25613"/>
              <p:cNvSpPr/>
              <p:nvPr/>
            </p:nvSpPr>
            <p:spPr>
              <a:xfrm flipH="1">
                <a:off x="3878" y="2024"/>
                <a:ext cx="101" cy="38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15" name="直接连接符 25614"/>
              <p:cNvSpPr/>
              <p:nvPr/>
            </p:nvSpPr>
            <p:spPr>
              <a:xfrm>
                <a:off x="3979" y="872"/>
                <a:ext cx="222" cy="771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16" name="椭圆 25615"/>
              <p:cNvSpPr/>
              <p:nvPr/>
            </p:nvSpPr>
            <p:spPr>
              <a:xfrm>
                <a:off x="3986" y="1606"/>
                <a:ext cx="646" cy="736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5617" name="文本框 25616"/>
              <p:cNvSpPr txBox="1"/>
              <p:nvPr/>
            </p:nvSpPr>
            <p:spPr>
              <a:xfrm>
                <a:off x="3888" y="1117"/>
                <a:ext cx="431" cy="3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>
                    <a:latin typeface="Comic Sans MS" panose="030F0702030302020204" pitchFamily="66" charset="0"/>
                  </a:rPr>
                  <a:t>θ</a:t>
                </a:r>
                <a:endParaRPr lang="en-US" altLang="zh-CN" sz="2400">
                  <a:latin typeface="Comic Sans MS" panose="030F0702030302020204" pitchFamily="66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80" name="文本框 50179"/>
          <p:cNvSpPr txBox="1"/>
          <p:nvPr/>
        </p:nvSpPr>
        <p:spPr>
          <a:xfrm>
            <a:off x="730568" y="836613"/>
            <a:ext cx="8642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：试画出下面各图中的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物体的受力示意图。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0189" name="组合 50188"/>
          <p:cNvGrpSpPr/>
          <p:nvPr/>
        </p:nvGrpSpPr>
        <p:grpSpPr>
          <a:xfrm>
            <a:off x="4511675" y="2349500"/>
            <a:ext cx="2087563" cy="1366838"/>
            <a:chOff x="2517" y="1344"/>
            <a:chExt cx="1315" cy="861"/>
          </a:xfrm>
        </p:grpSpPr>
        <p:sp>
          <p:nvSpPr>
            <p:cNvPr id="50190" name="直接连接符 50189"/>
            <p:cNvSpPr/>
            <p:nvPr/>
          </p:nvSpPr>
          <p:spPr>
            <a:xfrm flipV="1">
              <a:off x="2517" y="1344"/>
              <a:ext cx="1315" cy="86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0191" name="直接连接符 50190"/>
            <p:cNvSpPr/>
            <p:nvPr/>
          </p:nvSpPr>
          <p:spPr>
            <a:xfrm>
              <a:off x="2526" y="2205"/>
              <a:ext cx="59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0210" name="组合 50209"/>
          <p:cNvGrpSpPr/>
          <p:nvPr/>
        </p:nvGrpSpPr>
        <p:grpSpPr>
          <a:xfrm>
            <a:off x="1581785" y="2143442"/>
            <a:ext cx="7415213" cy="1933576"/>
            <a:chOff x="204" y="1259"/>
            <a:chExt cx="4671" cy="1218"/>
          </a:xfrm>
        </p:grpSpPr>
        <p:grpSp>
          <p:nvGrpSpPr>
            <p:cNvPr id="50202" name="组合 50201"/>
            <p:cNvGrpSpPr/>
            <p:nvPr/>
          </p:nvGrpSpPr>
          <p:grpSpPr>
            <a:xfrm>
              <a:off x="204" y="1259"/>
              <a:ext cx="1315" cy="991"/>
              <a:chOff x="204" y="1259"/>
              <a:chExt cx="1315" cy="991"/>
            </a:xfrm>
          </p:grpSpPr>
          <p:grpSp>
            <p:nvGrpSpPr>
              <p:cNvPr id="50199" name="组合 50198"/>
              <p:cNvGrpSpPr/>
              <p:nvPr/>
            </p:nvGrpSpPr>
            <p:grpSpPr>
              <a:xfrm>
                <a:off x="204" y="1389"/>
                <a:ext cx="1315" cy="861"/>
                <a:chOff x="204" y="1389"/>
                <a:chExt cx="1315" cy="861"/>
              </a:xfrm>
            </p:grpSpPr>
            <p:grpSp>
              <p:nvGrpSpPr>
                <p:cNvPr id="50187" name="组合 50186"/>
                <p:cNvGrpSpPr/>
                <p:nvPr/>
              </p:nvGrpSpPr>
              <p:grpSpPr>
                <a:xfrm>
                  <a:off x="204" y="1389"/>
                  <a:ext cx="1315" cy="861"/>
                  <a:chOff x="204" y="1389"/>
                  <a:chExt cx="1315" cy="861"/>
                </a:xfrm>
              </p:grpSpPr>
              <p:grpSp>
                <p:nvGrpSpPr>
                  <p:cNvPr id="50183" name="组合 50182"/>
                  <p:cNvGrpSpPr/>
                  <p:nvPr/>
                </p:nvGrpSpPr>
                <p:grpSpPr>
                  <a:xfrm>
                    <a:off x="204" y="1389"/>
                    <a:ext cx="1315" cy="861"/>
                    <a:chOff x="2517" y="1344"/>
                    <a:chExt cx="1315" cy="861"/>
                  </a:xfrm>
                </p:grpSpPr>
                <p:sp>
                  <p:nvSpPr>
                    <p:cNvPr id="50184" name="直接连接符 50183"/>
                    <p:cNvSpPr/>
                    <p:nvPr/>
                  </p:nvSpPr>
                  <p:spPr>
                    <a:xfrm flipV="1">
                      <a:off x="2517" y="1344"/>
                      <a:ext cx="1315" cy="861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50185" name="直接连接符 50184"/>
                    <p:cNvSpPr/>
                    <p:nvPr/>
                  </p:nvSpPr>
                  <p:spPr>
                    <a:xfrm>
                      <a:off x="2526" y="2205"/>
                      <a:ext cx="590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50186" name="矩形 50185"/>
                  <p:cNvSpPr/>
                  <p:nvPr/>
                </p:nvSpPr>
                <p:spPr>
                  <a:xfrm rot="-1936434">
                    <a:off x="938" y="1443"/>
                    <a:ext cx="227" cy="2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50198" name="文本框 50197"/>
                <p:cNvSpPr txBox="1"/>
                <p:nvPr/>
              </p:nvSpPr>
              <p:spPr>
                <a:xfrm>
                  <a:off x="975" y="1434"/>
                  <a:ext cx="272" cy="2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>
                      <a:solidFill>
                        <a:srgbClr val="FF0000"/>
                      </a:solidFill>
                      <a:latin typeface="Arial" panose="020B0604020202020204" pitchFamily="34" charset="0"/>
                    </a:rPr>
                    <a:t>A</a:t>
                  </a:r>
                  <a:endParaRPr lang="en-US" altLang="zh-CN">
                    <a:solidFill>
                      <a:srgbClr val="FF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50201" name="文本框 50200"/>
              <p:cNvSpPr txBox="1"/>
              <p:nvPr/>
            </p:nvSpPr>
            <p:spPr>
              <a:xfrm>
                <a:off x="1038" y="1259"/>
                <a:ext cx="418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静止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0204" name="组合 50203"/>
            <p:cNvGrpSpPr/>
            <p:nvPr/>
          </p:nvGrpSpPr>
          <p:grpSpPr>
            <a:xfrm>
              <a:off x="2064" y="1525"/>
              <a:ext cx="1043" cy="481"/>
              <a:chOff x="2064" y="1525"/>
              <a:chExt cx="1043" cy="481"/>
            </a:xfrm>
          </p:grpSpPr>
          <p:sp>
            <p:nvSpPr>
              <p:cNvPr id="50192" name="矩形 50191"/>
              <p:cNvSpPr/>
              <p:nvPr/>
            </p:nvSpPr>
            <p:spPr>
              <a:xfrm rot="-1936434">
                <a:off x="2236" y="1779"/>
                <a:ext cx="227" cy="227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0200" name="直接连接符 50199"/>
              <p:cNvSpPr/>
              <p:nvPr/>
            </p:nvSpPr>
            <p:spPr>
              <a:xfrm flipH="1">
                <a:off x="2064" y="1616"/>
                <a:ext cx="317" cy="226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</p:sp>
          <p:sp>
            <p:nvSpPr>
              <p:cNvPr id="50203" name="文本框 50202"/>
              <p:cNvSpPr txBox="1"/>
              <p:nvPr/>
            </p:nvSpPr>
            <p:spPr>
              <a:xfrm>
                <a:off x="2336" y="1525"/>
                <a:ext cx="771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匀速下滑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0207" name="组合 50206"/>
            <p:cNvGrpSpPr/>
            <p:nvPr/>
          </p:nvGrpSpPr>
          <p:grpSpPr>
            <a:xfrm>
              <a:off x="3560" y="1344"/>
              <a:ext cx="1315" cy="1133"/>
              <a:chOff x="3560" y="1344"/>
              <a:chExt cx="1315" cy="1133"/>
            </a:xfrm>
          </p:grpSpPr>
          <p:grpSp>
            <p:nvGrpSpPr>
              <p:cNvPr id="50193" name="组合 50192"/>
              <p:cNvGrpSpPr/>
              <p:nvPr/>
            </p:nvGrpSpPr>
            <p:grpSpPr>
              <a:xfrm>
                <a:off x="3560" y="1616"/>
                <a:ext cx="1315" cy="861"/>
                <a:chOff x="204" y="1389"/>
                <a:chExt cx="1315" cy="861"/>
              </a:xfrm>
            </p:grpSpPr>
            <p:grpSp>
              <p:nvGrpSpPr>
                <p:cNvPr id="50194" name="组合 50193"/>
                <p:cNvGrpSpPr/>
                <p:nvPr/>
              </p:nvGrpSpPr>
              <p:grpSpPr>
                <a:xfrm>
                  <a:off x="204" y="1389"/>
                  <a:ext cx="1315" cy="861"/>
                  <a:chOff x="2517" y="1344"/>
                  <a:chExt cx="1315" cy="861"/>
                </a:xfrm>
              </p:grpSpPr>
              <p:sp>
                <p:nvSpPr>
                  <p:cNvPr id="50195" name="直接连接符 50194"/>
                  <p:cNvSpPr/>
                  <p:nvPr/>
                </p:nvSpPr>
                <p:spPr>
                  <a:xfrm flipV="1">
                    <a:off x="2517" y="1344"/>
                    <a:ext cx="1315" cy="861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50196" name="直接连接符 50195"/>
                  <p:cNvSpPr/>
                  <p:nvPr/>
                </p:nvSpPr>
                <p:spPr>
                  <a:xfrm>
                    <a:off x="2526" y="2205"/>
                    <a:ext cx="590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50197" name="矩形 50196"/>
                <p:cNvSpPr/>
                <p:nvPr/>
              </p:nvSpPr>
              <p:spPr>
                <a:xfrm rot="-1936434">
                  <a:off x="938" y="1443"/>
                  <a:ext cx="227" cy="227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50205" name="文本框 50204"/>
              <p:cNvSpPr txBox="1"/>
              <p:nvPr/>
            </p:nvSpPr>
            <p:spPr>
              <a:xfrm>
                <a:off x="4059" y="1344"/>
                <a:ext cx="771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减速上滑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0206" name="直接连接符 50205"/>
              <p:cNvSpPr/>
              <p:nvPr/>
            </p:nvSpPr>
            <p:spPr>
              <a:xfrm flipV="1">
                <a:off x="4059" y="1525"/>
                <a:ext cx="363" cy="227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</p:sp>
        </p:grpSp>
        <p:sp>
          <p:nvSpPr>
            <p:cNvPr id="50208" name="文本框 50207"/>
            <p:cNvSpPr txBox="1"/>
            <p:nvPr/>
          </p:nvSpPr>
          <p:spPr>
            <a:xfrm>
              <a:off x="2245" y="1770"/>
              <a:ext cx="318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  <a:latin typeface="Arial" panose="020B0604020202020204" pitchFamily="34" charset="0"/>
                </a:rPr>
                <a:t>A</a:t>
              </a:r>
              <a:endParaRPr lang="en-US" altLang="zh-CN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209" name="文本框 50208"/>
            <p:cNvSpPr txBox="1"/>
            <p:nvPr/>
          </p:nvSpPr>
          <p:spPr>
            <a:xfrm>
              <a:off x="4295" y="1661"/>
              <a:ext cx="318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  <a:latin typeface="Arial" panose="020B0604020202020204" pitchFamily="34" charset="0"/>
                </a:rPr>
                <a:t>A</a:t>
              </a:r>
              <a:endParaRPr lang="en-US" altLang="zh-CN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3" name="矩形 32772"/>
          <p:cNvSpPr/>
          <p:nvPr/>
        </p:nvSpPr>
        <p:spPr>
          <a:xfrm>
            <a:off x="206058" y="1013143"/>
            <a:ext cx="56880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要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灵活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地选取研究对象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4" name="文本框 32773"/>
          <p:cNvSpPr txBox="1"/>
          <p:nvPr/>
        </p:nvSpPr>
        <p:spPr>
          <a:xfrm>
            <a:off x="206375" y="491173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4.</a:t>
            </a: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受力分析的几个注意点</a:t>
            </a:r>
            <a:endParaRPr lang="zh-CN" altLang="en-US" sz="28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grpSp>
        <p:nvGrpSpPr>
          <p:cNvPr id="32783" name="组合 32782"/>
          <p:cNvGrpSpPr/>
          <p:nvPr/>
        </p:nvGrpSpPr>
        <p:grpSpPr>
          <a:xfrm>
            <a:off x="2279650" y="1989138"/>
            <a:ext cx="2665413" cy="1800225"/>
            <a:chOff x="476" y="1253"/>
            <a:chExt cx="1679" cy="1134"/>
          </a:xfrm>
        </p:grpSpPr>
        <p:sp>
          <p:nvSpPr>
            <p:cNvPr id="32777" name="直接连接符 32776"/>
            <p:cNvSpPr/>
            <p:nvPr/>
          </p:nvSpPr>
          <p:spPr>
            <a:xfrm>
              <a:off x="476" y="1253"/>
              <a:ext cx="22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778" name="直接连接符 32777"/>
            <p:cNvSpPr/>
            <p:nvPr/>
          </p:nvSpPr>
          <p:spPr>
            <a:xfrm>
              <a:off x="612" y="1253"/>
              <a:ext cx="363" cy="63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779" name="直接连接符 32778"/>
            <p:cNvSpPr/>
            <p:nvPr/>
          </p:nvSpPr>
          <p:spPr>
            <a:xfrm>
              <a:off x="975" y="1888"/>
              <a:ext cx="0" cy="27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780" name="直接连接符 32779"/>
            <p:cNvSpPr/>
            <p:nvPr/>
          </p:nvSpPr>
          <p:spPr>
            <a:xfrm flipV="1">
              <a:off x="975" y="1344"/>
              <a:ext cx="952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781" name="直接连接符 32780"/>
            <p:cNvSpPr/>
            <p:nvPr/>
          </p:nvSpPr>
          <p:spPr>
            <a:xfrm>
              <a:off x="1746" y="1344"/>
              <a:ext cx="40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782" name="矩形 32781"/>
            <p:cNvSpPr/>
            <p:nvPr/>
          </p:nvSpPr>
          <p:spPr>
            <a:xfrm>
              <a:off x="848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2784" name="文本框 32783"/>
          <p:cNvSpPr txBox="1"/>
          <p:nvPr/>
        </p:nvSpPr>
        <p:spPr>
          <a:xfrm>
            <a:off x="2941638" y="2535238"/>
            <a:ext cx="431800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800">
                <a:solidFill>
                  <a:srgbClr val="FF0000"/>
                </a:solidFill>
                <a:latin typeface="Arial" panose="020B0604020202020204" pitchFamily="34" charset="0"/>
              </a:rPr>
              <a:t>●</a:t>
            </a:r>
            <a:endParaRPr lang="en-US" altLang="zh-CN" sz="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32816" name="组合 32815"/>
          <p:cNvGrpSpPr/>
          <p:nvPr/>
        </p:nvGrpSpPr>
        <p:grpSpPr>
          <a:xfrm>
            <a:off x="5087938" y="1628775"/>
            <a:ext cx="4522787" cy="2360613"/>
            <a:chOff x="2245" y="1026"/>
            <a:chExt cx="2849" cy="1487"/>
          </a:xfrm>
        </p:grpSpPr>
        <p:grpSp>
          <p:nvGrpSpPr>
            <p:cNvPr id="32790" name="组合 32789"/>
            <p:cNvGrpSpPr/>
            <p:nvPr/>
          </p:nvGrpSpPr>
          <p:grpSpPr>
            <a:xfrm>
              <a:off x="2245" y="1525"/>
              <a:ext cx="1315" cy="861"/>
              <a:chOff x="2699" y="1389"/>
              <a:chExt cx="1315" cy="861"/>
            </a:xfrm>
          </p:grpSpPr>
          <p:grpSp>
            <p:nvGrpSpPr>
              <p:cNvPr id="32788" name="组合 32787"/>
              <p:cNvGrpSpPr/>
              <p:nvPr/>
            </p:nvGrpSpPr>
            <p:grpSpPr>
              <a:xfrm>
                <a:off x="2699" y="1389"/>
                <a:ext cx="1315" cy="861"/>
                <a:chOff x="2517" y="1344"/>
                <a:chExt cx="1315" cy="861"/>
              </a:xfrm>
            </p:grpSpPr>
            <p:sp>
              <p:nvSpPr>
                <p:cNvPr id="32785" name="直接连接符 32784"/>
                <p:cNvSpPr/>
                <p:nvPr/>
              </p:nvSpPr>
              <p:spPr>
                <a:xfrm flipV="1">
                  <a:off x="2517" y="1344"/>
                  <a:ext cx="1315" cy="861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2786" name="直接连接符 32785"/>
                <p:cNvSpPr/>
                <p:nvPr/>
              </p:nvSpPr>
              <p:spPr>
                <a:xfrm>
                  <a:off x="2526" y="2205"/>
                  <a:ext cx="59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32789" name="矩形 32788"/>
              <p:cNvSpPr/>
              <p:nvPr/>
            </p:nvSpPr>
            <p:spPr>
              <a:xfrm rot="-2087162">
                <a:off x="3424" y="1434"/>
                <a:ext cx="227" cy="227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32815" name="组合 32814"/>
            <p:cNvGrpSpPr/>
            <p:nvPr/>
          </p:nvGrpSpPr>
          <p:grpSpPr>
            <a:xfrm>
              <a:off x="4195" y="1026"/>
              <a:ext cx="899" cy="1487"/>
              <a:chOff x="4204" y="1217"/>
              <a:chExt cx="899" cy="1487"/>
            </a:xfrm>
          </p:grpSpPr>
          <p:sp>
            <p:nvSpPr>
              <p:cNvPr id="32795" name="矩形 32794"/>
              <p:cNvSpPr/>
              <p:nvPr/>
            </p:nvSpPr>
            <p:spPr>
              <a:xfrm>
                <a:off x="4350" y="2069"/>
                <a:ext cx="136" cy="136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32799" name="组合 32798"/>
              <p:cNvGrpSpPr/>
              <p:nvPr/>
            </p:nvGrpSpPr>
            <p:grpSpPr>
              <a:xfrm>
                <a:off x="4204" y="1217"/>
                <a:ext cx="590" cy="1225"/>
                <a:chOff x="4195" y="1253"/>
                <a:chExt cx="590" cy="1225"/>
              </a:xfrm>
            </p:grpSpPr>
            <p:sp>
              <p:nvSpPr>
                <p:cNvPr id="32791" name="椭圆 32790"/>
                <p:cNvSpPr/>
                <p:nvPr/>
              </p:nvSpPr>
              <p:spPr>
                <a:xfrm>
                  <a:off x="4422" y="1389"/>
                  <a:ext cx="136" cy="136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2792" name="直接连接符 32791"/>
                <p:cNvSpPr/>
                <p:nvPr/>
              </p:nvSpPr>
              <p:spPr>
                <a:xfrm>
                  <a:off x="4422" y="1434"/>
                  <a:ext cx="0" cy="681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2793" name="直接连接符 32792"/>
                <p:cNvSpPr/>
                <p:nvPr/>
              </p:nvSpPr>
              <p:spPr>
                <a:xfrm>
                  <a:off x="4558" y="1434"/>
                  <a:ext cx="0" cy="104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2797" name="直接连接符 32796"/>
                <p:cNvSpPr/>
                <p:nvPr/>
              </p:nvSpPr>
              <p:spPr>
                <a:xfrm>
                  <a:off x="4486" y="1262"/>
                  <a:ext cx="0" cy="182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oval" w="med" len="med"/>
                  <a:tailEnd type="oval" w="med" len="med"/>
                </a:ln>
              </p:spPr>
            </p:sp>
            <p:sp>
              <p:nvSpPr>
                <p:cNvPr id="32798" name="直接连接符 32797"/>
                <p:cNvSpPr/>
                <p:nvPr/>
              </p:nvSpPr>
              <p:spPr>
                <a:xfrm>
                  <a:off x="4195" y="1253"/>
                  <a:ext cx="59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32814" name="组合 32813"/>
              <p:cNvGrpSpPr/>
              <p:nvPr/>
            </p:nvGrpSpPr>
            <p:grpSpPr>
              <a:xfrm>
                <a:off x="4377" y="2287"/>
                <a:ext cx="726" cy="417"/>
                <a:chOff x="4377" y="2287"/>
                <a:chExt cx="726" cy="417"/>
              </a:xfrm>
            </p:grpSpPr>
            <p:sp>
              <p:nvSpPr>
                <p:cNvPr id="32794" name="直接连接符 32793"/>
                <p:cNvSpPr/>
                <p:nvPr/>
              </p:nvSpPr>
              <p:spPr>
                <a:xfrm>
                  <a:off x="4377" y="2704"/>
                  <a:ext cx="72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32813" name="组合 32812"/>
                <p:cNvGrpSpPr/>
                <p:nvPr/>
              </p:nvGrpSpPr>
              <p:grpSpPr>
                <a:xfrm>
                  <a:off x="4568" y="2287"/>
                  <a:ext cx="272" cy="408"/>
                  <a:chOff x="4568" y="2287"/>
                  <a:chExt cx="272" cy="408"/>
                </a:xfrm>
              </p:grpSpPr>
              <p:sp>
                <p:nvSpPr>
                  <p:cNvPr id="32802" name="直接连接符 32801"/>
                  <p:cNvSpPr/>
                  <p:nvPr/>
                </p:nvSpPr>
                <p:spPr>
                  <a:xfrm flipH="1">
                    <a:off x="4604" y="2568"/>
                    <a:ext cx="90" cy="46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grpSp>
                <p:nvGrpSpPr>
                  <p:cNvPr id="32811" name="组合 32810"/>
                  <p:cNvGrpSpPr/>
                  <p:nvPr/>
                </p:nvGrpSpPr>
                <p:grpSpPr>
                  <a:xfrm>
                    <a:off x="4568" y="2287"/>
                    <a:ext cx="272" cy="408"/>
                    <a:chOff x="4558" y="2296"/>
                    <a:chExt cx="272" cy="408"/>
                  </a:xfrm>
                </p:grpSpPr>
                <p:sp>
                  <p:nvSpPr>
                    <p:cNvPr id="32801" name="直接连接符 32800"/>
                    <p:cNvSpPr/>
                    <p:nvPr/>
                  </p:nvSpPr>
                  <p:spPr>
                    <a:xfrm>
                      <a:off x="4703" y="2387"/>
                      <a:ext cx="0" cy="182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grpSp>
                  <p:nvGrpSpPr>
                    <p:cNvPr id="32810" name="组合 32809"/>
                    <p:cNvGrpSpPr/>
                    <p:nvPr/>
                  </p:nvGrpSpPr>
                  <p:grpSpPr>
                    <a:xfrm>
                      <a:off x="4558" y="2296"/>
                      <a:ext cx="272" cy="408"/>
                      <a:chOff x="4558" y="2296"/>
                      <a:chExt cx="272" cy="408"/>
                    </a:xfrm>
                  </p:grpSpPr>
                  <p:sp>
                    <p:nvSpPr>
                      <p:cNvPr id="32800" name="椭圆 32799"/>
                      <p:cNvSpPr/>
                      <p:nvPr/>
                    </p:nvSpPr>
                    <p:spPr>
                      <a:xfrm>
                        <a:off x="4649" y="2296"/>
                        <a:ext cx="91" cy="91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03" name="直接连接符 32802"/>
                      <p:cNvSpPr/>
                      <p:nvPr/>
                    </p:nvSpPr>
                    <p:spPr>
                      <a:xfrm>
                        <a:off x="4604" y="2614"/>
                        <a:ext cx="0" cy="9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32804" name="直接连接符 32803"/>
                      <p:cNvSpPr/>
                      <p:nvPr/>
                    </p:nvSpPr>
                    <p:spPr>
                      <a:xfrm>
                        <a:off x="4694" y="2568"/>
                        <a:ext cx="136" cy="13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32805" name="直接连接符 32804"/>
                      <p:cNvSpPr/>
                      <p:nvPr/>
                    </p:nvSpPr>
                    <p:spPr>
                      <a:xfrm flipH="1">
                        <a:off x="4649" y="2478"/>
                        <a:ext cx="45" cy="45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32808" name="直接连接符 32807"/>
                      <p:cNvSpPr/>
                      <p:nvPr/>
                    </p:nvSpPr>
                    <p:spPr>
                      <a:xfrm>
                        <a:off x="4558" y="2387"/>
                        <a:ext cx="91" cy="13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32809" name="直接连接符 32808"/>
                      <p:cNvSpPr/>
                      <p:nvPr/>
                    </p:nvSpPr>
                    <p:spPr>
                      <a:xfrm flipH="1" flipV="1">
                        <a:off x="4558" y="2341"/>
                        <a:ext cx="136" cy="91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</p:grpSp>
            </p:grpSp>
          </p:grpSp>
        </p:grpSp>
      </p:grpSp>
      <p:grpSp>
        <p:nvGrpSpPr>
          <p:cNvPr id="32822" name="组合 32821"/>
          <p:cNvGrpSpPr/>
          <p:nvPr/>
        </p:nvGrpSpPr>
        <p:grpSpPr>
          <a:xfrm>
            <a:off x="6527165" y="2767012"/>
            <a:ext cx="2376488" cy="1222376"/>
            <a:chOff x="3152" y="1751"/>
            <a:chExt cx="1497" cy="770"/>
          </a:xfrm>
        </p:grpSpPr>
        <p:grpSp>
          <p:nvGrpSpPr>
            <p:cNvPr id="32821" name="组合 32820"/>
            <p:cNvGrpSpPr/>
            <p:nvPr/>
          </p:nvGrpSpPr>
          <p:grpSpPr>
            <a:xfrm>
              <a:off x="3152" y="1751"/>
              <a:ext cx="1497" cy="770"/>
              <a:chOff x="3152" y="1751"/>
              <a:chExt cx="1497" cy="770"/>
            </a:xfrm>
          </p:grpSpPr>
          <p:sp>
            <p:nvSpPr>
              <p:cNvPr id="32817" name="直接连接符 32816"/>
              <p:cNvSpPr/>
              <p:nvPr/>
            </p:nvSpPr>
            <p:spPr>
              <a:xfrm>
                <a:off x="3152" y="1797"/>
                <a:ext cx="287" cy="352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2819" name="文本框 32818"/>
              <p:cNvSpPr txBox="1"/>
              <p:nvPr/>
            </p:nvSpPr>
            <p:spPr>
              <a:xfrm>
                <a:off x="3439" y="1751"/>
                <a:ext cx="384" cy="4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压力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2820" name="文本框 32819"/>
              <p:cNvSpPr txBox="1"/>
              <p:nvPr/>
            </p:nvSpPr>
            <p:spPr>
              <a:xfrm>
                <a:off x="4332" y="2115"/>
                <a:ext cx="317" cy="4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拉力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2818" name="直接连接符 32817"/>
            <p:cNvSpPr/>
            <p:nvPr/>
          </p:nvSpPr>
          <p:spPr>
            <a:xfrm>
              <a:off x="4558" y="2160"/>
              <a:ext cx="0" cy="272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" name="矩形 1"/>
          <p:cNvSpPr/>
          <p:nvPr/>
        </p:nvSpPr>
        <p:spPr>
          <a:xfrm>
            <a:off x="206375" y="4339590"/>
            <a:ext cx="64046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② 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物体</a:t>
            </a: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受力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情况必须符合其</a:t>
            </a:r>
            <a:r>
              <a:rPr 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运动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状态</a:t>
            </a:r>
            <a:endParaRPr 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0725" name="组合 30724"/>
          <p:cNvGrpSpPr/>
          <p:nvPr/>
        </p:nvGrpSpPr>
        <p:grpSpPr>
          <a:xfrm>
            <a:off x="3257868" y="5139373"/>
            <a:ext cx="5171773" cy="1079500"/>
            <a:chOff x="445" y="1652"/>
            <a:chExt cx="2760" cy="547"/>
          </a:xfrm>
        </p:grpSpPr>
        <p:sp>
          <p:nvSpPr>
            <p:cNvPr id="30739" name="直接连接符 30738"/>
            <p:cNvSpPr/>
            <p:nvPr/>
          </p:nvSpPr>
          <p:spPr>
            <a:xfrm flipH="1">
              <a:off x="1321" y="2124"/>
              <a:ext cx="52" cy="67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0754" name="组合 30753"/>
            <p:cNvGrpSpPr/>
            <p:nvPr/>
          </p:nvGrpSpPr>
          <p:grpSpPr>
            <a:xfrm>
              <a:off x="445" y="1885"/>
              <a:ext cx="875" cy="314"/>
              <a:chOff x="7260" y="863"/>
              <a:chExt cx="2026" cy="572"/>
            </a:xfrm>
          </p:grpSpPr>
          <p:grpSp>
            <p:nvGrpSpPr>
              <p:cNvPr id="30755" name="组合 30754"/>
              <p:cNvGrpSpPr/>
              <p:nvPr/>
            </p:nvGrpSpPr>
            <p:grpSpPr>
              <a:xfrm>
                <a:off x="7260" y="1298"/>
                <a:ext cx="2026" cy="137"/>
                <a:chOff x="7260" y="1298"/>
                <a:chExt cx="2026" cy="137"/>
              </a:xfrm>
            </p:grpSpPr>
            <p:grpSp>
              <p:nvGrpSpPr>
                <p:cNvPr id="30756" name="组合 30755"/>
                <p:cNvGrpSpPr/>
                <p:nvPr/>
              </p:nvGrpSpPr>
              <p:grpSpPr>
                <a:xfrm>
                  <a:off x="8564" y="1298"/>
                  <a:ext cx="722" cy="130"/>
                  <a:chOff x="3121" y="1752"/>
                  <a:chExt cx="722" cy="130"/>
                </a:xfrm>
              </p:grpSpPr>
              <p:sp>
                <p:nvSpPr>
                  <p:cNvPr id="30757" name="直接连接符 30756"/>
                  <p:cNvSpPr/>
                  <p:nvPr/>
                </p:nvSpPr>
                <p:spPr>
                  <a:xfrm flipH="1">
                    <a:off x="3121" y="1760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58" name="直接连接符 30757"/>
                  <p:cNvSpPr/>
                  <p:nvPr/>
                </p:nvSpPr>
                <p:spPr>
                  <a:xfrm flipH="1">
                    <a:off x="3241" y="1760"/>
                    <a:ext cx="121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59" name="直接连接符 30758"/>
                  <p:cNvSpPr/>
                  <p:nvPr/>
                </p:nvSpPr>
                <p:spPr>
                  <a:xfrm flipH="1">
                    <a:off x="3362" y="1760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0" name="直接连接符 30759"/>
                  <p:cNvSpPr/>
                  <p:nvPr/>
                </p:nvSpPr>
                <p:spPr>
                  <a:xfrm flipH="1">
                    <a:off x="3482" y="1760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1" name="直接连接符 30760"/>
                  <p:cNvSpPr/>
                  <p:nvPr/>
                </p:nvSpPr>
                <p:spPr>
                  <a:xfrm flipH="1">
                    <a:off x="3602" y="1760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2" name="直接连接符 30761"/>
                  <p:cNvSpPr/>
                  <p:nvPr/>
                </p:nvSpPr>
                <p:spPr>
                  <a:xfrm flipH="1">
                    <a:off x="3722" y="1760"/>
                    <a:ext cx="121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3" name="直接连接符 30762"/>
                  <p:cNvSpPr/>
                  <p:nvPr/>
                </p:nvSpPr>
                <p:spPr>
                  <a:xfrm>
                    <a:off x="3144" y="1752"/>
                    <a:ext cx="698" cy="0"/>
                  </a:xfrm>
                  <a:prstGeom prst="line">
                    <a:avLst/>
                  </a:prstGeom>
                  <a:ln w="1905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30764" name="组合 30763"/>
                <p:cNvGrpSpPr/>
                <p:nvPr/>
              </p:nvGrpSpPr>
              <p:grpSpPr>
                <a:xfrm>
                  <a:off x="7260" y="1305"/>
                  <a:ext cx="1338" cy="130"/>
                  <a:chOff x="2760" y="2640"/>
                  <a:chExt cx="1338" cy="130"/>
                </a:xfrm>
              </p:grpSpPr>
              <p:sp>
                <p:nvSpPr>
                  <p:cNvPr id="30765" name="直接连接符 30764"/>
                  <p:cNvSpPr/>
                  <p:nvPr/>
                </p:nvSpPr>
                <p:spPr>
                  <a:xfrm flipH="1">
                    <a:off x="2760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6" name="直接连接符 30765"/>
                  <p:cNvSpPr/>
                  <p:nvPr/>
                </p:nvSpPr>
                <p:spPr>
                  <a:xfrm flipH="1">
                    <a:off x="2880" y="2648"/>
                    <a:ext cx="121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7" name="直接连接符 30766"/>
                  <p:cNvSpPr/>
                  <p:nvPr/>
                </p:nvSpPr>
                <p:spPr>
                  <a:xfrm flipH="1">
                    <a:off x="3001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8" name="直接连接符 30767"/>
                  <p:cNvSpPr/>
                  <p:nvPr/>
                </p:nvSpPr>
                <p:spPr>
                  <a:xfrm flipH="1">
                    <a:off x="3121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69" name="直接连接符 30768"/>
                  <p:cNvSpPr/>
                  <p:nvPr/>
                </p:nvSpPr>
                <p:spPr>
                  <a:xfrm flipH="1">
                    <a:off x="3241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0" name="直接连接符 30769"/>
                  <p:cNvSpPr/>
                  <p:nvPr/>
                </p:nvSpPr>
                <p:spPr>
                  <a:xfrm flipH="1">
                    <a:off x="3361" y="2648"/>
                    <a:ext cx="121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1" name="直接连接符 30770"/>
                  <p:cNvSpPr/>
                  <p:nvPr/>
                </p:nvSpPr>
                <p:spPr>
                  <a:xfrm flipH="1">
                    <a:off x="3482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2" name="直接连接符 30771"/>
                  <p:cNvSpPr/>
                  <p:nvPr/>
                </p:nvSpPr>
                <p:spPr>
                  <a:xfrm flipH="1">
                    <a:off x="3602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3" name="直接连接符 30772"/>
                  <p:cNvSpPr/>
                  <p:nvPr/>
                </p:nvSpPr>
                <p:spPr>
                  <a:xfrm flipH="1">
                    <a:off x="3722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4" name="直接连接符 30773"/>
                  <p:cNvSpPr/>
                  <p:nvPr/>
                </p:nvSpPr>
                <p:spPr>
                  <a:xfrm flipH="1">
                    <a:off x="3842" y="2648"/>
                    <a:ext cx="121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5" name="直接连接符 30774"/>
                  <p:cNvSpPr/>
                  <p:nvPr/>
                </p:nvSpPr>
                <p:spPr>
                  <a:xfrm flipH="1">
                    <a:off x="3963" y="2648"/>
                    <a:ext cx="120" cy="12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0776" name="直接连接符 30775"/>
                  <p:cNvSpPr/>
                  <p:nvPr/>
                </p:nvSpPr>
                <p:spPr>
                  <a:xfrm>
                    <a:off x="2783" y="2640"/>
                    <a:ext cx="1315" cy="0"/>
                  </a:xfrm>
                  <a:prstGeom prst="line">
                    <a:avLst/>
                  </a:prstGeom>
                  <a:ln w="1905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30777" name="矩形 30776"/>
              <p:cNvSpPr/>
              <p:nvPr/>
            </p:nvSpPr>
            <p:spPr>
              <a:xfrm>
                <a:off x="7905" y="863"/>
                <a:ext cx="779" cy="426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30778" name="文本框 30777"/>
            <p:cNvSpPr txBox="1"/>
            <p:nvPr/>
          </p:nvSpPr>
          <p:spPr>
            <a:xfrm>
              <a:off x="760" y="1897"/>
              <a:ext cx="242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000">
                  <a:latin typeface="Times New Roman" panose="02020603050405020304" pitchFamily="18" charset="0"/>
                </a:rPr>
                <a:t>A</a:t>
              </a:r>
              <a:endParaRPr lang="en-US" altLang="zh-CN" sz="2000">
                <a:latin typeface="Comic Sans MS" panose="030F0702030302020204" pitchFamily="66" charset="0"/>
              </a:endParaRPr>
            </a:p>
          </p:txBody>
        </p:sp>
        <p:grpSp>
          <p:nvGrpSpPr>
            <p:cNvPr id="30779" name="组合 30778"/>
            <p:cNvGrpSpPr/>
            <p:nvPr/>
          </p:nvGrpSpPr>
          <p:grpSpPr>
            <a:xfrm>
              <a:off x="2382" y="2088"/>
              <a:ext cx="678" cy="58"/>
              <a:chOff x="7260" y="1298"/>
              <a:chExt cx="2026" cy="137"/>
            </a:xfrm>
          </p:grpSpPr>
          <p:grpSp>
            <p:nvGrpSpPr>
              <p:cNvPr id="30780" name="组合 30779"/>
              <p:cNvGrpSpPr/>
              <p:nvPr/>
            </p:nvGrpSpPr>
            <p:grpSpPr>
              <a:xfrm>
                <a:off x="8564" y="1298"/>
                <a:ext cx="722" cy="130"/>
                <a:chOff x="3121" y="1752"/>
                <a:chExt cx="722" cy="130"/>
              </a:xfrm>
            </p:grpSpPr>
            <p:sp>
              <p:nvSpPr>
                <p:cNvPr id="30781" name="直接连接符 30780"/>
                <p:cNvSpPr/>
                <p:nvPr/>
              </p:nvSpPr>
              <p:spPr>
                <a:xfrm flipH="1">
                  <a:off x="3121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2" name="直接连接符 30781"/>
                <p:cNvSpPr/>
                <p:nvPr/>
              </p:nvSpPr>
              <p:spPr>
                <a:xfrm flipH="1">
                  <a:off x="3241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3" name="直接连接符 30782"/>
                <p:cNvSpPr/>
                <p:nvPr/>
              </p:nvSpPr>
              <p:spPr>
                <a:xfrm flipH="1">
                  <a:off x="336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4" name="直接连接符 30783"/>
                <p:cNvSpPr/>
                <p:nvPr/>
              </p:nvSpPr>
              <p:spPr>
                <a:xfrm flipH="1">
                  <a:off x="348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5" name="直接连接符 30784"/>
                <p:cNvSpPr/>
                <p:nvPr/>
              </p:nvSpPr>
              <p:spPr>
                <a:xfrm flipH="1">
                  <a:off x="360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6" name="直接连接符 30785"/>
                <p:cNvSpPr/>
                <p:nvPr/>
              </p:nvSpPr>
              <p:spPr>
                <a:xfrm flipH="1">
                  <a:off x="3722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87" name="直接连接符 30786"/>
                <p:cNvSpPr/>
                <p:nvPr/>
              </p:nvSpPr>
              <p:spPr>
                <a:xfrm>
                  <a:off x="3144" y="1752"/>
                  <a:ext cx="698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30788" name="组合 30787"/>
              <p:cNvGrpSpPr/>
              <p:nvPr/>
            </p:nvGrpSpPr>
            <p:grpSpPr>
              <a:xfrm>
                <a:off x="7260" y="1305"/>
                <a:ext cx="1338" cy="130"/>
                <a:chOff x="2760" y="2640"/>
                <a:chExt cx="1338" cy="130"/>
              </a:xfrm>
            </p:grpSpPr>
            <p:sp>
              <p:nvSpPr>
                <p:cNvPr id="30789" name="直接连接符 30788"/>
                <p:cNvSpPr/>
                <p:nvPr/>
              </p:nvSpPr>
              <p:spPr>
                <a:xfrm flipH="1">
                  <a:off x="2760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0" name="直接连接符 30789"/>
                <p:cNvSpPr/>
                <p:nvPr/>
              </p:nvSpPr>
              <p:spPr>
                <a:xfrm flipH="1">
                  <a:off x="2880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1" name="直接连接符 30790"/>
                <p:cNvSpPr/>
                <p:nvPr/>
              </p:nvSpPr>
              <p:spPr>
                <a:xfrm flipH="1">
                  <a:off x="300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2" name="直接连接符 30791"/>
                <p:cNvSpPr/>
                <p:nvPr/>
              </p:nvSpPr>
              <p:spPr>
                <a:xfrm flipH="1">
                  <a:off x="312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3" name="直接连接符 30792"/>
                <p:cNvSpPr/>
                <p:nvPr/>
              </p:nvSpPr>
              <p:spPr>
                <a:xfrm flipH="1">
                  <a:off x="324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4" name="直接连接符 30793"/>
                <p:cNvSpPr/>
                <p:nvPr/>
              </p:nvSpPr>
              <p:spPr>
                <a:xfrm flipH="1">
                  <a:off x="3361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5" name="直接连接符 30794"/>
                <p:cNvSpPr/>
                <p:nvPr/>
              </p:nvSpPr>
              <p:spPr>
                <a:xfrm flipH="1">
                  <a:off x="348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6" name="直接连接符 30795"/>
                <p:cNvSpPr/>
                <p:nvPr/>
              </p:nvSpPr>
              <p:spPr>
                <a:xfrm flipH="1">
                  <a:off x="360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7" name="直接连接符 30796"/>
                <p:cNvSpPr/>
                <p:nvPr/>
              </p:nvSpPr>
              <p:spPr>
                <a:xfrm flipH="1">
                  <a:off x="372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8" name="直接连接符 30797"/>
                <p:cNvSpPr/>
                <p:nvPr/>
              </p:nvSpPr>
              <p:spPr>
                <a:xfrm flipH="1">
                  <a:off x="3842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799" name="直接连接符 30798"/>
                <p:cNvSpPr/>
                <p:nvPr/>
              </p:nvSpPr>
              <p:spPr>
                <a:xfrm flipH="1">
                  <a:off x="3963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0" name="直接连接符 30799"/>
                <p:cNvSpPr/>
                <p:nvPr/>
              </p:nvSpPr>
              <p:spPr>
                <a:xfrm>
                  <a:off x="2783" y="2640"/>
                  <a:ext cx="1315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30801" name="组合 30800"/>
            <p:cNvGrpSpPr/>
            <p:nvPr/>
          </p:nvGrpSpPr>
          <p:grpSpPr>
            <a:xfrm rot="-3900000">
              <a:off x="2935" y="1851"/>
              <a:ext cx="469" cy="71"/>
              <a:chOff x="7260" y="1298"/>
              <a:chExt cx="2026" cy="137"/>
            </a:xfrm>
          </p:grpSpPr>
          <p:grpSp>
            <p:nvGrpSpPr>
              <p:cNvPr id="30802" name="组合 30801"/>
              <p:cNvGrpSpPr/>
              <p:nvPr/>
            </p:nvGrpSpPr>
            <p:grpSpPr>
              <a:xfrm>
                <a:off x="8564" y="1298"/>
                <a:ext cx="722" cy="130"/>
                <a:chOff x="3121" y="1752"/>
                <a:chExt cx="722" cy="130"/>
              </a:xfrm>
            </p:grpSpPr>
            <p:sp>
              <p:nvSpPr>
                <p:cNvPr id="30803" name="直接连接符 30802"/>
                <p:cNvSpPr/>
                <p:nvPr/>
              </p:nvSpPr>
              <p:spPr>
                <a:xfrm flipH="1">
                  <a:off x="3121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4" name="直接连接符 30803"/>
                <p:cNvSpPr/>
                <p:nvPr/>
              </p:nvSpPr>
              <p:spPr>
                <a:xfrm flipH="1">
                  <a:off x="3241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5" name="直接连接符 30804"/>
                <p:cNvSpPr/>
                <p:nvPr/>
              </p:nvSpPr>
              <p:spPr>
                <a:xfrm flipH="1">
                  <a:off x="336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6" name="直接连接符 30805"/>
                <p:cNvSpPr/>
                <p:nvPr/>
              </p:nvSpPr>
              <p:spPr>
                <a:xfrm flipH="1">
                  <a:off x="348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7" name="直接连接符 30806"/>
                <p:cNvSpPr/>
                <p:nvPr/>
              </p:nvSpPr>
              <p:spPr>
                <a:xfrm flipH="1">
                  <a:off x="360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8" name="直接连接符 30807"/>
                <p:cNvSpPr/>
                <p:nvPr/>
              </p:nvSpPr>
              <p:spPr>
                <a:xfrm flipH="1">
                  <a:off x="3722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09" name="直接连接符 30808"/>
                <p:cNvSpPr/>
                <p:nvPr/>
              </p:nvSpPr>
              <p:spPr>
                <a:xfrm>
                  <a:off x="3144" y="1752"/>
                  <a:ext cx="698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30810" name="组合 30809"/>
              <p:cNvGrpSpPr/>
              <p:nvPr/>
            </p:nvGrpSpPr>
            <p:grpSpPr>
              <a:xfrm>
                <a:off x="7260" y="1305"/>
                <a:ext cx="1338" cy="130"/>
                <a:chOff x="2760" y="2640"/>
                <a:chExt cx="1338" cy="130"/>
              </a:xfrm>
            </p:grpSpPr>
            <p:sp>
              <p:nvSpPr>
                <p:cNvPr id="30811" name="直接连接符 30810"/>
                <p:cNvSpPr/>
                <p:nvPr/>
              </p:nvSpPr>
              <p:spPr>
                <a:xfrm flipH="1">
                  <a:off x="2760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2" name="直接连接符 30811"/>
                <p:cNvSpPr/>
                <p:nvPr/>
              </p:nvSpPr>
              <p:spPr>
                <a:xfrm flipH="1">
                  <a:off x="2880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3" name="直接连接符 30812"/>
                <p:cNvSpPr/>
                <p:nvPr/>
              </p:nvSpPr>
              <p:spPr>
                <a:xfrm flipH="1">
                  <a:off x="300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4" name="直接连接符 30813"/>
                <p:cNvSpPr/>
                <p:nvPr/>
              </p:nvSpPr>
              <p:spPr>
                <a:xfrm flipH="1">
                  <a:off x="312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5" name="直接连接符 30814"/>
                <p:cNvSpPr/>
                <p:nvPr/>
              </p:nvSpPr>
              <p:spPr>
                <a:xfrm flipH="1">
                  <a:off x="3241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6" name="直接连接符 30815"/>
                <p:cNvSpPr/>
                <p:nvPr/>
              </p:nvSpPr>
              <p:spPr>
                <a:xfrm flipH="1">
                  <a:off x="3361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7" name="直接连接符 30816"/>
                <p:cNvSpPr/>
                <p:nvPr/>
              </p:nvSpPr>
              <p:spPr>
                <a:xfrm flipH="1">
                  <a:off x="348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8" name="直接连接符 30817"/>
                <p:cNvSpPr/>
                <p:nvPr/>
              </p:nvSpPr>
              <p:spPr>
                <a:xfrm flipH="1">
                  <a:off x="360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19" name="直接连接符 30818"/>
                <p:cNvSpPr/>
                <p:nvPr/>
              </p:nvSpPr>
              <p:spPr>
                <a:xfrm flipH="1">
                  <a:off x="3722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20" name="直接连接符 30819"/>
                <p:cNvSpPr/>
                <p:nvPr/>
              </p:nvSpPr>
              <p:spPr>
                <a:xfrm flipH="1">
                  <a:off x="3842" y="264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21" name="直接连接符 30820"/>
                <p:cNvSpPr/>
                <p:nvPr/>
              </p:nvSpPr>
              <p:spPr>
                <a:xfrm flipH="1">
                  <a:off x="3963" y="264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0822" name="直接连接符 30821"/>
                <p:cNvSpPr/>
                <p:nvPr/>
              </p:nvSpPr>
              <p:spPr>
                <a:xfrm>
                  <a:off x="2783" y="2640"/>
                  <a:ext cx="1315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30823" name="组合 30822"/>
            <p:cNvGrpSpPr/>
            <p:nvPr/>
          </p:nvGrpSpPr>
          <p:grpSpPr>
            <a:xfrm>
              <a:off x="2698" y="1720"/>
              <a:ext cx="403" cy="363"/>
              <a:chOff x="10320" y="1302"/>
              <a:chExt cx="802" cy="661"/>
            </a:xfrm>
          </p:grpSpPr>
          <p:sp>
            <p:nvSpPr>
              <p:cNvPr id="30824" name="椭圆 30823"/>
              <p:cNvSpPr/>
              <p:nvPr/>
            </p:nvSpPr>
            <p:spPr>
              <a:xfrm>
                <a:off x="10320" y="1302"/>
                <a:ext cx="802" cy="661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0825" name="文本框 30824"/>
              <p:cNvSpPr txBox="1"/>
              <p:nvPr/>
            </p:nvSpPr>
            <p:spPr>
              <a:xfrm>
                <a:off x="10441" y="1380"/>
                <a:ext cx="480" cy="4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A</a:t>
                </a:r>
                <a:endParaRPr lang="en-US" altLang="zh-CN" sz="2000">
                  <a:latin typeface="Comic Sans MS" panose="030F0702030302020204" pitchFamily="66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4" name="文本框 51203"/>
          <p:cNvSpPr txBox="1"/>
          <p:nvPr/>
        </p:nvSpPr>
        <p:spPr>
          <a:xfrm>
            <a:off x="385445" y="854710"/>
            <a:ext cx="113779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：下面各图中，若</a:t>
            </a: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两物体</a:t>
            </a: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当作一个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整体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，试画出它们的受力图。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1300" name="文本框 51299"/>
          <p:cNvSpPr txBox="1"/>
          <p:nvPr/>
        </p:nvSpPr>
        <p:spPr>
          <a:xfrm>
            <a:off x="7751763" y="1557338"/>
            <a:ext cx="360362" cy="466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just"/>
            <a:r>
              <a:rPr lang="en-US" altLang="zh-CN" sz="2000">
                <a:latin typeface="Times New Roman" panose="02020603050405020304" pitchFamily="18" charset="0"/>
              </a:rPr>
              <a:t>F</a:t>
            </a:r>
            <a:endParaRPr lang="en-US" altLang="zh-CN" sz="2000">
              <a:latin typeface="Comic Sans MS" panose="030F0702030302020204" pitchFamily="66" charset="0"/>
            </a:endParaRPr>
          </a:p>
        </p:txBody>
      </p:sp>
      <p:grpSp>
        <p:nvGrpSpPr>
          <p:cNvPr id="51302" name="组合 51301"/>
          <p:cNvGrpSpPr/>
          <p:nvPr/>
        </p:nvGrpSpPr>
        <p:grpSpPr>
          <a:xfrm>
            <a:off x="2351088" y="1628775"/>
            <a:ext cx="6985000" cy="1735138"/>
            <a:chOff x="476" y="1071"/>
            <a:chExt cx="4400" cy="1093"/>
          </a:xfrm>
        </p:grpSpPr>
        <p:grpSp>
          <p:nvGrpSpPr>
            <p:cNvPr id="51205" name="组合 51204"/>
            <p:cNvGrpSpPr/>
            <p:nvPr/>
          </p:nvGrpSpPr>
          <p:grpSpPr>
            <a:xfrm>
              <a:off x="476" y="1117"/>
              <a:ext cx="907" cy="635"/>
              <a:chOff x="8692" y="5295"/>
              <a:chExt cx="1742" cy="1006"/>
            </a:xfrm>
          </p:grpSpPr>
          <p:grpSp>
            <p:nvGrpSpPr>
              <p:cNvPr id="51206" name="组合 51205"/>
              <p:cNvGrpSpPr/>
              <p:nvPr/>
            </p:nvGrpSpPr>
            <p:grpSpPr>
              <a:xfrm>
                <a:off x="8692" y="5688"/>
                <a:ext cx="1742" cy="613"/>
                <a:chOff x="7260" y="822"/>
                <a:chExt cx="1742" cy="613"/>
              </a:xfrm>
            </p:grpSpPr>
            <p:grpSp>
              <p:nvGrpSpPr>
                <p:cNvPr id="51207" name="组合 51206"/>
                <p:cNvGrpSpPr/>
                <p:nvPr/>
              </p:nvGrpSpPr>
              <p:grpSpPr>
                <a:xfrm>
                  <a:off x="7260" y="822"/>
                  <a:ext cx="1742" cy="613"/>
                  <a:chOff x="7260" y="822"/>
                  <a:chExt cx="2026" cy="613"/>
                </a:xfrm>
              </p:grpSpPr>
              <p:grpSp>
                <p:nvGrpSpPr>
                  <p:cNvPr id="51208" name="组合 51207"/>
                  <p:cNvGrpSpPr/>
                  <p:nvPr/>
                </p:nvGrpSpPr>
                <p:grpSpPr>
                  <a:xfrm>
                    <a:off x="7260" y="1298"/>
                    <a:ext cx="2026" cy="137"/>
                    <a:chOff x="7260" y="1298"/>
                    <a:chExt cx="2026" cy="137"/>
                  </a:xfrm>
                </p:grpSpPr>
                <p:grpSp>
                  <p:nvGrpSpPr>
                    <p:cNvPr id="51209" name="组合 51208"/>
                    <p:cNvGrpSpPr/>
                    <p:nvPr/>
                  </p:nvGrpSpPr>
                  <p:grpSpPr>
                    <a:xfrm>
                      <a:off x="8564" y="1298"/>
                      <a:ext cx="722" cy="130"/>
                      <a:chOff x="3121" y="1752"/>
                      <a:chExt cx="722" cy="130"/>
                    </a:xfrm>
                  </p:grpSpPr>
                  <p:sp>
                    <p:nvSpPr>
                      <p:cNvPr id="51210" name="直接连接符 51209"/>
                      <p:cNvSpPr/>
                      <p:nvPr/>
                    </p:nvSpPr>
                    <p:spPr>
                      <a:xfrm flipH="1">
                        <a:off x="3121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1" name="直接连接符 51210"/>
                      <p:cNvSpPr/>
                      <p:nvPr/>
                    </p:nvSpPr>
                    <p:spPr>
                      <a:xfrm flipH="1">
                        <a:off x="3241" y="1760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2" name="直接连接符 51211"/>
                      <p:cNvSpPr/>
                      <p:nvPr/>
                    </p:nvSpPr>
                    <p:spPr>
                      <a:xfrm flipH="1">
                        <a:off x="336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3" name="直接连接符 51212"/>
                      <p:cNvSpPr/>
                      <p:nvPr/>
                    </p:nvSpPr>
                    <p:spPr>
                      <a:xfrm flipH="1">
                        <a:off x="348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4" name="直接连接符 51213"/>
                      <p:cNvSpPr/>
                      <p:nvPr/>
                    </p:nvSpPr>
                    <p:spPr>
                      <a:xfrm flipH="1">
                        <a:off x="360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5" name="直接连接符 51214"/>
                      <p:cNvSpPr/>
                      <p:nvPr/>
                    </p:nvSpPr>
                    <p:spPr>
                      <a:xfrm flipH="1">
                        <a:off x="3722" y="1760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6" name="直接连接符 51215"/>
                      <p:cNvSpPr/>
                      <p:nvPr/>
                    </p:nvSpPr>
                    <p:spPr>
                      <a:xfrm>
                        <a:off x="3144" y="1752"/>
                        <a:ext cx="698" cy="0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grpSp>
                  <p:nvGrpSpPr>
                    <p:cNvPr id="51217" name="组合 51216"/>
                    <p:cNvGrpSpPr/>
                    <p:nvPr/>
                  </p:nvGrpSpPr>
                  <p:grpSpPr>
                    <a:xfrm>
                      <a:off x="7260" y="1305"/>
                      <a:ext cx="1338" cy="130"/>
                      <a:chOff x="2760" y="2640"/>
                      <a:chExt cx="1338" cy="130"/>
                    </a:xfrm>
                  </p:grpSpPr>
                  <p:sp>
                    <p:nvSpPr>
                      <p:cNvPr id="51218" name="直接连接符 51217"/>
                      <p:cNvSpPr/>
                      <p:nvPr/>
                    </p:nvSpPr>
                    <p:spPr>
                      <a:xfrm flipH="1">
                        <a:off x="2760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19" name="直接连接符 51218"/>
                      <p:cNvSpPr/>
                      <p:nvPr/>
                    </p:nvSpPr>
                    <p:spPr>
                      <a:xfrm flipH="1">
                        <a:off x="2880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0" name="直接连接符 51219"/>
                      <p:cNvSpPr/>
                      <p:nvPr/>
                    </p:nvSpPr>
                    <p:spPr>
                      <a:xfrm flipH="1">
                        <a:off x="300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1" name="直接连接符 51220"/>
                      <p:cNvSpPr/>
                      <p:nvPr/>
                    </p:nvSpPr>
                    <p:spPr>
                      <a:xfrm flipH="1">
                        <a:off x="312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2" name="直接连接符 51221"/>
                      <p:cNvSpPr/>
                      <p:nvPr/>
                    </p:nvSpPr>
                    <p:spPr>
                      <a:xfrm flipH="1">
                        <a:off x="324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3" name="直接连接符 51222"/>
                      <p:cNvSpPr/>
                      <p:nvPr/>
                    </p:nvSpPr>
                    <p:spPr>
                      <a:xfrm flipH="1">
                        <a:off x="3361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4" name="直接连接符 51223"/>
                      <p:cNvSpPr/>
                      <p:nvPr/>
                    </p:nvSpPr>
                    <p:spPr>
                      <a:xfrm flipH="1">
                        <a:off x="348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5" name="直接连接符 51224"/>
                      <p:cNvSpPr/>
                      <p:nvPr/>
                    </p:nvSpPr>
                    <p:spPr>
                      <a:xfrm flipH="1">
                        <a:off x="360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6" name="直接连接符 51225"/>
                      <p:cNvSpPr/>
                      <p:nvPr/>
                    </p:nvSpPr>
                    <p:spPr>
                      <a:xfrm flipH="1">
                        <a:off x="372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7" name="直接连接符 51226"/>
                      <p:cNvSpPr/>
                      <p:nvPr/>
                    </p:nvSpPr>
                    <p:spPr>
                      <a:xfrm flipH="1">
                        <a:off x="3842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8" name="直接连接符 51227"/>
                      <p:cNvSpPr/>
                      <p:nvPr/>
                    </p:nvSpPr>
                    <p:spPr>
                      <a:xfrm flipH="1">
                        <a:off x="3963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29" name="直接连接符 51228"/>
                      <p:cNvSpPr/>
                      <p:nvPr/>
                    </p:nvSpPr>
                    <p:spPr>
                      <a:xfrm>
                        <a:off x="2783" y="2640"/>
                        <a:ext cx="1315" cy="0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</p:grpSp>
              <p:sp>
                <p:nvSpPr>
                  <p:cNvPr id="51230" name="矩形 51229"/>
                  <p:cNvSpPr/>
                  <p:nvPr/>
                </p:nvSpPr>
                <p:spPr>
                  <a:xfrm>
                    <a:off x="7844" y="822"/>
                    <a:ext cx="900" cy="4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51231" name="文本框 51230"/>
                <p:cNvSpPr txBox="1"/>
                <p:nvPr/>
              </p:nvSpPr>
              <p:spPr>
                <a:xfrm>
                  <a:off x="7888" y="885"/>
                  <a:ext cx="480" cy="4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en-US" altLang="zh-CN">
                      <a:latin typeface="Times New Roman" panose="02020603050405020304" pitchFamily="18" charset="0"/>
                    </a:rPr>
                    <a:t>A</a:t>
                  </a:r>
                  <a:endParaRPr lang="en-US" altLang="zh-CN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1232" name="组合 51231"/>
              <p:cNvGrpSpPr/>
              <p:nvPr/>
            </p:nvGrpSpPr>
            <p:grpSpPr>
              <a:xfrm>
                <a:off x="9342" y="5295"/>
                <a:ext cx="480" cy="465"/>
                <a:chOff x="9342" y="5295"/>
                <a:chExt cx="480" cy="465"/>
              </a:xfrm>
            </p:grpSpPr>
            <p:sp>
              <p:nvSpPr>
                <p:cNvPr id="51233" name="矩形 51232"/>
                <p:cNvSpPr/>
                <p:nvPr/>
              </p:nvSpPr>
              <p:spPr>
                <a:xfrm>
                  <a:off x="9374" y="5340"/>
                  <a:ext cx="376" cy="34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51234" name="文本框 51233"/>
                <p:cNvSpPr txBox="1"/>
                <p:nvPr/>
              </p:nvSpPr>
              <p:spPr>
                <a:xfrm>
                  <a:off x="9342" y="5295"/>
                  <a:ext cx="480" cy="4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en-US" altLang="zh-CN">
                      <a:latin typeface="Times New Roman" panose="02020603050405020304" pitchFamily="18" charset="0"/>
                    </a:rPr>
                    <a:t>B</a:t>
                  </a:r>
                  <a:endParaRPr lang="en-US" altLang="zh-CN"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51235" name="组合 51234"/>
            <p:cNvGrpSpPr/>
            <p:nvPr/>
          </p:nvGrpSpPr>
          <p:grpSpPr>
            <a:xfrm>
              <a:off x="1882" y="1117"/>
              <a:ext cx="1043" cy="589"/>
              <a:chOff x="9854" y="4515"/>
              <a:chExt cx="2018" cy="1006"/>
            </a:xfrm>
          </p:grpSpPr>
          <p:grpSp>
            <p:nvGrpSpPr>
              <p:cNvPr id="51236" name="组合 51235"/>
              <p:cNvGrpSpPr/>
              <p:nvPr/>
            </p:nvGrpSpPr>
            <p:grpSpPr>
              <a:xfrm>
                <a:off x="10130" y="4515"/>
                <a:ext cx="1742" cy="1006"/>
                <a:chOff x="8692" y="5295"/>
                <a:chExt cx="1742" cy="1006"/>
              </a:xfrm>
            </p:grpSpPr>
            <p:grpSp>
              <p:nvGrpSpPr>
                <p:cNvPr id="51237" name="组合 51236"/>
                <p:cNvGrpSpPr/>
                <p:nvPr/>
              </p:nvGrpSpPr>
              <p:grpSpPr>
                <a:xfrm>
                  <a:off x="8692" y="5688"/>
                  <a:ext cx="1742" cy="613"/>
                  <a:chOff x="7260" y="822"/>
                  <a:chExt cx="1742" cy="613"/>
                </a:xfrm>
              </p:grpSpPr>
              <p:grpSp>
                <p:nvGrpSpPr>
                  <p:cNvPr id="51238" name="组合 51237"/>
                  <p:cNvGrpSpPr/>
                  <p:nvPr/>
                </p:nvGrpSpPr>
                <p:grpSpPr>
                  <a:xfrm>
                    <a:off x="7260" y="822"/>
                    <a:ext cx="1742" cy="613"/>
                    <a:chOff x="7260" y="822"/>
                    <a:chExt cx="2026" cy="613"/>
                  </a:xfrm>
                </p:grpSpPr>
                <p:grpSp>
                  <p:nvGrpSpPr>
                    <p:cNvPr id="51239" name="组合 51238"/>
                    <p:cNvGrpSpPr/>
                    <p:nvPr/>
                  </p:nvGrpSpPr>
                  <p:grpSpPr>
                    <a:xfrm>
                      <a:off x="7260" y="1298"/>
                      <a:ext cx="2026" cy="137"/>
                      <a:chOff x="7260" y="1298"/>
                      <a:chExt cx="2026" cy="137"/>
                    </a:xfrm>
                  </p:grpSpPr>
                  <p:grpSp>
                    <p:nvGrpSpPr>
                      <p:cNvPr id="51240" name="组合 51239"/>
                      <p:cNvGrpSpPr/>
                      <p:nvPr/>
                    </p:nvGrpSpPr>
                    <p:grpSpPr>
                      <a:xfrm>
                        <a:off x="8564" y="1298"/>
                        <a:ext cx="722" cy="130"/>
                        <a:chOff x="3121" y="1752"/>
                        <a:chExt cx="722" cy="130"/>
                      </a:xfrm>
                    </p:grpSpPr>
                    <p:sp>
                      <p:nvSpPr>
                        <p:cNvPr id="51241" name="直接连接符 51240"/>
                        <p:cNvSpPr/>
                        <p:nvPr/>
                      </p:nvSpPr>
                      <p:spPr>
                        <a:xfrm flipH="1">
                          <a:off x="3121" y="1760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2" name="直接连接符 51241"/>
                        <p:cNvSpPr/>
                        <p:nvPr/>
                      </p:nvSpPr>
                      <p:spPr>
                        <a:xfrm flipH="1">
                          <a:off x="3241" y="1760"/>
                          <a:ext cx="121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3" name="直接连接符 51242"/>
                        <p:cNvSpPr/>
                        <p:nvPr/>
                      </p:nvSpPr>
                      <p:spPr>
                        <a:xfrm flipH="1">
                          <a:off x="3362" y="1760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4" name="直接连接符 51243"/>
                        <p:cNvSpPr/>
                        <p:nvPr/>
                      </p:nvSpPr>
                      <p:spPr>
                        <a:xfrm flipH="1">
                          <a:off x="3482" y="1760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5" name="直接连接符 51244"/>
                        <p:cNvSpPr/>
                        <p:nvPr/>
                      </p:nvSpPr>
                      <p:spPr>
                        <a:xfrm flipH="1">
                          <a:off x="3602" y="1760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6" name="直接连接符 51245"/>
                        <p:cNvSpPr/>
                        <p:nvPr/>
                      </p:nvSpPr>
                      <p:spPr>
                        <a:xfrm flipH="1">
                          <a:off x="3722" y="1760"/>
                          <a:ext cx="121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47" name="直接连接符 51246"/>
                        <p:cNvSpPr/>
                        <p:nvPr/>
                      </p:nvSpPr>
                      <p:spPr>
                        <a:xfrm>
                          <a:off x="3144" y="1752"/>
                          <a:ext cx="698" cy="0"/>
                        </a:xfrm>
                        <a:prstGeom prst="line">
                          <a:avLst/>
                        </a:prstGeom>
                        <a:ln w="19050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</p:grpSp>
                  <p:grpSp>
                    <p:nvGrpSpPr>
                      <p:cNvPr id="51248" name="组合 51247"/>
                      <p:cNvGrpSpPr/>
                      <p:nvPr/>
                    </p:nvGrpSpPr>
                    <p:grpSpPr>
                      <a:xfrm>
                        <a:off x="7260" y="1305"/>
                        <a:ext cx="1338" cy="130"/>
                        <a:chOff x="2760" y="2640"/>
                        <a:chExt cx="1338" cy="130"/>
                      </a:xfrm>
                    </p:grpSpPr>
                    <p:sp>
                      <p:nvSpPr>
                        <p:cNvPr id="51249" name="直接连接符 51248"/>
                        <p:cNvSpPr/>
                        <p:nvPr/>
                      </p:nvSpPr>
                      <p:spPr>
                        <a:xfrm flipH="1">
                          <a:off x="2760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0" name="直接连接符 51249"/>
                        <p:cNvSpPr/>
                        <p:nvPr/>
                      </p:nvSpPr>
                      <p:spPr>
                        <a:xfrm flipH="1">
                          <a:off x="2880" y="2648"/>
                          <a:ext cx="121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1" name="直接连接符 51250"/>
                        <p:cNvSpPr/>
                        <p:nvPr/>
                      </p:nvSpPr>
                      <p:spPr>
                        <a:xfrm flipH="1">
                          <a:off x="3001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2" name="直接连接符 51251"/>
                        <p:cNvSpPr/>
                        <p:nvPr/>
                      </p:nvSpPr>
                      <p:spPr>
                        <a:xfrm flipH="1">
                          <a:off x="3121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3" name="直接连接符 51252"/>
                        <p:cNvSpPr/>
                        <p:nvPr/>
                      </p:nvSpPr>
                      <p:spPr>
                        <a:xfrm flipH="1">
                          <a:off x="3241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4" name="直接连接符 51253"/>
                        <p:cNvSpPr/>
                        <p:nvPr/>
                      </p:nvSpPr>
                      <p:spPr>
                        <a:xfrm flipH="1">
                          <a:off x="3361" y="2648"/>
                          <a:ext cx="121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5" name="直接连接符 51254"/>
                        <p:cNvSpPr/>
                        <p:nvPr/>
                      </p:nvSpPr>
                      <p:spPr>
                        <a:xfrm flipH="1">
                          <a:off x="3482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6" name="直接连接符 51255"/>
                        <p:cNvSpPr/>
                        <p:nvPr/>
                      </p:nvSpPr>
                      <p:spPr>
                        <a:xfrm flipH="1">
                          <a:off x="3602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7" name="直接连接符 51256"/>
                        <p:cNvSpPr/>
                        <p:nvPr/>
                      </p:nvSpPr>
                      <p:spPr>
                        <a:xfrm flipH="1">
                          <a:off x="3722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8" name="直接连接符 51257"/>
                        <p:cNvSpPr/>
                        <p:nvPr/>
                      </p:nvSpPr>
                      <p:spPr>
                        <a:xfrm flipH="1">
                          <a:off x="3842" y="2648"/>
                          <a:ext cx="121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59" name="直接连接符 51258"/>
                        <p:cNvSpPr/>
                        <p:nvPr/>
                      </p:nvSpPr>
                      <p:spPr>
                        <a:xfrm flipH="1">
                          <a:off x="3963" y="2648"/>
                          <a:ext cx="120" cy="122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51260" name="直接连接符 51259"/>
                        <p:cNvSpPr/>
                        <p:nvPr/>
                      </p:nvSpPr>
                      <p:spPr>
                        <a:xfrm>
                          <a:off x="2783" y="2640"/>
                          <a:ext cx="1315" cy="0"/>
                        </a:xfrm>
                        <a:prstGeom prst="line">
                          <a:avLst/>
                        </a:prstGeom>
                        <a:ln w="19050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</p:sp>
                  </p:grpSp>
                </p:grpSp>
                <p:sp>
                  <p:nvSpPr>
                    <p:cNvPr id="51261" name="矩形 51260"/>
                    <p:cNvSpPr/>
                    <p:nvPr/>
                  </p:nvSpPr>
                  <p:spPr>
                    <a:xfrm>
                      <a:off x="7844" y="822"/>
                      <a:ext cx="900" cy="4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51262" name="文本框 51261"/>
                  <p:cNvSpPr txBox="1"/>
                  <p:nvPr/>
                </p:nvSpPr>
                <p:spPr>
                  <a:xfrm>
                    <a:off x="7888" y="885"/>
                    <a:ext cx="480" cy="46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/>
                  <a:p>
                    <a:pPr algn="just"/>
                    <a:r>
                      <a:rPr lang="en-US" altLang="zh-CN">
                        <a:latin typeface="Times New Roman" panose="02020603050405020304" pitchFamily="18" charset="0"/>
                      </a:rPr>
                      <a:t>A</a:t>
                    </a:r>
                    <a:endParaRPr lang="en-US" altLang="zh-CN">
                      <a:latin typeface="Comic Sans MS" panose="030F0702030302020204" pitchFamily="66" charset="0"/>
                    </a:endParaRPr>
                  </a:p>
                </p:txBody>
              </p:sp>
            </p:grpSp>
            <p:grpSp>
              <p:nvGrpSpPr>
                <p:cNvPr id="51263" name="组合 51262"/>
                <p:cNvGrpSpPr/>
                <p:nvPr/>
              </p:nvGrpSpPr>
              <p:grpSpPr>
                <a:xfrm>
                  <a:off x="9342" y="5295"/>
                  <a:ext cx="480" cy="465"/>
                  <a:chOff x="9342" y="5295"/>
                  <a:chExt cx="480" cy="465"/>
                </a:xfrm>
              </p:grpSpPr>
              <p:sp>
                <p:nvSpPr>
                  <p:cNvPr id="51264" name="矩形 51263"/>
                  <p:cNvSpPr/>
                  <p:nvPr/>
                </p:nvSpPr>
                <p:spPr>
                  <a:xfrm>
                    <a:off x="9374" y="5340"/>
                    <a:ext cx="376" cy="34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51265" name="文本框 51264"/>
                  <p:cNvSpPr txBox="1"/>
                  <p:nvPr/>
                </p:nvSpPr>
                <p:spPr>
                  <a:xfrm>
                    <a:off x="9342" y="5295"/>
                    <a:ext cx="480" cy="46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/>
                  <a:p>
                    <a:pPr algn="just"/>
                    <a:r>
                      <a:rPr lang="en-US" altLang="zh-CN">
                        <a:latin typeface="Times New Roman" panose="02020603050405020304" pitchFamily="18" charset="0"/>
                      </a:rPr>
                      <a:t>B</a:t>
                    </a:r>
                    <a:endParaRPr lang="en-US" altLang="zh-CN">
                      <a:latin typeface="Comic Sans MS" panose="030F0702030302020204" pitchFamily="66" charset="0"/>
                    </a:endParaRPr>
                  </a:p>
                </p:txBody>
              </p:sp>
            </p:grpSp>
          </p:grpSp>
          <p:sp>
            <p:nvSpPr>
              <p:cNvPr id="51266" name="直接连接符 51265"/>
              <p:cNvSpPr/>
              <p:nvPr/>
            </p:nvSpPr>
            <p:spPr>
              <a:xfrm>
                <a:off x="9854" y="5160"/>
                <a:ext cx="78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51267" name="文本框 51266"/>
              <p:cNvSpPr txBox="1"/>
              <p:nvPr/>
            </p:nvSpPr>
            <p:spPr>
              <a:xfrm>
                <a:off x="10138" y="4755"/>
                <a:ext cx="480" cy="4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F</a:t>
                </a:r>
                <a:endParaRPr lang="en-US" altLang="zh-CN" sz="200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51269" name="组合 51268"/>
            <p:cNvGrpSpPr/>
            <p:nvPr/>
          </p:nvGrpSpPr>
          <p:grpSpPr>
            <a:xfrm>
              <a:off x="3780" y="1071"/>
              <a:ext cx="1096" cy="635"/>
              <a:chOff x="8692" y="5295"/>
              <a:chExt cx="1742" cy="1006"/>
            </a:xfrm>
          </p:grpSpPr>
          <p:grpSp>
            <p:nvGrpSpPr>
              <p:cNvPr id="51270" name="组合 51269"/>
              <p:cNvGrpSpPr/>
              <p:nvPr/>
            </p:nvGrpSpPr>
            <p:grpSpPr>
              <a:xfrm>
                <a:off x="8692" y="5688"/>
                <a:ext cx="1742" cy="613"/>
                <a:chOff x="7260" y="822"/>
                <a:chExt cx="1742" cy="613"/>
              </a:xfrm>
            </p:grpSpPr>
            <p:grpSp>
              <p:nvGrpSpPr>
                <p:cNvPr id="51271" name="组合 51270"/>
                <p:cNvGrpSpPr/>
                <p:nvPr/>
              </p:nvGrpSpPr>
              <p:grpSpPr>
                <a:xfrm>
                  <a:off x="7260" y="822"/>
                  <a:ext cx="1742" cy="613"/>
                  <a:chOff x="7260" y="822"/>
                  <a:chExt cx="2026" cy="613"/>
                </a:xfrm>
              </p:grpSpPr>
              <p:grpSp>
                <p:nvGrpSpPr>
                  <p:cNvPr id="51272" name="组合 51271"/>
                  <p:cNvGrpSpPr/>
                  <p:nvPr/>
                </p:nvGrpSpPr>
                <p:grpSpPr>
                  <a:xfrm>
                    <a:off x="7260" y="1298"/>
                    <a:ext cx="2026" cy="137"/>
                    <a:chOff x="7260" y="1298"/>
                    <a:chExt cx="2026" cy="137"/>
                  </a:xfrm>
                </p:grpSpPr>
                <p:grpSp>
                  <p:nvGrpSpPr>
                    <p:cNvPr id="51273" name="组合 51272"/>
                    <p:cNvGrpSpPr/>
                    <p:nvPr/>
                  </p:nvGrpSpPr>
                  <p:grpSpPr>
                    <a:xfrm>
                      <a:off x="8564" y="1298"/>
                      <a:ext cx="722" cy="130"/>
                      <a:chOff x="3121" y="1752"/>
                      <a:chExt cx="722" cy="130"/>
                    </a:xfrm>
                  </p:grpSpPr>
                  <p:sp>
                    <p:nvSpPr>
                      <p:cNvPr id="51274" name="直接连接符 51273"/>
                      <p:cNvSpPr/>
                      <p:nvPr/>
                    </p:nvSpPr>
                    <p:spPr>
                      <a:xfrm flipH="1">
                        <a:off x="3121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75" name="直接连接符 51274"/>
                      <p:cNvSpPr/>
                      <p:nvPr/>
                    </p:nvSpPr>
                    <p:spPr>
                      <a:xfrm flipH="1">
                        <a:off x="3241" y="1760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76" name="直接连接符 51275"/>
                      <p:cNvSpPr/>
                      <p:nvPr/>
                    </p:nvSpPr>
                    <p:spPr>
                      <a:xfrm flipH="1">
                        <a:off x="336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77" name="直接连接符 51276"/>
                      <p:cNvSpPr/>
                      <p:nvPr/>
                    </p:nvSpPr>
                    <p:spPr>
                      <a:xfrm flipH="1">
                        <a:off x="348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78" name="直接连接符 51277"/>
                      <p:cNvSpPr/>
                      <p:nvPr/>
                    </p:nvSpPr>
                    <p:spPr>
                      <a:xfrm flipH="1">
                        <a:off x="3602" y="1760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79" name="直接连接符 51278"/>
                      <p:cNvSpPr/>
                      <p:nvPr/>
                    </p:nvSpPr>
                    <p:spPr>
                      <a:xfrm flipH="1">
                        <a:off x="3722" y="1760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0" name="直接连接符 51279"/>
                      <p:cNvSpPr/>
                      <p:nvPr/>
                    </p:nvSpPr>
                    <p:spPr>
                      <a:xfrm>
                        <a:off x="3144" y="1752"/>
                        <a:ext cx="698" cy="0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grpSp>
                  <p:nvGrpSpPr>
                    <p:cNvPr id="51281" name="组合 51280"/>
                    <p:cNvGrpSpPr/>
                    <p:nvPr/>
                  </p:nvGrpSpPr>
                  <p:grpSpPr>
                    <a:xfrm>
                      <a:off x="7260" y="1305"/>
                      <a:ext cx="1338" cy="130"/>
                      <a:chOff x="2760" y="2640"/>
                      <a:chExt cx="1338" cy="130"/>
                    </a:xfrm>
                  </p:grpSpPr>
                  <p:sp>
                    <p:nvSpPr>
                      <p:cNvPr id="51282" name="直接连接符 51281"/>
                      <p:cNvSpPr/>
                      <p:nvPr/>
                    </p:nvSpPr>
                    <p:spPr>
                      <a:xfrm flipH="1">
                        <a:off x="2760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3" name="直接连接符 51282"/>
                      <p:cNvSpPr/>
                      <p:nvPr/>
                    </p:nvSpPr>
                    <p:spPr>
                      <a:xfrm flipH="1">
                        <a:off x="2880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4" name="直接连接符 51283"/>
                      <p:cNvSpPr/>
                      <p:nvPr/>
                    </p:nvSpPr>
                    <p:spPr>
                      <a:xfrm flipH="1">
                        <a:off x="300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5" name="直接连接符 51284"/>
                      <p:cNvSpPr/>
                      <p:nvPr/>
                    </p:nvSpPr>
                    <p:spPr>
                      <a:xfrm flipH="1">
                        <a:off x="312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6" name="直接连接符 51285"/>
                      <p:cNvSpPr/>
                      <p:nvPr/>
                    </p:nvSpPr>
                    <p:spPr>
                      <a:xfrm flipH="1">
                        <a:off x="3241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7" name="直接连接符 51286"/>
                      <p:cNvSpPr/>
                      <p:nvPr/>
                    </p:nvSpPr>
                    <p:spPr>
                      <a:xfrm flipH="1">
                        <a:off x="3361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8" name="直接连接符 51287"/>
                      <p:cNvSpPr/>
                      <p:nvPr/>
                    </p:nvSpPr>
                    <p:spPr>
                      <a:xfrm flipH="1">
                        <a:off x="348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89" name="直接连接符 51288"/>
                      <p:cNvSpPr/>
                      <p:nvPr/>
                    </p:nvSpPr>
                    <p:spPr>
                      <a:xfrm flipH="1">
                        <a:off x="360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90" name="直接连接符 51289"/>
                      <p:cNvSpPr/>
                      <p:nvPr/>
                    </p:nvSpPr>
                    <p:spPr>
                      <a:xfrm flipH="1">
                        <a:off x="3722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91" name="直接连接符 51290"/>
                      <p:cNvSpPr/>
                      <p:nvPr/>
                    </p:nvSpPr>
                    <p:spPr>
                      <a:xfrm flipH="1">
                        <a:off x="3842" y="2648"/>
                        <a:ext cx="121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92" name="直接连接符 51291"/>
                      <p:cNvSpPr/>
                      <p:nvPr/>
                    </p:nvSpPr>
                    <p:spPr>
                      <a:xfrm flipH="1">
                        <a:off x="3963" y="2648"/>
                        <a:ext cx="120" cy="122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51293" name="直接连接符 51292"/>
                      <p:cNvSpPr/>
                      <p:nvPr/>
                    </p:nvSpPr>
                    <p:spPr>
                      <a:xfrm>
                        <a:off x="2783" y="2640"/>
                        <a:ext cx="1315" cy="0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</p:grpSp>
              <p:sp>
                <p:nvSpPr>
                  <p:cNvPr id="51294" name="矩形 51293"/>
                  <p:cNvSpPr/>
                  <p:nvPr/>
                </p:nvSpPr>
                <p:spPr>
                  <a:xfrm>
                    <a:off x="7844" y="822"/>
                    <a:ext cx="900" cy="4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51295" name="文本框 51294"/>
                <p:cNvSpPr txBox="1"/>
                <p:nvPr/>
              </p:nvSpPr>
              <p:spPr>
                <a:xfrm>
                  <a:off x="7888" y="885"/>
                  <a:ext cx="480" cy="4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en-US" altLang="zh-CN">
                      <a:latin typeface="Times New Roman" panose="02020603050405020304" pitchFamily="18" charset="0"/>
                    </a:rPr>
                    <a:t>A</a:t>
                  </a:r>
                  <a:endParaRPr lang="en-US" altLang="zh-CN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1296" name="组合 51295"/>
              <p:cNvGrpSpPr/>
              <p:nvPr/>
            </p:nvGrpSpPr>
            <p:grpSpPr>
              <a:xfrm>
                <a:off x="9342" y="5295"/>
                <a:ext cx="480" cy="465"/>
                <a:chOff x="9342" y="5295"/>
                <a:chExt cx="480" cy="465"/>
              </a:xfrm>
            </p:grpSpPr>
            <p:sp>
              <p:nvSpPr>
                <p:cNvPr id="51297" name="矩形 51296"/>
                <p:cNvSpPr/>
                <p:nvPr/>
              </p:nvSpPr>
              <p:spPr>
                <a:xfrm>
                  <a:off x="9374" y="5340"/>
                  <a:ext cx="376" cy="34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51298" name="文本框 51297"/>
                <p:cNvSpPr txBox="1"/>
                <p:nvPr/>
              </p:nvSpPr>
              <p:spPr>
                <a:xfrm>
                  <a:off x="9342" y="5295"/>
                  <a:ext cx="480" cy="4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en-US" altLang="zh-CN">
                      <a:latin typeface="Times New Roman" panose="02020603050405020304" pitchFamily="18" charset="0"/>
                    </a:rPr>
                    <a:t>B</a:t>
                  </a:r>
                  <a:endParaRPr lang="en-US" altLang="zh-CN">
                    <a:latin typeface="Comic Sans MS" panose="030F0702030302020204" pitchFamily="66" charset="0"/>
                  </a:endParaRPr>
                </a:p>
              </p:txBody>
            </p:sp>
          </p:grpSp>
        </p:grpSp>
        <p:sp>
          <p:nvSpPr>
            <p:cNvPr id="51299" name="直接连接符 51298"/>
            <p:cNvSpPr/>
            <p:nvPr/>
          </p:nvSpPr>
          <p:spPr>
            <a:xfrm>
              <a:off x="3878" y="1207"/>
              <a:ext cx="355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301" name="文本框 51300"/>
            <p:cNvSpPr txBox="1"/>
            <p:nvPr/>
          </p:nvSpPr>
          <p:spPr>
            <a:xfrm>
              <a:off x="1383" y="1932"/>
              <a:ext cx="267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（图中</a:t>
              </a:r>
              <a:r>
                <a:rPr lang="en-US" altLang="zh-CN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A</a:t>
              </a:r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、</a:t>
              </a:r>
              <a:r>
                <a:rPr lang="en-US" altLang="zh-CN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B</a:t>
              </a:r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相对静止匀速向右运动）</a:t>
              </a:r>
              <a:endParaRPr lang="zh-CN" altLang="en-US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51336" name="组合 51335"/>
          <p:cNvGrpSpPr/>
          <p:nvPr/>
        </p:nvGrpSpPr>
        <p:grpSpPr>
          <a:xfrm>
            <a:off x="5375275" y="3573463"/>
            <a:ext cx="2305050" cy="1800225"/>
            <a:chOff x="2426" y="2251"/>
            <a:chExt cx="1452" cy="1134"/>
          </a:xfrm>
        </p:grpSpPr>
        <p:grpSp>
          <p:nvGrpSpPr>
            <p:cNvPr id="51328" name="组合 51327"/>
            <p:cNvGrpSpPr/>
            <p:nvPr/>
          </p:nvGrpSpPr>
          <p:grpSpPr>
            <a:xfrm>
              <a:off x="2426" y="2387"/>
              <a:ext cx="1407" cy="998"/>
              <a:chOff x="2426" y="2387"/>
              <a:chExt cx="1407" cy="998"/>
            </a:xfrm>
          </p:grpSpPr>
          <p:grpSp>
            <p:nvGrpSpPr>
              <p:cNvPr id="51327" name="组合 51326"/>
              <p:cNvGrpSpPr/>
              <p:nvPr/>
            </p:nvGrpSpPr>
            <p:grpSpPr>
              <a:xfrm rot="-594771">
                <a:off x="2426" y="2568"/>
                <a:ext cx="1090" cy="614"/>
                <a:chOff x="3016" y="2886"/>
                <a:chExt cx="1090" cy="614"/>
              </a:xfrm>
            </p:grpSpPr>
            <p:grpSp>
              <p:nvGrpSpPr>
                <p:cNvPr id="51326" name="组合 51325"/>
                <p:cNvGrpSpPr/>
                <p:nvPr/>
              </p:nvGrpSpPr>
              <p:grpSpPr>
                <a:xfrm rot="-1484729">
                  <a:off x="3016" y="3067"/>
                  <a:ext cx="1088" cy="227"/>
                  <a:chOff x="3016" y="3067"/>
                  <a:chExt cx="1088" cy="227"/>
                </a:xfrm>
              </p:grpSpPr>
              <p:sp>
                <p:nvSpPr>
                  <p:cNvPr id="51315" name="直接连接符 51314"/>
                  <p:cNvSpPr/>
                  <p:nvPr/>
                </p:nvSpPr>
                <p:spPr>
                  <a:xfrm>
                    <a:off x="3242" y="3203"/>
                    <a:ext cx="590" cy="0"/>
                  </a:xfrm>
                  <a:prstGeom prst="line">
                    <a:avLst/>
                  </a:prstGeom>
                  <a:ln w="285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51321" name="矩形 51320"/>
                  <p:cNvSpPr/>
                  <p:nvPr/>
                </p:nvSpPr>
                <p:spPr>
                  <a:xfrm>
                    <a:off x="3016" y="3067"/>
                    <a:ext cx="226" cy="2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51322" name="矩形 51321"/>
                  <p:cNvSpPr/>
                  <p:nvPr/>
                </p:nvSpPr>
                <p:spPr>
                  <a:xfrm>
                    <a:off x="3832" y="3067"/>
                    <a:ext cx="272" cy="22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51318" name="文本框 51317"/>
                <p:cNvSpPr txBox="1"/>
                <p:nvPr/>
              </p:nvSpPr>
              <p:spPr>
                <a:xfrm>
                  <a:off x="3833" y="2886"/>
                  <a:ext cx="273" cy="2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000">
                      <a:latin typeface="Arial" panose="020B0604020202020204" pitchFamily="34" charset="0"/>
                    </a:rPr>
                    <a:t>A</a:t>
                  </a:r>
                  <a:endParaRPr lang="en-US" altLang="zh-CN" sz="20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1319" name="文本框 51318"/>
                <p:cNvSpPr txBox="1"/>
                <p:nvPr/>
              </p:nvSpPr>
              <p:spPr>
                <a:xfrm>
                  <a:off x="3061" y="3249"/>
                  <a:ext cx="273" cy="2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000">
                      <a:latin typeface="Arial" panose="020B0604020202020204" pitchFamily="34" charset="0"/>
                    </a:rPr>
                    <a:t>B</a:t>
                  </a:r>
                  <a:endParaRPr lang="en-US" altLang="zh-CN" sz="20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51325" name="组合 51324"/>
              <p:cNvGrpSpPr/>
              <p:nvPr/>
            </p:nvGrpSpPr>
            <p:grpSpPr>
              <a:xfrm>
                <a:off x="2426" y="2387"/>
                <a:ext cx="1407" cy="998"/>
                <a:chOff x="2426" y="2614"/>
                <a:chExt cx="1089" cy="771"/>
              </a:xfrm>
            </p:grpSpPr>
            <p:sp>
              <p:nvSpPr>
                <p:cNvPr id="51323" name="直接连接符 51322"/>
                <p:cNvSpPr/>
                <p:nvPr/>
              </p:nvSpPr>
              <p:spPr>
                <a:xfrm flipV="1">
                  <a:off x="2426" y="2614"/>
                  <a:ext cx="1089" cy="771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324" name="直接连接符 51323"/>
                <p:cNvSpPr/>
                <p:nvPr/>
              </p:nvSpPr>
              <p:spPr>
                <a:xfrm>
                  <a:off x="2426" y="3385"/>
                  <a:ext cx="77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51329" name="文本框 51328"/>
            <p:cNvSpPr txBox="1"/>
            <p:nvPr/>
          </p:nvSpPr>
          <p:spPr>
            <a:xfrm>
              <a:off x="3424" y="2251"/>
              <a:ext cx="45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光滑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51332" name="组合 51331"/>
            <p:cNvGrpSpPr/>
            <p:nvPr/>
          </p:nvGrpSpPr>
          <p:grpSpPr>
            <a:xfrm>
              <a:off x="2517" y="2387"/>
              <a:ext cx="817" cy="408"/>
              <a:chOff x="2517" y="2387"/>
              <a:chExt cx="817" cy="408"/>
            </a:xfrm>
          </p:grpSpPr>
          <p:sp>
            <p:nvSpPr>
              <p:cNvPr id="51330" name="直接连接符 51329"/>
              <p:cNvSpPr/>
              <p:nvPr/>
            </p:nvSpPr>
            <p:spPr>
              <a:xfrm flipH="1">
                <a:off x="2653" y="2387"/>
                <a:ext cx="590" cy="40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51331" name="文本框 51330"/>
              <p:cNvSpPr txBox="1"/>
              <p:nvPr/>
            </p:nvSpPr>
            <p:spPr>
              <a:xfrm>
                <a:off x="2517" y="2432"/>
                <a:ext cx="81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latin typeface="Arial" panose="020B0604020202020204" pitchFamily="34" charset="0"/>
                  </a:rPr>
                  <a:t>加速下滑</a:t>
                </a:r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51335" name="组合 51334"/>
          <p:cNvGrpSpPr/>
          <p:nvPr/>
        </p:nvGrpSpPr>
        <p:grpSpPr>
          <a:xfrm>
            <a:off x="1992313" y="4724400"/>
            <a:ext cx="2735262" cy="542926"/>
            <a:chOff x="295" y="2976"/>
            <a:chExt cx="1723" cy="342"/>
          </a:xfrm>
        </p:grpSpPr>
        <p:grpSp>
          <p:nvGrpSpPr>
            <p:cNvPr id="51312" name="组合 51311"/>
            <p:cNvGrpSpPr/>
            <p:nvPr/>
          </p:nvGrpSpPr>
          <p:grpSpPr>
            <a:xfrm>
              <a:off x="295" y="2976"/>
              <a:ext cx="1723" cy="342"/>
              <a:chOff x="295" y="2976"/>
              <a:chExt cx="1723" cy="342"/>
            </a:xfrm>
          </p:grpSpPr>
          <p:grpSp>
            <p:nvGrpSpPr>
              <p:cNvPr id="51311" name="组合 51310"/>
              <p:cNvGrpSpPr/>
              <p:nvPr/>
            </p:nvGrpSpPr>
            <p:grpSpPr>
              <a:xfrm>
                <a:off x="431" y="2976"/>
                <a:ext cx="1543" cy="342"/>
                <a:chOff x="431" y="2976"/>
                <a:chExt cx="1543" cy="342"/>
              </a:xfrm>
            </p:grpSpPr>
            <p:sp>
              <p:nvSpPr>
                <p:cNvPr id="51306" name="直接连接符 51305"/>
                <p:cNvSpPr/>
                <p:nvPr/>
              </p:nvSpPr>
              <p:spPr>
                <a:xfrm>
                  <a:off x="657" y="3203"/>
                  <a:ext cx="590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1307" name="直接连接符 51306"/>
                <p:cNvSpPr/>
                <p:nvPr/>
              </p:nvSpPr>
              <p:spPr>
                <a:xfrm>
                  <a:off x="1519" y="3203"/>
                  <a:ext cx="363" cy="0"/>
                </a:xfrm>
                <a:prstGeom prst="line">
                  <a:avLst/>
                </a:prstGeom>
                <a:ln w="28575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51308" name="文本框 51307"/>
                <p:cNvSpPr txBox="1"/>
                <p:nvPr/>
              </p:nvSpPr>
              <p:spPr>
                <a:xfrm>
                  <a:off x="1701" y="2976"/>
                  <a:ext cx="273" cy="2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000">
                      <a:latin typeface="Arial" panose="020B0604020202020204" pitchFamily="34" charset="0"/>
                    </a:rPr>
                    <a:t>F</a:t>
                  </a:r>
                  <a:endParaRPr lang="en-US" altLang="zh-CN" sz="20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1309" name="文本框 51308"/>
                <p:cNvSpPr txBox="1"/>
                <p:nvPr/>
              </p:nvSpPr>
              <p:spPr>
                <a:xfrm>
                  <a:off x="1247" y="3067"/>
                  <a:ext cx="273" cy="2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000">
                      <a:latin typeface="Arial" panose="020B0604020202020204" pitchFamily="34" charset="0"/>
                    </a:rPr>
                    <a:t>A</a:t>
                  </a:r>
                  <a:endParaRPr lang="en-US" altLang="zh-CN" sz="20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1310" name="文本框 51309"/>
                <p:cNvSpPr txBox="1"/>
                <p:nvPr/>
              </p:nvSpPr>
              <p:spPr>
                <a:xfrm>
                  <a:off x="431" y="3067"/>
                  <a:ext cx="273" cy="2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000">
                      <a:latin typeface="Arial" panose="020B0604020202020204" pitchFamily="34" charset="0"/>
                    </a:rPr>
                    <a:t>B</a:t>
                  </a:r>
                  <a:endParaRPr lang="en-US" altLang="zh-CN" sz="20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51303" name="直接连接符 51302"/>
              <p:cNvSpPr/>
              <p:nvPr/>
            </p:nvSpPr>
            <p:spPr>
              <a:xfrm>
                <a:off x="295" y="3294"/>
                <a:ext cx="1723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04" name="矩形 51303"/>
              <p:cNvSpPr/>
              <p:nvPr/>
            </p:nvSpPr>
            <p:spPr>
              <a:xfrm>
                <a:off x="431" y="3067"/>
                <a:ext cx="226" cy="227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05" name="矩形 51304"/>
              <p:cNvSpPr/>
              <p:nvPr/>
            </p:nvSpPr>
            <p:spPr>
              <a:xfrm>
                <a:off x="1247" y="3067"/>
                <a:ext cx="272" cy="227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51333" name="文本框 51332"/>
            <p:cNvSpPr txBox="1"/>
            <p:nvPr/>
          </p:nvSpPr>
          <p:spPr>
            <a:xfrm>
              <a:off x="1292" y="3067"/>
              <a:ext cx="181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latin typeface="Arial" panose="020B0604020202020204" pitchFamily="34" charset="0"/>
                </a:rPr>
                <a:t>A</a:t>
              </a:r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51334" name="文本框 51333"/>
            <p:cNvSpPr txBox="1"/>
            <p:nvPr/>
          </p:nvSpPr>
          <p:spPr>
            <a:xfrm>
              <a:off x="476" y="3067"/>
              <a:ext cx="181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>
                  <a:latin typeface="Arial" panose="020B0604020202020204" pitchFamily="34" charset="0"/>
                </a:rPr>
                <a:t>B</a:t>
              </a:r>
              <a:endParaRPr lang="en-US" altLang="zh-CN">
                <a:latin typeface="Arial" panose="020B0604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83540" y="5547360"/>
            <a:ext cx="1106424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③  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整体之外的物体对该整体的力叫</a:t>
            </a:r>
            <a:r>
              <a:rPr lang="zh-CN" altLang="en-US" sz="2800" b="1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外力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；而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整体内部各部分之间的相互作用力叫</a:t>
            </a:r>
            <a:r>
              <a:rPr lang="zh-CN" altLang="en-US" sz="2800" b="1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内力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。  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78860" y="5978525"/>
            <a:ext cx="45561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只分析</a:t>
            </a:r>
            <a:r>
              <a:rPr lang="zh-CN" altLang="en-US" sz="2800" b="1">
                <a:solidFill>
                  <a:srgbClr val="FF0000"/>
                </a:solidFill>
              </a:rPr>
              <a:t>外力</a:t>
            </a:r>
            <a:r>
              <a:rPr lang="zh-CN" altLang="en-US" sz="2800" b="1">
                <a:solidFill>
                  <a:schemeClr val="tx1"/>
                </a:solidFill>
              </a:rPr>
              <a:t>，不分析</a:t>
            </a:r>
            <a:r>
              <a:rPr lang="zh-CN" altLang="en-US" sz="2800" b="1">
                <a:solidFill>
                  <a:srgbClr val="FF0000"/>
                </a:solidFill>
              </a:rPr>
              <a:t>内力</a:t>
            </a:r>
            <a:r>
              <a:rPr lang="zh-CN" altLang="en-US" sz="2800" b="1">
                <a:solidFill>
                  <a:schemeClr val="tx1"/>
                </a:solidFill>
              </a:rPr>
              <a:t>！</a:t>
            </a:r>
            <a:endParaRPr lang="zh-CN" altLang="en-US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3"/>
          <p:cNvSpPr txBox="1"/>
          <p:nvPr/>
        </p:nvSpPr>
        <p:spPr>
          <a:xfrm>
            <a:off x="3086100" y="1398905"/>
            <a:ext cx="60198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chemeClr val="tx1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两块磁铁之间的吸引作用</a:t>
            </a:r>
            <a:endParaRPr lang="zh-CN" altLang="en-US" sz="4000">
              <a:solidFill>
                <a:schemeClr val="tx1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0242" name="Text Box 4"/>
          <p:cNvSpPr txBox="1"/>
          <p:nvPr/>
        </p:nvSpPr>
        <p:spPr>
          <a:xfrm>
            <a:off x="4202113" y="5199063"/>
            <a:ext cx="342900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43" name="Text Box 5"/>
          <p:cNvSpPr txBox="1"/>
          <p:nvPr/>
        </p:nvSpPr>
        <p:spPr>
          <a:xfrm>
            <a:off x="4265613" y="5572125"/>
            <a:ext cx="4306887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latin typeface="Tahoma" panose="020B0604030504040204" pitchFamily="34" charset="0"/>
                <a:ea typeface="黑体" panose="02010609060101010101" pitchFamily="49" charset="-122"/>
              </a:rPr>
              <a:t>异名磁极互相吸引</a:t>
            </a:r>
            <a:endParaRPr lang="zh-CN" altLang="en-US" sz="3600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0244" name="Rectangle 6"/>
          <p:cNvSpPr/>
          <p:nvPr/>
        </p:nvSpPr>
        <p:spPr>
          <a:xfrm>
            <a:off x="361633" y="1398588"/>
            <a:ext cx="2038350" cy="646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>
                <a:solidFill>
                  <a:srgbClr val="FF00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现象二：</a:t>
            </a:r>
            <a:endParaRPr lang="zh-CN" altLang="en-US" sz="3600" b="1">
              <a:solidFill>
                <a:srgbClr val="FF00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45" name="Rectangle 20"/>
          <p:cNvSpPr/>
          <p:nvPr/>
        </p:nvSpPr>
        <p:spPr>
          <a:xfrm>
            <a:off x="1638300" y="2332038"/>
            <a:ext cx="9144000" cy="2819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246" name="Group 53"/>
          <p:cNvGrpSpPr/>
          <p:nvPr/>
        </p:nvGrpSpPr>
        <p:grpSpPr>
          <a:xfrm>
            <a:off x="2020888" y="4208463"/>
            <a:ext cx="8761412" cy="103187"/>
            <a:chOff x="213" y="3385"/>
            <a:chExt cx="2910" cy="31"/>
          </a:xfrm>
        </p:grpSpPr>
        <p:sp>
          <p:nvSpPr>
            <p:cNvPr id="10247" name="Line 51"/>
            <p:cNvSpPr/>
            <p:nvPr/>
          </p:nvSpPr>
          <p:spPr>
            <a:xfrm>
              <a:off x="657" y="3385"/>
              <a:ext cx="226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48" name="Rectangle 52" descr="深色下对角线"/>
            <p:cNvSpPr/>
            <p:nvPr/>
          </p:nvSpPr>
          <p:spPr>
            <a:xfrm>
              <a:off x="213" y="3385"/>
              <a:ext cx="2910" cy="31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" name="组合 30"/>
          <p:cNvGrpSpPr/>
          <p:nvPr/>
        </p:nvGrpSpPr>
        <p:grpSpPr>
          <a:xfrm>
            <a:off x="6972300" y="2493963"/>
            <a:ext cx="3429000" cy="1695450"/>
            <a:chOff x="5334000" y="2296180"/>
            <a:chExt cx="3429000" cy="1694795"/>
          </a:xfrm>
        </p:grpSpPr>
        <p:grpSp>
          <p:nvGrpSpPr>
            <p:cNvPr id="10250" name="组合 52"/>
            <p:cNvGrpSpPr/>
            <p:nvPr/>
          </p:nvGrpSpPr>
          <p:grpSpPr>
            <a:xfrm>
              <a:off x="5334000" y="2605088"/>
              <a:ext cx="3429000" cy="1385887"/>
              <a:chOff x="5334000" y="2605314"/>
              <a:chExt cx="3429000" cy="1386168"/>
            </a:xfrm>
          </p:grpSpPr>
          <p:grpSp>
            <p:nvGrpSpPr>
              <p:cNvPr id="10251" name="组合 39"/>
              <p:cNvGrpSpPr/>
              <p:nvPr/>
            </p:nvGrpSpPr>
            <p:grpSpPr>
              <a:xfrm>
                <a:off x="5866196" y="2605314"/>
                <a:ext cx="2896804" cy="1386168"/>
                <a:chOff x="1718811" y="2576232"/>
                <a:chExt cx="2896804" cy="1386168"/>
              </a:xfrm>
            </p:grpSpPr>
            <p:sp>
              <p:nvSpPr>
                <p:cNvPr id="10252" name="AutoShape 22"/>
                <p:cNvSpPr/>
                <p:nvPr/>
              </p:nvSpPr>
              <p:spPr>
                <a:xfrm>
                  <a:off x="1718811" y="3048000"/>
                  <a:ext cx="1502604" cy="45720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53" name="AutoShape 23"/>
                <p:cNvSpPr/>
                <p:nvPr/>
              </p:nvSpPr>
              <p:spPr>
                <a:xfrm>
                  <a:off x="3113011" y="3048000"/>
                  <a:ext cx="1502604" cy="457200"/>
                </a:xfrm>
                <a:prstGeom prst="cube">
                  <a:avLst>
                    <a:gd name="adj" fmla="val 25000"/>
                  </a:avLst>
                </a:prstGeom>
                <a:solidFill>
                  <a:srgbClr val="0070C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54" name="Oval 24"/>
                <p:cNvSpPr/>
                <p:nvPr/>
              </p:nvSpPr>
              <p:spPr>
                <a:xfrm>
                  <a:off x="2266855" y="3505200"/>
                  <a:ext cx="409527" cy="4572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55" name="Oval 25"/>
                <p:cNvSpPr/>
                <p:nvPr/>
              </p:nvSpPr>
              <p:spPr>
                <a:xfrm>
                  <a:off x="3633954" y="3505200"/>
                  <a:ext cx="409527" cy="4572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56" name="Text Box 63"/>
                <p:cNvSpPr txBox="1"/>
                <p:nvPr/>
              </p:nvSpPr>
              <p:spPr>
                <a:xfrm>
                  <a:off x="2443662" y="2576232"/>
                  <a:ext cx="680538" cy="776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>
                      <a:latin typeface="Arial" panose="020B0604020202020204" pitchFamily="34" charset="0"/>
                      <a:ea typeface="宋体" panose="02010600030101010101" pitchFamily="2" charset="-122"/>
                    </a:rPr>
                    <a:t>S</a:t>
                  </a:r>
                  <a:endParaRPr lang="en-US" altLang="zh-CN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57" name="Text Box 67"/>
                <p:cNvSpPr txBox="1"/>
                <p:nvPr/>
              </p:nvSpPr>
              <p:spPr>
                <a:xfrm>
                  <a:off x="3733800" y="2576232"/>
                  <a:ext cx="680538" cy="776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>
                      <a:latin typeface="Arial" panose="020B0604020202020204" pitchFamily="34" charset="0"/>
                      <a:ea typeface="宋体" panose="02010600030101010101" pitchFamily="2" charset="-122"/>
                    </a:rPr>
                    <a:t>N</a:t>
                  </a:r>
                  <a:endParaRPr lang="en-US" altLang="zh-CN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49" name="直接箭头连接符 48"/>
              <p:cNvCxnSpPr/>
              <p:nvPr/>
            </p:nvCxnSpPr>
            <p:spPr>
              <a:xfrm rot="10800000">
                <a:off x="5334000" y="3353424"/>
                <a:ext cx="1905000" cy="11111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0259" name="TextBox 27"/>
            <p:cNvSpPr txBox="1"/>
            <p:nvPr/>
          </p:nvSpPr>
          <p:spPr>
            <a:xfrm>
              <a:off x="7086600" y="2296180"/>
              <a:ext cx="762000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组合 29"/>
          <p:cNvGrpSpPr/>
          <p:nvPr/>
        </p:nvGrpSpPr>
        <p:grpSpPr>
          <a:xfrm>
            <a:off x="2400300" y="2484438"/>
            <a:ext cx="3429000" cy="1704975"/>
            <a:chOff x="762000" y="2286000"/>
            <a:chExt cx="3429000" cy="1704975"/>
          </a:xfrm>
        </p:grpSpPr>
        <p:grpSp>
          <p:nvGrpSpPr>
            <p:cNvPr id="10261" name="组合 51"/>
            <p:cNvGrpSpPr/>
            <p:nvPr/>
          </p:nvGrpSpPr>
          <p:grpSpPr>
            <a:xfrm>
              <a:off x="762000" y="2605088"/>
              <a:ext cx="3429000" cy="1385887"/>
              <a:chOff x="762000" y="2605314"/>
              <a:chExt cx="3429000" cy="1386168"/>
            </a:xfrm>
          </p:grpSpPr>
          <p:grpSp>
            <p:nvGrpSpPr>
              <p:cNvPr id="10262" name="组合 38"/>
              <p:cNvGrpSpPr/>
              <p:nvPr/>
            </p:nvGrpSpPr>
            <p:grpSpPr>
              <a:xfrm>
                <a:off x="762000" y="2605314"/>
                <a:ext cx="2896804" cy="1386168"/>
                <a:chOff x="1718811" y="2576232"/>
                <a:chExt cx="2896804" cy="1386168"/>
              </a:xfrm>
            </p:grpSpPr>
            <p:sp>
              <p:nvSpPr>
                <p:cNvPr id="10263" name="AutoShape 22"/>
                <p:cNvSpPr/>
                <p:nvPr/>
              </p:nvSpPr>
              <p:spPr>
                <a:xfrm>
                  <a:off x="1718811" y="3048000"/>
                  <a:ext cx="1502604" cy="457200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64" name="AutoShape 23"/>
                <p:cNvSpPr/>
                <p:nvPr/>
              </p:nvSpPr>
              <p:spPr>
                <a:xfrm>
                  <a:off x="3113011" y="3048000"/>
                  <a:ext cx="1502604" cy="457200"/>
                </a:xfrm>
                <a:prstGeom prst="cube">
                  <a:avLst>
                    <a:gd name="adj" fmla="val 25000"/>
                  </a:avLst>
                </a:prstGeom>
                <a:solidFill>
                  <a:srgbClr val="0070C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65" name="Oval 24"/>
                <p:cNvSpPr/>
                <p:nvPr/>
              </p:nvSpPr>
              <p:spPr>
                <a:xfrm>
                  <a:off x="2266855" y="3505200"/>
                  <a:ext cx="409527" cy="4572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66" name="Oval 25"/>
                <p:cNvSpPr/>
                <p:nvPr/>
              </p:nvSpPr>
              <p:spPr>
                <a:xfrm>
                  <a:off x="3633954" y="3505200"/>
                  <a:ext cx="409527" cy="4572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67" name="Text Box 63"/>
                <p:cNvSpPr txBox="1"/>
                <p:nvPr/>
              </p:nvSpPr>
              <p:spPr>
                <a:xfrm>
                  <a:off x="2443662" y="2576232"/>
                  <a:ext cx="680538" cy="776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>
                      <a:latin typeface="Arial" panose="020B0604020202020204" pitchFamily="34" charset="0"/>
                      <a:ea typeface="宋体" panose="02010600030101010101" pitchFamily="2" charset="-122"/>
                    </a:rPr>
                    <a:t>S</a:t>
                  </a:r>
                  <a:endParaRPr lang="en-US" altLang="zh-CN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268" name="Text Box 67"/>
                <p:cNvSpPr txBox="1"/>
                <p:nvPr/>
              </p:nvSpPr>
              <p:spPr>
                <a:xfrm>
                  <a:off x="3733800" y="2576232"/>
                  <a:ext cx="680538" cy="776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>
                      <a:latin typeface="Arial" panose="020B0604020202020204" pitchFamily="34" charset="0"/>
                      <a:ea typeface="宋体" panose="02010600030101010101" pitchFamily="2" charset="-122"/>
                    </a:rPr>
                    <a:t>N</a:t>
                  </a:r>
                  <a:endParaRPr lang="en-US" altLang="zh-CN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48" name="直接箭头连接符 47"/>
              <p:cNvCxnSpPr>
                <a:stCxn id="10264" idx="2"/>
              </p:cNvCxnSpPr>
              <p:nvPr/>
            </p:nvCxnSpPr>
            <p:spPr>
              <a:xfrm rot="10800000" flipH="1">
                <a:off x="2155825" y="3334124"/>
                <a:ext cx="2035175" cy="28581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0270" name="TextBox 28"/>
            <p:cNvSpPr txBox="1"/>
            <p:nvPr/>
          </p:nvSpPr>
          <p:spPr>
            <a:xfrm>
              <a:off x="2057400" y="2286000"/>
              <a:ext cx="762000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zh-CN" altLang="en-US" sz="28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1.7341E-07 L 0.12084 1.7341E-07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3.46821E-06 L -0.1125 -0.00277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2" name="文本框 27651"/>
          <p:cNvSpPr txBox="1"/>
          <p:nvPr/>
        </p:nvSpPr>
        <p:spPr>
          <a:xfrm>
            <a:off x="495300" y="704533"/>
            <a:ext cx="29527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  <a:ea typeface="黑体" panose="02010609060101010101" pitchFamily="49" charset="-122"/>
              </a:rPr>
              <a:t>课后作业：</a:t>
            </a:r>
            <a:endParaRPr lang="zh-CN" altLang="en-US" sz="2800" b="1" dirty="0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sp>
        <p:nvSpPr>
          <p:cNvPr id="27653" name="文本框 27652"/>
          <p:cNvSpPr txBox="1"/>
          <p:nvPr/>
        </p:nvSpPr>
        <p:spPr>
          <a:xfrm>
            <a:off x="495300" y="1366203"/>
            <a:ext cx="46799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、分析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的受力（匀速）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7654" name="组合 27653"/>
          <p:cNvGrpSpPr/>
          <p:nvPr/>
        </p:nvGrpSpPr>
        <p:grpSpPr>
          <a:xfrm>
            <a:off x="6816725" y="908050"/>
            <a:ext cx="2087563" cy="719138"/>
            <a:chOff x="2787" y="8570"/>
            <a:chExt cx="2310" cy="868"/>
          </a:xfrm>
        </p:grpSpPr>
        <p:grpSp>
          <p:nvGrpSpPr>
            <p:cNvPr id="27655" name="组合 27654"/>
            <p:cNvGrpSpPr/>
            <p:nvPr/>
          </p:nvGrpSpPr>
          <p:grpSpPr>
            <a:xfrm>
              <a:off x="2787" y="8601"/>
              <a:ext cx="2310" cy="837"/>
              <a:chOff x="2766" y="8167"/>
              <a:chExt cx="2310" cy="837"/>
            </a:xfrm>
          </p:grpSpPr>
          <p:sp>
            <p:nvSpPr>
              <p:cNvPr id="27656" name="椭圆 27655"/>
              <p:cNvSpPr/>
              <p:nvPr/>
            </p:nvSpPr>
            <p:spPr>
              <a:xfrm>
                <a:off x="2766" y="8508"/>
                <a:ext cx="483" cy="483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57" name="椭圆 27656"/>
              <p:cNvSpPr/>
              <p:nvPr/>
            </p:nvSpPr>
            <p:spPr>
              <a:xfrm>
                <a:off x="4593" y="8521"/>
                <a:ext cx="483" cy="483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658" name="直接连接符 27657"/>
              <p:cNvSpPr/>
              <p:nvPr/>
            </p:nvSpPr>
            <p:spPr>
              <a:xfrm>
                <a:off x="3018" y="8508"/>
                <a:ext cx="189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7659" name="直接连接符 27658"/>
              <p:cNvSpPr/>
              <p:nvPr/>
            </p:nvSpPr>
            <p:spPr>
              <a:xfrm>
                <a:off x="3039" y="9004"/>
                <a:ext cx="189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7660" name="矩形 27659"/>
              <p:cNvSpPr/>
              <p:nvPr/>
            </p:nvSpPr>
            <p:spPr>
              <a:xfrm>
                <a:off x="3711" y="8167"/>
                <a:ext cx="378" cy="341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A</a:t>
                </a:r>
                <a:endParaRPr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7661" name="直接连接符 27660"/>
            <p:cNvSpPr/>
            <p:nvPr/>
          </p:nvSpPr>
          <p:spPr>
            <a:xfrm>
              <a:off x="4320" y="8570"/>
              <a:ext cx="6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stealth" w="sm" len="lg"/>
            </a:ln>
          </p:spPr>
        </p:sp>
      </p:grpSp>
      <p:sp>
        <p:nvSpPr>
          <p:cNvPr id="27760" name="文本框 27759"/>
          <p:cNvSpPr txBox="1"/>
          <p:nvPr/>
        </p:nvSpPr>
        <p:spPr>
          <a:xfrm>
            <a:off x="495300" y="3165475"/>
            <a:ext cx="41767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、分析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物体受的力</a:t>
            </a:r>
            <a:r>
              <a:rPr lang="zh-CN" altLang="en-US" dirty="0">
                <a:latin typeface="Comic Sans MS" panose="030F0702030302020204" pitchFamily="66" charset="0"/>
              </a:rPr>
              <a:t> 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27761" name="组合 27760"/>
          <p:cNvGrpSpPr/>
          <p:nvPr/>
        </p:nvGrpSpPr>
        <p:grpSpPr>
          <a:xfrm>
            <a:off x="6096000" y="2852738"/>
            <a:ext cx="2305050" cy="1439862"/>
            <a:chOff x="7504" y="5886"/>
            <a:chExt cx="2334" cy="1671"/>
          </a:xfrm>
        </p:grpSpPr>
        <p:grpSp>
          <p:nvGrpSpPr>
            <p:cNvPr id="27762" name="组合 27761"/>
            <p:cNvGrpSpPr/>
            <p:nvPr/>
          </p:nvGrpSpPr>
          <p:grpSpPr>
            <a:xfrm>
              <a:off x="7504" y="6960"/>
              <a:ext cx="1440" cy="597"/>
              <a:chOff x="7260" y="822"/>
              <a:chExt cx="1742" cy="613"/>
            </a:xfrm>
          </p:grpSpPr>
          <p:grpSp>
            <p:nvGrpSpPr>
              <p:cNvPr id="27763" name="组合 27762"/>
              <p:cNvGrpSpPr/>
              <p:nvPr/>
            </p:nvGrpSpPr>
            <p:grpSpPr>
              <a:xfrm>
                <a:off x="7260" y="822"/>
                <a:ext cx="1742" cy="613"/>
                <a:chOff x="7260" y="822"/>
                <a:chExt cx="2026" cy="613"/>
              </a:xfrm>
            </p:grpSpPr>
            <p:grpSp>
              <p:nvGrpSpPr>
                <p:cNvPr id="27764" name="组合 27763"/>
                <p:cNvGrpSpPr/>
                <p:nvPr/>
              </p:nvGrpSpPr>
              <p:grpSpPr>
                <a:xfrm>
                  <a:off x="7260" y="1298"/>
                  <a:ext cx="2026" cy="137"/>
                  <a:chOff x="7260" y="1298"/>
                  <a:chExt cx="2026" cy="137"/>
                </a:xfrm>
              </p:grpSpPr>
              <p:grpSp>
                <p:nvGrpSpPr>
                  <p:cNvPr id="27765" name="组合 27764"/>
                  <p:cNvGrpSpPr/>
                  <p:nvPr/>
                </p:nvGrpSpPr>
                <p:grpSpPr>
                  <a:xfrm>
                    <a:off x="8564" y="1298"/>
                    <a:ext cx="722" cy="130"/>
                    <a:chOff x="3121" y="1752"/>
                    <a:chExt cx="722" cy="130"/>
                  </a:xfrm>
                </p:grpSpPr>
                <p:sp>
                  <p:nvSpPr>
                    <p:cNvPr id="27766" name="直接连接符 27765"/>
                    <p:cNvSpPr/>
                    <p:nvPr/>
                  </p:nvSpPr>
                  <p:spPr>
                    <a:xfrm flipH="1">
                      <a:off x="3121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67" name="直接连接符 27766"/>
                    <p:cNvSpPr/>
                    <p:nvPr/>
                  </p:nvSpPr>
                  <p:spPr>
                    <a:xfrm flipH="1">
                      <a:off x="3241" y="1760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68" name="直接连接符 27767"/>
                    <p:cNvSpPr/>
                    <p:nvPr/>
                  </p:nvSpPr>
                  <p:spPr>
                    <a:xfrm flipH="1">
                      <a:off x="336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69" name="直接连接符 27768"/>
                    <p:cNvSpPr/>
                    <p:nvPr/>
                  </p:nvSpPr>
                  <p:spPr>
                    <a:xfrm flipH="1">
                      <a:off x="348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0" name="直接连接符 27769"/>
                    <p:cNvSpPr/>
                    <p:nvPr/>
                  </p:nvSpPr>
                  <p:spPr>
                    <a:xfrm flipH="1">
                      <a:off x="3602" y="1760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1" name="直接连接符 27770"/>
                    <p:cNvSpPr/>
                    <p:nvPr/>
                  </p:nvSpPr>
                  <p:spPr>
                    <a:xfrm flipH="1">
                      <a:off x="3722" y="1760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2" name="直接连接符 27771"/>
                    <p:cNvSpPr/>
                    <p:nvPr/>
                  </p:nvSpPr>
                  <p:spPr>
                    <a:xfrm>
                      <a:off x="3144" y="1752"/>
                      <a:ext cx="698" cy="0"/>
                    </a:xfrm>
                    <a:prstGeom prst="line">
                      <a:avLst/>
                    </a:prstGeom>
                    <a:ln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27773" name="组合 27772"/>
                  <p:cNvGrpSpPr/>
                  <p:nvPr/>
                </p:nvGrpSpPr>
                <p:grpSpPr>
                  <a:xfrm>
                    <a:off x="7260" y="1305"/>
                    <a:ext cx="1338" cy="130"/>
                    <a:chOff x="2760" y="2640"/>
                    <a:chExt cx="1338" cy="130"/>
                  </a:xfrm>
                </p:grpSpPr>
                <p:sp>
                  <p:nvSpPr>
                    <p:cNvPr id="27774" name="直接连接符 27773"/>
                    <p:cNvSpPr/>
                    <p:nvPr/>
                  </p:nvSpPr>
                  <p:spPr>
                    <a:xfrm flipH="1">
                      <a:off x="2760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5" name="直接连接符 27774"/>
                    <p:cNvSpPr/>
                    <p:nvPr/>
                  </p:nvSpPr>
                  <p:spPr>
                    <a:xfrm flipH="1">
                      <a:off x="2880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6" name="直接连接符 27775"/>
                    <p:cNvSpPr/>
                    <p:nvPr/>
                  </p:nvSpPr>
                  <p:spPr>
                    <a:xfrm flipH="1">
                      <a:off x="300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7" name="直接连接符 27776"/>
                    <p:cNvSpPr/>
                    <p:nvPr/>
                  </p:nvSpPr>
                  <p:spPr>
                    <a:xfrm flipH="1">
                      <a:off x="312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8" name="直接连接符 27777"/>
                    <p:cNvSpPr/>
                    <p:nvPr/>
                  </p:nvSpPr>
                  <p:spPr>
                    <a:xfrm flipH="1">
                      <a:off x="3241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79" name="直接连接符 27778"/>
                    <p:cNvSpPr/>
                    <p:nvPr/>
                  </p:nvSpPr>
                  <p:spPr>
                    <a:xfrm flipH="1">
                      <a:off x="3361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0" name="直接连接符 27779"/>
                    <p:cNvSpPr/>
                    <p:nvPr/>
                  </p:nvSpPr>
                  <p:spPr>
                    <a:xfrm flipH="1">
                      <a:off x="348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1" name="直接连接符 27780"/>
                    <p:cNvSpPr/>
                    <p:nvPr/>
                  </p:nvSpPr>
                  <p:spPr>
                    <a:xfrm flipH="1">
                      <a:off x="360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2" name="直接连接符 27781"/>
                    <p:cNvSpPr/>
                    <p:nvPr/>
                  </p:nvSpPr>
                  <p:spPr>
                    <a:xfrm flipH="1">
                      <a:off x="3722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3" name="直接连接符 27782"/>
                    <p:cNvSpPr/>
                    <p:nvPr/>
                  </p:nvSpPr>
                  <p:spPr>
                    <a:xfrm flipH="1">
                      <a:off x="3842" y="264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4" name="直接连接符 27783"/>
                    <p:cNvSpPr/>
                    <p:nvPr/>
                  </p:nvSpPr>
                  <p:spPr>
                    <a:xfrm flipH="1">
                      <a:off x="3963" y="264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85" name="直接连接符 27784"/>
                    <p:cNvSpPr/>
                    <p:nvPr/>
                  </p:nvSpPr>
                  <p:spPr>
                    <a:xfrm>
                      <a:off x="2783" y="2640"/>
                      <a:ext cx="1315" cy="0"/>
                    </a:xfrm>
                    <a:prstGeom prst="line">
                      <a:avLst/>
                    </a:prstGeom>
                    <a:ln w="190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  <p:sp>
              <p:nvSpPr>
                <p:cNvPr id="27786" name="矩形 27785"/>
                <p:cNvSpPr/>
                <p:nvPr/>
              </p:nvSpPr>
              <p:spPr>
                <a:xfrm>
                  <a:off x="7844" y="822"/>
                  <a:ext cx="900" cy="46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27787" name="文本框 27786"/>
              <p:cNvSpPr txBox="1"/>
              <p:nvPr/>
            </p:nvSpPr>
            <p:spPr>
              <a:xfrm>
                <a:off x="7888" y="885"/>
                <a:ext cx="480" cy="4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A</a:t>
                </a:r>
                <a:endParaRPr lang="en-US" altLang="zh-CN" sz="2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27788" name="组合 27787"/>
            <p:cNvGrpSpPr/>
            <p:nvPr/>
          </p:nvGrpSpPr>
          <p:grpSpPr>
            <a:xfrm>
              <a:off x="8564" y="5886"/>
              <a:ext cx="1198" cy="1074"/>
              <a:chOff x="8564" y="5886"/>
              <a:chExt cx="1198" cy="1074"/>
            </a:xfrm>
          </p:grpSpPr>
          <p:sp>
            <p:nvSpPr>
              <p:cNvPr id="27789" name="直接连接符 27788"/>
              <p:cNvSpPr/>
              <p:nvPr/>
            </p:nvSpPr>
            <p:spPr>
              <a:xfrm flipV="1">
                <a:off x="8564" y="6256"/>
                <a:ext cx="704" cy="70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7790" name="椭圆 27789"/>
              <p:cNvSpPr/>
              <p:nvPr/>
            </p:nvSpPr>
            <p:spPr>
              <a:xfrm>
                <a:off x="9260" y="6190"/>
                <a:ext cx="314" cy="314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791" name="直接连接符 27790"/>
              <p:cNvSpPr/>
              <p:nvPr/>
            </p:nvSpPr>
            <p:spPr>
              <a:xfrm flipV="1">
                <a:off x="9420" y="6090"/>
                <a:ext cx="0" cy="25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7792" name="组合 27791"/>
              <p:cNvGrpSpPr/>
              <p:nvPr/>
            </p:nvGrpSpPr>
            <p:grpSpPr>
              <a:xfrm flipV="1">
                <a:off x="9040" y="5886"/>
                <a:ext cx="722" cy="186"/>
                <a:chOff x="3121" y="1752"/>
                <a:chExt cx="722" cy="130"/>
              </a:xfrm>
            </p:grpSpPr>
            <p:sp>
              <p:nvSpPr>
                <p:cNvPr id="27793" name="直接连接符 27792"/>
                <p:cNvSpPr/>
                <p:nvPr/>
              </p:nvSpPr>
              <p:spPr>
                <a:xfrm flipH="1">
                  <a:off x="3121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4" name="直接连接符 27793"/>
                <p:cNvSpPr/>
                <p:nvPr/>
              </p:nvSpPr>
              <p:spPr>
                <a:xfrm flipH="1">
                  <a:off x="3241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5" name="直接连接符 27794"/>
                <p:cNvSpPr/>
                <p:nvPr/>
              </p:nvSpPr>
              <p:spPr>
                <a:xfrm flipH="1">
                  <a:off x="336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6" name="直接连接符 27795"/>
                <p:cNvSpPr/>
                <p:nvPr/>
              </p:nvSpPr>
              <p:spPr>
                <a:xfrm flipH="1">
                  <a:off x="348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7" name="直接连接符 27796"/>
                <p:cNvSpPr/>
                <p:nvPr/>
              </p:nvSpPr>
              <p:spPr>
                <a:xfrm flipH="1">
                  <a:off x="3602" y="1760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8" name="直接连接符 27797"/>
                <p:cNvSpPr/>
                <p:nvPr/>
              </p:nvSpPr>
              <p:spPr>
                <a:xfrm flipH="1">
                  <a:off x="3722" y="1760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7799" name="直接连接符 27798"/>
                <p:cNvSpPr/>
                <p:nvPr/>
              </p:nvSpPr>
              <p:spPr>
                <a:xfrm>
                  <a:off x="3144" y="1752"/>
                  <a:ext cx="698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7800" name="直接连接符 27799"/>
              <p:cNvSpPr/>
              <p:nvPr/>
            </p:nvSpPr>
            <p:spPr>
              <a:xfrm>
                <a:off x="9568" y="6285"/>
                <a:ext cx="0" cy="57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7801" name="组合 27800"/>
            <p:cNvGrpSpPr/>
            <p:nvPr/>
          </p:nvGrpSpPr>
          <p:grpSpPr>
            <a:xfrm>
              <a:off x="9358" y="6750"/>
              <a:ext cx="480" cy="465"/>
              <a:chOff x="9358" y="6750"/>
              <a:chExt cx="480" cy="465"/>
            </a:xfrm>
          </p:grpSpPr>
          <p:sp>
            <p:nvSpPr>
              <p:cNvPr id="27802" name="矩形 27801"/>
              <p:cNvSpPr/>
              <p:nvPr/>
            </p:nvSpPr>
            <p:spPr>
              <a:xfrm>
                <a:off x="9464" y="6840"/>
                <a:ext cx="270" cy="27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803" name="文本框 27802"/>
              <p:cNvSpPr txBox="1"/>
              <p:nvPr/>
            </p:nvSpPr>
            <p:spPr>
              <a:xfrm>
                <a:off x="9358" y="6750"/>
                <a:ext cx="480" cy="4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000">
                    <a:latin typeface="Times New Roman" panose="02020603050405020304" pitchFamily="18" charset="0"/>
                  </a:rPr>
                  <a:t>B</a:t>
                </a:r>
                <a:endParaRPr lang="en-US" altLang="zh-CN" sz="20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7804" name="文本框 27803"/>
          <p:cNvSpPr txBox="1"/>
          <p:nvPr/>
        </p:nvSpPr>
        <p:spPr>
          <a:xfrm>
            <a:off x="5565775" y="4810760"/>
            <a:ext cx="4704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静止，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质量大于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的质量）</a:t>
            </a:r>
            <a:r>
              <a:rPr lang="zh-CN" altLang="en-US" sz="2800" dirty="0">
                <a:latin typeface="Comic Sans MS" panose="030F0702030302020204" pitchFamily="66" charset="0"/>
              </a:rPr>
              <a:t> </a:t>
            </a:r>
            <a:endParaRPr lang="zh-CN" altLang="en-US" sz="2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1" name="Text Box 5"/>
          <p:cNvSpPr txBox="1"/>
          <p:nvPr/>
        </p:nvSpPr>
        <p:spPr>
          <a:xfrm>
            <a:off x="201295" y="722313"/>
            <a:ext cx="6400800" cy="7699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一、作用力与反作用力</a:t>
            </a:r>
            <a:endParaRPr lang="zh-CN" altLang="en-US" sz="4400">
              <a:solidFill>
                <a:schemeClr val="tx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59715" y="4726623"/>
            <a:ext cx="11422063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p>
            <a:pPr marR="0" defTabSz="914400">
              <a:buClrTx/>
              <a:buSzTx/>
              <a:defRPr/>
            </a:pPr>
            <a:r>
              <a:rPr kumimoji="0" lang="en-US" sz="4000" b="1" kern="1200" cap="none" spc="0" normalizeH="0" baseline="0" noProof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4000" b="1" kern="1200" cap="none" spc="0" normalizeH="0" baseline="0" noProof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任何</a:t>
            </a:r>
            <a:r>
              <a:rPr kumimoji="1" lang="zh-CN" altLang="en-US" sz="4000" b="1" kern="1200" cap="none" spc="0" normalizeH="0" baseline="0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物体在发生力的作用时，它既是</a:t>
            </a:r>
            <a:r>
              <a:rPr kumimoji="1" lang="zh-CN" altLang="en-US" sz="4000" b="1" kern="1200" cap="none" spc="0" normalizeH="0" baseline="0" noProof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施力物体</a:t>
            </a:r>
            <a:r>
              <a:rPr kumimoji="1" lang="zh-CN" altLang="en-US" sz="4000" b="1" kern="1200" cap="none" spc="0" normalizeH="0" baseline="0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同时也是</a:t>
            </a:r>
            <a:r>
              <a:rPr kumimoji="1" lang="zh-CN" altLang="en-US" sz="4000" b="1" kern="1200" cap="none" spc="0" normalizeH="0" baseline="0" noProof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受力物体</a:t>
            </a:r>
            <a:r>
              <a:rPr kumimoji="1" lang="zh-CN" altLang="en-US" sz="4000" b="1" kern="1200" cap="none" spc="0" normalizeH="0" baseline="0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。</a:t>
            </a:r>
            <a:br>
              <a:rPr kumimoji="0" lang="zh-CN" altLang="en-US" sz="4000" b="1" kern="1200" cap="none" spc="0" normalizeH="0" baseline="0" noProof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</a:br>
            <a:endParaRPr kumimoji="1" lang="zh-CN" altLang="en-US" sz="4000" b="1" kern="1200" cap="none" spc="0" normalizeH="0" baseline="0" noProof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350" y="1314450"/>
            <a:ext cx="11671935" cy="25533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R="0" defTabSz="914400">
              <a:buClrTx/>
              <a:buSzTx/>
              <a:defRPr/>
            </a:pP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一个物体</a:t>
            </a:r>
            <a:r>
              <a:rPr kumimoji="1" lang="en-US" altLang="zh-CN" sz="4000" b="1" noProof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</a:t>
            </a:r>
            <a:r>
              <a:rPr kumimoji="1" lang="zh-CN" altLang="en-US" sz="4000" b="1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对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另一个物体</a:t>
            </a:r>
            <a:r>
              <a:rPr kumimoji="1" lang="en-US" altLang="zh-CN" sz="4000" b="1" noProof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施加力的作用时，另一个物体</a:t>
            </a:r>
            <a:r>
              <a:rPr kumimoji="1" lang="en-US" altLang="zh-CN" sz="4000" b="1" noProof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也会同时</a:t>
            </a:r>
            <a:r>
              <a:rPr kumimoji="1" lang="zh-CN" altLang="en-US" sz="4000" b="1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对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这个物体</a:t>
            </a:r>
            <a:r>
              <a:rPr kumimoji="1" lang="en-US" altLang="zh-CN" sz="4000" b="1" noProof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施加力的作用。即：</a:t>
            </a:r>
            <a:r>
              <a:rPr kumimoji="0" lang="zh-CN" altLang="en-US" sz="4000" b="1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两个物体之间的作用</a:t>
            </a:r>
            <a:r>
              <a:rPr kumimoji="0" lang="zh-CN" altLang="en-US" sz="4000" b="1" kern="1200" cap="none" spc="0" normalizeH="0" baseline="0" noProof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总是</a:t>
            </a:r>
            <a:r>
              <a:rPr kumimoji="0" lang="zh-CN" altLang="en-US" sz="40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相互</a:t>
            </a:r>
            <a:r>
              <a:rPr kumimoji="0" lang="zh-CN" altLang="en-US" sz="4000" b="1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的。</a:t>
            </a:r>
            <a:endParaRPr kumimoji="0" lang="en-US" altLang="zh-CN" sz="4000" b="1" kern="1200" cap="none" spc="0" normalizeH="0" baseline="0" noProof="0"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defRPr/>
            </a:pPr>
            <a:r>
              <a:rPr kumimoji="1" lang="en-US" altLang="zh-CN" sz="4000" b="1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endParaRPr kumimoji="0" lang="zh-CN" altLang="en-US" sz="400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404870"/>
            <a:ext cx="1149223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R="0" algn="l" defTabSz="914400">
              <a:buClrTx/>
              <a:buSzTx/>
              <a:defRPr/>
            </a:pPr>
            <a:r>
              <a:rPr kumimoji="1" lang="en-US" altLang="zh-CN" sz="4000" b="1" noProof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en-US" sz="4000" b="1" noProof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若把</a:t>
            </a:r>
            <a:r>
              <a:rPr kumimoji="1" lang="en-US" altLang="zh-CN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对</a:t>
            </a:r>
            <a:r>
              <a:rPr kumimoji="1" lang="en-US" altLang="zh-CN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的力叫做</a:t>
            </a:r>
            <a:r>
              <a:rPr kumimoji="1" lang="zh-CN" altLang="en-US" sz="4000" b="1" noProof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作用力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，则</a:t>
            </a:r>
            <a:r>
              <a:rPr kumimoji="1" lang="en-US" altLang="zh-CN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对</a:t>
            </a:r>
            <a:r>
              <a:rPr kumimoji="1" lang="en-US" altLang="zh-CN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</a:t>
            </a:r>
            <a:r>
              <a:rPr kumimoji="1" lang="zh-CN" altLang="en-US" sz="4000" b="1" noProof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的力就叫做</a:t>
            </a:r>
            <a:r>
              <a:rPr kumimoji="1" lang="zh-CN" altLang="en-US" sz="4000" b="1" noProof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反作用力</a:t>
            </a:r>
            <a:r>
              <a:rPr kumimoji="1" lang="zh-CN" altLang="en-US" sz="4000" b="1" noProof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</a:t>
            </a:r>
            <a:endParaRPr kumimoji="1" lang="zh-CN" altLang="en-US" sz="4000" b="1" kern="1200" cap="none" spc="0" normalizeH="0" baseline="0" noProof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ldLvl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12165" y="4093210"/>
            <a:ext cx="1037145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     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这是否说明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大人施加孩子的力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要比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孩子施加给大人的力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大些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？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12165" y="810895"/>
            <a:ext cx="9732645" cy="2531745"/>
            <a:chOff x="2146" y="4802"/>
            <a:chExt cx="15327" cy="3987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1980" y="4802"/>
              <a:ext cx="5493" cy="398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146" y="5112"/>
              <a:ext cx="8973" cy="2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3200" b="1">
                  <a:solidFill>
                    <a:schemeClr val="tx1">
                      <a:lumMod val="95000"/>
                      <a:lumOff val="5000"/>
                    </a:schemeClr>
                  </a:solidFill>
                  <a:sym typeface="+mn-ea"/>
                </a:rPr>
                <a:t>如果大人跟小孩掰手腕，很容易就把小孩的手压在桌面上，赢得比赛。</a:t>
              </a:r>
              <a:endPara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323850" y="904875"/>
            <a:ext cx="7515225" cy="646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600" b="1"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二</a:t>
            </a:r>
            <a:r>
              <a:rPr lang="zh-CN" altLang="en-US" sz="36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、 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探究作用力与反作用力的关系 </a:t>
            </a:r>
            <a:endParaRPr lang="zh-CN" altLang="en-US" sz="3600">
              <a:solidFill>
                <a:schemeClr val="tx1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4873" name="Text Box 57"/>
          <p:cNvSpPr txBox="1"/>
          <p:nvPr/>
        </p:nvSpPr>
        <p:spPr>
          <a:xfrm>
            <a:off x="506413" y="1942465"/>
            <a:ext cx="554545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0" hangingPunct="0"/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方法一、用相同两个弹簧秤来研究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73"/>
          <p:cNvGrpSpPr/>
          <p:nvPr/>
        </p:nvGrpSpPr>
        <p:grpSpPr>
          <a:xfrm>
            <a:off x="1364298" y="3003550"/>
            <a:ext cx="4572000" cy="1295400"/>
            <a:chOff x="576" y="1200"/>
            <a:chExt cx="2880" cy="816"/>
          </a:xfrm>
        </p:grpSpPr>
        <p:sp>
          <p:nvSpPr>
            <p:cNvPr id="12293" name="Line 3"/>
            <p:cNvSpPr/>
            <p:nvPr/>
          </p:nvSpPr>
          <p:spPr>
            <a:xfrm>
              <a:off x="2640" y="1632"/>
              <a:ext cx="816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2294" name="Group 8"/>
            <p:cNvGrpSpPr/>
            <p:nvPr/>
          </p:nvGrpSpPr>
          <p:grpSpPr>
            <a:xfrm>
              <a:off x="2448" y="1584"/>
              <a:ext cx="240" cy="96"/>
              <a:chOff x="0" y="0"/>
              <a:chExt cx="240" cy="96"/>
            </a:xfrm>
          </p:grpSpPr>
          <p:sp>
            <p:nvSpPr>
              <p:cNvPr id="12295" name="Rectangle 9"/>
              <p:cNvSpPr/>
              <p:nvPr/>
            </p:nvSpPr>
            <p:spPr>
              <a:xfrm>
                <a:off x="0" y="0"/>
                <a:ext cx="240" cy="96"/>
              </a:xfrm>
              <a:prstGeom prst="rect">
                <a:avLst/>
              </a:prstGeom>
              <a:solidFill>
                <a:srgbClr val="FFFFC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296" name="Rectangle 10"/>
              <p:cNvSpPr/>
              <p:nvPr/>
            </p:nvSpPr>
            <p:spPr>
              <a:xfrm>
                <a:off x="144" y="0"/>
                <a:ext cx="48" cy="96"/>
              </a:xfrm>
              <a:prstGeom prst="rect">
                <a:avLst/>
              </a:prstGeom>
              <a:solidFill>
                <a:srgbClr val="FF33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297" name="Rectangle 11"/>
              <p:cNvSpPr/>
              <p:nvPr/>
            </p:nvSpPr>
            <p:spPr>
              <a:xfrm>
                <a:off x="48" y="0"/>
                <a:ext cx="48" cy="96"/>
              </a:xfrm>
              <a:prstGeom prst="rect">
                <a:avLst/>
              </a:prstGeom>
              <a:solidFill>
                <a:srgbClr val="FF33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2298" name="Group 12"/>
            <p:cNvGrpSpPr/>
            <p:nvPr/>
          </p:nvGrpSpPr>
          <p:grpSpPr>
            <a:xfrm>
              <a:off x="576" y="1344"/>
              <a:ext cx="192" cy="672"/>
              <a:chOff x="0" y="0"/>
              <a:chExt cx="192" cy="672"/>
            </a:xfrm>
          </p:grpSpPr>
          <p:sp>
            <p:nvSpPr>
              <p:cNvPr id="12299" name="Line 13"/>
              <p:cNvSpPr/>
              <p:nvPr/>
            </p:nvSpPr>
            <p:spPr>
              <a:xfrm flipH="1">
                <a:off x="192" y="0"/>
                <a:ext cx="0" cy="67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0" name="Line 14"/>
              <p:cNvSpPr/>
              <p:nvPr/>
            </p:nvSpPr>
            <p:spPr>
              <a:xfrm flipH="1">
                <a:off x="0" y="48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1" name="Line 15"/>
              <p:cNvSpPr/>
              <p:nvPr/>
            </p:nvSpPr>
            <p:spPr>
              <a:xfrm flipH="1">
                <a:off x="0" y="144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2" name="Line 16"/>
              <p:cNvSpPr/>
              <p:nvPr/>
            </p:nvSpPr>
            <p:spPr>
              <a:xfrm flipH="1">
                <a:off x="0" y="240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3" name="Line 17"/>
              <p:cNvSpPr/>
              <p:nvPr/>
            </p:nvSpPr>
            <p:spPr>
              <a:xfrm flipH="1">
                <a:off x="0" y="336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4" name="Line 18"/>
              <p:cNvSpPr/>
              <p:nvPr/>
            </p:nvSpPr>
            <p:spPr>
              <a:xfrm flipH="1">
                <a:off x="0" y="432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5" name="Line 19"/>
              <p:cNvSpPr/>
              <p:nvPr/>
            </p:nvSpPr>
            <p:spPr>
              <a:xfrm flipH="1">
                <a:off x="0" y="528"/>
                <a:ext cx="192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2306" name="Group 20"/>
            <p:cNvGrpSpPr/>
            <p:nvPr/>
          </p:nvGrpSpPr>
          <p:grpSpPr>
            <a:xfrm>
              <a:off x="1056" y="1488"/>
              <a:ext cx="1392" cy="288"/>
              <a:chOff x="0" y="0"/>
              <a:chExt cx="1392" cy="288"/>
            </a:xfrm>
          </p:grpSpPr>
          <p:sp>
            <p:nvSpPr>
              <p:cNvPr id="12307" name="Oval 21"/>
              <p:cNvSpPr/>
              <p:nvPr/>
            </p:nvSpPr>
            <p:spPr>
              <a:xfrm>
                <a:off x="0" y="9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8" name="Rectangle 22"/>
              <p:cNvSpPr/>
              <p:nvPr/>
            </p:nvSpPr>
            <p:spPr>
              <a:xfrm>
                <a:off x="192" y="48"/>
                <a:ext cx="1152" cy="192"/>
              </a:xfrm>
              <a:prstGeom prst="rect">
                <a:avLst/>
              </a:prstGeom>
              <a:solidFill>
                <a:srgbClr val="B6BDC8"/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9" name="Oval 23"/>
              <p:cNvSpPr/>
              <p:nvPr/>
            </p:nvSpPr>
            <p:spPr>
              <a:xfrm>
                <a:off x="144" y="0"/>
                <a:ext cx="48" cy="288"/>
              </a:xfrm>
              <a:prstGeom prst="ellipse">
                <a:avLst/>
              </a:prstGeom>
              <a:solidFill>
                <a:srgbClr val="B6BDC8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0" name="Line 24"/>
              <p:cNvSpPr/>
              <p:nvPr/>
            </p:nvSpPr>
            <p:spPr>
              <a:xfrm>
                <a:off x="240" y="144"/>
                <a:ext cx="624" cy="1"/>
              </a:xfrm>
              <a:prstGeom prst="line">
                <a:avLst/>
              </a:prstGeom>
              <a:ln w="28575" cap="flat" cmpd="sng">
                <a:solidFill>
                  <a:srgbClr val="869BB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1" name="Line 25"/>
              <p:cNvSpPr/>
              <p:nvPr/>
            </p:nvSpPr>
            <p:spPr>
              <a:xfrm>
                <a:off x="240" y="192"/>
                <a:ext cx="912" cy="1"/>
              </a:xfrm>
              <a:prstGeom prst="line">
                <a:avLst/>
              </a:prstGeom>
              <a:ln w="57150" cap="flat" cmpd="sng">
                <a:solidFill>
                  <a:srgbClr val="869BB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2" name="Rectangle 26"/>
              <p:cNvSpPr/>
              <p:nvPr/>
            </p:nvSpPr>
            <p:spPr>
              <a:xfrm>
                <a:off x="1344" y="0"/>
                <a:ext cx="48" cy="288"/>
              </a:xfrm>
              <a:prstGeom prst="rect">
                <a:avLst/>
              </a:prstGeom>
              <a:solidFill>
                <a:srgbClr val="B6BDC8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13" name="Line 27"/>
              <p:cNvSpPr/>
              <p:nvPr/>
            </p:nvSpPr>
            <p:spPr>
              <a:xfrm>
                <a:off x="240" y="96"/>
                <a:ext cx="912" cy="1"/>
              </a:xfrm>
              <a:prstGeom prst="line">
                <a:avLst/>
              </a:prstGeom>
              <a:ln w="57150" cap="flat" cmpd="sng">
                <a:solidFill>
                  <a:srgbClr val="869BB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314" name="未知"/>
            <p:cNvSpPr/>
            <p:nvPr/>
          </p:nvSpPr>
          <p:spPr>
            <a:xfrm>
              <a:off x="816" y="1584"/>
              <a:ext cx="274" cy="109"/>
            </a:xfrm>
            <a:custGeom>
              <a:avLst/>
              <a:gdLst/>
              <a:ahLst/>
              <a:cxnLst>
                <a:cxn ang="0">
                  <a:pos x="11" y="26"/>
                </a:cxn>
                <a:cxn ang="0">
                  <a:pos x="256" y="26"/>
                </a:cxn>
                <a:cxn ang="0">
                  <a:pos x="246" y="90"/>
                </a:cxn>
                <a:cxn ang="0">
                  <a:pos x="139" y="101"/>
                </a:cxn>
                <a:cxn ang="0">
                  <a:pos x="22" y="79"/>
                </a:cxn>
                <a:cxn ang="0">
                  <a:pos x="0" y="58"/>
                </a:cxn>
                <a:cxn ang="0">
                  <a:pos x="11" y="26"/>
                </a:cxn>
              </a:cxnLst>
              <a:pathLst>
                <a:path w="274" h="109">
                  <a:moveTo>
                    <a:pt x="11" y="26"/>
                  </a:moveTo>
                  <a:cubicBezTo>
                    <a:pt x="43" y="23"/>
                    <a:pt x="219" y="0"/>
                    <a:pt x="256" y="26"/>
                  </a:cubicBezTo>
                  <a:cubicBezTo>
                    <a:pt x="274" y="38"/>
                    <a:pt x="264" y="78"/>
                    <a:pt x="246" y="90"/>
                  </a:cubicBezTo>
                  <a:cubicBezTo>
                    <a:pt x="216" y="109"/>
                    <a:pt x="175" y="97"/>
                    <a:pt x="139" y="101"/>
                  </a:cubicBezTo>
                  <a:cubicBezTo>
                    <a:pt x="100" y="94"/>
                    <a:pt x="60" y="91"/>
                    <a:pt x="22" y="79"/>
                  </a:cubicBezTo>
                  <a:cubicBezTo>
                    <a:pt x="12" y="76"/>
                    <a:pt x="0" y="68"/>
                    <a:pt x="0" y="58"/>
                  </a:cubicBezTo>
                  <a:cubicBezTo>
                    <a:pt x="0" y="8"/>
                    <a:pt x="42" y="57"/>
                    <a:pt x="11" y="26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5" name="未知"/>
            <p:cNvSpPr/>
            <p:nvPr/>
          </p:nvSpPr>
          <p:spPr>
            <a:xfrm>
              <a:off x="768" y="1584"/>
              <a:ext cx="133" cy="124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28" y="60"/>
                </a:cxn>
                <a:cxn ang="0">
                  <a:pos x="117" y="113"/>
                </a:cxn>
                <a:cxn ang="0">
                  <a:pos x="10" y="92"/>
                </a:cxn>
                <a:cxn ang="0">
                  <a:pos x="0" y="60"/>
                </a:cxn>
                <a:cxn ang="0">
                  <a:pos x="0" y="49"/>
                </a:cxn>
              </a:cxnLst>
              <a:pathLst>
                <a:path w="133" h="124">
                  <a:moveTo>
                    <a:pt x="0" y="49"/>
                  </a:moveTo>
                  <a:cubicBezTo>
                    <a:pt x="46" y="19"/>
                    <a:pt x="87" y="21"/>
                    <a:pt x="128" y="60"/>
                  </a:cubicBezTo>
                  <a:cubicBezTo>
                    <a:pt x="124" y="78"/>
                    <a:pt x="133" y="105"/>
                    <a:pt x="117" y="113"/>
                  </a:cubicBezTo>
                  <a:cubicBezTo>
                    <a:pt x="96" y="124"/>
                    <a:pt x="37" y="101"/>
                    <a:pt x="10" y="92"/>
                  </a:cubicBezTo>
                  <a:cubicBezTo>
                    <a:pt x="7" y="81"/>
                    <a:pt x="0" y="71"/>
                    <a:pt x="0" y="60"/>
                  </a:cubicBezTo>
                  <a:cubicBezTo>
                    <a:pt x="0" y="46"/>
                    <a:pt x="23" y="0"/>
                    <a:pt x="0" y="49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6" name="未知"/>
            <p:cNvSpPr/>
            <p:nvPr/>
          </p:nvSpPr>
          <p:spPr>
            <a:xfrm>
              <a:off x="2688" y="1536"/>
              <a:ext cx="293" cy="171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5" y="86"/>
                </a:cxn>
                <a:cxn ang="0">
                  <a:pos x="18" y="22"/>
                </a:cxn>
                <a:cxn ang="0">
                  <a:pos x="21" y="0"/>
                </a:cxn>
                <a:cxn ang="0">
                  <a:pos x="29" y="86"/>
                </a:cxn>
                <a:cxn ang="0">
                  <a:pos x="25" y="171"/>
                </a:cxn>
              </a:cxnLst>
              <a:pathLst>
                <a:path w="341" h="171">
                  <a:moveTo>
                    <a:pt x="0" y="96"/>
                  </a:moveTo>
                  <a:cubicBezTo>
                    <a:pt x="57" y="93"/>
                    <a:pt x="115" y="98"/>
                    <a:pt x="170" y="86"/>
                  </a:cubicBezTo>
                  <a:cubicBezTo>
                    <a:pt x="194" y="81"/>
                    <a:pt x="192" y="35"/>
                    <a:pt x="202" y="22"/>
                  </a:cubicBezTo>
                  <a:cubicBezTo>
                    <a:pt x="210" y="12"/>
                    <a:pt x="223" y="7"/>
                    <a:pt x="234" y="0"/>
                  </a:cubicBezTo>
                  <a:cubicBezTo>
                    <a:pt x="303" y="24"/>
                    <a:pt x="315" y="11"/>
                    <a:pt x="341" y="86"/>
                  </a:cubicBezTo>
                  <a:cubicBezTo>
                    <a:pt x="333" y="124"/>
                    <a:pt x="331" y="171"/>
                    <a:pt x="277" y="17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7" name="Text Box 71"/>
            <p:cNvSpPr txBox="1"/>
            <p:nvPr/>
          </p:nvSpPr>
          <p:spPr>
            <a:xfrm>
              <a:off x="1584" y="1200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endParaRPr lang="en-US" altLang="zh-CN" sz="32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74"/>
          <p:cNvGrpSpPr/>
          <p:nvPr/>
        </p:nvGrpSpPr>
        <p:grpSpPr>
          <a:xfrm>
            <a:off x="4760278" y="3841750"/>
            <a:ext cx="4876800" cy="1219200"/>
            <a:chOff x="2496" y="2160"/>
            <a:chExt cx="3072" cy="768"/>
          </a:xfrm>
        </p:grpSpPr>
        <p:grpSp>
          <p:nvGrpSpPr>
            <p:cNvPr id="12319" name="Group 35"/>
            <p:cNvGrpSpPr/>
            <p:nvPr/>
          </p:nvGrpSpPr>
          <p:grpSpPr>
            <a:xfrm>
              <a:off x="3408" y="2448"/>
              <a:ext cx="2160" cy="480"/>
              <a:chOff x="0" y="0"/>
              <a:chExt cx="2160" cy="480"/>
            </a:xfrm>
          </p:grpSpPr>
          <p:grpSp>
            <p:nvGrpSpPr>
              <p:cNvPr id="12320" name="Group 36"/>
              <p:cNvGrpSpPr/>
              <p:nvPr/>
            </p:nvGrpSpPr>
            <p:grpSpPr>
              <a:xfrm>
                <a:off x="0" y="0"/>
                <a:ext cx="1392" cy="288"/>
                <a:chOff x="0" y="0"/>
                <a:chExt cx="1392" cy="288"/>
              </a:xfrm>
            </p:grpSpPr>
            <p:sp>
              <p:nvSpPr>
                <p:cNvPr id="12321" name="Rectangle 37"/>
                <p:cNvSpPr/>
                <p:nvPr/>
              </p:nvSpPr>
              <p:spPr>
                <a:xfrm>
                  <a:off x="48" y="48"/>
                  <a:ext cx="1152" cy="192"/>
                </a:xfrm>
                <a:prstGeom prst="rect">
                  <a:avLst/>
                </a:prstGeom>
                <a:solidFill>
                  <a:srgbClr val="B6BDC8"/>
                </a:solidFill>
                <a:ln w="2857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2" name="Rectangle 38"/>
                <p:cNvSpPr/>
                <p:nvPr/>
              </p:nvSpPr>
              <p:spPr>
                <a:xfrm>
                  <a:off x="0" y="0"/>
                  <a:ext cx="48" cy="288"/>
                </a:xfrm>
                <a:prstGeom prst="rect">
                  <a:avLst/>
                </a:prstGeom>
                <a:solidFill>
                  <a:srgbClr val="B6BDC8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3" name="Oval 39"/>
                <p:cNvSpPr/>
                <p:nvPr/>
              </p:nvSpPr>
              <p:spPr>
                <a:xfrm>
                  <a:off x="1200" y="0"/>
                  <a:ext cx="48" cy="288"/>
                </a:xfrm>
                <a:prstGeom prst="ellipse">
                  <a:avLst/>
                </a:prstGeom>
                <a:solidFill>
                  <a:srgbClr val="B6BDC8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4" name="Oval 40"/>
                <p:cNvSpPr/>
                <p:nvPr/>
              </p:nvSpPr>
              <p:spPr>
                <a:xfrm>
                  <a:off x="1248" y="9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5" name="Line 41"/>
                <p:cNvSpPr/>
                <p:nvPr/>
              </p:nvSpPr>
              <p:spPr>
                <a:xfrm>
                  <a:off x="192" y="192"/>
                  <a:ext cx="912" cy="0"/>
                </a:xfrm>
                <a:prstGeom prst="line">
                  <a:avLst/>
                </a:prstGeom>
                <a:ln w="57150" cap="flat" cmpd="sng">
                  <a:solidFill>
                    <a:srgbClr val="869BB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6" name="Line 42"/>
                <p:cNvSpPr/>
                <p:nvPr/>
              </p:nvSpPr>
              <p:spPr>
                <a:xfrm>
                  <a:off x="480" y="144"/>
                  <a:ext cx="624" cy="0"/>
                </a:xfrm>
                <a:prstGeom prst="line">
                  <a:avLst/>
                </a:prstGeom>
                <a:ln w="28575" cap="flat" cmpd="sng">
                  <a:solidFill>
                    <a:srgbClr val="869BB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2327" name="Line 43"/>
                <p:cNvSpPr/>
                <p:nvPr/>
              </p:nvSpPr>
              <p:spPr>
                <a:xfrm>
                  <a:off x="192" y="96"/>
                  <a:ext cx="912" cy="0"/>
                </a:xfrm>
                <a:prstGeom prst="line">
                  <a:avLst/>
                </a:prstGeom>
                <a:ln w="57150" cap="flat" cmpd="sng">
                  <a:solidFill>
                    <a:srgbClr val="869BB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2328" name="Group 44"/>
              <p:cNvGrpSpPr/>
              <p:nvPr/>
            </p:nvGrpSpPr>
            <p:grpSpPr>
              <a:xfrm>
                <a:off x="1488" y="48"/>
                <a:ext cx="672" cy="432"/>
                <a:chOff x="0" y="0"/>
                <a:chExt cx="3195" cy="2048"/>
              </a:xfrm>
            </p:grpSpPr>
            <p:sp>
              <p:nvSpPr>
                <p:cNvPr id="12329" name="未知"/>
                <p:cNvSpPr/>
                <p:nvPr/>
              </p:nvSpPr>
              <p:spPr>
                <a:xfrm>
                  <a:off x="0" y="0"/>
                  <a:ext cx="3195" cy="1069"/>
                </a:xfrm>
                <a:custGeom>
                  <a:avLst/>
                  <a:gdLst/>
                  <a:ahLst/>
                  <a:cxnLst>
                    <a:cxn ang="0">
                      <a:pos x="230" y="1069"/>
                    </a:cxn>
                    <a:cxn ang="0">
                      <a:pos x="81" y="706"/>
                    </a:cxn>
                    <a:cxn ang="0">
                      <a:pos x="59" y="578"/>
                    </a:cxn>
                    <a:cxn ang="0">
                      <a:pos x="49" y="514"/>
                    </a:cxn>
                    <a:cxn ang="0">
                      <a:pos x="134" y="226"/>
                    </a:cxn>
                    <a:cxn ang="0">
                      <a:pos x="187" y="183"/>
                    </a:cxn>
                    <a:cxn ang="0">
                      <a:pos x="209" y="162"/>
                    </a:cxn>
                    <a:cxn ang="0">
                      <a:pos x="305" y="141"/>
                    </a:cxn>
                    <a:cxn ang="0">
                      <a:pos x="390" y="109"/>
                    </a:cxn>
                    <a:cxn ang="0">
                      <a:pos x="497" y="45"/>
                    </a:cxn>
                    <a:cxn ang="0">
                      <a:pos x="689" y="34"/>
                    </a:cxn>
                    <a:cxn ang="0">
                      <a:pos x="806" y="23"/>
                    </a:cxn>
                    <a:cxn ang="0">
                      <a:pos x="1595" y="98"/>
                    </a:cxn>
                    <a:cxn ang="0">
                      <a:pos x="1670" y="173"/>
                    </a:cxn>
                    <a:cxn ang="0">
                      <a:pos x="1926" y="301"/>
                    </a:cxn>
                    <a:cxn ang="0">
                      <a:pos x="2043" y="343"/>
                    </a:cxn>
                    <a:cxn ang="0">
                      <a:pos x="2118" y="386"/>
                    </a:cxn>
                    <a:cxn ang="0">
                      <a:pos x="2193" y="450"/>
                    </a:cxn>
                    <a:cxn ang="0">
                      <a:pos x="2257" y="461"/>
                    </a:cxn>
                    <a:cxn ang="0">
                      <a:pos x="2385" y="525"/>
                    </a:cxn>
                    <a:cxn ang="0">
                      <a:pos x="2417" y="535"/>
                    </a:cxn>
                    <a:cxn ang="0">
                      <a:pos x="2619" y="589"/>
                    </a:cxn>
                    <a:cxn ang="0">
                      <a:pos x="3195" y="599"/>
                    </a:cxn>
                  </a:cxnLst>
                  <a:pathLst>
                    <a:path w="3195" h="1069">
                      <a:moveTo>
                        <a:pt x="230" y="1069"/>
                      </a:moveTo>
                      <a:cubicBezTo>
                        <a:pt x="161" y="947"/>
                        <a:pt x="112" y="842"/>
                        <a:pt x="81" y="706"/>
                      </a:cubicBezTo>
                      <a:cubicBezTo>
                        <a:pt x="72" y="664"/>
                        <a:pt x="66" y="621"/>
                        <a:pt x="59" y="578"/>
                      </a:cubicBezTo>
                      <a:cubicBezTo>
                        <a:pt x="55" y="557"/>
                        <a:pt x="49" y="514"/>
                        <a:pt x="49" y="514"/>
                      </a:cubicBezTo>
                      <a:cubicBezTo>
                        <a:pt x="61" y="225"/>
                        <a:pt x="0" y="314"/>
                        <a:pt x="134" y="226"/>
                      </a:cubicBezTo>
                      <a:cubicBezTo>
                        <a:pt x="175" y="164"/>
                        <a:pt x="131" y="216"/>
                        <a:pt x="187" y="183"/>
                      </a:cubicBezTo>
                      <a:cubicBezTo>
                        <a:pt x="196" y="178"/>
                        <a:pt x="200" y="167"/>
                        <a:pt x="209" y="162"/>
                      </a:cubicBezTo>
                      <a:cubicBezTo>
                        <a:pt x="232" y="149"/>
                        <a:pt x="287" y="144"/>
                        <a:pt x="305" y="141"/>
                      </a:cubicBezTo>
                      <a:cubicBezTo>
                        <a:pt x="333" y="130"/>
                        <a:pt x="363" y="123"/>
                        <a:pt x="390" y="109"/>
                      </a:cubicBezTo>
                      <a:cubicBezTo>
                        <a:pt x="425" y="90"/>
                        <a:pt x="453" y="49"/>
                        <a:pt x="497" y="45"/>
                      </a:cubicBezTo>
                      <a:cubicBezTo>
                        <a:pt x="561" y="39"/>
                        <a:pt x="625" y="39"/>
                        <a:pt x="689" y="34"/>
                      </a:cubicBezTo>
                      <a:cubicBezTo>
                        <a:pt x="728" y="31"/>
                        <a:pt x="767" y="27"/>
                        <a:pt x="806" y="23"/>
                      </a:cubicBezTo>
                      <a:cubicBezTo>
                        <a:pt x="1201" y="30"/>
                        <a:pt x="1310" y="0"/>
                        <a:pt x="1595" y="98"/>
                      </a:cubicBezTo>
                      <a:cubicBezTo>
                        <a:pt x="1620" y="123"/>
                        <a:pt x="1638" y="157"/>
                        <a:pt x="1670" y="173"/>
                      </a:cubicBezTo>
                      <a:cubicBezTo>
                        <a:pt x="1756" y="215"/>
                        <a:pt x="1841" y="258"/>
                        <a:pt x="1926" y="301"/>
                      </a:cubicBezTo>
                      <a:cubicBezTo>
                        <a:pt x="1963" y="320"/>
                        <a:pt x="2005" y="327"/>
                        <a:pt x="2043" y="343"/>
                      </a:cubicBezTo>
                      <a:cubicBezTo>
                        <a:pt x="2061" y="351"/>
                        <a:pt x="2101" y="372"/>
                        <a:pt x="2118" y="386"/>
                      </a:cubicBezTo>
                      <a:cubicBezTo>
                        <a:pt x="2143" y="407"/>
                        <a:pt x="2161" y="437"/>
                        <a:pt x="2193" y="450"/>
                      </a:cubicBezTo>
                      <a:cubicBezTo>
                        <a:pt x="2213" y="458"/>
                        <a:pt x="2236" y="457"/>
                        <a:pt x="2257" y="461"/>
                      </a:cubicBezTo>
                      <a:cubicBezTo>
                        <a:pt x="2337" y="513"/>
                        <a:pt x="2300" y="497"/>
                        <a:pt x="2385" y="525"/>
                      </a:cubicBezTo>
                      <a:cubicBezTo>
                        <a:pt x="2396" y="529"/>
                        <a:pt x="2417" y="535"/>
                        <a:pt x="2417" y="535"/>
                      </a:cubicBezTo>
                      <a:cubicBezTo>
                        <a:pt x="2469" y="589"/>
                        <a:pt x="2550" y="582"/>
                        <a:pt x="2619" y="589"/>
                      </a:cubicBezTo>
                      <a:cubicBezTo>
                        <a:pt x="2824" y="653"/>
                        <a:pt x="2640" y="599"/>
                        <a:pt x="3195" y="599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0" name="未知"/>
                <p:cNvSpPr/>
                <p:nvPr/>
              </p:nvSpPr>
              <p:spPr>
                <a:xfrm>
                  <a:off x="1200" y="528"/>
                  <a:ext cx="224" cy="59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6" y="150"/>
                    </a:cxn>
                    <a:cxn ang="0">
                      <a:pos x="118" y="278"/>
                    </a:cxn>
                    <a:cxn ang="0">
                      <a:pos x="150" y="523"/>
                    </a:cxn>
                    <a:cxn ang="0">
                      <a:pos x="224" y="598"/>
                    </a:cxn>
                  </a:cxnLst>
                  <a:pathLst>
                    <a:path w="224" h="598">
                      <a:moveTo>
                        <a:pt x="0" y="0"/>
                      </a:moveTo>
                      <a:cubicBezTo>
                        <a:pt x="20" y="57"/>
                        <a:pt x="43" y="107"/>
                        <a:pt x="86" y="150"/>
                      </a:cubicBezTo>
                      <a:cubicBezTo>
                        <a:pt x="99" y="192"/>
                        <a:pt x="109" y="234"/>
                        <a:pt x="118" y="278"/>
                      </a:cubicBezTo>
                      <a:cubicBezTo>
                        <a:pt x="121" y="326"/>
                        <a:pt x="115" y="470"/>
                        <a:pt x="150" y="523"/>
                      </a:cubicBezTo>
                      <a:cubicBezTo>
                        <a:pt x="173" y="557"/>
                        <a:pt x="207" y="562"/>
                        <a:pt x="224" y="598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1" name="未知"/>
                <p:cNvSpPr/>
                <p:nvPr/>
              </p:nvSpPr>
              <p:spPr>
                <a:xfrm>
                  <a:off x="523" y="432"/>
                  <a:ext cx="651" cy="13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2" y="22"/>
                    </a:cxn>
                    <a:cxn ang="0">
                      <a:pos x="64" y="32"/>
                    </a:cxn>
                    <a:cxn ang="0">
                      <a:pos x="117" y="75"/>
                    </a:cxn>
                    <a:cxn ang="0">
                      <a:pos x="309" y="107"/>
                    </a:cxn>
                    <a:cxn ang="0">
                      <a:pos x="352" y="118"/>
                    </a:cxn>
                    <a:cxn ang="0">
                      <a:pos x="416" y="139"/>
                    </a:cxn>
                    <a:cxn ang="0">
                      <a:pos x="651" y="128"/>
                    </a:cxn>
                  </a:cxnLst>
                  <a:pathLst>
                    <a:path w="651" h="139">
                      <a:moveTo>
                        <a:pt x="0" y="0"/>
                      </a:moveTo>
                      <a:cubicBezTo>
                        <a:pt x="11" y="7"/>
                        <a:pt x="20" y="16"/>
                        <a:pt x="32" y="22"/>
                      </a:cubicBezTo>
                      <a:cubicBezTo>
                        <a:pt x="42" y="27"/>
                        <a:pt x="54" y="26"/>
                        <a:pt x="64" y="32"/>
                      </a:cubicBezTo>
                      <a:cubicBezTo>
                        <a:pt x="108" y="59"/>
                        <a:pt x="58" y="54"/>
                        <a:pt x="117" y="75"/>
                      </a:cubicBezTo>
                      <a:cubicBezTo>
                        <a:pt x="184" y="99"/>
                        <a:pt x="238" y="100"/>
                        <a:pt x="309" y="107"/>
                      </a:cubicBezTo>
                      <a:cubicBezTo>
                        <a:pt x="323" y="111"/>
                        <a:pt x="338" y="114"/>
                        <a:pt x="352" y="118"/>
                      </a:cubicBezTo>
                      <a:cubicBezTo>
                        <a:pt x="374" y="124"/>
                        <a:pt x="416" y="139"/>
                        <a:pt x="416" y="139"/>
                      </a:cubicBezTo>
                      <a:cubicBezTo>
                        <a:pt x="494" y="135"/>
                        <a:pt x="651" y="128"/>
                        <a:pt x="651" y="128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2" name="未知"/>
                <p:cNvSpPr/>
                <p:nvPr/>
              </p:nvSpPr>
              <p:spPr>
                <a:xfrm>
                  <a:off x="459" y="496"/>
                  <a:ext cx="107" cy="131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32" y="96"/>
                    </a:cxn>
                    <a:cxn ang="0">
                      <a:pos x="0" y="128"/>
                    </a:cxn>
                  </a:cxnLst>
                  <a:pathLst>
                    <a:path w="107" h="131">
                      <a:moveTo>
                        <a:pt x="107" y="0"/>
                      </a:moveTo>
                      <a:cubicBezTo>
                        <a:pt x="94" y="52"/>
                        <a:pt x="76" y="67"/>
                        <a:pt x="32" y="96"/>
                      </a:cubicBezTo>
                      <a:cubicBezTo>
                        <a:pt x="9" y="131"/>
                        <a:pt x="24" y="128"/>
                        <a:pt x="0" y="128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3" name="未知"/>
                <p:cNvSpPr/>
                <p:nvPr/>
              </p:nvSpPr>
              <p:spPr>
                <a:xfrm>
                  <a:off x="468" y="614"/>
                  <a:ext cx="101" cy="48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2" y="32"/>
                    </a:cxn>
                    <a:cxn ang="0">
                      <a:pos x="55" y="96"/>
                    </a:cxn>
                    <a:cxn ang="0">
                      <a:pos x="87" y="160"/>
                    </a:cxn>
                    <a:cxn ang="0">
                      <a:pos x="98" y="480"/>
                    </a:cxn>
                  </a:cxnLst>
                  <a:pathLst>
                    <a:path w="100" h="480">
                      <a:moveTo>
                        <a:pt x="12" y="0"/>
                      </a:moveTo>
                      <a:cubicBezTo>
                        <a:pt x="9" y="11"/>
                        <a:pt x="0" y="21"/>
                        <a:pt x="2" y="32"/>
                      </a:cubicBezTo>
                      <a:cubicBezTo>
                        <a:pt x="6" y="53"/>
                        <a:pt x="44" y="83"/>
                        <a:pt x="55" y="96"/>
                      </a:cubicBezTo>
                      <a:cubicBezTo>
                        <a:pt x="77" y="123"/>
                        <a:pt x="76" y="129"/>
                        <a:pt x="87" y="160"/>
                      </a:cubicBezTo>
                      <a:cubicBezTo>
                        <a:pt x="101" y="380"/>
                        <a:pt x="98" y="273"/>
                        <a:pt x="98" y="48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4" name="未知"/>
                <p:cNvSpPr/>
                <p:nvPr/>
              </p:nvSpPr>
              <p:spPr>
                <a:xfrm>
                  <a:off x="256" y="1083"/>
                  <a:ext cx="187" cy="25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7" y="32"/>
                    </a:cxn>
                    <a:cxn ang="0">
                      <a:pos x="150" y="85"/>
                    </a:cxn>
                    <a:cxn ang="0">
                      <a:pos x="160" y="128"/>
                    </a:cxn>
                    <a:cxn ang="0">
                      <a:pos x="182" y="160"/>
                    </a:cxn>
                    <a:cxn ang="0">
                      <a:pos x="182" y="256"/>
                    </a:cxn>
                  </a:cxnLst>
                  <a:pathLst>
                    <a:path w="187" h="256">
                      <a:moveTo>
                        <a:pt x="0" y="0"/>
                      </a:moveTo>
                      <a:cubicBezTo>
                        <a:pt x="36" y="10"/>
                        <a:pt x="78" y="9"/>
                        <a:pt x="107" y="32"/>
                      </a:cubicBezTo>
                      <a:cubicBezTo>
                        <a:pt x="125" y="46"/>
                        <a:pt x="134" y="69"/>
                        <a:pt x="150" y="85"/>
                      </a:cubicBezTo>
                      <a:cubicBezTo>
                        <a:pt x="153" y="99"/>
                        <a:pt x="154" y="114"/>
                        <a:pt x="160" y="128"/>
                      </a:cubicBezTo>
                      <a:cubicBezTo>
                        <a:pt x="165" y="140"/>
                        <a:pt x="180" y="147"/>
                        <a:pt x="182" y="160"/>
                      </a:cubicBezTo>
                      <a:cubicBezTo>
                        <a:pt x="187" y="192"/>
                        <a:pt x="182" y="224"/>
                        <a:pt x="182" y="256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5" name="未知"/>
                <p:cNvSpPr/>
                <p:nvPr/>
              </p:nvSpPr>
              <p:spPr>
                <a:xfrm>
                  <a:off x="267" y="1019"/>
                  <a:ext cx="370" cy="431"/>
                </a:xfrm>
                <a:custGeom>
                  <a:avLst/>
                  <a:gdLst/>
                  <a:ahLst/>
                  <a:cxnLst>
                    <a:cxn ang="0">
                      <a:pos x="299" y="0"/>
                    </a:cxn>
                    <a:cxn ang="0">
                      <a:pos x="352" y="128"/>
                    </a:cxn>
                    <a:cxn ang="0">
                      <a:pos x="235" y="427"/>
                    </a:cxn>
                    <a:cxn ang="0">
                      <a:pos x="128" y="405"/>
                    </a:cxn>
                    <a:cxn ang="0">
                      <a:pos x="117" y="373"/>
                    </a:cxn>
                    <a:cxn ang="0">
                      <a:pos x="64" y="320"/>
                    </a:cxn>
                    <a:cxn ang="0">
                      <a:pos x="43" y="277"/>
                    </a:cxn>
                    <a:cxn ang="0">
                      <a:pos x="21" y="213"/>
                    </a:cxn>
                    <a:cxn ang="0">
                      <a:pos x="0" y="85"/>
                    </a:cxn>
                  </a:cxnLst>
                  <a:pathLst>
                    <a:path w="370" h="431">
                      <a:moveTo>
                        <a:pt x="299" y="0"/>
                      </a:moveTo>
                      <a:cubicBezTo>
                        <a:pt x="315" y="47"/>
                        <a:pt x="336" y="82"/>
                        <a:pt x="352" y="128"/>
                      </a:cubicBezTo>
                      <a:cubicBezTo>
                        <a:pt x="345" y="249"/>
                        <a:pt x="370" y="392"/>
                        <a:pt x="235" y="427"/>
                      </a:cubicBezTo>
                      <a:cubicBezTo>
                        <a:pt x="199" y="422"/>
                        <a:pt x="154" y="431"/>
                        <a:pt x="128" y="405"/>
                      </a:cubicBezTo>
                      <a:cubicBezTo>
                        <a:pt x="120" y="397"/>
                        <a:pt x="122" y="383"/>
                        <a:pt x="117" y="373"/>
                      </a:cubicBezTo>
                      <a:cubicBezTo>
                        <a:pt x="99" y="337"/>
                        <a:pt x="97" y="341"/>
                        <a:pt x="64" y="320"/>
                      </a:cubicBezTo>
                      <a:cubicBezTo>
                        <a:pt x="57" y="306"/>
                        <a:pt x="49" y="292"/>
                        <a:pt x="43" y="277"/>
                      </a:cubicBezTo>
                      <a:cubicBezTo>
                        <a:pt x="35" y="256"/>
                        <a:pt x="21" y="213"/>
                        <a:pt x="21" y="213"/>
                      </a:cubicBezTo>
                      <a:cubicBezTo>
                        <a:pt x="20" y="201"/>
                        <a:pt x="0" y="111"/>
                        <a:pt x="0" y="8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6" name="未知"/>
                <p:cNvSpPr/>
                <p:nvPr/>
              </p:nvSpPr>
              <p:spPr>
                <a:xfrm>
                  <a:off x="549" y="1211"/>
                  <a:ext cx="1083" cy="378"/>
                </a:xfrm>
                <a:custGeom>
                  <a:avLst/>
                  <a:gdLst/>
                  <a:ahLst/>
                  <a:cxnLst>
                    <a:cxn ang="0">
                      <a:pos x="0" y="362"/>
                    </a:cxn>
                    <a:cxn ang="0">
                      <a:pos x="32" y="352"/>
                    </a:cxn>
                    <a:cxn ang="0">
                      <a:pos x="59" y="288"/>
                    </a:cxn>
                    <a:cxn ang="0">
                      <a:pos x="89" y="298"/>
                    </a:cxn>
                    <a:cxn ang="0">
                      <a:pos x="139" y="277"/>
                    </a:cxn>
                    <a:cxn ang="0">
                      <a:pos x="253" y="288"/>
                    </a:cxn>
                    <a:cxn ang="0">
                      <a:pos x="321" y="330"/>
                    </a:cxn>
                    <a:cxn ang="0">
                      <a:pos x="439" y="352"/>
                    </a:cxn>
                    <a:cxn ang="0">
                      <a:pos x="658" y="298"/>
                    </a:cxn>
                    <a:cxn ang="0">
                      <a:pos x="726" y="256"/>
                    </a:cxn>
                    <a:cxn ang="0">
                      <a:pos x="785" y="213"/>
                    </a:cxn>
                    <a:cxn ang="0">
                      <a:pos x="801" y="181"/>
                    </a:cxn>
                    <a:cxn ang="0">
                      <a:pos x="827" y="160"/>
                    </a:cxn>
                    <a:cxn ang="0">
                      <a:pos x="869" y="0"/>
                    </a:cxn>
                  </a:cxnLst>
                  <a:pathLst>
                    <a:path w="1099" h="378">
                      <a:moveTo>
                        <a:pt x="0" y="362"/>
                      </a:moveTo>
                      <a:cubicBezTo>
                        <a:pt x="11" y="359"/>
                        <a:pt x="24" y="360"/>
                        <a:pt x="32" y="352"/>
                      </a:cubicBezTo>
                      <a:cubicBezTo>
                        <a:pt x="50" y="334"/>
                        <a:pt x="75" y="288"/>
                        <a:pt x="75" y="288"/>
                      </a:cubicBezTo>
                      <a:cubicBezTo>
                        <a:pt x="86" y="291"/>
                        <a:pt x="96" y="299"/>
                        <a:pt x="107" y="298"/>
                      </a:cubicBezTo>
                      <a:cubicBezTo>
                        <a:pt x="129" y="295"/>
                        <a:pt x="171" y="277"/>
                        <a:pt x="171" y="277"/>
                      </a:cubicBezTo>
                      <a:cubicBezTo>
                        <a:pt x="221" y="281"/>
                        <a:pt x="271" y="277"/>
                        <a:pt x="320" y="288"/>
                      </a:cubicBezTo>
                      <a:cubicBezTo>
                        <a:pt x="351" y="295"/>
                        <a:pt x="406" y="330"/>
                        <a:pt x="406" y="330"/>
                      </a:cubicBezTo>
                      <a:cubicBezTo>
                        <a:pt x="452" y="378"/>
                        <a:pt x="484" y="361"/>
                        <a:pt x="555" y="352"/>
                      </a:cubicBezTo>
                      <a:cubicBezTo>
                        <a:pt x="649" y="340"/>
                        <a:pt x="739" y="312"/>
                        <a:pt x="832" y="298"/>
                      </a:cubicBezTo>
                      <a:cubicBezTo>
                        <a:pt x="868" y="287"/>
                        <a:pt x="882" y="267"/>
                        <a:pt x="918" y="256"/>
                      </a:cubicBezTo>
                      <a:cubicBezTo>
                        <a:pt x="942" y="240"/>
                        <a:pt x="970" y="231"/>
                        <a:pt x="992" y="213"/>
                      </a:cubicBezTo>
                      <a:cubicBezTo>
                        <a:pt x="1002" y="205"/>
                        <a:pt x="1005" y="190"/>
                        <a:pt x="1014" y="181"/>
                      </a:cubicBezTo>
                      <a:cubicBezTo>
                        <a:pt x="1023" y="172"/>
                        <a:pt x="1035" y="167"/>
                        <a:pt x="1046" y="160"/>
                      </a:cubicBezTo>
                      <a:cubicBezTo>
                        <a:pt x="1076" y="114"/>
                        <a:pt x="1099" y="57"/>
                        <a:pt x="1099" y="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7" name="未知"/>
                <p:cNvSpPr/>
                <p:nvPr/>
              </p:nvSpPr>
              <p:spPr>
                <a:xfrm>
                  <a:off x="805" y="645"/>
                  <a:ext cx="288" cy="182"/>
                </a:xfrm>
                <a:custGeom>
                  <a:avLst/>
                  <a:gdLst/>
                  <a:ahLst/>
                  <a:cxnLst>
                    <a:cxn ang="0">
                      <a:pos x="288" y="0"/>
                    </a:cxn>
                    <a:cxn ang="0">
                      <a:pos x="128" y="128"/>
                    </a:cxn>
                    <a:cxn ang="0">
                      <a:pos x="43" y="171"/>
                    </a:cxn>
                    <a:cxn ang="0">
                      <a:pos x="0" y="182"/>
                    </a:cxn>
                  </a:cxnLst>
                  <a:pathLst>
                    <a:path w="288" h="182">
                      <a:moveTo>
                        <a:pt x="288" y="0"/>
                      </a:moveTo>
                      <a:cubicBezTo>
                        <a:pt x="231" y="39"/>
                        <a:pt x="197" y="106"/>
                        <a:pt x="128" y="128"/>
                      </a:cubicBezTo>
                      <a:cubicBezTo>
                        <a:pt x="91" y="166"/>
                        <a:pt x="117" y="147"/>
                        <a:pt x="43" y="171"/>
                      </a:cubicBezTo>
                      <a:cubicBezTo>
                        <a:pt x="29" y="176"/>
                        <a:pt x="0" y="182"/>
                        <a:pt x="0" y="182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8" name="未知"/>
                <p:cNvSpPr/>
                <p:nvPr/>
              </p:nvSpPr>
              <p:spPr>
                <a:xfrm>
                  <a:off x="763" y="805"/>
                  <a:ext cx="116" cy="2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5" y="107"/>
                    </a:cxn>
                    <a:cxn ang="0">
                      <a:pos x="106" y="267"/>
                    </a:cxn>
                  </a:cxnLst>
                  <a:pathLst>
                    <a:path w="115" h="267">
                      <a:moveTo>
                        <a:pt x="0" y="0"/>
                      </a:moveTo>
                      <a:cubicBezTo>
                        <a:pt x="28" y="38"/>
                        <a:pt x="52" y="74"/>
                        <a:pt x="85" y="107"/>
                      </a:cubicBezTo>
                      <a:cubicBezTo>
                        <a:pt x="116" y="201"/>
                        <a:pt x="106" y="149"/>
                        <a:pt x="106" y="267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39" name="未知"/>
                <p:cNvSpPr/>
                <p:nvPr/>
              </p:nvSpPr>
              <p:spPr>
                <a:xfrm>
                  <a:off x="688" y="1125"/>
                  <a:ext cx="363" cy="242"/>
                </a:xfrm>
                <a:custGeom>
                  <a:avLst/>
                  <a:gdLst/>
                  <a:ahLst/>
                  <a:cxnLst>
                    <a:cxn ang="0">
                      <a:pos x="224" y="0"/>
                    </a:cxn>
                    <a:cxn ang="0">
                      <a:pos x="277" y="32"/>
                    </a:cxn>
                    <a:cxn ang="0">
                      <a:pos x="363" y="139"/>
                    </a:cxn>
                    <a:cxn ang="0">
                      <a:pos x="352" y="182"/>
                    </a:cxn>
                    <a:cxn ang="0">
                      <a:pos x="245" y="224"/>
                    </a:cxn>
                    <a:cxn ang="0">
                      <a:pos x="213" y="235"/>
                    </a:cxn>
                    <a:cxn ang="0">
                      <a:pos x="75" y="203"/>
                    </a:cxn>
                    <a:cxn ang="0">
                      <a:pos x="32" y="160"/>
                    </a:cxn>
                    <a:cxn ang="0">
                      <a:pos x="0" y="128"/>
                    </a:cxn>
                  </a:cxnLst>
                  <a:pathLst>
                    <a:path w="363" h="241">
                      <a:moveTo>
                        <a:pt x="224" y="0"/>
                      </a:moveTo>
                      <a:cubicBezTo>
                        <a:pt x="266" y="44"/>
                        <a:pt x="221" y="4"/>
                        <a:pt x="277" y="32"/>
                      </a:cubicBezTo>
                      <a:cubicBezTo>
                        <a:pt x="322" y="55"/>
                        <a:pt x="347" y="93"/>
                        <a:pt x="363" y="139"/>
                      </a:cubicBezTo>
                      <a:cubicBezTo>
                        <a:pt x="359" y="153"/>
                        <a:pt x="362" y="171"/>
                        <a:pt x="352" y="182"/>
                      </a:cubicBezTo>
                      <a:cubicBezTo>
                        <a:pt x="340" y="196"/>
                        <a:pt x="252" y="222"/>
                        <a:pt x="245" y="224"/>
                      </a:cubicBezTo>
                      <a:cubicBezTo>
                        <a:pt x="234" y="228"/>
                        <a:pt x="213" y="235"/>
                        <a:pt x="213" y="235"/>
                      </a:cubicBezTo>
                      <a:cubicBezTo>
                        <a:pt x="139" y="227"/>
                        <a:pt x="120" y="242"/>
                        <a:pt x="75" y="203"/>
                      </a:cubicBezTo>
                      <a:cubicBezTo>
                        <a:pt x="60" y="190"/>
                        <a:pt x="46" y="174"/>
                        <a:pt x="32" y="160"/>
                      </a:cubicBezTo>
                      <a:cubicBezTo>
                        <a:pt x="21" y="149"/>
                        <a:pt x="0" y="128"/>
                        <a:pt x="0" y="128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0" name="未知"/>
                <p:cNvSpPr/>
                <p:nvPr/>
              </p:nvSpPr>
              <p:spPr>
                <a:xfrm>
                  <a:off x="987" y="763"/>
                  <a:ext cx="181" cy="160"/>
                </a:xfrm>
                <a:custGeom>
                  <a:avLst/>
                  <a:gdLst/>
                  <a:ahLst/>
                  <a:cxnLst>
                    <a:cxn ang="0">
                      <a:pos x="181" y="0"/>
                    </a:cxn>
                    <a:cxn ang="0">
                      <a:pos x="0" y="160"/>
                    </a:cxn>
                  </a:cxnLst>
                  <a:pathLst>
                    <a:path w="181" h="160">
                      <a:moveTo>
                        <a:pt x="181" y="0"/>
                      </a:moveTo>
                      <a:cubicBezTo>
                        <a:pt x="89" y="29"/>
                        <a:pt x="110" y="160"/>
                        <a:pt x="0" y="160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1" name="未知"/>
                <p:cNvSpPr/>
                <p:nvPr/>
              </p:nvSpPr>
              <p:spPr>
                <a:xfrm>
                  <a:off x="1029" y="1008"/>
                  <a:ext cx="203" cy="30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7" y="64"/>
                    </a:cxn>
                    <a:cxn ang="0">
                      <a:pos x="203" y="181"/>
                    </a:cxn>
                    <a:cxn ang="0">
                      <a:pos x="139" y="309"/>
                    </a:cxn>
                  </a:cxnLst>
                  <a:pathLst>
                    <a:path w="203" h="309">
                      <a:moveTo>
                        <a:pt x="0" y="0"/>
                      </a:moveTo>
                      <a:cubicBezTo>
                        <a:pt x="77" y="52"/>
                        <a:pt x="41" y="32"/>
                        <a:pt x="107" y="64"/>
                      </a:cubicBezTo>
                      <a:cubicBezTo>
                        <a:pt x="140" y="114"/>
                        <a:pt x="174" y="123"/>
                        <a:pt x="203" y="181"/>
                      </a:cubicBezTo>
                      <a:cubicBezTo>
                        <a:pt x="187" y="255"/>
                        <a:pt x="198" y="281"/>
                        <a:pt x="139" y="309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2" name="未知"/>
                <p:cNvSpPr/>
                <p:nvPr/>
              </p:nvSpPr>
              <p:spPr>
                <a:xfrm>
                  <a:off x="528" y="1632"/>
                  <a:ext cx="2475" cy="4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7" y="139"/>
                    </a:cxn>
                    <a:cxn ang="0">
                      <a:pos x="118" y="171"/>
                    </a:cxn>
                    <a:cxn ang="0">
                      <a:pos x="182" y="192"/>
                    </a:cxn>
                    <a:cxn ang="0">
                      <a:pos x="214" y="214"/>
                    </a:cxn>
                    <a:cxn ang="0">
                      <a:pos x="256" y="224"/>
                    </a:cxn>
                    <a:cxn ang="0">
                      <a:pos x="278" y="256"/>
                    </a:cxn>
                    <a:cxn ang="0">
                      <a:pos x="384" y="299"/>
                    </a:cxn>
                    <a:cxn ang="0">
                      <a:pos x="587" y="406"/>
                    </a:cxn>
                    <a:cxn ang="0">
                      <a:pos x="747" y="416"/>
                    </a:cxn>
                    <a:cxn ang="0">
                      <a:pos x="1366" y="363"/>
                    </a:cxn>
                    <a:cxn ang="0">
                      <a:pos x="1408" y="342"/>
                    </a:cxn>
                    <a:cxn ang="0">
                      <a:pos x="1430" y="320"/>
                    </a:cxn>
                    <a:cxn ang="0">
                      <a:pos x="1728" y="267"/>
                    </a:cxn>
                    <a:cxn ang="0">
                      <a:pos x="1888" y="224"/>
                    </a:cxn>
                    <a:cxn ang="0">
                      <a:pos x="2358" y="267"/>
                    </a:cxn>
                    <a:cxn ang="0">
                      <a:pos x="2475" y="299"/>
                    </a:cxn>
                  </a:cxnLst>
                  <a:pathLst>
                    <a:path w="2475" h="416">
                      <a:moveTo>
                        <a:pt x="0" y="0"/>
                      </a:moveTo>
                      <a:cubicBezTo>
                        <a:pt x="16" y="47"/>
                        <a:pt x="71" y="103"/>
                        <a:pt x="107" y="139"/>
                      </a:cubicBezTo>
                      <a:cubicBezTo>
                        <a:pt x="111" y="150"/>
                        <a:pt x="109" y="164"/>
                        <a:pt x="118" y="171"/>
                      </a:cubicBezTo>
                      <a:cubicBezTo>
                        <a:pt x="136" y="184"/>
                        <a:pt x="182" y="192"/>
                        <a:pt x="182" y="192"/>
                      </a:cubicBezTo>
                      <a:cubicBezTo>
                        <a:pt x="193" y="199"/>
                        <a:pt x="202" y="209"/>
                        <a:pt x="214" y="214"/>
                      </a:cubicBezTo>
                      <a:cubicBezTo>
                        <a:pt x="227" y="220"/>
                        <a:pt x="244" y="216"/>
                        <a:pt x="256" y="224"/>
                      </a:cubicBezTo>
                      <a:cubicBezTo>
                        <a:pt x="267" y="231"/>
                        <a:pt x="268" y="248"/>
                        <a:pt x="278" y="256"/>
                      </a:cubicBezTo>
                      <a:cubicBezTo>
                        <a:pt x="294" y="268"/>
                        <a:pt x="364" y="294"/>
                        <a:pt x="384" y="299"/>
                      </a:cubicBezTo>
                      <a:cubicBezTo>
                        <a:pt x="449" y="342"/>
                        <a:pt x="504" y="397"/>
                        <a:pt x="587" y="406"/>
                      </a:cubicBezTo>
                      <a:cubicBezTo>
                        <a:pt x="640" y="411"/>
                        <a:pt x="694" y="413"/>
                        <a:pt x="747" y="416"/>
                      </a:cubicBezTo>
                      <a:cubicBezTo>
                        <a:pt x="958" y="406"/>
                        <a:pt x="1154" y="372"/>
                        <a:pt x="1366" y="363"/>
                      </a:cubicBezTo>
                      <a:cubicBezTo>
                        <a:pt x="1380" y="356"/>
                        <a:pt x="1395" y="351"/>
                        <a:pt x="1408" y="342"/>
                      </a:cubicBezTo>
                      <a:cubicBezTo>
                        <a:pt x="1417" y="336"/>
                        <a:pt x="1421" y="325"/>
                        <a:pt x="1430" y="320"/>
                      </a:cubicBezTo>
                      <a:cubicBezTo>
                        <a:pt x="1501" y="278"/>
                        <a:pt x="1657" y="273"/>
                        <a:pt x="1728" y="267"/>
                      </a:cubicBezTo>
                      <a:cubicBezTo>
                        <a:pt x="1782" y="253"/>
                        <a:pt x="1833" y="235"/>
                        <a:pt x="1888" y="224"/>
                      </a:cubicBezTo>
                      <a:cubicBezTo>
                        <a:pt x="2093" y="232"/>
                        <a:pt x="2177" y="246"/>
                        <a:pt x="2358" y="267"/>
                      </a:cubicBezTo>
                      <a:cubicBezTo>
                        <a:pt x="2389" y="277"/>
                        <a:pt x="2440" y="299"/>
                        <a:pt x="2475" y="299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3" name="未知"/>
                <p:cNvSpPr/>
                <p:nvPr/>
              </p:nvSpPr>
              <p:spPr>
                <a:xfrm>
                  <a:off x="624" y="1563"/>
                  <a:ext cx="139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5" y="64"/>
                    </a:cxn>
                    <a:cxn ang="0">
                      <a:pos x="139" y="128"/>
                    </a:cxn>
                    <a:cxn ang="0">
                      <a:pos x="128" y="213"/>
                    </a:cxn>
                    <a:cxn ang="0">
                      <a:pos x="107" y="245"/>
                    </a:cxn>
                    <a:cxn ang="0">
                      <a:pos x="96" y="277"/>
                    </a:cxn>
                  </a:cxnLst>
                  <a:pathLst>
                    <a:path w="139" h="277">
                      <a:moveTo>
                        <a:pt x="0" y="0"/>
                      </a:moveTo>
                      <a:cubicBezTo>
                        <a:pt x="45" y="14"/>
                        <a:pt x="45" y="30"/>
                        <a:pt x="75" y="64"/>
                      </a:cubicBezTo>
                      <a:cubicBezTo>
                        <a:pt x="95" y="86"/>
                        <a:pt x="139" y="128"/>
                        <a:pt x="139" y="128"/>
                      </a:cubicBezTo>
                      <a:cubicBezTo>
                        <a:pt x="135" y="156"/>
                        <a:pt x="136" y="185"/>
                        <a:pt x="128" y="213"/>
                      </a:cubicBezTo>
                      <a:cubicBezTo>
                        <a:pt x="125" y="225"/>
                        <a:pt x="113" y="234"/>
                        <a:pt x="107" y="245"/>
                      </a:cubicBezTo>
                      <a:cubicBezTo>
                        <a:pt x="102" y="255"/>
                        <a:pt x="96" y="277"/>
                        <a:pt x="96" y="277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4" name="未知"/>
                <p:cNvSpPr/>
                <p:nvPr/>
              </p:nvSpPr>
              <p:spPr>
                <a:xfrm>
                  <a:off x="868" y="1787"/>
                  <a:ext cx="12" cy="74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" y="74"/>
                    </a:cxn>
                  </a:cxnLst>
                  <a:pathLst>
                    <a:path w="12" h="74">
                      <a:moveTo>
                        <a:pt x="12" y="0"/>
                      </a:moveTo>
                      <a:cubicBezTo>
                        <a:pt x="0" y="67"/>
                        <a:pt x="1" y="42"/>
                        <a:pt x="1" y="74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5" name="未知"/>
                <p:cNvSpPr/>
                <p:nvPr/>
              </p:nvSpPr>
              <p:spPr>
                <a:xfrm>
                  <a:off x="960" y="1808"/>
                  <a:ext cx="16" cy="75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5" y="75"/>
                    </a:cxn>
                  </a:cxnLst>
                  <a:pathLst>
                    <a:path w="16" h="75">
                      <a:moveTo>
                        <a:pt x="16" y="0"/>
                      </a:moveTo>
                      <a:cubicBezTo>
                        <a:pt x="0" y="46"/>
                        <a:pt x="5" y="21"/>
                        <a:pt x="5" y="75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46" name="未知"/>
                <p:cNvSpPr/>
                <p:nvPr/>
              </p:nvSpPr>
              <p:spPr>
                <a:xfrm>
                  <a:off x="1339" y="1008"/>
                  <a:ext cx="98" cy="45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96"/>
                    </a:cxn>
                    <a:cxn ang="0">
                      <a:pos x="53" y="160"/>
                    </a:cxn>
                    <a:cxn ang="0">
                      <a:pos x="74" y="192"/>
                    </a:cxn>
                    <a:cxn ang="0">
                      <a:pos x="53" y="459"/>
                    </a:cxn>
                  </a:cxnLst>
                  <a:pathLst>
                    <a:path w="98" h="459">
                      <a:moveTo>
                        <a:pt x="0" y="0"/>
                      </a:moveTo>
                      <a:cubicBezTo>
                        <a:pt x="3" y="32"/>
                        <a:pt x="0" y="65"/>
                        <a:pt x="10" y="96"/>
                      </a:cubicBezTo>
                      <a:cubicBezTo>
                        <a:pt x="18" y="120"/>
                        <a:pt x="39" y="139"/>
                        <a:pt x="53" y="160"/>
                      </a:cubicBezTo>
                      <a:cubicBezTo>
                        <a:pt x="60" y="171"/>
                        <a:pt x="74" y="192"/>
                        <a:pt x="74" y="192"/>
                      </a:cubicBezTo>
                      <a:cubicBezTo>
                        <a:pt x="98" y="284"/>
                        <a:pt x="53" y="367"/>
                        <a:pt x="53" y="459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347" name="未知"/>
              <p:cNvSpPr/>
              <p:nvPr/>
            </p:nvSpPr>
            <p:spPr>
              <a:xfrm>
                <a:off x="1344" y="144"/>
                <a:ext cx="341" cy="119"/>
              </a:xfrm>
              <a:custGeom>
                <a:avLst/>
                <a:gdLst/>
                <a:ahLst/>
                <a:cxnLst>
                  <a:cxn ang="0">
                    <a:pos x="149" y="108"/>
                  </a:cxn>
                  <a:cxn ang="0">
                    <a:pos x="0" y="33"/>
                  </a:cxn>
                  <a:cxn ang="0">
                    <a:pos x="299" y="22"/>
                  </a:cxn>
                  <a:cxn ang="0">
                    <a:pos x="341" y="54"/>
                  </a:cxn>
                </a:cxnLst>
                <a:pathLst>
                  <a:path w="341" h="119">
                    <a:moveTo>
                      <a:pt x="149" y="108"/>
                    </a:moveTo>
                    <a:cubicBezTo>
                      <a:pt x="37" y="98"/>
                      <a:pt x="30" y="119"/>
                      <a:pt x="0" y="33"/>
                    </a:cubicBezTo>
                    <a:cubicBezTo>
                      <a:pt x="97" y="0"/>
                      <a:pt x="199" y="15"/>
                      <a:pt x="299" y="22"/>
                    </a:cubicBezTo>
                    <a:cubicBezTo>
                      <a:pt x="325" y="50"/>
                      <a:pt x="311" y="40"/>
                      <a:pt x="341" y="54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348" name="未知"/>
            <p:cNvSpPr/>
            <p:nvPr/>
          </p:nvSpPr>
          <p:spPr>
            <a:xfrm>
              <a:off x="2928" y="2544"/>
              <a:ext cx="235" cy="160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1" y="8"/>
                </a:cxn>
                <a:cxn ang="0">
                  <a:pos x="1" y="10"/>
                </a:cxn>
                <a:cxn ang="0">
                  <a:pos x="0" y="7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0"/>
                </a:cxn>
              </a:cxnLst>
              <a:pathLst>
                <a:path w="352" h="192">
                  <a:moveTo>
                    <a:pt x="352" y="53"/>
                  </a:moveTo>
                  <a:cubicBezTo>
                    <a:pt x="292" y="57"/>
                    <a:pt x="225" y="37"/>
                    <a:pt x="171" y="64"/>
                  </a:cubicBezTo>
                  <a:cubicBezTo>
                    <a:pt x="145" y="77"/>
                    <a:pt x="174" y="124"/>
                    <a:pt x="160" y="149"/>
                  </a:cubicBezTo>
                  <a:cubicBezTo>
                    <a:pt x="147" y="171"/>
                    <a:pt x="96" y="192"/>
                    <a:pt x="96" y="192"/>
                  </a:cubicBezTo>
                  <a:cubicBezTo>
                    <a:pt x="18" y="179"/>
                    <a:pt x="24" y="187"/>
                    <a:pt x="0" y="117"/>
                  </a:cubicBezTo>
                  <a:cubicBezTo>
                    <a:pt x="5" y="88"/>
                    <a:pt x="4" y="43"/>
                    <a:pt x="32" y="21"/>
                  </a:cubicBezTo>
                  <a:cubicBezTo>
                    <a:pt x="41" y="14"/>
                    <a:pt x="54" y="16"/>
                    <a:pt x="64" y="11"/>
                  </a:cubicBezTo>
                  <a:cubicBezTo>
                    <a:pt x="69" y="9"/>
                    <a:pt x="71" y="4"/>
                    <a:pt x="75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9" name="Rectangle 65"/>
            <p:cNvSpPr/>
            <p:nvPr/>
          </p:nvSpPr>
          <p:spPr>
            <a:xfrm>
              <a:off x="3168" y="2544"/>
              <a:ext cx="240" cy="96"/>
            </a:xfrm>
            <a:prstGeom prst="rect">
              <a:avLst/>
            </a:prstGeom>
            <a:solidFill>
              <a:srgbClr val="FFFF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50" name="Rectangle 66"/>
            <p:cNvSpPr/>
            <p:nvPr/>
          </p:nvSpPr>
          <p:spPr>
            <a:xfrm>
              <a:off x="3312" y="2544"/>
              <a:ext cx="48" cy="96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51" name="Rectangle 67"/>
            <p:cNvSpPr/>
            <p:nvPr/>
          </p:nvSpPr>
          <p:spPr>
            <a:xfrm>
              <a:off x="3216" y="2544"/>
              <a:ext cx="48" cy="96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52" name="Line 68"/>
            <p:cNvSpPr/>
            <p:nvPr/>
          </p:nvSpPr>
          <p:spPr>
            <a:xfrm flipH="1">
              <a:off x="2496" y="2592"/>
              <a:ext cx="912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53" name="Text Box 72"/>
            <p:cNvSpPr txBox="1"/>
            <p:nvPr/>
          </p:nvSpPr>
          <p:spPr>
            <a:xfrm>
              <a:off x="3840" y="2160"/>
              <a:ext cx="33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  <a:endParaRPr lang="en-US" altLang="zh-CN" sz="32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55327" name="Text Box 31"/>
          <p:cNvSpPr txBox="1"/>
          <p:nvPr/>
        </p:nvSpPr>
        <p:spPr>
          <a:xfrm>
            <a:off x="6055678" y="2880995"/>
            <a:ext cx="43434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受到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向右的拉力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F</a:t>
            </a:r>
            <a:r>
              <a:rPr lang="en-US" altLang="zh-CN" sz="3200" b="1" baseline="-18000">
                <a:latin typeface="楷体_GB2312" pitchFamily="49" charset="-122"/>
                <a:ea typeface="楷体_GB2312" pitchFamily="49" charset="-122"/>
              </a:rPr>
              <a:t>1</a:t>
            </a:r>
            <a:endParaRPr lang="en-US" altLang="zh-CN" sz="3200" b="1" baseline="-180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5365" name="Text Box 69"/>
          <p:cNvSpPr txBox="1"/>
          <p:nvPr/>
        </p:nvSpPr>
        <p:spPr>
          <a:xfrm>
            <a:off x="1293813" y="4898390"/>
            <a:ext cx="387508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受到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向左的拉力</a:t>
            </a:r>
            <a:r>
              <a:rPr lang="en-US" altLang="zh-CN" sz="3200" b="1">
                <a:latin typeface="楷体_GB2312" pitchFamily="49" charset="-122"/>
                <a:ea typeface="楷体_GB2312" pitchFamily="49" charset="-122"/>
              </a:rPr>
              <a:t>F</a:t>
            </a:r>
            <a:r>
              <a:rPr lang="en-US" altLang="zh-CN" sz="3200" b="1" baseline="-18000">
                <a:latin typeface="楷体_GB2312" pitchFamily="49" charset="-122"/>
                <a:ea typeface="楷体_GB2312" pitchFamily="49" charset="-122"/>
              </a:rPr>
              <a:t>2</a:t>
            </a:r>
            <a:endParaRPr lang="en-US" altLang="zh-CN" sz="3200" b="1" baseline="-180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73" grpId="0"/>
      <p:bldP spid="55327" grpId="0"/>
      <p:bldP spid="553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/>
          <p:nvPr/>
        </p:nvSpPr>
        <p:spPr>
          <a:xfrm>
            <a:off x="400050" y="1061720"/>
            <a:ext cx="67348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方法二、用力传感器来研究</a:t>
            </a:r>
            <a:endParaRPr lang="zh-CN" altLang="en-US" sz="32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8485" y="2038350"/>
            <a:ext cx="3286125" cy="21761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735" y="774065"/>
            <a:ext cx="5587365" cy="42570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0050" y="5173345"/>
            <a:ext cx="994537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结论</a:t>
            </a:r>
            <a:r>
              <a:rPr lang="en-US" alt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1   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作用力与反作用力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总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是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大小相等，方向相反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。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</p:txBody>
      </p:sp>
      <p:sp>
        <p:nvSpPr>
          <p:cNvPr id="57347" name="Rectangle 3"/>
          <p:cNvSpPr txBox="1">
            <a:spLocks noGrp="1"/>
          </p:cNvSpPr>
          <p:nvPr/>
        </p:nvSpPr>
        <p:spPr>
          <a:xfrm>
            <a:off x="400050" y="5908675"/>
            <a:ext cx="11316970" cy="5835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结论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2  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作用力与反作用力</a:t>
            </a:r>
            <a:r>
              <a:rPr lang="zh-CN" sz="3200" b="1">
                <a:solidFill>
                  <a:srgbClr val="FF0000"/>
                </a:solidFill>
                <a:sym typeface="+mn-ea"/>
              </a:rPr>
              <a:t>同时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产生、</a:t>
            </a:r>
            <a:r>
              <a:rPr lang="zh-CN" sz="3200" b="1">
                <a:solidFill>
                  <a:srgbClr val="FF0000"/>
                </a:solidFill>
                <a:sym typeface="+mn-ea"/>
              </a:rPr>
              <a:t>同时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消失、</a:t>
            </a:r>
            <a:r>
              <a:rPr lang="zh-CN" sz="3200" b="1">
                <a:solidFill>
                  <a:srgbClr val="FF0000"/>
                </a:solidFill>
                <a:sym typeface="+mn-ea"/>
              </a:rPr>
              <a:t>同</a:t>
            </a:r>
            <a:r>
              <a:rPr lang="zh-CN" sz="3200" b="1">
                <a:solidFill>
                  <a:srgbClr val="FF0000"/>
                </a:solidFill>
                <a:sym typeface="+mn-ea"/>
              </a:rPr>
              <a:t>步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sym typeface="+mn-ea"/>
              </a:rPr>
              <a:t>变化。</a:t>
            </a:r>
            <a:endParaRPr lang="zh-CN" sz="3200" b="1">
              <a:solidFill>
                <a:schemeClr val="tx1">
                  <a:lumMod val="95000"/>
                  <a:lumOff val="5000"/>
                </a:schemeClr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7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/>
          <p:nvPr/>
        </p:nvSpPr>
        <p:spPr>
          <a:xfrm>
            <a:off x="63500" y="968375"/>
            <a:ext cx="49530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Tahoma" panose="020B0604030504040204" pitchFamily="34" charset="0"/>
                <a:ea typeface="隶书" panose="02010509060101010101" pitchFamily="49" charset="-122"/>
              </a:rPr>
              <a:t>三、牛顿第三定律</a:t>
            </a:r>
            <a:endParaRPr lang="zh-CN" altLang="en-US" sz="4000" b="1"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69635" name="Text Box 3"/>
          <p:cNvSpPr txBox="1"/>
          <p:nvPr/>
        </p:nvSpPr>
        <p:spPr>
          <a:xfrm>
            <a:off x="63500" y="1867535"/>
            <a:ext cx="11757025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latin typeface="Tahoma" panose="020B0604030504040204" pitchFamily="34" charset="0"/>
                <a:ea typeface="宋体" panose="02010600030101010101" pitchFamily="2" charset="-122"/>
              </a:rPr>
              <a:t> 1. </a:t>
            </a:r>
            <a:r>
              <a:rPr lang="zh-CN" altLang="en-US" sz="4000" b="1">
                <a:latin typeface="Tahoma" panose="020B0604030504040204" pitchFamily="34" charset="0"/>
                <a:ea typeface="宋体" panose="02010600030101010101" pitchFamily="2" charset="-122"/>
              </a:rPr>
              <a:t>内容：</a:t>
            </a:r>
            <a:r>
              <a:rPr lang="en-US" altLang="zh-CN" sz="4000" b="1">
                <a:latin typeface="Tahoma" panose="020B060403050404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4000" b="1">
                <a:latin typeface="Tahoma" panose="020B0604030504040204" pitchFamily="34" charset="0"/>
                <a:ea typeface="宋体" panose="02010600030101010101" pitchFamily="2" charset="-122"/>
              </a:rPr>
              <a:t>两个物体间的作用力与反作用力</a:t>
            </a:r>
            <a:r>
              <a:rPr lang="zh-CN" altLang="en-US" sz="4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ahoma" panose="020B0604030504040204" pitchFamily="34" charset="0"/>
                <a:ea typeface="宋体" panose="02010600030101010101" pitchFamily="2" charset="-122"/>
              </a:rPr>
              <a:t>总是</a:t>
            </a:r>
            <a:r>
              <a:rPr lang="zh-CN" altLang="en-US" sz="4000" b="1">
                <a:solidFill>
                  <a:srgbClr val="FF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大小相等，方向相反，作用在一条直线上。</a:t>
            </a:r>
            <a:endParaRPr lang="zh-CN" altLang="en-US" sz="4000" b="1">
              <a:solidFill>
                <a:srgbClr val="FF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2532" name="矩形 4"/>
          <p:cNvSpPr/>
          <p:nvPr/>
        </p:nvSpPr>
        <p:spPr>
          <a:xfrm>
            <a:off x="304800" y="3657600"/>
            <a:ext cx="73914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数学表达式：</a:t>
            </a:r>
            <a:endParaRPr lang="en-US" altLang="zh-CN" sz="4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400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endParaRPr lang="en-US" altLang="zh-CN" sz="4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" y="4470400"/>
            <a:ext cx="6705600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F= -F’  </a:t>
            </a:r>
            <a:r>
              <a:rPr lang="en-US" altLang="zh-CN" sz="4000">
                <a:latin typeface="Times New Roman" panose="02020603050405020304" pitchFamily="18" charset="0"/>
                <a:ea typeface="宋体" panose="02010600030101010101" pitchFamily="2" charset="-122"/>
              </a:rPr>
              <a:t>( “ </a:t>
            </a:r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4000">
                <a:latin typeface="Times New Roman" panose="02020603050405020304" pitchFamily="18" charset="0"/>
                <a:ea typeface="宋体" panose="02010600030101010101" pitchFamily="2" charset="-122"/>
              </a:rPr>
              <a:t> ”</a:t>
            </a:r>
            <a:r>
              <a:rPr lang="zh-CN" altLang="en-US" sz="4000">
                <a:latin typeface="Times New Roman" panose="02020603050405020304" pitchFamily="18" charset="0"/>
                <a:ea typeface="宋体" panose="02010600030101010101" pitchFamily="2" charset="-122"/>
              </a:rPr>
              <a:t>表示方向相反</a:t>
            </a:r>
            <a:r>
              <a:rPr lang="en-US" altLang="zh-CN" sz="400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4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/>
      <p:bldP spid="2253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/>
        </p:nvSpPr>
        <p:spPr>
          <a:xfrm>
            <a:off x="201930" y="5322570"/>
            <a:ext cx="10984230" cy="1143000"/>
          </a:xfrm>
          <a:prstGeom prst="rect">
            <a:avLst/>
          </a:prstGeo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rgbClr val="FFC8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500" b="1">
                <a:solidFill>
                  <a:srgbClr val="FFC800"/>
                </a:solidFill>
                <a:latin typeface="Corbel" panose="020B0503020204020204" pitchFamily="34" charset="0"/>
                <a:ea typeface="华文楷体" panose="0201060004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结论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    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作用力与反作用力一定是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同种性质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的力</a:t>
            </a: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325" name="Rectangle 5"/>
          <p:cNvSpPr/>
          <p:nvPr/>
        </p:nvSpPr>
        <p:spPr>
          <a:xfrm>
            <a:off x="9617075" y="1789748"/>
            <a:ext cx="906463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弹力</a:t>
            </a:r>
            <a:endParaRPr lang="zh-CN" altLang="en-US" sz="2800" b="1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26" name="Rectangle 6"/>
          <p:cNvSpPr/>
          <p:nvPr/>
        </p:nvSpPr>
        <p:spPr>
          <a:xfrm>
            <a:off x="9919335" y="2790508"/>
            <a:ext cx="1266825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摩擦力</a:t>
            </a:r>
            <a:endParaRPr lang="zh-CN" altLang="en-US" sz="2800" b="1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28" name="Rectangle 8"/>
          <p:cNvSpPr/>
          <p:nvPr/>
        </p:nvSpPr>
        <p:spPr>
          <a:xfrm>
            <a:off x="9919335" y="4021138"/>
            <a:ext cx="12553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电磁力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5" name="Rectangle 11"/>
          <p:cNvSpPr/>
          <p:nvPr/>
        </p:nvSpPr>
        <p:spPr>
          <a:xfrm>
            <a:off x="3859530" y="2913698"/>
            <a:ext cx="7907338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）作用力是</a:t>
            </a:r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摩擦力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，反作用力也是</a:t>
            </a:r>
            <a:r>
              <a:rPr lang="zh-CN" altLang="en-US" sz="2800" b="1" u="sng">
                <a:latin typeface="Arial" panose="020B0604020202020204" pitchFamily="34" charset="0"/>
                <a:ea typeface="宋体" panose="02010600030101010101" pitchFamily="2" charset="-122"/>
              </a:rPr>
              <a:t>              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6" name="Rectangle 12"/>
          <p:cNvSpPr/>
          <p:nvPr/>
        </p:nvSpPr>
        <p:spPr>
          <a:xfrm>
            <a:off x="3859530" y="1911668"/>
            <a:ext cx="7646988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）作用力是</a:t>
            </a:r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弹力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，反作用力也是</a:t>
            </a:r>
            <a:r>
              <a:rPr lang="zh-CN" altLang="en-US" sz="2800" b="1" u="sng">
                <a:latin typeface="Arial" panose="020B0604020202020204" pitchFamily="34" charset="0"/>
                <a:ea typeface="宋体" panose="02010600030101010101" pitchFamily="2" charset="-122"/>
              </a:rPr>
              <a:t>               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34" name="Rectangle 14"/>
          <p:cNvSpPr/>
          <p:nvPr/>
        </p:nvSpPr>
        <p:spPr>
          <a:xfrm>
            <a:off x="6406515" y="4670108"/>
            <a:ext cx="1295400" cy="6524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</a:pP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endParaRPr lang="en-US" altLang="zh-CN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8" name="Rectangle 15"/>
          <p:cNvSpPr/>
          <p:nvPr/>
        </p:nvSpPr>
        <p:spPr>
          <a:xfrm>
            <a:off x="3859530" y="4148455"/>
            <a:ext cx="75171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）作用力是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电</a:t>
            </a:r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磁力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，反作用力也是</a:t>
            </a:r>
            <a:r>
              <a:rPr lang="zh-CN" altLang="en-US" sz="2800" b="1" u="sng">
                <a:latin typeface="Arial" panose="020B0604020202020204" pitchFamily="34" charset="0"/>
                <a:ea typeface="宋体" panose="02010600030101010101" pitchFamily="2" charset="-122"/>
              </a:rPr>
              <a:t>           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65735" y="647065"/>
            <a:ext cx="8915400" cy="1143000"/>
          </a:xfrm>
          <a:prstGeom prst="rect">
            <a:avLst/>
          </a:prstGeom>
        </p:spPr>
        <p:txBody>
          <a:bodyPr rIns="4572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R="0" defTabSz="914400" fontAlgn="auto">
              <a:spcAft>
                <a:spcPct val="0"/>
              </a:spcAft>
              <a:buClrTx/>
              <a:buSzTx/>
              <a:defRPr/>
            </a:pPr>
            <a:r>
              <a:rPr kumimoji="0" lang="zh-CN" altLang="en-US" sz="3200" b="1" kern="1200" cap="none" spc="0" normalizeH="0" baseline="0" noProof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思考</a:t>
            </a:r>
            <a:r>
              <a:rPr kumimoji="0" lang="en-US" altLang="zh-CN" sz="3200" b="1" kern="1200" cap="none" spc="0" normalizeH="0" baseline="0" noProof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200" b="1" kern="1200" cap="none" spc="0" normalizeH="0" baseline="0" noProof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：一对作用力与反作用力的</a:t>
            </a:r>
            <a:r>
              <a:rPr kumimoji="0" lang="zh-CN" altLang="en-US" sz="3200" b="1" kern="1200" cap="none" spc="0" normalizeH="0" baseline="0" noProof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性质</a:t>
            </a:r>
            <a:r>
              <a:rPr kumimoji="0" lang="zh-CN" altLang="en-US" sz="3200" b="1" kern="1200" cap="none" spc="0" normalizeH="0" baseline="0" noProof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相同吗？</a:t>
            </a:r>
            <a:endParaRPr kumimoji="0" lang="zh-CN" altLang="en-US" sz="3200" b="1" kern="1200" cap="none" spc="0" normalizeH="0" baseline="0" noProof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8470" y="1616075"/>
            <a:ext cx="2009775" cy="11156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70" y="2876550"/>
            <a:ext cx="1816735" cy="1104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70" y="4021455"/>
            <a:ext cx="1888490" cy="7759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/>
    </p:bldLst>
  </p:timing>
</p:sld>
</file>

<file path=ppt/tags/tag1.xml><?xml version="1.0" encoding="utf-8"?>
<p:tagLst xmlns:p="http://schemas.openxmlformats.org/presentationml/2006/main">
  <p:tag name="KSO_WM_UNIT_TABLE_BEAUTIFY" val="smartTable{dd651a7d-b4cd-4604-b616-17bf8d8c240c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2565</Words>
  <Application>WPS 演示</Application>
  <PresentationFormat>宽屏</PresentationFormat>
  <Paragraphs>346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50" baseType="lpstr">
      <vt:lpstr>Arial</vt:lpstr>
      <vt:lpstr>宋体</vt:lpstr>
      <vt:lpstr>Wingdings</vt:lpstr>
      <vt:lpstr>字魂27号-布丁体</vt:lpstr>
      <vt:lpstr>Times New Roman</vt:lpstr>
      <vt:lpstr>Tahoma</vt:lpstr>
      <vt:lpstr>黑体</vt:lpstr>
      <vt:lpstr>隶书</vt:lpstr>
      <vt:lpstr>楷体_GB2312</vt:lpstr>
      <vt:lpstr>新宋体</vt:lpstr>
      <vt:lpstr>Corbel</vt:lpstr>
      <vt:lpstr>华文楷体</vt:lpstr>
      <vt:lpstr>Wingdings 2</vt:lpstr>
      <vt:lpstr>Calibri</vt:lpstr>
      <vt:lpstr>微软雅黑</vt:lpstr>
      <vt:lpstr>Arial Unicode MS</vt:lpstr>
      <vt:lpstr>Comic Sans MS</vt:lpstr>
      <vt:lpstr>华文中宋</vt:lpstr>
      <vt:lpstr>华文行楷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一、物体的受力分析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nini304</cp:lastModifiedBy>
  <cp:revision>71</cp:revision>
  <dcterms:created xsi:type="dcterms:W3CDTF">2019-01-12T04:39:00Z</dcterms:created>
  <dcterms:modified xsi:type="dcterms:W3CDTF">2020-11-02T01:19:37Z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2052-11.1.0.10072</vt:lpwstr>
  </property>
</Properties>
</file>