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72" r:id="rId2"/>
    <p:sldId id="839" r:id="rId3"/>
    <p:sldId id="840" r:id="rId4"/>
    <p:sldId id="995" r:id="rId5"/>
    <p:sldId id="916" r:id="rId6"/>
    <p:sldId id="913" r:id="rId7"/>
    <p:sldId id="994" r:id="rId8"/>
    <p:sldId id="996" r:id="rId9"/>
    <p:sldId id="997" r:id="rId10"/>
    <p:sldId id="845" r:id="rId11"/>
    <p:sldId id="846" r:id="rId12"/>
    <p:sldId id="847" r:id="rId13"/>
    <p:sldId id="848" r:id="rId14"/>
    <p:sldId id="849" r:id="rId15"/>
    <p:sldId id="850" r:id="rId16"/>
    <p:sldId id="852" r:id="rId17"/>
    <p:sldId id="868" r:id="rId18"/>
    <p:sldId id="998" r:id="rId19"/>
    <p:sldId id="999" r:id="rId20"/>
    <p:sldId id="856" r:id="rId21"/>
    <p:sldId id="1000" r:id="rId22"/>
    <p:sldId id="1001" r:id="rId23"/>
    <p:sldId id="919" r:id="rId24"/>
    <p:sldId id="1002" r:id="rId25"/>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1">
          <p15:clr>
            <a:srgbClr val="A4A3A4"/>
          </p15:clr>
        </p15:guide>
        <p15:guide id="2" pos="384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00B050"/>
    <a:srgbClr val="0000FF"/>
    <a:srgbClr val="A6A6A6"/>
    <a:srgbClr val="7BC14A"/>
    <a:srgbClr val="FF9900"/>
    <a:srgbClr val="DB4313"/>
    <a:srgbClr val="0099CC"/>
    <a:srgbClr val="FCFCFC"/>
    <a:srgbClr val="FFF2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47" autoAdjust="0"/>
    <p:restoredTop sz="96429" autoAdjust="0"/>
  </p:normalViewPr>
  <p:slideViewPr>
    <p:cSldViewPr>
      <p:cViewPr>
        <p:scale>
          <a:sx n="66" d="100"/>
          <a:sy n="66" d="100"/>
        </p:scale>
        <p:origin x="-660" y="-966"/>
      </p:cViewPr>
      <p:guideLst>
        <p:guide orient="horz" pos="2161"/>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2020/11/4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 xmlns:p14="http://schemas.microsoft.com/office/powerpoint/2010/main"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2020/11/4</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 xmlns:p14="http://schemas.microsoft.com/office/powerpoint/2010/main"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1741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a:p>
        </p:txBody>
      </p:sp>
      <p:sp>
        <p:nvSpPr>
          <p:cNvPr id="17411"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C3E83408-13E1-4429-91FB-2C4E73E5E907}" type="slidenum">
              <a:rPr lang="zh-CN" altLang="en-US">
                <a:solidFill>
                  <a:prstClr val="black"/>
                </a:solidFill>
              </a:rPr>
              <a:pPr defTabSz="1217295" fontAlgn="base">
                <a:spcBef>
                  <a:spcPct val="0"/>
                </a:spcBef>
                <a:spcAft>
                  <a:spcPct val="0"/>
                </a:spcAft>
                <a:defRPr/>
              </a:pPr>
              <a:t>1</a:t>
            </a:fld>
            <a:endParaRPr lang="en-US" altLang="zh-CN" dirty="0">
              <a:solidFill>
                <a:prstClr val="black"/>
              </a:solidFill>
            </a:endParaRPr>
          </a:p>
        </p:txBody>
      </p:sp>
    </p:spTree>
    <p:extLst>
      <p:ext uri="{BB962C8B-B14F-4D97-AF65-F5344CB8AC3E}">
        <p14:creationId xmlns="" xmlns:p14="http://schemas.microsoft.com/office/powerpoint/2010/main" val="2285203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pPr defTabSz="1217295" fontAlgn="base">
                <a:spcBef>
                  <a:spcPct val="0"/>
                </a:spcBef>
                <a:spcAft>
                  <a:spcPct val="0"/>
                </a:spcAft>
                <a:defRPr/>
              </a:pPr>
              <a:t>2</a:t>
            </a:fld>
            <a:endParaRPr lang="en-US" altLang="zh-CN" dirty="0"/>
          </a:p>
        </p:txBody>
      </p:sp>
    </p:spTree>
    <p:extLst>
      <p:ext uri="{BB962C8B-B14F-4D97-AF65-F5344CB8AC3E}">
        <p14:creationId xmlns="" xmlns:p14="http://schemas.microsoft.com/office/powerpoint/2010/main" val="2122911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pPr defTabSz="1217295" fontAlgn="base">
                <a:spcBef>
                  <a:spcPct val="0"/>
                </a:spcBef>
                <a:spcAft>
                  <a:spcPct val="0"/>
                </a:spcAft>
                <a:defRPr/>
              </a:pPr>
              <a:t>3</a:t>
            </a:fld>
            <a:endParaRPr lang="en-US" altLang="zh-CN" dirty="0"/>
          </a:p>
        </p:txBody>
      </p:sp>
    </p:spTree>
    <p:extLst>
      <p:ext uri="{BB962C8B-B14F-4D97-AF65-F5344CB8AC3E}">
        <p14:creationId xmlns="" xmlns:p14="http://schemas.microsoft.com/office/powerpoint/2010/main" val="1322719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pPr defTabSz="1217295" fontAlgn="base">
                <a:spcBef>
                  <a:spcPct val="0"/>
                </a:spcBef>
                <a:spcAft>
                  <a:spcPct val="0"/>
                </a:spcAft>
                <a:defRPr/>
              </a:pPr>
              <a:t>14</a:t>
            </a:fld>
            <a:endParaRPr lang="en-US" altLang="zh-CN" dirty="0"/>
          </a:p>
        </p:txBody>
      </p:sp>
    </p:spTree>
    <p:extLst>
      <p:ext uri="{BB962C8B-B14F-4D97-AF65-F5344CB8AC3E}">
        <p14:creationId xmlns="" xmlns:p14="http://schemas.microsoft.com/office/powerpoint/2010/main" val="246339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pPr defTabSz="1217295" fontAlgn="base">
                <a:spcBef>
                  <a:spcPct val="0"/>
                </a:spcBef>
                <a:spcAft>
                  <a:spcPct val="0"/>
                </a:spcAft>
                <a:defRPr/>
              </a:pPr>
              <a:t>20</a:t>
            </a:fld>
            <a:endParaRPr lang="en-US" altLang="zh-CN" dirty="0"/>
          </a:p>
        </p:txBody>
      </p:sp>
    </p:spTree>
    <p:extLst>
      <p:ext uri="{BB962C8B-B14F-4D97-AF65-F5344CB8AC3E}">
        <p14:creationId xmlns="" xmlns:p14="http://schemas.microsoft.com/office/powerpoint/2010/main" val="1084460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幻灯片图像占位符 1"/>
          <p:cNvSpPr>
            <a:spLocks noGrp="1" noRot="1" noChangeAspect="1"/>
          </p:cNvSpPr>
          <p:nvPr>
            <p:ph type="sldImg"/>
          </p:nvPr>
        </p:nvSpPr>
        <p:spPr bwMode="auto">
          <a:xfrm>
            <a:off x="382588" y="685800"/>
            <a:ext cx="6092825" cy="3429000"/>
          </a:xfrm>
          <a:noFill/>
          <a:ln>
            <a:solidFill>
              <a:srgbClr val="000000"/>
            </a:solidFill>
            <a:miter lim="800000"/>
          </a:ln>
        </p:spPr>
      </p:sp>
      <p:sp>
        <p:nvSpPr>
          <p:cNvPr id="29286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dirty="0" smtClean="0"/>
          </a:p>
        </p:txBody>
      </p:sp>
      <p:sp>
        <p:nvSpPr>
          <p:cNvPr id="292867" name="灯片编号占位符 3"/>
          <p:cNvSpPr>
            <a:spLocks noGrp="1"/>
          </p:cNvSpPr>
          <p:nvPr>
            <p:ph type="sldNum" sz="quarter" idx="5"/>
          </p:nvPr>
        </p:nvSpPr>
        <p:spPr bwMode="auto">
          <a:ln>
            <a:miter lim="800000"/>
          </a:ln>
        </p:spPr>
        <p:txBody>
          <a:bodyPr wrap="square" numCol="1" anchorCtr="0" compatLnSpc="1"/>
          <a:lstStyle/>
          <a:p>
            <a:pPr defTabSz="1217295" fontAlgn="base">
              <a:spcBef>
                <a:spcPct val="0"/>
              </a:spcBef>
              <a:spcAft>
                <a:spcPct val="0"/>
              </a:spcAft>
              <a:defRPr/>
            </a:pPr>
            <a:fld id="{8434232D-77A3-48F2-BDAE-7B774E249B18}" type="slidenum">
              <a:rPr lang="zh-CN" altLang="en-US">
                <a:solidFill>
                  <a:prstClr val="black"/>
                </a:solidFill>
              </a:rPr>
              <a:pPr defTabSz="1217295" fontAlgn="base">
                <a:spcBef>
                  <a:spcPct val="0"/>
                </a:spcBef>
                <a:spcAft>
                  <a:spcPct val="0"/>
                </a:spcAft>
                <a:defRPr/>
              </a:pPr>
              <a:t>21</a:t>
            </a:fld>
            <a:endParaRPr lang="en-US" altLang="zh-CN" dirty="0">
              <a:solidFill>
                <a:prstClr val="black"/>
              </a:solidFill>
            </a:endParaRPr>
          </a:p>
        </p:txBody>
      </p:sp>
    </p:spTree>
    <p:extLst>
      <p:ext uri="{BB962C8B-B14F-4D97-AF65-F5344CB8AC3E}">
        <p14:creationId xmlns="" xmlns:p14="http://schemas.microsoft.com/office/powerpoint/2010/main" val="3444132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1339639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空白">
    <p:spTree>
      <p:nvGrpSpPr>
        <p:cNvPr id="1" name=""/>
        <p:cNvGrpSpPr/>
        <p:nvPr/>
      </p:nvGrpSpPr>
      <p:grpSpPr>
        <a:xfrm>
          <a:off x="0" y="0"/>
          <a:ext cx="0" cy="0"/>
          <a:chOff x="0" y="0"/>
          <a:chExt cx="0" cy="0"/>
        </a:xfrm>
      </p:grpSpPr>
      <p:sp>
        <p:nvSpPr>
          <p:cNvPr id="2" name="矩形 1"/>
          <p:cNvSpPr/>
          <p:nvPr userDrawn="1"/>
        </p:nvSpPr>
        <p:spPr>
          <a:xfrm>
            <a:off x="0" y="0"/>
            <a:ext cx="12190413" cy="68595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 xmlns:p14="http://schemas.microsoft.com/office/powerpoint/2010/main" val="219932234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2" name="矩形 1"/>
          <p:cNvSpPr/>
          <p:nvPr userDrawn="1"/>
        </p:nvSpPr>
        <p:spPr>
          <a:xfrm>
            <a:off x="0" y="5589240"/>
            <a:ext cx="12190413" cy="127034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 xmlns:p14="http://schemas.microsoft.com/office/powerpoint/2010/main" val="24852464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空白">
    <p:spTree>
      <p:nvGrpSpPr>
        <p:cNvPr id="1" name=""/>
        <p:cNvGrpSpPr/>
        <p:nvPr/>
      </p:nvGrpSpPr>
      <p:grpSpPr>
        <a:xfrm>
          <a:off x="0" y="0"/>
          <a:ext cx="0" cy="0"/>
          <a:chOff x="0" y="0"/>
          <a:chExt cx="0" cy="0"/>
        </a:xfrm>
      </p:grpSpPr>
      <p:sp>
        <p:nvSpPr>
          <p:cNvPr id="2" name="矩形 1"/>
          <p:cNvSpPr/>
          <p:nvPr userDrawn="1"/>
        </p:nvSpPr>
        <p:spPr>
          <a:xfrm>
            <a:off x="0" y="4869160"/>
            <a:ext cx="12190413" cy="199042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 xmlns:p14="http://schemas.microsoft.com/office/powerpoint/2010/main" val="37778473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空白">
    <p:spTree>
      <p:nvGrpSpPr>
        <p:cNvPr id="1" name=""/>
        <p:cNvGrpSpPr/>
        <p:nvPr/>
      </p:nvGrpSpPr>
      <p:grpSpPr>
        <a:xfrm>
          <a:off x="0" y="0"/>
          <a:ext cx="0" cy="0"/>
          <a:chOff x="0" y="0"/>
          <a:chExt cx="0" cy="0"/>
        </a:xfrm>
      </p:grpSpPr>
      <p:sp>
        <p:nvSpPr>
          <p:cNvPr id="2" name="矩形 1"/>
          <p:cNvSpPr/>
          <p:nvPr userDrawn="1"/>
        </p:nvSpPr>
        <p:spPr>
          <a:xfrm>
            <a:off x="0" y="4508788"/>
            <a:ext cx="12190413" cy="2350800"/>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 xmlns:p14="http://schemas.microsoft.com/office/powerpoint/2010/main" val="3758909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空白">
    <p:spTree>
      <p:nvGrpSpPr>
        <p:cNvPr id="1" name=""/>
        <p:cNvGrpSpPr/>
        <p:nvPr/>
      </p:nvGrpSpPr>
      <p:grpSpPr>
        <a:xfrm>
          <a:off x="0" y="0"/>
          <a:ext cx="0" cy="0"/>
          <a:chOff x="0" y="0"/>
          <a:chExt cx="0" cy="0"/>
        </a:xfrm>
      </p:grpSpPr>
      <p:sp>
        <p:nvSpPr>
          <p:cNvPr id="2" name="矩形 1"/>
          <p:cNvSpPr/>
          <p:nvPr userDrawn="1"/>
        </p:nvSpPr>
        <p:spPr>
          <a:xfrm>
            <a:off x="0" y="4149874"/>
            <a:ext cx="12190413" cy="2709714"/>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 xmlns:p14="http://schemas.microsoft.com/office/powerpoint/2010/main" val="17849491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空白">
    <p:spTree>
      <p:nvGrpSpPr>
        <p:cNvPr id="1" name=""/>
        <p:cNvGrpSpPr/>
        <p:nvPr/>
      </p:nvGrpSpPr>
      <p:grpSpPr>
        <a:xfrm>
          <a:off x="0" y="0"/>
          <a:ext cx="0" cy="0"/>
          <a:chOff x="0" y="0"/>
          <a:chExt cx="0" cy="0"/>
        </a:xfrm>
      </p:grpSpPr>
      <p:sp>
        <p:nvSpPr>
          <p:cNvPr id="2" name="矩形 1"/>
          <p:cNvSpPr/>
          <p:nvPr userDrawn="1"/>
        </p:nvSpPr>
        <p:spPr>
          <a:xfrm>
            <a:off x="0" y="3788788"/>
            <a:ext cx="12190413" cy="3070800"/>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 xmlns:p14="http://schemas.microsoft.com/office/powerpoint/2010/main" val="28392832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空白">
    <p:spTree>
      <p:nvGrpSpPr>
        <p:cNvPr id="1" name=""/>
        <p:cNvGrpSpPr/>
        <p:nvPr/>
      </p:nvGrpSpPr>
      <p:grpSpPr>
        <a:xfrm>
          <a:off x="0" y="0"/>
          <a:ext cx="0" cy="0"/>
          <a:chOff x="0" y="0"/>
          <a:chExt cx="0" cy="0"/>
        </a:xfrm>
      </p:grpSpPr>
      <p:sp>
        <p:nvSpPr>
          <p:cNvPr id="2" name="矩形 1"/>
          <p:cNvSpPr/>
          <p:nvPr userDrawn="1"/>
        </p:nvSpPr>
        <p:spPr>
          <a:xfrm>
            <a:off x="0" y="3429000"/>
            <a:ext cx="12190413" cy="34305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 xmlns:p14="http://schemas.microsoft.com/office/powerpoint/2010/main" val="39501630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空白">
    <p:spTree>
      <p:nvGrpSpPr>
        <p:cNvPr id="1" name=""/>
        <p:cNvGrpSpPr/>
        <p:nvPr/>
      </p:nvGrpSpPr>
      <p:grpSpPr>
        <a:xfrm>
          <a:off x="0" y="0"/>
          <a:ext cx="0" cy="0"/>
          <a:chOff x="0" y="0"/>
          <a:chExt cx="0" cy="0"/>
        </a:xfrm>
      </p:grpSpPr>
      <p:sp>
        <p:nvSpPr>
          <p:cNvPr id="2" name="矩形 1"/>
          <p:cNvSpPr/>
          <p:nvPr userDrawn="1"/>
        </p:nvSpPr>
        <p:spPr>
          <a:xfrm>
            <a:off x="0" y="3068788"/>
            <a:ext cx="12190413" cy="3790800"/>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25789025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空白">
    <p:spTree>
      <p:nvGrpSpPr>
        <p:cNvPr id="1" name=""/>
        <p:cNvGrpSpPr/>
        <p:nvPr/>
      </p:nvGrpSpPr>
      <p:grpSpPr>
        <a:xfrm>
          <a:off x="0" y="0"/>
          <a:ext cx="0" cy="0"/>
          <a:chOff x="0" y="0"/>
          <a:chExt cx="0" cy="0"/>
        </a:xfrm>
      </p:grpSpPr>
      <p:sp>
        <p:nvSpPr>
          <p:cNvPr id="2" name="矩形 1"/>
          <p:cNvSpPr/>
          <p:nvPr userDrawn="1"/>
        </p:nvSpPr>
        <p:spPr>
          <a:xfrm>
            <a:off x="0" y="2708920"/>
            <a:ext cx="12190413" cy="415066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39159634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E0807B09-F3B6-4E1C-B76C-0E5EC6B1B295}"/>
              </a:ext>
            </a:extLst>
          </p:cNvPr>
          <p:cNvSpPr/>
          <p:nvPr userDrawn="1"/>
        </p:nvSpPr>
        <p:spPr>
          <a:xfrm>
            <a:off x="0" y="0"/>
            <a:ext cx="12192000" cy="6858000"/>
          </a:xfrm>
          <a:prstGeom prst="rect">
            <a:avLst/>
          </a:prstGeom>
          <a:blipFill dpi="0" rotWithShape="1">
            <a:blip r:embed="rId1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 bg1="lt1" tx1="dk1" bg2="lt2" tx2="dk2" accent1="accent1" accent2="accent2" accent3="accent3" accent4="accent4" accent5="accent5" accent6="accent6" hlink="hlink" folHlink="folHlink"/>
  <p:sldLayoutIdLst>
    <p:sldLayoutId id="2147483665" r:id="rId1"/>
    <p:sldLayoutId id="2147483672" r:id="rId2"/>
    <p:sldLayoutId id="2147483673" r:id="rId3"/>
    <p:sldLayoutId id="2147483680" r:id="rId4"/>
    <p:sldLayoutId id="2147483674" r:id="rId5"/>
    <p:sldLayoutId id="2147483678" r:id="rId6"/>
    <p:sldLayoutId id="2147483675" r:id="rId7"/>
    <p:sldLayoutId id="2147483676" r:id="rId8"/>
    <p:sldLayoutId id="2147483679" r:id="rId9"/>
    <p:sldLayoutId id="2147483677" r:id="rId10"/>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 Target="slide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17">
            <a:extLst>
              <a:ext uri="{FF2B5EF4-FFF2-40B4-BE49-F238E27FC236}">
                <a16:creationId xmlns:a16="http://schemas.microsoft.com/office/drawing/2014/main" xmlns="" id="{DF5F3560-53E6-2941-A9EB-F8C2F960DFD8}"/>
              </a:ext>
            </a:extLst>
          </p:cNvPr>
          <p:cNvCxnSpPr>
            <a:cxnSpLocks/>
          </p:cNvCxnSpPr>
          <p:nvPr/>
        </p:nvCxnSpPr>
        <p:spPr>
          <a:xfrm flipH="1">
            <a:off x="1741297" y="1241"/>
            <a:ext cx="3950804" cy="6855520"/>
          </a:xfrm>
          <a:prstGeom prst="line">
            <a:avLst/>
          </a:prstGeom>
          <a:ln w="12700">
            <a:solidFill>
              <a:srgbClr val="7BC14A"/>
            </a:solidFill>
          </a:ln>
        </p:spPr>
        <p:style>
          <a:lnRef idx="1">
            <a:schemeClr val="accent1"/>
          </a:lnRef>
          <a:fillRef idx="0">
            <a:schemeClr val="accent1"/>
          </a:fillRef>
          <a:effectRef idx="0">
            <a:schemeClr val="accent1"/>
          </a:effectRef>
          <a:fontRef idx="minor">
            <a:schemeClr val="tx1"/>
          </a:fontRef>
        </p:style>
      </p:cxnSp>
      <p:sp>
        <p:nvSpPr>
          <p:cNvPr id="10" name="平行四边形 9">
            <a:extLst>
              <a:ext uri="{FF2B5EF4-FFF2-40B4-BE49-F238E27FC236}">
                <a16:creationId xmlns:a16="http://schemas.microsoft.com/office/drawing/2014/main" xmlns="" id="{CA78414A-7CE2-F74C-8A74-D8D730D97FAC}"/>
              </a:ext>
            </a:extLst>
          </p:cNvPr>
          <p:cNvSpPr/>
          <p:nvPr/>
        </p:nvSpPr>
        <p:spPr>
          <a:xfrm>
            <a:off x="4007730" y="1342318"/>
            <a:ext cx="995630" cy="1402156"/>
          </a:xfrm>
          <a:prstGeom prst="parallelogram">
            <a:avLst>
              <a:gd name="adj" fmla="val 81010"/>
            </a:avLst>
          </a:prstGeom>
          <a:solidFill>
            <a:srgbClr val="7BC14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07" tIns="45703" rIns="91407" bIns="45703" numCol="1" spcCol="0" rtlCol="0" fromWordArt="0" anchor="ctr" anchorCtr="0" forceAA="0" compatLnSpc="1">
            <a:prstTxWarp prst="textNoShape">
              <a:avLst/>
            </a:prstTxWarp>
            <a:noAutofit/>
          </a:bodyPr>
          <a:lstStyle/>
          <a:p>
            <a:pPr algn="ctr"/>
            <a:endParaRPr lang="zh-CN" altLang="en-US">
              <a:solidFill>
                <a:srgbClr val="7BC14A"/>
              </a:solidFill>
            </a:endParaRPr>
          </a:p>
        </p:txBody>
      </p:sp>
      <p:sp>
        <p:nvSpPr>
          <p:cNvPr id="12" name="任意多边形: 形状 16">
            <a:extLst>
              <a:ext uri="{FF2B5EF4-FFF2-40B4-BE49-F238E27FC236}">
                <a16:creationId xmlns:a16="http://schemas.microsoft.com/office/drawing/2014/main" xmlns="" id="{9C51CE4B-0E0D-8B4D-87C7-9B9637584CEF}"/>
              </a:ext>
            </a:extLst>
          </p:cNvPr>
          <p:cNvSpPr/>
          <p:nvPr/>
        </p:nvSpPr>
        <p:spPr>
          <a:xfrm>
            <a:off x="406411" y="2853805"/>
            <a:ext cx="11783386" cy="2087960"/>
          </a:xfrm>
          <a:custGeom>
            <a:avLst/>
            <a:gdLst>
              <a:gd name="connsiteX0" fmla="*/ 1402300 w 11787648"/>
              <a:gd name="connsiteY0" fmla="*/ 0 h 2443656"/>
              <a:gd name="connsiteX1" fmla="*/ 11787648 w 11787648"/>
              <a:gd name="connsiteY1" fmla="*/ 0 h 2443656"/>
              <a:gd name="connsiteX2" fmla="*/ 11787648 w 11787648"/>
              <a:gd name="connsiteY2" fmla="*/ 2443656 h 2443656"/>
              <a:gd name="connsiteX3" fmla="*/ 0 w 11787648"/>
              <a:gd name="connsiteY3" fmla="*/ 2443656 h 2443656"/>
            </a:gdLst>
            <a:ahLst/>
            <a:cxnLst>
              <a:cxn ang="0">
                <a:pos x="connsiteX0" y="connsiteY0"/>
              </a:cxn>
              <a:cxn ang="0">
                <a:pos x="connsiteX1" y="connsiteY1"/>
              </a:cxn>
              <a:cxn ang="0">
                <a:pos x="connsiteX2" y="connsiteY2"/>
              </a:cxn>
              <a:cxn ang="0">
                <a:pos x="connsiteX3" y="connsiteY3"/>
              </a:cxn>
            </a:cxnLst>
            <a:rect l="l" t="t" r="r" b="b"/>
            <a:pathLst>
              <a:path w="11787648" h="2443656">
                <a:moveTo>
                  <a:pt x="1402300" y="0"/>
                </a:moveTo>
                <a:lnTo>
                  <a:pt x="11787648" y="0"/>
                </a:lnTo>
                <a:lnTo>
                  <a:pt x="11787648" y="2443656"/>
                </a:lnTo>
                <a:lnTo>
                  <a:pt x="0" y="2443656"/>
                </a:lnTo>
                <a:close/>
              </a:path>
            </a:pathLst>
          </a:custGeom>
          <a:solidFill>
            <a:srgbClr val="7BC14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矩形 12">
            <a:extLst>
              <a:ext uri="{FF2B5EF4-FFF2-40B4-BE49-F238E27FC236}">
                <a16:creationId xmlns:a16="http://schemas.microsoft.com/office/drawing/2014/main" xmlns="" id="{46B36835-19C1-3641-9CBD-C5CEC0594894}"/>
              </a:ext>
            </a:extLst>
          </p:cNvPr>
          <p:cNvSpPr/>
          <p:nvPr/>
        </p:nvSpPr>
        <p:spPr>
          <a:xfrm>
            <a:off x="9659386" y="3213798"/>
            <a:ext cx="1835336" cy="1367975"/>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 name="文本框 13">
            <a:extLst>
              <a:ext uri="{FF2B5EF4-FFF2-40B4-BE49-F238E27FC236}">
                <a16:creationId xmlns:a16="http://schemas.microsoft.com/office/drawing/2014/main" xmlns="" id="{FA01225C-0A54-5649-A3B9-F864CAB72133}"/>
              </a:ext>
            </a:extLst>
          </p:cNvPr>
          <p:cNvSpPr txBox="1"/>
          <p:nvPr/>
        </p:nvSpPr>
        <p:spPr>
          <a:xfrm>
            <a:off x="10077643" y="3469696"/>
            <a:ext cx="998822" cy="922996"/>
          </a:xfrm>
          <a:prstGeom prst="rect">
            <a:avLst/>
          </a:prstGeom>
          <a:noFill/>
        </p:spPr>
        <p:txBody>
          <a:bodyPr wrap="square" rtlCol="0">
            <a:spAutoFit/>
          </a:bodyPr>
          <a:lstStyle/>
          <a:p>
            <a:pPr algn="ctr"/>
            <a:r>
              <a:rPr lang="en-US" altLang="zh-CN" sz="5398" dirty="0">
                <a:solidFill>
                  <a:srgbClr val="7BC14A"/>
                </a:solidFill>
                <a:latin typeface="思源黑体 CN Normal" panose="020B0400000000000000" pitchFamily="34" charset="-122"/>
                <a:ea typeface="思源黑体 CN Normal" panose="020B0400000000000000" pitchFamily="34" charset="-122"/>
              </a:rPr>
              <a:t>02</a:t>
            </a:r>
          </a:p>
        </p:txBody>
      </p:sp>
      <p:sp>
        <p:nvSpPr>
          <p:cNvPr id="15" name="文本框 14">
            <a:extLst>
              <a:ext uri="{FF2B5EF4-FFF2-40B4-BE49-F238E27FC236}">
                <a16:creationId xmlns:a16="http://schemas.microsoft.com/office/drawing/2014/main" xmlns="" id="{1C6F4D2C-61EC-AF4D-9764-0041E52BB448}"/>
              </a:ext>
            </a:extLst>
          </p:cNvPr>
          <p:cNvSpPr txBox="1"/>
          <p:nvPr/>
        </p:nvSpPr>
        <p:spPr>
          <a:xfrm flipH="1">
            <a:off x="1530256" y="3500463"/>
            <a:ext cx="7920000" cy="707886"/>
          </a:xfrm>
          <a:prstGeom prst="rect">
            <a:avLst/>
          </a:prstGeom>
          <a:noFill/>
        </p:spPr>
        <p:txBody>
          <a:bodyPr wrap="square" rtlCol="0">
            <a:spAutoFit/>
          </a:bodyPr>
          <a:lstStyle/>
          <a:p>
            <a:pPr algn="r"/>
            <a:r>
              <a:rPr lang="zh-CN" altLang="en-US" sz="4000" dirty="0">
                <a:solidFill>
                  <a:schemeClr val="bg1"/>
                </a:solidFill>
                <a:latin typeface="思源黑体 CN Normal" panose="020B0400000000000000" pitchFamily="34" charset="-122"/>
                <a:ea typeface="思源黑体 CN Normal" panose="020B0400000000000000"/>
              </a:rPr>
              <a:t>血糖的平衡及其调节</a:t>
            </a:r>
            <a:endParaRPr lang="zh-CN" altLang="zh-CN" sz="4000" dirty="0">
              <a:solidFill>
                <a:schemeClr val="bg1"/>
              </a:solidFill>
              <a:latin typeface="思源黑体 CN Normal" panose="020B0400000000000000" pitchFamily="34" charset="-122"/>
              <a:ea typeface="思源黑体 CN Normal" panose="020B0400000000000000"/>
            </a:endParaRPr>
          </a:p>
        </p:txBody>
      </p:sp>
    </p:spTree>
    <p:extLst>
      <p:ext uri="{BB962C8B-B14F-4D97-AF65-F5344CB8AC3E}">
        <p14:creationId xmlns="" xmlns:p14="http://schemas.microsoft.com/office/powerpoint/2010/main" val="385723170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6574" y="1428541"/>
            <a:ext cx="11299010" cy="3018134"/>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糖和肉分别喂狗，几天后它们的血液中都有大量糖分，这说明非糖物质可以转化为糖类而维持血糖的相对稳定。</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(P</a:t>
            </a:r>
            <a:r>
              <a:rPr lang="en-US" altLang="zh-CN" sz="2600" kern="100" baseline="-25000" dirty="0">
                <a:latin typeface="Times New Roman" panose="02020603050405020304" pitchFamily="18" charset="0"/>
                <a:ea typeface="微软雅黑" panose="020B0503020204020204" pitchFamily="34" charset="-122"/>
                <a:cs typeface="Courier New" panose="02070309020205020404" pitchFamily="49" charset="0"/>
              </a:rPr>
              <a:t>14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技能应用</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胰岛素能促进组织细胞加速摄取、利用和储存葡萄糖，从而使血糖水平降低；胰高血糖素能促进糖原分解，并促进非糖物质转化为葡萄糖，从而使血糖水平升高。</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(P</a:t>
            </a:r>
            <a:r>
              <a:rPr lang="en-US" altLang="zh-CN" sz="2600" kern="100" baseline="-25000" dirty="0">
                <a:latin typeface="Times New Roman" panose="02020603050405020304" pitchFamily="18" charset="0"/>
                <a:ea typeface="微软雅黑" panose="020B0503020204020204" pitchFamily="34" charset="-122"/>
                <a:cs typeface="Courier New" panose="02070309020205020404" pitchFamily="49" charset="0"/>
              </a:rPr>
              <a:t>26</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模型建构</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pSp>
        <p:nvGrpSpPr>
          <p:cNvPr id="3" name="组合 2"/>
          <p:cNvGrpSpPr/>
          <p:nvPr/>
        </p:nvGrpSpPr>
        <p:grpSpPr>
          <a:xfrm>
            <a:off x="-92754" y="-66953"/>
            <a:ext cx="1251800" cy="1317600"/>
            <a:chOff x="-92754" y="-66953"/>
            <a:chExt cx="1251800" cy="1317600"/>
          </a:xfrm>
        </p:grpSpPr>
        <p:pic>
          <p:nvPicPr>
            <p:cNvPr id="4" name="Picture 3" descr="C:\Users\Administrator\Desktop\图片1.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21143271">
              <a:off x="-92754" y="-66953"/>
              <a:ext cx="1251800" cy="13176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
          <p:nvSpPr>
            <p:cNvPr id="5" name="TextBox 11"/>
            <p:cNvSpPr txBox="1"/>
            <p:nvPr/>
          </p:nvSpPr>
          <p:spPr>
            <a:xfrm>
              <a:off x="110763" y="242392"/>
              <a:ext cx="809392" cy="707886"/>
            </a:xfrm>
            <a:prstGeom prst="rect">
              <a:avLst/>
            </a:prstGeom>
            <a:noFill/>
          </p:spPr>
          <p:txBody>
            <a:bodyPr wrap="square" rtlCol="0">
              <a:spAutoFit/>
            </a:bodyPr>
            <a:lstStyle/>
            <a:p>
              <a:pPr algn="ctr"/>
              <a:r>
                <a:rPr lang="zh-CN" altLang="en-US" sz="2000" b="1" dirty="0" smtClean="0">
                  <a:solidFill>
                    <a:schemeClr val="bg1"/>
                  </a:solidFill>
                  <a:latin typeface="+mj-ea"/>
                  <a:ea typeface="+mj-ea"/>
                </a:rPr>
                <a:t>教材拾遗</a:t>
              </a:r>
              <a:endParaRPr lang="zh-CN" altLang="en-US" sz="2000" b="1" dirty="0">
                <a:solidFill>
                  <a:schemeClr val="bg1"/>
                </a:solidFill>
                <a:latin typeface="+mj-ea"/>
                <a:ea typeface="+mj-ea"/>
              </a:endParaRPr>
            </a:p>
          </p:txBody>
        </p:sp>
      </p:grpSp>
    </p:spTree>
    <p:extLst>
      <p:ext uri="{BB962C8B-B14F-4D97-AF65-F5344CB8AC3E}">
        <p14:creationId xmlns="" xmlns:p14="http://schemas.microsoft.com/office/powerpoint/2010/main" val="1246111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61956" y="1537453"/>
            <a:ext cx="11076375" cy="4293483"/>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胰岛素通过促进血糖的去路，抑制血糖的来源来调节血糖的平衡</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胰高血糖素可以促进肝糖原和肌糖原的分解，从而使血糖浓度升高</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人体饥饿时，血液流经肝脏后，血糖的含量会升高；血液流经胰岛后，血糖的含量会降低</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糖尿病的主要症状是少饮、少食、少尿、消瘦</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(5)</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血糖调节过程中既有神经调节也有激素调节</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(6)</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人体皮下注射胰岛素可起到降低血糖的作用</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7" name="矩形 16"/>
          <p:cNvSpPr/>
          <p:nvPr/>
        </p:nvSpPr>
        <p:spPr>
          <a:xfrm>
            <a:off x="10694093" y="2225876"/>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21" name="矩形 20"/>
          <p:cNvSpPr/>
          <p:nvPr/>
        </p:nvSpPr>
        <p:spPr>
          <a:xfrm>
            <a:off x="10337502" y="1639305"/>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30" name="矩形 29"/>
          <p:cNvSpPr/>
          <p:nvPr/>
        </p:nvSpPr>
        <p:spPr>
          <a:xfrm>
            <a:off x="1117129" y="727862"/>
            <a:ext cx="1944216" cy="492443"/>
          </a:xfrm>
          <a:prstGeom prst="rect">
            <a:avLst/>
          </a:prstGeom>
        </p:spPr>
        <p:txBody>
          <a:bodyPr wrap="square">
            <a:spAutoFit/>
          </a:bodyPr>
          <a:lstStyle/>
          <a:p>
            <a:pPr>
              <a:defRPr/>
            </a:pPr>
            <a:r>
              <a:rPr lang="zh-CN" altLang="zh-CN" sz="2600" b="1" dirty="0">
                <a:latin typeface="微软雅黑" pitchFamily="34" charset="-122"/>
                <a:ea typeface="微软雅黑" pitchFamily="34" charset="-122"/>
              </a:rPr>
              <a:t>正误辨析</a:t>
            </a:r>
          </a:p>
        </p:txBody>
      </p:sp>
      <p:sp>
        <p:nvSpPr>
          <p:cNvPr id="8" name="矩形 7"/>
          <p:cNvSpPr/>
          <p:nvPr/>
        </p:nvSpPr>
        <p:spPr>
          <a:xfrm>
            <a:off x="571750" y="745043"/>
            <a:ext cx="468000" cy="46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02789" y="961043"/>
            <a:ext cx="252000" cy="252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546350" y="1286992"/>
            <a:ext cx="2146488" cy="0"/>
          </a:xfrm>
          <a:prstGeom prst="line">
            <a:avLst/>
          </a:prstGeom>
          <a:ln w="12700">
            <a:solidFill>
              <a:schemeClr val="bg1">
                <a:lumMod val="65000"/>
              </a:schemeClr>
            </a:solidFill>
          </a:ln>
        </p:spPr>
        <p:style>
          <a:lnRef idx="1">
            <a:schemeClr val="accent6"/>
          </a:lnRef>
          <a:fillRef idx="0">
            <a:schemeClr val="accent6"/>
          </a:fillRef>
          <a:effectRef idx="0">
            <a:schemeClr val="accent6"/>
          </a:effectRef>
          <a:fontRef idx="minor">
            <a:schemeClr val="tx1"/>
          </a:fontRef>
        </p:style>
      </p:cxnSp>
      <p:sp>
        <p:nvSpPr>
          <p:cNvPr id="14" name="矩形 13"/>
          <p:cNvSpPr/>
          <p:nvPr/>
        </p:nvSpPr>
        <p:spPr>
          <a:xfrm>
            <a:off x="3319219" y="3432209"/>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7698632" y="4034819"/>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16" name="矩形 15"/>
          <p:cNvSpPr/>
          <p:nvPr/>
        </p:nvSpPr>
        <p:spPr>
          <a:xfrm>
            <a:off x="7338592" y="4610797"/>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7338592" y="5220455"/>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 xmlns:p14="http://schemas.microsoft.com/office/powerpoint/2010/main" val="271326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P spid="14" grpId="0"/>
      <p:bldP spid="12" grpId="0"/>
      <p:bldP spid="16"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45701" y="1341562"/>
            <a:ext cx="11299010" cy="1892826"/>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(7)</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血液中胰岛素增加可促进胰岛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细胞分泌胰高血糖素</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(8)</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当血糖浓度上升时，胰岛素分泌增加，引起骨骼肌细胞膜上葡萄糖转运载体的数量增加</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9" name="矩形 8"/>
          <p:cNvSpPr/>
          <p:nvPr/>
        </p:nvSpPr>
        <p:spPr>
          <a:xfrm>
            <a:off x="8553103" y="1466414"/>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2701205" y="2613823"/>
            <a:ext cx="543739"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微软雅黑" panose="020B0503020204020204" pitchFamily="34" charset="-122"/>
                <a:cs typeface="Times New Roman" panose="02020603050405020304" pitchFamily="18" charset="0"/>
              </a:rPr>
              <a:t>√</a:t>
            </a:r>
            <a:endParaRPr lang="zh-CN" altLang="en-US" sz="2800" kern="100" dirty="0">
              <a:solidFill>
                <a:srgbClr val="C00000"/>
              </a:solidFill>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 xmlns:p14="http://schemas.microsoft.com/office/powerpoint/2010/main" val="3477638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00433" y="2493690"/>
            <a:ext cx="8189546" cy="861774"/>
          </a:xfrm>
          <a:prstGeom prst="rect">
            <a:avLst/>
          </a:prstGeom>
        </p:spPr>
        <p:txBody>
          <a:bodyPr wrap="square">
            <a:spAutoFit/>
          </a:bodyPr>
          <a:lstStyle/>
          <a:p>
            <a:pPr algn="ctr">
              <a:defRPr/>
            </a:pPr>
            <a:r>
              <a:rPr lang="zh-CN" altLang="en-US" sz="5000" b="1" kern="100" dirty="0" smtClean="0">
                <a:latin typeface="Times New Roman" panose="02020603050405020304"/>
                <a:ea typeface="微软雅黑" panose="020B0503020204020204" pitchFamily="34" charset="-122"/>
                <a:cs typeface="Times New Roman" panose="02020603050405020304"/>
              </a:rPr>
              <a:t>考</a:t>
            </a:r>
            <a:r>
              <a:rPr lang="zh-CN" altLang="en-US" sz="5000" b="1" kern="100" dirty="0">
                <a:latin typeface="Times New Roman" panose="02020603050405020304"/>
                <a:ea typeface="微软雅黑" panose="020B0503020204020204" pitchFamily="34" charset="-122"/>
                <a:cs typeface="Times New Roman" panose="02020603050405020304"/>
              </a:rPr>
              <a:t>向逐一</a:t>
            </a:r>
            <a:r>
              <a:rPr lang="zh-CN" altLang="en-US" sz="5000" b="1" kern="100" dirty="0" smtClean="0">
                <a:latin typeface="Times New Roman" panose="02020603050405020304"/>
                <a:ea typeface="微软雅黑" panose="020B0503020204020204" pitchFamily="34" charset="-122"/>
                <a:cs typeface="Times New Roman" panose="02020603050405020304"/>
              </a:rPr>
              <a:t>突破</a:t>
            </a:r>
            <a:endParaRPr lang="zh-CN" altLang="zh-CN" sz="3000" kern="100" dirty="0">
              <a:latin typeface="Times New Roman" panose="02020603050405020304"/>
              <a:ea typeface="微软雅黑" panose="020B0503020204020204" pitchFamily="34" charset="-122"/>
              <a:cs typeface="Times New Roman" panose="02020603050405020304"/>
            </a:endParaRPr>
          </a:p>
        </p:txBody>
      </p:sp>
    </p:spTree>
    <p:extLst>
      <p:ext uri="{BB962C8B-B14F-4D97-AF65-F5344CB8AC3E}">
        <p14:creationId xmlns="" xmlns:p14="http://schemas.microsoft.com/office/powerpoint/2010/main" val="3861868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23266" y="-26590"/>
            <a:ext cx="12143880" cy="540000"/>
          </a:xfrm>
          <a:prstGeom prst="rect">
            <a:avLst/>
          </a:prstGeom>
          <a:solidFill>
            <a:schemeClr val="tx1"/>
          </a:solidFill>
          <a:ln>
            <a:solidFill>
              <a:schemeClr val="bg1"/>
            </a:solidFill>
          </a:ln>
          <a:effectLst>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defRPr/>
            </a:pPr>
            <a:endParaRPr lang="zh-CN" altLang="zh-CN" sz="2600" b="1"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endParaRPr>
          </a:p>
        </p:txBody>
      </p:sp>
      <p:grpSp>
        <p:nvGrpSpPr>
          <p:cNvPr id="3" name="组合 2"/>
          <p:cNvGrpSpPr/>
          <p:nvPr/>
        </p:nvGrpSpPr>
        <p:grpSpPr>
          <a:xfrm>
            <a:off x="2749577" y="-14861"/>
            <a:ext cx="6756344" cy="522000"/>
            <a:chOff x="2749577" y="-14861"/>
            <a:chExt cx="6756344" cy="522000"/>
          </a:xfrm>
        </p:grpSpPr>
        <p:sp>
          <p:nvSpPr>
            <p:cNvPr id="26" name="矩形 15"/>
            <p:cNvSpPr/>
            <p:nvPr/>
          </p:nvSpPr>
          <p:spPr>
            <a:xfrm>
              <a:off x="7895406" y="-14723"/>
              <a:ext cx="1389600"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 fmla="*/ 0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0 w 4586990"/>
                <a:gd name="connsiteY4" fmla="*/ 0 h 449085"/>
                <a:gd name="connsiteX0" fmla="*/ 2215872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2215872 w 4586990"/>
                <a:gd name="connsiteY4" fmla="*/ 0 h 449085"/>
                <a:gd name="connsiteX0" fmla="*/ 127349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127349 w 2498467"/>
                <a:gd name="connsiteY4" fmla="*/ 0 h 449085"/>
                <a:gd name="connsiteX0" fmla="*/ 0 w 2506957"/>
                <a:gd name="connsiteY0" fmla="*/ 8031 h 449085"/>
                <a:gd name="connsiteX1" fmla="*/ 2506957 w 2506957"/>
                <a:gd name="connsiteY1" fmla="*/ 0 h 449085"/>
                <a:gd name="connsiteX2" fmla="*/ 2321327 w 2506957"/>
                <a:gd name="connsiteY2" fmla="*/ 449085 h 449085"/>
                <a:gd name="connsiteX3" fmla="*/ 8490 w 2506957"/>
                <a:gd name="connsiteY3" fmla="*/ 442210 h 449085"/>
                <a:gd name="connsiteX4" fmla="*/ 0 w 2506957"/>
                <a:gd name="connsiteY4" fmla="*/ 8031 h 449085"/>
                <a:gd name="connsiteX0" fmla="*/ 0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0 w 2498467"/>
                <a:gd name="connsiteY4" fmla="*/ 0 h 449085"/>
                <a:gd name="connsiteX0" fmla="*/ 733111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733111 w 2498467"/>
                <a:gd name="connsiteY4" fmla="*/ 0 h 449085"/>
                <a:gd name="connsiteX0" fmla="*/ 20176 w 1785532"/>
                <a:gd name="connsiteY0" fmla="*/ 0 h 449085"/>
                <a:gd name="connsiteX1" fmla="*/ 1785532 w 1785532"/>
                <a:gd name="connsiteY1" fmla="*/ 0 h 449085"/>
                <a:gd name="connsiteX2" fmla="*/ 1599902 w 1785532"/>
                <a:gd name="connsiteY2" fmla="*/ 449085 h 449085"/>
                <a:gd name="connsiteX3" fmla="*/ 0 w 1785532"/>
                <a:gd name="connsiteY3" fmla="*/ 448573 h 449085"/>
                <a:gd name="connsiteX4" fmla="*/ 20176 w 1785532"/>
                <a:gd name="connsiteY4" fmla="*/ 0 h 449085"/>
                <a:gd name="connsiteX0" fmla="*/ 40353 w 1805709"/>
                <a:gd name="connsiteY0" fmla="*/ 0 h 454936"/>
                <a:gd name="connsiteX1" fmla="*/ 1805709 w 1805709"/>
                <a:gd name="connsiteY1" fmla="*/ 0 h 454936"/>
                <a:gd name="connsiteX2" fmla="*/ 1620079 w 1805709"/>
                <a:gd name="connsiteY2" fmla="*/ 449085 h 454936"/>
                <a:gd name="connsiteX3" fmla="*/ 0 w 1805709"/>
                <a:gd name="connsiteY3" fmla="*/ 454936 h 454936"/>
                <a:gd name="connsiteX4" fmla="*/ 40353 w 1805709"/>
                <a:gd name="connsiteY4" fmla="*/ 0 h 454936"/>
                <a:gd name="connsiteX0" fmla="*/ 0 w 1805711"/>
                <a:gd name="connsiteY0" fmla="*/ 6363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6363 h 454936"/>
                <a:gd name="connsiteX0" fmla="*/ 0 w 1805711"/>
                <a:gd name="connsiteY0" fmla="*/ 0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0 h 454936"/>
                <a:gd name="connsiteX0" fmla="*/ 0 w 1805711"/>
                <a:gd name="connsiteY0" fmla="*/ 0 h 449085"/>
                <a:gd name="connsiteX1" fmla="*/ 1805711 w 1805711"/>
                <a:gd name="connsiteY1" fmla="*/ 0 h 449085"/>
                <a:gd name="connsiteX2" fmla="*/ 1620081 w 1805711"/>
                <a:gd name="connsiteY2" fmla="*/ 449085 h 449085"/>
                <a:gd name="connsiteX3" fmla="*/ 2 w 1805711"/>
                <a:gd name="connsiteY3" fmla="*/ 448574 h 449085"/>
                <a:gd name="connsiteX4" fmla="*/ 0 w 1805711"/>
                <a:gd name="connsiteY4" fmla="*/ 0 h 4490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9" name="平行四边形 32"/>
            <p:cNvSpPr/>
            <p:nvPr/>
          </p:nvSpPr>
          <p:spPr>
            <a:xfrm>
              <a:off x="9156554" y="-14722"/>
              <a:ext cx="23760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0" name="平行四边形 32"/>
            <p:cNvSpPr/>
            <p:nvPr/>
          </p:nvSpPr>
          <p:spPr>
            <a:xfrm>
              <a:off x="9268321" y="-14722"/>
              <a:ext cx="23760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1" name="矩形 15"/>
            <p:cNvSpPr/>
            <p:nvPr/>
          </p:nvSpPr>
          <p:spPr>
            <a:xfrm flipH="1">
              <a:off x="2978300" y="-14723"/>
              <a:ext cx="1388714"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 fmla="*/ 0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0 w 4586990"/>
                <a:gd name="connsiteY4" fmla="*/ 0 h 449085"/>
                <a:gd name="connsiteX0" fmla="*/ 2215872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2215872 w 4586990"/>
                <a:gd name="connsiteY4" fmla="*/ 0 h 449085"/>
                <a:gd name="connsiteX0" fmla="*/ 127349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127349 w 2498467"/>
                <a:gd name="connsiteY4" fmla="*/ 0 h 449085"/>
                <a:gd name="connsiteX0" fmla="*/ 0 w 2506957"/>
                <a:gd name="connsiteY0" fmla="*/ 8031 h 449085"/>
                <a:gd name="connsiteX1" fmla="*/ 2506957 w 2506957"/>
                <a:gd name="connsiteY1" fmla="*/ 0 h 449085"/>
                <a:gd name="connsiteX2" fmla="*/ 2321327 w 2506957"/>
                <a:gd name="connsiteY2" fmla="*/ 449085 h 449085"/>
                <a:gd name="connsiteX3" fmla="*/ 8490 w 2506957"/>
                <a:gd name="connsiteY3" fmla="*/ 442210 h 449085"/>
                <a:gd name="connsiteX4" fmla="*/ 0 w 2506957"/>
                <a:gd name="connsiteY4" fmla="*/ 8031 h 449085"/>
                <a:gd name="connsiteX0" fmla="*/ 0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0 w 2498467"/>
                <a:gd name="connsiteY4" fmla="*/ 0 h 449085"/>
                <a:gd name="connsiteX0" fmla="*/ 733111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733111 w 2498467"/>
                <a:gd name="connsiteY4" fmla="*/ 0 h 449085"/>
                <a:gd name="connsiteX0" fmla="*/ 20176 w 1785532"/>
                <a:gd name="connsiteY0" fmla="*/ 0 h 449085"/>
                <a:gd name="connsiteX1" fmla="*/ 1785532 w 1785532"/>
                <a:gd name="connsiteY1" fmla="*/ 0 h 449085"/>
                <a:gd name="connsiteX2" fmla="*/ 1599902 w 1785532"/>
                <a:gd name="connsiteY2" fmla="*/ 449085 h 449085"/>
                <a:gd name="connsiteX3" fmla="*/ 0 w 1785532"/>
                <a:gd name="connsiteY3" fmla="*/ 448573 h 449085"/>
                <a:gd name="connsiteX4" fmla="*/ 20176 w 1785532"/>
                <a:gd name="connsiteY4" fmla="*/ 0 h 449085"/>
                <a:gd name="connsiteX0" fmla="*/ 40353 w 1805709"/>
                <a:gd name="connsiteY0" fmla="*/ 0 h 454936"/>
                <a:gd name="connsiteX1" fmla="*/ 1805709 w 1805709"/>
                <a:gd name="connsiteY1" fmla="*/ 0 h 454936"/>
                <a:gd name="connsiteX2" fmla="*/ 1620079 w 1805709"/>
                <a:gd name="connsiteY2" fmla="*/ 449085 h 454936"/>
                <a:gd name="connsiteX3" fmla="*/ 0 w 1805709"/>
                <a:gd name="connsiteY3" fmla="*/ 454936 h 454936"/>
                <a:gd name="connsiteX4" fmla="*/ 40353 w 1805709"/>
                <a:gd name="connsiteY4" fmla="*/ 0 h 454936"/>
                <a:gd name="connsiteX0" fmla="*/ 0 w 1805711"/>
                <a:gd name="connsiteY0" fmla="*/ 6363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6363 h 454936"/>
                <a:gd name="connsiteX0" fmla="*/ 0 w 1805711"/>
                <a:gd name="connsiteY0" fmla="*/ 0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0 h 454936"/>
                <a:gd name="connsiteX0" fmla="*/ 0 w 1805711"/>
                <a:gd name="connsiteY0" fmla="*/ 0 h 449085"/>
                <a:gd name="connsiteX1" fmla="*/ 1805711 w 1805711"/>
                <a:gd name="connsiteY1" fmla="*/ 0 h 449085"/>
                <a:gd name="connsiteX2" fmla="*/ 1620081 w 1805711"/>
                <a:gd name="connsiteY2" fmla="*/ 449085 h 449085"/>
                <a:gd name="connsiteX3" fmla="*/ 2 w 1805711"/>
                <a:gd name="connsiteY3" fmla="*/ 448574 h 449085"/>
                <a:gd name="connsiteX4" fmla="*/ 0 w 1805711"/>
                <a:gd name="connsiteY4" fmla="*/ 0 h 4490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4" name="平行四边形 32"/>
            <p:cNvSpPr/>
            <p:nvPr/>
          </p:nvSpPr>
          <p:spPr>
            <a:xfrm flipH="1">
              <a:off x="2864416" y="-14723"/>
              <a:ext cx="23885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5" name="平行四边形 32"/>
            <p:cNvSpPr/>
            <p:nvPr/>
          </p:nvSpPr>
          <p:spPr>
            <a:xfrm flipH="1">
              <a:off x="2749577" y="-14723"/>
              <a:ext cx="238850"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6" name="矩形 35"/>
            <p:cNvSpPr/>
            <p:nvPr/>
          </p:nvSpPr>
          <p:spPr>
            <a:xfrm>
              <a:off x="3950941" y="-14861"/>
              <a:ext cx="4230367" cy="522000"/>
            </a:xfrm>
            <a:prstGeom prst="rect">
              <a:avLst/>
            </a:pr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sp>
        <p:nvSpPr>
          <p:cNvPr id="28" name="矩形 27"/>
          <p:cNvSpPr/>
          <p:nvPr/>
        </p:nvSpPr>
        <p:spPr>
          <a:xfrm>
            <a:off x="1755602" y="10496"/>
            <a:ext cx="8679208" cy="492443"/>
          </a:xfrm>
          <a:prstGeom prst="rect">
            <a:avLst/>
          </a:prstGeom>
        </p:spPr>
        <p:txBody>
          <a:bodyPr wrap="square">
            <a:spAutoFit/>
          </a:bodyPr>
          <a:lstStyle/>
          <a:p>
            <a:pPr algn="ctr">
              <a:defRPr/>
            </a:pPr>
            <a:r>
              <a:rPr lang="zh-CN" altLang="zh-CN" sz="2600" b="1" kern="100" dirty="0">
                <a:solidFill>
                  <a:schemeClr val="bg1"/>
                </a:solidFill>
                <a:latin typeface="Times New Roman" panose="02020603050405020304"/>
                <a:ea typeface="微软雅黑" panose="020B0503020204020204" pitchFamily="34" charset="-122"/>
                <a:cs typeface="Times New Roman" panose="02020603050405020304"/>
              </a:rPr>
              <a:t>考向一　血糖平衡调节的基本过程分析</a:t>
            </a:r>
          </a:p>
        </p:txBody>
      </p:sp>
      <p:sp>
        <p:nvSpPr>
          <p:cNvPr id="5" name="矩形 4"/>
          <p:cNvSpPr/>
          <p:nvPr/>
        </p:nvSpPr>
        <p:spPr>
          <a:xfrm>
            <a:off x="262558" y="1393945"/>
            <a:ext cx="8109551" cy="617477"/>
          </a:xfrm>
          <a:prstGeom prst="rect">
            <a:avLst/>
          </a:prstGeom>
        </p:spPr>
        <p:txBody>
          <a:bodyPr>
            <a:spAutoFit/>
          </a:bodyPr>
          <a:lstStyle/>
          <a:p>
            <a:pPr algn="just">
              <a:lnSpc>
                <a:spcPct val="150000"/>
              </a:lnSpc>
              <a:spcAft>
                <a:spcPts val="0"/>
              </a:spcAft>
              <a:tabLst>
                <a:tab pos="2340610" algn="l"/>
              </a:tabLs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下图为血糖调节的部分过程示意图，据图分析：</a:t>
            </a:r>
            <a:endParaRPr lang="zh-CN" altLang="zh-CN" sz="1050" b="1" kern="100" dirty="0">
              <a:effectLst/>
              <a:latin typeface="+mj-ea"/>
              <a:ea typeface="+mj-ea"/>
              <a:cs typeface="Courier New" panose="02070309020205020404" pitchFamily="49" charset="0"/>
            </a:endParaRPr>
          </a:p>
        </p:txBody>
      </p:sp>
      <p:pic>
        <p:nvPicPr>
          <p:cNvPr id="8194" name="Picture 2" descr="7-157+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457260" y="2117106"/>
            <a:ext cx="6636433" cy="36331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2" name="矩形 21"/>
          <p:cNvSpPr/>
          <p:nvPr/>
        </p:nvSpPr>
        <p:spPr>
          <a:xfrm>
            <a:off x="919097" y="837506"/>
            <a:ext cx="1944216" cy="492443"/>
          </a:xfrm>
          <a:prstGeom prst="rect">
            <a:avLst/>
          </a:prstGeom>
        </p:spPr>
        <p:txBody>
          <a:bodyPr wrap="square">
            <a:spAutoFit/>
          </a:bodyPr>
          <a:lstStyle/>
          <a:p>
            <a:pPr>
              <a:defRPr/>
            </a:pPr>
            <a:r>
              <a:rPr lang="zh-CN" altLang="zh-CN" sz="2600" b="1" dirty="0">
                <a:latin typeface="微软雅黑" pitchFamily="34" charset="-122"/>
                <a:ea typeface="微软雅黑" pitchFamily="34" charset="-122"/>
              </a:rPr>
              <a:t>热点拓展</a:t>
            </a:r>
          </a:p>
        </p:txBody>
      </p:sp>
      <p:sp>
        <p:nvSpPr>
          <p:cNvPr id="23" name="矩形 22"/>
          <p:cNvSpPr/>
          <p:nvPr/>
        </p:nvSpPr>
        <p:spPr>
          <a:xfrm>
            <a:off x="373718" y="854687"/>
            <a:ext cx="468000" cy="46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604757" y="1070687"/>
            <a:ext cx="252000" cy="252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p:nvPr/>
        </p:nvCxnSpPr>
        <p:spPr>
          <a:xfrm>
            <a:off x="348318" y="1396636"/>
            <a:ext cx="2146488" cy="0"/>
          </a:xfrm>
          <a:prstGeom prst="line">
            <a:avLst/>
          </a:prstGeom>
          <a:ln w="12700">
            <a:solidFill>
              <a:schemeClr val="bg1">
                <a:lumMod val="65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 xmlns:p14="http://schemas.microsoft.com/office/powerpoint/2010/main" val="301271418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253" y="768395"/>
            <a:ext cx="11409907" cy="4893647"/>
          </a:xfrm>
          <a:prstGeom prst="rect">
            <a:avLst/>
          </a:prstGeom>
        </p:spPr>
        <p:txBody>
          <a:bodyPr>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图中激素</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①</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和激素</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②</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分别是什么激素？它们分别是由哪种细胞分泌的</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lvl="0" algn="just">
              <a:lnSpc>
                <a:spcPct val="150000"/>
              </a:lnSpc>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600" b="1"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胰高血糖素和胰岛素；胰高血糖素是由胰岛</a:t>
            </a:r>
            <a:r>
              <a:rPr lang="en-US" altLang="zh-CN" sz="2600" kern="100" dirty="0">
                <a:solidFill>
                  <a:srgbClr val="C00000"/>
                </a:solidFill>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细胞分泌的，胰岛素是由胰岛</a:t>
            </a:r>
            <a:r>
              <a:rPr lang="en-US" altLang="zh-CN" sz="2600" kern="100" dirty="0">
                <a:solidFill>
                  <a:srgbClr val="C00000"/>
                </a:solidFill>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细胞分泌的。</a:t>
            </a:r>
            <a:endParaRPr lang="zh-CN" altLang="zh-CN" sz="260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胰脏属于人体中重要的腺体，它分泌的物质都是激素吗？</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不是，它还分泌多种消化酶。</a:t>
            </a:r>
            <a:endParaRPr lang="zh-CN" altLang="zh-CN" sz="1050" kern="100" dirty="0">
              <a:solidFill>
                <a:srgbClr val="C00000"/>
              </a:solidFill>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如果胰岛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细胞受损则会引起哪种疾病？能否用口服胰岛素制剂的方式治疗？</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糖尿病；不能，因为胰岛素的化学本质是蛋白质，在消化道内会被消化成氨基酸，从而使胰岛素失去作用</a:t>
            </a:r>
            <a:r>
              <a:rPr lang="zh-CN"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solidFill>
                <a:srgbClr val="C00000"/>
              </a:solidFill>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 xmlns:p14="http://schemas.microsoft.com/office/powerpoint/2010/main" val="367710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58886" y="520899"/>
            <a:ext cx="1944216" cy="492443"/>
          </a:xfrm>
          <a:prstGeom prst="rect">
            <a:avLst/>
          </a:prstGeom>
        </p:spPr>
        <p:txBody>
          <a:bodyPr wrap="square">
            <a:spAutoFit/>
          </a:bodyPr>
          <a:lstStyle/>
          <a:p>
            <a:pPr>
              <a:defRPr/>
            </a:pPr>
            <a:r>
              <a:rPr lang="zh-CN" altLang="en-US" sz="2600" b="1" dirty="0" smtClean="0">
                <a:latin typeface="微软雅黑" pitchFamily="34" charset="-122"/>
                <a:ea typeface="微软雅黑" pitchFamily="34" charset="-122"/>
              </a:rPr>
              <a:t>命题示例</a:t>
            </a:r>
            <a:endParaRPr lang="zh-CN" altLang="zh-CN" sz="2600" b="1" dirty="0">
              <a:latin typeface="微软雅黑" pitchFamily="34" charset="-122"/>
              <a:ea typeface="微软雅黑" pitchFamily="34" charset="-122"/>
            </a:endParaRPr>
          </a:p>
        </p:txBody>
      </p:sp>
      <p:sp>
        <p:nvSpPr>
          <p:cNvPr id="3" name="矩形 2"/>
          <p:cNvSpPr/>
          <p:nvPr/>
        </p:nvSpPr>
        <p:spPr>
          <a:xfrm>
            <a:off x="513507" y="538080"/>
            <a:ext cx="468000" cy="46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744546" y="754080"/>
            <a:ext cx="252000" cy="252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p:nvPr/>
        </p:nvCxnSpPr>
        <p:spPr>
          <a:xfrm>
            <a:off x="488107" y="1080029"/>
            <a:ext cx="2146488" cy="0"/>
          </a:xfrm>
          <a:prstGeom prst="line">
            <a:avLst/>
          </a:prstGeom>
          <a:ln w="12700">
            <a:solidFill>
              <a:schemeClr val="bg1">
                <a:lumMod val="65000"/>
              </a:schemeClr>
            </a:solidFill>
          </a:ln>
        </p:spPr>
        <p:style>
          <a:lnRef idx="1">
            <a:schemeClr val="accent6"/>
          </a:lnRef>
          <a:fillRef idx="0">
            <a:schemeClr val="accent6"/>
          </a:fillRef>
          <a:effectRef idx="0">
            <a:schemeClr val="accent6"/>
          </a:effectRef>
          <a:fontRef idx="minor">
            <a:schemeClr val="tx1"/>
          </a:fontRef>
        </p:style>
      </p:cxnSp>
      <p:sp>
        <p:nvSpPr>
          <p:cNvPr id="7" name="矩形 6"/>
          <p:cNvSpPr/>
          <p:nvPr/>
        </p:nvSpPr>
        <p:spPr>
          <a:xfrm>
            <a:off x="388686" y="1200443"/>
            <a:ext cx="11232086" cy="5493812"/>
          </a:xfrm>
          <a:prstGeom prst="rect">
            <a:avLst/>
          </a:prstGeom>
        </p:spPr>
        <p:txBody>
          <a:bodyPr>
            <a:spAutoFit/>
          </a:bodyPr>
          <a:lstStyle/>
          <a:p>
            <a:pPr algn="just">
              <a:lnSpc>
                <a:spcPct val="150000"/>
              </a:lnSpc>
              <a:spcAft>
                <a:spcPts val="0"/>
              </a:spcAft>
              <a:tabLst>
                <a:tab pos="2340610" algn="l"/>
              </a:tabLst>
            </a:pPr>
            <a:r>
              <a:rPr lang="en-US" altLang="zh-CN" sz="2600" kern="100" dirty="0">
                <a:latin typeface="Times New Roman" panose="02020603050405020304" pitchFamily="18" charset="0"/>
                <a:ea typeface="微软雅黑" panose="020B0503020204020204" pitchFamily="34" charset="-122"/>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下图表示正常人体进食后血糖浓度变化和血糖调节的部分过程示意图，据图分析正确的是</a:t>
            </a:r>
            <a:r>
              <a:rPr lang="en-US" altLang="zh-CN" sz="2600" kern="100" dirty="0">
                <a:latin typeface="Times New Roman" panose="02020603050405020304" pitchFamily="18" charset="0"/>
                <a:ea typeface="微软雅黑" panose="020B0503020204020204" pitchFamily="34" charset="-122"/>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多选</a:t>
            </a:r>
            <a:r>
              <a:rPr lang="en-US" altLang="zh-CN" sz="2600" kern="100" dirty="0" smtClean="0">
                <a:latin typeface="Times New Roman" panose="02020603050405020304" pitchFamily="18" charset="0"/>
                <a:ea typeface="微软雅黑" panose="020B0503020204020204" pitchFamily="34" charset="-122"/>
              </a:rPr>
              <a:t>)</a:t>
            </a: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人体进食后血糖浓度变化的</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调节</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是</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神经</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体液调节</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激素甲作用于靶细胞促进其</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加速</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摄取</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、利用和合成葡萄糖</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调节激素乙合成分泌过程的</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信息</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分子</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有葡萄糖和神经递质</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激素甲和激素乙相互协调共同维持人体的正常血糖</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水平</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12" name="TextBox 20"/>
          <p:cNvSpPr txBox="1"/>
          <p:nvPr/>
        </p:nvSpPr>
        <p:spPr>
          <a:xfrm>
            <a:off x="224538" y="2440932"/>
            <a:ext cx="720000" cy="720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pic>
        <p:nvPicPr>
          <p:cNvPr id="9218" name="Picture 2" descr="7-158"/>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5456380" y="2205658"/>
            <a:ext cx="6370512" cy="37269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20"/>
          <p:cNvSpPr txBox="1"/>
          <p:nvPr/>
        </p:nvSpPr>
        <p:spPr>
          <a:xfrm>
            <a:off x="243388" y="4754813"/>
            <a:ext cx="720000" cy="720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3" name="TextBox 20"/>
          <p:cNvSpPr txBox="1"/>
          <p:nvPr/>
        </p:nvSpPr>
        <p:spPr>
          <a:xfrm>
            <a:off x="219425" y="5950154"/>
            <a:ext cx="720000" cy="720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 xmlns:p14="http://schemas.microsoft.com/office/powerpoint/2010/main" val="347999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62558" y="140576"/>
            <a:ext cx="5131618" cy="3693319"/>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据图分析，人体进食后血糖浓度升高，在神经调节</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中枢神经系统的参与</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和体液调节</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激素甲的参与</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共同作用下调节血糖浓度降低到正常水平，</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正确</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600"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zh-CN" altLang="zh-CN" sz="2600" kern="100" spc="90" dirty="0" smtClean="0">
                <a:latin typeface="Times New Roman" panose="02020603050405020304" pitchFamily="18" charset="0"/>
                <a:ea typeface="宋体" panose="02010600030101010101" pitchFamily="2" charset="-122"/>
                <a:cs typeface="Times New Roman" panose="02020603050405020304" pitchFamily="18" charset="0"/>
              </a:rPr>
              <a:t>激素</a:t>
            </a:r>
            <a:r>
              <a:rPr lang="zh-CN" altLang="zh-CN" sz="2600" kern="100" spc="90" dirty="0">
                <a:latin typeface="Times New Roman" panose="02020603050405020304" pitchFamily="18" charset="0"/>
                <a:ea typeface="宋体" panose="02010600030101010101" pitchFamily="2" charset="-122"/>
                <a:cs typeface="Times New Roman" panose="02020603050405020304" pitchFamily="18" charset="0"/>
              </a:rPr>
              <a:t>甲是胰岛素，作用于</a:t>
            </a:r>
            <a:r>
              <a:rPr lang="zh-CN" altLang="zh-CN" sz="2600" kern="100" spc="90" dirty="0" smtClean="0">
                <a:latin typeface="Times New Roman" panose="02020603050405020304" pitchFamily="18" charset="0"/>
                <a:ea typeface="宋体" panose="02010600030101010101" pitchFamily="2" charset="-122"/>
                <a:cs typeface="Times New Roman" panose="02020603050405020304" pitchFamily="18" charset="0"/>
              </a:rPr>
              <a:t>靶细胞</a:t>
            </a:r>
            <a:endParaRPr lang="zh-CN" altLang="zh-CN" sz="1050" kern="100" spc="9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4" name="Picture 2" descr="7-158"/>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5519142" y="158050"/>
            <a:ext cx="6370512" cy="37269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矩形 5"/>
          <p:cNvSpPr/>
          <p:nvPr/>
        </p:nvSpPr>
        <p:spPr>
          <a:xfrm>
            <a:off x="262558" y="3717754"/>
            <a:ext cx="11521280" cy="3017236"/>
          </a:xfrm>
          <a:prstGeom prst="rect">
            <a:avLst/>
          </a:prstGeom>
        </p:spPr>
        <p:txBody>
          <a:bodyPr wrap="square">
            <a:spAutoFit/>
          </a:bodyPr>
          <a:lstStyle/>
          <a:p>
            <a:pPr lvl="0" algn="just">
              <a:lnSpc>
                <a:spcPct val="150000"/>
              </a:lnSpc>
            </a:pP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促进其加速摄取、利用和储存葡萄糖，</a:t>
            </a:r>
            <a:r>
              <a:rPr lang="en-US" altLang="zh-CN" sz="2600" kern="100" dirty="0">
                <a:solidFill>
                  <a:prstClr val="black"/>
                </a:solidFill>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错误；</a:t>
            </a:r>
            <a:endParaRPr lang="en-US"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lvl="0" algn="just">
              <a:lnSpc>
                <a:spcPct val="150000"/>
              </a:lnSpc>
            </a:pP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图中显示调节激素乙</a:t>
            </a:r>
            <a:r>
              <a:rPr lang="en-US" altLang="zh-CN" sz="2600" kern="100" dirty="0">
                <a:solidFill>
                  <a:prstClr val="black"/>
                </a:solidFill>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胰高血糖素</a:t>
            </a:r>
            <a:r>
              <a:rPr lang="en-US" altLang="zh-CN" sz="2600" kern="100" dirty="0">
                <a:solidFill>
                  <a:prstClr val="black"/>
                </a:solidFill>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的信息分子有葡萄糖</a:t>
            </a:r>
            <a:r>
              <a:rPr lang="en-US" altLang="zh-CN" sz="2600" kern="100" dirty="0">
                <a:solidFill>
                  <a:prstClr val="black"/>
                </a:solidFill>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浓度低</a:t>
            </a:r>
            <a:r>
              <a:rPr lang="en-US" altLang="zh-CN" sz="2600" kern="100" dirty="0">
                <a:solidFill>
                  <a:prstClr val="black"/>
                </a:solidFill>
                <a:latin typeface="Times New Roman" panose="02020603050405020304" pitchFamily="18" charset="0"/>
                <a:ea typeface="宋体" panose="02010600030101010101" pitchFamily="2" charset="-122"/>
                <a:cs typeface="Courier New" panose="02070309020205020404" pitchFamily="49" charset="0"/>
              </a:rPr>
              <a:t>)</a:t>
            </a: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和神经递质，</a:t>
            </a:r>
            <a:r>
              <a:rPr lang="en-US" altLang="zh-CN" sz="2600" kern="100" dirty="0">
                <a:solidFill>
                  <a:prstClr val="black"/>
                </a:solidFill>
                <a:latin typeface="Times New Roman" panose="02020603050405020304" pitchFamily="18" charset="0"/>
                <a:ea typeface="宋体" panose="02010600030101010101" pitchFamily="2" charset="-122"/>
                <a:cs typeface="Courier New" panose="02070309020205020404" pitchFamily="49" charset="0"/>
              </a:rPr>
              <a:t>C</a:t>
            </a: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正确；</a:t>
            </a:r>
            <a:endParaRPr lang="en-US"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lvl="0" algn="just">
              <a:lnSpc>
                <a:spcPct val="150000"/>
              </a:lnSpc>
            </a:pP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激素甲是胰岛素，激素乙是胰高血糖素，两者相互协调共同维持人体的正常血糖水平，</a:t>
            </a:r>
            <a:r>
              <a:rPr lang="en-US" altLang="zh-CN" sz="2600" kern="100" dirty="0">
                <a:solidFill>
                  <a:prstClr val="black"/>
                </a:solidFill>
                <a:latin typeface="Times New Roman" panose="02020603050405020304" pitchFamily="18" charset="0"/>
                <a:ea typeface="宋体" panose="02010600030101010101" pitchFamily="2" charset="-122"/>
                <a:cs typeface="Courier New" panose="02070309020205020404" pitchFamily="49" charset="0"/>
              </a:rPr>
              <a:t>D</a:t>
            </a:r>
            <a:r>
              <a:rPr lang="zh-CN" altLang="zh-CN" sz="2600"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正确。</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 xmlns:p14="http://schemas.microsoft.com/office/powerpoint/2010/main" val="259908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75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750"/>
                                        <p:tgtEl>
                                          <p:spTgt spid="4"/>
                                        </p:tgtEl>
                                      </p:cBhvr>
                                    </p:animEffect>
                                  </p:childTnLst>
                                </p:cTn>
                              </p:par>
                            </p:childTnLst>
                          </p:cTn>
                        </p:par>
                        <p:par>
                          <p:cTn id="11" fill="hold">
                            <p:stCondLst>
                              <p:cond delay="750"/>
                            </p:stCondLst>
                            <p:childTnLst>
                              <p:par>
                                <p:cTn id="12" presetID="3" presetClass="entr" presetSubtype="1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750"/>
                                        <p:tgtEl>
                                          <p:spTgt spid="3">
                                            <p:txEl>
                                              <p:pRg st="1" end="1"/>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linds(horizontal)">
                                      <p:cBhvr>
                                        <p:cTn id="17" dur="750"/>
                                        <p:tgtEl>
                                          <p:spTgt spid="6">
                                            <p:txEl>
                                              <p:pRg st="0" end="0"/>
                                            </p:txEl>
                                          </p:spTgt>
                                        </p:tgtEl>
                                      </p:cBhvr>
                                    </p:animEffect>
                                  </p:childTnLst>
                                </p:cTn>
                              </p:par>
                            </p:childTnLst>
                          </p:cTn>
                        </p:par>
                        <p:par>
                          <p:cTn id="18" fill="hold">
                            <p:stCondLst>
                              <p:cond delay="1500"/>
                            </p:stCondLst>
                            <p:childTnLst>
                              <p:par>
                                <p:cTn id="19" presetID="3" presetClass="entr" presetSubtype="10" fill="hold" nodeType="after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blinds(horizontal)">
                                      <p:cBhvr>
                                        <p:cTn id="21" dur="750"/>
                                        <p:tgtEl>
                                          <p:spTgt spid="6">
                                            <p:txEl>
                                              <p:pRg st="1" end="1"/>
                                            </p:txEl>
                                          </p:spTgt>
                                        </p:tgtEl>
                                      </p:cBhvr>
                                    </p:animEffect>
                                  </p:childTnLst>
                                </p:cTn>
                              </p:par>
                            </p:childTnLst>
                          </p:cTn>
                        </p:par>
                        <p:par>
                          <p:cTn id="22" fill="hold">
                            <p:stCondLst>
                              <p:cond delay="2250"/>
                            </p:stCondLst>
                            <p:childTnLst>
                              <p:par>
                                <p:cTn id="23" presetID="3" presetClass="entr" presetSubtype="10" fill="hold" nodeType="after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blinds(horizontal)">
                                      <p:cBhvr>
                                        <p:cTn id="25" dur="75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79163" y="867515"/>
            <a:ext cx="11232086" cy="4218463"/>
          </a:xfrm>
          <a:prstGeom prst="rect">
            <a:avLst/>
          </a:prstGeom>
        </p:spPr>
        <p:txBody>
          <a:bodyPr>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5.(2019·</a:t>
            </a:r>
            <a:r>
              <a:rPr lang="zh-CN" altLang="zh-CN" sz="2600" kern="100" dirty="0">
                <a:latin typeface="Times New Roman" panose="02020603050405020304" pitchFamily="18" charset="0"/>
                <a:ea typeface="楷体_GB2312" panose="02010609030101010101" pitchFamily="49" charset="-122"/>
                <a:cs typeface="Times New Roman" panose="02020603050405020304" pitchFamily="18" charset="0"/>
              </a:rPr>
              <a:t>苏州期中</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研究表明，青蒿素可与一种</a:t>
            </a:r>
            <a:r>
              <a:rPr lang="en-US" altLang="zh-CN" sz="2600" kern="100" dirty="0" err="1">
                <a:latin typeface="Times New Roman" panose="02020603050405020304" pitchFamily="18" charset="0"/>
                <a:ea typeface="微软雅黑" panose="020B0503020204020204" pitchFamily="34" charset="-122"/>
                <a:cs typeface="Courier New" panose="02070309020205020404" pitchFamily="49" charset="0"/>
              </a:rPr>
              <a:t>Gephyrin</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蛋白相结合，能激活</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GABA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受体</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活细胞信号的主要开关</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，引发胰岛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细胞一系列的变化，使得胰岛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细胞也能产生胰岛素，从而转变为胰岛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细胞。下列有关叙述正确的是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青蒿素的新发现体现了生物多样性的潜在价值</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不同胰岛细胞的基因不同导致产生的激素不同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注射结合了青蒿素的</a:t>
            </a:r>
            <a:r>
              <a:rPr lang="en-US" altLang="zh-CN" sz="2600" kern="100" dirty="0" err="1">
                <a:latin typeface="Times New Roman" panose="02020603050405020304" pitchFamily="18" charset="0"/>
                <a:ea typeface="微软雅黑" panose="020B0503020204020204" pitchFamily="34" charset="-122"/>
                <a:cs typeface="Courier New" panose="02070309020205020404" pitchFamily="49" charset="0"/>
              </a:rPr>
              <a:t>Gephyrin</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蛋白可以治疗某些糖尿糖</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化学因素引发胰岛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细胞基因突变转变为胰岛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2" name="TextBox 20"/>
          <p:cNvSpPr txBox="1"/>
          <p:nvPr/>
        </p:nvSpPr>
        <p:spPr>
          <a:xfrm>
            <a:off x="314326" y="3819923"/>
            <a:ext cx="720000" cy="720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 xmlns:p14="http://schemas.microsoft.com/office/powerpoint/2010/main" val="69796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48074" y="1294543"/>
            <a:ext cx="11294265" cy="2999347"/>
          </a:xfrm>
          <a:prstGeom prst="rect">
            <a:avLst/>
          </a:prstGeom>
        </p:spPr>
        <p:txBody>
          <a:bodyPr wrap="square">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青蒿素的药用价值是生物多样性的直接价值；不同胰岛细胞内基因是相同的，产生不同激素的原因是基因选择性表达的结果；注射结合了青蒿素的</a:t>
            </a:r>
            <a:r>
              <a:rPr lang="en-US" altLang="zh-CN" sz="2600" kern="100" dirty="0" err="1">
                <a:latin typeface="Times New Roman" panose="02020603050405020304" pitchFamily="18" charset="0"/>
                <a:ea typeface="宋体" panose="02010600030101010101" pitchFamily="2" charset="-122"/>
                <a:cs typeface="Courier New" panose="02070309020205020404" pitchFamily="49" charset="0"/>
              </a:rPr>
              <a:t>Gephyrin</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蛋白可以诱导胰岛</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细胞转化为胰岛</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细胞，胰岛</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细胞可以分泌胰岛素，所以可以治疗糖尿病；胰岛</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细胞转变为胰岛</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细胞不是因为发生了基因突变。</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 xmlns:p14="http://schemas.microsoft.com/office/powerpoint/2010/main" val="122686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2000433" y="2493690"/>
            <a:ext cx="8189546" cy="861774"/>
          </a:xfrm>
          <a:prstGeom prst="rect">
            <a:avLst/>
          </a:prstGeom>
        </p:spPr>
        <p:txBody>
          <a:bodyPr wrap="square">
            <a:spAutoFit/>
          </a:bodyPr>
          <a:lstStyle/>
          <a:p>
            <a:pPr lvl="0" algn="ctr">
              <a:defRPr/>
            </a:pPr>
            <a:r>
              <a:rPr lang="zh-CN" altLang="en-US" sz="5000" b="1" kern="100" dirty="0">
                <a:latin typeface="Times New Roman" panose="02020603050405020304"/>
                <a:ea typeface="微软雅黑" panose="020B0503020204020204" pitchFamily="34" charset="-122"/>
                <a:cs typeface="Times New Roman" panose="02020603050405020304"/>
              </a:rPr>
              <a:t>知识自主</a:t>
            </a:r>
            <a:r>
              <a:rPr lang="zh-CN" altLang="en-US" sz="5000" b="1" kern="100" dirty="0" smtClean="0">
                <a:latin typeface="Times New Roman" panose="02020603050405020304"/>
                <a:ea typeface="微软雅黑" panose="020B0503020204020204" pitchFamily="34" charset="-122"/>
                <a:cs typeface="Times New Roman" panose="02020603050405020304"/>
              </a:rPr>
              <a:t>梳理</a:t>
            </a:r>
            <a:endParaRPr lang="zh-CN" altLang="zh-CN" sz="3000" kern="100" dirty="0">
              <a:latin typeface="Times New Roman" panose="02020603050405020304"/>
              <a:ea typeface="微软雅黑" panose="020B0503020204020204" pitchFamily="34" charset="-122"/>
              <a:cs typeface="Times New Roman" panose="02020603050405020304"/>
            </a:endParaRPr>
          </a:p>
        </p:txBody>
      </p:sp>
    </p:spTree>
    <p:extLst>
      <p:ext uri="{BB962C8B-B14F-4D97-AF65-F5344CB8AC3E}">
        <p14:creationId xmlns="" xmlns:p14="http://schemas.microsoft.com/office/powerpoint/2010/main" val="349517707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23266" y="-26590"/>
            <a:ext cx="12143880" cy="540000"/>
          </a:xfrm>
          <a:prstGeom prst="rect">
            <a:avLst/>
          </a:prstGeom>
          <a:solidFill>
            <a:schemeClr val="tx1"/>
          </a:solidFill>
          <a:ln>
            <a:solidFill>
              <a:schemeClr val="bg1"/>
            </a:solidFill>
          </a:ln>
          <a:effectLst>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tlCol="0" anchor="ctr"/>
          <a:lstStyle/>
          <a:p>
            <a:pPr algn="ctr">
              <a:defRPr/>
            </a:pPr>
            <a:endParaRPr lang="zh-CN" altLang="zh-CN" sz="2600" b="1"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endParaRPr>
          </a:p>
        </p:txBody>
      </p:sp>
      <p:grpSp>
        <p:nvGrpSpPr>
          <p:cNvPr id="2" name="组合 1"/>
          <p:cNvGrpSpPr/>
          <p:nvPr/>
        </p:nvGrpSpPr>
        <p:grpSpPr>
          <a:xfrm>
            <a:off x="2661986" y="-14861"/>
            <a:ext cx="6866440" cy="522000"/>
            <a:chOff x="2405752" y="-14861"/>
            <a:chExt cx="6866440" cy="522000"/>
          </a:xfrm>
        </p:grpSpPr>
        <p:sp>
          <p:nvSpPr>
            <p:cNvPr id="24" name="矩形 15"/>
            <p:cNvSpPr/>
            <p:nvPr/>
          </p:nvSpPr>
          <p:spPr>
            <a:xfrm>
              <a:off x="7967414" y="-14723"/>
              <a:ext cx="1125801"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 fmla="*/ 0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0 w 4586990"/>
                <a:gd name="connsiteY4" fmla="*/ 0 h 449085"/>
                <a:gd name="connsiteX0" fmla="*/ 2215872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2215872 w 4586990"/>
                <a:gd name="connsiteY4" fmla="*/ 0 h 449085"/>
                <a:gd name="connsiteX0" fmla="*/ 127349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127349 w 2498467"/>
                <a:gd name="connsiteY4" fmla="*/ 0 h 449085"/>
                <a:gd name="connsiteX0" fmla="*/ 0 w 2506957"/>
                <a:gd name="connsiteY0" fmla="*/ 8031 h 449085"/>
                <a:gd name="connsiteX1" fmla="*/ 2506957 w 2506957"/>
                <a:gd name="connsiteY1" fmla="*/ 0 h 449085"/>
                <a:gd name="connsiteX2" fmla="*/ 2321327 w 2506957"/>
                <a:gd name="connsiteY2" fmla="*/ 449085 h 449085"/>
                <a:gd name="connsiteX3" fmla="*/ 8490 w 2506957"/>
                <a:gd name="connsiteY3" fmla="*/ 442210 h 449085"/>
                <a:gd name="connsiteX4" fmla="*/ 0 w 2506957"/>
                <a:gd name="connsiteY4" fmla="*/ 8031 h 449085"/>
                <a:gd name="connsiteX0" fmla="*/ 0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0 w 2498467"/>
                <a:gd name="connsiteY4" fmla="*/ 0 h 449085"/>
                <a:gd name="connsiteX0" fmla="*/ 733111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733111 w 2498467"/>
                <a:gd name="connsiteY4" fmla="*/ 0 h 449085"/>
                <a:gd name="connsiteX0" fmla="*/ 20176 w 1785532"/>
                <a:gd name="connsiteY0" fmla="*/ 0 h 449085"/>
                <a:gd name="connsiteX1" fmla="*/ 1785532 w 1785532"/>
                <a:gd name="connsiteY1" fmla="*/ 0 h 449085"/>
                <a:gd name="connsiteX2" fmla="*/ 1599902 w 1785532"/>
                <a:gd name="connsiteY2" fmla="*/ 449085 h 449085"/>
                <a:gd name="connsiteX3" fmla="*/ 0 w 1785532"/>
                <a:gd name="connsiteY3" fmla="*/ 448573 h 449085"/>
                <a:gd name="connsiteX4" fmla="*/ 20176 w 1785532"/>
                <a:gd name="connsiteY4" fmla="*/ 0 h 449085"/>
                <a:gd name="connsiteX0" fmla="*/ 40353 w 1805709"/>
                <a:gd name="connsiteY0" fmla="*/ 0 h 454936"/>
                <a:gd name="connsiteX1" fmla="*/ 1805709 w 1805709"/>
                <a:gd name="connsiteY1" fmla="*/ 0 h 454936"/>
                <a:gd name="connsiteX2" fmla="*/ 1620079 w 1805709"/>
                <a:gd name="connsiteY2" fmla="*/ 449085 h 454936"/>
                <a:gd name="connsiteX3" fmla="*/ 0 w 1805709"/>
                <a:gd name="connsiteY3" fmla="*/ 454936 h 454936"/>
                <a:gd name="connsiteX4" fmla="*/ 40353 w 1805709"/>
                <a:gd name="connsiteY4" fmla="*/ 0 h 454936"/>
                <a:gd name="connsiteX0" fmla="*/ 0 w 1805711"/>
                <a:gd name="connsiteY0" fmla="*/ 6363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6363 h 454936"/>
                <a:gd name="connsiteX0" fmla="*/ 0 w 1805711"/>
                <a:gd name="connsiteY0" fmla="*/ 0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0 h 454936"/>
                <a:gd name="connsiteX0" fmla="*/ 0 w 1805711"/>
                <a:gd name="connsiteY0" fmla="*/ 0 h 449085"/>
                <a:gd name="connsiteX1" fmla="*/ 1805711 w 1805711"/>
                <a:gd name="connsiteY1" fmla="*/ 0 h 449085"/>
                <a:gd name="connsiteX2" fmla="*/ 1620081 w 1805711"/>
                <a:gd name="connsiteY2" fmla="*/ 449085 h 449085"/>
                <a:gd name="connsiteX3" fmla="*/ 2 w 1805711"/>
                <a:gd name="connsiteY3" fmla="*/ 448574 h 449085"/>
                <a:gd name="connsiteX4" fmla="*/ 0 w 1805711"/>
                <a:gd name="connsiteY4" fmla="*/ 0 h 4490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5" name="平行四边形 32"/>
            <p:cNvSpPr/>
            <p:nvPr/>
          </p:nvSpPr>
          <p:spPr>
            <a:xfrm>
              <a:off x="8989148" y="-14722"/>
              <a:ext cx="192495"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26" name="平行四边形 32"/>
            <p:cNvSpPr/>
            <p:nvPr/>
          </p:nvSpPr>
          <p:spPr>
            <a:xfrm>
              <a:off x="9079697" y="-14722"/>
              <a:ext cx="192495"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27" name="矩形 15"/>
            <p:cNvSpPr/>
            <p:nvPr/>
          </p:nvSpPr>
          <p:spPr>
            <a:xfrm flipH="1">
              <a:off x="2591055" y="-14723"/>
              <a:ext cx="1125083" cy="521862"/>
            </a:xfrm>
            <a:custGeom>
              <a:avLst/>
              <a:gdLst>
                <a:gd name="connsiteX0" fmla="*/ 0 w 4586990"/>
                <a:gd name="connsiteY0" fmla="*/ 0 h 442210"/>
                <a:gd name="connsiteX1" fmla="*/ 4586990 w 4586990"/>
                <a:gd name="connsiteY1" fmla="*/ 0 h 442210"/>
                <a:gd name="connsiteX2" fmla="*/ 4586990 w 4586990"/>
                <a:gd name="connsiteY2" fmla="*/ 442210 h 442210"/>
                <a:gd name="connsiteX3" fmla="*/ 0 w 4586990"/>
                <a:gd name="connsiteY3" fmla="*/ 442210 h 442210"/>
                <a:gd name="connsiteX4" fmla="*/ 0 w 4586990"/>
                <a:gd name="connsiteY4" fmla="*/ 0 h 442210"/>
                <a:gd name="connsiteX0" fmla="*/ 0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0 w 4586990"/>
                <a:gd name="connsiteY4" fmla="*/ 0 h 449085"/>
                <a:gd name="connsiteX0" fmla="*/ 2215872 w 4586990"/>
                <a:gd name="connsiteY0" fmla="*/ 0 h 449085"/>
                <a:gd name="connsiteX1" fmla="*/ 4586990 w 4586990"/>
                <a:gd name="connsiteY1" fmla="*/ 0 h 449085"/>
                <a:gd name="connsiteX2" fmla="*/ 4401360 w 4586990"/>
                <a:gd name="connsiteY2" fmla="*/ 449085 h 449085"/>
                <a:gd name="connsiteX3" fmla="*/ 0 w 4586990"/>
                <a:gd name="connsiteY3" fmla="*/ 442210 h 449085"/>
                <a:gd name="connsiteX4" fmla="*/ 2215872 w 4586990"/>
                <a:gd name="connsiteY4" fmla="*/ 0 h 449085"/>
                <a:gd name="connsiteX0" fmla="*/ 127349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127349 w 2498467"/>
                <a:gd name="connsiteY4" fmla="*/ 0 h 449085"/>
                <a:gd name="connsiteX0" fmla="*/ 0 w 2506957"/>
                <a:gd name="connsiteY0" fmla="*/ 8031 h 449085"/>
                <a:gd name="connsiteX1" fmla="*/ 2506957 w 2506957"/>
                <a:gd name="connsiteY1" fmla="*/ 0 h 449085"/>
                <a:gd name="connsiteX2" fmla="*/ 2321327 w 2506957"/>
                <a:gd name="connsiteY2" fmla="*/ 449085 h 449085"/>
                <a:gd name="connsiteX3" fmla="*/ 8490 w 2506957"/>
                <a:gd name="connsiteY3" fmla="*/ 442210 h 449085"/>
                <a:gd name="connsiteX4" fmla="*/ 0 w 2506957"/>
                <a:gd name="connsiteY4" fmla="*/ 8031 h 449085"/>
                <a:gd name="connsiteX0" fmla="*/ 0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0 w 2498467"/>
                <a:gd name="connsiteY4" fmla="*/ 0 h 449085"/>
                <a:gd name="connsiteX0" fmla="*/ 733111 w 2498467"/>
                <a:gd name="connsiteY0" fmla="*/ 0 h 449085"/>
                <a:gd name="connsiteX1" fmla="*/ 2498467 w 2498467"/>
                <a:gd name="connsiteY1" fmla="*/ 0 h 449085"/>
                <a:gd name="connsiteX2" fmla="*/ 2312837 w 2498467"/>
                <a:gd name="connsiteY2" fmla="*/ 449085 h 449085"/>
                <a:gd name="connsiteX3" fmla="*/ 0 w 2498467"/>
                <a:gd name="connsiteY3" fmla="*/ 442210 h 449085"/>
                <a:gd name="connsiteX4" fmla="*/ 733111 w 2498467"/>
                <a:gd name="connsiteY4" fmla="*/ 0 h 449085"/>
                <a:gd name="connsiteX0" fmla="*/ 20176 w 1785532"/>
                <a:gd name="connsiteY0" fmla="*/ 0 h 449085"/>
                <a:gd name="connsiteX1" fmla="*/ 1785532 w 1785532"/>
                <a:gd name="connsiteY1" fmla="*/ 0 h 449085"/>
                <a:gd name="connsiteX2" fmla="*/ 1599902 w 1785532"/>
                <a:gd name="connsiteY2" fmla="*/ 449085 h 449085"/>
                <a:gd name="connsiteX3" fmla="*/ 0 w 1785532"/>
                <a:gd name="connsiteY3" fmla="*/ 448573 h 449085"/>
                <a:gd name="connsiteX4" fmla="*/ 20176 w 1785532"/>
                <a:gd name="connsiteY4" fmla="*/ 0 h 449085"/>
                <a:gd name="connsiteX0" fmla="*/ 40353 w 1805709"/>
                <a:gd name="connsiteY0" fmla="*/ 0 h 454936"/>
                <a:gd name="connsiteX1" fmla="*/ 1805709 w 1805709"/>
                <a:gd name="connsiteY1" fmla="*/ 0 h 454936"/>
                <a:gd name="connsiteX2" fmla="*/ 1620079 w 1805709"/>
                <a:gd name="connsiteY2" fmla="*/ 449085 h 454936"/>
                <a:gd name="connsiteX3" fmla="*/ 0 w 1805709"/>
                <a:gd name="connsiteY3" fmla="*/ 454936 h 454936"/>
                <a:gd name="connsiteX4" fmla="*/ 40353 w 1805709"/>
                <a:gd name="connsiteY4" fmla="*/ 0 h 454936"/>
                <a:gd name="connsiteX0" fmla="*/ 0 w 1805711"/>
                <a:gd name="connsiteY0" fmla="*/ 6363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6363 h 454936"/>
                <a:gd name="connsiteX0" fmla="*/ 0 w 1805711"/>
                <a:gd name="connsiteY0" fmla="*/ 0 h 454936"/>
                <a:gd name="connsiteX1" fmla="*/ 1805711 w 1805711"/>
                <a:gd name="connsiteY1" fmla="*/ 0 h 454936"/>
                <a:gd name="connsiteX2" fmla="*/ 1620081 w 1805711"/>
                <a:gd name="connsiteY2" fmla="*/ 449085 h 454936"/>
                <a:gd name="connsiteX3" fmla="*/ 2 w 1805711"/>
                <a:gd name="connsiteY3" fmla="*/ 454936 h 454936"/>
                <a:gd name="connsiteX4" fmla="*/ 0 w 1805711"/>
                <a:gd name="connsiteY4" fmla="*/ 0 h 454936"/>
                <a:gd name="connsiteX0" fmla="*/ 0 w 1805711"/>
                <a:gd name="connsiteY0" fmla="*/ 0 h 449085"/>
                <a:gd name="connsiteX1" fmla="*/ 1805711 w 1805711"/>
                <a:gd name="connsiteY1" fmla="*/ 0 h 449085"/>
                <a:gd name="connsiteX2" fmla="*/ 1620081 w 1805711"/>
                <a:gd name="connsiteY2" fmla="*/ 449085 h 449085"/>
                <a:gd name="connsiteX3" fmla="*/ 2 w 1805711"/>
                <a:gd name="connsiteY3" fmla="*/ 448574 h 449085"/>
                <a:gd name="connsiteX4" fmla="*/ 0 w 1805711"/>
                <a:gd name="connsiteY4" fmla="*/ 0 h 4490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5711" h="449085">
                  <a:moveTo>
                    <a:pt x="0" y="0"/>
                  </a:moveTo>
                  <a:lnTo>
                    <a:pt x="1805711" y="0"/>
                  </a:lnTo>
                  <a:lnTo>
                    <a:pt x="1620081" y="449085"/>
                  </a:lnTo>
                  <a:lnTo>
                    <a:pt x="2" y="448574"/>
                  </a:lnTo>
                  <a:cubicBezTo>
                    <a:pt x="1" y="299050"/>
                    <a:pt x="1" y="149524"/>
                    <a:pt x="0"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8" name="平行四边形 32"/>
            <p:cNvSpPr/>
            <p:nvPr/>
          </p:nvSpPr>
          <p:spPr>
            <a:xfrm flipH="1">
              <a:off x="2498790" y="-14723"/>
              <a:ext cx="193507"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29" name="平行四边形 32"/>
            <p:cNvSpPr/>
            <p:nvPr/>
          </p:nvSpPr>
          <p:spPr>
            <a:xfrm flipH="1">
              <a:off x="2405752" y="-14723"/>
              <a:ext cx="193507" cy="521861"/>
            </a:xfrm>
            <a:custGeom>
              <a:avLst/>
              <a:gdLst>
                <a:gd name="connsiteX0" fmla="*/ 0 w 139700"/>
                <a:gd name="connsiteY0" fmla="*/ 419103 h 419103"/>
                <a:gd name="connsiteX1" fmla="*/ 34925 w 139700"/>
                <a:gd name="connsiteY1" fmla="*/ 0 h 419103"/>
                <a:gd name="connsiteX2" fmla="*/ 139700 w 139700"/>
                <a:gd name="connsiteY2" fmla="*/ 0 h 419103"/>
                <a:gd name="connsiteX3" fmla="*/ 104775 w 139700"/>
                <a:gd name="connsiteY3" fmla="*/ 419103 h 419103"/>
                <a:gd name="connsiteX4" fmla="*/ 0 w 13970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225425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95250 w 260350"/>
                <a:gd name="connsiteY3" fmla="*/ 419103 h 419103"/>
                <a:gd name="connsiteX4" fmla="*/ 0 w 260350"/>
                <a:gd name="connsiteY4" fmla="*/ 419103 h 419103"/>
                <a:gd name="connsiteX0" fmla="*/ 0 w 260350"/>
                <a:gd name="connsiteY0" fmla="*/ 419103 h 419103"/>
                <a:gd name="connsiteX1" fmla="*/ 155575 w 260350"/>
                <a:gd name="connsiteY1" fmla="*/ 0 h 419103"/>
                <a:gd name="connsiteX2" fmla="*/ 260350 w 260350"/>
                <a:gd name="connsiteY2" fmla="*/ 0 h 419103"/>
                <a:gd name="connsiteX3" fmla="*/ 114300 w 260350"/>
                <a:gd name="connsiteY3" fmla="*/ 419103 h 419103"/>
                <a:gd name="connsiteX4" fmla="*/ 0 w 260350"/>
                <a:gd name="connsiteY4" fmla="*/ 419103 h 419103"/>
                <a:gd name="connsiteX0" fmla="*/ 0 w 273050"/>
                <a:gd name="connsiteY0" fmla="*/ 422278 h 422278"/>
                <a:gd name="connsiteX1" fmla="*/ 155575 w 273050"/>
                <a:gd name="connsiteY1" fmla="*/ 3175 h 422278"/>
                <a:gd name="connsiteX2" fmla="*/ 273050 w 273050"/>
                <a:gd name="connsiteY2" fmla="*/ 0 h 422278"/>
                <a:gd name="connsiteX3" fmla="*/ 114300 w 273050"/>
                <a:gd name="connsiteY3" fmla="*/ 422278 h 422278"/>
                <a:gd name="connsiteX4" fmla="*/ 0 w 273050"/>
                <a:gd name="connsiteY4" fmla="*/ 422278 h 422278"/>
                <a:gd name="connsiteX0" fmla="*/ 0 w 276225"/>
                <a:gd name="connsiteY0" fmla="*/ 425453 h 425453"/>
                <a:gd name="connsiteX1" fmla="*/ 155575 w 276225"/>
                <a:gd name="connsiteY1" fmla="*/ 6350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5453 h 425453"/>
                <a:gd name="connsiteX1" fmla="*/ 158750 w 276225"/>
                <a:gd name="connsiteY1" fmla="*/ 3175 h 425453"/>
                <a:gd name="connsiteX2" fmla="*/ 276225 w 276225"/>
                <a:gd name="connsiteY2" fmla="*/ 0 h 425453"/>
                <a:gd name="connsiteX3" fmla="*/ 114300 w 276225"/>
                <a:gd name="connsiteY3" fmla="*/ 425453 h 425453"/>
                <a:gd name="connsiteX4" fmla="*/ 0 w 276225"/>
                <a:gd name="connsiteY4" fmla="*/ 425453 h 425453"/>
                <a:gd name="connsiteX0" fmla="*/ 0 w 276225"/>
                <a:gd name="connsiteY0" fmla="*/ 422278 h 422278"/>
                <a:gd name="connsiteX1" fmla="*/ 158750 w 276225"/>
                <a:gd name="connsiteY1" fmla="*/ 0 h 422278"/>
                <a:gd name="connsiteX2" fmla="*/ 276225 w 276225"/>
                <a:gd name="connsiteY2" fmla="*/ 3175 h 422278"/>
                <a:gd name="connsiteX3" fmla="*/ 114300 w 276225"/>
                <a:gd name="connsiteY3" fmla="*/ 422278 h 422278"/>
                <a:gd name="connsiteX4" fmla="*/ 0 w 276225"/>
                <a:gd name="connsiteY4" fmla="*/ 422278 h 422278"/>
                <a:gd name="connsiteX0" fmla="*/ 0 w 273050"/>
                <a:gd name="connsiteY0" fmla="*/ 422278 h 422278"/>
                <a:gd name="connsiteX1" fmla="*/ 158750 w 273050"/>
                <a:gd name="connsiteY1" fmla="*/ 0 h 422278"/>
                <a:gd name="connsiteX2" fmla="*/ 273050 w 273050"/>
                <a:gd name="connsiteY2" fmla="*/ 0 h 422278"/>
                <a:gd name="connsiteX3" fmla="*/ 114300 w 273050"/>
                <a:gd name="connsiteY3" fmla="*/ 422278 h 422278"/>
                <a:gd name="connsiteX4" fmla="*/ 0 w 273050"/>
                <a:gd name="connsiteY4" fmla="*/ 422278 h 422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050" h="422278">
                  <a:moveTo>
                    <a:pt x="0" y="422278"/>
                  </a:moveTo>
                  <a:lnTo>
                    <a:pt x="158750" y="0"/>
                  </a:lnTo>
                  <a:lnTo>
                    <a:pt x="273050" y="0"/>
                  </a:lnTo>
                  <a:lnTo>
                    <a:pt x="114300" y="422278"/>
                  </a:lnTo>
                  <a:lnTo>
                    <a:pt x="0" y="422278"/>
                  </a:lnTo>
                  <a:close/>
                </a:path>
              </a:pathLst>
            </a:cu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zh-CN" altLang="en-US"/>
            </a:p>
          </p:txBody>
        </p:sp>
        <p:sp>
          <p:nvSpPr>
            <p:cNvPr id="30" name="矩形 29"/>
            <p:cNvSpPr/>
            <p:nvPr/>
          </p:nvSpPr>
          <p:spPr>
            <a:xfrm>
              <a:off x="3577730" y="-14861"/>
              <a:ext cx="4968202" cy="522000"/>
            </a:xfrm>
            <a:prstGeom prst="rect">
              <a:avLst/>
            </a:pr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sp>
        <p:nvSpPr>
          <p:cNvPr id="21" name="矩形 20"/>
          <p:cNvSpPr/>
          <p:nvPr/>
        </p:nvSpPr>
        <p:spPr>
          <a:xfrm>
            <a:off x="589713" y="26551"/>
            <a:ext cx="11010987" cy="492443"/>
          </a:xfrm>
          <a:prstGeom prst="rect">
            <a:avLst/>
          </a:prstGeom>
        </p:spPr>
        <p:txBody>
          <a:bodyPr wrap="square">
            <a:spAutoFit/>
          </a:bodyPr>
          <a:lstStyle/>
          <a:p>
            <a:pPr algn="ctr">
              <a:defRPr/>
            </a:pPr>
            <a:r>
              <a:rPr lang="zh-CN" altLang="zh-CN" sz="2600" b="1" kern="100" dirty="0">
                <a:solidFill>
                  <a:schemeClr val="bg1"/>
                </a:solidFill>
                <a:latin typeface="Times New Roman" panose="02020603050405020304"/>
                <a:ea typeface="微软雅黑" panose="020B0503020204020204" pitchFamily="34" charset="-122"/>
                <a:cs typeface="Times New Roman" panose="02020603050405020304"/>
              </a:rPr>
              <a:t>考向二　血糖调节有关的实验探究题分析</a:t>
            </a:r>
          </a:p>
        </p:txBody>
      </p:sp>
      <p:sp>
        <p:nvSpPr>
          <p:cNvPr id="8" name="矩形 7"/>
          <p:cNvSpPr/>
          <p:nvPr/>
        </p:nvSpPr>
        <p:spPr>
          <a:xfrm>
            <a:off x="262558" y="1125538"/>
            <a:ext cx="11409907" cy="1817805"/>
          </a:xfrm>
          <a:prstGeom prst="rect">
            <a:avLst/>
          </a:prstGeom>
        </p:spPr>
        <p:txBody>
          <a:bodyPr>
            <a:spAutoFit/>
          </a:bodyPr>
          <a:lstStyle/>
          <a:p>
            <a:pPr algn="just">
              <a:lnSpc>
                <a:spcPct val="150000"/>
              </a:lnSpc>
              <a:spcAft>
                <a:spcPts val="0"/>
              </a:spcAft>
              <a:tabLst>
                <a:tab pos="2340610" algn="l"/>
              </a:tabLst>
            </a:pPr>
            <a:r>
              <a:rPr lang="en-US" altLang="zh-CN" sz="2600" kern="100" dirty="0">
                <a:latin typeface="Times New Roman" panose="02020603050405020304" pitchFamily="18" charset="0"/>
                <a:ea typeface="微软雅黑" panose="020B0503020204020204" pitchFamily="34" charset="-122"/>
              </a:rPr>
              <a:t>6.</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现有一组对胰岛素不敏感的高血糖小鼠</a:t>
            </a:r>
            <a:r>
              <a:rPr lang="en-US" altLang="zh-CN" sz="2600" kern="100" dirty="0">
                <a:latin typeface="Times New Roman" panose="02020603050405020304" pitchFamily="18" charset="0"/>
                <a:ea typeface="微软雅黑" panose="020B0503020204020204" pitchFamily="34" charset="-122"/>
              </a:rPr>
              <a:t>X</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。为验证阿司匹林能恢复小鼠对胰岛素的敏感性，使血糖恢复正常。现将小鼠</a:t>
            </a:r>
            <a:r>
              <a:rPr lang="en-US" altLang="zh-CN" sz="2600" kern="100" dirty="0">
                <a:latin typeface="Times New Roman" panose="02020603050405020304" pitchFamily="18" charset="0"/>
                <a:ea typeface="微软雅黑" panose="020B0503020204020204" pitchFamily="34" charset="-122"/>
              </a:rPr>
              <a:t>X</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随机均分成若干组，下表表示各组处理方法及实验结果。下列叙述正确的是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4" name="表格 3"/>
          <p:cNvGraphicFramePr>
            <a:graphicFrameLocks noGrp="1"/>
          </p:cNvGraphicFramePr>
          <p:nvPr>
            <p:extLst>
              <p:ext uri="{D42A27DB-BD31-4B8C-83A1-F6EECF244321}">
                <p14:modId xmlns="" xmlns:p14="http://schemas.microsoft.com/office/powerpoint/2010/main" val="1650024667"/>
              </p:ext>
            </p:extLst>
          </p:nvPr>
        </p:nvGraphicFramePr>
        <p:xfrm>
          <a:off x="334566" y="3064114"/>
          <a:ext cx="10935692" cy="2971800"/>
        </p:xfrm>
        <a:graphic>
          <a:graphicData uri="http://schemas.openxmlformats.org/drawingml/2006/table">
            <a:tbl>
              <a:tblPr>
                <a:tableStyleId>{8799B23B-EC83-4686-B30A-512413B5E67A}</a:tableStyleId>
              </a:tblPr>
              <a:tblGrid>
                <a:gridCol w="2281490"/>
                <a:gridCol w="2281490"/>
                <a:gridCol w="1593178"/>
                <a:gridCol w="1593178"/>
                <a:gridCol w="1593178"/>
                <a:gridCol w="1593178"/>
              </a:tblGrid>
              <a:tr h="456319">
                <a:tc gridSpan="2">
                  <a:txBody>
                    <a:bodyPr/>
                    <a:lstStyle/>
                    <a:p>
                      <a:pPr algn="ctr">
                        <a:lnSpc>
                          <a:spcPct val="150000"/>
                        </a:lnSpc>
                        <a:spcAft>
                          <a:spcPts val="0"/>
                        </a:spcAft>
                      </a:pPr>
                      <a:r>
                        <a:rPr lang="zh-CN" sz="2600" kern="100" dirty="0">
                          <a:effectLst/>
                        </a:rPr>
                        <a:t>组别</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hMerge="1">
                  <a:txBody>
                    <a:bodyPr/>
                    <a:lstStyle/>
                    <a:p>
                      <a:endParaRPr lang="zh-CN" altLang="en-US"/>
                    </a:p>
                  </a:txBody>
                  <a:tcP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r>
              <a:tr h="571463">
                <a:tc rowSpan="3">
                  <a:txBody>
                    <a:bodyPr/>
                    <a:lstStyle/>
                    <a:p>
                      <a:pPr algn="ctr">
                        <a:lnSpc>
                          <a:spcPct val="150000"/>
                        </a:lnSpc>
                        <a:spcAft>
                          <a:spcPts val="0"/>
                        </a:spcAft>
                      </a:pPr>
                      <a:r>
                        <a:rPr lang="zh-CN" sz="2600" kern="100">
                          <a:effectLst/>
                        </a:rPr>
                        <a:t>处理方法</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胰岛素</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r h="571463">
                <a:tc vMerge="1">
                  <a:txBody>
                    <a:bodyPr/>
                    <a:lstStyle/>
                    <a:p>
                      <a:endParaRPr lang="zh-CN" altLang="en-US"/>
                    </a:p>
                  </a:txBody>
                  <a:tcPr/>
                </a:tc>
                <a:tc>
                  <a:txBody>
                    <a:bodyPr/>
                    <a:lstStyle/>
                    <a:p>
                      <a:pPr algn="ctr">
                        <a:lnSpc>
                          <a:spcPct val="150000"/>
                        </a:lnSpc>
                        <a:spcAft>
                          <a:spcPts val="0"/>
                        </a:spcAft>
                      </a:pPr>
                      <a:r>
                        <a:rPr lang="zh-CN" sz="2600" kern="100">
                          <a:effectLst/>
                        </a:rPr>
                        <a:t>阿司匹林</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r h="571463">
                <a:tc vMerge="1">
                  <a:txBody>
                    <a:bodyPr/>
                    <a:lstStyle/>
                    <a:p>
                      <a:endParaRPr lang="zh-CN" altLang="en-US"/>
                    </a:p>
                  </a:txBody>
                  <a:tcPr/>
                </a:tc>
                <a:tc>
                  <a:txBody>
                    <a:bodyPr/>
                    <a:lstStyle/>
                    <a:p>
                      <a:pPr algn="ctr">
                        <a:lnSpc>
                          <a:spcPct val="150000"/>
                        </a:lnSpc>
                        <a:spcAft>
                          <a:spcPts val="0"/>
                        </a:spcAft>
                      </a:pPr>
                      <a:r>
                        <a:rPr lang="zh-CN" sz="2600" kern="100" dirty="0">
                          <a:effectLst/>
                        </a:rPr>
                        <a:t>生理盐水</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r h="566861">
                <a:tc gridSpan="2">
                  <a:txBody>
                    <a:bodyPr/>
                    <a:lstStyle/>
                    <a:p>
                      <a:pPr algn="ctr">
                        <a:lnSpc>
                          <a:spcPct val="150000"/>
                        </a:lnSpc>
                        <a:spcAft>
                          <a:spcPts val="0"/>
                        </a:spcAft>
                      </a:pPr>
                      <a:r>
                        <a:rPr lang="zh-CN" sz="2600" kern="100" dirty="0">
                          <a:effectLst/>
                        </a:rPr>
                        <a:t>实验结果</a:t>
                      </a: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zh-CN" sz="2600" kern="100" dirty="0">
                          <a:effectLst/>
                        </a:rPr>
                        <a:t>血糖浓度</a:t>
                      </a:r>
                      <a:r>
                        <a:rPr lang="en-US" sz="26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sz="26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660" marR="45660" marT="0" marB="0" anchor="ctr"/>
                </a:tc>
                <a:tc hMerge="1">
                  <a:txBody>
                    <a:bodyPr/>
                    <a:lstStyle/>
                    <a:p>
                      <a:endParaRPr lang="zh-CN" altLang="en-US"/>
                    </a:p>
                  </a:txBody>
                  <a:tcPr/>
                </a:tc>
                <a:tc>
                  <a:txBody>
                    <a:bodyPr/>
                    <a:lstStyle/>
                    <a:p>
                      <a:pPr algn="ctr">
                        <a:lnSpc>
                          <a:spcPct val="150000"/>
                        </a:lnSpc>
                        <a:spcAft>
                          <a:spcPts val="0"/>
                        </a:spcAft>
                      </a:pPr>
                      <a:r>
                        <a:rPr lang="zh-CN" sz="2600" kern="100" dirty="0">
                          <a:effectLst/>
                          <a:latin typeface="宋体" panose="02010600030101010101" pitchFamily="2" charset="-122"/>
                          <a:ea typeface="宋体" panose="02010600030101010101" pitchFamily="2" charset="-122"/>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高于正常</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latin typeface="宋体" panose="02010600030101010101" pitchFamily="2" charset="-122"/>
                          <a:ea typeface="宋体" panose="02010600030101010101" pitchFamily="2" charset="-122"/>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高于正常</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bl>
          </a:graphicData>
        </a:graphic>
      </p:graphicFrame>
    </p:spTree>
    <p:extLst>
      <p:ext uri="{BB962C8B-B14F-4D97-AF65-F5344CB8AC3E}">
        <p14:creationId xmlns="" xmlns:p14="http://schemas.microsoft.com/office/powerpoint/2010/main" val="142117269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3353927"/>
            <a:ext cx="11409907" cy="3388235"/>
          </a:xfrm>
          <a:prstGeom prst="rect">
            <a:avLst/>
          </a:prstGeom>
        </p:spPr>
        <p:txBody>
          <a:bodyPr>
            <a:spAutoFit/>
          </a:bodyPr>
          <a:lstStyle/>
          <a:p>
            <a:pPr algn="just">
              <a:lnSpc>
                <a:spcPct val="140000"/>
              </a:lnSpc>
              <a:spcAft>
                <a:spcPts val="0"/>
              </a:spcAft>
            </a:pPr>
            <a:r>
              <a:rPr lang="zh-CN" altLang="zh-CN" sz="2600" b="1" kern="100" dirty="0">
                <a:latin typeface="Times New Roman" panose="02020603050405020304" pitchFamily="18" charset="0"/>
                <a:ea typeface="微软雅黑" panose="020B0503020204020204" pitchFamily="34" charset="-122"/>
                <a:cs typeface="Times New Roman" panose="02020603050405020304" pitchFamily="18" charset="0"/>
              </a:rPr>
              <a:t>注：</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对胰岛素不敏感是指注射胰岛素后血糖浓度无明显变化；</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表示有添加，</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表示未添加，胰岛素和阿司匹林均用生理盐水配制</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第</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组为对照组，该组实验小鼠应选择血糖浓度正常的个体</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第</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组的实验结果应分别为：高于正常、正常</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为了控制无关变量，三种试剂都应通过饲喂的方式添加</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该实验可以同时证明胰岛素是唯一能降低血糖浓度的</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激素</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4" name="表格 3"/>
          <p:cNvGraphicFramePr>
            <a:graphicFrameLocks noGrp="1"/>
          </p:cNvGraphicFramePr>
          <p:nvPr>
            <p:extLst>
              <p:ext uri="{D42A27DB-BD31-4B8C-83A1-F6EECF244321}">
                <p14:modId xmlns="" xmlns:p14="http://schemas.microsoft.com/office/powerpoint/2010/main" val="885702349"/>
              </p:ext>
            </p:extLst>
          </p:nvPr>
        </p:nvGraphicFramePr>
        <p:xfrm>
          <a:off x="334566" y="241970"/>
          <a:ext cx="10935692" cy="2971800"/>
        </p:xfrm>
        <a:graphic>
          <a:graphicData uri="http://schemas.openxmlformats.org/drawingml/2006/table">
            <a:tbl>
              <a:tblPr>
                <a:tableStyleId>{8799B23B-EC83-4686-B30A-512413B5E67A}</a:tableStyleId>
              </a:tblPr>
              <a:tblGrid>
                <a:gridCol w="2281490"/>
                <a:gridCol w="2281490"/>
                <a:gridCol w="1593178"/>
                <a:gridCol w="1593178"/>
                <a:gridCol w="1593178"/>
                <a:gridCol w="1593178"/>
              </a:tblGrid>
              <a:tr h="456319">
                <a:tc gridSpan="2">
                  <a:txBody>
                    <a:bodyPr/>
                    <a:lstStyle/>
                    <a:p>
                      <a:pPr algn="ctr">
                        <a:lnSpc>
                          <a:spcPct val="150000"/>
                        </a:lnSpc>
                        <a:spcAft>
                          <a:spcPts val="0"/>
                        </a:spcAft>
                      </a:pPr>
                      <a:r>
                        <a:rPr lang="zh-CN" sz="2600" kern="100" dirty="0">
                          <a:effectLst/>
                        </a:rPr>
                        <a:t>组别</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hMerge="1">
                  <a:txBody>
                    <a:bodyPr/>
                    <a:lstStyle/>
                    <a:p>
                      <a:endParaRPr lang="zh-CN" altLang="en-US"/>
                    </a:p>
                  </a:txBody>
                  <a:tcP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c>
                  <a:txBody>
                    <a:bodyPr/>
                    <a:lstStyle/>
                    <a:p>
                      <a:pPr algn="ctr">
                        <a:lnSpc>
                          <a:spcPct val="150000"/>
                        </a:lnSpc>
                        <a:spcAft>
                          <a:spcPts val="0"/>
                        </a:spcAft>
                      </a:pP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zh-CN" sz="2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45660" marR="45660" marT="0" marB="0" anchor="ctr"/>
                </a:tc>
              </a:tr>
              <a:tr h="571463">
                <a:tc rowSpan="3">
                  <a:txBody>
                    <a:bodyPr/>
                    <a:lstStyle/>
                    <a:p>
                      <a:pPr algn="ctr">
                        <a:lnSpc>
                          <a:spcPct val="150000"/>
                        </a:lnSpc>
                        <a:spcAft>
                          <a:spcPts val="0"/>
                        </a:spcAft>
                      </a:pPr>
                      <a:r>
                        <a:rPr lang="zh-CN" sz="2600" kern="100">
                          <a:effectLst/>
                        </a:rPr>
                        <a:t>处理方法</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胰岛素</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r h="571463">
                <a:tc vMerge="1">
                  <a:txBody>
                    <a:bodyPr/>
                    <a:lstStyle/>
                    <a:p>
                      <a:endParaRPr lang="zh-CN" altLang="en-US"/>
                    </a:p>
                  </a:txBody>
                  <a:tcPr/>
                </a:tc>
                <a:tc>
                  <a:txBody>
                    <a:bodyPr/>
                    <a:lstStyle/>
                    <a:p>
                      <a:pPr algn="ctr">
                        <a:lnSpc>
                          <a:spcPct val="150000"/>
                        </a:lnSpc>
                        <a:spcAft>
                          <a:spcPts val="0"/>
                        </a:spcAft>
                      </a:pPr>
                      <a:r>
                        <a:rPr lang="zh-CN" sz="2600" kern="100">
                          <a:effectLst/>
                        </a:rPr>
                        <a:t>阿司匹林</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r h="571463">
                <a:tc vMerge="1">
                  <a:txBody>
                    <a:bodyPr/>
                    <a:lstStyle/>
                    <a:p>
                      <a:endParaRPr lang="zh-CN" altLang="en-US"/>
                    </a:p>
                  </a:txBody>
                  <a:tcPr/>
                </a:tc>
                <a:tc>
                  <a:txBody>
                    <a:bodyPr/>
                    <a:lstStyle/>
                    <a:p>
                      <a:pPr algn="ctr">
                        <a:lnSpc>
                          <a:spcPct val="150000"/>
                        </a:lnSpc>
                        <a:spcAft>
                          <a:spcPts val="0"/>
                        </a:spcAft>
                      </a:pPr>
                      <a:r>
                        <a:rPr lang="zh-CN" sz="2600" kern="100" dirty="0">
                          <a:effectLst/>
                        </a:rPr>
                        <a:t>生理盐水</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a:effectLst/>
                        </a:rPr>
                        <a:t>－</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r h="566861">
                <a:tc gridSpan="2">
                  <a:txBody>
                    <a:bodyPr/>
                    <a:lstStyle/>
                    <a:p>
                      <a:pPr algn="ctr">
                        <a:lnSpc>
                          <a:spcPct val="150000"/>
                        </a:lnSpc>
                        <a:spcAft>
                          <a:spcPts val="0"/>
                        </a:spcAft>
                      </a:pPr>
                      <a:r>
                        <a:rPr lang="zh-CN" sz="2600" kern="100" dirty="0">
                          <a:effectLst/>
                        </a:rPr>
                        <a:t>实验结果</a:t>
                      </a: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zh-CN" sz="2600" kern="100" dirty="0">
                          <a:effectLst/>
                        </a:rPr>
                        <a:t>血糖浓度</a:t>
                      </a:r>
                      <a:r>
                        <a:rPr lang="en-US" sz="26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sz="26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660" marR="45660" marT="0" marB="0" anchor="ctr"/>
                </a:tc>
                <a:tc hMerge="1">
                  <a:txBody>
                    <a:bodyPr/>
                    <a:lstStyle/>
                    <a:p>
                      <a:endParaRPr lang="zh-CN" altLang="en-US"/>
                    </a:p>
                  </a:txBody>
                  <a:tcPr/>
                </a:tc>
                <a:tc>
                  <a:txBody>
                    <a:bodyPr/>
                    <a:lstStyle/>
                    <a:p>
                      <a:pPr algn="ctr">
                        <a:lnSpc>
                          <a:spcPct val="150000"/>
                        </a:lnSpc>
                        <a:spcAft>
                          <a:spcPts val="0"/>
                        </a:spcAft>
                      </a:pPr>
                      <a:r>
                        <a:rPr lang="zh-CN" sz="2600" kern="100" dirty="0">
                          <a:effectLst/>
                          <a:latin typeface="宋体" panose="02010600030101010101" pitchFamily="2" charset="-122"/>
                          <a:ea typeface="宋体" panose="02010600030101010101" pitchFamily="2" charset="-122"/>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高于正常</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latin typeface="宋体" panose="02010600030101010101" pitchFamily="2" charset="-122"/>
                          <a:ea typeface="宋体" panose="02010600030101010101" pitchFamily="2" charset="-122"/>
                        </a:rPr>
                        <a:t>？</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c>
                  <a:txBody>
                    <a:bodyPr/>
                    <a:lstStyle/>
                    <a:p>
                      <a:pPr algn="ctr">
                        <a:lnSpc>
                          <a:spcPct val="150000"/>
                        </a:lnSpc>
                        <a:spcAft>
                          <a:spcPts val="0"/>
                        </a:spcAft>
                      </a:pPr>
                      <a:r>
                        <a:rPr lang="zh-CN" sz="2600" kern="100" dirty="0">
                          <a:effectLst/>
                        </a:rPr>
                        <a:t>高于正常</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45660" marR="45660" marT="0" marB="0" anchor="ctr"/>
                </a:tc>
              </a:tr>
            </a:tbl>
          </a:graphicData>
        </a:graphic>
      </p:graphicFrame>
      <p:sp>
        <p:nvSpPr>
          <p:cNvPr id="20" name="TextBox 20"/>
          <p:cNvSpPr txBox="1"/>
          <p:nvPr/>
        </p:nvSpPr>
        <p:spPr>
          <a:xfrm>
            <a:off x="99347" y="4991190"/>
            <a:ext cx="720000" cy="720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 xmlns:p14="http://schemas.microsoft.com/office/powerpoint/2010/main" val="391876432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57977" y="768395"/>
            <a:ext cx="10793813" cy="4893647"/>
          </a:xfrm>
          <a:prstGeom prst="rect">
            <a:avLst/>
          </a:prstGeom>
        </p:spPr>
        <p:txBody>
          <a:bodyPr>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第</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4</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组为对照组，该组实验小鼠应选择血糖浓度高于正常的个体，</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A</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错误</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600"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高血糖</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小鼠</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X</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对胰岛素不敏感，则第</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1</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组血糖浓度高于正常，阿司匹林能恢复小鼠对胰岛素的敏感性，使小鼠</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X</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的血糖浓度恢复正常，则第</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3</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组血糖浓度正常，</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正确</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600"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胰岛素</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的化学本质是蛋白质，不能通过饲喂的方式添加，应注射，</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C</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错误</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600"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该</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实验只能证明胰岛素能降血糖，但不能证明胰岛素是唯一降血糖的激素，</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D</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 xmlns:p14="http://schemas.microsoft.com/office/powerpoint/2010/main" val="186916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750"/>
                                        <p:tgtEl>
                                          <p:spTgt spid="3">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750"/>
                                        <p:tgtEl>
                                          <p:spTgt spid="3">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750"/>
                                        <p:tgtEl>
                                          <p:spTgt spid="3">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46737" y="696680"/>
            <a:ext cx="11296938" cy="3093154"/>
          </a:xfrm>
          <a:prstGeom prst="rect">
            <a:avLst/>
          </a:prstGeom>
        </p:spPr>
        <p:txBody>
          <a:bodyPr>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7.(2017·</a:t>
            </a:r>
            <a:r>
              <a:rPr lang="zh-CN" altLang="zh-CN" sz="2600" kern="100" dirty="0">
                <a:latin typeface="Times New Roman" panose="02020603050405020304" pitchFamily="18" charset="0"/>
                <a:ea typeface="楷体_GB2312" panose="02010609030101010101" pitchFamily="49" charset="-122"/>
                <a:cs typeface="Times New Roman" panose="02020603050405020304" pitchFamily="18" charset="0"/>
              </a:rPr>
              <a:t>全国</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Ⅲ</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为研究胰岛素的生理作用，某同学将禁食一段时间的实验小鼠随机分为</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四组，</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组腹腔注射生理盐水，</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三组均腹腔注射等量胰岛素溶液，一段时间后，</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三组出现反应迟钝、嗜睡等症状，而</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组未出现这些症状。回答下列问题：</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三组出现上述症状的原因是</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6176839" y="3173827"/>
            <a:ext cx="2852063"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血糖低于正常水平</a:t>
            </a:r>
            <a:endParaRPr lang="zh-CN" altLang="en-US" dirty="0"/>
          </a:p>
        </p:txBody>
      </p:sp>
      <p:sp>
        <p:nvSpPr>
          <p:cNvPr id="7" name="矩形 6"/>
          <p:cNvSpPr/>
          <p:nvPr/>
        </p:nvSpPr>
        <p:spPr>
          <a:xfrm>
            <a:off x="446737" y="4223063"/>
            <a:ext cx="11296938" cy="1799019"/>
          </a:xfrm>
          <a:prstGeom prst="rect">
            <a:avLst/>
          </a:prstGeom>
        </p:spPr>
        <p:txBody>
          <a:bodyPr>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zh-CN" altLang="zh-CN" sz="2600" kern="100" dirty="0" smtClean="0">
                <a:latin typeface="Times New Roman" panose="02020603050405020304" pitchFamily="18" charset="0"/>
                <a:ea typeface="宋体" panose="02010600030101010101" pitchFamily="2" charset="-122"/>
                <a:cs typeface="Times New Roman" panose="02020603050405020304" pitchFamily="18" charset="0"/>
              </a:rPr>
              <a:t>由于</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胰岛素能使血糖浓度降低，所以</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B</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C</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D</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三组小鼠在腹腔注射等量胰岛素溶液一段时间后，体内血糖浓度明显降低，从而出现反应迟钝、嗜睡等症状。</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 xmlns:p14="http://schemas.microsoft.com/office/powerpoint/2010/main" val="267985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46737" y="312539"/>
            <a:ext cx="11296938" cy="3693319"/>
          </a:xfrm>
          <a:prstGeom prst="rect">
            <a:avLst/>
          </a:prstGeom>
        </p:spPr>
        <p:txBody>
          <a:bodyPr>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三组出现上述症状后进行第二次注射，给</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组腹腔注射生理盐水；为尽快缓解上述症状给</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组注射某种激素、给</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组注射某种营养物质。那么</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组注射的激素是</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____________</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组注射的营养物质是</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________</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第二次注射后，</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C</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D</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两组的症状得到缓解，缓解的机理分别是</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_</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a:t>
            </a:r>
          </a:p>
          <a:p>
            <a:pPr algn="just">
              <a:lnSpc>
                <a:spcPct val="150000"/>
              </a:lnSpc>
              <a:spcAft>
                <a:spcPts val="0"/>
              </a:spcAft>
            </a:pP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______________________________________________________________________________________________</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2926854" y="1600719"/>
            <a:ext cx="1851789"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胰高血糖素</a:t>
            </a:r>
            <a:endParaRPr lang="zh-CN" altLang="en-US" dirty="0">
              <a:solidFill>
                <a:prstClr val="black"/>
              </a:solidFill>
            </a:endParaRPr>
          </a:p>
        </p:txBody>
      </p:sp>
      <p:sp>
        <p:nvSpPr>
          <p:cNvPr id="7" name="矩形 6"/>
          <p:cNvSpPr/>
          <p:nvPr/>
        </p:nvSpPr>
        <p:spPr>
          <a:xfrm>
            <a:off x="446737" y="4295071"/>
            <a:ext cx="11296938" cy="1799019"/>
          </a:xfrm>
          <a:prstGeom prst="rect">
            <a:avLst/>
          </a:prstGeom>
        </p:spPr>
        <p:txBody>
          <a:bodyPr>
            <a:spAutoFit/>
          </a:bodyPr>
          <a:lstStyle/>
          <a:p>
            <a:pPr algn="just">
              <a:lnSpc>
                <a:spcPct val="150000"/>
              </a:lnSpc>
              <a:spcAft>
                <a:spcPts val="0"/>
              </a:spcAft>
            </a:pPr>
            <a:r>
              <a:rPr lang="zh-CN" altLang="zh-CN" sz="26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　</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(2)</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(3)</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由于胰高血糖素能促进非糖物质转化为糖类、促进肝糖原分解，使血糖水平升高，所以</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C</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组注射的激素是胰高血糖素；</a:t>
            </a:r>
            <a:r>
              <a:rPr lang="en-US" altLang="zh-CN" sz="2600" kern="100" dirty="0">
                <a:latin typeface="Times New Roman" panose="02020603050405020304" pitchFamily="18" charset="0"/>
                <a:ea typeface="宋体" panose="02010600030101010101" pitchFamily="2" charset="-122"/>
                <a:cs typeface="Courier New" panose="02070309020205020404" pitchFamily="49" charset="0"/>
              </a:rPr>
              <a:t>D</a:t>
            </a:r>
            <a:r>
              <a:rPr lang="zh-CN" altLang="zh-CN" sz="2600" kern="100" dirty="0">
                <a:latin typeface="Times New Roman" panose="02020603050405020304" pitchFamily="18" charset="0"/>
                <a:ea typeface="宋体" panose="02010600030101010101" pitchFamily="2" charset="-122"/>
                <a:cs typeface="Times New Roman" panose="02020603050405020304" pitchFamily="18" charset="0"/>
              </a:rPr>
              <a:t>组注射的营养物质是葡萄糖，直接补充血糖，使体内血糖水平升高。</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矩形 4"/>
          <p:cNvSpPr/>
          <p:nvPr/>
        </p:nvSpPr>
        <p:spPr>
          <a:xfrm>
            <a:off x="8461845" y="1588449"/>
            <a:ext cx="1184940"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葡萄糖</a:t>
            </a:r>
            <a:endParaRPr lang="zh-CN" altLang="en-US" dirty="0">
              <a:solidFill>
                <a:prstClr val="black"/>
              </a:solidFill>
            </a:endParaRPr>
          </a:p>
        </p:txBody>
      </p:sp>
      <p:sp>
        <p:nvSpPr>
          <p:cNvPr id="6" name="矩形 5"/>
          <p:cNvSpPr/>
          <p:nvPr/>
        </p:nvSpPr>
        <p:spPr>
          <a:xfrm>
            <a:off x="446736" y="2650813"/>
            <a:ext cx="11409109" cy="1292662"/>
          </a:xfrm>
          <a:prstGeom prst="rect">
            <a:avLst/>
          </a:prstGeom>
        </p:spPr>
        <p:txBody>
          <a:bodyPr wrap="square">
            <a:spAutoFit/>
          </a:bodyPr>
          <a:lstStyle/>
          <a:p>
            <a:pPr>
              <a:lnSpc>
                <a:spcPct val="150000"/>
              </a:lnSpc>
            </a:pPr>
            <a:r>
              <a:rPr lang="zh-CN" altLang="zh-CN" sz="2600" kern="100" dirty="0" smtClean="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血糖</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素能促进肝糖原分解和非糖物质转化为葡萄糖，使血糖水平升高；</a:t>
            </a:r>
            <a:r>
              <a:rPr lang="en-US" altLang="zh-CN" sz="2600" kern="100" dirty="0">
                <a:solidFill>
                  <a:srgbClr val="C00000"/>
                </a:solidFill>
                <a:latin typeface="Times New Roman" panose="02020603050405020304" pitchFamily="18" charset="0"/>
                <a:ea typeface="微软雅黑" panose="020B0503020204020204" pitchFamily="34" charset="-122"/>
              </a:rPr>
              <a:t>D</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组：葡萄糖直接使血糖水平升高</a:t>
            </a:r>
            <a:endParaRPr lang="zh-CN" altLang="en-US" dirty="0">
              <a:solidFill>
                <a:prstClr val="black"/>
              </a:solidFill>
            </a:endParaRPr>
          </a:p>
        </p:txBody>
      </p:sp>
      <p:sp>
        <p:nvSpPr>
          <p:cNvPr id="8" name="矩形 7"/>
          <p:cNvSpPr/>
          <p:nvPr/>
        </p:nvSpPr>
        <p:spPr>
          <a:xfrm>
            <a:off x="9972940" y="2197011"/>
            <a:ext cx="1741182"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rPr>
              <a:t>C</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组：胰高</a:t>
            </a:r>
            <a:endParaRPr lang="zh-CN" altLang="en-US" dirty="0">
              <a:solidFill>
                <a:prstClr val="black"/>
              </a:solidFill>
            </a:endParaRPr>
          </a:p>
        </p:txBody>
      </p:sp>
      <p:pic>
        <p:nvPicPr>
          <p:cNvPr id="9" name="返回" descr="C:\Users\Administrator\Desktop\新建文件夹\返回.tif">
            <a:hlinkClick r:id="rId2" action="ppaction://hlinksldjump"/>
          </p:cNvPr>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 xmlns:a14="http://schemas.microsoft.com/office/drawing/2010/main" val="0"/>
              </a:ext>
            </a:extLst>
          </a:blip>
          <a:srcRect/>
          <a:stretch>
            <a:fillRect/>
          </a:stretch>
        </p:blipFill>
        <p:spPr bwMode="auto">
          <a:xfrm>
            <a:off x="11328400" y="6459538"/>
            <a:ext cx="862013" cy="4000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03639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5"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7-154拆"/>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536228" y="1816565"/>
            <a:ext cx="8549806" cy="2837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 name="矩形 25"/>
          <p:cNvSpPr/>
          <p:nvPr/>
        </p:nvSpPr>
        <p:spPr>
          <a:xfrm>
            <a:off x="445701" y="1017423"/>
            <a:ext cx="11299010" cy="617477"/>
          </a:xfrm>
          <a:prstGeom prst="rect">
            <a:avLst/>
          </a:prstGeom>
        </p:spPr>
        <p:txBody>
          <a:bodyPr wrap="square">
            <a:spAutoFit/>
          </a:bodyPr>
          <a:lstStyle/>
          <a:p>
            <a:pPr>
              <a:lnSpc>
                <a:spcPct val="150000"/>
              </a:lnSpc>
              <a:spcAft>
                <a:spcPts val="0"/>
              </a:spcAft>
              <a:tabLst>
                <a:tab pos="2340610" algn="l"/>
              </a:tabLst>
            </a:pPr>
            <a:r>
              <a:rPr lang="en-US" altLang="zh-CN" sz="2600" b="1" kern="100" dirty="0">
                <a:latin typeface="+mj-ea"/>
                <a:ea typeface="+mj-ea"/>
              </a:rPr>
              <a:t>1.</a:t>
            </a:r>
            <a:r>
              <a:rPr lang="zh-CN" altLang="zh-CN" sz="2600" b="1" kern="100" dirty="0">
                <a:latin typeface="+mj-ea"/>
                <a:ea typeface="+mj-ea"/>
              </a:rPr>
              <a:t>血糖平衡</a:t>
            </a:r>
          </a:p>
        </p:txBody>
      </p:sp>
      <p:sp>
        <p:nvSpPr>
          <p:cNvPr id="5" name="矩形 4"/>
          <p:cNvSpPr/>
          <p:nvPr/>
        </p:nvSpPr>
        <p:spPr>
          <a:xfrm>
            <a:off x="425824" y="3724852"/>
            <a:ext cx="851515" cy="492443"/>
          </a:xfrm>
          <a:prstGeom prst="rect">
            <a:avLst/>
          </a:prstGeom>
        </p:spPr>
        <p:txBody>
          <a:bodyPr wrap="none">
            <a:spAutoFit/>
          </a:bodyPr>
          <a:lstStyle/>
          <a:p>
            <a:pPr algn="just">
              <a:tabLst>
                <a:tab pos="2430780" algn="l"/>
              </a:tabLst>
            </a:pPr>
            <a:r>
              <a:rPr lang="zh-CN" altLang="en-US" sz="2500" kern="100" dirty="0">
                <a:solidFill>
                  <a:srgbClr val="C00000"/>
                </a:solidFill>
                <a:latin typeface="+mj-ea"/>
                <a:ea typeface="+mj-ea"/>
              </a:rPr>
              <a:t>脂肪</a:t>
            </a:r>
          </a:p>
        </p:txBody>
      </p:sp>
      <p:sp>
        <p:nvSpPr>
          <p:cNvPr id="8" name="矩形 7"/>
          <p:cNvSpPr/>
          <p:nvPr/>
        </p:nvSpPr>
        <p:spPr>
          <a:xfrm>
            <a:off x="6797678" y="2856123"/>
            <a:ext cx="2518638" cy="492443"/>
          </a:xfrm>
          <a:prstGeom prst="rect">
            <a:avLst/>
          </a:prstGeom>
        </p:spPr>
        <p:txBody>
          <a:bodyPr wrap="none">
            <a:spAutoFit/>
          </a:bodyPr>
          <a:lstStyle/>
          <a:p>
            <a:pPr algn="just">
              <a:tabLst>
                <a:tab pos="2430780" algn="l"/>
              </a:tabLst>
            </a:pPr>
            <a:r>
              <a:rPr lang="zh-CN" altLang="en-US" sz="2500" kern="100" dirty="0">
                <a:solidFill>
                  <a:srgbClr val="C00000"/>
                </a:solidFill>
                <a:latin typeface="+mj-ea"/>
                <a:ea typeface="+mj-ea"/>
              </a:rPr>
              <a:t>肝糖原、肌糖原</a:t>
            </a:r>
          </a:p>
        </p:txBody>
      </p:sp>
      <p:sp>
        <p:nvSpPr>
          <p:cNvPr id="7" name="矩形 6"/>
          <p:cNvSpPr/>
          <p:nvPr/>
        </p:nvSpPr>
        <p:spPr>
          <a:xfrm>
            <a:off x="923211" y="2910869"/>
            <a:ext cx="851515" cy="492443"/>
          </a:xfrm>
          <a:prstGeom prst="rect">
            <a:avLst/>
          </a:prstGeom>
        </p:spPr>
        <p:txBody>
          <a:bodyPr wrap="none">
            <a:spAutoFit/>
          </a:bodyPr>
          <a:lstStyle/>
          <a:p>
            <a:pPr algn="just">
              <a:tabLst>
                <a:tab pos="2430780" algn="l"/>
              </a:tabLst>
            </a:pPr>
            <a:r>
              <a:rPr lang="zh-CN" altLang="en-US" sz="2500" kern="100" dirty="0">
                <a:solidFill>
                  <a:srgbClr val="C00000"/>
                </a:solidFill>
                <a:latin typeface="+mj-ea"/>
                <a:ea typeface="+mj-ea"/>
              </a:rPr>
              <a:t>肝糖</a:t>
            </a:r>
          </a:p>
        </p:txBody>
      </p:sp>
    </p:spTree>
    <p:extLst>
      <p:ext uri="{BB962C8B-B14F-4D97-AF65-F5344CB8AC3E}">
        <p14:creationId xmlns="" xmlns:p14="http://schemas.microsoft.com/office/powerpoint/2010/main" val="31021972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0739" y="261442"/>
            <a:ext cx="11177075" cy="2492990"/>
          </a:xfrm>
          <a:prstGeom prst="rect">
            <a:avLst/>
          </a:prstGeom>
        </p:spPr>
        <p:txBody>
          <a:bodyPr wrap="square">
            <a:spAutoFit/>
          </a:bodyPr>
          <a:lstStyle/>
          <a:p>
            <a:pPr algn="just">
              <a:lnSpc>
                <a:spcPct val="150000"/>
              </a:lnSpc>
            </a:pPr>
            <a:r>
              <a:rPr lang="en-US" altLang="zh-CN" sz="2600" b="1" kern="100" dirty="0">
                <a:solidFill>
                  <a:prstClr val="black"/>
                </a:solidFill>
                <a:latin typeface="微软雅黑" panose="020B0503020204020204" pitchFamily="34" charset="-122"/>
                <a:ea typeface="微软雅黑" panose="020B0503020204020204" pitchFamily="34" charset="-122"/>
              </a:rPr>
              <a:t>2.</a:t>
            </a:r>
            <a:r>
              <a:rPr lang="zh-CN" altLang="zh-CN" sz="2600" b="1" kern="100" dirty="0">
                <a:solidFill>
                  <a:prstClr val="black"/>
                </a:solidFill>
                <a:latin typeface="微软雅黑" panose="020B0503020204020204" pitchFamily="34" charset="-122"/>
                <a:ea typeface="微软雅黑" panose="020B0503020204020204" pitchFamily="34" charset="-122"/>
              </a:rPr>
              <a:t>血糖平衡的调节</a:t>
            </a:r>
          </a:p>
          <a:p>
            <a:pPr algn="just">
              <a:lnSpc>
                <a:spcPct val="150000"/>
              </a:lnSpc>
            </a:pPr>
            <a:r>
              <a:rPr lang="en-US" altLang="zh-CN" sz="2600" kern="100" dirty="0">
                <a:solidFill>
                  <a:prstClr val="black"/>
                </a:solidFill>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调节方式</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调节</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600" kern="100" dirty="0">
                <a:solidFill>
                  <a:prstClr val="black"/>
                </a:solidFill>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调节中枢</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的</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相关区域。</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a:p>
            <a:pPr>
              <a:lnSpc>
                <a:spcPct val="150000"/>
              </a:lnSpc>
            </a:pPr>
            <a:r>
              <a:rPr lang="en-US" altLang="zh-CN" sz="2600" kern="100" dirty="0">
                <a:solidFill>
                  <a:prstClr val="black"/>
                </a:solidFill>
                <a:latin typeface="Times New Roman" panose="02020603050405020304" pitchFamily="18" charset="0"/>
                <a:ea typeface="微软雅黑" panose="020B0503020204020204" pitchFamily="34" charset="-122"/>
              </a:rPr>
              <a:t>(3)</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有关激素</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2485181" y="938764"/>
            <a:ext cx="2518638"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神经调节和体液</a:t>
            </a:r>
            <a:endParaRPr lang="zh-CN" altLang="en-US" sz="2600" b="1" kern="100"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2465930" y="1526441"/>
            <a:ext cx="1184940"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下丘脑</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graphicFrame>
        <p:nvGraphicFramePr>
          <p:cNvPr id="6" name="表格 5"/>
          <p:cNvGraphicFramePr>
            <a:graphicFrameLocks noGrp="1"/>
          </p:cNvGraphicFramePr>
          <p:nvPr/>
        </p:nvGraphicFramePr>
        <p:xfrm>
          <a:off x="540965" y="2882979"/>
          <a:ext cx="11026849" cy="3702958"/>
        </p:xfrm>
        <a:graphic>
          <a:graphicData uri="http://schemas.openxmlformats.org/drawingml/2006/table">
            <a:tbl>
              <a:tblPr>
                <a:tableStyleId>{8799B23B-EC83-4686-B30A-512413B5E67A}</a:tableStyleId>
              </a:tblPr>
              <a:tblGrid>
                <a:gridCol w="1976103"/>
                <a:gridCol w="2374667"/>
                <a:gridCol w="6676079"/>
              </a:tblGrid>
              <a:tr h="487439">
                <a:tc>
                  <a:txBody>
                    <a:bodyPr/>
                    <a:lstStyle/>
                    <a:p>
                      <a:pPr algn="ctr">
                        <a:lnSpc>
                          <a:spcPct val="150000"/>
                        </a:lnSpc>
                        <a:spcAft>
                          <a:spcPts val="0"/>
                        </a:spcAft>
                      </a:pPr>
                      <a:r>
                        <a:rPr lang="zh-CN" sz="2600" kern="100" dirty="0">
                          <a:effectLst/>
                        </a:rPr>
                        <a:t>激素</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a:txBody>
                    <a:bodyPr/>
                    <a:lstStyle/>
                    <a:p>
                      <a:pPr algn="ctr">
                        <a:lnSpc>
                          <a:spcPct val="150000"/>
                        </a:lnSpc>
                        <a:spcAft>
                          <a:spcPts val="0"/>
                        </a:spcAft>
                      </a:pPr>
                      <a:r>
                        <a:rPr lang="zh-CN" sz="2600" kern="100">
                          <a:effectLst/>
                        </a:rPr>
                        <a:t>分泌部位</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a:txBody>
                    <a:bodyPr/>
                    <a:lstStyle/>
                    <a:p>
                      <a:pPr algn="ctr">
                        <a:lnSpc>
                          <a:spcPct val="150000"/>
                        </a:lnSpc>
                        <a:spcAft>
                          <a:spcPts val="0"/>
                        </a:spcAft>
                      </a:pPr>
                      <a:r>
                        <a:rPr lang="zh-CN" sz="2600" kern="100" dirty="0">
                          <a:effectLst/>
                        </a:rPr>
                        <a:t>生理功能</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r>
              <a:tr h="1462317">
                <a:tc>
                  <a:txBody>
                    <a:bodyPr/>
                    <a:lstStyle/>
                    <a:p>
                      <a:pPr algn="ctr">
                        <a:lnSpc>
                          <a:spcPct val="150000"/>
                        </a:lnSpc>
                        <a:spcAft>
                          <a:spcPts val="0"/>
                        </a:spcAft>
                      </a:pPr>
                      <a:r>
                        <a:rPr lang="en-US" altLang="zh-CN" sz="2600" kern="100" dirty="0" smtClean="0">
                          <a:effectLst/>
                          <a:latin typeface="宋体" panose="02010600030101010101" pitchFamily="2" charset="-122"/>
                          <a:ea typeface="宋体" panose="02010600030101010101" pitchFamily="2" charset="-122"/>
                          <a:cs typeface="Courier New" panose="02070309020205020404" pitchFamily="49" charset="0"/>
                        </a:rPr>
                        <a:t>_______</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a:txBody>
                    <a:bodyPr/>
                    <a:lstStyle/>
                    <a:p>
                      <a:pPr algn="ctr">
                        <a:lnSpc>
                          <a:spcPct val="150000"/>
                        </a:lnSpc>
                        <a:spcAft>
                          <a:spcPts val="0"/>
                        </a:spcAft>
                      </a:pPr>
                      <a:r>
                        <a:rPr lang="zh-CN" sz="2600" kern="100" dirty="0">
                          <a:effectLst/>
                        </a:rPr>
                        <a:t>胰岛</a:t>
                      </a: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sz="2600" kern="100" dirty="0">
                          <a:effectLst/>
                        </a:rPr>
                        <a:t>细胞</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a:txBody>
                    <a:bodyPr/>
                    <a:lstStyle/>
                    <a:p>
                      <a:pPr marL="72000" algn="l">
                        <a:lnSpc>
                          <a:spcPct val="150000"/>
                        </a:lnSpc>
                        <a:spcAft>
                          <a:spcPts val="0"/>
                        </a:spcAft>
                      </a:pPr>
                      <a:r>
                        <a:rPr lang="zh-CN" sz="2600" kern="100" dirty="0">
                          <a:effectLst/>
                        </a:rPr>
                        <a:t>促进</a:t>
                      </a:r>
                      <a:r>
                        <a:rPr lang="zh-CN" sz="2600" kern="100" dirty="0" smtClean="0">
                          <a:effectLst/>
                        </a:rPr>
                        <a:t>组织细胞</a:t>
                      </a:r>
                      <a:r>
                        <a:rPr lang="en-US" altLang="zh-CN" sz="2600" u="sng" kern="100" dirty="0" smtClean="0">
                          <a:effectLst/>
                        </a:rPr>
                        <a:t>                                     </a:t>
                      </a:r>
                      <a:r>
                        <a:rPr lang="zh-CN" sz="2600" kern="100" dirty="0" smtClean="0">
                          <a:effectLst/>
                        </a:rPr>
                        <a:t>葡萄糖</a:t>
                      </a:r>
                      <a:r>
                        <a:rPr lang="zh-CN" sz="2600" kern="100" dirty="0">
                          <a:effectLst/>
                        </a:rPr>
                        <a:t>，抑制肝糖原的分解和脂肪等非糖物质转化为葡萄糖</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r>
              <a:tr h="731158">
                <a:tc>
                  <a:txBody>
                    <a:bodyPr/>
                    <a:lstStyle/>
                    <a:p>
                      <a:pPr algn="ctr">
                        <a:lnSpc>
                          <a:spcPct val="150000"/>
                        </a:lnSpc>
                        <a:spcAft>
                          <a:spcPts val="0"/>
                        </a:spcAft>
                      </a:pPr>
                      <a:r>
                        <a:rPr lang="zh-CN" sz="2600" kern="100">
                          <a:effectLst/>
                        </a:rPr>
                        <a:t>胰高血糖素</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a:txBody>
                    <a:bodyPr/>
                    <a:lstStyle/>
                    <a:p>
                      <a:pPr algn="ctr">
                        <a:lnSpc>
                          <a:spcPct val="150000"/>
                        </a:lnSpc>
                        <a:spcAft>
                          <a:spcPts val="0"/>
                        </a:spcAft>
                      </a:pPr>
                      <a:r>
                        <a:rPr lang="en-US" altLang="zh-CN" sz="2600" kern="100" dirty="0" smtClean="0">
                          <a:effectLst/>
                          <a:latin typeface="宋体" panose="02010600030101010101" pitchFamily="2" charset="-122"/>
                          <a:ea typeface="宋体" panose="02010600030101010101" pitchFamily="2" charset="-122"/>
                          <a:cs typeface="Courier New" panose="02070309020205020404" pitchFamily="49" charset="0"/>
                        </a:rPr>
                        <a:t>__________</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rowSpan="2">
                  <a:txBody>
                    <a:bodyPr/>
                    <a:lstStyle/>
                    <a:p>
                      <a:pPr marL="72000" algn="l">
                        <a:lnSpc>
                          <a:spcPct val="150000"/>
                        </a:lnSpc>
                        <a:spcAft>
                          <a:spcPts val="0"/>
                        </a:spcAft>
                      </a:pPr>
                      <a:r>
                        <a:rPr lang="zh-CN" sz="2600" kern="100" dirty="0" smtClean="0">
                          <a:effectLst/>
                        </a:rPr>
                        <a:t>促进</a:t>
                      </a:r>
                      <a:r>
                        <a:rPr lang="en-US" altLang="zh-CN" sz="2600" u="sng" kern="100" dirty="0" smtClean="0">
                          <a:effectLst/>
                        </a:rPr>
                        <a:t>             </a:t>
                      </a:r>
                      <a:r>
                        <a:rPr lang="zh-CN" sz="2600" kern="100" dirty="0" smtClean="0">
                          <a:effectLst/>
                        </a:rPr>
                        <a:t>分解</a:t>
                      </a:r>
                      <a:r>
                        <a:rPr lang="zh-CN" sz="2600" kern="100" dirty="0">
                          <a:effectLst/>
                        </a:rPr>
                        <a:t>，并促进</a:t>
                      </a:r>
                      <a:r>
                        <a:rPr lang="zh-CN" sz="2600" kern="100" dirty="0" smtClean="0">
                          <a:effectLst/>
                        </a:rPr>
                        <a:t>一些</a:t>
                      </a:r>
                      <a:r>
                        <a:rPr lang="en-US" altLang="zh-CN" sz="2600" u="sng" kern="100" dirty="0" smtClean="0">
                          <a:effectLst/>
                        </a:rPr>
                        <a:t>                </a:t>
                      </a:r>
                      <a:r>
                        <a:rPr lang="zh-CN" sz="2600" kern="100" dirty="0" smtClean="0">
                          <a:effectLst/>
                        </a:rPr>
                        <a:t>转化</a:t>
                      </a:r>
                      <a:r>
                        <a:rPr lang="zh-CN" sz="2600" kern="100" dirty="0">
                          <a:effectLst/>
                        </a:rPr>
                        <a:t>为葡萄糖</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r>
              <a:tr h="487439">
                <a:tc>
                  <a:txBody>
                    <a:bodyPr/>
                    <a:lstStyle/>
                    <a:p>
                      <a:pPr algn="ctr">
                        <a:lnSpc>
                          <a:spcPct val="150000"/>
                        </a:lnSpc>
                        <a:spcAft>
                          <a:spcPts val="0"/>
                        </a:spcAft>
                      </a:pPr>
                      <a:r>
                        <a:rPr lang="zh-CN" sz="2600" kern="100">
                          <a:effectLst/>
                        </a:rPr>
                        <a:t>肾上腺素</a:t>
                      </a:r>
                      <a:endParaRPr lang="zh-CN" sz="2600" kern="10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a:txBody>
                    <a:bodyPr/>
                    <a:lstStyle/>
                    <a:p>
                      <a:pPr algn="ctr">
                        <a:lnSpc>
                          <a:spcPct val="150000"/>
                        </a:lnSpc>
                        <a:spcAft>
                          <a:spcPts val="0"/>
                        </a:spcAft>
                      </a:pPr>
                      <a:r>
                        <a:rPr lang="zh-CN" sz="2600" kern="100" dirty="0">
                          <a:effectLst/>
                        </a:rPr>
                        <a:t>肾上腺</a:t>
                      </a:r>
                      <a:endParaRPr lang="zh-CN" sz="26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635" marR="38635" marT="0" marB="0" anchor="ctr"/>
                </a:tc>
                <a:tc vMerge="1">
                  <a:txBody>
                    <a:bodyPr/>
                    <a:lstStyle/>
                    <a:p>
                      <a:endParaRPr lang="zh-CN" altLang="en-US"/>
                    </a:p>
                  </a:txBody>
                  <a:tcPr/>
                </a:tc>
              </a:tr>
            </a:tbl>
          </a:graphicData>
        </a:graphic>
      </p:graphicFrame>
      <p:sp>
        <p:nvSpPr>
          <p:cNvPr id="14" name="矩形 13"/>
          <p:cNvSpPr/>
          <p:nvPr/>
        </p:nvSpPr>
        <p:spPr>
          <a:xfrm>
            <a:off x="6940052" y="3513415"/>
            <a:ext cx="3518912"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加速摄取、利用和储存</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 name="矩形 6"/>
          <p:cNvSpPr/>
          <p:nvPr/>
        </p:nvSpPr>
        <p:spPr>
          <a:xfrm>
            <a:off x="2845842" y="5365132"/>
            <a:ext cx="1758815"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胰岛</a:t>
            </a:r>
            <a:r>
              <a:rPr lang="en-US"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细胞</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 name="矩形 7"/>
          <p:cNvSpPr/>
          <p:nvPr/>
        </p:nvSpPr>
        <p:spPr>
          <a:xfrm>
            <a:off x="5696666" y="5354759"/>
            <a:ext cx="1184940"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肝糖原</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5" name="矩形 14"/>
          <p:cNvSpPr/>
          <p:nvPr/>
        </p:nvSpPr>
        <p:spPr>
          <a:xfrm>
            <a:off x="9426824" y="5354758"/>
            <a:ext cx="1518364"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非糖物质</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7" name="矩形 16"/>
          <p:cNvSpPr/>
          <p:nvPr/>
        </p:nvSpPr>
        <p:spPr>
          <a:xfrm>
            <a:off x="949130" y="4118354"/>
            <a:ext cx="1184940"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胰岛素</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 xmlns:p14="http://schemas.microsoft.com/office/powerpoint/2010/main" val="78591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linds(horizontal)">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4" grpId="0"/>
      <p:bldP spid="7" grpId="0"/>
      <p:bldP spid="8" grpId="0"/>
      <p:bldP spid="1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76394" y="127051"/>
            <a:ext cx="6092825" cy="617477"/>
          </a:xfrm>
          <a:prstGeom prst="rect">
            <a:avLst/>
          </a:prstGeom>
        </p:spPr>
        <p:txBody>
          <a:bodyPr>
            <a:spAutoFit/>
          </a:bodyPr>
          <a:lstStyle/>
          <a:p>
            <a:pPr algn="just">
              <a:lnSpc>
                <a:spcPct val="150000"/>
              </a:lnSpc>
              <a:spcAft>
                <a:spcPts val="0"/>
              </a:spcAft>
              <a:tabLst>
                <a:tab pos="2340610" algn="l"/>
              </a:tabLst>
            </a:pPr>
            <a:r>
              <a:rPr lang="en-US" altLang="zh-CN" sz="2600" kern="100" dirty="0">
                <a:latin typeface="Times New Roman" panose="02020603050405020304" pitchFamily="18" charset="0"/>
                <a:ea typeface="微软雅黑" panose="020B0503020204020204" pitchFamily="34" charset="-122"/>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调节途径</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6146" name="Picture 2" descr="7-155"/>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550590" y="775123"/>
            <a:ext cx="7181654" cy="34009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矩形 7"/>
          <p:cNvSpPr/>
          <p:nvPr/>
        </p:nvSpPr>
        <p:spPr>
          <a:xfrm>
            <a:off x="376394" y="4159499"/>
            <a:ext cx="11074344" cy="2492990"/>
          </a:xfrm>
          <a:prstGeom prst="rect">
            <a:avLst/>
          </a:prstGeom>
        </p:spPr>
        <p:txBody>
          <a:bodyPr>
            <a:spAutoFit/>
          </a:bodyPr>
          <a:lstStyle/>
          <a:p>
            <a:pPr algn="just">
              <a:lnSpc>
                <a:spcPct val="15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①</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影响胰岛素分泌的因素</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血糖浓度</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高浓度，</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即</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途径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神经调节</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下丘脑传出神经，</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即</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途径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胰高血糖素，</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即</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途径。</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9" name="矩形 8"/>
          <p:cNvSpPr/>
          <p:nvPr/>
        </p:nvSpPr>
        <p:spPr>
          <a:xfrm>
            <a:off x="4222998" y="4837525"/>
            <a:ext cx="332142"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a:t>
            </a:r>
            <a:endParaRPr lang="zh-CN" altLang="en-US" sz="2600" kern="100" dirty="0">
              <a:solidFill>
                <a:srgbClr val="C00000"/>
              </a:solidFill>
              <a:latin typeface="Times New Roman" panose="02020603050405020304" pitchFamily="18" charset="0"/>
              <a:ea typeface="+mj-ea"/>
              <a:cs typeface="Times New Roman" panose="02020603050405020304" pitchFamily="18" charset="0"/>
            </a:endParaRPr>
          </a:p>
        </p:txBody>
      </p:sp>
      <p:sp>
        <p:nvSpPr>
          <p:cNvPr id="10" name="矩形 9"/>
          <p:cNvSpPr/>
          <p:nvPr/>
        </p:nvSpPr>
        <p:spPr>
          <a:xfrm>
            <a:off x="5538392" y="5464359"/>
            <a:ext cx="351378"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矩形 10"/>
          <p:cNvSpPr/>
          <p:nvPr/>
        </p:nvSpPr>
        <p:spPr>
          <a:xfrm>
            <a:off x="2926854" y="6059673"/>
            <a:ext cx="332142"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a:t>
            </a:r>
            <a:endParaRPr lang="zh-CN" altLang="en-US"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11247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78582" y="3898757"/>
            <a:ext cx="11074344" cy="2492990"/>
          </a:xfrm>
          <a:prstGeom prst="rect">
            <a:avLst/>
          </a:prstGeom>
        </p:spPr>
        <p:txBody>
          <a:bodyPr>
            <a:spAutoFit/>
          </a:bodyPr>
          <a:lstStyle/>
          <a:p>
            <a:pPr algn="just">
              <a:lnSpc>
                <a:spcPct val="150000"/>
              </a:lnSpc>
              <a:spcAft>
                <a:spcPts val="0"/>
              </a:spcAft>
            </a:pPr>
            <a:r>
              <a:rPr lang="en-US" altLang="zh-CN" sz="2600" kern="100" dirty="0" smtClean="0">
                <a:latin typeface="宋体" panose="02010600030101010101" pitchFamily="2" charset="-122"/>
                <a:ea typeface="微软雅黑" panose="020B0503020204020204" pitchFamily="34" charset="-122"/>
                <a:cs typeface="Times New Roman" panose="02020603050405020304" pitchFamily="18" charset="0"/>
              </a:rPr>
              <a:t>②</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影响胰高血糖素分泌的因素</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血糖浓度</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低浓度，</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即</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途径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神经调节</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下丘脑传出神经，</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即</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途径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胰岛素，</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即</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途径</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1" name="矩形 10"/>
          <p:cNvSpPr/>
          <p:nvPr/>
        </p:nvSpPr>
        <p:spPr>
          <a:xfrm>
            <a:off x="4386264" y="4611600"/>
            <a:ext cx="295274" cy="492443"/>
          </a:xfrm>
          <a:prstGeom prst="rect">
            <a:avLst/>
          </a:prstGeom>
        </p:spPr>
        <p:txBody>
          <a:bodyPr wrap="none">
            <a:spAutoFit/>
          </a:bodyPr>
          <a:lstStyle/>
          <a:p>
            <a:r>
              <a:rPr lang="en-US" altLang="zh-CN" sz="2600" kern="1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f</a:t>
            </a:r>
            <a:endParaRPr lang="zh-CN" altLang="en-US"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矩形 11"/>
          <p:cNvSpPr/>
          <p:nvPr/>
        </p:nvSpPr>
        <p:spPr>
          <a:xfrm>
            <a:off x="5753439" y="5197289"/>
            <a:ext cx="332142"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e</a:t>
            </a:r>
            <a:endParaRPr lang="zh-CN" altLang="en-US"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矩形 12"/>
          <p:cNvSpPr/>
          <p:nvPr/>
        </p:nvSpPr>
        <p:spPr>
          <a:xfrm>
            <a:off x="2413173" y="5816486"/>
            <a:ext cx="351378" cy="492443"/>
          </a:xfrm>
          <a:prstGeom prst="rect">
            <a:avLst/>
          </a:prstGeom>
        </p:spPr>
        <p:txBody>
          <a:bodyPr wrap="none">
            <a:spAutoFit/>
          </a:bodyPr>
          <a:lstStyle/>
          <a:p>
            <a:r>
              <a:rPr lang="en-US" altLang="zh-CN" sz="2600" kern="1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600" kern="1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4" name="Picture 2" descr="7-155"/>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468957" y="388840"/>
            <a:ext cx="7181654" cy="34009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922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7331" y="45418"/>
            <a:ext cx="11515751" cy="6814173"/>
          </a:xfrm>
          <a:prstGeom prst="rect">
            <a:avLst/>
          </a:prstGeom>
        </p:spPr>
        <p:txBody>
          <a:bodyPr wrap="square">
            <a:spAutoFit/>
          </a:bodyPr>
          <a:lstStyle/>
          <a:p>
            <a:pPr algn="just">
              <a:lnSpc>
                <a:spcPct val="140000"/>
              </a:lnSpc>
              <a:spcAft>
                <a:spcPts val="0"/>
              </a:spcAft>
            </a:pPr>
            <a:r>
              <a:rPr lang="en-US" altLang="zh-CN" sz="2600" b="1" kern="100" dirty="0">
                <a:solidFill>
                  <a:prstClr val="black"/>
                </a:solidFill>
                <a:latin typeface="微软雅黑" panose="020B0503020204020204" pitchFamily="34" charset="-122"/>
                <a:ea typeface="微软雅黑" panose="020B0503020204020204" pitchFamily="34" charset="-122"/>
              </a:rPr>
              <a:t>3.</a:t>
            </a:r>
            <a:r>
              <a:rPr lang="zh-CN" altLang="zh-CN" sz="2600" b="1" kern="100" dirty="0">
                <a:solidFill>
                  <a:prstClr val="black"/>
                </a:solidFill>
                <a:latin typeface="微软雅黑" panose="020B0503020204020204" pitchFamily="34" charset="-122"/>
                <a:ea typeface="微软雅黑" panose="020B0503020204020204" pitchFamily="34" charset="-122"/>
              </a:rPr>
              <a:t>糖尿病的发病机理及其治疗</a:t>
            </a:r>
          </a:p>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Ⅰ</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型糖尿病的发病机理：胰岛</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B</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细胞受到破坏或免疫损伤</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导致</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缺乏</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，注射</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胰岛素</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填</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能</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或</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不能</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治疗。</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Ⅱ</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型糖尿病的发病机理：机体组织细胞对胰岛素敏感性降低</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可能与细胞膜</a:t>
            </a:r>
            <a:r>
              <a:rPr lang="zh-CN" altLang="zh-CN" sz="2600" kern="100" spc="50" dirty="0">
                <a:latin typeface="Times New Roman" panose="02020603050405020304" pitchFamily="18" charset="0"/>
                <a:ea typeface="微软雅黑" panose="020B0503020204020204" pitchFamily="34" charset="-122"/>
                <a:cs typeface="Times New Roman" panose="02020603050405020304" pitchFamily="18" charset="0"/>
              </a:rPr>
              <a:t>上胰岛素受体受损有关</a:t>
            </a:r>
            <a:r>
              <a:rPr lang="en-US" altLang="zh-CN" sz="2600" kern="100" spc="5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spc="50" dirty="0">
                <a:latin typeface="Times New Roman" panose="02020603050405020304" pitchFamily="18" charset="0"/>
                <a:ea typeface="微软雅黑" panose="020B0503020204020204" pitchFamily="34" charset="-122"/>
                <a:cs typeface="Times New Roman" panose="02020603050405020304" pitchFamily="18" charset="0"/>
              </a:rPr>
              <a:t>，而血液中的胰岛素含量降低并不明显，注射</a:t>
            </a:r>
            <a:r>
              <a:rPr lang="zh-CN" altLang="zh-CN" sz="2600" kern="100" spc="50" dirty="0" smtClean="0">
                <a:latin typeface="Times New Roman" panose="02020603050405020304" pitchFamily="18" charset="0"/>
                <a:ea typeface="微软雅黑" panose="020B0503020204020204" pitchFamily="34" charset="-122"/>
                <a:cs typeface="Times New Roman" panose="02020603050405020304" pitchFamily="18" charset="0"/>
              </a:rPr>
              <a:t>胰岛素</a:t>
            </a:r>
            <a:endParaRPr lang="en-US" altLang="zh-CN" sz="2600" kern="100" spc="5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40000"/>
              </a:lnSpc>
              <a:spcAft>
                <a:spcPts val="0"/>
              </a:spcAft>
            </a:pP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600" kern="100" dirty="0" smtClean="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填</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能</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或</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不能</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治疗</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4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(3)</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症状：</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三多一少</a:t>
            </a: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①</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多尿：原尿中含有高浓度的葡萄糖，导致肾小管等对水分</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困难</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，尿量增加。</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②</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多饮：多尿带走大量水分使细胞外液的</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渗透压</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导致口渴，从而多饮。</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③</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多食、体重减少：糖分的流失导致患者营养物质缺乏，产生饥饿感，虽多食但消瘦</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zh-CN" altLang="zh-CN" sz="260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9767614" y="645364"/>
            <a:ext cx="1184940"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胰岛素</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3" name="矩形 12"/>
          <p:cNvSpPr/>
          <p:nvPr/>
        </p:nvSpPr>
        <p:spPr>
          <a:xfrm>
            <a:off x="540965" y="2853730"/>
            <a:ext cx="851515"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不能</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1" name="矩形 10"/>
          <p:cNvSpPr/>
          <p:nvPr/>
        </p:nvSpPr>
        <p:spPr>
          <a:xfrm>
            <a:off x="9325941" y="3986608"/>
            <a:ext cx="1184940"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重吸收</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6" name="矩形 15"/>
          <p:cNvSpPr/>
          <p:nvPr/>
        </p:nvSpPr>
        <p:spPr>
          <a:xfrm>
            <a:off x="7463358" y="5095603"/>
            <a:ext cx="851515"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上升</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 name="矩形 6"/>
          <p:cNvSpPr/>
          <p:nvPr/>
        </p:nvSpPr>
        <p:spPr>
          <a:xfrm>
            <a:off x="2134766" y="1197546"/>
            <a:ext cx="518091" cy="492443"/>
          </a:xfrm>
          <a:prstGeom prst="rect">
            <a:avLst/>
          </a:prstGeom>
        </p:spPr>
        <p:txBody>
          <a:bodyPr wrap="none">
            <a:spAutoFit/>
          </a:bodyPr>
          <a:lstStyle/>
          <a:p>
            <a:r>
              <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能</a:t>
            </a:r>
          </a:p>
        </p:txBody>
      </p:sp>
    </p:spTree>
    <p:extLst>
      <p:ext uri="{BB962C8B-B14F-4D97-AF65-F5344CB8AC3E}">
        <p14:creationId xmlns="" xmlns:p14="http://schemas.microsoft.com/office/powerpoint/2010/main" val="151213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linds(horizont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linds(horizontal)">
                                      <p:cBhvr>
                                        <p:cTn id="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1" grpId="0"/>
      <p:bldP spid="1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7331" y="693490"/>
            <a:ext cx="11515751" cy="1217641"/>
          </a:xfrm>
          <a:prstGeom prst="rect">
            <a:avLst/>
          </a:prstGeom>
        </p:spPr>
        <p:txBody>
          <a:bodyPr wrap="square">
            <a:spAutoFit/>
          </a:bodyPr>
          <a:lstStyle/>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(4)</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治疗：控制饮食与药物治疗相结合。</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nSpc>
                <a:spcPct val="150000"/>
              </a:lnSpc>
            </a:pPr>
            <a:r>
              <a:rPr lang="en-US" altLang="zh-CN" sz="2600" kern="100" dirty="0">
                <a:latin typeface="Times New Roman" panose="02020603050405020304" pitchFamily="18" charset="0"/>
                <a:ea typeface="微软雅黑" panose="020B0503020204020204" pitchFamily="34" charset="-122"/>
              </a:rPr>
              <a:t>(5)</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血糖代谢异常的曲线模式图</a:t>
            </a:r>
            <a:endParaRPr lang="zh-CN" altLang="zh-CN" sz="260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pic>
        <p:nvPicPr>
          <p:cNvPr id="7170" name="Picture 2" descr="7-156"/>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5479240" y="1420073"/>
            <a:ext cx="6520622" cy="34433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矩形 7"/>
          <p:cNvSpPr/>
          <p:nvPr/>
        </p:nvSpPr>
        <p:spPr>
          <a:xfrm>
            <a:off x="337331" y="1848748"/>
            <a:ext cx="4965787" cy="3093154"/>
          </a:xfrm>
          <a:prstGeom prst="rect">
            <a:avLst/>
          </a:prstGeom>
        </p:spPr>
        <p:txBody>
          <a:bodyPr wrap="square">
            <a:spAutoFit/>
          </a:bodyPr>
          <a:lstStyle/>
          <a:p>
            <a:pPr algn="just">
              <a:lnSpc>
                <a:spcPct val="150000"/>
              </a:lnSpc>
              <a:spcAft>
                <a:spcPts val="0"/>
              </a:spcAft>
            </a:pPr>
            <a:r>
              <a:rPr lang="en-US" altLang="zh-CN" sz="2600" kern="100" dirty="0">
                <a:latin typeface="宋体" panose="02010600030101010101" pitchFamily="2" charset="-122"/>
                <a:ea typeface="微软雅黑" panose="020B0503020204020204" pitchFamily="34" charset="-122"/>
                <a:cs typeface="Times New Roman" panose="02020603050405020304" pitchFamily="18" charset="0"/>
              </a:rPr>
              <a:t>①</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图</a:t>
            </a: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表示正常人和糖尿病患者的胰岛素浓度变化曲线，</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则</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为</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正常人</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为</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糖尿病患者。判断的依据</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是</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____________________</a:t>
            </a:r>
            <a:endPar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9" name="矩形 8"/>
          <p:cNvSpPr/>
          <p:nvPr/>
        </p:nvSpPr>
        <p:spPr>
          <a:xfrm>
            <a:off x="337331" y="4801076"/>
            <a:ext cx="11515751" cy="1292662"/>
          </a:xfrm>
          <a:prstGeom prst="rect">
            <a:avLst/>
          </a:prstGeom>
        </p:spPr>
        <p:txBody>
          <a:bodyPr wrap="square">
            <a:spAutoFit/>
          </a:bodyPr>
          <a:lstStyle/>
          <a:p>
            <a:pPr lvl="0" algn="just">
              <a:lnSpc>
                <a:spcPct val="150000"/>
              </a:lnSpc>
            </a:pPr>
            <a:r>
              <a:rPr lang="en-US" altLang="zh-CN" sz="2600" kern="100" dirty="0">
                <a:solidFill>
                  <a:prstClr val="black"/>
                </a:solidFill>
                <a:latin typeface="宋体" panose="02010600030101010101" pitchFamily="2" charset="-122"/>
                <a:ea typeface="微软雅黑" panose="020B0503020204020204" pitchFamily="34" charset="-122"/>
                <a:cs typeface="Times New Roman" panose="02020603050405020304" pitchFamily="18" charset="0"/>
              </a:rPr>
              <a:t>②</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图</a:t>
            </a:r>
            <a:r>
              <a:rPr lang="en-US" altLang="zh-CN" sz="2600" kern="100" dirty="0">
                <a:solidFill>
                  <a:prstClr val="black"/>
                </a:solidFill>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表示正常人和血糖异常患者的血糖浓度变化曲线。</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则</a:t>
            </a:r>
            <a:r>
              <a:rPr lang="en-US" altLang="zh-CN" sz="2600" u="sng" kern="100" dirty="0" smtClean="0">
                <a:solidFill>
                  <a:prstClr val="black"/>
                </a:solidFill>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为</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正常人</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solidFill>
                  <a:prstClr val="black"/>
                </a:solidFill>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为</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高血糖或糖尿病患者</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600" u="sng" kern="100" dirty="0" smtClean="0">
                <a:solidFill>
                  <a:prstClr val="black"/>
                </a:solidFill>
                <a:latin typeface="Times New Roman" panose="02020603050405020304" pitchFamily="18" charset="0"/>
                <a:ea typeface="微软雅黑" panose="020B0503020204020204" pitchFamily="34" charset="-122"/>
                <a:cs typeface="Courier New" panose="02070309020205020404" pitchFamily="49" charset="0"/>
              </a:rPr>
              <a:t>      </a:t>
            </a:r>
            <a:r>
              <a:rPr lang="zh-CN" altLang="zh-CN" sz="2600" kern="1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为</a:t>
            </a:r>
            <a:r>
              <a:rPr lang="zh-CN" altLang="zh-CN" sz="2600"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低血糖患者。</a:t>
            </a:r>
            <a:endParaRPr lang="zh-CN" altLang="zh-CN" sz="260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4386264" y="2575323"/>
            <a:ext cx="425116"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5" name="矩形 4"/>
          <p:cNvSpPr/>
          <p:nvPr/>
        </p:nvSpPr>
        <p:spPr>
          <a:xfrm>
            <a:off x="1808915" y="3155463"/>
            <a:ext cx="407484"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B</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 name="矩形 5"/>
          <p:cNvSpPr/>
          <p:nvPr/>
        </p:nvSpPr>
        <p:spPr>
          <a:xfrm>
            <a:off x="1702718" y="3737076"/>
            <a:ext cx="3425938"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a:t>
            </a:r>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的胰岛素含量多且波</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 name="矩形 6"/>
          <p:cNvSpPr/>
          <p:nvPr/>
        </p:nvSpPr>
        <p:spPr>
          <a:xfrm>
            <a:off x="387922" y="4311108"/>
            <a:ext cx="1518364"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动幅度大</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矩形 9"/>
          <p:cNvSpPr/>
          <p:nvPr/>
        </p:nvSpPr>
        <p:spPr>
          <a:xfrm>
            <a:off x="8893893" y="4922712"/>
            <a:ext cx="351378"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b</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矩形 11"/>
          <p:cNvSpPr/>
          <p:nvPr/>
        </p:nvSpPr>
        <p:spPr>
          <a:xfrm>
            <a:off x="11044508" y="4901891"/>
            <a:ext cx="332142"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a</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4" name="矩形 13"/>
          <p:cNvSpPr/>
          <p:nvPr/>
        </p:nvSpPr>
        <p:spPr>
          <a:xfrm>
            <a:off x="3819825" y="5495358"/>
            <a:ext cx="332142" cy="492443"/>
          </a:xfrm>
          <a:prstGeom prst="rect">
            <a:avLst/>
          </a:prstGeom>
        </p:spPr>
        <p:txBody>
          <a:bodyPr wrap="none">
            <a:spAutoFit/>
          </a:bodyPr>
          <a:lstStyle/>
          <a:p>
            <a:r>
              <a:rPr lang="en-US"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c</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 xmlns:p14="http://schemas.microsoft.com/office/powerpoint/2010/main" val="2188163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linds(horizontal)">
                                      <p:cBhvr>
                                        <p:cTn id="24" dur="500"/>
                                        <p:tgtEl>
                                          <p:spTgt spid="12"/>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10" grpId="0"/>
      <p:bldP spid="12"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7331" y="1059732"/>
            <a:ext cx="11515751" cy="3093154"/>
          </a:xfrm>
          <a:prstGeom prst="rect">
            <a:avLst/>
          </a:prstGeom>
        </p:spPr>
        <p:txBody>
          <a:bodyPr wrap="square">
            <a:spAutoFit/>
          </a:bodyPr>
          <a:lstStyle/>
          <a:p>
            <a:pPr algn="just">
              <a:lnSpc>
                <a:spcPct val="150000"/>
              </a:lnSpc>
              <a:spcAft>
                <a:spcPts val="0"/>
              </a:spcAft>
            </a:pPr>
            <a:r>
              <a:rPr lang="en-US" altLang="zh-CN" sz="2600" b="1" kern="100" dirty="0">
                <a:solidFill>
                  <a:prstClr val="black"/>
                </a:solidFill>
                <a:latin typeface="微软雅黑" panose="020B0503020204020204" pitchFamily="34" charset="-122"/>
                <a:ea typeface="微软雅黑" panose="020B0503020204020204" pitchFamily="34" charset="-122"/>
              </a:rPr>
              <a:t>4.</a:t>
            </a:r>
            <a:r>
              <a:rPr lang="zh-CN" altLang="zh-CN" sz="2600" b="1" kern="100" dirty="0">
                <a:solidFill>
                  <a:prstClr val="black"/>
                </a:solidFill>
                <a:latin typeface="微软雅黑" panose="020B0503020204020204" pitchFamily="34" charset="-122"/>
                <a:ea typeface="微软雅黑" panose="020B0503020204020204" pitchFamily="34" charset="-122"/>
              </a:rPr>
              <a:t>反馈调节</a:t>
            </a: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(1)</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概念：在一个系统中，系统本身工作</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的</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反过来又</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作为</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调节</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该系统的工作。</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600" kern="100" dirty="0">
                <a:latin typeface="Times New Roman" panose="02020603050405020304" pitchFamily="18" charset="0"/>
                <a:ea typeface="微软雅黑" panose="020B0503020204020204" pitchFamily="34" charset="-122"/>
                <a:cs typeface="Courier New" panose="02070309020205020404" pitchFamily="49" charset="0"/>
              </a:rPr>
              <a:t>(2)</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意义：反馈调节</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是</a:t>
            </a:r>
            <a:r>
              <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中非</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常普遍的调节机制，它</a:t>
            </a: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对于</a:t>
            </a:r>
            <a:r>
              <a:rPr lang="en-US"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_____________</a:t>
            </a:r>
            <a:endParaRPr lang="en-US" altLang="zh-CN" sz="2600" u="sng" kern="1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gn="just">
              <a:lnSpc>
                <a:spcPct val="150000"/>
              </a:lnSpc>
              <a:spcAft>
                <a:spcPts val="0"/>
              </a:spcAft>
            </a:pPr>
            <a:r>
              <a:rPr lang="zh-CN" altLang="zh-CN" sz="2600" kern="100" dirty="0" smtClean="0">
                <a:latin typeface="Times New Roman" panose="02020603050405020304" pitchFamily="18" charset="0"/>
                <a:ea typeface="微软雅黑" panose="020B0503020204020204" pitchFamily="34" charset="-122"/>
                <a:cs typeface="Times New Roman" panose="02020603050405020304" pitchFamily="18" charset="0"/>
              </a:rPr>
              <a:t>具有</a:t>
            </a:r>
            <a:r>
              <a:rPr lang="zh-CN" altLang="zh-CN" sz="2600" kern="100" dirty="0">
                <a:latin typeface="Times New Roman" panose="02020603050405020304" pitchFamily="18" charset="0"/>
                <a:ea typeface="微软雅黑" panose="020B0503020204020204" pitchFamily="34" charset="-122"/>
                <a:cs typeface="Times New Roman" panose="02020603050405020304" pitchFamily="18" charset="0"/>
              </a:rPr>
              <a:t>重要意义。</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6527254" y="1720852"/>
            <a:ext cx="851515"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效果</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3" name="矩形 12"/>
          <p:cNvSpPr/>
          <p:nvPr/>
        </p:nvSpPr>
        <p:spPr>
          <a:xfrm>
            <a:off x="3430910" y="2944988"/>
            <a:ext cx="1518364"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生命系统</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1" name="矩形 10"/>
          <p:cNvSpPr/>
          <p:nvPr/>
        </p:nvSpPr>
        <p:spPr>
          <a:xfrm>
            <a:off x="9626554" y="1722840"/>
            <a:ext cx="851515"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信息</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6" name="矩形 15"/>
          <p:cNvSpPr/>
          <p:nvPr/>
        </p:nvSpPr>
        <p:spPr>
          <a:xfrm>
            <a:off x="9541965" y="2944988"/>
            <a:ext cx="2185214" cy="492443"/>
          </a:xfrm>
          <a:prstGeom prst="rect">
            <a:avLst/>
          </a:prstGeom>
        </p:spPr>
        <p:txBody>
          <a:bodyPr wrap="none">
            <a:spAutoFit/>
          </a:bodyPr>
          <a:lstStyle/>
          <a:p>
            <a:r>
              <a:rPr lang="zh-CN" altLang="zh-CN"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机体维持稳态</a:t>
            </a:r>
            <a:endParaRPr lang="zh-CN" altLang="en-US" sz="2600" kern="1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 xmlns:p14="http://schemas.microsoft.com/office/powerpoint/2010/main" val="95815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linds(horizontal)">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1" grpId="0"/>
      <p:bldP spid="16" grpId="0"/>
    </p:bldLst>
  </p:timing>
</p:sld>
</file>

<file path=ppt/theme/theme1.xml><?xml version="1.0" encoding="utf-8"?>
<a:theme xmlns:a="http://schemas.openxmlformats.org/drawingml/2006/main" name="7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smtClean="0">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12151</TotalTime>
  <Words>2267</Words>
  <Application>Microsoft Office PowerPoint</Application>
  <PresentationFormat>自定义</PresentationFormat>
  <Paragraphs>213</Paragraphs>
  <Slides>24</Slides>
  <Notes>6</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7_Office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6913</cp:revision>
  <dcterms:created xsi:type="dcterms:W3CDTF">2014-11-27T01:03:00Z</dcterms:created>
  <dcterms:modified xsi:type="dcterms:W3CDTF">2020-11-04T06:45:31Z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ies>
</file>