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315" r:id="rId4"/>
    <p:sldId id="335" r:id="rId5"/>
    <p:sldId id="258" r:id="rId6"/>
    <p:sldId id="262" r:id="rId7"/>
    <p:sldId id="294" r:id="rId8"/>
    <p:sldId id="261" r:id="rId9"/>
    <p:sldId id="264" r:id="rId10"/>
    <p:sldId id="259" r:id="rId11"/>
    <p:sldId id="265" r:id="rId12"/>
    <p:sldId id="277" r:id="rId13"/>
    <p:sldId id="278" r:id="rId15"/>
    <p:sldId id="293" r:id="rId16"/>
    <p:sldId id="280" r:id="rId17"/>
    <p:sldId id="279" r:id="rId18"/>
    <p:sldId id="286" r:id="rId19"/>
    <p:sldId id="288" r:id="rId20"/>
    <p:sldId id="289" r:id="rId21"/>
    <p:sldId id="290" r:id="rId22"/>
    <p:sldId id="284" r:id="rId23"/>
    <p:sldId id="285" r:id="rId24"/>
    <p:sldId id="336" r:id="rId25"/>
    <p:sldId id="337" r:id="rId26"/>
    <p:sldId id="338" r:id="rId27"/>
    <p:sldId id="26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A9E"/>
    <a:srgbClr val="2F3F5D"/>
    <a:srgbClr val="2B3A56"/>
    <a:srgbClr val="A3B2D1"/>
    <a:srgbClr val="738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563" autoAdjust="0"/>
  </p:normalViewPr>
  <p:slideViewPr>
    <p:cSldViewPr snapToGrid="0">
      <p:cViewPr varScale="1">
        <p:scale>
          <a:sx n="84" d="100"/>
          <a:sy n="84" d="100"/>
        </p:scale>
        <p:origin x="-9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EE3B-0550-40A5-A3C3-DB0B039E14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60C69-EDF9-453E-B457-F35FBA1A92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0A0C-F481-4093-AC10-CAB9DE0DD1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7B79-D380-440F-B9A1-0B95BD260678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 userDrawn="1"/>
        </p:nvGraphicFramePr>
        <p:xfrm>
          <a:off x="1976189" y="-56620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11110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84736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D5D5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bk object 17"/>
          <p:cNvSpPr/>
          <p:nvPr/>
        </p:nvSpPr>
        <p:spPr>
          <a:xfrm>
            <a:off x="3407353" y="3692265"/>
            <a:ext cx="5377294" cy="285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16302" y="1909339"/>
            <a:ext cx="6159396" cy="1442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bk object 17"/>
          <p:cNvSpPr/>
          <p:nvPr/>
        </p:nvSpPr>
        <p:spPr>
          <a:xfrm>
            <a:off x="3407353" y="3692265"/>
            <a:ext cx="5377294" cy="285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90" b="0" i="0">
                <a:solidFill>
                  <a:srgbClr val="F4D699"/>
                </a:solidFill>
                <a:latin typeface="黑体" panose="02010609060101010101" pitchFamily="49" charset="-122"/>
                <a:cs typeface="黑体" panose="02010609060101010101" pitchFamily="49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黑体" panose="02010609060101010101" pitchFamily="49" charset="-122"/>
                <a:cs typeface="黑体" panose="02010609060101010101" pitchFamily="49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文本框 4"/>
          <p:cNvSpPr txBox="1"/>
          <p:nvPr userDrawn="1">
            <p:custDataLst>
              <p:tags r:id="rId3"/>
            </p:custDataLst>
          </p:nvPr>
        </p:nvSpPr>
        <p:spPr>
          <a:xfrm>
            <a:off x="208001" y="800554"/>
            <a:ext cx="553998" cy="33544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2F3F5D"/>
                </a:solidFill>
                <a:latin typeface="腾祥铁山楷书简" panose="01010104010101010101" pitchFamily="2" charset="-122"/>
                <a:ea typeface="腾祥铁山楷书简" panose="01010104010101010101" pitchFamily="2" charset="-122"/>
              </a:rPr>
              <a:t>壹 请插入您的标题内容</a:t>
            </a:r>
            <a:endParaRPr lang="zh-CN" altLang="en-US" sz="2400" dirty="0">
              <a:solidFill>
                <a:srgbClr val="2F3F5D"/>
              </a:solidFill>
              <a:latin typeface="腾祥铁山楷书简" panose="01010104010101010101" pitchFamily="2" charset="-122"/>
              <a:ea typeface="腾祥铁山楷书简" panose="0101010401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文本框 4"/>
          <p:cNvSpPr txBox="1"/>
          <p:nvPr userDrawn="1">
            <p:custDataLst>
              <p:tags r:id="rId3"/>
            </p:custDataLst>
          </p:nvPr>
        </p:nvSpPr>
        <p:spPr>
          <a:xfrm>
            <a:off x="208001" y="800554"/>
            <a:ext cx="553998" cy="33544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2F3F5D"/>
                </a:solidFill>
                <a:latin typeface="腾祥铁山楷书简" panose="01010104010101010101" pitchFamily="2" charset="-122"/>
                <a:ea typeface="腾祥铁山楷书简" panose="01010104010101010101" pitchFamily="2" charset="-122"/>
              </a:rPr>
              <a:t>贰 请插入您的标题内容</a:t>
            </a:r>
            <a:endParaRPr lang="zh-CN" altLang="en-US" sz="2400" dirty="0">
              <a:solidFill>
                <a:srgbClr val="2F3F5D"/>
              </a:solidFill>
              <a:latin typeface="腾祥铁山楷书简" panose="01010104010101010101" pitchFamily="2" charset="-122"/>
              <a:ea typeface="腾祥铁山楷书简" panose="0101010401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文本框 4"/>
          <p:cNvSpPr txBox="1"/>
          <p:nvPr userDrawn="1">
            <p:custDataLst>
              <p:tags r:id="rId3"/>
            </p:custDataLst>
          </p:nvPr>
        </p:nvSpPr>
        <p:spPr>
          <a:xfrm>
            <a:off x="208001" y="800554"/>
            <a:ext cx="553998" cy="33544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2F3F5D"/>
                </a:solidFill>
                <a:latin typeface="腾祥铁山楷书简" panose="01010104010101010101" pitchFamily="2" charset="-122"/>
                <a:ea typeface="腾祥铁山楷书简" panose="01010104010101010101" pitchFamily="2" charset="-122"/>
              </a:rPr>
              <a:t>叁 请插入您的标题内容</a:t>
            </a:r>
            <a:endParaRPr lang="zh-CN" altLang="en-US" sz="2400" dirty="0">
              <a:solidFill>
                <a:srgbClr val="2F3F5D"/>
              </a:solidFill>
              <a:latin typeface="腾祥铁山楷书简" panose="01010104010101010101" pitchFamily="2" charset="-122"/>
              <a:ea typeface="腾祥铁山楷书简" panose="0101010401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文本框 4"/>
          <p:cNvSpPr txBox="1"/>
          <p:nvPr userDrawn="1">
            <p:custDataLst>
              <p:tags r:id="rId3"/>
            </p:custDataLst>
          </p:nvPr>
        </p:nvSpPr>
        <p:spPr>
          <a:xfrm>
            <a:off x="208001" y="800554"/>
            <a:ext cx="553998" cy="33544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2F3F5D"/>
                </a:solidFill>
                <a:latin typeface="腾祥铁山楷书简" panose="01010104010101010101" pitchFamily="2" charset="-122"/>
                <a:ea typeface="腾祥铁山楷书简" panose="01010104010101010101" pitchFamily="2" charset="-122"/>
              </a:rPr>
              <a:t>肆 请插入您的标题内容</a:t>
            </a:r>
            <a:endParaRPr lang="zh-CN" altLang="en-US" sz="2400" dirty="0">
              <a:solidFill>
                <a:srgbClr val="2F3F5D"/>
              </a:solidFill>
              <a:latin typeface="腾祥铁山楷书简" panose="01010104010101010101" pitchFamily="2" charset="-122"/>
              <a:ea typeface="腾祥铁山楷书简" panose="0101010401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8477628" y="392075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5228" y="392075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5.jpe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2644E-301A-4C77-A7C4-F5164F048B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18DA-7641-4EAC-AB9F-12D92FC507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jpeg"/><Relationship Id="rId3" Type="http://schemas.openxmlformats.org/officeDocument/2006/relationships/tags" Target="../tags/tag10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4"/>
          <p:cNvSpPr txBox="1"/>
          <p:nvPr>
            <p:custDataLst>
              <p:tags r:id="rId1"/>
            </p:custDataLst>
          </p:nvPr>
        </p:nvSpPr>
        <p:spPr>
          <a:xfrm>
            <a:off x="1769351" y="1247877"/>
            <a:ext cx="8392041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000" b="1" dirty="0">
                <a:solidFill>
                  <a:srgbClr val="2F3F5D"/>
                </a:solidFill>
                <a:latin typeface="青鸟华光简隶变" pitchFamily="2" charset="-122"/>
                <a:ea typeface="青鸟华光简隶变" pitchFamily="2" charset="-122"/>
                <a:cs typeface="+mn-ea"/>
                <a:sym typeface="+mn-lt"/>
              </a:rPr>
              <a:t>拟行路难（其四）</a:t>
            </a:r>
            <a:endParaRPr lang="zh-CN" altLang="en-US" sz="8000" b="1" dirty="0">
              <a:solidFill>
                <a:srgbClr val="2F3F5D"/>
              </a:solidFill>
              <a:latin typeface="青鸟华光简隶变" pitchFamily="2" charset="-122"/>
              <a:ea typeface="青鸟华光简隶变" pitchFamily="2" charset="-122"/>
              <a:cs typeface="+mn-ea"/>
              <a:sym typeface="+mn-lt"/>
            </a:endParaRPr>
          </a:p>
        </p:txBody>
      </p:sp>
      <p:sp>
        <p:nvSpPr>
          <p:cNvPr id="6" name="PA_文本框 5"/>
          <p:cNvSpPr txBox="1"/>
          <p:nvPr>
            <p:custDataLst>
              <p:tags r:id="rId2"/>
            </p:custDataLst>
          </p:nvPr>
        </p:nvSpPr>
        <p:spPr>
          <a:xfrm>
            <a:off x="2205277" y="2814115"/>
            <a:ext cx="5724643" cy="8983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800" b="1" dirty="0">
                <a:solidFill>
                  <a:srgbClr val="2F3F5D"/>
                </a:solidFill>
                <a:latin typeface="TypeLand 康熙字典體試用版" pitchFamily="50" charset="-120"/>
                <a:ea typeface="TypeLand 康熙字典體試用版" pitchFamily="50" charset="-120"/>
                <a:cs typeface="+mn-ea"/>
                <a:sym typeface="+mn-lt"/>
              </a:rPr>
              <a:t>南朝宋  鲍照</a:t>
            </a:r>
            <a:endParaRPr lang="zh-CN" altLang="en-US" sz="4800" b="1" dirty="0">
              <a:solidFill>
                <a:srgbClr val="2F3F5D"/>
              </a:solidFill>
              <a:latin typeface="TypeLand 康熙字典體試用版" pitchFamily="50" charset="-120"/>
              <a:ea typeface="TypeLand 康熙字典體試用版" pitchFamily="50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7"/>
          <p:cNvSpPr>
            <a:spLocks noChangeArrowheads="1"/>
          </p:cNvSpPr>
          <p:nvPr/>
        </p:nvSpPr>
        <p:spPr bwMode="auto">
          <a:xfrm>
            <a:off x="513772" y="1002475"/>
            <a:ext cx="3933147" cy="440764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</a:ln>
        </p:spPr>
        <p:txBody>
          <a:bodyPr lIns="43739" tIns="55549" rIns="43739" bIns="55549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345" b="1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6" name="矩形 8"/>
          <p:cNvSpPr>
            <a:spLocks noChangeArrowheads="1"/>
          </p:cNvSpPr>
          <p:nvPr/>
        </p:nvSpPr>
        <p:spPr bwMode="auto">
          <a:xfrm>
            <a:off x="1905366" y="698537"/>
            <a:ext cx="3877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2F3F5D"/>
                </a:solidFill>
                <a:latin typeface="TypeLand 康熙字典體試用版" pitchFamily="50" charset="-120"/>
                <a:ea typeface="TypeLand 康熙字典體試用版" pitchFamily="50" charset="-120"/>
                <a:cs typeface="+mn-ea"/>
                <a:sym typeface="+mn-lt"/>
              </a:rPr>
              <a:t>比兴手法的作用</a:t>
            </a:r>
            <a:endParaRPr lang="zh-CN" altLang="en-US" sz="3600" b="1" dirty="0">
              <a:solidFill>
                <a:srgbClr val="2F3F5D"/>
              </a:solidFill>
              <a:latin typeface="TypeLand 康熙字典體試用版" pitchFamily="50" charset="-120"/>
              <a:ea typeface="TypeLand 康熙字典體試用版" pitchFamily="50" charset="-120"/>
              <a:cs typeface="+mn-ea"/>
              <a:sym typeface="+mn-lt"/>
            </a:endParaRPr>
          </a:p>
        </p:txBody>
      </p:sp>
      <p:pic>
        <p:nvPicPr>
          <p:cNvPr id="158" name="图片 15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72095" y="213528"/>
            <a:ext cx="545004" cy="545004"/>
          </a:xfrm>
          <a:prstGeom prst="rect">
            <a:avLst/>
          </a:prstGeom>
        </p:spPr>
      </p:pic>
      <p:pic>
        <p:nvPicPr>
          <p:cNvPr id="10" name="图片 9" descr="新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396915" y="2110797"/>
            <a:ext cx="3653166" cy="8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234723" y="1430655"/>
            <a:ext cx="1045718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 sz="900" b="1" dirty="0">
              <a:latin typeface="青鸟华光简隶变" pitchFamily="2" charset="-122"/>
              <a:ea typeface="青鸟华光简隶变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latin typeface="青鸟华光简隶变" pitchFamily="2" charset="-122"/>
                <a:ea typeface="青鸟华光简隶变" pitchFamily="2" charset="-122"/>
              </a:rPr>
              <a:t>1</a:t>
            </a:r>
            <a:r>
              <a:rPr lang="zh-CN" altLang="en-US" sz="3200" b="1" dirty="0">
                <a:latin typeface="青鸟华光简隶变" pitchFamily="2" charset="-122"/>
                <a:ea typeface="青鸟华光简隶变" pitchFamily="2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开头引出下文，起铺垫作用。</a:t>
            </a:r>
            <a:endParaRPr lang="zh-CN" altLang="en-US" sz="3200" b="1" dirty="0">
              <a:solidFill>
                <a:srgbClr val="FF0000"/>
              </a:solidFill>
              <a:latin typeface="青鸟华光简隶变" pitchFamily="2" charset="-122"/>
              <a:ea typeface="青鸟华光简隶变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latin typeface="青鸟华光简隶变" pitchFamily="2" charset="-122"/>
                <a:ea typeface="青鸟华光简隶变" pitchFamily="2" charset="-122"/>
              </a:rPr>
              <a:t>2</a:t>
            </a:r>
            <a:r>
              <a:rPr lang="zh-CN" altLang="en-US" sz="3200" b="1" dirty="0">
                <a:latin typeface="青鸟华光简隶变" pitchFamily="2" charset="-122"/>
                <a:ea typeface="青鸟华光简隶变" pitchFamily="2" charset="-122"/>
              </a:rPr>
              <a:t>、景或物  </a:t>
            </a:r>
            <a:r>
              <a:rPr lang="zh-CN" altLang="en-US" sz="32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烘托渲染气氛，奠定基调。</a:t>
            </a:r>
            <a:endParaRPr lang="zh-CN" altLang="en-US" sz="3200" b="1" dirty="0">
              <a:latin typeface="青鸟华光简隶变" pitchFamily="2" charset="-122"/>
              <a:ea typeface="青鸟华光简隶变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latin typeface="青鸟华光简隶变" pitchFamily="2" charset="-122"/>
                <a:ea typeface="青鸟华光简隶变" pitchFamily="2" charset="-122"/>
              </a:rPr>
              <a:t>3</a:t>
            </a:r>
            <a:r>
              <a:rPr lang="zh-CN" altLang="en-US" sz="3200" b="1" dirty="0">
                <a:latin typeface="青鸟华光简隶变" pitchFamily="2" charset="-122"/>
                <a:ea typeface="青鸟华光简隶变" pitchFamily="2" charset="-122"/>
              </a:rPr>
              <a:t>、比喻  </a:t>
            </a:r>
            <a:r>
              <a:rPr lang="zh-CN" altLang="en-US" sz="32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生动形象，化抽象为具体，化繁杂为简单。</a:t>
            </a:r>
            <a:endParaRPr lang="zh-CN" altLang="en-US" sz="3200" b="1" dirty="0">
              <a:solidFill>
                <a:srgbClr val="FF0000"/>
              </a:solidFill>
              <a:latin typeface="青鸟华光简隶变" pitchFamily="2" charset="-122"/>
              <a:ea typeface="青鸟华光简隶变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357685">
            <a:off x="330776" y="2114960"/>
            <a:ext cx="3850236" cy="174580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22819" y="305282"/>
            <a:ext cx="10086686" cy="1284126"/>
            <a:chOff x="6330387" y="2000971"/>
            <a:chExt cx="10086686" cy="12841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330387" y="2000971"/>
              <a:ext cx="575188" cy="28671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6758663" y="2578342"/>
              <a:ext cx="96584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4000" b="1" dirty="0">
                  <a:latin typeface="TypeLand 康熙字典體試用版" pitchFamily="50" charset="-120"/>
                  <a:ea typeface="TypeLand 康熙字典體試用版" pitchFamily="50" charset="-120"/>
                </a:rPr>
                <a:t>诗歌开头两</a:t>
              </a:r>
              <a:r>
                <a:rPr lang="zh-CN" altLang="en-US" sz="4000" b="1" dirty="0" smtClean="0">
                  <a:latin typeface="TypeLand 康熙字典體試用版" pitchFamily="50" charset="-120"/>
                  <a:ea typeface="TypeLand 康熙字典體試用版" pitchFamily="50" charset="-120"/>
                </a:rPr>
                <a:t>句写</a:t>
              </a:r>
              <a:r>
                <a:rPr lang="zh-CN" altLang="en-US" sz="4000" b="1" dirty="0">
                  <a:latin typeface="TypeLand 康熙字典體試用版" pitchFamily="50" charset="-120"/>
                  <a:ea typeface="TypeLand 康熙字典體試用版" pitchFamily="50" charset="-120"/>
                </a:rPr>
                <a:t>出了怎样的哲理</a:t>
              </a:r>
              <a:r>
                <a:rPr lang="en-US" altLang="zh-CN" sz="4000" b="1" dirty="0">
                  <a:latin typeface="TypeLand 康熙字典體試用版" pitchFamily="50" charset="-120"/>
                  <a:ea typeface="TypeLand 康熙字典體試用版" pitchFamily="50" charset="-120"/>
                </a:rPr>
                <a:t>?</a:t>
              </a:r>
              <a:endParaRPr lang="en-US" altLang="zh-CN" sz="4000" b="1" dirty="0">
                <a:latin typeface="TypeLand 康熙字典體試用版" pitchFamily="50" charset="-120"/>
                <a:ea typeface="TypeLand 康熙字典體試用版" pitchFamily="50" charset="-120"/>
              </a:endParaRPr>
            </a:p>
          </p:txBody>
        </p:sp>
      </p:grpSp>
      <p:pic>
        <p:nvPicPr>
          <p:cNvPr id="20" name="图片 19" descr="新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396915" y="2110797"/>
            <a:ext cx="3653166" cy="8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"/>
          <p:cNvSpPr/>
          <p:nvPr/>
        </p:nvSpPr>
        <p:spPr>
          <a:xfrm>
            <a:off x="3384550" y="1600200"/>
            <a:ext cx="8401050" cy="3137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30000"/>
              </a:lnSpc>
              <a:spcBef>
                <a:spcPct val="30000"/>
              </a:spcBef>
            </a:pPr>
            <a:r>
              <a:rPr lang="en-US" altLang="zh-CN" sz="3600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    </a:t>
            </a:r>
            <a:r>
              <a:rPr lang="zh-CN" altLang="en-US" sz="3600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这个比喻是说，像水是依照高下不同的地势流向各方一样，人的命运遭际是被家庭门第的贵贱决定的。</a:t>
            </a:r>
            <a:endParaRPr lang="zh-CN" altLang="en-US" sz="3600" b="1" dirty="0">
              <a:solidFill>
                <a:srgbClr val="A50021"/>
              </a:solidFill>
              <a:latin typeface="汉仪全唐诗简" pitchFamily="18" charset="-122"/>
              <a:ea typeface="汉仪全唐诗简" pitchFamily="18" charset="-122"/>
            </a:endParaRPr>
          </a:p>
          <a:p>
            <a:pPr lvl="0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CN" altLang="en-US" sz="3600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    这就是古代的血统论。</a:t>
            </a:r>
            <a:endParaRPr lang="zh-CN" altLang="en-US" sz="3600" b="1" dirty="0">
              <a:solidFill>
                <a:srgbClr val="A50021"/>
              </a:solidFill>
              <a:latin typeface="汉仪全唐诗简" pitchFamily="18" charset="-122"/>
              <a:ea typeface="汉仪全唐诗简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新底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5400000">
            <a:off x="-1396915" y="2110797"/>
            <a:ext cx="3653166" cy="8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440937" y="315310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600" b="1" dirty="0">
                <a:solidFill>
                  <a:srgbClr val="2F3F5D"/>
                </a:solidFill>
                <a:latin typeface="汉仪全唐诗简" pitchFamily="18" charset="-122"/>
                <a:ea typeface="汉仪全唐诗简" pitchFamily="18" charset="-122"/>
                <a:cs typeface="+mn-ea"/>
                <a:sym typeface="+mn-lt"/>
              </a:rPr>
              <a:t>人生亦有命，安能行叹复坐愁？</a:t>
            </a:r>
            <a:endParaRPr lang="zh-CN" altLang="en-US" sz="3600" b="1" dirty="0">
              <a:solidFill>
                <a:srgbClr val="2F3F5D"/>
              </a:solidFill>
              <a:latin typeface="汉仪全唐诗简" pitchFamily="18" charset="-122"/>
              <a:ea typeface="汉仪全唐诗简" pitchFamily="18" charset="-122"/>
              <a:cs typeface="+mn-ea"/>
              <a:sym typeface="+mn-lt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677917" y="1353207"/>
            <a:ext cx="1079937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zh-CN" altLang="en-US" sz="3200" b="1" dirty="0">
                <a:latin typeface="TypeLand 康熙字典體試用版" pitchFamily="50" charset="-120"/>
                <a:ea typeface="TypeLand 康熙字典體試用版" pitchFamily="50" charset="-120"/>
              </a:rPr>
              <a:t>      此句中的“命”是指什么？结合全诗，作者对此有怎样的看法？ </a:t>
            </a:r>
            <a:endParaRPr lang="zh-CN" altLang="en-US" sz="3200" b="1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3297" y="2876968"/>
            <a:ext cx="11138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4000" b="1" dirty="0" smtClean="0">
                <a:solidFill>
                  <a:srgbClr val="A50021"/>
                </a:solidFill>
                <a:latin typeface="青鸟华光简隶变" pitchFamily="2" charset="-122"/>
                <a:ea typeface="青鸟华光简隶变" pitchFamily="2" charset="-122"/>
              </a:rPr>
              <a:t>   “</a:t>
            </a:r>
            <a:r>
              <a:rPr lang="zh-CN" altLang="en-US" sz="4000" b="1" dirty="0">
                <a:solidFill>
                  <a:srgbClr val="A50021"/>
                </a:solidFill>
                <a:latin typeface="青鸟华光简隶变" pitchFamily="2" charset="-122"/>
                <a:ea typeface="青鸟华光简隶变" pitchFamily="2" charset="-122"/>
              </a:rPr>
              <a:t>命”指门第决定人生，有什么样的门第就有什么样的遭遇</a:t>
            </a:r>
            <a:r>
              <a:rPr lang="zh-CN" altLang="en-US" sz="4000" b="1" dirty="0" smtClean="0">
                <a:solidFill>
                  <a:srgbClr val="A50021"/>
                </a:solidFill>
                <a:latin typeface="青鸟华光简隶变" pitchFamily="2" charset="-122"/>
                <a:ea typeface="青鸟华光简隶变" pitchFamily="2" charset="-122"/>
              </a:rPr>
              <a:t>。</a:t>
            </a:r>
            <a:endParaRPr lang="en-US" altLang="zh-CN" sz="4000" b="1" dirty="0" smtClean="0">
              <a:solidFill>
                <a:srgbClr val="A50021"/>
              </a:solidFill>
              <a:latin typeface="青鸟华光简隶变" pitchFamily="2" charset="-122"/>
              <a:ea typeface="青鸟华光简隶变" pitchFamily="2" charset="-122"/>
            </a:endParaRPr>
          </a:p>
          <a:p>
            <a:pPr lvl="0">
              <a:spcBef>
                <a:spcPct val="20000"/>
              </a:spcBef>
            </a:pPr>
            <a:r>
              <a:rPr lang="en-US" altLang="zh-CN" sz="4000" b="1" dirty="0" smtClean="0">
                <a:solidFill>
                  <a:srgbClr val="A50021"/>
                </a:solidFill>
                <a:latin typeface="青鸟华光简隶变" pitchFamily="2" charset="-122"/>
                <a:ea typeface="青鸟华光简隶变" pitchFamily="2" charset="-122"/>
              </a:rPr>
              <a:t> </a:t>
            </a:r>
            <a:r>
              <a:rPr lang="en-US" altLang="zh-CN" sz="4000" b="1" dirty="0" smtClean="0">
                <a:solidFill>
                  <a:srgbClr val="A50021"/>
                </a:solidFill>
                <a:latin typeface="青鸟华光简隶变" pitchFamily="2" charset="-122"/>
                <a:ea typeface="青鸟华光简隶变" pitchFamily="2" charset="-122"/>
              </a:rPr>
              <a:t> </a:t>
            </a:r>
            <a:endParaRPr lang="zh-CN" altLang="en-US" sz="4000" dirty="0">
              <a:latin typeface="青鸟华光简隶变" pitchFamily="2" charset="-122"/>
              <a:ea typeface="青鸟华光简隶变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新底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5400000">
            <a:off x="-1396915" y="2110797"/>
            <a:ext cx="3653166" cy="8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88731" y="304800"/>
            <a:ext cx="11950261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      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体会“安能行叹复坐愁”这个反问句，在表现诗人情感变化过程中所起的作用。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7450" y="1734503"/>
            <a:ext cx="10152417" cy="3388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99"/>
                </a:solidFill>
                <a:latin typeface="汉仪全唐诗简" pitchFamily="18" charset="-122"/>
                <a:ea typeface="汉仪全唐诗简" pitchFamily="18" charset="-122"/>
              </a:rPr>
              <a:t>    </a:t>
            </a:r>
            <a:r>
              <a:rPr lang="en-US" altLang="zh-CN" sz="3200" b="1" dirty="0">
                <a:latin typeface="汉仪全唐诗简" pitchFamily="18" charset="-122"/>
                <a:ea typeface="汉仪全唐诗简" pitchFamily="18" charset="-122"/>
              </a:rPr>
              <a:t>“</a:t>
            </a:r>
            <a:r>
              <a:rPr lang="zh-CN" altLang="en-US" sz="3200" b="1" dirty="0">
                <a:latin typeface="汉仪全唐诗简" pitchFamily="18" charset="-122"/>
                <a:ea typeface="汉仪全唐诗简" pitchFamily="18" charset="-122"/>
              </a:rPr>
              <a:t>安能行叹复坐愁”这个反问句，从字面上看，是说人生苦乐自有命，怎么能成天自怨自哀，应该学会自我宽慰。实际上，语言中蕴涵着</a:t>
            </a:r>
            <a:r>
              <a:rPr lang="zh-CN" altLang="en-US" sz="3200" b="1" dirty="0">
                <a:solidFill>
                  <a:srgbClr val="FF0000"/>
                </a:solidFill>
                <a:latin typeface="汉仪全唐诗简" pitchFamily="18" charset="-122"/>
                <a:ea typeface="汉仪全唐诗简" pitchFamily="18" charset="-122"/>
              </a:rPr>
              <a:t>不平之气</a:t>
            </a:r>
            <a:r>
              <a:rPr lang="zh-CN" altLang="en-US" sz="3200" b="1" dirty="0">
                <a:solidFill>
                  <a:srgbClr val="000099"/>
                </a:solidFill>
                <a:latin typeface="汉仪全唐诗简" pitchFamily="18" charset="-122"/>
                <a:ea typeface="汉仪全唐诗简" pitchFamily="18" charset="-122"/>
              </a:rPr>
              <a:t>。   </a:t>
            </a:r>
            <a:endParaRPr lang="zh-CN" altLang="en-US" sz="3200" b="1" dirty="0">
              <a:solidFill>
                <a:srgbClr val="000099"/>
              </a:solidFill>
              <a:latin typeface="汉仪全唐诗简" pitchFamily="18" charset="-122"/>
              <a:ea typeface="汉仪全唐诗简" pitchFamily="18" charset="-122"/>
            </a:endParaRPr>
          </a:p>
          <a:p>
            <a:pPr lvl="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 b="1" dirty="0">
                <a:latin typeface="汉仪全唐诗简" pitchFamily="18" charset="-122"/>
                <a:ea typeface="汉仪全唐诗简" pitchFamily="18" charset="-122"/>
              </a:rPr>
              <a:t>    这个反问句，诗人含有不平，提出不言愁，感情基本上还比较平稳。</a:t>
            </a:r>
            <a:endParaRPr lang="zh-CN" altLang="en-US" sz="3200" b="1" dirty="0">
              <a:latin typeface="汉仪全唐诗简" pitchFamily="18" charset="-122"/>
              <a:ea typeface="汉仪全唐诗简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866606" y="311948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600" b="1" dirty="0">
                <a:solidFill>
                  <a:srgbClr val="2F3F5D"/>
                </a:solidFill>
                <a:latin typeface="汉仪全唐诗简" pitchFamily="18" charset="-122"/>
                <a:ea typeface="汉仪全唐诗简" pitchFamily="18" charset="-122"/>
                <a:cs typeface="+mn-ea"/>
                <a:sym typeface="+mn-lt"/>
              </a:rPr>
              <a:t>酌酒以自宽，举杯断绝歌路难。</a:t>
            </a:r>
            <a:endParaRPr lang="zh-CN" altLang="en-US" sz="3600" b="1" dirty="0">
              <a:solidFill>
                <a:srgbClr val="2F3F5D"/>
              </a:solidFill>
              <a:latin typeface="汉仪全唐诗简" pitchFamily="18" charset="-122"/>
              <a:ea typeface="汉仪全唐诗简" pitchFamily="18" charset="-122"/>
              <a:cs typeface="+mn-ea"/>
              <a:sym typeface="+mn-lt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1713843" y="953595"/>
            <a:ext cx="90487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latin typeface="TypeLand 康熙字典體試用版" pitchFamily="50" charset="-120"/>
                <a:ea typeface="TypeLand 康熙字典體試用版" pitchFamily="50" charset="-120"/>
              </a:rPr>
              <a:t>                 </a:t>
            </a:r>
            <a:r>
              <a:rPr lang="en-US" altLang="zh-CN" sz="3200" b="1" dirty="0" smtClean="0">
                <a:latin typeface="TypeLand 康熙字典體試用版" pitchFamily="50" charset="-120"/>
                <a:ea typeface="TypeLand 康熙字典體試用版" pitchFamily="50" charset="-120"/>
              </a:rPr>
              <a:t>  </a:t>
            </a:r>
            <a:r>
              <a:rPr lang="zh-CN" altLang="en-US" sz="3200" b="1" i="1" dirty="0">
                <a:latin typeface="TypeLand 康熙字典體試用版" pitchFamily="50" charset="-120"/>
                <a:ea typeface="TypeLand 康熙字典體試用版" pitchFamily="50" charset="-120"/>
              </a:rPr>
              <a:t>塑造了一个怎样的诗人形象？</a:t>
            </a:r>
            <a:endParaRPr lang="zh-CN" altLang="en-US" sz="3200" b="1" i="1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16" name="Rectangle 4"/>
          <p:cNvSpPr/>
          <p:nvPr/>
        </p:nvSpPr>
        <p:spPr>
          <a:xfrm>
            <a:off x="3826933" y="1692569"/>
            <a:ext cx="7958667" cy="3010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rgbClr val="A50021"/>
                </a:solidFill>
                <a:latin typeface="青鸟华光简隶变" pitchFamily="2" charset="-122"/>
                <a:ea typeface="青鸟华光简隶变" pitchFamily="2" charset="-122"/>
              </a:rPr>
              <a:t>    </a:t>
            </a:r>
            <a:r>
              <a:rPr lang="zh-CN" altLang="en-US" sz="2400" b="1" dirty="0" smtClean="0">
                <a:solidFill>
                  <a:schemeClr val="tx1"/>
                </a:solidFill>
                <a:latin typeface="青鸟华光简隶变" pitchFamily="2" charset="-122"/>
                <a:ea typeface="青鸟华光简隶变" pitchFamily="2" charset="-122"/>
              </a:rPr>
              <a:t>以</a:t>
            </a:r>
            <a:r>
              <a:rPr lang="zh-CN" altLang="en-US" sz="2400" b="1" dirty="0">
                <a:solidFill>
                  <a:schemeClr val="tx1"/>
                </a:solidFill>
                <a:latin typeface="青鸟华光简隶变" pitchFamily="2" charset="-122"/>
                <a:ea typeface="青鸟华光简隶变" pitchFamily="2" charset="-122"/>
              </a:rPr>
              <a:t>精练的笔法，生动形象地刻画出一位借酒浇愁</a:t>
            </a:r>
            <a:r>
              <a:rPr lang="zh-CN" altLang="en-US" sz="2400" b="1" dirty="0" smtClean="0">
                <a:solidFill>
                  <a:schemeClr val="tx1"/>
                </a:solidFill>
                <a:latin typeface="青鸟华光简隶变" pitchFamily="2" charset="-122"/>
                <a:ea typeface="青鸟华光简隶变" pitchFamily="2" charset="-122"/>
              </a:rPr>
              <a:t>，高歌慷慨，却显露</a:t>
            </a:r>
            <a:r>
              <a:rPr lang="zh-CN" altLang="en-US" sz="2400" b="1" dirty="0" smtClean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悲</a:t>
            </a:r>
            <a:r>
              <a:rPr lang="zh-CN" altLang="en-US" sz="24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怆难抑</a:t>
            </a:r>
            <a:r>
              <a:rPr lang="zh-CN" altLang="en-US" sz="2400" b="1" dirty="0">
                <a:latin typeface="青鸟华光简隶变" pitchFamily="2" charset="-122"/>
                <a:ea typeface="青鸟华光简隶变" pitchFamily="2" charset="-122"/>
              </a:rPr>
              <a:t>情态的诗人形象。</a:t>
            </a:r>
            <a:endParaRPr lang="zh-CN" altLang="en-US" sz="2400" b="1" dirty="0">
              <a:solidFill>
                <a:srgbClr val="A50021"/>
              </a:solidFill>
              <a:latin typeface="青鸟华光简隶变" pitchFamily="2" charset="-122"/>
              <a:ea typeface="青鸟华光简隶变" pitchFamily="2" charset="-122"/>
            </a:endParaRPr>
          </a:p>
          <a:p>
            <a:pPr lvl="0" eaLnBrk="1" hangingPunct="1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A50021"/>
                </a:solidFill>
                <a:latin typeface="青鸟华光简隶变" pitchFamily="2" charset="-122"/>
                <a:ea typeface="青鸟华光简隶变" pitchFamily="2" charset="-122"/>
              </a:rPr>
              <a:t>    </a:t>
            </a:r>
            <a:r>
              <a:rPr lang="zh-CN" altLang="en-US" sz="2400" b="1" dirty="0" smtClean="0">
                <a:solidFill>
                  <a:schemeClr val="tx1"/>
                </a:solidFill>
                <a:latin typeface="青鸟华光简隶变" pitchFamily="2" charset="-122"/>
                <a:ea typeface="青鸟华光简隶变" pitchFamily="2" charset="-122"/>
              </a:rPr>
              <a:t>酌</a:t>
            </a:r>
            <a:r>
              <a:rPr lang="zh-CN" altLang="en-US" sz="2400" b="1" dirty="0">
                <a:solidFill>
                  <a:schemeClr val="tx1"/>
                </a:solidFill>
                <a:latin typeface="青鸟华光简隶变" pitchFamily="2" charset="-122"/>
                <a:ea typeface="青鸟华光简隶变" pitchFamily="2" charset="-122"/>
              </a:rPr>
              <a:t>酒原为排遣愁绪，然而满怀郁结的悲愁岂是区区杯酒能驱散的？诗人趁着酒意击节高歌，唱起了悲怆的</a:t>
            </a:r>
            <a:r>
              <a:rPr lang="en-US" altLang="zh-CN" sz="2400" b="1" dirty="0">
                <a:solidFill>
                  <a:schemeClr val="tx1"/>
                </a:solidFill>
                <a:latin typeface="青鸟华光简隶变" pitchFamily="2" charset="-122"/>
                <a:ea typeface="青鸟华光简隶变" pitchFamily="2" charset="-122"/>
              </a:rPr>
              <a:t>《</a:t>
            </a:r>
            <a:r>
              <a:rPr lang="zh-CN" altLang="en-US" sz="2400" b="1" dirty="0">
                <a:solidFill>
                  <a:schemeClr val="tx1"/>
                </a:solidFill>
                <a:latin typeface="青鸟华光简隶变" pitchFamily="2" charset="-122"/>
                <a:ea typeface="青鸟华光简隶变" pitchFamily="2" charset="-122"/>
              </a:rPr>
              <a:t>行路难</a:t>
            </a:r>
            <a:r>
              <a:rPr lang="en-US" altLang="zh-CN" sz="2400" b="1" dirty="0">
                <a:solidFill>
                  <a:schemeClr val="tx1"/>
                </a:solidFill>
                <a:latin typeface="青鸟华光简隶变" pitchFamily="2" charset="-122"/>
                <a:ea typeface="青鸟华光简隶变" pitchFamily="2" charset="-122"/>
              </a:rPr>
              <a:t>》</a:t>
            </a:r>
            <a:r>
              <a:rPr lang="zh-CN" altLang="en-US" sz="2400" b="1" dirty="0">
                <a:solidFill>
                  <a:schemeClr val="tx1"/>
                </a:solidFill>
                <a:latin typeface="青鸟华光简隶变" pitchFamily="2" charset="-122"/>
                <a:ea typeface="青鸟华光简隶变" pitchFamily="2" charset="-122"/>
              </a:rPr>
              <a:t>，将一腔悲愤倾泻出来。长歌当哭，这是何等悲烈景况。从这举杯驱愁却大放悲声的情节中，亦可想见</a:t>
            </a:r>
            <a:r>
              <a:rPr lang="zh-CN" altLang="en-US" sz="24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其悲其愁的沉郁</a:t>
            </a:r>
            <a:r>
              <a:rPr lang="zh-CN" altLang="en-US" sz="2400" b="1" dirty="0">
                <a:solidFill>
                  <a:schemeClr val="tx1"/>
                </a:solidFill>
                <a:latin typeface="青鸟华光简隶变" pitchFamily="2" charset="-122"/>
                <a:ea typeface="青鸟华光简隶变" pitchFamily="2" charset="-122"/>
              </a:rPr>
              <a:t>了。</a:t>
            </a:r>
            <a:r>
              <a:rPr lang="zh-CN" altLang="en-US" sz="2400" dirty="0">
                <a:solidFill>
                  <a:schemeClr val="tx1"/>
                </a:solidFill>
                <a:latin typeface="青鸟华光简隶变" pitchFamily="2" charset="-122"/>
                <a:ea typeface="青鸟华光简隶变" pitchFamily="2" charset="-122"/>
              </a:rPr>
              <a:t> </a:t>
            </a:r>
            <a:endParaRPr lang="zh-CN" altLang="en-US" sz="2400" dirty="0">
              <a:solidFill>
                <a:schemeClr val="tx1"/>
              </a:solidFill>
              <a:latin typeface="青鸟华光简隶变" pitchFamily="2" charset="-122"/>
              <a:ea typeface="青鸟华光简隶变" pitchFamily="2" charset="-122"/>
            </a:endParaRPr>
          </a:p>
        </p:txBody>
      </p:sp>
      <p:pic>
        <p:nvPicPr>
          <p:cNvPr id="17" name="图片 16" descr="新底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5400000">
            <a:off x="-1396915" y="2110797"/>
            <a:ext cx="3653166" cy="8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200000">
            <a:off x="183867" y="1508704"/>
            <a:ext cx="3493067" cy="386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263517" y="248886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rgbClr val="2F3F5D"/>
                </a:solidFill>
                <a:latin typeface="汉仪全唐诗简" pitchFamily="18" charset="-122"/>
                <a:ea typeface="汉仪全唐诗简" pitchFamily="18" charset="-122"/>
                <a:cs typeface="+mn-ea"/>
                <a:sym typeface="+mn-lt"/>
              </a:rPr>
              <a:t>心非木石岂无感？吞声踯躅不敢言！</a:t>
            </a:r>
            <a:endParaRPr lang="zh-CN" altLang="en-US" sz="3200" b="1" dirty="0">
              <a:solidFill>
                <a:srgbClr val="2F3F5D"/>
              </a:solidFill>
              <a:latin typeface="汉仪全唐诗简" pitchFamily="18" charset="-122"/>
              <a:ea typeface="汉仪全唐诗简" pitchFamily="18" charset="-122"/>
              <a:cs typeface="+mn-ea"/>
              <a:sym typeface="+mn-lt"/>
            </a:endParaRPr>
          </a:p>
        </p:txBody>
      </p:sp>
      <p:sp>
        <p:nvSpPr>
          <p:cNvPr id="20" name="Rectangle 2"/>
          <p:cNvSpPr/>
          <p:nvPr/>
        </p:nvSpPr>
        <p:spPr>
          <a:xfrm>
            <a:off x="6549390" y="878840"/>
            <a:ext cx="38182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i="1" dirty="0">
                <a:latin typeface="TypeLand 康熙字典體試用版" pitchFamily="50" charset="-120"/>
                <a:ea typeface="TypeLand 康熙字典體試用版" pitchFamily="50" charset="-120"/>
              </a:rPr>
              <a:t>写出了什么感情？ </a:t>
            </a:r>
            <a:endParaRPr lang="zh-CN" altLang="en-US" sz="3200" b="1" i="1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pic>
        <p:nvPicPr>
          <p:cNvPr id="21" name="图片 20" descr="新底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5400000">
            <a:off x="-1396915" y="2110797"/>
            <a:ext cx="3653166" cy="8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3"/>
          <p:cNvSpPr/>
          <p:nvPr/>
        </p:nvSpPr>
        <p:spPr>
          <a:xfrm>
            <a:off x="703164" y="1462317"/>
            <a:ext cx="1064577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0099"/>
                </a:solidFill>
                <a:latin typeface="青鸟华光简隶变" pitchFamily="2" charset="-122"/>
                <a:ea typeface="青鸟华光简隶变" pitchFamily="2" charset="-122"/>
              </a:rPr>
              <a:t>       前一句对前面诗句的</a:t>
            </a:r>
            <a:r>
              <a:rPr lang="zh-CN" altLang="en-US" sz="28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总结</a:t>
            </a:r>
            <a:r>
              <a:rPr lang="zh-CN" altLang="en-US" sz="2800" b="1" dirty="0">
                <a:solidFill>
                  <a:srgbClr val="000099"/>
                </a:solidFill>
                <a:latin typeface="青鸟华光简隶变" pitchFamily="2" charset="-122"/>
                <a:ea typeface="青鸟华光简隶变" pitchFamily="2" charset="-122"/>
              </a:rPr>
              <a:t>，诗人对那驱不散的愁苦，实系于对世事的感慨，心并非无知无觉的木石，理的劝喻，酒的麻醉，都不能使心如槁木，用反问的句式，冲决了自我克制的堤防，使全诗的情感达到了高潮。表达了</a:t>
            </a:r>
            <a:r>
              <a:rPr lang="zh-CN" altLang="en-US" sz="28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诗人的抗争</a:t>
            </a:r>
            <a:r>
              <a:rPr lang="zh-CN" altLang="en-US" sz="2800" b="1" dirty="0">
                <a:solidFill>
                  <a:srgbClr val="000099"/>
                </a:solidFill>
                <a:latin typeface="青鸟华光简隶变" pitchFamily="2" charset="-122"/>
                <a:ea typeface="青鸟华光简隶变" pitchFamily="2" charset="-122"/>
              </a:rPr>
              <a:t>。</a:t>
            </a:r>
            <a:endParaRPr lang="zh-CN" altLang="en-US" sz="2800" b="1" dirty="0">
              <a:solidFill>
                <a:srgbClr val="000099"/>
              </a:solidFill>
              <a:latin typeface="青鸟华光简隶变" pitchFamily="2" charset="-122"/>
              <a:ea typeface="青鸟华光简隶变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0461" y="3179006"/>
            <a:ext cx="1064514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dirty="0">
                <a:latin typeface="青鸟华光简隶变" pitchFamily="2" charset="-122"/>
                <a:ea typeface="青鸟华光简隶变" pitchFamily="2" charset="-122"/>
              </a:rPr>
              <a:t>    上文中诗人以“人生亦有命”来宽慰，以不言愁来消愁，感情还能</a:t>
            </a:r>
            <a:r>
              <a:rPr lang="zh-CN" altLang="en-US" sz="28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克制</a:t>
            </a:r>
            <a:r>
              <a:rPr lang="zh-CN" altLang="en-US" sz="2800" b="1" dirty="0">
                <a:latin typeface="青鸟华光简隶变" pitchFamily="2" charset="-122"/>
                <a:ea typeface="青鸟华光简隶变" pitchFamily="2" charset="-122"/>
              </a:rPr>
              <a:t>。到借酒浇愁，其结果是愁更愁，情感之流开始</a:t>
            </a:r>
            <a:r>
              <a:rPr lang="zh-CN" altLang="en-US" sz="28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奔涌</a:t>
            </a:r>
            <a:r>
              <a:rPr lang="zh-CN" altLang="en-US" sz="2800" b="1" dirty="0">
                <a:latin typeface="青鸟华光简隶变" pitchFamily="2" charset="-122"/>
                <a:ea typeface="青鸟华光简隶变" pitchFamily="2" charset="-122"/>
              </a:rPr>
              <a:t>。到“心非木石岂无感”，感情沸腾，达到</a:t>
            </a:r>
            <a:r>
              <a:rPr lang="zh-CN" altLang="en-US" sz="28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高潮</a:t>
            </a:r>
            <a:r>
              <a:rPr lang="zh-CN" altLang="en-US" sz="2800" b="1" dirty="0">
                <a:latin typeface="青鸟华光简隶变" pitchFamily="2" charset="-122"/>
                <a:ea typeface="青鸟华光简隶变" pitchFamily="2" charset="-122"/>
              </a:rPr>
              <a:t>。</a:t>
            </a:r>
            <a:endParaRPr lang="zh-CN" altLang="en-US" sz="2800" b="1" dirty="0">
              <a:latin typeface="青鸟华光简隶变" pitchFamily="2" charset="-122"/>
              <a:ea typeface="青鸟华光简隶变" pitchFamily="2" charset="-122"/>
            </a:endParaRPr>
          </a:p>
        </p:txBody>
      </p:sp>
      <p:sp>
        <p:nvSpPr>
          <p:cNvPr id="24" name="Rectangle 3"/>
          <p:cNvSpPr/>
          <p:nvPr/>
        </p:nvSpPr>
        <p:spPr>
          <a:xfrm>
            <a:off x="1747345" y="4611231"/>
            <a:ext cx="9308465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800" b="1" dirty="0">
                <a:solidFill>
                  <a:srgbClr val="000099"/>
                </a:solidFill>
                <a:latin typeface="青鸟华光简隶变" pitchFamily="2" charset="-122"/>
                <a:ea typeface="青鸟华光简隶变" pitchFamily="2" charset="-122"/>
              </a:rPr>
              <a:t>后一句表达的是作者心中的无奈，“岂无感”越是激昂，“不敢言”的痛苦就越是深沉。两句构成了一种鲜明的对     照，将诗人</a:t>
            </a:r>
            <a:r>
              <a:rPr lang="zh-CN" altLang="en-US" sz="28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忍辱负重、矛盾痛苦</a:t>
            </a:r>
            <a:r>
              <a:rPr lang="zh-CN" altLang="en-US" sz="2800" b="1" dirty="0">
                <a:solidFill>
                  <a:srgbClr val="000099"/>
                </a:solidFill>
                <a:latin typeface="青鸟华光简隶变" pitchFamily="2" charset="-122"/>
                <a:ea typeface="青鸟华光简隶变" pitchFamily="2" charset="-122"/>
              </a:rPr>
              <a:t>的精神状况</a:t>
            </a:r>
            <a:endParaRPr lang="zh-CN" altLang="en-US" sz="2800" b="1" dirty="0">
              <a:solidFill>
                <a:srgbClr val="000099"/>
              </a:solidFill>
              <a:latin typeface="青鸟华光简隶变" pitchFamily="2" charset="-122"/>
              <a:ea typeface="青鸟华光简隶变" pitchFamily="2" charset="-122"/>
            </a:endParaRPr>
          </a:p>
          <a:p>
            <a:pPr lvl="0" eaLnBrk="1" hangingPunct="1"/>
            <a:r>
              <a:rPr lang="zh-CN" altLang="en-US" sz="2800" b="1" dirty="0">
                <a:solidFill>
                  <a:srgbClr val="000099"/>
                </a:solidFill>
                <a:latin typeface="青鸟华光简隶变" pitchFamily="2" charset="-122"/>
                <a:ea typeface="青鸟华光简隶变" pitchFamily="2" charset="-122"/>
              </a:rPr>
              <a:t>       表现得淋漓尽致。</a:t>
            </a:r>
            <a:endParaRPr lang="zh-CN" altLang="en-US" sz="2800" b="1" dirty="0">
              <a:solidFill>
                <a:srgbClr val="000099"/>
              </a:solidFill>
              <a:latin typeface="青鸟华光简隶变" pitchFamily="2" charset="-122"/>
              <a:ea typeface="青鸟华光简隶变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800124" y="1219683"/>
            <a:ext cx="4464605" cy="2164849"/>
          </a:xfrm>
          <a:prstGeom prst="rect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矩形 11"/>
          <p:cNvSpPr>
            <a:spLocks noChangeArrowheads="1"/>
          </p:cNvSpPr>
          <p:nvPr/>
        </p:nvSpPr>
        <p:spPr bwMode="auto">
          <a:xfrm>
            <a:off x="800124" y="3508327"/>
            <a:ext cx="1858533" cy="2166436"/>
          </a:xfrm>
          <a:prstGeom prst="rect">
            <a:avLst/>
          </a:prstGeo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矩形 12"/>
          <p:cNvSpPr>
            <a:spLocks noChangeArrowheads="1"/>
          </p:cNvSpPr>
          <p:nvPr/>
        </p:nvSpPr>
        <p:spPr bwMode="auto">
          <a:xfrm>
            <a:off x="2793562" y="3508327"/>
            <a:ext cx="2471167" cy="2166436"/>
          </a:xfrm>
          <a:prstGeom prst="rect">
            <a:avLst/>
          </a:pr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1697" y="220717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TypeLand 康熙字典體試用版" pitchFamily="50" charset="-120"/>
                <a:ea typeface="TypeLand 康熙字典體試用版" pitchFamily="50" charset="-120"/>
              </a:rPr>
              <a:t>全诗小结</a:t>
            </a:r>
            <a:endParaRPr lang="zh-CN" altLang="en-US" sz="3600" b="1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pic>
        <p:nvPicPr>
          <p:cNvPr id="27" name="图片 26" descr="新底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396915" y="2110797"/>
            <a:ext cx="3653166" cy="8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3"/>
          <p:cNvSpPr/>
          <p:nvPr/>
        </p:nvSpPr>
        <p:spPr>
          <a:xfrm>
            <a:off x="5264785" y="1678940"/>
            <a:ext cx="6927215" cy="2651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altLang="zh-CN" sz="3200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   </a:t>
            </a:r>
            <a:r>
              <a:rPr lang="en-US" altLang="zh-CN" sz="3200" b="1" dirty="0">
                <a:solidFill>
                  <a:schemeClr val="tx1"/>
                </a:solidFill>
                <a:latin typeface="汉仪全唐诗简" pitchFamily="18" charset="-122"/>
                <a:ea typeface="汉仪全唐诗简" pitchFamily="18" charset="-122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latin typeface="汉仪全唐诗简" pitchFamily="18" charset="-122"/>
                <a:ea typeface="汉仪全唐诗简" pitchFamily="18" charset="-122"/>
              </a:rPr>
              <a:t>全诗突出一个</a:t>
            </a:r>
            <a:r>
              <a:rPr lang="zh-CN" altLang="en-US" sz="3200" b="1" dirty="0">
                <a:solidFill>
                  <a:srgbClr val="FF0000"/>
                </a:solidFill>
                <a:latin typeface="汉仪全唐诗简" pitchFamily="18" charset="-122"/>
                <a:ea typeface="汉仪全唐诗简" pitchFamily="18" charset="-122"/>
              </a:rPr>
              <a:t>“愁”</a:t>
            </a:r>
            <a:r>
              <a:rPr lang="zh-CN" altLang="en-US" sz="3200" b="1" dirty="0">
                <a:solidFill>
                  <a:schemeClr val="tx1"/>
                </a:solidFill>
                <a:latin typeface="汉仪全唐诗简" pitchFamily="18" charset="-122"/>
                <a:ea typeface="汉仪全唐诗简" pitchFamily="18" charset="-122"/>
              </a:rPr>
              <a:t>字，</a:t>
            </a:r>
            <a:r>
              <a:rPr lang="zh-CN" altLang="en-US" sz="3200" b="1" dirty="0">
                <a:solidFill>
                  <a:srgbClr val="FF0000"/>
                </a:solidFill>
                <a:latin typeface="汉仪全唐诗简" pitchFamily="18" charset="-122"/>
                <a:ea typeface="汉仪全唐诗简" pitchFamily="18" charset="-122"/>
              </a:rPr>
              <a:t>所叹者愁，酌酒为消愁，悲歌为断愁，不敢言者更添愁</a:t>
            </a:r>
            <a:r>
              <a:rPr lang="zh-CN" altLang="en-US" sz="3200" b="1" dirty="0">
                <a:solidFill>
                  <a:schemeClr val="tx1"/>
                </a:solidFill>
                <a:latin typeface="汉仪全唐诗简" pitchFamily="18" charset="-122"/>
                <a:ea typeface="汉仪全唐诗简" pitchFamily="18" charset="-122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汉仪全唐诗简" pitchFamily="18" charset="-122"/>
              <a:ea typeface="汉仪全唐诗简" pitchFamily="18" charset="-122"/>
            </a:endParaRPr>
          </a:p>
          <a:p>
            <a:pPr lvl="0"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汉仪全唐诗简" pitchFamily="18" charset="-122"/>
                <a:ea typeface="汉仪全唐诗简" pitchFamily="18" charset="-122"/>
              </a:rPr>
              <a:t>    正如清代学者沈德潜所说，此诗“妙在不曾说破，读之自然生愁”。</a:t>
            </a:r>
            <a:endParaRPr lang="zh-CN" altLang="en-US" sz="3200" b="1" dirty="0">
              <a:solidFill>
                <a:schemeClr val="tx1"/>
              </a:solidFill>
              <a:latin typeface="汉仪全唐诗简" pitchFamily="18" charset="-122"/>
              <a:ea typeface="汉仪全唐诗简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244046" y="2064875"/>
            <a:ext cx="1587727" cy="1783906"/>
            <a:chOff x="1057" y="930"/>
            <a:chExt cx="1562" cy="175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057" y="930"/>
              <a:ext cx="1562" cy="1363"/>
            </a:xfrm>
            <a:custGeom>
              <a:avLst/>
              <a:gdLst>
                <a:gd name="T0" fmla="*/ 928 w 1143"/>
                <a:gd name="T1" fmla="*/ 9 h 1001"/>
                <a:gd name="T2" fmla="*/ 824 w 1143"/>
                <a:gd name="T3" fmla="*/ 115 h 1001"/>
                <a:gd name="T4" fmla="*/ 910 w 1143"/>
                <a:gd name="T5" fmla="*/ 168 h 1001"/>
                <a:gd name="T6" fmla="*/ 694 w 1143"/>
                <a:gd name="T7" fmla="*/ 318 h 1001"/>
                <a:gd name="T8" fmla="*/ 585 w 1143"/>
                <a:gd name="T9" fmla="*/ 227 h 1001"/>
                <a:gd name="T10" fmla="*/ 618 w 1143"/>
                <a:gd name="T11" fmla="*/ 167 h 1001"/>
                <a:gd name="T12" fmla="*/ 728 w 1143"/>
                <a:gd name="T13" fmla="*/ 159 h 1001"/>
                <a:gd name="T14" fmla="*/ 671 w 1143"/>
                <a:gd name="T15" fmla="*/ 82 h 1001"/>
                <a:gd name="T16" fmla="*/ 526 w 1143"/>
                <a:gd name="T17" fmla="*/ 107 h 1001"/>
                <a:gd name="T18" fmla="*/ 443 w 1143"/>
                <a:gd name="T19" fmla="*/ 156 h 1001"/>
                <a:gd name="T20" fmla="*/ 371 w 1143"/>
                <a:gd name="T21" fmla="*/ 193 h 1001"/>
                <a:gd name="T22" fmla="*/ 479 w 1143"/>
                <a:gd name="T23" fmla="*/ 260 h 1001"/>
                <a:gd name="T24" fmla="*/ 694 w 1143"/>
                <a:gd name="T25" fmla="*/ 368 h 1001"/>
                <a:gd name="T26" fmla="*/ 437 w 1143"/>
                <a:gd name="T27" fmla="*/ 538 h 1001"/>
                <a:gd name="T28" fmla="*/ 531 w 1143"/>
                <a:gd name="T29" fmla="*/ 426 h 1001"/>
                <a:gd name="T30" fmla="*/ 368 w 1143"/>
                <a:gd name="T31" fmla="*/ 411 h 1001"/>
                <a:gd name="T32" fmla="*/ 290 w 1143"/>
                <a:gd name="T33" fmla="*/ 471 h 1001"/>
                <a:gd name="T34" fmla="*/ 111 w 1143"/>
                <a:gd name="T35" fmla="*/ 459 h 1001"/>
                <a:gd name="T36" fmla="*/ 43 w 1143"/>
                <a:gd name="T37" fmla="*/ 529 h 1001"/>
                <a:gd name="T38" fmla="*/ 110 w 1143"/>
                <a:gd name="T39" fmla="*/ 539 h 1001"/>
                <a:gd name="T40" fmla="*/ 231 w 1143"/>
                <a:gd name="T41" fmla="*/ 593 h 1001"/>
                <a:gd name="T42" fmla="*/ 605 w 1143"/>
                <a:gd name="T43" fmla="*/ 803 h 1001"/>
                <a:gd name="T44" fmla="*/ 525 w 1143"/>
                <a:gd name="T45" fmla="*/ 829 h 1001"/>
                <a:gd name="T46" fmla="*/ 434 w 1143"/>
                <a:gd name="T47" fmla="*/ 764 h 1001"/>
                <a:gd name="T48" fmla="*/ 426 w 1143"/>
                <a:gd name="T49" fmla="*/ 766 h 1001"/>
                <a:gd name="T50" fmla="*/ 354 w 1143"/>
                <a:gd name="T51" fmla="*/ 848 h 1001"/>
                <a:gd name="T52" fmla="*/ 451 w 1143"/>
                <a:gd name="T53" fmla="*/ 874 h 1001"/>
                <a:gd name="T54" fmla="*/ 706 w 1143"/>
                <a:gd name="T55" fmla="*/ 951 h 1001"/>
                <a:gd name="T56" fmla="*/ 760 w 1143"/>
                <a:gd name="T57" fmla="*/ 398 h 1001"/>
                <a:gd name="T58" fmla="*/ 1001 w 1143"/>
                <a:gd name="T59" fmla="*/ 304 h 1001"/>
                <a:gd name="T60" fmla="*/ 999 w 1143"/>
                <a:gd name="T61" fmla="*/ 275 h 1001"/>
                <a:gd name="T62" fmla="*/ 906 w 1143"/>
                <a:gd name="T63" fmla="*/ 243 h 1001"/>
                <a:gd name="T64" fmla="*/ 883 w 1143"/>
                <a:gd name="T65" fmla="*/ 254 h 1001"/>
                <a:gd name="T66" fmla="*/ 855 w 1143"/>
                <a:gd name="T67" fmla="*/ 298 h 1001"/>
                <a:gd name="T68" fmla="*/ 721 w 1143"/>
                <a:gd name="T69" fmla="*/ 330 h 1001"/>
                <a:gd name="T70" fmla="*/ 872 w 1143"/>
                <a:gd name="T71" fmla="*/ 208 h 1001"/>
                <a:gd name="T72" fmla="*/ 1044 w 1143"/>
                <a:gd name="T73" fmla="*/ 130 h 1001"/>
                <a:gd name="T74" fmla="*/ 457 w 1143"/>
                <a:gd name="T75" fmla="*/ 219 h 1001"/>
                <a:gd name="T76" fmla="*/ 559 w 1143"/>
                <a:gd name="T77" fmla="*/ 296 h 1001"/>
                <a:gd name="T78" fmla="*/ 559 w 1143"/>
                <a:gd name="T79" fmla="*/ 296 h 1001"/>
                <a:gd name="T80" fmla="*/ 387 w 1143"/>
                <a:gd name="T81" fmla="*/ 474 h 1001"/>
                <a:gd name="T82" fmla="*/ 299 w 1143"/>
                <a:gd name="T83" fmla="*/ 556 h 1001"/>
                <a:gd name="T84" fmla="*/ 159 w 1143"/>
                <a:gd name="T85" fmla="*/ 537 h 1001"/>
                <a:gd name="T86" fmla="*/ 203 w 1143"/>
                <a:gd name="T87" fmla="*/ 541 h 1001"/>
                <a:gd name="T88" fmla="*/ 203 w 1143"/>
                <a:gd name="T89" fmla="*/ 541 h 1001"/>
                <a:gd name="T90" fmla="*/ 246 w 1143"/>
                <a:gd name="T91" fmla="*/ 549 h 1001"/>
                <a:gd name="T92" fmla="*/ 320 w 1143"/>
                <a:gd name="T93" fmla="*/ 631 h 1001"/>
                <a:gd name="T94" fmla="*/ 311 w 1143"/>
                <a:gd name="T95" fmla="*/ 550 h 1001"/>
                <a:gd name="T96" fmla="*/ 319 w 1143"/>
                <a:gd name="T97" fmla="*/ 542 h 1001"/>
                <a:gd name="T98" fmla="*/ 410 w 1143"/>
                <a:gd name="T99" fmla="*/ 518 h 1001"/>
                <a:gd name="T100" fmla="*/ 505 w 1143"/>
                <a:gd name="T101" fmla="*/ 592 h 1001"/>
                <a:gd name="T102" fmla="*/ 405 w 1143"/>
                <a:gd name="T103" fmla="*/ 864 h 1001"/>
                <a:gd name="T104" fmla="*/ 438 w 1143"/>
                <a:gd name="T105" fmla="*/ 865 h 1001"/>
                <a:gd name="T106" fmla="*/ 875 w 1143"/>
                <a:gd name="T107" fmla="*/ 331 h 1001"/>
                <a:gd name="T108" fmla="*/ 859 w 1143"/>
                <a:gd name="T109" fmla="*/ 298 h 1001"/>
                <a:gd name="T110" fmla="*/ 860 w 1143"/>
                <a:gd name="T111" fmla="*/ 307 h 1001"/>
                <a:gd name="T112" fmla="*/ 952 w 1143"/>
                <a:gd name="T113" fmla="*/ 121 h 1001"/>
                <a:gd name="T114" fmla="*/ 1015 w 1143"/>
                <a:gd name="T115" fmla="*/ 126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3" h="1001">
                  <a:moveTo>
                    <a:pt x="1102" y="56"/>
                  </a:moveTo>
                  <a:cubicBezTo>
                    <a:pt x="1095" y="52"/>
                    <a:pt x="1087" y="49"/>
                    <a:pt x="1079" y="49"/>
                  </a:cubicBezTo>
                  <a:cubicBezTo>
                    <a:pt x="1089" y="12"/>
                    <a:pt x="1019" y="5"/>
                    <a:pt x="994" y="3"/>
                  </a:cubicBezTo>
                  <a:cubicBezTo>
                    <a:pt x="972" y="2"/>
                    <a:pt x="949" y="0"/>
                    <a:pt x="928" y="9"/>
                  </a:cubicBezTo>
                  <a:cubicBezTo>
                    <a:pt x="915" y="15"/>
                    <a:pt x="894" y="28"/>
                    <a:pt x="893" y="43"/>
                  </a:cubicBezTo>
                  <a:cubicBezTo>
                    <a:pt x="860" y="45"/>
                    <a:pt x="809" y="51"/>
                    <a:pt x="823" y="96"/>
                  </a:cubicBezTo>
                  <a:cubicBezTo>
                    <a:pt x="811" y="97"/>
                    <a:pt x="800" y="96"/>
                    <a:pt x="790" y="99"/>
                  </a:cubicBezTo>
                  <a:cubicBezTo>
                    <a:pt x="791" y="109"/>
                    <a:pt x="815" y="114"/>
                    <a:pt x="824" y="115"/>
                  </a:cubicBezTo>
                  <a:cubicBezTo>
                    <a:pt x="818" y="118"/>
                    <a:pt x="772" y="123"/>
                    <a:pt x="787" y="139"/>
                  </a:cubicBezTo>
                  <a:cubicBezTo>
                    <a:pt x="800" y="153"/>
                    <a:pt x="836" y="138"/>
                    <a:pt x="851" y="134"/>
                  </a:cubicBezTo>
                  <a:cubicBezTo>
                    <a:pt x="860" y="131"/>
                    <a:pt x="870" y="128"/>
                    <a:pt x="879" y="127"/>
                  </a:cubicBezTo>
                  <a:cubicBezTo>
                    <a:pt x="887" y="142"/>
                    <a:pt x="896" y="158"/>
                    <a:pt x="910" y="168"/>
                  </a:cubicBezTo>
                  <a:cubicBezTo>
                    <a:pt x="908" y="170"/>
                    <a:pt x="906" y="171"/>
                    <a:pt x="903" y="172"/>
                  </a:cubicBezTo>
                  <a:cubicBezTo>
                    <a:pt x="873" y="192"/>
                    <a:pt x="834" y="183"/>
                    <a:pt x="801" y="195"/>
                  </a:cubicBezTo>
                  <a:cubicBezTo>
                    <a:pt x="801" y="195"/>
                    <a:pt x="800" y="195"/>
                    <a:pt x="800" y="195"/>
                  </a:cubicBezTo>
                  <a:cubicBezTo>
                    <a:pt x="756" y="202"/>
                    <a:pt x="691" y="228"/>
                    <a:pt x="694" y="318"/>
                  </a:cubicBezTo>
                  <a:cubicBezTo>
                    <a:pt x="694" y="318"/>
                    <a:pt x="696" y="330"/>
                    <a:pt x="696" y="348"/>
                  </a:cubicBezTo>
                  <a:cubicBezTo>
                    <a:pt x="649" y="348"/>
                    <a:pt x="592" y="341"/>
                    <a:pt x="563" y="302"/>
                  </a:cubicBezTo>
                  <a:cubicBezTo>
                    <a:pt x="573" y="291"/>
                    <a:pt x="578" y="276"/>
                    <a:pt x="581" y="262"/>
                  </a:cubicBezTo>
                  <a:cubicBezTo>
                    <a:pt x="584" y="251"/>
                    <a:pt x="586" y="239"/>
                    <a:pt x="585" y="227"/>
                  </a:cubicBezTo>
                  <a:cubicBezTo>
                    <a:pt x="608" y="231"/>
                    <a:pt x="642" y="240"/>
                    <a:pt x="652" y="212"/>
                  </a:cubicBezTo>
                  <a:cubicBezTo>
                    <a:pt x="658" y="193"/>
                    <a:pt x="642" y="171"/>
                    <a:pt x="622" y="170"/>
                  </a:cubicBezTo>
                  <a:cubicBezTo>
                    <a:pt x="617" y="170"/>
                    <a:pt x="617" y="170"/>
                    <a:pt x="617" y="170"/>
                  </a:cubicBezTo>
                  <a:cubicBezTo>
                    <a:pt x="617" y="169"/>
                    <a:pt x="617" y="168"/>
                    <a:pt x="618" y="167"/>
                  </a:cubicBezTo>
                  <a:cubicBezTo>
                    <a:pt x="615" y="166"/>
                    <a:pt x="612" y="166"/>
                    <a:pt x="610" y="165"/>
                  </a:cubicBezTo>
                  <a:cubicBezTo>
                    <a:pt x="623" y="162"/>
                    <a:pt x="642" y="165"/>
                    <a:pt x="654" y="167"/>
                  </a:cubicBezTo>
                  <a:cubicBezTo>
                    <a:pt x="668" y="170"/>
                    <a:pt x="681" y="177"/>
                    <a:pt x="696" y="178"/>
                  </a:cubicBezTo>
                  <a:cubicBezTo>
                    <a:pt x="709" y="178"/>
                    <a:pt x="724" y="172"/>
                    <a:pt x="728" y="159"/>
                  </a:cubicBezTo>
                  <a:cubicBezTo>
                    <a:pt x="734" y="138"/>
                    <a:pt x="721" y="134"/>
                    <a:pt x="704" y="130"/>
                  </a:cubicBezTo>
                  <a:cubicBezTo>
                    <a:pt x="705" y="129"/>
                    <a:pt x="705" y="128"/>
                    <a:pt x="705" y="127"/>
                  </a:cubicBezTo>
                  <a:cubicBezTo>
                    <a:pt x="703" y="127"/>
                    <a:pt x="702" y="126"/>
                    <a:pt x="700" y="126"/>
                  </a:cubicBezTo>
                  <a:cubicBezTo>
                    <a:pt x="703" y="107"/>
                    <a:pt x="685" y="92"/>
                    <a:pt x="671" y="82"/>
                  </a:cubicBezTo>
                  <a:cubicBezTo>
                    <a:pt x="653" y="67"/>
                    <a:pt x="620" y="61"/>
                    <a:pt x="611" y="88"/>
                  </a:cubicBezTo>
                  <a:cubicBezTo>
                    <a:pt x="598" y="73"/>
                    <a:pt x="574" y="92"/>
                    <a:pt x="572" y="108"/>
                  </a:cubicBezTo>
                  <a:cubicBezTo>
                    <a:pt x="566" y="108"/>
                    <a:pt x="559" y="105"/>
                    <a:pt x="553" y="105"/>
                  </a:cubicBezTo>
                  <a:cubicBezTo>
                    <a:pt x="544" y="104"/>
                    <a:pt x="535" y="105"/>
                    <a:pt x="526" y="107"/>
                  </a:cubicBezTo>
                  <a:cubicBezTo>
                    <a:pt x="517" y="109"/>
                    <a:pt x="506" y="113"/>
                    <a:pt x="500" y="119"/>
                  </a:cubicBezTo>
                  <a:cubicBezTo>
                    <a:pt x="493" y="126"/>
                    <a:pt x="494" y="134"/>
                    <a:pt x="490" y="141"/>
                  </a:cubicBezTo>
                  <a:cubicBezTo>
                    <a:pt x="486" y="133"/>
                    <a:pt x="473" y="126"/>
                    <a:pt x="465" y="127"/>
                  </a:cubicBezTo>
                  <a:cubicBezTo>
                    <a:pt x="449" y="127"/>
                    <a:pt x="443" y="142"/>
                    <a:pt x="443" y="156"/>
                  </a:cubicBezTo>
                  <a:cubicBezTo>
                    <a:pt x="427" y="154"/>
                    <a:pt x="408" y="151"/>
                    <a:pt x="392" y="157"/>
                  </a:cubicBezTo>
                  <a:cubicBezTo>
                    <a:pt x="385" y="160"/>
                    <a:pt x="373" y="171"/>
                    <a:pt x="375" y="180"/>
                  </a:cubicBezTo>
                  <a:cubicBezTo>
                    <a:pt x="377" y="190"/>
                    <a:pt x="386" y="183"/>
                    <a:pt x="393" y="184"/>
                  </a:cubicBezTo>
                  <a:cubicBezTo>
                    <a:pt x="393" y="193"/>
                    <a:pt x="376" y="191"/>
                    <a:pt x="371" y="193"/>
                  </a:cubicBezTo>
                  <a:cubicBezTo>
                    <a:pt x="363" y="196"/>
                    <a:pt x="359" y="203"/>
                    <a:pt x="357" y="212"/>
                  </a:cubicBezTo>
                  <a:cubicBezTo>
                    <a:pt x="349" y="245"/>
                    <a:pt x="395" y="232"/>
                    <a:pt x="412" y="227"/>
                  </a:cubicBezTo>
                  <a:cubicBezTo>
                    <a:pt x="421" y="225"/>
                    <a:pt x="429" y="223"/>
                    <a:pt x="438" y="222"/>
                  </a:cubicBezTo>
                  <a:cubicBezTo>
                    <a:pt x="453" y="232"/>
                    <a:pt x="465" y="247"/>
                    <a:pt x="479" y="260"/>
                  </a:cubicBezTo>
                  <a:cubicBezTo>
                    <a:pt x="493" y="274"/>
                    <a:pt x="510" y="274"/>
                    <a:pt x="528" y="277"/>
                  </a:cubicBezTo>
                  <a:cubicBezTo>
                    <a:pt x="534" y="293"/>
                    <a:pt x="540" y="309"/>
                    <a:pt x="551" y="323"/>
                  </a:cubicBezTo>
                  <a:cubicBezTo>
                    <a:pt x="566" y="343"/>
                    <a:pt x="590" y="353"/>
                    <a:pt x="613" y="359"/>
                  </a:cubicBezTo>
                  <a:cubicBezTo>
                    <a:pt x="640" y="366"/>
                    <a:pt x="667" y="369"/>
                    <a:pt x="694" y="368"/>
                  </a:cubicBezTo>
                  <a:cubicBezTo>
                    <a:pt x="688" y="406"/>
                    <a:pt x="668" y="455"/>
                    <a:pt x="603" y="474"/>
                  </a:cubicBezTo>
                  <a:cubicBezTo>
                    <a:pt x="549" y="490"/>
                    <a:pt x="520" y="532"/>
                    <a:pt x="510" y="578"/>
                  </a:cubicBezTo>
                  <a:cubicBezTo>
                    <a:pt x="505" y="574"/>
                    <a:pt x="499" y="571"/>
                    <a:pt x="493" y="568"/>
                  </a:cubicBezTo>
                  <a:cubicBezTo>
                    <a:pt x="475" y="558"/>
                    <a:pt x="453" y="552"/>
                    <a:pt x="437" y="538"/>
                  </a:cubicBezTo>
                  <a:cubicBezTo>
                    <a:pt x="418" y="523"/>
                    <a:pt x="417" y="498"/>
                    <a:pt x="419" y="473"/>
                  </a:cubicBezTo>
                  <a:cubicBezTo>
                    <a:pt x="441" y="474"/>
                    <a:pt x="463" y="479"/>
                    <a:pt x="484" y="483"/>
                  </a:cubicBezTo>
                  <a:cubicBezTo>
                    <a:pt x="503" y="486"/>
                    <a:pt x="530" y="498"/>
                    <a:pt x="546" y="479"/>
                  </a:cubicBezTo>
                  <a:cubicBezTo>
                    <a:pt x="562" y="460"/>
                    <a:pt x="551" y="437"/>
                    <a:pt x="531" y="426"/>
                  </a:cubicBezTo>
                  <a:cubicBezTo>
                    <a:pt x="526" y="423"/>
                    <a:pt x="519" y="420"/>
                    <a:pt x="513" y="419"/>
                  </a:cubicBezTo>
                  <a:cubicBezTo>
                    <a:pt x="522" y="391"/>
                    <a:pt x="467" y="384"/>
                    <a:pt x="448" y="382"/>
                  </a:cubicBezTo>
                  <a:cubicBezTo>
                    <a:pt x="430" y="380"/>
                    <a:pt x="412" y="378"/>
                    <a:pt x="396" y="385"/>
                  </a:cubicBezTo>
                  <a:cubicBezTo>
                    <a:pt x="385" y="390"/>
                    <a:pt x="369" y="399"/>
                    <a:pt x="368" y="411"/>
                  </a:cubicBezTo>
                  <a:cubicBezTo>
                    <a:pt x="342" y="412"/>
                    <a:pt x="301" y="415"/>
                    <a:pt x="311" y="451"/>
                  </a:cubicBezTo>
                  <a:cubicBezTo>
                    <a:pt x="302" y="451"/>
                    <a:pt x="294" y="450"/>
                    <a:pt x="285" y="453"/>
                  </a:cubicBezTo>
                  <a:cubicBezTo>
                    <a:pt x="286" y="460"/>
                    <a:pt x="305" y="465"/>
                    <a:pt x="311" y="466"/>
                  </a:cubicBezTo>
                  <a:cubicBezTo>
                    <a:pt x="309" y="467"/>
                    <a:pt x="298" y="468"/>
                    <a:pt x="290" y="471"/>
                  </a:cubicBezTo>
                  <a:cubicBezTo>
                    <a:pt x="287" y="470"/>
                    <a:pt x="283" y="469"/>
                    <a:pt x="280" y="469"/>
                  </a:cubicBezTo>
                  <a:cubicBezTo>
                    <a:pt x="290" y="433"/>
                    <a:pt x="227" y="424"/>
                    <a:pt x="204" y="422"/>
                  </a:cubicBezTo>
                  <a:cubicBezTo>
                    <a:pt x="184" y="420"/>
                    <a:pt x="163" y="417"/>
                    <a:pt x="144" y="426"/>
                  </a:cubicBezTo>
                  <a:cubicBezTo>
                    <a:pt x="132" y="432"/>
                    <a:pt x="113" y="444"/>
                    <a:pt x="111" y="459"/>
                  </a:cubicBezTo>
                  <a:cubicBezTo>
                    <a:pt x="81" y="460"/>
                    <a:pt x="35" y="464"/>
                    <a:pt x="46" y="509"/>
                  </a:cubicBezTo>
                  <a:cubicBezTo>
                    <a:pt x="35" y="510"/>
                    <a:pt x="26" y="508"/>
                    <a:pt x="16" y="511"/>
                  </a:cubicBezTo>
                  <a:cubicBezTo>
                    <a:pt x="17" y="520"/>
                    <a:pt x="34" y="526"/>
                    <a:pt x="43" y="528"/>
                  </a:cubicBezTo>
                  <a:cubicBezTo>
                    <a:pt x="43" y="528"/>
                    <a:pt x="43" y="529"/>
                    <a:pt x="43" y="529"/>
                  </a:cubicBezTo>
                  <a:cubicBezTo>
                    <a:pt x="33" y="531"/>
                    <a:pt x="0" y="536"/>
                    <a:pt x="12" y="550"/>
                  </a:cubicBezTo>
                  <a:cubicBezTo>
                    <a:pt x="24" y="565"/>
                    <a:pt x="57" y="551"/>
                    <a:pt x="71" y="547"/>
                  </a:cubicBezTo>
                  <a:cubicBezTo>
                    <a:pt x="79" y="544"/>
                    <a:pt x="87" y="542"/>
                    <a:pt x="95" y="541"/>
                  </a:cubicBezTo>
                  <a:cubicBezTo>
                    <a:pt x="100" y="541"/>
                    <a:pt x="105" y="540"/>
                    <a:pt x="110" y="539"/>
                  </a:cubicBezTo>
                  <a:cubicBezTo>
                    <a:pt x="119" y="538"/>
                    <a:pt x="127" y="538"/>
                    <a:pt x="136" y="538"/>
                  </a:cubicBezTo>
                  <a:cubicBezTo>
                    <a:pt x="147" y="549"/>
                    <a:pt x="155" y="564"/>
                    <a:pt x="167" y="574"/>
                  </a:cubicBezTo>
                  <a:cubicBezTo>
                    <a:pt x="185" y="590"/>
                    <a:pt x="212" y="578"/>
                    <a:pt x="229" y="594"/>
                  </a:cubicBezTo>
                  <a:cubicBezTo>
                    <a:pt x="230" y="594"/>
                    <a:pt x="231" y="594"/>
                    <a:pt x="231" y="593"/>
                  </a:cubicBezTo>
                  <a:cubicBezTo>
                    <a:pt x="277" y="638"/>
                    <a:pt x="350" y="687"/>
                    <a:pt x="449" y="688"/>
                  </a:cubicBezTo>
                  <a:cubicBezTo>
                    <a:pt x="449" y="688"/>
                    <a:pt x="498" y="698"/>
                    <a:pt x="538" y="717"/>
                  </a:cubicBezTo>
                  <a:cubicBezTo>
                    <a:pt x="538" y="717"/>
                    <a:pt x="538" y="717"/>
                    <a:pt x="538" y="717"/>
                  </a:cubicBezTo>
                  <a:cubicBezTo>
                    <a:pt x="559" y="743"/>
                    <a:pt x="585" y="771"/>
                    <a:pt x="605" y="803"/>
                  </a:cubicBezTo>
                  <a:cubicBezTo>
                    <a:pt x="573" y="816"/>
                    <a:pt x="507" y="871"/>
                    <a:pt x="476" y="864"/>
                  </a:cubicBezTo>
                  <a:cubicBezTo>
                    <a:pt x="459" y="860"/>
                    <a:pt x="444" y="850"/>
                    <a:pt x="435" y="842"/>
                  </a:cubicBezTo>
                  <a:cubicBezTo>
                    <a:pt x="447" y="842"/>
                    <a:pt x="459" y="843"/>
                    <a:pt x="471" y="843"/>
                  </a:cubicBezTo>
                  <a:cubicBezTo>
                    <a:pt x="489" y="843"/>
                    <a:pt x="513" y="846"/>
                    <a:pt x="525" y="829"/>
                  </a:cubicBezTo>
                  <a:cubicBezTo>
                    <a:pt x="530" y="822"/>
                    <a:pt x="533" y="810"/>
                    <a:pt x="529" y="801"/>
                  </a:cubicBezTo>
                  <a:cubicBezTo>
                    <a:pt x="524" y="790"/>
                    <a:pt x="514" y="791"/>
                    <a:pt x="503" y="790"/>
                  </a:cubicBezTo>
                  <a:cubicBezTo>
                    <a:pt x="504" y="769"/>
                    <a:pt x="477" y="746"/>
                    <a:pt x="457" y="744"/>
                  </a:cubicBezTo>
                  <a:cubicBezTo>
                    <a:pt x="445" y="744"/>
                    <a:pt x="435" y="751"/>
                    <a:pt x="434" y="764"/>
                  </a:cubicBezTo>
                  <a:cubicBezTo>
                    <a:pt x="433" y="768"/>
                    <a:pt x="433" y="774"/>
                    <a:pt x="437" y="777"/>
                  </a:cubicBezTo>
                  <a:cubicBezTo>
                    <a:pt x="446" y="781"/>
                    <a:pt x="443" y="770"/>
                    <a:pt x="448" y="770"/>
                  </a:cubicBezTo>
                  <a:cubicBezTo>
                    <a:pt x="460" y="769"/>
                    <a:pt x="455" y="789"/>
                    <a:pt x="442" y="789"/>
                  </a:cubicBezTo>
                  <a:cubicBezTo>
                    <a:pt x="425" y="788"/>
                    <a:pt x="434" y="774"/>
                    <a:pt x="426" y="766"/>
                  </a:cubicBezTo>
                  <a:cubicBezTo>
                    <a:pt x="410" y="751"/>
                    <a:pt x="370" y="776"/>
                    <a:pt x="385" y="797"/>
                  </a:cubicBezTo>
                  <a:cubicBezTo>
                    <a:pt x="364" y="789"/>
                    <a:pt x="343" y="794"/>
                    <a:pt x="331" y="814"/>
                  </a:cubicBezTo>
                  <a:cubicBezTo>
                    <a:pt x="325" y="823"/>
                    <a:pt x="320" y="833"/>
                    <a:pt x="325" y="844"/>
                  </a:cubicBezTo>
                  <a:cubicBezTo>
                    <a:pt x="332" y="862"/>
                    <a:pt x="343" y="854"/>
                    <a:pt x="354" y="848"/>
                  </a:cubicBezTo>
                  <a:cubicBezTo>
                    <a:pt x="360" y="845"/>
                    <a:pt x="367" y="843"/>
                    <a:pt x="374" y="842"/>
                  </a:cubicBezTo>
                  <a:cubicBezTo>
                    <a:pt x="381" y="851"/>
                    <a:pt x="388" y="861"/>
                    <a:pt x="398" y="868"/>
                  </a:cubicBezTo>
                  <a:cubicBezTo>
                    <a:pt x="413" y="879"/>
                    <a:pt x="433" y="866"/>
                    <a:pt x="449" y="874"/>
                  </a:cubicBezTo>
                  <a:cubicBezTo>
                    <a:pt x="450" y="874"/>
                    <a:pt x="450" y="874"/>
                    <a:pt x="451" y="874"/>
                  </a:cubicBezTo>
                  <a:cubicBezTo>
                    <a:pt x="458" y="878"/>
                    <a:pt x="466" y="881"/>
                    <a:pt x="475" y="882"/>
                  </a:cubicBezTo>
                  <a:cubicBezTo>
                    <a:pt x="506" y="883"/>
                    <a:pt x="569" y="840"/>
                    <a:pt x="616" y="821"/>
                  </a:cubicBezTo>
                  <a:cubicBezTo>
                    <a:pt x="639" y="864"/>
                    <a:pt x="650" y="915"/>
                    <a:pt x="632" y="977"/>
                  </a:cubicBezTo>
                  <a:cubicBezTo>
                    <a:pt x="632" y="977"/>
                    <a:pt x="668" y="1001"/>
                    <a:pt x="706" y="951"/>
                  </a:cubicBezTo>
                  <a:cubicBezTo>
                    <a:pt x="706" y="951"/>
                    <a:pt x="718" y="799"/>
                    <a:pt x="629" y="739"/>
                  </a:cubicBezTo>
                  <a:cubicBezTo>
                    <a:pt x="540" y="679"/>
                    <a:pt x="543" y="530"/>
                    <a:pt x="665" y="489"/>
                  </a:cubicBezTo>
                  <a:cubicBezTo>
                    <a:pt x="665" y="489"/>
                    <a:pt x="716" y="468"/>
                    <a:pt x="723" y="393"/>
                  </a:cubicBezTo>
                  <a:cubicBezTo>
                    <a:pt x="760" y="398"/>
                    <a:pt x="760" y="398"/>
                    <a:pt x="760" y="398"/>
                  </a:cubicBezTo>
                  <a:cubicBezTo>
                    <a:pt x="796" y="401"/>
                    <a:pt x="833" y="374"/>
                    <a:pt x="862" y="346"/>
                  </a:cubicBezTo>
                  <a:cubicBezTo>
                    <a:pt x="875" y="347"/>
                    <a:pt x="923" y="347"/>
                    <a:pt x="969" y="306"/>
                  </a:cubicBezTo>
                  <a:cubicBezTo>
                    <a:pt x="982" y="310"/>
                    <a:pt x="996" y="314"/>
                    <a:pt x="1008" y="314"/>
                  </a:cubicBezTo>
                  <a:cubicBezTo>
                    <a:pt x="1007" y="310"/>
                    <a:pt x="1005" y="306"/>
                    <a:pt x="1001" y="304"/>
                  </a:cubicBezTo>
                  <a:cubicBezTo>
                    <a:pt x="1005" y="305"/>
                    <a:pt x="1009" y="303"/>
                    <a:pt x="1013" y="304"/>
                  </a:cubicBezTo>
                  <a:cubicBezTo>
                    <a:pt x="1011" y="300"/>
                    <a:pt x="1007" y="295"/>
                    <a:pt x="1005" y="291"/>
                  </a:cubicBezTo>
                  <a:cubicBezTo>
                    <a:pt x="1010" y="290"/>
                    <a:pt x="1017" y="286"/>
                    <a:pt x="1015" y="280"/>
                  </a:cubicBezTo>
                  <a:cubicBezTo>
                    <a:pt x="1013" y="274"/>
                    <a:pt x="1004" y="276"/>
                    <a:pt x="999" y="275"/>
                  </a:cubicBezTo>
                  <a:cubicBezTo>
                    <a:pt x="1000" y="273"/>
                    <a:pt x="1000" y="268"/>
                    <a:pt x="1001" y="267"/>
                  </a:cubicBezTo>
                  <a:cubicBezTo>
                    <a:pt x="987" y="263"/>
                    <a:pt x="988" y="259"/>
                    <a:pt x="978" y="251"/>
                  </a:cubicBezTo>
                  <a:cubicBezTo>
                    <a:pt x="970" y="243"/>
                    <a:pt x="958" y="242"/>
                    <a:pt x="947" y="241"/>
                  </a:cubicBezTo>
                  <a:cubicBezTo>
                    <a:pt x="937" y="240"/>
                    <a:pt x="914" y="234"/>
                    <a:pt x="906" y="243"/>
                  </a:cubicBezTo>
                  <a:cubicBezTo>
                    <a:pt x="898" y="240"/>
                    <a:pt x="891" y="236"/>
                    <a:pt x="881" y="237"/>
                  </a:cubicBezTo>
                  <a:cubicBezTo>
                    <a:pt x="883" y="239"/>
                    <a:pt x="883" y="242"/>
                    <a:pt x="887" y="244"/>
                  </a:cubicBezTo>
                  <a:cubicBezTo>
                    <a:pt x="883" y="244"/>
                    <a:pt x="879" y="245"/>
                    <a:pt x="875" y="245"/>
                  </a:cubicBezTo>
                  <a:cubicBezTo>
                    <a:pt x="878" y="248"/>
                    <a:pt x="880" y="251"/>
                    <a:pt x="883" y="254"/>
                  </a:cubicBezTo>
                  <a:cubicBezTo>
                    <a:pt x="869" y="257"/>
                    <a:pt x="842" y="249"/>
                    <a:pt x="833" y="264"/>
                  </a:cubicBezTo>
                  <a:cubicBezTo>
                    <a:pt x="835" y="265"/>
                    <a:pt x="836" y="266"/>
                    <a:pt x="838" y="267"/>
                  </a:cubicBezTo>
                  <a:cubicBezTo>
                    <a:pt x="825" y="276"/>
                    <a:pt x="809" y="294"/>
                    <a:pt x="833" y="298"/>
                  </a:cubicBezTo>
                  <a:cubicBezTo>
                    <a:pt x="840" y="299"/>
                    <a:pt x="848" y="299"/>
                    <a:pt x="855" y="298"/>
                  </a:cubicBezTo>
                  <a:cubicBezTo>
                    <a:pt x="855" y="303"/>
                    <a:pt x="855" y="307"/>
                    <a:pt x="855" y="311"/>
                  </a:cubicBezTo>
                  <a:cubicBezTo>
                    <a:pt x="856" y="316"/>
                    <a:pt x="860" y="320"/>
                    <a:pt x="864" y="324"/>
                  </a:cubicBezTo>
                  <a:cubicBezTo>
                    <a:pt x="800" y="383"/>
                    <a:pt x="745" y="378"/>
                    <a:pt x="724" y="373"/>
                  </a:cubicBezTo>
                  <a:cubicBezTo>
                    <a:pt x="724" y="360"/>
                    <a:pt x="723" y="346"/>
                    <a:pt x="721" y="330"/>
                  </a:cubicBezTo>
                  <a:cubicBezTo>
                    <a:pt x="721" y="330"/>
                    <a:pt x="706" y="205"/>
                    <a:pt x="839" y="205"/>
                  </a:cubicBezTo>
                  <a:cubicBezTo>
                    <a:pt x="839" y="205"/>
                    <a:pt x="840" y="206"/>
                    <a:pt x="840" y="206"/>
                  </a:cubicBezTo>
                  <a:cubicBezTo>
                    <a:pt x="845" y="206"/>
                    <a:pt x="850" y="206"/>
                    <a:pt x="855" y="206"/>
                  </a:cubicBezTo>
                  <a:cubicBezTo>
                    <a:pt x="860" y="206"/>
                    <a:pt x="866" y="207"/>
                    <a:pt x="872" y="208"/>
                  </a:cubicBezTo>
                  <a:cubicBezTo>
                    <a:pt x="866" y="205"/>
                    <a:pt x="866" y="205"/>
                    <a:pt x="866" y="205"/>
                  </a:cubicBezTo>
                  <a:cubicBezTo>
                    <a:pt x="894" y="201"/>
                    <a:pt x="918" y="187"/>
                    <a:pt x="939" y="168"/>
                  </a:cubicBezTo>
                  <a:cubicBezTo>
                    <a:pt x="969" y="169"/>
                    <a:pt x="1001" y="151"/>
                    <a:pt x="1021" y="127"/>
                  </a:cubicBezTo>
                  <a:cubicBezTo>
                    <a:pt x="1029" y="128"/>
                    <a:pt x="1037" y="129"/>
                    <a:pt x="1044" y="130"/>
                  </a:cubicBezTo>
                  <a:cubicBezTo>
                    <a:pt x="1069" y="134"/>
                    <a:pt x="1103" y="148"/>
                    <a:pt x="1122" y="124"/>
                  </a:cubicBezTo>
                  <a:cubicBezTo>
                    <a:pt x="1143" y="99"/>
                    <a:pt x="1127" y="69"/>
                    <a:pt x="1102" y="56"/>
                  </a:cubicBezTo>
                  <a:close/>
                  <a:moveTo>
                    <a:pt x="487" y="248"/>
                  </a:moveTo>
                  <a:cubicBezTo>
                    <a:pt x="476" y="239"/>
                    <a:pt x="467" y="228"/>
                    <a:pt x="457" y="219"/>
                  </a:cubicBezTo>
                  <a:cubicBezTo>
                    <a:pt x="469" y="218"/>
                    <a:pt x="482" y="217"/>
                    <a:pt x="494" y="217"/>
                  </a:cubicBezTo>
                  <a:cubicBezTo>
                    <a:pt x="508" y="230"/>
                    <a:pt x="516" y="246"/>
                    <a:pt x="523" y="263"/>
                  </a:cubicBezTo>
                  <a:cubicBezTo>
                    <a:pt x="510" y="261"/>
                    <a:pt x="498" y="258"/>
                    <a:pt x="487" y="248"/>
                  </a:cubicBezTo>
                  <a:close/>
                  <a:moveTo>
                    <a:pt x="559" y="296"/>
                  </a:moveTo>
                  <a:cubicBezTo>
                    <a:pt x="544" y="272"/>
                    <a:pt x="539" y="243"/>
                    <a:pt x="525" y="218"/>
                  </a:cubicBezTo>
                  <a:cubicBezTo>
                    <a:pt x="542" y="219"/>
                    <a:pt x="559" y="222"/>
                    <a:pt x="575" y="225"/>
                  </a:cubicBezTo>
                  <a:cubicBezTo>
                    <a:pt x="576" y="233"/>
                    <a:pt x="576" y="242"/>
                    <a:pt x="575" y="250"/>
                  </a:cubicBezTo>
                  <a:cubicBezTo>
                    <a:pt x="574" y="263"/>
                    <a:pt x="572" y="287"/>
                    <a:pt x="559" y="296"/>
                  </a:cubicBezTo>
                  <a:close/>
                  <a:moveTo>
                    <a:pt x="408" y="473"/>
                  </a:moveTo>
                  <a:cubicBezTo>
                    <a:pt x="409" y="473"/>
                    <a:pt x="410" y="473"/>
                    <a:pt x="411" y="473"/>
                  </a:cubicBezTo>
                  <a:cubicBezTo>
                    <a:pt x="410" y="483"/>
                    <a:pt x="409" y="492"/>
                    <a:pt x="409" y="502"/>
                  </a:cubicBezTo>
                  <a:cubicBezTo>
                    <a:pt x="398" y="495"/>
                    <a:pt x="392" y="485"/>
                    <a:pt x="387" y="474"/>
                  </a:cubicBezTo>
                  <a:cubicBezTo>
                    <a:pt x="394" y="474"/>
                    <a:pt x="401" y="473"/>
                    <a:pt x="408" y="473"/>
                  </a:cubicBezTo>
                  <a:close/>
                  <a:moveTo>
                    <a:pt x="302" y="578"/>
                  </a:moveTo>
                  <a:cubicBezTo>
                    <a:pt x="292" y="573"/>
                    <a:pt x="286" y="565"/>
                    <a:pt x="281" y="557"/>
                  </a:cubicBezTo>
                  <a:cubicBezTo>
                    <a:pt x="287" y="557"/>
                    <a:pt x="293" y="557"/>
                    <a:pt x="299" y="556"/>
                  </a:cubicBezTo>
                  <a:cubicBezTo>
                    <a:pt x="300" y="564"/>
                    <a:pt x="301" y="571"/>
                    <a:pt x="302" y="578"/>
                  </a:cubicBezTo>
                  <a:close/>
                  <a:moveTo>
                    <a:pt x="173" y="570"/>
                  </a:moveTo>
                  <a:cubicBezTo>
                    <a:pt x="161" y="562"/>
                    <a:pt x="154" y="549"/>
                    <a:pt x="145" y="537"/>
                  </a:cubicBezTo>
                  <a:cubicBezTo>
                    <a:pt x="149" y="537"/>
                    <a:pt x="154" y="537"/>
                    <a:pt x="159" y="537"/>
                  </a:cubicBezTo>
                  <a:cubicBezTo>
                    <a:pt x="167" y="537"/>
                    <a:pt x="175" y="537"/>
                    <a:pt x="184" y="538"/>
                  </a:cubicBezTo>
                  <a:cubicBezTo>
                    <a:pt x="191" y="549"/>
                    <a:pt x="203" y="564"/>
                    <a:pt x="218" y="580"/>
                  </a:cubicBezTo>
                  <a:cubicBezTo>
                    <a:pt x="203" y="576"/>
                    <a:pt x="186" y="579"/>
                    <a:pt x="173" y="570"/>
                  </a:cubicBezTo>
                  <a:close/>
                  <a:moveTo>
                    <a:pt x="203" y="541"/>
                  </a:moveTo>
                  <a:cubicBezTo>
                    <a:pt x="212" y="542"/>
                    <a:pt x="221" y="544"/>
                    <a:pt x="230" y="545"/>
                  </a:cubicBezTo>
                  <a:cubicBezTo>
                    <a:pt x="230" y="545"/>
                    <a:pt x="230" y="546"/>
                    <a:pt x="230" y="546"/>
                  </a:cubicBezTo>
                  <a:cubicBezTo>
                    <a:pt x="229" y="551"/>
                    <a:pt x="225" y="556"/>
                    <a:pt x="222" y="560"/>
                  </a:cubicBezTo>
                  <a:cubicBezTo>
                    <a:pt x="216" y="554"/>
                    <a:pt x="209" y="547"/>
                    <a:pt x="203" y="541"/>
                  </a:cubicBezTo>
                  <a:close/>
                  <a:moveTo>
                    <a:pt x="224" y="562"/>
                  </a:moveTo>
                  <a:cubicBezTo>
                    <a:pt x="228" y="558"/>
                    <a:pt x="231" y="553"/>
                    <a:pt x="233" y="547"/>
                  </a:cubicBezTo>
                  <a:cubicBezTo>
                    <a:pt x="233" y="547"/>
                    <a:pt x="233" y="547"/>
                    <a:pt x="234" y="546"/>
                  </a:cubicBezTo>
                  <a:cubicBezTo>
                    <a:pt x="238" y="547"/>
                    <a:pt x="242" y="548"/>
                    <a:pt x="246" y="549"/>
                  </a:cubicBezTo>
                  <a:cubicBezTo>
                    <a:pt x="254" y="550"/>
                    <a:pt x="264" y="553"/>
                    <a:pt x="274" y="555"/>
                  </a:cubicBezTo>
                  <a:cubicBezTo>
                    <a:pt x="279" y="569"/>
                    <a:pt x="287" y="581"/>
                    <a:pt x="303" y="586"/>
                  </a:cubicBezTo>
                  <a:cubicBezTo>
                    <a:pt x="303" y="586"/>
                    <a:pt x="303" y="586"/>
                    <a:pt x="303" y="586"/>
                  </a:cubicBezTo>
                  <a:cubicBezTo>
                    <a:pt x="307" y="606"/>
                    <a:pt x="313" y="621"/>
                    <a:pt x="320" y="631"/>
                  </a:cubicBezTo>
                  <a:cubicBezTo>
                    <a:pt x="290" y="618"/>
                    <a:pt x="258" y="597"/>
                    <a:pt x="224" y="562"/>
                  </a:cubicBezTo>
                  <a:close/>
                  <a:moveTo>
                    <a:pt x="439" y="647"/>
                  </a:moveTo>
                  <a:cubicBezTo>
                    <a:pt x="415" y="650"/>
                    <a:pt x="384" y="651"/>
                    <a:pt x="348" y="641"/>
                  </a:cubicBezTo>
                  <a:cubicBezTo>
                    <a:pt x="323" y="615"/>
                    <a:pt x="314" y="575"/>
                    <a:pt x="311" y="550"/>
                  </a:cubicBezTo>
                  <a:cubicBezTo>
                    <a:pt x="313" y="549"/>
                    <a:pt x="314" y="548"/>
                    <a:pt x="316" y="546"/>
                  </a:cubicBezTo>
                  <a:cubicBezTo>
                    <a:pt x="318" y="547"/>
                    <a:pt x="320" y="547"/>
                    <a:pt x="322" y="548"/>
                  </a:cubicBezTo>
                  <a:cubicBezTo>
                    <a:pt x="321" y="546"/>
                    <a:pt x="320" y="544"/>
                    <a:pt x="319" y="542"/>
                  </a:cubicBezTo>
                  <a:cubicBezTo>
                    <a:pt x="319" y="542"/>
                    <a:pt x="319" y="542"/>
                    <a:pt x="319" y="542"/>
                  </a:cubicBezTo>
                  <a:cubicBezTo>
                    <a:pt x="332" y="523"/>
                    <a:pt x="327" y="502"/>
                    <a:pt x="313" y="487"/>
                  </a:cubicBezTo>
                  <a:cubicBezTo>
                    <a:pt x="321" y="485"/>
                    <a:pt x="328" y="482"/>
                    <a:pt x="333" y="481"/>
                  </a:cubicBezTo>
                  <a:cubicBezTo>
                    <a:pt x="346" y="477"/>
                    <a:pt x="361" y="475"/>
                    <a:pt x="375" y="474"/>
                  </a:cubicBezTo>
                  <a:cubicBezTo>
                    <a:pt x="381" y="493"/>
                    <a:pt x="388" y="511"/>
                    <a:pt x="410" y="518"/>
                  </a:cubicBezTo>
                  <a:cubicBezTo>
                    <a:pt x="410" y="518"/>
                    <a:pt x="410" y="518"/>
                    <a:pt x="411" y="518"/>
                  </a:cubicBezTo>
                  <a:cubicBezTo>
                    <a:pt x="412" y="527"/>
                    <a:pt x="416" y="536"/>
                    <a:pt x="422" y="544"/>
                  </a:cubicBezTo>
                  <a:cubicBezTo>
                    <a:pt x="436" y="560"/>
                    <a:pt x="459" y="567"/>
                    <a:pt x="478" y="576"/>
                  </a:cubicBezTo>
                  <a:cubicBezTo>
                    <a:pt x="487" y="580"/>
                    <a:pt x="497" y="585"/>
                    <a:pt x="505" y="592"/>
                  </a:cubicBezTo>
                  <a:cubicBezTo>
                    <a:pt x="505" y="593"/>
                    <a:pt x="506" y="594"/>
                    <a:pt x="507" y="595"/>
                  </a:cubicBezTo>
                  <a:cubicBezTo>
                    <a:pt x="504" y="617"/>
                    <a:pt x="506" y="641"/>
                    <a:pt x="511" y="662"/>
                  </a:cubicBezTo>
                  <a:cubicBezTo>
                    <a:pt x="494" y="652"/>
                    <a:pt x="469" y="643"/>
                    <a:pt x="439" y="647"/>
                  </a:cubicBezTo>
                  <a:close/>
                  <a:moveTo>
                    <a:pt x="405" y="864"/>
                  </a:moveTo>
                  <a:cubicBezTo>
                    <a:pt x="395" y="860"/>
                    <a:pt x="388" y="850"/>
                    <a:pt x="381" y="841"/>
                  </a:cubicBezTo>
                  <a:cubicBezTo>
                    <a:pt x="391" y="841"/>
                    <a:pt x="401" y="841"/>
                    <a:pt x="409" y="841"/>
                  </a:cubicBezTo>
                  <a:cubicBezTo>
                    <a:pt x="412" y="841"/>
                    <a:pt x="414" y="841"/>
                    <a:pt x="417" y="841"/>
                  </a:cubicBezTo>
                  <a:cubicBezTo>
                    <a:pt x="423" y="849"/>
                    <a:pt x="430" y="858"/>
                    <a:pt x="438" y="865"/>
                  </a:cubicBezTo>
                  <a:cubicBezTo>
                    <a:pt x="427" y="865"/>
                    <a:pt x="416" y="868"/>
                    <a:pt x="405" y="864"/>
                  </a:cubicBezTo>
                  <a:close/>
                  <a:moveTo>
                    <a:pt x="952" y="302"/>
                  </a:moveTo>
                  <a:cubicBezTo>
                    <a:pt x="955" y="303"/>
                    <a:pt x="959" y="303"/>
                    <a:pt x="962" y="304"/>
                  </a:cubicBezTo>
                  <a:cubicBezTo>
                    <a:pt x="946" y="315"/>
                    <a:pt x="915" y="332"/>
                    <a:pt x="875" y="331"/>
                  </a:cubicBezTo>
                  <a:cubicBezTo>
                    <a:pt x="887" y="319"/>
                    <a:pt x="896" y="306"/>
                    <a:pt x="903" y="297"/>
                  </a:cubicBezTo>
                  <a:cubicBezTo>
                    <a:pt x="919" y="298"/>
                    <a:pt x="936" y="299"/>
                    <a:pt x="952" y="302"/>
                  </a:cubicBezTo>
                  <a:close/>
                  <a:moveTo>
                    <a:pt x="860" y="307"/>
                  </a:moveTo>
                  <a:cubicBezTo>
                    <a:pt x="859" y="304"/>
                    <a:pt x="859" y="301"/>
                    <a:pt x="859" y="298"/>
                  </a:cubicBezTo>
                  <a:cubicBezTo>
                    <a:pt x="868" y="297"/>
                    <a:pt x="876" y="296"/>
                    <a:pt x="884" y="297"/>
                  </a:cubicBezTo>
                  <a:cubicBezTo>
                    <a:pt x="886" y="297"/>
                    <a:pt x="888" y="297"/>
                    <a:pt x="891" y="297"/>
                  </a:cubicBezTo>
                  <a:cubicBezTo>
                    <a:pt x="883" y="305"/>
                    <a:pt x="876" y="313"/>
                    <a:pt x="869" y="319"/>
                  </a:cubicBezTo>
                  <a:cubicBezTo>
                    <a:pt x="865" y="316"/>
                    <a:pt x="862" y="312"/>
                    <a:pt x="860" y="307"/>
                  </a:cubicBezTo>
                  <a:close/>
                  <a:moveTo>
                    <a:pt x="921" y="159"/>
                  </a:moveTo>
                  <a:cubicBezTo>
                    <a:pt x="909" y="150"/>
                    <a:pt x="900" y="138"/>
                    <a:pt x="893" y="125"/>
                  </a:cubicBezTo>
                  <a:cubicBezTo>
                    <a:pt x="911" y="123"/>
                    <a:pt x="929" y="122"/>
                    <a:pt x="947" y="121"/>
                  </a:cubicBezTo>
                  <a:cubicBezTo>
                    <a:pt x="949" y="121"/>
                    <a:pt x="951" y="121"/>
                    <a:pt x="952" y="121"/>
                  </a:cubicBezTo>
                  <a:cubicBezTo>
                    <a:pt x="944" y="135"/>
                    <a:pt x="933" y="148"/>
                    <a:pt x="921" y="159"/>
                  </a:cubicBezTo>
                  <a:close/>
                  <a:moveTo>
                    <a:pt x="951" y="155"/>
                  </a:moveTo>
                  <a:cubicBezTo>
                    <a:pt x="960" y="145"/>
                    <a:pt x="967" y="134"/>
                    <a:pt x="974" y="121"/>
                  </a:cubicBezTo>
                  <a:cubicBezTo>
                    <a:pt x="987" y="122"/>
                    <a:pt x="1001" y="124"/>
                    <a:pt x="1015" y="126"/>
                  </a:cubicBezTo>
                  <a:cubicBezTo>
                    <a:pt x="999" y="142"/>
                    <a:pt x="973" y="154"/>
                    <a:pt x="951" y="155"/>
                  </a:cubicBezTo>
                  <a:close/>
                </a:path>
              </a:pathLst>
            </a:custGeom>
            <a:solidFill>
              <a:srgbClr val="4F6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342" y="2399"/>
              <a:ext cx="99" cy="115"/>
            </a:xfrm>
            <a:custGeom>
              <a:avLst/>
              <a:gdLst>
                <a:gd name="T0" fmla="*/ 0 w 73"/>
                <a:gd name="T1" fmla="*/ 44 h 85"/>
                <a:gd name="T2" fmla="*/ 35 w 73"/>
                <a:gd name="T3" fmla="*/ 85 h 85"/>
                <a:gd name="T4" fmla="*/ 73 w 73"/>
                <a:gd name="T5" fmla="*/ 3 h 85"/>
                <a:gd name="T6" fmla="*/ 55 w 73"/>
                <a:gd name="T7" fmla="*/ 0 h 85"/>
                <a:gd name="T8" fmla="*/ 0 w 73"/>
                <a:gd name="T9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85">
                  <a:moveTo>
                    <a:pt x="0" y="44"/>
                  </a:moveTo>
                  <a:cubicBezTo>
                    <a:pt x="0" y="63"/>
                    <a:pt x="14" y="79"/>
                    <a:pt x="35" y="85"/>
                  </a:cubicBezTo>
                  <a:cubicBezTo>
                    <a:pt x="58" y="58"/>
                    <a:pt x="68" y="28"/>
                    <a:pt x="73" y="3"/>
                  </a:cubicBezTo>
                  <a:cubicBezTo>
                    <a:pt x="68" y="1"/>
                    <a:pt x="61" y="0"/>
                    <a:pt x="55" y="0"/>
                  </a:cubicBezTo>
                  <a:cubicBezTo>
                    <a:pt x="24" y="0"/>
                    <a:pt x="0" y="20"/>
                    <a:pt x="0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95" y="2376"/>
              <a:ext cx="171" cy="190"/>
            </a:xfrm>
            <a:custGeom>
              <a:avLst/>
              <a:gdLst>
                <a:gd name="T0" fmla="*/ 125 w 125"/>
                <a:gd name="T1" fmla="*/ 76 h 140"/>
                <a:gd name="T2" fmla="*/ 29 w 125"/>
                <a:gd name="T3" fmla="*/ 0 h 140"/>
                <a:gd name="T4" fmla="*/ 0 w 125"/>
                <a:gd name="T5" fmla="*/ 4 h 140"/>
                <a:gd name="T6" fmla="*/ 4 w 125"/>
                <a:gd name="T7" fmla="*/ 26 h 140"/>
                <a:gd name="T8" fmla="*/ 17 w 125"/>
                <a:gd name="T9" fmla="*/ 24 h 140"/>
                <a:gd name="T10" fmla="*/ 79 w 125"/>
                <a:gd name="T11" fmla="*/ 76 h 140"/>
                <a:gd name="T12" fmla="*/ 54 w 125"/>
                <a:gd name="T13" fmla="*/ 118 h 140"/>
                <a:gd name="T14" fmla="*/ 82 w 125"/>
                <a:gd name="T15" fmla="*/ 140 h 140"/>
                <a:gd name="T16" fmla="*/ 125 w 125"/>
                <a:gd name="T17" fmla="*/ 7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0">
                  <a:moveTo>
                    <a:pt x="125" y="76"/>
                  </a:moveTo>
                  <a:cubicBezTo>
                    <a:pt x="125" y="34"/>
                    <a:pt x="82" y="0"/>
                    <a:pt x="29" y="0"/>
                  </a:cubicBezTo>
                  <a:cubicBezTo>
                    <a:pt x="19" y="0"/>
                    <a:pt x="9" y="2"/>
                    <a:pt x="0" y="4"/>
                  </a:cubicBezTo>
                  <a:cubicBezTo>
                    <a:pt x="1" y="11"/>
                    <a:pt x="2" y="18"/>
                    <a:pt x="4" y="26"/>
                  </a:cubicBezTo>
                  <a:cubicBezTo>
                    <a:pt x="8" y="25"/>
                    <a:pt x="13" y="24"/>
                    <a:pt x="17" y="24"/>
                  </a:cubicBezTo>
                  <a:cubicBezTo>
                    <a:pt x="52" y="24"/>
                    <a:pt x="79" y="48"/>
                    <a:pt x="79" y="76"/>
                  </a:cubicBezTo>
                  <a:cubicBezTo>
                    <a:pt x="79" y="93"/>
                    <a:pt x="70" y="109"/>
                    <a:pt x="54" y="118"/>
                  </a:cubicBezTo>
                  <a:cubicBezTo>
                    <a:pt x="63" y="126"/>
                    <a:pt x="72" y="133"/>
                    <a:pt x="82" y="140"/>
                  </a:cubicBezTo>
                  <a:cubicBezTo>
                    <a:pt x="108" y="126"/>
                    <a:pt x="125" y="103"/>
                    <a:pt x="125" y="7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4F6A9E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403" y="2419"/>
              <a:ext cx="89" cy="109"/>
            </a:xfrm>
            <a:custGeom>
              <a:avLst/>
              <a:gdLst>
                <a:gd name="T0" fmla="*/ 65 w 65"/>
                <a:gd name="T1" fmla="*/ 44 h 80"/>
                <a:gd name="T2" fmla="*/ 11 w 65"/>
                <a:gd name="T3" fmla="*/ 0 h 80"/>
                <a:gd name="T4" fmla="*/ 0 w 65"/>
                <a:gd name="T5" fmla="*/ 1 h 80"/>
                <a:gd name="T6" fmla="*/ 43 w 65"/>
                <a:gd name="T7" fmla="*/ 80 h 80"/>
                <a:gd name="T8" fmla="*/ 65 w 65"/>
                <a:gd name="T9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0">
                  <a:moveTo>
                    <a:pt x="65" y="44"/>
                  </a:moveTo>
                  <a:cubicBezTo>
                    <a:pt x="65" y="20"/>
                    <a:pt x="41" y="0"/>
                    <a:pt x="11" y="0"/>
                  </a:cubicBezTo>
                  <a:cubicBezTo>
                    <a:pt x="7" y="0"/>
                    <a:pt x="3" y="1"/>
                    <a:pt x="0" y="1"/>
                  </a:cubicBezTo>
                  <a:cubicBezTo>
                    <a:pt x="6" y="27"/>
                    <a:pt x="19" y="55"/>
                    <a:pt x="43" y="80"/>
                  </a:cubicBezTo>
                  <a:cubicBezTo>
                    <a:pt x="56" y="72"/>
                    <a:pt x="65" y="59"/>
                    <a:pt x="6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268" y="2355"/>
              <a:ext cx="179" cy="199"/>
            </a:xfrm>
            <a:custGeom>
              <a:avLst/>
              <a:gdLst>
                <a:gd name="T0" fmla="*/ 0 w 131"/>
                <a:gd name="T1" fmla="*/ 76 h 146"/>
                <a:gd name="T2" fmla="*/ 58 w 131"/>
                <a:gd name="T3" fmla="*/ 146 h 146"/>
                <a:gd name="T4" fmla="*/ 83 w 131"/>
                <a:gd name="T5" fmla="*/ 124 h 146"/>
                <a:gd name="T6" fmla="*/ 46 w 131"/>
                <a:gd name="T7" fmla="*/ 76 h 146"/>
                <a:gd name="T8" fmla="*/ 109 w 131"/>
                <a:gd name="T9" fmla="*/ 24 h 146"/>
                <a:gd name="T10" fmla="*/ 129 w 131"/>
                <a:gd name="T11" fmla="*/ 27 h 146"/>
                <a:gd name="T12" fmla="*/ 131 w 131"/>
                <a:gd name="T13" fmla="*/ 5 h 146"/>
                <a:gd name="T14" fmla="*/ 96 w 131"/>
                <a:gd name="T15" fmla="*/ 0 h 146"/>
                <a:gd name="T16" fmla="*/ 0 w 131"/>
                <a:gd name="T17" fmla="*/ 7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46">
                  <a:moveTo>
                    <a:pt x="0" y="76"/>
                  </a:moveTo>
                  <a:cubicBezTo>
                    <a:pt x="0" y="107"/>
                    <a:pt x="24" y="134"/>
                    <a:pt x="58" y="146"/>
                  </a:cubicBezTo>
                  <a:cubicBezTo>
                    <a:pt x="67" y="139"/>
                    <a:pt x="76" y="131"/>
                    <a:pt x="83" y="124"/>
                  </a:cubicBezTo>
                  <a:cubicBezTo>
                    <a:pt x="61" y="115"/>
                    <a:pt x="46" y="97"/>
                    <a:pt x="46" y="76"/>
                  </a:cubicBezTo>
                  <a:cubicBezTo>
                    <a:pt x="46" y="47"/>
                    <a:pt x="74" y="24"/>
                    <a:pt x="109" y="24"/>
                  </a:cubicBezTo>
                  <a:cubicBezTo>
                    <a:pt x="116" y="24"/>
                    <a:pt x="123" y="25"/>
                    <a:pt x="129" y="27"/>
                  </a:cubicBezTo>
                  <a:cubicBezTo>
                    <a:pt x="130" y="19"/>
                    <a:pt x="131" y="11"/>
                    <a:pt x="131" y="5"/>
                  </a:cubicBezTo>
                  <a:cubicBezTo>
                    <a:pt x="121" y="2"/>
                    <a:pt x="109" y="0"/>
                    <a:pt x="96" y="0"/>
                  </a:cubicBezTo>
                  <a:cubicBezTo>
                    <a:pt x="43" y="0"/>
                    <a:pt x="0" y="34"/>
                    <a:pt x="0" y="7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4F6A9E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255" y="2200"/>
              <a:ext cx="1334" cy="485"/>
            </a:xfrm>
            <a:custGeom>
              <a:avLst/>
              <a:gdLst>
                <a:gd name="T0" fmla="*/ 912 w 976"/>
                <a:gd name="T1" fmla="*/ 0 h 356"/>
                <a:gd name="T2" fmla="*/ 62 w 976"/>
                <a:gd name="T3" fmla="*/ 0 h 356"/>
                <a:gd name="T4" fmla="*/ 101 w 976"/>
                <a:gd name="T5" fmla="*/ 96 h 356"/>
                <a:gd name="T6" fmla="*/ 101 w 976"/>
                <a:gd name="T7" fmla="*/ 125 h 356"/>
                <a:gd name="T8" fmla="*/ 131 w 976"/>
                <a:gd name="T9" fmla="*/ 121 h 356"/>
                <a:gd name="T10" fmla="*/ 235 w 976"/>
                <a:gd name="T11" fmla="*/ 205 h 356"/>
                <a:gd name="T12" fmla="*/ 192 w 976"/>
                <a:gd name="T13" fmla="*/ 273 h 356"/>
                <a:gd name="T14" fmla="*/ 259 w 976"/>
                <a:gd name="T15" fmla="*/ 298 h 356"/>
                <a:gd name="T16" fmla="*/ 255 w 976"/>
                <a:gd name="T17" fmla="*/ 356 h 356"/>
                <a:gd name="T18" fmla="*/ 286 w 976"/>
                <a:gd name="T19" fmla="*/ 356 h 356"/>
                <a:gd name="T20" fmla="*/ 352 w 976"/>
                <a:gd name="T21" fmla="*/ 304 h 356"/>
                <a:gd name="T22" fmla="*/ 613 w 976"/>
                <a:gd name="T23" fmla="*/ 304 h 356"/>
                <a:gd name="T24" fmla="*/ 681 w 976"/>
                <a:gd name="T25" fmla="*/ 356 h 356"/>
                <a:gd name="T26" fmla="*/ 713 w 976"/>
                <a:gd name="T27" fmla="*/ 356 h 356"/>
                <a:gd name="T28" fmla="*/ 709 w 976"/>
                <a:gd name="T29" fmla="*/ 297 h 356"/>
                <a:gd name="T30" fmla="*/ 791 w 976"/>
                <a:gd name="T31" fmla="*/ 266 h 356"/>
                <a:gd name="T32" fmla="*/ 733 w 976"/>
                <a:gd name="T33" fmla="*/ 190 h 356"/>
                <a:gd name="T34" fmla="*/ 837 w 976"/>
                <a:gd name="T35" fmla="*/ 106 h 356"/>
                <a:gd name="T36" fmla="*/ 873 w 976"/>
                <a:gd name="T37" fmla="*/ 111 h 356"/>
                <a:gd name="T38" fmla="*/ 872 w 976"/>
                <a:gd name="T39" fmla="*/ 96 h 356"/>
                <a:gd name="T40" fmla="*/ 912 w 976"/>
                <a:gd name="T4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356">
                  <a:moveTo>
                    <a:pt x="91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0" y="38"/>
                    <a:pt x="101" y="96"/>
                  </a:cubicBezTo>
                  <a:cubicBezTo>
                    <a:pt x="101" y="96"/>
                    <a:pt x="100" y="108"/>
                    <a:pt x="101" y="125"/>
                  </a:cubicBezTo>
                  <a:cubicBezTo>
                    <a:pt x="111" y="122"/>
                    <a:pt x="121" y="121"/>
                    <a:pt x="131" y="121"/>
                  </a:cubicBezTo>
                  <a:cubicBezTo>
                    <a:pt x="188" y="121"/>
                    <a:pt x="235" y="159"/>
                    <a:pt x="235" y="205"/>
                  </a:cubicBezTo>
                  <a:cubicBezTo>
                    <a:pt x="235" y="233"/>
                    <a:pt x="218" y="258"/>
                    <a:pt x="192" y="273"/>
                  </a:cubicBezTo>
                  <a:cubicBezTo>
                    <a:pt x="211" y="284"/>
                    <a:pt x="233" y="293"/>
                    <a:pt x="259" y="298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86" y="356"/>
                    <a:pt x="286" y="356"/>
                    <a:pt x="286" y="356"/>
                  </a:cubicBezTo>
                  <a:cubicBezTo>
                    <a:pt x="352" y="304"/>
                    <a:pt x="352" y="304"/>
                    <a:pt x="352" y="304"/>
                  </a:cubicBezTo>
                  <a:cubicBezTo>
                    <a:pt x="613" y="304"/>
                    <a:pt x="613" y="304"/>
                    <a:pt x="613" y="304"/>
                  </a:cubicBezTo>
                  <a:cubicBezTo>
                    <a:pt x="681" y="356"/>
                    <a:pt x="681" y="356"/>
                    <a:pt x="681" y="356"/>
                  </a:cubicBezTo>
                  <a:cubicBezTo>
                    <a:pt x="713" y="356"/>
                    <a:pt x="713" y="356"/>
                    <a:pt x="713" y="356"/>
                  </a:cubicBezTo>
                  <a:cubicBezTo>
                    <a:pt x="709" y="297"/>
                    <a:pt x="709" y="297"/>
                    <a:pt x="709" y="297"/>
                  </a:cubicBezTo>
                  <a:cubicBezTo>
                    <a:pt x="743" y="291"/>
                    <a:pt x="770" y="279"/>
                    <a:pt x="791" y="266"/>
                  </a:cubicBezTo>
                  <a:cubicBezTo>
                    <a:pt x="756" y="252"/>
                    <a:pt x="733" y="223"/>
                    <a:pt x="733" y="190"/>
                  </a:cubicBezTo>
                  <a:cubicBezTo>
                    <a:pt x="733" y="144"/>
                    <a:pt x="780" y="106"/>
                    <a:pt x="837" y="106"/>
                  </a:cubicBezTo>
                  <a:cubicBezTo>
                    <a:pt x="850" y="106"/>
                    <a:pt x="862" y="108"/>
                    <a:pt x="873" y="111"/>
                  </a:cubicBezTo>
                  <a:cubicBezTo>
                    <a:pt x="873" y="102"/>
                    <a:pt x="872" y="96"/>
                    <a:pt x="872" y="96"/>
                  </a:cubicBezTo>
                  <a:cubicBezTo>
                    <a:pt x="976" y="38"/>
                    <a:pt x="912" y="0"/>
                    <a:pt x="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93" y="2365"/>
              <a:ext cx="184" cy="207"/>
            </a:xfrm>
            <a:custGeom>
              <a:avLst/>
              <a:gdLst>
                <a:gd name="T0" fmla="*/ 134 w 134"/>
                <a:gd name="T1" fmla="*/ 84 h 152"/>
                <a:gd name="T2" fmla="*/ 30 w 134"/>
                <a:gd name="T3" fmla="*/ 0 h 152"/>
                <a:gd name="T4" fmla="*/ 0 w 134"/>
                <a:gd name="T5" fmla="*/ 4 h 152"/>
                <a:gd name="T6" fmla="*/ 1 w 134"/>
                <a:gd name="T7" fmla="*/ 12 h 152"/>
                <a:gd name="T8" fmla="*/ 30 w 134"/>
                <a:gd name="T9" fmla="*/ 8 h 152"/>
                <a:gd name="T10" fmla="*/ 126 w 134"/>
                <a:gd name="T11" fmla="*/ 84 h 152"/>
                <a:gd name="T12" fmla="*/ 83 w 134"/>
                <a:gd name="T13" fmla="*/ 148 h 152"/>
                <a:gd name="T14" fmla="*/ 91 w 134"/>
                <a:gd name="T15" fmla="*/ 152 h 152"/>
                <a:gd name="T16" fmla="*/ 134 w 134"/>
                <a:gd name="T17" fmla="*/ 8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52">
                  <a:moveTo>
                    <a:pt x="134" y="84"/>
                  </a:moveTo>
                  <a:cubicBezTo>
                    <a:pt x="134" y="38"/>
                    <a:pt x="87" y="0"/>
                    <a:pt x="30" y="0"/>
                  </a:cubicBezTo>
                  <a:cubicBezTo>
                    <a:pt x="20" y="0"/>
                    <a:pt x="10" y="1"/>
                    <a:pt x="0" y="4"/>
                  </a:cubicBezTo>
                  <a:cubicBezTo>
                    <a:pt x="0" y="6"/>
                    <a:pt x="1" y="9"/>
                    <a:pt x="1" y="12"/>
                  </a:cubicBezTo>
                  <a:cubicBezTo>
                    <a:pt x="10" y="10"/>
                    <a:pt x="20" y="8"/>
                    <a:pt x="30" y="8"/>
                  </a:cubicBezTo>
                  <a:cubicBezTo>
                    <a:pt x="83" y="8"/>
                    <a:pt x="126" y="42"/>
                    <a:pt x="126" y="84"/>
                  </a:cubicBezTo>
                  <a:cubicBezTo>
                    <a:pt x="126" y="111"/>
                    <a:pt x="109" y="134"/>
                    <a:pt x="83" y="148"/>
                  </a:cubicBezTo>
                  <a:cubicBezTo>
                    <a:pt x="86" y="149"/>
                    <a:pt x="89" y="151"/>
                    <a:pt x="91" y="152"/>
                  </a:cubicBezTo>
                  <a:cubicBezTo>
                    <a:pt x="117" y="137"/>
                    <a:pt x="134" y="112"/>
                    <a:pt x="134" y="84"/>
                  </a:cubicBezTo>
                  <a:close/>
                </a:path>
              </a:pathLst>
            </a:custGeom>
            <a:solidFill>
              <a:srgbClr val="4F6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1400" y="2408"/>
              <a:ext cx="103" cy="128"/>
            </a:xfrm>
            <a:custGeom>
              <a:avLst/>
              <a:gdLst>
                <a:gd name="T0" fmla="*/ 75 w 75"/>
                <a:gd name="T1" fmla="*/ 52 h 94"/>
                <a:gd name="T2" fmla="*/ 13 w 75"/>
                <a:gd name="T3" fmla="*/ 0 h 94"/>
                <a:gd name="T4" fmla="*/ 0 w 75"/>
                <a:gd name="T5" fmla="*/ 2 h 94"/>
                <a:gd name="T6" fmla="*/ 2 w 75"/>
                <a:gd name="T7" fmla="*/ 9 h 94"/>
                <a:gd name="T8" fmla="*/ 13 w 75"/>
                <a:gd name="T9" fmla="*/ 8 h 94"/>
                <a:gd name="T10" fmla="*/ 67 w 75"/>
                <a:gd name="T11" fmla="*/ 52 h 94"/>
                <a:gd name="T12" fmla="*/ 45 w 75"/>
                <a:gd name="T13" fmla="*/ 88 h 94"/>
                <a:gd name="T14" fmla="*/ 50 w 75"/>
                <a:gd name="T15" fmla="*/ 94 h 94"/>
                <a:gd name="T16" fmla="*/ 75 w 75"/>
                <a:gd name="T17" fmla="*/ 5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94">
                  <a:moveTo>
                    <a:pt x="75" y="52"/>
                  </a:moveTo>
                  <a:cubicBezTo>
                    <a:pt x="75" y="24"/>
                    <a:pt x="48" y="0"/>
                    <a:pt x="13" y="0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0" y="4"/>
                    <a:pt x="1" y="7"/>
                    <a:pt x="2" y="9"/>
                  </a:cubicBezTo>
                  <a:cubicBezTo>
                    <a:pt x="5" y="9"/>
                    <a:pt x="9" y="8"/>
                    <a:pt x="13" y="8"/>
                  </a:cubicBezTo>
                  <a:cubicBezTo>
                    <a:pt x="43" y="8"/>
                    <a:pt x="67" y="28"/>
                    <a:pt x="67" y="52"/>
                  </a:cubicBezTo>
                  <a:cubicBezTo>
                    <a:pt x="67" y="67"/>
                    <a:pt x="58" y="80"/>
                    <a:pt x="45" y="88"/>
                  </a:cubicBezTo>
                  <a:cubicBezTo>
                    <a:pt x="47" y="90"/>
                    <a:pt x="48" y="92"/>
                    <a:pt x="50" y="94"/>
                  </a:cubicBezTo>
                  <a:cubicBezTo>
                    <a:pt x="66" y="85"/>
                    <a:pt x="75" y="69"/>
                    <a:pt x="75" y="52"/>
                  </a:cubicBezTo>
                  <a:close/>
                </a:path>
              </a:pathLst>
            </a:custGeom>
            <a:solidFill>
              <a:srgbClr val="4F6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257" y="2344"/>
              <a:ext cx="191" cy="217"/>
            </a:xfrm>
            <a:custGeom>
              <a:avLst/>
              <a:gdLst>
                <a:gd name="T0" fmla="*/ 0 w 140"/>
                <a:gd name="T1" fmla="*/ 84 h 159"/>
                <a:gd name="T2" fmla="*/ 58 w 140"/>
                <a:gd name="T3" fmla="*/ 159 h 159"/>
                <a:gd name="T4" fmla="*/ 66 w 140"/>
                <a:gd name="T5" fmla="*/ 154 h 159"/>
                <a:gd name="T6" fmla="*/ 8 w 140"/>
                <a:gd name="T7" fmla="*/ 84 h 159"/>
                <a:gd name="T8" fmla="*/ 104 w 140"/>
                <a:gd name="T9" fmla="*/ 8 h 159"/>
                <a:gd name="T10" fmla="*/ 139 w 140"/>
                <a:gd name="T11" fmla="*/ 13 h 159"/>
                <a:gd name="T12" fmla="*/ 140 w 140"/>
                <a:gd name="T13" fmla="*/ 5 h 159"/>
                <a:gd name="T14" fmla="*/ 104 w 140"/>
                <a:gd name="T15" fmla="*/ 0 h 159"/>
                <a:gd name="T16" fmla="*/ 0 w 140"/>
                <a:gd name="T17" fmla="*/ 8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59">
                  <a:moveTo>
                    <a:pt x="0" y="84"/>
                  </a:moveTo>
                  <a:cubicBezTo>
                    <a:pt x="0" y="117"/>
                    <a:pt x="23" y="146"/>
                    <a:pt x="58" y="159"/>
                  </a:cubicBezTo>
                  <a:cubicBezTo>
                    <a:pt x="61" y="158"/>
                    <a:pt x="63" y="156"/>
                    <a:pt x="66" y="154"/>
                  </a:cubicBezTo>
                  <a:cubicBezTo>
                    <a:pt x="32" y="142"/>
                    <a:pt x="8" y="115"/>
                    <a:pt x="8" y="84"/>
                  </a:cubicBezTo>
                  <a:cubicBezTo>
                    <a:pt x="8" y="42"/>
                    <a:pt x="51" y="8"/>
                    <a:pt x="104" y="8"/>
                  </a:cubicBezTo>
                  <a:cubicBezTo>
                    <a:pt x="117" y="8"/>
                    <a:pt x="129" y="10"/>
                    <a:pt x="139" y="13"/>
                  </a:cubicBezTo>
                  <a:cubicBezTo>
                    <a:pt x="140" y="10"/>
                    <a:pt x="140" y="7"/>
                    <a:pt x="140" y="5"/>
                  </a:cubicBezTo>
                  <a:cubicBezTo>
                    <a:pt x="129" y="2"/>
                    <a:pt x="117" y="0"/>
                    <a:pt x="104" y="0"/>
                  </a:cubicBezTo>
                  <a:cubicBezTo>
                    <a:pt x="47" y="0"/>
                    <a:pt x="0" y="38"/>
                    <a:pt x="0" y="84"/>
                  </a:cubicBezTo>
                  <a:close/>
                </a:path>
              </a:pathLst>
            </a:custGeom>
            <a:solidFill>
              <a:srgbClr val="4F6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2331" y="2388"/>
              <a:ext cx="113" cy="136"/>
            </a:xfrm>
            <a:custGeom>
              <a:avLst/>
              <a:gdLst>
                <a:gd name="T0" fmla="*/ 0 w 83"/>
                <a:gd name="T1" fmla="*/ 52 h 100"/>
                <a:gd name="T2" fmla="*/ 37 w 83"/>
                <a:gd name="T3" fmla="*/ 100 h 100"/>
                <a:gd name="T4" fmla="*/ 43 w 83"/>
                <a:gd name="T5" fmla="*/ 93 h 100"/>
                <a:gd name="T6" fmla="*/ 8 w 83"/>
                <a:gd name="T7" fmla="*/ 52 h 100"/>
                <a:gd name="T8" fmla="*/ 63 w 83"/>
                <a:gd name="T9" fmla="*/ 8 h 100"/>
                <a:gd name="T10" fmla="*/ 81 w 83"/>
                <a:gd name="T11" fmla="*/ 11 h 100"/>
                <a:gd name="T12" fmla="*/ 83 w 83"/>
                <a:gd name="T13" fmla="*/ 3 h 100"/>
                <a:gd name="T14" fmla="*/ 63 w 83"/>
                <a:gd name="T15" fmla="*/ 0 h 100"/>
                <a:gd name="T16" fmla="*/ 0 w 83"/>
                <a:gd name="T17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00">
                  <a:moveTo>
                    <a:pt x="0" y="52"/>
                  </a:moveTo>
                  <a:cubicBezTo>
                    <a:pt x="0" y="73"/>
                    <a:pt x="15" y="91"/>
                    <a:pt x="37" y="100"/>
                  </a:cubicBezTo>
                  <a:cubicBezTo>
                    <a:pt x="39" y="97"/>
                    <a:pt x="41" y="95"/>
                    <a:pt x="43" y="93"/>
                  </a:cubicBezTo>
                  <a:cubicBezTo>
                    <a:pt x="22" y="87"/>
                    <a:pt x="8" y="71"/>
                    <a:pt x="8" y="52"/>
                  </a:cubicBezTo>
                  <a:cubicBezTo>
                    <a:pt x="8" y="28"/>
                    <a:pt x="32" y="8"/>
                    <a:pt x="63" y="8"/>
                  </a:cubicBezTo>
                  <a:cubicBezTo>
                    <a:pt x="69" y="8"/>
                    <a:pt x="76" y="9"/>
                    <a:pt x="81" y="11"/>
                  </a:cubicBezTo>
                  <a:cubicBezTo>
                    <a:pt x="82" y="8"/>
                    <a:pt x="82" y="5"/>
                    <a:pt x="83" y="3"/>
                  </a:cubicBezTo>
                  <a:cubicBezTo>
                    <a:pt x="77" y="1"/>
                    <a:pt x="70" y="0"/>
                    <a:pt x="63" y="0"/>
                  </a:cubicBezTo>
                  <a:cubicBezTo>
                    <a:pt x="28" y="0"/>
                    <a:pt x="0" y="23"/>
                    <a:pt x="0" y="52"/>
                  </a:cubicBezTo>
                  <a:close/>
                </a:path>
              </a:pathLst>
            </a:custGeom>
            <a:solidFill>
              <a:srgbClr val="4F6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PA_文本框 4"/>
          <p:cNvSpPr txBox="1"/>
          <p:nvPr>
            <p:custDataLst>
              <p:tags r:id="rId1"/>
            </p:custDataLst>
          </p:nvPr>
        </p:nvSpPr>
        <p:spPr>
          <a:xfrm>
            <a:off x="3463810" y="2621987"/>
            <a:ext cx="5827236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solidFill>
                  <a:srgbClr val="2F3F5D"/>
                </a:solidFill>
                <a:latin typeface="TypeLand 康熙字典體試用版" pitchFamily="50" charset="-120"/>
                <a:ea typeface="TypeLand 康熙字典體試用版" pitchFamily="50" charset="-120"/>
                <a:cs typeface="+mn-ea"/>
                <a:sym typeface="+mn-lt"/>
              </a:rPr>
              <a:t>比较阅读李白</a:t>
            </a:r>
            <a:r>
              <a:rPr lang="en-US" altLang="zh-CN" sz="4000" dirty="0">
                <a:solidFill>
                  <a:srgbClr val="2F3F5D"/>
                </a:solidFill>
                <a:latin typeface="TypeLand 康熙字典體試用版" pitchFamily="50" charset="-120"/>
                <a:ea typeface="TypeLand 康熙字典體試用版" pitchFamily="50" charset="-120"/>
                <a:cs typeface="+mn-ea"/>
                <a:sym typeface="+mn-lt"/>
              </a:rPr>
              <a:t>《</a:t>
            </a:r>
            <a:r>
              <a:rPr lang="zh-CN" altLang="en-US" sz="4000" dirty="0">
                <a:solidFill>
                  <a:srgbClr val="2F3F5D"/>
                </a:solidFill>
                <a:latin typeface="TypeLand 康熙字典體試用版" pitchFamily="50" charset="-120"/>
                <a:ea typeface="TypeLand 康熙字典體試用版" pitchFamily="50" charset="-120"/>
                <a:cs typeface="+mn-ea"/>
                <a:sym typeface="+mn-lt"/>
              </a:rPr>
              <a:t>行路难</a:t>
            </a:r>
            <a:r>
              <a:rPr lang="en-US" altLang="zh-CN" sz="4000" dirty="0">
                <a:solidFill>
                  <a:srgbClr val="2F3F5D"/>
                </a:solidFill>
                <a:latin typeface="TypeLand 康熙字典體試用版" pitchFamily="50" charset="-120"/>
                <a:ea typeface="TypeLand 康熙字典體試用版" pitchFamily="50" charset="-120"/>
                <a:cs typeface="+mn-ea"/>
                <a:sym typeface="+mn-lt"/>
              </a:rPr>
              <a:t>》</a:t>
            </a:r>
            <a:endParaRPr lang="zh-CN" altLang="en-US" sz="4000" dirty="0">
              <a:solidFill>
                <a:srgbClr val="2F3F5D"/>
              </a:solidFill>
              <a:latin typeface="TypeLand 康熙字典體試用版" pitchFamily="50" charset="-120"/>
              <a:ea typeface="TypeLand 康熙字典體試用版" pitchFamily="50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240959" y="225381"/>
            <a:ext cx="3733800" cy="822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800" b="1" dirty="0">
                <a:solidFill>
                  <a:srgbClr val="000099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行路难</a:t>
            </a:r>
            <a:r>
              <a:rPr lang="zh-CN" altLang="en-US" sz="4800" b="1" dirty="0">
                <a:latin typeface="TypeLand 康熙字典體試用版" pitchFamily="50" charset="-120"/>
                <a:ea typeface="TypeLand 康熙字典體試用版" pitchFamily="50" charset="-120"/>
              </a:rPr>
              <a:t> </a:t>
            </a:r>
            <a:r>
              <a:rPr lang="zh-CN" altLang="en-US" sz="3600" b="1" dirty="0">
                <a:latin typeface="TypeLand 康熙字典體試用版" pitchFamily="50" charset="-120"/>
                <a:ea typeface="TypeLand 康熙字典體試用版" pitchFamily="50" charset="-120"/>
              </a:rPr>
              <a:t>李白</a:t>
            </a:r>
            <a:endParaRPr lang="zh-CN" altLang="en-US" sz="3600" b="1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162050" y="1048385"/>
            <a:ext cx="8332470" cy="3536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zh-CN" altLang="en-US" sz="3200" b="1" dirty="0">
                <a:latin typeface="汉仪全唐诗简" pitchFamily="18" charset="-122"/>
                <a:ea typeface="汉仪全唐诗简" pitchFamily="18" charset="-122"/>
              </a:rPr>
              <a:t>金樽清酒斗十千，玉盘珍馐直万钱。</a:t>
            </a:r>
            <a:endParaRPr lang="zh-CN" altLang="en-US" sz="3200" b="1" dirty="0">
              <a:latin typeface="汉仪全唐诗简" pitchFamily="18" charset="-122"/>
              <a:ea typeface="汉仪全唐诗简" pitchFamily="18" charset="-122"/>
            </a:endParaRPr>
          </a:p>
          <a:p>
            <a:pPr lvl="0" algn="ctr" eaLnBrk="1" hangingPunct="1">
              <a:spcBef>
                <a:spcPct val="20000"/>
              </a:spcBef>
            </a:pPr>
            <a:r>
              <a:rPr lang="zh-CN" altLang="en-US" sz="3200" b="1" dirty="0">
                <a:latin typeface="汉仪全唐诗简" pitchFamily="18" charset="-122"/>
                <a:ea typeface="汉仪全唐诗简" pitchFamily="18" charset="-122"/>
              </a:rPr>
              <a:t>停杯投箸不能食，拔剑四顾心茫然。</a:t>
            </a:r>
            <a:endParaRPr lang="zh-CN" altLang="en-US" sz="3200" b="1" dirty="0">
              <a:latin typeface="汉仪全唐诗简" pitchFamily="18" charset="-122"/>
              <a:ea typeface="汉仪全唐诗简" pitchFamily="18" charset="-122"/>
            </a:endParaRPr>
          </a:p>
          <a:p>
            <a:pPr lvl="0" algn="ctr" eaLnBrk="1" hangingPunct="1">
              <a:spcBef>
                <a:spcPct val="20000"/>
              </a:spcBef>
            </a:pPr>
            <a:r>
              <a:rPr lang="zh-CN" altLang="en-US" sz="3200" b="1" dirty="0">
                <a:latin typeface="汉仪全唐诗简" pitchFamily="18" charset="-122"/>
                <a:ea typeface="汉仪全唐诗简" pitchFamily="18" charset="-122"/>
              </a:rPr>
              <a:t>欲渡黄河冰塞川，将登太行雪满山。</a:t>
            </a:r>
            <a:endParaRPr lang="zh-CN" altLang="en-US" sz="3200" b="1" dirty="0">
              <a:latin typeface="汉仪全唐诗简" pitchFamily="18" charset="-122"/>
              <a:ea typeface="汉仪全唐诗简" pitchFamily="18" charset="-122"/>
            </a:endParaRPr>
          </a:p>
          <a:p>
            <a:pPr lvl="0" algn="ctr" eaLnBrk="1" hangingPunct="1">
              <a:spcBef>
                <a:spcPct val="20000"/>
              </a:spcBef>
            </a:pPr>
            <a:r>
              <a:rPr lang="zh-CN" altLang="en-US" sz="3200" b="1" dirty="0">
                <a:latin typeface="汉仪全唐诗简" pitchFamily="18" charset="-122"/>
                <a:ea typeface="汉仪全唐诗简" pitchFamily="18" charset="-122"/>
              </a:rPr>
              <a:t>闲来垂钓碧溪上，忽复乘舟梦日边。</a:t>
            </a:r>
            <a:endParaRPr lang="zh-CN" altLang="en-US" sz="3200" b="1" dirty="0">
              <a:latin typeface="汉仪全唐诗简" pitchFamily="18" charset="-122"/>
              <a:ea typeface="汉仪全唐诗简" pitchFamily="18" charset="-122"/>
            </a:endParaRPr>
          </a:p>
          <a:p>
            <a:pPr lvl="0" algn="ctr" eaLnBrk="1" hangingPunct="1">
              <a:spcBef>
                <a:spcPct val="20000"/>
              </a:spcBef>
            </a:pPr>
            <a:r>
              <a:rPr lang="zh-CN" altLang="en-US" sz="3200" b="1" dirty="0">
                <a:latin typeface="汉仪全唐诗简" pitchFamily="18" charset="-122"/>
                <a:ea typeface="汉仪全唐诗简" pitchFamily="18" charset="-122"/>
              </a:rPr>
              <a:t>行路难，行路难，多歧路，今安在？</a:t>
            </a:r>
            <a:endParaRPr lang="zh-CN" altLang="en-US" sz="3200" b="1" dirty="0">
              <a:latin typeface="汉仪全唐诗简" pitchFamily="18" charset="-122"/>
              <a:ea typeface="汉仪全唐诗简" pitchFamily="18" charset="-122"/>
            </a:endParaRPr>
          </a:p>
          <a:p>
            <a:pPr lvl="0" algn="ctr" eaLnBrk="1" hangingPunct="1">
              <a:spcBef>
                <a:spcPct val="20000"/>
              </a:spcBef>
            </a:pPr>
            <a:r>
              <a:rPr lang="zh-CN" altLang="en-US" sz="3200" b="1" dirty="0">
                <a:latin typeface="汉仪全唐诗简" pitchFamily="18" charset="-122"/>
                <a:ea typeface="汉仪全唐诗简" pitchFamily="18" charset="-122"/>
              </a:rPr>
              <a:t>长风破浪会有时，直挂云帆济沧海。</a:t>
            </a:r>
            <a:endParaRPr lang="zh-CN" altLang="en-US" sz="3200" b="1" dirty="0">
              <a:latin typeface="汉仪全唐诗简" pitchFamily="18" charset="-122"/>
              <a:ea typeface="汉仪全唐诗简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占位符 39937"/>
          <p:cNvSpPr txBox="1"/>
          <p:nvPr/>
        </p:nvSpPr>
        <p:spPr>
          <a:xfrm>
            <a:off x="2180896" y="236483"/>
            <a:ext cx="7391400" cy="685800"/>
          </a:xfrm>
        </p:spPr>
        <p:txBody>
          <a:bodyPr/>
          <a:lstStyle>
            <a:lvl1pPr lvl="0">
              <a:defRPr sz="2800" kern="1200"/>
            </a:lvl1pPr>
            <a:lvl2pPr lvl="1">
              <a:defRPr sz="2400" kern="1200"/>
            </a:lvl2pPr>
            <a:lvl3pPr lvl="2">
              <a:defRPr sz="2000" kern="1200"/>
            </a:lvl3pPr>
            <a:lvl4pPr lvl="3">
              <a:defRPr sz="1800" kern="1200"/>
            </a:lvl4pPr>
            <a:lvl5pPr lvl="4">
              <a:defRPr sz="1800" kern="1200"/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ypeLand 康熙字典體試用版" pitchFamily="50" charset="-120"/>
                <a:ea typeface="TypeLand 康熙字典體試用版" pitchFamily="50" charset="-120"/>
              </a:rPr>
              <a:t>两首诗的相似之处与不同之处？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graphicFrame>
        <p:nvGraphicFramePr>
          <p:cNvPr id="29" name="表格 28"/>
          <p:cNvGraphicFramePr/>
          <p:nvPr/>
        </p:nvGraphicFramePr>
        <p:xfrm>
          <a:off x="1550276" y="914400"/>
          <a:ext cx="8991600" cy="5012055"/>
        </p:xfrm>
        <a:graphic>
          <a:graphicData uri="http://schemas.openxmlformats.org/drawingml/2006/table">
            <a:tbl>
              <a:tblPr/>
              <a:tblGrid>
                <a:gridCol w="1981200"/>
                <a:gridCol w="3505200"/>
                <a:gridCol w="3505200"/>
              </a:tblGrid>
              <a:tr h="121412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ea typeface="黑体" panose="02010609060101010101" pitchFamily="49" charset="-122"/>
                        </a:rPr>
                        <a:t>鲍照</a:t>
                      </a:r>
                      <a:r>
                        <a:rPr lang="en-US" altLang="zh-CN" b="1">
                          <a:ea typeface="黑体" panose="02010609060101010101" pitchFamily="49" charset="-122"/>
                        </a:rPr>
                        <a:t>《</a:t>
                      </a:r>
                      <a:r>
                        <a:rPr lang="zh-CN" altLang="en-US" b="1" dirty="0">
                          <a:ea typeface="黑体" panose="02010609060101010101" pitchFamily="49" charset="-122"/>
                        </a:rPr>
                        <a:t>拟行路难</a:t>
                      </a:r>
                      <a:r>
                        <a:rPr lang="en-US" altLang="zh-CN" b="1">
                          <a:ea typeface="黑体" panose="02010609060101010101" pitchFamily="49" charset="-122"/>
                        </a:rPr>
                        <a:t>》</a:t>
                      </a:r>
                      <a:endParaRPr lang="en-US" altLang="zh-CN" b="1"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ea typeface="黑体" panose="02010609060101010101" pitchFamily="49" charset="-122"/>
                        </a:rPr>
                        <a:t>李白</a:t>
                      </a:r>
                      <a:r>
                        <a:rPr lang="en-US" altLang="zh-CN" b="1">
                          <a:ea typeface="黑体" panose="02010609060101010101" pitchFamily="49" charset="-122"/>
                        </a:rPr>
                        <a:t>《</a:t>
                      </a:r>
                      <a:r>
                        <a:rPr lang="zh-CN" altLang="en-US" b="1" dirty="0">
                          <a:ea typeface="黑体" panose="02010609060101010101" pitchFamily="49" charset="-122"/>
                        </a:rPr>
                        <a:t>行路难</a:t>
                      </a:r>
                      <a:r>
                        <a:rPr lang="en-US" altLang="zh-CN" b="1">
                          <a:ea typeface="黑体" panose="02010609060101010101" pitchFamily="49" charset="-122"/>
                        </a:rPr>
                        <a:t>》</a:t>
                      </a:r>
                      <a:endParaRPr lang="en-US" altLang="zh-CN" b="1"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58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 dirty="0">
                          <a:ea typeface="黑体" panose="02010609060101010101" pitchFamily="49" charset="-122"/>
                        </a:rPr>
                        <a:t>读情感</a:t>
                      </a:r>
                      <a:endParaRPr lang="zh-CN" altLang="en-US" sz="3200" b="1" dirty="0"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ea typeface="黑体" panose="02010609060101010101" pitchFamily="49" charset="-122"/>
                        </a:rPr>
                        <a:t>读诗中的诗人</a:t>
                      </a:r>
                      <a:endParaRPr lang="zh-CN" altLang="en-US" b="1" dirty="0"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 dirty="0">
                          <a:ea typeface="黑体" panose="02010609060101010101" pitchFamily="49" charset="-122"/>
                        </a:rPr>
                        <a:t>读现实中的诗人</a:t>
                      </a:r>
                      <a:endParaRPr lang="zh-CN" altLang="en-US" sz="3200" b="1" dirty="0"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67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 dirty="0">
                          <a:solidFill>
                            <a:schemeClr val="bg1"/>
                          </a:solidFill>
                          <a:ea typeface="黑体" panose="02010609060101010101" pitchFamily="49" charset="-122"/>
                        </a:rPr>
                        <a:t>读时代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文本框 39964"/>
          <p:cNvSpPr txBox="1"/>
          <p:nvPr/>
        </p:nvSpPr>
        <p:spPr>
          <a:xfrm>
            <a:off x="4511599" y="2194983"/>
            <a:ext cx="591185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愁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eaLnBrk="1" hangingPunct="1"/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" name="文本框 39966"/>
          <p:cNvSpPr txBox="1"/>
          <p:nvPr/>
        </p:nvSpPr>
        <p:spPr>
          <a:xfrm>
            <a:off x="7706601" y="2130425"/>
            <a:ext cx="21494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愁、失意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eaLnBrk="1" hangingPunct="1"/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2" name="文本框 39967"/>
          <p:cNvSpPr txBox="1"/>
          <p:nvPr/>
        </p:nvSpPr>
        <p:spPr>
          <a:xfrm>
            <a:off x="3607676" y="2895600"/>
            <a:ext cx="3581400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满腹愁绪，无处宣泄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eaLnBrk="1" hangingPunct="1"/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3" name="文本框 39968"/>
          <p:cNvSpPr txBox="1"/>
          <p:nvPr/>
        </p:nvSpPr>
        <p:spPr>
          <a:xfrm>
            <a:off x="7189076" y="2819400"/>
            <a:ext cx="33528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满腹愁绪，但潇洒自如，乐观积极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eaLnBrk="1" hangingPunct="1"/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" name="文本框 39969"/>
          <p:cNvSpPr txBox="1"/>
          <p:nvPr/>
        </p:nvSpPr>
        <p:spPr>
          <a:xfrm>
            <a:off x="4217276" y="3886200"/>
            <a:ext cx="2057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怀才不遇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eaLnBrk="1" hangingPunct="1"/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5" name="文本框 39970"/>
          <p:cNvSpPr txBox="1"/>
          <p:nvPr/>
        </p:nvSpPr>
        <p:spPr>
          <a:xfrm>
            <a:off x="7798676" y="3810000"/>
            <a:ext cx="1828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怀才不遇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eaLnBrk="1" hangingPunct="1"/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" name="文本框 39971"/>
          <p:cNvSpPr txBox="1"/>
          <p:nvPr/>
        </p:nvSpPr>
        <p:spPr>
          <a:xfrm>
            <a:off x="3683876" y="4800600"/>
            <a:ext cx="3444875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魏晋的门阀制度压制了人才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eaLnBrk="1" hangingPunct="1"/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文本框 39972"/>
          <p:cNvSpPr txBox="1"/>
          <p:nvPr/>
        </p:nvSpPr>
        <p:spPr>
          <a:xfrm>
            <a:off x="7036676" y="4846638"/>
            <a:ext cx="35052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唐代开明的思想和繁盛让人充满希望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eaLnBrk="1" hangingPunct="1"/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600" y="234633"/>
            <a:ext cx="4994275" cy="623570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022475" algn="l"/>
              </a:tabLst>
            </a:pPr>
            <a:r>
              <a:rPr sz="4000" b="1" spc="15" dirty="0">
                <a:latin typeface="微软雅黑" panose="020B0503020204020204" charset="-122"/>
                <a:ea typeface="微软雅黑" panose="020B0503020204020204" charset="-122"/>
              </a:rPr>
              <a:t>题解</a:t>
            </a:r>
            <a:r>
              <a:rPr lang="zh-CN" sz="4000" b="1" spc="15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sz="4000" b="1" spc="1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840" y="767080"/>
            <a:ext cx="8928382" cy="332656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700" marR="5080" indent="1130300" algn="just">
              <a:lnSpc>
                <a:spcPct val="130000"/>
              </a:lnSpc>
              <a:spcBef>
                <a:spcPts val="95"/>
              </a:spcBef>
            </a:pPr>
            <a:r>
              <a:rPr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“行路难”是乐府杂曲，本为汉代歌谣，后擅长音乐的晋人袁山松改变其音调，创制新词，流行一时，号为一绝。《乐府解题》记：“《行路难》备言</a:t>
            </a:r>
            <a:r>
              <a:rPr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世路艰难及离别悲伤</a:t>
            </a:r>
            <a:r>
              <a:rPr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之意。”“</a:t>
            </a:r>
            <a:r>
              <a:rPr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每因酒酣而歌之，听者莫不</a:t>
            </a:r>
            <a:r>
              <a:rPr sz="280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流涕</a:t>
            </a:r>
            <a:r>
              <a:rPr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。”</a:t>
            </a:r>
            <a:endParaRPr 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indent="1130300" algn="just">
              <a:lnSpc>
                <a:spcPct val="130000"/>
              </a:lnSpc>
              <a:spcBef>
                <a:spcPts val="95"/>
              </a:spcBef>
            </a:pPr>
            <a:r>
              <a:rPr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有些学习和模拟汉魏乐府的作品的题前多冠以一“</a:t>
            </a:r>
            <a:r>
              <a:rPr sz="280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</a:t>
            </a:r>
            <a:r>
              <a:rPr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”或“</a:t>
            </a:r>
            <a:r>
              <a:rPr sz="280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拟</a:t>
            </a:r>
            <a:r>
              <a:rPr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”字，以表示是</a:t>
            </a:r>
            <a:r>
              <a:rPr sz="280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学习或模拟</a:t>
            </a:r>
            <a:r>
              <a:rPr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之作</a:t>
            </a:r>
            <a:r>
              <a:rPr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7"/>
          <p:cNvSpPr>
            <a:spLocks noChangeArrowheads="1"/>
          </p:cNvSpPr>
          <p:nvPr/>
        </p:nvSpPr>
        <p:spPr bwMode="auto">
          <a:xfrm>
            <a:off x="5043069" y="3457316"/>
            <a:ext cx="5712091" cy="2260077"/>
          </a:xfrm>
          <a:prstGeom prst="rect">
            <a:avLst/>
          </a:prstGeom>
          <a:noFill/>
          <a:ln>
            <a:solidFill>
              <a:srgbClr val="4F6A9E"/>
            </a:solidFill>
          </a:ln>
        </p:spPr>
        <p:txBody>
          <a:bodyPr lIns="121884" tIns="60942" rIns="121884" bIns="60942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46"/>
          <p:cNvSpPr>
            <a:spLocks noChangeAspect="1" noChangeArrowheads="1"/>
          </p:cNvSpPr>
          <p:nvPr/>
        </p:nvSpPr>
        <p:spPr bwMode="auto">
          <a:xfrm>
            <a:off x="1533921" y="3457316"/>
            <a:ext cx="3388529" cy="2260077"/>
          </a:xfrm>
          <a:prstGeom prst="rect">
            <a:avLst/>
          </a:prstGeom>
          <a:blipFill dpi="0" rotWithShape="1">
            <a:blip r:embed="rId1" cstate="email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21884" tIns="60942" rIns="121884" bIns="60942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47"/>
          <p:cNvSpPr>
            <a:spLocks noChangeAspect="1" noChangeArrowheads="1"/>
          </p:cNvSpPr>
          <p:nvPr/>
        </p:nvSpPr>
        <p:spPr bwMode="auto">
          <a:xfrm>
            <a:off x="3887638" y="1105184"/>
            <a:ext cx="3385353" cy="2258490"/>
          </a:xfrm>
          <a:prstGeom prst="rect">
            <a:avLst/>
          </a:pr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txBody>
          <a:bodyPr lIns="121884" tIns="60942" rIns="121884" bIns="60942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533919" y="1103599"/>
            <a:ext cx="2260077" cy="2260077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lIns="121884" tIns="60942" rIns="121884" bIns="60942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59"/>
          <p:cNvSpPr>
            <a:spLocks noChangeAspect="1" noChangeArrowheads="1"/>
          </p:cNvSpPr>
          <p:nvPr/>
        </p:nvSpPr>
        <p:spPr bwMode="auto">
          <a:xfrm>
            <a:off x="7366631" y="1103599"/>
            <a:ext cx="3388528" cy="2260077"/>
          </a:xfrm>
          <a:prstGeom prst="rect">
            <a:avLst/>
          </a:prstGeom>
          <a:blipFill dpi="0" rotWithShape="1">
            <a:blip r:embed="rId4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txBody>
          <a:bodyPr lIns="121884" tIns="60942" rIns="121884" bIns="60942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57"/>
          <p:cNvSpPr>
            <a:spLocks noChangeArrowheads="1"/>
          </p:cNvSpPr>
          <p:nvPr/>
        </p:nvSpPr>
        <p:spPr bwMode="auto">
          <a:xfrm>
            <a:off x="1656258" y="1173694"/>
            <a:ext cx="2143232" cy="167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121884" tIns="60942" rIns="121884" bIns="6094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lvl="0" eaLnBrk="1" hangingPunct="1">
              <a:spcBef>
                <a:spcPct val="40000"/>
              </a:spcBef>
              <a:buNone/>
            </a:pPr>
            <a:r>
              <a:rPr lang="zh-CN" altLang="en-US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唐代李白对鲍照的</a:t>
            </a:r>
            <a:r>
              <a:rPr lang="en-US" altLang="zh-CN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《</a:t>
            </a:r>
            <a:r>
              <a:rPr lang="zh-CN" altLang="en-US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拟行路难</a:t>
            </a:r>
            <a:r>
              <a:rPr lang="en-US" altLang="zh-CN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》</a:t>
            </a:r>
            <a:r>
              <a:rPr lang="zh-CN" altLang="en-US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情有独钟</a:t>
            </a:r>
            <a:endParaRPr lang="zh-CN" altLang="en-US" dirty="0">
              <a:solidFill>
                <a:srgbClr val="A50021"/>
              </a:solidFill>
              <a:latin typeface="汉仪全唐诗简" pitchFamily="18" charset="-122"/>
              <a:ea typeface="汉仪全唐诗简" pitchFamily="18" charset="-122"/>
            </a:endParaRPr>
          </a:p>
        </p:txBody>
      </p:sp>
      <p:sp>
        <p:nvSpPr>
          <p:cNvPr id="16" name="矩形 45"/>
          <p:cNvSpPr>
            <a:spLocks noChangeArrowheads="1"/>
          </p:cNvSpPr>
          <p:nvPr/>
        </p:nvSpPr>
        <p:spPr bwMode="auto">
          <a:xfrm>
            <a:off x="5071047" y="3506676"/>
            <a:ext cx="5403888" cy="207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121884" tIns="60942" rIns="121884" bIns="6094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lvl="0" eaLnBrk="1" hangingPunct="1">
              <a:spcBef>
                <a:spcPct val="40000"/>
              </a:spcBef>
              <a:buNone/>
            </a:pPr>
            <a:r>
              <a:rPr lang="zh-CN" altLang="en-US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他的</a:t>
            </a:r>
            <a:r>
              <a:rPr lang="en-US" altLang="zh-CN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《</a:t>
            </a:r>
            <a:r>
              <a:rPr lang="zh-CN" altLang="en-US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行路难</a:t>
            </a:r>
            <a:r>
              <a:rPr lang="en-US" altLang="zh-CN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》《</a:t>
            </a:r>
            <a:r>
              <a:rPr lang="zh-CN" altLang="en-US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将进酒</a:t>
            </a:r>
            <a:r>
              <a:rPr lang="en-US" altLang="zh-CN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》</a:t>
            </a:r>
            <a:r>
              <a:rPr lang="zh-CN" altLang="en-US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等乐府诗也写“愁”，但感情的跌宕起伏，有愁但力图突破愁的束缚，从内容到形式都体现出对鲍照诗的继承。</a:t>
            </a:r>
            <a:endParaRPr lang="zh-CN" altLang="en-US" b="1" dirty="0">
              <a:solidFill>
                <a:srgbClr val="A50021"/>
              </a:solidFill>
              <a:latin typeface="汉仪全唐诗简" pitchFamily="18" charset="-122"/>
              <a:ea typeface="汉仪全唐诗简" pitchFamily="18" charset="-122"/>
            </a:endParaRPr>
          </a:p>
        </p:txBody>
      </p:sp>
      <p:pic>
        <p:nvPicPr>
          <p:cNvPr id="17" name="图片 16" descr="新底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1396915" y="2110797"/>
            <a:ext cx="3653166" cy="8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 autoUpdateAnimBg="0"/>
      <p:bldP spid="10" grpId="0" bldLvl="0" animBg="1" autoUpdateAnimBg="0"/>
      <p:bldP spid="11" grpId="0" bldLvl="0" animBg="1"/>
      <p:bldP spid="12" grpId="0" bldLvl="0" animBg="1" autoUpdateAnimBg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47437" y="614457"/>
            <a:ext cx="2390223" cy="2873810"/>
          </a:xfrm>
          <a:prstGeom prst="rect">
            <a:avLst/>
          </a:prstGeom>
          <a:blipFill>
            <a:blip r:embed="rId1" cstate="email">
              <a:grayscl/>
            </a:blip>
            <a:stretch>
              <a:fillRect/>
            </a:stretch>
          </a:blipFill>
          <a:ln w="19050" cap="flat">
            <a:noFill/>
            <a:prstDash val="solid"/>
            <a:miter lim="800000"/>
          </a:ln>
          <a:effectLst/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7962010" y="3429000"/>
            <a:ext cx="3247273" cy="2388634"/>
          </a:xfrm>
          <a:prstGeom prst="rect">
            <a:avLst/>
          </a:prstGeom>
          <a:blipFill>
            <a:blip r:embed="rId2" cstate="email">
              <a:grayscl/>
            </a:blip>
            <a:stretch>
              <a:fillRect/>
            </a:stretch>
          </a:blipFill>
          <a:ln w="19050" cap="flat">
            <a:noFill/>
            <a:prstDash val="solid"/>
            <a:miter lim="800000"/>
          </a:ln>
          <a:effectLst/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Rectangle 2"/>
          <p:cNvSpPr/>
          <p:nvPr/>
        </p:nvSpPr>
        <p:spPr>
          <a:xfrm>
            <a:off x="3214337" y="1311452"/>
            <a:ext cx="8124223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altLang="zh-CN" sz="2800" dirty="0">
                <a:latin typeface="汉仪全唐诗简" pitchFamily="18" charset="-122"/>
                <a:ea typeface="汉仪全唐诗简" pitchFamily="18" charset="-122"/>
              </a:rPr>
              <a:t>    </a:t>
            </a:r>
            <a:r>
              <a:rPr lang="zh-CN" altLang="en-US" sz="2800" b="1" dirty="0">
                <a:latin typeface="汉仪全唐诗简" pitchFamily="18" charset="-122"/>
                <a:ea typeface="汉仪全唐诗简" pitchFamily="18" charset="-122"/>
              </a:rPr>
              <a:t>鲍照的</a:t>
            </a:r>
            <a:r>
              <a:rPr lang="en-US" altLang="zh-CN" sz="2800" b="1" dirty="0">
                <a:latin typeface="汉仪全唐诗简" pitchFamily="18" charset="-122"/>
                <a:ea typeface="汉仪全唐诗简" pitchFamily="18" charset="-122"/>
              </a:rPr>
              <a:t>《</a:t>
            </a:r>
            <a:r>
              <a:rPr lang="zh-CN" altLang="en-US" sz="2800" b="1" dirty="0">
                <a:latin typeface="汉仪全唐诗简" pitchFamily="18" charset="-122"/>
                <a:ea typeface="汉仪全唐诗简" pitchFamily="18" charset="-122"/>
              </a:rPr>
              <a:t>拟行路难</a:t>
            </a:r>
            <a:r>
              <a:rPr lang="en-US" altLang="zh-CN" sz="2800" b="1" dirty="0">
                <a:latin typeface="汉仪全唐诗简" pitchFamily="18" charset="-122"/>
                <a:ea typeface="汉仪全唐诗简" pitchFamily="18" charset="-122"/>
              </a:rPr>
              <a:t>》</a:t>
            </a:r>
            <a:r>
              <a:rPr lang="zh-CN" altLang="en-US" sz="2800" b="1" dirty="0">
                <a:latin typeface="汉仪全唐诗简" pitchFamily="18" charset="-122"/>
                <a:ea typeface="汉仪全唐诗简" pitchFamily="18" charset="-122"/>
              </a:rPr>
              <a:t>对李白的</a:t>
            </a:r>
            <a:r>
              <a:rPr lang="en-US" altLang="zh-CN" sz="2800" b="1" dirty="0">
                <a:latin typeface="汉仪全唐诗简" pitchFamily="18" charset="-122"/>
                <a:ea typeface="汉仪全唐诗简" pitchFamily="18" charset="-122"/>
              </a:rPr>
              <a:t>《</a:t>
            </a:r>
            <a:r>
              <a:rPr lang="zh-CN" altLang="en-US" sz="2800" b="1" dirty="0">
                <a:latin typeface="汉仪全唐诗简" pitchFamily="18" charset="-122"/>
                <a:ea typeface="汉仪全唐诗简" pitchFamily="18" charset="-122"/>
              </a:rPr>
              <a:t>行路难</a:t>
            </a:r>
            <a:r>
              <a:rPr lang="en-US" altLang="zh-CN" sz="2800" b="1" dirty="0">
                <a:latin typeface="汉仪全唐诗简" pitchFamily="18" charset="-122"/>
                <a:ea typeface="汉仪全唐诗简" pitchFamily="18" charset="-122"/>
              </a:rPr>
              <a:t>》</a:t>
            </a:r>
            <a:r>
              <a:rPr lang="zh-CN" altLang="en-US" sz="2800" b="1" dirty="0">
                <a:latin typeface="汉仪全唐诗简" pitchFamily="18" charset="-122"/>
                <a:ea typeface="汉仪全唐诗简" pitchFamily="18" charset="-122"/>
              </a:rPr>
              <a:t>很有影响。</a:t>
            </a:r>
            <a:r>
              <a:rPr lang="zh-CN" altLang="en-US" sz="2800" b="1" u="sng" dirty="0">
                <a:solidFill>
                  <a:srgbClr val="000099"/>
                </a:solidFill>
                <a:latin typeface="汉仪全唐诗简" pitchFamily="18" charset="-122"/>
                <a:ea typeface="汉仪全唐诗简" pitchFamily="18" charset="-122"/>
              </a:rPr>
              <a:t>从思想内容来看</a:t>
            </a:r>
            <a:r>
              <a:rPr lang="zh-CN" altLang="en-US" sz="2800" b="1" dirty="0">
                <a:solidFill>
                  <a:srgbClr val="000099"/>
                </a:solidFill>
                <a:latin typeface="汉仪全唐诗简" pitchFamily="18" charset="-122"/>
                <a:ea typeface="汉仪全唐诗简" pitchFamily="18" charset="-122"/>
              </a:rPr>
              <a:t>，</a:t>
            </a:r>
            <a:r>
              <a:rPr lang="zh-CN" altLang="en-US" sz="2800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都是写怀才不遇的悲愤不平的感情。</a:t>
            </a:r>
            <a:endParaRPr lang="zh-CN" altLang="en-US" sz="2800" b="1" dirty="0">
              <a:solidFill>
                <a:srgbClr val="A50021"/>
              </a:solidFill>
              <a:latin typeface="汉仪全唐诗简" pitchFamily="18" charset="-122"/>
              <a:ea typeface="汉仪全唐诗简" pitchFamily="18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82717" y="3547847"/>
            <a:ext cx="66612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2800" b="1" u="sng" dirty="0">
                <a:solidFill>
                  <a:srgbClr val="000099"/>
                </a:solidFill>
                <a:latin typeface="汉仪全唐诗简" pitchFamily="18" charset="-122"/>
                <a:ea typeface="汉仪全唐诗简" pitchFamily="18" charset="-122"/>
              </a:rPr>
              <a:t>从语言风格来讲，</a:t>
            </a:r>
            <a:r>
              <a:rPr lang="zh-CN" altLang="en-US" sz="2800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都得力于汉乐府的影响。语言质朴，用近乎口语的文字表现深邃的诗意。全诗气势连贯，笔力酣畅淋漓、跳荡雄肆。</a:t>
            </a:r>
            <a:endParaRPr lang="zh-CN" altLang="en-US" sz="2800" b="1" dirty="0">
              <a:solidFill>
                <a:srgbClr val="A50021"/>
              </a:solidFill>
              <a:latin typeface="汉仪全唐诗简" pitchFamily="18" charset="-122"/>
              <a:ea typeface="汉仪全唐诗简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5375" y="701204"/>
            <a:ext cx="66830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《破阵子》</a:t>
            </a:r>
            <a:endParaRPr lang="en-US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kern="100" dirty="0">
                <a:latin typeface="+mn-ea"/>
                <a:cs typeface="Times New Roman" panose="02020603050405020304" pitchFamily="18" charset="0"/>
              </a:rPr>
              <a:t>                    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——</a:t>
            </a:r>
            <a:r>
              <a:rPr lang="zh-CN" altLang="en-US" sz="3200" kern="100" dirty="0">
                <a:effectLst/>
                <a:latin typeface="+mn-ea"/>
                <a:cs typeface="Times New Roman" panose="02020603050405020304" pitchFamily="18" charset="0"/>
              </a:rPr>
              <a:t>南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宋·辛弃疾</a:t>
            </a:r>
            <a:endParaRPr lang="en-US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醉里挑灯看剑，梦回吹角连营。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八百里分麾下灸，五十弦翻塞外声。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沙场点秋兵。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马作的卢飞快，弓如霹雳弦惊。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了却君王天下事，嬴得生前身后名。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可怜白发生！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301413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90086" y="508305"/>
            <a:ext cx="8906932" cy="396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《望江南·超然台作》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                                        ——</a:t>
            </a:r>
            <a:r>
              <a:rPr lang="zh-CN" altLang="en-US" sz="3200" kern="100" dirty="0">
                <a:effectLst/>
                <a:latin typeface="+mn-ea"/>
                <a:cs typeface="Times New Roman" panose="02020603050405020304" pitchFamily="18" charset="0"/>
              </a:rPr>
              <a:t>北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宋·苏轼</a:t>
            </a:r>
            <a:endParaRPr lang="en-US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4500"/>
              </a:lnSpc>
            </a:pP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4500"/>
              </a:lnSpc>
            </a:pP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春未老，风细柳斜针。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4500"/>
              </a:lnSpc>
            </a:pP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试上超然台上望，半壕春水一城花，烟雨暗千家。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4500"/>
              </a:lnSpc>
            </a:pP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寒食后，酒醒却咨嗟。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4500"/>
              </a:lnSpc>
            </a:pP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休对故人思故国，且将新火试新茶，诗酒趁年华。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360安全浏览器下载\2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25399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28534" y="1006957"/>
            <a:ext cx="7416800" cy="3581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600"/>
              </a:lnSpc>
            </a:pPr>
            <a:r>
              <a:rPr lang="en-US" altLang="zh-CN" sz="3200" kern="100" dirty="0">
                <a:effectLst/>
                <a:latin typeface="+mn-ea"/>
                <a:cs typeface="Times New Roman" panose="02020603050405020304" pitchFamily="18" charset="0"/>
              </a:rPr>
              <a:t>                 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《自嘲》 </a:t>
            </a:r>
            <a:endParaRPr lang="en-US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4600"/>
              </a:lnSpc>
            </a:pPr>
            <a:r>
              <a:rPr lang="en-US" altLang="zh-CN" sz="3200" kern="100" dirty="0">
                <a:latin typeface="+mn-ea"/>
                <a:cs typeface="Times New Roman" panose="02020603050405020304" pitchFamily="18" charset="0"/>
              </a:rPr>
              <a:t>                           ——</a:t>
            </a:r>
            <a:r>
              <a:rPr lang="zh-CN" altLang="en-US" sz="3200" kern="100" dirty="0">
                <a:latin typeface="+mn-ea"/>
                <a:cs typeface="Times New Roman" panose="02020603050405020304" pitchFamily="18" charset="0"/>
              </a:rPr>
              <a:t>南</a:t>
            </a: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宋·陆游 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4600"/>
              </a:lnSpc>
            </a:pP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少读诗书陋汉唐，莫年身世寄农桑。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4600"/>
              </a:lnSpc>
            </a:pP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骑驴两脚欲到地，爱酒一樽常在旁。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4600"/>
              </a:lnSpc>
            </a:pP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老去形容虽变改，醉来意气尚轩昂。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4600"/>
              </a:lnSpc>
            </a:pPr>
            <a:r>
              <a:rPr lang="zh-CN" altLang="zh-CN" sz="3200" kern="100" dirty="0">
                <a:effectLst/>
                <a:latin typeface="+mn-ea"/>
                <a:cs typeface="Times New Roman" panose="02020603050405020304" pitchFamily="18" charset="0"/>
              </a:rPr>
              <a:t>太行王屋何由动，堪笑愚公不自量。</a:t>
            </a:r>
            <a:endParaRPr lang="zh-CN" altLang="zh-CN" sz="3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istrator\Desktop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3691467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4"/>
          <p:cNvSpPr txBox="1"/>
          <p:nvPr>
            <p:custDataLst>
              <p:tags r:id="rId1"/>
            </p:custDataLst>
          </p:nvPr>
        </p:nvSpPr>
        <p:spPr>
          <a:xfrm>
            <a:off x="2863850" y="1904365"/>
            <a:ext cx="6009640" cy="1106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rgbClr val="2F3F5D"/>
                </a:solidFill>
                <a:cs typeface="+mn-ea"/>
                <a:sym typeface="+mn-lt"/>
              </a:rPr>
              <a:t>感谢聆听！</a:t>
            </a:r>
            <a:endParaRPr lang="zh-CN" altLang="en-US" sz="6600" dirty="0">
              <a:solidFill>
                <a:srgbClr val="2F3F5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3940" y="971550"/>
            <a:ext cx="6805295" cy="170643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 marR="5080">
              <a:lnSpc>
                <a:spcPct val="131000"/>
              </a:lnSpc>
              <a:spcBef>
                <a:spcPts val="90"/>
              </a:spcBef>
            </a:pPr>
            <a:r>
              <a:rPr sz="4400" spc="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白也诗无敌，飘然思不群。 </a:t>
            </a:r>
            <a:endParaRPr sz="4400" spc="3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31000"/>
              </a:lnSpc>
              <a:spcBef>
                <a:spcPts val="90"/>
              </a:spcBef>
            </a:pPr>
            <a:r>
              <a:rPr sz="4400" spc="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清新庾开府，俊逸</a:t>
            </a:r>
            <a:r>
              <a:rPr sz="4400" spc="3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鲍参军</a:t>
            </a:r>
            <a:r>
              <a:rPr sz="4400" spc="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4400" spc="3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5215" y="3118485"/>
            <a:ext cx="6456680" cy="62166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spc="-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——杜甫《春日忆李白》</a:t>
            </a:r>
            <a:endParaRPr sz="4000" spc="-1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2037043"/>
            <a:ext cx="2532451" cy="24705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5048" y="2458841"/>
            <a:ext cx="1015663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rgbClr val="2F3F5D"/>
                </a:solidFill>
                <a:latin typeface="腾祥铁山楷书简" panose="01010104010101010101" pitchFamily="2" charset="-122"/>
                <a:ea typeface="腾祥铁山楷书简" panose="01010104010101010101" pitchFamily="2" charset="-122"/>
              </a:defRPr>
            </a:lvl1pPr>
          </a:lstStyle>
          <a:p>
            <a:r>
              <a:rPr lang="zh-CN" altLang="en-US" sz="5400" dirty="0">
                <a:solidFill>
                  <a:schemeClr val="bg1"/>
                </a:solidFill>
                <a:latin typeface="青鸟华光简隶变" pitchFamily="2" charset="-122"/>
                <a:ea typeface="青鸟华光简隶变" pitchFamily="2" charset="-122"/>
                <a:cs typeface="+mn-ea"/>
                <a:sym typeface="+mn-lt"/>
              </a:rPr>
              <a:t>鲍照</a:t>
            </a:r>
            <a:endParaRPr lang="zh-CN" altLang="en-US" sz="5400" dirty="0">
              <a:solidFill>
                <a:schemeClr val="bg1"/>
              </a:solidFill>
              <a:latin typeface="青鸟华光简隶变" pitchFamily="2" charset="-122"/>
              <a:ea typeface="青鸟华光简隶变" pitchFamily="2" charset="-122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80686" y="0"/>
            <a:ext cx="2408648" cy="726542"/>
            <a:chOff x="4521210" y="1533298"/>
            <a:chExt cx="2408648" cy="726542"/>
          </a:xfrm>
        </p:grpSpPr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4521210" y="1533298"/>
              <a:ext cx="486251" cy="604602"/>
              <a:chOff x="3727" y="2028"/>
              <a:chExt cx="549" cy="719"/>
            </a:xfrm>
            <a:solidFill>
              <a:srgbClr val="2B3A56"/>
            </a:solidFill>
          </p:grpSpPr>
          <p:sp>
            <p:nvSpPr>
              <p:cNvPr id="12" name="Freeform 5"/>
              <p:cNvSpPr/>
              <p:nvPr/>
            </p:nvSpPr>
            <p:spPr bwMode="auto">
              <a:xfrm>
                <a:off x="3727" y="2557"/>
                <a:ext cx="519" cy="190"/>
              </a:xfrm>
              <a:custGeom>
                <a:avLst/>
                <a:gdLst>
                  <a:gd name="T0" fmla="*/ 84 w 138"/>
                  <a:gd name="T1" fmla="*/ 11 h 51"/>
                  <a:gd name="T2" fmla="*/ 84 w 138"/>
                  <a:gd name="T3" fmla="*/ 19 h 51"/>
                  <a:gd name="T4" fmla="*/ 111 w 138"/>
                  <a:gd name="T5" fmla="*/ 0 h 51"/>
                  <a:gd name="T6" fmla="*/ 138 w 138"/>
                  <a:gd name="T7" fmla="*/ 2 h 51"/>
                  <a:gd name="T8" fmla="*/ 105 w 138"/>
                  <a:gd name="T9" fmla="*/ 43 h 51"/>
                  <a:gd name="T10" fmla="*/ 43 w 138"/>
                  <a:gd name="T11" fmla="*/ 50 h 51"/>
                  <a:gd name="T12" fmla="*/ 3 w 138"/>
                  <a:gd name="T13" fmla="*/ 13 h 51"/>
                  <a:gd name="T14" fmla="*/ 78 w 138"/>
                  <a:gd name="T15" fmla="*/ 21 h 51"/>
                  <a:gd name="T16" fmla="*/ 78 w 138"/>
                  <a:gd name="T17" fmla="*/ 10 h 51"/>
                  <a:gd name="T18" fmla="*/ 84 w 138"/>
                  <a:gd name="T19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51">
                    <a:moveTo>
                      <a:pt x="84" y="11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6" y="15"/>
                      <a:pt x="105" y="9"/>
                      <a:pt x="111" y="0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132" y="22"/>
                      <a:pt x="121" y="40"/>
                      <a:pt x="105" y="43"/>
                    </a:cubicBezTo>
                    <a:cubicBezTo>
                      <a:pt x="85" y="48"/>
                      <a:pt x="62" y="49"/>
                      <a:pt x="43" y="50"/>
                    </a:cubicBezTo>
                    <a:cubicBezTo>
                      <a:pt x="18" y="51"/>
                      <a:pt x="0" y="30"/>
                      <a:pt x="3" y="13"/>
                    </a:cubicBezTo>
                    <a:cubicBezTo>
                      <a:pt x="30" y="23"/>
                      <a:pt x="57" y="26"/>
                      <a:pt x="78" y="21"/>
                    </a:cubicBezTo>
                    <a:cubicBezTo>
                      <a:pt x="78" y="10"/>
                      <a:pt x="78" y="10"/>
                      <a:pt x="78" y="10"/>
                    </a:cubicBezTo>
                    <a:lnTo>
                      <a:pt x="8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600">
                  <a:latin typeface="TypeLand 康熙字典體試用版" pitchFamily="50" charset="-120"/>
                  <a:ea typeface="TypeLand 康熙字典體試用版" pitchFamily="50" charset="-120"/>
                  <a:cs typeface="+mn-ea"/>
                  <a:sym typeface="+mn-lt"/>
                </a:endParaRPr>
              </a:p>
            </p:txBody>
          </p:sp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3941" y="2028"/>
                <a:ext cx="335" cy="525"/>
              </a:xfrm>
              <a:custGeom>
                <a:avLst/>
                <a:gdLst>
                  <a:gd name="T0" fmla="*/ 4 w 89"/>
                  <a:gd name="T1" fmla="*/ 48 h 141"/>
                  <a:gd name="T2" fmla="*/ 41 w 89"/>
                  <a:gd name="T3" fmla="*/ 0 h 141"/>
                  <a:gd name="T4" fmla="*/ 69 w 89"/>
                  <a:gd name="T5" fmla="*/ 20 h 141"/>
                  <a:gd name="T6" fmla="*/ 15 w 89"/>
                  <a:gd name="T7" fmla="*/ 68 h 141"/>
                  <a:gd name="T8" fmla="*/ 3 w 89"/>
                  <a:gd name="T9" fmla="*/ 60 h 141"/>
                  <a:gd name="T10" fmla="*/ 4 w 89"/>
                  <a:gd name="T11" fmla="*/ 48 h 141"/>
                  <a:gd name="T12" fmla="*/ 72 w 89"/>
                  <a:gd name="T13" fmla="*/ 22 h 141"/>
                  <a:gd name="T14" fmla="*/ 19 w 89"/>
                  <a:gd name="T15" fmla="*/ 68 h 141"/>
                  <a:gd name="T16" fmla="*/ 27 w 89"/>
                  <a:gd name="T17" fmla="*/ 88 h 141"/>
                  <a:gd name="T18" fmla="*/ 83 w 89"/>
                  <a:gd name="T19" fmla="*/ 55 h 141"/>
                  <a:gd name="T20" fmla="*/ 72 w 89"/>
                  <a:gd name="T21" fmla="*/ 22 h 141"/>
                  <a:gd name="T22" fmla="*/ 83 w 89"/>
                  <a:gd name="T23" fmla="*/ 59 h 141"/>
                  <a:gd name="T24" fmla="*/ 29 w 89"/>
                  <a:gd name="T25" fmla="*/ 91 h 141"/>
                  <a:gd name="T26" fmla="*/ 29 w 89"/>
                  <a:gd name="T27" fmla="*/ 107 h 141"/>
                  <a:gd name="T28" fmla="*/ 89 w 89"/>
                  <a:gd name="T29" fmla="*/ 87 h 141"/>
                  <a:gd name="T30" fmla="*/ 83 w 89"/>
                  <a:gd name="T31" fmla="*/ 59 h 141"/>
                  <a:gd name="T32" fmla="*/ 88 w 89"/>
                  <a:gd name="T33" fmla="*/ 90 h 141"/>
                  <a:gd name="T34" fmla="*/ 86 w 89"/>
                  <a:gd name="T35" fmla="*/ 111 h 141"/>
                  <a:gd name="T36" fmla="*/ 31 w 89"/>
                  <a:gd name="T37" fmla="*/ 121 h 141"/>
                  <a:gd name="T38" fmla="*/ 30 w 89"/>
                  <a:gd name="T39" fmla="*/ 109 h 141"/>
                  <a:gd name="T40" fmla="*/ 88 w 89"/>
                  <a:gd name="T41" fmla="*/ 90 h 141"/>
                  <a:gd name="T42" fmla="*/ 85 w 89"/>
                  <a:gd name="T43" fmla="*/ 114 h 141"/>
                  <a:gd name="T44" fmla="*/ 31 w 89"/>
                  <a:gd name="T45" fmla="*/ 124 h 141"/>
                  <a:gd name="T46" fmla="*/ 29 w 89"/>
                  <a:gd name="T47" fmla="*/ 138 h 141"/>
                  <a:gd name="T48" fmla="*/ 86 w 89"/>
                  <a:gd name="T49" fmla="*/ 141 h 141"/>
                  <a:gd name="T50" fmla="*/ 85 w 89"/>
                  <a:gd name="T51" fmla="*/ 11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" h="141">
                    <a:moveTo>
                      <a:pt x="4" y="48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44" y="15"/>
                      <a:pt x="53" y="22"/>
                      <a:pt x="69" y="20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9" y="67"/>
                      <a:pt x="5" y="65"/>
                      <a:pt x="3" y="60"/>
                    </a:cubicBezTo>
                    <a:cubicBezTo>
                      <a:pt x="0" y="57"/>
                      <a:pt x="0" y="53"/>
                      <a:pt x="4" y="48"/>
                    </a:cubicBezTo>
                    <a:close/>
                    <a:moveTo>
                      <a:pt x="72" y="22"/>
                    </a:moveTo>
                    <a:cubicBezTo>
                      <a:pt x="19" y="68"/>
                      <a:pt x="19" y="68"/>
                      <a:pt x="19" y="68"/>
                    </a:cubicBezTo>
                    <a:cubicBezTo>
                      <a:pt x="25" y="70"/>
                      <a:pt x="28" y="83"/>
                      <a:pt x="27" y="88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75" y="47"/>
                      <a:pt x="72" y="35"/>
                      <a:pt x="72" y="22"/>
                    </a:cubicBezTo>
                    <a:close/>
                    <a:moveTo>
                      <a:pt x="83" y="59"/>
                    </a:moveTo>
                    <a:cubicBezTo>
                      <a:pt x="29" y="91"/>
                      <a:pt x="29" y="91"/>
                      <a:pt x="29" y="91"/>
                    </a:cubicBezTo>
                    <a:cubicBezTo>
                      <a:pt x="31" y="97"/>
                      <a:pt x="30" y="101"/>
                      <a:pt x="29" y="10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1" y="80"/>
                      <a:pt x="80" y="70"/>
                      <a:pt x="83" y="59"/>
                    </a:cubicBezTo>
                    <a:close/>
                    <a:moveTo>
                      <a:pt x="88" y="90"/>
                    </a:moveTo>
                    <a:cubicBezTo>
                      <a:pt x="84" y="97"/>
                      <a:pt x="82" y="104"/>
                      <a:pt x="86" y="111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3" y="118"/>
                      <a:pt x="32" y="113"/>
                      <a:pt x="30" y="109"/>
                    </a:cubicBezTo>
                    <a:cubicBezTo>
                      <a:pt x="88" y="90"/>
                      <a:pt x="88" y="90"/>
                      <a:pt x="88" y="90"/>
                    </a:cubicBezTo>
                    <a:close/>
                    <a:moveTo>
                      <a:pt x="85" y="114"/>
                    </a:moveTo>
                    <a:cubicBezTo>
                      <a:pt x="31" y="124"/>
                      <a:pt x="31" y="124"/>
                      <a:pt x="31" y="124"/>
                    </a:cubicBezTo>
                    <a:cubicBezTo>
                      <a:pt x="32" y="129"/>
                      <a:pt x="32" y="135"/>
                      <a:pt x="29" y="138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79" y="132"/>
                      <a:pt x="80" y="123"/>
                      <a:pt x="85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600">
                  <a:latin typeface="TypeLand 康熙字典體試用版" pitchFamily="50" charset="-120"/>
                  <a:ea typeface="TypeLand 康熙字典體試用版" pitchFamily="50" charset="-120"/>
                  <a:cs typeface="+mn-ea"/>
                  <a:sym typeface="+mn-lt"/>
                </a:endParaRPr>
              </a:p>
            </p:txBody>
          </p:sp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3840" y="2248"/>
                <a:ext cx="210" cy="339"/>
              </a:xfrm>
              <a:custGeom>
                <a:avLst/>
                <a:gdLst>
                  <a:gd name="T0" fmla="*/ 0 w 56"/>
                  <a:gd name="T1" fmla="*/ 60 h 91"/>
                  <a:gd name="T2" fmla="*/ 40 w 56"/>
                  <a:gd name="T3" fmla="*/ 11 h 91"/>
                  <a:gd name="T4" fmla="*/ 26 w 56"/>
                  <a:gd name="T5" fmla="*/ 0 h 91"/>
                  <a:gd name="T6" fmla="*/ 0 w 56"/>
                  <a:gd name="T7" fmla="*/ 60 h 91"/>
                  <a:gd name="T8" fmla="*/ 44 w 56"/>
                  <a:gd name="T9" fmla="*/ 13 h 91"/>
                  <a:gd name="T10" fmla="*/ 53 w 56"/>
                  <a:gd name="T11" fmla="*/ 33 h 91"/>
                  <a:gd name="T12" fmla="*/ 0 w 56"/>
                  <a:gd name="T13" fmla="*/ 68 h 91"/>
                  <a:gd name="T14" fmla="*/ 44 w 56"/>
                  <a:gd name="T15" fmla="*/ 13 h 91"/>
                  <a:gd name="T16" fmla="*/ 53 w 56"/>
                  <a:gd name="T17" fmla="*/ 37 h 91"/>
                  <a:gd name="T18" fmla="*/ 56 w 56"/>
                  <a:gd name="T19" fmla="*/ 55 h 91"/>
                  <a:gd name="T20" fmla="*/ 0 w 56"/>
                  <a:gd name="T21" fmla="*/ 75 h 91"/>
                  <a:gd name="T22" fmla="*/ 53 w 56"/>
                  <a:gd name="T23" fmla="*/ 37 h 91"/>
                  <a:gd name="T24" fmla="*/ 56 w 56"/>
                  <a:gd name="T25" fmla="*/ 59 h 91"/>
                  <a:gd name="T26" fmla="*/ 55 w 56"/>
                  <a:gd name="T27" fmla="*/ 73 h 91"/>
                  <a:gd name="T28" fmla="*/ 0 w 56"/>
                  <a:gd name="T29" fmla="*/ 81 h 91"/>
                  <a:gd name="T30" fmla="*/ 56 w 56"/>
                  <a:gd name="T31" fmla="*/ 59 h 91"/>
                  <a:gd name="T32" fmla="*/ 54 w 56"/>
                  <a:gd name="T33" fmla="*/ 76 h 91"/>
                  <a:gd name="T34" fmla="*/ 0 w 56"/>
                  <a:gd name="T35" fmla="*/ 88 h 91"/>
                  <a:gd name="T36" fmla="*/ 54 w 56"/>
                  <a:gd name="T37" fmla="*/ 91 h 91"/>
                  <a:gd name="T38" fmla="*/ 54 w 56"/>
                  <a:gd name="T39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" h="91">
                    <a:moveTo>
                      <a:pt x="0" y="60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34" y="10"/>
                      <a:pt x="29" y="7"/>
                      <a:pt x="26" y="0"/>
                    </a:cubicBezTo>
                    <a:cubicBezTo>
                      <a:pt x="0" y="60"/>
                      <a:pt x="0" y="60"/>
                      <a:pt x="0" y="60"/>
                    </a:cubicBezTo>
                    <a:close/>
                    <a:moveTo>
                      <a:pt x="44" y="13"/>
                    </a:moveTo>
                    <a:cubicBezTo>
                      <a:pt x="44" y="19"/>
                      <a:pt x="49" y="28"/>
                      <a:pt x="53" y="3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44" y="13"/>
                      <a:pt x="44" y="13"/>
                      <a:pt x="44" y="13"/>
                    </a:cubicBezTo>
                    <a:close/>
                    <a:moveTo>
                      <a:pt x="53" y="37"/>
                    </a:moveTo>
                    <a:cubicBezTo>
                      <a:pt x="53" y="42"/>
                      <a:pt x="54" y="51"/>
                      <a:pt x="56" y="5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53" y="37"/>
                      <a:pt x="53" y="37"/>
                      <a:pt x="53" y="37"/>
                    </a:cubicBezTo>
                    <a:close/>
                    <a:moveTo>
                      <a:pt x="56" y="59"/>
                    </a:moveTo>
                    <a:cubicBezTo>
                      <a:pt x="55" y="62"/>
                      <a:pt x="54" y="70"/>
                      <a:pt x="55" y="73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56" y="59"/>
                      <a:pt x="56" y="59"/>
                      <a:pt x="56" y="59"/>
                    </a:cubicBezTo>
                    <a:close/>
                    <a:moveTo>
                      <a:pt x="54" y="76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3" y="87"/>
                      <a:pt x="53" y="81"/>
                      <a:pt x="54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600">
                  <a:latin typeface="TypeLand 康熙字典體試用版" pitchFamily="50" charset="-120"/>
                  <a:ea typeface="TypeLand 康熙字典體試用版" pitchFamily="50" charset="-120"/>
                  <a:cs typeface="+mn-ea"/>
                  <a:sym typeface="+mn-lt"/>
                </a:endParaRPr>
              </a:p>
            </p:txBody>
          </p:sp>
        </p:grpSp>
        <p:sp>
          <p:nvSpPr>
            <p:cNvPr id="15" name="PA_文本框 4"/>
            <p:cNvSpPr txBox="1"/>
            <p:nvPr>
              <p:custDataLst>
                <p:tags r:id="rId2"/>
              </p:custDataLst>
            </p:nvPr>
          </p:nvSpPr>
          <p:spPr>
            <a:xfrm>
              <a:off x="4915638" y="1614680"/>
              <a:ext cx="2014220" cy="64516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2F3F5D"/>
                  </a:solidFill>
                  <a:latin typeface="TypeLand 康熙字典體試用版" pitchFamily="50" charset="-120"/>
                  <a:ea typeface="TypeLand 康熙字典體試用版" pitchFamily="50" charset="-120"/>
                  <a:cs typeface="+mn-ea"/>
                  <a:sym typeface="+mn-lt"/>
                </a:rPr>
                <a:t>知人论世</a:t>
              </a:r>
              <a:endParaRPr lang="zh-CN" altLang="en-US" sz="3600" b="1" dirty="0">
                <a:solidFill>
                  <a:srgbClr val="2F3F5D"/>
                </a:solidFill>
                <a:latin typeface="TypeLand 康熙字典體試用版" pitchFamily="50" charset="-120"/>
                <a:ea typeface="TypeLand 康熙字典體試用版" pitchFamily="50" charset="-120"/>
                <a:cs typeface="+mn-ea"/>
                <a:sym typeface="+mn-lt"/>
              </a:endParaRPr>
            </a:p>
          </p:txBody>
        </p:sp>
      </p:grpSp>
      <p:sp>
        <p:nvSpPr>
          <p:cNvPr id="35" name="Rectangle 3"/>
          <p:cNvSpPr/>
          <p:nvPr/>
        </p:nvSpPr>
        <p:spPr>
          <a:xfrm>
            <a:off x="2587559" y="940720"/>
            <a:ext cx="7504708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40000"/>
              </a:spcBef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2F3F5D"/>
                </a:solidFill>
                <a:latin typeface="TypeLand 康熙字典體試用版" pitchFamily="50" charset="-120"/>
                <a:ea typeface="TypeLand 康熙字典體試用版" pitchFamily="50" charset="-120"/>
                <a:cs typeface="+mn-ea"/>
                <a:sym typeface="+mn-lt"/>
              </a:rPr>
              <a:t>鲍照（约</a:t>
            </a:r>
            <a:r>
              <a:rPr lang="en-US" altLang="zh-CN" sz="3600" b="1" dirty="0">
                <a:solidFill>
                  <a:srgbClr val="2F3F5D"/>
                </a:solidFill>
                <a:latin typeface="TypeLand 康熙字典體試用版" pitchFamily="50" charset="-120"/>
                <a:ea typeface="TypeLand 康熙字典體試用版" pitchFamily="50" charset="-120"/>
                <a:cs typeface="+mn-ea"/>
                <a:sym typeface="+mn-lt"/>
              </a:rPr>
              <a:t>414—466</a:t>
            </a:r>
            <a:r>
              <a:rPr lang="zh-CN" altLang="en-US" sz="3600" b="1" dirty="0">
                <a:solidFill>
                  <a:srgbClr val="2F3F5D"/>
                </a:solidFill>
                <a:latin typeface="TypeLand 康熙字典體試用版" pitchFamily="50" charset="-120"/>
                <a:ea typeface="TypeLand 康熙字典體試用版" pitchFamily="50" charset="-120"/>
                <a:cs typeface="+mn-ea"/>
                <a:sym typeface="+mn-lt"/>
              </a:rPr>
              <a:t>）南朝宋人，字明远，祖籍上党，后迁于东海（今山东郯城）。</a:t>
            </a:r>
            <a:r>
              <a:rPr lang="zh-CN" altLang="en-US" sz="3600" b="1" dirty="0">
                <a:latin typeface="TypeLand 康熙字典體試用版" pitchFamily="50" charset="-120"/>
                <a:ea typeface="TypeLand 康熙字典體試用版" pitchFamily="50" charset="-120"/>
              </a:rPr>
              <a:t>他与</a:t>
            </a:r>
            <a:r>
              <a:rPr lang="zh-CN" altLang="en-US" sz="3600" b="1" dirty="0">
                <a:solidFill>
                  <a:srgbClr val="A50021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谢灵运、颜延之</a:t>
            </a:r>
            <a:r>
              <a:rPr lang="zh-CN" altLang="en-US" sz="3600" b="1" dirty="0">
                <a:latin typeface="TypeLand 康熙字典體試用版" pitchFamily="50" charset="-120"/>
                <a:ea typeface="TypeLand 康熙字典體試用版" pitchFamily="50" charset="-120"/>
              </a:rPr>
              <a:t>并称为</a:t>
            </a:r>
            <a:r>
              <a:rPr lang="zh-CN" altLang="en-US" sz="3600" b="1" dirty="0">
                <a:solidFill>
                  <a:srgbClr val="FF0000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“元嘉三大家”</a:t>
            </a:r>
            <a:r>
              <a:rPr lang="zh-CN" altLang="en-US" sz="36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600" b="1" dirty="0">
                <a:solidFill>
                  <a:srgbClr val="2F3F5D"/>
                </a:solidFill>
                <a:latin typeface="TypeLand 康熙字典體試用版" pitchFamily="50" charset="-120"/>
                <a:ea typeface="TypeLand 康熙字典體試用版" pitchFamily="50" charset="-120"/>
                <a:cs typeface="+mn-ea"/>
                <a:sym typeface="+mn-lt"/>
              </a:rPr>
              <a:t>但生平遭遇、创作风格与二人有很大不同。</a:t>
            </a:r>
            <a:endParaRPr lang="zh-CN" altLang="en-US" sz="3600" b="1" dirty="0">
              <a:solidFill>
                <a:srgbClr val="2F3F5D"/>
              </a:solidFill>
              <a:latin typeface="TypeLand 康熙字典體試用版" pitchFamily="50" charset="-120"/>
              <a:ea typeface="TypeLand 康熙字典體試用版" pitchFamily="50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弧形 67"/>
          <p:cNvSpPr/>
          <p:nvPr/>
        </p:nvSpPr>
        <p:spPr>
          <a:xfrm rot="19679587">
            <a:off x="3087974" y="1978991"/>
            <a:ext cx="6407519" cy="3864076"/>
          </a:xfrm>
          <a:prstGeom prst="arc">
            <a:avLst>
              <a:gd name="adj1" fmla="val 11066305"/>
              <a:gd name="adj2" fmla="val 268565"/>
            </a:avLst>
          </a:prstGeom>
          <a:ln>
            <a:gradFill flip="none" rotWithShape="1">
              <a:gsLst>
                <a:gs pos="100000">
                  <a:srgbClr val="E4E6E8">
                    <a:alpha val="43000"/>
                  </a:srgbClr>
                </a:gs>
                <a:gs pos="0">
                  <a:schemeClr val="accent1">
                    <a:lumMod val="5000"/>
                    <a:lumOff val="95000"/>
                    <a:alpha val="72000"/>
                  </a:schemeClr>
                </a:gs>
                <a:gs pos="26000">
                  <a:schemeClr val="bg1">
                    <a:lumMod val="65000"/>
                  </a:schemeClr>
                </a:gs>
                <a:gs pos="67000">
                  <a:schemeClr val="tx1">
                    <a:lumMod val="50000"/>
                    <a:lumOff val="50000"/>
                  </a:schemeClr>
                </a:gs>
                <a:gs pos="48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1" name="图片 40" descr="新底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5400000">
            <a:off x="-1396915" y="2110797"/>
            <a:ext cx="3653166" cy="8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ectangle 4"/>
          <p:cNvSpPr/>
          <p:nvPr/>
        </p:nvSpPr>
        <p:spPr>
          <a:xfrm>
            <a:off x="293511" y="524510"/>
            <a:ext cx="11684000" cy="481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 dirty="0">
                <a:latin typeface="TypeLand 康熙字典體試用版" pitchFamily="50" charset="-120"/>
                <a:ea typeface="TypeLand 康熙字典體試用版" pitchFamily="50" charset="-120"/>
              </a:rPr>
              <a:t> 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       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鲍照出身寒微，自称“家世贫贱”，是“负锸下农”（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《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谢秣陵令表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》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）。二十多岁时，在临川王刘义庆门下，因献诗被赏识，擢为王国侍郎。以后担任过太学博士及县令等低级官职。最后任临海王刘子顼[xū]参军，在刘子顼举兵叛乱失败时，死于乱军中。世人因此称他为鲍参军，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《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鲍参军集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》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传世。尽管鲍照“</a:t>
            </a:r>
            <a:r>
              <a:rPr lang="zh-CN" altLang="en-US" sz="3200" b="1" dirty="0">
                <a:solidFill>
                  <a:srgbClr val="FF0000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才秀人微，取湮当代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”（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《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诗品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》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语）。但他的文学作品的价值，却越来越受后人重视，甚至认为他是</a:t>
            </a:r>
            <a:r>
              <a:rPr lang="zh-CN" altLang="en-US" sz="3200" b="1" dirty="0">
                <a:solidFill>
                  <a:srgbClr val="FF0000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刘宋时代成就最高的诗人。</a:t>
            </a:r>
            <a:endParaRPr lang="zh-CN" altLang="en-US" sz="3200" b="1" dirty="0">
              <a:solidFill>
                <a:srgbClr val="FF0000"/>
              </a:solidFill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2037043"/>
            <a:ext cx="2532451" cy="24705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3972" y="2380014"/>
            <a:ext cx="1569660" cy="175432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rgbClr val="2F3F5D"/>
                </a:solidFill>
                <a:latin typeface="腾祥铁山楷书简" panose="01010104010101010101" pitchFamily="2" charset="-122"/>
                <a:ea typeface="腾祥铁山楷书简" panose="01010104010101010101" pitchFamily="2" charset="-122"/>
              </a:defRPr>
            </a:lvl1pPr>
          </a:lstStyle>
          <a:p>
            <a:r>
              <a:rPr lang="zh-CN" altLang="en-US" sz="5400" b="1" dirty="0">
                <a:solidFill>
                  <a:schemeClr val="bg1"/>
                </a:solidFill>
                <a:latin typeface="青鸟华光简隶变" pitchFamily="2" charset="-122"/>
                <a:ea typeface="青鸟华光简隶变" pitchFamily="2" charset="-122"/>
                <a:cs typeface="+mn-ea"/>
                <a:sym typeface="+mn-lt"/>
              </a:rPr>
              <a:t>时代</a:t>
            </a:r>
            <a:endParaRPr lang="en-US" altLang="zh-CN" sz="5400" b="1" dirty="0">
              <a:solidFill>
                <a:schemeClr val="bg1"/>
              </a:solidFill>
              <a:latin typeface="青鸟华光简隶变" pitchFamily="2" charset="-122"/>
              <a:ea typeface="青鸟华光简隶变" pitchFamily="2" charset="-122"/>
              <a:cs typeface="+mn-ea"/>
              <a:sym typeface="+mn-lt"/>
            </a:endParaRPr>
          </a:p>
          <a:p>
            <a:r>
              <a:rPr lang="zh-CN" altLang="en-US" sz="5400" b="1" dirty="0">
                <a:solidFill>
                  <a:schemeClr val="bg1"/>
                </a:solidFill>
                <a:latin typeface="青鸟华光简隶变" pitchFamily="2" charset="-122"/>
                <a:ea typeface="青鸟华光简隶变" pitchFamily="2" charset="-122"/>
                <a:cs typeface="+mn-ea"/>
                <a:sym typeface="+mn-lt"/>
              </a:rPr>
              <a:t>之殇</a:t>
            </a:r>
            <a:endParaRPr lang="zh-CN" altLang="en-US" sz="5400" b="1" dirty="0">
              <a:solidFill>
                <a:schemeClr val="bg1"/>
              </a:solidFill>
              <a:latin typeface="青鸟华光简隶变" pitchFamily="2" charset="-122"/>
              <a:ea typeface="青鸟华光简隶变" pitchFamily="2" charset="-122"/>
              <a:cs typeface="+mn-ea"/>
              <a:sym typeface="+mn-lt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1180686" y="0"/>
            <a:ext cx="2425753" cy="727713"/>
            <a:chOff x="4521210" y="1533298"/>
            <a:chExt cx="2425753" cy="727713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4521210" y="1533298"/>
              <a:ext cx="486251" cy="604602"/>
              <a:chOff x="3727" y="2028"/>
              <a:chExt cx="549" cy="719"/>
            </a:xfrm>
            <a:solidFill>
              <a:srgbClr val="2B3A56"/>
            </a:solidFill>
          </p:grpSpPr>
          <p:sp>
            <p:nvSpPr>
              <p:cNvPr id="12" name="Freeform 5"/>
              <p:cNvSpPr/>
              <p:nvPr/>
            </p:nvSpPr>
            <p:spPr bwMode="auto">
              <a:xfrm>
                <a:off x="3727" y="2557"/>
                <a:ext cx="519" cy="190"/>
              </a:xfrm>
              <a:custGeom>
                <a:avLst/>
                <a:gdLst>
                  <a:gd name="T0" fmla="*/ 84 w 138"/>
                  <a:gd name="T1" fmla="*/ 11 h 51"/>
                  <a:gd name="T2" fmla="*/ 84 w 138"/>
                  <a:gd name="T3" fmla="*/ 19 h 51"/>
                  <a:gd name="T4" fmla="*/ 111 w 138"/>
                  <a:gd name="T5" fmla="*/ 0 h 51"/>
                  <a:gd name="T6" fmla="*/ 138 w 138"/>
                  <a:gd name="T7" fmla="*/ 2 h 51"/>
                  <a:gd name="T8" fmla="*/ 105 w 138"/>
                  <a:gd name="T9" fmla="*/ 43 h 51"/>
                  <a:gd name="T10" fmla="*/ 43 w 138"/>
                  <a:gd name="T11" fmla="*/ 50 h 51"/>
                  <a:gd name="T12" fmla="*/ 3 w 138"/>
                  <a:gd name="T13" fmla="*/ 13 h 51"/>
                  <a:gd name="T14" fmla="*/ 78 w 138"/>
                  <a:gd name="T15" fmla="*/ 21 h 51"/>
                  <a:gd name="T16" fmla="*/ 78 w 138"/>
                  <a:gd name="T17" fmla="*/ 10 h 51"/>
                  <a:gd name="T18" fmla="*/ 84 w 138"/>
                  <a:gd name="T19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51">
                    <a:moveTo>
                      <a:pt x="84" y="11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6" y="15"/>
                      <a:pt x="105" y="9"/>
                      <a:pt x="111" y="0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132" y="22"/>
                      <a:pt x="121" y="40"/>
                      <a:pt x="105" y="43"/>
                    </a:cubicBezTo>
                    <a:cubicBezTo>
                      <a:pt x="85" y="48"/>
                      <a:pt x="62" y="49"/>
                      <a:pt x="43" y="50"/>
                    </a:cubicBezTo>
                    <a:cubicBezTo>
                      <a:pt x="18" y="51"/>
                      <a:pt x="0" y="30"/>
                      <a:pt x="3" y="13"/>
                    </a:cubicBezTo>
                    <a:cubicBezTo>
                      <a:pt x="30" y="23"/>
                      <a:pt x="57" y="26"/>
                      <a:pt x="78" y="21"/>
                    </a:cubicBezTo>
                    <a:cubicBezTo>
                      <a:pt x="78" y="10"/>
                      <a:pt x="78" y="10"/>
                      <a:pt x="78" y="10"/>
                    </a:cubicBezTo>
                    <a:lnTo>
                      <a:pt x="8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600">
                  <a:latin typeface="TypeLand 康熙字典體試用版" pitchFamily="50" charset="-120"/>
                  <a:ea typeface="TypeLand 康熙字典體試用版" pitchFamily="50" charset="-120"/>
                  <a:cs typeface="+mn-ea"/>
                  <a:sym typeface="+mn-lt"/>
                </a:endParaRPr>
              </a:p>
            </p:txBody>
          </p:sp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3941" y="2028"/>
                <a:ext cx="335" cy="525"/>
              </a:xfrm>
              <a:custGeom>
                <a:avLst/>
                <a:gdLst>
                  <a:gd name="T0" fmla="*/ 4 w 89"/>
                  <a:gd name="T1" fmla="*/ 48 h 141"/>
                  <a:gd name="T2" fmla="*/ 41 w 89"/>
                  <a:gd name="T3" fmla="*/ 0 h 141"/>
                  <a:gd name="T4" fmla="*/ 69 w 89"/>
                  <a:gd name="T5" fmla="*/ 20 h 141"/>
                  <a:gd name="T6" fmla="*/ 15 w 89"/>
                  <a:gd name="T7" fmla="*/ 68 h 141"/>
                  <a:gd name="T8" fmla="*/ 3 w 89"/>
                  <a:gd name="T9" fmla="*/ 60 h 141"/>
                  <a:gd name="T10" fmla="*/ 4 w 89"/>
                  <a:gd name="T11" fmla="*/ 48 h 141"/>
                  <a:gd name="T12" fmla="*/ 72 w 89"/>
                  <a:gd name="T13" fmla="*/ 22 h 141"/>
                  <a:gd name="T14" fmla="*/ 19 w 89"/>
                  <a:gd name="T15" fmla="*/ 68 h 141"/>
                  <a:gd name="T16" fmla="*/ 27 w 89"/>
                  <a:gd name="T17" fmla="*/ 88 h 141"/>
                  <a:gd name="T18" fmla="*/ 83 w 89"/>
                  <a:gd name="T19" fmla="*/ 55 h 141"/>
                  <a:gd name="T20" fmla="*/ 72 w 89"/>
                  <a:gd name="T21" fmla="*/ 22 h 141"/>
                  <a:gd name="T22" fmla="*/ 83 w 89"/>
                  <a:gd name="T23" fmla="*/ 59 h 141"/>
                  <a:gd name="T24" fmla="*/ 29 w 89"/>
                  <a:gd name="T25" fmla="*/ 91 h 141"/>
                  <a:gd name="T26" fmla="*/ 29 w 89"/>
                  <a:gd name="T27" fmla="*/ 107 h 141"/>
                  <a:gd name="T28" fmla="*/ 89 w 89"/>
                  <a:gd name="T29" fmla="*/ 87 h 141"/>
                  <a:gd name="T30" fmla="*/ 83 w 89"/>
                  <a:gd name="T31" fmla="*/ 59 h 141"/>
                  <a:gd name="T32" fmla="*/ 88 w 89"/>
                  <a:gd name="T33" fmla="*/ 90 h 141"/>
                  <a:gd name="T34" fmla="*/ 86 w 89"/>
                  <a:gd name="T35" fmla="*/ 111 h 141"/>
                  <a:gd name="T36" fmla="*/ 31 w 89"/>
                  <a:gd name="T37" fmla="*/ 121 h 141"/>
                  <a:gd name="T38" fmla="*/ 30 w 89"/>
                  <a:gd name="T39" fmla="*/ 109 h 141"/>
                  <a:gd name="T40" fmla="*/ 88 w 89"/>
                  <a:gd name="T41" fmla="*/ 90 h 141"/>
                  <a:gd name="T42" fmla="*/ 85 w 89"/>
                  <a:gd name="T43" fmla="*/ 114 h 141"/>
                  <a:gd name="T44" fmla="*/ 31 w 89"/>
                  <a:gd name="T45" fmla="*/ 124 h 141"/>
                  <a:gd name="T46" fmla="*/ 29 w 89"/>
                  <a:gd name="T47" fmla="*/ 138 h 141"/>
                  <a:gd name="T48" fmla="*/ 86 w 89"/>
                  <a:gd name="T49" fmla="*/ 141 h 141"/>
                  <a:gd name="T50" fmla="*/ 85 w 89"/>
                  <a:gd name="T51" fmla="*/ 11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" h="141">
                    <a:moveTo>
                      <a:pt x="4" y="48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44" y="15"/>
                      <a:pt x="53" y="22"/>
                      <a:pt x="69" y="20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9" y="67"/>
                      <a:pt x="5" y="65"/>
                      <a:pt x="3" y="60"/>
                    </a:cubicBezTo>
                    <a:cubicBezTo>
                      <a:pt x="0" y="57"/>
                      <a:pt x="0" y="53"/>
                      <a:pt x="4" y="48"/>
                    </a:cubicBezTo>
                    <a:close/>
                    <a:moveTo>
                      <a:pt x="72" y="22"/>
                    </a:moveTo>
                    <a:cubicBezTo>
                      <a:pt x="19" y="68"/>
                      <a:pt x="19" y="68"/>
                      <a:pt x="19" y="68"/>
                    </a:cubicBezTo>
                    <a:cubicBezTo>
                      <a:pt x="25" y="70"/>
                      <a:pt x="28" y="83"/>
                      <a:pt x="27" y="88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75" y="47"/>
                      <a:pt x="72" y="35"/>
                      <a:pt x="72" y="22"/>
                    </a:cubicBezTo>
                    <a:close/>
                    <a:moveTo>
                      <a:pt x="83" y="59"/>
                    </a:moveTo>
                    <a:cubicBezTo>
                      <a:pt x="29" y="91"/>
                      <a:pt x="29" y="91"/>
                      <a:pt x="29" y="91"/>
                    </a:cubicBezTo>
                    <a:cubicBezTo>
                      <a:pt x="31" y="97"/>
                      <a:pt x="30" y="101"/>
                      <a:pt x="29" y="10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1" y="80"/>
                      <a:pt x="80" y="70"/>
                      <a:pt x="83" y="59"/>
                    </a:cubicBezTo>
                    <a:close/>
                    <a:moveTo>
                      <a:pt x="88" y="90"/>
                    </a:moveTo>
                    <a:cubicBezTo>
                      <a:pt x="84" y="97"/>
                      <a:pt x="82" y="104"/>
                      <a:pt x="86" y="111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3" y="118"/>
                      <a:pt x="32" y="113"/>
                      <a:pt x="30" y="109"/>
                    </a:cubicBezTo>
                    <a:cubicBezTo>
                      <a:pt x="88" y="90"/>
                      <a:pt x="88" y="90"/>
                      <a:pt x="88" y="90"/>
                    </a:cubicBezTo>
                    <a:close/>
                    <a:moveTo>
                      <a:pt x="85" y="114"/>
                    </a:moveTo>
                    <a:cubicBezTo>
                      <a:pt x="31" y="124"/>
                      <a:pt x="31" y="124"/>
                      <a:pt x="31" y="124"/>
                    </a:cubicBezTo>
                    <a:cubicBezTo>
                      <a:pt x="32" y="129"/>
                      <a:pt x="32" y="135"/>
                      <a:pt x="29" y="138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79" y="132"/>
                      <a:pt x="80" y="123"/>
                      <a:pt x="85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600">
                  <a:latin typeface="TypeLand 康熙字典體試用版" pitchFamily="50" charset="-120"/>
                  <a:ea typeface="TypeLand 康熙字典體試用版" pitchFamily="50" charset="-120"/>
                  <a:cs typeface="+mn-ea"/>
                  <a:sym typeface="+mn-lt"/>
                </a:endParaRPr>
              </a:p>
            </p:txBody>
          </p:sp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3840" y="2248"/>
                <a:ext cx="210" cy="339"/>
              </a:xfrm>
              <a:custGeom>
                <a:avLst/>
                <a:gdLst>
                  <a:gd name="T0" fmla="*/ 0 w 56"/>
                  <a:gd name="T1" fmla="*/ 60 h 91"/>
                  <a:gd name="T2" fmla="*/ 40 w 56"/>
                  <a:gd name="T3" fmla="*/ 11 h 91"/>
                  <a:gd name="T4" fmla="*/ 26 w 56"/>
                  <a:gd name="T5" fmla="*/ 0 h 91"/>
                  <a:gd name="T6" fmla="*/ 0 w 56"/>
                  <a:gd name="T7" fmla="*/ 60 h 91"/>
                  <a:gd name="T8" fmla="*/ 44 w 56"/>
                  <a:gd name="T9" fmla="*/ 13 h 91"/>
                  <a:gd name="T10" fmla="*/ 53 w 56"/>
                  <a:gd name="T11" fmla="*/ 33 h 91"/>
                  <a:gd name="T12" fmla="*/ 0 w 56"/>
                  <a:gd name="T13" fmla="*/ 68 h 91"/>
                  <a:gd name="T14" fmla="*/ 44 w 56"/>
                  <a:gd name="T15" fmla="*/ 13 h 91"/>
                  <a:gd name="T16" fmla="*/ 53 w 56"/>
                  <a:gd name="T17" fmla="*/ 37 h 91"/>
                  <a:gd name="T18" fmla="*/ 56 w 56"/>
                  <a:gd name="T19" fmla="*/ 55 h 91"/>
                  <a:gd name="T20" fmla="*/ 0 w 56"/>
                  <a:gd name="T21" fmla="*/ 75 h 91"/>
                  <a:gd name="T22" fmla="*/ 53 w 56"/>
                  <a:gd name="T23" fmla="*/ 37 h 91"/>
                  <a:gd name="T24" fmla="*/ 56 w 56"/>
                  <a:gd name="T25" fmla="*/ 59 h 91"/>
                  <a:gd name="T26" fmla="*/ 55 w 56"/>
                  <a:gd name="T27" fmla="*/ 73 h 91"/>
                  <a:gd name="T28" fmla="*/ 0 w 56"/>
                  <a:gd name="T29" fmla="*/ 81 h 91"/>
                  <a:gd name="T30" fmla="*/ 56 w 56"/>
                  <a:gd name="T31" fmla="*/ 59 h 91"/>
                  <a:gd name="T32" fmla="*/ 54 w 56"/>
                  <a:gd name="T33" fmla="*/ 76 h 91"/>
                  <a:gd name="T34" fmla="*/ 0 w 56"/>
                  <a:gd name="T35" fmla="*/ 88 h 91"/>
                  <a:gd name="T36" fmla="*/ 54 w 56"/>
                  <a:gd name="T37" fmla="*/ 91 h 91"/>
                  <a:gd name="T38" fmla="*/ 54 w 56"/>
                  <a:gd name="T39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" h="91">
                    <a:moveTo>
                      <a:pt x="0" y="60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34" y="10"/>
                      <a:pt x="29" y="7"/>
                      <a:pt x="26" y="0"/>
                    </a:cubicBezTo>
                    <a:cubicBezTo>
                      <a:pt x="0" y="60"/>
                      <a:pt x="0" y="60"/>
                      <a:pt x="0" y="60"/>
                    </a:cubicBezTo>
                    <a:close/>
                    <a:moveTo>
                      <a:pt x="44" y="13"/>
                    </a:moveTo>
                    <a:cubicBezTo>
                      <a:pt x="44" y="19"/>
                      <a:pt x="49" y="28"/>
                      <a:pt x="53" y="3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44" y="13"/>
                      <a:pt x="44" y="13"/>
                      <a:pt x="44" y="13"/>
                    </a:cubicBezTo>
                    <a:close/>
                    <a:moveTo>
                      <a:pt x="53" y="37"/>
                    </a:moveTo>
                    <a:cubicBezTo>
                      <a:pt x="53" y="42"/>
                      <a:pt x="54" y="51"/>
                      <a:pt x="56" y="5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53" y="37"/>
                      <a:pt x="53" y="37"/>
                      <a:pt x="53" y="37"/>
                    </a:cubicBezTo>
                    <a:close/>
                    <a:moveTo>
                      <a:pt x="56" y="59"/>
                    </a:moveTo>
                    <a:cubicBezTo>
                      <a:pt x="55" y="62"/>
                      <a:pt x="54" y="70"/>
                      <a:pt x="55" y="73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56" y="59"/>
                      <a:pt x="56" y="59"/>
                      <a:pt x="56" y="59"/>
                    </a:cubicBezTo>
                    <a:close/>
                    <a:moveTo>
                      <a:pt x="54" y="76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3" y="87"/>
                      <a:pt x="53" y="81"/>
                      <a:pt x="54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600">
                  <a:latin typeface="TypeLand 康熙字典體試用版" pitchFamily="50" charset="-120"/>
                  <a:ea typeface="TypeLand 康熙字典體試用版" pitchFamily="50" charset="-120"/>
                  <a:cs typeface="+mn-ea"/>
                  <a:sym typeface="+mn-lt"/>
                </a:endParaRPr>
              </a:p>
            </p:txBody>
          </p:sp>
        </p:grpSp>
        <p:sp>
          <p:nvSpPr>
            <p:cNvPr id="15" name="PA_文本框 4"/>
            <p:cNvSpPr txBox="1"/>
            <p:nvPr>
              <p:custDataLst>
                <p:tags r:id="rId2"/>
              </p:custDataLst>
            </p:nvPr>
          </p:nvSpPr>
          <p:spPr>
            <a:xfrm>
              <a:off x="4915638" y="1614680"/>
              <a:ext cx="2031325" cy="64633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2F3F5D"/>
                  </a:solidFill>
                  <a:latin typeface="TypeLand 康熙字典體試用版" pitchFamily="50" charset="-120"/>
                  <a:ea typeface="TypeLand 康熙字典體試用版" pitchFamily="50" charset="-120"/>
                  <a:cs typeface="+mn-ea"/>
                  <a:sym typeface="+mn-lt"/>
                </a:rPr>
                <a:t>背景介绍</a:t>
              </a:r>
              <a:endParaRPr lang="zh-CN" altLang="en-US" sz="3600" dirty="0">
                <a:solidFill>
                  <a:srgbClr val="2F3F5D"/>
                </a:solidFill>
                <a:latin typeface="TypeLand 康熙字典體試用版" pitchFamily="50" charset="-120"/>
                <a:ea typeface="TypeLand 康熙字典體試用版" pitchFamily="50" charset="-120"/>
                <a:cs typeface="+mn-ea"/>
                <a:sym typeface="+mn-lt"/>
              </a:endParaRPr>
            </a:p>
          </p:txBody>
        </p:sp>
      </p:grpSp>
      <p:sp>
        <p:nvSpPr>
          <p:cNvPr id="11" name="文本框 17413"/>
          <p:cNvSpPr txBox="1"/>
          <p:nvPr/>
        </p:nvSpPr>
        <p:spPr>
          <a:xfrm>
            <a:off x="2640797" y="713280"/>
            <a:ext cx="7395025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endParaRPr lang="en-US" altLang="zh-CN" sz="3200" b="1" dirty="0">
              <a:solidFill>
                <a:schemeClr val="hlink"/>
              </a:solidFill>
              <a:latin typeface="青鸟华光简隶变" pitchFamily="2" charset="-122"/>
              <a:ea typeface="青鸟华光简隶变" pitchFamily="2" charset="-122"/>
            </a:endParaRPr>
          </a:p>
          <a:p>
            <a:pPr lvl="0"/>
            <a:r>
              <a:rPr lang="zh-CN" altLang="en-US" sz="3200" b="1" dirty="0">
                <a:solidFill>
                  <a:srgbClr val="6600FF"/>
                </a:solidFill>
                <a:latin typeface="青鸟华光简隶变" pitchFamily="2" charset="-122"/>
                <a:ea typeface="青鸟华光简隶变" pitchFamily="2" charset="-122"/>
              </a:rPr>
              <a:t>　</a:t>
            </a:r>
            <a:r>
              <a:rPr lang="zh-CN" altLang="en-US" sz="3200" b="1" dirty="0">
                <a:latin typeface="青鸟华光简隶变" pitchFamily="2" charset="-122"/>
                <a:ea typeface="青鸟华光简隶变" pitchFamily="2" charset="-122"/>
              </a:rPr>
              <a:t>　我国魏晋南北朝时期，实行</a:t>
            </a:r>
            <a:r>
              <a:rPr lang="zh-CN" altLang="en-US" sz="32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门阀制度</a:t>
            </a:r>
            <a:r>
              <a:rPr lang="zh-CN" altLang="en-US" sz="3200" b="1" dirty="0">
                <a:latin typeface="青鸟华光简隶变" pitchFamily="2" charset="-122"/>
                <a:ea typeface="青鸟华光简隶变" pitchFamily="2" charset="-122"/>
              </a:rPr>
              <a:t>，造成“</a:t>
            </a:r>
            <a:r>
              <a:rPr lang="zh-CN" altLang="en-US" sz="3200" b="1" dirty="0">
                <a:solidFill>
                  <a:srgbClr val="0000FF"/>
                </a:solidFill>
                <a:latin typeface="青鸟华光简隶变" pitchFamily="2" charset="-122"/>
                <a:ea typeface="青鸟华光简隶变" pitchFamily="2" charset="-122"/>
              </a:rPr>
              <a:t>上品无寒门，下品无世族</a:t>
            </a:r>
            <a:r>
              <a:rPr lang="zh-CN" altLang="en-US" sz="3200" b="1" dirty="0">
                <a:latin typeface="青鸟华光简隶变" pitchFamily="2" charset="-122"/>
                <a:ea typeface="青鸟华光简隶变" pitchFamily="2" charset="-122"/>
              </a:rPr>
              <a:t>”的局面。</a:t>
            </a:r>
            <a:r>
              <a:rPr lang="zh-CN" altLang="en-US" sz="32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门阀制度阻塞了寒士的进仕之路</a:t>
            </a:r>
            <a:r>
              <a:rPr lang="zh-CN" altLang="en-US" sz="3200" b="1" dirty="0">
                <a:latin typeface="青鸟华光简隶变" pitchFamily="2" charset="-122"/>
                <a:ea typeface="青鸟华光简隶变" pitchFamily="2" charset="-122"/>
              </a:rPr>
              <a:t>，一些才高的寒士自然心怀不平，</a:t>
            </a:r>
            <a:r>
              <a:rPr lang="zh-CN" altLang="en-US" sz="3200" b="1" dirty="0">
                <a:solidFill>
                  <a:srgbClr val="FF0000"/>
                </a:solidFill>
                <a:latin typeface="青鸟华光简隶变" pitchFamily="2" charset="-122"/>
                <a:ea typeface="青鸟华光简隶变" pitchFamily="2" charset="-122"/>
              </a:rPr>
              <a:t>寒士的不平</a:t>
            </a:r>
            <a:r>
              <a:rPr lang="zh-CN" altLang="en-US" sz="3200" b="1" dirty="0">
                <a:latin typeface="青鸟华光简隶变" pitchFamily="2" charset="-122"/>
                <a:ea typeface="青鸟华光简隶变" pitchFamily="2" charset="-122"/>
              </a:rPr>
              <a:t>反映在文学作品中，就成为这个时期文学的一个特色。</a:t>
            </a:r>
            <a:endParaRPr lang="zh-CN" altLang="en-US" sz="3200" b="1" dirty="0">
              <a:latin typeface="青鸟华光简隶变" pitchFamily="2" charset="-122"/>
              <a:ea typeface="青鸟华光简隶变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>
            <a:off x="8045398" y="920607"/>
            <a:ext cx="3239916" cy="4824000"/>
          </a:xfrm>
          <a:custGeom>
            <a:avLst/>
            <a:gdLst>
              <a:gd name="connsiteX0" fmla="*/ 0 w 3239916"/>
              <a:gd name="connsiteY0" fmla="*/ 0 h 4824000"/>
              <a:gd name="connsiteX1" fmla="*/ 3239916 w 3239916"/>
              <a:gd name="connsiteY1" fmla="*/ 0 h 4824000"/>
              <a:gd name="connsiteX2" fmla="*/ 3239916 w 3239916"/>
              <a:gd name="connsiteY2" fmla="*/ 4824000 h 4824000"/>
              <a:gd name="connsiteX3" fmla="*/ 0 w 3239916"/>
              <a:gd name="connsiteY3" fmla="*/ 4824000 h 4824000"/>
              <a:gd name="connsiteX4" fmla="*/ 0 w 3239916"/>
              <a:gd name="connsiteY4" fmla="*/ 0 h 4824000"/>
              <a:gd name="connsiteX5" fmla="*/ 179958 w 3239916"/>
              <a:gd name="connsiteY5" fmla="*/ 180000 h 4824000"/>
              <a:gd name="connsiteX6" fmla="*/ 179958 w 3239916"/>
              <a:gd name="connsiteY6" fmla="*/ 4644000 h 4824000"/>
              <a:gd name="connsiteX7" fmla="*/ 3059958 w 3239916"/>
              <a:gd name="connsiteY7" fmla="*/ 4644000 h 4824000"/>
              <a:gd name="connsiteX8" fmla="*/ 3059958 w 3239916"/>
              <a:gd name="connsiteY8" fmla="*/ 180000 h 4824000"/>
              <a:gd name="connsiteX9" fmla="*/ 179958 w 3239916"/>
              <a:gd name="connsiteY9" fmla="*/ 180000 h 48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9916" h="4824000">
                <a:moveTo>
                  <a:pt x="0" y="0"/>
                </a:moveTo>
                <a:lnTo>
                  <a:pt x="3239916" y="0"/>
                </a:lnTo>
                <a:lnTo>
                  <a:pt x="3239916" y="4824000"/>
                </a:lnTo>
                <a:lnTo>
                  <a:pt x="0" y="4824000"/>
                </a:lnTo>
                <a:lnTo>
                  <a:pt x="0" y="0"/>
                </a:lnTo>
                <a:close/>
                <a:moveTo>
                  <a:pt x="179958" y="180000"/>
                </a:moveTo>
                <a:lnTo>
                  <a:pt x="179958" y="4644000"/>
                </a:lnTo>
                <a:lnTo>
                  <a:pt x="3059958" y="4644000"/>
                </a:lnTo>
                <a:lnTo>
                  <a:pt x="3059958" y="180000"/>
                </a:lnTo>
                <a:lnTo>
                  <a:pt x="179958" y="180000"/>
                </a:lnTo>
                <a:close/>
              </a:path>
            </a:pathLst>
          </a:custGeom>
          <a:blipFill dpi="0" rotWithShape="0">
            <a:blip r:embed="rId1" cstate="print"/>
            <a:srcRect/>
            <a:tile tx="0" ty="0" sx="100000" sy="100000" flip="none" algn="tl"/>
          </a:blipFill>
          <a:ln w="28575">
            <a:noFill/>
          </a:ln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 preferRelativeResize="0"/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245930" y="1113812"/>
            <a:ext cx="2857500" cy="4415231"/>
          </a:xfrm>
          <a:prstGeom prst="rect">
            <a:avLst/>
          </a:prstGeom>
          <a:noFill/>
          <a:ln w="28575">
            <a:solidFill>
              <a:srgbClr val="4F6A9E"/>
            </a:solidFill>
          </a:ln>
          <a:effectLst/>
        </p:spPr>
      </p:pic>
      <p:sp>
        <p:nvSpPr>
          <p:cNvPr id="38" name="文本框 37"/>
          <p:cNvSpPr txBox="1"/>
          <p:nvPr/>
        </p:nvSpPr>
        <p:spPr>
          <a:xfrm>
            <a:off x="733778" y="1952978"/>
            <a:ext cx="7367405" cy="429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5300"/>
              </a:lnSpc>
            </a:pPr>
            <a:r>
              <a:rPr lang="zh-CN" altLang="en-US" sz="3600" b="1" dirty="0">
                <a:solidFill>
                  <a:srgbClr val="2F3F5D"/>
                </a:solidFill>
                <a:latin typeface="汉仪全唐诗简" pitchFamily="18" charset="-122"/>
                <a:ea typeface="汉仪全唐诗简" pitchFamily="18" charset="-122"/>
                <a:cs typeface="+mn-ea"/>
                <a:sym typeface="+mn-lt"/>
              </a:rPr>
              <a:t>泻水置平地，各自东西南北流。</a:t>
            </a:r>
            <a:endParaRPr lang="zh-CN" altLang="en-US" sz="3600" b="1" dirty="0">
              <a:solidFill>
                <a:srgbClr val="2F3F5D"/>
              </a:solidFill>
              <a:latin typeface="汉仪全唐诗简" pitchFamily="18" charset="-122"/>
              <a:ea typeface="汉仪全唐诗简" pitchFamily="18" charset="-122"/>
              <a:cs typeface="+mn-ea"/>
              <a:sym typeface="+mn-lt"/>
            </a:endParaRPr>
          </a:p>
          <a:p>
            <a:pPr lvl="0" algn="ctr">
              <a:lnSpc>
                <a:spcPts val="5300"/>
              </a:lnSpc>
            </a:pPr>
            <a:r>
              <a:rPr lang="zh-CN" altLang="en-US" sz="3600" b="1" dirty="0">
                <a:solidFill>
                  <a:srgbClr val="2F3F5D"/>
                </a:solidFill>
                <a:latin typeface="汉仪全唐诗简" pitchFamily="18" charset="-122"/>
                <a:ea typeface="汉仪全唐诗简" pitchFamily="18" charset="-122"/>
                <a:cs typeface="+mn-ea"/>
                <a:sym typeface="+mn-lt"/>
              </a:rPr>
              <a:t>人生亦有命，安能行叹复坐愁？</a:t>
            </a:r>
            <a:endParaRPr lang="en-US" altLang="zh-CN" sz="3600" b="1" dirty="0">
              <a:solidFill>
                <a:srgbClr val="2F3F5D"/>
              </a:solidFill>
              <a:latin typeface="汉仪全唐诗简" pitchFamily="18" charset="-122"/>
              <a:ea typeface="汉仪全唐诗简" pitchFamily="18" charset="-122"/>
              <a:cs typeface="+mn-ea"/>
              <a:sym typeface="+mn-lt"/>
            </a:endParaRPr>
          </a:p>
          <a:p>
            <a:pPr lvl="0" algn="ctr">
              <a:lnSpc>
                <a:spcPts val="5300"/>
              </a:lnSpc>
            </a:pPr>
            <a:r>
              <a:rPr lang="zh-CN" altLang="en-US" sz="3600" b="1" dirty="0">
                <a:solidFill>
                  <a:srgbClr val="2F3F5D"/>
                </a:solidFill>
                <a:latin typeface="汉仪全唐诗简" pitchFamily="18" charset="-122"/>
                <a:ea typeface="汉仪全唐诗简" pitchFamily="18" charset="-122"/>
                <a:cs typeface="+mn-ea"/>
                <a:sym typeface="+mn-lt"/>
              </a:rPr>
              <a:t>酌酒以自宽，举杯断绝歌路难。</a:t>
            </a:r>
            <a:endParaRPr lang="zh-CN" altLang="en-US" sz="3600" b="1" dirty="0">
              <a:solidFill>
                <a:srgbClr val="2F3F5D"/>
              </a:solidFill>
              <a:latin typeface="汉仪全唐诗简" pitchFamily="18" charset="-122"/>
              <a:ea typeface="汉仪全唐诗简" pitchFamily="18" charset="-122"/>
              <a:cs typeface="+mn-ea"/>
              <a:sym typeface="+mn-lt"/>
            </a:endParaRPr>
          </a:p>
          <a:p>
            <a:pPr lvl="0" algn="ctr">
              <a:lnSpc>
                <a:spcPts val="5300"/>
              </a:lnSpc>
            </a:pPr>
            <a:r>
              <a:rPr lang="zh-CN" altLang="en-US" sz="3600" b="1" dirty="0">
                <a:solidFill>
                  <a:srgbClr val="2F3F5D"/>
                </a:solidFill>
                <a:latin typeface="汉仪全唐诗简" pitchFamily="18" charset="-122"/>
                <a:ea typeface="汉仪全唐诗简" pitchFamily="18" charset="-122"/>
                <a:cs typeface="+mn-ea"/>
                <a:sym typeface="+mn-lt"/>
              </a:rPr>
              <a:t>心非木石岂无感？吞声踯躅不敢言！</a:t>
            </a:r>
            <a:endParaRPr lang="zh-CN" altLang="en-US" sz="3600" b="1" dirty="0">
              <a:solidFill>
                <a:srgbClr val="2F3F5D"/>
              </a:solidFill>
              <a:latin typeface="汉仪全唐诗简" pitchFamily="18" charset="-122"/>
              <a:ea typeface="汉仪全唐诗简" pitchFamily="18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1000"/>
              </a:spcAft>
            </a:pPr>
            <a:endParaRPr lang="zh-CN" altLang="en-US" sz="3600" b="1" dirty="0">
              <a:solidFill>
                <a:srgbClr val="2F3F5D"/>
              </a:solidFill>
              <a:latin typeface="汉仪全唐诗简" pitchFamily="18" charset="-122"/>
              <a:ea typeface="汉仪全唐诗简" pitchFamily="18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1000"/>
              </a:spcAft>
            </a:pPr>
            <a:endParaRPr lang="zh-CN" altLang="en-US" sz="3200" b="1" dirty="0">
              <a:solidFill>
                <a:srgbClr val="2F3F5D"/>
              </a:solidFill>
              <a:latin typeface="汉仪全唐诗简" pitchFamily="18" charset="-122"/>
              <a:ea typeface="汉仪全唐诗简" pitchFamily="18" charset="-122"/>
              <a:cs typeface="+mn-ea"/>
              <a:sym typeface="+mn-lt"/>
            </a:endParaRPr>
          </a:p>
        </p:txBody>
      </p:sp>
      <p:sp>
        <p:nvSpPr>
          <p:cNvPr id="32" name="PA_文本框 4"/>
          <p:cNvSpPr txBox="1"/>
          <p:nvPr>
            <p:custDataLst>
              <p:tags r:id="rId3"/>
            </p:custDataLst>
          </p:nvPr>
        </p:nvSpPr>
        <p:spPr>
          <a:xfrm>
            <a:off x="2434921" y="1035406"/>
            <a:ext cx="428835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b="1" dirty="0">
                <a:solidFill>
                  <a:srgbClr val="2F3F5D"/>
                </a:solidFill>
                <a:latin typeface="汉仪全唐诗简" pitchFamily="18" charset="-122"/>
                <a:ea typeface="汉仪全唐诗简" pitchFamily="18" charset="-122"/>
                <a:cs typeface="+mn-ea"/>
                <a:sym typeface="+mn-lt"/>
              </a:rPr>
              <a:t>拟行路难（其四）</a:t>
            </a:r>
            <a:endParaRPr lang="zh-CN" altLang="en-US" sz="4000" b="1" dirty="0">
              <a:solidFill>
                <a:srgbClr val="2F3F5D"/>
              </a:solidFill>
              <a:latin typeface="汉仪全唐诗简" pitchFamily="18" charset="-122"/>
              <a:ea typeface="汉仪全唐诗简" pitchFamily="18" charset="-122"/>
              <a:cs typeface="+mn-ea"/>
              <a:sym typeface="+mn-lt"/>
            </a:endParaRPr>
          </a:p>
        </p:txBody>
      </p:sp>
      <p:pic>
        <p:nvPicPr>
          <p:cNvPr id="6" name="图片 5" descr="新底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396915" y="2110797"/>
            <a:ext cx="3653166" cy="8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492580" y="299252"/>
            <a:ext cx="724151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ypeLand 康熙字典體試用版" pitchFamily="50" charset="-120"/>
                <a:ea typeface="TypeLand 康熙字典體試用版" pitchFamily="50" charset="-120"/>
                <a:cs typeface="+mn-ea"/>
                <a:sym typeface="+mn-lt"/>
              </a:rPr>
              <a:t>思考：本诗的诗眼是哪一个字？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TypeLand 康熙字典體試用版" pitchFamily="50" charset="-120"/>
              <a:ea typeface="TypeLand 康熙字典體試用版" pitchFamily="50" charset="-120"/>
              <a:cs typeface="+mn-ea"/>
              <a:sym typeface="+mn-lt"/>
            </a:endParaRPr>
          </a:p>
        </p:txBody>
      </p:sp>
      <p:pic>
        <p:nvPicPr>
          <p:cNvPr id="91" name="图片 90" descr="新底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5400000">
            <a:off x="-1396915" y="2110797"/>
            <a:ext cx="3653166" cy="8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" name="矩形 91"/>
          <p:cNvSpPr/>
          <p:nvPr/>
        </p:nvSpPr>
        <p:spPr>
          <a:xfrm>
            <a:off x="2948990" y="1907345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愁</a:t>
            </a:r>
            <a:endParaRPr lang="zh-CN" alt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1" name="文本框 2"/>
          <p:cNvSpPr txBox="1"/>
          <p:nvPr/>
        </p:nvSpPr>
        <p:spPr>
          <a:xfrm>
            <a:off x="5000978" y="1425575"/>
            <a:ext cx="5860486" cy="2415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tx2">
                    <a:lumMod val="50000"/>
                  </a:schemeClr>
                </a:solidFill>
                <a:latin typeface="青鸟华光简隶变" pitchFamily="2" charset="-122"/>
                <a:ea typeface="青鸟华光简隶变" pitchFamily="2" charset="-122"/>
              </a:rPr>
              <a:t>愁什么？</a:t>
            </a:r>
            <a:endParaRPr lang="en-US" altLang="zh-CN" sz="4000" b="1" dirty="0">
              <a:solidFill>
                <a:schemeClr val="tx2">
                  <a:lumMod val="50000"/>
                </a:schemeClr>
              </a:solidFill>
              <a:latin typeface="青鸟华光简隶变" pitchFamily="2" charset="-122"/>
              <a:ea typeface="青鸟华光简隶变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4000" b="1" dirty="0">
              <a:solidFill>
                <a:schemeClr val="tx2">
                  <a:lumMod val="50000"/>
                </a:schemeClr>
              </a:solidFill>
              <a:latin typeface="青鸟华光简隶变" pitchFamily="2" charset="-122"/>
              <a:ea typeface="青鸟华光简隶变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tx2">
                    <a:lumMod val="50000"/>
                  </a:schemeClr>
                </a:solidFill>
                <a:latin typeface="青鸟华光简隶变" pitchFamily="2" charset="-122"/>
                <a:ea typeface="青鸟华光简隶变" pitchFamily="2" charset="-122"/>
              </a:rPr>
              <a:t>诗人如何表现愁？</a:t>
            </a:r>
            <a:endParaRPr lang="zh-CN" altLang="en-US" sz="4000" b="1" dirty="0">
              <a:solidFill>
                <a:schemeClr val="tx2">
                  <a:lumMod val="50000"/>
                </a:schemeClr>
              </a:solidFill>
              <a:latin typeface="青鸟华光简隶变" pitchFamily="2" charset="-122"/>
              <a:ea typeface="青鸟华光简隶变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2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文本框 4"/>
          <p:cNvSpPr txBox="1"/>
          <p:nvPr>
            <p:custDataLst>
              <p:tags r:id="rId1"/>
            </p:custDataLst>
          </p:nvPr>
        </p:nvSpPr>
        <p:spPr>
          <a:xfrm>
            <a:off x="1689415" y="682829"/>
            <a:ext cx="909419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zh-CN" altLang="en-US" sz="4000" b="1" dirty="0">
                <a:solidFill>
                  <a:srgbClr val="2F3F5D"/>
                </a:solidFill>
                <a:latin typeface="汉仪全唐诗简" pitchFamily="18" charset="-122"/>
                <a:ea typeface="汉仪全唐诗简" pitchFamily="18" charset="-122"/>
                <a:cs typeface="+mn-ea"/>
                <a:sym typeface="+mn-lt"/>
              </a:rPr>
              <a:t>泻水置平地，各自东西南北流。</a:t>
            </a:r>
            <a:endParaRPr lang="zh-CN" altLang="en-US" sz="4000" b="1" dirty="0">
              <a:solidFill>
                <a:srgbClr val="2F3F5D"/>
              </a:solidFill>
              <a:latin typeface="汉仪全唐诗简" pitchFamily="18" charset="-122"/>
              <a:ea typeface="汉仪全唐诗简" pitchFamily="18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1997" y="1390715"/>
            <a:ext cx="9212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TypeLand 康熙字典體試用版" pitchFamily="50" charset="-120"/>
                <a:ea typeface="TypeLand 康熙字典體試用版" pitchFamily="50" charset="-120"/>
                <a:sym typeface="宋体" panose="02010600030101010101" pitchFamily="2" charset="-122"/>
              </a:rPr>
              <a:t>思考：这两</a:t>
            </a:r>
            <a:r>
              <a:rPr lang="zh-CN" altLang="en-US" sz="3200" b="1" dirty="0" smtClean="0">
                <a:latin typeface="TypeLand 康熙字典體試用版" pitchFamily="50" charset="-120"/>
                <a:ea typeface="TypeLand 康熙字典體試用版" pitchFamily="50" charset="-120"/>
                <a:sym typeface="宋体" panose="02010600030101010101" pitchFamily="2" charset="-122"/>
              </a:rPr>
              <a:t>句采</a:t>
            </a:r>
            <a:r>
              <a:rPr lang="zh-CN" altLang="en-US" sz="3200" b="1" dirty="0">
                <a:latin typeface="TypeLand 康熙字典體試用版" pitchFamily="50" charset="-120"/>
                <a:ea typeface="TypeLand 康熙字典體試用版" pitchFamily="50" charset="-120"/>
                <a:sym typeface="宋体" panose="02010600030101010101" pitchFamily="2" charset="-122"/>
              </a:rPr>
              <a:t>用了哪种表现手法？有什么作用？</a:t>
            </a:r>
            <a:endParaRPr lang="zh-CN" altLang="en-US" sz="3200" b="1" dirty="0">
              <a:latin typeface="TypeLand 康熙字典體試用版" pitchFamily="50" charset="-120"/>
              <a:ea typeface="TypeLand 康熙字典體試用版" pitchFamily="50" charset="-120"/>
              <a:sym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2178" y="2098601"/>
            <a:ext cx="930021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800" b="1" dirty="0">
                <a:solidFill>
                  <a:srgbClr val="000099"/>
                </a:solidFill>
                <a:latin typeface="汉仪全唐诗简" pitchFamily="18" charset="-122"/>
                <a:ea typeface="汉仪全唐诗简" pitchFamily="18" charset="-122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汉仪全唐诗简" pitchFamily="18" charset="-122"/>
                <a:ea typeface="汉仪全唐诗简" pitchFamily="18" charset="-122"/>
              </a:rPr>
              <a:t>作者运用的是以“水”喻人的</a:t>
            </a:r>
            <a:r>
              <a:rPr lang="zh-CN" altLang="en-US" sz="2800" b="1" dirty="0">
                <a:solidFill>
                  <a:srgbClr val="FF0000"/>
                </a:solidFill>
                <a:latin typeface="汉仪全唐诗简" pitchFamily="18" charset="-122"/>
                <a:ea typeface="汉仪全唐诗简" pitchFamily="18" charset="-122"/>
              </a:rPr>
              <a:t>比兴手法</a:t>
            </a:r>
            <a:r>
              <a:rPr lang="zh-CN" altLang="en-US" sz="2800" b="1" dirty="0">
                <a:solidFill>
                  <a:srgbClr val="000099"/>
                </a:solidFill>
                <a:latin typeface="汉仪全唐诗简" pitchFamily="18" charset="-122"/>
                <a:ea typeface="汉仪全唐诗简" pitchFamily="18" charset="-122"/>
              </a:rPr>
              <a:t>，那流向“东西南北”不同方位的“水”，恰好比喻了社会生活中高低贵贱不同处境的人。“水”的流向，是地势造成的；人的处境，是门第决定的。因此说，这</a:t>
            </a:r>
            <a:r>
              <a:rPr lang="zh-CN" altLang="en-US" sz="2800" b="1" dirty="0">
                <a:solidFill>
                  <a:srgbClr val="A50021"/>
                </a:solidFill>
                <a:latin typeface="汉仪全唐诗简" pitchFamily="18" charset="-122"/>
                <a:ea typeface="汉仪全唐诗简" pitchFamily="18" charset="-122"/>
              </a:rPr>
              <a:t>起首两句，通过泻水的寻常现象的描写，形象地揭示出了现实社会里门阀制度的不合理性。</a:t>
            </a:r>
            <a:endParaRPr lang="zh-CN" altLang="en-US" sz="2800" dirty="0">
              <a:latin typeface="汉仪全唐诗简" pitchFamily="18" charset="-122"/>
              <a:ea typeface="汉仪全唐诗简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i5axrz3">
      <a:majorFont>
        <a:latin typeface=""/>
        <a:ea typeface="华文行楷"/>
        <a:cs typeface=""/>
      </a:majorFont>
      <a:minorFont>
        <a:latin typeface=""/>
        <a:ea typeface="华文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2578</Words>
  <Application>WPS 演示</Application>
  <PresentationFormat>自定义</PresentationFormat>
  <Paragraphs>182</Paragraphs>
  <Slides>25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8" baseType="lpstr">
      <vt:lpstr>Arial</vt:lpstr>
      <vt:lpstr>宋体</vt:lpstr>
      <vt:lpstr>Wingdings</vt:lpstr>
      <vt:lpstr>腾祥铁山楷书简</vt:lpstr>
      <vt:lpstr>Calibri</vt:lpstr>
      <vt:lpstr>黑体</vt:lpstr>
      <vt:lpstr>青鸟华光简隶变</vt:lpstr>
      <vt:lpstr>TypeLand 康熙字典體試用版</vt:lpstr>
      <vt:lpstr>微软雅黑</vt:lpstr>
      <vt:lpstr>MingLiU</vt:lpstr>
      <vt:lpstr>汉仪全唐诗简</vt:lpstr>
      <vt:lpstr>Arial Unicode MS</vt:lpstr>
      <vt:lpstr>华文行楷</vt:lpstr>
      <vt:lpstr>等线</vt:lpstr>
      <vt:lpstr>方正兰亭黑_GBK</vt:lpstr>
      <vt:lpstr>Calibri</vt:lpstr>
      <vt:lpstr>Times New Roman</vt:lpstr>
      <vt:lpstr>TypeLand 康熙字典體試用版</vt:lpstr>
      <vt:lpstr>汉仪全唐诗简</vt:lpstr>
      <vt:lpstr>腾祥铁山楷书简</vt:lpstr>
      <vt:lpstr>青鸟华光简隶变</vt:lpstr>
      <vt:lpstr>Segoe Print</vt:lpstr>
      <vt:lpstr>1</vt:lpstr>
      <vt:lpstr>PowerPoint 演示文稿</vt:lpstr>
      <vt:lpstr>题解：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dc:description>www.1ppt.com</dc:description>
  <cp:lastModifiedBy>qhzx</cp:lastModifiedBy>
  <cp:revision>142</cp:revision>
  <dcterms:created xsi:type="dcterms:W3CDTF">2017-04-05T03:00:00Z</dcterms:created>
  <dcterms:modified xsi:type="dcterms:W3CDTF">2020-09-22T08:02:38Z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