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tags/tag1.xml" ContentType="application/vnd.openxmlformats-officedocument.presentationml.tags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3" r:id="rId4"/>
    <p:sldId id="264" r:id="rId5"/>
    <p:sldId id="265" r:id="rId6"/>
    <p:sldId id="267" r:id="rId7"/>
    <p:sldId id="316" r:id="rId8"/>
    <p:sldId id="318" r:id="rId9"/>
    <p:sldId id="319" r:id="rId10"/>
    <p:sldId id="299" r:id="rId11"/>
    <p:sldId id="320" r:id="rId12"/>
    <p:sldId id="325" r:id="rId13"/>
    <p:sldId id="326" r:id="rId14"/>
    <p:sldId id="317" r:id="rId15"/>
    <p:sldId id="333" r:id="rId16"/>
    <p:sldId id="322" r:id="rId17"/>
    <p:sldId id="324" r:id="rId18"/>
    <p:sldId id="327" r:id="rId19"/>
    <p:sldId id="330" r:id="rId20"/>
    <p:sldId id="331" r:id="rId21"/>
    <p:sldId id="332" r:id="rId22"/>
    <p:sldId id="283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73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ontrol" Target="../activeX/activeX4.xml"/><Relationship Id="rId7" Type="http://schemas.openxmlformats.org/officeDocument/2006/relationships/image" Target="../media/image18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control" Target="../activeX/activeX5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质壁分离"/>
          <p:cNvPicPr>
            <a:picLocks noChangeAspect="1" noChangeArrowheads="1"/>
          </p:cNvPicPr>
          <p:nvPr/>
        </p:nvPicPr>
        <p:blipFill>
          <a:blip r:embed="rId2">
            <a:lum bright="20000" contrast="40000"/>
          </a:blip>
          <a:srcRect/>
          <a:stretch>
            <a:fillRect/>
          </a:stretch>
        </p:blipFill>
        <p:spPr bwMode="auto">
          <a:xfrm rot="10800000">
            <a:off x="928662" y="0"/>
            <a:ext cx="7072362" cy="686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3116"/>
            <a:ext cx="8315356" cy="1470025"/>
          </a:xfrm>
        </p:spPr>
        <p:txBody>
          <a:bodyPr>
            <a:noAutofit/>
          </a:bodyPr>
          <a:lstStyle/>
          <a:p>
            <a:r>
              <a:rPr lang="zh-CN" altLang="en-US" sz="8000" b="1" dirty="0"/>
              <a:t>第四章</a:t>
            </a:r>
            <a:br>
              <a:rPr lang="en-US" altLang="zh-CN" sz="8000" b="1" dirty="0"/>
            </a:br>
            <a:r>
              <a:rPr lang="zh-CN" altLang="en-US" sz="8000" b="1" dirty="0"/>
              <a:t>第一节  被动运输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214554"/>
            <a:ext cx="8243887" cy="4114800"/>
          </a:xfrm>
        </p:spPr>
        <p:txBody>
          <a:bodyPr/>
          <a:lstStyle/>
          <a:p>
            <a:r>
              <a:rPr lang="zh-CN" altLang="en-US" sz="3600" b="1">
                <a:solidFill>
                  <a:schemeClr val="accent2"/>
                </a:solidFill>
                <a:ea typeface="黑体" pitchFamily="49" charset="-122"/>
              </a:rPr>
              <a:t>原生质层相当于</a:t>
            </a:r>
            <a:r>
              <a:rPr lang="zh-CN" altLang="en-US" sz="3600" b="1" dirty="0">
                <a:solidFill>
                  <a:schemeClr val="accent2"/>
                </a:solidFill>
                <a:ea typeface="黑体" pitchFamily="49" charset="-122"/>
              </a:rPr>
              <a:t>一层半透膜吗？</a:t>
            </a:r>
          </a:p>
        </p:txBody>
      </p:sp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3214678" y="3475038"/>
            <a:ext cx="2016125" cy="33829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2134"/>
              </a:avLst>
            </a:prstTxWarp>
          </a:bodyPr>
          <a:lstStyle/>
          <a:p>
            <a:r>
              <a:rPr lang="zh-CN" alt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S UI Gothic"/>
                <a:ea typeface="MS UI Gothic"/>
              </a:rPr>
              <a:t>？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428596" y="642918"/>
            <a:ext cx="2535226" cy="1285860"/>
          </a:xfrm>
          <a:prstGeom prst="cloudCallout">
            <a:avLst>
              <a:gd name="adj1" fmla="val 52343"/>
              <a:gd name="adj2" fmla="val 42782"/>
            </a:avLst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kumimoji="0" lang="zh-CN" altLang="en-US" sz="4800" b="1" dirty="0">
                <a:effectLst/>
                <a:latin typeface="Arial Black" pitchFamily="34" charset="0"/>
                <a:ea typeface="黑体" pitchFamily="49" charset="-122"/>
              </a:rPr>
              <a:t>探究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0" y="0"/>
            <a:ext cx="8154865" cy="66596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5644" tIns="47823" rIns="95644" bIns="47823">
            <a:spAutoFit/>
          </a:bodyPr>
          <a:lstStyle/>
          <a:p>
            <a:pPr defTabSz="958850">
              <a:spcBef>
                <a:spcPct val="50000"/>
              </a:spcBef>
            </a:pPr>
            <a:r>
              <a:rPr kumimoji="1" lang="zh-CN" altLang="en-US" sz="3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探究实验：植物细胞的吸水和失水</a:t>
            </a: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571504" y="857232"/>
            <a:ext cx="1946031" cy="5428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5644" tIns="47823" rIns="95644" bIns="47823">
            <a:spAutoFit/>
          </a:bodyPr>
          <a:lstStyle/>
          <a:p>
            <a:pPr defTabSz="958850"/>
            <a:r>
              <a:rPr kumimoji="1" lang="zh-CN" altLang="en-US" sz="2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提出问题</a:t>
            </a:r>
          </a:p>
        </p:txBody>
      </p:sp>
      <p:sp>
        <p:nvSpPr>
          <p:cNvPr id="263172" name="Line 4"/>
          <p:cNvSpPr>
            <a:spLocks noChangeShapeType="1"/>
          </p:cNvSpPr>
          <p:nvPr/>
        </p:nvSpPr>
        <p:spPr bwMode="auto">
          <a:xfrm>
            <a:off x="1519269" y="1390632"/>
            <a:ext cx="0" cy="384175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571504" y="1774806"/>
            <a:ext cx="1911990" cy="5428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5644" tIns="47823" rIns="95644" bIns="47823">
            <a:spAutoFit/>
          </a:bodyPr>
          <a:lstStyle/>
          <a:p>
            <a:pPr defTabSz="958850"/>
            <a:r>
              <a:rPr kumimoji="1" lang="zh-CN" altLang="en-US" sz="2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作出假设</a:t>
            </a:r>
          </a:p>
        </p:txBody>
      </p:sp>
      <p:sp>
        <p:nvSpPr>
          <p:cNvPr id="263174" name="Line 6"/>
          <p:cNvSpPr>
            <a:spLocks noChangeShapeType="1"/>
          </p:cNvSpPr>
          <p:nvPr/>
        </p:nvSpPr>
        <p:spPr bwMode="auto">
          <a:xfrm>
            <a:off x="1519269" y="2230418"/>
            <a:ext cx="0" cy="83820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681069" y="3068619"/>
            <a:ext cx="1676400" cy="5428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5644" tIns="47823" rIns="95644" bIns="47823">
            <a:spAutoFit/>
          </a:bodyPr>
          <a:lstStyle/>
          <a:p>
            <a:pPr defTabSz="958850"/>
            <a:r>
              <a:rPr kumimoji="1" lang="zh-CN" alt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设计实验</a:t>
            </a:r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>
            <a:off x="1519269" y="3602018"/>
            <a:ext cx="0" cy="106680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77" name="Rectangle 9"/>
          <p:cNvSpPr>
            <a:spLocks noChangeArrowheads="1"/>
          </p:cNvSpPr>
          <p:nvPr/>
        </p:nvSpPr>
        <p:spPr bwMode="auto">
          <a:xfrm>
            <a:off x="682535" y="4673582"/>
            <a:ext cx="1795096" cy="5428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5644" tIns="47823" rIns="95644" bIns="47823">
            <a:spAutoFit/>
          </a:bodyPr>
          <a:lstStyle/>
          <a:p>
            <a:pPr defTabSz="958850"/>
            <a:r>
              <a:rPr kumimoji="1" lang="zh-CN" alt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进行实验</a:t>
            </a:r>
          </a:p>
        </p:txBody>
      </p:sp>
      <p:sp>
        <p:nvSpPr>
          <p:cNvPr id="263178" name="Line 10"/>
          <p:cNvSpPr>
            <a:spLocks noChangeShapeType="1"/>
          </p:cNvSpPr>
          <p:nvPr/>
        </p:nvSpPr>
        <p:spPr bwMode="auto">
          <a:xfrm>
            <a:off x="1519269" y="5049818"/>
            <a:ext cx="0" cy="30480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79" name="Rectangle 11"/>
          <p:cNvSpPr>
            <a:spLocks noChangeArrowheads="1"/>
          </p:cNvSpPr>
          <p:nvPr/>
        </p:nvSpPr>
        <p:spPr bwMode="auto">
          <a:xfrm>
            <a:off x="571504" y="5357826"/>
            <a:ext cx="1752600" cy="5428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5644" tIns="47823" rIns="95644" bIns="47823">
            <a:spAutoFit/>
          </a:bodyPr>
          <a:lstStyle/>
          <a:p>
            <a:pPr defTabSz="958850"/>
            <a:r>
              <a:rPr kumimoji="1" lang="zh-CN" altLang="en-US" sz="2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分析结果</a:t>
            </a:r>
          </a:p>
        </p:txBody>
      </p:sp>
      <p:sp>
        <p:nvSpPr>
          <p:cNvPr id="263180" name="Line 12"/>
          <p:cNvSpPr>
            <a:spLocks noChangeShapeType="1"/>
          </p:cNvSpPr>
          <p:nvPr/>
        </p:nvSpPr>
        <p:spPr bwMode="auto">
          <a:xfrm>
            <a:off x="1519269" y="5888018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81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1070" y="6116619"/>
            <a:ext cx="2208335" cy="5428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5644" tIns="47823" rIns="95644" bIns="47823">
            <a:spAutoFit/>
          </a:bodyPr>
          <a:lstStyle/>
          <a:p>
            <a:pPr defTabSz="958850"/>
            <a:r>
              <a:rPr kumimoji="1" lang="zh-CN" alt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表达与交流</a:t>
            </a:r>
          </a:p>
        </p:txBody>
      </p:sp>
      <p:sp>
        <p:nvSpPr>
          <p:cNvPr id="263182" name="Rectangle 14"/>
          <p:cNvSpPr>
            <a:spLocks noChangeArrowheads="1"/>
          </p:cNvSpPr>
          <p:nvPr/>
        </p:nvSpPr>
        <p:spPr bwMode="auto">
          <a:xfrm>
            <a:off x="2483492" y="857232"/>
            <a:ext cx="5328138" cy="5428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5644" tIns="47823" rIns="95644" bIns="47823">
            <a:spAutoFit/>
          </a:bodyPr>
          <a:lstStyle/>
          <a:p>
            <a:pPr defTabSz="958850"/>
            <a:r>
              <a:rPr kumimoji="1" lang="zh-CN" altLang="en-US" sz="25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（</a:t>
            </a:r>
            <a:r>
              <a:rPr kumimoji="1" lang="zh-CN" altLang="en-US" sz="29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原生质层是一层半透膜吗？）</a:t>
            </a:r>
          </a:p>
        </p:txBody>
      </p:sp>
      <p:sp>
        <p:nvSpPr>
          <p:cNvPr id="263183" name="Rectangle 15"/>
          <p:cNvSpPr>
            <a:spLocks noChangeArrowheads="1"/>
          </p:cNvSpPr>
          <p:nvPr/>
        </p:nvSpPr>
        <p:spPr bwMode="auto">
          <a:xfrm>
            <a:off x="2411689" y="1777982"/>
            <a:ext cx="5738446" cy="5428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5644" tIns="47823" rIns="95644" bIns="47823">
            <a:spAutoFit/>
          </a:bodyPr>
          <a:lstStyle/>
          <a:p>
            <a:pPr defTabSz="958850"/>
            <a:r>
              <a:rPr kumimoji="1" lang="zh-CN" altLang="en-US" sz="29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（原生质层相当于一层半透膜）</a:t>
            </a:r>
          </a:p>
        </p:txBody>
      </p:sp>
      <p:sp>
        <p:nvSpPr>
          <p:cNvPr id="263184" name="Rectangle 16"/>
          <p:cNvSpPr>
            <a:spLocks noChangeArrowheads="1"/>
          </p:cNvSpPr>
          <p:nvPr/>
        </p:nvSpPr>
        <p:spPr bwMode="auto">
          <a:xfrm>
            <a:off x="2643174" y="2786058"/>
            <a:ext cx="2302821" cy="48130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5644" tIns="47823" rIns="95644" bIns="47823">
            <a:spAutoFit/>
          </a:bodyPr>
          <a:lstStyle/>
          <a:p>
            <a:pPr defTabSz="958850"/>
            <a:r>
              <a:rPr kumimoji="1" lang="zh-CN" altLang="en-US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设计方案</a:t>
            </a:r>
          </a:p>
        </p:txBody>
      </p:sp>
      <p:sp>
        <p:nvSpPr>
          <p:cNvPr id="263185" name="Rectangle 1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0298" y="4714884"/>
            <a:ext cx="4514850" cy="5428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5644" tIns="47823" rIns="95644" bIns="47823">
            <a:spAutoFit/>
          </a:bodyPr>
          <a:lstStyle/>
          <a:p>
            <a:pPr defTabSz="958850"/>
            <a:r>
              <a:rPr kumimoji="1" lang="zh-CN" altLang="en-US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（按预定方案进行实验）</a:t>
            </a:r>
          </a:p>
        </p:txBody>
      </p:sp>
      <p:sp>
        <p:nvSpPr>
          <p:cNvPr id="263186" name="Rectangl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643174" y="5357826"/>
            <a:ext cx="6399334" cy="5428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5644" tIns="47823" rIns="95644" bIns="47823">
            <a:spAutoFit/>
          </a:bodyPr>
          <a:lstStyle/>
          <a:p>
            <a:pPr defTabSz="958850"/>
            <a:r>
              <a:rPr kumimoji="1" lang="zh-CN" altLang="en-US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（分析实验结果，</a:t>
            </a:r>
            <a:r>
              <a:rPr kumimoji="1" lang="zh-CN" altLang="en-US" sz="2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得出结论</a:t>
            </a:r>
            <a:r>
              <a:rPr kumimoji="1" lang="zh-CN" altLang="en-US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：</a:t>
            </a:r>
            <a:r>
              <a:rPr kumimoji="1" lang="en-US" altLang="zh-CN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/>
                <a:ea typeface="华文中宋" pitchFamily="2" charset="-122"/>
              </a:rPr>
              <a:t>……</a:t>
            </a:r>
            <a:r>
              <a:rPr kumimoji="1" lang="zh-CN" altLang="en-US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）</a:t>
            </a:r>
          </a:p>
        </p:txBody>
      </p:sp>
      <p:sp>
        <p:nvSpPr>
          <p:cNvPr id="263187" name="Rectangle 19"/>
          <p:cNvSpPr>
            <a:spLocks noChangeArrowheads="1"/>
          </p:cNvSpPr>
          <p:nvPr/>
        </p:nvSpPr>
        <p:spPr bwMode="auto">
          <a:xfrm>
            <a:off x="2714612" y="6072206"/>
            <a:ext cx="5832231" cy="5428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5644" tIns="47823" rIns="95644" bIns="47823">
            <a:spAutoFit/>
          </a:bodyPr>
          <a:lstStyle/>
          <a:p>
            <a:pPr defTabSz="958850"/>
            <a:r>
              <a:rPr kumimoji="1" lang="zh-CN" altLang="en-US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（总结，写实验报告并适当交流）</a:t>
            </a:r>
          </a:p>
        </p:txBody>
      </p:sp>
      <p:sp>
        <p:nvSpPr>
          <p:cNvPr id="263188" name="AutoShape 20"/>
          <p:cNvSpPr>
            <a:spLocks/>
          </p:cNvSpPr>
          <p:nvPr/>
        </p:nvSpPr>
        <p:spPr bwMode="auto">
          <a:xfrm>
            <a:off x="2435135" y="2687619"/>
            <a:ext cx="150934" cy="1598613"/>
          </a:xfrm>
          <a:prstGeom prst="leftBrace">
            <a:avLst>
              <a:gd name="adj1" fmla="val 81473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189" name="Text Box 21"/>
          <p:cNvSpPr txBox="1">
            <a:spLocks noChangeArrowheads="1"/>
          </p:cNvSpPr>
          <p:nvPr/>
        </p:nvSpPr>
        <p:spPr bwMode="auto">
          <a:xfrm>
            <a:off x="2714612" y="3643314"/>
            <a:ext cx="2516770" cy="48130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5644" tIns="47823" rIns="95644" bIns="47823">
            <a:spAutoFit/>
          </a:bodyPr>
          <a:lstStyle/>
          <a:p>
            <a:pPr defTabSz="958850"/>
            <a:r>
              <a:rPr kumimoji="1" lang="zh-CN" altLang="en-US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预期结果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animBg="1"/>
      <p:bldP spid="263172" grpId="0" animBg="1"/>
      <p:bldP spid="263173" grpId="0" animBg="1"/>
      <p:bldP spid="263174" grpId="0" animBg="1"/>
      <p:bldP spid="263175" grpId="0" animBg="1"/>
      <p:bldP spid="263176" grpId="0" animBg="1"/>
      <p:bldP spid="263177" grpId="0" animBg="1"/>
      <p:bldP spid="263178" grpId="0" animBg="1"/>
      <p:bldP spid="263179" grpId="0" animBg="1"/>
      <p:bldP spid="263180" grpId="0" animBg="1"/>
      <p:bldP spid="263181" grpId="0" animBg="1"/>
      <p:bldP spid="263182" grpId="0" animBg="1"/>
      <p:bldP spid="263183" grpId="0" animBg="1"/>
      <p:bldP spid="263184" grpId="0" animBg="1"/>
      <p:bldP spid="263185" grpId="0" animBg="1"/>
      <p:bldP spid="263186" grpId="0" animBg="1"/>
      <p:bldP spid="263187" grpId="0" animBg="1"/>
      <p:bldP spid="263188" grpId="0" animBg="1"/>
      <p:bldP spid="2631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876300"/>
            <a:ext cx="9013825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346950" y="2143125"/>
            <a:ext cx="1701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sz="2800" b="1">
                <a:solidFill>
                  <a:srgbClr val="FF0000"/>
                </a:solidFill>
                <a:latin typeface="宋体" pitchFamily="2" charset="-122"/>
              </a:rPr>
              <a:t>中央液泡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7025" y="4433888"/>
            <a:ext cx="14906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>
                <a:solidFill>
                  <a:srgbClr val="FF0000"/>
                </a:solidFill>
                <a:latin typeface="宋体" pitchFamily="2" charset="-122"/>
              </a:rPr>
              <a:t>0.3g/mL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7025" y="5165725"/>
            <a:ext cx="18494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sz="2800" b="1">
                <a:solidFill>
                  <a:srgbClr val="FF0000"/>
                </a:solidFill>
                <a:latin typeface="宋体" pitchFamily="2" charset="-122"/>
              </a:rPr>
              <a:t>蔗糖溶液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4925" y="174625"/>
            <a:ext cx="87852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 sz="3600" b="1">
              <a:solidFill>
                <a:srgbClr val="FF6600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4925" y="114300"/>
            <a:ext cx="7943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</a:rPr>
              <a:t>质壁分离与复原实验流程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1126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269875"/>
            <a:ext cx="8885238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947025" y="95250"/>
            <a:ext cx="1017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sz="3200" b="1" dirty="0">
                <a:solidFill>
                  <a:srgbClr val="FF0000"/>
                </a:solidFill>
                <a:latin typeface="宋体" pitchFamily="2" charset="-122"/>
              </a:rPr>
              <a:t>加深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153150" y="95250"/>
            <a:ext cx="1017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sz="3200" b="1" dirty="0">
                <a:solidFill>
                  <a:srgbClr val="FF0000"/>
                </a:solidFill>
                <a:latin typeface="宋体" pitchFamily="2" charset="-122"/>
              </a:rPr>
              <a:t>变小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24300" y="1005375"/>
            <a:ext cx="1858963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sz="2800" b="1" dirty="0">
                <a:solidFill>
                  <a:srgbClr val="FF0000"/>
                </a:solidFill>
                <a:latin typeface="宋体" pitchFamily="2" charset="-122"/>
              </a:rPr>
              <a:t>原生质层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938588" y="5863159"/>
            <a:ext cx="1844675" cy="6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sz="2800" b="1" dirty="0">
                <a:solidFill>
                  <a:srgbClr val="FF0000"/>
                </a:solidFill>
                <a:latin typeface="宋体" pitchFamily="2" charset="-122"/>
              </a:rPr>
              <a:t>原生质层</a:t>
            </a:r>
          </a:p>
        </p:txBody>
      </p:sp>
      <p:sp>
        <p:nvSpPr>
          <p:cNvPr id="7" name="矩形 6"/>
          <p:cNvSpPr/>
          <p:nvPr/>
        </p:nvSpPr>
        <p:spPr>
          <a:xfrm>
            <a:off x="6687878" y="5143512"/>
            <a:ext cx="2249334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200" b="1" dirty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紫色</a:t>
            </a:r>
            <a:r>
              <a:rPr lang="zh-CN" altLang="zh-CN" sz="3200" b="1" dirty="0">
                <a:latin typeface="宋体" pitchFamily="2" charset="-122"/>
                <a:ea typeface="宋体" pitchFamily="2" charset="-122"/>
              </a:rPr>
              <a:t>____)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786710" y="4929198"/>
            <a:ext cx="1071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</a:rPr>
              <a:t>变浅</a:t>
            </a:r>
            <a:endParaRPr lang="zh-CN" sz="3200" b="1" dirty="0">
              <a:solidFill>
                <a:srgbClr val="FF0000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3" grpId="0" autoUpdateAnimBg="0"/>
      <p:bldP spid="12294" grpId="0" autoUpdateAnimBg="0"/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质壁分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000108"/>
            <a:ext cx="192698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1" y="928670"/>
            <a:ext cx="2857487" cy="201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620" tIns="47811" rIns="95620" bIns="47811">
            <a:spAutoFit/>
          </a:bodyPr>
          <a:lstStyle/>
          <a:p>
            <a:pPr defTabSz="958850">
              <a:lnSpc>
                <a:spcPct val="130000"/>
              </a:lnSpc>
              <a:spcAft>
                <a:spcPct val="10000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质壁分离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植物细胞因为失水收缩，原生质层与细胞壁发生分离的现象。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492" name="Text Box 12"/>
          <p:cNvSpPr txBox="1">
            <a:spLocks noChangeArrowheads="1"/>
          </p:cNvSpPr>
          <p:nvPr/>
        </p:nvSpPr>
        <p:spPr bwMode="auto">
          <a:xfrm>
            <a:off x="0" y="0"/>
            <a:ext cx="8603303" cy="58902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5644" tIns="47823" rIns="95644" bIns="47823">
            <a:spAutoFit/>
          </a:bodyPr>
          <a:lstStyle/>
          <a:p>
            <a:pPr defTabSz="958850">
              <a:spcBef>
                <a:spcPct val="50000"/>
              </a:spcBef>
            </a:pP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质壁分离与质壁分离复原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2928934"/>
            <a:ext cx="4662854" cy="896937"/>
            <a:chOff x="0" y="1285"/>
            <a:chExt cx="2303" cy="443"/>
          </a:xfrm>
        </p:grpSpPr>
        <p:sp>
          <p:nvSpPr>
            <p:cNvPr id="276494" name="Text Box 14"/>
            <p:cNvSpPr txBox="1">
              <a:spLocks noChangeArrowheads="1"/>
            </p:cNvSpPr>
            <p:nvPr/>
          </p:nvSpPr>
          <p:spPr bwMode="auto">
            <a:xfrm>
              <a:off x="0" y="1285"/>
              <a:ext cx="2303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669" tIns="47835" rIns="95669" bIns="47835">
              <a:spAutoFit/>
            </a:bodyPr>
            <a:lstStyle/>
            <a:p>
              <a:pPr defTabSz="958850">
                <a:spcBef>
                  <a:spcPct val="50000"/>
                </a:spcBef>
              </a:pPr>
              <a:r>
                <a:rPr lang="zh-CN" altLang="en-US" sz="2100" b="1" dirty="0">
                  <a:solidFill>
                    <a:srgbClr val="1616F0"/>
                  </a:solidFill>
                </a:rPr>
                <a:t>外界溶液浓度     细胞液的浓度</a:t>
              </a:r>
            </a:p>
            <a:p>
              <a:pPr defTabSz="958850">
                <a:spcBef>
                  <a:spcPct val="50000"/>
                </a:spcBef>
              </a:pPr>
              <a:r>
                <a:rPr lang="zh-CN" altLang="en-US" sz="2100" b="1" dirty="0">
                  <a:solidFill>
                    <a:srgbClr val="1616F0"/>
                  </a:solidFill>
                </a:rPr>
                <a:t>               </a:t>
              </a:r>
              <a:r>
                <a:rPr lang="zh-CN" altLang="en-US" sz="2100" b="1" dirty="0">
                  <a:solidFill>
                    <a:srgbClr val="FF0000"/>
                  </a:solidFill>
                </a:rPr>
                <a:t>细胞失水</a:t>
              </a:r>
            </a:p>
          </p:txBody>
        </p:sp>
        <p:sp>
          <p:nvSpPr>
            <p:cNvPr id="276495" name="Rectangle 15"/>
            <p:cNvSpPr>
              <a:spLocks noChangeArrowheads="1"/>
            </p:cNvSpPr>
            <p:nvPr/>
          </p:nvSpPr>
          <p:spPr bwMode="auto">
            <a:xfrm>
              <a:off x="812" y="1285"/>
              <a:ext cx="25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22171" tIns="61086" rIns="122171" bIns="61086">
              <a:spAutoFit/>
            </a:bodyPr>
            <a:lstStyle/>
            <a:p>
              <a:pPr defTabSz="958850"/>
              <a:r>
                <a:rPr lang="zh-CN" altLang="en-US" sz="2100"/>
                <a:t>＞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35843" r:id="rId2" imgW="4571429" imgH="2678316"/>
        </mc:Choice>
        <mc:Fallback>
          <p:control r:id="rId2" imgW="4571429" imgH="2678316">
            <p:pic>
              <p:nvPicPr>
                <p:cNvPr id="3" name="ShockwaveFlash1"/>
                <p:cNvPicPr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549275"/>
                  <a:ext cx="4572000" cy="2678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质壁分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1000108"/>
            <a:ext cx="192698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3" name="Picture 3" descr="紫色的液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3643314"/>
            <a:ext cx="1893277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1" y="928670"/>
            <a:ext cx="2857487" cy="201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620" tIns="47811" rIns="95620" bIns="47811">
            <a:spAutoFit/>
          </a:bodyPr>
          <a:lstStyle/>
          <a:p>
            <a:pPr defTabSz="958850">
              <a:lnSpc>
                <a:spcPct val="130000"/>
              </a:lnSpc>
              <a:spcAft>
                <a:spcPct val="10000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质壁分离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植物细胞因为失水收缩，原生质层与细胞壁发生分离的现象。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0" y="3786190"/>
            <a:ext cx="2786050" cy="2017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5620" tIns="47811" rIns="95620" bIns="47811">
            <a:spAutoFit/>
          </a:bodyPr>
          <a:lstStyle/>
          <a:p>
            <a:pPr defTabSz="958850">
              <a:lnSpc>
                <a:spcPct val="130000"/>
              </a:lnSpc>
              <a:spcAft>
                <a:spcPct val="10000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质壁分离复原：发生质壁分离的植物细胞因吸水膨胀，恢复为原来的状态。</a:t>
            </a:r>
          </a:p>
        </p:txBody>
      </p:sp>
      <p:sp>
        <p:nvSpPr>
          <p:cNvPr id="276492" name="Text Box 12"/>
          <p:cNvSpPr txBox="1">
            <a:spLocks noChangeArrowheads="1"/>
          </p:cNvSpPr>
          <p:nvPr/>
        </p:nvSpPr>
        <p:spPr bwMode="auto">
          <a:xfrm>
            <a:off x="0" y="0"/>
            <a:ext cx="8603303" cy="58902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5644" tIns="47823" rIns="95644" bIns="47823">
            <a:spAutoFit/>
          </a:bodyPr>
          <a:lstStyle/>
          <a:p>
            <a:pPr defTabSz="958850">
              <a:spcBef>
                <a:spcPct val="50000"/>
              </a:spcBef>
            </a:pP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质壁分离与质壁分离复原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2928934"/>
            <a:ext cx="4662854" cy="896937"/>
            <a:chOff x="0" y="1285"/>
            <a:chExt cx="2303" cy="443"/>
          </a:xfrm>
        </p:grpSpPr>
        <p:sp>
          <p:nvSpPr>
            <p:cNvPr id="276494" name="Text Box 14"/>
            <p:cNvSpPr txBox="1">
              <a:spLocks noChangeArrowheads="1"/>
            </p:cNvSpPr>
            <p:nvPr/>
          </p:nvSpPr>
          <p:spPr bwMode="auto">
            <a:xfrm>
              <a:off x="0" y="1285"/>
              <a:ext cx="2303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669" tIns="47835" rIns="95669" bIns="47835">
              <a:spAutoFit/>
            </a:bodyPr>
            <a:lstStyle/>
            <a:p>
              <a:pPr defTabSz="958850">
                <a:spcBef>
                  <a:spcPct val="50000"/>
                </a:spcBef>
              </a:pPr>
              <a:r>
                <a:rPr lang="zh-CN" altLang="en-US" sz="2100" b="1" dirty="0">
                  <a:solidFill>
                    <a:srgbClr val="1616F0"/>
                  </a:solidFill>
                </a:rPr>
                <a:t>外界溶液浓度     细胞液的浓度</a:t>
              </a:r>
            </a:p>
            <a:p>
              <a:pPr defTabSz="958850">
                <a:spcBef>
                  <a:spcPct val="50000"/>
                </a:spcBef>
              </a:pPr>
              <a:r>
                <a:rPr lang="zh-CN" altLang="en-US" sz="2100" b="1" dirty="0">
                  <a:solidFill>
                    <a:srgbClr val="1616F0"/>
                  </a:solidFill>
                </a:rPr>
                <a:t>               </a:t>
              </a:r>
              <a:r>
                <a:rPr lang="zh-CN" altLang="en-US" sz="2100" b="1" dirty="0">
                  <a:solidFill>
                    <a:srgbClr val="FF0000"/>
                  </a:solidFill>
                </a:rPr>
                <a:t>细胞失水</a:t>
              </a:r>
            </a:p>
          </p:txBody>
        </p:sp>
        <p:sp>
          <p:nvSpPr>
            <p:cNvPr id="276495" name="Rectangle 15"/>
            <p:cNvSpPr>
              <a:spLocks noChangeArrowheads="1"/>
            </p:cNvSpPr>
            <p:nvPr/>
          </p:nvSpPr>
          <p:spPr bwMode="auto">
            <a:xfrm>
              <a:off x="812" y="1285"/>
              <a:ext cx="25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22171" tIns="61086" rIns="122171" bIns="61086">
              <a:spAutoFit/>
            </a:bodyPr>
            <a:lstStyle/>
            <a:p>
              <a:pPr defTabSz="958850"/>
              <a:r>
                <a:rPr lang="zh-CN" altLang="en-US" sz="2100"/>
                <a:t>＞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81" y="5715272"/>
            <a:ext cx="3949211" cy="896938"/>
            <a:chOff x="-2584" y="2665"/>
            <a:chExt cx="1950" cy="443"/>
          </a:xfrm>
        </p:grpSpPr>
        <p:sp>
          <p:nvSpPr>
            <p:cNvPr id="276498" name="Text Box 18"/>
            <p:cNvSpPr txBox="1">
              <a:spLocks noChangeArrowheads="1"/>
            </p:cNvSpPr>
            <p:nvPr/>
          </p:nvSpPr>
          <p:spPr bwMode="auto">
            <a:xfrm>
              <a:off x="-2584" y="2665"/>
              <a:ext cx="1950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669" tIns="47835" rIns="95669" bIns="47835">
              <a:spAutoFit/>
            </a:bodyPr>
            <a:lstStyle/>
            <a:p>
              <a:pPr defTabSz="958850">
                <a:spcBef>
                  <a:spcPct val="50000"/>
                </a:spcBef>
              </a:pPr>
              <a:r>
                <a:rPr lang="zh-CN" altLang="en-US" sz="2100" b="1" dirty="0">
                  <a:solidFill>
                    <a:srgbClr val="1616F0"/>
                  </a:solidFill>
                </a:rPr>
                <a:t>外界溶液浓度     细胞液的浓度</a:t>
              </a:r>
            </a:p>
            <a:p>
              <a:pPr defTabSz="958850">
                <a:spcBef>
                  <a:spcPct val="50000"/>
                </a:spcBef>
              </a:pPr>
              <a:r>
                <a:rPr lang="zh-CN" altLang="en-US" sz="2100" b="1" dirty="0">
                  <a:solidFill>
                    <a:srgbClr val="1616F0"/>
                  </a:solidFill>
                </a:rPr>
                <a:t>                </a:t>
              </a:r>
              <a:r>
                <a:rPr lang="zh-CN" altLang="en-US" sz="2100" b="1" dirty="0">
                  <a:solidFill>
                    <a:srgbClr val="FF0000"/>
                  </a:solidFill>
                </a:rPr>
                <a:t>细胞吸水</a:t>
              </a:r>
            </a:p>
          </p:txBody>
        </p:sp>
        <p:sp>
          <p:nvSpPr>
            <p:cNvPr id="276499" name="Rectangle 19"/>
            <p:cNvSpPr>
              <a:spLocks noChangeArrowheads="1"/>
            </p:cNvSpPr>
            <p:nvPr/>
          </p:nvSpPr>
          <p:spPr bwMode="auto">
            <a:xfrm>
              <a:off x="-1808" y="2665"/>
              <a:ext cx="25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22171" tIns="61086" rIns="122171" bIns="61086">
              <a:spAutoFit/>
            </a:bodyPr>
            <a:lstStyle/>
            <a:p>
              <a:pPr defTabSz="958850"/>
              <a:r>
                <a:rPr lang="zh-CN" altLang="en-US" sz="2100" dirty="0"/>
                <a:t>＜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59397" r:id="rId2" imgW="4571429" imgH="2678316"/>
        </mc:Choice>
        <mc:Fallback>
          <p:control r:id="rId2" imgW="4571429" imgH="2678316">
            <p:pic>
              <p:nvPicPr>
                <p:cNvPr id="4" name="ShockwaveFlash1"/>
                <p:cNvPicPr>
                  <a:picLocks noChangeAspect="1"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549275"/>
                  <a:ext cx="4572000" cy="2678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9398" r:id="rId3" imgW="4571429" imgH="2846866"/>
        </mc:Choice>
        <mc:Fallback>
          <p:control r:id="rId3" imgW="4571429" imgH="2846866">
            <p:pic>
              <p:nvPicPr>
                <p:cNvPr id="5" name="ShockwaveFlash2"/>
                <p:cNvPicPr>
                  <a:picLocks noChangeAspect="1"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3500438"/>
                  <a:ext cx="4572000" cy="2846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9399" r:id="rId4" imgW="4571429" imgH="2846866"/>
        </mc:Choice>
        <mc:Fallback>
          <p:control r:id="rId4" imgW="4571429" imgH="2846866">
            <p:pic>
              <p:nvPicPr>
                <p:cNvPr id="6" name="ShockwaveFlash3"/>
                <p:cNvPicPr>
                  <a:picLocks noChangeAspect="1"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3500438"/>
                  <a:ext cx="4572000" cy="2846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0" y="1714488"/>
            <a:ext cx="91440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661" tIns="47831" rIns="95661" bIns="47831">
            <a:spAutoFit/>
          </a:bodyPr>
          <a:lstStyle/>
          <a:p>
            <a:pPr defTabSz="958850">
              <a:spcBef>
                <a:spcPct val="50000"/>
              </a:spcBef>
            </a:pPr>
            <a:r>
              <a:rPr kumimoji="1" lang="zh-CN" altLang="en-US" sz="3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植物细胞发生质壁分离的条件</a:t>
            </a:r>
          </a:p>
          <a:p>
            <a:pPr defTabSz="958850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3333FF"/>
                </a:solidFill>
                <a:latin typeface="Times New Roman" pitchFamily="18" charset="0"/>
                <a:ea typeface="黑体" pitchFamily="49" charset="-122"/>
              </a:rPr>
              <a:t>（</a:t>
            </a:r>
            <a:r>
              <a:rPr kumimoji="1" lang="en-US" altLang="zh-CN" sz="3200" b="1" dirty="0">
                <a:solidFill>
                  <a:srgbClr val="3333FF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kumimoji="1" lang="zh-CN" altLang="en-US" sz="3200" b="1" dirty="0">
                <a:solidFill>
                  <a:srgbClr val="3333FF"/>
                </a:solidFill>
                <a:latin typeface="Times New Roman" pitchFamily="18" charset="0"/>
                <a:ea typeface="黑体" pitchFamily="49" charset="-122"/>
              </a:rPr>
              <a:t>）原生质层相当一层半透膜</a:t>
            </a:r>
          </a:p>
          <a:p>
            <a:pPr defTabSz="958850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3333FF"/>
                </a:solidFill>
                <a:latin typeface="Times New Roman" pitchFamily="18" charset="0"/>
                <a:ea typeface="黑体" pitchFamily="49" charset="-122"/>
              </a:rPr>
              <a:t>（</a:t>
            </a:r>
            <a:r>
              <a:rPr kumimoji="1" lang="en-US" altLang="zh-CN" sz="3200" b="1" dirty="0">
                <a:solidFill>
                  <a:srgbClr val="3333FF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kumimoji="1" lang="zh-CN" altLang="en-US" sz="3200" b="1" dirty="0">
                <a:solidFill>
                  <a:srgbClr val="3333FF"/>
                </a:solidFill>
                <a:latin typeface="Times New Roman" pitchFamily="18" charset="0"/>
                <a:ea typeface="黑体" pitchFamily="49" charset="-122"/>
              </a:rPr>
              <a:t>）细胞壁的伸缩性比原生质层小；</a:t>
            </a:r>
          </a:p>
          <a:p>
            <a:pPr defTabSz="958850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3333FF"/>
                </a:solidFill>
                <a:latin typeface="Times New Roman" pitchFamily="18" charset="0"/>
                <a:ea typeface="黑体" pitchFamily="49" charset="-122"/>
              </a:rPr>
              <a:t>（</a:t>
            </a:r>
            <a:r>
              <a:rPr kumimoji="1" lang="en-US" altLang="zh-CN" sz="3200" b="1" dirty="0">
                <a:solidFill>
                  <a:srgbClr val="3333FF"/>
                </a:solidFill>
                <a:latin typeface="Times New Roman" pitchFamily="18" charset="0"/>
                <a:ea typeface="黑体" pitchFamily="49" charset="-122"/>
              </a:rPr>
              <a:t>3</a:t>
            </a:r>
            <a:r>
              <a:rPr kumimoji="1" lang="zh-CN" altLang="en-US" sz="3200" b="1" dirty="0">
                <a:solidFill>
                  <a:srgbClr val="3333FF"/>
                </a:solidFill>
                <a:latin typeface="Times New Roman" pitchFamily="18" charset="0"/>
                <a:ea typeface="黑体" pitchFamily="49" charset="-122"/>
              </a:rPr>
              <a:t>）外界溶液的浓度大于细胞液的浓度。（外因）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6683620" y="2724138"/>
            <a:ext cx="1894573" cy="61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2150" tIns="61075" rIns="122150" bIns="61075">
            <a:spAutoFit/>
          </a:bodyPr>
          <a:lstStyle/>
          <a:p>
            <a:pPr defTabSz="958850"/>
            <a:r>
              <a:rPr kumimoji="1" lang="zh-CN" altLang="en-US" sz="3200" b="1">
                <a:solidFill>
                  <a:srgbClr val="3333FF"/>
                </a:solidFill>
                <a:ea typeface="黑体" pitchFamily="49" charset="-122"/>
              </a:rPr>
              <a:t>（内因）</a:t>
            </a:r>
          </a:p>
        </p:txBody>
      </p:sp>
      <p:sp>
        <p:nvSpPr>
          <p:cNvPr id="275461" name="AutoShape 5"/>
          <p:cNvSpPr>
            <a:spLocks/>
          </p:cNvSpPr>
          <p:nvPr/>
        </p:nvSpPr>
        <p:spPr bwMode="auto">
          <a:xfrm>
            <a:off x="6715140" y="2500306"/>
            <a:ext cx="214314" cy="1285884"/>
          </a:xfrm>
          <a:prstGeom prst="rightBrace">
            <a:avLst>
              <a:gd name="adj1" fmla="val 38294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5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5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5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5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build="p" autoUpdateAnimBg="0"/>
      <p:bldP spid="275460" grpId="0"/>
      <p:bldP spid="2754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25" y="998569"/>
            <a:ext cx="9085263" cy="141763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、正确选择实验材料：</a:t>
            </a:r>
          </a:p>
          <a:p>
            <a:pPr>
              <a:buFontTx/>
              <a:buNone/>
            </a:pPr>
            <a:endParaRPr lang="zh-CN" altLang="en-US" b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zh-CN" altLang="en-US" b="1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09550" y="1749456"/>
            <a:ext cx="82327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zh-CN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38113" y="1692306"/>
            <a:ext cx="88979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/>
              <a:t>①</a:t>
            </a:r>
            <a:r>
              <a:rPr lang="zh-CN" altLang="en-US" sz="3200" b="1">
                <a:latin typeface="Times New Roman" pitchFamily="18" charset="0"/>
              </a:rPr>
              <a:t>选择有</a:t>
            </a:r>
            <a:r>
              <a:rPr lang="zh-CN" altLang="en-US" sz="3200" b="1">
                <a:solidFill>
                  <a:srgbClr val="0000CC"/>
                </a:solidFill>
                <a:latin typeface="Times New Roman" pitchFamily="18" charset="0"/>
              </a:rPr>
              <a:t>紫色</a:t>
            </a:r>
            <a:r>
              <a:rPr lang="zh-CN" altLang="en-US" sz="3200" b="1">
                <a:latin typeface="Times New Roman" pitchFamily="18" charset="0"/>
              </a:rPr>
              <a:t>大液泡的洋葱鳞片叶</a:t>
            </a:r>
            <a:r>
              <a:rPr lang="zh-CN" altLang="en-US" sz="3200" b="1">
                <a:solidFill>
                  <a:srgbClr val="0000CC"/>
                </a:solidFill>
                <a:latin typeface="Times New Roman" pitchFamily="18" charset="0"/>
              </a:rPr>
              <a:t>外表皮细胞</a:t>
            </a:r>
            <a:r>
              <a:rPr lang="zh-CN" altLang="en-US" sz="3200" b="1">
                <a:latin typeface="Times New Roman" pitchFamily="18" charset="0"/>
              </a:rPr>
              <a:t>。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38113" y="2416206"/>
            <a:ext cx="88979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/>
              <a:t>②</a:t>
            </a:r>
            <a:r>
              <a:rPr lang="zh-CN" altLang="en-US" sz="3200" b="1" dirty="0">
                <a:latin typeface="Times New Roman" pitchFamily="18" charset="0"/>
              </a:rPr>
              <a:t>若选择洋葱鳞片叶</a:t>
            </a:r>
            <a:r>
              <a:rPr lang="zh-CN" altLang="en-US" sz="3200" b="1" dirty="0">
                <a:solidFill>
                  <a:srgbClr val="0000CC"/>
                </a:solidFill>
                <a:latin typeface="Times New Roman" pitchFamily="18" charset="0"/>
              </a:rPr>
              <a:t>内表皮</a:t>
            </a:r>
            <a:r>
              <a:rPr lang="zh-CN" altLang="en-US" sz="3200" b="1" dirty="0">
                <a:latin typeface="Times New Roman" pitchFamily="18" charset="0"/>
              </a:rPr>
              <a:t>(无紫色大液泡)进行实验，采用的外界溶液是一定浓度的大分子有颜色溶液，如胭脂红(水溶性大分子食用色素，呈红色)。</a:t>
            </a:r>
          </a:p>
          <a:p>
            <a:endParaRPr lang="zh-CN" altLang="en-US" sz="3200" b="1" dirty="0">
              <a:latin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4429132"/>
            <a:ext cx="889793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Times New Roman" pitchFamily="18" charset="0"/>
              </a:rPr>
              <a:t>③一般不选择细菌细胞，它能发生质壁分离，但现象不明显。</a:t>
            </a:r>
          </a:p>
          <a:p>
            <a:endParaRPr lang="zh-CN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5572140"/>
            <a:ext cx="8824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Times New Roman" pitchFamily="18" charset="0"/>
              </a:rPr>
              <a:t>④不能选择动物细胞，它</a:t>
            </a:r>
            <a:r>
              <a:rPr lang="zh-CN" altLang="en-US" sz="3200" b="1" dirty="0">
                <a:solidFill>
                  <a:srgbClr val="0000CC"/>
                </a:solidFill>
                <a:latin typeface="Times New Roman" pitchFamily="18" charset="0"/>
              </a:rPr>
              <a:t>无细胞壁</a:t>
            </a:r>
            <a:r>
              <a:rPr lang="zh-CN" altLang="en-US" sz="3200" b="1" dirty="0">
                <a:latin typeface="Times New Roman" pitchFamily="18" charset="0"/>
              </a:rPr>
              <a:t>，不能发生质壁分离现象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327275" y="26988"/>
            <a:ext cx="4686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</a:rPr>
              <a:t>实验中的注意事项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 autoUpdateAnimBg="0"/>
      <p:bldP spid="10245" grpId="0" bldLvl="0" autoUpdateAnimBg="0"/>
      <p:bldP spid="10246" grpId="0" bldLvl="0" autoUpdateAnimBg="0"/>
      <p:bldP spid="10247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727075"/>
            <a:ext cx="9121775" cy="60801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dirty="0"/>
              <a:t>2</a:t>
            </a:r>
            <a:r>
              <a:rPr lang="zh-CN" altLang="en-US" sz="2800" b="1" dirty="0"/>
              <a:t>、实验试剂的使用：</a:t>
            </a:r>
          </a:p>
          <a:p>
            <a:pPr>
              <a:buFontTx/>
              <a:buNone/>
            </a:pPr>
            <a:r>
              <a:rPr lang="zh-CN" altLang="en-US" sz="2800" b="1" dirty="0"/>
              <a:t>（1）在一定浓度的溶液（</a:t>
            </a:r>
            <a:r>
              <a:rPr lang="zh-CN" altLang="en-US" sz="2800" b="1" dirty="0">
                <a:solidFill>
                  <a:srgbClr val="FF0000"/>
                </a:solidFill>
              </a:rPr>
              <a:t>溶质不能穿膜</a:t>
            </a:r>
            <a:r>
              <a:rPr lang="zh-CN" altLang="en-US" sz="2800" b="1" dirty="0"/>
              <a:t>）中，植物细胞发生质壁分离现象，如0.3g/mL的蔗糖溶液；若使用浓度过高的蔗糖溶液（0.5 g/mL），质壁分离现象明显，但不能复原，因为溶液浓度过高，细胞过度失水而死亡。</a:t>
            </a:r>
          </a:p>
          <a:p>
            <a:pPr>
              <a:buFontTx/>
              <a:buNone/>
            </a:pPr>
            <a:r>
              <a:rPr lang="zh-CN" altLang="en-US" sz="2800" b="1" dirty="0"/>
              <a:t>（2）在一定浓度的溶液（</a:t>
            </a:r>
            <a:r>
              <a:rPr lang="zh-CN" altLang="en-US" sz="2800" b="1" dirty="0">
                <a:solidFill>
                  <a:srgbClr val="FF0000"/>
                </a:solidFill>
              </a:rPr>
              <a:t>溶质可穿膜</a:t>
            </a:r>
            <a:r>
              <a:rPr lang="zh-CN" altLang="en-US" sz="2800" b="1" dirty="0"/>
              <a:t>）中，植物细胞发生质壁分离后自动复原现象，如尿素、KNO</a:t>
            </a:r>
            <a:r>
              <a:rPr lang="zh-CN" altLang="en-US" sz="2800" b="1" baseline="-25000" dirty="0"/>
              <a:t>3、</a:t>
            </a:r>
            <a:r>
              <a:rPr lang="zh-CN" altLang="en-US" sz="2800" b="1" dirty="0"/>
              <a:t>甘油、乙二醇溶液等。</a:t>
            </a:r>
          </a:p>
          <a:p>
            <a:pPr>
              <a:buFontTx/>
              <a:buNone/>
            </a:pPr>
            <a:r>
              <a:rPr lang="zh-CN" altLang="en-US" sz="2800" b="1" dirty="0"/>
              <a:t>（3）盐酸、酒精、醋酸等溶液能杀死细胞，不适宜做植物质壁分离实验的试剂。</a:t>
            </a:r>
          </a:p>
          <a:p>
            <a:pPr>
              <a:buFontTx/>
              <a:buNone/>
            </a:pPr>
            <a:r>
              <a:rPr lang="en-US" altLang="zh-CN" sz="2800" b="1" dirty="0"/>
              <a:t>3</a:t>
            </a:r>
            <a:r>
              <a:rPr lang="zh-CN" altLang="en-US" sz="2800" b="1" dirty="0"/>
              <a:t>、本实验所用的方法为</a:t>
            </a:r>
            <a:r>
              <a:rPr lang="zh-CN" altLang="en-US" sz="2800" b="1" dirty="0">
                <a:solidFill>
                  <a:srgbClr val="FF0000"/>
                </a:solidFill>
              </a:rPr>
              <a:t>引流法</a:t>
            </a:r>
            <a:r>
              <a:rPr lang="zh-CN" altLang="en-US" sz="2800" b="1" dirty="0"/>
              <a:t>，采用了自身</a:t>
            </a:r>
            <a:r>
              <a:rPr lang="zh-CN" altLang="en-US" sz="2800" b="1" dirty="0">
                <a:solidFill>
                  <a:srgbClr val="FF0000"/>
                </a:solidFill>
              </a:rPr>
              <a:t>前后对照</a:t>
            </a:r>
            <a:r>
              <a:rPr lang="zh-CN" altLang="en-US" sz="2800" b="1" dirty="0"/>
              <a:t>，实验中三次用到了显微镜观察。</a:t>
            </a:r>
          </a:p>
          <a:p>
            <a:pPr>
              <a:buFontTx/>
              <a:buNone/>
            </a:pPr>
            <a:endParaRPr lang="zh-CN" altLang="en-US" sz="2800" b="1" dirty="0"/>
          </a:p>
          <a:p>
            <a:pPr>
              <a:buFontTx/>
              <a:buNone/>
            </a:pPr>
            <a:endParaRPr lang="zh-CN" altLang="en-US" sz="2800" b="1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327275" y="26988"/>
            <a:ext cx="4686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</a:rPr>
              <a:t>实验中的注意事项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87534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6000"/>
              </a:lnSpc>
            </a:pPr>
            <a:r>
              <a:rPr lang="en-US" altLang="zh-CN" sz="4000" b="1" dirty="0">
                <a:solidFill>
                  <a:srgbClr val="FF0000"/>
                </a:solidFill>
                <a:ea typeface="黑体" pitchFamily="49" charset="-122"/>
              </a:rPr>
              <a:t>4</a:t>
            </a:r>
            <a:r>
              <a:rPr lang="zh-CN" altLang="en-US" sz="4000" b="1" dirty="0">
                <a:solidFill>
                  <a:srgbClr val="FF0000"/>
                </a:solidFill>
                <a:ea typeface="黑体" pitchFamily="49" charset="-122"/>
              </a:rPr>
              <a:t>、质壁分离与复原实验的拓展应用</a:t>
            </a:r>
          </a:p>
          <a:p>
            <a:pPr>
              <a:lnSpc>
                <a:spcPct val="156000"/>
              </a:lnSpc>
            </a:pPr>
            <a:r>
              <a:rPr lang="zh-CN" altLang="en-US" sz="3200" b="1" dirty="0">
                <a:solidFill>
                  <a:srgbClr val="0000CC"/>
                </a:solidFill>
              </a:rPr>
              <a:t>（</a:t>
            </a:r>
            <a:r>
              <a:rPr lang="en-US" sz="3200" b="1" dirty="0">
                <a:solidFill>
                  <a:srgbClr val="0000CC"/>
                </a:solidFill>
              </a:rPr>
              <a:t>1</a:t>
            </a:r>
            <a:r>
              <a:rPr lang="zh-CN" altLang="en-US" sz="3200" b="1" dirty="0">
                <a:solidFill>
                  <a:srgbClr val="0000CC"/>
                </a:solidFill>
              </a:rPr>
              <a:t>）判断植物细胞的死活</a:t>
            </a:r>
          </a:p>
        </p:txBody>
      </p:sp>
      <p:graphicFrame>
        <p:nvGraphicFramePr>
          <p:cNvPr id="16387" name="Object 5"/>
          <p:cNvGraphicFramePr>
            <a:graphicFrameLocks noChangeAspect="1"/>
          </p:cNvGraphicFramePr>
          <p:nvPr/>
        </p:nvGraphicFramePr>
        <p:xfrm>
          <a:off x="182563" y="1825625"/>
          <a:ext cx="8958262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r:id="rId3" imgW="4066667" imgH="1323810" progId="StaticDib">
                  <p:embed/>
                </p:oleObj>
              </mc:Choice>
              <mc:Fallback>
                <p:oleObj r:id="rId3" imgW="4066667" imgH="1323810" progId="StaticDib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825625"/>
                        <a:ext cx="8958262" cy="2032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80975" y="4097338"/>
            <a:ext cx="5691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CC"/>
                </a:solidFill>
              </a:rPr>
              <a:t>（</a:t>
            </a:r>
            <a:r>
              <a:rPr lang="en-US" sz="3200" b="1">
                <a:solidFill>
                  <a:srgbClr val="0000CC"/>
                </a:solidFill>
              </a:rPr>
              <a:t>2</a:t>
            </a:r>
            <a:r>
              <a:rPr lang="zh-CN" altLang="en-US" sz="3200" b="1">
                <a:solidFill>
                  <a:srgbClr val="0000CC"/>
                </a:solidFill>
              </a:rPr>
              <a:t>）测定植物细胞液浓度范围</a:t>
            </a:r>
            <a:endParaRPr lang="zh-CN" altLang="en-US" sz="3200">
              <a:solidFill>
                <a:srgbClr val="0000CC"/>
              </a:solidFill>
            </a:endParaRPr>
          </a:p>
        </p:txBody>
      </p:sp>
      <p:graphicFrame>
        <p:nvGraphicFramePr>
          <p:cNvPr id="16389" name="Object 7"/>
          <p:cNvGraphicFramePr>
            <a:graphicFrameLocks noChangeAspect="1"/>
          </p:cNvGraphicFramePr>
          <p:nvPr/>
        </p:nvGraphicFramePr>
        <p:xfrm>
          <a:off x="96838" y="4676775"/>
          <a:ext cx="8958262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r:id="rId5" imgW="5428571" imgH="1380587" progId="StaticDib">
                  <p:embed/>
                </p:oleObj>
              </mc:Choice>
              <mc:Fallback>
                <p:oleObj r:id="rId5" imgW="5428571" imgH="1380587" progId="StaticDib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4676775"/>
                        <a:ext cx="8958262" cy="19478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5435600" y="1484313"/>
            <a:ext cx="35290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3300"/>
                </a:solidFill>
                <a:effectLst/>
                <a:latin typeface="Arial" pitchFamily="34" charset="0"/>
                <a:ea typeface="黑体" pitchFamily="49" charset="-122"/>
              </a:rPr>
              <a:t>半透膜</a:t>
            </a:r>
            <a:r>
              <a:rPr lang="zh-CN" altLang="en-US" sz="3200" b="1" dirty="0"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</a:rPr>
              <a:t>：一类小分子物质可以通过</a:t>
            </a:r>
            <a:r>
              <a:rPr lang="en-US" altLang="zh-CN" sz="3200" b="1" dirty="0"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</a:rPr>
              <a:t>,</a:t>
            </a:r>
            <a:r>
              <a:rPr lang="zh-CN" altLang="en-US" sz="3200" b="1" dirty="0"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</a:rPr>
              <a:t>而大分子物质不能通过的</a:t>
            </a:r>
            <a:r>
              <a:rPr lang="zh-CN" altLang="en-US" sz="3200" b="1" dirty="0">
                <a:solidFill>
                  <a:srgbClr val="050606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多孔性薄膜</a:t>
            </a:r>
            <a:r>
              <a:rPr lang="zh-CN" altLang="en-US" sz="3200" b="1" dirty="0"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</a:rPr>
              <a:t>。</a:t>
            </a:r>
            <a:endParaRPr lang="en-US" altLang="zh-CN" sz="3200" b="1" dirty="0">
              <a:solidFill>
                <a:schemeClr val="tx1"/>
              </a:solidFill>
              <a:effectLst/>
              <a:latin typeface="Arial" pitchFamily="34" charset="0"/>
              <a:ea typeface="黑体" pitchFamily="49" charset="-122"/>
            </a:endParaRPr>
          </a:p>
          <a:p>
            <a:endParaRPr lang="en-US" altLang="zh-CN" sz="3200" b="1" dirty="0">
              <a:latin typeface="Arial" pitchFamily="34" charset="0"/>
              <a:ea typeface="黑体" pitchFamily="49" charset="-122"/>
            </a:endParaRPr>
          </a:p>
          <a:p>
            <a:r>
              <a:rPr lang="zh-CN" altLang="en-US" sz="3200" b="1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物质能否通过半透膜与半透膜的孔径大小有关</a:t>
            </a:r>
          </a:p>
          <a:p>
            <a:endParaRPr lang="zh-CN" altLang="en-US" sz="3200" b="1" dirty="0">
              <a:solidFill>
                <a:schemeClr val="tx1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5649883" y="5429264"/>
            <a:ext cx="34941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3200" b="1" dirty="0">
                <a:solidFill>
                  <a:srgbClr val="009900"/>
                </a:solidFill>
                <a:effectLst/>
                <a:latin typeface="Arial" pitchFamily="34" charset="0"/>
                <a:ea typeface="黑体" pitchFamily="49" charset="-122"/>
              </a:rPr>
              <a:t>玻璃纸，肠系膜，蛋壳膜，鱼鳔等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7500" y="708025"/>
            <a:ext cx="87280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itchFamily="18" charset="0"/>
                <a:ea typeface="黑体" pitchFamily="49" charset="-122"/>
              </a:rPr>
              <a:t>阅读教材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P62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</a:rPr>
              <a:t>问题探讨，并思考下列问题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5873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问题探讨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429256" y="1500174"/>
            <a:ext cx="3714744" cy="50475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</a:rPr>
              <a:t>、漏斗管内的液面如何变化，原因是什么？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2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、如果用一层纱布代替玻璃纸，漏斗管内的液面还会升高吗？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3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、如果烧杯中不是清水，而是同样浓度的蔗糖溶液，结果会怎样？</a:t>
            </a:r>
            <a:endParaRPr lang="en-US" altLang="zh-CN" sz="2800" b="1" dirty="0">
              <a:latin typeface="Times New Roman" pitchFamily="18" charset="0"/>
              <a:ea typeface="黑体" pitchFamily="49" charset="-122"/>
              <a:sym typeface="宋体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latin typeface="Times New Roman" pitchFamily="18" charset="0"/>
              <a:ea typeface="黑体" pitchFamily="49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747" r:id="rId2" imgW="5509134" imgH="4365369"/>
        </mc:Choice>
        <mc:Fallback>
          <p:control r:id="rId2" imgW="5509134" imgH="4365369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84313"/>
                  <a:ext cx="5508625" cy="43656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/>
      <p:bldP spid="51221" grpId="0"/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65125" y="114300"/>
            <a:ext cx="6910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（</a:t>
            </a:r>
            <a:r>
              <a:rPr lang="en-US" sz="3200" b="1">
                <a:solidFill>
                  <a:srgbClr val="FF0000"/>
                </a:solidFill>
              </a:rPr>
              <a:t>3</a:t>
            </a:r>
            <a:r>
              <a:rPr lang="zh-CN" altLang="en-US" sz="3200" b="1">
                <a:solidFill>
                  <a:srgbClr val="FF0000"/>
                </a:solidFill>
              </a:rPr>
              <a:t>）比较不同植物细胞的细胞液浓度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138113" y="911225"/>
          <a:ext cx="8869362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r:id="rId3" imgW="4180952" imgH="1104470" progId="StaticDib">
                  <p:embed/>
                </p:oleObj>
              </mc:Choice>
              <mc:Fallback>
                <p:oleObj r:id="rId3" imgW="4180952" imgH="1104470" progId="StaticDib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911225"/>
                        <a:ext cx="8869362" cy="21145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65125" y="3227388"/>
            <a:ext cx="6505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（</a:t>
            </a:r>
            <a:r>
              <a:rPr lang="en-US" sz="3200" b="1">
                <a:solidFill>
                  <a:srgbClr val="FF0000"/>
                </a:solidFill>
              </a:rPr>
              <a:t>4</a:t>
            </a:r>
            <a:r>
              <a:rPr lang="zh-CN" altLang="en-US" sz="3200" b="1">
                <a:solidFill>
                  <a:srgbClr val="FF0000"/>
                </a:solidFill>
              </a:rPr>
              <a:t>）比较未知浓度溶液的浓度大小</a:t>
            </a:r>
          </a:p>
        </p:txBody>
      </p:sp>
      <p:graphicFrame>
        <p:nvGraphicFramePr>
          <p:cNvPr id="17413" name="Object 7"/>
          <p:cNvGraphicFramePr>
            <a:graphicFrameLocks noChangeAspect="1"/>
          </p:cNvGraphicFramePr>
          <p:nvPr/>
        </p:nvGraphicFramePr>
        <p:xfrm>
          <a:off x="138113" y="4062413"/>
          <a:ext cx="8869362" cy="240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r:id="rId5" imgW="4019048" imgH="1037821" progId="StaticDib">
                  <p:embed/>
                </p:oleObj>
              </mc:Choice>
              <mc:Fallback>
                <p:oleObj r:id="rId5" imgW="4019048" imgH="1037821" progId="StaticDib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4062413"/>
                        <a:ext cx="8869362" cy="24050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38113" y="222250"/>
            <a:ext cx="90439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000CC"/>
                </a:solidFill>
              </a:rPr>
              <a:t>（</a:t>
            </a:r>
            <a:r>
              <a:rPr lang="en-US" sz="4000" b="1">
                <a:solidFill>
                  <a:srgbClr val="0000CC"/>
                </a:solidFill>
              </a:rPr>
              <a:t>5</a:t>
            </a:r>
            <a:r>
              <a:rPr lang="zh-CN" altLang="en-US" sz="4000" b="1">
                <a:solidFill>
                  <a:srgbClr val="0000CC"/>
                </a:solidFill>
              </a:rPr>
              <a:t>）鉴别不同种类的溶液（如KNO</a:t>
            </a:r>
            <a:r>
              <a:rPr lang="zh-CN" altLang="en-US" sz="4000" b="1" baseline="-25000">
                <a:solidFill>
                  <a:srgbClr val="0000CC"/>
                </a:solidFill>
              </a:rPr>
              <a:t>3</a:t>
            </a:r>
            <a:r>
              <a:rPr lang="zh-CN" altLang="en-US" sz="4000" b="1">
                <a:solidFill>
                  <a:srgbClr val="0000CC"/>
                </a:solidFill>
              </a:rPr>
              <a:t>溶液和蔗糖溶液）</a:t>
            </a:r>
          </a:p>
        </p:txBody>
      </p:sp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138113" y="1916113"/>
          <a:ext cx="8856662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r:id="rId3" imgW="4542857" imgH="1304762" progId="StaticDib">
                  <p:embed/>
                </p:oleObj>
              </mc:Choice>
              <mc:Fallback>
                <p:oleObj r:id="rId3" imgW="4542857" imgH="1304762" progId="StaticDib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916113"/>
                        <a:ext cx="8856662" cy="43195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本占位符 4098"/>
          <p:cNvSpPr>
            <a:spLocks noGrp="1" noChangeArrowheads="1"/>
          </p:cNvSpPr>
          <p:nvPr/>
        </p:nvSpPr>
        <p:spPr bwMode="auto">
          <a:xfrm>
            <a:off x="869950" y="3667125"/>
            <a:ext cx="77057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40000"/>
              </a:spcBef>
            </a:pPr>
            <a:r>
              <a:rPr lang="en-US" altLang="zh-CN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   1</a:t>
            </a:r>
            <a:r>
              <a:rPr lang="zh-CN" altLang="en-US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、成熟植物细胞的结构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</a:pPr>
            <a:r>
              <a:rPr lang="en-US" altLang="zh-CN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   2</a:t>
            </a:r>
            <a:r>
              <a:rPr lang="zh-CN" altLang="en-US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、植物细胞的吸水和失水实验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</a:pPr>
            <a:r>
              <a:rPr lang="zh-CN" altLang="en-US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       外界溶液浓度 ＞ 细胞液的浓度，细胞失水          质壁分离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</a:pPr>
            <a:r>
              <a:rPr lang="zh-CN" altLang="en-US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       外界溶液浓度 ＜ 细胞液的浓度，细胞吸水          质壁分离复原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</a:pPr>
            <a:r>
              <a:rPr lang="zh-CN" altLang="en-US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   </a:t>
            </a:r>
            <a:r>
              <a:rPr lang="en-US" altLang="zh-CN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3</a:t>
            </a:r>
            <a:r>
              <a:rPr lang="zh-CN" altLang="en-US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、质壁分离的原因：①外因；②内因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</a:pPr>
            <a:r>
              <a:rPr lang="zh-CN" altLang="en-US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   </a:t>
            </a:r>
            <a:r>
              <a:rPr lang="en-US" altLang="zh-CN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4</a:t>
            </a:r>
            <a:r>
              <a:rPr lang="zh-CN" altLang="en-US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、质壁分离的条件：活细胞、浓度差、大液泡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</a:pPr>
            <a:endParaRPr lang="zh-CN" altLang="en-US" sz="2800" b="1">
              <a:latin typeface="Times New Roman" pitchFamily="18" charset="0"/>
              <a:ea typeface="黑体" pitchFamily="49" charset="-122"/>
            </a:endParaRP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</a:pPr>
            <a:endParaRPr lang="zh-CN" altLang="en-US" sz="2800" b="1">
              <a:latin typeface="Times New Roman" pitchFamily="18" charset="0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2800" b="1">
              <a:latin typeface="Times New Roman" pitchFamily="18" charset="0"/>
              <a:ea typeface="黑体" pitchFamily="49" charset="-122"/>
              <a:sym typeface="宋体" pitchFamily="2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4738688" y="2006600"/>
            <a:ext cx="330200" cy="1317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738688" y="2508250"/>
            <a:ext cx="330200" cy="1301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4738688" y="2974975"/>
            <a:ext cx="330200" cy="1317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6424613" y="4786313"/>
            <a:ext cx="331787" cy="1317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6424613" y="5286375"/>
            <a:ext cx="331787" cy="1317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96963" y="479425"/>
            <a:ext cx="75993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altLang="zh-CN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1</a:t>
            </a:r>
            <a:r>
              <a:rPr lang="zh-CN" altLang="en-US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、渗透作用的概念：水分子通过半透膜从低浓度到高浓度的扩散</a:t>
            </a:r>
            <a:endParaRPr lang="zh-CN" altLang="en-US" sz="2000" b="1"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altLang="zh-CN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2</a:t>
            </a:r>
            <a:r>
              <a:rPr lang="zh-CN" altLang="en-US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、渗透作用发生的条件：①半透膜；②浓度差</a:t>
            </a:r>
          </a:p>
        </p:txBody>
      </p:sp>
      <p:sp>
        <p:nvSpPr>
          <p:cNvPr id="28680" name="文本框 9"/>
          <p:cNvSpPr txBox="1">
            <a:spLocks noChangeArrowheads="1"/>
          </p:cNvSpPr>
          <p:nvPr/>
        </p:nvSpPr>
        <p:spPr bwMode="auto">
          <a:xfrm>
            <a:off x="298450" y="1568450"/>
            <a:ext cx="736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36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课堂小结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35050" y="104775"/>
            <a:ext cx="471646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一、渗透作用的原理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35050" y="1390650"/>
            <a:ext cx="5308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二、动物细胞的吸水和失水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81063" y="1792288"/>
            <a:ext cx="8075612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zh-CN" altLang="en-US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     外界溶液浓度 ＞ 细胞质浓度         细胞失水皱缩</a:t>
            </a:r>
            <a:endParaRPr lang="zh-CN" altLang="en-US" sz="2000" b="1"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zh-CN" altLang="en-US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     外界溶液浓度 ＜ 细胞质浓度         细胞吸水膨胀</a:t>
            </a: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zh-CN" altLang="en-US" sz="20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     外界溶液浓度 ＝ 细胞质浓度         水分子进出细胞达到动态平衡</a:t>
            </a:r>
            <a:endParaRPr lang="zh-CN" altLang="en-US" sz="2800" b="1">
              <a:latin typeface="Times New Roman" pitchFamily="18" charset="0"/>
              <a:ea typeface="黑体" pitchFamily="49" charset="-122"/>
              <a:sym typeface="宋体" pitchFamily="2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035050" y="3165475"/>
            <a:ext cx="5308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三、植物细胞的吸水和失水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4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charRg st="14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35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charRg st="35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77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charRg st="77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21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99">
                                            <p:txEl>
                                              <p:charRg st="121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42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99">
                                            <p:txEl>
                                              <p:charRg st="142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2" grpId="0" bldLvl="0" animBg="1"/>
      <p:bldP spid="3" grpId="0" bldLvl="0" animBg="1"/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/>
          <p:cNvPicPr>
            <a:picLocks noChangeAspect="1" noChangeArrowheads="1"/>
          </p:cNvPicPr>
          <p:nvPr/>
        </p:nvPicPr>
        <p:blipFill>
          <a:blip r:embed="rId2"/>
          <a:srcRect t="6677" b="15561"/>
          <a:stretch>
            <a:fillRect/>
          </a:stretch>
        </p:blipFill>
        <p:spPr bwMode="auto">
          <a:xfrm>
            <a:off x="47625" y="860425"/>
            <a:ext cx="6075363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4025" y="174625"/>
            <a:ext cx="8372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</a:rPr>
              <a:t>、漏斗管内的液面如何变化，原因是什么？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648075" y="1889125"/>
            <a:ext cx="268288" cy="1085850"/>
          </a:xfrm>
          <a:prstGeom prst="upArrow">
            <a:avLst>
              <a:gd name="adj1" fmla="val 50000"/>
              <a:gd name="adj2" fmla="val 167084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flipV="1">
            <a:off x="4494213" y="1941513"/>
            <a:ext cx="161925" cy="1033462"/>
          </a:xfrm>
          <a:prstGeom prst="upArrow">
            <a:avLst>
              <a:gd name="adj1" fmla="val 50000"/>
              <a:gd name="adj2" fmla="val 159175"/>
            </a:avLst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108325" y="2684463"/>
            <a:ext cx="539750" cy="5826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多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705350" y="2684463"/>
            <a:ext cx="471488" cy="6445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少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143636" y="1000108"/>
            <a:ext cx="2849563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由于蔗糖溶液中水的相对含量（单位体积中的水分子数）比烧杯中的水的含量低，因此，烧杯中的水扩散到漏斗中的速度相对更快，导致漏斗中水量增加，液面上升。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5720" y="5429264"/>
            <a:ext cx="8372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？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</a:rPr>
              <a:t>如果漏斗管无限长，液面会无限升高吗？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600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不会，当管内的液面上升到一定高度之后，管中的水柱产生的压力将加快漏斗中水分向外扩散的速度，最终达到平衡，液面将不再上升。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ldLvl="0" animBg="1"/>
      <p:bldP spid="11270" grpId="0" bldLvl="0" animBg="1"/>
      <p:bldP spid="11271" grpId="0" bldLvl="0" animBg="1"/>
      <p:bldP spid="11272" grpId="0" bldLvl="0" animBg="1"/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文本框 5126"/>
          <p:cNvSpPr txBox="1">
            <a:spLocks noChangeArrowheads="1"/>
          </p:cNvSpPr>
          <p:nvPr/>
        </p:nvSpPr>
        <p:spPr bwMode="auto">
          <a:xfrm>
            <a:off x="387350" y="1350963"/>
            <a:ext cx="7235825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不会。蔗糖分子和水分子都可以透过纱布</a:t>
            </a:r>
          </a:p>
        </p:txBody>
      </p:sp>
      <p:sp>
        <p:nvSpPr>
          <p:cNvPr id="6152" name="文本框 6151"/>
          <p:cNvSpPr txBox="1">
            <a:spLocks noChangeArrowheads="1"/>
          </p:cNvSpPr>
          <p:nvPr/>
        </p:nvSpPr>
        <p:spPr bwMode="auto">
          <a:xfrm>
            <a:off x="387350" y="2854325"/>
            <a:ext cx="8345488" cy="952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单位时间透过玻璃纸进出水分子量相同，故漏斗管液面不变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87350" y="161925"/>
            <a:ext cx="81502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2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、如果用一层纱布代替玻璃纸，漏斗管内的液面还会升高吗？</a:t>
            </a:r>
          </a:p>
          <a:p>
            <a:pPr>
              <a:spcBef>
                <a:spcPct val="50000"/>
              </a:spcBef>
            </a:pPr>
            <a:endParaRPr lang="zh-CN" altLang="en-US" sz="2800" b="1">
              <a:latin typeface="Times New Roman" pitchFamily="18" charset="0"/>
              <a:ea typeface="黑体" pitchFamily="49" charset="-122"/>
              <a:sym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3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sym typeface="宋体" pitchFamily="2" charset="-122"/>
              </a:rPr>
              <a:t>、如果烧杯中不是清水，而是同样浓度的蔗糖溶液，结果会怎样？</a:t>
            </a:r>
          </a:p>
          <a:p>
            <a:pPr>
              <a:spcBef>
                <a:spcPct val="50000"/>
              </a:spcBef>
            </a:pPr>
            <a:endParaRPr lang="zh-CN" altLang="en-US" sz="2800" b="1">
              <a:latin typeface="Times New Roman" pitchFamily="18" charset="0"/>
              <a:ea typeface="黑体" pitchFamily="49" charset="-122"/>
              <a:sym typeface="宋体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>
              <a:solidFill>
                <a:srgbClr val="0000FF"/>
              </a:solidFill>
              <a:latin typeface="Times New Roman" pitchFamily="18" charset="0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5176838" y="1350963"/>
            <a:ext cx="3214687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条件一 ：半透膜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5176838" y="2854325"/>
            <a:ext cx="3248025" cy="552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条件二：浓度差</a:t>
            </a:r>
          </a:p>
        </p:txBody>
      </p:sp>
      <p:pic>
        <p:nvPicPr>
          <p:cNvPr id="11" name="图片 10" descr="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3875088"/>
            <a:ext cx="26574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136650" y="4705350"/>
            <a:ext cx="268288" cy="1085850"/>
          </a:xfrm>
          <a:prstGeom prst="upArrow">
            <a:avLst>
              <a:gd name="adj1" fmla="val 50000"/>
              <a:gd name="adj2" fmla="val 167084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1960563" y="4705350"/>
            <a:ext cx="268287" cy="1085850"/>
          </a:xfrm>
          <a:prstGeom prst="upArrow">
            <a:avLst>
              <a:gd name="adj1" fmla="val 50000"/>
              <a:gd name="adj2" fmla="val 167084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图片 5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388" y="3875088"/>
            <a:ext cx="26574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连接符 7"/>
          <p:cNvCxnSpPr>
            <a:stCxn id="0" idx="1"/>
          </p:cNvCxnSpPr>
          <p:nvPr/>
        </p:nvCxnSpPr>
        <p:spPr>
          <a:xfrm flipV="1">
            <a:off x="5767388" y="5229225"/>
            <a:ext cx="2620962" cy="12700"/>
          </a:xfrm>
          <a:prstGeom prst="line">
            <a:avLst/>
          </a:prstGeom>
          <a:ln w="571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356350" y="4778375"/>
            <a:ext cx="223838" cy="1085850"/>
          </a:xfrm>
          <a:prstGeom prst="upArrow">
            <a:avLst>
              <a:gd name="adj1" fmla="val 50000"/>
              <a:gd name="adj2" fmla="val 16749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10800000">
            <a:off x="7518400" y="4778375"/>
            <a:ext cx="223838" cy="1085850"/>
          </a:xfrm>
          <a:prstGeom prst="upArrow">
            <a:avLst>
              <a:gd name="adj1" fmla="val 50000"/>
              <a:gd name="adj2" fmla="val 16749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ldLvl="0" animBg="1"/>
      <p:bldP spid="6152" grpId="0" bldLvl="0" animBg="1"/>
      <p:bldP spid="2" grpId="0" bldLvl="0" animBg="1"/>
      <p:bldP spid="3" grpId="0" bldLvl="0" animBg="1"/>
      <p:bldP spid="11269" grpId="0" bldLvl="0" animBg="1"/>
      <p:bldP spid="4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>
          <a:xfrm>
            <a:off x="357158" y="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zh-CN" sz="2800" b="1" dirty="0"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</a:rPr>
              <a:t>、渗透作用的概念：</a:t>
            </a:r>
          </a:p>
          <a:p>
            <a:pPr marL="0" indent="0"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	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水分子（或其它溶剂分子）透过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半透膜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从低浓度溶液向高浓度溶液的扩散</a:t>
            </a:r>
          </a:p>
          <a:p>
            <a:pPr marL="0" indent="0">
              <a:buFontTx/>
              <a:buNone/>
            </a:pPr>
            <a:r>
              <a:rPr lang="en-US" altLang="zh-CN" sz="2800" b="1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2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、渗透作用发生的条件</a:t>
            </a:r>
          </a:p>
          <a:p>
            <a:pPr marL="0" indent="0"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）具有半透膜</a:t>
            </a:r>
            <a:endParaRPr lang="zh-CN" altLang="en-US" sz="2800" b="1" dirty="0">
              <a:solidFill>
                <a:srgbClr val="0000FF"/>
              </a:solidFill>
              <a:latin typeface="Times New Roman" pitchFamily="18" charset="0"/>
              <a:ea typeface="黑体" pitchFamily="49" charset="-122"/>
            </a:endParaRPr>
          </a:p>
          <a:p>
            <a:pPr marL="0" indent="0"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）半透膜两侧具有浓度差</a:t>
            </a:r>
          </a:p>
          <a:p>
            <a:pPr marL="0" indent="0">
              <a:buFontTx/>
              <a:buNone/>
            </a:pPr>
            <a:endParaRPr lang="zh-CN" altLang="en-US" sz="2800" b="1" dirty="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28596" y="2928934"/>
            <a:ext cx="7777163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+mn-ea"/>
              </a:rPr>
              <a:t>3.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渗透作用中水的运输方向</a:t>
            </a:r>
          </a:p>
        </p:txBody>
      </p:sp>
      <p:sp>
        <p:nvSpPr>
          <p:cNvPr id="5" name="文本框 7171"/>
          <p:cNvSpPr txBox="1">
            <a:spLocks noChangeArrowheads="1"/>
          </p:cNvSpPr>
          <p:nvPr/>
        </p:nvSpPr>
        <p:spPr bwMode="auto">
          <a:xfrm>
            <a:off x="2771775" y="3844925"/>
            <a:ext cx="63373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含水量高－</a:t>
            </a: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539750" y="3500438"/>
            <a:ext cx="5641975" cy="1851025"/>
            <a:chOff x="340" y="2205"/>
            <a:chExt cx="3554" cy="1166"/>
          </a:xfrm>
        </p:grpSpPr>
        <p:sp>
          <p:nvSpPr>
            <p:cNvPr id="7" name="直接连接符 6"/>
            <p:cNvSpPr>
              <a:spLocks noChangeShapeType="1"/>
            </p:cNvSpPr>
            <p:nvPr/>
          </p:nvSpPr>
          <p:spPr bwMode="auto">
            <a:xfrm>
              <a:off x="340" y="2917"/>
              <a:ext cx="2450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文本框 7174"/>
            <p:cNvSpPr txBox="1">
              <a:spLocks noChangeArrowheads="1"/>
            </p:cNvSpPr>
            <p:nvPr/>
          </p:nvSpPr>
          <p:spPr bwMode="auto">
            <a:xfrm>
              <a:off x="2790" y="2735"/>
              <a:ext cx="1104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rgbClr val="0000FF"/>
                  </a:solidFill>
                </a:rPr>
                <a:t>半透膜</a:t>
              </a:r>
            </a:p>
          </p:txBody>
        </p:sp>
        <p:sp>
          <p:nvSpPr>
            <p:cNvPr id="9" name="文本框 7175"/>
            <p:cNvSpPr txBox="1">
              <a:spLocks noChangeArrowheads="1"/>
            </p:cNvSpPr>
            <p:nvPr/>
          </p:nvSpPr>
          <p:spPr bwMode="auto">
            <a:xfrm>
              <a:off x="945" y="2205"/>
              <a:ext cx="109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3333CC"/>
                  </a:solidFill>
                </a:rPr>
                <a:t>水（溶剂）</a:t>
              </a:r>
            </a:p>
          </p:txBody>
        </p:sp>
        <p:grpSp>
          <p:nvGrpSpPr>
            <p:cNvPr id="10" name="组合 7176"/>
            <p:cNvGrpSpPr>
              <a:grpSpLocks/>
            </p:cNvGrpSpPr>
            <p:nvPr/>
          </p:nvGrpSpPr>
          <p:grpSpPr bwMode="auto">
            <a:xfrm>
              <a:off x="340" y="2463"/>
              <a:ext cx="1088" cy="908"/>
              <a:chOff x="340" y="2463"/>
              <a:chExt cx="1088" cy="908"/>
            </a:xfrm>
          </p:grpSpPr>
          <p:sp>
            <p:nvSpPr>
              <p:cNvPr id="11" name="椭圆 10"/>
              <p:cNvSpPr>
                <a:spLocks noChangeArrowheads="1"/>
              </p:cNvSpPr>
              <p:nvPr/>
            </p:nvSpPr>
            <p:spPr bwMode="auto">
              <a:xfrm>
                <a:off x="1111" y="2781"/>
                <a:ext cx="90" cy="9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r"/>
                <a:endParaRPr lang="zh-CN" altLang="en-US"/>
              </a:p>
            </p:txBody>
          </p:sp>
          <p:sp>
            <p:nvSpPr>
              <p:cNvPr id="12" name="椭圆 11"/>
              <p:cNvSpPr>
                <a:spLocks noChangeArrowheads="1"/>
              </p:cNvSpPr>
              <p:nvPr/>
            </p:nvSpPr>
            <p:spPr bwMode="auto">
              <a:xfrm>
                <a:off x="1338" y="2690"/>
                <a:ext cx="90" cy="9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r"/>
                <a:endParaRPr lang="zh-CN" altLang="en-US"/>
              </a:p>
            </p:txBody>
          </p:sp>
          <p:sp>
            <p:nvSpPr>
              <p:cNvPr id="13" name="椭圆 12"/>
              <p:cNvSpPr>
                <a:spLocks noChangeArrowheads="1"/>
              </p:cNvSpPr>
              <p:nvPr/>
            </p:nvSpPr>
            <p:spPr bwMode="auto">
              <a:xfrm>
                <a:off x="748" y="2735"/>
                <a:ext cx="90" cy="9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r"/>
                <a:endParaRPr lang="zh-CN" altLang="en-US"/>
              </a:p>
            </p:txBody>
          </p:sp>
          <p:sp>
            <p:nvSpPr>
              <p:cNvPr id="14" name="椭圆 13"/>
              <p:cNvSpPr>
                <a:spLocks noChangeArrowheads="1"/>
              </p:cNvSpPr>
              <p:nvPr/>
            </p:nvSpPr>
            <p:spPr bwMode="auto">
              <a:xfrm>
                <a:off x="567" y="2735"/>
                <a:ext cx="90" cy="9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r"/>
                <a:endParaRPr lang="zh-CN" altLang="en-US"/>
              </a:p>
            </p:txBody>
          </p:sp>
          <p:sp>
            <p:nvSpPr>
              <p:cNvPr id="15" name="椭圆 14"/>
              <p:cNvSpPr>
                <a:spLocks noChangeArrowheads="1"/>
              </p:cNvSpPr>
              <p:nvPr/>
            </p:nvSpPr>
            <p:spPr bwMode="auto">
              <a:xfrm>
                <a:off x="1111" y="2463"/>
                <a:ext cx="90" cy="9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r"/>
                <a:endParaRPr lang="zh-CN" altLang="en-US"/>
              </a:p>
            </p:txBody>
          </p:sp>
          <p:sp>
            <p:nvSpPr>
              <p:cNvPr id="16" name="椭圆 15"/>
              <p:cNvSpPr>
                <a:spLocks noChangeArrowheads="1"/>
              </p:cNvSpPr>
              <p:nvPr/>
            </p:nvSpPr>
            <p:spPr bwMode="auto">
              <a:xfrm>
                <a:off x="930" y="2645"/>
                <a:ext cx="90" cy="9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r"/>
                <a:endParaRPr lang="zh-CN" altLang="en-US"/>
              </a:p>
            </p:txBody>
          </p:sp>
          <p:sp>
            <p:nvSpPr>
              <p:cNvPr id="17" name="椭圆 16"/>
              <p:cNvSpPr>
                <a:spLocks noChangeArrowheads="1"/>
              </p:cNvSpPr>
              <p:nvPr/>
            </p:nvSpPr>
            <p:spPr bwMode="auto">
              <a:xfrm>
                <a:off x="1111" y="2599"/>
                <a:ext cx="90" cy="9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r"/>
                <a:endParaRPr lang="zh-CN" altLang="en-US"/>
              </a:p>
            </p:txBody>
          </p:sp>
          <p:sp>
            <p:nvSpPr>
              <p:cNvPr id="18" name="椭圆 17"/>
              <p:cNvSpPr>
                <a:spLocks noChangeArrowheads="1"/>
              </p:cNvSpPr>
              <p:nvPr/>
            </p:nvSpPr>
            <p:spPr bwMode="auto">
              <a:xfrm>
                <a:off x="567" y="2463"/>
                <a:ext cx="90" cy="9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r"/>
                <a:endParaRPr lang="zh-CN" altLang="en-US"/>
              </a:p>
            </p:txBody>
          </p:sp>
          <p:sp>
            <p:nvSpPr>
              <p:cNvPr id="19" name="椭圆 18"/>
              <p:cNvSpPr>
                <a:spLocks noChangeArrowheads="1"/>
              </p:cNvSpPr>
              <p:nvPr/>
            </p:nvSpPr>
            <p:spPr bwMode="auto">
              <a:xfrm>
                <a:off x="340" y="2645"/>
                <a:ext cx="90" cy="9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r"/>
                <a:endParaRPr lang="zh-CN" altLang="en-US"/>
              </a:p>
            </p:txBody>
          </p:sp>
          <p:sp>
            <p:nvSpPr>
              <p:cNvPr id="20" name="椭圆 19"/>
              <p:cNvSpPr>
                <a:spLocks noChangeArrowheads="1"/>
              </p:cNvSpPr>
              <p:nvPr/>
            </p:nvSpPr>
            <p:spPr bwMode="auto">
              <a:xfrm>
                <a:off x="794" y="2463"/>
                <a:ext cx="90" cy="9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r"/>
                <a:endParaRPr lang="zh-CN" altLang="en-US"/>
              </a:p>
            </p:txBody>
          </p:sp>
          <p:sp>
            <p:nvSpPr>
              <p:cNvPr id="21" name="椭圆 20"/>
              <p:cNvSpPr>
                <a:spLocks noChangeArrowheads="1"/>
              </p:cNvSpPr>
              <p:nvPr/>
            </p:nvSpPr>
            <p:spPr bwMode="auto">
              <a:xfrm>
                <a:off x="703" y="2599"/>
                <a:ext cx="90" cy="9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r"/>
                <a:endParaRPr lang="zh-CN" altLang="en-US"/>
              </a:p>
            </p:txBody>
          </p:sp>
          <p:sp>
            <p:nvSpPr>
              <p:cNvPr id="22" name="椭圆 21"/>
              <p:cNvSpPr>
                <a:spLocks noChangeArrowheads="1"/>
              </p:cNvSpPr>
              <p:nvPr/>
            </p:nvSpPr>
            <p:spPr bwMode="auto">
              <a:xfrm>
                <a:off x="703" y="3144"/>
                <a:ext cx="90" cy="9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r"/>
                <a:endParaRPr lang="zh-CN" altLang="en-US"/>
              </a:p>
            </p:txBody>
          </p:sp>
          <p:sp>
            <p:nvSpPr>
              <p:cNvPr id="23" name="椭圆 22"/>
              <p:cNvSpPr>
                <a:spLocks noChangeArrowheads="1"/>
              </p:cNvSpPr>
              <p:nvPr/>
            </p:nvSpPr>
            <p:spPr bwMode="auto">
              <a:xfrm>
                <a:off x="567" y="3280"/>
                <a:ext cx="90" cy="9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r"/>
                <a:endParaRPr lang="zh-CN" altLang="en-US"/>
              </a:p>
            </p:txBody>
          </p:sp>
          <p:sp>
            <p:nvSpPr>
              <p:cNvPr id="24" name="椭圆 23"/>
              <p:cNvSpPr>
                <a:spLocks noChangeArrowheads="1"/>
              </p:cNvSpPr>
              <p:nvPr/>
            </p:nvSpPr>
            <p:spPr bwMode="auto">
              <a:xfrm>
                <a:off x="1021" y="3053"/>
                <a:ext cx="90" cy="9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r"/>
                <a:endParaRPr lang="zh-CN" altLang="en-US"/>
              </a:p>
            </p:txBody>
          </p:sp>
          <p:sp>
            <p:nvSpPr>
              <p:cNvPr id="25" name="椭圆 24"/>
              <p:cNvSpPr>
                <a:spLocks noChangeArrowheads="1"/>
              </p:cNvSpPr>
              <p:nvPr/>
            </p:nvSpPr>
            <p:spPr bwMode="auto">
              <a:xfrm>
                <a:off x="1247" y="3234"/>
                <a:ext cx="90" cy="9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r"/>
                <a:endParaRPr lang="zh-CN" altLang="en-US"/>
              </a:p>
            </p:txBody>
          </p:sp>
        </p:grpSp>
      </p:grp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714875" y="3846513"/>
            <a:ext cx="17145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/>
            <a:r>
              <a:rPr lang="zh-CN" altLang="en-US" b="1">
                <a:solidFill>
                  <a:srgbClr val="000000"/>
                </a:solidFill>
              </a:rPr>
              <a:t>溶液浓度低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732588" y="3838575"/>
            <a:ext cx="172561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zh-CN" altLang="en-US" b="1">
                <a:solidFill>
                  <a:srgbClr val="000000"/>
                </a:solidFill>
              </a:rPr>
              <a:t>－渗透压低</a:t>
            </a:r>
          </a:p>
        </p:txBody>
      </p:sp>
      <p:sp>
        <p:nvSpPr>
          <p:cNvPr id="28" name="文本框 7196"/>
          <p:cNvSpPr txBox="1">
            <a:spLocks noChangeArrowheads="1"/>
          </p:cNvSpPr>
          <p:nvPr/>
        </p:nvSpPr>
        <p:spPr bwMode="auto">
          <a:xfrm>
            <a:off x="2771775" y="4852988"/>
            <a:ext cx="63373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含水量低－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714875" y="4854575"/>
            <a:ext cx="1857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/>
            <a:r>
              <a:rPr lang="zh-CN" altLang="en-US" b="1">
                <a:solidFill>
                  <a:srgbClr val="000000"/>
                </a:solidFill>
              </a:rPr>
              <a:t>溶液浓度高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6732588" y="4846638"/>
            <a:ext cx="17256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zh-CN" altLang="en-US" b="1">
                <a:solidFill>
                  <a:srgbClr val="000000"/>
                </a:solidFill>
              </a:rPr>
              <a:t>－渗透压高</a:t>
            </a:r>
          </a:p>
        </p:txBody>
      </p:sp>
      <p:sp>
        <p:nvSpPr>
          <p:cNvPr id="31" name="直接连接符 30"/>
          <p:cNvSpPr>
            <a:spLocks noChangeShapeType="1"/>
          </p:cNvSpPr>
          <p:nvPr/>
        </p:nvSpPr>
        <p:spPr bwMode="auto">
          <a:xfrm>
            <a:off x="3635375" y="4365625"/>
            <a:ext cx="0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直接连接符 31"/>
          <p:cNvSpPr>
            <a:spLocks noChangeShapeType="1"/>
          </p:cNvSpPr>
          <p:nvPr/>
        </p:nvSpPr>
        <p:spPr bwMode="auto">
          <a:xfrm>
            <a:off x="5867400" y="4365625"/>
            <a:ext cx="0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直接连接符 32"/>
          <p:cNvSpPr>
            <a:spLocks noChangeShapeType="1"/>
          </p:cNvSpPr>
          <p:nvPr/>
        </p:nvSpPr>
        <p:spPr bwMode="auto">
          <a:xfrm>
            <a:off x="7596188" y="4365625"/>
            <a:ext cx="0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71500" y="5643563"/>
            <a:ext cx="7358063" cy="16081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600" b="1" noProof="1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+mn-ea"/>
              </a:rPr>
              <a:t>水分子是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+mn-ea"/>
              </a:rPr>
              <a:t>顺相对含量梯度</a:t>
            </a:r>
            <a:r>
              <a:rPr lang="zh-CN" altLang="en-US" sz="3600" b="1" noProof="1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  <a:cs typeface="+mn-ea"/>
              </a:rPr>
              <a:t>跨膜运输</a:t>
            </a:r>
            <a:endParaRPr lang="zh-CN" altLang="en-US" sz="3600" b="1" noProof="1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charset="0"/>
            </a:endParaRPr>
          </a:p>
          <a:p>
            <a:r>
              <a:rPr lang="zh-CN" altLang="en-US" sz="2800" b="1" noProof="1">
                <a:solidFill>
                  <a:srgbClr val="000000"/>
                </a:solidFill>
                <a:latin typeface="Times New Roman" panose="02020603050405020304" charset="0"/>
                <a:cs typeface="+mn-ea"/>
              </a:rPr>
              <a:t>渗透压：溶质对水的吸引力</a:t>
            </a:r>
            <a:endParaRPr lang="zh-CN" altLang="en-US" sz="3600" b="1" noProof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r"/>
            <a:endParaRPr lang="zh-CN" altLang="en-US" sz="3600" b="1" noProof="1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830388" y="909638"/>
            <a:ext cx="5302250" cy="3919537"/>
          </a:xfrm>
        </p:spPr>
      </p:pic>
      <p:sp>
        <p:nvSpPr>
          <p:cNvPr id="12291" name="AutoShape 8"/>
          <p:cNvSpPr>
            <a:spLocks noChangeArrowheads="1"/>
          </p:cNvSpPr>
          <p:nvPr/>
        </p:nvSpPr>
        <p:spPr bwMode="auto">
          <a:xfrm>
            <a:off x="6011863" y="3641725"/>
            <a:ext cx="2016125" cy="1655763"/>
          </a:xfrm>
          <a:prstGeom prst="wedgeRoundRectCallout">
            <a:avLst>
              <a:gd name="adj1" fmla="val -119606"/>
              <a:gd name="adj2" fmla="val 16537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algn="ctr"/>
            <a:endParaRPr lang="zh-CN" altLang="en-US">
              <a:ea typeface="黑体" pitchFamily="49" charset="-122"/>
            </a:endParaRPr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3270250" y="3502025"/>
            <a:ext cx="2771775" cy="398463"/>
            <a:chOff x="2550" y="5968"/>
            <a:chExt cx="3970" cy="628"/>
          </a:xfrm>
        </p:grpSpPr>
        <p:sp>
          <p:nvSpPr>
            <p:cNvPr id="12293" name="Line 9"/>
            <p:cNvSpPr>
              <a:spLocks noChangeShapeType="1"/>
            </p:cNvSpPr>
            <p:nvPr/>
          </p:nvSpPr>
          <p:spPr bwMode="auto">
            <a:xfrm>
              <a:off x="5367" y="6308"/>
              <a:ext cx="1153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4" name="Text Box 11"/>
            <p:cNvSpPr txBox="1">
              <a:spLocks noChangeArrowheads="1"/>
            </p:cNvSpPr>
            <p:nvPr/>
          </p:nvSpPr>
          <p:spPr bwMode="auto">
            <a:xfrm>
              <a:off x="2778" y="5968"/>
              <a:ext cx="3063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FF"/>
                  </a:solidFill>
                  <a:ea typeface="黑体" pitchFamily="49" charset="-122"/>
                </a:rPr>
                <a:t>细胞内溶液</a:t>
              </a:r>
            </a:p>
          </p:txBody>
        </p:sp>
        <p:sp>
          <p:nvSpPr>
            <p:cNvPr id="12295" name="Line 12"/>
            <p:cNvSpPr>
              <a:spLocks noChangeShapeType="1"/>
            </p:cNvSpPr>
            <p:nvPr/>
          </p:nvSpPr>
          <p:spPr bwMode="auto">
            <a:xfrm>
              <a:off x="2550" y="6308"/>
              <a:ext cx="10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296" name="Rectangle 2"/>
          <p:cNvSpPr>
            <a:spLocks noGrp="1" noRot="1" noChangeArrowheads="1"/>
          </p:cNvSpPr>
          <p:nvPr/>
        </p:nvSpPr>
        <p:spPr bwMode="auto">
          <a:xfrm>
            <a:off x="1643042" y="5213350"/>
            <a:ext cx="7077096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如果将装置中的长颈漏斗换成动物细胞会有什么现象呢？</a:t>
            </a: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468688" y="4059238"/>
            <a:ext cx="2627312" cy="400050"/>
            <a:chOff x="2756" y="6081"/>
            <a:chExt cx="3764" cy="629"/>
          </a:xfrm>
        </p:grpSpPr>
        <p:sp>
          <p:nvSpPr>
            <p:cNvPr id="12298" name="Line 9"/>
            <p:cNvSpPr>
              <a:spLocks noChangeShapeType="1"/>
            </p:cNvSpPr>
            <p:nvPr/>
          </p:nvSpPr>
          <p:spPr bwMode="auto">
            <a:xfrm>
              <a:off x="5367" y="6308"/>
              <a:ext cx="1153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778" y="6081"/>
              <a:ext cx="3063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algn="ctr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FF"/>
                  </a:solidFill>
                  <a:ea typeface="黑体" pitchFamily="49" charset="-122"/>
                </a:rPr>
                <a:t>细胞膜</a:t>
              </a:r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2756" y="6421"/>
              <a:ext cx="10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54977" y="188913"/>
            <a:ext cx="735623" cy="636270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lIns="95661" tIns="47831" rIns="95661" bIns="47831"/>
          <a:lstStyle/>
          <a:p>
            <a:pPr algn="ctr" defTabSz="958850"/>
            <a:r>
              <a:rPr lang="zh-CN" altLang="en-US" sz="3500" dirty="0">
                <a:solidFill>
                  <a:schemeClr val="tx2"/>
                </a:solidFill>
              </a:rPr>
              <a:t>探究动物细胞的吸水和失水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2071670" y="1560509"/>
            <a:ext cx="6808821" cy="3625855"/>
            <a:chOff x="2071670" y="2060575"/>
            <a:chExt cx="6808821" cy="3625855"/>
          </a:xfrm>
        </p:grpSpPr>
        <p:pic>
          <p:nvPicPr>
            <p:cNvPr id="33" name="Picture 2" descr="116"/>
            <p:cNvPicPr>
              <a:picLocks noChangeAspect="1" noChangeArrowheads="1"/>
            </p:cNvPicPr>
            <p:nvPr/>
          </p:nvPicPr>
          <p:blipFill>
            <a:blip r:embed="rId2"/>
            <a:srcRect r="48758" b="5332"/>
            <a:stretch>
              <a:fillRect/>
            </a:stretch>
          </p:blipFill>
          <p:spPr bwMode="auto">
            <a:xfrm>
              <a:off x="2214546" y="2143116"/>
              <a:ext cx="1571604" cy="1944687"/>
            </a:xfrm>
            <a:prstGeom prst="rect">
              <a:avLst/>
            </a:prstGeom>
            <a:noFill/>
          </p:spPr>
        </p:pic>
        <p:pic>
          <p:nvPicPr>
            <p:cNvPr id="34" name="Picture 3" descr="117"/>
            <p:cNvPicPr>
              <a:picLocks noChangeAspect="1" noChangeArrowheads="1"/>
            </p:cNvPicPr>
            <p:nvPr/>
          </p:nvPicPr>
          <p:blipFill>
            <a:blip r:embed="rId3"/>
            <a:srcRect r="51420" b="-998"/>
            <a:stretch>
              <a:fillRect/>
            </a:stretch>
          </p:blipFill>
          <p:spPr bwMode="auto">
            <a:xfrm>
              <a:off x="7072330" y="2143116"/>
              <a:ext cx="1466849" cy="2087563"/>
            </a:xfrm>
            <a:prstGeom prst="rect">
              <a:avLst/>
            </a:prstGeom>
            <a:noFill/>
          </p:spPr>
        </p:pic>
        <p:pic>
          <p:nvPicPr>
            <p:cNvPr id="35" name="Picture 4" descr="118"/>
            <p:cNvPicPr>
              <a:picLocks noChangeAspect="1" noChangeArrowheads="1"/>
            </p:cNvPicPr>
            <p:nvPr/>
          </p:nvPicPr>
          <p:blipFill>
            <a:blip r:embed="rId4"/>
            <a:srcRect r="46386" b="1321"/>
            <a:stretch>
              <a:fillRect/>
            </a:stretch>
          </p:blipFill>
          <p:spPr bwMode="auto">
            <a:xfrm>
              <a:off x="4500562" y="2143116"/>
              <a:ext cx="1660546" cy="2016125"/>
            </a:xfrm>
            <a:prstGeom prst="rect">
              <a:avLst/>
            </a:prstGeom>
            <a:noFill/>
          </p:spPr>
        </p:pic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2071670" y="4071942"/>
              <a:ext cx="2012950" cy="161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kumimoji="0" lang="zh-CN" altLang="en-US" sz="2400" b="1" dirty="0">
                  <a:solidFill>
                    <a:srgbClr val="0000FF"/>
                  </a:solidFill>
                  <a:effectLst/>
                  <a:latin typeface="黑体" pitchFamily="49" charset="-122"/>
                  <a:ea typeface="黑体" pitchFamily="49" charset="-122"/>
                </a:rPr>
                <a:t>外界溶液浓度</a:t>
              </a:r>
            </a:p>
            <a:p>
              <a:pPr algn="l" eaLnBrk="1" hangingPunct="1"/>
              <a:endParaRPr kumimoji="0" lang="zh-CN" altLang="en-US" sz="2800" b="1" dirty="0">
                <a:solidFill>
                  <a:srgbClr val="FF3300"/>
                </a:solidFill>
                <a:effectLst/>
                <a:latin typeface="华文中宋" pitchFamily="2" charset="-122"/>
                <a:ea typeface="华文中宋" pitchFamily="2" charset="-122"/>
                <a:cs typeface="Times New Roman" pitchFamily="18" charset="0"/>
              </a:endParaRPr>
            </a:p>
            <a:p>
              <a:pPr algn="l" eaLnBrk="1" hangingPunct="1"/>
              <a:r>
                <a:rPr kumimoji="0" lang="zh-CN" altLang="en-US" sz="2400" dirty="0">
                  <a:solidFill>
                    <a:schemeClr val="tx1"/>
                  </a:solidFill>
                  <a:effectLst/>
                  <a:latin typeface="华文中宋" pitchFamily="2" charset="-122"/>
                  <a:ea typeface="华文中宋" pitchFamily="2" charset="-122"/>
                </a:rPr>
                <a:t> </a:t>
              </a:r>
              <a:r>
                <a:rPr kumimoji="0" lang="zh-CN" altLang="en-US" sz="2400" b="1" dirty="0">
                  <a:solidFill>
                    <a:srgbClr val="0000FF"/>
                  </a:solidFill>
                  <a:effectLst/>
                  <a:latin typeface="黑体" pitchFamily="49" charset="-122"/>
                  <a:ea typeface="黑体" pitchFamily="49" charset="-122"/>
                </a:rPr>
                <a:t>细胞质浓度</a:t>
              </a:r>
            </a:p>
            <a:p>
              <a:pPr algn="l" eaLnBrk="1" hangingPunct="1"/>
              <a:r>
                <a:rPr kumimoji="0" lang="zh-CN" altLang="en-US" sz="2400" b="1" dirty="0">
                  <a:solidFill>
                    <a:srgbClr val="009900"/>
                  </a:solidFill>
                  <a:effectLst/>
                  <a:latin typeface="华文行楷" pitchFamily="2" charset="-122"/>
                  <a:ea typeface="华文行楷" pitchFamily="2" charset="-122"/>
                </a:rPr>
                <a:t>细胞吸水膨胀</a:t>
              </a: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4357686" y="4071942"/>
              <a:ext cx="2022475" cy="16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kumimoji="0" lang="zh-CN" altLang="en-US" sz="2400" b="1" dirty="0">
                  <a:solidFill>
                    <a:srgbClr val="0000FF"/>
                  </a:solidFill>
                  <a:effectLst/>
                  <a:latin typeface="黑体" pitchFamily="49" charset="-122"/>
                  <a:ea typeface="黑体" pitchFamily="49" charset="-122"/>
                </a:rPr>
                <a:t>外界溶液浓度</a:t>
              </a:r>
            </a:p>
            <a:p>
              <a:pPr algn="l" eaLnBrk="1" hangingPunct="1"/>
              <a:endParaRPr kumimoji="0" lang="zh-CN" altLang="en-US" sz="2800" b="1" dirty="0">
                <a:solidFill>
                  <a:srgbClr val="FF3300"/>
                </a:solidFill>
                <a:effectLst/>
                <a:latin typeface="华文中宋" pitchFamily="2" charset="-122"/>
                <a:ea typeface="华文中宋" pitchFamily="2" charset="-122"/>
                <a:cs typeface="Times New Roman" pitchFamily="18" charset="0"/>
              </a:endParaRPr>
            </a:p>
            <a:p>
              <a:pPr algn="l" eaLnBrk="1" hangingPunct="1"/>
              <a:r>
                <a:rPr kumimoji="0" lang="zh-CN" altLang="en-US" sz="2400" dirty="0">
                  <a:solidFill>
                    <a:schemeClr val="tx1"/>
                  </a:solidFill>
                  <a:effectLst/>
                  <a:latin typeface="华文中宋" pitchFamily="2" charset="-122"/>
                  <a:ea typeface="华文中宋" pitchFamily="2" charset="-122"/>
                </a:rPr>
                <a:t> </a:t>
              </a:r>
              <a:r>
                <a:rPr kumimoji="0" lang="zh-CN" altLang="en-US" sz="2400" b="1" dirty="0">
                  <a:solidFill>
                    <a:srgbClr val="0000FF"/>
                  </a:solidFill>
                  <a:effectLst/>
                  <a:latin typeface="黑体" pitchFamily="49" charset="-122"/>
                  <a:ea typeface="黑体" pitchFamily="49" charset="-122"/>
                </a:rPr>
                <a:t>细胞质浓度</a:t>
              </a:r>
            </a:p>
            <a:p>
              <a:pPr algn="l" eaLnBrk="1" hangingPunct="1"/>
              <a:r>
                <a:rPr kumimoji="0" lang="zh-CN" altLang="en-US" sz="2400" dirty="0">
                  <a:solidFill>
                    <a:srgbClr val="FFFF66"/>
                  </a:solidFill>
                  <a:effectLst/>
                  <a:latin typeface="华文行楷" pitchFamily="2" charset="-122"/>
                  <a:ea typeface="华文行楷" pitchFamily="2" charset="-122"/>
                </a:rPr>
                <a:t> </a:t>
              </a:r>
              <a:r>
                <a:rPr kumimoji="0" lang="zh-CN" altLang="en-US" sz="2400" b="1" dirty="0">
                  <a:solidFill>
                    <a:srgbClr val="009900"/>
                  </a:solidFill>
                  <a:effectLst/>
                  <a:latin typeface="华文行楷" pitchFamily="2" charset="-122"/>
                  <a:ea typeface="华文行楷" pitchFamily="2" charset="-122"/>
                </a:rPr>
                <a:t>保持原状态</a:t>
              </a: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6858016" y="4071942"/>
              <a:ext cx="2022475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kumimoji="0" lang="zh-CN" altLang="en-US" sz="2400" b="1" dirty="0">
                  <a:solidFill>
                    <a:srgbClr val="0000FF"/>
                  </a:solidFill>
                  <a:effectLst/>
                  <a:latin typeface="黑体" pitchFamily="49" charset="-122"/>
                  <a:ea typeface="黑体" pitchFamily="49" charset="-122"/>
                </a:rPr>
                <a:t>外界溶液浓度</a:t>
              </a:r>
            </a:p>
            <a:p>
              <a:pPr algn="l" eaLnBrk="1" hangingPunct="1"/>
              <a:r>
                <a:rPr kumimoji="0" lang="zh-CN" altLang="en-US" sz="2400" dirty="0">
                  <a:solidFill>
                    <a:schemeClr val="tx1"/>
                  </a:solidFill>
                  <a:effectLst/>
                  <a:latin typeface="华文中宋" pitchFamily="2" charset="-122"/>
                  <a:ea typeface="华文中宋" pitchFamily="2" charset="-122"/>
                </a:rPr>
                <a:t>      </a:t>
              </a:r>
              <a:endParaRPr kumimoji="0" lang="zh-CN" altLang="en-US" sz="2800" b="1" dirty="0">
                <a:solidFill>
                  <a:srgbClr val="FF3300"/>
                </a:solidFill>
                <a:effectLst/>
                <a:latin typeface="华文中宋" pitchFamily="2" charset="-122"/>
                <a:ea typeface="华文中宋" pitchFamily="2" charset="-122"/>
              </a:endParaRPr>
            </a:p>
            <a:p>
              <a:pPr algn="l" eaLnBrk="1" hangingPunct="1"/>
              <a:r>
                <a:rPr kumimoji="0" lang="zh-CN" altLang="en-US" sz="2400" dirty="0">
                  <a:solidFill>
                    <a:schemeClr val="tx1"/>
                  </a:solidFill>
                  <a:effectLst/>
                  <a:latin typeface="华文中宋" pitchFamily="2" charset="-122"/>
                  <a:ea typeface="华文中宋" pitchFamily="2" charset="-122"/>
                </a:rPr>
                <a:t> </a:t>
              </a:r>
              <a:r>
                <a:rPr kumimoji="0" lang="zh-CN" altLang="en-US" sz="2400" b="1" dirty="0">
                  <a:solidFill>
                    <a:srgbClr val="0000FF"/>
                  </a:solidFill>
                  <a:effectLst/>
                  <a:latin typeface="黑体" pitchFamily="49" charset="-122"/>
                  <a:ea typeface="黑体" pitchFamily="49" charset="-122"/>
                </a:rPr>
                <a:t>细胞质浓度</a:t>
              </a:r>
            </a:p>
            <a:p>
              <a:pPr algn="l" eaLnBrk="1" hangingPunct="1"/>
              <a:r>
                <a:rPr kumimoji="0" lang="zh-CN" altLang="en-US" sz="2400" b="1" dirty="0">
                  <a:solidFill>
                    <a:srgbClr val="009900"/>
                  </a:solidFill>
                  <a:effectLst/>
                  <a:latin typeface="华文行楷" pitchFamily="2" charset="-122"/>
                  <a:ea typeface="华文行楷" pitchFamily="2" charset="-122"/>
                </a:rPr>
                <a:t>细胞失水皱缩</a:t>
              </a:r>
            </a:p>
          </p:txBody>
        </p:sp>
        <p:sp>
          <p:nvSpPr>
            <p:cNvPr id="207903" name="AutoShape 31"/>
            <p:cNvSpPr>
              <a:spLocks noChangeArrowheads="1"/>
            </p:cNvSpPr>
            <p:nvPr/>
          </p:nvSpPr>
          <p:spPr bwMode="auto">
            <a:xfrm>
              <a:off x="5149362" y="2060575"/>
              <a:ext cx="287215" cy="431800"/>
            </a:xfrm>
            <a:prstGeom prst="down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381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2123343" y="122234"/>
            <a:ext cx="6516565" cy="481317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5661" tIns="47831" rIns="95661" bIns="47831">
            <a:spAutoFit/>
          </a:bodyPr>
          <a:lstStyle/>
          <a:p>
            <a:pPr defTabSz="958850">
              <a:spcBef>
                <a:spcPct val="50000"/>
              </a:spcBef>
            </a:pPr>
            <a:r>
              <a:rPr lang="zh-CN" altLang="en-US" sz="2500" b="1">
                <a:latin typeface="Tahoma" pitchFamily="34" charset="0"/>
              </a:rPr>
              <a:t>红细胞的细胞膜是不是相当于一层半透膜？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916116" y="1127122"/>
            <a:ext cx="5401408" cy="481317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5661" tIns="47831" rIns="95661" bIns="47831">
            <a:spAutoFit/>
          </a:bodyPr>
          <a:lstStyle/>
          <a:p>
            <a:pPr defTabSz="958850">
              <a:spcBef>
                <a:spcPct val="50000"/>
              </a:spcBef>
            </a:pPr>
            <a:r>
              <a:rPr lang="zh-CN" altLang="en-US" sz="2500" b="1">
                <a:latin typeface="Tahoma" pitchFamily="34" charset="0"/>
              </a:rPr>
              <a:t>红细胞的细胞膜相当于一层半透膜</a:t>
            </a:r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2143108" y="5357826"/>
            <a:ext cx="6643734" cy="52748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5661" tIns="47831" rIns="95661" bIns="47831">
            <a:spAutoFit/>
          </a:bodyPr>
          <a:lstStyle/>
          <a:p>
            <a:pPr defTabSz="958850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黑体" pitchFamily="49" charset="-122"/>
              </a:rPr>
              <a:t>结论：</a:t>
            </a:r>
            <a:r>
              <a:rPr lang="zh-CN" altLang="en-US" sz="2800" b="1" dirty="0">
                <a:latin typeface="Tahoma" pitchFamily="34" charset="0"/>
              </a:rPr>
              <a:t>红细胞的细胞膜相当于一层半透膜</a:t>
            </a:r>
          </a:p>
        </p:txBody>
      </p:sp>
      <p:sp>
        <p:nvSpPr>
          <p:cNvPr id="207895" name="Rectangle 23"/>
          <p:cNvSpPr>
            <a:spLocks noChangeArrowheads="1"/>
          </p:cNvSpPr>
          <p:nvPr/>
        </p:nvSpPr>
        <p:spPr bwMode="auto">
          <a:xfrm>
            <a:off x="0" y="5000636"/>
            <a:ext cx="1907931" cy="11017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lIns="95661" tIns="47831" rIns="95661" bIns="47831">
            <a:spAutoFit/>
          </a:bodyPr>
          <a:lstStyle/>
          <a:p>
            <a:pPr defTabSz="958850">
              <a:spcBef>
                <a:spcPct val="50000"/>
              </a:spcBef>
            </a:pPr>
            <a:r>
              <a:rPr lang="zh-CN" altLang="en-US" sz="3300" b="1" dirty="0">
                <a:solidFill>
                  <a:srgbClr val="3333FF"/>
                </a:solidFill>
                <a:ea typeface="黑体" pitchFamily="49" charset="-122"/>
              </a:rPr>
              <a:t>分析结果得出结论</a:t>
            </a:r>
          </a:p>
        </p:txBody>
      </p:sp>
      <p:sp>
        <p:nvSpPr>
          <p:cNvPr id="207896" name="Text Box 24"/>
          <p:cNvSpPr txBox="1">
            <a:spLocks noChangeArrowheads="1"/>
          </p:cNvSpPr>
          <p:nvPr/>
        </p:nvSpPr>
        <p:spPr bwMode="auto">
          <a:xfrm>
            <a:off x="0" y="122234"/>
            <a:ext cx="1888881" cy="60442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lIns="95661" tIns="47831" rIns="95661" bIns="47831">
            <a:spAutoFit/>
          </a:bodyPr>
          <a:lstStyle/>
          <a:p>
            <a:pPr defTabSz="958850">
              <a:spcBef>
                <a:spcPct val="50000"/>
              </a:spcBef>
            </a:pPr>
            <a:r>
              <a:rPr lang="zh-CN" altLang="en-US" sz="3300" b="1">
                <a:solidFill>
                  <a:srgbClr val="3333FF"/>
                </a:solidFill>
                <a:ea typeface="黑体" pitchFamily="49" charset="-122"/>
              </a:rPr>
              <a:t>提出问题</a:t>
            </a:r>
          </a:p>
        </p:txBody>
      </p:sp>
      <p:sp>
        <p:nvSpPr>
          <p:cNvPr id="207897" name="AutoShape 25"/>
          <p:cNvSpPr>
            <a:spLocks noChangeArrowheads="1"/>
          </p:cNvSpPr>
          <p:nvPr/>
        </p:nvSpPr>
        <p:spPr bwMode="auto">
          <a:xfrm>
            <a:off x="669681" y="1920872"/>
            <a:ext cx="445477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898" name="Rectangle 26"/>
          <p:cNvSpPr>
            <a:spLocks noChangeArrowheads="1"/>
          </p:cNvSpPr>
          <p:nvPr/>
        </p:nvSpPr>
        <p:spPr bwMode="auto">
          <a:xfrm>
            <a:off x="0" y="2352673"/>
            <a:ext cx="1943100" cy="11017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lIns="95661" tIns="47831" rIns="95661" bIns="47831">
            <a:spAutoFit/>
          </a:bodyPr>
          <a:lstStyle/>
          <a:p>
            <a:pPr defTabSz="958850"/>
            <a:r>
              <a:rPr lang="zh-CN" altLang="en-US" sz="3300" b="1">
                <a:solidFill>
                  <a:srgbClr val="3333FF"/>
                </a:solidFill>
                <a:ea typeface="黑体" pitchFamily="49" charset="-122"/>
              </a:rPr>
              <a:t>设计实验</a:t>
            </a:r>
            <a:r>
              <a:rPr lang="zh-CN" altLang="en-US" sz="3300" b="1">
                <a:solidFill>
                  <a:srgbClr val="FF0000"/>
                </a:solidFill>
                <a:ea typeface="黑体" pitchFamily="49" charset="-122"/>
              </a:rPr>
              <a:t>  </a:t>
            </a:r>
          </a:p>
          <a:p>
            <a:pPr defTabSz="958850"/>
            <a:r>
              <a:rPr lang="zh-CN" altLang="en-US" sz="3300" b="1">
                <a:solidFill>
                  <a:srgbClr val="3333FF"/>
                </a:solidFill>
                <a:ea typeface="黑体" pitchFamily="49" charset="-122"/>
              </a:rPr>
              <a:t>进行实验</a:t>
            </a:r>
          </a:p>
        </p:txBody>
      </p:sp>
      <p:sp>
        <p:nvSpPr>
          <p:cNvPr id="207899" name="AutoShape 27"/>
          <p:cNvSpPr>
            <a:spLocks noChangeArrowheads="1"/>
          </p:cNvSpPr>
          <p:nvPr/>
        </p:nvSpPr>
        <p:spPr bwMode="auto">
          <a:xfrm>
            <a:off x="652096" y="842959"/>
            <a:ext cx="463062" cy="4333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900" name="Rectangle 28"/>
          <p:cNvSpPr>
            <a:spLocks noChangeArrowheads="1"/>
          </p:cNvSpPr>
          <p:nvPr/>
        </p:nvSpPr>
        <p:spPr bwMode="auto">
          <a:xfrm>
            <a:off x="1" y="1344609"/>
            <a:ext cx="1979735" cy="60442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lIns="95661" tIns="47831" rIns="95661" bIns="47831">
            <a:spAutoFit/>
          </a:bodyPr>
          <a:lstStyle/>
          <a:p>
            <a:pPr defTabSz="958850"/>
            <a:r>
              <a:rPr lang="zh-CN" altLang="en-US" sz="3300" b="1">
                <a:solidFill>
                  <a:srgbClr val="3333FF"/>
                </a:solidFill>
                <a:ea typeface="黑体" pitchFamily="49" charset="-122"/>
              </a:rPr>
              <a:t>作出假设</a:t>
            </a:r>
          </a:p>
        </p:txBody>
      </p:sp>
      <p:sp>
        <p:nvSpPr>
          <p:cNvPr id="207901" name="AutoShape 29"/>
          <p:cNvSpPr>
            <a:spLocks noChangeArrowheads="1"/>
          </p:cNvSpPr>
          <p:nvPr/>
        </p:nvSpPr>
        <p:spPr bwMode="auto">
          <a:xfrm>
            <a:off x="684335" y="3433760"/>
            <a:ext cx="445477" cy="1495438"/>
          </a:xfrm>
          <a:prstGeom prst="downArrow">
            <a:avLst>
              <a:gd name="adj1" fmla="val 50000"/>
              <a:gd name="adj2" fmla="val 634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902" name="AutoShape 30"/>
          <p:cNvSpPr>
            <a:spLocks noChangeArrowheads="1"/>
          </p:cNvSpPr>
          <p:nvPr/>
        </p:nvSpPr>
        <p:spPr bwMode="auto">
          <a:xfrm>
            <a:off x="5149362" y="625472"/>
            <a:ext cx="287215" cy="431800"/>
          </a:xfrm>
          <a:prstGeom prst="downArrow">
            <a:avLst>
              <a:gd name="adj1" fmla="val 50000"/>
              <a:gd name="adj2" fmla="val 34694"/>
            </a:avLst>
          </a:prstGeom>
          <a:solidFill>
            <a:schemeClr val="accent1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2500298" y="4000504"/>
            <a:ext cx="1089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zh-CN" sz="2400" dirty="0">
                <a:solidFill>
                  <a:schemeClr val="tx1"/>
                </a:solidFill>
                <a:effectLst/>
                <a:latin typeface="华文中宋" pitchFamily="2" charset="-122"/>
                <a:ea typeface="华文中宋" pitchFamily="2" charset="-122"/>
              </a:rPr>
              <a:t>  </a:t>
            </a:r>
            <a:r>
              <a:rPr kumimoji="0" lang="zh-CN" altLang="en-US" sz="2800" b="1" dirty="0">
                <a:solidFill>
                  <a:srgbClr val="FF3300"/>
                </a:solidFill>
                <a:effectLst/>
                <a:latin typeface="华文中宋" pitchFamily="2" charset="-122"/>
                <a:ea typeface="华文中宋" pitchFamily="2" charset="-122"/>
              </a:rPr>
              <a:t>小于</a:t>
            </a:r>
            <a:endParaRPr kumimoji="0" lang="zh-CN" altLang="en-US" sz="2400" b="1" dirty="0">
              <a:solidFill>
                <a:srgbClr val="009900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6858016" y="3929066"/>
            <a:ext cx="180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0" lang="en-US" altLang="zh-CN" sz="2400" dirty="0">
                <a:solidFill>
                  <a:schemeClr val="tx1"/>
                </a:solidFill>
                <a:effectLst/>
                <a:latin typeface="华文中宋" pitchFamily="2" charset="-122"/>
                <a:ea typeface="华文中宋" pitchFamily="2" charset="-122"/>
              </a:rPr>
              <a:t>      </a:t>
            </a:r>
            <a:r>
              <a:rPr kumimoji="0" lang="zh-CN" altLang="en-US" sz="2800" b="1" dirty="0">
                <a:solidFill>
                  <a:srgbClr val="FF3300"/>
                </a:solidFill>
                <a:effectLst/>
                <a:latin typeface="华文中宋" pitchFamily="2" charset="-122"/>
                <a:ea typeface="华文中宋" pitchFamily="2" charset="-122"/>
              </a:rPr>
              <a:t>大于</a:t>
            </a:r>
            <a:endParaRPr kumimoji="0" lang="zh-CN" altLang="en-US" sz="2400" b="1" dirty="0">
              <a:solidFill>
                <a:srgbClr val="009900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4429124" y="4000504"/>
            <a:ext cx="180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altLang="zh-CN" sz="2400" dirty="0">
                <a:solidFill>
                  <a:schemeClr val="tx1"/>
                </a:solidFill>
                <a:effectLst/>
                <a:latin typeface="华文中宋" pitchFamily="2" charset="-122"/>
                <a:ea typeface="华文中宋" pitchFamily="2" charset="-122"/>
              </a:rPr>
              <a:t>      </a:t>
            </a:r>
            <a:r>
              <a:rPr kumimoji="0" lang="zh-CN" altLang="en-US" sz="2800" b="1" dirty="0">
                <a:solidFill>
                  <a:srgbClr val="FF3300"/>
                </a:solidFill>
                <a:effectLst/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等于</a:t>
            </a:r>
            <a:endParaRPr kumimoji="0" lang="zh-CN" altLang="en-US" sz="2400" b="1" dirty="0">
              <a:solidFill>
                <a:srgbClr val="009900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714348" y="6215082"/>
            <a:ext cx="803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kumimoji="0" lang="zh-CN" altLang="en-US" sz="2800" b="1" dirty="0">
                <a:solidFill>
                  <a:srgbClr val="0000FF"/>
                </a:solidFill>
                <a:effectLst/>
                <a:latin typeface="黑体" pitchFamily="49" charset="-122"/>
                <a:ea typeface="黑体" pitchFamily="49" charset="-122"/>
              </a:rPr>
              <a:t>水的进出方向</a:t>
            </a:r>
            <a:r>
              <a:rPr kumimoji="0" lang="en-US" altLang="zh-CN" sz="2800" b="1" dirty="0">
                <a:solidFill>
                  <a:srgbClr val="0000FF"/>
                </a:solidFill>
                <a:effectLst/>
                <a:latin typeface="华文中宋"/>
                <a:ea typeface="黑体" pitchFamily="49" charset="-122"/>
              </a:rPr>
              <a:t>——</a:t>
            </a:r>
            <a:r>
              <a:rPr kumimoji="0" lang="zh-CN" altLang="en-US" sz="2800" b="1" dirty="0">
                <a:solidFill>
                  <a:srgbClr val="FF0066"/>
                </a:solidFill>
                <a:effectLst/>
                <a:latin typeface="黑体" pitchFamily="49" charset="-122"/>
                <a:ea typeface="黑体" pitchFamily="49" charset="-122"/>
              </a:rPr>
              <a:t>顺相对含量的梯度</a:t>
            </a:r>
            <a:r>
              <a:rPr kumimoji="0" lang="zh-CN" altLang="en-US" sz="2800" b="1" dirty="0">
                <a:solidFill>
                  <a:srgbClr val="0000FF"/>
                </a:solidFill>
                <a:effectLst/>
                <a:latin typeface="黑体" pitchFamily="49" charset="-122"/>
                <a:ea typeface="黑体" pitchFamily="49" charset="-122"/>
              </a:rPr>
              <a:t>进出动物细胞</a:t>
            </a:r>
            <a:endParaRPr kumimoji="0" lang="zh-CN" altLang="en-US" sz="2800" dirty="0">
              <a:solidFill>
                <a:srgbClr val="FFFF66"/>
              </a:solidFill>
              <a:effectLst/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nimBg="1"/>
      <p:bldP spid="207894" grpId="0" animBg="1"/>
      <p:bldP spid="207895" grpId="0" animBg="1"/>
      <p:bldP spid="207896" grpId="0" animBg="1"/>
      <p:bldP spid="207897" grpId="0" animBg="1"/>
      <p:bldP spid="207898" grpId="0" animBg="1"/>
      <p:bldP spid="207899" grpId="0" animBg="1"/>
      <p:bldP spid="207900" grpId="0" animBg="1"/>
      <p:bldP spid="207901" grpId="0" animBg="1"/>
      <p:bldP spid="207902" grpId="0" animBg="1"/>
      <p:bldP spid="39" grpId="0"/>
      <p:bldP spid="40" grpId="0"/>
      <p:bldP spid="41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18434" descr="95178921214480987822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5256212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圆角矩形标注 18435"/>
          <p:cNvSpPr>
            <a:spLocks noChangeArrowheads="1"/>
          </p:cNvSpPr>
          <p:nvPr/>
        </p:nvSpPr>
        <p:spPr bwMode="auto">
          <a:xfrm>
            <a:off x="6011863" y="2852738"/>
            <a:ext cx="2016125" cy="1655762"/>
          </a:xfrm>
          <a:prstGeom prst="wedgeRoundRectCallout">
            <a:avLst>
              <a:gd name="adj1" fmla="val -119606"/>
              <a:gd name="adj2" fmla="val 16537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/>
            <a:endParaRPr lang="zh-CN" altLang="en-US">
              <a:ea typeface="黑体" pitchFamily="49" charset="-122"/>
            </a:endParaRPr>
          </a:p>
        </p:txBody>
      </p:sp>
      <p:sp>
        <p:nvSpPr>
          <p:cNvPr id="18437" name="圆角矩形标注 18436"/>
          <p:cNvSpPr>
            <a:spLocks noChangeArrowheads="1"/>
          </p:cNvSpPr>
          <p:nvPr/>
        </p:nvSpPr>
        <p:spPr bwMode="auto">
          <a:xfrm>
            <a:off x="5651500" y="1557338"/>
            <a:ext cx="3240088" cy="1943100"/>
          </a:xfrm>
          <a:prstGeom prst="wedgeRoundRectCallout">
            <a:avLst>
              <a:gd name="adj1" fmla="val -82486"/>
              <a:gd name="adj2" fmla="val 72875"/>
              <a:gd name="adj3" fmla="val 16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457200"/>
            <a:endParaRPr lang="zh-CN" altLang="en-US" b="1">
              <a:solidFill>
                <a:srgbClr val="000000"/>
              </a:solidFill>
              <a:ea typeface="黑体" pitchFamily="49" charset="-122"/>
            </a:endParaRPr>
          </a:p>
        </p:txBody>
      </p:sp>
      <p:sp>
        <p:nvSpPr>
          <p:cNvPr id="18438" name="矩形 18437"/>
          <p:cNvSpPr>
            <a:spLocks noChangeArrowheads="1"/>
          </p:cNvSpPr>
          <p:nvPr/>
        </p:nvSpPr>
        <p:spPr bwMode="auto">
          <a:xfrm>
            <a:off x="5795963" y="1628775"/>
            <a:ext cx="309721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ea typeface="黑体" pitchFamily="49" charset="-122"/>
              </a:rPr>
              <a:t>如果将装置中的漏斗换成</a:t>
            </a:r>
            <a:r>
              <a:rPr lang="zh-CN" altLang="en-US" b="1">
                <a:solidFill>
                  <a:srgbClr val="FF0000"/>
                </a:solidFill>
                <a:ea typeface="黑体" pitchFamily="49" charset="-122"/>
              </a:rPr>
              <a:t>植物细胞</a:t>
            </a:r>
            <a:r>
              <a:rPr lang="en-US" altLang="zh-CN" b="1">
                <a:solidFill>
                  <a:srgbClr val="000000"/>
                </a:solidFill>
                <a:ea typeface="黑体" pitchFamily="49" charset="-122"/>
              </a:rPr>
              <a:t>,</a:t>
            </a:r>
            <a:r>
              <a:rPr lang="zh-CN" altLang="en-US" b="1">
                <a:solidFill>
                  <a:srgbClr val="000000"/>
                </a:solidFill>
                <a:ea typeface="黑体" pitchFamily="49" charset="-122"/>
              </a:rPr>
              <a:t>还会不会渗透吸水？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54977" y="188913"/>
            <a:ext cx="8531865" cy="525443"/>
          </a:xfrm>
          <a:prstGeom prst="rect">
            <a:avLst/>
          </a:prstGeom>
          <a:solidFill>
            <a:srgbClr val="FFCCFF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lIns="95661" tIns="47831" rIns="95661" bIns="47831"/>
          <a:lstStyle/>
          <a:p>
            <a:pPr algn="ctr" defTabSz="958850"/>
            <a:r>
              <a:rPr lang="zh-CN" altLang="en-US" sz="3500" dirty="0">
                <a:solidFill>
                  <a:schemeClr val="tx2"/>
                </a:solidFill>
              </a:rPr>
              <a:t>探究植物细胞的吸水和失水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左右箭头 19457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3419475" y="1989138"/>
            <a:ext cx="838200" cy="304800"/>
          </a:xfrm>
          <a:prstGeom prst="leftRightArrow">
            <a:avLst>
              <a:gd name="adj1" fmla="val 50000"/>
              <a:gd name="adj2" fmla="val 5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19458"/>
          <p:cNvGrpSpPr>
            <a:grpSpLocks/>
          </p:cNvGrpSpPr>
          <p:nvPr/>
        </p:nvGrpSpPr>
        <p:grpSpPr bwMode="auto">
          <a:xfrm>
            <a:off x="2686050" y="1752600"/>
            <a:ext cx="1331913" cy="3332163"/>
            <a:chOff x="1692" y="1104"/>
            <a:chExt cx="839" cy="2099"/>
          </a:xfrm>
        </p:grpSpPr>
        <p:sp>
          <p:nvSpPr>
            <p:cNvPr id="20484" name="文本框 19459"/>
            <p:cNvSpPr txBox="1">
              <a:spLocks noChangeArrowheads="1"/>
            </p:cNvSpPr>
            <p:nvPr/>
          </p:nvSpPr>
          <p:spPr bwMode="auto">
            <a:xfrm>
              <a:off x="1692" y="1104"/>
              <a:ext cx="334" cy="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b="1"/>
                <a:t>内溶液</a:t>
              </a:r>
            </a:p>
          </p:txBody>
        </p:sp>
        <p:sp>
          <p:nvSpPr>
            <p:cNvPr id="20485" name="文本框 19460"/>
            <p:cNvSpPr txBox="1">
              <a:spLocks noChangeArrowheads="1"/>
            </p:cNvSpPr>
            <p:nvPr/>
          </p:nvSpPr>
          <p:spPr bwMode="auto">
            <a:xfrm>
              <a:off x="2197" y="1632"/>
              <a:ext cx="334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b="1"/>
                <a:t>外界溶液</a:t>
              </a:r>
            </a:p>
          </p:txBody>
        </p:sp>
        <p:sp>
          <p:nvSpPr>
            <p:cNvPr id="20486" name="文本框 19461"/>
            <p:cNvSpPr txBox="1">
              <a:spLocks noChangeArrowheads="1"/>
            </p:cNvSpPr>
            <p:nvPr/>
          </p:nvSpPr>
          <p:spPr bwMode="auto">
            <a:xfrm>
              <a:off x="1717" y="2400"/>
              <a:ext cx="334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b="1"/>
                <a:t>半透膜</a:t>
              </a:r>
            </a:p>
          </p:txBody>
        </p:sp>
      </p:grpSp>
      <p:grpSp>
        <p:nvGrpSpPr>
          <p:cNvPr id="3" name="组合 19462"/>
          <p:cNvGrpSpPr>
            <a:grpSpLocks/>
          </p:cNvGrpSpPr>
          <p:nvPr/>
        </p:nvGrpSpPr>
        <p:grpSpPr bwMode="auto">
          <a:xfrm>
            <a:off x="762000" y="1524000"/>
            <a:ext cx="2590800" cy="3276600"/>
            <a:chOff x="480" y="960"/>
            <a:chExt cx="1632" cy="2064"/>
          </a:xfrm>
        </p:grpSpPr>
        <p:pic>
          <p:nvPicPr>
            <p:cNvPr id="20488" name="图片 19463" descr="图片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960"/>
              <a:ext cx="1057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直接连接符 19464"/>
            <p:cNvSpPr>
              <a:spLocks noChangeShapeType="1"/>
            </p:cNvSpPr>
            <p:nvPr/>
          </p:nvSpPr>
          <p:spPr bwMode="auto">
            <a:xfrm>
              <a:off x="1033" y="1392"/>
              <a:ext cx="624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0" name="直接连接符 19465"/>
            <p:cNvSpPr>
              <a:spLocks noChangeShapeType="1"/>
            </p:cNvSpPr>
            <p:nvPr/>
          </p:nvSpPr>
          <p:spPr bwMode="auto">
            <a:xfrm>
              <a:off x="1129" y="2160"/>
              <a:ext cx="983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1" name="直接连接符 19466"/>
            <p:cNvSpPr>
              <a:spLocks noChangeShapeType="1"/>
            </p:cNvSpPr>
            <p:nvPr/>
          </p:nvSpPr>
          <p:spPr bwMode="auto">
            <a:xfrm>
              <a:off x="1129" y="2592"/>
              <a:ext cx="528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19467"/>
          <p:cNvGrpSpPr>
            <a:grpSpLocks/>
          </p:cNvGrpSpPr>
          <p:nvPr/>
        </p:nvGrpSpPr>
        <p:grpSpPr bwMode="auto">
          <a:xfrm>
            <a:off x="4572000" y="3929065"/>
            <a:ext cx="601663" cy="1328738"/>
            <a:chOff x="2890" y="2394"/>
            <a:chExt cx="379" cy="837"/>
          </a:xfrm>
        </p:grpSpPr>
        <p:sp>
          <p:nvSpPr>
            <p:cNvPr id="20493" name="左大括号 19468"/>
            <p:cNvSpPr>
              <a:spLocks/>
            </p:cNvSpPr>
            <p:nvPr/>
          </p:nvSpPr>
          <p:spPr bwMode="auto">
            <a:xfrm>
              <a:off x="3221" y="2402"/>
              <a:ext cx="48" cy="624"/>
            </a:xfrm>
            <a:prstGeom prst="leftBrace">
              <a:avLst>
                <a:gd name="adj1" fmla="val 10821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4" name="文本框 19469"/>
            <p:cNvSpPr txBox="1">
              <a:spLocks noChangeArrowheads="1"/>
            </p:cNvSpPr>
            <p:nvPr/>
          </p:nvSpPr>
          <p:spPr bwMode="auto">
            <a:xfrm>
              <a:off x="2890" y="2394"/>
              <a:ext cx="336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b="1" dirty="0">
                  <a:solidFill>
                    <a:srgbClr val="6600CC"/>
                  </a:solidFill>
                </a:rPr>
                <a:t>原生质层　</a:t>
              </a:r>
            </a:p>
          </p:txBody>
        </p:sp>
      </p:grpSp>
      <p:grpSp>
        <p:nvGrpSpPr>
          <p:cNvPr id="5" name="组合 19470"/>
          <p:cNvGrpSpPr>
            <a:grpSpLocks/>
          </p:cNvGrpSpPr>
          <p:nvPr/>
        </p:nvGrpSpPr>
        <p:grpSpPr bwMode="auto">
          <a:xfrm>
            <a:off x="4154488" y="1295400"/>
            <a:ext cx="4127500" cy="3508375"/>
            <a:chOff x="2617" y="816"/>
            <a:chExt cx="2600" cy="2210"/>
          </a:xfrm>
        </p:grpSpPr>
        <p:grpSp>
          <p:nvGrpSpPr>
            <p:cNvPr id="6" name="组合 19471"/>
            <p:cNvGrpSpPr>
              <a:grpSpLocks/>
            </p:cNvGrpSpPr>
            <p:nvPr/>
          </p:nvGrpSpPr>
          <p:grpSpPr bwMode="auto">
            <a:xfrm>
              <a:off x="2617" y="816"/>
              <a:ext cx="2600" cy="2210"/>
              <a:chOff x="2617" y="816"/>
              <a:chExt cx="2600" cy="2210"/>
            </a:xfrm>
          </p:grpSpPr>
          <p:pic>
            <p:nvPicPr>
              <p:cNvPr id="20497" name="图片 19472" descr="200507032050副本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77" y="816"/>
                <a:ext cx="1440" cy="2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8" name="直接连接符 19473"/>
              <p:cNvSpPr>
                <a:spLocks noChangeShapeType="1"/>
              </p:cNvSpPr>
              <p:nvPr/>
            </p:nvSpPr>
            <p:spPr bwMode="auto">
              <a:xfrm>
                <a:off x="2617" y="2112"/>
                <a:ext cx="1248" cy="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9" name="直接连接符 19474"/>
              <p:cNvSpPr>
                <a:spLocks noChangeShapeType="1"/>
              </p:cNvSpPr>
              <p:nvPr/>
            </p:nvSpPr>
            <p:spPr bwMode="auto">
              <a:xfrm>
                <a:off x="3153" y="1440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0" name="直接连接符 19475"/>
              <p:cNvSpPr>
                <a:spLocks noChangeShapeType="1"/>
              </p:cNvSpPr>
              <p:nvPr/>
            </p:nvSpPr>
            <p:spPr bwMode="auto">
              <a:xfrm flipV="1">
                <a:off x="3840" y="2306"/>
                <a:ext cx="528" cy="432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1" name="直接连接符 19476"/>
              <p:cNvSpPr>
                <a:spLocks noChangeShapeType="1"/>
              </p:cNvSpPr>
              <p:nvPr/>
            </p:nvSpPr>
            <p:spPr bwMode="auto">
              <a:xfrm flipV="1">
                <a:off x="3840" y="2594"/>
                <a:ext cx="528" cy="432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2" name="直接连接符 19477"/>
              <p:cNvSpPr>
                <a:spLocks noChangeShapeType="1"/>
              </p:cNvSpPr>
              <p:nvPr/>
            </p:nvSpPr>
            <p:spPr bwMode="auto">
              <a:xfrm flipV="1">
                <a:off x="3840" y="2162"/>
                <a:ext cx="384" cy="288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503" name="直接连接符 19478"/>
            <p:cNvSpPr>
              <a:spLocks noChangeShapeType="1"/>
            </p:cNvSpPr>
            <p:nvPr/>
          </p:nvSpPr>
          <p:spPr bwMode="auto">
            <a:xfrm>
              <a:off x="4848" y="2546"/>
              <a:ext cx="336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组合 19479"/>
          <p:cNvGrpSpPr>
            <a:grpSpLocks/>
          </p:cNvGrpSpPr>
          <p:nvPr/>
        </p:nvGrpSpPr>
        <p:grpSpPr bwMode="auto">
          <a:xfrm>
            <a:off x="4554538" y="1752600"/>
            <a:ext cx="4724400" cy="3194050"/>
            <a:chOff x="2869" y="1104"/>
            <a:chExt cx="2976" cy="2012"/>
          </a:xfrm>
        </p:grpSpPr>
        <p:sp>
          <p:nvSpPr>
            <p:cNvPr id="20505" name="文本框 19480"/>
            <p:cNvSpPr txBox="1">
              <a:spLocks noChangeArrowheads="1"/>
            </p:cNvSpPr>
            <p:nvPr/>
          </p:nvSpPr>
          <p:spPr bwMode="auto">
            <a:xfrm>
              <a:off x="3264" y="2872"/>
              <a:ext cx="795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/>
                <a:t>细胞膜</a:t>
              </a:r>
              <a:endParaRPr lang="zh-CN" altLang="en-US" sz="2000" dirty="0"/>
            </a:p>
          </p:txBody>
        </p:sp>
        <p:sp>
          <p:nvSpPr>
            <p:cNvPr id="20506" name="文本框 19481"/>
            <p:cNvSpPr txBox="1">
              <a:spLocks noChangeArrowheads="1"/>
            </p:cNvSpPr>
            <p:nvPr/>
          </p:nvSpPr>
          <p:spPr bwMode="auto">
            <a:xfrm>
              <a:off x="3243" y="2614"/>
              <a:ext cx="77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/>
                <a:t>液泡膜</a:t>
              </a:r>
              <a:endParaRPr lang="zh-CN" altLang="en-US" sz="2000"/>
            </a:p>
          </p:txBody>
        </p:sp>
        <p:sp>
          <p:nvSpPr>
            <p:cNvPr id="20507" name="文本框 19482"/>
            <p:cNvSpPr txBox="1">
              <a:spLocks noChangeArrowheads="1"/>
            </p:cNvSpPr>
            <p:nvPr/>
          </p:nvSpPr>
          <p:spPr bwMode="auto">
            <a:xfrm>
              <a:off x="3264" y="2344"/>
              <a:ext cx="72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/>
                <a:t>细胞质</a:t>
              </a:r>
              <a:endParaRPr lang="zh-CN" altLang="en-US" sz="2000"/>
            </a:p>
          </p:txBody>
        </p:sp>
        <p:sp>
          <p:nvSpPr>
            <p:cNvPr id="20508" name="文本框 19483"/>
            <p:cNvSpPr txBox="1">
              <a:spLocks noChangeArrowheads="1"/>
            </p:cNvSpPr>
            <p:nvPr/>
          </p:nvSpPr>
          <p:spPr bwMode="auto">
            <a:xfrm>
              <a:off x="2869" y="1104"/>
              <a:ext cx="334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b="1"/>
                <a:t>细胞液</a:t>
              </a:r>
            </a:p>
          </p:txBody>
        </p:sp>
        <p:sp>
          <p:nvSpPr>
            <p:cNvPr id="20509" name="文本框 19484"/>
            <p:cNvSpPr txBox="1">
              <a:spLocks noChangeArrowheads="1"/>
            </p:cNvSpPr>
            <p:nvPr/>
          </p:nvSpPr>
          <p:spPr bwMode="auto">
            <a:xfrm>
              <a:off x="5194" y="2258"/>
              <a:ext cx="298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sz="2000" b="1"/>
                <a:t>细胞壁</a:t>
              </a:r>
            </a:p>
          </p:txBody>
        </p:sp>
        <p:sp>
          <p:nvSpPr>
            <p:cNvPr id="20510" name="文本框 19485"/>
            <p:cNvSpPr txBox="1">
              <a:spLocks noChangeArrowheads="1"/>
            </p:cNvSpPr>
            <p:nvPr/>
          </p:nvSpPr>
          <p:spPr bwMode="auto">
            <a:xfrm>
              <a:off x="4785" y="2817"/>
              <a:ext cx="106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b="1"/>
                <a:t>（全透性）</a:t>
              </a:r>
            </a:p>
          </p:txBody>
        </p:sp>
      </p:grpSp>
      <p:sp>
        <p:nvSpPr>
          <p:cNvPr id="19487" name="左右箭头 19486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3429000" y="4267200"/>
            <a:ext cx="838200" cy="304800"/>
          </a:xfrm>
          <a:prstGeom prst="leftRightArrow">
            <a:avLst>
              <a:gd name="adj1" fmla="val 50000"/>
              <a:gd name="adj2" fmla="val 5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12" name="标题 19487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34963"/>
            <a:ext cx="7704138" cy="585787"/>
          </a:xfrm>
          <a:effectLst>
            <a:outerShdw dist="35921" dir="2700000" algn="ctr" rotWithShape="0">
              <a:srgbClr val="808080"/>
            </a:outerShdw>
          </a:effectLst>
        </p:spPr>
        <p:txBody>
          <a:bodyPr>
            <a:normAutofit fontScale="90000"/>
          </a:bodyPr>
          <a:lstStyle/>
          <a:p>
            <a:pPr hangingPunct="1"/>
            <a:r>
              <a:rPr lang="zh-CN" altLang="en-US" b="1">
                <a:solidFill>
                  <a:srgbClr val="000080"/>
                </a:solidFill>
              </a:rPr>
              <a:t>与经典渗透装置比较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65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1242</Words>
  <Application>Microsoft Office PowerPoint</Application>
  <PresentationFormat>全屏显示(4:3)</PresentationFormat>
  <Paragraphs>162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MS UI Gothic</vt:lpstr>
      <vt:lpstr>黑体</vt:lpstr>
      <vt:lpstr>华文行楷</vt:lpstr>
      <vt:lpstr>华文中宋</vt:lpstr>
      <vt:lpstr>宋体</vt:lpstr>
      <vt:lpstr>Arial</vt:lpstr>
      <vt:lpstr>Arial Black</vt:lpstr>
      <vt:lpstr>Calibri</vt:lpstr>
      <vt:lpstr>Tahoma</vt:lpstr>
      <vt:lpstr>Times New Roman</vt:lpstr>
      <vt:lpstr>Wingdings</vt:lpstr>
      <vt:lpstr>Office 主题</vt:lpstr>
      <vt:lpstr>Picture (Device Independent Bitmap)</vt:lpstr>
      <vt:lpstr>第四章 第一节  被动运输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与经典渗透装置比较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FHZX</dc:creator>
  <cp:lastModifiedBy>猴 小</cp:lastModifiedBy>
  <cp:revision>24</cp:revision>
  <dcterms:created xsi:type="dcterms:W3CDTF">2019-10-17T08:44:28Z</dcterms:created>
  <dcterms:modified xsi:type="dcterms:W3CDTF">2020-09-10T06:11:41Z</dcterms:modified>
</cp:coreProperties>
</file>