
<file path=[Content_Types].xml><?xml version="1.0" encoding="utf-8"?>
<Types xmlns="http://schemas.openxmlformats.org/package/2006/content-types"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55" r:id="rId3"/>
  </p:sldMasterIdLst>
  <p:notesMasterIdLst>
    <p:notesMasterId r:id="rId5"/>
  </p:notesMasterIdLst>
  <p:handoutMasterIdLst>
    <p:handoutMasterId r:id="rId30"/>
  </p:handoutMasterIdLst>
  <p:sldIdLst>
    <p:sldId id="428" r:id="rId4"/>
    <p:sldId id="530" r:id="rId6"/>
    <p:sldId id="531" r:id="rId7"/>
    <p:sldId id="532" r:id="rId8"/>
    <p:sldId id="534" r:id="rId9"/>
    <p:sldId id="536" r:id="rId10"/>
    <p:sldId id="558" r:id="rId11"/>
    <p:sldId id="559" r:id="rId12"/>
    <p:sldId id="540" r:id="rId13"/>
    <p:sldId id="541" r:id="rId14"/>
    <p:sldId id="542" r:id="rId15"/>
    <p:sldId id="543" r:id="rId16"/>
    <p:sldId id="564" r:id="rId17"/>
    <p:sldId id="545" r:id="rId18"/>
    <p:sldId id="546" r:id="rId19"/>
    <p:sldId id="556" r:id="rId20"/>
    <p:sldId id="557" r:id="rId21"/>
    <p:sldId id="576" r:id="rId22"/>
    <p:sldId id="547" r:id="rId23"/>
    <p:sldId id="551" r:id="rId24"/>
    <p:sldId id="560" r:id="rId25"/>
    <p:sldId id="563" r:id="rId26"/>
    <p:sldId id="561" r:id="rId27"/>
    <p:sldId id="562" r:id="rId28"/>
    <p:sldId id="404" r:id="rId29"/>
  </p:sldIdLst>
  <p:sldSz cx="12198350" cy="685927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586105" indent="-128905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170940" indent="-257175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758315" indent="-38735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344420" indent="-516255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5365" algn="l" defTabSz="913765" rtl="0" eaLnBrk="1" latinLnBrk="0" hangingPunct="1"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1930" algn="l" defTabSz="913765" rtl="0" eaLnBrk="1" latinLnBrk="0" hangingPunct="1"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199130" algn="l" defTabSz="913765" rtl="0" eaLnBrk="1" latinLnBrk="0" hangingPunct="1"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6330" algn="l" defTabSz="913765" rtl="0" eaLnBrk="1" latinLnBrk="0" hangingPunct="1">
      <a:defRPr sz="2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CDDFA"/>
    <a:srgbClr val="FF9900"/>
    <a:srgbClr val="CCFF66"/>
    <a:srgbClr val="FFCC00"/>
    <a:srgbClr val="99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7" autoAdjust="0"/>
    <p:restoredTop sz="86949" autoAdjust="0"/>
  </p:normalViewPr>
  <p:slideViewPr>
    <p:cSldViewPr showGuides="1">
      <p:cViewPr>
        <p:scale>
          <a:sx n="68" d="100"/>
          <a:sy n="68" d="100"/>
        </p:scale>
        <p:origin x="-72" y="-114"/>
      </p:cViewPr>
      <p:guideLst>
        <p:guide orient="horz" pos="2129"/>
        <p:guide pos="29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3336" y="-90"/>
      </p:cViewPr>
      <p:guideLst>
        <p:guide orient="horz" pos="2838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image" Target="../media/image21.png"/><Relationship Id="rId10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F1E5AB5-1DC5-4D2F-9262-864165D1E22F}" type="slidenum">
              <a:rPr lang="zh-CN" altLang="en-US">
                <a:ea typeface="黑体" panose="02010609060101010101" pitchFamily="49" charset="-122"/>
              </a:rPr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  <a:endParaRPr lang="zh-CN" altLang="en-US" noProof="0" dirty="0" smtClean="0"/>
          </a:p>
          <a:p>
            <a:pPr lvl="1"/>
            <a:r>
              <a:rPr lang="zh-CN" altLang="en-US" noProof="0" dirty="0" smtClean="0"/>
              <a:t>第二级</a:t>
            </a:r>
            <a:endParaRPr lang="zh-CN" altLang="en-US" noProof="0" dirty="0" smtClean="0"/>
          </a:p>
          <a:p>
            <a:pPr lvl="2"/>
            <a:r>
              <a:rPr lang="zh-CN" altLang="en-US" noProof="0" dirty="0" smtClean="0"/>
              <a:t>第三级</a:t>
            </a:r>
            <a:endParaRPr lang="zh-CN" altLang="en-US" noProof="0" dirty="0" smtClean="0"/>
          </a:p>
          <a:p>
            <a:pPr lvl="3"/>
            <a:r>
              <a:rPr lang="zh-CN" altLang="en-US" noProof="0" dirty="0" smtClean="0"/>
              <a:t>第四级</a:t>
            </a:r>
            <a:endParaRPr lang="zh-CN" altLang="en-US" noProof="0" dirty="0" smtClean="0"/>
          </a:p>
          <a:p>
            <a:pPr lvl="4"/>
            <a:r>
              <a:rPr lang="zh-CN" altLang="en-US" noProof="0" dirty="0" smtClean="0"/>
              <a:t>第五级</a:t>
            </a:r>
            <a:endParaRPr lang="zh-CN" altLang="en-US" noProof="0" dirty="0" smtClean="0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500FBE1-F2D6-4EE3-9160-42A3B438B8E4}" type="slidenum">
              <a:rPr lang="zh-CN" altLang="en-US" smtClean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58610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117094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75831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234442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930525" algn="l" defTabSz="11715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6630" algn="l" defTabSz="11715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3370" algn="l" defTabSz="11715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8840" algn="l" defTabSz="11715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7D56AB-4994-41CC-ADD3-EB04DDF963C6}" type="slidenum">
              <a:rPr lang="zh-CN" altLang="en-US" sz="1200" b="0" smtClean="0">
                <a:latin typeface="Arial" panose="020B0604020202020204" pitchFamily="34" charset="0"/>
                <a:ea typeface="黑体" panose="02010609060101010101" pitchFamily="49" charset="-122"/>
              </a:rPr>
            </a:fld>
            <a:endParaRPr lang="en-US" altLang="zh-CN" sz="1200" b="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229" y="1600571"/>
            <a:ext cx="722159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8128" y="1600571"/>
            <a:ext cx="722159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9" y="274701"/>
            <a:ext cx="10978515" cy="1143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9" y="1535469"/>
            <a:ext cx="5389723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9" y="2175383"/>
            <a:ext cx="5389723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3" y="1535469"/>
            <a:ext cx="539184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3" y="2175383"/>
            <a:ext cx="539184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4" y="273113"/>
            <a:ext cx="40131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8"/>
            <a:ext cx="6819216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4" y="1435437"/>
            <a:ext cx="40131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6"/>
            <a:ext cx="7319010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21"/>
            <a:ext cx="7319010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9365" indent="0">
              <a:buNone/>
              <a:defRPr sz="2400"/>
            </a:lvl8pPr>
            <a:lvl9pPr marL="435356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8093" y="274706"/>
            <a:ext cx="3661622" cy="5854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229" y="274706"/>
            <a:ext cx="10781563" cy="5854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919" y="274702"/>
            <a:ext cx="10978515" cy="5852880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3142" y="304874"/>
            <a:ext cx="10063639" cy="1432257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3141" y="1981662"/>
            <a:ext cx="4930166" cy="4115753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556613" y="1981662"/>
            <a:ext cx="4930166" cy="1981659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556613" y="4115756"/>
            <a:ext cx="4930166" cy="1981659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3142" y="6249847"/>
            <a:ext cx="2541323" cy="457306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4381" y="6249847"/>
            <a:ext cx="3862811" cy="457306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5458" y="6249847"/>
            <a:ext cx="2541323" cy="457306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9D269FB-49B2-456B-AF32-7CDC294A2546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9" y="274701"/>
            <a:ext cx="10978515" cy="1143265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9" y="1600574"/>
            <a:ext cx="10978515" cy="4527011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246671"/>
            <a:ext cx="2846282" cy="476360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1" y="6246671"/>
            <a:ext cx="3862811" cy="476360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246671"/>
            <a:ext cx="2846282" cy="476360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0AAA02F0-0A5B-453D-8BA8-7494A15D0A20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9" y="274701"/>
            <a:ext cx="10978515" cy="1143265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7" y="1600574"/>
            <a:ext cx="5387605" cy="4527011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 sz="3300">
                <a:ea typeface="黑体" panose="02010609060101010101" pitchFamily="49" charset="-122"/>
              </a:defRPr>
            </a:lvl1pPr>
            <a:lvl2pPr>
              <a:defRPr sz="2900">
                <a:ea typeface="黑体" panose="02010609060101010101" pitchFamily="49" charset="-122"/>
              </a:defRPr>
            </a:lvl2pPr>
            <a:lvl3pPr>
              <a:defRPr sz="2400">
                <a:ea typeface="黑体" panose="02010609060101010101" pitchFamily="49" charset="-122"/>
              </a:defRPr>
            </a:lvl3pPr>
            <a:lvl4pPr>
              <a:defRPr sz="2100">
                <a:ea typeface="黑体" panose="02010609060101010101" pitchFamily="49" charset="-122"/>
              </a:defRPr>
            </a:lvl4pPr>
            <a:lvl5pPr>
              <a:defRPr sz="2100">
                <a:ea typeface="黑体" panose="02010609060101010101" pitchFamily="49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0829" y="1600574"/>
            <a:ext cx="5387605" cy="4527011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 sz="3300">
                <a:ea typeface="黑体" panose="02010609060101010101" pitchFamily="49" charset="-122"/>
              </a:defRPr>
            </a:lvl1pPr>
            <a:lvl2pPr>
              <a:defRPr sz="2900">
                <a:ea typeface="黑体" panose="02010609060101010101" pitchFamily="49" charset="-122"/>
              </a:defRPr>
            </a:lvl2pPr>
            <a:lvl3pPr>
              <a:defRPr sz="2400">
                <a:ea typeface="黑体" panose="02010609060101010101" pitchFamily="49" charset="-122"/>
              </a:defRPr>
            </a:lvl3pPr>
            <a:lvl4pPr>
              <a:defRPr sz="2100">
                <a:ea typeface="黑体" panose="02010609060101010101" pitchFamily="49" charset="-122"/>
              </a:defRPr>
            </a:lvl4pPr>
            <a:lvl5pPr>
              <a:defRPr sz="2100">
                <a:ea typeface="黑体" panose="02010609060101010101" pitchFamily="49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3142" y="304874"/>
            <a:ext cx="10063639" cy="1432257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3141" y="1981662"/>
            <a:ext cx="4930166" cy="4115753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556613" y="1981662"/>
            <a:ext cx="4930166" cy="1981659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556613" y="4115756"/>
            <a:ext cx="4930166" cy="1981659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3142" y="6249847"/>
            <a:ext cx="2541323" cy="457306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4381" y="6249847"/>
            <a:ext cx="3862811" cy="457306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5458" y="6249847"/>
            <a:ext cx="2541323" cy="457306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9D269FB-49B2-456B-AF32-7CDC294A2546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919" y="274702"/>
            <a:ext cx="10978515" cy="5852880"/>
          </a:xfrm>
          <a:prstGeom prst="rect">
            <a:avLst/>
          </a:prstGeom>
        </p:spPr>
        <p:txBody>
          <a:bodyPr lIns="108857" tIns="54429" rIns="108857" bIns="54429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0923"/>
            <a:ext cx="10368598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4" y="3887100"/>
            <a:ext cx="8538845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2F0-0A5B-453D-8BA8-7494A15D0A20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585" y="4407921"/>
            <a:ext cx="10368598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585" y="2907391"/>
            <a:ext cx="10368598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1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3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CF40"/>
            </a:gs>
            <a:gs pos="100000">
              <a:srgbClr val="846C2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82" y="6019498"/>
            <a:ext cx="1591757" cy="8400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586105" algn="ctr" rtl="0" fontAlgn="base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172210" algn="ctr" rtl="0" fontAlgn="base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758315" algn="ctr" rtl="0" fontAlgn="base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345055" algn="ctr" rtl="0" fontAlgn="base">
        <a:spcBef>
          <a:spcPct val="0"/>
        </a:spcBef>
        <a:spcAft>
          <a:spcPct val="0"/>
        </a:spcAft>
        <a:defRPr sz="54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40055" indent="-44005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51865" indent="-3651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3600">
          <a:solidFill>
            <a:schemeClr val="tx1"/>
          </a:solidFill>
          <a:latin typeface="+mn-lt"/>
          <a:ea typeface="+mn-ea"/>
        </a:defRPr>
      </a:lvl2pPr>
      <a:lvl3pPr marL="1464945" indent="-2921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</a:defRPr>
      </a:lvl3pPr>
      <a:lvl4pPr marL="2050415" indent="-2921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637155" indent="-2921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223895" indent="-29337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810000" indent="-29337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396105" indent="-29337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982210" indent="-29337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05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0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15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055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525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630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370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840" algn="l" defTabSz="11715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919" y="274701"/>
            <a:ext cx="10978515" cy="1143265"/>
          </a:xfrm>
          <a:prstGeom prst="rect">
            <a:avLst/>
          </a:prstGeom>
        </p:spPr>
        <p:txBody>
          <a:bodyPr vert="horz" lIns="108843" tIns="54423" rIns="108843" bIns="5442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9" y="1600575"/>
            <a:ext cx="10978515" cy="4527011"/>
          </a:xfrm>
          <a:prstGeom prst="rect">
            <a:avLst/>
          </a:prstGeom>
        </p:spPr>
        <p:txBody>
          <a:bodyPr vert="horz" lIns="108843" tIns="54423" rIns="108843" bIns="5442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vert="horz" lIns="108843" tIns="54423" rIns="108843" bIns="5442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F3CB-3792-4D8B-A258-26C6B4AFB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771" y="6357822"/>
            <a:ext cx="3862811" cy="365210"/>
          </a:xfrm>
          <a:prstGeom prst="rect">
            <a:avLst/>
          </a:prstGeom>
        </p:spPr>
        <p:txBody>
          <a:bodyPr vert="horz" lIns="108843" tIns="54423" rIns="108843" bIns="5442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vert="horz" lIns="108843" tIns="54423" rIns="108843" bIns="5442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0EB8-6268-48A5-9F58-EAC36CAD03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27.bin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0.wmf"/><Relationship Id="rId1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emf"/><Relationship Id="rId5" Type="http://schemas.openxmlformats.org/officeDocument/2006/relationships/oleObject" Target="../embeddings/Document2.doc"/><Relationship Id="rId4" Type="http://schemas.openxmlformats.org/officeDocument/2006/relationships/image" Target="../media/image37.emf"/><Relationship Id="rId3" Type="http://schemas.openxmlformats.org/officeDocument/2006/relationships/oleObject" Target="../embeddings/Document1.doc"/><Relationship Id="rId2" Type="http://schemas.openxmlformats.org/officeDocument/2006/relationships/image" Target="file:///E:\..\&#20154;&#25945;&#29289;&#29702;&#36873;&#20462;3-2\&#20154;&#25945;&#29289;&#29702;&#36873;&#20462;3-2\180.TIF" TargetMode="External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0.vml"/><Relationship Id="rId6" Type="http://schemas.openxmlformats.org/officeDocument/2006/relationships/slideLayout" Target="../slideLayouts/slideLayout19.xml"/><Relationship Id="rId5" Type="http://schemas.openxmlformats.org/officeDocument/2006/relationships/slide" Target="slide20.xml"/><Relationship Id="rId4" Type="http://schemas.openxmlformats.org/officeDocument/2006/relationships/image" Target="../media/image24.png"/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file:///C:\Users\Administrator\Desktop\3-2.5.2\&#25551;&#36848;&#20132;&#21464;&#30005;&#27969;&#30340;&#29289;&#29702;&#37327;.swf" TargetMode="Externa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48.emf"/><Relationship Id="rId5" Type="http://schemas.openxmlformats.org/officeDocument/2006/relationships/oleObject" Target="../embeddings/Document5.doc"/><Relationship Id="rId4" Type="http://schemas.openxmlformats.org/officeDocument/2006/relationships/image" Target="../media/image47.emf"/><Relationship Id="rId3" Type="http://schemas.openxmlformats.org/officeDocument/2006/relationships/oleObject" Target="../embeddings/Document4.doc"/><Relationship Id="rId2" Type="http://schemas.openxmlformats.org/officeDocument/2006/relationships/image" Target="../media/image46.emf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19.xml"/><Relationship Id="rId1" Type="http://schemas.openxmlformats.org/officeDocument/2006/relationships/oleObject" Target="../embeddings/Document3.doc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9.png"/><Relationship Id="rId2" Type="http://schemas.openxmlformats.org/officeDocument/2006/relationships/image" Target="../media/image50.emf"/><Relationship Id="rId1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5.v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49.png"/><Relationship Id="rId6" Type="http://schemas.openxmlformats.org/officeDocument/2006/relationships/image" Target="../media/image52.emf"/><Relationship Id="rId5" Type="http://schemas.openxmlformats.org/officeDocument/2006/relationships/oleObject" Target="../embeddings/Document6.doc"/><Relationship Id="rId4" Type="http://schemas.openxmlformats.org/officeDocument/2006/relationships/image" Target="file:///E:\..\&#20154;&#25945;&#29289;&#29702;&#36873;&#20462;3-2\&#20154;&#25945;&#29289;&#29702;&#36873;&#20462;3-2\W306.TIF" TargetMode="External"/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56.emf"/><Relationship Id="rId7" Type="http://schemas.openxmlformats.org/officeDocument/2006/relationships/oleObject" Target="../embeddings/Document9.doc"/><Relationship Id="rId6" Type="http://schemas.openxmlformats.org/officeDocument/2006/relationships/image" Target="../media/image55.emf"/><Relationship Id="rId5" Type="http://schemas.openxmlformats.org/officeDocument/2006/relationships/oleObject" Target="../embeddings/Document8.doc"/><Relationship Id="rId4" Type="http://schemas.openxmlformats.org/officeDocument/2006/relationships/image" Target="../media/image54.emf"/><Relationship Id="rId3" Type="http://schemas.openxmlformats.org/officeDocument/2006/relationships/oleObject" Target="../embeddings/Document7.doc"/><Relationship Id="rId2" Type="http://schemas.openxmlformats.org/officeDocument/2006/relationships/image" Target="file:///E:\..\&#20154;&#25945;&#29289;&#29702;&#36873;&#20462;3-2\&#20154;&#25945;&#29289;&#29702;&#36873;&#20462;3-2\181.TIF" TargetMode="External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19.xml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1.png"/><Relationship Id="rId7" Type="http://schemas.openxmlformats.org/officeDocument/2006/relationships/oleObject" Target="../embeddings/oleObject8.bin"/><Relationship Id="rId6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Relationship Id="rId35" Type="http://schemas.openxmlformats.org/officeDocument/2006/relationships/vmlDrawing" Target="../drawings/vmlDrawing2.vml"/><Relationship Id="rId34" Type="http://schemas.openxmlformats.org/officeDocument/2006/relationships/slideLayout" Target="../slideLayouts/slideLayout8.xml"/><Relationship Id="rId33" Type="http://schemas.openxmlformats.org/officeDocument/2006/relationships/image" Target="../media/image21.png"/><Relationship Id="rId32" Type="http://schemas.openxmlformats.org/officeDocument/2006/relationships/oleObject" Target="../embeddings/oleObject23.bin"/><Relationship Id="rId31" Type="http://schemas.openxmlformats.org/officeDocument/2006/relationships/image" Target="../media/image20.png"/><Relationship Id="rId30" Type="http://schemas.openxmlformats.org/officeDocument/2006/relationships/oleObject" Target="../embeddings/oleObject22.bin"/><Relationship Id="rId3" Type="http://schemas.openxmlformats.org/officeDocument/2006/relationships/oleObject" Target="../embeddings/oleObject6.bin"/><Relationship Id="rId29" Type="http://schemas.openxmlformats.org/officeDocument/2006/relationships/oleObject" Target="../embeddings/oleObject21.bin"/><Relationship Id="rId28" Type="http://schemas.openxmlformats.org/officeDocument/2006/relationships/oleObject" Target="../embeddings/oleObject20.bin"/><Relationship Id="rId27" Type="http://schemas.openxmlformats.org/officeDocument/2006/relationships/image" Target="../media/image19.png"/><Relationship Id="rId26" Type="http://schemas.openxmlformats.org/officeDocument/2006/relationships/oleObject" Target="../embeddings/oleObject19.bin"/><Relationship Id="rId25" Type="http://schemas.openxmlformats.org/officeDocument/2006/relationships/oleObject" Target="../embeddings/oleObject18.bin"/><Relationship Id="rId24" Type="http://schemas.openxmlformats.org/officeDocument/2006/relationships/oleObject" Target="../embeddings/oleObject17.bin"/><Relationship Id="rId23" Type="http://schemas.openxmlformats.org/officeDocument/2006/relationships/oleObject" Target="../embeddings/oleObject16.bin"/><Relationship Id="rId22" Type="http://schemas.openxmlformats.org/officeDocument/2006/relationships/image" Target="../media/image18.png"/><Relationship Id="rId21" Type="http://schemas.openxmlformats.org/officeDocument/2006/relationships/oleObject" Target="../embeddings/oleObject15.bin"/><Relationship Id="rId20" Type="http://schemas.openxmlformats.org/officeDocument/2006/relationships/image" Target="../media/image17.png"/><Relationship Id="rId2" Type="http://schemas.openxmlformats.org/officeDocument/2006/relationships/image" Target="../media/image8.png"/><Relationship Id="rId19" Type="http://schemas.openxmlformats.org/officeDocument/2006/relationships/oleObject" Target="../embeddings/oleObject14.bin"/><Relationship Id="rId18" Type="http://schemas.openxmlformats.org/officeDocument/2006/relationships/oleObject" Target="../embeddings/oleObject13.bin"/><Relationship Id="rId17" Type="http://schemas.openxmlformats.org/officeDocument/2006/relationships/image" Target="../media/image16.png"/><Relationship Id="rId16" Type="http://schemas.openxmlformats.org/officeDocument/2006/relationships/oleObject" Target="../embeddings/oleObject12.bin"/><Relationship Id="rId15" Type="http://schemas.openxmlformats.org/officeDocument/2006/relationships/image" Target="../media/image15.png"/><Relationship Id="rId14" Type="http://schemas.openxmlformats.org/officeDocument/2006/relationships/oleObject" Target="../embeddings/oleObject11.bin"/><Relationship Id="rId13" Type="http://schemas.openxmlformats.org/officeDocument/2006/relationships/image" Target="../media/image14.png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e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2.emf"/><Relationship Id="rId1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/>
          <p:cNvSpPr>
            <a:spLocks noChangeArrowheads="1"/>
          </p:cNvSpPr>
          <p:nvPr/>
        </p:nvSpPr>
        <p:spPr bwMode="auto">
          <a:xfrm>
            <a:off x="6129766" y="2439989"/>
            <a:ext cx="5672138" cy="96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30" tIns="58615" rIns="117230" bIns="58615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600" dirty="0">
                <a:latin typeface="黑体" panose="02010609060101010101" pitchFamily="49" charset="-122"/>
                <a:ea typeface="黑体" panose="02010609060101010101" pitchFamily="49" charset="-122"/>
              </a:rPr>
              <a:t>第五章 交变电流   </a:t>
            </a:r>
            <a:endParaRPr lang="zh-CN" altLang="en-US" sz="4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6144180" y="4449763"/>
            <a:ext cx="56699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6144180" y="3407872"/>
            <a:ext cx="5669996" cy="21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6144180" y="2439988"/>
            <a:ext cx="56699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C:\Users\Administrator\Desktop\3－2碎片资源\5.2\1图片\图片：一般用电器上标注的有效值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4" y="2923927"/>
            <a:ext cx="6262497" cy="40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6" y="-146000"/>
            <a:ext cx="6129766" cy="321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20" y="2015005"/>
            <a:ext cx="9991635" cy="35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6307" name="Group 3"/>
          <p:cNvGrpSpPr/>
          <p:nvPr/>
        </p:nvGrpSpPr>
        <p:grpSpPr bwMode="auto">
          <a:xfrm>
            <a:off x="3678565" y="4144330"/>
            <a:ext cx="5379134" cy="2368283"/>
            <a:chOff x="2109" y="2387"/>
            <a:chExt cx="1302" cy="546"/>
          </a:xfrm>
        </p:grpSpPr>
        <p:sp>
          <p:nvSpPr>
            <p:cNvPr id="226308" name="Line 4"/>
            <p:cNvSpPr>
              <a:spLocks noChangeShapeType="1"/>
            </p:cNvSpPr>
            <p:nvPr/>
          </p:nvSpPr>
          <p:spPr bwMode="auto">
            <a:xfrm>
              <a:off x="2109" y="2387"/>
              <a:ext cx="816" cy="47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26309" name="Rectangle 5"/>
            <p:cNvSpPr>
              <a:spLocks noChangeArrowheads="1"/>
            </p:cNvSpPr>
            <p:nvPr/>
          </p:nvSpPr>
          <p:spPr bwMode="auto">
            <a:xfrm>
              <a:off x="2845" y="2741"/>
              <a:ext cx="56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ctr"/>
              <a:r>
                <a:rPr kumimoji="1" lang="zh-CN" altLang="en-US" sz="4800" dirty="0">
                  <a:solidFill>
                    <a:srgbClr val="CC0000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 </a:t>
              </a:r>
              <a:r>
                <a:rPr kumimoji="1" lang="zh-CN" alt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电容</a:t>
              </a:r>
              <a:endParaRPr kumimoji="1" lang="zh-CN" altLang="en-US" sz="4800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26310" name="Group 6"/>
          <p:cNvGrpSpPr/>
          <p:nvPr/>
        </p:nvGrpSpPr>
        <p:grpSpPr bwMode="auto">
          <a:xfrm>
            <a:off x="4928050" y="385856"/>
            <a:ext cx="6052584" cy="3337698"/>
            <a:chOff x="2347" y="1357"/>
            <a:chExt cx="1830" cy="804"/>
          </a:xfrm>
        </p:grpSpPr>
        <p:sp>
          <p:nvSpPr>
            <p:cNvPr id="226311" name="Line 7"/>
            <p:cNvSpPr>
              <a:spLocks noChangeShapeType="1"/>
            </p:cNvSpPr>
            <p:nvPr/>
          </p:nvSpPr>
          <p:spPr bwMode="auto">
            <a:xfrm rot="-3386960">
              <a:off x="2208" y="1496"/>
              <a:ext cx="804" cy="5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26312" name="Rectangle 8"/>
            <p:cNvSpPr>
              <a:spLocks noChangeArrowheads="1"/>
            </p:cNvSpPr>
            <p:nvPr/>
          </p:nvSpPr>
          <p:spPr bwMode="auto">
            <a:xfrm>
              <a:off x="2998" y="1407"/>
              <a:ext cx="1179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ctr"/>
              <a:r>
                <a:rPr kumimoji="1" lang="zh-CN" altLang="en-US" sz="4800" dirty="0">
                  <a:solidFill>
                    <a:srgbClr val="CC0000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   </a:t>
              </a:r>
              <a:r>
                <a:rPr kumimoji="1" lang="zh-CN" alt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耐压值（最大值）</a:t>
              </a:r>
              <a:endParaRPr kumimoji="1" lang="zh-CN" altLang="en-US" sz="4800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904684" y="694741"/>
            <a:ext cx="3642252" cy="69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zh-CN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电容器的耐压值</a:t>
            </a:r>
            <a:endParaRPr lang="zh-CN" altLang="en-US" sz="38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 descr="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58" y="2061052"/>
            <a:ext cx="6387192" cy="322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72739" y="1089534"/>
            <a:ext cx="8452016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4800" dirty="0">
                <a:solidFill>
                  <a:srgbClr val="0000FF"/>
                </a:solidFill>
                <a:ea typeface="黑体" panose="02010609060101010101" pitchFamily="49" charset="-122"/>
              </a:rPr>
              <a:t>2</a:t>
            </a:r>
            <a:r>
              <a:rPr kumimoji="1" lang="zh-CN" altLang="en-US" sz="4800" dirty="0">
                <a:solidFill>
                  <a:srgbClr val="0000FF"/>
                </a:solidFill>
                <a:ea typeface="黑体" panose="02010609060101010101" pitchFamily="49" charset="-122"/>
              </a:rPr>
              <a:t>、瞬时值：</a:t>
            </a:r>
            <a:r>
              <a:rPr kumimoji="1" lang="zh-CN" altLang="en-US" sz="4800" dirty="0">
                <a:ea typeface="黑体" panose="02010609060101010101" pitchFamily="49" charset="-122"/>
              </a:rPr>
              <a:t> </a:t>
            </a:r>
            <a:r>
              <a:rPr kumimoji="1" lang="en-US" altLang="zh-CN" sz="4800" i="1" dirty="0">
                <a:ea typeface="黑体" panose="02010609060101010101" pitchFamily="49" charset="-122"/>
              </a:rPr>
              <a:t>e</a:t>
            </a:r>
            <a:r>
              <a:rPr kumimoji="1" lang="zh-CN" altLang="en-US" sz="4800" dirty="0">
                <a:ea typeface="黑体" panose="02010609060101010101" pitchFamily="49" charset="-122"/>
              </a:rPr>
              <a:t> </a:t>
            </a:r>
            <a:r>
              <a:rPr kumimoji="1" lang="zh-CN" altLang="en-US" sz="4800" i="1" dirty="0">
                <a:ea typeface="黑体" panose="02010609060101010101" pitchFamily="49" charset="-122"/>
              </a:rPr>
              <a:t>、</a:t>
            </a:r>
            <a:r>
              <a:rPr kumimoji="1" lang="en-US" altLang="zh-CN" sz="4800" i="1" dirty="0">
                <a:ea typeface="黑体" panose="02010609060101010101" pitchFamily="49" charset="-122"/>
              </a:rPr>
              <a:t>i </a:t>
            </a:r>
            <a:r>
              <a:rPr kumimoji="1" lang="zh-CN" altLang="en-US" sz="4800" i="1" dirty="0">
                <a:ea typeface="黑体" panose="02010609060101010101" pitchFamily="49" charset="-122"/>
              </a:rPr>
              <a:t>、</a:t>
            </a:r>
            <a:r>
              <a:rPr kumimoji="1" lang="en-US" altLang="zh-CN" sz="4800" i="1" dirty="0">
                <a:ea typeface="黑体" panose="02010609060101010101" pitchFamily="49" charset="-122"/>
              </a:rPr>
              <a:t>u</a:t>
            </a:r>
            <a:endParaRPr kumimoji="1" lang="en-US" altLang="zh-CN" sz="4800" i="1" dirty="0">
              <a:ea typeface="黑体" panose="02010609060101010101" pitchFamily="49" charset="-122"/>
            </a:endParaRPr>
          </a:p>
        </p:txBody>
      </p:sp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833590" y="3227340"/>
          <a:ext cx="4515084" cy="88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公式" r:id="rId2" imgW="19507200" imgH="5486400" progId="Equation.3">
                  <p:embed/>
                </p:oleObj>
              </mc:Choice>
              <mc:Fallback>
                <p:oleObj name="公式" r:id="rId2" imgW="19507200" imgH="5486400" progId="Equation.3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3590" y="3227340"/>
                        <a:ext cx="4515084" cy="8876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619121" y="999526"/>
            <a:ext cx="10950983" cy="287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dirty="0">
                <a:ea typeface="黑体" panose="02010609060101010101" pitchFamily="49" charset="-122"/>
              </a:rPr>
              <a:t>         在实际中我们常常不研究交变电流的瞬时效果，而是只要知道交变电流</a:t>
            </a: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在某段时间内的平均效果</a:t>
            </a:r>
            <a:r>
              <a:rPr lang="zh-CN" altLang="en-US" sz="4000" dirty="0">
                <a:ea typeface="黑体" panose="02010609060101010101" pitchFamily="49" charset="-122"/>
              </a:rPr>
              <a:t>就可以了。</a:t>
            </a:r>
            <a:endParaRPr lang="zh-CN" altLang="en-US" sz="4000" dirty="0">
              <a:ea typeface="黑体" panose="02010609060101010101" pitchFamily="49" charset="-122"/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619119" y="4284892"/>
            <a:ext cx="10086934" cy="195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    那么我们怎样来衡量交变电流的平均效果呢？ 请看下面的思考与讨论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9987" y="694758"/>
            <a:ext cx="2843956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r>
              <a:rPr lang="en-US" altLang="zh-CN" sz="3600" dirty="0"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3600" dirty="0">
                <a:ea typeface="黑体" panose="02010609060101010101" pitchFamily="49" charset="-122"/>
                <a:cs typeface="Times New Roman" panose="02020603050405020304" pitchFamily="18" charset="0"/>
              </a:rPr>
              <a:t>思考与讨论</a:t>
            </a:r>
            <a:r>
              <a:rPr lang="en-US" altLang="zh-CN" sz="3600" dirty="0"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endParaRPr lang="en-US" altLang="zh-CN" sz="3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" y="4738354"/>
            <a:ext cx="219905" cy="51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87906" y="1212374"/>
            <a:ext cx="5082646" cy="144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如图所示的电流通过一个</a:t>
            </a:r>
            <a:r>
              <a:rPr lang="en-US" altLang="zh-CN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=1Ω</a:t>
            </a:r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的电阻，它不是恒定电流。</a:t>
            </a:r>
            <a:endParaRPr lang="zh-CN" altLang="en-US" sz="44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113066" y="2571873"/>
            <a:ext cx="5491054" cy="10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anchor="ctr">
            <a:spAutoFit/>
          </a:bodyPr>
          <a:lstStyle/>
          <a:p>
            <a:r>
              <a:rPr lang="zh-CN" altLang="en-US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怎样计算通电</a:t>
            </a:r>
            <a:r>
              <a:rPr lang="en-US" altLang="zh-CN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zh-CN" altLang="en-US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内电阻</a:t>
            </a:r>
            <a:r>
              <a:rPr lang="en-US" altLang="zh-CN" sz="2900" i="1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中产生的热量</a:t>
            </a:r>
            <a:r>
              <a:rPr lang="en-US" altLang="zh-CN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2900" dirty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19984" y="3507836"/>
            <a:ext cx="5590910" cy="77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4300" dirty="0"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43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300" baseline="300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Rt</a:t>
            </a:r>
            <a:r>
              <a:rPr lang="en-US" altLang="zh-CN" sz="43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300" dirty="0"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43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300" baseline="300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Rt</a:t>
            </a:r>
            <a:r>
              <a:rPr lang="en-US" altLang="zh-CN" sz="43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300" dirty="0">
                <a:ea typeface="黑体" panose="02010609060101010101" pitchFamily="49" charset="-122"/>
                <a:cs typeface="Times New Roman" panose="02020603050405020304" pitchFamily="18" charset="0"/>
              </a:rPr>
              <a:t>=2.8J</a:t>
            </a:r>
            <a:endParaRPr lang="en-US" altLang="zh-CN" sz="4300" baseline="-250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13064" y="4345116"/>
            <a:ext cx="11544780" cy="144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anchor="ctr">
            <a:spAutoFit/>
          </a:bodyPr>
          <a:lstStyle/>
          <a:p>
            <a:r>
              <a:rPr lang="zh-CN" altLang="en-US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如果有一个大小、方向都不变的恒定电流通过电阻</a:t>
            </a:r>
            <a:r>
              <a:rPr lang="en-US" altLang="zh-CN" sz="2900" i="1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，也能在</a:t>
            </a:r>
            <a:r>
              <a:rPr lang="en-US" altLang="zh-CN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zh-CN" altLang="en-US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内产生同样的热，这个电流是多大</a:t>
            </a:r>
            <a:r>
              <a:rPr lang="en-US" altLang="zh-CN" sz="29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2900" dirty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endParaRPr lang="en-US" altLang="zh-CN" sz="2900" dirty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219984" y="5635041"/>
            <a:ext cx="7319010" cy="77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4300" dirty="0"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4300" baseline="300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300" i="1" dirty="0">
                <a:ea typeface="黑体" panose="02010609060101010101" pitchFamily="49" charset="-122"/>
                <a:cs typeface="Times New Roman" panose="02020603050405020304" pitchFamily="18" charset="0"/>
              </a:rPr>
              <a:t>Rt</a:t>
            </a:r>
            <a:r>
              <a:rPr lang="en-US" altLang="zh-CN" sz="4300" dirty="0">
                <a:ea typeface="黑体" panose="02010609060101010101" pitchFamily="49" charset="-122"/>
                <a:cs typeface="Times New Roman" panose="02020603050405020304" pitchFamily="18" charset="0"/>
              </a:rPr>
              <a:t>=2.8J</a:t>
            </a:r>
            <a:endParaRPr lang="en-US" altLang="zh-CN" sz="43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4055" name="Object 23"/>
          <p:cNvGraphicFramePr>
            <a:graphicFrameLocks noGrp="1" noChangeAspect="1"/>
          </p:cNvGraphicFramePr>
          <p:nvPr>
            <p:ph/>
          </p:nvPr>
        </p:nvGraphicFramePr>
        <p:xfrm>
          <a:off x="5604120" y="4885888"/>
          <a:ext cx="5447863" cy="181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" imgW="16459200" imgH="5486400" progId="">
                  <p:embed/>
                </p:oleObj>
              </mc:Choice>
              <mc:Fallback>
                <p:oleObj name="Equation" r:id="rId1" imgW="16459200" imgH="5486400" progId="">
                  <p:embed/>
                  <p:pic>
                    <p:nvPicPr>
                      <p:cNvPr id="0" name="图片 614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04120" y="4885888"/>
                        <a:ext cx="5447863" cy="18159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58" name="Group 26"/>
          <p:cNvGrpSpPr/>
          <p:nvPr/>
        </p:nvGrpSpPr>
        <p:grpSpPr bwMode="auto">
          <a:xfrm>
            <a:off x="5957777" y="673036"/>
            <a:ext cx="7623969" cy="2834802"/>
            <a:chOff x="2256" y="144"/>
            <a:chExt cx="4032" cy="2193"/>
          </a:xfrm>
        </p:grpSpPr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>
              <a:off x="2304" y="1344"/>
              <a:ext cx="3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>
              <a:off x="2544" y="480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2544" y="1008"/>
              <a:ext cx="3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>
              <a:off x="4128" y="1680"/>
              <a:ext cx="3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>
              <a:off x="2880" y="672"/>
              <a:ext cx="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4128" y="1680"/>
              <a:ext cx="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>
              <a:off x="2880" y="672"/>
              <a:ext cx="62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>
              <a:off x="3504" y="2016"/>
              <a:ext cx="62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>
              <a:off x="3504" y="672"/>
              <a:ext cx="0" cy="6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>
              <a:off x="3504" y="1344"/>
              <a:ext cx="0" cy="6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>
              <a:off x="4464" y="1344"/>
              <a:ext cx="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auto">
            <a:xfrm>
              <a:off x="2544" y="144"/>
              <a:ext cx="1344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3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i/A</a:t>
              </a:r>
              <a:endParaRPr lang="en-US" altLang="zh-CN" sz="43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4944" y="960"/>
              <a:ext cx="1344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3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t/s</a:t>
              </a:r>
              <a:endParaRPr lang="en-US" altLang="zh-CN" sz="43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auto">
            <a:xfrm>
              <a:off x="2304" y="864"/>
              <a:ext cx="134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33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3" name="Text Box 41"/>
            <p:cNvSpPr txBox="1">
              <a:spLocks noChangeArrowheads="1"/>
            </p:cNvSpPr>
            <p:nvPr/>
          </p:nvSpPr>
          <p:spPr bwMode="auto">
            <a:xfrm>
              <a:off x="2256" y="1873"/>
              <a:ext cx="134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-2</a:t>
              </a:r>
              <a:endParaRPr lang="en-US" altLang="zh-CN" sz="33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4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134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-1</a:t>
              </a:r>
              <a:endParaRPr lang="en-US" altLang="zh-CN" sz="33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5" name="Text Box 43"/>
            <p:cNvSpPr txBox="1">
              <a:spLocks noChangeArrowheads="1"/>
            </p:cNvSpPr>
            <p:nvPr/>
          </p:nvSpPr>
          <p:spPr bwMode="auto">
            <a:xfrm>
              <a:off x="2304" y="529"/>
              <a:ext cx="134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en-US" altLang="zh-CN" sz="33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2352" y="1296"/>
              <a:ext cx="134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en-US" altLang="zh-CN" sz="33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>
              <a:off x="2544" y="67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>
              <a:off x="2544" y="201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79" name="Line 47"/>
            <p:cNvSpPr>
              <a:spLocks noChangeShapeType="1"/>
            </p:cNvSpPr>
            <p:nvPr/>
          </p:nvSpPr>
          <p:spPr bwMode="auto">
            <a:xfrm>
              <a:off x="2544" y="172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0" name="Text Box 48"/>
            <p:cNvSpPr txBox="1">
              <a:spLocks noChangeArrowheads="1"/>
            </p:cNvSpPr>
            <p:nvPr/>
          </p:nvSpPr>
          <p:spPr bwMode="auto">
            <a:xfrm>
              <a:off x="4368" y="1008"/>
              <a:ext cx="134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33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1" name="Text Box 49"/>
            <p:cNvSpPr txBox="1">
              <a:spLocks noChangeArrowheads="1"/>
            </p:cNvSpPr>
            <p:nvPr/>
          </p:nvSpPr>
          <p:spPr bwMode="auto">
            <a:xfrm>
              <a:off x="3456" y="1008"/>
              <a:ext cx="134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0.5</a:t>
              </a:r>
              <a:endParaRPr lang="en-US" altLang="zh-CN" sz="33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>
              <a:off x="2880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>
              <a:off x="2688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>
              <a:off x="3072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>
              <a:off x="3264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>
              <a:off x="3696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>
              <a:off x="3888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>
              <a:off x="4128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>
              <a:off x="4320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90" name="Line 58"/>
            <p:cNvSpPr>
              <a:spLocks noChangeShapeType="1"/>
            </p:cNvSpPr>
            <p:nvPr/>
          </p:nvSpPr>
          <p:spPr bwMode="auto">
            <a:xfrm>
              <a:off x="4464" y="12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91" name="Line 59"/>
            <p:cNvSpPr>
              <a:spLocks noChangeShapeType="1"/>
            </p:cNvSpPr>
            <p:nvPr/>
          </p:nvSpPr>
          <p:spPr bwMode="auto">
            <a:xfrm>
              <a:off x="4656" y="12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92" name="Line 60"/>
            <p:cNvSpPr>
              <a:spLocks noChangeShapeType="1"/>
            </p:cNvSpPr>
            <p:nvPr/>
          </p:nvSpPr>
          <p:spPr bwMode="auto">
            <a:xfrm>
              <a:off x="3504" y="12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  <p:bldP spid="44050" grpId="0"/>
      <p:bldP spid="44052" grpId="0"/>
      <p:bldP spid="44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30980" y="990577"/>
            <a:ext cx="3696754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有效值 定义：</a:t>
            </a:r>
            <a:endParaRPr kumimoji="1" lang="zh-CN" altLang="en-US" sz="36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395642" y="1854619"/>
            <a:ext cx="11766325" cy="177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    根据</a:t>
            </a:r>
            <a:r>
              <a:rPr kumimoji="1"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电流的热效应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来规定，让交流与直流分别通过相同的电阻，如果在交流的一个周期内它们产生的热量相等，就把这个直流的数值叫做这个交流的有效值。</a:t>
            </a:r>
            <a:endParaRPr kumimoji="1"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30980" y="4250609"/>
            <a:ext cx="8560265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kumimoji="1"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正弦交流电</a:t>
            </a:r>
            <a:r>
              <a:rPr kumimoji="1"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的有效值与最大值的关系：</a:t>
            </a:r>
            <a:endParaRPr kumimoji="1" lang="zh-CN" altLang="en-US" sz="36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2024063" y="5314953"/>
          <a:ext cx="2578099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" imgW="12496800" imgH="10058400" progId="">
                  <p:embed/>
                </p:oleObj>
              </mc:Choice>
              <mc:Fallback>
                <p:oleObj name="Equation" r:id="rId1" imgW="12496800" imgH="10058400" progId="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24063" y="5314953"/>
                        <a:ext cx="2578099" cy="1338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6729413" y="5164138"/>
          <a:ext cx="2773362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11582400" imgH="10058400" progId="">
                  <p:embed/>
                </p:oleObj>
              </mc:Choice>
              <mc:Fallback>
                <p:oleObj name="Equation" r:id="rId3" imgW="11582400" imgH="10058400" progId="">
                  <p:embed/>
                  <p:pic>
                    <p:nvPicPr>
                      <p:cNvPr id="0" name="图片 71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9413" y="5164138"/>
                        <a:ext cx="2773362" cy="1489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5016997" y="914990"/>
            <a:ext cx="4034351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4000" i="1" dirty="0">
                <a:solidFill>
                  <a:srgbClr val="000099"/>
                </a:solidFill>
                <a:ea typeface="黑体" panose="02010609060101010101" pitchFamily="49" charset="-122"/>
              </a:rPr>
              <a:t>E</a:t>
            </a:r>
            <a:r>
              <a:rPr kumimoji="1" lang="zh-CN" altLang="en-US" sz="4000" i="1" dirty="0">
                <a:solidFill>
                  <a:srgbClr val="000099"/>
                </a:solidFill>
                <a:ea typeface="黑体" panose="02010609060101010101" pitchFamily="49" charset="-122"/>
              </a:rPr>
              <a:t>、</a:t>
            </a:r>
            <a:r>
              <a:rPr kumimoji="1" lang="en-US" altLang="zh-CN" sz="4000" i="1" dirty="0">
                <a:solidFill>
                  <a:srgbClr val="000099"/>
                </a:solidFill>
                <a:ea typeface="黑体" panose="02010609060101010101" pitchFamily="49" charset="-122"/>
              </a:rPr>
              <a:t>U</a:t>
            </a:r>
            <a:r>
              <a:rPr kumimoji="1" lang="zh-CN" altLang="en-US" sz="4000" i="1" dirty="0">
                <a:solidFill>
                  <a:srgbClr val="000099"/>
                </a:solidFill>
                <a:ea typeface="黑体" panose="02010609060101010101" pitchFamily="49" charset="-122"/>
              </a:rPr>
              <a:t>、</a:t>
            </a:r>
            <a:r>
              <a:rPr kumimoji="1" lang="en-US" altLang="zh-CN" sz="4000" i="1" dirty="0">
                <a:solidFill>
                  <a:srgbClr val="000099"/>
                </a:solidFill>
                <a:ea typeface="黑体" panose="02010609060101010101" pitchFamily="49" charset="-122"/>
              </a:rPr>
              <a:t>I</a:t>
            </a:r>
            <a:endParaRPr kumimoji="1" lang="en-US" altLang="zh-CN" sz="4000" i="1" dirty="0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  <p:bldP spid="195587" grpId="0" autoUpdateAnimBg="0"/>
      <p:bldP spid="195588" grpId="0" autoUpdateAnimBg="0"/>
      <p:bldP spid="1955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385434" y="786385"/>
            <a:ext cx="2076118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说明：</a:t>
            </a:r>
            <a:endParaRPr kumimoji="1"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796567" y="1747668"/>
            <a:ext cx="10953102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3600" dirty="0">
                <a:ea typeface="黑体" panose="02010609060101010101" pitchFamily="49" charset="-122"/>
              </a:rPr>
              <a:t>1</a:t>
            </a:r>
            <a:r>
              <a:rPr kumimoji="1" lang="zh-CN" altLang="en-US" sz="3600" dirty="0">
                <a:ea typeface="黑体" panose="02010609060101010101" pitchFamily="49" charset="-122"/>
              </a:rPr>
              <a:t>、以上关系式只适用于</a:t>
            </a:r>
            <a:r>
              <a:rPr kumimoji="1"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正弦</a:t>
            </a:r>
            <a:r>
              <a:rPr kumimoji="1" lang="zh-CN" altLang="en-US" sz="3600" dirty="0">
                <a:ea typeface="黑体" panose="02010609060101010101" pitchFamily="49" charset="-122"/>
              </a:rPr>
              <a:t>或</a:t>
            </a:r>
            <a:r>
              <a:rPr kumimoji="1"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余弦</a:t>
            </a:r>
            <a:r>
              <a:rPr kumimoji="1" lang="zh-CN" altLang="en-US" sz="3600" dirty="0">
                <a:ea typeface="黑体" panose="02010609060101010101" pitchFamily="49" charset="-122"/>
              </a:rPr>
              <a:t>交流电；</a:t>
            </a:r>
            <a:endParaRPr kumimoji="1" lang="zh-CN" altLang="en-US" sz="3600" dirty="0">
              <a:ea typeface="黑体" panose="02010609060101010101" pitchFamily="49" charset="-122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777220" y="2565702"/>
            <a:ext cx="10953102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3600" dirty="0">
                <a:ea typeface="黑体" panose="02010609060101010101" pitchFamily="49" charset="-122"/>
              </a:rPr>
              <a:t>2</a:t>
            </a:r>
            <a:r>
              <a:rPr kumimoji="1" lang="zh-CN" altLang="en-US" sz="3600" dirty="0">
                <a:ea typeface="黑体" panose="02010609060101010101" pitchFamily="49" charset="-122"/>
              </a:rPr>
              <a:t>、交流用电器的</a:t>
            </a:r>
            <a:r>
              <a:rPr kumimoji="1"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额定电压</a:t>
            </a:r>
            <a:r>
              <a:rPr kumimoji="1" lang="zh-CN" altLang="en-US" sz="3600" dirty="0">
                <a:ea typeface="黑体" panose="02010609060101010101" pitchFamily="49" charset="-122"/>
              </a:rPr>
              <a:t>和</a:t>
            </a:r>
            <a:r>
              <a:rPr kumimoji="1"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额定电流</a:t>
            </a:r>
            <a:r>
              <a:rPr kumimoji="1" lang="zh-CN" altLang="en-US" sz="3600" dirty="0">
                <a:ea typeface="黑体" panose="02010609060101010101" pitchFamily="49" charset="-122"/>
              </a:rPr>
              <a:t>指的是有效值；</a:t>
            </a:r>
            <a:endParaRPr kumimoji="1" lang="zh-CN" altLang="en-US" sz="3600" dirty="0">
              <a:ea typeface="黑体" panose="02010609060101010101" pitchFamily="49" charset="-122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796566" y="3429797"/>
            <a:ext cx="11486780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3600" dirty="0">
                <a:ea typeface="黑体" panose="02010609060101010101" pitchFamily="49" charset="-122"/>
              </a:rPr>
              <a:t>3</a:t>
            </a:r>
            <a:r>
              <a:rPr kumimoji="1" lang="zh-CN" altLang="en-US" sz="3600" dirty="0">
                <a:ea typeface="黑体" panose="02010609060101010101" pitchFamily="49" charset="-122"/>
              </a:rPr>
              <a:t>、</a:t>
            </a:r>
            <a:r>
              <a:rPr kumimoji="1"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交流电流表和交流电压表</a:t>
            </a:r>
            <a:r>
              <a:rPr kumimoji="1" lang="zh-CN" altLang="en-US" sz="3600" dirty="0">
                <a:ea typeface="黑体" panose="02010609060101010101" pitchFamily="49" charset="-122"/>
              </a:rPr>
              <a:t>的读数是有效值</a:t>
            </a:r>
            <a:endParaRPr kumimoji="1" lang="zh-CN" altLang="en-US" sz="3600" dirty="0">
              <a:ea typeface="黑体" panose="02010609060101010101" pitchFamily="49" charset="-122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777221" y="4383498"/>
            <a:ext cx="11141584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3600" dirty="0">
                <a:ea typeface="黑体" panose="02010609060101010101" pitchFamily="49" charset="-122"/>
              </a:rPr>
              <a:t>4</a:t>
            </a:r>
            <a:r>
              <a:rPr kumimoji="1" lang="zh-CN" altLang="en-US" sz="3600" dirty="0">
                <a:ea typeface="黑体" panose="02010609060101010101" pitchFamily="49" charset="-122"/>
              </a:rPr>
              <a:t>、对于交流电若没有特殊说明的均指有效值</a:t>
            </a:r>
            <a:endParaRPr kumimoji="1" lang="zh-CN" altLang="en-US" sz="3600" dirty="0"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21" y="5374010"/>
            <a:ext cx="10972448" cy="12002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08" tIns="45703" rIns="91408" bIns="45703" rtlCol="0">
            <a:spAutoFit/>
          </a:bodyPr>
          <a:lstStyle/>
          <a:p>
            <a:pPr>
              <a:buFontTx/>
              <a:buNone/>
            </a:pPr>
            <a:r>
              <a:rPr lang="en-US" altLang="zh-CN" sz="3600" dirty="0"/>
              <a:t>5</a:t>
            </a:r>
            <a:r>
              <a:rPr kumimoji="1"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kumimoji="1" lang="zh-CN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计算交流电通过导体产生的热量、热功率及保险丝的熔断电流时为有效值</a:t>
            </a:r>
            <a:endParaRPr kumimoji="1"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  <p:bldP spid="215044" grpId="0" autoUpdateAnimBg="0"/>
      <p:bldP spid="215045" grpId="0" autoUpdateAnimBg="0"/>
      <p:bldP spid="215046" grpId="0" autoUpdateAnimBg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 bwMode="auto">
          <a:xfrm>
            <a:off x="6513" y="694738"/>
            <a:ext cx="12183218" cy="14380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grpSp>
        <p:nvGrpSpPr>
          <p:cNvPr id="20482" name="Group 56"/>
          <p:cNvGrpSpPr/>
          <p:nvPr/>
        </p:nvGrpSpPr>
        <p:grpSpPr bwMode="auto">
          <a:xfrm>
            <a:off x="445794" y="2626334"/>
            <a:ext cx="5283835" cy="3026476"/>
            <a:chOff x="158" y="1207"/>
            <a:chExt cx="2495" cy="1906"/>
          </a:xfrm>
        </p:grpSpPr>
        <p:sp>
          <p:nvSpPr>
            <p:cNvPr id="20491" name="Freeform 4"/>
            <p:cNvSpPr/>
            <p:nvPr/>
          </p:nvSpPr>
          <p:spPr bwMode="auto">
            <a:xfrm>
              <a:off x="567" y="1706"/>
              <a:ext cx="1475" cy="1223"/>
            </a:xfrm>
            <a:custGeom>
              <a:avLst/>
              <a:gdLst>
                <a:gd name="T0" fmla="*/ 0 w 768"/>
                <a:gd name="T1" fmla="*/ 612 h 560"/>
                <a:gd name="T2" fmla="*/ 369 w 768"/>
                <a:gd name="T3" fmla="*/ 87 h 560"/>
                <a:gd name="T4" fmla="*/ 1014 w 768"/>
                <a:gd name="T5" fmla="*/ 1136 h 560"/>
                <a:gd name="T6" fmla="*/ 1475 w 768"/>
                <a:gd name="T7" fmla="*/ 612 h 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8" h="560">
                  <a:moveTo>
                    <a:pt x="0" y="280"/>
                  </a:moveTo>
                  <a:cubicBezTo>
                    <a:pt x="52" y="140"/>
                    <a:pt x="104" y="0"/>
                    <a:pt x="192" y="40"/>
                  </a:cubicBezTo>
                  <a:cubicBezTo>
                    <a:pt x="280" y="80"/>
                    <a:pt x="432" y="480"/>
                    <a:pt x="528" y="520"/>
                  </a:cubicBezTo>
                  <a:cubicBezTo>
                    <a:pt x="624" y="560"/>
                    <a:pt x="728" y="328"/>
                    <a:pt x="768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492" name="Line 5"/>
            <p:cNvSpPr>
              <a:spLocks noChangeShapeType="1"/>
            </p:cNvSpPr>
            <p:nvPr/>
          </p:nvSpPr>
          <p:spPr bwMode="auto">
            <a:xfrm>
              <a:off x="544" y="2326"/>
              <a:ext cx="1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493" name="Text Box 6"/>
            <p:cNvSpPr txBox="1">
              <a:spLocks noChangeArrowheads="1"/>
            </p:cNvSpPr>
            <p:nvPr/>
          </p:nvSpPr>
          <p:spPr bwMode="auto">
            <a:xfrm>
              <a:off x="158" y="1207"/>
              <a:ext cx="48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600" dirty="0">
                  <a:latin typeface="Monotype Corsiva" panose="03010101010201010101" pitchFamily="66" charset="0"/>
                  <a:ea typeface="黑体" panose="02010609060101010101" pitchFamily="49" charset="-122"/>
                </a:rPr>
                <a:t>i/</a:t>
              </a:r>
              <a:r>
                <a:rPr kumimoji="1" lang="en-US" altLang="zh-CN" sz="36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494" name="Line 7"/>
            <p:cNvSpPr>
              <a:spLocks noChangeShapeType="1"/>
            </p:cNvSpPr>
            <p:nvPr/>
          </p:nvSpPr>
          <p:spPr bwMode="auto">
            <a:xfrm flipV="1">
              <a:off x="537" y="1290"/>
              <a:ext cx="7" cy="18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204" y="2270"/>
              <a:ext cx="44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800" dirty="0">
                  <a:latin typeface="Monotype Corsiva" panose="03010101010201010101" pitchFamily="66" charset="0"/>
                  <a:ea typeface="黑体" panose="02010609060101010101" pitchFamily="49" charset="-122"/>
                </a:rPr>
                <a:t>t/s</a:t>
              </a:r>
              <a:endParaRPr kumimoji="1" lang="en-US" altLang="zh-CN" sz="3800" dirty="0">
                <a:latin typeface="Monotype Corsiva" panose="03010101010201010101" pitchFamily="66" charset="0"/>
                <a:ea typeface="黑体" panose="02010609060101010101" pitchFamily="49" charset="-122"/>
              </a:endParaRPr>
            </a:p>
          </p:txBody>
        </p:sp>
        <p:sp>
          <p:nvSpPr>
            <p:cNvPr id="20496" name="Line 10"/>
            <p:cNvSpPr>
              <a:spLocks noChangeShapeType="1"/>
            </p:cNvSpPr>
            <p:nvPr/>
          </p:nvSpPr>
          <p:spPr bwMode="auto">
            <a:xfrm>
              <a:off x="544" y="1787"/>
              <a:ext cx="347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497" name="Text Box 11"/>
            <p:cNvSpPr txBox="1">
              <a:spLocks noChangeArrowheads="1"/>
            </p:cNvSpPr>
            <p:nvPr/>
          </p:nvSpPr>
          <p:spPr bwMode="auto">
            <a:xfrm>
              <a:off x="195" y="1671"/>
              <a:ext cx="41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ea typeface="黑体" panose="02010609060101010101" pitchFamily="49" charset="-122"/>
                </a:rPr>
                <a:t>+10</a:t>
              </a:r>
              <a:endParaRPr lang="en-US" altLang="zh-CN" dirty="0">
                <a:ea typeface="黑体" panose="02010609060101010101" pitchFamily="49" charset="-122"/>
              </a:endParaRPr>
            </a:p>
          </p:txBody>
        </p:sp>
        <p:sp>
          <p:nvSpPr>
            <p:cNvPr id="20498" name="Text Box 12"/>
            <p:cNvSpPr txBox="1">
              <a:spLocks noChangeArrowheads="1"/>
            </p:cNvSpPr>
            <p:nvPr/>
          </p:nvSpPr>
          <p:spPr bwMode="auto">
            <a:xfrm>
              <a:off x="158" y="2778"/>
              <a:ext cx="35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ea typeface="黑体" panose="02010609060101010101" pitchFamily="49" charset="-122"/>
                </a:rPr>
                <a:t>-10</a:t>
              </a:r>
              <a:endParaRPr lang="en-US" altLang="zh-CN" dirty="0">
                <a:ea typeface="黑体" panose="02010609060101010101" pitchFamily="49" charset="-122"/>
              </a:endParaRPr>
            </a:p>
          </p:txBody>
        </p:sp>
        <p:sp>
          <p:nvSpPr>
            <p:cNvPr id="20499" name="Line 13"/>
            <p:cNvSpPr>
              <a:spLocks noChangeShapeType="1"/>
            </p:cNvSpPr>
            <p:nvPr/>
          </p:nvSpPr>
          <p:spPr bwMode="auto">
            <a:xfrm flipH="1">
              <a:off x="544" y="2864"/>
              <a:ext cx="112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500" name="Line 14"/>
            <p:cNvSpPr>
              <a:spLocks noChangeShapeType="1"/>
            </p:cNvSpPr>
            <p:nvPr/>
          </p:nvSpPr>
          <p:spPr bwMode="auto">
            <a:xfrm>
              <a:off x="1239" y="2284"/>
              <a:ext cx="0" cy="4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501" name="Line 15"/>
            <p:cNvSpPr>
              <a:spLocks noChangeShapeType="1"/>
            </p:cNvSpPr>
            <p:nvPr/>
          </p:nvSpPr>
          <p:spPr bwMode="auto">
            <a:xfrm>
              <a:off x="1625" y="2285"/>
              <a:ext cx="0" cy="4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502" name="Line 16"/>
            <p:cNvSpPr>
              <a:spLocks noChangeShapeType="1"/>
            </p:cNvSpPr>
            <p:nvPr/>
          </p:nvSpPr>
          <p:spPr bwMode="auto">
            <a:xfrm>
              <a:off x="2011" y="2284"/>
              <a:ext cx="0" cy="4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>
              <a:off x="868" y="2284"/>
              <a:ext cx="0" cy="4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504" name="Line 25"/>
            <p:cNvSpPr>
              <a:spLocks noChangeShapeType="1"/>
            </p:cNvSpPr>
            <p:nvPr/>
          </p:nvSpPr>
          <p:spPr bwMode="auto">
            <a:xfrm flipV="1">
              <a:off x="853" y="1787"/>
              <a:ext cx="0" cy="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505" name="Line 26"/>
            <p:cNvSpPr>
              <a:spLocks noChangeShapeType="1"/>
            </p:cNvSpPr>
            <p:nvPr/>
          </p:nvSpPr>
          <p:spPr bwMode="auto">
            <a:xfrm flipV="1">
              <a:off x="1625" y="2284"/>
              <a:ext cx="0" cy="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0506" name="Text Box 27"/>
            <p:cNvSpPr txBox="1">
              <a:spLocks noChangeArrowheads="1"/>
            </p:cNvSpPr>
            <p:nvPr/>
          </p:nvSpPr>
          <p:spPr bwMode="auto">
            <a:xfrm>
              <a:off x="726" y="2376"/>
              <a:ext cx="4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ea typeface="黑体" panose="02010609060101010101" pitchFamily="49" charset="-122"/>
                </a:rPr>
                <a:t>0.05</a:t>
              </a:r>
              <a:endParaRPr lang="en-US" altLang="zh-CN" dirty="0">
                <a:ea typeface="黑体" panose="02010609060101010101" pitchFamily="49" charset="-122"/>
              </a:endParaRPr>
            </a:p>
          </p:txBody>
        </p:sp>
        <p:sp>
          <p:nvSpPr>
            <p:cNvPr id="20507" name="Text Box 28"/>
            <p:cNvSpPr txBox="1">
              <a:spLocks noChangeArrowheads="1"/>
            </p:cNvSpPr>
            <p:nvPr/>
          </p:nvSpPr>
          <p:spPr bwMode="auto">
            <a:xfrm>
              <a:off x="1122" y="2367"/>
              <a:ext cx="3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ea typeface="黑体" panose="02010609060101010101" pitchFamily="49" charset="-122"/>
                </a:rPr>
                <a:t>0.1</a:t>
              </a:r>
              <a:endParaRPr lang="en-US" altLang="zh-CN" dirty="0">
                <a:ea typeface="黑体" panose="02010609060101010101" pitchFamily="49" charset="-122"/>
              </a:endParaRPr>
            </a:p>
          </p:txBody>
        </p:sp>
        <p:sp>
          <p:nvSpPr>
            <p:cNvPr id="20508" name="Text Box 29"/>
            <p:cNvSpPr txBox="1">
              <a:spLocks noChangeArrowheads="1"/>
            </p:cNvSpPr>
            <p:nvPr/>
          </p:nvSpPr>
          <p:spPr bwMode="auto">
            <a:xfrm>
              <a:off x="1432" y="2363"/>
              <a:ext cx="4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ea typeface="黑体" panose="02010609060101010101" pitchFamily="49" charset="-122"/>
                </a:rPr>
                <a:t>0.15</a:t>
              </a:r>
              <a:endParaRPr lang="en-US" altLang="zh-CN" dirty="0">
                <a:ea typeface="黑体" panose="02010609060101010101" pitchFamily="49" charset="-122"/>
              </a:endParaRPr>
            </a:p>
          </p:txBody>
        </p:sp>
        <p:sp>
          <p:nvSpPr>
            <p:cNvPr id="20509" name="Text Box 30"/>
            <p:cNvSpPr txBox="1">
              <a:spLocks noChangeArrowheads="1"/>
            </p:cNvSpPr>
            <p:nvPr/>
          </p:nvSpPr>
          <p:spPr bwMode="auto">
            <a:xfrm>
              <a:off x="1895" y="2363"/>
              <a:ext cx="3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ea typeface="黑体" panose="02010609060101010101" pitchFamily="49" charset="-122"/>
                </a:rPr>
                <a:t>0.2</a:t>
              </a:r>
              <a:endParaRPr lang="en-US" altLang="zh-CN" dirty="0">
                <a:ea typeface="黑体" panose="02010609060101010101" pitchFamily="49" charset="-122"/>
              </a:endParaRPr>
            </a:p>
          </p:txBody>
        </p:sp>
      </p:grp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76849" y="819504"/>
            <a:ext cx="11690985" cy="112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dirty="0">
                <a:ea typeface="黑体" panose="02010609060101010101" pitchFamily="49" charset="-122"/>
              </a:rPr>
              <a:t>如图是一个按正弦函数规律变化的交变电流</a:t>
            </a:r>
            <a:r>
              <a:rPr lang="en-US" altLang="zh-CN" sz="3300" dirty="0">
                <a:ea typeface="黑体" panose="02010609060101010101" pitchFamily="49" charset="-122"/>
              </a:rPr>
              <a:t>.</a:t>
            </a:r>
            <a:r>
              <a:rPr lang="zh-CN" altLang="en-US" sz="3300" dirty="0">
                <a:ea typeface="黑体" panose="02010609060101010101" pitchFamily="49" charset="-122"/>
              </a:rPr>
              <a:t>请根据图象求出它的周期</a:t>
            </a:r>
            <a:r>
              <a:rPr lang="en-US" altLang="zh-CN" sz="3300" dirty="0">
                <a:ea typeface="黑体" panose="02010609060101010101" pitchFamily="49" charset="-122"/>
              </a:rPr>
              <a:t>,</a:t>
            </a:r>
            <a:r>
              <a:rPr lang="zh-CN" altLang="en-US" sz="3300" dirty="0">
                <a:ea typeface="黑体" panose="02010609060101010101" pitchFamily="49" charset="-122"/>
              </a:rPr>
              <a:t>频率</a:t>
            </a:r>
            <a:r>
              <a:rPr lang="en-US" altLang="zh-CN" sz="3300" dirty="0">
                <a:ea typeface="黑体" panose="02010609060101010101" pitchFamily="49" charset="-122"/>
              </a:rPr>
              <a:t>,</a:t>
            </a:r>
            <a:r>
              <a:rPr lang="zh-CN" altLang="en-US" sz="3300" dirty="0">
                <a:ea typeface="黑体" panose="02010609060101010101" pitchFamily="49" charset="-122"/>
              </a:rPr>
              <a:t>最大值和有效值 </a:t>
            </a:r>
            <a:r>
              <a:rPr lang="en-US" altLang="zh-CN" sz="3300" dirty="0">
                <a:ea typeface="黑体" panose="02010609060101010101" pitchFamily="49" charset="-122"/>
              </a:rPr>
              <a:t>,</a:t>
            </a:r>
            <a:r>
              <a:rPr lang="zh-CN" altLang="en-US" sz="3300" dirty="0">
                <a:ea typeface="黑体" panose="02010609060101010101" pitchFamily="49" charset="-122"/>
              </a:rPr>
              <a:t>并写出电流的函数表达式</a:t>
            </a:r>
            <a:r>
              <a:rPr lang="en-US" altLang="zh-CN" sz="3300" dirty="0">
                <a:ea typeface="黑体" panose="02010609060101010101" pitchFamily="49" charset="-122"/>
              </a:rPr>
              <a:t>.</a:t>
            </a:r>
            <a:endParaRPr lang="en-US" altLang="zh-CN" sz="3300" dirty="0">
              <a:ea typeface="黑体" panose="02010609060101010101" pitchFamily="49" charset="-122"/>
            </a:endParaRP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6260667" y="2132741"/>
            <a:ext cx="5715635" cy="16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dirty="0">
                <a:solidFill>
                  <a:srgbClr val="0000FF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3300" dirty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r>
              <a:rPr lang="zh-CN" altLang="en-US" sz="3300" dirty="0">
                <a:solidFill>
                  <a:srgbClr val="0000FF"/>
                </a:solidFill>
                <a:ea typeface="黑体" panose="02010609060101010101" pitchFamily="49" charset="-122"/>
              </a:rPr>
              <a:t>由图象可知</a:t>
            </a:r>
            <a:r>
              <a:rPr lang="en-US" altLang="zh-CN" sz="3300" dirty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endParaRPr lang="en-US" altLang="zh-CN" sz="3300" dirty="0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3300" i="1" dirty="0">
                <a:solidFill>
                  <a:srgbClr val="0000FF"/>
                </a:solidFill>
                <a:ea typeface="黑体" panose="02010609060101010101" pitchFamily="49" charset="-122"/>
              </a:rPr>
              <a:t>T</a:t>
            </a:r>
            <a:r>
              <a:rPr lang="en-US" altLang="zh-CN" sz="3300" dirty="0">
                <a:solidFill>
                  <a:srgbClr val="0000FF"/>
                </a:solidFill>
                <a:ea typeface="黑体" panose="02010609060101010101" pitchFamily="49" charset="-122"/>
              </a:rPr>
              <a:t>=0.2s  </a:t>
            </a:r>
            <a:r>
              <a:rPr lang="zh-CN" altLang="en-US" sz="3300" dirty="0">
                <a:solidFill>
                  <a:srgbClr val="0000FF"/>
                </a:solidFill>
                <a:ea typeface="黑体" panose="02010609060101010101" pitchFamily="49" charset="-122"/>
              </a:rPr>
              <a:t>根据 </a:t>
            </a:r>
            <a:r>
              <a:rPr lang="en-US" altLang="zh-CN" sz="3300" i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f=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1</a:t>
            </a:r>
            <a:r>
              <a:rPr lang="en-US" altLang="zh-CN" sz="3300" i="1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/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T </a:t>
            </a:r>
            <a:r>
              <a:rPr lang="zh-CN" altLang="en-US" sz="3300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得</a:t>
            </a:r>
            <a:r>
              <a:rPr lang="en-US" altLang="zh-CN" sz="3300" dirty="0">
                <a:solidFill>
                  <a:srgbClr val="0000FF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:</a:t>
            </a:r>
            <a:r>
              <a:rPr lang="en-US" altLang="zh-CN" sz="33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f=5Hz.</a:t>
            </a:r>
            <a:endParaRPr lang="en-US" altLang="zh-CN" sz="3300" i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endParaRPr lang="en-US" altLang="zh-CN" sz="33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38275" name="Object 35"/>
          <p:cNvGraphicFramePr>
            <a:graphicFrameLocks noGrp="1" noChangeAspect="1"/>
          </p:cNvGraphicFramePr>
          <p:nvPr>
            <p:ph sz="half" idx="1"/>
          </p:nvPr>
        </p:nvGraphicFramePr>
        <p:xfrm>
          <a:off x="8334375" y="3470275"/>
          <a:ext cx="18145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" imgW="14325600" imgH="5486400" progId="">
                  <p:embed/>
                </p:oleObj>
              </mc:Choice>
              <mc:Fallback>
                <p:oleObj name="Equation" r:id="rId1" imgW="14325600" imgH="5486400" progId="">
                  <p:embed/>
                  <p:pic>
                    <p:nvPicPr>
                      <p:cNvPr id="0" name="图片 9216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34375" y="3470275"/>
                        <a:ext cx="1814513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436410" y="4314240"/>
            <a:ext cx="1635292" cy="6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zh-CN" altLang="en-US" sz="3300" dirty="0">
                <a:solidFill>
                  <a:srgbClr val="0000FF"/>
                </a:solidFill>
                <a:ea typeface="黑体" panose="02010609060101010101" pitchFamily="49" charset="-122"/>
              </a:rPr>
              <a:t>有效值</a:t>
            </a:r>
            <a:r>
              <a:rPr lang="en-US" altLang="zh-CN" sz="3300" dirty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endParaRPr lang="en-US" altLang="zh-CN" sz="33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414709" y="3470573"/>
            <a:ext cx="1635292" cy="6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zh-CN" altLang="en-US" sz="3300" dirty="0">
                <a:solidFill>
                  <a:srgbClr val="0000FF"/>
                </a:solidFill>
                <a:ea typeface="黑体" panose="02010609060101010101" pitchFamily="49" charset="-122"/>
              </a:rPr>
              <a:t>最大值</a:t>
            </a:r>
            <a:r>
              <a:rPr lang="en-US" altLang="zh-CN" sz="3300" dirty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endParaRPr lang="en-US" altLang="zh-CN" sz="33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38291" name="Text Box 51"/>
          <p:cNvSpPr txBox="1">
            <a:spLocks noChangeArrowheads="1"/>
          </p:cNvSpPr>
          <p:nvPr/>
        </p:nvSpPr>
        <p:spPr bwMode="auto">
          <a:xfrm>
            <a:off x="3492473" y="5561450"/>
            <a:ext cx="3772095" cy="6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dirty="0">
                <a:solidFill>
                  <a:srgbClr val="0000FF"/>
                </a:solidFill>
                <a:ea typeface="黑体" panose="02010609060101010101" pitchFamily="49" charset="-122"/>
              </a:rPr>
              <a:t>电流的函数表达式</a:t>
            </a:r>
            <a:r>
              <a:rPr lang="en-US" altLang="zh-CN" sz="3300" dirty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endParaRPr lang="en-US" altLang="zh-CN" sz="33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8102532" y="4171420"/>
                <a:ext cx="2517355" cy="9162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08" tIns="45703" rIns="91408" bIns="4570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𝐼</m:t>
                      </m:r>
                      <m:r>
                        <a:rPr lang="zh-CN" alt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zh-CN" altLang="en-US">
                          <a:solidFill>
                            <a:srgbClr val="0000FF"/>
                          </a:solidFill>
                          <a:latin typeface="Cambria Math"/>
                        </a:rPr>
                        <m:t>≈7.07</m:t>
                      </m:r>
                      <m:r>
                        <m:rPr>
                          <m:nor/>
                        </m:rPr>
                        <a:rPr lang="zh-CN" altLang="en-US" i="1">
                          <a:solidFill>
                            <a:srgbClr val="0000FF"/>
                          </a:solidFill>
                          <a:ea typeface="黑体" pitchFamily="49" charset="-122"/>
                        </a:rPr>
                        <m:t>A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  <a:ea typeface="黑体" pitchFamily="49" charset="-122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30" y="4171420"/>
                <a:ext cx="2506840" cy="9162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7526854" y="5159495"/>
                <a:ext cx="4225211" cy="1023707"/>
              </a:xfrm>
              <a:prstGeom prst="rect">
                <a:avLst/>
              </a:prstGeom>
            </p:spPr>
            <p:txBody>
              <a:bodyPr wrap="square" lIns="91408" tIns="45703" rIns="91408" bIns="4570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zh-CN" alt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=2</m:t>
                            </m:r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zh-CN" alt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=10</m:t>
                            </m:r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</m:mr>
                        <m:mr>
                          <m:e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zh-CN" alt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sz="3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3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zh-CN" altLang="en-US" sz="3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zh-CN" alt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sin</m:t>
                            </m:r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zh-CN" alt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=10</m:t>
                            </m:r>
                            <m:r>
                              <m:rPr>
                                <m:sty m:val="p"/>
                              </m:rPr>
                              <a:rPr lang="zh-CN" alt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sin</m:t>
                            </m:r>
                            <m:r>
                              <a:rPr lang="zh-CN" alt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zh-CN" alt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sz="3200" dirty="0">
                  <a:solidFill>
                    <a:srgbClr val="0000FF"/>
                  </a:solidFill>
                  <a:ea typeface="黑体" pitchFamily="49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850" y="5159495"/>
                <a:ext cx="4225212" cy="1023742"/>
              </a:xfrm>
              <a:prstGeom prst="rect">
                <a:avLst/>
              </a:prstGeom>
              <a:blipFill rotWithShape="1">
                <a:blip r:embed="rId4"/>
                <a:stretch>
                  <a:fillRect r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31" name="Picture 4" descr="C:\Users\jj\Desktop\Pictures\图片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80" y="-247296"/>
            <a:ext cx="38211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4" grpId="0"/>
      <p:bldP spid="138289" grpId="0"/>
      <p:bldP spid="138290" grpId="0"/>
      <p:bldP spid="138291" grpId="0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6513" y="694738"/>
            <a:ext cx="12191837" cy="2989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07239" name="Rectangle 39"/>
          <p:cNvSpPr>
            <a:spLocks noChangeArrowheads="1"/>
          </p:cNvSpPr>
          <p:nvPr/>
        </p:nvSpPr>
        <p:spPr bwMode="auto">
          <a:xfrm>
            <a:off x="6709094" y="-256314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07269" name="Rectangle 69"/>
          <p:cNvSpPr>
            <a:spLocks noChangeArrowheads="1"/>
          </p:cNvSpPr>
          <p:nvPr/>
        </p:nvSpPr>
        <p:spPr bwMode="auto">
          <a:xfrm>
            <a:off x="6118237" y="875834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307268" name="Picture 68" descr="E:\..\人教物理选修3-2\人教物理选修3-2\180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0" y="1101946"/>
            <a:ext cx="4782165" cy="25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270" name="Object 70"/>
          <p:cNvGraphicFramePr>
            <a:graphicFrameLocks noGrp="1" noChangeAspect="1"/>
          </p:cNvGraphicFramePr>
          <p:nvPr>
            <p:ph sz="half" idx="1"/>
          </p:nvPr>
        </p:nvGraphicFramePr>
        <p:xfrm>
          <a:off x="114300" y="847725"/>
          <a:ext cx="77295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ocument" r:id="rId3" imgW="8280400" imgH="3200400" progId="Word.Document.8">
                  <p:embed/>
                </p:oleObj>
              </mc:Choice>
              <mc:Fallback>
                <p:oleObj name="Document" r:id="rId3" imgW="8280400" imgH="3200400" progId="Word.Document.8">
                  <p:embed/>
                  <p:pic>
                    <p:nvPicPr>
                      <p:cNvPr id="0" name="图片 10240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" y="847725"/>
                        <a:ext cx="7729538" cy="2987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2" name="Object 72"/>
          <p:cNvGraphicFramePr>
            <a:graphicFrameLocks noGrp="1" noChangeAspect="1"/>
          </p:cNvGraphicFramePr>
          <p:nvPr>
            <p:ph sz="half" idx="2"/>
          </p:nvPr>
        </p:nvGraphicFramePr>
        <p:xfrm>
          <a:off x="942975" y="4319588"/>
          <a:ext cx="8394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文档" r:id="rId5" imgW="7124065" imgH="2152650" progId="Word.Document.8">
                  <p:embed/>
                </p:oleObj>
              </mc:Choice>
              <mc:Fallback>
                <p:oleObj name="文档" r:id="rId5" imgW="7124065" imgH="2152650" progId="Word.Document.8">
                  <p:embed/>
                  <p:pic>
                    <p:nvPicPr>
                      <p:cNvPr id="0" name="图片 10241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975" y="4319588"/>
                        <a:ext cx="8394700" cy="2540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53" descr="20090204_845682aa92221a984601cPafxQxIgo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28" y="2442140"/>
            <a:ext cx="609918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4" descr="20090204_1e54d7448d02811bc9149qm7EO6243y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5" y="2527094"/>
            <a:ext cx="383317" cy="2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4" descr="20090204_1e54d7448d02811bc9149qm7EO6243y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5" y="3249774"/>
            <a:ext cx="383317" cy="2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4" descr="20090204_1e54d7448d02811bc9149qm7EO6243y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61" y="3236801"/>
            <a:ext cx="383317" cy="2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0" name="Text Box 80"/>
          <p:cNvSpPr txBox="1">
            <a:spLocks noChangeArrowheads="1"/>
          </p:cNvSpPr>
          <p:nvPr/>
        </p:nvSpPr>
        <p:spPr bwMode="auto">
          <a:xfrm>
            <a:off x="432042" y="3683756"/>
            <a:ext cx="9453721" cy="55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7142" tIns="55714" rIns="107142" bIns="55714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900" dirty="0">
                <a:solidFill>
                  <a:srgbClr val="FF0000"/>
                </a:solidFill>
                <a:ea typeface="黑体" panose="02010609060101010101" pitchFamily="49" charset="-122"/>
              </a:rPr>
              <a:t>根据电流的热效应先计算电流的有效值．</a:t>
            </a:r>
            <a:endParaRPr lang="zh-CN" altLang="en-US" sz="29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Picture 4" descr="C:\Users\jj\Desktop\Pictures\图片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" y="-256333"/>
            <a:ext cx="38211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6513" y="694739"/>
            <a:ext cx="12183218" cy="2935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73" name="Rectangle 13"/>
          <p:cNvSpPr>
            <a:spLocks noChangeArrowheads="1"/>
          </p:cNvSpPr>
          <p:nvPr/>
        </p:nvSpPr>
        <p:spPr bwMode="auto">
          <a:xfrm>
            <a:off x="7759506" y="1483990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7115704" y="963166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83" name="Rectangle 23"/>
          <p:cNvSpPr>
            <a:spLocks noChangeArrowheads="1"/>
          </p:cNvSpPr>
          <p:nvPr/>
        </p:nvSpPr>
        <p:spPr bwMode="auto">
          <a:xfrm>
            <a:off x="6709094" y="1344258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14671904" y="378831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7025" name="Rectangle 65"/>
          <p:cNvSpPr>
            <a:spLocks noChangeArrowheads="1"/>
          </p:cNvSpPr>
          <p:nvPr/>
        </p:nvSpPr>
        <p:spPr bwMode="auto">
          <a:xfrm>
            <a:off x="17774436" y="3373549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7030" name="Rectangle 70"/>
          <p:cNvSpPr>
            <a:spLocks noChangeArrowheads="1"/>
          </p:cNvSpPr>
          <p:nvPr/>
        </p:nvSpPr>
        <p:spPr bwMode="auto">
          <a:xfrm>
            <a:off x="6603204" y="77136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7031" name="Rectangle 71"/>
          <p:cNvSpPr>
            <a:spLocks noChangeArrowheads="1"/>
          </p:cNvSpPr>
          <p:nvPr/>
        </p:nvSpPr>
        <p:spPr bwMode="auto">
          <a:xfrm>
            <a:off x="205740" y="439420"/>
            <a:ext cx="1178750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7142" tIns="55714" rIns="107142" bIns="55714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2720975" algn="l"/>
              </a:tabLst>
            </a:pPr>
            <a:r>
              <a:rPr lang="en-US" sz="3200" dirty="0">
                <a:ea typeface="黑体" panose="02010609060101010101" pitchFamily="49" charset="-122"/>
              </a:rPr>
              <a:t>   </a:t>
            </a:r>
            <a:r>
              <a:rPr sz="3200" dirty="0">
                <a:ea typeface="黑体" panose="02010609060101010101" pitchFamily="49" charset="-122"/>
              </a:rPr>
              <a:t>如图所示，交流发电机矩形线圈的边长 ab=cd=40cm，bc=ad=20cm，共50匝，线圈电阻r=1 Ω。线圈在B=0.2T的匀强磁场中，绕垂直磁场方向的轴OO’以        r/s的转速匀速转动，外接电阻R=9Ω。</a:t>
            </a:r>
            <a:endParaRPr sz="3200" dirty="0"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tabLst>
                <a:tab pos="2720975" algn="l"/>
              </a:tabLst>
            </a:pPr>
            <a:r>
              <a:rPr sz="3200" dirty="0">
                <a:ea typeface="黑体" panose="02010609060101010101" pitchFamily="49" charset="-122"/>
              </a:rPr>
              <a:t>求：（1）电压表读数</a:t>
            </a:r>
            <a:endParaRPr sz="3200" dirty="0"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tabLst>
                <a:tab pos="2720975" algn="l"/>
              </a:tabLst>
            </a:pPr>
            <a:r>
              <a:rPr sz="3200" dirty="0">
                <a:ea typeface="黑体" panose="02010609060101010101" pitchFamily="49" charset="-122"/>
              </a:rPr>
              <a:t>      （2）电阻R上的电功率</a:t>
            </a:r>
            <a:endParaRPr sz="3200" dirty="0"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tabLst>
                <a:tab pos="2720975" algn="l"/>
              </a:tabLst>
            </a:pPr>
            <a:r>
              <a:rPr sz="3200" dirty="0">
                <a:ea typeface="黑体" panose="02010609060101010101" pitchFamily="49" charset="-122"/>
              </a:rPr>
              <a:t>    （3）从图示位置转过90</a:t>
            </a:r>
            <a:r>
              <a:rPr lang="zh-CN" sz="3200" dirty="0">
                <a:ea typeface="黑体" panose="02010609060101010101" pitchFamily="49" charset="-122"/>
              </a:rPr>
              <a:t>°</a:t>
            </a:r>
            <a:r>
              <a:rPr sz="3200" dirty="0">
                <a:ea typeface="黑体" panose="02010609060101010101" pitchFamily="49" charset="-122"/>
              </a:rPr>
              <a:t>过程</a:t>
            </a:r>
            <a:endParaRPr sz="3200" dirty="0"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tabLst>
                <a:tab pos="2720975" algn="l"/>
              </a:tabLst>
            </a:pPr>
            <a:r>
              <a:rPr sz="3200" dirty="0">
                <a:ea typeface="黑体" panose="02010609060101010101" pitchFamily="49" charset="-122"/>
              </a:rPr>
              <a:t>中，通过R的电量多少？   </a:t>
            </a:r>
            <a:endParaRPr sz="3200" dirty="0">
              <a:ea typeface="黑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-16507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-2147482606" name="对象 2" descr="学科网(www.zxxk.com)--教育资源门户，提供试卷、教案、课件、论文、素材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6387465" y="1856740"/>
          <a:ext cx="860425" cy="121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79400" imgH="393700" progId="Equation.3">
                  <p:embed/>
                </p:oleObj>
              </mc:Choice>
              <mc:Fallback>
                <p:oleObj name="" r:id="rId1" imgW="2794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87465" y="1856740"/>
                        <a:ext cx="860425" cy="1212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742890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985" y="2853690"/>
            <a:ext cx="4088130" cy="348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jj\Desktop\Pictures\图片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" y="-256333"/>
            <a:ext cx="38211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>
            <a:hlinkClick r:id="rId5" action="ppaction://hlinksldjump"/>
          </p:cNvPr>
          <p:cNvSpPr/>
          <p:nvPr/>
        </p:nvSpPr>
        <p:spPr>
          <a:xfrm>
            <a:off x="10779760" y="6165850"/>
            <a:ext cx="935990" cy="575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1283641" y="5243352"/>
            <a:ext cx="2594266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平均值：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4077694" y="5184992"/>
          <a:ext cx="4034349" cy="139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" imgW="16459200" imgH="9448800" progId="">
                  <p:embed/>
                </p:oleObj>
              </mc:Choice>
              <mc:Fallback>
                <p:oleObj name="Equation" r:id="rId1" imgW="16459200" imgH="9448800" progId="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7694" y="5184992"/>
                        <a:ext cx="4034349" cy="13989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669449" y="4239904"/>
            <a:ext cx="11624434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、求通过某导体截面的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电量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一定要用平均值。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554593" y="1172041"/>
            <a:ext cx="11040563" cy="13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>
            <a:spAutoFit/>
          </a:bodyPr>
          <a:lstStyle/>
          <a:p>
            <a:r>
              <a:rPr kumimoji="1" lang="zh-CN" altLang="en-US" sz="40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注意：</a:t>
            </a:r>
            <a:r>
              <a:rPr kumimoji="1"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峰值</a:t>
            </a: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（最大值）、</a:t>
            </a:r>
            <a:r>
              <a:rPr kumimoji="1"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有效值</a:t>
            </a: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平均值</a:t>
            </a: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在应用上的区别。 </a:t>
            </a:r>
            <a:endParaRPr kumimoji="1"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646993" y="2740652"/>
            <a:ext cx="10895744" cy="121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anchor="ctr">
            <a:spAutoFit/>
          </a:bodyPr>
          <a:lstStyle/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、在求交流电的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功、功率或电热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时必须用交流电的有效值。 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上箭头 1">
            <a:hlinkClick r:id="" action="ppaction://hlinkshowjump?jump=previousslide"/>
          </p:cNvPr>
          <p:cNvSpPr/>
          <p:nvPr/>
        </p:nvSpPr>
        <p:spPr>
          <a:xfrm>
            <a:off x="10203180" y="5661660"/>
            <a:ext cx="1008380" cy="864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6" grpId="0" autoUpdateAnimBg="0"/>
      <p:bldP spid="1976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复习回顾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38535" y="1044548"/>
            <a:ext cx="4342764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r>
              <a:rPr lang="en-US" altLang="zh-CN" sz="4800" dirty="0">
                <a:ea typeface="黑体" panose="02010609060101010101" pitchFamily="49" charset="-122"/>
              </a:rPr>
              <a:t>(</a:t>
            </a:r>
            <a:r>
              <a:rPr lang="zh-CN" altLang="en-US" sz="4800" dirty="0">
                <a:ea typeface="黑体" panose="02010609060101010101" pitchFamily="49" charset="-122"/>
              </a:rPr>
              <a:t>一</a:t>
            </a:r>
            <a:r>
              <a:rPr lang="en-US" altLang="zh-CN" sz="4800" dirty="0">
                <a:ea typeface="黑体" panose="02010609060101010101" pitchFamily="49" charset="-122"/>
              </a:rPr>
              <a:t>)</a:t>
            </a:r>
            <a:r>
              <a:rPr lang="zh-CN" altLang="en-US" sz="4800" dirty="0">
                <a:ea typeface="黑体" panose="02010609060101010101" pitchFamily="49" charset="-122"/>
              </a:rPr>
              <a:t>交变电流：</a:t>
            </a:r>
            <a:endParaRPr lang="zh-CN" altLang="en-US" sz="4800" dirty="0">
              <a:ea typeface="黑体" panose="02010609060101010101" pitchFamily="49" charset="-122"/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641830" y="2124669"/>
            <a:ext cx="11336417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大小和方向随时间做周期性变化的电流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简称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6373" name="Rectangle 5">
            <a:hlinkClick r:id="rId1" action="ppaction://program"/>
          </p:cNvPr>
          <p:cNvSpPr>
            <a:spLocks noChangeArrowheads="1"/>
          </p:cNvSpPr>
          <p:nvPr/>
        </p:nvSpPr>
        <p:spPr bwMode="auto">
          <a:xfrm>
            <a:off x="641828" y="3678274"/>
            <a:ext cx="10587918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anchor="ctr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其中按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正弦规律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变化的交流电叫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正弦交流电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/>
      <p:bldP spid="1863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endParaRPr lang="zh-CN" altLang="en-US" sz="3800" dirty="0">
              <a:solidFill>
                <a:srgbClr val="FF66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614946" y="1709306"/>
            <a:ext cx="8356717" cy="6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、最大值（</a:t>
            </a:r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峰值）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900" i="1" dirty="0" err="1"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900" baseline="-25000" dirty="0" err="1"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9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Ｉ</a:t>
            </a:r>
            <a:r>
              <a:rPr lang="en-US" altLang="zh-CN" sz="29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3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3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endParaRPr kumimoji="1" lang="zh-CN" altLang="en-US" sz="3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606594" y="2327097"/>
            <a:ext cx="3398595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、瞬时值： </a:t>
            </a:r>
            <a:r>
              <a:rPr kumimoji="1" lang="en-US" altLang="zh-CN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1" lang="en-US" altLang="zh-CN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i </a:t>
            </a:r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endParaRPr kumimoji="1" lang="en-US" altLang="zh-CN" sz="2900" i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620510" y="678806"/>
            <a:ext cx="8996282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、周期：交变电流完成一次周期性变化所需的时间。</a:t>
            </a:r>
            <a:endParaRPr kumimoji="1" lang="zh-CN" altLang="en-US" sz="29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637449" y="1235041"/>
            <a:ext cx="7128783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、频率：一秒内完成周期性变化的次数。</a:t>
            </a:r>
            <a:endParaRPr kumimoji="1" lang="zh-CN" altLang="en-US" sz="29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606599" y="2753825"/>
            <a:ext cx="8596025" cy="69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zh-CN" altLang="en-US" sz="29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有效值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：   </a:t>
            </a:r>
            <a:r>
              <a:rPr kumimoji="1" lang="en-US" altLang="zh-CN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E </a:t>
            </a:r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1" lang="en-US" altLang="zh-CN" sz="2900" i="1" dirty="0">
                <a:ea typeface="黑体" panose="02010609060101010101" pitchFamily="49" charset="-122"/>
                <a:cs typeface="Times New Roman" panose="02020603050405020304" pitchFamily="18" charset="0"/>
              </a:rPr>
              <a:t>U     I</a:t>
            </a:r>
            <a:r>
              <a:rPr kumimoji="1" lang="en-US" altLang="zh-CN" sz="3800" dirty="0"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endParaRPr kumimoji="1" lang="en-US" altLang="zh-CN" sz="3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720862" y="3379351"/>
            <a:ext cx="2273287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）定义：</a:t>
            </a:r>
            <a:endParaRPr kumimoji="1" lang="zh-CN" altLang="en-US" sz="29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2299616" y="3310100"/>
            <a:ext cx="10374950" cy="69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zh-CN" altLang="en-US" sz="3800" dirty="0"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kumimoji="1" lang="zh-CN" altLang="en-US" sz="29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电流的热效应</a:t>
            </a:r>
            <a:endParaRPr kumimoji="1" lang="zh-CN" altLang="en-US" sz="29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733213" y="4038479"/>
            <a:ext cx="7502283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29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正弦交流电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的有效值与最大值的关系：</a:t>
            </a:r>
            <a:endParaRPr kumimoji="1" lang="zh-CN" altLang="en-US" sz="29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52941" name="Object 13"/>
          <p:cNvGraphicFramePr>
            <a:graphicFrameLocks noChangeAspect="1"/>
          </p:cNvGraphicFramePr>
          <p:nvPr/>
        </p:nvGraphicFramePr>
        <p:xfrm>
          <a:off x="8240795" y="3883179"/>
          <a:ext cx="1501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" imgW="12496800" imgH="10058400" progId="">
                  <p:embed/>
                </p:oleObj>
              </mc:Choice>
              <mc:Fallback>
                <p:oleObj name="Equation" r:id="rId1" imgW="12496800" imgH="10058400" progId="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40795" y="3883179"/>
                        <a:ext cx="1501775" cy="793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-42502" y="4734942"/>
            <a:ext cx="9894217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注意：</a:t>
            </a:r>
            <a:r>
              <a:rPr kumimoji="1"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kumimoji="1"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对于交流电若没有特殊说明的均指有效值</a:t>
            </a:r>
            <a:endParaRPr kumimoji="1" lang="zh-CN" altLang="en-US" sz="29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43" name="Rectangle 15"/>
          <p:cNvSpPr>
            <a:spLocks noChangeArrowheads="1"/>
          </p:cNvSpPr>
          <p:nvPr/>
        </p:nvSpPr>
        <p:spPr bwMode="auto">
          <a:xfrm>
            <a:off x="854779" y="6269734"/>
            <a:ext cx="10480839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求通过某导体截面的</a:t>
            </a:r>
            <a:r>
              <a:rPr lang="zh-CN" altLang="en-US" sz="29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电量</a:t>
            </a:r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一定要用平均值。</a:t>
            </a:r>
            <a:endParaRPr lang="zh-CN" altLang="en-US" sz="29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1013612" y="5472424"/>
            <a:ext cx="10853566" cy="69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900" dirty="0"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在求交流电的</a:t>
            </a:r>
            <a:r>
              <a:rPr lang="zh-CN" altLang="en-US" sz="29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功、功率或电热</a:t>
            </a:r>
            <a:r>
              <a:rPr lang="zh-CN" altLang="en-US" sz="2900" dirty="0">
                <a:ea typeface="黑体" panose="02010609060101010101" pitchFamily="49" charset="-122"/>
                <a:cs typeface="Times New Roman" panose="02020603050405020304" pitchFamily="18" charset="0"/>
              </a:rPr>
              <a:t>时必须用交流电的有效值。</a:t>
            </a:r>
            <a:r>
              <a:rPr lang="zh-CN" altLang="en-US" sz="38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jj\Desktop\Pictures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" y="0"/>
            <a:ext cx="2778260" cy="7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utoUpdateAnimBg="0"/>
      <p:bldP spid="252932" grpId="0"/>
      <p:bldP spid="252933" grpId="0" autoUpdateAnimBg="0"/>
      <p:bldP spid="252934" grpId="0" autoUpdateAnimBg="0"/>
      <p:bldP spid="252937" grpId="0"/>
      <p:bldP spid="252938" grpId="0" autoUpdateAnimBg="0"/>
      <p:bldP spid="252939" grpId="0" autoUpdateAnimBg="0"/>
      <p:bldP spid="252940" grpId="0" autoUpdateAnimBg="0"/>
      <p:bldP spid="252942" grpId="0" autoUpdateAnimBg="0"/>
      <p:bldP spid="252943" grpId="0" autoUpdateAnimBg="0"/>
      <p:bldP spid="25294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 bwMode="auto">
          <a:xfrm>
            <a:off x="6514" y="694738"/>
            <a:ext cx="5963731" cy="61648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4955" name="Rectangle 43"/>
          <p:cNvSpPr>
            <a:spLocks noChangeArrowheads="1"/>
          </p:cNvSpPr>
          <p:nvPr/>
        </p:nvSpPr>
        <p:spPr bwMode="auto">
          <a:xfrm>
            <a:off x="7149588" y="937760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graphicFrame>
        <p:nvGraphicFramePr>
          <p:cNvPr id="294994" name="Object 82"/>
          <p:cNvGraphicFramePr>
            <a:graphicFrameLocks noGrp="1" noChangeAspect="1"/>
          </p:cNvGraphicFramePr>
          <p:nvPr>
            <p:ph sz="half" idx="1"/>
          </p:nvPr>
        </p:nvGraphicFramePr>
        <p:xfrm>
          <a:off x="354013" y="749300"/>
          <a:ext cx="4662487" cy="638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文档" r:id="rId1" imgW="2924810" imgH="3980180" progId="Word.Document.8">
                  <p:embed/>
                </p:oleObj>
              </mc:Choice>
              <mc:Fallback>
                <p:oleObj name="文档" r:id="rId1" imgW="2924810" imgH="3980180" progId="Word.Document.8">
                  <p:embed/>
                  <p:pic>
                    <p:nvPicPr>
                      <p:cNvPr id="0" name="图片 1126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4013" y="749300"/>
                        <a:ext cx="4662487" cy="6389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98" name="Object 8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971383" y="3705531"/>
          <a:ext cx="2806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Document" r:id="rId3" imgW="2806700" imgH="1066800" progId="Word.Document.8">
                  <p:embed/>
                </p:oleObj>
              </mc:Choice>
              <mc:Fallback>
                <p:oleObj name="Document" r:id="rId3" imgW="2806700" imgH="1066800" progId="Word.Document.8">
                  <p:embed/>
                  <p:pic>
                    <p:nvPicPr>
                      <p:cNvPr id="0" name="图片 11265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1383" y="3705531"/>
                        <a:ext cx="2806700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001" name="Object 8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107363" y="4710113"/>
          <a:ext cx="1828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文档" r:id="rId5" imgW="1828800" imgH="788670" progId="Word.Document.8">
                  <p:embed/>
                </p:oleObj>
              </mc:Choice>
              <mc:Fallback>
                <p:oleObj name="文档" r:id="rId5" imgW="1828800" imgH="788670" progId="Word.Document.8">
                  <p:embed/>
                  <p:pic>
                    <p:nvPicPr>
                      <p:cNvPr id="0" name="图片 11266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7363" y="4710113"/>
                        <a:ext cx="1828800" cy="793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96" name="Rectangle 84"/>
          <p:cNvSpPr>
            <a:spLocks noChangeArrowheads="1"/>
          </p:cNvSpPr>
          <p:nvPr/>
        </p:nvSpPr>
        <p:spPr bwMode="auto">
          <a:xfrm>
            <a:off x="4010943" y="1522874"/>
            <a:ext cx="609918" cy="51262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4997" name="Rectangle 85"/>
          <p:cNvSpPr>
            <a:spLocks noChangeArrowheads="1"/>
          </p:cNvSpPr>
          <p:nvPr/>
        </p:nvSpPr>
        <p:spPr bwMode="auto">
          <a:xfrm>
            <a:off x="314419" y="2277666"/>
            <a:ext cx="699714" cy="51262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5004" name="Rectangle 92"/>
          <p:cNvSpPr>
            <a:spLocks noChangeArrowheads="1"/>
          </p:cNvSpPr>
          <p:nvPr/>
        </p:nvSpPr>
        <p:spPr bwMode="auto">
          <a:xfrm>
            <a:off x="7366111" y="1368986"/>
            <a:ext cx="2248664" cy="66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pPr algn="l" eaLnBrk="0" hangingPunct="0"/>
            <a:r>
              <a:rPr lang="en-US" altLang="zh-CN" sz="3600" i="1" dirty="0" err="1">
                <a:solidFill>
                  <a:srgbClr val="1D1DFF"/>
                </a:solidFill>
                <a:ea typeface="黑体" panose="02010609060101010101" pitchFamily="49" charset="-122"/>
              </a:rPr>
              <a:t>E</a:t>
            </a:r>
            <a:r>
              <a:rPr lang="en-US" altLang="zh-CN" sz="3600" baseline="-25000" dirty="0" err="1">
                <a:solidFill>
                  <a:srgbClr val="1D1DFF"/>
                </a:solidFill>
                <a:ea typeface="黑体" panose="02010609060101010101" pitchFamily="49" charset="-122"/>
              </a:rPr>
              <a:t>m</a:t>
            </a:r>
            <a:r>
              <a:rPr lang="zh-CN" altLang="en-US" sz="3600" dirty="0">
                <a:solidFill>
                  <a:srgbClr val="1D1DFF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3600" dirty="0">
                <a:solidFill>
                  <a:srgbClr val="1D1DFF"/>
                </a:solidFill>
                <a:ea typeface="黑体" panose="02010609060101010101" pitchFamily="49" charset="-122"/>
              </a:rPr>
              <a:t>50 V</a:t>
            </a:r>
            <a:r>
              <a:rPr lang="en-US" altLang="zh-CN" sz="3200" dirty="0">
                <a:ea typeface="黑体" panose="02010609060101010101" pitchFamily="49" charset="-122"/>
              </a:rPr>
              <a:t> </a:t>
            </a:r>
            <a:endParaRPr lang="en-US" altLang="zh-CN" sz="3200" dirty="0">
              <a:ea typeface="黑体" panose="02010609060101010101" pitchFamily="49" charset="-122"/>
            </a:endParaRPr>
          </a:p>
        </p:txBody>
      </p:sp>
      <p:sp>
        <p:nvSpPr>
          <p:cNvPr id="295005" name="Rectangle 93"/>
          <p:cNvSpPr>
            <a:spLocks noChangeArrowheads="1"/>
          </p:cNvSpPr>
          <p:nvPr/>
        </p:nvSpPr>
        <p:spPr bwMode="auto">
          <a:xfrm>
            <a:off x="6500570" y="2049556"/>
            <a:ext cx="4639062" cy="122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pPr algn="l" eaLnBrk="0" hangingPunct="0"/>
            <a:r>
              <a:rPr lang="zh-CN" altLang="en-US" sz="3600" dirty="0">
                <a:solidFill>
                  <a:srgbClr val="1D1DFF"/>
                </a:solidFill>
                <a:ea typeface="黑体" panose="02010609060101010101" pitchFamily="49" charset="-122"/>
              </a:rPr>
              <a:t>由</a:t>
            </a:r>
            <a:r>
              <a:rPr lang="en-US" altLang="zh-CN" sz="3600" i="1" dirty="0">
                <a:solidFill>
                  <a:srgbClr val="1D1DFF"/>
                </a:solidFill>
                <a:ea typeface="黑体" panose="02010609060101010101" pitchFamily="49" charset="-122"/>
              </a:rPr>
              <a:t>ω</a:t>
            </a:r>
            <a:r>
              <a:rPr lang="zh-CN" altLang="en-US" sz="3600" dirty="0">
                <a:solidFill>
                  <a:srgbClr val="1D1DFF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3600" dirty="0">
                <a:solidFill>
                  <a:srgbClr val="1D1DFF"/>
                </a:solidFill>
                <a:ea typeface="黑体" panose="02010609060101010101" pitchFamily="49" charset="-122"/>
              </a:rPr>
              <a:t>2π</a:t>
            </a:r>
            <a:r>
              <a:rPr lang="en-US" altLang="zh-CN" sz="3600" i="1" dirty="0">
                <a:solidFill>
                  <a:srgbClr val="1D1DFF"/>
                </a:solidFill>
                <a:ea typeface="黑体" panose="02010609060101010101" pitchFamily="49" charset="-122"/>
              </a:rPr>
              <a:t>f</a:t>
            </a:r>
            <a:r>
              <a:rPr lang="zh-CN" altLang="en-US" sz="3600" dirty="0">
                <a:solidFill>
                  <a:srgbClr val="1D1DFF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3600" dirty="0">
                <a:solidFill>
                  <a:srgbClr val="1D1DFF"/>
                </a:solidFill>
                <a:ea typeface="黑体" panose="02010609060101010101" pitchFamily="49" charset="-122"/>
              </a:rPr>
              <a:t>100π rad/s</a:t>
            </a:r>
            <a:endParaRPr lang="en-US" altLang="zh-CN" sz="3600" dirty="0">
              <a:solidFill>
                <a:srgbClr val="1D1DFF"/>
              </a:solidFill>
              <a:ea typeface="黑体" panose="02010609060101010101" pitchFamily="49" charset="-122"/>
            </a:endParaRPr>
          </a:p>
          <a:p>
            <a:pPr algn="l" eaLnBrk="0" hangingPunct="0"/>
            <a:r>
              <a:rPr lang="zh-CN" altLang="en-US" sz="3600" dirty="0">
                <a:solidFill>
                  <a:srgbClr val="1D1DFF"/>
                </a:solidFill>
                <a:ea typeface="黑体" panose="02010609060101010101" pitchFamily="49" charset="-122"/>
              </a:rPr>
              <a:t>得</a:t>
            </a:r>
            <a:r>
              <a:rPr lang="en-US" altLang="zh-CN" sz="3600" i="1" dirty="0">
                <a:solidFill>
                  <a:srgbClr val="1D1DFF"/>
                </a:solidFill>
                <a:ea typeface="黑体" panose="02010609060101010101" pitchFamily="49" charset="-122"/>
              </a:rPr>
              <a:t>f</a:t>
            </a:r>
            <a:r>
              <a:rPr lang="zh-CN" altLang="en-US" sz="3600" dirty="0">
                <a:solidFill>
                  <a:srgbClr val="1D1DFF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3600" dirty="0">
                <a:solidFill>
                  <a:srgbClr val="1D1DFF"/>
                </a:solidFill>
                <a:ea typeface="黑体" panose="02010609060101010101" pitchFamily="49" charset="-122"/>
              </a:rPr>
              <a:t>50 Hz </a:t>
            </a:r>
            <a:endParaRPr lang="en-US" altLang="zh-CN" sz="3600" dirty="0">
              <a:solidFill>
                <a:srgbClr val="1D1DFF"/>
              </a:solidFill>
              <a:ea typeface="黑体" panose="02010609060101010101" pitchFamily="49" charset="-122"/>
            </a:endParaRPr>
          </a:p>
        </p:txBody>
      </p:sp>
      <p:pic>
        <p:nvPicPr>
          <p:cNvPr id="41" name="Picture 53" descr="20090204_845682aa92221a984601cPafxQxIgo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9" y="5647257"/>
            <a:ext cx="609918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4" descr="20090204_1e54d7448d02811bc9149qm7EO6243y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7" y="5012899"/>
            <a:ext cx="383317" cy="2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4" descr="20090204_1e54d7448d02811bc9149qm7EO6243y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5" y="4238931"/>
            <a:ext cx="383317" cy="2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3" descr="20090204_845682aa92221a984601cPafxQxIgo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7" y="6313700"/>
            <a:ext cx="609918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" name="Picture 3" descr="C:\Users\jj\Desktop\Pictures\图片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3" y="-15360"/>
            <a:ext cx="2950082" cy="6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96" grpId="0" animBg="1"/>
      <p:bldP spid="294997" grpId="0" animBg="1"/>
      <p:bldP spid="295004" grpId="0"/>
      <p:bldP spid="2950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 bwMode="auto">
          <a:xfrm>
            <a:off x="6513" y="694738"/>
            <a:ext cx="12183218" cy="61648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34999" y="809769"/>
            <a:ext cx="11719734" cy="44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>
            <a:lvl1pPr indent="80518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842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6395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某交流电压随时间的变化规律如图所示，则此交流电的频率是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_____Hz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。若将该电压加在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10uF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的电容器上，则电容器的耐压值不应小于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______V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；若将该电压加在一阻值为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1KΩ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的纯电阻用电器上，用电器恰能正常工作，为避免意外事故的发生，该电路中保险丝的额定电流不能低于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8659" name="Line 3"/>
          <p:cNvSpPr>
            <a:spLocks noChangeShapeType="1"/>
          </p:cNvSpPr>
          <p:nvPr/>
        </p:nvSpPr>
        <p:spPr bwMode="auto">
          <a:xfrm flipV="1">
            <a:off x="7556205" y="4774722"/>
            <a:ext cx="14825" cy="197054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 flipV="1">
            <a:off x="7554085" y="5754432"/>
            <a:ext cx="3977170" cy="3810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8661" name="Freeform 5"/>
          <p:cNvSpPr/>
          <p:nvPr/>
        </p:nvSpPr>
        <p:spPr bwMode="auto">
          <a:xfrm>
            <a:off x="7583732" y="5254258"/>
            <a:ext cx="3672212" cy="1017823"/>
          </a:xfrm>
          <a:custGeom>
            <a:avLst/>
            <a:gdLst>
              <a:gd name="T0" fmla="*/ 0 w 10833"/>
              <a:gd name="T1" fmla="*/ 2000 h 4000"/>
              <a:gd name="T2" fmla="*/ 200 w 10833"/>
              <a:gd name="T3" fmla="*/ 1653 h 4000"/>
              <a:gd name="T4" fmla="*/ 400 w 10833"/>
              <a:gd name="T5" fmla="*/ 1316 h 4000"/>
              <a:gd name="T6" fmla="*/ 600 w 10833"/>
              <a:gd name="T7" fmla="*/ 1000 h 4000"/>
              <a:gd name="T8" fmla="*/ 800 w 10833"/>
              <a:gd name="T9" fmla="*/ 714 h 4000"/>
              <a:gd name="T10" fmla="*/ 1000 w 10833"/>
              <a:gd name="T11" fmla="*/ 468 h 4000"/>
              <a:gd name="T12" fmla="*/ 1200 w 10833"/>
              <a:gd name="T13" fmla="*/ 268 h 4000"/>
              <a:gd name="T14" fmla="*/ 1400 w 10833"/>
              <a:gd name="T15" fmla="*/ 121 h 4000"/>
              <a:gd name="T16" fmla="*/ 1600 w 10833"/>
              <a:gd name="T17" fmla="*/ 30 h 4000"/>
              <a:gd name="T18" fmla="*/ 1800 w 10833"/>
              <a:gd name="T19" fmla="*/ 0 h 4000"/>
              <a:gd name="T20" fmla="*/ 2000 w 10833"/>
              <a:gd name="T21" fmla="*/ 30 h 4000"/>
              <a:gd name="T22" fmla="*/ 2200 w 10833"/>
              <a:gd name="T23" fmla="*/ 121 h 4000"/>
              <a:gd name="T24" fmla="*/ 2400 w 10833"/>
              <a:gd name="T25" fmla="*/ 268 h 4000"/>
              <a:gd name="T26" fmla="*/ 2600 w 10833"/>
              <a:gd name="T27" fmla="*/ 468 h 4000"/>
              <a:gd name="T28" fmla="*/ 2800 w 10833"/>
              <a:gd name="T29" fmla="*/ 714 h 4000"/>
              <a:gd name="T30" fmla="*/ 3000 w 10833"/>
              <a:gd name="T31" fmla="*/ 1000 h 4000"/>
              <a:gd name="T32" fmla="*/ 3200 w 10833"/>
              <a:gd name="T33" fmla="*/ 1316 h 4000"/>
              <a:gd name="T34" fmla="*/ 3400 w 10833"/>
              <a:gd name="T35" fmla="*/ 1653 h 4000"/>
              <a:gd name="T36" fmla="*/ 3600 w 10833"/>
              <a:gd name="T37" fmla="*/ 2000 h 4000"/>
              <a:gd name="T38" fmla="*/ 3800 w 10833"/>
              <a:gd name="T39" fmla="*/ 2347 h 4000"/>
              <a:gd name="T40" fmla="*/ 4000 w 10833"/>
              <a:gd name="T41" fmla="*/ 2684 h 4000"/>
              <a:gd name="T42" fmla="*/ 4200 w 10833"/>
              <a:gd name="T43" fmla="*/ 3000 h 4000"/>
              <a:gd name="T44" fmla="*/ 4400 w 10833"/>
              <a:gd name="T45" fmla="*/ 3285 h 4000"/>
              <a:gd name="T46" fmla="*/ 4600 w 10833"/>
              <a:gd name="T47" fmla="*/ 3532 h 4000"/>
              <a:gd name="T48" fmla="*/ 4800 w 10833"/>
              <a:gd name="T49" fmla="*/ 3732 h 4000"/>
              <a:gd name="T50" fmla="*/ 5000 w 10833"/>
              <a:gd name="T51" fmla="*/ 3879 h 4000"/>
              <a:gd name="T52" fmla="*/ 5200 w 10833"/>
              <a:gd name="T53" fmla="*/ 3970 h 4000"/>
              <a:gd name="T54" fmla="*/ 5400 w 10833"/>
              <a:gd name="T55" fmla="*/ 4000 h 4000"/>
              <a:gd name="T56" fmla="*/ 5600 w 10833"/>
              <a:gd name="T57" fmla="*/ 3970 h 4000"/>
              <a:gd name="T58" fmla="*/ 5800 w 10833"/>
              <a:gd name="T59" fmla="*/ 3879 h 4000"/>
              <a:gd name="T60" fmla="*/ 6000 w 10833"/>
              <a:gd name="T61" fmla="*/ 3732 h 4000"/>
              <a:gd name="T62" fmla="*/ 6200 w 10833"/>
              <a:gd name="T63" fmla="*/ 3532 h 4000"/>
              <a:gd name="T64" fmla="*/ 6400 w 10833"/>
              <a:gd name="T65" fmla="*/ 3286 h 4000"/>
              <a:gd name="T66" fmla="*/ 6600 w 10833"/>
              <a:gd name="T67" fmla="*/ 3000 h 4000"/>
              <a:gd name="T68" fmla="*/ 6800 w 10833"/>
              <a:gd name="T69" fmla="*/ 2684 h 4000"/>
              <a:gd name="T70" fmla="*/ 7000 w 10833"/>
              <a:gd name="T71" fmla="*/ 2348 h 4000"/>
              <a:gd name="T72" fmla="*/ 7200 w 10833"/>
              <a:gd name="T73" fmla="*/ 2000 h 4000"/>
              <a:gd name="T74" fmla="*/ 7400 w 10833"/>
              <a:gd name="T75" fmla="*/ 1653 h 4000"/>
              <a:gd name="T76" fmla="*/ 7600 w 10833"/>
              <a:gd name="T77" fmla="*/ 1316 h 4000"/>
              <a:gd name="T78" fmla="*/ 7800 w 10833"/>
              <a:gd name="T79" fmla="*/ 1000 h 4000"/>
              <a:gd name="T80" fmla="*/ 8000 w 10833"/>
              <a:gd name="T81" fmla="*/ 715 h 4000"/>
              <a:gd name="T82" fmla="*/ 8200 w 10833"/>
              <a:gd name="T83" fmla="*/ 468 h 4000"/>
              <a:gd name="T84" fmla="*/ 8400 w 10833"/>
              <a:gd name="T85" fmla="*/ 268 h 4000"/>
              <a:gd name="T86" fmla="*/ 8600 w 10833"/>
              <a:gd name="T87" fmla="*/ 121 h 4000"/>
              <a:gd name="T88" fmla="*/ 8800 w 10833"/>
              <a:gd name="T89" fmla="*/ 30 h 4000"/>
              <a:gd name="T90" fmla="*/ 9000 w 10833"/>
              <a:gd name="T91" fmla="*/ 0 h 4000"/>
              <a:gd name="T92" fmla="*/ 9200 w 10833"/>
              <a:gd name="T93" fmla="*/ 30 h 4000"/>
              <a:gd name="T94" fmla="*/ 9400 w 10833"/>
              <a:gd name="T95" fmla="*/ 120 h 4000"/>
              <a:gd name="T96" fmla="*/ 9600 w 10833"/>
              <a:gd name="T97" fmla="*/ 268 h 4000"/>
              <a:gd name="T98" fmla="*/ 9800 w 10833"/>
              <a:gd name="T99" fmla="*/ 468 h 4000"/>
              <a:gd name="T100" fmla="*/ 10000 w 10833"/>
              <a:gd name="T101" fmla="*/ 714 h 4000"/>
              <a:gd name="T102" fmla="*/ 10200 w 10833"/>
              <a:gd name="T103" fmla="*/ 1000 h 4000"/>
              <a:gd name="T104" fmla="*/ 10400 w 10833"/>
              <a:gd name="T105" fmla="*/ 1315 h 4000"/>
              <a:gd name="T106" fmla="*/ 10600 w 10833"/>
              <a:gd name="T107" fmla="*/ 1652 h 4000"/>
              <a:gd name="T108" fmla="*/ 10800 w 10833"/>
              <a:gd name="T109" fmla="*/ 1999 h 4000"/>
              <a:gd name="T110" fmla="*/ 10800 w 10833"/>
              <a:gd name="T111" fmla="*/ 1999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33" h="4000">
                <a:moveTo>
                  <a:pt x="0" y="2000"/>
                </a:moveTo>
                <a:cubicBezTo>
                  <a:pt x="66" y="1883"/>
                  <a:pt x="133" y="1767"/>
                  <a:pt x="200" y="1653"/>
                </a:cubicBezTo>
                <a:cubicBezTo>
                  <a:pt x="267" y="1539"/>
                  <a:pt x="333" y="1425"/>
                  <a:pt x="400" y="1316"/>
                </a:cubicBezTo>
                <a:cubicBezTo>
                  <a:pt x="467" y="1207"/>
                  <a:pt x="533" y="1100"/>
                  <a:pt x="600" y="1000"/>
                </a:cubicBezTo>
                <a:cubicBezTo>
                  <a:pt x="667" y="900"/>
                  <a:pt x="733" y="803"/>
                  <a:pt x="800" y="714"/>
                </a:cubicBezTo>
                <a:cubicBezTo>
                  <a:pt x="867" y="625"/>
                  <a:pt x="933" y="542"/>
                  <a:pt x="1000" y="468"/>
                </a:cubicBezTo>
                <a:cubicBezTo>
                  <a:pt x="1067" y="394"/>
                  <a:pt x="1133" y="326"/>
                  <a:pt x="1200" y="268"/>
                </a:cubicBezTo>
                <a:cubicBezTo>
                  <a:pt x="1267" y="210"/>
                  <a:pt x="1333" y="161"/>
                  <a:pt x="1400" y="121"/>
                </a:cubicBezTo>
                <a:cubicBezTo>
                  <a:pt x="1467" y="81"/>
                  <a:pt x="1533" y="50"/>
                  <a:pt x="1600" y="30"/>
                </a:cubicBezTo>
                <a:cubicBezTo>
                  <a:pt x="1667" y="10"/>
                  <a:pt x="1733" y="0"/>
                  <a:pt x="1800" y="0"/>
                </a:cubicBezTo>
                <a:cubicBezTo>
                  <a:pt x="1867" y="0"/>
                  <a:pt x="1933" y="10"/>
                  <a:pt x="2000" y="30"/>
                </a:cubicBezTo>
                <a:cubicBezTo>
                  <a:pt x="2067" y="50"/>
                  <a:pt x="2133" y="81"/>
                  <a:pt x="2200" y="121"/>
                </a:cubicBezTo>
                <a:cubicBezTo>
                  <a:pt x="2267" y="161"/>
                  <a:pt x="2333" y="210"/>
                  <a:pt x="2400" y="268"/>
                </a:cubicBezTo>
                <a:cubicBezTo>
                  <a:pt x="2467" y="326"/>
                  <a:pt x="2533" y="394"/>
                  <a:pt x="2600" y="468"/>
                </a:cubicBezTo>
                <a:cubicBezTo>
                  <a:pt x="2667" y="542"/>
                  <a:pt x="2733" y="625"/>
                  <a:pt x="2800" y="714"/>
                </a:cubicBezTo>
                <a:cubicBezTo>
                  <a:pt x="2867" y="803"/>
                  <a:pt x="2933" y="900"/>
                  <a:pt x="3000" y="1000"/>
                </a:cubicBezTo>
                <a:cubicBezTo>
                  <a:pt x="3067" y="1100"/>
                  <a:pt x="3133" y="1207"/>
                  <a:pt x="3200" y="1316"/>
                </a:cubicBezTo>
                <a:cubicBezTo>
                  <a:pt x="3267" y="1425"/>
                  <a:pt x="3333" y="1539"/>
                  <a:pt x="3400" y="1653"/>
                </a:cubicBezTo>
                <a:cubicBezTo>
                  <a:pt x="3467" y="1767"/>
                  <a:pt x="3533" y="1884"/>
                  <a:pt x="3600" y="2000"/>
                </a:cubicBezTo>
                <a:cubicBezTo>
                  <a:pt x="3667" y="2116"/>
                  <a:pt x="3733" y="2233"/>
                  <a:pt x="3800" y="2347"/>
                </a:cubicBezTo>
                <a:cubicBezTo>
                  <a:pt x="3867" y="2461"/>
                  <a:pt x="3933" y="2575"/>
                  <a:pt x="4000" y="2684"/>
                </a:cubicBezTo>
                <a:cubicBezTo>
                  <a:pt x="4067" y="2793"/>
                  <a:pt x="4133" y="2900"/>
                  <a:pt x="4200" y="3000"/>
                </a:cubicBezTo>
                <a:cubicBezTo>
                  <a:pt x="4267" y="3100"/>
                  <a:pt x="4333" y="3196"/>
                  <a:pt x="4400" y="3285"/>
                </a:cubicBezTo>
                <a:cubicBezTo>
                  <a:pt x="4467" y="3374"/>
                  <a:pt x="4533" y="3458"/>
                  <a:pt x="4600" y="3532"/>
                </a:cubicBezTo>
                <a:cubicBezTo>
                  <a:pt x="4667" y="3606"/>
                  <a:pt x="4733" y="3674"/>
                  <a:pt x="4800" y="3732"/>
                </a:cubicBezTo>
                <a:cubicBezTo>
                  <a:pt x="4867" y="3790"/>
                  <a:pt x="4933" y="3839"/>
                  <a:pt x="5000" y="3879"/>
                </a:cubicBezTo>
                <a:cubicBezTo>
                  <a:pt x="5067" y="3919"/>
                  <a:pt x="5133" y="3950"/>
                  <a:pt x="5200" y="3970"/>
                </a:cubicBezTo>
                <a:cubicBezTo>
                  <a:pt x="5267" y="3990"/>
                  <a:pt x="5333" y="4000"/>
                  <a:pt x="5400" y="4000"/>
                </a:cubicBezTo>
                <a:cubicBezTo>
                  <a:pt x="5467" y="4000"/>
                  <a:pt x="5533" y="3990"/>
                  <a:pt x="5600" y="3970"/>
                </a:cubicBezTo>
                <a:cubicBezTo>
                  <a:pt x="5667" y="3950"/>
                  <a:pt x="5733" y="3919"/>
                  <a:pt x="5800" y="3879"/>
                </a:cubicBezTo>
                <a:cubicBezTo>
                  <a:pt x="5867" y="3839"/>
                  <a:pt x="5933" y="3790"/>
                  <a:pt x="6000" y="3732"/>
                </a:cubicBezTo>
                <a:cubicBezTo>
                  <a:pt x="6067" y="3674"/>
                  <a:pt x="6133" y="3606"/>
                  <a:pt x="6200" y="3532"/>
                </a:cubicBezTo>
                <a:cubicBezTo>
                  <a:pt x="6267" y="3458"/>
                  <a:pt x="6333" y="3375"/>
                  <a:pt x="6400" y="3286"/>
                </a:cubicBezTo>
                <a:cubicBezTo>
                  <a:pt x="6467" y="3197"/>
                  <a:pt x="6533" y="3100"/>
                  <a:pt x="6600" y="3000"/>
                </a:cubicBezTo>
                <a:cubicBezTo>
                  <a:pt x="6667" y="2900"/>
                  <a:pt x="6733" y="2793"/>
                  <a:pt x="6800" y="2684"/>
                </a:cubicBezTo>
                <a:cubicBezTo>
                  <a:pt x="6867" y="2575"/>
                  <a:pt x="6933" y="2462"/>
                  <a:pt x="7000" y="2348"/>
                </a:cubicBezTo>
                <a:cubicBezTo>
                  <a:pt x="7067" y="2234"/>
                  <a:pt x="7133" y="2116"/>
                  <a:pt x="7200" y="2000"/>
                </a:cubicBezTo>
                <a:cubicBezTo>
                  <a:pt x="7267" y="1884"/>
                  <a:pt x="7333" y="1767"/>
                  <a:pt x="7400" y="1653"/>
                </a:cubicBezTo>
                <a:cubicBezTo>
                  <a:pt x="7467" y="1539"/>
                  <a:pt x="7533" y="1425"/>
                  <a:pt x="7600" y="1316"/>
                </a:cubicBezTo>
                <a:cubicBezTo>
                  <a:pt x="7667" y="1207"/>
                  <a:pt x="7733" y="1100"/>
                  <a:pt x="7800" y="1000"/>
                </a:cubicBezTo>
                <a:cubicBezTo>
                  <a:pt x="7867" y="900"/>
                  <a:pt x="7933" y="804"/>
                  <a:pt x="8000" y="715"/>
                </a:cubicBezTo>
                <a:cubicBezTo>
                  <a:pt x="8067" y="626"/>
                  <a:pt x="8133" y="542"/>
                  <a:pt x="8200" y="468"/>
                </a:cubicBezTo>
                <a:cubicBezTo>
                  <a:pt x="8267" y="394"/>
                  <a:pt x="8333" y="326"/>
                  <a:pt x="8400" y="268"/>
                </a:cubicBezTo>
                <a:cubicBezTo>
                  <a:pt x="8467" y="210"/>
                  <a:pt x="8533" y="161"/>
                  <a:pt x="8600" y="121"/>
                </a:cubicBezTo>
                <a:cubicBezTo>
                  <a:pt x="8667" y="81"/>
                  <a:pt x="8733" y="50"/>
                  <a:pt x="8800" y="30"/>
                </a:cubicBezTo>
                <a:cubicBezTo>
                  <a:pt x="8867" y="10"/>
                  <a:pt x="8933" y="0"/>
                  <a:pt x="9000" y="0"/>
                </a:cubicBezTo>
                <a:cubicBezTo>
                  <a:pt x="9067" y="0"/>
                  <a:pt x="9133" y="10"/>
                  <a:pt x="9200" y="30"/>
                </a:cubicBezTo>
                <a:cubicBezTo>
                  <a:pt x="9267" y="50"/>
                  <a:pt x="9333" y="80"/>
                  <a:pt x="9400" y="120"/>
                </a:cubicBezTo>
                <a:cubicBezTo>
                  <a:pt x="9467" y="160"/>
                  <a:pt x="9533" y="210"/>
                  <a:pt x="9600" y="268"/>
                </a:cubicBezTo>
                <a:cubicBezTo>
                  <a:pt x="9667" y="326"/>
                  <a:pt x="9733" y="394"/>
                  <a:pt x="9800" y="468"/>
                </a:cubicBezTo>
                <a:cubicBezTo>
                  <a:pt x="9867" y="542"/>
                  <a:pt x="9933" y="625"/>
                  <a:pt x="10000" y="714"/>
                </a:cubicBezTo>
                <a:cubicBezTo>
                  <a:pt x="10067" y="803"/>
                  <a:pt x="10133" y="900"/>
                  <a:pt x="10200" y="1000"/>
                </a:cubicBezTo>
                <a:cubicBezTo>
                  <a:pt x="10267" y="1100"/>
                  <a:pt x="10333" y="1206"/>
                  <a:pt x="10400" y="1315"/>
                </a:cubicBezTo>
                <a:cubicBezTo>
                  <a:pt x="10467" y="1424"/>
                  <a:pt x="10533" y="1538"/>
                  <a:pt x="10600" y="1652"/>
                </a:cubicBezTo>
                <a:cubicBezTo>
                  <a:pt x="10667" y="1766"/>
                  <a:pt x="10767" y="1941"/>
                  <a:pt x="10800" y="1999"/>
                </a:cubicBezTo>
                <a:cubicBezTo>
                  <a:pt x="10833" y="2057"/>
                  <a:pt x="10816" y="2028"/>
                  <a:pt x="10800" y="1999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57" tIns="54429" rIns="108857" bIns="54429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V="1">
            <a:off x="7554083" y="5222500"/>
            <a:ext cx="3100414" cy="38109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6387193" y="5014486"/>
            <a:ext cx="1154185" cy="4573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/>
          <a:lstStyle/>
          <a:p>
            <a:pPr algn="just" eaLnBrk="0" hangingPunct="0"/>
            <a:r>
              <a:rPr lang="en-US" altLang="zh-CN" sz="3300" dirty="0">
                <a:ea typeface="黑体" panose="02010609060101010101" pitchFamily="49" charset="-122"/>
              </a:rPr>
              <a:t>200</a:t>
            </a:r>
            <a:endParaRPr lang="en-US" altLang="zh-CN" sz="3300" dirty="0">
              <a:ea typeface="黑体" panose="02010609060101010101" pitchFamily="49" charset="-122"/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906462" y="5951328"/>
            <a:ext cx="1537500" cy="3842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/>
          <a:lstStyle/>
          <a:p>
            <a:pPr algn="just" eaLnBrk="0" hangingPunct="0"/>
            <a:r>
              <a:rPr lang="zh-CN" altLang="en-US" sz="3300" dirty="0">
                <a:ea typeface="黑体" panose="02010609060101010101" pitchFamily="49" charset="-122"/>
              </a:rPr>
              <a:t>－</a:t>
            </a:r>
            <a:r>
              <a:rPr lang="en-US" altLang="zh-CN" sz="3300" dirty="0">
                <a:ea typeface="黑体" panose="02010609060101010101" pitchFamily="49" charset="-122"/>
              </a:rPr>
              <a:t>200</a:t>
            </a:r>
            <a:endParaRPr lang="en-US" altLang="zh-CN" sz="3300" dirty="0">
              <a:ea typeface="黑体" panose="02010609060101010101" pitchFamily="49" charset="-122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8598143" y="5783017"/>
            <a:ext cx="497676" cy="40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7" tIns="54429" rIns="108857" bIns="54429"/>
          <a:lstStyle/>
          <a:p>
            <a:pPr algn="just" eaLnBrk="0" hangingPunct="0"/>
            <a:r>
              <a:rPr lang="en-US" altLang="zh-CN" sz="2400" dirty="0">
                <a:ea typeface="黑体" panose="02010609060101010101" pitchFamily="49" charset="-122"/>
              </a:rPr>
              <a:t>2</a:t>
            </a:r>
            <a:endParaRPr lang="en-US" altLang="zh-CN" sz="2400" dirty="0">
              <a:ea typeface="黑体" panose="02010609060101010101" pitchFamily="49" charset="-122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2543780" y="1307319"/>
            <a:ext cx="2210951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FF0000"/>
                </a:solidFill>
                <a:ea typeface="黑体" panose="02010609060101010101" pitchFamily="49" charset="-122"/>
              </a:rPr>
              <a:t>0.25</a:t>
            </a:r>
            <a:endParaRPr lang="en-US" altLang="zh-CN" sz="4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6188122" y="2125643"/>
            <a:ext cx="1552324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FF0000"/>
                </a:solidFill>
                <a:ea typeface="黑体" panose="02010609060101010101" pitchFamily="49" charset="-122"/>
              </a:rPr>
              <a:t>200</a:t>
            </a:r>
            <a:endParaRPr lang="en-US" altLang="zh-CN" sz="4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98668" name="Object 12"/>
          <p:cNvGraphicFramePr>
            <a:graphicFrameLocks noChangeAspect="1"/>
          </p:cNvGraphicFramePr>
          <p:nvPr/>
        </p:nvGraphicFramePr>
        <p:xfrm>
          <a:off x="923599" y="4345994"/>
          <a:ext cx="1730218" cy="66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公式" r:id="rId1" imgW="558800" imgH="292100" progId="Equation.3">
                  <p:embed/>
                </p:oleObj>
              </mc:Choice>
              <mc:Fallback>
                <p:oleObj name="公式" r:id="rId1" imgW="558800" imgH="292100" progId="Equation.3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3599" y="4345994"/>
                        <a:ext cx="1730218" cy="6684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7636677" y="4558768"/>
            <a:ext cx="1249484" cy="6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dirty="0">
                <a:ea typeface="黑体" panose="02010609060101010101" pitchFamily="49" charset="-122"/>
              </a:rPr>
              <a:t>u</a:t>
            </a:r>
            <a:r>
              <a:rPr lang="en-US" altLang="zh-CN" sz="2900" dirty="0">
                <a:ea typeface="黑体" panose="02010609060101010101" pitchFamily="49" charset="-122"/>
              </a:rPr>
              <a:t>/v</a:t>
            </a:r>
            <a:endParaRPr lang="en-US" altLang="zh-CN" sz="2900" dirty="0">
              <a:ea typeface="黑体" panose="02010609060101010101" pitchFamily="49" charset="-122"/>
            </a:endParaRPr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11480427" y="5709975"/>
            <a:ext cx="864050" cy="5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900" dirty="0">
                <a:ea typeface="黑体" panose="02010609060101010101" pitchFamily="49" charset="-122"/>
              </a:rPr>
              <a:t>t/s</a:t>
            </a:r>
            <a:endParaRPr lang="en-US" altLang="zh-CN" sz="2900" dirty="0">
              <a:ea typeface="黑体" panose="02010609060101010101" pitchFamily="49" charset="-122"/>
            </a:endParaRPr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>
            <a:off x="7541376" y="6313362"/>
            <a:ext cx="192081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8857" tIns="54429" rIns="108857" bIns="54429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Picture 3" descr="C:\Users\jj\Desktop\Pictures\图片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3" y="-15360"/>
            <a:ext cx="2950082" cy="6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/>
      <p:bldP spid="1986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 bwMode="auto">
          <a:xfrm>
            <a:off x="6513" y="694736"/>
            <a:ext cx="12191837" cy="4715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004" name="Rectangle 68"/>
          <p:cNvSpPr>
            <a:spLocks noChangeArrowheads="1"/>
          </p:cNvSpPr>
          <p:nvPr/>
        </p:nvSpPr>
        <p:spPr bwMode="auto">
          <a:xfrm>
            <a:off x="473553" y="707286"/>
            <a:ext cx="3999179" cy="454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7142" tIns="55714" rIns="107142" bIns="55714" anchor="ctr">
            <a:spAutoFit/>
          </a:bodyPr>
          <a:lstStyle/>
          <a:p>
            <a:pPr>
              <a:tabLst>
                <a:tab pos="2720975" algn="l"/>
              </a:tabLst>
            </a:pPr>
            <a:r>
              <a:rPr lang="en-US" altLang="zh-CN" sz="3200" dirty="0"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ea typeface="黑体" panose="02010609060101010101" pitchFamily="49" charset="-122"/>
              </a:rPr>
              <a:t>．如图所示的</a:t>
            </a:r>
            <a:r>
              <a:rPr lang="en-US" altLang="zh-CN" sz="3200" dirty="0">
                <a:ea typeface="黑体" panose="02010609060101010101" pitchFamily="49" charset="-122"/>
              </a:rPr>
              <a:t>(a)</a:t>
            </a:r>
            <a:r>
              <a:rPr lang="zh-CN" altLang="en-US" sz="3200" dirty="0">
                <a:ea typeface="黑体" panose="02010609060101010101" pitchFamily="49" charset="-122"/>
              </a:rPr>
              <a:t>、</a:t>
            </a:r>
            <a:r>
              <a:rPr lang="en-US" altLang="zh-CN" sz="3200" dirty="0">
                <a:ea typeface="黑体" panose="02010609060101010101" pitchFamily="49" charset="-122"/>
              </a:rPr>
              <a:t>(b)</a:t>
            </a:r>
            <a:r>
              <a:rPr lang="zh-CN" altLang="en-US" sz="3200" dirty="0">
                <a:ea typeface="黑体" panose="02010609060101010101" pitchFamily="49" charset="-122"/>
              </a:rPr>
              <a:t>两图分别表示两个交变电压，比较这两个交变电压，它们具有共同的</a:t>
            </a:r>
            <a:r>
              <a:rPr lang="en-US" altLang="zh-CN" sz="3200" dirty="0">
                <a:ea typeface="黑体" panose="02010609060101010101" pitchFamily="49" charset="-122"/>
              </a:rPr>
              <a:t>(</a:t>
            </a:r>
            <a:r>
              <a:rPr lang="zh-CN" altLang="en-US" sz="3200" dirty="0">
                <a:ea typeface="黑体" panose="02010609060101010101" pitchFamily="49" charset="-122"/>
              </a:rPr>
              <a:t>　　</a:t>
            </a:r>
            <a:r>
              <a:rPr lang="en-US" altLang="zh-CN" sz="3200" dirty="0">
                <a:ea typeface="黑体" panose="02010609060101010101" pitchFamily="49" charset="-122"/>
              </a:rPr>
              <a:t>)</a:t>
            </a:r>
            <a:r>
              <a:rPr lang="zh-CN" altLang="en-US" sz="3200" dirty="0">
                <a:ea typeface="黑体" panose="02010609060101010101" pitchFamily="49" charset="-122"/>
              </a:rPr>
              <a:t>．</a:t>
            </a:r>
            <a:endParaRPr lang="zh-CN" altLang="en-US" sz="3200" dirty="0">
              <a:ea typeface="黑体" panose="02010609060101010101" pitchFamily="49" charset="-122"/>
            </a:endParaRPr>
          </a:p>
          <a:p>
            <a:pPr>
              <a:tabLst>
                <a:tab pos="2720975" algn="l"/>
              </a:tabLst>
            </a:pPr>
            <a:r>
              <a:rPr lang="en-US" altLang="zh-CN" sz="3200" dirty="0">
                <a:ea typeface="黑体" panose="02010609060101010101" pitchFamily="49" charset="-122"/>
              </a:rPr>
              <a:t>A</a:t>
            </a:r>
            <a:r>
              <a:rPr lang="zh-CN" altLang="en-US" sz="3200" dirty="0">
                <a:ea typeface="黑体" panose="02010609060101010101" pitchFamily="49" charset="-122"/>
              </a:rPr>
              <a:t>．有效值  	</a:t>
            </a:r>
            <a:endParaRPr lang="zh-CN" altLang="en-US" sz="3200" dirty="0">
              <a:ea typeface="黑体" panose="02010609060101010101" pitchFamily="49" charset="-122"/>
            </a:endParaRPr>
          </a:p>
          <a:p>
            <a:pPr>
              <a:tabLst>
                <a:tab pos="2720975" algn="l"/>
              </a:tabLst>
            </a:pPr>
            <a:r>
              <a:rPr lang="en-US" altLang="zh-CN" sz="3200" dirty="0">
                <a:ea typeface="黑体" panose="02010609060101010101" pitchFamily="49" charset="-122"/>
              </a:rPr>
              <a:t>B</a:t>
            </a:r>
            <a:r>
              <a:rPr lang="zh-CN" altLang="en-US" sz="3200" dirty="0">
                <a:ea typeface="黑体" panose="02010609060101010101" pitchFamily="49" charset="-122"/>
              </a:rPr>
              <a:t>．频率　　　</a:t>
            </a:r>
            <a:endParaRPr lang="zh-CN" altLang="en-US" sz="3200" dirty="0">
              <a:ea typeface="黑体" panose="02010609060101010101" pitchFamily="49" charset="-122"/>
            </a:endParaRPr>
          </a:p>
          <a:p>
            <a:pPr>
              <a:tabLst>
                <a:tab pos="2720975" algn="l"/>
              </a:tabLst>
            </a:pPr>
            <a:r>
              <a:rPr lang="en-US" altLang="zh-CN" sz="3200" dirty="0">
                <a:ea typeface="黑体" panose="02010609060101010101" pitchFamily="49" charset="-122"/>
              </a:rPr>
              <a:t>C</a:t>
            </a:r>
            <a:r>
              <a:rPr lang="zh-CN" altLang="en-US" sz="3200" dirty="0">
                <a:ea typeface="黑体" panose="02010609060101010101" pitchFamily="49" charset="-122"/>
              </a:rPr>
              <a:t>．最大值  	</a:t>
            </a:r>
            <a:endParaRPr lang="zh-CN" altLang="en-US" sz="3200" dirty="0">
              <a:ea typeface="黑体" panose="02010609060101010101" pitchFamily="49" charset="-122"/>
            </a:endParaRPr>
          </a:p>
          <a:p>
            <a:pPr>
              <a:tabLst>
                <a:tab pos="2720975" algn="l"/>
              </a:tabLst>
            </a:pPr>
            <a:r>
              <a:rPr lang="en-US" altLang="zh-CN" sz="3200" dirty="0">
                <a:ea typeface="黑体" panose="02010609060101010101" pitchFamily="49" charset="-122"/>
              </a:rPr>
              <a:t>D</a:t>
            </a:r>
            <a:r>
              <a:rPr lang="zh-CN" altLang="en-US" sz="3200" dirty="0">
                <a:ea typeface="黑体" panose="02010609060101010101" pitchFamily="49" charset="-122"/>
              </a:rPr>
              <a:t>．均不一样</a:t>
            </a:r>
            <a:endParaRPr lang="zh-CN" altLang="en-US" sz="3200" dirty="0">
              <a:ea typeface="黑体" panose="02010609060101010101" pitchFamily="49" charset="-122"/>
            </a:endParaRP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8115291" y="1930864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7962812" y="1511667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5958" name="Rectangle 22"/>
          <p:cNvSpPr>
            <a:spLocks noChangeArrowheads="1"/>
          </p:cNvSpPr>
          <p:nvPr/>
        </p:nvSpPr>
        <p:spPr bwMode="auto">
          <a:xfrm>
            <a:off x="7352894" y="965443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7014051" y="1295717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41" name="Picture 53" descr="20090204_845682aa92221a984601cPafxQxIgou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3" y="3772211"/>
            <a:ext cx="609918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4" descr="20090204_1e54d7448d02811bc9149qm7EO6243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5" y="3484809"/>
            <a:ext cx="383317" cy="2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4" descr="20090204_1e54d7448d02811bc9149qm7EO6243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2" y="4914341"/>
            <a:ext cx="383317" cy="2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003" name="Rectangle 67"/>
          <p:cNvSpPr>
            <a:spLocks noChangeArrowheads="1"/>
          </p:cNvSpPr>
          <p:nvPr/>
        </p:nvSpPr>
        <p:spPr bwMode="auto">
          <a:xfrm>
            <a:off x="7638794" y="-693879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296002" name="Picture 66" descr="E:\..\人教物理选修3-2\人教物理选修3-2\W306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97" y="973519"/>
            <a:ext cx="7623969" cy="26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3" descr="20090204_845682aa92221a984601cPafxQxIgou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7" y="4229517"/>
            <a:ext cx="609918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014" name="Text Box 78"/>
          <p:cNvSpPr txBox="1">
            <a:spLocks noChangeArrowheads="1"/>
          </p:cNvSpPr>
          <p:nvPr/>
        </p:nvSpPr>
        <p:spPr bwMode="auto">
          <a:xfrm>
            <a:off x="2633791" y="3641140"/>
            <a:ext cx="2338017" cy="604959"/>
          </a:xfrm>
          <a:prstGeom prst="rect">
            <a:avLst/>
          </a:prstGeom>
          <a:noFill/>
          <a:ln w="2857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7142" tIns="55714" rIns="107142" bIns="5571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1D1DFF"/>
                </a:solidFill>
                <a:ea typeface="黑体" panose="02010609060101010101" pitchFamily="49" charset="-122"/>
              </a:rPr>
              <a:t>周期一样</a:t>
            </a:r>
            <a:endParaRPr lang="zh-CN" altLang="en-US" sz="3200" dirty="0">
              <a:solidFill>
                <a:srgbClr val="1D1DFF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296017" name="Object 81"/>
          <p:cNvGraphicFramePr>
            <a:graphicFrameLocks noGrp="1" noChangeAspect="1"/>
          </p:cNvGraphicFramePr>
          <p:nvPr>
            <p:ph/>
          </p:nvPr>
        </p:nvGraphicFramePr>
        <p:xfrm>
          <a:off x="74613" y="5410200"/>
          <a:ext cx="107362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5" imgW="9182100" imgH="1612900" progId="Word.Document.8">
                  <p:embed/>
                </p:oleObj>
              </mc:Choice>
              <mc:Fallback>
                <p:oleObj name="Document" r:id="rId5" imgW="9182100" imgH="1612900" progId="Word.Document.8">
                  <p:embed/>
                  <p:pic>
                    <p:nvPicPr>
                      <p:cNvPr id="0" name="图片 1331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13" y="5410200"/>
                        <a:ext cx="10736262" cy="1885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" name="Picture 3" descr="C:\Users\jj\Desktop\Pictures\图片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3" y="-15360"/>
            <a:ext cx="2950082" cy="6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0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6513" y="694739"/>
            <a:ext cx="12183218" cy="2935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73" name="Rectangle 13"/>
          <p:cNvSpPr>
            <a:spLocks noChangeArrowheads="1"/>
          </p:cNvSpPr>
          <p:nvPr/>
        </p:nvSpPr>
        <p:spPr bwMode="auto">
          <a:xfrm>
            <a:off x="7759506" y="1483990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7115704" y="963166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83" name="Rectangle 23"/>
          <p:cNvSpPr>
            <a:spLocks noChangeArrowheads="1"/>
          </p:cNvSpPr>
          <p:nvPr/>
        </p:nvSpPr>
        <p:spPr bwMode="auto">
          <a:xfrm>
            <a:off x="6709094" y="1344258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14671904" y="378831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7025" name="Rectangle 65"/>
          <p:cNvSpPr>
            <a:spLocks noChangeArrowheads="1"/>
          </p:cNvSpPr>
          <p:nvPr/>
        </p:nvSpPr>
        <p:spPr bwMode="auto">
          <a:xfrm>
            <a:off x="17774436" y="3373549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97030" name="Rectangle 70"/>
          <p:cNvSpPr>
            <a:spLocks noChangeArrowheads="1"/>
          </p:cNvSpPr>
          <p:nvPr/>
        </p:nvSpPr>
        <p:spPr bwMode="auto">
          <a:xfrm>
            <a:off x="6603204" y="77136"/>
            <a:ext cx="216441" cy="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142" tIns="55714" rIns="107142" bIns="55714" anchor="ctr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297029" name="Picture 69" descr="E:\..\人教物理选修3-2\人教物理选修3-2\181.TIF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27" y="838398"/>
            <a:ext cx="5476551" cy="26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1" name="Rectangle 71"/>
          <p:cNvSpPr>
            <a:spLocks noChangeArrowheads="1"/>
          </p:cNvSpPr>
          <p:nvPr/>
        </p:nvSpPr>
        <p:spPr bwMode="auto">
          <a:xfrm>
            <a:off x="401048" y="832751"/>
            <a:ext cx="5293085" cy="260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7142" tIns="55714" rIns="107142" bIns="55714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2720975" algn="l"/>
              </a:tabLst>
            </a:pPr>
            <a:r>
              <a:rPr lang="en-US" altLang="zh-CN" sz="3600" dirty="0">
                <a:ea typeface="黑体" panose="02010609060101010101" pitchFamily="49" charset="-122"/>
              </a:rPr>
              <a:t>4</a:t>
            </a:r>
            <a:r>
              <a:rPr lang="zh-CN" altLang="en-US" sz="3600" dirty="0">
                <a:ea typeface="黑体" panose="02010609060101010101" pitchFamily="49" charset="-122"/>
              </a:rPr>
              <a:t>．如图所示，是一交变电流随时间变化的图象，求此交变电流的</a:t>
            </a: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有效值</a:t>
            </a:r>
            <a:r>
              <a:rPr lang="zh-CN" altLang="en-US" sz="3600" dirty="0">
                <a:ea typeface="黑体" panose="02010609060101010101" pitchFamily="49" charset="-122"/>
              </a:rPr>
              <a:t>．</a:t>
            </a:r>
            <a:endParaRPr lang="zh-CN" altLang="en-US" sz="3600" dirty="0">
              <a:ea typeface="黑体" panose="02010609060101010101" pitchFamily="49" charset="-122"/>
            </a:endParaRPr>
          </a:p>
        </p:txBody>
      </p:sp>
      <p:graphicFrame>
        <p:nvGraphicFramePr>
          <p:cNvPr id="297032" name="Object 72"/>
          <p:cNvGraphicFramePr>
            <a:graphicFrameLocks noGrp="1" noChangeAspect="1"/>
          </p:cNvGraphicFramePr>
          <p:nvPr>
            <p:ph sz="half" idx="1"/>
          </p:nvPr>
        </p:nvGraphicFramePr>
        <p:xfrm>
          <a:off x="840613" y="3858444"/>
          <a:ext cx="10313827" cy="128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文档" r:id="rId3" imgW="8161020" imgH="1012825" progId="Word.Document.8">
                  <p:embed/>
                </p:oleObj>
              </mc:Choice>
              <mc:Fallback>
                <p:oleObj name="文档" r:id="rId3" imgW="8161020" imgH="1012825" progId="Word.Document.8">
                  <p:embed/>
                  <p:pic>
                    <p:nvPicPr>
                      <p:cNvPr id="0" name="图片 14336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613" y="3858444"/>
                        <a:ext cx="10313827" cy="128175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4" name="Object 7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6738" y="5319713"/>
          <a:ext cx="97520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文档" r:id="rId5" imgW="7260590" imgH="493395" progId="Word.Document.8">
                  <p:embed/>
                </p:oleObj>
              </mc:Choice>
              <mc:Fallback>
                <p:oleObj name="文档" r:id="rId5" imgW="7260590" imgH="493395" progId="Word.Document.8">
                  <p:embed/>
                  <p:pic>
                    <p:nvPicPr>
                      <p:cNvPr id="0" name="图片 14337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738" y="5319713"/>
                        <a:ext cx="9752012" cy="665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7" name="Object 7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9113" y="5961063"/>
          <a:ext cx="80772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文档" r:id="rId7" imgW="5332095" imgH="394970" progId="Word.Document.8">
                  <p:embed/>
                </p:oleObj>
              </mc:Choice>
              <mc:Fallback>
                <p:oleObj name="文档" r:id="rId7" imgW="5332095" imgH="394970" progId="Word.Document.8">
                  <p:embed/>
                  <p:pic>
                    <p:nvPicPr>
                      <p:cNvPr id="0" name="图片 14338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113" y="5961063"/>
                        <a:ext cx="8077200" cy="601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Picture 3" descr="C:\Users\jj\Desktop\Pictures\图片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3" y="-15360"/>
            <a:ext cx="2950082" cy="6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52400"/>
            <a:ext cx="12299950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83741" y="1899624"/>
            <a:ext cx="7695856" cy="1938958"/>
          </a:xfrm>
          <a:prstGeom prst="rect">
            <a:avLst/>
          </a:prstGeom>
          <a:noFill/>
        </p:spPr>
        <p:txBody>
          <a:bodyPr lIns="91408" tIns="45703" rIns="91408" bIns="45703">
            <a:spAutoFit/>
            <a:scene3d>
              <a:camera prst="orthographicFront">
                <a:rot lat="1800000" lon="0" rev="600000"/>
              </a:camera>
              <a:lightRig rig="glow" dir="t"/>
            </a:scene3d>
            <a:sp3d prstMaterial="matte"/>
          </a:bodyPr>
          <a:lstStyle/>
          <a:p>
            <a:pPr algn="ctr">
              <a:defRPr/>
            </a:pPr>
            <a:r>
              <a:rPr lang="zh-CN" altLang="en-US" sz="12000" dirty="0">
                <a:ln w="31550" cmpd="sng">
                  <a:solidFill>
                    <a:srgbClr val="99CC0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41275" dir="12000000" algn="tl" rotWithShape="0">
                    <a:srgbClr val="000000">
                      <a:alpha val="90000"/>
                    </a:srgbClr>
                  </a:outerShdw>
                  <a:reflection endPos="20000" dir="5400000" sy="-100000" algn="bl" rotWithShape="0"/>
                </a:effectLst>
                <a:ea typeface="黑体" panose="02010609060101010101" pitchFamily="49" charset="-122"/>
              </a:rPr>
              <a:t>谢谢</a:t>
            </a:r>
            <a:r>
              <a:rPr lang="en-US" altLang="zh-CN" sz="12000" dirty="0">
                <a:ln w="31550" cmpd="sng">
                  <a:solidFill>
                    <a:srgbClr val="99CC0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41275" dir="12000000" algn="tl" rotWithShape="0">
                    <a:srgbClr val="000000">
                      <a:alpha val="90000"/>
                    </a:srgbClr>
                  </a:outerShdw>
                  <a:reflection endPos="20000" dir="5400000" sy="-100000" algn="bl" rotWithShape="0"/>
                </a:effectLst>
                <a:ea typeface="黑体" panose="02010609060101010101" pitchFamily="49" charset="-122"/>
              </a:rPr>
              <a:t>!</a:t>
            </a:r>
            <a:endParaRPr lang="zh-CN" altLang="en-US" sz="12000" dirty="0">
              <a:ln w="31550" cmpd="sng">
                <a:solidFill>
                  <a:srgbClr val="99CC00"/>
                </a:solidFill>
                <a:prstDash val="solid"/>
                <a:bevel/>
              </a:ln>
              <a:solidFill>
                <a:srgbClr val="FFFFFF"/>
              </a:solidFill>
              <a:effectLst>
                <a:outerShdw blurRad="41275" dir="12000000" algn="tl" rotWithShape="0">
                  <a:srgbClr val="000000">
                    <a:alpha val="90000"/>
                  </a:srgbClr>
                </a:outerShdw>
                <a:reflection endPos="20000" dir="5400000" sy="-100000" algn="bl" rotWithShape="0"/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381198" y="2748987"/>
            <a:ext cx="11336419" cy="121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线圈在匀强磁场中绕垂直于磁场方向的轴匀速转动时，产生正弦交流电。 </a:t>
            </a:r>
            <a:endParaRPr lang="zh-CN" altLang="en-US" sz="3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541902" y="4734961"/>
            <a:ext cx="11336417" cy="177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跟磁场方向垂直的平面叫做中性面。这一位置穿过线圈的磁通量最大，磁通量变化率为零，线圈中无感应电动势。</a:t>
            </a:r>
            <a:endParaRPr lang="zh-CN" altLang="en-US" sz="3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541898" y="1809616"/>
            <a:ext cx="3651034" cy="7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lang="en-US" altLang="zh-CN" sz="4400" dirty="0">
                <a:ea typeface="黑体" panose="02010609060101010101" pitchFamily="49" charset="-122"/>
              </a:rPr>
              <a:t>1</a:t>
            </a:r>
            <a:r>
              <a:rPr lang="zh-CN" altLang="en-US" sz="4400" dirty="0">
                <a:ea typeface="黑体" panose="02010609060101010101" pitchFamily="49" charset="-122"/>
              </a:rPr>
              <a:t>、产生：</a:t>
            </a:r>
            <a:endParaRPr lang="zh-CN" altLang="en-US" sz="4400" dirty="0">
              <a:ea typeface="黑体" panose="02010609060101010101" pitchFamily="49" charset="-122"/>
            </a:endParaRP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510729" y="3978108"/>
            <a:ext cx="3331269" cy="78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en-US" altLang="zh-CN" sz="4400" dirty="0">
                <a:ea typeface="黑体" panose="02010609060101010101" pitchFamily="49" charset="-122"/>
              </a:rPr>
              <a:t>2</a:t>
            </a:r>
            <a:r>
              <a:rPr lang="zh-CN" altLang="en-US" sz="4400" dirty="0">
                <a:ea typeface="黑体" panose="02010609060101010101" pitchFamily="49" charset="-122"/>
              </a:rPr>
              <a:t>、中性面：</a:t>
            </a:r>
            <a:endParaRPr lang="zh-CN" altLang="en-US" sz="4400" dirty="0">
              <a:ea typeface="黑体" panose="02010609060101010101" pitchFamily="49" charset="-122"/>
            </a:endParaRP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233919" y="961013"/>
            <a:ext cx="11478309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en-US" altLang="zh-CN" sz="4800" dirty="0">
                <a:ea typeface="黑体" panose="02010609060101010101" pitchFamily="49" charset="-122"/>
              </a:rPr>
              <a:t>(</a:t>
            </a:r>
            <a:r>
              <a:rPr lang="zh-CN" altLang="en-US" sz="4800" dirty="0">
                <a:ea typeface="黑体" panose="02010609060101010101" pitchFamily="49" charset="-122"/>
              </a:rPr>
              <a:t>二</a:t>
            </a:r>
            <a:r>
              <a:rPr lang="en-US" altLang="zh-CN" sz="4800" dirty="0">
                <a:ea typeface="黑体" panose="02010609060101010101" pitchFamily="49" charset="-122"/>
              </a:rPr>
              <a:t>)</a:t>
            </a:r>
            <a:r>
              <a:rPr lang="zh-CN" altLang="en-US" sz="4800" dirty="0">
                <a:ea typeface="黑体" panose="02010609060101010101" pitchFamily="49" charset="-122"/>
              </a:rPr>
              <a:t>正弦交流电的产生及变化规律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复习回顾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allAtOnce"/>
      <p:bldP spid="187395" grpId="0"/>
      <p:bldP spid="187396" grpId="0"/>
      <p:bldP spid="1873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386185" y="549493"/>
            <a:ext cx="2951357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规律： 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3741214" y="1451691"/>
            <a:ext cx="11671025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瞬时值表达式：</a:t>
            </a:r>
            <a:r>
              <a:rPr lang="zh-CN" altLang="en-US" sz="36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从中性面开始计时</a:t>
            </a:r>
            <a:endParaRPr lang="zh-CN" altLang="en-US" sz="3600" dirty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3173852" y="5030466"/>
          <a:ext cx="5222543" cy="91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" imgW="18288000" imgH="5486400" progId="">
                  <p:embed/>
                </p:oleObj>
              </mc:Choice>
              <mc:Fallback>
                <p:oleObj name="Equation" r:id="rId1" imgW="18288000" imgH="54864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3852" y="5030466"/>
                        <a:ext cx="5222543" cy="91681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036664" y="5992468"/>
            <a:ext cx="1507052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电压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3173851" y="5992451"/>
          <a:ext cx="4952511" cy="84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20116800" imgH="5486400" progId="">
                  <p:embed/>
                </p:oleObj>
              </mc:Choice>
              <mc:Fallback>
                <p:oleObj name="Equation" r:id="rId3" imgW="20116800" imgH="5486400" progId="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3851" y="5992451"/>
                        <a:ext cx="4952511" cy="8411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3681412" y="2332041"/>
          <a:ext cx="434181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19812000" imgH="5486400" progId="">
                  <p:embed/>
                </p:oleObj>
              </mc:Choice>
              <mc:Fallback>
                <p:oleObj name="Equation" r:id="rId5" imgW="19812000" imgH="5486400" progId="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1412" y="2332041"/>
                        <a:ext cx="4341812" cy="839787"/>
                      </a:xfrm>
                      <a:prstGeom prst="rect">
                        <a:avLst/>
                      </a:prstGeom>
                      <a:noFill/>
                      <a:ln w="5715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1025341" y="2469466"/>
            <a:ext cx="2594266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电动势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3646492" y="3365500"/>
          <a:ext cx="3617911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18897600" imgH="5486400" progId="">
                  <p:embed/>
                </p:oleObj>
              </mc:Choice>
              <mc:Fallback>
                <p:oleObj name="Equation" r:id="rId7" imgW="18897600" imgH="5486400" progId="">
                  <p:embed/>
                  <p:pic>
                    <p:nvPicPr>
                      <p:cNvPr id="0" name="图片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6492" y="3365500"/>
                        <a:ext cx="3617911" cy="722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997014" y="4085876"/>
            <a:ext cx="3815556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纯电阻电路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1045458" y="4994416"/>
            <a:ext cx="1507052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电流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95302" y="1459146"/>
            <a:ext cx="8646852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pPr indent="317500"/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(1)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用公式描述</a:t>
            </a:r>
            <a:r>
              <a:rPr kumimoji="1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:</a:t>
            </a:r>
            <a:endParaRPr kumimoji="1" lang="en-US" altLang="zh-CN" sz="36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复习回顾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/>
      <p:bldP spid="188426" grpId="0"/>
      <p:bldP spid="1884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6" name="Group 4"/>
          <p:cNvGrpSpPr/>
          <p:nvPr/>
        </p:nvGrpSpPr>
        <p:grpSpPr bwMode="auto">
          <a:xfrm>
            <a:off x="162995" y="1583181"/>
            <a:ext cx="11863742" cy="2235718"/>
            <a:chOff x="-64" y="113"/>
            <a:chExt cx="5792" cy="1828"/>
          </a:xfrm>
        </p:grpSpPr>
        <p:grpSp>
          <p:nvGrpSpPr>
            <p:cNvPr id="212997" name="Group 5"/>
            <p:cNvGrpSpPr/>
            <p:nvPr/>
          </p:nvGrpSpPr>
          <p:grpSpPr bwMode="auto">
            <a:xfrm>
              <a:off x="1138" y="180"/>
              <a:ext cx="1243" cy="1740"/>
              <a:chOff x="3742" y="346"/>
              <a:chExt cx="1488" cy="1888"/>
            </a:xfrm>
          </p:grpSpPr>
          <p:graphicFrame>
            <p:nvGraphicFramePr>
              <p:cNvPr id="212998" name="Object 6"/>
              <p:cNvGraphicFramePr>
                <a:graphicFrameLocks noChangeAspect="1"/>
              </p:cNvGraphicFramePr>
              <p:nvPr/>
            </p:nvGraphicFramePr>
            <p:xfrm>
              <a:off x="3878" y="346"/>
              <a:ext cx="1086" cy="16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4" name="位图图像" r:id="rId1" imgW="1724025" imgH="2647950" progId="PBrush">
                      <p:embed/>
                    </p:oleObj>
                  </mc:Choice>
                  <mc:Fallback>
                    <p:oleObj name="位图图像" r:id="rId1" imgW="1724025" imgH="2647950" progId="PBrush">
                      <p:embed/>
                      <p:pic>
                        <p:nvPicPr>
                          <p:cNvPr id="0" name="图片 204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3878" y="346"/>
                            <a:ext cx="1086" cy="166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2999" name="Object 7"/>
              <p:cNvGraphicFramePr>
                <a:graphicFrameLocks noChangeAspect="1"/>
              </p:cNvGraphicFramePr>
              <p:nvPr/>
            </p:nvGraphicFramePr>
            <p:xfrm>
              <a:off x="4076" y="1384"/>
              <a:ext cx="168" cy="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5" name="位图图像" r:id="rId3" imgW="266700" imgH="257175" progId="PBrush">
                      <p:embed/>
                    </p:oleObj>
                  </mc:Choice>
                  <mc:Fallback>
                    <p:oleObj name="位图图像" r:id="rId3" imgW="266700" imgH="257175" progId="PBrush">
                      <p:embed/>
                      <p:pic>
                        <p:nvPicPr>
                          <p:cNvPr id="0" name="图片 204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076" y="1384"/>
                            <a:ext cx="168" cy="1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3000" name="Line 8"/>
              <p:cNvSpPr>
                <a:spLocks noChangeShapeType="1"/>
              </p:cNvSpPr>
              <p:nvPr/>
            </p:nvSpPr>
            <p:spPr bwMode="auto">
              <a:xfrm flipV="1">
                <a:off x="4159" y="1354"/>
                <a:ext cx="190" cy="18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grpSp>
            <p:nvGrpSpPr>
              <p:cNvPr id="213001" name="Group 9"/>
              <p:cNvGrpSpPr/>
              <p:nvPr/>
            </p:nvGrpSpPr>
            <p:grpSpPr bwMode="auto">
              <a:xfrm>
                <a:off x="4340" y="1028"/>
                <a:ext cx="273" cy="539"/>
                <a:chOff x="1746" y="2734"/>
                <a:chExt cx="273" cy="539"/>
              </a:xfrm>
            </p:grpSpPr>
            <p:sp>
              <p:nvSpPr>
                <p:cNvPr id="21300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46" y="3014"/>
                  <a:ext cx="273" cy="259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0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018" y="2734"/>
                  <a:ext cx="0" cy="29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13004" name="Line 12"/>
              <p:cNvSpPr>
                <a:spLocks noChangeShapeType="1"/>
              </p:cNvSpPr>
              <p:nvPr/>
            </p:nvSpPr>
            <p:spPr bwMode="auto">
              <a:xfrm>
                <a:off x="4348" y="1353"/>
                <a:ext cx="0" cy="22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05" name="Line 13"/>
              <p:cNvSpPr>
                <a:spLocks noChangeShapeType="1"/>
              </p:cNvSpPr>
              <p:nvPr/>
            </p:nvSpPr>
            <p:spPr bwMode="auto">
              <a:xfrm flipV="1">
                <a:off x="4340" y="783"/>
                <a:ext cx="182" cy="201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06" name="Line 14"/>
              <p:cNvSpPr>
                <a:spLocks noChangeShapeType="1"/>
              </p:cNvSpPr>
              <p:nvPr/>
            </p:nvSpPr>
            <p:spPr bwMode="auto">
              <a:xfrm>
                <a:off x="4612" y="783"/>
                <a:ext cx="1" cy="25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07" name="Line 15"/>
              <p:cNvSpPr>
                <a:spLocks noChangeShapeType="1"/>
              </p:cNvSpPr>
              <p:nvPr/>
            </p:nvSpPr>
            <p:spPr bwMode="auto">
              <a:xfrm>
                <a:off x="4340" y="977"/>
                <a:ext cx="8" cy="272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08" name="Line 16"/>
              <p:cNvSpPr>
                <a:spLocks noChangeShapeType="1"/>
              </p:cNvSpPr>
              <p:nvPr/>
            </p:nvSpPr>
            <p:spPr bwMode="auto">
              <a:xfrm flipH="1">
                <a:off x="4179" y="1228"/>
                <a:ext cx="182" cy="182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09" name="Line 17"/>
              <p:cNvSpPr>
                <a:spLocks noChangeShapeType="1"/>
              </p:cNvSpPr>
              <p:nvPr/>
            </p:nvSpPr>
            <p:spPr bwMode="auto">
              <a:xfrm flipH="1">
                <a:off x="4057" y="1426"/>
                <a:ext cx="115" cy="108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10" name="Line 18"/>
              <p:cNvSpPr>
                <a:spLocks noChangeShapeType="1"/>
              </p:cNvSpPr>
              <p:nvPr/>
            </p:nvSpPr>
            <p:spPr bwMode="auto">
              <a:xfrm>
                <a:off x="4165" y="1530"/>
                <a:ext cx="45" cy="4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213011" name="Object 19"/>
              <p:cNvGraphicFramePr>
                <a:graphicFrameLocks noChangeAspect="1"/>
              </p:cNvGraphicFramePr>
              <p:nvPr/>
            </p:nvGraphicFramePr>
            <p:xfrm>
              <a:off x="3982" y="1525"/>
              <a:ext cx="144" cy="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6" name="位图图像" r:id="rId5" imgW="228600" imgH="209550" progId="PBrush">
                      <p:embed/>
                    </p:oleObj>
                  </mc:Choice>
                  <mc:Fallback>
                    <p:oleObj name="位图图像" r:id="rId5" imgW="228600" imgH="209550" progId="PBrush">
                      <p:embed/>
                      <p:pic>
                        <p:nvPicPr>
                          <p:cNvPr id="0" name="图片 205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982" y="1525"/>
                            <a:ext cx="144" cy="1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13012" name="Group 20"/>
              <p:cNvGrpSpPr/>
              <p:nvPr/>
            </p:nvGrpSpPr>
            <p:grpSpPr bwMode="auto">
              <a:xfrm>
                <a:off x="3918" y="1554"/>
                <a:ext cx="129" cy="91"/>
                <a:chOff x="630" y="3355"/>
                <a:chExt cx="129" cy="91"/>
              </a:xfrm>
            </p:grpSpPr>
            <p:sp>
              <p:nvSpPr>
                <p:cNvPr id="21301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68" y="3355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14" name="Line 22"/>
                <p:cNvSpPr>
                  <a:spLocks noChangeShapeType="1"/>
                </p:cNvSpPr>
                <p:nvPr/>
              </p:nvSpPr>
              <p:spPr bwMode="auto">
                <a:xfrm>
                  <a:off x="630" y="3395"/>
                  <a:ext cx="46" cy="46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13015" name="Text Box 23"/>
              <p:cNvSpPr txBox="1">
                <a:spLocks noChangeArrowheads="1"/>
              </p:cNvSpPr>
              <p:nvPr/>
            </p:nvSpPr>
            <p:spPr bwMode="auto">
              <a:xfrm>
                <a:off x="4208" y="1513"/>
                <a:ext cx="13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700" dirty="0">
                    <a:solidFill>
                      <a:srgbClr val="FF3300"/>
                    </a:solidFill>
                    <a:ea typeface="黑体" panose="02010609060101010101" pitchFamily="49" charset="-122"/>
                  </a:rPr>
                  <a:t>a</a:t>
                </a:r>
                <a:endParaRPr lang="en-US" altLang="zh-CN" sz="1700" dirty="0">
                  <a:solidFill>
                    <a:srgbClr val="FF33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213016" name="Text Box 24"/>
              <p:cNvSpPr txBox="1">
                <a:spLocks noChangeArrowheads="1"/>
              </p:cNvSpPr>
              <p:nvPr/>
            </p:nvSpPr>
            <p:spPr bwMode="auto">
              <a:xfrm>
                <a:off x="4573" y="1203"/>
                <a:ext cx="179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dirty="0">
                    <a:solidFill>
                      <a:srgbClr val="FF3300"/>
                    </a:solidFill>
                    <a:ea typeface="黑体" panose="02010609060101010101" pitchFamily="49" charset="-122"/>
                  </a:rPr>
                  <a:t>b</a:t>
                </a:r>
                <a:endParaRPr lang="en-US" altLang="zh-CN" sz="1400" dirty="0">
                  <a:solidFill>
                    <a:srgbClr val="FF33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213017" name="Text Box 25"/>
              <p:cNvSpPr txBox="1">
                <a:spLocks noChangeArrowheads="1"/>
              </p:cNvSpPr>
              <p:nvPr/>
            </p:nvSpPr>
            <p:spPr bwMode="auto">
              <a:xfrm>
                <a:off x="4564" y="735"/>
                <a:ext cx="181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900" dirty="0">
                    <a:solidFill>
                      <a:srgbClr val="3333CC"/>
                    </a:solidFill>
                    <a:ea typeface="黑体" panose="02010609060101010101" pitchFamily="49" charset="-122"/>
                  </a:rPr>
                  <a:t>c</a:t>
                </a:r>
                <a:endParaRPr lang="en-US" altLang="zh-CN" sz="1900" dirty="0">
                  <a:solidFill>
                    <a:srgbClr val="3333CC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213018" name="Text Box 26"/>
              <p:cNvSpPr txBox="1">
                <a:spLocks noChangeArrowheads="1"/>
              </p:cNvSpPr>
              <p:nvPr/>
            </p:nvSpPr>
            <p:spPr bwMode="auto">
              <a:xfrm>
                <a:off x="4185" y="894"/>
                <a:ext cx="13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700" dirty="0">
                    <a:solidFill>
                      <a:srgbClr val="3333CC"/>
                    </a:solidFill>
                    <a:ea typeface="黑体" panose="02010609060101010101" pitchFamily="49" charset="-122"/>
                  </a:rPr>
                  <a:t>d</a:t>
                </a:r>
                <a:endParaRPr lang="en-US" altLang="zh-CN" sz="1700" dirty="0">
                  <a:solidFill>
                    <a:srgbClr val="3333CC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213019" name="Line 27"/>
              <p:cNvSpPr>
                <a:spLocks noChangeShapeType="1"/>
              </p:cNvSpPr>
              <p:nvPr/>
            </p:nvSpPr>
            <p:spPr bwMode="auto">
              <a:xfrm>
                <a:off x="4241" y="1546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20" name="Line 28"/>
              <p:cNvSpPr>
                <a:spLocks noChangeShapeType="1"/>
              </p:cNvSpPr>
              <p:nvPr/>
            </p:nvSpPr>
            <p:spPr bwMode="auto">
              <a:xfrm>
                <a:off x="4233" y="1474"/>
                <a:ext cx="0" cy="91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21" name="Line 29"/>
              <p:cNvSpPr>
                <a:spLocks noChangeShapeType="1"/>
              </p:cNvSpPr>
              <p:nvPr/>
            </p:nvSpPr>
            <p:spPr bwMode="auto">
              <a:xfrm>
                <a:off x="3878" y="1661"/>
                <a:ext cx="173" cy="5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22" name="Line 30"/>
              <p:cNvSpPr>
                <a:spLocks noChangeShapeType="1"/>
              </p:cNvSpPr>
              <p:nvPr/>
            </p:nvSpPr>
            <p:spPr bwMode="auto">
              <a:xfrm>
                <a:off x="3878" y="1661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23" name="Line 31"/>
              <p:cNvSpPr>
                <a:spLocks noChangeShapeType="1"/>
              </p:cNvSpPr>
              <p:nvPr/>
            </p:nvSpPr>
            <p:spPr bwMode="auto">
              <a:xfrm>
                <a:off x="5057" y="1541"/>
                <a:ext cx="0" cy="61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24" name="Line 32"/>
              <p:cNvSpPr>
                <a:spLocks noChangeShapeType="1"/>
              </p:cNvSpPr>
              <p:nvPr/>
            </p:nvSpPr>
            <p:spPr bwMode="auto">
              <a:xfrm>
                <a:off x="3878" y="2152"/>
                <a:ext cx="11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grpSp>
            <p:nvGrpSpPr>
              <p:cNvPr id="213025" name="Group 33"/>
              <p:cNvGrpSpPr/>
              <p:nvPr/>
            </p:nvGrpSpPr>
            <p:grpSpPr bwMode="auto">
              <a:xfrm>
                <a:off x="4332" y="2053"/>
                <a:ext cx="181" cy="181"/>
                <a:chOff x="703" y="3294"/>
                <a:chExt cx="181" cy="181"/>
              </a:xfrm>
            </p:grpSpPr>
            <p:sp>
              <p:nvSpPr>
                <p:cNvPr id="213026" name="Oval 34"/>
                <p:cNvSpPr>
                  <a:spLocks noChangeArrowheads="1"/>
                </p:cNvSpPr>
                <p:nvPr/>
              </p:nvSpPr>
              <p:spPr bwMode="auto">
                <a:xfrm>
                  <a:off x="703" y="3294"/>
                  <a:ext cx="181" cy="181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27" name="Line 35"/>
                <p:cNvSpPr>
                  <a:spLocks noChangeShapeType="1"/>
                </p:cNvSpPr>
                <p:nvPr/>
              </p:nvSpPr>
              <p:spPr bwMode="auto">
                <a:xfrm rot="-5207071">
                  <a:off x="756" y="3337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13028" name="Line 36"/>
              <p:cNvSpPr>
                <a:spLocks noChangeShapeType="1"/>
              </p:cNvSpPr>
              <p:nvPr/>
            </p:nvSpPr>
            <p:spPr bwMode="auto">
              <a:xfrm>
                <a:off x="5007" y="182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29" name="Line 37"/>
              <p:cNvSpPr>
                <a:spLocks noChangeShapeType="1"/>
              </p:cNvSpPr>
              <p:nvPr/>
            </p:nvSpPr>
            <p:spPr bwMode="auto">
              <a:xfrm>
                <a:off x="3939" y="1842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30" name="Line 38"/>
              <p:cNvSpPr>
                <a:spLocks noChangeShapeType="1"/>
              </p:cNvSpPr>
              <p:nvPr/>
            </p:nvSpPr>
            <p:spPr bwMode="auto">
              <a:xfrm flipV="1">
                <a:off x="3742" y="482"/>
                <a:ext cx="1451" cy="140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213031" name="Object 39"/>
              <p:cNvGraphicFramePr>
                <a:graphicFrameLocks noChangeAspect="1"/>
              </p:cNvGraphicFramePr>
              <p:nvPr/>
            </p:nvGraphicFramePr>
            <p:xfrm>
              <a:off x="3841" y="1832"/>
              <a:ext cx="66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7" name="位图图像" r:id="rId7" imgW="104775" imgH="352425" progId="PBrush">
                      <p:embed/>
                    </p:oleObj>
                  </mc:Choice>
                  <mc:Fallback>
                    <p:oleObj name="位图图像" r:id="rId7" imgW="104775" imgH="352425" progId="PBrush">
                      <p:embed/>
                      <p:pic>
                        <p:nvPicPr>
                          <p:cNvPr id="0" name="图片 205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841" y="1832"/>
                            <a:ext cx="66" cy="22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3032" name="Object 40"/>
              <p:cNvGraphicFramePr>
                <a:graphicFrameLocks noChangeAspect="1"/>
              </p:cNvGraphicFramePr>
              <p:nvPr/>
            </p:nvGraphicFramePr>
            <p:xfrm>
              <a:off x="4996" y="415"/>
              <a:ext cx="23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8" name="位图图像" r:id="rId9" imgW="371475" imgH="409575" progId="PBrush">
                      <p:embed/>
                    </p:oleObj>
                  </mc:Choice>
                  <mc:Fallback>
                    <p:oleObj name="位图图像" r:id="rId9" imgW="371475" imgH="409575" progId="PBrush">
                      <p:embed/>
                      <p:pic>
                        <p:nvPicPr>
                          <p:cNvPr id="0" name="图片 205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996" y="415"/>
                            <a:ext cx="234" cy="25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3033" name="Text Box 41"/>
              <p:cNvSpPr txBox="1">
                <a:spLocks noChangeArrowheads="1"/>
              </p:cNvSpPr>
              <p:nvPr/>
            </p:nvSpPr>
            <p:spPr bwMode="auto">
              <a:xfrm>
                <a:off x="3957" y="1338"/>
                <a:ext cx="182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dirty="0">
                    <a:ea typeface="黑体" panose="02010609060101010101" pitchFamily="49" charset="-122"/>
                  </a:rPr>
                  <a:t>K</a:t>
                </a:r>
                <a:endParaRPr lang="en-US" altLang="zh-CN" sz="1400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34" name="Text Box 42"/>
              <p:cNvSpPr txBox="1">
                <a:spLocks noChangeArrowheads="1"/>
              </p:cNvSpPr>
              <p:nvPr/>
            </p:nvSpPr>
            <p:spPr bwMode="auto">
              <a:xfrm>
                <a:off x="3859" y="1455"/>
                <a:ext cx="181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dirty="0">
                    <a:ea typeface="黑体" panose="02010609060101010101" pitchFamily="49" charset="-122"/>
                  </a:rPr>
                  <a:t>L</a:t>
                </a:r>
                <a:endParaRPr lang="en-US" altLang="zh-CN" sz="1400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35" name="Text Box 43"/>
              <p:cNvSpPr txBox="1">
                <a:spLocks noChangeArrowheads="1"/>
              </p:cNvSpPr>
              <p:nvPr/>
            </p:nvSpPr>
            <p:spPr bwMode="auto">
              <a:xfrm>
                <a:off x="4202" y="1401"/>
                <a:ext cx="139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dirty="0">
                    <a:solidFill>
                      <a:srgbClr val="FFFF00"/>
                    </a:solidFill>
                    <a:ea typeface="黑体" panose="02010609060101010101" pitchFamily="49" charset="-122"/>
                  </a:rPr>
                  <a:t>A</a:t>
                </a:r>
                <a:endParaRPr lang="en-US" altLang="zh-CN" sz="1400" dirty="0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213036" name="Text Box 44"/>
              <p:cNvSpPr txBox="1">
                <a:spLocks noChangeArrowheads="1"/>
              </p:cNvSpPr>
              <p:nvPr/>
            </p:nvSpPr>
            <p:spPr bwMode="auto">
              <a:xfrm>
                <a:off x="3923" y="1654"/>
                <a:ext cx="181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dirty="0">
                    <a:solidFill>
                      <a:srgbClr val="FFFF00"/>
                    </a:solidFill>
                    <a:ea typeface="黑体" panose="02010609060101010101" pitchFamily="49" charset="-122"/>
                  </a:rPr>
                  <a:t>B</a:t>
                </a:r>
                <a:endParaRPr lang="en-US" altLang="zh-CN" sz="1400" dirty="0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213037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152"/>
              <a:ext cx="945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3038" name="Group 46"/>
            <p:cNvGrpSpPr/>
            <p:nvPr/>
          </p:nvGrpSpPr>
          <p:grpSpPr bwMode="auto">
            <a:xfrm>
              <a:off x="3447" y="565"/>
              <a:ext cx="1041" cy="1292"/>
              <a:chOff x="3107" y="2870"/>
              <a:chExt cx="1196" cy="1403"/>
            </a:xfrm>
          </p:grpSpPr>
          <p:grpSp>
            <p:nvGrpSpPr>
              <p:cNvPr id="213039" name="Group 47"/>
              <p:cNvGrpSpPr/>
              <p:nvPr/>
            </p:nvGrpSpPr>
            <p:grpSpPr bwMode="auto">
              <a:xfrm>
                <a:off x="3179" y="2870"/>
                <a:ext cx="679" cy="923"/>
                <a:chOff x="2010" y="2614"/>
                <a:chExt cx="679" cy="923"/>
              </a:xfrm>
            </p:grpSpPr>
            <p:graphicFrame>
              <p:nvGraphicFramePr>
                <p:cNvPr id="213040" name="Object 48"/>
                <p:cNvGraphicFramePr>
                  <a:graphicFrameLocks noChangeAspect="1"/>
                </p:cNvGraphicFramePr>
                <p:nvPr/>
              </p:nvGraphicFramePr>
              <p:xfrm>
                <a:off x="2010" y="3377"/>
                <a:ext cx="138" cy="1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89" name="位图图像" r:id="rId12" imgW="219075" imgH="238125" progId="PBrush">
                        <p:embed/>
                      </p:oleObj>
                    </mc:Choice>
                    <mc:Fallback>
                      <p:oleObj name="位图图像" r:id="rId12" imgW="219075" imgH="238125" progId="PBrush">
                        <p:embed/>
                        <p:pic>
                          <p:nvPicPr>
                            <p:cNvPr id="0" name="图片 205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10" y="3377"/>
                              <a:ext cx="138" cy="1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3041" name="Object 49"/>
                <p:cNvGraphicFramePr>
                  <a:graphicFrameLocks noChangeAspect="1"/>
                </p:cNvGraphicFramePr>
                <p:nvPr/>
              </p:nvGraphicFramePr>
              <p:xfrm>
                <a:off x="2152" y="3215"/>
                <a:ext cx="168" cy="1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90" name="位图图像" r:id="rId14" imgW="266700" imgH="257175" progId="PBrush">
                        <p:embed/>
                      </p:oleObj>
                    </mc:Choice>
                    <mc:Fallback>
                      <p:oleObj name="位图图像" r:id="rId14" imgW="266700" imgH="257175" progId="PBrush">
                        <p:embed/>
                        <p:pic>
                          <p:nvPicPr>
                            <p:cNvPr id="0" name="图片 205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52" y="3215"/>
                              <a:ext cx="168" cy="16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304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154" y="3249"/>
                  <a:ext cx="100" cy="9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13043" name="Group 51"/>
                <p:cNvGrpSpPr/>
                <p:nvPr/>
              </p:nvGrpSpPr>
              <p:grpSpPr bwMode="auto">
                <a:xfrm>
                  <a:off x="2416" y="2859"/>
                  <a:ext cx="273" cy="539"/>
                  <a:chOff x="1746" y="2734"/>
                  <a:chExt cx="273" cy="539"/>
                </a:xfrm>
              </p:grpSpPr>
              <p:sp>
                <p:nvSpPr>
                  <p:cNvPr id="213044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46" y="3014"/>
                    <a:ext cx="273" cy="259"/>
                  </a:xfrm>
                  <a:prstGeom prst="line">
                    <a:avLst/>
                  </a:prstGeom>
                  <a:noFill/>
                  <a:ln w="38100">
                    <a:solidFill>
                      <a:srgbClr val="3333CC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13045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8" y="2734"/>
                    <a:ext cx="0" cy="292"/>
                  </a:xfrm>
                  <a:prstGeom prst="line">
                    <a:avLst/>
                  </a:prstGeom>
                  <a:noFill/>
                  <a:ln w="38100">
                    <a:solidFill>
                      <a:srgbClr val="3333CC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21304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424" y="3158"/>
                  <a:ext cx="2" cy="25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4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416" y="2614"/>
                  <a:ext cx="182" cy="201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48" name="Line 56"/>
                <p:cNvSpPr>
                  <a:spLocks noChangeShapeType="1"/>
                </p:cNvSpPr>
                <p:nvPr/>
              </p:nvSpPr>
              <p:spPr bwMode="auto">
                <a:xfrm>
                  <a:off x="2688" y="2614"/>
                  <a:ext cx="1" cy="25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49" name="Line 57"/>
                <p:cNvSpPr>
                  <a:spLocks noChangeShapeType="1"/>
                </p:cNvSpPr>
                <p:nvPr/>
              </p:nvSpPr>
              <p:spPr bwMode="auto">
                <a:xfrm>
                  <a:off x="2416" y="2808"/>
                  <a:ext cx="8" cy="27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5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255" y="3059"/>
                  <a:ext cx="182" cy="18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5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064" y="3302"/>
                  <a:ext cx="213" cy="20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52" name="Line 60"/>
                <p:cNvSpPr>
                  <a:spLocks noChangeShapeType="1"/>
                </p:cNvSpPr>
                <p:nvPr/>
              </p:nvSpPr>
              <p:spPr bwMode="auto">
                <a:xfrm>
                  <a:off x="2063" y="3491"/>
                  <a:ext cx="46" cy="46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53" name="Line 61"/>
                <p:cNvSpPr>
                  <a:spLocks noChangeShapeType="1"/>
                </p:cNvSpPr>
                <p:nvPr/>
              </p:nvSpPr>
              <p:spPr bwMode="auto">
                <a:xfrm>
                  <a:off x="2116" y="3303"/>
                  <a:ext cx="46" cy="2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304" y="3150"/>
                  <a:ext cx="136" cy="136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13055" name="Line 63"/>
              <p:cNvSpPr>
                <a:spLocks noChangeShapeType="1"/>
              </p:cNvSpPr>
              <p:nvPr/>
            </p:nvSpPr>
            <p:spPr bwMode="auto">
              <a:xfrm>
                <a:off x="3482" y="3569"/>
                <a:ext cx="0" cy="91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56" name="Line 64"/>
              <p:cNvSpPr>
                <a:spLocks noChangeShapeType="1"/>
              </p:cNvSpPr>
              <p:nvPr/>
            </p:nvSpPr>
            <p:spPr bwMode="auto">
              <a:xfrm>
                <a:off x="3487" y="3651"/>
                <a:ext cx="816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57" name="Line 65"/>
              <p:cNvSpPr>
                <a:spLocks noChangeShapeType="1"/>
              </p:cNvSpPr>
              <p:nvPr/>
            </p:nvSpPr>
            <p:spPr bwMode="auto">
              <a:xfrm>
                <a:off x="4298" y="3654"/>
                <a:ext cx="0" cy="61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58" name="Line 66"/>
              <p:cNvSpPr>
                <a:spLocks noChangeShapeType="1"/>
              </p:cNvSpPr>
              <p:nvPr/>
            </p:nvSpPr>
            <p:spPr bwMode="auto">
              <a:xfrm>
                <a:off x="3119" y="4260"/>
                <a:ext cx="11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059" name="Line 67"/>
              <p:cNvSpPr>
                <a:spLocks noChangeShapeType="1"/>
              </p:cNvSpPr>
              <p:nvPr/>
            </p:nvSpPr>
            <p:spPr bwMode="auto">
              <a:xfrm>
                <a:off x="3133" y="3763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pic>
            <p:nvPicPr>
              <p:cNvPr id="213060" name="Picture 6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3905"/>
                <a:ext cx="66" cy="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3061" name="Line 69"/>
              <p:cNvSpPr>
                <a:spLocks noChangeShapeType="1"/>
              </p:cNvSpPr>
              <p:nvPr/>
            </p:nvSpPr>
            <p:spPr bwMode="auto">
              <a:xfrm>
                <a:off x="3152" y="3782"/>
                <a:ext cx="80" cy="3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3062" name="Line 70"/>
            <p:cNvSpPr>
              <a:spLocks noChangeShapeType="1"/>
            </p:cNvSpPr>
            <p:nvPr/>
          </p:nvSpPr>
          <p:spPr bwMode="auto">
            <a:xfrm flipV="1">
              <a:off x="3532" y="1555"/>
              <a:ext cx="0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063" name="Oval 71"/>
            <p:cNvSpPr>
              <a:spLocks noChangeArrowheads="1"/>
            </p:cNvSpPr>
            <p:nvPr/>
          </p:nvSpPr>
          <p:spPr bwMode="auto">
            <a:xfrm>
              <a:off x="3876" y="1764"/>
              <a:ext cx="158" cy="167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064" name="Text Box 72"/>
            <p:cNvSpPr txBox="1">
              <a:spLocks noChangeArrowheads="1"/>
            </p:cNvSpPr>
            <p:nvPr/>
          </p:nvSpPr>
          <p:spPr bwMode="auto">
            <a:xfrm>
              <a:off x="3744" y="671"/>
              <a:ext cx="1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3300"/>
                  </a:solidFill>
                  <a:ea typeface="黑体" panose="02010609060101010101" pitchFamily="49" charset="-122"/>
                </a:rPr>
                <a:t>a</a:t>
              </a:r>
              <a:endParaRPr lang="en-US" altLang="zh-CN" sz="1400" dirty="0">
                <a:solidFill>
                  <a:srgbClr val="FF33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065" name="Text Box 73"/>
            <p:cNvSpPr txBox="1">
              <a:spLocks noChangeArrowheads="1"/>
            </p:cNvSpPr>
            <p:nvPr/>
          </p:nvSpPr>
          <p:spPr bwMode="auto">
            <a:xfrm>
              <a:off x="4034" y="561"/>
              <a:ext cx="2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3300"/>
                  </a:solidFill>
                  <a:ea typeface="黑体" panose="02010609060101010101" pitchFamily="49" charset="-122"/>
                </a:rPr>
                <a:t>b</a:t>
              </a:r>
              <a:endParaRPr lang="en-US" altLang="zh-CN" sz="1400" dirty="0">
                <a:solidFill>
                  <a:srgbClr val="FF33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066" name="Text Box 74"/>
            <p:cNvSpPr txBox="1">
              <a:spLocks noChangeArrowheads="1"/>
            </p:cNvSpPr>
            <p:nvPr/>
          </p:nvSpPr>
          <p:spPr bwMode="auto">
            <a:xfrm>
              <a:off x="4079" y="969"/>
              <a:ext cx="1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3333CC"/>
                  </a:solidFill>
                  <a:ea typeface="黑体" panose="02010609060101010101" pitchFamily="49" charset="-122"/>
                </a:rPr>
                <a:t>c</a:t>
              </a:r>
              <a:endParaRPr lang="en-US" altLang="zh-CN" sz="1400" dirty="0">
                <a:solidFill>
                  <a:srgbClr val="3333CC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067" name="Text Box 75"/>
            <p:cNvSpPr txBox="1">
              <a:spLocks noChangeArrowheads="1"/>
            </p:cNvSpPr>
            <p:nvPr/>
          </p:nvSpPr>
          <p:spPr bwMode="auto">
            <a:xfrm>
              <a:off x="3744" y="1265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3333CC"/>
                  </a:solidFill>
                  <a:ea typeface="黑体" panose="02010609060101010101" pitchFamily="49" charset="-122"/>
                </a:rPr>
                <a:t>d</a:t>
              </a:r>
              <a:endParaRPr lang="en-US" altLang="zh-CN" sz="1400" dirty="0">
                <a:solidFill>
                  <a:srgbClr val="3333CC"/>
                </a:solidFill>
                <a:ea typeface="黑体" panose="02010609060101010101" pitchFamily="49" charset="-122"/>
              </a:endParaRPr>
            </a:p>
          </p:txBody>
        </p:sp>
        <p:graphicFrame>
          <p:nvGraphicFramePr>
            <p:cNvPr id="213068" name="Object 76"/>
            <p:cNvGraphicFramePr>
              <a:graphicFrameLocks noChangeAspect="1"/>
            </p:cNvGraphicFramePr>
            <p:nvPr/>
          </p:nvGraphicFramePr>
          <p:xfrm>
            <a:off x="4351" y="318"/>
            <a:ext cx="20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" name="位图图像" r:id="rId16" imgW="381000" imgH="409575" progId="PBrush">
                    <p:embed/>
                  </p:oleObj>
                </mc:Choice>
                <mc:Fallback>
                  <p:oleObj name="位图图像" r:id="rId16" imgW="381000" imgH="409575" progId="PBrush">
                    <p:embed/>
                    <p:pic>
                      <p:nvPicPr>
                        <p:cNvPr id="0" name="图片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351" y="318"/>
                          <a:ext cx="209" cy="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069" name="Line 77"/>
            <p:cNvSpPr>
              <a:spLocks noChangeShapeType="1"/>
            </p:cNvSpPr>
            <p:nvPr/>
          </p:nvSpPr>
          <p:spPr bwMode="auto">
            <a:xfrm flipV="1">
              <a:off x="4447" y="1533"/>
              <a:ext cx="0" cy="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070" name="Line 78"/>
            <p:cNvSpPr>
              <a:spLocks noChangeShapeType="1"/>
            </p:cNvSpPr>
            <p:nvPr/>
          </p:nvSpPr>
          <p:spPr bwMode="auto">
            <a:xfrm rot="-2700000">
              <a:off x="3953" y="1776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071" name="Text Box 79"/>
            <p:cNvSpPr txBox="1">
              <a:spLocks noChangeArrowheads="1"/>
            </p:cNvSpPr>
            <p:nvPr/>
          </p:nvSpPr>
          <p:spPr bwMode="auto">
            <a:xfrm>
              <a:off x="3461" y="1089"/>
              <a:ext cx="236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ea typeface="黑体" panose="02010609060101010101" pitchFamily="49" charset="-122"/>
                </a:rPr>
                <a:t>K  </a:t>
              </a:r>
              <a:endParaRPr lang="en-US" altLang="zh-CN" sz="1400" dirty="0">
                <a:ea typeface="黑体" panose="02010609060101010101" pitchFamily="49" charset="-122"/>
              </a:endParaRPr>
            </a:p>
            <a:p>
              <a:pPr algn="ctr">
                <a:spcBef>
                  <a:spcPct val="50000"/>
                </a:spcBef>
              </a:pPr>
              <a:endParaRPr lang="zh-CN" altLang="en-US" sz="1400" dirty="0">
                <a:ea typeface="黑体" panose="02010609060101010101" pitchFamily="49" charset="-122"/>
              </a:endParaRPr>
            </a:p>
          </p:txBody>
        </p:sp>
        <p:sp>
          <p:nvSpPr>
            <p:cNvPr id="213072" name="Text Box 80"/>
            <p:cNvSpPr txBox="1">
              <a:spLocks noChangeArrowheads="1"/>
            </p:cNvSpPr>
            <p:nvPr/>
          </p:nvSpPr>
          <p:spPr bwMode="auto">
            <a:xfrm>
              <a:off x="3407" y="1227"/>
              <a:ext cx="1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ea typeface="黑体" panose="02010609060101010101" pitchFamily="49" charset="-122"/>
                </a:rPr>
                <a:t>L</a:t>
              </a:r>
              <a:endParaRPr lang="en-US" altLang="zh-CN" sz="1400" dirty="0">
                <a:ea typeface="黑体" panose="02010609060101010101" pitchFamily="49" charset="-122"/>
              </a:endParaRPr>
            </a:p>
          </p:txBody>
        </p:sp>
        <p:sp>
          <p:nvSpPr>
            <p:cNvPr id="213073" name="Text Box 81"/>
            <p:cNvSpPr txBox="1">
              <a:spLocks noChangeArrowheads="1"/>
            </p:cNvSpPr>
            <p:nvPr/>
          </p:nvSpPr>
          <p:spPr bwMode="auto">
            <a:xfrm>
              <a:off x="3744" y="1150"/>
              <a:ext cx="1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FF00"/>
                  </a:solidFill>
                  <a:ea typeface="黑体" panose="02010609060101010101" pitchFamily="49" charset="-122"/>
                </a:rPr>
                <a:t>A</a:t>
              </a:r>
              <a:endParaRPr lang="en-US" altLang="zh-CN" sz="1400" dirty="0">
                <a:solidFill>
                  <a:srgbClr val="FFFF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074" name="Text Box 82"/>
            <p:cNvSpPr txBox="1">
              <a:spLocks noChangeArrowheads="1"/>
            </p:cNvSpPr>
            <p:nvPr/>
          </p:nvSpPr>
          <p:spPr bwMode="auto">
            <a:xfrm>
              <a:off x="3460" y="1393"/>
              <a:ext cx="1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FF00"/>
                  </a:solidFill>
                  <a:ea typeface="黑体" panose="02010609060101010101" pitchFamily="49" charset="-122"/>
                </a:rPr>
                <a:t>B</a:t>
              </a:r>
              <a:endParaRPr lang="en-US" altLang="zh-CN" sz="1400" dirty="0">
                <a:solidFill>
                  <a:srgbClr val="FFFF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075" name="Line 83"/>
            <p:cNvSpPr>
              <a:spLocks noChangeShapeType="1"/>
            </p:cNvSpPr>
            <p:nvPr/>
          </p:nvSpPr>
          <p:spPr bwMode="auto">
            <a:xfrm flipV="1">
              <a:off x="3309" y="309"/>
              <a:ext cx="1264" cy="129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grpSp>
          <p:nvGrpSpPr>
            <p:cNvPr id="213076" name="Group 84"/>
            <p:cNvGrpSpPr/>
            <p:nvPr/>
          </p:nvGrpSpPr>
          <p:grpSpPr bwMode="auto">
            <a:xfrm>
              <a:off x="-64" y="196"/>
              <a:ext cx="1356" cy="1724"/>
              <a:chOff x="1292" y="812"/>
              <a:chExt cx="1451" cy="1988"/>
            </a:xfrm>
          </p:grpSpPr>
          <p:graphicFrame>
            <p:nvGraphicFramePr>
              <p:cNvPr id="213077" name="Object 85"/>
              <p:cNvGraphicFramePr>
                <a:graphicFrameLocks noChangeAspect="1"/>
              </p:cNvGraphicFramePr>
              <p:nvPr/>
            </p:nvGraphicFramePr>
            <p:xfrm>
              <a:off x="1383" y="812"/>
              <a:ext cx="1086" cy="16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2" name="位图图像" r:id="rId18" imgW="1724025" imgH="2647950" progId="PBrush">
                      <p:embed/>
                    </p:oleObj>
                  </mc:Choice>
                  <mc:Fallback>
                    <p:oleObj name="位图图像" r:id="rId18" imgW="1724025" imgH="2647950" progId="PBrush">
                      <p:embed/>
                      <p:pic>
                        <p:nvPicPr>
                          <p:cNvPr id="0" name="图片 205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383" y="812"/>
                            <a:ext cx="1086" cy="166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13078" name="Group 86"/>
              <p:cNvGrpSpPr/>
              <p:nvPr/>
            </p:nvGrpSpPr>
            <p:grpSpPr bwMode="auto">
              <a:xfrm>
                <a:off x="1292" y="882"/>
                <a:ext cx="1451" cy="1918"/>
                <a:chOff x="1292" y="882"/>
                <a:chExt cx="1451" cy="1918"/>
              </a:xfrm>
            </p:grpSpPr>
            <p:graphicFrame>
              <p:nvGraphicFramePr>
                <p:cNvPr id="213079" name="Object 87"/>
                <p:cNvGraphicFramePr>
                  <a:graphicFrameLocks noChangeAspect="1"/>
                </p:cNvGraphicFramePr>
                <p:nvPr/>
              </p:nvGraphicFramePr>
              <p:xfrm>
                <a:off x="1610" y="1797"/>
                <a:ext cx="213" cy="2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93" name="位图图像" r:id="rId19" imgW="247650" imgH="247650" progId="PBrush">
                        <p:embed/>
                      </p:oleObj>
                    </mc:Choice>
                    <mc:Fallback>
                      <p:oleObj name="位图图像" r:id="rId19" imgW="247650" imgH="247650" progId="PBrush">
                        <p:embed/>
                        <p:pic>
                          <p:nvPicPr>
                            <p:cNvPr id="0" name="图片 205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10" y="1797"/>
                              <a:ext cx="213" cy="21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3080" name="Line 88"/>
                <p:cNvSpPr>
                  <a:spLocks noChangeShapeType="1"/>
                </p:cNvSpPr>
                <p:nvPr/>
              </p:nvSpPr>
              <p:spPr bwMode="auto">
                <a:xfrm>
                  <a:off x="2194" y="1397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81" name="Line 89"/>
                <p:cNvSpPr>
                  <a:spLocks noChangeShapeType="1"/>
                </p:cNvSpPr>
                <p:nvPr/>
              </p:nvSpPr>
              <p:spPr bwMode="auto">
                <a:xfrm>
                  <a:off x="1877" y="1397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8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522" y="1397"/>
                  <a:ext cx="363" cy="363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8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143" y="1397"/>
                  <a:ext cx="363" cy="363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84" name="Line 92"/>
                <p:cNvSpPr>
                  <a:spLocks noChangeShapeType="1"/>
                </p:cNvSpPr>
                <p:nvPr/>
              </p:nvSpPr>
              <p:spPr bwMode="auto">
                <a:xfrm>
                  <a:off x="1930" y="1752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85" name="Line 93"/>
                <p:cNvSpPr>
                  <a:spLocks noChangeShapeType="1"/>
                </p:cNvSpPr>
                <p:nvPr/>
              </p:nvSpPr>
              <p:spPr bwMode="auto">
                <a:xfrm>
                  <a:off x="1540" y="1752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8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797" y="1755"/>
                  <a:ext cx="134" cy="141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87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1706" y="1749"/>
                  <a:ext cx="75" cy="68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graphicFrame>
              <p:nvGraphicFramePr>
                <p:cNvPr id="213088" name="Object 96"/>
                <p:cNvGraphicFramePr>
                  <a:graphicFrameLocks noChangeAspect="1"/>
                </p:cNvGraphicFramePr>
                <p:nvPr/>
              </p:nvGraphicFramePr>
              <p:xfrm>
                <a:off x="1426" y="1981"/>
                <a:ext cx="221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94" name="位图图像" r:id="rId21" imgW="247650" imgH="257175" progId="PBrush">
                        <p:embed/>
                      </p:oleObj>
                    </mc:Choice>
                    <mc:Fallback>
                      <p:oleObj name="位图图像" r:id="rId21" imgW="247650" imgH="257175" progId="PBrush">
                        <p:embed/>
                        <p:pic>
                          <p:nvPicPr>
                            <p:cNvPr id="0" name="图片 205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26" y="1981"/>
                              <a:ext cx="221" cy="22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308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07" y="1834"/>
                  <a:ext cx="88" cy="88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90" name="Line 98"/>
                <p:cNvSpPr>
                  <a:spLocks noChangeShapeType="1"/>
                </p:cNvSpPr>
                <p:nvPr/>
              </p:nvSpPr>
              <p:spPr bwMode="auto">
                <a:xfrm>
                  <a:off x="1471" y="2214"/>
                  <a:ext cx="91" cy="52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91" name="Line 99"/>
                <p:cNvSpPr>
                  <a:spLocks noChangeShapeType="1"/>
                </p:cNvSpPr>
                <p:nvPr/>
              </p:nvSpPr>
              <p:spPr bwMode="auto">
                <a:xfrm>
                  <a:off x="1532" y="1866"/>
                  <a:ext cx="91" cy="5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09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2" y="888"/>
                  <a:ext cx="1451" cy="140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13093" name="Group 101"/>
                <p:cNvGrpSpPr/>
                <p:nvPr/>
              </p:nvGrpSpPr>
              <p:grpSpPr bwMode="auto">
                <a:xfrm>
                  <a:off x="1399" y="1976"/>
                  <a:ext cx="1191" cy="750"/>
                  <a:chOff x="1394" y="2499"/>
                  <a:chExt cx="1191" cy="750"/>
                </a:xfrm>
              </p:grpSpPr>
              <p:sp>
                <p:nvSpPr>
                  <p:cNvPr id="21309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57" y="2499"/>
                    <a:ext cx="10" cy="137"/>
                  </a:xfrm>
                  <a:prstGeom prst="line">
                    <a:avLst/>
                  </a:prstGeom>
                  <a:noFill/>
                  <a:ln w="57150">
                    <a:solidFill>
                      <a:srgbClr val="FFFF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1309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772" y="2627"/>
                    <a:ext cx="81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1309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80" y="2630"/>
                    <a:ext cx="0" cy="619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1309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406" y="3236"/>
                    <a:ext cx="117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13098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2739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pic>
                <p:nvPicPr>
                  <p:cNvPr id="213099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4" y="2881"/>
                    <a:ext cx="66" cy="22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13100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409" y="2724"/>
                    <a:ext cx="110" cy="3"/>
                  </a:xfrm>
                  <a:prstGeom prst="line">
                    <a:avLst/>
                  </a:prstGeom>
                  <a:noFill/>
                  <a:ln w="57150">
                    <a:solidFill>
                      <a:srgbClr val="FFFF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213101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471" y="1912"/>
                  <a:ext cx="309" cy="309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13102" name="Group 110"/>
                <p:cNvGrpSpPr/>
                <p:nvPr/>
              </p:nvGrpSpPr>
              <p:grpSpPr bwMode="auto">
                <a:xfrm>
                  <a:off x="1847" y="2619"/>
                  <a:ext cx="181" cy="181"/>
                  <a:chOff x="3379" y="3339"/>
                  <a:chExt cx="181" cy="181"/>
                </a:xfrm>
              </p:grpSpPr>
              <p:sp>
                <p:nvSpPr>
                  <p:cNvPr id="213103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339"/>
                    <a:ext cx="181" cy="18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algn="ctr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13104" name="Line 112"/>
                  <p:cNvSpPr>
                    <a:spLocks noChangeShapeType="1"/>
                  </p:cNvSpPr>
                  <p:nvPr/>
                </p:nvSpPr>
                <p:spPr bwMode="auto">
                  <a:xfrm rot="18900000" flipV="1">
                    <a:off x="3432" y="3382"/>
                    <a:ext cx="91" cy="9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213105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341" y="1717"/>
                  <a:ext cx="316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dirty="0">
                      <a:solidFill>
                        <a:srgbClr val="FF3300"/>
                      </a:solidFill>
                      <a:ea typeface="黑体" panose="02010609060101010101" pitchFamily="49" charset="-122"/>
                    </a:rPr>
                    <a:t>a</a:t>
                  </a:r>
                  <a:endParaRPr lang="en-US" altLang="zh-CN" sz="1400" dirty="0">
                    <a:solidFill>
                      <a:srgbClr val="FF3300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106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766" y="1253"/>
                  <a:ext cx="228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dirty="0">
                      <a:solidFill>
                        <a:srgbClr val="FF3300"/>
                      </a:solidFill>
                      <a:ea typeface="黑体" panose="02010609060101010101" pitchFamily="49" charset="-122"/>
                    </a:rPr>
                    <a:t>b</a:t>
                  </a:r>
                  <a:endParaRPr lang="en-US" altLang="zh-CN" sz="1400" dirty="0">
                    <a:solidFill>
                      <a:srgbClr val="FF3300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107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2320" y="1231"/>
                  <a:ext cx="408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700" dirty="0">
                      <a:solidFill>
                        <a:srgbClr val="3333CC"/>
                      </a:solidFill>
                      <a:ea typeface="黑体" panose="02010609060101010101" pitchFamily="49" charset="-122"/>
                    </a:rPr>
                    <a:t>c</a:t>
                  </a:r>
                  <a:endParaRPr lang="en-US" altLang="zh-CN" sz="1700" dirty="0">
                    <a:solidFill>
                      <a:srgbClr val="3333CC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108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083" y="1728"/>
                  <a:ext cx="181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dirty="0">
                      <a:solidFill>
                        <a:srgbClr val="3333CC"/>
                      </a:solidFill>
                      <a:ea typeface="黑体" panose="02010609060101010101" pitchFamily="49" charset="-122"/>
                    </a:rPr>
                    <a:t>d</a:t>
                  </a:r>
                  <a:endParaRPr lang="en-US" altLang="zh-CN" sz="1400" dirty="0">
                    <a:solidFill>
                      <a:srgbClr val="3333CC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109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466" y="1837"/>
                  <a:ext cx="181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700" dirty="0">
                      <a:ea typeface="黑体" panose="02010609060101010101" pitchFamily="49" charset="-122"/>
                    </a:rPr>
                    <a:t>k</a:t>
                  </a:r>
                  <a:endParaRPr lang="en-US" altLang="zh-CN" sz="1700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110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316" y="2008"/>
                  <a:ext cx="181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dirty="0">
                      <a:ea typeface="黑体" panose="02010609060101010101" pitchFamily="49" charset="-122"/>
                    </a:rPr>
                    <a:t>L</a:t>
                  </a:r>
                  <a:endParaRPr lang="en-US" altLang="zh-CN" sz="1400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111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733" y="1908"/>
                  <a:ext cx="181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700" dirty="0">
                      <a:solidFill>
                        <a:srgbClr val="FFFF00"/>
                      </a:solidFill>
                      <a:ea typeface="黑体" panose="02010609060101010101" pitchFamily="49" charset="-122"/>
                    </a:rPr>
                    <a:t>A</a:t>
                  </a:r>
                  <a:endParaRPr lang="en-US" altLang="zh-CN" sz="1700" dirty="0">
                    <a:solidFill>
                      <a:srgbClr val="FFFF00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13112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482" y="2122"/>
                  <a:ext cx="227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700" dirty="0">
                      <a:solidFill>
                        <a:srgbClr val="FFFF00"/>
                      </a:solidFill>
                      <a:ea typeface="黑体" panose="02010609060101010101" pitchFamily="49" charset="-122"/>
                    </a:rPr>
                    <a:t>B</a:t>
                  </a:r>
                  <a:endParaRPr lang="en-US" altLang="zh-CN" sz="1700" dirty="0">
                    <a:solidFill>
                      <a:srgbClr val="FFFF00"/>
                    </a:solidFill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13113" name="Group 121"/>
                <p:cNvGrpSpPr/>
                <p:nvPr/>
              </p:nvGrpSpPr>
              <p:grpSpPr bwMode="auto">
                <a:xfrm>
                  <a:off x="2509" y="882"/>
                  <a:ext cx="227" cy="227"/>
                  <a:chOff x="1293" y="3657"/>
                  <a:chExt cx="272" cy="272"/>
                </a:xfrm>
              </p:grpSpPr>
              <p:sp>
                <p:nvSpPr>
                  <p:cNvPr id="213114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293" y="3793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213115" name="Line 123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1298" y="3793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dirty="0"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graphicFrame>
          <p:nvGraphicFramePr>
            <p:cNvPr id="213116" name="Object 124"/>
            <p:cNvGraphicFramePr>
              <a:graphicFrameLocks noChangeAspect="1"/>
            </p:cNvGraphicFramePr>
            <p:nvPr/>
          </p:nvGraphicFramePr>
          <p:xfrm>
            <a:off x="4555" y="119"/>
            <a:ext cx="937" cy="1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5" name="位图图像" r:id="rId23" imgW="1724025" imgH="2647950" progId="PBrush">
                    <p:embed/>
                  </p:oleObj>
                </mc:Choice>
                <mc:Fallback>
                  <p:oleObj name="位图图像" r:id="rId23" imgW="1724025" imgH="2647950" progId="PBrush">
                    <p:embed/>
                    <p:pic>
                      <p:nvPicPr>
                        <p:cNvPr id="0" name="图片 20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555" y="119"/>
                          <a:ext cx="937" cy="15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3117" name="Object 125"/>
            <p:cNvGraphicFramePr>
              <a:graphicFrameLocks noChangeAspect="1"/>
            </p:cNvGraphicFramePr>
            <p:nvPr/>
          </p:nvGraphicFramePr>
          <p:xfrm>
            <a:off x="4864" y="778"/>
            <a:ext cx="195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6" name="位图图像" r:id="rId24" imgW="247650" imgH="247650" progId="PBrush">
                    <p:embed/>
                  </p:oleObj>
                </mc:Choice>
                <mc:Fallback>
                  <p:oleObj name="位图图像" r:id="rId24" imgW="247650" imgH="247650" progId="PBrush">
                    <p:embed/>
                    <p:pic>
                      <p:nvPicPr>
                        <p:cNvPr id="0" name="图片 20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864" y="778"/>
                          <a:ext cx="195" cy="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118" name="Line 126"/>
            <p:cNvSpPr>
              <a:spLocks noChangeShapeType="1"/>
            </p:cNvSpPr>
            <p:nvPr/>
          </p:nvSpPr>
          <p:spPr bwMode="auto">
            <a:xfrm>
              <a:off x="5254" y="646"/>
              <a:ext cx="274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19" name="Line 127"/>
            <p:cNvSpPr>
              <a:spLocks noChangeShapeType="1"/>
            </p:cNvSpPr>
            <p:nvPr/>
          </p:nvSpPr>
          <p:spPr bwMode="auto">
            <a:xfrm>
              <a:off x="4981" y="646"/>
              <a:ext cx="27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0" name="Line 128"/>
            <p:cNvSpPr>
              <a:spLocks noChangeShapeType="1"/>
            </p:cNvSpPr>
            <p:nvPr/>
          </p:nvSpPr>
          <p:spPr bwMode="auto">
            <a:xfrm flipV="1">
              <a:off x="4674" y="646"/>
              <a:ext cx="314" cy="3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1" name="Line 129"/>
            <p:cNvSpPr>
              <a:spLocks noChangeShapeType="1"/>
            </p:cNvSpPr>
            <p:nvPr/>
          </p:nvSpPr>
          <p:spPr bwMode="auto">
            <a:xfrm flipV="1">
              <a:off x="5210" y="646"/>
              <a:ext cx="314" cy="32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2" name="Line 130"/>
            <p:cNvSpPr>
              <a:spLocks noChangeShapeType="1"/>
            </p:cNvSpPr>
            <p:nvPr/>
          </p:nvSpPr>
          <p:spPr bwMode="auto">
            <a:xfrm>
              <a:off x="5027" y="965"/>
              <a:ext cx="195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3" name="Line 131"/>
            <p:cNvSpPr>
              <a:spLocks noChangeShapeType="1"/>
            </p:cNvSpPr>
            <p:nvPr/>
          </p:nvSpPr>
          <p:spPr bwMode="auto">
            <a:xfrm>
              <a:off x="4690" y="965"/>
              <a:ext cx="19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4" name="Line 132"/>
            <p:cNvSpPr>
              <a:spLocks noChangeShapeType="1"/>
            </p:cNvSpPr>
            <p:nvPr/>
          </p:nvSpPr>
          <p:spPr bwMode="auto">
            <a:xfrm flipV="1">
              <a:off x="4912" y="968"/>
              <a:ext cx="115" cy="12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5" name="Line 133"/>
            <p:cNvSpPr>
              <a:spLocks noChangeShapeType="1"/>
            </p:cNvSpPr>
            <p:nvPr/>
          </p:nvSpPr>
          <p:spPr bwMode="auto">
            <a:xfrm flipH="1">
              <a:off x="4833" y="963"/>
              <a:ext cx="65" cy="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graphicFrame>
          <p:nvGraphicFramePr>
            <p:cNvPr id="213126" name="Object 134"/>
            <p:cNvGraphicFramePr>
              <a:graphicFrameLocks noChangeAspect="1"/>
            </p:cNvGraphicFramePr>
            <p:nvPr/>
          </p:nvGraphicFramePr>
          <p:xfrm>
            <a:off x="4696" y="961"/>
            <a:ext cx="20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7" name="位图图像" r:id="rId25" imgW="247650" imgH="257175" progId="PBrush">
                    <p:embed/>
                  </p:oleObj>
                </mc:Choice>
                <mc:Fallback>
                  <p:oleObj name="位图图像" r:id="rId25" imgW="247650" imgH="257175" progId="PBrush">
                    <p:embed/>
                    <p:pic>
                      <p:nvPicPr>
                        <p:cNvPr id="0" name="图片 20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696" y="961"/>
                          <a:ext cx="202" cy="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127" name="Line 135"/>
            <p:cNvSpPr>
              <a:spLocks noChangeShapeType="1"/>
            </p:cNvSpPr>
            <p:nvPr/>
          </p:nvSpPr>
          <p:spPr bwMode="auto">
            <a:xfrm flipV="1">
              <a:off x="4748" y="1039"/>
              <a:ext cx="76" cy="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8" name="Line 136"/>
            <p:cNvSpPr>
              <a:spLocks noChangeShapeType="1"/>
            </p:cNvSpPr>
            <p:nvPr/>
          </p:nvSpPr>
          <p:spPr bwMode="auto">
            <a:xfrm>
              <a:off x="4630" y="1381"/>
              <a:ext cx="79" cy="4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29" name="Line 137"/>
            <p:cNvSpPr>
              <a:spLocks noChangeShapeType="1"/>
            </p:cNvSpPr>
            <p:nvPr/>
          </p:nvSpPr>
          <p:spPr bwMode="auto">
            <a:xfrm>
              <a:off x="4683" y="1068"/>
              <a:ext cx="79" cy="4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30" name="Line 138"/>
            <p:cNvSpPr>
              <a:spLocks noChangeShapeType="1"/>
            </p:cNvSpPr>
            <p:nvPr/>
          </p:nvSpPr>
          <p:spPr bwMode="auto">
            <a:xfrm flipV="1">
              <a:off x="4476" y="187"/>
              <a:ext cx="1252" cy="126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grpSp>
          <p:nvGrpSpPr>
            <p:cNvPr id="213131" name="Group 139"/>
            <p:cNvGrpSpPr/>
            <p:nvPr/>
          </p:nvGrpSpPr>
          <p:grpSpPr bwMode="auto">
            <a:xfrm>
              <a:off x="4568" y="1167"/>
              <a:ext cx="1028" cy="675"/>
              <a:chOff x="1394" y="2499"/>
              <a:chExt cx="1191" cy="750"/>
            </a:xfrm>
          </p:grpSpPr>
          <p:sp>
            <p:nvSpPr>
              <p:cNvPr id="213132" name="Line 140"/>
              <p:cNvSpPr>
                <a:spLocks noChangeShapeType="1"/>
              </p:cNvSpPr>
              <p:nvPr/>
            </p:nvSpPr>
            <p:spPr bwMode="auto">
              <a:xfrm>
                <a:off x="1757" y="2499"/>
                <a:ext cx="10" cy="137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33" name="Line 141"/>
              <p:cNvSpPr>
                <a:spLocks noChangeShapeType="1"/>
              </p:cNvSpPr>
              <p:nvPr/>
            </p:nvSpPr>
            <p:spPr bwMode="auto">
              <a:xfrm>
                <a:off x="1772" y="2627"/>
                <a:ext cx="813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34" name="Line 142"/>
              <p:cNvSpPr>
                <a:spLocks noChangeShapeType="1"/>
              </p:cNvSpPr>
              <p:nvPr/>
            </p:nvSpPr>
            <p:spPr bwMode="auto">
              <a:xfrm>
                <a:off x="2580" y="2630"/>
                <a:ext cx="0" cy="61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35" name="Line 143"/>
              <p:cNvSpPr>
                <a:spLocks noChangeShapeType="1"/>
              </p:cNvSpPr>
              <p:nvPr/>
            </p:nvSpPr>
            <p:spPr bwMode="auto">
              <a:xfrm>
                <a:off x="1406" y="3236"/>
                <a:ext cx="117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36" name="Line 144"/>
              <p:cNvSpPr>
                <a:spLocks noChangeShapeType="1"/>
              </p:cNvSpPr>
              <p:nvPr/>
            </p:nvSpPr>
            <p:spPr bwMode="auto">
              <a:xfrm>
                <a:off x="1420" y="2739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pic>
            <p:nvPicPr>
              <p:cNvPr id="213137" name="Picture 14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4" y="2881"/>
                <a:ext cx="66" cy="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3138" name="Line 146"/>
              <p:cNvSpPr>
                <a:spLocks noChangeShapeType="1"/>
              </p:cNvSpPr>
              <p:nvPr/>
            </p:nvSpPr>
            <p:spPr bwMode="auto">
              <a:xfrm>
                <a:off x="1409" y="2724"/>
                <a:ext cx="110" cy="3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3139" name="Line 147"/>
            <p:cNvSpPr>
              <a:spLocks noChangeShapeType="1"/>
            </p:cNvSpPr>
            <p:nvPr/>
          </p:nvSpPr>
          <p:spPr bwMode="auto">
            <a:xfrm flipV="1">
              <a:off x="4630" y="1109"/>
              <a:ext cx="267" cy="279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grpSp>
          <p:nvGrpSpPr>
            <p:cNvPr id="213140" name="Group 148"/>
            <p:cNvGrpSpPr/>
            <p:nvPr/>
          </p:nvGrpSpPr>
          <p:grpSpPr bwMode="auto">
            <a:xfrm>
              <a:off x="4955" y="1746"/>
              <a:ext cx="156" cy="163"/>
              <a:chOff x="3379" y="3339"/>
              <a:chExt cx="181" cy="181"/>
            </a:xfrm>
          </p:grpSpPr>
          <p:sp>
            <p:nvSpPr>
              <p:cNvPr id="213141" name="Oval 149"/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181" cy="181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42" name="Line 150"/>
              <p:cNvSpPr>
                <a:spLocks noChangeShapeType="1"/>
              </p:cNvSpPr>
              <p:nvPr/>
            </p:nvSpPr>
            <p:spPr bwMode="auto">
              <a:xfrm rot="18900000" flipV="1">
                <a:off x="3432" y="3382"/>
                <a:ext cx="9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3143" name="Text Box 151"/>
            <p:cNvSpPr txBox="1">
              <a:spLocks noChangeArrowheads="1"/>
            </p:cNvSpPr>
            <p:nvPr/>
          </p:nvSpPr>
          <p:spPr bwMode="auto">
            <a:xfrm>
              <a:off x="4517" y="934"/>
              <a:ext cx="27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3300"/>
                  </a:solidFill>
                  <a:ea typeface="黑体" panose="02010609060101010101" pitchFamily="49" charset="-122"/>
                </a:rPr>
                <a:t>a</a:t>
              </a:r>
              <a:endParaRPr lang="en-US" altLang="zh-CN" sz="1400" dirty="0">
                <a:solidFill>
                  <a:srgbClr val="FF33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44" name="Text Box 152"/>
            <p:cNvSpPr txBox="1">
              <a:spLocks noChangeArrowheads="1"/>
            </p:cNvSpPr>
            <p:nvPr/>
          </p:nvSpPr>
          <p:spPr bwMode="auto">
            <a:xfrm>
              <a:off x="4886" y="515"/>
              <a:ext cx="1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3300"/>
                  </a:solidFill>
                  <a:ea typeface="黑体" panose="02010609060101010101" pitchFamily="49" charset="-122"/>
                </a:rPr>
                <a:t>b</a:t>
              </a:r>
              <a:endParaRPr lang="en-US" altLang="zh-CN" sz="1400" dirty="0">
                <a:solidFill>
                  <a:srgbClr val="FF33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45" name="Text Box 153"/>
            <p:cNvSpPr txBox="1">
              <a:spLocks noChangeArrowheads="1"/>
            </p:cNvSpPr>
            <p:nvPr/>
          </p:nvSpPr>
          <p:spPr bwMode="auto">
            <a:xfrm>
              <a:off x="5363" y="495"/>
              <a:ext cx="3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solidFill>
                    <a:srgbClr val="3333CC"/>
                  </a:solidFill>
                  <a:ea typeface="黑体" panose="02010609060101010101" pitchFamily="49" charset="-122"/>
                </a:rPr>
                <a:t>c</a:t>
              </a:r>
              <a:endParaRPr lang="en-US" altLang="zh-CN" sz="1700" dirty="0">
                <a:solidFill>
                  <a:srgbClr val="3333CC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46" name="Text Box 154"/>
            <p:cNvSpPr txBox="1">
              <a:spLocks noChangeArrowheads="1"/>
            </p:cNvSpPr>
            <p:nvPr/>
          </p:nvSpPr>
          <p:spPr bwMode="auto">
            <a:xfrm>
              <a:off x="5159" y="944"/>
              <a:ext cx="1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3333CC"/>
                  </a:solidFill>
                  <a:ea typeface="黑体" panose="02010609060101010101" pitchFamily="49" charset="-122"/>
                </a:rPr>
                <a:t>d</a:t>
              </a:r>
              <a:endParaRPr lang="en-US" altLang="zh-CN" sz="1400" dirty="0">
                <a:solidFill>
                  <a:srgbClr val="3333CC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47" name="Text Box 155"/>
            <p:cNvSpPr txBox="1">
              <a:spLocks noChangeArrowheads="1"/>
            </p:cNvSpPr>
            <p:nvPr/>
          </p:nvSpPr>
          <p:spPr bwMode="auto">
            <a:xfrm>
              <a:off x="4626" y="1043"/>
              <a:ext cx="15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ea typeface="黑体" panose="02010609060101010101" pitchFamily="49" charset="-122"/>
                </a:rPr>
                <a:t>k</a:t>
              </a:r>
              <a:endParaRPr lang="en-US" altLang="zh-CN" sz="1700" dirty="0">
                <a:ea typeface="黑体" panose="02010609060101010101" pitchFamily="49" charset="-122"/>
              </a:endParaRPr>
            </a:p>
          </p:txBody>
        </p:sp>
        <p:sp>
          <p:nvSpPr>
            <p:cNvPr id="213148" name="Text Box 156"/>
            <p:cNvSpPr txBox="1">
              <a:spLocks noChangeArrowheads="1"/>
            </p:cNvSpPr>
            <p:nvPr/>
          </p:nvSpPr>
          <p:spPr bwMode="auto">
            <a:xfrm>
              <a:off x="4497" y="1196"/>
              <a:ext cx="1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ea typeface="黑体" panose="02010609060101010101" pitchFamily="49" charset="-122"/>
                </a:rPr>
                <a:t>L</a:t>
              </a:r>
              <a:endParaRPr lang="en-US" altLang="zh-CN" sz="1400" dirty="0">
                <a:ea typeface="黑体" panose="02010609060101010101" pitchFamily="49" charset="-122"/>
              </a:endParaRPr>
            </a:p>
          </p:txBody>
        </p:sp>
        <p:sp>
          <p:nvSpPr>
            <p:cNvPr id="213149" name="Text Box 157"/>
            <p:cNvSpPr txBox="1">
              <a:spLocks noChangeArrowheads="1"/>
            </p:cNvSpPr>
            <p:nvPr/>
          </p:nvSpPr>
          <p:spPr bwMode="auto">
            <a:xfrm>
              <a:off x="4857" y="1105"/>
              <a:ext cx="15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solidFill>
                    <a:srgbClr val="FFFF00"/>
                  </a:solidFill>
                  <a:ea typeface="黑体" panose="02010609060101010101" pitchFamily="49" charset="-122"/>
                </a:rPr>
                <a:t>A</a:t>
              </a:r>
              <a:endParaRPr lang="en-US" altLang="zh-CN" sz="1700" dirty="0">
                <a:solidFill>
                  <a:srgbClr val="FFFF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50" name="Text Box 158"/>
            <p:cNvSpPr txBox="1">
              <a:spLocks noChangeArrowheads="1"/>
            </p:cNvSpPr>
            <p:nvPr/>
          </p:nvSpPr>
          <p:spPr bwMode="auto">
            <a:xfrm>
              <a:off x="4640" y="1300"/>
              <a:ext cx="19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solidFill>
                    <a:srgbClr val="FFFF00"/>
                  </a:solidFill>
                  <a:ea typeface="黑体" panose="02010609060101010101" pitchFamily="49" charset="-122"/>
                </a:rPr>
                <a:t>B</a:t>
              </a:r>
              <a:endParaRPr lang="en-US" altLang="zh-CN" sz="1700" dirty="0">
                <a:solidFill>
                  <a:srgbClr val="FFFF00"/>
                </a:solidFill>
                <a:ea typeface="黑体" panose="02010609060101010101" pitchFamily="49" charset="-122"/>
              </a:endParaRPr>
            </a:p>
          </p:txBody>
        </p:sp>
        <p:graphicFrame>
          <p:nvGraphicFramePr>
            <p:cNvPr id="213151" name="Object 159"/>
            <p:cNvGraphicFramePr>
              <a:graphicFrameLocks noChangeAspect="1"/>
            </p:cNvGraphicFramePr>
            <p:nvPr/>
          </p:nvGraphicFramePr>
          <p:xfrm>
            <a:off x="3216" y="224"/>
            <a:ext cx="23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8" name="位图图像" r:id="rId26" imgW="457200" imgH="381000" progId="PBrush">
                    <p:embed/>
                  </p:oleObj>
                </mc:Choice>
                <mc:Fallback>
                  <p:oleObj name="位图图像" r:id="rId26" imgW="457200" imgH="381000" progId="PBrush">
                    <p:embed/>
                    <p:pic>
                      <p:nvPicPr>
                        <p:cNvPr id="0" name="图片 20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216" y="224"/>
                          <a:ext cx="235" cy="2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3152" name="Object 160"/>
            <p:cNvGraphicFramePr>
              <a:graphicFrameLocks noChangeAspect="1"/>
            </p:cNvGraphicFramePr>
            <p:nvPr/>
          </p:nvGraphicFramePr>
          <p:xfrm>
            <a:off x="2370" y="113"/>
            <a:ext cx="885" cy="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9" name="位图图像" r:id="rId28" imgW="1724025" imgH="2647950" progId="PBrush">
                    <p:embed/>
                  </p:oleObj>
                </mc:Choice>
                <mc:Fallback>
                  <p:oleObj name="位图图像" r:id="rId28" imgW="1724025" imgH="2647950" progId="PBrush">
                    <p:embed/>
                    <p:pic>
                      <p:nvPicPr>
                        <p:cNvPr id="0" name="图片 20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370" y="113"/>
                          <a:ext cx="885" cy="1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153" name="Line 161"/>
            <p:cNvSpPr>
              <a:spLocks noChangeShapeType="1"/>
            </p:cNvSpPr>
            <p:nvPr/>
          </p:nvSpPr>
          <p:spPr bwMode="auto">
            <a:xfrm>
              <a:off x="2674" y="1156"/>
              <a:ext cx="0" cy="16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54" name="Line 162"/>
            <p:cNvSpPr>
              <a:spLocks noChangeShapeType="1"/>
            </p:cNvSpPr>
            <p:nvPr/>
          </p:nvSpPr>
          <p:spPr bwMode="auto">
            <a:xfrm>
              <a:off x="2678" y="1313"/>
              <a:ext cx="66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55" name="Line 163"/>
            <p:cNvSpPr>
              <a:spLocks noChangeShapeType="1"/>
            </p:cNvSpPr>
            <p:nvPr/>
          </p:nvSpPr>
          <p:spPr bwMode="auto">
            <a:xfrm>
              <a:off x="3337" y="1316"/>
              <a:ext cx="0" cy="5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56" name="Line 164"/>
            <p:cNvSpPr>
              <a:spLocks noChangeShapeType="1"/>
            </p:cNvSpPr>
            <p:nvPr/>
          </p:nvSpPr>
          <p:spPr bwMode="auto">
            <a:xfrm flipV="1">
              <a:off x="2386" y="1842"/>
              <a:ext cx="953" cy="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13157" name="Line 165"/>
            <p:cNvSpPr>
              <a:spLocks noChangeShapeType="1"/>
            </p:cNvSpPr>
            <p:nvPr/>
          </p:nvSpPr>
          <p:spPr bwMode="auto">
            <a:xfrm>
              <a:off x="2391" y="1414"/>
              <a:ext cx="0" cy="4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pic>
          <p:nvPicPr>
            <p:cNvPr id="213158" name="Picture 16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1543"/>
              <a:ext cx="54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159" name="Line 167"/>
            <p:cNvSpPr>
              <a:spLocks noChangeShapeType="1"/>
            </p:cNvSpPr>
            <p:nvPr/>
          </p:nvSpPr>
          <p:spPr bwMode="auto">
            <a:xfrm>
              <a:off x="2382" y="1401"/>
              <a:ext cx="140" cy="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grpSp>
          <p:nvGrpSpPr>
            <p:cNvPr id="213160" name="Group 168"/>
            <p:cNvGrpSpPr/>
            <p:nvPr/>
          </p:nvGrpSpPr>
          <p:grpSpPr bwMode="auto">
            <a:xfrm>
              <a:off x="2353" y="677"/>
              <a:ext cx="917" cy="635"/>
              <a:chOff x="2472" y="2387"/>
              <a:chExt cx="1125" cy="701"/>
            </a:xfrm>
          </p:grpSpPr>
          <p:graphicFrame>
            <p:nvGraphicFramePr>
              <p:cNvPr id="213161" name="Object 169"/>
              <p:cNvGraphicFramePr>
                <a:graphicFrameLocks noChangeAspect="1"/>
              </p:cNvGraphicFramePr>
              <p:nvPr/>
            </p:nvGraphicFramePr>
            <p:xfrm>
              <a:off x="2677" y="2539"/>
              <a:ext cx="224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0" name="位图图像" r:id="rId29" imgW="247650" imgH="247650" progId="PBrush">
                      <p:embed/>
                    </p:oleObj>
                  </mc:Choice>
                  <mc:Fallback>
                    <p:oleObj name="位图图像" r:id="rId29" imgW="247650" imgH="247650" progId="PBrush">
                      <p:embed/>
                      <p:pic>
                        <p:nvPicPr>
                          <p:cNvPr id="0" name="图片 206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2677" y="2539"/>
                            <a:ext cx="224" cy="23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3162" name="Line 170"/>
              <p:cNvSpPr>
                <a:spLocks noChangeShapeType="1"/>
              </p:cNvSpPr>
              <p:nvPr/>
            </p:nvSpPr>
            <p:spPr bwMode="auto">
              <a:xfrm>
                <a:off x="3280" y="2387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63" name="Line 171"/>
              <p:cNvSpPr>
                <a:spLocks noChangeShapeType="1"/>
              </p:cNvSpPr>
              <p:nvPr/>
            </p:nvSpPr>
            <p:spPr bwMode="auto">
              <a:xfrm>
                <a:off x="2963" y="2387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64" name="Line 172"/>
              <p:cNvSpPr>
                <a:spLocks noChangeShapeType="1"/>
              </p:cNvSpPr>
              <p:nvPr/>
            </p:nvSpPr>
            <p:spPr bwMode="auto">
              <a:xfrm flipV="1">
                <a:off x="2608" y="2387"/>
                <a:ext cx="363" cy="363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65" name="Line 173"/>
              <p:cNvSpPr>
                <a:spLocks noChangeShapeType="1"/>
              </p:cNvSpPr>
              <p:nvPr/>
            </p:nvSpPr>
            <p:spPr bwMode="auto">
              <a:xfrm flipV="1">
                <a:off x="3229" y="2387"/>
                <a:ext cx="363" cy="36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66" name="Line 174"/>
              <p:cNvSpPr>
                <a:spLocks noChangeShapeType="1"/>
              </p:cNvSpPr>
              <p:nvPr/>
            </p:nvSpPr>
            <p:spPr bwMode="auto">
              <a:xfrm>
                <a:off x="3016" y="274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67" name="Line 175"/>
              <p:cNvSpPr>
                <a:spLocks noChangeShapeType="1"/>
              </p:cNvSpPr>
              <p:nvPr/>
            </p:nvSpPr>
            <p:spPr bwMode="auto">
              <a:xfrm>
                <a:off x="2626" y="274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68" name="Line 176"/>
              <p:cNvSpPr>
                <a:spLocks noChangeShapeType="1"/>
              </p:cNvSpPr>
              <p:nvPr/>
            </p:nvSpPr>
            <p:spPr bwMode="auto">
              <a:xfrm flipV="1">
                <a:off x="2797" y="2742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69" name="Line 177"/>
              <p:cNvSpPr>
                <a:spLocks noChangeShapeType="1"/>
              </p:cNvSpPr>
              <p:nvPr/>
            </p:nvSpPr>
            <p:spPr bwMode="auto">
              <a:xfrm flipH="1">
                <a:off x="2792" y="2739"/>
                <a:ext cx="75" cy="68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213170" name="Object 178"/>
              <p:cNvGraphicFramePr>
                <a:graphicFrameLocks noChangeAspect="1"/>
              </p:cNvGraphicFramePr>
              <p:nvPr/>
            </p:nvGraphicFramePr>
            <p:xfrm>
              <a:off x="2482" y="2741"/>
              <a:ext cx="233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1" name="位图图像" r:id="rId30" imgW="247650" imgH="257175" progId="PBrush">
                      <p:embed/>
                    </p:oleObj>
                  </mc:Choice>
                  <mc:Fallback>
                    <p:oleObj name="位图图像" r:id="rId30" imgW="247650" imgH="257175" progId="PBrush">
                      <p:embed/>
                      <p:pic>
                        <p:nvPicPr>
                          <p:cNvPr id="0" name="图片 206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2482" y="2741"/>
                            <a:ext cx="233" cy="2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3171" name="Line 179"/>
              <p:cNvSpPr>
                <a:spLocks noChangeShapeType="1"/>
              </p:cNvSpPr>
              <p:nvPr/>
            </p:nvSpPr>
            <p:spPr bwMode="auto">
              <a:xfrm flipV="1">
                <a:off x="2517" y="2824"/>
                <a:ext cx="264" cy="26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72" name="Line 180"/>
              <p:cNvSpPr>
                <a:spLocks noChangeShapeType="1"/>
              </p:cNvSpPr>
              <p:nvPr/>
            </p:nvSpPr>
            <p:spPr bwMode="auto">
              <a:xfrm>
                <a:off x="2472" y="3022"/>
                <a:ext cx="45" cy="45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73" name="Line 181"/>
              <p:cNvSpPr>
                <a:spLocks noChangeShapeType="1"/>
              </p:cNvSpPr>
              <p:nvPr/>
            </p:nvSpPr>
            <p:spPr bwMode="auto">
              <a:xfrm>
                <a:off x="2816" y="2968"/>
                <a:ext cx="26" cy="4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13174" name="Group 182"/>
            <p:cNvGrpSpPr/>
            <p:nvPr/>
          </p:nvGrpSpPr>
          <p:grpSpPr bwMode="auto">
            <a:xfrm>
              <a:off x="2747" y="1777"/>
              <a:ext cx="147" cy="164"/>
              <a:chOff x="3379" y="3339"/>
              <a:chExt cx="181" cy="181"/>
            </a:xfrm>
          </p:grpSpPr>
          <p:sp>
            <p:nvSpPr>
              <p:cNvPr id="213175" name="Oval 183"/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181" cy="181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3176" name="Line 184"/>
              <p:cNvSpPr>
                <a:spLocks noChangeShapeType="1"/>
              </p:cNvSpPr>
              <p:nvPr/>
            </p:nvSpPr>
            <p:spPr bwMode="auto">
              <a:xfrm rot="18900000" flipV="1">
                <a:off x="3432" y="3382"/>
                <a:ext cx="9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3177" name="Text Box 185"/>
            <p:cNvSpPr txBox="1">
              <a:spLocks noChangeArrowheads="1"/>
            </p:cNvSpPr>
            <p:nvPr/>
          </p:nvSpPr>
          <p:spPr bwMode="auto">
            <a:xfrm>
              <a:off x="2884" y="967"/>
              <a:ext cx="2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3300"/>
                  </a:solidFill>
                  <a:ea typeface="黑体" panose="02010609060101010101" pitchFamily="49" charset="-122"/>
                </a:rPr>
                <a:t>a</a:t>
              </a:r>
              <a:endParaRPr lang="en-US" altLang="zh-CN" sz="1400" dirty="0">
                <a:solidFill>
                  <a:srgbClr val="FF33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78" name="Text Box 186"/>
            <p:cNvSpPr txBox="1">
              <a:spLocks noChangeArrowheads="1"/>
            </p:cNvSpPr>
            <p:nvPr/>
          </p:nvSpPr>
          <p:spPr bwMode="auto">
            <a:xfrm>
              <a:off x="3210" y="551"/>
              <a:ext cx="1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3300"/>
                  </a:solidFill>
                  <a:ea typeface="黑体" panose="02010609060101010101" pitchFamily="49" charset="-122"/>
                </a:rPr>
                <a:t>b</a:t>
              </a:r>
              <a:endParaRPr lang="en-US" altLang="zh-CN" sz="1400" dirty="0">
                <a:solidFill>
                  <a:srgbClr val="FF33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79" name="Text Box 187"/>
            <p:cNvSpPr txBox="1">
              <a:spLocks noChangeArrowheads="1"/>
            </p:cNvSpPr>
            <p:nvPr/>
          </p:nvSpPr>
          <p:spPr bwMode="auto">
            <a:xfrm>
              <a:off x="2664" y="536"/>
              <a:ext cx="18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solidFill>
                    <a:srgbClr val="3333CC"/>
                  </a:solidFill>
                  <a:ea typeface="黑体" panose="02010609060101010101" pitchFamily="49" charset="-122"/>
                </a:rPr>
                <a:t>c</a:t>
              </a:r>
              <a:endParaRPr lang="en-US" altLang="zh-CN" sz="1700" dirty="0">
                <a:solidFill>
                  <a:srgbClr val="3333CC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80" name="Text Box 188"/>
            <p:cNvSpPr txBox="1">
              <a:spLocks noChangeArrowheads="1"/>
            </p:cNvSpPr>
            <p:nvPr/>
          </p:nvSpPr>
          <p:spPr bwMode="auto">
            <a:xfrm>
              <a:off x="2344" y="978"/>
              <a:ext cx="1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3333CC"/>
                  </a:solidFill>
                  <a:ea typeface="黑体" panose="02010609060101010101" pitchFamily="49" charset="-122"/>
                </a:rPr>
                <a:t>d</a:t>
              </a:r>
              <a:endParaRPr lang="en-US" altLang="zh-CN" sz="1400" dirty="0">
                <a:solidFill>
                  <a:srgbClr val="3333CC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81" name="Text Box 189"/>
            <p:cNvSpPr txBox="1">
              <a:spLocks noChangeArrowheads="1"/>
            </p:cNvSpPr>
            <p:nvPr/>
          </p:nvSpPr>
          <p:spPr bwMode="auto">
            <a:xfrm>
              <a:off x="2422" y="1035"/>
              <a:ext cx="14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ea typeface="黑体" panose="02010609060101010101" pitchFamily="49" charset="-122"/>
                </a:rPr>
                <a:t>k</a:t>
              </a:r>
              <a:endParaRPr lang="en-US" altLang="zh-CN" sz="1700" dirty="0">
                <a:ea typeface="黑体" panose="02010609060101010101" pitchFamily="49" charset="-122"/>
              </a:endParaRPr>
            </a:p>
          </p:txBody>
        </p:sp>
        <p:sp>
          <p:nvSpPr>
            <p:cNvPr id="213182" name="Text Box 190"/>
            <p:cNvSpPr txBox="1">
              <a:spLocks noChangeArrowheads="1"/>
            </p:cNvSpPr>
            <p:nvPr/>
          </p:nvSpPr>
          <p:spPr bwMode="auto">
            <a:xfrm>
              <a:off x="2285" y="1256"/>
              <a:ext cx="1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ea typeface="黑体" panose="02010609060101010101" pitchFamily="49" charset="-122"/>
                </a:rPr>
                <a:t>L</a:t>
              </a:r>
              <a:endParaRPr lang="en-US" altLang="zh-CN" sz="1400" dirty="0">
                <a:ea typeface="黑体" panose="02010609060101010101" pitchFamily="49" charset="-122"/>
              </a:endParaRPr>
            </a:p>
          </p:txBody>
        </p:sp>
        <p:sp>
          <p:nvSpPr>
            <p:cNvPr id="213183" name="Text Box 191"/>
            <p:cNvSpPr txBox="1">
              <a:spLocks noChangeArrowheads="1"/>
            </p:cNvSpPr>
            <p:nvPr/>
          </p:nvSpPr>
          <p:spPr bwMode="auto">
            <a:xfrm>
              <a:off x="2577" y="1141"/>
              <a:ext cx="25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solidFill>
                    <a:srgbClr val="FFFF00"/>
                  </a:solidFill>
                  <a:ea typeface="黑体" panose="02010609060101010101" pitchFamily="49" charset="-122"/>
                </a:rPr>
                <a:t>A</a:t>
              </a:r>
              <a:endParaRPr lang="en-US" altLang="zh-CN" sz="1700" dirty="0">
                <a:solidFill>
                  <a:srgbClr val="FFFF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84" name="Text Box 192"/>
            <p:cNvSpPr txBox="1">
              <a:spLocks noChangeArrowheads="1"/>
            </p:cNvSpPr>
            <p:nvPr/>
          </p:nvSpPr>
          <p:spPr bwMode="auto">
            <a:xfrm>
              <a:off x="2418" y="1387"/>
              <a:ext cx="14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700" dirty="0">
                  <a:solidFill>
                    <a:srgbClr val="FFFF00"/>
                  </a:solidFill>
                  <a:ea typeface="黑体" panose="02010609060101010101" pitchFamily="49" charset="-122"/>
                </a:rPr>
                <a:t>B</a:t>
              </a:r>
              <a:endParaRPr lang="en-US" altLang="zh-CN" sz="1700" dirty="0">
                <a:solidFill>
                  <a:srgbClr val="FFFF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3185" name="Line 193"/>
            <p:cNvSpPr>
              <a:spLocks noChangeShapeType="1"/>
            </p:cNvSpPr>
            <p:nvPr/>
          </p:nvSpPr>
          <p:spPr bwMode="auto">
            <a:xfrm flipV="1">
              <a:off x="2189" y="195"/>
              <a:ext cx="1295" cy="139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pic>
          <p:nvPicPr>
            <p:cNvPr id="213186" name="Picture 194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" y="263"/>
              <a:ext cx="276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3194" name="Rectangle 202"/>
          <p:cNvSpPr>
            <a:spLocks noChangeArrowheads="1"/>
          </p:cNvSpPr>
          <p:nvPr/>
        </p:nvSpPr>
        <p:spPr bwMode="auto">
          <a:xfrm>
            <a:off x="220395" y="801608"/>
            <a:ext cx="3563704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pPr eaLnBrk="0" hangingPunct="0"/>
            <a:r>
              <a:rPr kumimoji="1" lang="en-US" altLang="zh-CN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(2)</a:t>
            </a:r>
            <a:r>
              <a:rPr kumimoji="1"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用图象描述</a:t>
            </a:r>
            <a:r>
              <a:rPr kumimoji="1" lang="en-US" altLang="zh-CN" sz="4000" dirty="0">
                <a:ea typeface="黑体" panose="02010609060101010101" pitchFamily="49" charset="-122"/>
              </a:rPr>
              <a:t>:</a:t>
            </a:r>
            <a:endParaRPr kumimoji="1" lang="en-US" altLang="zh-CN" sz="4000" dirty="0">
              <a:ea typeface="黑体" panose="02010609060101010101" pitchFamily="49" charset="-122"/>
            </a:endParaRPr>
          </a:p>
        </p:txBody>
      </p:sp>
      <p:graphicFrame>
        <p:nvGraphicFramePr>
          <p:cNvPr id="213195" name="Object 203"/>
          <p:cNvGraphicFramePr>
            <a:graphicFrameLocks noChangeAspect="1"/>
          </p:cNvGraphicFramePr>
          <p:nvPr/>
        </p:nvGraphicFramePr>
        <p:xfrm>
          <a:off x="3533835" y="3818899"/>
          <a:ext cx="4636590" cy="291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" r:id="rId32" imgW="1847850" imgH="1790700" progId="">
                  <p:embed/>
                </p:oleObj>
              </mc:Choice>
              <mc:Fallback>
                <p:oleObj name="" r:id="rId32" imgW="1847850" imgH="1790700" progId="">
                  <p:embed/>
                  <p:pic>
                    <p:nvPicPr>
                      <p:cNvPr id="0" name="图片 2066"/>
                      <p:cNvPicPr>
                        <a:picLocks noChangeAspect="1"/>
                      </p:cNvPicPr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33835" y="3818899"/>
                        <a:ext cx="4636590" cy="29167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TextBox 194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复习回顾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428616" y="1133280"/>
            <a:ext cx="11107436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、周期：</a:t>
            </a:r>
            <a:r>
              <a:rPr lang="zh-CN" altLang="en-US" sz="3600" dirty="0">
                <a:ea typeface="黑体" panose="02010609060101010101" pitchFamily="49" charset="-122"/>
              </a:rPr>
              <a:t>交变电流完成一次周期性变化所需的时间。</a:t>
            </a:r>
            <a:endParaRPr lang="zh-CN" altLang="en-US" sz="3600" dirty="0">
              <a:ea typeface="黑体" panose="02010609060101010101" pitchFamily="49" charset="-122"/>
            </a:endParaRP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408734" y="2439687"/>
            <a:ext cx="10644169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、频率：交变电流一秒内完成周期性变化的次数。</a:t>
            </a:r>
            <a:endParaRPr kumimoji="1"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431925" y="3730652"/>
            <a:ext cx="3695150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、两者的关系：</a:t>
            </a:r>
            <a:endParaRPr kumimoji="1"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0472" name="Object 8"/>
          <p:cNvGraphicFramePr>
            <a:graphicFrameLocks noChangeAspect="1"/>
          </p:cNvGraphicFramePr>
          <p:nvPr/>
        </p:nvGraphicFramePr>
        <p:xfrm>
          <a:off x="4417430" y="3416066"/>
          <a:ext cx="1964871" cy="129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" imgW="571500" imgH="520700" progId="Equation.3">
                  <p:embed/>
                </p:oleObj>
              </mc:Choice>
              <mc:Fallback>
                <p:oleObj name="Equation" r:id="rId1" imgW="571500" imgH="520700" progId="Equation.3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7430" y="3416066"/>
                        <a:ext cx="1964871" cy="12931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3" name="Object 9"/>
          <p:cNvGraphicFramePr>
            <a:graphicFrameLocks noChangeAspect="1"/>
          </p:cNvGraphicFramePr>
          <p:nvPr/>
        </p:nvGraphicFramePr>
        <p:xfrm>
          <a:off x="6675239" y="3316781"/>
          <a:ext cx="3722606" cy="149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558800" imgH="292100" progId="Equation.3">
                  <p:embed/>
                </p:oleObj>
              </mc:Choice>
              <mc:Fallback>
                <p:oleObj name="Equation" r:id="rId3" imgW="558800" imgH="292100" progId="Equation.3">
                  <p:embed/>
                  <p:pic>
                    <p:nvPicPr>
                      <p:cNvPr id="0" name="图片 30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5239" y="3316781"/>
                        <a:ext cx="3722606" cy="14916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1418659" y="5184991"/>
            <a:ext cx="7962344" cy="7716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kumimoji="1" lang="zh-CN" altLang="en-US" sz="4300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一个周期内电流方向改变两次。</a:t>
            </a:r>
            <a:endParaRPr kumimoji="1" lang="zh-CN" altLang="en-US" sz="4300" dirty="0">
              <a:solidFill>
                <a:srgbClr val="FF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一、周期和频率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190469" grpId="0" autoUpdateAnimBg="0"/>
      <p:bldP spid="190471" grpId="0"/>
      <p:bldP spid="19047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-1" y="706486"/>
            <a:ext cx="12189732" cy="6153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815342" y="1039812"/>
            <a:ext cx="10472368" cy="4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dirty="0">
                <a:ea typeface="黑体" panose="02010609060101010101" pitchFamily="49" charset="-122"/>
              </a:rPr>
              <a:t>       我国生产和生活用交流电的周期</a:t>
            </a:r>
            <a:r>
              <a:rPr lang="en-US" altLang="zh-CN" sz="4800" i="1" dirty="0">
                <a:ea typeface="黑体" panose="02010609060101010101" pitchFamily="49" charset="-122"/>
              </a:rPr>
              <a:t>T</a:t>
            </a:r>
            <a:r>
              <a:rPr lang="en-US" altLang="zh-CN" sz="4800" dirty="0">
                <a:ea typeface="黑体" panose="02010609060101010101" pitchFamily="49" charset="-122"/>
              </a:rPr>
              <a:t>=_____s</a:t>
            </a:r>
            <a:r>
              <a:rPr lang="zh-CN" altLang="en-US" sz="4800" dirty="0">
                <a:ea typeface="黑体" panose="02010609060101010101" pitchFamily="49" charset="-122"/>
              </a:rPr>
              <a:t>，频率</a:t>
            </a:r>
            <a:r>
              <a:rPr lang="en-US" altLang="zh-CN" sz="4800" i="1" dirty="0">
                <a:ea typeface="黑体" panose="02010609060101010101" pitchFamily="49" charset="-122"/>
              </a:rPr>
              <a:t>f</a:t>
            </a:r>
            <a:r>
              <a:rPr lang="en-US" altLang="zh-CN" sz="4800" dirty="0">
                <a:ea typeface="黑体" panose="02010609060101010101" pitchFamily="49" charset="-122"/>
              </a:rPr>
              <a:t>= ____Hz</a:t>
            </a:r>
            <a:r>
              <a:rPr lang="zh-CN" altLang="en-US" sz="4800" dirty="0">
                <a:ea typeface="黑体" panose="02010609060101010101" pitchFamily="49" charset="-122"/>
              </a:rPr>
              <a:t>，角速度</a:t>
            </a:r>
            <a:r>
              <a:rPr lang="en-US" altLang="zh-CN" sz="4800" i="1" dirty="0">
                <a:ea typeface="黑体" panose="02010609060101010101" pitchFamily="49" charset="-122"/>
              </a:rPr>
              <a:t>ω</a:t>
            </a:r>
            <a:r>
              <a:rPr lang="en-US" altLang="zh-CN" sz="4800" dirty="0">
                <a:ea typeface="黑体" panose="02010609060101010101" pitchFamily="49" charset="-122"/>
              </a:rPr>
              <a:t>=_____rad/s</a:t>
            </a:r>
            <a:r>
              <a:rPr lang="zh-CN" altLang="en-US" sz="4800" dirty="0">
                <a:ea typeface="黑体" panose="02010609060101010101" pitchFamily="49" charset="-122"/>
              </a:rPr>
              <a:t>，在</a:t>
            </a:r>
            <a:r>
              <a:rPr lang="en-US" altLang="zh-CN" sz="4800" dirty="0">
                <a:ea typeface="黑体" panose="02010609060101010101" pitchFamily="49" charset="-122"/>
              </a:rPr>
              <a:t>1s</a:t>
            </a:r>
            <a:r>
              <a:rPr lang="zh-CN" altLang="en-US" sz="4800" dirty="0">
                <a:ea typeface="黑体" panose="02010609060101010101" pitchFamily="49" charset="-122"/>
              </a:rPr>
              <a:t>内电流的方向变化</a:t>
            </a:r>
            <a:r>
              <a:rPr lang="en-US" altLang="zh-CN" sz="4800" dirty="0">
                <a:ea typeface="黑体" panose="02010609060101010101" pitchFamily="49" charset="-122"/>
              </a:rPr>
              <a:t>____</a:t>
            </a:r>
            <a:r>
              <a:rPr lang="zh-CN" altLang="en-US" sz="4800" dirty="0">
                <a:ea typeface="黑体" panose="02010609060101010101" pitchFamily="49" charset="-122"/>
              </a:rPr>
              <a:t>次。</a:t>
            </a:r>
            <a:endParaRPr lang="zh-CN" altLang="en-US" sz="4800" dirty="0">
              <a:ea typeface="黑体" panose="02010609060101010101" pitchFamily="49" charset="-122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868708" y="2169654"/>
            <a:ext cx="1297058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ea typeface="黑体" panose="02010609060101010101" pitchFamily="49" charset="-122"/>
              </a:rPr>
              <a:t>0.02</a:t>
            </a:r>
            <a:endParaRPr lang="en-US" altLang="zh-CN" sz="4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6189187" y="2169654"/>
            <a:ext cx="835393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ea typeface="黑体" panose="02010609060101010101" pitchFamily="49" charset="-122"/>
              </a:rPr>
              <a:t>50</a:t>
            </a:r>
            <a:endParaRPr lang="en-US" altLang="zh-CN" sz="4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679392" y="3213848"/>
            <a:ext cx="2113534" cy="98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ea typeface="黑体" panose="02010609060101010101" pitchFamily="49" charset="-122"/>
              </a:rPr>
              <a:t>100</a:t>
            </a:r>
            <a:r>
              <a:rPr lang="en-US" altLang="zh-CN" sz="5700" dirty="0">
                <a:solidFill>
                  <a:srgbClr val="FF0000"/>
                </a:solidFill>
                <a:ea typeface="黑体" panose="02010609060101010101" pitchFamily="49" charset="-122"/>
              </a:rPr>
              <a:t>π</a:t>
            </a:r>
            <a:endParaRPr lang="en-US" altLang="zh-CN" sz="57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670506" y="4148249"/>
            <a:ext cx="1143170" cy="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ea typeface="黑体" panose="02010609060101010101" pitchFamily="49" charset="-122"/>
              </a:rPr>
              <a:t>100</a:t>
            </a:r>
            <a:endParaRPr lang="en-US" altLang="zh-CN" sz="4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Picture 4" descr="C:\Users\jj\Desktop\Pictures\图片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86033"/>
            <a:ext cx="38211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2517277" y="-62955"/>
            <a:ext cx="1142087" cy="7694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08" tIns="45703" rIns="91408" bIns="4570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44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4400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  <p:bldP spid="191492" grpId="0" autoUpdateAnimBg="0"/>
      <p:bldP spid="191493" grpId="0" autoUpdateAnimBg="0"/>
      <p:bldP spid="1914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-13971" y="694738"/>
            <a:ext cx="12203702" cy="61648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3" rIns="91408" bIns="45703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" t="7556" r="7642" b="9929"/>
          <a:stretch>
            <a:fillRect/>
          </a:stretch>
        </p:blipFill>
        <p:spPr bwMode="auto">
          <a:xfrm>
            <a:off x="4388988" y="2684983"/>
            <a:ext cx="7636675" cy="30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323615" y="850081"/>
            <a:ext cx="11336419" cy="13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4000" dirty="0">
                <a:ea typeface="黑体" panose="02010609060101010101" pitchFamily="49" charset="-122"/>
              </a:rPr>
              <a:t>如图示为某正弦交流电流的图像，求其峰值、周期和角速度，并写出该电流的瞬时值表达式。</a:t>
            </a:r>
            <a:endParaRPr lang="zh-CN" altLang="en-US" sz="4000" dirty="0">
              <a:ea typeface="黑体" panose="02010609060101010101" pitchFamily="49" charset="-122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9982" y="2799744"/>
            <a:ext cx="4034351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 anchor="ctr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i="1" dirty="0" err="1">
                <a:solidFill>
                  <a:srgbClr val="FF0000"/>
                </a:solidFill>
                <a:ea typeface="黑体" panose="02010609060101010101" pitchFamily="49" charset="-122"/>
              </a:rPr>
              <a:t>I</a:t>
            </a:r>
            <a:r>
              <a:rPr lang="en-US" altLang="zh-CN" sz="4000" baseline="-25000" dirty="0" err="1">
                <a:solidFill>
                  <a:srgbClr val="FF0000"/>
                </a:solidFill>
                <a:ea typeface="黑体" panose="02010609060101010101" pitchFamily="49" charset="-122"/>
              </a:rPr>
              <a:t>m</a:t>
            </a: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4000" dirty="0">
                <a:solidFill>
                  <a:srgbClr val="FF0000"/>
                </a:solidFill>
                <a:ea typeface="黑体" panose="02010609060101010101" pitchFamily="49" charset="-122"/>
              </a:rPr>
              <a:t>20A</a:t>
            </a:r>
            <a:endParaRPr lang="en-US" altLang="zh-CN" sz="4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410056" y="4799916"/>
            <a:ext cx="3395389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r>
              <a:rPr lang="en-US" altLang="zh-CN" sz="4000" i="1" dirty="0">
                <a:solidFill>
                  <a:srgbClr val="FF0000"/>
                </a:solidFill>
                <a:ea typeface="黑体" panose="02010609060101010101" pitchFamily="49" charset="-122"/>
              </a:rPr>
              <a:t>ω</a:t>
            </a: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4000" dirty="0">
                <a:solidFill>
                  <a:srgbClr val="FF0000"/>
                </a:solidFill>
                <a:ea typeface="黑体" panose="02010609060101010101" pitchFamily="49" charset="-122"/>
              </a:rPr>
              <a:t>100πrad/s.</a:t>
            </a:r>
            <a:endParaRPr lang="en-US" altLang="zh-CN" sz="4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432026" y="5785577"/>
            <a:ext cx="8840790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电流的瞬时表达式为</a:t>
            </a:r>
            <a:r>
              <a:rPr lang="en-US" altLang="zh-CN" sz="4000" i="1" dirty="0">
                <a:solidFill>
                  <a:srgbClr val="FF0000"/>
                </a:solidFill>
                <a:ea typeface="黑体" panose="02010609060101010101" pitchFamily="49" charset="-122"/>
              </a:rPr>
              <a:t>i</a:t>
            </a: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4000" dirty="0">
                <a:solidFill>
                  <a:srgbClr val="FF0000"/>
                </a:solidFill>
                <a:ea typeface="黑体" panose="02010609060101010101" pitchFamily="49" charset="-122"/>
              </a:rPr>
              <a:t>20sin100πt  (A)</a:t>
            </a:r>
            <a:endParaRPr lang="en-US" altLang="zh-CN" sz="4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547309" y="3850031"/>
            <a:ext cx="3363017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lang="en-US" altLang="zh-CN" sz="4000" i="1" dirty="0">
                <a:solidFill>
                  <a:srgbClr val="FF0000"/>
                </a:solidFill>
                <a:ea typeface="黑体" panose="02010609060101010101" pitchFamily="49" charset="-122"/>
              </a:rPr>
              <a:t>T</a:t>
            </a: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＝</a:t>
            </a:r>
            <a:r>
              <a:rPr lang="en-US" altLang="zh-CN" sz="4000" dirty="0">
                <a:solidFill>
                  <a:srgbClr val="FF0000"/>
                </a:solidFill>
                <a:ea typeface="黑体" panose="02010609060101010101" pitchFamily="49" charset="-122"/>
              </a:rPr>
              <a:t>0.02s</a:t>
            </a:r>
            <a:endParaRPr lang="en-US" altLang="zh-CN" sz="4000" dirty="0"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Picture 4" descr="C:\Users\jj\Desktop\Pictures\图片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7" y="-186033"/>
            <a:ext cx="38211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2517277" y="-62955"/>
            <a:ext cx="1142087" cy="7694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08" tIns="45703" rIns="91408" bIns="4570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86105" indent="-12890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71575" indent="-25717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58950" indent="-387350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45055" indent="-516255"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44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4400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93541" grpId="0"/>
      <p:bldP spid="1935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 bwMode="auto">
          <a:xfrm>
            <a:off x="3" y="6"/>
            <a:ext cx="12189731" cy="69469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7" tIns="54429" rIns="108857" bIns="54429" rtlCol="0">
            <a:spAutoFit/>
          </a:bodyPr>
          <a:lstStyle/>
          <a:p>
            <a:r>
              <a:rPr lang="zh-CN" altLang="en-US" sz="3800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二、峰值和有效值</a:t>
            </a:r>
            <a:endParaRPr lang="zh-CN" altLang="en-US" sz="38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624744" y="2917823"/>
            <a:ext cx="8848805" cy="6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 anchor="ctr">
            <a:spAutoFit/>
          </a:bodyPr>
          <a:lstStyle/>
          <a:p>
            <a:r>
              <a:rPr kumimoji="1" lang="zh-CN" altLang="en-US" sz="3600" dirty="0">
                <a:latin typeface="Tahoma" panose="020B0604030504040204" pitchFamily="34" charset="0"/>
                <a:ea typeface="黑体" panose="02010609060101010101" pitchFamily="49" charset="-122"/>
              </a:rPr>
              <a:t>什么是交变电流的峰值</a:t>
            </a:r>
            <a:r>
              <a:rPr kumimoji="1" lang="zh-CN" altLang="en-US" sz="3600" dirty="0">
                <a:ea typeface="黑体" panose="02010609060101010101" pitchFamily="49" charset="-122"/>
              </a:rPr>
              <a:t>（</a:t>
            </a:r>
            <a:r>
              <a:rPr kumimoji="1" lang="en-US" altLang="zh-CN" sz="3600" i="1" dirty="0" err="1">
                <a:ea typeface="黑体" panose="02010609060101010101" pitchFamily="49" charset="-122"/>
              </a:rPr>
              <a:t>E</a:t>
            </a:r>
            <a:r>
              <a:rPr kumimoji="1" lang="en-US" altLang="zh-CN" sz="3600" baseline="-25000" dirty="0" err="1">
                <a:ea typeface="黑体" panose="02010609060101010101" pitchFamily="49" charset="-122"/>
              </a:rPr>
              <a:t>m</a:t>
            </a:r>
            <a:r>
              <a:rPr kumimoji="1" lang="zh-CN" altLang="en-US" sz="3600" dirty="0">
                <a:ea typeface="黑体" panose="02010609060101010101" pitchFamily="49" charset="-122"/>
              </a:rPr>
              <a:t>，</a:t>
            </a:r>
            <a:r>
              <a:rPr kumimoji="1" lang="en-US" altLang="zh-CN" sz="3600" i="1" dirty="0" err="1">
                <a:ea typeface="黑体" panose="02010609060101010101" pitchFamily="49" charset="-122"/>
              </a:rPr>
              <a:t>I</a:t>
            </a:r>
            <a:r>
              <a:rPr kumimoji="1" lang="en-US" altLang="zh-CN" sz="3600" baseline="-25000" dirty="0" err="1">
                <a:ea typeface="黑体" panose="02010609060101010101" pitchFamily="49" charset="-122"/>
              </a:rPr>
              <a:t>m</a:t>
            </a:r>
            <a:r>
              <a:rPr kumimoji="1" lang="zh-CN" altLang="en-US" sz="3600" dirty="0">
                <a:ea typeface="黑体" panose="02010609060101010101" pitchFamily="49" charset="-122"/>
              </a:rPr>
              <a:t>，</a:t>
            </a:r>
            <a:r>
              <a:rPr kumimoji="1" lang="en-US" altLang="zh-CN" sz="3600" i="1" dirty="0">
                <a:ea typeface="黑体" panose="02010609060101010101" pitchFamily="49" charset="-122"/>
              </a:rPr>
              <a:t>U</a:t>
            </a:r>
            <a:r>
              <a:rPr kumimoji="1" lang="en-US" altLang="zh-CN" sz="3600" baseline="-25000" dirty="0">
                <a:ea typeface="黑体" panose="02010609060101010101" pitchFamily="49" charset="-122"/>
              </a:rPr>
              <a:t>m</a:t>
            </a:r>
            <a:r>
              <a:rPr kumimoji="1" lang="zh-CN" altLang="en-US" sz="3600" dirty="0">
                <a:ea typeface="黑体" panose="02010609060101010101" pitchFamily="49" charset="-122"/>
              </a:rPr>
              <a:t>）？</a:t>
            </a:r>
            <a:r>
              <a:rPr kumimoji="1" lang="zh-CN" altLang="en-US" sz="2400" dirty="0"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  <a:endParaRPr kumimoji="1" lang="zh-CN" altLang="en-US" sz="2400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25283" name="Group 3"/>
          <p:cNvGrpSpPr/>
          <p:nvPr/>
        </p:nvGrpSpPr>
        <p:grpSpPr bwMode="auto">
          <a:xfrm>
            <a:off x="1296077" y="3934740"/>
            <a:ext cx="7405632" cy="2519946"/>
            <a:chOff x="1546" y="1141"/>
            <a:chExt cx="2847" cy="2788"/>
          </a:xfrm>
        </p:grpSpPr>
        <p:sp>
          <p:nvSpPr>
            <p:cNvPr id="225284" name="Freeform 4"/>
            <p:cNvSpPr/>
            <p:nvPr/>
          </p:nvSpPr>
          <p:spPr bwMode="auto">
            <a:xfrm>
              <a:off x="1927" y="2027"/>
              <a:ext cx="590" cy="725"/>
            </a:xfrm>
            <a:custGeom>
              <a:avLst/>
              <a:gdLst>
                <a:gd name="T0" fmla="*/ 0 w 3633"/>
                <a:gd name="T1" fmla="*/ 2000 h 2058"/>
                <a:gd name="T2" fmla="*/ 200 w 3633"/>
                <a:gd name="T3" fmla="*/ 1653 h 2058"/>
                <a:gd name="T4" fmla="*/ 400 w 3633"/>
                <a:gd name="T5" fmla="*/ 1316 h 2058"/>
                <a:gd name="T6" fmla="*/ 600 w 3633"/>
                <a:gd name="T7" fmla="*/ 1000 h 2058"/>
                <a:gd name="T8" fmla="*/ 800 w 3633"/>
                <a:gd name="T9" fmla="*/ 714 h 2058"/>
                <a:gd name="T10" fmla="*/ 1000 w 3633"/>
                <a:gd name="T11" fmla="*/ 468 h 2058"/>
                <a:gd name="T12" fmla="*/ 1200 w 3633"/>
                <a:gd name="T13" fmla="*/ 268 h 2058"/>
                <a:gd name="T14" fmla="*/ 1400 w 3633"/>
                <a:gd name="T15" fmla="*/ 121 h 2058"/>
                <a:gd name="T16" fmla="*/ 1600 w 3633"/>
                <a:gd name="T17" fmla="*/ 30 h 2058"/>
                <a:gd name="T18" fmla="*/ 1800 w 3633"/>
                <a:gd name="T19" fmla="*/ 0 h 2058"/>
                <a:gd name="T20" fmla="*/ 2000 w 3633"/>
                <a:gd name="T21" fmla="*/ 30 h 2058"/>
                <a:gd name="T22" fmla="*/ 2200 w 3633"/>
                <a:gd name="T23" fmla="*/ 121 h 2058"/>
                <a:gd name="T24" fmla="*/ 2400 w 3633"/>
                <a:gd name="T25" fmla="*/ 268 h 2058"/>
                <a:gd name="T26" fmla="*/ 2600 w 3633"/>
                <a:gd name="T27" fmla="*/ 468 h 2058"/>
                <a:gd name="T28" fmla="*/ 2800 w 3633"/>
                <a:gd name="T29" fmla="*/ 714 h 2058"/>
                <a:gd name="T30" fmla="*/ 3000 w 3633"/>
                <a:gd name="T31" fmla="*/ 1000 h 2058"/>
                <a:gd name="T32" fmla="*/ 3200 w 3633"/>
                <a:gd name="T33" fmla="*/ 1316 h 2058"/>
                <a:gd name="T34" fmla="*/ 3400 w 3633"/>
                <a:gd name="T35" fmla="*/ 1653 h 2058"/>
                <a:gd name="T36" fmla="*/ 3600 w 3633"/>
                <a:gd name="T37" fmla="*/ 2000 h 2058"/>
                <a:gd name="T38" fmla="*/ 3600 w 3633"/>
                <a:gd name="T39" fmla="*/ 200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33" h="2058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67" y="1942"/>
                    <a:pt x="3600" y="2000"/>
                  </a:cubicBezTo>
                  <a:cubicBezTo>
                    <a:pt x="3633" y="2058"/>
                    <a:pt x="3616" y="2029"/>
                    <a:pt x="3600" y="2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25285" name="Line 5"/>
            <p:cNvSpPr>
              <a:spLocks noChangeShapeType="1"/>
            </p:cNvSpPr>
            <p:nvPr/>
          </p:nvSpPr>
          <p:spPr bwMode="auto">
            <a:xfrm flipV="1">
              <a:off x="1932" y="2722"/>
              <a:ext cx="221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25286" name="Line 6"/>
            <p:cNvSpPr>
              <a:spLocks noChangeShapeType="1"/>
            </p:cNvSpPr>
            <p:nvPr/>
          </p:nvSpPr>
          <p:spPr bwMode="auto">
            <a:xfrm flipV="1">
              <a:off x="1932" y="1361"/>
              <a:ext cx="0" cy="2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25287" name="Freeform 7"/>
            <p:cNvSpPr/>
            <p:nvPr/>
          </p:nvSpPr>
          <p:spPr bwMode="auto">
            <a:xfrm flipV="1">
              <a:off x="2512" y="2699"/>
              <a:ext cx="558" cy="740"/>
            </a:xfrm>
            <a:custGeom>
              <a:avLst/>
              <a:gdLst>
                <a:gd name="T0" fmla="*/ 0 w 3633"/>
                <a:gd name="T1" fmla="*/ 2000 h 2058"/>
                <a:gd name="T2" fmla="*/ 200 w 3633"/>
                <a:gd name="T3" fmla="*/ 1653 h 2058"/>
                <a:gd name="T4" fmla="*/ 400 w 3633"/>
                <a:gd name="T5" fmla="*/ 1316 h 2058"/>
                <a:gd name="T6" fmla="*/ 600 w 3633"/>
                <a:gd name="T7" fmla="*/ 1000 h 2058"/>
                <a:gd name="T8" fmla="*/ 800 w 3633"/>
                <a:gd name="T9" fmla="*/ 714 h 2058"/>
                <a:gd name="T10" fmla="*/ 1000 w 3633"/>
                <a:gd name="T11" fmla="*/ 468 h 2058"/>
                <a:gd name="T12" fmla="*/ 1200 w 3633"/>
                <a:gd name="T13" fmla="*/ 268 h 2058"/>
                <a:gd name="T14" fmla="*/ 1400 w 3633"/>
                <a:gd name="T15" fmla="*/ 121 h 2058"/>
                <a:gd name="T16" fmla="*/ 1600 w 3633"/>
                <a:gd name="T17" fmla="*/ 30 h 2058"/>
                <a:gd name="T18" fmla="*/ 1800 w 3633"/>
                <a:gd name="T19" fmla="*/ 0 h 2058"/>
                <a:gd name="T20" fmla="*/ 2000 w 3633"/>
                <a:gd name="T21" fmla="*/ 30 h 2058"/>
                <a:gd name="T22" fmla="*/ 2200 w 3633"/>
                <a:gd name="T23" fmla="*/ 121 h 2058"/>
                <a:gd name="T24" fmla="*/ 2400 w 3633"/>
                <a:gd name="T25" fmla="*/ 268 h 2058"/>
                <a:gd name="T26" fmla="*/ 2600 w 3633"/>
                <a:gd name="T27" fmla="*/ 468 h 2058"/>
                <a:gd name="T28" fmla="*/ 2800 w 3633"/>
                <a:gd name="T29" fmla="*/ 714 h 2058"/>
                <a:gd name="T30" fmla="*/ 3000 w 3633"/>
                <a:gd name="T31" fmla="*/ 1000 h 2058"/>
                <a:gd name="T32" fmla="*/ 3200 w 3633"/>
                <a:gd name="T33" fmla="*/ 1316 h 2058"/>
                <a:gd name="T34" fmla="*/ 3400 w 3633"/>
                <a:gd name="T35" fmla="*/ 1653 h 2058"/>
                <a:gd name="T36" fmla="*/ 3600 w 3633"/>
                <a:gd name="T37" fmla="*/ 2000 h 2058"/>
                <a:gd name="T38" fmla="*/ 3600 w 3633"/>
                <a:gd name="T39" fmla="*/ 200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33" h="2058">
                  <a:moveTo>
                    <a:pt x="0" y="2000"/>
                  </a:moveTo>
                  <a:cubicBezTo>
                    <a:pt x="66" y="1883"/>
                    <a:pt x="133" y="1767"/>
                    <a:pt x="200" y="1653"/>
                  </a:cubicBezTo>
                  <a:cubicBezTo>
                    <a:pt x="267" y="1539"/>
                    <a:pt x="333" y="1425"/>
                    <a:pt x="400" y="1316"/>
                  </a:cubicBezTo>
                  <a:cubicBezTo>
                    <a:pt x="467" y="1207"/>
                    <a:pt x="533" y="1100"/>
                    <a:pt x="600" y="1000"/>
                  </a:cubicBezTo>
                  <a:cubicBezTo>
                    <a:pt x="667" y="900"/>
                    <a:pt x="733" y="803"/>
                    <a:pt x="800" y="714"/>
                  </a:cubicBezTo>
                  <a:cubicBezTo>
                    <a:pt x="867" y="625"/>
                    <a:pt x="933" y="542"/>
                    <a:pt x="1000" y="468"/>
                  </a:cubicBezTo>
                  <a:cubicBezTo>
                    <a:pt x="1067" y="394"/>
                    <a:pt x="1133" y="326"/>
                    <a:pt x="1200" y="268"/>
                  </a:cubicBezTo>
                  <a:cubicBezTo>
                    <a:pt x="1267" y="210"/>
                    <a:pt x="1333" y="161"/>
                    <a:pt x="1400" y="121"/>
                  </a:cubicBezTo>
                  <a:cubicBezTo>
                    <a:pt x="1467" y="81"/>
                    <a:pt x="1533" y="50"/>
                    <a:pt x="1600" y="30"/>
                  </a:cubicBezTo>
                  <a:cubicBezTo>
                    <a:pt x="1667" y="10"/>
                    <a:pt x="1733" y="0"/>
                    <a:pt x="1800" y="0"/>
                  </a:cubicBezTo>
                  <a:cubicBezTo>
                    <a:pt x="1867" y="0"/>
                    <a:pt x="1933" y="10"/>
                    <a:pt x="2000" y="30"/>
                  </a:cubicBezTo>
                  <a:cubicBezTo>
                    <a:pt x="2067" y="50"/>
                    <a:pt x="2133" y="81"/>
                    <a:pt x="2200" y="121"/>
                  </a:cubicBezTo>
                  <a:cubicBezTo>
                    <a:pt x="2267" y="161"/>
                    <a:pt x="2333" y="210"/>
                    <a:pt x="2400" y="268"/>
                  </a:cubicBezTo>
                  <a:cubicBezTo>
                    <a:pt x="2467" y="326"/>
                    <a:pt x="2533" y="394"/>
                    <a:pt x="2600" y="468"/>
                  </a:cubicBezTo>
                  <a:cubicBezTo>
                    <a:pt x="2667" y="542"/>
                    <a:pt x="2733" y="625"/>
                    <a:pt x="2800" y="714"/>
                  </a:cubicBezTo>
                  <a:cubicBezTo>
                    <a:pt x="2867" y="803"/>
                    <a:pt x="2933" y="900"/>
                    <a:pt x="3000" y="1000"/>
                  </a:cubicBezTo>
                  <a:cubicBezTo>
                    <a:pt x="3067" y="1100"/>
                    <a:pt x="3133" y="1207"/>
                    <a:pt x="3200" y="1316"/>
                  </a:cubicBezTo>
                  <a:cubicBezTo>
                    <a:pt x="3267" y="1425"/>
                    <a:pt x="3333" y="1539"/>
                    <a:pt x="3400" y="1653"/>
                  </a:cubicBezTo>
                  <a:cubicBezTo>
                    <a:pt x="3467" y="1767"/>
                    <a:pt x="3567" y="1942"/>
                    <a:pt x="3600" y="2000"/>
                  </a:cubicBezTo>
                  <a:cubicBezTo>
                    <a:pt x="3633" y="2058"/>
                    <a:pt x="3616" y="2029"/>
                    <a:pt x="3600" y="2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25288" name="Text Box 8"/>
            <p:cNvSpPr txBox="1">
              <a:spLocks noChangeArrowheads="1"/>
            </p:cNvSpPr>
            <p:nvPr/>
          </p:nvSpPr>
          <p:spPr bwMode="auto">
            <a:xfrm>
              <a:off x="1567" y="1141"/>
              <a:ext cx="396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300" i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anose="02010609060101010101" pitchFamily="49" charset="-122"/>
                </a:rPr>
                <a:t>i/mA</a:t>
              </a:r>
              <a:endParaRPr lang="en-US" altLang="zh-CN" sz="3300" i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225289" name="Line 9"/>
            <p:cNvSpPr>
              <a:spLocks noChangeShapeType="1"/>
            </p:cNvSpPr>
            <p:nvPr/>
          </p:nvSpPr>
          <p:spPr bwMode="auto">
            <a:xfrm>
              <a:off x="1927" y="202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25290" name="Text Box 10"/>
            <p:cNvSpPr txBox="1">
              <a:spLocks noChangeArrowheads="1"/>
            </p:cNvSpPr>
            <p:nvPr/>
          </p:nvSpPr>
          <p:spPr bwMode="auto">
            <a:xfrm>
              <a:off x="1582" y="1905"/>
              <a:ext cx="274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黑体" panose="02010609060101010101" pitchFamily="49" charset="-122"/>
                </a:rPr>
                <a:t>0.5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291" name="Text Box 11"/>
            <p:cNvSpPr txBox="1">
              <a:spLocks noChangeArrowheads="1"/>
            </p:cNvSpPr>
            <p:nvPr/>
          </p:nvSpPr>
          <p:spPr bwMode="auto">
            <a:xfrm>
              <a:off x="4077" y="2613"/>
              <a:ext cx="316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3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黑体" panose="02010609060101010101" pitchFamily="49" charset="-122"/>
                </a:rPr>
                <a:t>t/s</a:t>
              </a:r>
              <a:endParaRPr lang="en-US" altLang="zh-CN" sz="33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292" name="Text Box 12"/>
            <p:cNvSpPr txBox="1">
              <a:spLocks noChangeArrowheads="1"/>
            </p:cNvSpPr>
            <p:nvPr/>
          </p:nvSpPr>
          <p:spPr bwMode="auto">
            <a:xfrm>
              <a:off x="1546" y="3319"/>
              <a:ext cx="32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黑体" panose="02010609060101010101" pitchFamily="49" charset="-122"/>
                </a:rPr>
                <a:t>-0.5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293" name="Line 13"/>
            <p:cNvSpPr>
              <a:spLocks noChangeShapeType="1"/>
            </p:cNvSpPr>
            <p:nvPr/>
          </p:nvSpPr>
          <p:spPr bwMode="auto">
            <a:xfrm>
              <a:off x="1973" y="343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>
                <a:ea typeface="黑体" panose="02010609060101010101" pitchFamily="49" charset="-122"/>
              </a:endParaRPr>
            </a:p>
          </p:txBody>
        </p:sp>
      </p:grp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6353308" y="4366639"/>
            <a:ext cx="958825" cy="51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0.02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4792512" y="4366639"/>
            <a:ext cx="958825" cy="51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7" tIns="54429" rIns="108857" bIns="54429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</a:rPr>
              <a:t>0.01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432025" y="954520"/>
            <a:ext cx="11766325" cy="7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29" rIns="108857" bIns="54429">
            <a:spAutoFit/>
          </a:bodyPr>
          <a:lstStyle/>
          <a:p>
            <a:r>
              <a:rPr kumimoji="1" lang="en-US" altLang="zh-CN" sz="4000" dirty="0">
                <a:solidFill>
                  <a:srgbClr val="000099"/>
                </a:solidFill>
                <a:ea typeface="黑体" panose="02010609060101010101" pitchFamily="49" charset="-122"/>
              </a:rPr>
              <a:t>1</a:t>
            </a:r>
            <a:r>
              <a:rPr kumimoji="1" lang="zh-CN" altLang="en-US" sz="4000" dirty="0">
                <a:solidFill>
                  <a:srgbClr val="000099"/>
                </a:solidFill>
                <a:ea typeface="黑体" panose="02010609060101010101" pitchFamily="49" charset="-122"/>
              </a:rPr>
              <a:t>、峰值：</a:t>
            </a: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电流或电压所能达到的最大值。</a:t>
            </a:r>
            <a:endParaRPr kumimoji="1"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25298" name="Object 18"/>
          <p:cNvGraphicFramePr>
            <a:graphicFrameLocks noChangeAspect="1"/>
          </p:cNvGraphicFramePr>
          <p:nvPr/>
        </p:nvGraphicFramePr>
        <p:xfrm>
          <a:off x="4083065" y="1883424"/>
          <a:ext cx="3591289" cy="79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" imgW="18592800" imgH="5486400" progId="">
                  <p:embed/>
                </p:oleObj>
              </mc:Choice>
              <mc:Fallback>
                <p:oleObj name="Equation" r:id="rId1" imgW="18592800" imgH="54864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83065" y="1883424"/>
                        <a:ext cx="3591289" cy="794151"/>
                      </a:xfrm>
                      <a:prstGeom prst="rect">
                        <a:avLst/>
                      </a:prstGeom>
                      <a:noFill/>
                      <a:ln w="5715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7" grpId="0" autoUpdateAnimBg="0"/>
    </p:bldLst>
  </p:timing>
</p:sld>
</file>

<file path=ppt/theme/theme1.xml><?xml version="1.0" encoding="utf-8"?>
<a:theme xmlns:a="http://schemas.openxmlformats.org/drawingml/2006/main" name="3_Default Design">
  <a:themeElements>
    <a:clrScheme name="3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3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buFontTx/>
          <a:buNone/>
          <a:defRPr sz="3200" b="1" kern="0" dirty="0" smtClean="0">
            <a:solidFill>
              <a:srgbClr val="0000FF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txDef>
  </a:objectDefaults>
  <a:extraClrSchemeLst>
    <a:extraClrScheme>
      <a:clrScheme name="3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演示</Application>
  <PresentationFormat>自定义</PresentationFormat>
  <Paragraphs>361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32</vt:i4>
      </vt:variant>
      <vt:variant>
        <vt:lpstr>幻灯片标题</vt:lpstr>
      </vt:variant>
      <vt:variant>
        <vt:i4>25</vt:i4>
      </vt:variant>
    </vt:vector>
  </HeadingPairs>
  <TitlesOfParts>
    <vt:vector size="71" baseType="lpstr">
      <vt:lpstr>Arial</vt:lpstr>
      <vt:lpstr>宋体</vt:lpstr>
      <vt:lpstr>Wingdings</vt:lpstr>
      <vt:lpstr>Times New Roman</vt:lpstr>
      <vt:lpstr>黑体</vt:lpstr>
      <vt:lpstr>Verdana</vt:lpstr>
      <vt:lpstr>Tahoma</vt:lpstr>
      <vt:lpstr>微软雅黑</vt:lpstr>
      <vt:lpstr>Arial Unicode MS</vt:lpstr>
      <vt:lpstr>Calibri</vt:lpstr>
      <vt:lpstr>Monotype Corsiva</vt:lpstr>
      <vt:lpstr>Dotum</vt:lpstr>
      <vt:lpstr>3_Default Design</vt:lpstr>
      <vt:lpstr>Office 主题​​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Equation.3</vt:lpstr>
      <vt:lpstr>Equation.3</vt:lpstr>
      <vt:lpstr>Equation.3</vt:lpstr>
      <vt:lpstr>Equation.3</vt:lpstr>
      <vt:lpstr>Equation.3</vt:lpstr>
      <vt:lpstr>PBrush</vt:lpstr>
      <vt:lpstr>PBrush</vt:lpstr>
      <vt:lpstr>PBrush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穿越黑云</cp:lastModifiedBy>
  <cp:revision>12</cp:revision>
  <dcterms:created xsi:type="dcterms:W3CDTF">2017-11-16T09:04:00Z</dcterms:created>
  <dcterms:modified xsi:type="dcterms:W3CDTF">2020-10-12T13:27:22Z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2052-11.3.0.9236</vt:lpwstr>
  </property>
</Properties>
</file>