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311" r:id="rId3"/>
    <p:sldId id="315" r:id="rId4"/>
    <p:sldId id="308" r:id="rId5"/>
    <p:sldId id="268" r:id="rId7"/>
    <p:sldId id="318" r:id="rId8"/>
    <p:sldId id="319" r:id="rId9"/>
    <p:sldId id="323" r:id="rId10"/>
    <p:sldId id="316" r:id="rId11"/>
    <p:sldId id="305" r:id="rId12"/>
    <p:sldId id="277" r:id="rId13"/>
    <p:sldId id="309" r:id="rId14"/>
    <p:sldId id="284" r:id="rId15"/>
    <p:sldId id="286" r:id="rId16"/>
    <p:sldId id="317" r:id="rId17"/>
    <p:sldId id="320" r:id="rId18"/>
    <p:sldId id="336" r:id="rId19"/>
    <p:sldId id="337" r:id="rId20"/>
    <p:sldId id="322" r:id="rId21"/>
    <p:sldId id="290" r:id="rId22"/>
  </p:sldIdLst>
  <p:sldSz cx="12131675" cy="6840855"/>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78142"/>
  </p:normalViewPr>
  <p:slideViewPr>
    <p:cSldViewPr showGuides="1">
      <p:cViewPr varScale="1">
        <p:scale>
          <a:sx n="80" d="100"/>
          <a:sy n="80" d="100"/>
        </p:scale>
        <p:origin x="-108" y="-90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26041291-D635-4BE3-AC35-AB6E1E4DD57D}" type="doc">
      <dgm:prSet loTypeId="urn:microsoft.com/office/officeart/2005/8/layout/matrix2" loCatId="matrix" qsTypeId="urn:microsoft.com/office/officeart/2005/8/quickstyle/simple1#1" qsCatId="simple" csTypeId="urn:microsoft.com/office/officeart/2005/8/colors/accent1_2#1" csCatId="accent1" phldr="0"/>
      <dgm:spPr/>
      <dgm:t>
        <a:bodyPr/>
        <a:lstStyle/>
        <a:p>
          <a:endParaRPr lang="zh-CN" altLang="en-US"/>
        </a:p>
      </dgm:t>
    </dgm:pt>
    <dgm:pt modelId="{4F093016-3D68-4793-B172-DD02F1715125}">
      <dgm:prSet phldrT="[文本]" phldr="0" custT="0"/>
      <dgm:spPr/>
      <dgm:t>
        <a:bodyPr vert="horz" wrap="square"/>
        <a:lstStyle/>
        <a:p>
          <a:pPr>
            <a:lnSpc>
              <a:spcPct val="100000"/>
            </a:lnSpc>
            <a:spcBef>
              <a:spcPct val="0"/>
            </a:spcBef>
            <a:spcAft>
              <a:spcPct val="35000"/>
            </a:spcAft>
          </a:pPr>
          <a:r>
            <a:rPr lang="zh-CN" altLang="en-US" dirty="0"/>
            <a:t>地面阶段</a:t>
          </a:r>
        </a:p>
      </dgm:t>
    </dgm:pt>
    <dgm:pt modelId="{FD1EE703-4776-4158-92E8-29BD072D7D38}" cxnId="{77CF3827-0618-42B2-85F3-2B45E442E161}" type="parTrans">
      <dgm:prSet/>
      <dgm:spPr/>
      <dgm:t>
        <a:bodyPr/>
        <a:lstStyle/>
        <a:p>
          <a:endParaRPr lang="zh-CN" altLang="en-US"/>
        </a:p>
      </dgm:t>
    </dgm:pt>
    <dgm:pt modelId="{BD8698B2-45A9-4B36-9D66-470492BCADB9}" cxnId="{77CF3827-0618-42B2-85F3-2B45E442E161}" type="sibTrans">
      <dgm:prSet/>
      <dgm:spPr/>
      <dgm:t>
        <a:bodyPr/>
        <a:lstStyle/>
        <a:p>
          <a:endParaRPr lang="zh-CN" altLang="en-US"/>
        </a:p>
      </dgm:t>
    </dgm:pt>
    <dgm:pt modelId="{66B58038-7E39-4350-97EE-BC50B1C2BADD}">
      <dgm:prSet phldrT="[文本]" phldr="0" custT="0"/>
      <dgm:spPr/>
      <dgm:t>
        <a:bodyPr vert="horz" wrap="square"/>
        <a:lstStyle/>
        <a:p>
          <a:pPr>
            <a:lnSpc>
              <a:spcPct val="100000"/>
            </a:lnSpc>
            <a:spcBef>
              <a:spcPct val="0"/>
            </a:spcBef>
            <a:spcAft>
              <a:spcPct val="35000"/>
            </a:spcAft>
          </a:pPr>
          <a:r>
            <a:rPr lang="zh-CN" altLang="en-US" dirty="0"/>
            <a:t>发射阶段</a:t>
          </a:r>
        </a:p>
      </dgm:t>
    </dgm:pt>
    <dgm:pt modelId="{63C89DD2-0104-4FBC-BAC0-619DFC355632}" cxnId="{50BA1862-4FE9-4982-95A7-8A5A2092CF73}" type="parTrans">
      <dgm:prSet/>
      <dgm:spPr/>
      <dgm:t>
        <a:bodyPr/>
        <a:lstStyle/>
        <a:p>
          <a:endParaRPr lang="zh-CN" altLang="en-US"/>
        </a:p>
      </dgm:t>
    </dgm:pt>
    <dgm:pt modelId="{8340A1C5-6FE6-47AE-979C-5FC207462CC7}" cxnId="{50BA1862-4FE9-4982-95A7-8A5A2092CF73}" type="sibTrans">
      <dgm:prSet/>
      <dgm:spPr/>
      <dgm:t>
        <a:bodyPr/>
        <a:lstStyle/>
        <a:p>
          <a:endParaRPr lang="zh-CN" altLang="en-US"/>
        </a:p>
      </dgm:t>
    </dgm:pt>
    <dgm:pt modelId="{8FBAB7DD-7892-49B8-A1A8-3FECC1DB42AD}">
      <dgm:prSet phldrT="[文本]" phldr="0" custT="0"/>
      <dgm:spPr/>
      <dgm:t>
        <a:bodyPr vert="horz" wrap="square"/>
        <a:lstStyle/>
        <a:p>
          <a:pPr>
            <a:lnSpc>
              <a:spcPct val="100000"/>
            </a:lnSpc>
            <a:spcBef>
              <a:spcPct val="0"/>
            </a:spcBef>
            <a:spcAft>
              <a:spcPct val="35000"/>
            </a:spcAft>
          </a:pPr>
          <a:r>
            <a:rPr lang="zh-CN" altLang="en-US" dirty="0"/>
            <a:t>运行阶段</a:t>
          </a:r>
        </a:p>
      </dgm:t>
    </dgm:pt>
    <dgm:pt modelId="{C6DDC852-4F81-44A2-8AA2-2C6074A1BB00}" cxnId="{594CBAAF-D437-4CBC-AB76-9B691A2B51F7}" type="parTrans">
      <dgm:prSet/>
      <dgm:spPr/>
      <dgm:t>
        <a:bodyPr/>
        <a:lstStyle/>
        <a:p>
          <a:endParaRPr lang="zh-CN" altLang="en-US"/>
        </a:p>
      </dgm:t>
    </dgm:pt>
    <dgm:pt modelId="{1B451D25-6E72-422E-89FF-100EC983836D}" cxnId="{594CBAAF-D437-4CBC-AB76-9B691A2B51F7}" type="sibTrans">
      <dgm:prSet/>
      <dgm:spPr/>
      <dgm:t>
        <a:bodyPr/>
        <a:lstStyle/>
        <a:p>
          <a:endParaRPr lang="zh-CN" altLang="en-US"/>
        </a:p>
      </dgm:t>
    </dgm:pt>
    <dgm:pt modelId="{D53F752B-610F-429D-A472-9101931EE029}">
      <dgm:prSet phldrT="[文本]" phldr="0" custT="0"/>
      <dgm:spPr/>
      <dgm:t>
        <a:bodyPr vert="horz" wrap="square"/>
        <a:lstStyle/>
        <a:p>
          <a:pPr>
            <a:lnSpc>
              <a:spcPct val="100000"/>
            </a:lnSpc>
            <a:spcBef>
              <a:spcPct val="0"/>
            </a:spcBef>
            <a:spcAft>
              <a:spcPct val="35000"/>
            </a:spcAft>
          </a:pPr>
          <a:r>
            <a:rPr lang="zh-CN" altLang="en-US" dirty="0"/>
            <a:t>变轨阶段</a:t>
          </a:r>
        </a:p>
      </dgm:t>
    </dgm:pt>
    <dgm:pt modelId="{015AB307-BE2E-4D9C-AB71-C46979A3E022}" cxnId="{927D0518-B268-4FEE-8CBD-E6C528F8556F}" type="parTrans">
      <dgm:prSet/>
      <dgm:spPr/>
      <dgm:t>
        <a:bodyPr/>
        <a:lstStyle/>
        <a:p>
          <a:endParaRPr lang="zh-CN" altLang="en-US"/>
        </a:p>
      </dgm:t>
    </dgm:pt>
    <dgm:pt modelId="{EA505F1C-9A9F-4E78-81A0-992A7B10F592}" cxnId="{927D0518-B268-4FEE-8CBD-E6C528F8556F}" type="sibTrans">
      <dgm:prSet/>
      <dgm:spPr/>
      <dgm:t>
        <a:bodyPr/>
        <a:lstStyle/>
        <a:p>
          <a:endParaRPr lang="zh-CN" altLang="en-US"/>
        </a:p>
      </dgm:t>
    </dgm:pt>
    <dgm:pt modelId="{1452221C-C0D0-436E-B600-CF1715C402B1}" type="pres">
      <dgm:prSet presAssocID="{26041291-D635-4BE3-AC35-AB6E1E4DD57D}" presName="matrix" presStyleCnt="0">
        <dgm:presLayoutVars>
          <dgm:chMax val="1"/>
          <dgm:dir/>
          <dgm:resizeHandles val="exact"/>
        </dgm:presLayoutVars>
      </dgm:prSet>
      <dgm:spPr/>
      <dgm:t>
        <a:bodyPr/>
        <a:lstStyle/>
        <a:p>
          <a:endParaRPr lang="zh-CN" altLang="en-US"/>
        </a:p>
      </dgm:t>
    </dgm:pt>
    <dgm:pt modelId="{D7380329-DE0D-4E75-BDE5-FECB49DD4A0C}" type="pres">
      <dgm:prSet presAssocID="{26041291-D635-4BE3-AC35-AB6E1E4DD57D}" presName="axisShape" presStyleLbl="bgShp" presStyleIdx="0" presStyleCnt="1"/>
      <dgm:spPr/>
    </dgm:pt>
    <dgm:pt modelId="{B57255DA-6BEB-4C3A-A336-08DFB6A44E0E}" type="pres">
      <dgm:prSet presAssocID="{26041291-D635-4BE3-AC35-AB6E1E4DD57D}" presName="rect1" presStyleLbl="node1" presStyleIdx="0" presStyleCnt="4">
        <dgm:presLayoutVars>
          <dgm:chMax val="0"/>
          <dgm:chPref val="0"/>
          <dgm:bulletEnabled val="1"/>
        </dgm:presLayoutVars>
      </dgm:prSet>
      <dgm:spPr/>
      <dgm:t>
        <a:bodyPr/>
        <a:lstStyle/>
        <a:p>
          <a:endParaRPr lang="zh-CN" altLang="en-US"/>
        </a:p>
      </dgm:t>
    </dgm:pt>
    <dgm:pt modelId="{D33864A5-2930-4565-8D60-52D0BFA1CD67}" type="pres">
      <dgm:prSet presAssocID="{26041291-D635-4BE3-AC35-AB6E1E4DD57D}" presName="rect2" presStyleLbl="node1" presStyleIdx="1" presStyleCnt="4">
        <dgm:presLayoutVars>
          <dgm:chMax val="0"/>
          <dgm:chPref val="0"/>
          <dgm:bulletEnabled val="1"/>
        </dgm:presLayoutVars>
      </dgm:prSet>
      <dgm:spPr/>
      <dgm:t>
        <a:bodyPr/>
        <a:lstStyle/>
        <a:p>
          <a:endParaRPr lang="zh-CN" altLang="en-US"/>
        </a:p>
      </dgm:t>
    </dgm:pt>
    <dgm:pt modelId="{7E4CFBEB-CAD6-4093-9908-0A80DECB2C27}" type="pres">
      <dgm:prSet presAssocID="{26041291-D635-4BE3-AC35-AB6E1E4DD57D}" presName="rect3" presStyleLbl="node1" presStyleIdx="2" presStyleCnt="4">
        <dgm:presLayoutVars>
          <dgm:chMax val="0"/>
          <dgm:chPref val="0"/>
          <dgm:bulletEnabled val="1"/>
        </dgm:presLayoutVars>
      </dgm:prSet>
      <dgm:spPr/>
      <dgm:t>
        <a:bodyPr/>
        <a:lstStyle/>
        <a:p>
          <a:endParaRPr lang="zh-CN" altLang="en-US"/>
        </a:p>
      </dgm:t>
    </dgm:pt>
    <dgm:pt modelId="{3D576F72-6C28-484D-8F59-FD8FE8BD531D}" type="pres">
      <dgm:prSet presAssocID="{26041291-D635-4BE3-AC35-AB6E1E4DD57D}" presName="rect4" presStyleLbl="node1" presStyleIdx="3" presStyleCnt="4">
        <dgm:presLayoutVars>
          <dgm:chMax val="0"/>
          <dgm:chPref val="0"/>
          <dgm:bulletEnabled val="1"/>
        </dgm:presLayoutVars>
      </dgm:prSet>
      <dgm:spPr/>
      <dgm:t>
        <a:bodyPr/>
        <a:lstStyle/>
        <a:p>
          <a:endParaRPr lang="zh-CN" altLang="en-US"/>
        </a:p>
      </dgm:t>
    </dgm:pt>
  </dgm:ptLst>
  <dgm:cxnLst>
    <dgm:cxn modelId="{927D0518-B268-4FEE-8CBD-E6C528F8556F}" srcId="{26041291-D635-4BE3-AC35-AB6E1E4DD57D}" destId="{D53F752B-610F-429D-A472-9101931EE029}" srcOrd="3" destOrd="0" parTransId="{015AB307-BE2E-4D9C-AB71-C46979A3E022}" sibTransId="{EA505F1C-9A9F-4E78-81A0-992A7B10F592}"/>
    <dgm:cxn modelId="{35BEA994-BEBA-457C-BAB9-3011CEE70080}" type="presOf" srcId="{4F093016-3D68-4793-B172-DD02F1715125}" destId="{B57255DA-6BEB-4C3A-A336-08DFB6A44E0E}" srcOrd="0" destOrd="0" presId="urn:microsoft.com/office/officeart/2005/8/layout/matrix2"/>
    <dgm:cxn modelId="{50BA1862-4FE9-4982-95A7-8A5A2092CF73}" srcId="{26041291-D635-4BE3-AC35-AB6E1E4DD57D}" destId="{66B58038-7E39-4350-97EE-BC50B1C2BADD}" srcOrd="1" destOrd="0" parTransId="{63C89DD2-0104-4FBC-BAC0-619DFC355632}" sibTransId="{8340A1C5-6FE6-47AE-979C-5FC207462CC7}"/>
    <dgm:cxn modelId="{594CBAAF-D437-4CBC-AB76-9B691A2B51F7}" srcId="{26041291-D635-4BE3-AC35-AB6E1E4DD57D}" destId="{8FBAB7DD-7892-49B8-A1A8-3FECC1DB42AD}" srcOrd="2" destOrd="0" parTransId="{C6DDC852-4F81-44A2-8AA2-2C6074A1BB00}" sibTransId="{1B451D25-6E72-422E-89FF-100EC983836D}"/>
    <dgm:cxn modelId="{CCE1A64D-F0AC-4EDD-A7C0-B5AEC956C2E0}" type="presOf" srcId="{D53F752B-610F-429D-A472-9101931EE029}" destId="{3D576F72-6C28-484D-8F59-FD8FE8BD531D}" srcOrd="0" destOrd="0" presId="urn:microsoft.com/office/officeart/2005/8/layout/matrix2"/>
    <dgm:cxn modelId="{7D02D2F5-1927-4CF3-9E6F-D8AE2742AC1C}" type="presOf" srcId="{26041291-D635-4BE3-AC35-AB6E1E4DD57D}" destId="{1452221C-C0D0-436E-B600-CF1715C402B1}" srcOrd="0" destOrd="0" presId="urn:microsoft.com/office/officeart/2005/8/layout/matrix2"/>
    <dgm:cxn modelId="{72263F3E-3235-4678-BE20-F5F26896B27D}" type="presOf" srcId="{8FBAB7DD-7892-49B8-A1A8-3FECC1DB42AD}" destId="{7E4CFBEB-CAD6-4093-9908-0A80DECB2C27}" srcOrd="0" destOrd="0" presId="urn:microsoft.com/office/officeart/2005/8/layout/matrix2"/>
    <dgm:cxn modelId="{77CF3827-0618-42B2-85F3-2B45E442E161}" srcId="{26041291-D635-4BE3-AC35-AB6E1E4DD57D}" destId="{4F093016-3D68-4793-B172-DD02F1715125}" srcOrd="0" destOrd="0" parTransId="{FD1EE703-4776-4158-92E8-29BD072D7D38}" sibTransId="{BD8698B2-45A9-4B36-9D66-470492BCADB9}"/>
    <dgm:cxn modelId="{9D6F7C57-5628-4191-B164-44EA5C9C473C}" type="presOf" srcId="{66B58038-7E39-4350-97EE-BC50B1C2BADD}" destId="{D33864A5-2930-4565-8D60-52D0BFA1CD67}" srcOrd="0" destOrd="0" presId="urn:microsoft.com/office/officeart/2005/8/layout/matrix2"/>
    <dgm:cxn modelId="{CC9F1D68-A211-4905-9F6C-B934B94F9EC5}" type="presParOf" srcId="{1452221C-C0D0-436E-B600-CF1715C402B1}" destId="{D7380329-DE0D-4E75-BDE5-FECB49DD4A0C}" srcOrd="0" destOrd="0" presId="urn:microsoft.com/office/officeart/2005/8/layout/matrix2"/>
    <dgm:cxn modelId="{F6906D77-6A2E-4DA5-A6E7-AA96D39C4A15}" type="presParOf" srcId="{1452221C-C0D0-436E-B600-CF1715C402B1}" destId="{B57255DA-6BEB-4C3A-A336-08DFB6A44E0E}" srcOrd="1" destOrd="0" presId="urn:microsoft.com/office/officeart/2005/8/layout/matrix2"/>
    <dgm:cxn modelId="{9D417146-A636-4089-96AC-322F1654C50B}" type="presParOf" srcId="{1452221C-C0D0-436E-B600-CF1715C402B1}" destId="{D33864A5-2930-4565-8D60-52D0BFA1CD67}" srcOrd="2" destOrd="0" presId="urn:microsoft.com/office/officeart/2005/8/layout/matrix2"/>
    <dgm:cxn modelId="{A312E8F1-E7C7-47C4-AEE3-DD13985D2418}" type="presParOf" srcId="{1452221C-C0D0-436E-B600-CF1715C402B1}" destId="{7E4CFBEB-CAD6-4093-9908-0A80DECB2C27}" srcOrd="3" destOrd="0" presId="urn:microsoft.com/office/officeart/2005/8/layout/matrix2"/>
    <dgm:cxn modelId="{2DA58C17-D19F-40E5-BE0B-5B3D9536C35D}" type="presParOf" srcId="{1452221C-C0D0-436E-B600-CF1715C402B1}" destId="{3D576F72-6C28-484D-8F59-FD8FE8BD531D}"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7380329-DE0D-4E75-BDE5-FECB49DD4A0C}">
      <dsp:nvSpPr>
        <dsp:cNvPr id="0" name=""/>
        <dsp:cNvSpPr/>
      </dsp:nvSpPr>
      <dsp:spPr>
        <a:xfrm>
          <a:off x="445982" y="0"/>
          <a:ext cx="2977533" cy="2977533"/>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57255DA-6BEB-4C3A-A336-08DFB6A44E0E}">
      <dsp:nvSpPr>
        <dsp:cNvPr id="0" name=""/>
        <dsp:cNvSpPr/>
      </dsp:nvSpPr>
      <dsp:spPr>
        <a:xfrm>
          <a:off x="639522" y="193539"/>
          <a:ext cx="1191013" cy="11910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100000"/>
            </a:lnSpc>
            <a:spcBef>
              <a:spcPct val="0"/>
            </a:spcBef>
            <a:spcAft>
              <a:spcPct val="35000"/>
            </a:spcAft>
          </a:pPr>
          <a:r>
            <a:rPr lang="zh-CN" altLang="en-US" sz="2600" kern="1200" dirty="0"/>
            <a:t>地面阶段</a:t>
          </a:r>
        </a:p>
      </dsp:txBody>
      <dsp:txXfrm>
        <a:off x="639522" y="193539"/>
        <a:ext cx="1191013" cy="1191013"/>
      </dsp:txXfrm>
    </dsp:sp>
    <dsp:sp modelId="{D33864A5-2930-4565-8D60-52D0BFA1CD67}">
      <dsp:nvSpPr>
        <dsp:cNvPr id="0" name=""/>
        <dsp:cNvSpPr/>
      </dsp:nvSpPr>
      <dsp:spPr>
        <a:xfrm>
          <a:off x="2038963" y="193539"/>
          <a:ext cx="1191013" cy="11910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100000"/>
            </a:lnSpc>
            <a:spcBef>
              <a:spcPct val="0"/>
            </a:spcBef>
            <a:spcAft>
              <a:spcPct val="35000"/>
            </a:spcAft>
          </a:pPr>
          <a:r>
            <a:rPr lang="zh-CN" altLang="en-US" sz="2600" kern="1200" dirty="0"/>
            <a:t>发射阶段</a:t>
          </a:r>
        </a:p>
      </dsp:txBody>
      <dsp:txXfrm>
        <a:off x="2038963" y="193539"/>
        <a:ext cx="1191013" cy="1191013"/>
      </dsp:txXfrm>
    </dsp:sp>
    <dsp:sp modelId="{7E4CFBEB-CAD6-4093-9908-0A80DECB2C27}">
      <dsp:nvSpPr>
        <dsp:cNvPr id="0" name=""/>
        <dsp:cNvSpPr/>
      </dsp:nvSpPr>
      <dsp:spPr>
        <a:xfrm>
          <a:off x="639522" y="1592980"/>
          <a:ext cx="1191013" cy="11910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100000"/>
            </a:lnSpc>
            <a:spcBef>
              <a:spcPct val="0"/>
            </a:spcBef>
            <a:spcAft>
              <a:spcPct val="35000"/>
            </a:spcAft>
          </a:pPr>
          <a:r>
            <a:rPr lang="zh-CN" altLang="en-US" sz="2600" kern="1200" dirty="0"/>
            <a:t>运行阶段</a:t>
          </a:r>
        </a:p>
      </dsp:txBody>
      <dsp:txXfrm>
        <a:off x="639522" y="1592980"/>
        <a:ext cx="1191013" cy="1191013"/>
      </dsp:txXfrm>
    </dsp:sp>
    <dsp:sp modelId="{3D576F72-6C28-484D-8F59-FD8FE8BD531D}">
      <dsp:nvSpPr>
        <dsp:cNvPr id="0" name=""/>
        <dsp:cNvSpPr/>
      </dsp:nvSpPr>
      <dsp:spPr>
        <a:xfrm>
          <a:off x="2038963" y="1592980"/>
          <a:ext cx="1191013" cy="119101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100000"/>
            </a:lnSpc>
            <a:spcBef>
              <a:spcPct val="0"/>
            </a:spcBef>
            <a:spcAft>
              <a:spcPct val="35000"/>
            </a:spcAft>
          </a:pPr>
          <a:r>
            <a:rPr lang="zh-CN" altLang="en-US" sz="2600" kern="1200" dirty="0"/>
            <a:t>变轨阶段</a:t>
          </a:r>
        </a:p>
      </dsp:txBody>
      <dsp:txXfrm>
        <a:off x="2038963" y="1592980"/>
        <a:ext cx="1191013" cy="1191013"/>
      </dsp:txXfrm>
    </dsp:sp>
  </dsp:spTree>
</dsp:drawing>
</file>

<file path=ppt/diagrams/layout1.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rawings/_rels/vmlDrawing1.vml.rels><?xml version="1.0" encoding="UTF-8" standalone="yes"?>
<Relationships xmlns="http://schemas.openxmlformats.org/package/2006/relationships"><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5" Type="http://schemas.openxmlformats.org/officeDocument/2006/relationships/image" Target="../media/image22.wmf"/><Relationship Id="rId4" Type="http://schemas.openxmlformats.org/officeDocument/2006/relationships/image" Target="../media/image21.wmf"/><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3.vml.rels><?xml version="1.0" encoding="UTF-8" standalone="yes"?>
<Relationships xmlns="http://schemas.openxmlformats.org/package/2006/relationships"><Relationship Id="rId7" Type="http://schemas.openxmlformats.org/officeDocument/2006/relationships/image" Target="../media/image29.wmf"/><Relationship Id="rId6" Type="http://schemas.openxmlformats.org/officeDocument/2006/relationships/image" Target="../media/image28.wmf"/><Relationship Id="rId5" Type="http://schemas.openxmlformats.org/officeDocument/2006/relationships/image" Target="../media/image27.wmf"/><Relationship Id="rId4" Type="http://schemas.openxmlformats.org/officeDocument/2006/relationships/image" Target="../media/image26.wmf"/><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3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image" Target="../media/image3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3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5A6B8777-C1D5-4DCB-9FCA-2925C1A92611}" type="datetimeFigureOut">
              <a:rPr kumimoji="0" lang="zh-CN" altLang="en-US" sz="1200" b="0" i="0" u="none" strike="noStrike" kern="1200" cap="none" spc="0" normalizeH="0" baseline="0" noProof="0">
                <a:ln>
                  <a:noFill/>
                </a:ln>
                <a:solidFill>
                  <a:schemeClr val="tx1"/>
                </a:solidFill>
                <a:effectLst/>
                <a:uLnTx/>
                <a:uFillTx/>
                <a:latin typeface="+mn-lt"/>
                <a:ea typeface="+mn-ea"/>
                <a:cs typeface="+mn-cs"/>
              </a:rPr>
            </a:fld>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单击此处编辑母版文本样式</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第二级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第三级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第四级</a:t>
            </a:r>
            <a:endParaRPr kumimoji="0" lang="zh-CN" alt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smtClean="0">
                <a:ln>
                  <a:noFill/>
                </a:ln>
                <a:solidFill>
                  <a:schemeClr val="tx1"/>
                </a:solidFill>
                <a:effectLst/>
                <a:uLnTx/>
                <a:uFillTx/>
                <a:latin typeface="+mn-lt"/>
                <a:ea typeface="+mn-ea"/>
                <a:cs typeface="+mn-cs"/>
              </a:rPr>
              <a:t>第五级</a:t>
            </a: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buNone/>
            </a:pPr>
            <a:fld id="{9A0DB2DC-4C9A-4742-B13C-FB6460FD3503}" type="slidenum">
              <a:rPr lang="zh-CN" altLang="en-US" sz="1200" dirty="0">
                <a:latin typeface="Calibri" panose="020F0502020204030204" pitchFamily="34" charset="0"/>
              </a:rPr>
            </a:fld>
            <a:endParaRPr lang="zh-CN" altLang="en-US" sz="1200" dirty="0">
              <a:latin typeface="Calibri" panose="020F0502020204030204" pitchFamily="34"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8"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8914"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6"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3010"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6"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2770"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3794"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4818"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2"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6"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7890" name="备注占位符 1"/>
          <p:cNvSpPr>
            <a:spLocks noGrp="1"/>
          </p:cNvSpPr>
          <p:nvPr>
            <p:ph type="body" idx="1"/>
          </p:nvPr>
        </p:nvSpPr>
        <p:spPr>
          <a:noFill/>
          <a:ln>
            <a:noFill/>
          </a:ln>
        </p:spPr>
        <p:txBody>
          <a:bodyPr wrap="square" lIns="91440" tIns="45720" rIns="91440" bIns="45720" anchor="t"/>
          <a:p>
            <a:pPr lvl="0" eaLnBrk="1" hangingPunct="1">
              <a:spcBef>
                <a:spcPct val="0"/>
              </a:spcBef>
            </a:pPr>
            <a:endParaRPr lang="zh-CN" alt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hyperlink" Target="http://39.104.72.189/"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2_自定义版式">
    <p:spTree>
      <p:nvGrpSpPr>
        <p:cNvPr id="1" name=""/>
        <p:cNvGrpSpPr/>
        <p:nvPr/>
      </p:nvGrpSpPr>
      <p:grpSpPr>
        <a:xfrm>
          <a:off x="0" y="0"/>
          <a:ext cx="0" cy="0"/>
          <a:chOff x="0" y="0"/>
          <a:chExt cx="0" cy="0"/>
        </a:xfrm>
      </p:grpSpPr>
      <p:pic>
        <p:nvPicPr>
          <p:cNvPr id="9223" name="Picture 2"/>
          <p:cNvPicPr>
            <a:picLocks noChangeAspect="1"/>
          </p:cNvPicPr>
          <p:nvPr/>
        </p:nvPicPr>
        <p:blipFill>
          <a:blip r:embed="rId2"/>
          <a:stretch>
            <a:fillRect/>
          </a:stretch>
        </p:blipFill>
        <p:spPr>
          <a:xfrm>
            <a:off x="0" y="0"/>
            <a:ext cx="12131675" cy="1339850"/>
          </a:xfrm>
          <a:prstGeom prst="rect">
            <a:avLst/>
          </a:prstGeom>
          <a:noFill/>
          <a:ln w="9525">
            <a:noFill/>
          </a:ln>
        </p:spPr>
      </p:pic>
      <p:pic>
        <p:nvPicPr>
          <p:cNvPr id="9224" name="Picture 2" descr="E:\2017与2018年工作文件\2017与2018图书制作文件\3·2项目\2018年工作文件\2019版32一轮制作文件\2019版一轮PPT模板\2019版32一轮PPT模板(终稿)+-01.png"/>
          <p:cNvPicPr>
            <a:picLocks noChangeAspect="1"/>
          </p:cNvPicPr>
          <p:nvPr/>
        </p:nvPicPr>
        <p:blipFill>
          <a:blip r:embed="rId3"/>
          <a:stretch>
            <a:fillRect/>
          </a:stretch>
        </p:blipFill>
        <p:spPr>
          <a:xfrm>
            <a:off x="0" y="0"/>
            <a:ext cx="12131675" cy="6886575"/>
          </a:xfrm>
          <a:prstGeom prst="rect">
            <a:avLst/>
          </a:prstGeom>
          <a:noFill/>
          <a:ln w="9525">
            <a:noFill/>
          </a:ln>
        </p:spPr>
      </p:pic>
      <p:sp>
        <p:nvSpPr>
          <p:cNvPr id="13" name="日期占位符 2"/>
          <p:cNvSpPr>
            <a:spLocks noGrp="1"/>
          </p:cNvSpPr>
          <p:nvPr>
            <p:ph type="dt" sz="half" idx="2"/>
          </p:nvPr>
        </p:nvSpPr>
        <p:spPr>
          <a:xfrm>
            <a:off x="701675" y="6905625"/>
            <a:ext cx="2830513" cy="363538"/>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203B1A19-BD0B-487E-9657-EF10ED09B15C}" type="datetimeFigureOut">
              <a:rPr kumimoji="0" lang="zh-CN" altLang="en-US" sz="1800" b="0" i="0" u="none" strike="noStrike" kern="1200" cap="none" spc="0" normalizeH="0" baseline="0" noProof="0">
                <a:ln>
                  <a:noFill/>
                </a:ln>
                <a:solidFill>
                  <a:schemeClr val="tx1"/>
                </a:solidFill>
                <a:effectLst/>
                <a:uLnTx/>
                <a:uFillTx/>
                <a:latin typeface="+mn-lt"/>
                <a:ea typeface="+mn-ea"/>
                <a:cs typeface="+mn-cs"/>
              </a:rPr>
            </a:fld>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5" name="页脚占位符 3"/>
          <p:cNvSpPr>
            <a:spLocks noGrp="1"/>
          </p:cNvSpPr>
          <p:nvPr>
            <p:ph type="ftr" sz="quarter" idx="3"/>
          </p:nvPr>
        </p:nvSpPr>
        <p:spPr>
          <a:xfrm>
            <a:off x="4240213" y="6905625"/>
            <a:ext cx="3841750" cy="363538"/>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6" name="灯片编号占位符 4"/>
          <p:cNvSpPr>
            <a:spLocks noGrp="1"/>
          </p:cNvSpPr>
          <p:nvPr>
            <p:ph type="sldNum" sz="quarter" idx="4"/>
          </p:nvPr>
        </p:nvSpPr>
        <p:spPr>
          <a:xfrm>
            <a:off x="8788400" y="6905625"/>
            <a:ext cx="2832100" cy="363538"/>
          </a:xfrm>
          <a:prstGeom prst="rect">
            <a:avLst/>
          </a:prstGeom>
        </p:spPr>
        <p:txBody>
          <a:bodyPr/>
          <a:p>
            <a:pPr lvl="0" eaLnBrk="1" hangingPunct="1">
              <a:buNone/>
            </a:pPr>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基础过关">
    <p:spTree>
      <p:nvGrpSpPr>
        <p:cNvPr id="1" name=""/>
        <p:cNvGrpSpPr/>
        <p:nvPr/>
      </p:nvGrpSpPr>
      <p:grpSpPr>
        <a:xfrm>
          <a:off x="0" y="0"/>
          <a:ext cx="0" cy="0"/>
          <a:chOff x="0" y="0"/>
          <a:chExt cx="0" cy="0"/>
        </a:xfrm>
      </p:grpSpPr>
      <p:sp>
        <p:nvSpPr>
          <p:cNvPr id="10" name="TextBox 9"/>
          <p:cNvSpPr txBox="1"/>
          <p:nvPr/>
        </p:nvSpPr>
        <p:spPr>
          <a:xfrm>
            <a:off x="8920163" y="323850"/>
            <a:ext cx="1220788" cy="379413"/>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rPr>
              <a:t>基础过关</a:t>
            </a:r>
            <a:endPar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_自定义版式">
    <p:spTree>
      <p:nvGrpSpPr>
        <p:cNvPr id="1" name=""/>
        <p:cNvGrpSpPr/>
        <p:nvPr/>
      </p:nvGrpSpPr>
      <p:grpSpPr>
        <a:xfrm>
          <a:off x="0" y="0"/>
          <a:ext cx="0" cy="0"/>
          <a:chOff x="0" y="0"/>
          <a:chExt cx="0" cy="0"/>
        </a:xfrm>
      </p:grpSpPr>
      <p:sp>
        <p:nvSpPr>
          <p:cNvPr id="10" name="TextBox 9"/>
          <p:cNvSpPr txBox="1"/>
          <p:nvPr/>
        </p:nvSpPr>
        <p:spPr>
          <a:xfrm>
            <a:off x="8939213" y="323850"/>
            <a:ext cx="1220788" cy="379413"/>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rPr>
              <a:t>考点突破</a:t>
            </a:r>
            <a:endPar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endParaRPr>
          </a:p>
        </p:txBody>
      </p:sp>
      <p:sp>
        <p:nvSpPr>
          <p:cNvPr id="12" name="日期占位符 2"/>
          <p:cNvSpPr>
            <a:spLocks noGrp="1"/>
          </p:cNvSpPr>
          <p:nvPr>
            <p:ph type="dt" sz="half" idx="2"/>
          </p:nvPr>
        </p:nvSpPr>
        <p:spPr>
          <a:xfrm>
            <a:off x="701675" y="6905625"/>
            <a:ext cx="2830513" cy="363538"/>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9A0050E8-C561-4413-9B61-DBE179253753}" type="datetimeFigureOut">
              <a:rPr kumimoji="0" lang="zh-CN" altLang="en-US" sz="1800" b="0" i="0" u="none" strike="noStrike" kern="1200" cap="none" spc="0" normalizeH="0" baseline="0" noProof="0">
                <a:ln>
                  <a:noFill/>
                </a:ln>
                <a:solidFill>
                  <a:schemeClr val="tx1"/>
                </a:solidFill>
                <a:effectLst/>
                <a:uLnTx/>
                <a:uFillTx/>
                <a:latin typeface="+mn-lt"/>
                <a:ea typeface="+mn-ea"/>
                <a:cs typeface="+mn-cs"/>
              </a:rPr>
            </a:fld>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3" name="页脚占位符 3"/>
          <p:cNvSpPr>
            <a:spLocks noGrp="1"/>
          </p:cNvSpPr>
          <p:nvPr>
            <p:ph type="ftr" sz="quarter" idx="3"/>
          </p:nvPr>
        </p:nvSpPr>
        <p:spPr>
          <a:xfrm>
            <a:off x="4240213" y="6905625"/>
            <a:ext cx="3841750" cy="363538"/>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5" name="灯片编号占位符 4"/>
          <p:cNvSpPr>
            <a:spLocks noGrp="1"/>
          </p:cNvSpPr>
          <p:nvPr>
            <p:ph type="sldNum" sz="quarter" idx="4"/>
          </p:nvPr>
        </p:nvSpPr>
        <p:spPr>
          <a:xfrm>
            <a:off x="8788400" y="6905625"/>
            <a:ext cx="2832100" cy="363538"/>
          </a:xfrm>
          <a:prstGeom prst="rect">
            <a:avLst/>
          </a:prstGeom>
        </p:spPr>
        <p:txBody>
          <a:bodyPr/>
          <a:p>
            <a:pPr lvl="0" eaLnBrk="1" hangingPunct="1">
              <a:buNone/>
            </a:pPr>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随堂巩固">
    <p:spTree>
      <p:nvGrpSpPr>
        <p:cNvPr id="1" name=""/>
        <p:cNvGrpSpPr/>
        <p:nvPr/>
      </p:nvGrpSpPr>
      <p:grpSpPr>
        <a:xfrm>
          <a:off x="0" y="0"/>
          <a:ext cx="0" cy="0"/>
          <a:chOff x="0" y="0"/>
          <a:chExt cx="0" cy="0"/>
        </a:xfrm>
      </p:grpSpPr>
      <p:sp>
        <p:nvSpPr>
          <p:cNvPr id="10" name="TextBox 9"/>
          <p:cNvSpPr txBox="1"/>
          <p:nvPr/>
        </p:nvSpPr>
        <p:spPr>
          <a:xfrm>
            <a:off x="8939213" y="323850"/>
            <a:ext cx="1220788" cy="379413"/>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rPr>
              <a:t>随堂巩固</a:t>
            </a:r>
            <a:endPar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endParaRPr>
          </a:p>
        </p:txBody>
      </p:sp>
      <p:sp>
        <p:nvSpPr>
          <p:cNvPr id="12" name="日期占位符 3"/>
          <p:cNvSpPr>
            <a:spLocks noGrp="1"/>
          </p:cNvSpPr>
          <p:nvPr>
            <p:ph type="dt" sz="half" idx="2"/>
          </p:nvPr>
        </p:nvSpPr>
        <p:spPr>
          <a:xfrm>
            <a:off x="701675" y="6905625"/>
            <a:ext cx="2830513" cy="363538"/>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108CE7CC-15A0-4139-9271-48A8930BE13B}" type="datetimeFigureOut">
              <a:rPr kumimoji="0" lang="zh-CN" altLang="en-US" sz="1800" b="0" i="0" u="none" strike="noStrike" kern="1200" cap="none" spc="0" normalizeH="0" baseline="0" noProof="0">
                <a:ln>
                  <a:noFill/>
                </a:ln>
                <a:solidFill>
                  <a:schemeClr val="tx1"/>
                </a:solidFill>
                <a:effectLst/>
                <a:uLnTx/>
                <a:uFillTx/>
                <a:latin typeface="+mn-lt"/>
                <a:ea typeface="+mn-ea"/>
                <a:cs typeface="+mn-cs"/>
              </a:rPr>
            </a:fld>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3" name="页脚占位符 4"/>
          <p:cNvSpPr>
            <a:spLocks noGrp="1"/>
          </p:cNvSpPr>
          <p:nvPr>
            <p:ph type="ftr" sz="quarter" idx="3"/>
          </p:nvPr>
        </p:nvSpPr>
        <p:spPr>
          <a:xfrm>
            <a:off x="4240213" y="6905625"/>
            <a:ext cx="3841750" cy="363538"/>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5" name="灯片编号占位符 5"/>
          <p:cNvSpPr>
            <a:spLocks noGrp="1"/>
          </p:cNvSpPr>
          <p:nvPr>
            <p:ph type="sldNum" sz="quarter" idx="4"/>
          </p:nvPr>
        </p:nvSpPr>
        <p:spPr>
          <a:xfrm>
            <a:off x="8788400" y="6905625"/>
            <a:ext cx="2832100" cy="363538"/>
          </a:xfrm>
          <a:prstGeom prst="rect">
            <a:avLst/>
          </a:prstGeom>
        </p:spPr>
        <p:txBody>
          <a:bodyPr/>
          <a:p>
            <a:pPr lvl="0" eaLnBrk="1" hangingPunct="1">
              <a:buNone/>
            </a:pPr>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3_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606584" y="274679"/>
            <a:ext cx="10918508" cy="1143159"/>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606584" y="1600424"/>
            <a:ext cx="10918508" cy="4526594"/>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10" name="日期占位符 3"/>
          <p:cNvSpPr>
            <a:spLocks noGrp="1"/>
          </p:cNvSpPr>
          <p:nvPr>
            <p:ph type="dt" sz="half" idx="2"/>
          </p:nvPr>
        </p:nvSpPr>
        <p:spPr>
          <a:xfrm>
            <a:off x="606425" y="6357938"/>
            <a:ext cx="2830513" cy="365125"/>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11415155-BEEA-44DF-B35B-F556D54264BF}" type="datetimeFigureOut">
              <a:rPr kumimoji="0" lang="zh-CN" altLang="en-US" sz="1800" b="0" i="0" u="none" strike="noStrike" kern="1200" cap="none" spc="0" normalizeH="0" baseline="0" noProof="0">
                <a:ln>
                  <a:noFill/>
                </a:ln>
                <a:solidFill>
                  <a:schemeClr val="tx1"/>
                </a:solidFill>
                <a:effectLst/>
                <a:uLnTx/>
                <a:uFillTx/>
                <a:latin typeface="+mn-lt"/>
                <a:ea typeface="+mn-ea"/>
                <a:cs typeface="+mn-cs"/>
              </a:rPr>
            </a:fld>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2" name="页脚占位符 4"/>
          <p:cNvSpPr>
            <a:spLocks noGrp="1"/>
          </p:cNvSpPr>
          <p:nvPr>
            <p:ph type="ftr" sz="quarter" idx="3"/>
          </p:nvPr>
        </p:nvSpPr>
        <p:spPr>
          <a:xfrm>
            <a:off x="4144963" y="6357938"/>
            <a:ext cx="3841750" cy="365125"/>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3" name="灯片编号占位符 5"/>
          <p:cNvSpPr>
            <a:spLocks noGrp="1"/>
          </p:cNvSpPr>
          <p:nvPr>
            <p:ph type="sldNum" sz="quarter" idx="4"/>
          </p:nvPr>
        </p:nvSpPr>
        <p:spPr>
          <a:xfrm>
            <a:off x="8694738" y="6357938"/>
            <a:ext cx="2830513" cy="365125"/>
          </a:xfrm>
          <a:prstGeom prst="rect">
            <a:avLst/>
          </a:prstGeom>
        </p:spPr>
        <p:txBody>
          <a:bodyPr/>
          <a:p>
            <a:pPr lvl="0" eaLnBrk="1" hangingPunct="1">
              <a:buNone/>
            </a:pPr>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cSld name="考点突破">
    <p:spTree>
      <p:nvGrpSpPr>
        <p:cNvPr id="1" name=""/>
        <p:cNvGrpSpPr/>
        <p:nvPr/>
      </p:nvGrpSpPr>
      <p:grpSpPr>
        <a:xfrm>
          <a:off x="0" y="0"/>
          <a:ext cx="0" cy="0"/>
          <a:chOff x="0" y="0"/>
          <a:chExt cx="0" cy="0"/>
        </a:xfrm>
      </p:grpSpPr>
      <p:sp>
        <p:nvSpPr>
          <p:cNvPr id="10" name="TextBox 9"/>
          <p:cNvSpPr txBox="1"/>
          <p:nvPr/>
        </p:nvSpPr>
        <p:spPr>
          <a:xfrm>
            <a:off x="8939213" y="323850"/>
            <a:ext cx="1220788" cy="379413"/>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rPr>
              <a:t>考点突破</a:t>
            </a:r>
            <a:endPar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endParaRPr>
          </a:p>
        </p:txBody>
      </p:sp>
      <p:sp>
        <p:nvSpPr>
          <p:cNvPr id="12" name="日期占位符 3"/>
          <p:cNvSpPr>
            <a:spLocks noGrp="1"/>
          </p:cNvSpPr>
          <p:nvPr>
            <p:ph type="dt" sz="half" idx="2"/>
          </p:nvPr>
        </p:nvSpPr>
        <p:spPr>
          <a:xfrm>
            <a:off x="701675" y="6905625"/>
            <a:ext cx="2830513" cy="363538"/>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3D97456A-71CC-480D-94BE-0F9DFE38BB4E}" type="datetimeFigureOut">
              <a:rPr kumimoji="0" lang="zh-CN" altLang="en-US" sz="1800" b="0" i="0" u="none" strike="noStrike" kern="1200" cap="none" spc="0" normalizeH="0" baseline="0" noProof="0">
                <a:ln>
                  <a:noFill/>
                </a:ln>
                <a:solidFill>
                  <a:schemeClr val="tx1"/>
                </a:solidFill>
                <a:effectLst/>
                <a:uLnTx/>
                <a:uFillTx/>
                <a:latin typeface="+mn-lt"/>
                <a:ea typeface="+mn-ea"/>
                <a:cs typeface="+mn-cs"/>
              </a:rPr>
            </a:fld>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3" name="页脚占位符 4"/>
          <p:cNvSpPr>
            <a:spLocks noGrp="1"/>
          </p:cNvSpPr>
          <p:nvPr>
            <p:ph type="ftr" sz="quarter" idx="3"/>
          </p:nvPr>
        </p:nvSpPr>
        <p:spPr>
          <a:xfrm>
            <a:off x="4240213" y="6905625"/>
            <a:ext cx="3841750" cy="363538"/>
          </a:xfrm>
          <a:prstGeom prst="rect">
            <a:avLst/>
          </a:prstGeom>
        </p:spPr>
        <p:txBody>
          <a:bodyPr/>
          <a:lstStyle>
            <a:lvl1pPr fontAlgn="auto">
              <a:spcBef>
                <a:spcPts val="0"/>
              </a:spcBef>
              <a:spcAft>
                <a:spcPts val="0"/>
              </a:spcAft>
              <a:defRPr>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mn-lt"/>
              <a:ea typeface="+mn-ea"/>
              <a:cs typeface="+mn-cs"/>
            </a:endParaRPr>
          </a:p>
        </p:txBody>
      </p:sp>
      <p:sp>
        <p:nvSpPr>
          <p:cNvPr id="15" name="灯片编号占位符 5"/>
          <p:cNvSpPr>
            <a:spLocks noGrp="1"/>
          </p:cNvSpPr>
          <p:nvPr>
            <p:ph type="sldNum" sz="quarter" idx="4"/>
          </p:nvPr>
        </p:nvSpPr>
        <p:spPr>
          <a:xfrm>
            <a:off x="8788400" y="6905625"/>
            <a:ext cx="2832100" cy="363538"/>
          </a:xfrm>
          <a:prstGeom prst="rect">
            <a:avLst/>
          </a:prstGeom>
        </p:spPr>
        <p:txBody>
          <a:bodyPr/>
          <a:p>
            <a:pPr lvl="0" eaLnBrk="1" hangingPunct="1">
              <a:buNone/>
            </a:pPr>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10" name="日期占位符 1"/>
          <p:cNvSpPr>
            <a:spLocks noGrp="1"/>
          </p:cNvSpPr>
          <p:nvPr>
            <p:ph type="dt" sz="half" idx="2"/>
          </p:nvPr>
        </p:nvSpPr>
        <p:spPr>
          <a:xfrm>
            <a:off x="833438" y="6340475"/>
            <a:ext cx="2730500" cy="363538"/>
          </a:xfrm>
          <a:prstGeom prst="rect">
            <a:avLst/>
          </a:prstGeom>
        </p:spPr>
        <p:txBody>
          <a:bodyPr lIns="91065" tIns="45533" rIns="91065" bIns="45533"/>
          <a:lstStyle>
            <a:lvl1pPr>
              <a:spcBef>
                <a:spcPts val="0"/>
              </a:spcBef>
              <a:spcAft>
                <a:spcPts val="0"/>
              </a:spcAft>
              <a:defRPr noProof="1"/>
            </a:lvl1pPr>
          </a:lstStyle>
          <a:p>
            <a:pPr marL="0" marR="0" lvl="0" indent="0" algn="l" defTabSz="914400" rtl="0" eaLnBrk="1" fontAlgn="base" latinLnBrk="0" hangingPunct="1">
              <a:lnSpc>
                <a:spcPct val="100000"/>
              </a:lnSpc>
              <a:spcBef>
                <a:spcPts val="0"/>
              </a:spcBef>
              <a:spcAft>
                <a:spcPts val="0"/>
              </a:spcAft>
              <a:buClrTx/>
              <a:buSzTx/>
              <a:buFontTx/>
              <a:buNone/>
              <a:defRPr/>
            </a:pPr>
            <a:fld id="{7BF4277B-0B16-4293-B82C-E8F2A4AC26EF}" type="datetimeFigureOut">
              <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rPr>
            </a:fld>
            <a:endParaRPr kumimoji="0" lang="zh-CN" altLang="en-US" sz="1800" b="0" i="0" u="none" strike="noStrike" kern="1200" cap="none" spc="0" normalizeH="0" baseline="0" noProof="1">
              <a:ln>
                <a:noFill/>
              </a:ln>
              <a:solidFill>
                <a:schemeClr val="tx1"/>
              </a:solidFill>
              <a:effectLst/>
              <a:uLnTx/>
              <a:uFillTx/>
              <a:latin typeface="Arial" panose="020B0604020202020204" pitchFamily="34" charset="0"/>
              <a:ea typeface="宋体" panose="02010600030101010101" pitchFamily="2" charset="-122"/>
              <a:cs typeface="+mn-cs"/>
            </a:endParaRPr>
          </a:p>
        </p:txBody>
      </p:sp>
      <p:sp>
        <p:nvSpPr>
          <p:cNvPr id="12" name="页脚占位符 2"/>
          <p:cNvSpPr>
            <a:spLocks noGrp="1"/>
          </p:cNvSpPr>
          <p:nvPr>
            <p:ph type="ftr" sz="quarter" idx="3"/>
          </p:nvPr>
        </p:nvSpPr>
        <p:spPr>
          <a:xfrm>
            <a:off x="4017963" y="6340475"/>
            <a:ext cx="4095750" cy="363538"/>
          </a:xfrm>
          <a:prstGeom prst="rect">
            <a:avLst/>
          </a:prstGeom>
        </p:spPr>
        <p:txBody>
          <a:bodyPr lIns="91065" tIns="45533" rIns="91065" bIns="45533"/>
          <a:lstStyle>
            <a:lvl1pPr>
              <a:spcBef>
                <a:spcPts val="0"/>
              </a:spcBef>
              <a:spcAft>
                <a:spcPts val="0"/>
              </a:spcAft>
              <a:defRPr noProof="1">
                <a:latin typeface="+mn-lt"/>
                <a:ea typeface="+mn-ea"/>
              </a:defRPr>
            </a:lvl1pPr>
          </a:lstStyle>
          <a:p>
            <a:pPr marL="0" marR="0" lvl="0" indent="0" algn="l" defTabSz="914400" rtl="0" eaLnBrk="1" fontAlgn="base"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1">
              <a:ln>
                <a:noFill/>
              </a:ln>
              <a:solidFill>
                <a:schemeClr val="tx1"/>
              </a:solidFill>
              <a:effectLst/>
              <a:uLnTx/>
              <a:uFillTx/>
              <a:latin typeface="+mn-lt"/>
              <a:ea typeface="+mn-ea"/>
              <a:cs typeface="+mn-cs"/>
            </a:endParaRPr>
          </a:p>
        </p:txBody>
      </p:sp>
      <p:sp>
        <p:nvSpPr>
          <p:cNvPr id="13" name="灯片编号占位符 3"/>
          <p:cNvSpPr>
            <a:spLocks noGrp="1"/>
          </p:cNvSpPr>
          <p:nvPr>
            <p:ph type="sldNum" sz="quarter" idx="4"/>
          </p:nvPr>
        </p:nvSpPr>
        <p:spPr>
          <a:xfrm>
            <a:off x="8567738" y="6340475"/>
            <a:ext cx="2730500" cy="363538"/>
          </a:xfrm>
          <a:prstGeom prst="rect">
            <a:avLst/>
          </a:prstGeom>
        </p:spPr>
        <p:txBody>
          <a:bodyPr lIns="91065" tIns="45533" rIns="91065" bIns="45533"/>
          <a:p>
            <a:pPr lvl="0" eaLnBrk="1" hangingPunct="1">
              <a:buNone/>
            </a:pPr>
            <a:fld id="{9A0DB2DC-4C9A-4742-B13C-FB6460FD3503}" type="slidenum">
              <a:rPr lang="en-US" altLang="en-US" dirty="0"/>
            </a:fld>
            <a:endParaRPr lang="en-US" altLang="en-US" dirty="0">
              <a:latin typeface="Calibri" panose="020F0502020204030204" pitchFamily="34" charset="0"/>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节标题">
    <p:spTree>
      <p:nvGrpSpPr>
        <p:cNvPr id="1" name=""/>
        <p:cNvGrpSpPr/>
        <p:nvPr/>
      </p:nvGrpSpPr>
      <p:grpSpPr>
        <a:xfrm>
          <a:off x="0" y="0"/>
          <a:ext cx="0" cy="0"/>
          <a:chOff x="0" y="0"/>
          <a:chExt cx="0" cy="0"/>
        </a:xfrm>
      </p:grpSpPr>
      <p:sp>
        <p:nvSpPr>
          <p:cNvPr id="11" name="动作按钮: 后退或前一项 10">
            <a:hlinkClick r:id="" action="ppaction://hlinkshowjump?jump=previousslide" highlightClick="1"/>
          </p:cNvPr>
          <p:cNvSpPr/>
          <p:nvPr/>
        </p:nvSpPr>
        <p:spPr>
          <a:xfrm>
            <a:off x="10988012" y="6497229"/>
            <a:ext cx="278018" cy="304038"/>
          </a:xfrm>
          <a:prstGeom prst="actionButtonBackPreviou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90" b="0" i="0" u="none" strike="noStrike" kern="1200" cap="none" spc="0" normalizeH="0" baseline="0" noProof="0">
              <a:ln>
                <a:noFill/>
              </a:ln>
              <a:solidFill>
                <a:schemeClr val="lt1"/>
              </a:solidFill>
              <a:effectLst/>
              <a:uLnTx/>
              <a:uFillTx/>
              <a:latin typeface="+mn-lt"/>
              <a:ea typeface="+mn-ea"/>
              <a:cs typeface="+mn-cs"/>
            </a:endParaRPr>
          </a:p>
        </p:txBody>
      </p:sp>
      <p:sp>
        <p:nvSpPr>
          <p:cNvPr id="12" name="动作按钮: 前进或下一项 11">
            <a:hlinkClick r:id="" action="ppaction://hlinkshowjump?jump=nextslide" highlightClick="1"/>
          </p:cNvPr>
          <p:cNvSpPr/>
          <p:nvPr/>
        </p:nvSpPr>
        <p:spPr>
          <a:xfrm>
            <a:off x="11349751" y="6509897"/>
            <a:ext cx="268540" cy="278702"/>
          </a:xfrm>
          <a:prstGeom prst="actionButtonForwardNex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90" b="0" i="0" u="none" strike="noStrike" kern="1200" cap="none" spc="0" normalizeH="0" baseline="0" noProof="0">
              <a:ln>
                <a:noFill/>
              </a:ln>
              <a:solidFill>
                <a:schemeClr val="lt1"/>
              </a:solidFill>
              <a:effectLst/>
              <a:uLnTx/>
              <a:uFillTx/>
              <a:latin typeface="+mn-lt"/>
              <a:ea typeface="+mn-ea"/>
              <a:cs typeface="+mn-cs"/>
            </a:endParaRPr>
          </a:p>
        </p:txBody>
      </p:sp>
      <p:sp>
        <p:nvSpPr>
          <p:cNvPr id="13" name="动作按钮: 结束 12">
            <a:hlinkClick r:id="" action="ppaction://hlinkshowjump?jump=endshow" highlightClick="1"/>
          </p:cNvPr>
          <p:cNvSpPr/>
          <p:nvPr/>
        </p:nvSpPr>
        <p:spPr>
          <a:xfrm>
            <a:off x="11702012" y="6498812"/>
            <a:ext cx="252743" cy="300871"/>
          </a:xfrm>
          <a:prstGeom prst="actionButtonEnd">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790" b="0" i="0" u="none" strike="noStrike" kern="1200" cap="none" spc="0" normalizeH="0" baseline="0" noProof="0">
              <a:ln>
                <a:noFill/>
              </a:ln>
              <a:solidFill>
                <a:schemeClr val="lt1"/>
              </a:solidFill>
              <a:effectLst/>
              <a:uLnTx/>
              <a:uFillTx/>
              <a:latin typeface="+mn-lt"/>
              <a:ea typeface="+mn-ea"/>
              <a:cs typeface="+mn-cs"/>
            </a:endParaRPr>
          </a:p>
        </p:txBody>
      </p:sp>
      <p:cxnSp>
        <p:nvCxnSpPr>
          <p:cNvPr id="14" name="直接连接符 13"/>
          <p:cNvCxnSpPr/>
          <p:nvPr/>
        </p:nvCxnSpPr>
        <p:spPr>
          <a:xfrm>
            <a:off x="240106" y="405384"/>
            <a:ext cx="11643565" cy="0"/>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文本框 10">
            <a:hlinkClick r:id="rId2"/>
          </p:cNvPr>
          <p:cNvSpPr txBox="1">
            <a:spLocks noChangeArrowheads="1"/>
          </p:cNvSpPr>
          <p:nvPr/>
        </p:nvSpPr>
        <p:spPr bwMode="auto">
          <a:xfrm>
            <a:off x="10615216" y="98179"/>
            <a:ext cx="1407464" cy="275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1195" b="1" i="0" u="none" strike="noStrike" kern="1200" cap="none" spc="0" normalizeH="0" baseline="0" noProof="0" dirty="0" smtClean="0">
                <a:ln>
                  <a:noFill/>
                </a:ln>
                <a:solidFill>
                  <a:srgbClr val="00B050"/>
                </a:solidFill>
                <a:effectLst/>
                <a:uLnTx/>
                <a:uFillTx/>
                <a:latin typeface="Calibri" panose="020F0502020204030204" pitchFamily="34" charset="0"/>
                <a:ea typeface="宋体" panose="02010600030101010101" pitchFamily="2" charset="-122"/>
                <a:cs typeface="+mn-cs"/>
              </a:rPr>
              <a:t>@《</a:t>
            </a:r>
            <a:r>
              <a:rPr kumimoji="0" lang="zh-CN" altLang="en-US" sz="1195" b="1" i="0" u="none" strike="noStrike" kern="1200" cap="none" spc="0" normalizeH="0" baseline="0" noProof="0" smtClean="0">
                <a:ln>
                  <a:noFill/>
                </a:ln>
                <a:solidFill>
                  <a:srgbClr val="00B050"/>
                </a:solidFill>
                <a:effectLst/>
                <a:uLnTx/>
                <a:uFillTx/>
                <a:latin typeface="Calibri" panose="020F0502020204030204" pitchFamily="34" charset="0"/>
                <a:ea typeface="宋体" panose="02010600030101010101" pitchFamily="2" charset="-122"/>
                <a:cs typeface="+mn-cs"/>
              </a:rPr>
              <a:t>创新设计</a:t>
            </a:r>
            <a:r>
              <a:rPr kumimoji="0" lang="en-US" altLang="zh-CN" sz="1195" b="1" i="0" u="none" strike="noStrike" kern="1200" cap="none" spc="0" normalizeH="0" baseline="0" noProof="0" dirty="0" smtClean="0">
                <a:ln>
                  <a:noFill/>
                </a:ln>
                <a:solidFill>
                  <a:srgbClr val="00B050"/>
                </a:solidFill>
                <a:effectLst/>
                <a:uLnTx/>
                <a:uFillTx/>
                <a:latin typeface="Calibri" panose="020F0502020204030204" pitchFamily="34" charset="0"/>
                <a:ea typeface="宋体" panose="02010600030101010101" pitchFamily="2" charset="-122"/>
                <a:cs typeface="+mn-cs"/>
              </a:rPr>
              <a:t>》</a:t>
            </a:r>
            <a:endParaRPr kumimoji="0" lang="zh-CN" altLang="en-US" sz="1195" b="1" i="0" u="none" strike="noStrike" kern="1200" cap="none" spc="0" normalizeH="0" baseline="0" noProof="0" smtClean="0">
              <a:ln>
                <a:noFill/>
              </a:ln>
              <a:solidFill>
                <a:srgbClr val="00B050"/>
              </a:solidFill>
              <a:effectLst/>
              <a:uLnTx/>
              <a:uFillTx/>
              <a:latin typeface="Calibri" panose="020F0502020204030204" pitchFamily="34" charset="0"/>
              <a:ea typeface="宋体" panose="02010600030101010101" pitchFamily="2" charset="-122"/>
              <a:cs typeface="+mn-cs"/>
            </a:endParaRPr>
          </a:p>
        </p:txBody>
      </p:sp>
      <p:sp>
        <p:nvSpPr>
          <p:cNvPr id="16" name="燕尾形 15">
            <a:hlinkClick r:id="" action="ppaction://noaction"/>
          </p:cNvPr>
          <p:cNvSpPr/>
          <p:nvPr/>
        </p:nvSpPr>
        <p:spPr>
          <a:xfrm>
            <a:off x="6593439" y="6489311"/>
            <a:ext cx="1622296" cy="315123"/>
          </a:xfrm>
          <a:prstGeom prst="chevron">
            <a:avLst/>
          </a:prstGeom>
          <a:solidFill>
            <a:schemeClr val="accent6"/>
          </a:solidFill>
          <a:ln>
            <a:noFill/>
          </a:ln>
        </p:spPr>
        <p:txBody>
          <a:bodyPr anchor="ctr"/>
          <a:lstStyle/>
          <a:p>
            <a:pPr marL="0" marR="0" lvl="0" indent="0" algn="ctr" defTabSz="687070" rtl="0" eaLnBrk="1" fontAlgn="base" latinLnBrk="0" hangingPunct="1">
              <a:lnSpc>
                <a:spcPct val="100000"/>
              </a:lnSpc>
              <a:spcBef>
                <a:spcPct val="0"/>
              </a:spcBef>
              <a:spcAft>
                <a:spcPct val="0"/>
              </a:spcAft>
              <a:buClrTx/>
              <a:buSzTx/>
              <a:buFontTx/>
              <a:buNone/>
              <a:defRPr/>
            </a:pPr>
            <a:r>
              <a:rPr kumimoji="0" lang="zh-CN" altLang="en-US" sz="1195" b="0" i="0" u="none" strike="noStrike" kern="1200" cap="none" spc="0" normalizeH="0" baseline="0" noProof="0" dirty="0">
                <a:ln>
                  <a:noFill/>
                </a:ln>
                <a:solidFill>
                  <a:srgbClr val="FFFFFF"/>
                </a:solidFill>
                <a:effectLst/>
                <a:uLnTx/>
                <a:uFillTx/>
                <a:latin typeface="微软雅黑" panose="020B0503020204020204" charset="-122"/>
                <a:ea typeface="微软雅黑" panose="020B0503020204020204" charset="-122"/>
                <a:cs typeface="+mn-cs"/>
              </a:rPr>
              <a:t>课前双基过关</a:t>
            </a:r>
            <a:endParaRPr kumimoji="0" lang="zh-CN" altLang="en-US" sz="1195" b="0" i="0" u="none" strike="noStrike" kern="1200" cap="none" spc="0" normalizeH="0" baseline="0" noProof="0" dirty="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17" name="燕尾形 16">
            <a:hlinkClick r:id="" action="ppaction://noaction"/>
          </p:cNvPr>
          <p:cNvSpPr/>
          <p:nvPr/>
        </p:nvSpPr>
        <p:spPr>
          <a:xfrm>
            <a:off x="8694367" y="6492478"/>
            <a:ext cx="1620716" cy="315123"/>
          </a:xfrm>
          <a:prstGeom prst="chevron">
            <a:avLst/>
          </a:prstGeom>
          <a:solidFill>
            <a:schemeClr val="accent6"/>
          </a:solidFill>
          <a:ln>
            <a:noFill/>
          </a:ln>
        </p:spPr>
        <p:txBody>
          <a:bodyPr anchor="ctr"/>
          <a:lstStyle/>
          <a:p>
            <a:pPr marL="0" marR="0" lvl="0" indent="0" algn="ctr" defTabSz="687070" rtl="0" eaLnBrk="1" fontAlgn="base" latinLnBrk="0" hangingPunct="1">
              <a:lnSpc>
                <a:spcPct val="100000"/>
              </a:lnSpc>
              <a:spcBef>
                <a:spcPct val="0"/>
              </a:spcBef>
              <a:spcAft>
                <a:spcPct val="0"/>
              </a:spcAft>
              <a:buClrTx/>
              <a:buSzTx/>
              <a:buFontTx/>
              <a:buNone/>
              <a:defRPr/>
            </a:pPr>
            <a:r>
              <a:rPr kumimoji="0" lang="zh-CN" altLang="en-US" sz="1195" b="0" i="0" u="none" strike="noStrike" kern="1200" cap="none" spc="0" normalizeH="0" baseline="0" noProof="0" dirty="0">
                <a:ln>
                  <a:noFill/>
                </a:ln>
                <a:solidFill>
                  <a:srgbClr val="FFFFFF"/>
                </a:solidFill>
                <a:effectLst/>
                <a:uLnTx/>
                <a:uFillTx/>
                <a:latin typeface="微软雅黑" panose="020B0503020204020204" charset="-122"/>
                <a:ea typeface="微软雅黑" panose="020B0503020204020204" charset="-122"/>
                <a:cs typeface="+mn-cs"/>
              </a:rPr>
              <a:t>课堂互动探究</a:t>
            </a:r>
            <a:endParaRPr kumimoji="0" lang="zh-CN" altLang="en-US" sz="1195" b="0" i="0" u="none" strike="noStrike" kern="1200" cap="none" spc="0" normalizeH="0" baseline="0" noProof="0" dirty="0">
              <a:ln>
                <a:noFill/>
              </a:ln>
              <a:solidFill>
                <a:srgbClr val="FFFFFF"/>
              </a:solidFill>
              <a:effectLst/>
              <a:uLnTx/>
              <a:uFillTx/>
              <a:latin typeface="微软雅黑" panose="020B0503020204020204" charset="-122"/>
              <a:ea typeface="微软雅黑" panose="020B0503020204020204" charset="-122"/>
              <a:cs typeface="+mn-cs"/>
            </a:endParaRPr>
          </a:p>
        </p:txBody>
      </p:sp>
      <p:sp>
        <p:nvSpPr>
          <p:cNvPr id="3" name="文本占位符 2"/>
          <p:cNvSpPr>
            <a:spLocks noGrp="1"/>
          </p:cNvSpPr>
          <p:nvPr>
            <p:ph type="body" idx="1"/>
          </p:nvPr>
        </p:nvSpPr>
        <p:spPr>
          <a:xfrm>
            <a:off x="240345" y="533501"/>
            <a:ext cx="11643181" cy="5897219"/>
          </a:xfrm>
        </p:spPr>
        <p:txBody>
          <a:bodyPr/>
          <a:lstStyle>
            <a:lvl1pPr marL="0" indent="0">
              <a:buNone/>
              <a:defRPr sz="2390">
                <a:solidFill>
                  <a:schemeClr val="tx1"/>
                </a:solidFill>
              </a:defRPr>
            </a:lvl1pPr>
            <a:lvl2pPr marL="454660" indent="0">
              <a:buNone/>
              <a:defRPr sz="1990">
                <a:solidFill>
                  <a:schemeClr val="tx1">
                    <a:tint val="75000"/>
                  </a:schemeClr>
                </a:solidFill>
              </a:defRPr>
            </a:lvl2pPr>
            <a:lvl3pPr marL="909955" indent="0">
              <a:buNone/>
              <a:defRPr sz="1790">
                <a:solidFill>
                  <a:schemeClr val="tx1">
                    <a:tint val="75000"/>
                  </a:schemeClr>
                </a:solidFill>
              </a:defRPr>
            </a:lvl3pPr>
            <a:lvl4pPr marL="1364615" indent="0">
              <a:buNone/>
              <a:defRPr sz="1590">
                <a:solidFill>
                  <a:schemeClr val="tx1">
                    <a:tint val="75000"/>
                  </a:schemeClr>
                </a:solidFill>
              </a:defRPr>
            </a:lvl4pPr>
            <a:lvl5pPr marL="1819910" indent="0">
              <a:buNone/>
              <a:defRPr sz="1590">
                <a:solidFill>
                  <a:schemeClr val="tx1">
                    <a:tint val="75000"/>
                  </a:schemeClr>
                </a:solidFill>
              </a:defRPr>
            </a:lvl5pPr>
            <a:lvl6pPr marL="2274570" indent="0">
              <a:buNone/>
              <a:defRPr sz="1590">
                <a:solidFill>
                  <a:schemeClr val="tx1">
                    <a:tint val="75000"/>
                  </a:schemeClr>
                </a:solidFill>
              </a:defRPr>
            </a:lvl6pPr>
            <a:lvl7pPr marL="2729865" indent="0">
              <a:buNone/>
              <a:defRPr sz="1590">
                <a:solidFill>
                  <a:schemeClr val="tx1">
                    <a:tint val="75000"/>
                  </a:schemeClr>
                </a:solidFill>
              </a:defRPr>
            </a:lvl7pPr>
            <a:lvl8pPr marL="3184525" indent="0">
              <a:buNone/>
              <a:defRPr sz="1590">
                <a:solidFill>
                  <a:schemeClr val="tx1">
                    <a:tint val="75000"/>
                  </a:schemeClr>
                </a:solidFill>
              </a:defRPr>
            </a:lvl8pPr>
            <a:lvl9pPr marL="3639820" indent="0">
              <a:buNone/>
              <a:defRPr sz="1590">
                <a:solidFill>
                  <a:schemeClr val="tx1">
                    <a:tint val="75000"/>
                  </a:schemeClr>
                </a:solidFill>
              </a:defRPr>
            </a:lvl9pPr>
          </a:lstStyle>
          <a:p>
            <a:pPr lvl="0"/>
            <a:r>
              <a:rPr lang="zh-CN" altLang="en-US" smtClean="0"/>
              <a:t>单击此处编辑母版文本样式</a:t>
            </a:r>
            <a:endParaRPr lang="zh-CN" altLang="en-US" smtClean="0"/>
          </a:p>
        </p:txBody>
      </p:sp>
      <p:sp>
        <p:nvSpPr>
          <p:cNvPr id="2" name="日期占位符 1"/>
          <p:cNvSpPr>
            <a:spLocks noGrp="1"/>
          </p:cNvSpPr>
          <p:nvPr>
            <p:ph type="dt" sz="half" idx="10"/>
          </p:nvPr>
        </p:nvSpPr>
        <p:spPr>
          <a:xfrm>
            <a:off x="834053" y="6340459"/>
            <a:ext cx="2729627" cy="364212"/>
          </a:xfrm>
        </p:spPr>
        <p:txBody>
          <a:bodyPr/>
          <a:p>
            <a:pPr marL="0" marR="0" lvl="0" indent="0" algn="l" defTabSz="914400" rtl="0" eaLnBrk="1" fontAlgn="auto" latinLnBrk="0" hangingPunct="1">
              <a:lnSpc>
                <a:spcPct val="100000"/>
              </a:lnSpc>
              <a:spcBef>
                <a:spcPts val="0"/>
              </a:spcBef>
              <a:spcAft>
                <a:spcPts val="0"/>
              </a:spcAft>
              <a:buClrTx/>
              <a:buSzTx/>
              <a:buFontTx/>
              <a:buNone/>
              <a:defRPr/>
            </a:pPr>
            <a:fld id="{1B59F92E-20F4-4FD3-A872-002D064CAE92}"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a:xfrm>
            <a:off x="4018617" y="6340459"/>
            <a:ext cx="4094440" cy="364212"/>
          </a:xfrm>
        </p:spPr>
        <p:txBody>
          <a:bodyP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a:xfrm>
            <a:off x="8567995" y="6340459"/>
            <a:ext cx="2729627" cy="364212"/>
          </a:xfrm>
        </p:spPr>
        <p:txBody>
          <a:bodyPr/>
          <a:p>
            <a:pPr lvl="0" eaLnBrk="1" hangingPunct="1">
              <a:buNone/>
            </a:pPr>
            <a:fld id="{9A0DB2DC-4C9A-4742-B13C-FB6460FD3503}" type="slidenum">
              <a:rPr lang="zh-CN" altLang="en-US" dirty="0">
                <a:latin typeface="Calibri" panose="020F0502020204030204" pitchFamily="34" charset="0"/>
              </a:rPr>
            </a:fld>
            <a:endParaRPr lang="zh-CN" altLang="en-US" dirty="0">
              <a:latin typeface="Calibri" panose="020F0502020204030204" pitchFamily="34" charset="0"/>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image" Target="../media/image3.png"/><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 Target="../slides/slide2.xml"/><Relationship Id="rId10" Type="http://schemas.openxmlformats.org/officeDocument/2006/relationships/image" Target="../media/image4.png"/><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p:pic>
        <p:nvPicPr>
          <p:cNvPr id="8194" name="Picture 2" descr="E:\2017与2018年工作文件\2017与2018图书制作文件\3·2项目\2018年工作文件\2019版32一轮制作文件\2019版一轮PPT模板\2019版32一轮PPT模板-02.png"/>
          <p:cNvPicPr>
            <a:picLocks noChangeAspect="1"/>
          </p:cNvPicPr>
          <p:nvPr/>
        </p:nvPicPr>
        <p:blipFill>
          <a:blip r:embed="rId9"/>
          <a:stretch>
            <a:fillRect/>
          </a:stretch>
        </p:blipFill>
        <p:spPr>
          <a:xfrm>
            <a:off x="0" y="-6350"/>
            <a:ext cx="12131675" cy="6838950"/>
          </a:xfrm>
          <a:prstGeom prst="rect">
            <a:avLst/>
          </a:prstGeom>
          <a:noFill/>
          <a:ln w="9525">
            <a:noFill/>
          </a:ln>
        </p:spPr>
      </p:pic>
      <p:pic>
        <p:nvPicPr>
          <p:cNvPr id="8195" name="Picture 3" descr="E:\2017年工作文件\2017图书制作文件\3·2项目\2019版32 学考与选考浙江版\32选考ppt设计制作参考\2019版32一轮PPT模板(终稿)-06.png"/>
          <p:cNvPicPr>
            <a:picLocks noChangeAspect="1"/>
          </p:cNvPicPr>
          <p:nvPr/>
        </p:nvPicPr>
        <p:blipFill>
          <a:blip r:embed="rId10"/>
          <a:stretch>
            <a:fillRect/>
          </a:stretch>
        </p:blipFill>
        <p:spPr>
          <a:xfrm>
            <a:off x="8464550" y="285750"/>
            <a:ext cx="3703638" cy="436563"/>
          </a:xfrm>
          <a:prstGeom prst="rect">
            <a:avLst/>
          </a:prstGeom>
          <a:noFill/>
          <a:ln w="9525">
            <a:noFill/>
          </a:ln>
        </p:spPr>
      </p:pic>
      <p:grpSp>
        <p:nvGrpSpPr>
          <p:cNvPr id="2" name="组合 38"/>
          <p:cNvGrpSpPr/>
          <p:nvPr/>
        </p:nvGrpSpPr>
        <p:grpSpPr>
          <a:xfrm>
            <a:off x="10483850" y="-1638300"/>
            <a:ext cx="1428750" cy="1638300"/>
            <a:chOff x="7822154" y="-879727"/>
            <a:chExt cx="936105" cy="773289"/>
          </a:xfrm>
        </p:grpSpPr>
        <p:sp>
          <p:nvSpPr>
            <p:cNvPr id="8" name="圆角矩形 7"/>
            <p:cNvSpPr/>
            <p:nvPr/>
          </p:nvSpPr>
          <p:spPr>
            <a:xfrm>
              <a:off x="7868960" y="-879727"/>
              <a:ext cx="833133" cy="773289"/>
            </a:xfrm>
            <a:prstGeom prst="roundRect">
              <a:avLst/>
            </a:prstGeom>
            <a:solidFill>
              <a:srgbClr val="FFC000"/>
            </a:solid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1216025" rtl="0" eaLnBrk="1" fontAlgn="auto" latinLnBrk="0" hangingPunct="1">
                <a:lnSpc>
                  <a:spcPct val="100000"/>
                </a:lnSpc>
                <a:spcBef>
                  <a:spcPts val="0"/>
                </a:spcBef>
                <a:spcAft>
                  <a:spcPts val="0"/>
                </a:spcAft>
                <a:buClrTx/>
                <a:buSzTx/>
                <a:buFontTx/>
                <a:buNone/>
                <a:defRPr/>
              </a:pPr>
              <a:endParaRPr kumimoji="0" lang="zh-CN" altLang="en-US" sz="2395" b="0" i="0" u="none" strike="noStrike" kern="1200" cap="none" spc="0" normalizeH="0" baseline="0" noProof="0" dirty="0">
                <a:ln>
                  <a:solidFill>
                    <a:srgbClr val="00B0F0"/>
                  </a:solidFill>
                </a:ln>
                <a:solidFill>
                  <a:schemeClr val="lt1"/>
                </a:solidFill>
                <a:effectLst/>
                <a:uLnTx/>
                <a:uFillTx/>
                <a:latin typeface="Times New Roman" panose="02020603050405020304" pitchFamily="18" charset="0"/>
                <a:ea typeface="+mn-ea"/>
                <a:cs typeface="+mn-cs"/>
              </a:endParaRPr>
            </a:p>
          </p:txBody>
        </p:sp>
        <p:sp>
          <p:nvSpPr>
            <p:cNvPr id="9" name="TextBox 8"/>
            <p:cNvSpPr txBox="1"/>
            <p:nvPr/>
          </p:nvSpPr>
          <p:spPr>
            <a:xfrm>
              <a:off x="7822154" y="-851253"/>
              <a:ext cx="936105" cy="744815"/>
            </a:xfrm>
            <a:prstGeom prst="rect">
              <a:avLst/>
            </a:prstGeom>
            <a:noFill/>
          </p:spPr>
          <p:txBody>
            <a:bodyPr>
              <a:spAutoFit/>
            </a:bodyPr>
            <a:lstStyle/>
            <a:p>
              <a:pPr marL="0" marR="0" lvl="0" indent="0" algn="ctr" defTabSz="1216025" rtl="0" eaLnBrk="1" fontAlgn="auto" latinLnBrk="0" hangingPunct="1">
                <a:lnSpc>
                  <a:spcPct val="130000"/>
                </a:lnSpc>
                <a:spcBef>
                  <a:spcPts val="0"/>
                </a:spcBef>
                <a:spcAft>
                  <a:spcPts val="0"/>
                </a:spcAft>
                <a:buClrTx/>
                <a:buSzTx/>
                <a:buFontTx/>
                <a:buNone/>
                <a:defRPr/>
              </a:pPr>
              <a:r>
                <a:rPr kumimoji="0" lang="zh-CN" altLang="en-US" sz="186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hlinkClick r:id="rId11" action="ppaction://hlinksldjump"/>
                </a:rPr>
                <a:t>基础过关</a:t>
              </a:r>
              <a:endParaRPr kumimoji="0" lang="en-US" altLang="zh-CN" sz="186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endParaRPr>
            </a:p>
            <a:p>
              <a:pPr marL="0" marR="0" lvl="0" indent="0" algn="ctr" defTabSz="1216025" rtl="0" eaLnBrk="1" fontAlgn="auto" latinLnBrk="0" hangingPunct="1">
                <a:lnSpc>
                  <a:spcPct val="130000"/>
                </a:lnSpc>
                <a:spcBef>
                  <a:spcPts val="0"/>
                </a:spcBef>
                <a:spcAft>
                  <a:spcPts val="0"/>
                </a:spcAft>
                <a:buClrTx/>
                <a:buSzTx/>
                <a:buFontTx/>
                <a:buNone/>
                <a:defRPr/>
              </a:pPr>
              <a:r>
                <a:rPr kumimoji="0" lang="zh-CN" altLang="en-US" sz="186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hlinkClick r:id="" action="ppaction://noaction"/>
                </a:rPr>
                <a:t>考点突破 </a:t>
              </a:r>
              <a:r>
                <a:rPr kumimoji="0" lang="zh-CN" altLang="en-US" sz="186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hlinkClick r:id="" action="ppaction://noaction"/>
                </a:rPr>
                <a:t>加油小站 随堂巩固</a:t>
              </a:r>
              <a:endParaRPr kumimoji="0" lang="en-US" altLang="zh-CN" sz="1860" b="0" i="0" u="none" strike="noStrike" kern="1200" cap="none" spc="0" normalizeH="0" baseline="0" noProof="0" dirty="0">
                <a:ln>
                  <a:noFill/>
                </a:ln>
                <a:solidFill>
                  <a:schemeClr val="tx1"/>
                </a:solidFill>
                <a:effectLst/>
                <a:uLnTx/>
                <a:uFillTx/>
                <a:latin typeface="黑体" panose="02010609060101010101" pitchFamily="49" charset="-122"/>
                <a:ea typeface="黑体" panose="02010609060101010101" pitchFamily="49" charset="-122"/>
                <a:cs typeface="+mn-cs"/>
              </a:endParaRPr>
            </a:p>
          </p:txBody>
        </p:sp>
      </p:grpSp>
      <p:sp>
        <p:nvSpPr>
          <p:cNvPr id="11" name="TextBox 10"/>
          <p:cNvSpPr txBox="1"/>
          <p:nvPr/>
        </p:nvSpPr>
        <p:spPr>
          <a:xfrm>
            <a:off x="10436225" y="323850"/>
            <a:ext cx="1222375" cy="379413"/>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rPr>
              <a:t>栏目索引</a:t>
            </a:r>
            <a:endParaRPr kumimoji="0" lang="zh-CN" altLang="en-US" sz="1860" b="0" i="0" u="none" strike="noStrike" kern="1200" cap="none" spc="0" normalizeH="0" baseline="0" noProof="0" dirty="0">
              <a:ln>
                <a:noFill/>
              </a:ln>
              <a:solidFill>
                <a:schemeClr val="bg1"/>
              </a:solidFill>
              <a:effectLst/>
              <a:uLnTx/>
              <a:uFillTx/>
              <a:latin typeface="黑体" panose="02010609060101010101" pitchFamily="49" charset="-122"/>
              <a:ea typeface="黑体" panose="02010609060101010101" pitchFamily="49" charset="-122"/>
              <a:cs typeface="+mn-cs"/>
            </a:endParaRPr>
          </a:p>
        </p:txBody>
      </p:sp>
      <p:cxnSp>
        <p:nvCxnSpPr>
          <p:cNvPr id="14" name="直接连接符 13"/>
          <p:cNvCxnSpPr/>
          <p:nvPr/>
        </p:nvCxnSpPr>
        <p:spPr>
          <a:xfrm>
            <a:off x="-17462" y="576263"/>
            <a:ext cx="8547100" cy="17463"/>
          </a:xfrm>
          <a:prstGeom prst="line">
            <a:avLst/>
          </a:prstGeom>
          <a:ln>
            <a:solidFill>
              <a:srgbClr val="E27524"/>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sldNum="0" hdr="0" ftr="0" dt="0"/>
  <p:txStyles>
    <p:titleStyle>
      <a:lvl1pPr algn="ctr" defTabSz="1216025" rtl="0" eaLnBrk="0" fontAlgn="base" hangingPunct="0">
        <a:spcBef>
          <a:spcPct val="0"/>
        </a:spcBef>
        <a:spcAft>
          <a:spcPct val="0"/>
        </a:spcAft>
        <a:defRPr sz="5800" kern="1200">
          <a:solidFill>
            <a:schemeClr val="tx1"/>
          </a:solidFill>
          <a:latin typeface="+mj-lt"/>
          <a:ea typeface="+mj-ea"/>
          <a:cs typeface="+mj-cs"/>
        </a:defRPr>
      </a:lvl1pPr>
      <a:lvl2pPr algn="ctr" defTabSz="1216025" rtl="0"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2pPr>
      <a:lvl3pPr algn="ctr" defTabSz="1216025" rtl="0"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3pPr>
      <a:lvl4pPr algn="ctr" defTabSz="1216025" rtl="0"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4pPr>
      <a:lvl5pPr algn="ctr" defTabSz="1216025" rtl="0" eaLnBrk="0" fontAlgn="base" hangingPunct="0">
        <a:spcBef>
          <a:spcPct val="0"/>
        </a:spcBef>
        <a:spcAft>
          <a:spcPct val="0"/>
        </a:spcAft>
        <a:defRPr sz="5800">
          <a:solidFill>
            <a:schemeClr val="tx1"/>
          </a:solidFill>
          <a:latin typeface="Calibri" panose="020F0502020204030204" pitchFamily="34" charset="0"/>
          <a:ea typeface="宋体" panose="02010600030101010101" pitchFamily="2" charset="-122"/>
        </a:defRPr>
      </a:lvl5pPr>
      <a:lvl6pPr marL="457200" algn="ctr" defTabSz="1216025" rtl="0" fontAlgn="base">
        <a:spcBef>
          <a:spcPct val="0"/>
        </a:spcBef>
        <a:spcAft>
          <a:spcPct val="0"/>
        </a:spcAft>
        <a:defRPr sz="5800">
          <a:solidFill>
            <a:schemeClr val="tx1"/>
          </a:solidFill>
          <a:latin typeface="Calibri" panose="020F0502020204030204" pitchFamily="34" charset="0"/>
          <a:ea typeface="宋体" panose="02010600030101010101" pitchFamily="2" charset="-122"/>
        </a:defRPr>
      </a:lvl6pPr>
      <a:lvl7pPr marL="914400" algn="ctr" defTabSz="1216025" rtl="0" fontAlgn="base">
        <a:spcBef>
          <a:spcPct val="0"/>
        </a:spcBef>
        <a:spcAft>
          <a:spcPct val="0"/>
        </a:spcAft>
        <a:defRPr sz="5800">
          <a:solidFill>
            <a:schemeClr val="tx1"/>
          </a:solidFill>
          <a:latin typeface="Calibri" panose="020F0502020204030204" pitchFamily="34" charset="0"/>
          <a:ea typeface="宋体" panose="02010600030101010101" pitchFamily="2" charset="-122"/>
        </a:defRPr>
      </a:lvl7pPr>
      <a:lvl8pPr marL="1371600" algn="ctr" defTabSz="1216025" rtl="0" fontAlgn="base">
        <a:spcBef>
          <a:spcPct val="0"/>
        </a:spcBef>
        <a:spcAft>
          <a:spcPct val="0"/>
        </a:spcAft>
        <a:defRPr sz="5800">
          <a:solidFill>
            <a:schemeClr val="tx1"/>
          </a:solidFill>
          <a:latin typeface="Calibri" panose="020F0502020204030204" pitchFamily="34" charset="0"/>
          <a:ea typeface="宋体" panose="02010600030101010101" pitchFamily="2" charset="-122"/>
        </a:defRPr>
      </a:lvl8pPr>
      <a:lvl9pPr marL="1828800" algn="ctr" defTabSz="1216025" rtl="0" fontAlgn="base">
        <a:spcBef>
          <a:spcPct val="0"/>
        </a:spcBef>
        <a:spcAft>
          <a:spcPct val="0"/>
        </a:spcAft>
        <a:defRPr sz="5800">
          <a:solidFill>
            <a:schemeClr val="tx1"/>
          </a:solidFill>
          <a:latin typeface="Calibri" panose="020F0502020204030204" pitchFamily="34" charset="0"/>
          <a:ea typeface="宋体" panose="02010600030101010101" pitchFamily="2" charset="-122"/>
        </a:defRPr>
      </a:lvl9pPr>
    </p:titleStyle>
    <p:bodyStyle>
      <a:lvl1pPr marL="455930" indent="-455930" algn="l" defTabSz="1216025" rtl="0" eaLnBrk="0" fontAlgn="base" hangingPunct="0">
        <a:spcBef>
          <a:spcPct val="20000"/>
        </a:spcBef>
        <a:spcAft>
          <a:spcPct val="0"/>
        </a:spcAft>
        <a:buFont typeface="Arial" panose="020B0604020202020204" pitchFamily="34" charset="0"/>
        <a:buChar char="•"/>
        <a:defRPr sz="4200" kern="1200">
          <a:solidFill>
            <a:schemeClr val="tx1"/>
          </a:solidFill>
          <a:latin typeface="+mn-lt"/>
          <a:ea typeface="+mn-ea"/>
          <a:cs typeface="+mn-cs"/>
        </a:defRPr>
      </a:lvl1pPr>
      <a:lvl2pPr marL="987425" indent="-379730" algn="l" defTabSz="1216025" rtl="0" eaLnBrk="0" fontAlgn="base" hangingPunct="0">
        <a:spcBef>
          <a:spcPct val="20000"/>
        </a:spcBef>
        <a:spcAft>
          <a:spcPct val="0"/>
        </a:spcAft>
        <a:buFont typeface="Arial" panose="020B0604020202020204" pitchFamily="34" charset="0"/>
        <a:buChar char="–"/>
        <a:defRPr sz="3700" kern="1200">
          <a:solidFill>
            <a:schemeClr val="tx1"/>
          </a:solidFill>
          <a:latin typeface="+mn-lt"/>
          <a:ea typeface="+mn-ea"/>
          <a:cs typeface="+mn-cs"/>
        </a:defRPr>
      </a:lvl2pPr>
      <a:lvl3pPr marL="1519555" indent="-303530" algn="l" defTabSz="1216025" rtl="0" eaLnBrk="0" fontAlgn="base" hangingPunct="0">
        <a:spcBef>
          <a:spcPct val="20000"/>
        </a:spcBef>
        <a:spcAft>
          <a:spcPct val="0"/>
        </a:spcAft>
        <a:buFont typeface="Arial" panose="020B0604020202020204" pitchFamily="34" charset="0"/>
        <a:buChar char="•"/>
        <a:defRPr sz="3100" kern="1200">
          <a:solidFill>
            <a:schemeClr val="tx1"/>
          </a:solidFill>
          <a:latin typeface="+mn-lt"/>
          <a:ea typeface="+mn-ea"/>
          <a:cs typeface="+mn-cs"/>
        </a:defRPr>
      </a:lvl3pPr>
      <a:lvl4pPr marL="2127250" indent="-303530" algn="l" defTabSz="121602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4pPr>
      <a:lvl5pPr marL="2735580" indent="-303530" algn="l" defTabSz="1216025" rtl="0" eaLnBrk="0" fontAlgn="base" hangingPunct="0">
        <a:spcBef>
          <a:spcPct val="20000"/>
        </a:spcBef>
        <a:spcAft>
          <a:spcPct val="0"/>
        </a:spcAft>
        <a:buFont typeface="Arial" panose="020B0604020202020204" pitchFamily="34" charset="0"/>
        <a:buChar char="»"/>
        <a:defRPr sz="2600" kern="1200">
          <a:solidFill>
            <a:schemeClr val="tx1"/>
          </a:solidFill>
          <a:latin typeface="+mn-lt"/>
          <a:ea typeface="+mn-ea"/>
          <a:cs typeface="+mn-cs"/>
        </a:defRPr>
      </a:lvl5pPr>
      <a:lvl6pPr marL="3344545" indent="-304165" algn="l" defTabSz="1216025" rtl="0" eaLnBrk="1" latinLnBrk="0" hangingPunct="1">
        <a:spcBef>
          <a:spcPct val="20000"/>
        </a:spcBef>
        <a:buFont typeface="Arial" panose="020B0604020202020204" pitchFamily="34" charset="0"/>
        <a:buChar char="•"/>
        <a:defRPr sz="2660" kern="1200">
          <a:solidFill>
            <a:schemeClr val="tx1"/>
          </a:solidFill>
          <a:latin typeface="+mn-lt"/>
          <a:ea typeface="+mn-ea"/>
          <a:cs typeface="+mn-cs"/>
        </a:defRPr>
      </a:lvl6pPr>
      <a:lvl7pPr marL="3952875" indent="-304165" algn="l" defTabSz="1216025" rtl="0" eaLnBrk="1" latinLnBrk="0" hangingPunct="1">
        <a:spcBef>
          <a:spcPct val="20000"/>
        </a:spcBef>
        <a:buFont typeface="Arial" panose="020B0604020202020204" pitchFamily="34" charset="0"/>
        <a:buChar char="•"/>
        <a:defRPr sz="2660" kern="1200">
          <a:solidFill>
            <a:schemeClr val="tx1"/>
          </a:solidFill>
          <a:latin typeface="+mn-lt"/>
          <a:ea typeface="+mn-ea"/>
          <a:cs typeface="+mn-cs"/>
        </a:defRPr>
      </a:lvl7pPr>
      <a:lvl8pPr marL="4559935" indent="-304165" algn="l" defTabSz="1216025" rtl="0" eaLnBrk="1" latinLnBrk="0" hangingPunct="1">
        <a:spcBef>
          <a:spcPct val="20000"/>
        </a:spcBef>
        <a:buFont typeface="Arial" panose="020B0604020202020204" pitchFamily="34" charset="0"/>
        <a:buChar char="•"/>
        <a:defRPr sz="2660" kern="1200">
          <a:solidFill>
            <a:schemeClr val="tx1"/>
          </a:solidFill>
          <a:latin typeface="+mn-lt"/>
          <a:ea typeface="+mn-ea"/>
          <a:cs typeface="+mn-cs"/>
        </a:defRPr>
      </a:lvl8pPr>
      <a:lvl9pPr marL="5168265" indent="-304165" algn="l" defTabSz="1216025" rtl="0" eaLnBrk="1" latinLnBrk="0" hangingPunct="1">
        <a:spcBef>
          <a:spcPct val="20000"/>
        </a:spcBef>
        <a:buFont typeface="Arial" panose="020B0604020202020204" pitchFamily="34" charset="0"/>
        <a:buChar char="•"/>
        <a:defRPr sz="2660" kern="1200">
          <a:solidFill>
            <a:schemeClr val="tx1"/>
          </a:solidFill>
          <a:latin typeface="+mn-lt"/>
          <a:ea typeface="+mn-ea"/>
          <a:cs typeface="+mn-cs"/>
        </a:defRPr>
      </a:lvl9pPr>
    </p:bodyStyle>
    <p:otherStyle>
      <a:defPPr>
        <a:defRPr lang="zh-CN"/>
      </a:defPPr>
      <a:lvl1pPr marL="0" algn="l" defTabSz="1216025" rtl="0" eaLnBrk="1" latinLnBrk="0" hangingPunct="1">
        <a:defRPr sz="2395" kern="1200">
          <a:solidFill>
            <a:schemeClr val="tx1"/>
          </a:solidFill>
          <a:latin typeface="+mn-lt"/>
          <a:ea typeface="+mn-ea"/>
          <a:cs typeface="+mn-cs"/>
        </a:defRPr>
      </a:lvl1pPr>
      <a:lvl2pPr marL="608330" algn="l" defTabSz="1216025" rtl="0" eaLnBrk="1" latinLnBrk="0" hangingPunct="1">
        <a:defRPr sz="2395" kern="1200">
          <a:solidFill>
            <a:schemeClr val="tx1"/>
          </a:solidFill>
          <a:latin typeface="+mn-lt"/>
          <a:ea typeface="+mn-ea"/>
          <a:cs typeface="+mn-cs"/>
        </a:defRPr>
      </a:lvl2pPr>
      <a:lvl3pPr marL="1216025" algn="l" defTabSz="1216025" rtl="0" eaLnBrk="1" latinLnBrk="0" hangingPunct="1">
        <a:defRPr sz="2395" kern="1200">
          <a:solidFill>
            <a:schemeClr val="tx1"/>
          </a:solidFill>
          <a:latin typeface="+mn-lt"/>
          <a:ea typeface="+mn-ea"/>
          <a:cs typeface="+mn-cs"/>
        </a:defRPr>
      </a:lvl3pPr>
      <a:lvl4pPr marL="1824355" algn="l" defTabSz="1216025" rtl="0" eaLnBrk="1" latinLnBrk="0" hangingPunct="1">
        <a:defRPr sz="2395" kern="1200">
          <a:solidFill>
            <a:schemeClr val="tx1"/>
          </a:solidFill>
          <a:latin typeface="+mn-lt"/>
          <a:ea typeface="+mn-ea"/>
          <a:cs typeface="+mn-cs"/>
        </a:defRPr>
      </a:lvl4pPr>
      <a:lvl5pPr marL="2432685" algn="l" defTabSz="1216025" rtl="0" eaLnBrk="1" latinLnBrk="0" hangingPunct="1">
        <a:defRPr sz="2395" kern="1200">
          <a:solidFill>
            <a:schemeClr val="tx1"/>
          </a:solidFill>
          <a:latin typeface="+mn-lt"/>
          <a:ea typeface="+mn-ea"/>
          <a:cs typeface="+mn-cs"/>
        </a:defRPr>
      </a:lvl5pPr>
      <a:lvl6pPr marL="3040380" algn="l" defTabSz="1216025" rtl="0" eaLnBrk="1" latinLnBrk="0" hangingPunct="1">
        <a:defRPr sz="2395" kern="1200">
          <a:solidFill>
            <a:schemeClr val="tx1"/>
          </a:solidFill>
          <a:latin typeface="+mn-lt"/>
          <a:ea typeface="+mn-ea"/>
          <a:cs typeface="+mn-cs"/>
        </a:defRPr>
      </a:lvl6pPr>
      <a:lvl7pPr marL="3648710" algn="l" defTabSz="1216025" rtl="0" eaLnBrk="1" latinLnBrk="0" hangingPunct="1">
        <a:defRPr sz="2395" kern="1200">
          <a:solidFill>
            <a:schemeClr val="tx1"/>
          </a:solidFill>
          <a:latin typeface="+mn-lt"/>
          <a:ea typeface="+mn-ea"/>
          <a:cs typeface="+mn-cs"/>
        </a:defRPr>
      </a:lvl7pPr>
      <a:lvl8pPr marL="4257040" algn="l" defTabSz="1216025" rtl="0" eaLnBrk="1" latinLnBrk="0" hangingPunct="1">
        <a:defRPr sz="2395" kern="1200">
          <a:solidFill>
            <a:schemeClr val="tx1"/>
          </a:solidFill>
          <a:latin typeface="+mn-lt"/>
          <a:ea typeface="+mn-ea"/>
          <a:cs typeface="+mn-cs"/>
        </a:defRPr>
      </a:lvl8pPr>
      <a:lvl9pPr marL="4864100" algn="l" defTabSz="1216025" rtl="0" eaLnBrk="1" latinLnBrk="0" hangingPunct="1">
        <a:defRPr sz="239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9" Type="http://schemas.openxmlformats.org/officeDocument/2006/relationships/oleObject" Target="../embeddings/oleObject5.bin"/><Relationship Id="rId8" Type="http://schemas.openxmlformats.org/officeDocument/2006/relationships/image" Target="../media/image15.wmf"/><Relationship Id="rId7" Type="http://schemas.openxmlformats.org/officeDocument/2006/relationships/oleObject" Target="../embeddings/oleObject4.bin"/><Relationship Id="rId6" Type="http://schemas.openxmlformats.org/officeDocument/2006/relationships/image" Target="../media/image14.wmf"/><Relationship Id="rId5" Type="http://schemas.openxmlformats.org/officeDocument/2006/relationships/oleObject" Target="../embeddings/oleObject3.bin"/><Relationship Id="rId4" Type="http://schemas.openxmlformats.org/officeDocument/2006/relationships/image" Target="../media/image13.wmf"/><Relationship Id="rId3" Type="http://schemas.openxmlformats.org/officeDocument/2006/relationships/oleObject" Target="../embeddings/oleObject2.bin"/><Relationship Id="rId2" Type="http://schemas.openxmlformats.org/officeDocument/2006/relationships/image" Target="../media/image12.wmf"/><Relationship Id="rId15" Type="http://schemas.openxmlformats.org/officeDocument/2006/relationships/notesSlide" Target="../notesSlides/notesSlide7.xml"/><Relationship Id="rId14" Type="http://schemas.openxmlformats.org/officeDocument/2006/relationships/vmlDrawing" Target="../drawings/vmlDrawing1.vml"/><Relationship Id="rId13" Type="http://schemas.openxmlformats.org/officeDocument/2006/relationships/slideLayout" Target="../slideLayouts/slideLayout6.xml"/><Relationship Id="rId12" Type="http://schemas.openxmlformats.org/officeDocument/2006/relationships/image" Target="../media/image17.wmf"/><Relationship Id="rId11" Type="http://schemas.openxmlformats.org/officeDocument/2006/relationships/oleObject" Target="../embeddings/oleObject6.bin"/><Relationship Id="rId10" Type="http://schemas.openxmlformats.org/officeDocument/2006/relationships/image" Target="../media/image16.wmf"/><Relationship Id="rId1"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9" Type="http://schemas.openxmlformats.org/officeDocument/2006/relationships/oleObject" Target="../embeddings/oleObject11.bin"/><Relationship Id="rId8" Type="http://schemas.openxmlformats.org/officeDocument/2006/relationships/image" Target="../media/image21.wmf"/><Relationship Id="rId7" Type="http://schemas.openxmlformats.org/officeDocument/2006/relationships/oleObject" Target="../embeddings/oleObject10.bin"/><Relationship Id="rId6" Type="http://schemas.openxmlformats.org/officeDocument/2006/relationships/image" Target="../media/image20.wmf"/><Relationship Id="rId5" Type="http://schemas.openxmlformats.org/officeDocument/2006/relationships/oleObject" Target="../embeddings/oleObject9.bin"/><Relationship Id="rId4" Type="http://schemas.openxmlformats.org/officeDocument/2006/relationships/image" Target="../media/image19.wmf"/><Relationship Id="rId3" Type="http://schemas.openxmlformats.org/officeDocument/2006/relationships/oleObject" Target="../embeddings/oleObject8.bin"/><Relationship Id="rId2" Type="http://schemas.openxmlformats.org/officeDocument/2006/relationships/image" Target="../media/image18.wmf"/><Relationship Id="rId13" Type="http://schemas.openxmlformats.org/officeDocument/2006/relationships/notesSlide" Target="../notesSlides/notesSlide9.xml"/><Relationship Id="rId12" Type="http://schemas.openxmlformats.org/officeDocument/2006/relationships/vmlDrawing" Target="../drawings/vmlDrawing2.vml"/><Relationship Id="rId11" Type="http://schemas.openxmlformats.org/officeDocument/2006/relationships/slideLayout" Target="../slideLayouts/slideLayout6.xml"/><Relationship Id="rId10" Type="http://schemas.openxmlformats.org/officeDocument/2006/relationships/image" Target="../media/image22.wmf"/><Relationship Id="rId1" Type="http://schemas.openxmlformats.org/officeDocument/2006/relationships/oleObject" Target="../embeddings/oleObject7.bin"/></Relationships>
</file>

<file path=ppt/slides/_rels/slide13.xml.rels><?xml version="1.0" encoding="UTF-8" standalone="yes"?>
<Relationships xmlns="http://schemas.openxmlformats.org/package/2006/relationships"><Relationship Id="rId9" Type="http://schemas.openxmlformats.org/officeDocument/2006/relationships/oleObject" Target="../embeddings/oleObject16.bin"/><Relationship Id="rId8" Type="http://schemas.openxmlformats.org/officeDocument/2006/relationships/image" Target="../media/image26.wmf"/><Relationship Id="rId7" Type="http://schemas.openxmlformats.org/officeDocument/2006/relationships/oleObject" Target="../embeddings/oleObject15.bin"/><Relationship Id="rId6" Type="http://schemas.openxmlformats.org/officeDocument/2006/relationships/image" Target="../media/image25.wmf"/><Relationship Id="rId5" Type="http://schemas.openxmlformats.org/officeDocument/2006/relationships/oleObject" Target="../embeddings/oleObject14.bin"/><Relationship Id="rId4" Type="http://schemas.openxmlformats.org/officeDocument/2006/relationships/image" Target="../media/image24.wmf"/><Relationship Id="rId3" Type="http://schemas.openxmlformats.org/officeDocument/2006/relationships/oleObject" Target="../embeddings/oleObject13.bin"/><Relationship Id="rId2" Type="http://schemas.openxmlformats.org/officeDocument/2006/relationships/image" Target="../media/image23.wmf"/><Relationship Id="rId17" Type="http://schemas.openxmlformats.org/officeDocument/2006/relationships/notesSlide" Target="../notesSlides/notesSlide10.xml"/><Relationship Id="rId16" Type="http://schemas.openxmlformats.org/officeDocument/2006/relationships/vmlDrawing" Target="../drawings/vmlDrawing3.vml"/><Relationship Id="rId15" Type="http://schemas.openxmlformats.org/officeDocument/2006/relationships/slideLayout" Target="../slideLayouts/slideLayout6.xml"/><Relationship Id="rId14" Type="http://schemas.openxmlformats.org/officeDocument/2006/relationships/image" Target="../media/image29.wmf"/><Relationship Id="rId13" Type="http://schemas.openxmlformats.org/officeDocument/2006/relationships/oleObject" Target="../embeddings/oleObject18.bin"/><Relationship Id="rId12" Type="http://schemas.openxmlformats.org/officeDocument/2006/relationships/image" Target="../media/image28.wmf"/><Relationship Id="rId11" Type="http://schemas.openxmlformats.org/officeDocument/2006/relationships/oleObject" Target="../embeddings/oleObject17.bin"/><Relationship Id="rId10" Type="http://schemas.openxmlformats.org/officeDocument/2006/relationships/image" Target="../media/image27.wmf"/><Relationship Id="rId1" Type="http://schemas.openxmlformats.org/officeDocument/2006/relationships/oleObject" Target="../embeddings/oleObject12.bin"/></Relationships>
</file>

<file path=ppt/slides/_rels/slide14.xml.rels><?xml version="1.0" encoding="UTF-8" standalone="yes"?>
<Relationships xmlns="http://schemas.openxmlformats.org/package/2006/relationships"><Relationship Id="rId5" Type="http://schemas.openxmlformats.org/officeDocument/2006/relationships/vmlDrawing" Target="../drawings/vmlDrawing4.vml"/><Relationship Id="rId4" Type="http://schemas.openxmlformats.org/officeDocument/2006/relationships/slideLayout" Target="../slideLayouts/slideLayout7.xml"/><Relationship Id="rId3" Type="http://schemas.openxmlformats.org/officeDocument/2006/relationships/tags" Target="../tags/tag3.xml"/><Relationship Id="rId2" Type="http://schemas.openxmlformats.org/officeDocument/2006/relationships/image" Target="../media/image30.wmf"/><Relationship Id="rId1" Type="http://schemas.openxmlformats.org/officeDocument/2006/relationships/oleObject" Target="../embeddings/oleObject19.bin"/></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4.xml"/><Relationship Id="rId1" Type="http://schemas.openxmlformats.org/officeDocument/2006/relationships/image" Target="../media/image31.emf"/></Relationships>
</file>

<file path=ppt/slides/_rels/slide16.xml.rels><?xml version="1.0" encoding="UTF-8" standalone="yes"?>
<Relationships xmlns="http://schemas.openxmlformats.org/package/2006/relationships"><Relationship Id="rId6" Type="http://schemas.openxmlformats.org/officeDocument/2006/relationships/vmlDrawing" Target="../drawings/vmlDrawing5.vml"/><Relationship Id="rId5" Type="http://schemas.openxmlformats.org/officeDocument/2006/relationships/slideLayout" Target="../slideLayouts/slideLayout7.xml"/><Relationship Id="rId4" Type="http://schemas.openxmlformats.org/officeDocument/2006/relationships/image" Target="../media/image33.emf"/><Relationship Id="rId3" Type="http://schemas.openxmlformats.org/officeDocument/2006/relationships/oleObject" Target="../embeddings/oleObject21.bin"/><Relationship Id="rId2" Type="http://schemas.openxmlformats.org/officeDocument/2006/relationships/image" Target="../media/image32.emf"/><Relationship Id="rId1" Type="http://schemas.openxmlformats.org/officeDocument/2006/relationships/oleObject" Target="../embeddings/oleObject20.bin"/></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5" Type="http://schemas.openxmlformats.org/officeDocument/2006/relationships/notesSlide" Target="../notesSlides/notesSlide11.xml"/><Relationship Id="rId4" Type="http://schemas.openxmlformats.org/officeDocument/2006/relationships/vmlDrawing" Target="../drawings/vmlDrawing6.vml"/><Relationship Id="rId3" Type="http://schemas.openxmlformats.org/officeDocument/2006/relationships/slideLayout" Target="../slideLayouts/slideLayout4.xml"/><Relationship Id="rId2" Type="http://schemas.openxmlformats.org/officeDocument/2006/relationships/image" Target="../media/image34.emf"/><Relationship Id="rId1" Type="http://schemas.openxmlformats.org/officeDocument/2006/relationships/oleObject" Target="../embeddings/oleObject22.bin"/></Relationships>
</file>

<file path=ppt/slides/_rels/slide19.xml.rels><?xml version="1.0" encoding="UTF-8" standalone="yes"?>
<Relationships xmlns="http://schemas.openxmlformats.org/package/2006/relationships"><Relationship Id="rId5" Type="http://schemas.openxmlformats.org/officeDocument/2006/relationships/notesSlide" Target="../notesSlides/notesSlide12.xml"/><Relationship Id="rId4" Type="http://schemas.openxmlformats.org/officeDocument/2006/relationships/vmlDrawing" Target="../drawings/vmlDrawing7.vml"/><Relationship Id="rId3" Type="http://schemas.openxmlformats.org/officeDocument/2006/relationships/slideLayout" Target="../slideLayouts/slideLayout6.xml"/><Relationship Id="rId2" Type="http://schemas.openxmlformats.org/officeDocument/2006/relationships/image" Target="../media/image35.wmf"/><Relationship Id="rId1" Type="http://schemas.openxmlformats.org/officeDocument/2006/relationships/oleObject" Target="../embeddings/oleObject23.bin"/></Relationships>
</file>

<file path=ppt/slides/_rels/slide2.xml.rels><?xml version="1.0" encoding="UTF-8" standalone="yes"?>
<Relationships xmlns="http://schemas.openxmlformats.org/package/2006/relationships"><Relationship Id="rId8" Type="http://schemas.openxmlformats.org/officeDocument/2006/relationships/slideLayout" Target="../slideLayouts/slideLayout7.xml"/><Relationship Id="rId7" Type="http://schemas.openxmlformats.org/officeDocument/2006/relationships/tags" Target="../tags/tag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image" Target="../media/image5.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6.xml"/><Relationship Id="rId4" Type="http://schemas.openxmlformats.org/officeDocument/2006/relationships/image" Target="../media/image8.png"/><Relationship Id="rId3" Type="http://schemas.openxmlformats.org/officeDocument/2006/relationships/image" Target="../media/image7.png"/><Relationship Id="rId2" Type="http://schemas.openxmlformats.org/officeDocument/2006/relationships/image" Target="NULL" TargetMode="External"/><Relationship Id="rId1"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2.xml"/><Relationship Id="rId1"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标题 1"/>
          <p:cNvSpPr txBox="1">
            <a:spLocks noChangeArrowheads="1"/>
          </p:cNvSpPr>
          <p:nvPr/>
        </p:nvSpPr>
        <p:spPr bwMode="auto">
          <a:xfrm>
            <a:off x="1371283" y="1789430"/>
            <a:ext cx="9704388" cy="882650"/>
          </a:xfrm>
          <a:prstGeom prst="rect">
            <a:avLst/>
          </a:prstGeom>
          <a:noFill/>
          <a:ln w="9525">
            <a:noFill/>
            <a:miter lim="800000"/>
          </a:ln>
        </p:spPr>
        <p:txBody>
          <a:bodyPr anchor="ctr"/>
          <a:lstStyle/>
          <a:p>
            <a:pPr marR="0" algn="ctr" defTabSz="914400" fontAlgn="auto">
              <a:spcBef>
                <a:spcPts val="0"/>
              </a:spcBef>
              <a:spcAft>
                <a:spcPts val="0"/>
              </a:spcAft>
              <a:buClrTx/>
              <a:buSzTx/>
              <a:buFontTx/>
              <a:defRPr/>
            </a:pPr>
            <a:endParaRPr kumimoji="0" lang="en-US" altLang="zh-CN" sz="5500" kern="0" cap="none" spc="0" normalizeH="0" baseline="0" noProof="0" dirty="0">
              <a:solidFill>
                <a:schemeClr val="bg1"/>
              </a:solidFill>
              <a:latin typeface="黑体" panose="02010609060101010101" pitchFamily="49" charset="-122"/>
              <a:ea typeface="黑体" panose="02010609060101010101" pitchFamily="49"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5500" b="1" kern="0" cap="none" spc="0" normalizeH="0" baseline="0" noProof="0" dirty="0">
                <a:solidFill>
                  <a:schemeClr val="tx1"/>
                </a:solidFill>
                <a:latin typeface="黑体" panose="02010609060101010101" pitchFamily="49" charset="-122"/>
                <a:ea typeface="黑体" panose="02010609060101010101" pitchFamily="49" charset="-122"/>
                <a:cs typeface="+mn-cs"/>
              </a:rPr>
              <a:t>基础课4  万有引力与航天</a:t>
            </a:r>
            <a:endParaRPr kumimoji="0" lang="zh-CN" altLang="en-US" sz="5500" b="1" kern="0" cap="none" spc="0" normalizeH="0" baseline="0" noProof="0" dirty="0">
              <a:solidFill>
                <a:schemeClr val="tx1"/>
              </a:solidFill>
              <a:latin typeface="黑体" panose="02010609060101010101" pitchFamily="49" charset="-122"/>
              <a:ea typeface="黑体" panose="02010609060101010101" pitchFamily="49" charset="-122"/>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50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434975" y="0"/>
            <a:ext cx="11339513" cy="692150"/>
          </a:xfrm>
          <a:prstGeom prst="rect">
            <a:avLst/>
          </a:prstGeom>
          <a:noFill/>
        </p:spPr>
        <p:txBody>
          <a:bodyPr lIns="0" tIns="0" rIns="0" bIns="0">
            <a:spAutoFit/>
          </a:bodyPr>
          <a:lstStyle/>
          <a:p>
            <a:pPr marR="0" algn="ctr" defTabSz="914400" eaLnBrk="0" fontAlgn="auto" latinLnBrk="1" hangingPunct="0">
              <a:lnSpc>
                <a:spcPct val="150000"/>
              </a:lnSpc>
              <a:spcBef>
                <a:spcPts val="0"/>
              </a:spcBef>
              <a:spcAft>
                <a:spcPts val="0"/>
              </a:spcAft>
              <a:buClrTx/>
              <a:buSzTx/>
              <a:buFontTx/>
              <a:defRPr/>
            </a:pPr>
            <a:r>
              <a:rPr kumimoji="0" lang="zh-CN" altLang="en-US" sz="3000" b="1" kern="0" cap="none" spc="0" normalizeH="0" baseline="0" noProof="0" dirty="0">
                <a:solidFill>
                  <a:srgbClr val="000000"/>
                </a:solidFill>
                <a:latin typeface="黑体" panose="02010609060101010101" pitchFamily="49" charset="-122"/>
                <a:ea typeface="黑体" panose="02010609060101010101" pitchFamily="49" charset="-122"/>
                <a:cs typeface="+mn-cs"/>
              </a:rPr>
              <a:t>考点三　星体表面的重力加速度问题</a:t>
            </a:r>
            <a:endParaRPr kumimoji="0" lang="zh-CN" altLang="en-US" sz="3000" b="1" kern="1200" cap="none" spc="0" normalizeH="0" baseline="0" noProof="0" dirty="0">
              <a:latin typeface="黑体" panose="02010609060101010101" pitchFamily="49" charset="-122"/>
              <a:ea typeface="黑体" panose="02010609060101010101" pitchFamily="49" charset="-122"/>
              <a:cs typeface="+mn-cs"/>
            </a:endParaRPr>
          </a:p>
        </p:txBody>
      </p:sp>
      <p:sp>
        <p:nvSpPr>
          <p:cNvPr id="3" name="TextBox 2"/>
          <p:cNvSpPr txBox="1"/>
          <p:nvPr/>
        </p:nvSpPr>
        <p:spPr>
          <a:xfrm>
            <a:off x="207963" y="990600"/>
            <a:ext cx="11501438" cy="1677988"/>
          </a:xfrm>
          <a:prstGeom prst="rect">
            <a:avLst/>
          </a:prstGeom>
          <a:noFill/>
        </p:spPr>
        <p:txBody>
          <a:bodyPr lIns="0" tIns="0" rIns="0" bIns="0">
            <a:spAutoFit/>
          </a:bodyPr>
          <a:lstStyle/>
          <a:p>
            <a:pPr marR="0" defTabSz="914400" eaLnBrk="0" fontAlgn="auto" latinLnBrk="1" hangingPunct="0">
              <a:lnSpc>
                <a:spcPct val="150000"/>
              </a:lnSpc>
              <a:spcBef>
                <a:spcPts val="0"/>
              </a:spcBef>
              <a:spcAft>
                <a:spcPts val="0"/>
              </a:spcAft>
              <a:buClrTx/>
              <a:buSzTx/>
              <a:buFontTx/>
              <a:defRPr/>
            </a:pPr>
            <a:r>
              <a:rPr kumimoji="0" lang="zh-CN" altLang="en-US"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1.</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在地球表面附近的重力加速度</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g</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(不考虑地球自转):</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mg</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G</a:t>
            </a:r>
            <a:r>
              <a:rPr kumimoji="0" lang="zh-CN" altLang="en-US" sz="3555" kern="0" cap="none" spc="1471"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,得</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g</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280"/>
              </a:spcBef>
              <a:spcAft>
                <a:spcPts val="0"/>
              </a:spcAft>
              <a:buClrTx/>
              <a:buSzTx/>
              <a:buFontTx/>
              <a:defRPr/>
            </a:pPr>
            <a:r>
              <a:rPr kumimoji="0" lang="zh-CN" altLang="en-US" sz="3555" kern="0" cap="none" spc="1321" normalizeH="0" baseline="0" noProof="0" dirty="0">
                <a:solidFill>
                  <a:srgbClr val="000000"/>
                </a:solidFill>
                <a:latin typeface="Times New Roman" panose="02020603050405020304" pitchFamily="65" charset="-122"/>
                <a:ea typeface="宋体" panose="02010600030101010101" pitchFamily="2" charset="-122"/>
                <a:cs typeface="+mn-cs"/>
              </a:rPr>
              <a:t>  </a:t>
            </a:r>
            <a:endParaRPr kumimoji="0" lang="zh-CN" altLang="en-US" kern="1200" cap="none" spc="0" normalizeH="0" baseline="0" noProof="0" dirty="0">
              <a:latin typeface="+mn-lt"/>
              <a:ea typeface="+mn-ea"/>
              <a:cs typeface="+mn-cs"/>
            </a:endParaRPr>
          </a:p>
        </p:txBody>
      </p:sp>
      <p:graphicFrame>
        <p:nvGraphicFramePr>
          <p:cNvPr id="1026" name="Object 1"/>
          <p:cNvGraphicFramePr/>
          <p:nvPr/>
        </p:nvGraphicFramePr>
        <p:xfrm>
          <a:off x="9137650" y="1062038"/>
          <a:ext cx="638175" cy="752475"/>
        </p:xfrm>
        <a:graphic>
          <a:graphicData uri="http://schemas.openxmlformats.org/presentationml/2006/ole">
            <mc:AlternateContent xmlns:mc="http://schemas.openxmlformats.org/markup-compatibility/2006">
              <mc:Choice xmlns:v="urn:schemas-microsoft-com:vml" Requires="v">
                <p:oleObj spid="_x0000_s3076" name="" r:id="rId1" imgW="641985" imgH="758190" progId="">
                  <p:embed/>
                </p:oleObj>
              </mc:Choice>
              <mc:Fallback>
                <p:oleObj name="" r:id="rId1" imgW="641985" imgH="758190" progId="">
                  <p:embed/>
                  <p:pic>
                    <p:nvPicPr>
                      <p:cNvPr id="0" name="图片 3075"/>
                      <p:cNvPicPr/>
                      <p:nvPr/>
                    </p:nvPicPr>
                    <p:blipFill>
                      <a:blip r:embed="rId2"/>
                      <a:stretch>
                        <a:fillRect/>
                      </a:stretch>
                    </p:blipFill>
                    <p:spPr>
                      <a:xfrm>
                        <a:off x="9137650" y="1062038"/>
                        <a:ext cx="638175" cy="752475"/>
                      </a:xfrm>
                      <a:prstGeom prst="rect">
                        <a:avLst/>
                      </a:prstGeom>
                      <a:noFill/>
                      <a:ln w="38100">
                        <a:noFill/>
                        <a:miter/>
                      </a:ln>
                    </p:spPr>
                  </p:pic>
                </p:oleObj>
              </mc:Fallback>
            </mc:AlternateContent>
          </a:graphicData>
        </a:graphic>
      </p:graphicFrame>
      <p:graphicFrame>
        <p:nvGraphicFramePr>
          <p:cNvPr id="1027" name="Object 2"/>
          <p:cNvGraphicFramePr/>
          <p:nvPr/>
        </p:nvGraphicFramePr>
        <p:xfrm>
          <a:off x="10923588" y="1062038"/>
          <a:ext cx="619125" cy="752475"/>
        </p:xfrm>
        <a:graphic>
          <a:graphicData uri="http://schemas.openxmlformats.org/presentationml/2006/ole">
            <mc:AlternateContent xmlns:mc="http://schemas.openxmlformats.org/markup-compatibility/2006">
              <mc:Choice xmlns:v="urn:schemas-microsoft-com:vml" Requires="v">
                <p:oleObj spid="_x0000_s3077" name="" r:id="rId3" imgW="624205" imgH="751205" progId="">
                  <p:embed/>
                </p:oleObj>
              </mc:Choice>
              <mc:Fallback>
                <p:oleObj name="" r:id="rId3" imgW="624205" imgH="751205" progId="">
                  <p:embed/>
                  <p:pic>
                    <p:nvPicPr>
                      <p:cNvPr id="0" name="图片 3076"/>
                      <p:cNvPicPr/>
                      <p:nvPr/>
                    </p:nvPicPr>
                    <p:blipFill>
                      <a:blip r:embed="rId4"/>
                      <a:stretch>
                        <a:fillRect/>
                      </a:stretch>
                    </p:blipFill>
                    <p:spPr>
                      <a:xfrm>
                        <a:off x="10923588" y="1062038"/>
                        <a:ext cx="619125" cy="752475"/>
                      </a:xfrm>
                      <a:prstGeom prst="rect">
                        <a:avLst/>
                      </a:prstGeom>
                      <a:noFill/>
                      <a:ln w="38100">
                        <a:noFill/>
                        <a:miter/>
                      </a:ln>
                    </p:spPr>
                  </p:pic>
                </p:oleObj>
              </mc:Fallback>
            </mc:AlternateContent>
          </a:graphicData>
        </a:graphic>
      </p:graphicFrame>
      <p:sp>
        <p:nvSpPr>
          <p:cNvPr id="6" name="TextBox 2"/>
          <p:cNvSpPr txBox="1"/>
          <p:nvPr/>
        </p:nvSpPr>
        <p:spPr>
          <a:xfrm>
            <a:off x="207963" y="2306638"/>
            <a:ext cx="11339513" cy="3609975"/>
          </a:xfrm>
          <a:prstGeom prst="rect">
            <a:avLst/>
          </a:prstGeom>
          <a:noFill/>
        </p:spPr>
        <p:txBody>
          <a:bodyPr lIns="0" tIns="0" rIns="0" bIns="0">
            <a:spAutoFit/>
          </a:bodyPr>
          <a:lstStyle/>
          <a:p>
            <a:pPr marR="0" defTabSz="914400" eaLnBrk="0" fontAlgn="auto" latinLnBrk="1" hangingPunct="0">
              <a:lnSpc>
                <a:spcPct val="150000"/>
              </a:lnSpc>
              <a:spcBef>
                <a:spcPts val="0"/>
              </a:spcBef>
              <a:spcAft>
                <a:spcPts val="0"/>
              </a:spcAft>
              <a:buClrTx/>
              <a:buSzTx/>
              <a:buFontTx/>
              <a:defRPr/>
            </a:pPr>
            <a:r>
              <a:rPr kumimoji="0" lang="zh-CN" altLang="en-US"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2.</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在地球上空距离地心</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h</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处的重力加速度为</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g</a:t>
            </a:r>
            <a:r>
              <a:rPr kumimoji="0" lang="en-US" altLang="zh-CN"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mg</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780" kern="0" cap="none" spc="4918"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,得</a:t>
            </a:r>
            <a:endParaRPr kumimoji="0" lang="en-US" altLang="zh-CN" sz="2805"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g</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370"/>
              </a:spcBef>
              <a:spcAft>
                <a:spcPts val="0"/>
              </a:spcAft>
              <a:buClrTx/>
              <a:buSzTx/>
              <a:buFontTx/>
              <a:defRPr/>
            </a:pPr>
            <a:r>
              <a:rPr kumimoji="0" lang="zh-CN" altLang="en-US" sz="3780" kern="0" cap="none" spc="4918"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所以 </a:t>
            </a:r>
            <a:r>
              <a:rPr kumimoji="0" lang="zh-CN" altLang="en-US" sz="3780" kern="0" cap="none" spc="-1006"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650" kern="0" cap="none" spc="5050" normalizeH="0" baseline="0" noProof="0" dirty="0">
                <a:solidFill>
                  <a:srgbClr val="000000"/>
                </a:solidFill>
                <a:latin typeface="Times New Roman" panose="02020603050405020304" pitchFamily="65" charset="-122"/>
                <a:ea typeface="宋体" panose="02010600030101010101" pitchFamily="2" charset="-122"/>
                <a:cs typeface="+mn-cs"/>
              </a:rPr>
              <a:t> </a:t>
            </a:r>
            <a:endParaRPr kumimoji="0" lang="en-US" altLang="zh-CN" sz="2805"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370"/>
              </a:spcBef>
              <a:spcAft>
                <a:spcPts val="0"/>
              </a:spcAft>
              <a:buClrTx/>
              <a:buSzTx/>
              <a:buFontTx/>
              <a:defRPr/>
            </a:pPr>
            <a:endParaRPr kumimoji="0" lang="en-US" altLang="zh-CN" sz="2805"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370"/>
              </a:spcBef>
              <a:spcAft>
                <a:spcPts val="0"/>
              </a:spcAft>
              <a:buClrTx/>
              <a:buSzTx/>
              <a:buFontTx/>
              <a:defRPr/>
            </a:pPr>
            <a:endParaRPr kumimoji="0" lang="zh-CN" altLang="en-US" kern="1200" cap="none" spc="0" normalizeH="0" baseline="0" noProof="0" dirty="0">
              <a:latin typeface="+mn-lt"/>
              <a:ea typeface="+mn-ea"/>
              <a:cs typeface="+mn-cs"/>
            </a:endParaRPr>
          </a:p>
        </p:txBody>
      </p:sp>
      <p:graphicFrame>
        <p:nvGraphicFramePr>
          <p:cNvPr id="1028" name="Object 3"/>
          <p:cNvGraphicFramePr/>
          <p:nvPr/>
        </p:nvGraphicFramePr>
        <p:xfrm>
          <a:off x="8637588" y="2419350"/>
          <a:ext cx="1104900" cy="819150"/>
        </p:xfrm>
        <a:graphic>
          <a:graphicData uri="http://schemas.openxmlformats.org/presentationml/2006/ole">
            <mc:AlternateContent xmlns:mc="http://schemas.openxmlformats.org/markup-compatibility/2006">
              <mc:Choice xmlns:v="urn:schemas-microsoft-com:vml" Requires="v">
                <p:oleObj spid="_x0000_s3081" name="" r:id="rId5" imgW="1113790" imgH="823595" progId="">
                  <p:embed/>
                </p:oleObj>
              </mc:Choice>
              <mc:Fallback>
                <p:oleObj name="" r:id="rId5" imgW="1113790" imgH="823595" progId="">
                  <p:embed/>
                  <p:pic>
                    <p:nvPicPr>
                      <p:cNvPr id="0" name="图片 3080"/>
                      <p:cNvPicPr/>
                      <p:nvPr/>
                    </p:nvPicPr>
                    <p:blipFill>
                      <a:blip r:embed="rId6"/>
                      <a:stretch>
                        <a:fillRect/>
                      </a:stretch>
                    </p:blipFill>
                    <p:spPr>
                      <a:xfrm>
                        <a:off x="8637588" y="2419350"/>
                        <a:ext cx="1104900" cy="819150"/>
                      </a:xfrm>
                      <a:prstGeom prst="rect">
                        <a:avLst/>
                      </a:prstGeom>
                      <a:noFill/>
                      <a:ln w="38100">
                        <a:noFill/>
                        <a:miter/>
                      </a:ln>
                    </p:spPr>
                  </p:pic>
                </p:oleObj>
              </mc:Fallback>
            </mc:AlternateContent>
          </a:graphicData>
        </a:graphic>
      </p:graphicFrame>
      <p:graphicFrame>
        <p:nvGraphicFramePr>
          <p:cNvPr id="1029" name="Object 4"/>
          <p:cNvGraphicFramePr/>
          <p:nvPr/>
        </p:nvGraphicFramePr>
        <p:xfrm>
          <a:off x="779463" y="3205163"/>
          <a:ext cx="1104900" cy="819150"/>
        </p:xfrm>
        <a:graphic>
          <a:graphicData uri="http://schemas.openxmlformats.org/presentationml/2006/ole">
            <mc:AlternateContent xmlns:mc="http://schemas.openxmlformats.org/markup-compatibility/2006">
              <mc:Choice xmlns:v="urn:schemas-microsoft-com:vml" Requires="v">
                <p:oleObj spid="_x0000_s3080" name="" r:id="rId7" imgW="1113790" imgH="823595" progId="">
                  <p:embed/>
                </p:oleObj>
              </mc:Choice>
              <mc:Fallback>
                <p:oleObj name="" r:id="rId7" imgW="1113790" imgH="823595" progId="">
                  <p:embed/>
                  <p:pic>
                    <p:nvPicPr>
                      <p:cNvPr id="0" name="图片 3079"/>
                      <p:cNvPicPr/>
                      <p:nvPr/>
                    </p:nvPicPr>
                    <p:blipFill>
                      <a:blip r:embed="rId8"/>
                      <a:stretch>
                        <a:fillRect/>
                      </a:stretch>
                    </p:blipFill>
                    <p:spPr>
                      <a:xfrm>
                        <a:off x="779463" y="3205163"/>
                        <a:ext cx="1104900" cy="819150"/>
                      </a:xfrm>
                      <a:prstGeom prst="rect">
                        <a:avLst/>
                      </a:prstGeom>
                      <a:noFill/>
                      <a:ln w="38100">
                        <a:noFill/>
                        <a:miter/>
                      </a:ln>
                    </p:spPr>
                  </p:pic>
                </p:oleObj>
              </mc:Fallback>
            </mc:AlternateContent>
          </a:graphicData>
        </a:graphic>
      </p:graphicFrame>
      <p:graphicFrame>
        <p:nvGraphicFramePr>
          <p:cNvPr id="1030" name="Object 5"/>
          <p:cNvGraphicFramePr/>
          <p:nvPr/>
        </p:nvGraphicFramePr>
        <p:xfrm>
          <a:off x="3494088" y="3992563"/>
          <a:ext cx="352425" cy="819150"/>
        </p:xfrm>
        <a:graphic>
          <a:graphicData uri="http://schemas.openxmlformats.org/presentationml/2006/ole">
            <mc:AlternateContent xmlns:mc="http://schemas.openxmlformats.org/markup-compatibility/2006">
              <mc:Choice xmlns:v="urn:schemas-microsoft-com:vml" Requires="v">
                <p:oleObj spid="_x0000_s3079" name="" r:id="rId9" imgW="354965" imgH="813435" progId="">
                  <p:embed/>
                </p:oleObj>
              </mc:Choice>
              <mc:Fallback>
                <p:oleObj name="" r:id="rId9" imgW="354965" imgH="813435" progId="">
                  <p:embed/>
                  <p:pic>
                    <p:nvPicPr>
                      <p:cNvPr id="0" name="图片 3078"/>
                      <p:cNvPicPr/>
                      <p:nvPr/>
                    </p:nvPicPr>
                    <p:blipFill>
                      <a:blip r:embed="rId10"/>
                      <a:stretch>
                        <a:fillRect/>
                      </a:stretch>
                    </p:blipFill>
                    <p:spPr>
                      <a:xfrm>
                        <a:off x="3494088" y="3992563"/>
                        <a:ext cx="352425" cy="819150"/>
                      </a:xfrm>
                      <a:prstGeom prst="rect">
                        <a:avLst/>
                      </a:prstGeom>
                      <a:noFill/>
                      <a:ln w="38100">
                        <a:noFill/>
                        <a:miter/>
                      </a:ln>
                    </p:spPr>
                  </p:pic>
                </p:oleObj>
              </mc:Fallback>
            </mc:AlternateContent>
          </a:graphicData>
        </a:graphic>
      </p:graphicFrame>
      <p:graphicFrame>
        <p:nvGraphicFramePr>
          <p:cNvPr id="1031" name="Object 6"/>
          <p:cNvGraphicFramePr/>
          <p:nvPr/>
        </p:nvGraphicFramePr>
        <p:xfrm>
          <a:off x="4422775" y="3992563"/>
          <a:ext cx="1104900" cy="790575"/>
        </p:xfrm>
        <a:graphic>
          <a:graphicData uri="http://schemas.openxmlformats.org/presentationml/2006/ole">
            <mc:AlternateContent xmlns:mc="http://schemas.openxmlformats.org/markup-compatibility/2006">
              <mc:Choice xmlns:v="urn:schemas-microsoft-com:vml" Requires="v">
                <p:oleObj spid="_x0000_s3078" name="" r:id="rId11" imgW="1108710" imgH="796925" progId="">
                  <p:embed/>
                </p:oleObj>
              </mc:Choice>
              <mc:Fallback>
                <p:oleObj name="" r:id="rId11" imgW="1108710" imgH="796925" progId="">
                  <p:embed/>
                  <p:pic>
                    <p:nvPicPr>
                      <p:cNvPr id="0" name="图片 3077"/>
                      <p:cNvPicPr/>
                      <p:nvPr/>
                    </p:nvPicPr>
                    <p:blipFill>
                      <a:blip r:embed="rId12"/>
                      <a:stretch>
                        <a:fillRect/>
                      </a:stretch>
                    </p:blipFill>
                    <p:spPr>
                      <a:xfrm>
                        <a:off x="4422775" y="3992563"/>
                        <a:ext cx="1104900" cy="790575"/>
                      </a:xfrm>
                      <a:prstGeom prst="rect">
                        <a:avLst/>
                      </a:prstGeom>
                      <a:noFill/>
                      <a:ln w="38100">
                        <a:noFill/>
                        <a:miter/>
                      </a:ln>
                    </p:spPr>
                  </p:pic>
                </p:oleObj>
              </mc:Fallback>
            </mc:AlternateContent>
          </a:graphicData>
        </a:graphic>
      </p:graphicFrame>
      <p:sp>
        <p:nvSpPr>
          <p:cNvPr id="1035" name="Rectangle 1"/>
          <p:cNvSpPr/>
          <p:nvPr/>
        </p:nvSpPr>
        <p:spPr>
          <a:xfrm>
            <a:off x="279400" y="5349875"/>
            <a:ext cx="7496175" cy="584200"/>
          </a:xfrm>
          <a:prstGeom prst="rect">
            <a:avLst/>
          </a:prstGeom>
          <a:noFill/>
          <a:ln w="9525">
            <a:noFill/>
          </a:ln>
        </p:spPr>
        <p:txBody>
          <a:bodyPr wrap="none" anchor="ctr">
            <a:spAutoFit/>
          </a:bodyPr>
          <a:p>
            <a:pPr indent="304800" defTabSz="914400">
              <a:tabLst>
                <a:tab pos="3657600" algn="l"/>
              </a:tabLst>
            </a:pPr>
            <a:r>
              <a:rPr lang="zh-CN" altLang="en-US" sz="3200" b="1" dirty="0">
                <a:solidFill>
                  <a:srgbClr val="FF0000"/>
                </a:solidFill>
                <a:latin typeface="Arial" panose="020B0604020202020204" pitchFamily="34" charset="0"/>
              </a:rPr>
              <a:t>不仅适用于地球，也适用于其他星球。</a:t>
            </a:r>
            <a:endParaRPr lang="en-US" altLang="zh-CN" sz="3200" b="1" dirty="0">
              <a:solidFill>
                <a:srgbClr val="FF0000"/>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Box 2"/>
          <p:cNvSpPr txBox="1"/>
          <p:nvPr/>
        </p:nvSpPr>
        <p:spPr>
          <a:xfrm>
            <a:off x="541338" y="1477963"/>
            <a:ext cx="11366500" cy="3878263"/>
          </a:xfrm>
          <a:prstGeom prst="rect">
            <a:avLst/>
          </a:prstGeom>
          <a:noFill/>
        </p:spPr>
        <p:txBody>
          <a:bodyPr lIns="0" tIns="0" rIns="0" bIns="0">
            <a:spAutoFit/>
          </a:bodyPr>
          <a:lstStyle/>
          <a:p>
            <a:pPr marR="0" defTabSz="914400" eaLnBrk="0" fontAlgn="auto" latinLnBrk="1" hangingPunct="0">
              <a:lnSpc>
                <a:spcPct val="150000"/>
              </a:lnSpc>
              <a:spcBef>
                <a:spcPts val="0"/>
              </a:spcBef>
              <a:spcAft>
                <a:spcPts val="0"/>
              </a:spcAft>
              <a:buClrTx/>
              <a:buSzTx/>
              <a:buFontTx/>
              <a:defRPr/>
            </a:pP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(2017北京理综)利用引力常量</a:t>
            </a:r>
            <a:r>
              <a:rPr kumimoji="0" lang="zh-CN" altLang="en-US" sz="2800" i="1" kern="0" cap="none" spc="0" normalizeH="0" baseline="0" noProof="0" dirty="0">
                <a:solidFill>
                  <a:srgbClr val="000000"/>
                </a:solidFill>
                <a:latin typeface="Times New Roman" panose="02020603050405020304" pitchFamily="65" charset="-122"/>
                <a:ea typeface="宋体" panose="02010600030101010101" pitchFamily="2" charset="-122"/>
                <a:cs typeface="+mn-cs"/>
              </a:rPr>
              <a:t>G</a:t>
            </a: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和下列某一组数据,不能计算出地球质量的是</a:t>
            </a:r>
            <a:r>
              <a:rPr kumimoji="0" lang="zh-CN" altLang="en-US" sz="2800" kern="0" cap="none" spc="215"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0" kern="0" cap="none" spc="0" normalizeH="0" baseline="0" noProof="0" dirty="0">
                <a:solidFill>
                  <a:srgbClr val="FF0000"/>
                </a:solidFill>
                <a:latin typeface="Times New Roman" panose="02020603050405020304" pitchFamily="65" charset="-122"/>
                <a:ea typeface="宋体" panose="02010600030101010101" pitchFamily="2" charset="-122"/>
                <a:cs typeface="+mn-cs"/>
              </a:rPr>
              <a:t> D </a:t>
            </a: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　)</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A.地球的半径及重力加速度(不考虑地球自转)</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B</a:t>
            </a:r>
            <a:r>
              <a:rPr kumimoji="0" lang="zh-CN" altLang="en-US" sz="2800" kern="0" cap="none" spc="0" normalizeH="0" baseline="0" noProof="0" dirty="0" smtClean="0">
                <a:solidFill>
                  <a:srgbClr val="000000"/>
                </a:solidFill>
                <a:latin typeface="Times New Roman" panose="02020603050405020304" pitchFamily="65" charset="-122"/>
                <a:ea typeface="宋体" panose="02010600030101010101" pitchFamily="2" charset="-122"/>
                <a:cs typeface="+mn-cs"/>
              </a:rPr>
              <a:t>.</a:t>
            </a: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月球绕地球做圆周运动的周期及月球与地球间的距离</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C</a:t>
            </a:r>
            <a:r>
              <a:rPr kumimoji="0" lang="zh-CN" altLang="en-US" sz="2800" kern="0" cap="none" spc="0" normalizeH="0" baseline="0" noProof="0" dirty="0" smtClean="0">
                <a:solidFill>
                  <a:srgbClr val="000000"/>
                </a:solidFill>
                <a:latin typeface="Times New Roman" panose="02020603050405020304" pitchFamily="65" charset="-122"/>
                <a:ea typeface="宋体" panose="02010600030101010101" pitchFamily="2" charset="-122"/>
                <a:cs typeface="+mn-cs"/>
              </a:rPr>
              <a:t>.“嫦娥”在</a:t>
            </a: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地面附近绕地球做圆周运动的速度及周</a:t>
            </a:r>
            <a:r>
              <a:rPr kumimoji="0" lang="zh-CN" altLang="en-US" sz="2800" kern="0" cap="none" spc="0" normalizeH="0" baseline="0" noProof="0" dirty="0" smtClean="0">
                <a:solidFill>
                  <a:srgbClr val="000000"/>
                </a:solidFill>
                <a:latin typeface="Times New Roman" panose="02020603050405020304" pitchFamily="65" charset="-122"/>
                <a:ea typeface="宋体" panose="02010600030101010101" pitchFamily="2" charset="-122"/>
                <a:cs typeface="+mn-cs"/>
              </a:rPr>
              <a:t>期</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D.地球绕太阳做圆周运动的周期及地球与太阳间的距离</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p:txBody>
      </p:sp>
      <p:sp>
        <p:nvSpPr>
          <p:cNvPr id="5" name="矩形 4"/>
          <p:cNvSpPr/>
          <p:nvPr/>
        </p:nvSpPr>
        <p:spPr>
          <a:xfrm>
            <a:off x="1565275" y="2133600"/>
            <a:ext cx="714375"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sp>
        <p:nvSpPr>
          <p:cNvPr id="25604" name="矩形 3"/>
          <p:cNvSpPr/>
          <p:nvPr/>
        </p:nvSpPr>
        <p:spPr>
          <a:xfrm>
            <a:off x="4279900" y="704850"/>
            <a:ext cx="2571750" cy="585788"/>
          </a:xfrm>
          <a:prstGeom prst="rect">
            <a:avLst/>
          </a:prstGeom>
          <a:noFill/>
          <a:ln w="9525">
            <a:noFill/>
          </a:ln>
        </p:spPr>
        <p:txBody>
          <a:bodyPr>
            <a:spAutoFit/>
          </a:bodyPr>
          <a:p>
            <a:pPr algn="ctr"/>
            <a:r>
              <a:rPr lang="zh-CN" altLang="en-US" sz="3200" b="1" dirty="0">
                <a:latin typeface="黑体" panose="02010609060101010101" pitchFamily="49" charset="-122"/>
                <a:ea typeface="黑体" panose="02010609060101010101" pitchFamily="49" charset="-122"/>
              </a:rPr>
              <a:t>基础自测 </a:t>
            </a:r>
            <a:r>
              <a:rPr lang="en-US" altLang="zh-CN" sz="3200" b="1" dirty="0">
                <a:latin typeface="黑体" panose="02010609060101010101" pitchFamily="49" charset="-122"/>
                <a:ea typeface="黑体" panose="02010609060101010101" pitchFamily="49" charset="-122"/>
              </a:rPr>
              <a:t>3</a:t>
            </a:r>
            <a:endParaRPr lang="zh-CN" altLang="en-US" sz="3200" b="1" dirty="0">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649287" y="0"/>
            <a:ext cx="11339513" cy="692150"/>
          </a:xfrm>
          <a:prstGeom prst="rect">
            <a:avLst/>
          </a:prstGeom>
          <a:noFill/>
        </p:spPr>
        <p:txBody>
          <a:bodyPr lIns="0" tIns="0" rIns="0" bIns="0">
            <a:spAutoFit/>
          </a:bodyPr>
          <a:lstStyle/>
          <a:p>
            <a:pPr marR="0" algn="ctr" defTabSz="914400" eaLnBrk="0" fontAlgn="auto" latinLnBrk="1" hangingPunct="0">
              <a:lnSpc>
                <a:spcPct val="150000"/>
              </a:lnSpc>
              <a:spcBef>
                <a:spcPts val="0"/>
              </a:spcBef>
              <a:spcAft>
                <a:spcPts val="0"/>
              </a:spcAft>
              <a:buClrTx/>
              <a:buSzTx/>
              <a:buFontTx/>
              <a:defRPr/>
            </a:pPr>
            <a:r>
              <a:rPr kumimoji="0" lang="zh-CN" altLang="en-US" sz="3000" b="1" kern="0" cap="none" spc="0" normalizeH="0" baseline="0" noProof="0" dirty="0">
                <a:solidFill>
                  <a:srgbClr val="000000"/>
                </a:solidFill>
                <a:latin typeface="黑体" panose="02010609060101010101" pitchFamily="49" charset="-122"/>
                <a:ea typeface="黑体" panose="02010609060101010101" pitchFamily="49" charset="-122"/>
                <a:cs typeface="+mn-cs"/>
              </a:rPr>
              <a:t>考点四　天体质量和密度的估算</a:t>
            </a:r>
            <a:endParaRPr kumimoji="0" lang="zh-CN" altLang="en-US" sz="3000" b="1" kern="1200" cap="none" spc="0" normalizeH="0" baseline="0" noProof="0" dirty="0">
              <a:latin typeface="黑体" panose="02010609060101010101" pitchFamily="49" charset="-122"/>
              <a:ea typeface="黑体" panose="02010609060101010101" pitchFamily="49" charset="-122"/>
              <a:cs typeface="+mn-cs"/>
            </a:endParaRPr>
          </a:p>
        </p:txBody>
      </p:sp>
      <p:sp>
        <p:nvSpPr>
          <p:cNvPr id="3" name="TextBox 2"/>
          <p:cNvSpPr txBox="1"/>
          <p:nvPr/>
        </p:nvSpPr>
        <p:spPr>
          <a:xfrm>
            <a:off x="194628" y="972503"/>
            <a:ext cx="11339513" cy="2627313"/>
          </a:xfrm>
          <a:prstGeom prst="rect">
            <a:avLst/>
          </a:prstGeom>
          <a:noFill/>
        </p:spPr>
        <p:txBody>
          <a:bodyPr lIns="0" tIns="0" rIns="0" bIns="0">
            <a:spAutoFit/>
          </a:bodyPr>
          <a:lstStyle/>
          <a:p>
            <a:pPr marR="0" defTabSz="914400" eaLnBrk="0" fontAlgn="auto" latinLnBrk="1" hangingPunct="0">
              <a:lnSpc>
                <a:spcPct val="150000"/>
              </a:lnSpc>
              <a:spcBef>
                <a:spcPts val="0"/>
              </a:spcBef>
              <a:spcAft>
                <a:spcPts val="0"/>
              </a:spcAft>
              <a:buClrTx/>
              <a:buSzTx/>
              <a:buFontTx/>
              <a:defRPr/>
            </a:pPr>
            <a:r>
              <a:rPr kumimoji="0" lang="zh-CN" altLang="en-US"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1.</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自力更生法:利用天体表面的重力加速度</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g</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和天体半径</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(1)由</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G</a:t>
            </a:r>
            <a:r>
              <a:rPr kumimoji="0" lang="zh-CN" altLang="en-US" sz="3505" kern="0" cap="none" spc="1143"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mg</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得天体质量</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M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685" kern="0" cap="none" spc="966"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(2)天体密度</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ρ</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220" kern="0" cap="none" spc="-70"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4890" kern="0" cap="none" spc="1783"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220" kern="0" cap="none" spc="3604"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endParaRPr kumimoji="0" lang="zh-CN" altLang="en-US" kern="1200" cap="none" spc="0" normalizeH="0" baseline="0" noProof="0" dirty="0">
              <a:latin typeface="+mn-lt"/>
              <a:ea typeface="+mn-ea"/>
              <a:cs typeface="+mn-cs"/>
            </a:endParaRPr>
          </a:p>
        </p:txBody>
      </p:sp>
      <p:graphicFrame>
        <p:nvGraphicFramePr>
          <p:cNvPr id="2050" name="Object 1"/>
          <p:cNvGraphicFramePr/>
          <p:nvPr/>
        </p:nvGraphicFramePr>
        <p:xfrm>
          <a:off x="1279525" y="1881188"/>
          <a:ext cx="590550" cy="752475"/>
        </p:xfrm>
        <a:graphic>
          <a:graphicData uri="http://schemas.openxmlformats.org/presentationml/2006/ole">
            <mc:AlternateContent xmlns:mc="http://schemas.openxmlformats.org/markup-compatibility/2006">
              <mc:Choice xmlns:v="urn:schemas-microsoft-com:vml" Requires="v">
                <p:oleObj spid="_x0000_s3084" name="" r:id="rId1" imgW="594995" imgH="758190" progId="">
                  <p:embed/>
                </p:oleObj>
              </mc:Choice>
              <mc:Fallback>
                <p:oleObj name="" r:id="rId1" imgW="594995" imgH="758190" progId="">
                  <p:embed/>
                  <p:pic>
                    <p:nvPicPr>
                      <p:cNvPr id="0" name="图片 3083"/>
                      <p:cNvPicPr/>
                      <p:nvPr/>
                    </p:nvPicPr>
                    <p:blipFill>
                      <a:blip r:embed="rId2"/>
                      <a:stretch>
                        <a:fillRect/>
                      </a:stretch>
                    </p:blipFill>
                    <p:spPr>
                      <a:xfrm>
                        <a:off x="1279525" y="1881188"/>
                        <a:ext cx="590550" cy="752475"/>
                      </a:xfrm>
                      <a:prstGeom prst="rect">
                        <a:avLst/>
                      </a:prstGeom>
                      <a:noFill/>
                      <a:ln w="38100">
                        <a:noFill/>
                        <a:miter/>
                      </a:ln>
                    </p:spPr>
                  </p:pic>
                </p:oleObj>
              </mc:Fallback>
            </mc:AlternateContent>
          </a:graphicData>
        </a:graphic>
      </p:graphicFrame>
      <p:graphicFrame>
        <p:nvGraphicFramePr>
          <p:cNvPr id="2051" name="Object 2"/>
          <p:cNvGraphicFramePr/>
          <p:nvPr/>
        </p:nvGraphicFramePr>
        <p:xfrm>
          <a:off x="4994275" y="1847850"/>
          <a:ext cx="590550" cy="790575"/>
        </p:xfrm>
        <a:graphic>
          <a:graphicData uri="http://schemas.openxmlformats.org/presentationml/2006/ole">
            <mc:AlternateContent xmlns:mc="http://schemas.openxmlformats.org/markup-compatibility/2006">
              <mc:Choice xmlns:v="urn:schemas-microsoft-com:vml" Requires="v">
                <p:oleObj spid="_x0000_s3082" name="" r:id="rId3" imgW="588645" imgH="796925" progId="">
                  <p:embed/>
                </p:oleObj>
              </mc:Choice>
              <mc:Fallback>
                <p:oleObj name="" r:id="rId3" imgW="588645" imgH="796925" progId="">
                  <p:embed/>
                  <p:pic>
                    <p:nvPicPr>
                      <p:cNvPr id="0" name="图片 3081"/>
                      <p:cNvPicPr/>
                      <p:nvPr/>
                    </p:nvPicPr>
                    <p:blipFill>
                      <a:blip r:embed="rId4"/>
                      <a:stretch>
                        <a:fillRect/>
                      </a:stretch>
                    </p:blipFill>
                    <p:spPr>
                      <a:xfrm>
                        <a:off x="4994275" y="1847850"/>
                        <a:ext cx="590550" cy="790575"/>
                      </a:xfrm>
                      <a:prstGeom prst="rect">
                        <a:avLst/>
                      </a:prstGeom>
                      <a:noFill/>
                      <a:ln w="38100">
                        <a:noFill/>
                        <a:miter/>
                      </a:ln>
                    </p:spPr>
                  </p:pic>
                </p:oleObj>
              </mc:Fallback>
            </mc:AlternateContent>
          </a:graphicData>
        </a:graphic>
      </p:graphicFrame>
      <p:graphicFrame>
        <p:nvGraphicFramePr>
          <p:cNvPr id="2052" name="Object 3"/>
          <p:cNvGraphicFramePr/>
          <p:nvPr/>
        </p:nvGraphicFramePr>
        <p:xfrm>
          <a:off x="2493963" y="2847975"/>
          <a:ext cx="400050" cy="752475"/>
        </p:xfrm>
        <a:graphic>
          <a:graphicData uri="http://schemas.openxmlformats.org/presentationml/2006/ole">
            <mc:AlternateContent xmlns:mc="http://schemas.openxmlformats.org/markup-compatibility/2006">
              <mc:Choice xmlns:v="urn:schemas-microsoft-com:vml" Requires="v">
                <p:oleObj spid="_x0000_s3083" name="" r:id="rId5" imgW="403225" imgH="748665" progId="">
                  <p:embed/>
                </p:oleObj>
              </mc:Choice>
              <mc:Fallback>
                <p:oleObj name="" r:id="rId5" imgW="403225" imgH="748665" progId="">
                  <p:embed/>
                  <p:pic>
                    <p:nvPicPr>
                      <p:cNvPr id="0" name="图片 3082"/>
                      <p:cNvPicPr/>
                      <p:nvPr/>
                    </p:nvPicPr>
                    <p:blipFill>
                      <a:blip r:embed="rId6"/>
                      <a:stretch>
                        <a:fillRect/>
                      </a:stretch>
                    </p:blipFill>
                    <p:spPr>
                      <a:xfrm>
                        <a:off x="2493963" y="2847975"/>
                        <a:ext cx="400050" cy="752475"/>
                      </a:xfrm>
                      <a:prstGeom prst="rect">
                        <a:avLst/>
                      </a:prstGeom>
                      <a:noFill/>
                      <a:ln w="38100">
                        <a:noFill/>
                        <a:miter/>
                      </a:ln>
                    </p:spPr>
                  </p:pic>
                </p:oleObj>
              </mc:Fallback>
            </mc:AlternateContent>
          </a:graphicData>
        </a:graphic>
      </p:graphicFrame>
      <p:graphicFrame>
        <p:nvGraphicFramePr>
          <p:cNvPr id="2053" name="Object 4"/>
          <p:cNvGraphicFramePr/>
          <p:nvPr/>
        </p:nvGraphicFramePr>
        <p:xfrm>
          <a:off x="3351213" y="2847975"/>
          <a:ext cx="847725" cy="1143000"/>
        </p:xfrm>
        <a:graphic>
          <a:graphicData uri="http://schemas.openxmlformats.org/presentationml/2006/ole">
            <mc:AlternateContent xmlns:mc="http://schemas.openxmlformats.org/markup-compatibility/2006">
              <mc:Choice xmlns:v="urn:schemas-microsoft-com:vml" Requires="v">
                <p:oleObj spid="_x0000_s3086" name="" r:id="rId7" imgW="854710" imgH="1143000" progId="">
                  <p:embed/>
                </p:oleObj>
              </mc:Choice>
              <mc:Fallback>
                <p:oleObj name="" r:id="rId7" imgW="854710" imgH="1143000" progId="">
                  <p:embed/>
                  <p:pic>
                    <p:nvPicPr>
                      <p:cNvPr id="0" name="图片 3085"/>
                      <p:cNvPicPr/>
                      <p:nvPr/>
                    </p:nvPicPr>
                    <p:blipFill>
                      <a:blip r:embed="rId8"/>
                      <a:stretch>
                        <a:fillRect/>
                      </a:stretch>
                    </p:blipFill>
                    <p:spPr>
                      <a:xfrm>
                        <a:off x="3351213" y="2847975"/>
                        <a:ext cx="847725" cy="1143000"/>
                      </a:xfrm>
                      <a:prstGeom prst="rect">
                        <a:avLst/>
                      </a:prstGeom>
                      <a:noFill/>
                      <a:ln w="38100">
                        <a:noFill/>
                        <a:miter/>
                      </a:ln>
                    </p:spPr>
                  </p:pic>
                </p:oleObj>
              </mc:Fallback>
            </mc:AlternateContent>
          </a:graphicData>
        </a:graphic>
      </p:graphicFrame>
      <p:graphicFrame>
        <p:nvGraphicFramePr>
          <p:cNvPr id="2054" name="Object 5"/>
          <p:cNvGraphicFramePr/>
          <p:nvPr/>
        </p:nvGraphicFramePr>
        <p:xfrm>
          <a:off x="4779963" y="2847975"/>
          <a:ext cx="866775" cy="752475"/>
        </p:xfrm>
        <a:graphic>
          <a:graphicData uri="http://schemas.openxmlformats.org/presentationml/2006/ole">
            <mc:AlternateContent xmlns:mc="http://schemas.openxmlformats.org/markup-compatibility/2006">
              <mc:Choice xmlns:v="urn:schemas-microsoft-com:vml" Requires="v">
                <p:oleObj spid="_x0000_s3085" name="" r:id="rId9" imgW="873760" imgH="756920" progId="">
                  <p:embed/>
                </p:oleObj>
              </mc:Choice>
              <mc:Fallback>
                <p:oleObj name="" r:id="rId9" imgW="873760" imgH="756920" progId="">
                  <p:embed/>
                  <p:pic>
                    <p:nvPicPr>
                      <p:cNvPr id="0" name="图片 3084"/>
                      <p:cNvPicPr/>
                      <p:nvPr/>
                    </p:nvPicPr>
                    <p:blipFill>
                      <a:blip r:embed="rId10"/>
                      <a:stretch>
                        <a:fillRect/>
                      </a:stretch>
                    </p:blipFill>
                    <p:spPr>
                      <a:xfrm>
                        <a:off x="4779963" y="2847975"/>
                        <a:ext cx="866775" cy="752475"/>
                      </a:xfrm>
                      <a:prstGeom prst="rect">
                        <a:avLst/>
                      </a:prstGeom>
                      <a:noFill/>
                      <a:ln w="38100">
                        <a:noFill/>
                        <a:miter/>
                      </a:ln>
                    </p:spPr>
                  </p:pic>
                </p:oleObj>
              </mc:Fallback>
            </mc:AlternateContent>
          </a:graphicData>
        </a:graphic>
      </p:graphicFrame>
      <p:sp>
        <p:nvSpPr>
          <p:cNvPr id="12" name="矩形 11"/>
          <p:cNvSpPr/>
          <p:nvPr/>
        </p:nvSpPr>
        <p:spPr>
          <a:xfrm>
            <a:off x="0" y="1562100"/>
            <a:ext cx="5786438" cy="1071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sp>
        <p:nvSpPr>
          <p:cNvPr id="13" name="矩形 12"/>
          <p:cNvSpPr/>
          <p:nvPr/>
        </p:nvSpPr>
        <p:spPr>
          <a:xfrm>
            <a:off x="0" y="2705100"/>
            <a:ext cx="6429375" cy="1644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539750" y="900113"/>
            <a:ext cx="11339513" cy="4779963"/>
          </a:xfrm>
          <a:prstGeom prst="rect">
            <a:avLst/>
          </a:prstGeom>
          <a:noFill/>
        </p:spPr>
        <p:txBody>
          <a:bodyPr lIns="0" tIns="0" rIns="0" bIns="0">
            <a:spAutoFit/>
          </a:bodyPr>
          <a:lstStyle/>
          <a:p>
            <a:pPr marR="0" defTabSz="914400" eaLnBrk="0" fontAlgn="auto" latinLnBrk="1" hangingPunct="0">
              <a:lnSpc>
                <a:spcPct val="150000"/>
              </a:lnSpc>
              <a:spcBef>
                <a:spcPts val="0"/>
              </a:spcBef>
              <a:spcAft>
                <a:spcPts val="0"/>
              </a:spcAft>
              <a:buClrTx/>
              <a:buSzTx/>
              <a:buFontTx/>
              <a:defRPr/>
            </a:pPr>
            <a:r>
              <a:rPr kumimoji="0" lang="zh-CN" altLang="en-US"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2.</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借助外援法:测出卫星绕天体做匀速圆周运动的半径</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和周期</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T</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(1)由</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G</a:t>
            </a:r>
            <a:r>
              <a:rPr kumimoji="0" lang="zh-CN" altLang="en-US" sz="3505" kern="0" cap="none" spc="1143"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m</a:t>
            </a:r>
            <a:r>
              <a:rPr kumimoji="0" lang="zh-CN" altLang="en-US" sz="3685" kern="0" cap="none" spc="1866"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得天体的质量为</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M</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685" kern="0" cap="none" spc="2841"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(2)若已知天体的半径</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,则天体的密度</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ρ</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220" kern="0" cap="none" spc="-70"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4890" kern="0" cap="none" spc="1783"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385" kern="0" cap="none" spc="4266"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33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(3)若卫星绕天体表面运行时,可认为轨道半径</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等于天体半径</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,则天体</a:t>
            </a:r>
            <a:br>
              <a:rPr kumimoji="0" kern="1200" cap="none" spc="0" normalizeH="0" baseline="0" noProof="0" dirty="0">
                <a:latin typeface="+mn-lt"/>
                <a:ea typeface="+mn-ea"/>
                <a:cs typeface="+mn-cs"/>
              </a:rPr>
            </a:b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密度</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ρ</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555" kern="0" cap="none" spc="1621"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,可见,只要测出卫星环绕天体表面运行的周期</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T</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,就可估算出</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中心天体的密度。</a:t>
            </a:r>
            <a:endParaRPr kumimoji="0" lang="zh-CN" altLang="en-US" kern="1200" cap="none" spc="0" normalizeH="0" baseline="0" noProof="0" dirty="0">
              <a:latin typeface="+mn-lt"/>
              <a:ea typeface="+mn-ea"/>
              <a:cs typeface="+mn-cs"/>
            </a:endParaRPr>
          </a:p>
        </p:txBody>
      </p:sp>
      <p:graphicFrame>
        <p:nvGraphicFramePr>
          <p:cNvPr id="3074" name="Object 2"/>
          <p:cNvGraphicFramePr/>
          <p:nvPr/>
        </p:nvGraphicFramePr>
        <p:xfrm>
          <a:off x="1570038" y="1676400"/>
          <a:ext cx="590550" cy="752475"/>
        </p:xfrm>
        <a:graphic>
          <a:graphicData uri="http://schemas.openxmlformats.org/presentationml/2006/ole">
            <mc:AlternateContent xmlns:mc="http://schemas.openxmlformats.org/markup-compatibility/2006">
              <mc:Choice xmlns:v="urn:schemas-microsoft-com:vml" Requires="v">
                <p:oleObj spid="_x0000_s3089" name="" r:id="rId1" imgW="594995" imgH="758190" progId="">
                  <p:embed/>
                </p:oleObj>
              </mc:Choice>
              <mc:Fallback>
                <p:oleObj name="" r:id="rId1" imgW="594995" imgH="758190" progId="">
                  <p:embed/>
                  <p:pic>
                    <p:nvPicPr>
                      <p:cNvPr id="0" name="图片 3088"/>
                      <p:cNvPicPr/>
                      <p:nvPr/>
                    </p:nvPicPr>
                    <p:blipFill>
                      <a:blip r:embed="rId2"/>
                      <a:stretch>
                        <a:fillRect/>
                      </a:stretch>
                    </p:blipFill>
                    <p:spPr>
                      <a:xfrm>
                        <a:off x="1570038" y="1676400"/>
                        <a:ext cx="590550" cy="752475"/>
                      </a:xfrm>
                      <a:prstGeom prst="rect">
                        <a:avLst/>
                      </a:prstGeom>
                      <a:noFill/>
                      <a:ln w="38100">
                        <a:noFill/>
                        <a:miter/>
                      </a:ln>
                    </p:spPr>
                  </p:pic>
                </p:oleObj>
              </mc:Fallback>
            </mc:AlternateContent>
          </a:graphicData>
        </a:graphic>
      </p:graphicFrame>
      <p:graphicFrame>
        <p:nvGraphicFramePr>
          <p:cNvPr id="3075" name="Object 3"/>
          <p:cNvGraphicFramePr/>
          <p:nvPr/>
        </p:nvGraphicFramePr>
        <p:xfrm>
          <a:off x="2605088" y="1639888"/>
          <a:ext cx="704850" cy="790575"/>
        </p:xfrm>
        <a:graphic>
          <a:graphicData uri="http://schemas.openxmlformats.org/presentationml/2006/ole">
            <mc:AlternateContent xmlns:mc="http://schemas.openxmlformats.org/markup-compatibility/2006">
              <mc:Choice xmlns:v="urn:schemas-microsoft-com:vml" Requires="v">
                <p:oleObj spid="_x0000_s3088" name="" r:id="rId3" imgW="704215" imgH="796925" progId="">
                  <p:embed/>
                </p:oleObj>
              </mc:Choice>
              <mc:Fallback>
                <p:oleObj name="" r:id="rId3" imgW="704215" imgH="796925" progId="">
                  <p:embed/>
                  <p:pic>
                    <p:nvPicPr>
                      <p:cNvPr id="0" name="图片 3087"/>
                      <p:cNvPicPr/>
                      <p:nvPr/>
                    </p:nvPicPr>
                    <p:blipFill>
                      <a:blip r:embed="rId4"/>
                      <a:stretch>
                        <a:fillRect/>
                      </a:stretch>
                    </p:blipFill>
                    <p:spPr>
                      <a:xfrm>
                        <a:off x="2605088" y="1639888"/>
                        <a:ext cx="704850" cy="790575"/>
                      </a:xfrm>
                      <a:prstGeom prst="rect">
                        <a:avLst/>
                      </a:prstGeom>
                      <a:noFill/>
                      <a:ln w="38100">
                        <a:noFill/>
                        <a:miter/>
                      </a:ln>
                    </p:spPr>
                  </p:pic>
                </p:oleObj>
              </mc:Fallback>
            </mc:AlternateContent>
          </a:graphicData>
        </a:graphic>
      </p:graphicFrame>
      <p:graphicFrame>
        <p:nvGraphicFramePr>
          <p:cNvPr id="3076" name="Object 4"/>
          <p:cNvGraphicFramePr/>
          <p:nvPr/>
        </p:nvGraphicFramePr>
        <p:xfrm>
          <a:off x="6291263" y="1639888"/>
          <a:ext cx="828675" cy="790575"/>
        </p:xfrm>
        <a:graphic>
          <a:graphicData uri="http://schemas.openxmlformats.org/presentationml/2006/ole">
            <mc:AlternateContent xmlns:mc="http://schemas.openxmlformats.org/markup-compatibility/2006">
              <mc:Choice xmlns:v="urn:schemas-microsoft-com:vml" Requires="v">
                <p:oleObj spid="_x0000_s3087" name="" r:id="rId5" imgW="831215" imgH="796925" progId="">
                  <p:embed/>
                </p:oleObj>
              </mc:Choice>
              <mc:Fallback>
                <p:oleObj name="" r:id="rId5" imgW="831215" imgH="796925" progId="">
                  <p:embed/>
                  <p:pic>
                    <p:nvPicPr>
                      <p:cNvPr id="0" name="图片 3086"/>
                      <p:cNvPicPr/>
                      <p:nvPr/>
                    </p:nvPicPr>
                    <p:blipFill>
                      <a:blip r:embed="rId6"/>
                      <a:stretch>
                        <a:fillRect/>
                      </a:stretch>
                    </p:blipFill>
                    <p:spPr>
                      <a:xfrm>
                        <a:off x="6291263" y="1639888"/>
                        <a:ext cx="828675" cy="790575"/>
                      </a:xfrm>
                      <a:prstGeom prst="rect">
                        <a:avLst/>
                      </a:prstGeom>
                      <a:noFill/>
                      <a:ln w="38100">
                        <a:noFill/>
                        <a:miter/>
                      </a:ln>
                    </p:spPr>
                  </p:pic>
                </p:oleObj>
              </mc:Fallback>
            </mc:AlternateContent>
          </a:graphicData>
        </a:graphic>
      </p:graphicFrame>
      <p:graphicFrame>
        <p:nvGraphicFramePr>
          <p:cNvPr id="3077" name="Object 5"/>
          <p:cNvGraphicFramePr/>
          <p:nvPr/>
        </p:nvGraphicFramePr>
        <p:xfrm>
          <a:off x="6627813" y="2713038"/>
          <a:ext cx="400050" cy="752475"/>
        </p:xfrm>
        <a:graphic>
          <a:graphicData uri="http://schemas.openxmlformats.org/presentationml/2006/ole">
            <mc:AlternateContent xmlns:mc="http://schemas.openxmlformats.org/markup-compatibility/2006">
              <mc:Choice xmlns:v="urn:schemas-microsoft-com:vml" Requires="v">
                <p:oleObj spid="_x0000_s3093" name="" r:id="rId7" imgW="403225" imgH="748665" progId="">
                  <p:embed/>
                </p:oleObj>
              </mc:Choice>
              <mc:Fallback>
                <p:oleObj name="" r:id="rId7" imgW="403225" imgH="748665" progId="">
                  <p:embed/>
                  <p:pic>
                    <p:nvPicPr>
                      <p:cNvPr id="0" name="图片 3092"/>
                      <p:cNvPicPr/>
                      <p:nvPr/>
                    </p:nvPicPr>
                    <p:blipFill>
                      <a:blip r:embed="rId8"/>
                      <a:stretch>
                        <a:fillRect/>
                      </a:stretch>
                    </p:blipFill>
                    <p:spPr>
                      <a:xfrm>
                        <a:off x="6627813" y="2713038"/>
                        <a:ext cx="400050" cy="752475"/>
                      </a:xfrm>
                      <a:prstGeom prst="rect">
                        <a:avLst/>
                      </a:prstGeom>
                      <a:noFill/>
                      <a:ln w="38100">
                        <a:noFill/>
                        <a:miter/>
                      </a:ln>
                    </p:spPr>
                  </p:pic>
                </p:oleObj>
              </mc:Fallback>
            </mc:AlternateContent>
          </a:graphicData>
        </a:graphic>
      </p:graphicFrame>
      <p:graphicFrame>
        <p:nvGraphicFramePr>
          <p:cNvPr id="3078" name="Object 6"/>
          <p:cNvGraphicFramePr/>
          <p:nvPr/>
        </p:nvGraphicFramePr>
        <p:xfrm>
          <a:off x="7227888" y="2714625"/>
          <a:ext cx="731837" cy="989013"/>
        </p:xfrm>
        <a:graphic>
          <a:graphicData uri="http://schemas.openxmlformats.org/presentationml/2006/ole">
            <mc:AlternateContent xmlns:mc="http://schemas.openxmlformats.org/markup-compatibility/2006">
              <mc:Choice xmlns:v="urn:schemas-microsoft-com:vml" Requires="v">
                <p:oleObj spid="_x0000_s3090" name="" r:id="rId9" imgW="854710" imgH="1143000" progId="">
                  <p:embed/>
                </p:oleObj>
              </mc:Choice>
              <mc:Fallback>
                <p:oleObj name="" r:id="rId9" imgW="854710" imgH="1143000" progId="">
                  <p:embed/>
                  <p:pic>
                    <p:nvPicPr>
                      <p:cNvPr id="0" name="图片 3089"/>
                      <p:cNvPicPr/>
                      <p:nvPr/>
                    </p:nvPicPr>
                    <p:blipFill>
                      <a:blip r:embed="rId10"/>
                      <a:stretch>
                        <a:fillRect/>
                      </a:stretch>
                    </p:blipFill>
                    <p:spPr>
                      <a:xfrm>
                        <a:off x="7227888" y="2714625"/>
                        <a:ext cx="731837" cy="989013"/>
                      </a:xfrm>
                      <a:prstGeom prst="rect">
                        <a:avLst/>
                      </a:prstGeom>
                      <a:noFill/>
                      <a:ln w="38100">
                        <a:noFill/>
                        <a:miter/>
                      </a:ln>
                    </p:spPr>
                  </p:pic>
                </p:oleObj>
              </mc:Fallback>
            </mc:AlternateContent>
          </a:graphicData>
        </a:graphic>
      </p:graphicFrame>
      <p:graphicFrame>
        <p:nvGraphicFramePr>
          <p:cNvPr id="3079" name="Object 7"/>
          <p:cNvGraphicFramePr/>
          <p:nvPr/>
        </p:nvGraphicFramePr>
        <p:xfrm>
          <a:off x="8277225" y="2676525"/>
          <a:ext cx="971550" cy="790575"/>
        </p:xfrm>
        <a:graphic>
          <a:graphicData uri="http://schemas.openxmlformats.org/presentationml/2006/ole">
            <mc:AlternateContent xmlns:mc="http://schemas.openxmlformats.org/markup-compatibility/2006">
              <mc:Choice xmlns:v="urn:schemas-microsoft-com:vml" Requires="v">
                <p:oleObj spid="_x0000_s3091" name="" r:id="rId11" imgW="970280" imgH="796925" progId="">
                  <p:embed/>
                </p:oleObj>
              </mc:Choice>
              <mc:Fallback>
                <p:oleObj name="" r:id="rId11" imgW="970280" imgH="796925" progId="">
                  <p:embed/>
                  <p:pic>
                    <p:nvPicPr>
                      <p:cNvPr id="0" name="图片 3090"/>
                      <p:cNvPicPr/>
                      <p:nvPr/>
                    </p:nvPicPr>
                    <p:blipFill>
                      <a:blip r:embed="rId12"/>
                      <a:stretch>
                        <a:fillRect/>
                      </a:stretch>
                    </p:blipFill>
                    <p:spPr>
                      <a:xfrm>
                        <a:off x="8277225" y="2676525"/>
                        <a:ext cx="971550" cy="790575"/>
                      </a:xfrm>
                      <a:prstGeom prst="rect">
                        <a:avLst/>
                      </a:prstGeom>
                      <a:noFill/>
                      <a:ln w="38100">
                        <a:noFill/>
                        <a:miter/>
                      </a:ln>
                    </p:spPr>
                  </p:pic>
                </p:oleObj>
              </mc:Fallback>
            </mc:AlternateContent>
          </a:graphicData>
        </a:graphic>
      </p:graphicFrame>
      <p:graphicFrame>
        <p:nvGraphicFramePr>
          <p:cNvPr id="3080" name="Object 8"/>
          <p:cNvGraphicFramePr/>
          <p:nvPr/>
        </p:nvGraphicFramePr>
        <p:xfrm>
          <a:off x="1631950" y="4311650"/>
          <a:ext cx="657225" cy="752475"/>
        </p:xfrm>
        <a:graphic>
          <a:graphicData uri="http://schemas.openxmlformats.org/presentationml/2006/ole">
            <mc:AlternateContent xmlns:mc="http://schemas.openxmlformats.org/markup-compatibility/2006">
              <mc:Choice xmlns:v="urn:schemas-microsoft-com:vml" Requires="v">
                <p:oleObj spid="_x0000_s3092" name="" r:id="rId13" imgW="662305" imgH="755650" progId="">
                  <p:embed/>
                </p:oleObj>
              </mc:Choice>
              <mc:Fallback>
                <p:oleObj name="" r:id="rId13" imgW="662305" imgH="755650" progId="">
                  <p:embed/>
                  <p:pic>
                    <p:nvPicPr>
                      <p:cNvPr id="0" name="图片 3091"/>
                      <p:cNvPicPr/>
                      <p:nvPr/>
                    </p:nvPicPr>
                    <p:blipFill>
                      <a:blip r:embed="rId14"/>
                      <a:stretch>
                        <a:fillRect/>
                      </a:stretch>
                    </p:blipFill>
                    <p:spPr>
                      <a:xfrm>
                        <a:off x="1631950" y="4311650"/>
                        <a:ext cx="657225" cy="752475"/>
                      </a:xfrm>
                      <a:prstGeom prst="rect">
                        <a:avLst/>
                      </a:prstGeom>
                      <a:noFill/>
                      <a:ln w="38100">
                        <a:noFill/>
                        <a:miter/>
                      </a:ln>
                    </p:spPr>
                  </p:pic>
                </p:oleObj>
              </mc:Fallback>
            </mc:AlternateContent>
          </a:graphicData>
        </a:graphic>
      </p:graphicFrame>
      <p:sp>
        <p:nvSpPr>
          <p:cNvPr id="10" name="矩形 9"/>
          <p:cNvSpPr/>
          <p:nvPr/>
        </p:nvSpPr>
        <p:spPr>
          <a:xfrm>
            <a:off x="493713" y="1562100"/>
            <a:ext cx="7143750" cy="10715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sp>
        <p:nvSpPr>
          <p:cNvPr id="11" name="矩形 10"/>
          <p:cNvSpPr/>
          <p:nvPr/>
        </p:nvSpPr>
        <p:spPr>
          <a:xfrm>
            <a:off x="493713" y="2705100"/>
            <a:ext cx="9144000" cy="10017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sp>
        <p:nvSpPr>
          <p:cNvPr id="12" name="矩形 11"/>
          <p:cNvSpPr/>
          <p:nvPr/>
        </p:nvSpPr>
        <p:spPr>
          <a:xfrm>
            <a:off x="279400" y="3706813"/>
            <a:ext cx="11072813" cy="2428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hidden"/>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098" name="Object 2" descr="image20"/>
          <p:cNvGraphicFramePr/>
          <p:nvPr/>
        </p:nvGraphicFramePr>
        <p:xfrm>
          <a:off x="641350" y="914400"/>
          <a:ext cx="10307638" cy="4084638"/>
        </p:xfrm>
        <a:graphic>
          <a:graphicData uri="http://schemas.openxmlformats.org/presentationml/2006/ole">
            <mc:AlternateContent xmlns:mc="http://schemas.openxmlformats.org/markup-compatibility/2006">
              <mc:Choice xmlns:v="urn:schemas-microsoft-com:vml" Requires="v">
                <p:oleObj spid="_x0000_s3094" name="" r:id="rId1" imgW="10464800" imgH="4152900" progId="Word.Document.8">
                  <p:embed/>
                </p:oleObj>
              </mc:Choice>
              <mc:Fallback>
                <p:oleObj name="" r:id="rId1" imgW="10464800" imgH="4152900" progId="Word.Document.8">
                  <p:embed/>
                  <p:pic>
                    <p:nvPicPr>
                      <p:cNvPr id="0" name="图片 3093"/>
                      <p:cNvPicPr/>
                      <p:nvPr/>
                    </p:nvPicPr>
                    <p:blipFill>
                      <a:blip r:embed="rId2"/>
                      <a:stretch>
                        <a:fillRect/>
                      </a:stretch>
                    </p:blipFill>
                    <p:spPr>
                      <a:xfrm>
                        <a:off x="641350" y="914400"/>
                        <a:ext cx="10307638" cy="4084638"/>
                      </a:xfrm>
                      <a:prstGeom prst="rect">
                        <a:avLst/>
                      </a:prstGeom>
                      <a:noFill/>
                      <a:ln w="38100">
                        <a:noFill/>
                        <a:miter/>
                      </a:ln>
                    </p:spPr>
                  </p:pic>
                </p:oleObj>
              </mc:Fallback>
            </mc:AlternateContent>
          </a:graphicData>
        </a:graphic>
      </p:graphicFrame>
    </p:spTree>
    <p:custDataLst>
      <p:tags r:id="rId3"/>
    </p:custDataLst>
  </p:cSld>
  <p:clrMapOvr>
    <a:masterClrMapping/>
  </p:clrMapOvr>
  <p:transition>
    <p:circl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6626" name="图片 8"/>
          <p:cNvPicPr>
            <a:picLocks noChangeAspect="1"/>
          </p:cNvPicPr>
          <p:nvPr/>
        </p:nvPicPr>
        <p:blipFill>
          <a:blip r:embed="rId1"/>
          <a:stretch>
            <a:fillRect/>
          </a:stretch>
        </p:blipFill>
        <p:spPr>
          <a:xfrm>
            <a:off x="850900" y="1490663"/>
            <a:ext cx="8815388" cy="4945062"/>
          </a:xfrm>
          <a:prstGeom prst="rect">
            <a:avLst/>
          </a:prstGeom>
          <a:noFill/>
          <a:ln w="9525">
            <a:noFill/>
          </a:ln>
        </p:spPr>
      </p:pic>
    </p:spTree>
    <p:custDataLst>
      <p:tags r:id="rId2"/>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矩形 1"/>
          <p:cNvSpPr>
            <a:spLocks noChangeArrowheads="1"/>
          </p:cNvSpPr>
          <p:nvPr/>
        </p:nvSpPr>
        <p:spPr bwMode="auto">
          <a:xfrm>
            <a:off x="322600" y="641709"/>
            <a:ext cx="11136499" cy="2296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252095" marR="0" lvl="0" indent="-457200" algn="just" defTabSz="914400" rtl="0" eaLnBrk="1" fontAlgn="base" latinLnBrk="0" hangingPunct="1">
              <a:lnSpc>
                <a:spcPct val="150000"/>
              </a:lnSpc>
              <a:spcBef>
                <a:spcPct val="0"/>
              </a:spcBef>
              <a:spcAft>
                <a:spcPts val="0"/>
              </a:spcAft>
              <a:buClrTx/>
              <a:buSzTx/>
              <a:buFontTx/>
              <a:buNone/>
              <a:tabLst>
                <a:tab pos="2700655" algn="l"/>
              </a:tabLst>
              <a:defRPr/>
            </a:pPr>
            <a:r>
              <a:rPr kumimoji="0" lang="zh-CN" altLang="zh-CN" sz="2390" b="1" i="0" u="none" strike="noStrike" kern="100" cap="none" spc="0" normalizeH="0" baseline="0" noProof="0" dirty="0" smtClean="0">
                <a:ln>
                  <a:noFill/>
                </a:ln>
                <a:solidFill>
                  <a:schemeClr val="tx1"/>
                </a:solidFill>
                <a:effectLst/>
                <a:uLnTx/>
                <a:uFillTx/>
                <a:latin typeface="宋体" panose="02010600030101010101" pitchFamily="2" charset="-122"/>
                <a:ea typeface="Times New Roman" panose="02020603050405020304"/>
                <a:cs typeface="Courier New" panose="02070309020205020404"/>
              </a:rPr>
              <a:t>例</a:t>
            </a:r>
            <a:r>
              <a:rPr kumimoji="0" lang="en-US" altLang="zh-CN" sz="2390" b="1" i="0" u="none" strike="noStrike" kern="100" cap="none" spc="0" normalizeH="0" baseline="0" noProof="0" dirty="0" smtClean="0">
                <a:ln>
                  <a:noFill/>
                </a:ln>
                <a:solidFill>
                  <a:schemeClr val="tx1"/>
                </a:solidFill>
                <a:effectLst/>
                <a:uLnTx/>
                <a:uFillTx/>
                <a:latin typeface="宋体" panose="02010600030101010101" pitchFamily="2" charset="-122"/>
                <a:ea typeface="Times New Roman" panose="02020603050405020304"/>
                <a:cs typeface="Courier New" panose="02070309020205020404"/>
              </a:rPr>
              <a:t>4</a:t>
            </a:r>
            <a:r>
              <a:rPr kumimoji="0" lang="zh-CN" altLang="en-US" sz="2390" b="1" i="0" u="none" strike="noStrike" kern="100" cap="none" spc="0" normalizeH="0" baseline="0" noProof="0" dirty="0" smtClean="0">
                <a:ln>
                  <a:noFill/>
                </a:ln>
                <a:solidFill>
                  <a:schemeClr val="tx1"/>
                </a:solidFill>
                <a:effectLst/>
                <a:uLnTx/>
                <a:uFillTx/>
                <a:latin typeface="宋体" panose="02010600030101010101" pitchFamily="2" charset="-122"/>
                <a:cs typeface="Courier New" panose="02070309020205020404"/>
              </a:rPr>
              <a:t>：</a:t>
            </a:r>
            <a:r>
              <a:rPr kumimoji="0" lang="zh-CN" altLang="zh-CN" sz="2390" b="1" i="0" u="none" strike="noStrike" kern="100" cap="none" spc="0" normalizeH="0" baseline="0" noProof="0" dirty="0" smtClean="0">
                <a:ln>
                  <a:noFill/>
                </a:ln>
                <a:solidFill>
                  <a:schemeClr val="tx1"/>
                </a:solidFill>
                <a:effectLst/>
                <a:uLnTx/>
                <a:uFillTx/>
                <a:latin typeface="宋体" panose="02010600030101010101" pitchFamily="2" charset="-122"/>
                <a:ea typeface="Times New Roman" panose="02020603050405020304"/>
                <a:cs typeface="Courier New" panose="02070309020205020404"/>
              </a:rPr>
              <a:t> </a:t>
            </a:r>
            <a:r>
              <a:rPr kumimoji="0" lang="en-US" altLang="zh-CN" sz="2390" b="1" i="0" u="none" strike="noStrike" kern="100" cap="none" spc="0" normalizeH="0" baseline="0" noProof="0" dirty="0" smtClean="0">
                <a:ln>
                  <a:noFill/>
                </a:ln>
                <a:solidFill>
                  <a:schemeClr val="tx1"/>
                </a:solidFill>
                <a:effectLst/>
                <a:uLnTx/>
                <a:uFillTx/>
                <a:latin typeface="Times New Roman" panose="02020603050405020304"/>
                <a:ea typeface="黑体" panose="02010609060101010101" pitchFamily="49" charset="-122"/>
                <a:cs typeface="Courier New" panose="02070309020205020404"/>
              </a:rPr>
              <a:t>(2019·</a:t>
            </a:r>
            <a:r>
              <a:rPr kumimoji="0" lang="zh-CN" altLang="zh-CN" sz="2390" b="1" i="0" u="none" strike="noStrike" kern="100" cap="none" spc="0" normalizeH="0" baseline="0" noProof="0" dirty="0" smtClean="0">
                <a:ln>
                  <a:noFill/>
                </a:ln>
                <a:solidFill>
                  <a:schemeClr val="tx1"/>
                </a:solidFill>
                <a:effectLst/>
                <a:uLnTx/>
                <a:uFillTx/>
                <a:latin typeface="Times New Roman" panose="02020603050405020304"/>
                <a:ea typeface="黑体" panose="02010609060101010101" pitchFamily="49" charset="-122"/>
                <a:cs typeface="Times New Roman" panose="02020603050405020304"/>
              </a:rPr>
              <a:t>江苏省扬州中学第一学期月考</a:t>
            </a:r>
            <a:r>
              <a:rPr kumimoji="0" lang="en-US" altLang="zh-CN" sz="2390" b="1" i="0" u="none" strike="noStrike" kern="100" cap="none" spc="0" normalizeH="0" baseline="0" noProof="0" dirty="0" smtClean="0">
                <a:ln>
                  <a:noFill/>
                </a:ln>
                <a:solidFill>
                  <a:schemeClr val="tx1"/>
                </a:solidFill>
                <a:effectLst/>
                <a:uLnTx/>
                <a:uFillTx/>
                <a:latin typeface="Times New Roman" panose="02020603050405020304"/>
                <a:ea typeface="黑体" panose="02010609060101010101" pitchFamily="49" charset="-122"/>
                <a:cs typeface="Courier New" panose="02070309020205020404"/>
              </a:rPr>
              <a:t>)</a:t>
            </a:r>
            <a:r>
              <a:rPr kumimoji="0" lang="zh-CN" altLang="zh-CN" sz="2390" b="1" i="0"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Times New Roman" panose="02020603050405020304"/>
              </a:rPr>
              <a:t>一卫星绕某一行星表面附近做匀速圆周运动，其角速度大小为</a:t>
            </a:r>
            <a:r>
              <a:rPr kumimoji="0" lang="en-US" altLang="zh-CN" sz="2390" b="1" i="1"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Courier New" panose="02070309020205020404"/>
              </a:rPr>
              <a:t>ω</a:t>
            </a:r>
            <a:r>
              <a:rPr kumimoji="0" lang="zh-CN" altLang="zh-CN" sz="2390" b="1" i="0"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Times New Roman" panose="02020603050405020304"/>
              </a:rPr>
              <a:t>。假设宇航员登上该行星后在该行星表面上用弹簧测力计测量一质量为</a:t>
            </a:r>
            <a:r>
              <a:rPr kumimoji="0" lang="en-US" altLang="zh-CN" sz="2390" b="1" i="1"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Courier New" panose="02070309020205020404"/>
              </a:rPr>
              <a:t>m</a:t>
            </a:r>
            <a:r>
              <a:rPr kumimoji="0" lang="zh-CN" altLang="zh-CN" sz="2390" b="1" i="0"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Times New Roman" panose="02020603050405020304"/>
              </a:rPr>
              <a:t>的物体的重力，物体静止时，弹簧测力计的示数为</a:t>
            </a:r>
            <a:r>
              <a:rPr kumimoji="0" lang="en-US" altLang="zh-CN" sz="2390" b="1" i="1"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Courier New" panose="02070309020205020404"/>
              </a:rPr>
              <a:t>F</a:t>
            </a:r>
            <a:r>
              <a:rPr kumimoji="0" lang="en-US" altLang="zh-CN" sz="2390" b="1" i="0" u="none" strike="noStrike" kern="100" cap="none" spc="0" normalizeH="0" baseline="-25000" noProof="0" dirty="0" smtClean="0">
                <a:ln>
                  <a:noFill/>
                </a:ln>
                <a:solidFill>
                  <a:schemeClr val="tx1"/>
                </a:solidFill>
                <a:effectLst/>
                <a:uLnTx/>
                <a:uFillTx/>
                <a:latin typeface="Times New Roman" panose="02020603050405020304"/>
                <a:ea typeface="宋体" panose="02010600030101010101" pitchFamily="2" charset="-122"/>
                <a:cs typeface="Courier New" panose="02070309020205020404"/>
              </a:rPr>
              <a:t>0</a:t>
            </a:r>
            <a:r>
              <a:rPr kumimoji="0" lang="zh-CN" altLang="zh-CN" sz="2390" b="1" i="0"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Times New Roman" panose="02020603050405020304"/>
              </a:rPr>
              <a:t>。已知引力常量为</a:t>
            </a:r>
            <a:r>
              <a:rPr kumimoji="0" lang="en-US" altLang="zh-CN" sz="2390" b="1" i="1"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Courier New" panose="02070309020205020404"/>
              </a:rPr>
              <a:t>G</a:t>
            </a:r>
            <a:r>
              <a:rPr kumimoji="0" lang="zh-CN" altLang="zh-CN" sz="2390" b="1" i="0"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Times New Roman" panose="02020603050405020304"/>
              </a:rPr>
              <a:t>，则这颗行星的质量为</a:t>
            </a:r>
            <a:r>
              <a:rPr kumimoji="0" lang="en-US" altLang="zh-CN" sz="2390" b="1" i="0"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Courier New" panose="02070309020205020404"/>
              </a:rPr>
              <a:t>(</a:t>
            </a:r>
            <a:r>
              <a:rPr kumimoji="0" lang="zh-CN" altLang="zh-CN" sz="2390" b="1" i="0"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Times New Roman" panose="02020603050405020304"/>
              </a:rPr>
              <a:t>　  　</a:t>
            </a:r>
            <a:r>
              <a:rPr kumimoji="0" lang="en-US" altLang="zh-CN" sz="2390" b="1" i="0" u="none" strike="noStrike" kern="100" cap="none" spc="0" normalizeH="0" baseline="0" noProof="0" dirty="0" smtClean="0">
                <a:ln>
                  <a:noFill/>
                </a:ln>
                <a:solidFill>
                  <a:schemeClr val="tx1"/>
                </a:solidFill>
                <a:effectLst/>
                <a:uLnTx/>
                <a:uFillTx/>
                <a:latin typeface="Times New Roman" panose="02020603050405020304"/>
                <a:ea typeface="宋体" panose="02010600030101010101" pitchFamily="2" charset="-122"/>
                <a:cs typeface="Courier New" panose="02070309020205020404"/>
              </a:rPr>
              <a:t>)</a:t>
            </a:r>
            <a:endParaRPr kumimoji="0" lang="zh-CN" altLang="zh-CN" sz="1045" b="0" i="0" u="none" strike="noStrike" kern="100" cap="none" spc="0" normalizeH="0" baseline="0" noProof="0" dirty="0" smtClean="0">
              <a:ln>
                <a:noFill/>
              </a:ln>
              <a:solidFill>
                <a:schemeClr val="tx1"/>
              </a:solidFill>
              <a:effectLst/>
              <a:uLnTx/>
              <a:uFillTx/>
              <a:latin typeface="宋体" panose="02010600030101010101" pitchFamily="2" charset="-122"/>
              <a:ea typeface="宋体" panose="02010600030101010101" pitchFamily="2" charset="-122"/>
              <a:cs typeface="Courier New" panose="02070309020205020404"/>
            </a:endParaRPr>
          </a:p>
        </p:txBody>
      </p:sp>
      <p:graphicFrame>
        <p:nvGraphicFramePr>
          <p:cNvPr id="22531" name="对象 1"/>
          <p:cNvGraphicFramePr>
            <a:graphicFrameLocks noChangeAspect="1"/>
          </p:cNvGraphicFramePr>
          <p:nvPr/>
        </p:nvGraphicFramePr>
        <p:xfrm>
          <a:off x="737060" y="2938681"/>
          <a:ext cx="10305605" cy="1756565"/>
        </p:xfrm>
        <a:graphic>
          <a:graphicData uri="http://schemas.openxmlformats.org/presentationml/2006/ole">
            <mc:AlternateContent xmlns:mc="http://schemas.openxmlformats.org/markup-compatibility/2006">
              <mc:Choice xmlns:v="urn:schemas-microsoft-com:vml" Requires="v">
                <p:oleObj spid="_x0000_s3083" name="" r:id="rId1" imgW="10441305" imgH="1787525" progId="Word.Document.12">
                  <p:embed/>
                </p:oleObj>
              </mc:Choice>
              <mc:Fallback>
                <p:oleObj name="" r:id="rId1" imgW="10441305" imgH="1787525" progId="Word.Document.12">
                  <p:embed/>
                  <p:pic>
                    <p:nvPicPr>
                      <p:cNvPr id="0" name="图片 3082"/>
                      <p:cNvPicPr/>
                      <p:nvPr/>
                    </p:nvPicPr>
                    <p:blipFill>
                      <a:blip r:embed="rId2"/>
                      <a:stretch>
                        <a:fillRect/>
                      </a:stretch>
                    </p:blipFill>
                    <p:spPr>
                      <a:xfrm>
                        <a:off x="737060" y="2938681"/>
                        <a:ext cx="10305605" cy="1756565"/>
                      </a:xfrm>
                      <a:prstGeom prst="rect">
                        <a:avLst/>
                      </a:prstGeom>
                      <a:noFill/>
                      <a:ln w="38100">
                        <a:noFill/>
                        <a:miter/>
                      </a:ln>
                    </p:spPr>
                  </p:pic>
                </p:oleObj>
              </mc:Fallback>
            </mc:AlternateContent>
          </a:graphicData>
        </a:graphic>
      </p:graphicFrame>
      <p:graphicFrame>
        <p:nvGraphicFramePr>
          <p:cNvPr id="23555" name="对象 1"/>
          <p:cNvGraphicFramePr>
            <a:graphicFrameLocks noChangeAspect="1"/>
          </p:cNvGraphicFramePr>
          <p:nvPr/>
        </p:nvGraphicFramePr>
        <p:xfrm>
          <a:off x="564340" y="4494829"/>
          <a:ext cx="10651547" cy="2023525"/>
        </p:xfrm>
        <a:graphic>
          <a:graphicData uri="http://schemas.openxmlformats.org/presentationml/2006/ole">
            <mc:AlternateContent xmlns:mc="http://schemas.openxmlformats.org/markup-compatibility/2006">
              <mc:Choice xmlns:v="urn:schemas-microsoft-com:vml" Requires="v">
                <p:oleObj spid="_x0000_s3084" name="" r:id="rId3" imgW="10716260" imgH="2052955" progId="Word.Document.12">
                  <p:embed/>
                </p:oleObj>
              </mc:Choice>
              <mc:Fallback>
                <p:oleObj name="" r:id="rId3" imgW="10716260" imgH="2052955" progId="Word.Document.12">
                  <p:embed/>
                  <p:pic>
                    <p:nvPicPr>
                      <p:cNvPr id="0" name="图片 3083"/>
                      <p:cNvPicPr/>
                      <p:nvPr/>
                    </p:nvPicPr>
                    <p:blipFill>
                      <a:blip r:embed="rId4"/>
                      <a:stretch>
                        <a:fillRect/>
                      </a:stretch>
                    </p:blipFill>
                    <p:spPr>
                      <a:xfrm>
                        <a:off x="564340" y="4494829"/>
                        <a:ext cx="10651547" cy="2023525"/>
                      </a:xfrm>
                      <a:prstGeom prst="rect">
                        <a:avLst/>
                      </a:prstGeom>
                      <a:noFill/>
                      <a:ln w="38100">
                        <a:noFill/>
                        <a:miter/>
                      </a:ln>
                    </p:spPr>
                  </p:pic>
                </p:oleObj>
              </mc:Fallback>
            </mc:AlternateContent>
          </a:graphicData>
        </a:graphic>
      </p:graphicFrame>
      <p:sp>
        <p:nvSpPr>
          <p:cNvPr id="30723" name="矩形 1"/>
          <p:cNvSpPr>
            <a:spLocks noChangeArrowheads="1"/>
          </p:cNvSpPr>
          <p:nvPr/>
        </p:nvSpPr>
        <p:spPr bwMode="auto">
          <a:xfrm>
            <a:off x="5774690" y="2296160"/>
            <a:ext cx="902970" cy="642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p>
            <a:pPr marL="0" marR="0" lvl="0" indent="0" algn="just" defTabSz="914400" rtl="0" eaLnBrk="1" fontAlgn="base" latinLnBrk="0" hangingPunct="1">
              <a:lnSpc>
                <a:spcPct val="150000"/>
              </a:lnSpc>
              <a:spcBef>
                <a:spcPct val="0"/>
              </a:spcBef>
              <a:spcAft>
                <a:spcPts val="0"/>
              </a:spcAft>
              <a:buClrTx/>
              <a:buSzTx/>
              <a:buFontTx/>
              <a:buNone/>
              <a:tabLst>
                <a:tab pos="2700655" algn="l"/>
              </a:tabLst>
              <a:defRPr/>
            </a:pPr>
            <a:r>
              <a:rPr kumimoji="0" lang="en-US" altLang="zh-CN" sz="2390" b="1" i="0" u="none" strike="noStrike" kern="100" cap="none" spc="0" normalizeH="0" baseline="0" noProof="0" dirty="0" smtClean="0">
                <a:ln>
                  <a:noFill/>
                </a:ln>
                <a:solidFill>
                  <a:srgbClr val="FF0000"/>
                </a:solidFill>
                <a:effectLst/>
                <a:uLnTx/>
                <a:uFillTx/>
                <a:latin typeface="Times New Roman" panose="02020603050405020304"/>
                <a:ea typeface="宋体" panose="02010600030101010101" pitchFamily="2" charset="-122"/>
                <a:cs typeface="Courier New" panose="02070309020205020404"/>
              </a:rPr>
              <a:t>B</a:t>
            </a:r>
            <a:endParaRPr kumimoji="0" lang="zh-CN" altLang="zh-CN" sz="1045" b="0" i="0" u="none" strike="noStrike" kern="100" cap="none" spc="0" normalizeH="0" baseline="0" noProof="0" dirty="0" smtClean="0">
              <a:ln>
                <a:noFill/>
              </a:ln>
              <a:solidFill>
                <a:srgbClr val="FF0000"/>
              </a:solidFill>
              <a:effectLst/>
              <a:uLnTx/>
              <a:uFillTx/>
              <a:latin typeface="宋体" panose="02010600030101010101" pitchFamily="2" charset="-122"/>
              <a:ea typeface="宋体" panose="02010600030101010101" pitchFamily="2" charset="-122"/>
              <a:cs typeface="Courier New" panose="02070309020205020404"/>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p:bldP spid="30723"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3186113" y="2527300"/>
            <a:ext cx="539750" cy="460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graphicFrame>
        <p:nvGraphicFramePr>
          <p:cNvPr id="6146" name="Object 5"/>
          <p:cNvGraphicFramePr>
            <a:graphicFrameLocks noChangeAspect="1"/>
          </p:cNvGraphicFramePr>
          <p:nvPr/>
        </p:nvGraphicFramePr>
        <p:xfrm>
          <a:off x="384017" y="758984"/>
          <a:ext cx="10325100" cy="6388100"/>
        </p:xfrm>
        <a:graphic>
          <a:graphicData uri="http://schemas.openxmlformats.org/presentationml/2006/ole">
            <mc:AlternateContent xmlns:mc="http://schemas.openxmlformats.org/markup-compatibility/2006">
              <mc:Choice xmlns:v="urn:schemas-microsoft-com:vml" Requires="v">
                <p:oleObj spid="_x0000_s3106" name="" r:id="rId1" imgW="8048625" imgH="4981575" progId="Word.Document.8">
                  <p:embed/>
                </p:oleObj>
              </mc:Choice>
              <mc:Fallback>
                <p:oleObj name="" r:id="rId1" imgW="8048625" imgH="4981575" progId="Word.Document.8">
                  <p:embed/>
                  <p:pic>
                    <p:nvPicPr>
                      <p:cNvPr id="0" name="图片 3105"/>
                      <p:cNvPicPr/>
                      <p:nvPr/>
                    </p:nvPicPr>
                    <p:blipFill>
                      <a:blip r:embed="rId2"/>
                      <a:stretch>
                        <a:fillRect/>
                      </a:stretch>
                    </p:blipFill>
                    <p:spPr>
                      <a:xfrm>
                        <a:off x="384017" y="758984"/>
                        <a:ext cx="10325100" cy="6388100"/>
                      </a:xfrm>
                      <a:prstGeom prst="rect">
                        <a:avLst/>
                      </a:prstGeom>
                      <a:noFill/>
                      <a:ln w="38100">
                        <a:noFill/>
                        <a:miter/>
                      </a:ln>
                    </p:spPr>
                  </p:pic>
                </p:oleObj>
              </mc:Fallback>
            </mc:AlternateContent>
          </a:graphicData>
        </a:graphic>
      </p:graphicFrame>
      <p:grpSp>
        <p:nvGrpSpPr>
          <p:cNvPr id="6148" name="Group 4"/>
          <p:cNvGrpSpPr/>
          <p:nvPr/>
        </p:nvGrpSpPr>
        <p:grpSpPr>
          <a:xfrm>
            <a:off x="7351713" y="3992563"/>
            <a:ext cx="2214562" cy="2214562"/>
            <a:chOff x="5503" y="5710"/>
            <a:chExt cx="1985" cy="2160"/>
          </a:xfrm>
        </p:grpSpPr>
        <p:sp>
          <p:nvSpPr>
            <p:cNvPr id="6149" name="Oval 5"/>
            <p:cNvSpPr/>
            <p:nvPr/>
          </p:nvSpPr>
          <p:spPr>
            <a:xfrm>
              <a:off x="6763" y="5710"/>
              <a:ext cx="119" cy="132"/>
            </a:xfrm>
            <a:prstGeom prst="ellipse">
              <a:avLst/>
            </a:prstGeom>
            <a:solidFill>
              <a:srgbClr val="FFFFFF"/>
            </a:solidFill>
            <a:ln w="9525" cap="flat" cmpd="sng">
              <a:solidFill>
                <a:srgbClr val="000000"/>
              </a:solidFill>
              <a:prstDash val="solid"/>
              <a:headEnd type="none" w="med" len="med"/>
              <a:tailEnd type="none" w="med" len="med"/>
            </a:ln>
          </p:spPr>
          <p:txBody>
            <a:bodyPr/>
            <a:p>
              <a:endParaRPr lang="zh-CN" altLang="en-US" dirty="0">
                <a:latin typeface="Arial" panose="020B0604020202020204" pitchFamily="34" charset="0"/>
              </a:endParaRPr>
            </a:p>
          </p:txBody>
        </p:sp>
        <p:grpSp>
          <p:nvGrpSpPr>
            <p:cNvPr id="6150" name="Group 6"/>
            <p:cNvGrpSpPr/>
            <p:nvPr/>
          </p:nvGrpSpPr>
          <p:grpSpPr>
            <a:xfrm>
              <a:off x="5503" y="5740"/>
              <a:ext cx="1985" cy="2130"/>
              <a:chOff x="5503" y="5710"/>
              <a:chExt cx="1985" cy="2130"/>
            </a:xfrm>
          </p:grpSpPr>
          <p:sp>
            <p:nvSpPr>
              <p:cNvPr id="6151" name="Oval 7"/>
              <p:cNvSpPr/>
              <p:nvPr/>
            </p:nvSpPr>
            <p:spPr>
              <a:xfrm>
                <a:off x="6000" y="6231"/>
                <a:ext cx="1013" cy="1121"/>
              </a:xfrm>
              <a:prstGeom prst="ellipse">
                <a:avLst/>
              </a:prstGeom>
              <a:solidFill>
                <a:srgbClr val="FFFFFF"/>
              </a:solidFill>
              <a:ln w="9525" cap="flat" cmpd="sng">
                <a:solidFill>
                  <a:srgbClr val="000000"/>
                </a:solidFill>
                <a:prstDash val="solid"/>
                <a:headEnd type="none" w="med" len="med"/>
                <a:tailEnd type="none" w="med" len="med"/>
              </a:ln>
            </p:spPr>
            <p:txBody>
              <a:bodyPr/>
              <a:p>
                <a:endParaRPr lang="zh-CN" altLang="en-US" dirty="0">
                  <a:latin typeface="Arial" panose="020B0604020202020204" pitchFamily="34" charset="0"/>
                </a:endParaRPr>
              </a:p>
            </p:txBody>
          </p:sp>
          <p:grpSp>
            <p:nvGrpSpPr>
              <p:cNvPr id="6152" name="Group 8"/>
              <p:cNvGrpSpPr/>
              <p:nvPr/>
            </p:nvGrpSpPr>
            <p:grpSpPr>
              <a:xfrm>
                <a:off x="5503" y="5710"/>
                <a:ext cx="1985" cy="2130"/>
                <a:chOff x="5488" y="5710"/>
                <a:chExt cx="1985" cy="2130"/>
              </a:xfrm>
            </p:grpSpPr>
            <p:sp>
              <p:nvSpPr>
                <p:cNvPr id="6153" name="Oval 9"/>
                <p:cNvSpPr/>
                <p:nvPr/>
              </p:nvSpPr>
              <p:spPr>
                <a:xfrm>
                  <a:off x="5488" y="5710"/>
                  <a:ext cx="1985" cy="2130"/>
                </a:xfrm>
                <a:prstGeom prst="ellipse">
                  <a:avLst/>
                </a:prstGeom>
                <a:noFill/>
                <a:ln w="9525" cap="flat" cmpd="sng">
                  <a:solidFill>
                    <a:srgbClr val="000000"/>
                  </a:solidFill>
                  <a:prstDash val="dash"/>
                  <a:headEnd type="none" w="med" len="med"/>
                  <a:tailEnd type="none" w="med" len="med"/>
                </a:ln>
              </p:spPr>
              <p:txBody>
                <a:bodyPr/>
                <a:p>
                  <a:endParaRPr lang="zh-CN" altLang="en-US" dirty="0">
                    <a:latin typeface="Arial" panose="020B0604020202020204" pitchFamily="34" charset="0"/>
                  </a:endParaRPr>
                </a:p>
              </p:txBody>
            </p:sp>
            <p:sp>
              <p:nvSpPr>
                <p:cNvPr id="6154" name="Oval 10"/>
                <p:cNvSpPr/>
                <p:nvPr/>
              </p:nvSpPr>
              <p:spPr>
                <a:xfrm>
                  <a:off x="7353" y="6331"/>
                  <a:ext cx="120" cy="133"/>
                </a:xfrm>
                <a:prstGeom prst="ellipse">
                  <a:avLst/>
                </a:prstGeom>
                <a:solidFill>
                  <a:srgbClr val="FFFFFF"/>
                </a:solidFill>
                <a:ln w="9525" cap="flat" cmpd="sng">
                  <a:solidFill>
                    <a:srgbClr val="000000"/>
                  </a:solidFill>
                  <a:prstDash val="solid"/>
                  <a:headEnd type="none" w="med" len="med"/>
                  <a:tailEnd type="none" w="med" len="med"/>
                </a:ln>
              </p:spPr>
              <p:txBody>
                <a:bodyPr/>
                <a:p>
                  <a:endParaRPr lang="zh-CN" altLang="en-US" dirty="0">
                    <a:latin typeface="Arial" panose="020B0604020202020204" pitchFamily="34" charset="0"/>
                  </a:endParaRPr>
                </a:p>
              </p:txBody>
            </p:sp>
            <p:cxnSp>
              <p:nvCxnSpPr>
                <p:cNvPr id="6155" name="AutoShape 11"/>
                <p:cNvCxnSpPr/>
                <p:nvPr/>
              </p:nvCxnSpPr>
              <p:spPr>
                <a:xfrm>
                  <a:off x="6502" y="6753"/>
                  <a:ext cx="180" cy="543"/>
                </a:xfrm>
                <a:prstGeom prst="straightConnector1">
                  <a:avLst/>
                </a:prstGeom>
                <a:ln w="9525" cap="flat" cmpd="sng">
                  <a:solidFill>
                    <a:srgbClr val="000000"/>
                  </a:solidFill>
                  <a:prstDash val="solid"/>
                  <a:headEnd type="oval" w="med" len="med"/>
                  <a:tailEnd type="triangle" w="med" len="med"/>
                </a:ln>
              </p:spPr>
            </p:cxnSp>
            <p:cxnSp>
              <p:nvCxnSpPr>
                <p:cNvPr id="6156" name="AutoShape 12"/>
                <p:cNvCxnSpPr/>
                <p:nvPr/>
              </p:nvCxnSpPr>
              <p:spPr>
                <a:xfrm flipV="1">
                  <a:off x="6552" y="6398"/>
                  <a:ext cx="852" cy="355"/>
                </a:xfrm>
                <a:prstGeom prst="straightConnector1">
                  <a:avLst/>
                </a:prstGeom>
                <a:ln w="9525" cap="flat" cmpd="sng">
                  <a:solidFill>
                    <a:srgbClr val="000000"/>
                  </a:solidFill>
                  <a:prstDash val="dash"/>
                  <a:headEnd type="none" w="med" len="med"/>
                  <a:tailEnd type="triangle" w="med" len="med"/>
                </a:ln>
              </p:spPr>
            </p:cxnSp>
            <p:sp>
              <p:nvSpPr>
                <p:cNvPr id="6157" name="Text Box 13"/>
                <p:cNvSpPr txBox="1"/>
                <p:nvPr/>
              </p:nvSpPr>
              <p:spPr>
                <a:xfrm>
                  <a:off x="6241" y="6840"/>
                  <a:ext cx="321" cy="366"/>
                </a:xfrm>
                <a:prstGeom prst="rect">
                  <a:avLst/>
                </a:prstGeom>
                <a:noFill/>
                <a:ln w="9525">
                  <a:noFill/>
                </a:ln>
              </p:spPr>
              <p:txBody>
                <a:bodyPr/>
                <a:p>
                  <a:pPr algn="just"/>
                  <a:r>
                    <a:rPr lang="en-US" altLang="zh-CN" sz="2000" dirty="0">
                      <a:latin typeface="Calibri" panose="020F0502020204030204" pitchFamily="34" charset="0"/>
                    </a:rPr>
                    <a:t>R</a:t>
                  </a:r>
                  <a:endParaRPr lang="zh-CN" altLang="zh-CN" sz="2000" dirty="0">
                    <a:latin typeface="Arial" panose="020B0604020202020204" pitchFamily="34" charset="0"/>
                  </a:endParaRPr>
                </a:p>
              </p:txBody>
            </p:sp>
            <p:sp>
              <p:nvSpPr>
                <p:cNvPr id="6158" name="Text Box 14"/>
                <p:cNvSpPr txBox="1"/>
                <p:nvPr/>
              </p:nvSpPr>
              <p:spPr>
                <a:xfrm>
                  <a:off x="7082" y="5765"/>
                  <a:ext cx="322" cy="375"/>
                </a:xfrm>
                <a:prstGeom prst="rect">
                  <a:avLst/>
                </a:prstGeom>
                <a:noFill/>
                <a:ln w="9525">
                  <a:noFill/>
                </a:ln>
              </p:spPr>
              <p:txBody>
                <a:bodyPr/>
                <a:p>
                  <a:pPr algn="just"/>
                  <a:r>
                    <a:rPr lang="en-US" altLang="zh-CN" sz="2000" dirty="0">
                      <a:latin typeface="Calibri" panose="020F0502020204030204" pitchFamily="34" charset="0"/>
                    </a:rPr>
                    <a:t>S</a:t>
                  </a:r>
                  <a:endParaRPr lang="zh-CN" altLang="zh-CN" sz="2000" dirty="0">
                    <a:latin typeface="Arial" panose="020B0604020202020204" pitchFamily="34" charset="0"/>
                  </a:endParaRPr>
                </a:p>
              </p:txBody>
            </p:sp>
            <p:sp>
              <p:nvSpPr>
                <p:cNvPr id="6159" name="Text Box 15"/>
                <p:cNvSpPr txBox="1"/>
                <p:nvPr/>
              </p:nvSpPr>
              <p:spPr>
                <a:xfrm>
                  <a:off x="6576" y="6307"/>
                  <a:ext cx="321" cy="374"/>
                </a:xfrm>
                <a:prstGeom prst="rect">
                  <a:avLst/>
                </a:prstGeom>
                <a:noFill/>
                <a:ln w="9525">
                  <a:noFill/>
                </a:ln>
              </p:spPr>
              <p:txBody>
                <a:bodyPr/>
                <a:p>
                  <a:pPr algn="just"/>
                  <a:r>
                    <a:rPr lang="en-US" altLang="zh-CN" sz="2000" i="1" dirty="0">
                      <a:latin typeface="Times New Roman" panose="02020603050405020304" pitchFamily="18" charset="0"/>
                    </a:rPr>
                    <a:t>θ</a:t>
                  </a:r>
                  <a:endParaRPr lang="zh-CN" altLang="zh-CN" sz="2000" dirty="0">
                    <a:latin typeface="Arial" panose="020B0604020202020204" pitchFamily="34" charset="0"/>
                  </a:endParaRPr>
                </a:p>
              </p:txBody>
            </p:sp>
            <p:sp>
              <p:nvSpPr>
                <p:cNvPr id="6160" name="Arc 16"/>
                <p:cNvSpPr/>
                <p:nvPr/>
              </p:nvSpPr>
              <p:spPr>
                <a:xfrm>
                  <a:off x="6562" y="6586"/>
                  <a:ext cx="95" cy="134"/>
                </a:xfrm>
                <a:custGeom>
                  <a:avLst/>
                  <a:gdLst>
                    <a:gd name="txL" fmla="*/ 0 w 21600"/>
                    <a:gd name="txT" fmla="*/ 0 h 21600"/>
                    <a:gd name="txR" fmla="*/ 21600 w 21600"/>
                    <a:gd name="txB" fmla="*/ 21600 h 21600"/>
                  </a:gdLst>
                  <a:ahLst/>
                  <a:cxnLst>
                    <a:cxn ang="0">
                      <a:pos x="0" y="0"/>
                    </a:cxn>
                    <a:cxn ang="0">
                      <a:pos x="0" y="1"/>
                    </a:cxn>
                    <a:cxn ang="0">
                      <a:pos x="0" y="1"/>
                    </a:cxn>
                  </a:cxnLst>
                  <a:rect l="txL" t="txT" r="txR" b="txB"/>
                  <a:pathLst>
                    <a:path w="21600" h="21600" fill="none">
                      <a:moveTo>
                        <a:pt x="-1" y="0"/>
                      </a:moveTo>
                      <a:cubicBezTo>
                        <a:pt x="11929" y="0"/>
                        <a:pt x="21600" y="9670"/>
                        <a:pt x="21600" y="21600"/>
                      </a:cubicBezTo>
                    </a:path>
                    <a:path w="21600" h="21600" stroke="0">
                      <a:moveTo>
                        <a:pt x="-1" y="0"/>
                      </a:moveTo>
                      <a:cubicBezTo>
                        <a:pt x="11929" y="0"/>
                        <a:pt x="21600" y="9670"/>
                        <a:pt x="21600" y="21600"/>
                      </a:cubicBezTo>
                      <a:lnTo>
                        <a:pt x="0" y="21600"/>
                      </a:lnTo>
                      <a:close/>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6161" name="Text Box 17"/>
                <p:cNvSpPr txBox="1"/>
                <p:nvPr/>
              </p:nvSpPr>
              <p:spPr>
                <a:xfrm>
                  <a:off x="6128" y="6516"/>
                  <a:ext cx="321" cy="375"/>
                </a:xfrm>
                <a:prstGeom prst="rect">
                  <a:avLst/>
                </a:prstGeom>
                <a:noFill/>
                <a:ln w="9525">
                  <a:noFill/>
                </a:ln>
              </p:spPr>
              <p:txBody>
                <a:bodyPr/>
                <a:p>
                  <a:pPr algn="just"/>
                  <a:r>
                    <a:rPr lang="en-US" altLang="zh-CN" sz="2000" dirty="0">
                      <a:latin typeface="Calibri" panose="020F0502020204030204" pitchFamily="34" charset="0"/>
                    </a:rPr>
                    <a:t>M</a:t>
                  </a:r>
                  <a:endParaRPr lang="zh-CN" altLang="zh-CN" sz="2000" dirty="0">
                    <a:latin typeface="Arial" panose="020B0604020202020204" pitchFamily="34" charset="0"/>
                  </a:endParaRPr>
                </a:p>
              </p:txBody>
            </p:sp>
            <p:cxnSp>
              <p:nvCxnSpPr>
                <p:cNvPr id="6162" name="AutoShape 18"/>
                <p:cNvCxnSpPr/>
                <p:nvPr/>
              </p:nvCxnSpPr>
              <p:spPr>
                <a:xfrm rot="5400000" flipH="1" flipV="1">
                  <a:off x="6185" y="6076"/>
                  <a:ext cx="975" cy="320"/>
                </a:xfrm>
                <a:prstGeom prst="straightConnector1">
                  <a:avLst/>
                </a:prstGeom>
                <a:ln w="9525" cap="flat" cmpd="sng">
                  <a:solidFill>
                    <a:srgbClr val="000000"/>
                  </a:solidFill>
                  <a:prstDash val="dash"/>
                  <a:headEnd type="none" w="med" len="med"/>
                  <a:tailEnd type="triangle" w="med" len="med"/>
                </a:ln>
              </p:spPr>
            </p:cxn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539750" y="1263650"/>
            <a:ext cx="11339513" cy="4057650"/>
          </a:xfrm>
          <a:prstGeom prst="rect">
            <a:avLst/>
          </a:prstGeom>
          <a:noFill/>
        </p:spPr>
        <p:txBody>
          <a:bodyPr lIns="0" tIns="0" rIns="0" bIns="0">
            <a:spAutoFit/>
          </a:bodyPr>
          <a:lstStyle/>
          <a:p>
            <a:pPr marR="0" defTabSz="914400" eaLnBrk="0" fontAlgn="auto" latinLnBrk="1" hangingPunct="0">
              <a:lnSpc>
                <a:spcPct val="150000"/>
              </a:lnSpc>
              <a:spcBef>
                <a:spcPts val="0"/>
              </a:spcBef>
              <a:spcAft>
                <a:spcPts val="0"/>
              </a:spcAft>
              <a:buClrTx/>
              <a:buSzTx/>
              <a:buFontTx/>
              <a:defRPr/>
            </a:pPr>
            <a:r>
              <a:rPr kumimoji="0" lang="zh-CN" altLang="en-US" sz="2805" b="1" kern="0" cap="none" spc="0" normalizeH="0" baseline="0" noProof="0" dirty="0">
                <a:solidFill>
                  <a:srgbClr val="FF0000"/>
                </a:solidFill>
                <a:latin typeface="Times New Roman" panose="02020603050405020304" pitchFamily="65" charset="-122"/>
                <a:ea typeface="宋体" panose="02010600030101010101" pitchFamily="2" charset="-122"/>
                <a:cs typeface="+mn-cs"/>
              </a:rPr>
              <a:t>易错警示</a:t>
            </a:r>
            <a:endParaRPr kumimoji="0" lang="zh-CN" altLang="en-US" b="1" kern="1200" cap="none" spc="0" normalizeH="0" baseline="0" noProof="0" dirty="0">
              <a:solidFill>
                <a:srgbClr val="FF0000"/>
              </a:solidFill>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估算天体质量和密度时应注意的问题</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(1)利用万有引力提供天体做圆周运动的向心力估算天体质量时,估算</a:t>
            </a:r>
            <a:br>
              <a:rPr kumimoji="0" kern="1200" cap="none" spc="0" normalizeH="0" baseline="0" noProof="0" dirty="0">
                <a:latin typeface="+mn-lt"/>
                <a:ea typeface="+mn-ea"/>
                <a:cs typeface="+mn-cs"/>
              </a:rPr>
            </a:b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的只是中心天体的质量,并非环绕天体的质量。</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(2)区别天体半径</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和卫星轨道半径</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,只有在天体表面附近的卫星才有</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br>
              <a:rPr kumimoji="0" kern="1200" cap="none" spc="0" normalizeH="0" baseline="0" noProof="0" dirty="0">
                <a:latin typeface="+mn-lt"/>
                <a:ea typeface="+mn-ea"/>
                <a:cs typeface="+mn-cs"/>
              </a:rPr>
            </a:br>
            <a:r>
              <a:rPr kumimoji="0" lang="zh-CN" altLang="en-US" sz="2805" kern="0" cap="none" spc="0" normalizeH="0" baseline="0" noProof="0" dirty="0">
                <a:solidFill>
                  <a:srgbClr val="000000"/>
                </a:solidFill>
                <a:latin typeface="黑体" panose="02010609060101010101" pitchFamily="49" charset="-122"/>
                <a:ea typeface="宋体" panose="02010600030101010101" pitchFamily="2" charset="-122"/>
                <a:cs typeface="+mn-cs"/>
              </a:rPr>
              <a:t>≈</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;计算天体密度时,</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V</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3555" kern="0" cap="none" spc="-1678"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π</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115" kern="0" cap="none" spc="0" normalizeH="0" baseline="59000" noProof="0" dirty="0">
                <a:solidFill>
                  <a:srgbClr val="000000"/>
                </a:solidFill>
                <a:latin typeface="Times New Roman" panose="02020603050405020304" pitchFamily="65" charset="-122"/>
                <a:ea typeface="宋体" panose="02010600030101010101" pitchFamily="2" charset="-122"/>
                <a:cs typeface="+mn-cs"/>
              </a:rPr>
              <a:t>3</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中的</a:t>
            </a:r>
            <a:r>
              <a:rPr kumimoji="0" lang="zh-CN" altLang="en-US" sz="2805"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只能是中心天体的半径。</a:t>
            </a:r>
            <a:endParaRPr kumimoji="0" lang="zh-CN" altLang="en-US" kern="1200" cap="none" spc="0" normalizeH="0" baseline="0" noProof="0" dirty="0">
              <a:latin typeface="+mn-lt"/>
              <a:ea typeface="+mn-ea"/>
              <a:cs typeface="+mn-cs"/>
            </a:endParaRPr>
          </a:p>
        </p:txBody>
      </p:sp>
      <p:graphicFrame>
        <p:nvGraphicFramePr>
          <p:cNvPr id="7170" name="Object 2"/>
          <p:cNvGraphicFramePr/>
          <p:nvPr/>
        </p:nvGraphicFramePr>
        <p:xfrm>
          <a:off x="4221163" y="4611688"/>
          <a:ext cx="238125" cy="752475"/>
        </p:xfrm>
        <a:graphic>
          <a:graphicData uri="http://schemas.openxmlformats.org/presentationml/2006/ole">
            <mc:AlternateContent xmlns:mc="http://schemas.openxmlformats.org/markup-compatibility/2006">
              <mc:Choice xmlns:v="urn:schemas-microsoft-com:vml" Requires="v">
                <p:oleObj spid="_x0000_s3107" name="" r:id="rId1" imgW="240030" imgH="742950" progId="">
                  <p:embed/>
                </p:oleObj>
              </mc:Choice>
              <mc:Fallback>
                <p:oleObj name="" r:id="rId1" imgW="240030" imgH="742950" progId="">
                  <p:embed/>
                  <p:pic>
                    <p:nvPicPr>
                      <p:cNvPr id="0" name="图片 3106"/>
                      <p:cNvPicPr/>
                      <p:nvPr/>
                    </p:nvPicPr>
                    <p:blipFill>
                      <a:blip r:embed="rId2"/>
                      <a:stretch>
                        <a:fillRect/>
                      </a:stretch>
                    </p:blipFill>
                    <p:spPr>
                      <a:xfrm>
                        <a:off x="4221163" y="4611688"/>
                        <a:ext cx="238125" cy="752475"/>
                      </a:xfrm>
                      <a:prstGeom prst="rect">
                        <a:avLst/>
                      </a:prstGeom>
                      <a:noFill/>
                      <a:ln w="38100">
                        <a:noFill/>
                        <a:miter/>
                      </a:ln>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17410" name="Picture 2" descr="C:\Users\user\Desktop\万有引力\NewsMedia_11323.jpg"/>
          <p:cNvPicPr>
            <a:picLocks noChangeAspect="1"/>
          </p:cNvPicPr>
          <p:nvPr/>
        </p:nvPicPr>
        <p:blipFill>
          <a:blip r:embed="rId1"/>
          <a:stretch>
            <a:fillRect/>
          </a:stretch>
        </p:blipFill>
        <p:spPr>
          <a:xfrm>
            <a:off x="-33337" y="-31750"/>
            <a:ext cx="12209462" cy="6888163"/>
          </a:xfrm>
          <a:prstGeom prst="rect">
            <a:avLst/>
          </a:prstGeom>
          <a:noFill/>
          <a:ln w="9525">
            <a:noFill/>
          </a:ln>
        </p:spPr>
      </p:pic>
      <p:grpSp>
        <p:nvGrpSpPr>
          <p:cNvPr id="17411" name="Group 12"/>
          <p:cNvGrpSpPr/>
          <p:nvPr/>
        </p:nvGrpSpPr>
        <p:grpSpPr>
          <a:xfrm>
            <a:off x="403225" y="180975"/>
            <a:ext cx="3459163" cy="644525"/>
            <a:chOff x="0" y="-16"/>
            <a:chExt cx="2189" cy="515"/>
          </a:xfrm>
        </p:grpSpPr>
        <p:sp>
          <p:nvSpPr>
            <p:cNvPr id="17414" name="Rectangle 13"/>
            <p:cNvSpPr/>
            <p:nvPr/>
          </p:nvSpPr>
          <p:spPr>
            <a:xfrm>
              <a:off x="0" y="0"/>
              <a:ext cx="1790" cy="482"/>
            </a:xfrm>
            <a:prstGeom prst="rect">
              <a:avLst/>
            </a:prstGeom>
            <a:solidFill>
              <a:srgbClr val="FFFFBD"/>
            </a:solidFill>
            <a:ln w="25400" cap="flat" cmpd="sng">
              <a:solidFill>
                <a:srgbClr val="0000CC"/>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3316" name="Text Box 14"/>
            <p:cNvSpPr txBox="1"/>
            <p:nvPr/>
          </p:nvSpPr>
          <p:spPr>
            <a:xfrm>
              <a:off x="102" y="-16"/>
              <a:ext cx="2087" cy="515"/>
            </a:xfrm>
            <a:prstGeom prst="rect">
              <a:avLst/>
            </a:prstGeom>
            <a:noFill/>
            <a:ln w="9525">
              <a:noFill/>
            </a:ln>
          </p:spPr>
          <p:txBody>
            <a:bodyPr>
              <a:spAutoFit/>
            </a:bodyPr>
            <a:lstStyle/>
            <a:p>
              <a:pPr marR="0" defTabSz="914400" fontAlgn="auto">
                <a:spcBef>
                  <a:spcPct val="50000"/>
                </a:spcBef>
                <a:spcAft>
                  <a:spcPts val="0"/>
                </a:spcAft>
                <a:buClrTx/>
                <a:buSzTx/>
                <a:buFontTx/>
                <a:defRPr/>
              </a:pPr>
              <a:r>
                <a:rPr kumimoji="0" lang="zh-CN" altLang="en-US" sz="3600" b="1" kern="1200" cap="none" spc="0" normalizeH="0" baseline="0" noProof="0" dirty="0">
                  <a:solidFill>
                    <a:srgbClr val="0000CC"/>
                  </a:solidFill>
                  <a:latin typeface="+mn-ea"/>
                  <a:ea typeface="+mn-ea"/>
                  <a:cs typeface="+mn-cs"/>
                </a:rPr>
                <a:t>登月示意图</a:t>
              </a:r>
              <a:endParaRPr kumimoji="0" lang="zh-CN" altLang="en-US" sz="3600" b="1" kern="1200" cap="none" spc="0" normalizeH="0" baseline="0" noProof="0" dirty="0">
                <a:solidFill>
                  <a:srgbClr val="0000CC"/>
                </a:solidFill>
                <a:latin typeface="+mn-ea"/>
                <a:ea typeface="+mn-ea"/>
                <a:cs typeface="+mn-cs"/>
              </a:endParaRPr>
            </a:p>
          </p:txBody>
        </p:sp>
      </p:grpSp>
      <p:graphicFrame>
        <p:nvGraphicFramePr>
          <p:cNvPr id="3" name="图示 2"/>
          <p:cNvGraphicFramePr/>
          <p:nvPr/>
        </p:nvGraphicFramePr>
        <p:xfrm>
          <a:off x="5065705" y="919939"/>
          <a:ext cx="3869499" cy="29775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文本框 1"/>
          <p:cNvSpPr txBox="1"/>
          <p:nvPr/>
        </p:nvSpPr>
        <p:spPr>
          <a:xfrm>
            <a:off x="3655931" y="294524"/>
            <a:ext cx="3518155" cy="461287"/>
          </a:xfrm>
          <a:prstGeom prst="rect">
            <a:avLst/>
          </a:prstGeom>
          <a:noFill/>
        </p:spPr>
        <p:txBody>
          <a:bodyPr wrap="none" lIns="91065" tIns="45533" rIns="91065" bIns="45533">
            <a:spAutoFit/>
          </a:bodyPr>
          <a:lstStyle/>
          <a:p>
            <a:pPr marR="0" defTabSz="914400" fontAlgn="auto">
              <a:spcBef>
                <a:spcPts val="0"/>
              </a:spcBef>
              <a:spcAft>
                <a:spcPts val="0"/>
              </a:spcAft>
              <a:buClrTx/>
              <a:buSzTx/>
              <a:buFontTx/>
              <a:defRPr/>
            </a:pPr>
            <a:r>
              <a:rPr kumimoji="0" lang="en-US" altLang="zh-CN" sz="2400" kern="1200" cap="none" spc="0" normalizeH="0" baseline="0" noProof="0" dirty="0">
                <a:ln w="9525">
                  <a:solidFill>
                    <a:schemeClr val="bg1"/>
                  </a:solidFill>
                  <a:prstDash val="solid"/>
                </a:ln>
                <a:solidFill>
                  <a:srgbClr val="FFFF00"/>
                </a:solidFill>
                <a:effectLst>
                  <a:outerShdw blurRad="12700" dist="38100" dir="2700000" algn="tl" rotWithShape="0">
                    <a:schemeClr val="accent5">
                      <a:lumMod val="60000"/>
                      <a:lumOff val="40000"/>
                    </a:schemeClr>
                  </a:outerShdw>
                </a:effectLst>
                <a:latin typeface="+mn-lt"/>
                <a:ea typeface="+mn-ea"/>
                <a:cs typeface="+mn-cs"/>
              </a:rPr>
              <a:t>“</a:t>
            </a:r>
            <a:r>
              <a:rPr kumimoji="0" lang="zh-CN" altLang="en-US" sz="2400" kern="1200" cap="none" spc="0" normalizeH="0" baseline="0" noProof="0" dirty="0">
                <a:ln w="9525">
                  <a:solidFill>
                    <a:schemeClr val="bg1"/>
                  </a:solidFill>
                  <a:prstDash val="solid"/>
                </a:ln>
                <a:solidFill>
                  <a:srgbClr val="FFFF00"/>
                </a:solidFill>
                <a:effectLst>
                  <a:outerShdw blurRad="12700" dist="38100" dir="2700000" algn="tl" rotWithShape="0">
                    <a:schemeClr val="accent5">
                      <a:lumMod val="60000"/>
                      <a:lumOff val="40000"/>
                    </a:schemeClr>
                  </a:outerShdw>
                </a:effectLst>
                <a:latin typeface="+mn-lt"/>
                <a:ea typeface="+mn-ea"/>
                <a:cs typeface="+mn-cs"/>
              </a:rPr>
              <a:t>嫦娥四号</a:t>
            </a:r>
            <a:r>
              <a:rPr kumimoji="0" lang="en-US" altLang="zh-CN" sz="2400" kern="1200" cap="none" spc="0" normalizeH="0" baseline="0" noProof="0" dirty="0">
                <a:ln w="9525">
                  <a:solidFill>
                    <a:schemeClr val="bg1"/>
                  </a:solidFill>
                  <a:prstDash val="solid"/>
                </a:ln>
                <a:solidFill>
                  <a:srgbClr val="FFFF00"/>
                </a:solidFill>
                <a:effectLst>
                  <a:outerShdw blurRad="12700" dist="38100" dir="2700000" algn="tl" rotWithShape="0">
                    <a:schemeClr val="accent5">
                      <a:lumMod val="60000"/>
                      <a:lumOff val="40000"/>
                    </a:schemeClr>
                  </a:outerShdw>
                </a:effectLst>
                <a:latin typeface="+mn-lt"/>
                <a:ea typeface="+mn-ea"/>
                <a:cs typeface="+mn-cs"/>
              </a:rPr>
              <a:t>”</a:t>
            </a:r>
            <a:r>
              <a:rPr kumimoji="0" lang="zh-CN" altLang="en-US" sz="2400" kern="1200" cap="none" spc="0" normalizeH="0" baseline="0" noProof="0" dirty="0">
                <a:ln w="9525">
                  <a:solidFill>
                    <a:schemeClr val="bg1"/>
                  </a:solidFill>
                  <a:prstDash val="solid"/>
                </a:ln>
                <a:solidFill>
                  <a:srgbClr val="FFFF00"/>
                </a:solidFill>
                <a:effectLst>
                  <a:outerShdw blurRad="12700" dist="38100" dir="2700000" algn="tl" rotWithShape="0">
                    <a:schemeClr val="accent5">
                      <a:lumMod val="60000"/>
                      <a:lumOff val="40000"/>
                    </a:schemeClr>
                  </a:outerShdw>
                </a:effectLst>
                <a:latin typeface="+mn-lt"/>
                <a:ea typeface="+mn-ea"/>
                <a:cs typeface="+mn-cs"/>
              </a:rPr>
              <a:t>月球背面着陆</a:t>
            </a:r>
            <a:endParaRPr kumimoji="0" lang="zh-CN" altLang="en-US" sz="2400" kern="1200" cap="none" spc="0" normalizeH="0" baseline="0" noProof="0" dirty="0">
              <a:ln w="9525">
                <a:solidFill>
                  <a:schemeClr val="bg1"/>
                </a:solidFill>
                <a:prstDash val="solid"/>
              </a:ln>
              <a:solidFill>
                <a:srgbClr val="FFFF00"/>
              </a:solidFill>
              <a:effectLst>
                <a:outerShdw blurRad="12700" dist="38100" dir="2700000" algn="tl" rotWithShape="0">
                  <a:schemeClr val="accent5">
                    <a:lumMod val="60000"/>
                    <a:lumOff val="40000"/>
                  </a:schemeClr>
                </a:outerShdw>
              </a:effectLst>
              <a:latin typeface="+mn-lt"/>
              <a:ea typeface="+mn-ea"/>
              <a:cs typeface="+mn-cs"/>
            </a:endParaRPr>
          </a:p>
        </p:txBody>
      </p:sp>
    </p:spTree>
    <p:custDataLst>
      <p:tags r:id="rId7"/>
    </p:custData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4" name="TextBox 2"/>
          <p:cNvSpPr txBox="1"/>
          <p:nvPr/>
        </p:nvSpPr>
        <p:spPr>
          <a:xfrm>
            <a:off x="4508500" y="971550"/>
            <a:ext cx="2986088" cy="554038"/>
          </a:xfrm>
          <a:prstGeom prst="rect">
            <a:avLst/>
          </a:prstGeom>
          <a:noFill/>
          <a:ln w="9525">
            <a:noFill/>
          </a:ln>
        </p:spPr>
        <p:txBody>
          <a:bodyPr>
            <a:spAutoFit/>
          </a:bodyPr>
          <a:p>
            <a:pPr algn="ctr"/>
            <a:r>
              <a:rPr lang="zh-CN" altLang="en-US" sz="3000" b="1" dirty="0">
                <a:latin typeface="黑体" panose="02010609060101010101" pitchFamily="49" charset="-122"/>
                <a:ea typeface="黑体" panose="02010609060101010101" pitchFamily="49" charset="-122"/>
              </a:rPr>
              <a:t>基础自测 </a:t>
            </a:r>
            <a:r>
              <a:rPr lang="en-US" altLang="zh-CN" sz="3000" b="1" dirty="0">
                <a:latin typeface="黑体" panose="02010609060101010101" pitchFamily="49" charset="-122"/>
                <a:ea typeface="黑体" panose="02010609060101010101" pitchFamily="49" charset="-122"/>
              </a:rPr>
              <a:t>1</a:t>
            </a:r>
            <a:endParaRPr lang="zh-CN" altLang="en-US" sz="3000" b="1" dirty="0">
              <a:latin typeface="黑体" panose="02010609060101010101" pitchFamily="49" charset="-122"/>
              <a:ea typeface="黑体" panose="02010609060101010101" pitchFamily="49" charset="-122"/>
            </a:endParaRPr>
          </a:p>
        </p:txBody>
      </p:sp>
      <p:sp>
        <p:nvSpPr>
          <p:cNvPr id="5" name="TextBox 2"/>
          <p:cNvSpPr txBox="1"/>
          <p:nvPr/>
        </p:nvSpPr>
        <p:spPr>
          <a:xfrm>
            <a:off x="541338" y="1576388"/>
            <a:ext cx="11366500" cy="4443413"/>
          </a:xfrm>
          <a:prstGeom prst="rect">
            <a:avLst/>
          </a:prstGeom>
          <a:noFill/>
        </p:spPr>
        <p:txBody>
          <a:bodyPr lIns="0" tIns="0" rIns="0" bIns="0">
            <a:spAutoFit/>
          </a:bodyPr>
          <a:lstStyle/>
          <a:p>
            <a:pPr marR="0" defTabSz="914400" eaLnBrk="0" fontAlgn="auto" latinLnBrk="1" hangingPunct="0">
              <a:lnSpc>
                <a:spcPct val="150000"/>
              </a:lnSpc>
              <a:spcBef>
                <a:spcPts val="0"/>
              </a:spcBef>
              <a:spcAft>
                <a:spcPts val="0"/>
              </a:spcAft>
              <a:buClrTx/>
              <a:buSzTx/>
              <a:buFontTx/>
              <a:defRPr/>
            </a:pPr>
            <a:r>
              <a:rPr kumimoji="0" lang="zh-CN" altLang="en-US" sz="2800" b="1" kern="0" cap="none" spc="0" normalizeH="0" baseline="0" noProof="0" dirty="0">
                <a:solidFill>
                  <a:srgbClr val="000000"/>
                </a:solidFill>
                <a:latin typeface="Times New Roman" panose="02020603050405020304" pitchFamily="65" charset="-122"/>
                <a:ea typeface="宋体" panose="02010600030101010101" pitchFamily="2" charset="-122"/>
                <a:cs typeface="+mn-cs"/>
              </a:rPr>
              <a:t>1.</a:t>
            </a: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火星和木星沿各自的椭圆轨道绕太阳运行,根据开普勒行星运动定律可知</a:t>
            </a:r>
            <a:r>
              <a:rPr kumimoji="0" lang="zh-CN" altLang="en-US" sz="2800" kern="0" cap="none" spc="215"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2800" kern="0" cap="none" spc="0" normalizeH="0" baseline="0" noProof="0">
                <a:solidFill>
                  <a:srgbClr val="000000"/>
                </a:solidFill>
                <a:latin typeface="Times New Roman" panose="02020603050405020304" pitchFamily="65" charset="-122"/>
                <a:ea typeface="宋体" panose="02010600030101010101" pitchFamily="2" charset="-122"/>
                <a:cs typeface="+mn-cs"/>
              </a:rPr>
              <a:t>　</a:t>
            </a:r>
            <a:r>
              <a:rPr kumimoji="0" lang="zh-CN" altLang="en-US" sz="2800" kern="0" cap="none" spc="0" normalizeH="0" baseline="0" noProof="0">
                <a:solidFill>
                  <a:srgbClr val="FF0000"/>
                </a:solidFill>
                <a:latin typeface="Times New Roman" panose="02020603050405020304" pitchFamily="65" charset="-122"/>
                <a:ea typeface="宋体" panose="02010600030101010101" pitchFamily="2" charset="-122"/>
                <a:cs typeface="+mn-cs"/>
              </a:rPr>
              <a:t> C </a:t>
            </a: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　)</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A.太阳位于木星运行轨道的中心</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B.火星和木星绕太阳运行速度的大小始终相等</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C.火星与木星公转周期之比的平方等于它们轨道半长轴之比的立方</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rPr>
              <a:t>D.相同时间内,火星与太阳连线扫过的面积等于木星与太阳连线扫过的面积</a:t>
            </a:r>
            <a:endParaRPr kumimoji="0" lang="zh-CN" altLang="en-US" sz="2800" kern="0" cap="none" spc="0" normalizeH="0" baseline="0" noProof="0" dirty="0">
              <a:solidFill>
                <a:srgbClr val="000000"/>
              </a:solidFill>
              <a:latin typeface="Times New Roman" panose="02020603050405020304" pitchFamily="65" charset="-122"/>
              <a:ea typeface="宋体" panose="02010600030101010101" pitchFamily="2" charset="-122"/>
              <a:cs typeface="+mn-cs"/>
            </a:endParaRPr>
          </a:p>
        </p:txBody>
      </p:sp>
      <p:sp>
        <p:nvSpPr>
          <p:cNvPr id="7" name="矩形 6"/>
          <p:cNvSpPr/>
          <p:nvPr/>
        </p:nvSpPr>
        <p:spPr>
          <a:xfrm>
            <a:off x="1673225" y="2384425"/>
            <a:ext cx="504825" cy="460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0" y="0"/>
            <a:ext cx="11339513" cy="1312863"/>
          </a:xfrm>
          <a:prstGeom prst="rect">
            <a:avLst/>
          </a:prstGeom>
          <a:noFill/>
        </p:spPr>
        <p:txBody>
          <a:bodyPr lIns="0" tIns="0" rIns="0" bIns="0">
            <a:spAutoFit/>
          </a:bodyPr>
          <a:lstStyle/>
          <a:p>
            <a:pPr marR="0" algn="ctr" defTabSz="914400" eaLnBrk="0" fontAlgn="auto" latinLnBrk="1" hangingPunct="0">
              <a:lnSpc>
                <a:spcPct val="150000"/>
              </a:lnSpc>
              <a:spcBef>
                <a:spcPts val="0"/>
              </a:spcBef>
              <a:spcAft>
                <a:spcPts val="0"/>
              </a:spcAft>
              <a:buClrTx/>
              <a:buSzTx/>
              <a:buFontTx/>
              <a:defRPr/>
            </a:pPr>
            <a:r>
              <a:rPr kumimoji="0" lang="zh-CN" altLang="en-US" sz="3000" b="1" kern="0" cap="none" spc="0" normalizeH="0" baseline="0" noProof="0" dirty="0">
                <a:solidFill>
                  <a:srgbClr val="000000"/>
                </a:solidFill>
                <a:latin typeface="黑体" panose="02010609060101010101" pitchFamily="49" charset="-122"/>
                <a:ea typeface="黑体" panose="02010609060101010101" pitchFamily="49" charset="-122"/>
                <a:cs typeface="+mn-cs"/>
              </a:rPr>
              <a:t>考点一　开普勒行星运动定律</a:t>
            </a:r>
            <a:endParaRPr kumimoji="0" lang="zh-CN" altLang="en-US" sz="3000" b="1" kern="1200" cap="none" spc="0" normalizeH="0" baseline="0" noProof="0" dirty="0">
              <a:latin typeface="黑体" panose="02010609060101010101" pitchFamily="49" charset="-122"/>
              <a:ea typeface="黑体" panose="02010609060101010101" pitchFamily="49" charset="-122"/>
              <a:cs typeface="+mn-cs"/>
            </a:endParaRPr>
          </a:p>
          <a:p>
            <a:pPr marR="0" algn="ctr" defTabSz="914400" eaLnBrk="0" fontAlgn="auto" latinLnBrk="1" hangingPunct="0">
              <a:lnSpc>
                <a:spcPct val="150000"/>
              </a:lnSpc>
              <a:spcBef>
                <a:spcPts val="0"/>
              </a:spcBef>
              <a:spcAft>
                <a:spcPts val="0"/>
              </a:spcAft>
              <a:buClrTx/>
              <a:buSzTx/>
              <a:buFontTx/>
              <a:defRPr/>
            </a:pPr>
            <a:endParaRPr kumimoji="0" lang="zh-CN" altLang="en-US" sz="3000" b="1" kern="1200" cap="none" spc="0" normalizeH="0" baseline="0" noProof="0" dirty="0">
              <a:latin typeface="黑体" panose="02010609060101010101" pitchFamily="49" charset="-122"/>
              <a:ea typeface="黑体" panose="02010609060101010101" pitchFamily="49" charset="-122"/>
              <a:cs typeface="+mn-cs"/>
            </a:endParaRPr>
          </a:p>
        </p:txBody>
      </p:sp>
      <p:sp>
        <p:nvSpPr>
          <p:cNvPr id="3" name="TextBox 2"/>
          <p:cNvSpPr txBox="1"/>
          <p:nvPr/>
        </p:nvSpPr>
        <p:spPr>
          <a:xfrm>
            <a:off x="922338" y="6192838"/>
            <a:ext cx="11339513" cy="573088"/>
          </a:xfrm>
          <a:prstGeom prst="rect">
            <a:avLst/>
          </a:prstGeom>
          <a:noFill/>
        </p:spPr>
        <p:txBody>
          <a:bodyPr lIns="0" tIns="0" rIns="0" bIns="0">
            <a:spAutoFit/>
          </a:bodyPr>
          <a:lstStyle/>
          <a:p>
            <a:pPr marR="0" defTabSz="914400" eaLnBrk="0" fontAlgn="auto" latinLnBrk="1" hangingPunct="0">
              <a:lnSpc>
                <a:spcPct val="150000"/>
              </a:lnSpc>
              <a:spcBef>
                <a:spcPts val="0"/>
              </a:spcBef>
              <a:spcAft>
                <a:spcPts val="0"/>
              </a:spcAft>
              <a:buClrTx/>
              <a:buSzTx/>
              <a:buFontTx/>
              <a:defRPr/>
            </a:pPr>
            <a:r>
              <a:rPr kumimoji="0" lang="zh-CN" altLang="en-US"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行星绕太阳的运动通常按圆轨道处理</a:t>
            </a:r>
            <a:r>
              <a:rPr kumimoji="0" lang="en-US" altLang="zh-CN"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zh-CN" altLang="en-US"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做匀速圆周运动。</a:t>
            </a:r>
            <a:endParaRPr kumimoji="0" lang="zh-CN" altLang="en-US" b="1" kern="1200" cap="none" spc="0" normalizeH="0" baseline="0" noProof="0" dirty="0">
              <a:latin typeface="+mn-lt"/>
              <a:ea typeface="+mn-ea"/>
              <a:cs typeface="+mn-cs"/>
            </a:endParaRPr>
          </a:p>
        </p:txBody>
      </p:sp>
      <p:graphicFrame>
        <p:nvGraphicFramePr>
          <p:cNvPr id="10" name="表格 9"/>
          <p:cNvGraphicFramePr>
            <a:graphicFrameLocks noGrp="1"/>
          </p:cNvGraphicFramePr>
          <p:nvPr/>
        </p:nvGraphicFramePr>
        <p:xfrm>
          <a:off x="922338" y="919163"/>
          <a:ext cx="10644262" cy="5283200"/>
        </p:xfrm>
        <a:graphic>
          <a:graphicData uri="http://schemas.openxmlformats.org/drawingml/2006/table">
            <a:tbl>
              <a:tblPr/>
              <a:tblGrid>
                <a:gridCol w="2144796"/>
                <a:gridCol w="4979216"/>
                <a:gridCol w="3520250"/>
              </a:tblGrid>
              <a:tr h="428628">
                <a:tc>
                  <a:txBody>
                    <a:bodyPr/>
                    <a:lstStyle/>
                    <a:p>
                      <a:pPr algn="ctr">
                        <a:lnSpc>
                          <a:spcPct val="150000"/>
                        </a:lnSpc>
                        <a:spcAft>
                          <a:spcPts val="0"/>
                        </a:spcAft>
                        <a:tabLst>
                          <a:tab pos="2070735" algn="l"/>
                        </a:tabLst>
                      </a:pPr>
                      <a:r>
                        <a:rPr lang="zh-CN" sz="2400" kern="100" dirty="0">
                          <a:latin typeface="Times New Roman" panose="02020603050405020304"/>
                          <a:ea typeface="宋体" panose="02010600030101010101" pitchFamily="2" charset="-122"/>
                          <a:cs typeface="Times New Roman" panose="02020603050405020304"/>
                        </a:rPr>
                        <a:t>定律</a:t>
                      </a:r>
                      <a:endParaRPr lang="zh-CN" sz="2400" kern="100" dirty="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070735" algn="l"/>
                        </a:tabLst>
                      </a:pPr>
                      <a:r>
                        <a:rPr lang="zh-CN" sz="2400" kern="100" dirty="0">
                          <a:latin typeface="Times New Roman" panose="02020603050405020304"/>
                          <a:ea typeface="宋体" panose="02010600030101010101" pitchFamily="2" charset="-122"/>
                          <a:cs typeface="Times New Roman" panose="02020603050405020304"/>
                        </a:rPr>
                        <a:t>内容</a:t>
                      </a:r>
                      <a:endParaRPr lang="zh-CN" sz="2400" kern="100" dirty="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070735" algn="l"/>
                        </a:tabLst>
                      </a:pPr>
                      <a:r>
                        <a:rPr lang="zh-CN" sz="2400" kern="100">
                          <a:latin typeface="Times New Roman" panose="02020603050405020304"/>
                          <a:ea typeface="宋体" panose="02010600030101010101" pitchFamily="2" charset="-122"/>
                          <a:cs typeface="Times New Roman" panose="02020603050405020304"/>
                        </a:rPr>
                        <a:t>图示或公式</a:t>
                      </a:r>
                      <a:endParaRPr lang="zh-CN" sz="2400" kern="10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7310">
                <a:tc>
                  <a:txBody>
                    <a:bodyPr/>
                    <a:lstStyle/>
                    <a:p>
                      <a:pPr algn="just">
                        <a:lnSpc>
                          <a:spcPct val="150000"/>
                        </a:lnSpc>
                        <a:spcAft>
                          <a:spcPts val="0"/>
                        </a:spcAft>
                        <a:tabLst>
                          <a:tab pos="2070735" algn="l"/>
                        </a:tabLst>
                      </a:pPr>
                      <a:r>
                        <a:rPr lang="zh-CN" sz="2400" kern="100" dirty="0">
                          <a:latin typeface="Times New Roman" panose="02020603050405020304"/>
                          <a:ea typeface="宋体" panose="02010600030101010101" pitchFamily="2" charset="-122"/>
                          <a:cs typeface="Times New Roman" panose="02020603050405020304"/>
                        </a:rPr>
                        <a:t>开普勒第一定律</a:t>
                      </a:r>
                      <a:r>
                        <a:rPr lang="en-US" sz="2400" kern="100" dirty="0">
                          <a:latin typeface="Times New Roman" panose="02020603050405020304"/>
                          <a:ea typeface="宋体" panose="02010600030101010101" pitchFamily="2" charset="-122"/>
                          <a:cs typeface="Courier New" panose="02070309020205020404"/>
                        </a:rPr>
                        <a:t>(</a:t>
                      </a:r>
                      <a:r>
                        <a:rPr lang="zh-CN" sz="2400" kern="100" dirty="0">
                          <a:latin typeface="Times New Roman" panose="02020603050405020304"/>
                          <a:ea typeface="宋体" panose="02010600030101010101" pitchFamily="2" charset="-122"/>
                          <a:cs typeface="Times New Roman" panose="02020603050405020304"/>
                        </a:rPr>
                        <a:t>轨道定律</a:t>
                      </a:r>
                      <a:r>
                        <a:rPr lang="en-US" sz="2400" kern="100" dirty="0">
                          <a:latin typeface="Times New Roman" panose="02020603050405020304"/>
                          <a:ea typeface="宋体" panose="02010600030101010101" pitchFamily="2" charset="-122"/>
                          <a:cs typeface="Courier New" panose="02070309020205020404"/>
                        </a:rPr>
                        <a:t>)</a:t>
                      </a:r>
                      <a:endParaRPr lang="zh-CN" sz="2400" kern="100" dirty="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2070735" algn="l"/>
                        </a:tabLst>
                      </a:pPr>
                      <a:r>
                        <a:rPr lang="zh-CN" sz="2400" kern="100" dirty="0">
                          <a:latin typeface="Times New Roman" panose="02020603050405020304"/>
                          <a:ea typeface="宋体" panose="02010600030101010101" pitchFamily="2" charset="-122"/>
                          <a:cs typeface="Times New Roman" panose="02020603050405020304"/>
                        </a:rPr>
                        <a:t>所有行星绕太阳运动的轨道都是椭圆，太阳处在椭圆的一个</a:t>
                      </a:r>
                      <a:r>
                        <a:rPr lang="zh-CN" sz="2400" u="none" kern="100" dirty="0">
                          <a:solidFill>
                            <a:srgbClr val="FF0000"/>
                          </a:solidFill>
                          <a:latin typeface="Times New Roman" panose="02020603050405020304"/>
                          <a:ea typeface="宋体" panose="02010600030101010101" pitchFamily="2" charset="-122"/>
                          <a:cs typeface="Times New Roman" panose="02020603050405020304"/>
                        </a:rPr>
                        <a:t>焦点</a:t>
                      </a:r>
                      <a:r>
                        <a:rPr lang="zh-CN" sz="2400" kern="100" dirty="0">
                          <a:latin typeface="Times New Roman" panose="02020603050405020304"/>
                          <a:ea typeface="宋体" panose="02010600030101010101" pitchFamily="2" charset="-122"/>
                          <a:cs typeface="Times New Roman" panose="02020603050405020304"/>
                        </a:rPr>
                        <a:t>上</a:t>
                      </a:r>
                      <a:endParaRPr lang="zh-CN" sz="2400" kern="100" dirty="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070735" algn="l"/>
                        </a:tabLst>
                      </a:pPr>
                      <a:endParaRPr lang="en-US" sz="2400" kern="100">
                        <a:latin typeface="Times New Roman" panose="02020603050405020304"/>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1123">
                <a:tc>
                  <a:txBody>
                    <a:bodyPr/>
                    <a:lstStyle/>
                    <a:p>
                      <a:pPr algn="just">
                        <a:lnSpc>
                          <a:spcPct val="150000"/>
                        </a:lnSpc>
                        <a:spcAft>
                          <a:spcPts val="0"/>
                        </a:spcAft>
                        <a:tabLst>
                          <a:tab pos="2070735" algn="l"/>
                        </a:tabLst>
                      </a:pPr>
                      <a:r>
                        <a:rPr lang="zh-CN" sz="2400" kern="100">
                          <a:latin typeface="Times New Roman" panose="02020603050405020304"/>
                          <a:ea typeface="宋体" panose="02010600030101010101" pitchFamily="2" charset="-122"/>
                          <a:cs typeface="Times New Roman" panose="02020603050405020304"/>
                        </a:rPr>
                        <a:t>开普勒第二定律</a:t>
                      </a:r>
                      <a:r>
                        <a:rPr lang="en-US" sz="2400" kern="100">
                          <a:latin typeface="Times New Roman" panose="02020603050405020304"/>
                          <a:ea typeface="宋体" panose="02010600030101010101" pitchFamily="2" charset="-122"/>
                          <a:cs typeface="Courier New" panose="02070309020205020404"/>
                        </a:rPr>
                        <a:t>(</a:t>
                      </a:r>
                      <a:r>
                        <a:rPr lang="zh-CN" sz="2400" kern="100">
                          <a:latin typeface="Times New Roman" panose="02020603050405020304"/>
                          <a:ea typeface="宋体" panose="02010600030101010101" pitchFamily="2" charset="-122"/>
                          <a:cs typeface="Times New Roman" panose="02020603050405020304"/>
                        </a:rPr>
                        <a:t>面积定律</a:t>
                      </a:r>
                      <a:r>
                        <a:rPr lang="en-US" sz="2400" kern="100">
                          <a:latin typeface="Times New Roman" panose="02020603050405020304"/>
                          <a:ea typeface="宋体" panose="02010600030101010101" pitchFamily="2" charset="-122"/>
                          <a:cs typeface="Courier New" panose="02070309020205020404"/>
                        </a:rPr>
                        <a:t>)</a:t>
                      </a:r>
                      <a:endParaRPr lang="zh-CN" sz="2400" kern="10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2070735" algn="l"/>
                        </a:tabLst>
                      </a:pPr>
                      <a:r>
                        <a:rPr lang="zh-CN" sz="2400" kern="100" dirty="0">
                          <a:latin typeface="Times New Roman" panose="02020603050405020304"/>
                          <a:ea typeface="宋体" panose="02010600030101010101" pitchFamily="2" charset="-122"/>
                          <a:cs typeface="Times New Roman" panose="02020603050405020304"/>
                        </a:rPr>
                        <a:t>对任意一个行星来说，它与太阳的连线在相等的时间内扫过的</a:t>
                      </a:r>
                      <a:r>
                        <a:rPr lang="zh-CN" sz="2400" u="none" kern="100" dirty="0">
                          <a:solidFill>
                            <a:srgbClr val="FF0000"/>
                          </a:solidFill>
                          <a:latin typeface="Times New Roman" panose="02020603050405020304"/>
                          <a:ea typeface="宋体" panose="02010600030101010101" pitchFamily="2" charset="-122"/>
                          <a:cs typeface="Times New Roman" panose="02020603050405020304"/>
                        </a:rPr>
                        <a:t>面积</a:t>
                      </a:r>
                      <a:r>
                        <a:rPr lang="zh-CN" sz="2400" kern="100" dirty="0">
                          <a:latin typeface="Times New Roman" panose="02020603050405020304"/>
                          <a:ea typeface="宋体" panose="02010600030101010101" pitchFamily="2" charset="-122"/>
                          <a:cs typeface="Times New Roman" panose="02020603050405020304"/>
                        </a:rPr>
                        <a:t>相等</a:t>
                      </a:r>
                      <a:endParaRPr lang="zh-CN" sz="2400" kern="100" dirty="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tabLst>
                          <a:tab pos="2070735" algn="l"/>
                        </a:tabLst>
                      </a:pPr>
                      <a:endParaRPr lang="en-US" sz="2400" kern="100" dirty="0">
                        <a:latin typeface="Times New Roman" panose="02020603050405020304"/>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51696">
                <a:tc>
                  <a:txBody>
                    <a:bodyPr/>
                    <a:lstStyle/>
                    <a:p>
                      <a:pPr algn="just">
                        <a:lnSpc>
                          <a:spcPct val="150000"/>
                        </a:lnSpc>
                        <a:spcAft>
                          <a:spcPts val="0"/>
                        </a:spcAft>
                        <a:tabLst>
                          <a:tab pos="2070735" algn="l"/>
                        </a:tabLst>
                      </a:pPr>
                      <a:r>
                        <a:rPr lang="zh-CN" sz="2400" kern="100">
                          <a:latin typeface="Times New Roman" panose="02020603050405020304"/>
                          <a:ea typeface="宋体" panose="02010600030101010101" pitchFamily="2" charset="-122"/>
                          <a:cs typeface="Times New Roman" panose="02020603050405020304"/>
                        </a:rPr>
                        <a:t>开普勒第三定律</a:t>
                      </a:r>
                      <a:r>
                        <a:rPr lang="en-US" sz="2400" kern="100">
                          <a:latin typeface="Times New Roman" panose="02020603050405020304"/>
                          <a:ea typeface="宋体" panose="02010600030101010101" pitchFamily="2" charset="-122"/>
                          <a:cs typeface="Courier New" panose="02070309020205020404"/>
                        </a:rPr>
                        <a:t>(</a:t>
                      </a:r>
                      <a:r>
                        <a:rPr lang="zh-CN" sz="2400" kern="100">
                          <a:latin typeface="Times New Roman" panose="02020603050405020304"/>
                          <a:ea typeface="宋体" panose="02010600030101010101" pitchFamily="2" charset="-122"/>
                          <a:cs typeface="Times New Roman" panose="02020603050405020304"/>
                        </a:rPr>
                        <a:t>周期定律</a:t>
                      </a:r>
                      <a:r>
                        <a:rPr lang="en-US" sz="2400" kern="100">
                          <a:latin typeface="Times New Roman" panose="02020603050405020304"/>
                          <a:ea typeface="宋体" panose="02010600030101010101" pitchFamily="2" charset="-122"/>
                          <a:cs typeface="Courier New" panose="02070309020205020404"/>
                        </a:rPr>
                        <a:t>)</a:t>
                      </a:r>
                      <a:endParaRPr lang="zh-CN" sz="2400" kern="10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just" defTabSz="1216025" rtl="0" eaLnBrk="1" fontAlgn="auto" latinLnBrk="0" hangingPunct="1">
                        <a:lnSpc>
                          <a:spcPct val="150000"/>
                        </a:lnSpc>
                        <a:spcBef>
                          <a:spcPts val="0"/>
                        </a:spcBef>
                        <a:spcAft>
                          <a:spcPts val="0"/>
                        </a:spcAft>
                        <a:buClrTx/>
                        <a:buSzTx/>
                        <a:buFontTx/>
                        <a:buNone/>
                        <a:tabLst>
                          <a:tab pos="2070735" algn="l"/>
                        </a:tabLst>
                        <a:defRPr/>
                      </a:pPr>
                      <a:r>
                        <a:rPr lang="zh-CN" sz="2400" kern="100" dirty="0" smtClean="0">
                          <a:latin typeface="Times New Roman" panose="02020603050405020304"/>
                          <a:ea typeface="宋体" panose="02010600030101010101" pitchFamily="2" charset="-122"/>
                          <a:cs typeface="Times New Roman" panose="02020603050405020304"/>
                        </a:rPr>
                        <a:t>所有行星的轨道的半长轴的三次方跟它的公转周期的二次方的比值都相等</a:t>
                      </a:r>
                      <a:endParaRPr lang="zh-CN" sz="2400" kern="100" dirty="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tabLst>
                          <a:tab pos="2070735" algn="l"/>
                        </a:tabLst>
                      </a:pPr>
                      <a:r>
                        <a:rPr lang="en-US" sz="2400" i="1" kern="100" dirty="0" smtClean="0">
                          <a:latin typeface="Times New Roman" panose="02020603050405020304"/>
                          <a:ea typeface="宋体" panose="02010600030101010101" pitchFamily="2" charset="-122"/>
                          <a:cs typeface="Courier New" panose="02070309020205020404"/>
                        </a:rPr>
                        <a:t>k</a:t>
                      </a:r>
                      <a:r>
                        <a:rPr lang="zh-CN" sz="2400" kern="100" dirty="0">
                          <a:latin typeface="Times New Roman" panose="02020603050405020304"/>
                          <a:ea typeface="宋体" panose="02010600030101010101" pitchFamily="2" charset="-122"/>
                          <a:cs typeface="Times New Roman" panose="02020603050405020304"/>
                        </a:rPr>
                        <a:t>是一个与</a:t>
                      </a:r>
                      <a:r>
                        <a:rPr lang="zh-CN" sz="2400" kern="100" dirty="0">
                          <a:solidFill>
                            <a:srgbClr val="FF0000"/>
                          </a:solidFill>
                          <a:latin typeface="Times New Roman" panose="02020603050405020304"/>
                          <a:ea typeface="宋体" panose="02010600030101010101" pitchFamily="2" charset="-122"/>
                          <a:cs typeface="Times New Roman" panose="02020603050405020304"/>
                        </a:rPr>
                        <a:t>行星</a:t>
                      </a:r>
                      <a:r>
                        <a:rPr lang="zh-CN" sz="2400" kern="100" dirty="0">
                          <a:latin typeface="Times New Roman" panose="02020603050405020304"/>
                          <a:ea typeface="宋体" panose="02010600030101010101" pitchFamily="2" charset="-122"/>
                          <a:cs typeface="Times New Roman" panose="02020603050405020304"/>
                        </a:rPr>
                        <a:t>无关</a:t>
                      </a:r>
                      <a:r>
                        <a:rPr lang="en-US" sz="2400" kern="100" dirty="0">
                          <a:latin typeface="Times New Roman" panose="02020603050405020304"/>
                          <a:ea typeface="宋体" panose="02010600030101010101" pitchFamily="2" charset="-122"/>
                          <a:cs typeface="Courier New" panose="02070309020205020404"/>
                        </a:rPr>
                        <a:t>,</a:t>
                      </a:r>
                      <a:r>
                        <a:rPr lang="zh-CN" sz="2400" kern="100" dirty="0">
                          <a:latin typeface="Times New Roman" panose="02020603050405020304"/>
                          <a:ea typeface="宋体" panose="02010600030101010101" pitchFamily="2" charset="-122"/>
                          <a:cs typeface="Times New Roman" panose="02020603050405020304"/>
                        </a:rPr>
                        <a:t>与</a:t>
                      </a:r>
                      <a:r>
                        <a:rPr lang="zh-CN" sz="2400" u="none" kern="100" dirty="0">
                          <a:solidFill>
                            <a:srgbClr val="FF0000"/>
                          </a:solidFill>
                          <a:latin typeface="Times New Roman" panose="02020603050405020304"/>
                          <a:ea typeface="宋体" panose="02010600030101010101" pitchFamily="2" charset="-122"/>
                          <a:cs typeface="Times New Roman" panose="02020603050405020304"/>
                        </a:rPr>
                        <a:t>中心天体</a:t>
                      </a:r>
                      <a:r>
                        <a:rPr lang="zh-CN" sz="2400" kern="100" dirty="0">
                          <a:latin typeface="Times New Roman" panose="02020603050405020304"/>
                          <a:ea typeface="宋体" panose="02010600030101010101" pitchFamily="2" charset="-122"/>
                          <a:cs typeface="Times New Roman" panose="02020603050405020304"/>
                        </a:rPr>
                        <a:t>有关的常量</a:t>
                      </a:r>
                      <a:endParaRPr lang="zh-CN" sz="2400" kern="100" dirty="0">
                        <a:latin typeface="宋体" panose="02010600030101010101" pitchFamily="2" charset="-122"/>
                        <a:ea typeface="宋体" panose="02010600030101010101" pitchFamily="2" charset="-122"/>
                        <a:cs typeface="Courier New" panose="02070309020205020404"/>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19482" name="组合 26"/>
          <p:cNvGrpSpPr/>
          <p:nvPr/>
        </p:nvGrpSpPr>
        <p:grpSpPr>
          <a:xfrm>
            <a:off x="8780463" y="1490663"/>
            <a:ext cx="1751012" cy="2573337"/>
            <a:chOff x="8780482" y="1491443"/>
            <a:chExt cx="1750837" cy="2571768"/>
          </a:xfrm>
        </p:grpSpPr>
        <p:pic>
          <p:nvPicPr>
            <p:cNvPr id="19490" name="Picture 10" descr="I:\万有引力\4-138.TIF"/>
            <p:cNvPicPr>
              <a:picLocks noChangeAspect="1"/>
            </p:cNvPicPr>
            <p:nvPr/>
          </p:nvPicPr>
          <p:blipFill>
            <a:blip r:embed="rId1" r:link="rId2"/>
            <a:stretch>
              <a:fillRect/>
            </a:stretch>
          </p:blipFill>
          <p:spPr>
            <a:xfrm>
              <a:off x="8780482" y="1491443"/>
              <a:ext cx="1643074" cy="1167969"/>
            </a:xfrm>
            <a:prstGeom prst="rect">
              <a:avLst/>
            </a:prstGeom>
            <a:noFill/>
            <a:ln w="9525">
              <a:noFill/>
            </a:ln>
          </p:spPr>
        </p:pic>
        <p:pic>
          <p:nvPicPr>
            <p:cNvPr id="19491" name="Picture 9" descr="I:\万有引力\4-139.TIF"/>
            <p:cNvPicPr>
              <a:picLocks noChangeAspect="1"/>
            </p:cNvPicPr>
            <p:nvPr/>
          </p:nvPicPr>
          <p:blipFill>
            <a:blip r:embed="rId3" r:link="rId2"/>
            <a:stretch>
              <a:fillRect/>
            </a:stretch>
          </p:blipFill>
          <p:spPr>
            <a:xfrm>
              <a:off x="8851919" y="2920203"/>
              <a:ext cx="1679400" cy="1143008"/>
            </a:xfrm>
            <a:prstGeom prst="rect">
              <a:avLst/>
            </a:prstGeom>
            <a:noFill/>
            <a:ln w="9525">
              <a:noFill/>
            </a:ln>
          </p:spPr>
        </p:pic>
      </p:grpSp>
      <p:sp>
        <p:nvSpPr>
          <p:cNvPr id="19483" name="Rectangle 12"/>
          <p:cNvSpPr/>
          <p:nvPr/>
        </p:nvSpPr>
        <p:spPr>
          <a:xfrm>
            <a:off x="0" y="0"/>
            <a:ext cx="12131675" cy="457200"/>
          </a:xfrm>
          <a:prstGeom prst="rect">
            <a:avLst/>
          </a:prstGeom>
          <a:noFill/>
          <a:ln w="9525">
            <a:noFill/>
          </a:ln>
        </p:spPr>
        <p:txBody>
          <a:bodyPr wrap="none" anchor="ctr">
            <a:spAutoFit/>
          </a:bodyPr>
          <a:p>
            <a:endParaRPr lang="zh-CN" altLang="en-US" dirty="0">
              <a:latin typeface="Arial" panose="020B0604020202020204" pitchFamily="34" charset="0"/>
            </a:endParaRPr>
          </a:p>
        </p:txBody>
      </p:sp>
      <p:sp>
        <p:nvSpPr>
          <p:cNvPr id="19484" name="Rectangle 13"/>
          <p:cNvSpPr/>
          <p:nvPr/>
        </p:nvSpPr>
        <p:spPr>
          <a:xfrm>
            <a:off x="0" y="800100"/>
            <a:ext cx="12131675" cy="0"/>
          </a:xfrm>
          <a:prstGeom prst="rect">
            <a:avLst/>
          </a:prstGeom>
          <a:noFill/>
          <a:ln w="9525">
            <a:noFill/>
          </a:ln>
        </p:spPr>
        <p:txBody>
          <a:bodyPr wrap="none" anchor="ctr">
            <a:spAutoFit/>
          </a:bodyPr>
          <a:p>
            <a:pPr eaLnBrk="0" hangingPunct="0"/>
            <a:endParaRPr lang="zh-CN" altLang="zh-CN" dirty="0">
              <a:latin typeface="Arial" panose="020B0604020202020204" pitchFamily="34" charset="0"/>
            </a:endParaRPr>
          </a:p>
        </p:txBody>
      </p:sp>
      <p:sp>
        <p:nvSpPr>
          <p:cNvPr id="19485" name="Rectangle 19"/>
          <p:cNvSpPr/>
          <p:nvPr/>
        </p:nvSpPr>
        <p:spPr>
          <a:xfrm>
            <a:off x="0" y="0"/>
            <a:ext cx="12131675" cy="457200"/>
          </a:xfrm>
          <a:prstGeom prst="rect">
            <a:avLst/>
          </a:prstGeom>
          <a:noFill/>
          <a:ln w="9525">
            <a:noFill/>
          </a:ln>
        </p:spPr>
        <p:txBody>
          <a:bodyPr wrap="none" anchor="ctr">
            <a:spAutoFit/>
          </a:bodyPr>
          <a:p>
            <a:endParaRPr lang="zh-CN" altLang="en-US" dirty="0">
              <a:latin typeface="Arial" panose="020B0604020202020204" pitchFamily="34" charset="0"/>
            </a:endParaRPr>
          </a:p>
        </p:txBody>
      </p:sp>
      <p:sp>
        <p:nvSpPr>
          <p:cNvPr id="19486" name="Rectangle 20"/>
          <p:cNvSpPr/>
          <p:nvPr/>
        </p:nvSpPr>
        <p:spPr>
          <a:xfrm>
            <a:off x="0" y="952500"/>
            <a:ext cx="12131675" cy="0"/>
          </a:xfrm>
          <a:prstGeom prst="rect">
            <a:avLst/>
          </a:prstGeom>
          <a:noFill/>
          <a:ln w="9525">
            <a:noFill/>
          </a:ln>
        </p:spPr>
        <p:txBody>
          <a:bodyPr wrap="none" anchor="ctr">
            <a:spAutoFit/>
          </a:bodyPr>
          <a:p>
            <a:pPr eaLnBrk="0" hangingPunct="0"/>
            <a:endParaRPr lang="zh-CN" altLang="zh-CN" dirty="0">
              <a:latin typeface="Arial" panose="020B0604020202020204" pitchFamily="34" charset="0"/>
            </a:endParaRPr>
          </a:p>
        </p:txBody>
      </p:sp>
      <p:sp>
        <p:nvSpPr>
          <p:cNvPr id="19487" name="Rectangle 22"/>
          <p:cNvSpPr/>
          <p:nvPr/>
        </p:nvSpPr>
        <p:spPr>
          <a:xfrm>
            <a:off x="0" y="0"/>
            <a:ext cx="12131675" cy="457200"/>
          </a:xfrm>
          <a:prstGeom prst="rect">
            <a:avLst/>
          </a:prstGeom>
          <a:noFill/>
          <a:ln w="9525">
            <a:noFill/>
          </a:ln>
        </p:spPr>
        <p:txBody>
          <a:bodyPr wrap="none" anchor="ctr">
            <a:spAutoFit/>
          </a:bodyPr>
          <a:p>
            <a:endParaRPr lang="zh-CN" altLang="en-US" dirty="0">
              <a:latin typeface="Arial" panose="020B0604020202020204" pitchFamily="34" charset="0"/>
            </a:endParaRPr>
          </a:p>
        </p:txBody>
      </p:sp>
      <p:pic>
        <p:nvPicPr>
          <p:cNvPr id="19488" name="Picture 21"/>
          <p:cNvPicPr>
            <a:picLocks noChangeAspect="1"/>
          </p:cNvPicPr>
          <p:nvPr/>
        </p:nvPicPr>
        <p:blipFill>
          <a:blip r:embed="rId4">
            <a:clrChange>
              <a:clrFrom>
                <a:srgbClr val="FFFFFF"/>
              </a:clrFrom>
              <a:clrTo>
                <a:srgbClr val="FFFFFF">
                  <a:alpha val="0"/>
                </a:srgbClr>
              </a:clrTo>
            </a:clrChange>
          </a:blip>
          <a:stretch>
            <a:fillRect/>
          </a:stretch>
        </p:blipFill>
        <p:spPr>
          <a:xfrm>
            <a:off x="3922713" y="5535613"/>
            <a:ext cx="714375" cy="600075"/>
          </a:xfrm>
          <a:prstGeom prst="rect">
            <a:avLst/>
          </a:prstGeom>
          <a:noFill/>
          <a:ln w="9525">
            <a:noFill/>
          </a:ln>
        </p:spPr>
      </p:pic>
      <p:sp>
        <p:nvSpPr>
          <p:cNvPr id="19489" name="Rectangle 23"/>
          <p:cNvSpPr/>
          <p:nvPr/>
        </p:nvSpPr>
        <p:spPr>
          <a:xfrm>
            <a:off x="0" y="952500"/>
            <a:ext cx="12131675" cy="0"/>
          </a:xfrm>
          <a:prstGeom prst="rect">
            <a:avLst/>
          </a:prstGeom>
          <a:noFill/>
          <a:ln w="9525">
            <a:noFill/>
          </a:ln>
        </p:spPr>
        <p:txBody>
          <a:bodyPr wrap="none" anchor="ctr">
            <a:spAutoFit/>
          </a:bodyPr>
          <a:p>
            <a:pPr eaLnBrk="0" hangingPunct="0"/>
            <a:endParaRPr lang="zh-CN" altLang="zh-CN" dirty="0">
              <a:latin typeface="Arial" panose="020B0604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TextBox 2"/>
          <p:cNvSpPr txBox="1"/>
          <p:nvPr/>
        </p:nvSpPr>
        <p:spPr>
          <a:xfrm>
            <a:off x="4508500" y="971550"/>
            <a:ext cx="2557463" cy="554038"/>
          </a:xfrm>
          <a:prstGeom prst="rect">
            <a:avLst/>
          </a:prstGeom>
          <a:noFill/>
          <a:ln w="9525">
            <a:noFill/>
          </a:ln>
        </p:spPr>
        <p:txBody>
          <a:bodyPr>
            <a:spAutoFit/>
          </a:bodyPr>
          <a:p>
            <a:pPr algn="ctr"/>
            <a:r>
              <a:rPr lang="zh-CN" altLang="en-US" sz="3000" b="1" dirty="0">
                <a:latin typeface="黑体" panose="02010609060101010101" pitchFamily="49" charset="-122"/>
                <a:ea typeface="黑体" panose="02010609060101010101" pitchFamily="49" charset="-122"/>
              </a:rPr>
              <a:t>基础自测 </a:t>
            </a:r>
            <a:r>
              <a:rPr lang="en-US" altLang="zh-CN" sz="3000" b="1" dirty="0">
                <a:latin typeface="黑体" panose="02010609060101010101" pitchFamily="49" charset="-122"/>
                <a:ea typeface="黑体" panose="02010609060101010101" pitchFamily="49" charset="-122"/>
              </a:rPr>
              <a:t>2</a:t>
            </a:r>
            <a:endParaRPr lang="zh-CN" altLang="en-US" sz="3000" b="1" dirty="0">
              <a:latin typeface="黑体" panose="02010609060101010101" pitchFamily="49" charset="-122"/>
              <a:ea typeface="黑体" panose="02010609060101010101" pitchFamily="49" charset="-122"/>
            </a:endParaRPr>
          </a:p>
        </p:txBody>
      </p:sp>
      <p:sp>
        <p:nvSpPr>
          <p:cNvPr id="20483" name="TextBox 2"/>
          <p:cNvSpPr txBox="1"/>
          <p:nvPr/>
        </p:nvSpPr>
        <p:spPr>
          <a:xfrm>
            <a:off x="541338" y="1576388"/>
            <a:ext cx="11366500" cy="1293812"/>
          </a:xfrm>
          <a:prstGeom prst="rect">
            <a:avLst/>
          </a:prstGeom>
          <a:noFill/>
          <a:ln w="9525">
            <a:noFill/>
          </a:ln>
        </p:spPr>
        <p:txBody>
          <a:bodyPr lIns="0" tIns="0" rIns="0" bIns="0">
            <a:spAutoFit/>
          </a:bodyPr>
          <a:p>
            <a:r>
              <a:rPr lang="zh-CN" altLang="zh-CN" sz="2800" dirty="0">
                <a:latin typeface="Calibri" panose="020F0502020204030204" pitchFamily="34" charset="0"/>
              </a:rPr>
              <a:t>“嫦娥四号”在月球背面着陆，如果月球的质量约是地球质量的</a:t>
            </a:r>
            <a:r>
              <a:rPr lang="en-US" altLang="zh-CN" sz="2800" dirty="0">
                <a:latin typeface="Calibri" panose="020F0502020204030204" pitchFamily="34" charset="0"/>
              </a:rPr>
              <a:t>1/80</a:t>
            </a:r>
            <a:r>
              <a:rPr lang="zh-CN" altLang="zh-CN" sz="2800" dirty="0">
                <a:latin typeface="Calibri" panose="020F0502020204030204" pitchFamily="34" charset="0"/>
              </a:rPr>
              <a:t>，它的直径约是地球直径的</a:t>
            </a:r>
            <a:r>
              <a:rPr lang="en-US" altLang="zh-CN" sz="2800" dirty="0">
                <a:latin typeface="Calibri" panose="020F0502020204030204" pitchFamily="34" charset="0"/>
              </a:rPr>
              <a:t>1/4</a:t>
            </a:r>
            <a:r>
              <a:rPr lang="zh-CN" altLang="zh-CN" sz="2800" dirty="0">
                <a:latin typeface="Calibri" panose="020F0502020204030204" pitchFamily="34" charset="0"/>
              </a:rPr>
              <a:t>，那么“嫦娥四号”在月球上所受到的万有引力约是它在地球上所受的万有引力的</a:t>
            </a:r>
            <a:r>
              <a:rPr lang="en-US" altLang="zh-CN" sz="2800" u="sng" dirty="0">
                <a:latin typeface="Calibri" panose="020F0502020204030204" pitchFamily="34" charset="0"/>
              </a:rPr>
              <a:t>                  </a:t>
            </a:r>
            <a:r>
              <a:rPr lang="zh-CN" altLang="zh-CN" sz="2800" dirty="0">
                <a:latin typeface="Calibri" panose="020F0502020204030204" pitchFamily="34" charset="0"/>
              </a:rPr>
              <a:t>。</a:t>
            </a:r>
            <a:r>
              <a:rPr lang="zh-CN" altLang="zh-CN" sz="2800" u="sng" dirty="0">
                <a:latin typeface="Calibri" panose="020F0502020204030204" pitchFamily="34" charset="0"/>
              </a:rPr>
              <a:t> </a:t>
            </a:r>
            <a:endParaRPr lang="zh-CN" altLang="zh-CN" sz="2800" dirty="0">
              <a:latin typeface="Calibri" panose="020F0502020204030204" pitchFamily="34" charset="0"/>
            </a:endParaRPr>
          </a:p>
        </p:txBody>
      </p:sp>
      <p:sp>
        <p:nvSpPr>
          <p:cNvPr id="4" name="TextBox 3"/>
          <p:cNvSpPr txBox="1"/>
          <p:nvPr/>
        </p:nvSpPr>
        <p:spPr>
          <a:xfrm>
            <a:off x="6351588" y="2347913"/>
            <a:ext cx="1571625" cy="523875"/>
          </a:xfrm>
          <a:prstGeom prst="rect">
            <a:avLst/>
          </a:prstGeom>
          <a:noFill/>
          <a:ln w="9525">
            <a:noFill/>
          </a:ln>
        </p:spPr>
        <p:txBody>
          <a:bodyPr>
            <a:spAutoFit/>
          </a:bodyPr>
          <a:p>
            <a:r>
              <a:rPr lang="en-US" altLang="zh-CN" sz="2800" dirty="0">
                <a:solidFill>
                  <a:srgbClr val="FF0000"/>
                </a:solidFill>
                <a:latin typeface="Arial" panose="020B0604020202020204" pitchFamily="34" charset="0"/>
              </a:rPr>
              <a:t>1/5</a:t>
            </a:r>
            <a:endParaRPr lang="zh-CN" altLang="en-US" sz="2800" dirty="0">
              <a:solidFill>
                <a:srgbClr val="FF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350838" y="1190625"/>
            <a:ext cx="11528425" cy="3862388"/>
          </a:xfrm>
          <a:prstGeom prst="rect">
            <a:avLst/>
          </a:prstGeom>
          <a:noFill/>
        </p:spPr>
        <p:txBody>
          <a:bodyPr lIns="0" tIns="0" rIns="0" bIns="0">
            <a:spAutoFit/>
          </a:bodyPr>
          <a:lstStyle/>
          <a:p>
            <a:pPr marR="0" defTabSz="914400" fontAlgn="auto">
              <a:spcBef>
                <a:spcPts val="0"/>
              </a:spcBef>
              <a:spcAft>
                <a:spcPts val="0"/>
              </a:spcAft>
              <a:buClrTx/>
              <a:buSzTx/>
              <a:buFontTx/>
              <a:defRPr/>
            </a:pPr>
            <a:r>
              <a:rPr kumimoji="0" lang="zh-CN" altLang="en-US"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例</a:t>
            </a:r>
            <a:r>
              <a:rPr kumimoji="0" lang="en-US" altLang="zh-CN"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1</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zh-CN" sz="3200" kern="1200" cap="none" spc="0" normalizeH="0" baseline="0" noProof="0" dirty="0">
                <a:latin typeface="+mn-lt"/>
                <a:ea typeface="+mn-ea"/>
                <a:cs typeface="+mn-cs"/>
              </a:rPr>
              <a:t>：对于万有引力定律的数学表达式</a:t>
            </a:r>
            <a:r>
              <a:rPr kumimoji="0" lang="en-US" altLang="zh-CN" sz="3200" i="1" kern="1200" cap="none" spc="0" normalizeH="0" baseline="0" noProof="0" dirty="0">
                <a:latin typeface="+mn-lt"/>
                <a:ea typeface="+mn-ea"/>
                <a:cs typeface="+mn-cs"/>
              </a:rPr>
              <a:t>F</a:t>
            </a:r>
            <a:r>
              <a:rPr kumimoji="0" lang="zh-CN" altLang="zh-CN" sz="3200" kern="1200" cap="none" spc="0" normalizeH="0" baseline="0" noProof="0" dirty="0">
                <a:latin typeface="+mn-lt"/>
                <a:ea typeface="+mn-ea"/>
                <a:cs typeface="+mn-cs"/>
              </a:rPr>
              <a:t>＝</a:t>
            </a:r>
            <a:r>
              <a:rPr kumimoji="0" lang="en-US" altLang="zh-CN" sz="3200" i="1" kern="1200" cap="none" spc="0" normalizeH="0" baseline="0" noProof="0" dirty="0">
                <a:latin typeface="+mn-lt"/>
                <a:ea typeface="+mn-ea"/>
                <a:cs typeface="+mn-cs"/>
              </a:rPr>
              <a:t>            </a:t>
            </a:r>
            <a:r>
              <a:rPr kumimoji="0" lang="en-US" altLang="zh-CN" sz="3200" kern="1200" cap="none" spc="0" normalizeH="0" baseline="0" noProof="0" dirty="0">
                <a:latin typeface="+mn-lt"/>
                <a:ea typeface="+mn-ea"/>
                <a:cs typeface="+mn-cs"/>
              </a:rPr>
              <a:t>,</a:t>
            </a:r>
            <a:r>
              <a:rPr kumimoji="0" lang="zh-CN" altLang="zh-CN" sz="3200" kern="1200" cap="none" spc="0" normalizeH="0" baseline="0" noProof="0" dirty="0">
                <a:latin typeface="+mn-lt"/>
                <a:ea typeface="+mn-ea"/>
                <a:cs typeface="+mn-cs"/>
              </a:rPr>
              <a:t>下列说法正确的是</a:t>
            </a:r>
            <a:r>
              <a:rPr kumimoji="0" lang="en-US" altLang="zh-CN" sz="3200" kern="1200" cap="none" spc="0" normalizeH="0" baseline="0" noProof="0" dirty="0">
                <a:latin typeface="+mn-lt"/>
                <a:ea typeface="+mn-ea"/>
                <a:cs typeface="+mn-cs"/>
              </a:rPr>
              <a:t> (         ) </a:t>
            </a:r>
            <a:endParaRPr kumimoji="0" lang="zh-CN" altLang="zh-CN" sz="3200" kern="1200" cap="none" spc="0" normalizeH="0" baseline="0" noProof="0" dirty="0">
              <a:latin typeface="+mn-lt"/>
              <a:ea typeface="+mn-ea"/>
              <a:cs typeface="+mn-cs"/>
            </a:endParaRPr>
          </a:p>
          <a:p>
            <a:pPr marR="0" defTabSz="914400" fontAlgn="auto">
              <a:spcBef>
                <a:spcPts val="0"/>
              </a:spcBef>
              <a:spcAft>
                <a:spcPts val="0"/>
              </a:spcAft>
              <a:buClrTx/>
              <a:buSzTx/>
              <a:buFontTx/>
              <a:defRPr/>
            </a:pPr>
            <a:r>
              <a:rPr kumimoji="0" lang="en-US" altLang="zh-CN" sz="3200" kern="1200" cap="none" spc="0" normalizeH="0" baseline="0" noProof="0" dirty="0">
                <a:latin typeface="+mn-lt"/>
                <a:ea typeface="+mn-ea"/>
                <a:cs typeface="+mn-cs"/>
              </a:rPr>
              <a:t>A.</a:t>
            </a:r>
            <a:r>
              <a:rPr kumimoji="0" lang="zh-CN" altLang="zh-CN" sz="3200" kern="1200" cap="none" spc="0" normalizeH="0" baseline="0" noProof="0" dirty="0">
                <a:latin typeface="+mn-lt"/>
                <a:ea typeface="+mn-ea"/>
                <a:cs typeface="+mn-cs"/>
              </a:rPr>
              <a:t>公式中</a:t>
            </a:r>
            <a:r>
              <a:rPr kumimoji="0" lang="en-US" altLang="zh-CN" sz="3200" i="1" kern="1200" cap="none" spc="0" normalizeH="0" baseline="0" noProof="0" dirty="0">
                <a:latin typeface="+mn-lt"/>
                <a:ea typeface="+mn-ea"/>
                <a:cs typeface="+mn-cs"/>
              </a:rPr>
              <a:t>G</a:t>
            </a:r>
            <a:r>
              <a:rPr kumimoji="0" lang="zh-CN" altLang="zh-CN" sz="3200" kern="1200" cap="none" spc="0" normalizeH="0" baseline="0" noProof="0" dirty="0">
                <a:latin typeface="+mn-lt"/>
                <a:ea typeface="+mn-ea"/>
                <a:cs typeface="+mn-cs"/>
              </a:rPr>
              <a:t>为引力常量</a:t>
            </a:r>
            <a:r>
              <a:rPr kumimoji="0" lang="en-US" altLang="zh-CN" sz="3200" kern="1200" cap="none" spc="0" normalizeH="0" baseline="0" noProof="0" dirty="0">
                <a:latin typeface="+mn-lt"/>
                <a:ea typeface="+mn-ea"/>
                <a:cs typeface="+mn-cs"/>
              </a:rPr>
              <a:t>,</a:t>
            </a:r>
            <a:r>
              <a:rPr kumimoji="0" lang="zh-CN" altLang="zh-CN" sz="3200" kern="1200" cap="none" spc="0" normalizeH="0" baseline="0" noProof="0" dirty="0">
                <a:latin typeface="+mn-lt"/>
                <a:ea typeface="+mn-ea"/>
                <a:cs typeface="+mn-cs"/>
              </a:rPr>
              <a:t>是人为规定的</a:t>
            </a:r>
            <a:r>
              <a:rPr kumimoji="0" lang="en-US" altLang="zh-CN" sz="3200" kern="1200" cap="none" spc="0" normalizeH="0" baseline="0" noProof="0" dirty="0">
                <a:latin typeface="+mn-lt"/>
                <a:ea typeface="+mn-ea"/>
                <a:cs typeface="+mn-cs"/>
              </a:rPr>
              <a:t> </a:t>
            </a:r>
            <a:endParaRPr kumimoji="0" lang="zh-CN" altLang="zh-CN" sz="3200" kern="1200" cap="none" spc="0" normalizeH="0" baseline="0" noProof="0" dirty="0">
              <a:latin typeface="+mn-lt"/>
              <a:ea typeface="+mn-ea"/>
              <a:cs typeface="+mn-cs"/>
            </a:endParaRPr>
          </a:p>
          <a:p>
            <a:pPr marR="0" defTabSz="914400" fontAlgn="auto">
              <a:spcBef>
                <a:spcPts val="0"/>
              </a:spcBef>
              <a:spcAft>
                <a:spcPts val="0"/>
              </a:spcAft>
              <a:buClrTx/>
              <a:buSzTx/>
              <a:buFontTx/>
              <a:defRPr/>
            </a:pPr>
            <a:r>
              <a:rPr kumimoji="0" lang="en-US" altLang="zh-CN" sz="3200" kern="1200" cap="none" spc="0" normalizeH="0" baseline="0" noProof="0" dirty="0" err="1">
                <a:latin typeface="+mn-lt"/>
                <a:ea typeface="+mn-ea"/>
                <a:cs typeface="+mn-cs"/>
              </a:rPr>
              <a:t>B.</a:t>
            </a:r>
            <a:r>
              <a:rPr kumimoji="0" lang="en-US" altLang="zh-CN" sz="3200" i="1" kern="1200" cap="none" spc="0" normalizeH="0" baseline="0" noProof="0" dirty="0" err="1">
                <a:latin typeface="+mn-lt"/>
                <a:ea typeface="+mn-ea"/>
                <a:cs typeface="+mn-cs"/>
              </a:rPr>
              <a:t>r</a:t>
            </a:r>
            <a:r>
              <a:rPr kumimoji="0" lang="zh-CN" altLang="zh-CN" sz="3200" kern="1200" cap="none" spc="0" normalizeH="0" baseline="0" noProof="0" dirty="0">
                <a:latin typeface="+mn-lt"/>
                <a:ea typeface="+mn-ea"/>
                <a:cs typeface="+mn-cs"/>
              </a:rPr>
              <a:t>趋近于零时</a:t>
            </a:r>
            <a:r>
              <a:rPr kumimoji="0" lang="en-US" altLang="zh-CN" sz="3200" kern="1200" cap="none" spc="0" normalizeH="0" baseline="0" noProof="0" dirty="0">
                <a:latin typeface="+mn-lt"/>
                <a:ea typeface="+mn-ea"/>
                <a:cs typeface="+mn-cs"/>
              </a:rPr>
              <a:t>,</a:t>
            </a:r>
            <a:r>
              <a:rPr kumimoji="0" lang="zh-CN" altLang="zh-CN" sz="3200" kern="1200" cap="none" spc="0" normalizeH="0" baseline="0" noProof="0" dirty="0">
                <a:latin typeface="+mn-lt"/>
                <a:ea typeface="+mn-ea"/>
                <a:cs typeface="+mn-cs"/>
              </a:rPr>
              <a:t>万有引力趋近于无穷大</a:t>
            </a:r>
            <a:r>
              <a:rPr kumimoji="0" lang="en-US" altLang="zh-CN" sz="3200" kern="1200" cap="none" spc="0" normalizeH="0" baseline="0" noProof="0" dirty="0">
                <a:latin typeface="+mn-lt"/>
                <a:ea typeface="+mn-ea"/>
                <a:cs typeface="+mn-cs"/>
              </a:rPr>
              <a:t> </a:t>
            </a:r>
            <a:endParaRPr kumimoji="0" lang="zh-CN" altLang="zh-CN" sz="3200" kern="1200" cap="none" spc="0" normalizeH="0" baseline="0" noProof="0" dirty="0">
              <a:latin typeface="+mn-lt"/>
              <a:ea typeface="+mn-ea"/>
              <a:cs typeface="+mn-cs"/>
            </a:endParaRPr>
          </a:p>
          <a:p>
            <a:pPr marR="0" defTabSz="914400" fontAlgn="auto">
              <a:spcBef>
                <a:spcPts val="0"/>
              </a:spcBef>
              <a:spcAft>
                <a:spcPts val="0"/>
              </a:spcAft>
              <a:buClrTx/>
              <a:buSzTx/>
              <a:buFontTx/>
              <a:defRPr/>
            </a:pPr>
            <a:r>
              <a:rPr kumimoji="0" lang="en-US" altLang="zh-CN" sz="3200" kern="1200" cap="none" spc="0" normalizeH="0" baseline="0" noProof="0" dirty="0">
                <a:latin typeface="+mn-lt"/>
                <a:ea typeface="+mn-ea"/>
                <a:cs typeface="+mn-cs"/>
              </a:rPr>
              <a:t>C.</a:t>
            </a:r>
            <a:r>
              <a:rPr kumimoji="0" lang="en-US" altLang="zh-CN" sz="3200" i="1" kern="1200" cap="none" spc="0" normalizeH="0" baseline="0" noProof="0" dirty="0">
                <a:latin typeface="+mn-lt"/>
                <a:ea typeface="+mn-ea"/>
                <a:cs typeface="+mn-cs"/>
              </a:rPr>
              <a:t>m</a:t>
            </a:r>
            <a:r>
              <a:rPr kumimoji="0" lang="en-US" altLang="zh-CN" sz="3200" kern="1200" cap="none" spc="0" normalizeH="0" baseline="-25000" noProof="0" dirty="0">
                <a:latin typeface="+mn-lt"/>
                <a:ea typeface="+mn-ea"/>
                <a:cs typeface="+mn-cs"/>
              </a:rPr>
              <a:t>1</a:t>
            </a:r>
            <a:r>
              <a:rPr kumimoji="0" lang="zh-CN" altLang="zh-CN" sz="3200" kern="1200" cap="none" spc="0" normalizeH="0" baseline="0" noProof="0" dirty="0">
                <a:latin typeface="+mn-lt"/>
                <a:ea typeface="+mn-ea"/>
                <a:cs typeface="+mn-cs"/>
              </a:rPr>
              <a:t>、</a:t>
            </a:r>
            <a:r>
              <a:rPr kumimoji="0" lang="en-US" altLang="zh-CN" sz="3200" i="1" kern="1200" cap="none" spc="0" normalizeH="0" baseline="0" noProof="0" dirty="0">
                <a:latin typeface="+mn-lt"/>
                <a:ea typeface="+mn-ea"/>
                <a:cs typeface="+mn-cs"/>
              </a:rPr>
              <a:t>m</a:t>
            </a:r>
            <a:r>
              <a:rPr kumimoji="0" lang="en-US" altLang="zh-CN" sz="3200" kern="1200" cap="none" spc="0" normalizeH="0" baseline="-25000" noProof="0" dirty="0">
                <a:latin typeface="+mn-lt"/>
                <a:ea typeface="+mn-ea"/>
                <a:cs typeface="+mn-cs"/>
              </a:rPr>
              <a:t>2</a:t>
            </a:r>
            <a:r>
              <a:rPr kumimoji="0" lang="zh-CN" altLang="zh-CN" sz="3200" kern="1200" cap="none" spc="0" normalizeH="0" baseline="0" noProof="0" dirty="0">
                <a:latin typeface="+mn-lt"/>
                <a:ea typeface="+mn-ea"/>
                <a:cs typeface="+mn-cs"/>
              </a:rPr>
              <a:t>之间的万有引力总是大小相等</a:t>
            </a:r>
            <a:r>
              <a:rPr kumimoji="0" lang="en-US" altLang="zh-CN" sz="3200" kern="1200" cap="none" spc="0" normalizeH="0" baseline="0" noProof="0" dirty="0">
                <a:latin typeface="+mn-lt"/>
                <a:ea typeface="+mn-ea"/>
                <a:cs typeface="+mn-cs"/>
              </a:rPr>
              <a:t>,</a:t>
            </a:r>
            <a:r>
              <a:rPr kumimoji="0" lang="zh-CN" altLang="zh-CN" sz="3200" kern="1200" cap="none" spc="0" normalizeH="0" baseline="0" noProof="0" dirty="0">
                <a:latin typeface="+mn-lt"/>
                <a:ea typeface="+mn-ea"/>
                <a:cs typeface="+mn-cs"/>
              </a:rPr>
              <a:t>与</a:t>
            </a:r>
            <a:r>
              <a:rPr kumimoji="0" lang="en-US" altLang="zh-CN" sz="3200" i="1" kern="1200" cap="none" spc="0" normalizeH="0" baseline="0" noProof="0" dirty="0">
                <a:latin typeface="+mn-lt"/>
                <a:ea typeface="+mn-ea"/>
                <a:cs typeface="+mn-cs"/>
              </a:rPr>
              <a:t>m</a:t>
            </a:r>
            <a:r>
              <a:rPr kumimoji="0" lang="en-US" altLang="zh-CN" sz="3200" kern="1200" cap="none" spc="0" normalizeH="0" baseline="-25000" noProof="0" dirty="0">
                <a:latin typeface="+mn-lt"/>
                <a:ea typeface="+mn-ea"/>
                <a:cs typeface="+mn-cs"/>
              </a:rPr>
              <a:t>1</a:t>
            </a:r>
            <a:r>
              <a:rPr kumimoji="0" lang="zh-CN" altLang="zh-CN" sz="3200" kern="1200" cap="none" spc="0" normalizeH="0" baseline="0" noProof="0" dirty="0">
                <a:latin typeface="+mn-lt"/>
                <a:ea typeface="+mn-ea"/>
                <a:cs typeface="+mn-cs"/>
              </a:rPr>
              <a:t>、</a:t>
            </a:r>
            <a:r>
              <a:rPr kumimoji="0" lang="en-US" altLang="zh-CN" sz="3200" i="1" kern="1200" cap="none" spc="0" normalizeH="0" baseline="0" noProof="0" dirty="0">
                <a:latin typeface="+mn-lt"/>
                <a:ea typeface="+mn-ea"/>
                <a:cs typeface="+mn-cs"/>
              </a:rPr>
              <a:t>m</a:t>
            </a:r>
            <a:r>
              <a:rPr kumimoji="0" lang="en-US" altLang="zh-CN" sz="3200" kern="1200" cap="none" spc="0" normalizeH="0" baseline="-25000" noProof="0" dirty="0">
                <a:latin typeface="+mn-lt"/>
                <a:ea typeface="+mn-ea"/>
                <a:cs typeface="+mn-cs"/>
              </a:rPr>
              <a:t>2</a:t>
            </a:r>
            <a:r>
              <a:rPr kumimoji="0" lang="zh-CN" altLang="zh-CN" sz="3200" kern="1200" cap="none" spc="0" normalizeH="0" baseline="0" noProof="0" dirty="0">
                <a:latin typeface="+mn-lt"/>
                <a:ea typeface="+mn-ea"/>
                <a:cs typeface="+mn-cs"/>
              </a:rPr>
              <a:t>的质量是否相等无关</a:t>
            </a:r>
            <a:r>
              <a:rPr kumimoji="0" lang="en-US" altLang="zh-CN" sz="3200" kern="1200" cap="none" spc="0" normalizeH="0" baseline="0" noProof="0" dirty="0">
                <a:latin typeface="+mn-lt"/>
                <a:ea typeface="+mn-ea"/>
                <a:cs typeface="+mn-cs"/>
              </a:rPr>
              <a:t> </a:t>
            </a:r>
            <a:endParaRPr kumimoji="0" lang="zh-CN" altLang="zh-CN" sz="3200" kern="1200" cap="none" spc="0" normalizeH="0" baseline="0" noProof="0" dirty="0">
              <a:latin typeface="+mn-lt"/>
              <a:ea typeface="+mn-ea"/>
              <a:cs typeface="+mn-cs"/>
            </a:endParaRPr>
          </a:p>
          <a:p>
            <a:pPr marR="0" defTabSz="914400" fontAlgn="auto">
              <a:spcBef>
                <a:spcPts val="0"/>
              </a:spcBef>
              <a:spcAft>
                <a:spcPts val="0"/>
              </a:spcAft>
              <a:buClrTx/>
              <a:buSzTx/>
              <a:buFontTx/>
              <a:defRPr/>
            </a:pPr>
            <a:r>
              <a:rPr kumimoji="0" lang="en-US" altLang="zh-CN" sz="3200" kern="1200" cap="none" spc="0" normalizeH="0" baseline="0" noProof="0" dirty="0">
                <a:latin typeface="+mn-lt"/>
                <a:ea typeface="+mn-ea"/>
                <a:cs typeface="+mn-cs"/>
              </a:rPr>
              <a:t>D.</a:t>
            </a:r>
            <a:r>
              <a:rPr kumimoji="0" lang="en-US" altLang="zh-CN" sz="3200" i="1" kern="1200" cap="none" spc="0" normalizeH="0" baseline="0" noProof="0" dirty="0">
                <a:latin typeface="+mn-lt"/>
                <a:ea typeface="+mn-ea"/>
                <a:cs typeface="+mn-cs"/>
              </a:rPr>
              <a:t>m</a:t>
            </a:r>
            <a:r>
              <a:rPr kumimoji="0" lang="en-US" altLang="zh-CN" sz="3200" kern="1200" cap="none" spc="0" normalizeH="0" baseline="-25000" noProof="0" dirty="0">
                <a:latin typeface="+mn-lt"/>
                <a:ea typeface="+mn-ea"/>
                <a:cs typeface="+mn-cs"/>
              </a:rPr>
              <a:t>1</a:t>
            </a:r>
            <a:r>
              <a:rPr kumimoji="0" lang="zh-CN" altLang="zh-CN" sz="3200" kern="1200" cap="none" spc="0" normalizeH="0" baseline="0" noProof="0" dirty="0">
                <a:latin typeface="+mn-lt"/>
                <a:ea typeface="+mn-ea"/>
                <a:cs typeface="+mn-cs"/>
              </a:rPr>
              <a:t>、</a:t>
            </a:r>
            <a:r>
              <a:rPr kumimoji="0" lang="en-US" altLang="zh-CN" sz="3200" i="1" kern="1200" cap="none" spc="0" normalizeH="0" baseline="0" noProof="0" dirty="0">
                <a:latin typeface="+mn-lt"/>
                <a:ea typeface="+mn-ea"/>
                <a:cs typeface="+mn-cs"/>
              </a:rPr>
              <a:t>m</a:t>
            </a:r>
            <a:r>
              <a:rPr kumimoji="0" lang="en-US" altLang="zh-CN" sz="3200" kern="1200" cap="none" spc="0" normalizeH="0" baseline="-25000" noProof="0" dirty="0">
                <a:latin typeface="+mn-lt"/>
                <a:ea typeface="+mn-ea"/>
                <a:cs typeface="+mn-cs"/>
              </a:rPr>
              <a:t>2</a:t>
            </a:r>
            <a:r>
              <a:rPr kumimoji="0" lang="zh-CN" altLang="zh-CN" sz="3200" kern="1200" cap="none" spc="0" normalizeH="0" baseline="0" noProof="0" dirty="0">
                <a:latin typeface="+mn-lt"/>
                <a:ea typeface="+mn-ea"/>
                <a:cs typeface="+mn-cs"/>
              </a:rPr>
              <a:t>之间的万有引力总是大小相等、方向相反</a:t>
            </a:r>
            <a:r>
              <a:rPr kumimoji="0" lang="en-US" altLang="zh-CN" sz="3200" kern="1200" cap="none" spc="0" normalizeH="0" baseline="0" noProof="0" dirty="0">
                <a:latin typeface="+mn-lt"/>
                <a:ea typeface="+mn-ea"/>
                <a:cs typeface="+mn-cs"/>
              </a:rPr>
              <a:t>,</a:t>
            </a:r>
            <a:r>
              <a:rPr kumimoji="0" lang="zh-CN" altLang="zh-CN" sz="3200" kern="1200" cap="none" spc="0" normalizeH="0" baseline="0" noProof="0" dirty="0">
                <a:latin typeface="+mn-lt"/>
                <a:ea typeface="+mn-ea"/>
                <a:cs typeface="+mn-cs"/>
              </a:rPr>
              <a:t>是一对平衡力</a:t>
            </a:r>
            <a:r>
              <a:rPr kumimoji="0" lang="en-US" altLang="zh-CN" sz="3200" kern="1200" cap="none" spc="0" normalizeH="0" baseline="0" noProof="0" dirty="0">
                <a:latin typeface="+mn-lt"/>
                <a:ea typeface="+mn-ea"/>
                <a:cs typeface="+mn-cs"/>
              </a:rPr>
              <a:t> </a:t>
            </a:r>
            <a:endParaRPr kumimoji="0" lang="zh-CN" altLang="zh-CN" sz="3200"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endParaRPr kumimoji="0" lang="zh-CN" altLang="en-US" kern="1200" cap="none" spc="0" normalizeH="0" baseline="0" noProof="0" dirty="0">
              <a:latin typeface="+mn-lt"/>
              <a:ea typeface="+mn-ea"/>
              <a:cs typeface="+mn-cs"/>
            </a:endParaRPr>
          </a:p>
        </p:txBody>
      </p:sp>
      <p:sp>
        <p:nvSpPr>
          <p:cNvPr id="3" name="矩形 2"/>
          <p:cNvSpPr/>
          <p:nvPr/>
        </p:nvSpPr>
        <p:spPr>
          <a:xfrm>
            <a:off x="6994525" y="5207000"/>
            <a:ext cx="647700" cy="460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sp>
        <p:nvSpPr>
          <p:cNvPr id="21508" name="Rectangle 5"/>
          <p:cNvSpPr/>
          <p:nvPr/>
        </p:nvSpPr>
        <p:spPr>
          <a:xfrm>
            <a:off x="0" y="0"/>
            <a:ext cx="12131675" cy="457200"/>
          </a:xfrm>
          <a:prstGeom prst="rect">
            <a:avLst/>
          </a:prstGeom>
          <a:noFill/>
          <a:ln w="9525">
            <a:noFill/>
          </a:ln>
        </p:spPr>
        <p:txBody>
          <a:bodyPr wrap="none" anchor="ctr">
            <a:spAutoFit/>
          </a:bodyPr>
          <a:p>
            <a:endParaRPr lang="zh-CN" altLang="en-US" dirty="0">
              <a:latin typeface="Arial" panose="020B0604020202020204" pitchFamily="34" charset="0"/>
            </a:endParaRPr>
          </a:p>
        </p:txBody>
      </p:sp>
      <p:pic>
        <p:nvPicPr>
          <p:cNvPr id="21509" name="Picture 4"/>
          <p:cNvPicPr>
            <a:picLocks noChangeAspect="1"/>
          </p:cNvPicPr>
          <p:nvPr/>
        </p:nvPicPr>
        <p:blipFill>
          <a:blip r:embed="rId1">
            <a:clrChange>
              <a:clrFrom>
                <a:srgbClr val="FFFFFF"/>
              </a:clrFrom>
              <a:clrTo>
                <a:srgbClr val="FFFFFF">
                  <a:alpha val="0"/>
                </a:srgbClr>
              </a:clrTo>
            </a:clrChange>
          </a:blip>
          <a:stretch>
            <a:fillRect/>
          </a:stretch>
        </p:blipFill>
        <p:spPr>
          <a:xfrm>
            <a:off x="7780338" y="1133475"/>
            <a:ext cx="933450" cy="571500"/>
          </a:xfrm>
          <a:prstGeom prst="rect">
            <a:avLst/>
          </a:prstGeom>
          <a:noFill/>
          <a:ln w="9525">
            <a:noFill/>
          </a:ln>
        </p:spPr>
      </p:pic>
      <p:sp>
        <p:nvSpPr>
          <p:cNvPr id="6" name="TextBox 5"/>
          <p:cNvSpPr txBox="1"/>
          <p:nvPr/>
        </p:nvSpPr>
        <p:spPr>
          <a:xfrm>
            <a:off x="1422400" y="1704975"/>
            <a:ext cx="571500" cy="523875"/>
          </a:xfrm>
          <a:prstGeom prst="rect">
            <a:avLst/>
          </a:prstGeom>
          <a:noFill/>
          <a:ln w="9525">
            <a:noFill/>
          </a:ln>
        </p:spPr>
        <p:txBody>
          <a:bodyPr>
            <a:spAutoFit/>
          </a:bodyPr>
          <a:p>
            <a:r>
              <a:rPr lang="en-US" altLang="zh-CN" sz="2800" dirty="0">
                <a:solidFill>
                  <a:srgbClr val="FF0000"/>
                </a:solidFill>
                <a:latin typeface="Arial" panose="020B0604020202020204" pitchFamily="34" charset="0"/>
              </a:rPr>
              <a:t>C</a:t>
            </a:r>
            <a:endParaRPr lang="zh-CN" altLang="en-US" sz="2800" dirty="0">
              <a:solidFill>
                <a:srgbClr val="FF00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0" y="0"/>
            <a:ext cx="11339513" cy="1384300"/>
          </a:xfrm>
          <a:prstGeom prst="rect">
            <a:avLst/>
          </a:prstGeom>
          <a:noFill/>
        </p:spPr>
        <p:txBody>
          <a:bodyPr lIns="0" tIns="0" rIns="0" bIns="0">
            <a:spAutoFit/>
          </a:bodyPr>
          <a:lstStyle/>
          <a:p>
            <a:pPr marR="0" algn="ctr" defTabSz="914400" eaLnBrk="0" fontAlgn="auto" latinLnBrk="1" hangingPunct="0">
              <a:lnSpc>
                <a:spcPct val="150000"/>
              </a:lnSpc>
              <a:spcBef>
                <a:spcPts val="0"/>
              </a:spcBef>
              <a:spcAft>
                <a:spcPts val="0"/>
              </a:spcAft>
              <a:buClrTx/>
              <a:buSzTx/>
              <a:buFontTx/>
              <a:defRPr/>
            </a:pPr>
            <a:r>
              <a:rPr kumimoji="0" lang="zh-CN" altLang="en-US" sz="3000" b="1" kern="0" cap="none" spc="0" normalizeH="0" baseline="0" noProof="0" dirty="0">
                <a:solidFill>
                  <a:srgbClr val="000000"/>
                </a:solidFill>
                <a:latin typeface="黑体" panose="02010609060101010101" pitchFamily="49" charset="-122"/>
                <a:ea typeface="黑体" panose="02010609060101010101" pitchFamily="49" charset="-122"/>
                <a:cs typeface="+mn-cs"/>
              </a:rPr>
              <a:t>考点二　</a:t>
            </a:r>
            <a:r>
              <a:rPr kumimoji="0" lang="zh-CN" altLang="zh-CN" sz="3000" b="1" kern="0" cap="none" spc="0" normalizeH="0" baseline="0" noProof="0" dirty="0">
                <a:solidFill>
                  <a:srgbClr val="000000"/>
                </a:solidFill>
                <a:latin typeface="黑体" panose="02010609060101010101" pitchFamily="49" charset="-122"/>
                <a:ea typeface="黑体" panose="02010609060101010101" pitchFamily="49" charset="-122"/>
                <a:cs typeface="+mn-cs"/>
              </a:rPr>
              <a:t>万有引力定律</a:t>
            </a:r>
            <a:endParaRPr kumimoji="0" lang="zh-CN" altLang="en-US" sz="3000" b="1" kern="0" cap="none" spc="0" normalizeH="0" baseline="0" noProof="0" dirty="0">
              <a:solidFill>
                <a:srgbClr val="000000"/>
              </a:solidFill>
              <a:latin typeface="黑体" panose="02010609060101010101" pitchFamily="49" charset="-122"/>
              <a:ea typeface="黑体" panose="02010609060101010101" pitchFamily="49" charset="-122"/>
              <a:cs typeface="+mn-cs"/>
            </a:endParaRPr>
          </a:p>
          <a:p>
            <a:pPr marR="0" algn="ctr" defTabSz="914400" eaLnBrk="0" fontAlgn="auto" latinLnBrk="1" hangingPunct="0">
              <a:lnSpc>
                <a:spcPct val="150000"/>
              </a:lnSpc>
              <a:spcBef>
                <a:spcPts val="0"/>
              </a:spcBef>
              <a:spcAft>
                <a:spcPts val="0"/>
              </a:spcAft>
              <a:buClrTx/>
              <a:buSzTx/>
              <a:buFontTx/>
              <a:defRPr/>
            </a:pPr>
            <a:endParaRPr kumimoji="0" lang="zh-CN" altLang="en-US" sz="3000" b="1" kern="1200" cap="none" spc="0" normalizeH="0" baseline="0" noProof="0" dirty="0">
              <a:latin typeface="黑体" panose="02010609060101010101" pitchFamily="49" charset="-122"/>
              <a:ea typeface="黑体" panose="02010609060101010101" pitchFamily="49" charset="-122"/>
              <a:cs typeface="+mn-cs"/>
            </a:endParaRPr>
          </a:p>
        </p:txBody>
      </p:sp>
      <p:sp>
        <p:nvSpPr>
          <p:cNvPr id="22531" name="TextBox 2"/>
          <p:cNvSpPr txBox="1"/>
          <p:nvPr/>
        </p:nvSpPr>
        <p:spPr>
          <a:xfrm>
            <a:off x="207963" y="847725"/>
            <a:ext cx="11339512" cy="3448050"/>
          </a:xfrm>
          <a:prstGeom prst="rect">
            <a:avLst/>
          </a:prstGeom>
          <a:noFill/>
          <a:ln w="9525">
            <a:noFill/>
          </a:ln>
        </p:spPr>
        <p:txBody>
          <a:bodyPr lIns="0" tIns="0" rIns="0" bIns="0">
            <a:spAutoFit/>
          </a:bodyPr>
          <a:p>
            <a:r>
              <a:rPr lang="en-US" altLang="zh-CN" sz="3200" dirty="0">
                <a:latin typeface="Arial" panose="020B0604020202020204" pitchFamily="34" charset="0"/>
              </a:rPr>
              <a:t>1</a:t>
            </a:r>
            <a:r>
              <a:rPr lang="zh-CN" altLang="en-US" sz="3200" dirty="0">
                <a:latin typeface="Arial" panose="020B0604020202020204" pitchFamily="34" charset="0"/>
              </a:rPr>
              <a:t>、</a:t>
            </a:r>
            <a:r>
              <a:rPr lang="zh-CN" altLang="zh-CN" sz="3200" dirty="0">
                <a:latin typeface="Arial" panose="020B0604020202020204" pitchFamily="34" charset="0"/>
              </a:rPr>
              <a:t>内容：自然界中任何两个物体都相互吸引，引力的方向在它们的连线上，引力的大小与物体的质量</a:t>
            </a:r>
            <a:r>
              <a:rPr lang="en-US" altLang="zh-CN" sz="3200" i="1" dirty="0">
                <a:latin typeface="Arial" panose="020B0604020202020204" pitchFamily="34" charset="0"/>
              </a:rPr>
              <a:t>m</a:t>
            </a:r>
            <a:r>
              <a:rPr lang="en-US" altLang="zh-CN" sz="3200" baseline="-25000" dirty="0">
                <a:latin typeface="Arial" panose="020B0604020202020204" pitchFamily="34" charset="0"/>
              </a:rPr>
              <a:t>1</a:t>
            </a:r>
            <a:r>
              <a:rPr lang="zh-CN" altLang="zh-CN" sz="3200" dirty="0">
                <a:latin typeface="Arial" panose="020B0604020202020204" pitchFamily="34" charset="0"/>
              </a:rPr>
              <a:t>和</a:t>
            </a:r>
            <a:r>
              <a:rPr lang="en-US" altLang="zh-CN" sz="3200" i="1" dirty="0">
                <a:latin typeface="Arial" panose="020B0604020202020204" pitchFamily="34" charset="0"/>
              </a:rPr>
              <a:t>m</a:t>
            </a:r>
            <a:r>
              <a:rPr lang="en-US" altLang="zh-CN" sz="3200" baseline="-25000" dirty="0">
                <a:latin typeface="Arial" panose="020B0604020202020204" pitchFamily="34" charset="0"/>
              </a:rPr>
              <a:t>2</a:t>
            </a:r>
            <a:r>
              <a:rPr lang="zh-CN" altLang="zh-CN" sz="3200" dirty="0">
                <a:latin typeface="Arial" panose="020B0604020202020204" pitchFamily="34" charset="0"/>
              </a:rPr>
              <a:t>的</a:t>
            </a:r>
            <a:r>
              <a:rPr lang="zh-CN" altLang="en-US" sz="3200" dirty="0">
                <a:solidFill>
                  <a:srgbClr val="FF0000"/>
                </a:solidFill>
                <a:latin typeface="Arial" panose="020B0604020202020204" pitchFamily="34" charset="0"/>
              </a:rPr>
              <a:t>乘积</a:t>
            </a:r>
            <a:r>
              <a:rPr lang="zh-CN" altLang="zh-CN" sz="3200" dirty="0">
                <a:latin typeface="Arial" panose="020B0604020202020204" pitchFamily="34" charset="0"/>
              </a:rPr>
              <a:t>成正比，与它们之间距离</a:t>
            </a:r>
            <a:r>
              <a:rPr lang="en-US" altLang="zh-CN" sz="3200" i="1" dirty="0">
                <a:latin typeface="Arial" panose="020B0604020202020204" pitchFamily="34" charset="0"/>
              </a:rPr>
              <a:t>r</a:t>
            </a:r>
            <a:r>
              <a:rPr lang="zh-CN" altLang="zh-CN" sz="3200" dirty="0">
                <a:latin typeface="Arial" panose="020B0604020202020204" pitchFamily="34" charset="0"/>
              </a:rPr>
              <a:t>的</a:t>
            </a:r>
            <a:r>
              <a:rPr lang="zh-CN" altLang="en-US" sz="3200" dirty="0">
                <a:solidFill>
                  <a:srgbClr val="FF0000"/>
                </a:solidFill>
                <a:latin typeface="Arial" panose="020B0604020202020204" pitchFamily="34" charset="0"/>
              </a:rPr>
              <a:t>平方</a:t>
            </a:r>
            <a:r>
              <a:rPr lang="zh-CN" altLang="zh-CN" sz="3200" dirty="0">
                <a:latin typeface="Arial" panose="020B0604020202020204" pitchFamily="34" charset="0"/>
              </a:rPr>
              <a:t>成反比</a:t>
            </a:r>
            <a:r>
              <a:rPr lang="zh-CN" altLang="en-US" sz="3200" dirty="0">
                <a:latin typeface="Arial" panose="020B0604020202020204" pitchFamily="34" charset="0"/>
              </a:rPr>
              <a:t>。表达式</a:t>
            </a:r>
            <a:r>
              <a:rPr lang="en-US" altLang="zh-CN" sz="3200" dirty="0">
                <a:latin typeface="Arial" panose="020B0604020202020204" pitchFamily="34" charset="0"/>
              </a:rPr>
              <a:t>:               </a:t>
            </a:r>
            <a:r>
              <a:rPr lang="zh-CN" altLang="zh-CN" sz="3200" dirty="0">
                <a:latin typeface="Arial" panose="020B0604020202020204" pitchFamily="34" charset="0"/>
              </a:rPr>
              <a:t>，</a:t>
            </a:r>
            <a:r>
              <a:rPr lang="zh-CN" altLang="en-US" sz="3200" dirty="0">
                <a:latin typeface="Arial" panose="020B0604020202020204" pitchFamily="34" charset="0"/>
              </a:rPr>
              <a:t>式</a:t>
            </a:r>
            <a:r>
              <a:rPr lang="zh-CN" altLang="zh-CN" sz="3200" dirty="0">
                <a:latin typeface="Arial" panose="020B0604020202020204" pitchFamily="34" charset="0"/>
              </a:rPr>
              <a:t>中</a:t>
            </a:r>
            <a:r>
              <a:rPr lang="en-US" altLang="zh-CN" sz="3200" dirty="0">
                <a:latin typeface="Arial" panose="020B0604020202020204" pitchFamily="34" charset="0"/>
              </a:rPr>
              <a:t>G</a:t>
            </a:r>
            <a:r>
              <a:rPr lang="zh-CN" altLang="en-US" sz="3200" dirty="0">
                <a:latin typeface="Arial" panose="020B0604020202020204" pitchFamily="34" charset="0"/>
              </a:rPr>
              <a:t>为常量</a:t>
            </a:r>
            <a:r>
              <a:rPr lang="zh-CN" altLang="en-US" sz="3200" i="1" dirty="0">
                <a:latin typeface="Arial" panose="020B0604020202020204" pitchFamily="34" charset="0"/>
              </a:rPr>
              <a:t>，</a:t>
            </a:r>
            <a:r>
              <a:rPr lang="zh-CN" altLang="en-US" sz="3200" dirty="0">
                <a:latin typeface="Arial" panose="020B0604020202020204" pitchFamily="34" charset="0"/>
              </a:rPr>
              <a:t>叫做</a:t>
            </a:r>
            <a:r>
              <a:rPr lang="zh-CN" altLang="en-US" sz="3200" dirty="0">
                <a:solidFill>
                  <a:srgbClr val="FF0000"/>
                </a:solidFill>
                <a:latin typeface="Arial" panose="020B0604020202020204" pitchFamily="34" charset="0"/>
              </a:rPr>
              <a:t>引力常量</a:t>
            </a:r>
            <a:r>
              <a:rPr lang="en-US" altLang="zh-CN" sz="3200" dirty="0">
                <a:latin typeface="Arial" panose="020B0604020202020204" pitchFamily="34" charset="0"/>
              </a:rPr>
              <a:t>, </a:t>
            </a:r>
            <a:r>
              <a:rPr lang="zh-CN" altLang="zh-CN" sz="3200" dirty="0">
                <a:latin typeface="Arial" panose="020B0604020202020204" pitchFamily="34" charset="0"/>
              </a:rPr>
              <a:t>通常取</a:t>
            </a:r>
            <a:r>
              <a:rPr lang="en-US" altLang="zh-CN" sz="3200" i="1" dirty="0">
                <a:latin typeface="Arial" panose="020B0604020202020204" pitchFamily="34" charset="0"/>
              </a:rPr>
              <a:t>G</a:t>
            </a:r>
            <a:r>
              <a:rPr lang="en-US" altLang="zh-CN" sz="3200" dirty="0">
                <a:latin typeface="Arial" panose="020B0604020202020204" pitchFamily="34" charset="0"/>
              </a:rPr>
              <a:t>=6.67×10</a:t>
            </a:r>
            <a:r>
              <a:rPr lang="en-US" altLang="zh-CN" sz="3200" baseline="30000" dirty="0">
                <a:latin typeface="Arial" panose="020B0604020202020204" pitchFamily="34" charset="0"/>
              </a:rPr>
              <a:t>-11</a:t>
            </a:r>
            <a:r>
              <a:rPr lang="en-US" altLang="zh-CN" sz="3200" dirty="0">
                <a:latin typeface="Arial" panose="020B0604020202020204" pitchFamily="34" charset="0"/>
              </a:rPr>
              <a:t>N·m</a:t>
            </a:r>
            <a:r>
              <a:rPr lang="en-US" altLang="zh-CN" sz="3200" baseline="30000" dirty="0">
                <a:latin typeface="Arial" panose="020B0604020202020204" pitchFamily="34" charset="0"/>
              </a:rPr>
              <a:t>2</a:t>
            </a:r>
            <a:r>
              <a:rPr lang="en-US" altLang="zh-CN" sz="3200" dirty="0">
                <a:latin typeface="Arial" panose="020B0604020202020204" pitchFamily="34" charset="0"/>
              </a:rPr>
              <a:t>/kg</a:t>
            </a:r>
            <a:r>
              <a:rPr lang="en-US" altLang="zh-CN" sz="3200" baseline="30000" dirty="0">
                <a:latin typeface="Arial" panose="020B0604020202020204" pitchFamily="34" charset="0"/>
              </a:rPr>
              <a:t>2</a:t>
            </a:r>
            <a:r>
              <a:rPr lang="zh-CN" altLang="zh-CN" sz="3200" dirty="0">
                <a:latin typeface="Arial" panose="020B0604020202020204" pitchFamily="34" charset="0"/>
              </a:rPr>
              <a:t>，它是在牛顿发现万有引力定律一百多年以后</a:t>
            </a:r>
            <a:r>
              <a:rPr lang="en-US" altLang="zh-CN" sz="3200" dirty="0">
                <a:latin typeface="Arial" panose="020B0604020202020204" pitchFamily="34" charset="0"/>
              </a:rPr>
              <a:t>,</a:t>
            </a:r>
            <a:r>
              <a:rPr lang="zh-CN" altLang="zh-CN" sz="3200" dirty="0">
                <a:latin typeface="Arial" panose="020B0604020202020204" pitchFamily="34" charset="0"/>
              </a:rPr>
              <a:t>由英国物理学家</a:t>
            </a:r>
            <a:r>
              <a:rPr lang="zh-CN" altLang="en-US" sz="3200" dirty="0">
                <a:solidFill>
                  <a:srgbClr val="FF0000"/>
                </a:solidFill>
                <a:latin typeface="Arial" panose="020B0604020202020204" pitchFamily="34" charset="0"/>
              </a:rPr>
              <a:t>卡文迪许</a:t>
            </a:r>
            <a:r>
              <a:rPr lang="zh-CN" altLang="zh-CN" sz="3200" dirty="0">
                <a:latin typeface="Arial" panose="020B0604020202020204" pitchFamily="34" charset="0"/>
              </a:rPr>
              <a:t>第一次在实验室里比较准确地测出</a:t>
            </a:r>
            <a:r>
              <a:rPr lang="zh-CN" altLang="en-US" sz="3200" dirty="0">
                <a:latin typeface="Arial" panose="020B0604020202020204" pitchFamily="34" charset="0"/>
              </a:rPr>
              <a:t>的</a:t>
            </a:r>
            <a:r>
              <a:rPr lang="zh-CN" altLang="zh-CN" sz="3200" dirty="0">
                <a:latin typeface="Arial" panose="020B0604020202020204" pitchFamily="34" charset="0"/>
              </a:rPr>
              <a:t>。</a:t>
            </a:r>
            <a:r>
              <a:rPr lang="en-US" altLang="zh-CN" sz="3200" dirty="0">
                <a:latin typeface="Arial" panose="020B0604020202020204" pitchFamily="34" charset="0"/>
              </a:rPr>
              <a:t> </a:t>
            </a:r>
            <a:endParaRPr lang="zh-CN" altLang="zh-CN" sz="3200" dirty="0">
              <a:latin typeface="Arial" panose="020B0604020202020204" pitchFamily="34" charset="0"/>
            </a:endParaRPr>
          </a:p>
          <a:p>
            <a:endParaRPr lang="zh-CN" altLang="zh-CN" sz="3200" dirty="0">
              <a:latin typeface="Arial" panose="020B0604020202020204" pitchFamily="34" charset="0"/>
            </a:endParaRPr>
          </a:p>
        </p:txBody>
      </p:sp>
      <p:sp>
        <p:nvSpPr>
          <p:cNvPr id="22532" name="Rectangle 6"/>
          <p:cNvSpPr/>
          <p:nvPr/>
        </p:nvSpPr>
        <p:spPr>
          <a:xfrm>
            <a:off x="0" y="0"/>
            <a:ext cx="12131675" cy="0"/>
          </a:xfrm>
          <a:prstGeom prst="rect">
            <a:avLst/>
          </a:prstGeom>
          <a:noFill/>
          <a:ln w="9525">
            <a:noFill/>
          </a:ln>
        </p:spPr>
        <p:txBody>
          <a:bodyPr wrap="none" anchor="ctr">
            <a:spAutoFit/>
          </a:bodyPr>
          <a:p>
            <a:endParaRPr lang="zh-CN" altLang="en-US" dirty="0">
              <a:latin typeface="Arial" panose="020B0604020202020204" pitchFamily="34" charset="0"/>
            </a:endParaRPr>
          </a:p>
        </p:txBody>
      </p:sp>
      <p:pic>
        <p:nvPicPr>
          <p:cNvPr id="22533" name="Picture 5"/>
          <p:cNvPicPr>
            <a:picLocks noChangeAspect="1"/>
          </p:cNvPicPr>
          <p:nvPr/>
        </p:nvPicPr>
        <p:blipFill>
          <a:blip r:embed="rId1">
            <a:clrChange>
              <a:clrFrom>
                <a:srgbClr val="FFFFFF"/>
              </a:clrFrom>
              <a:clrTo>
                <a:srgbClr val="FFFFFF">
                  <a:alpha val="0"/>
                </a:srgbClr>
              </a:clrTo>
            </a:clrChange>
          </a:blip>
          <a:stretch>
            <a:fillRect/>
          </a:stretch>
        </p:blipFill>
        <p:spPr>
          <a:xfrm>
            <a:off x="7423150" y="1847850"/>
            <a:ext cx="1441450" cy="571500"/>
          </a:xfrm>
          <a:prstGeom prst="rect">
            <a:avLst/>
          </a:prstGeom>
          <a:noFill/>
          <a:ln w="9525">
            <a:noFill/>
          </a:ln>
        </p:spPr>
      </p:pic>
      <p:sp>
        <p:nvSpPr>
          <p:cNvPr id="8" name="TextBox 2"/>
          <p:cNvSpPr txBox="1"/>
          <p:nvPr/>
        </p:nvSpPr>
        <p:spPr>
          <a:xfrm>
            <a:off x="207963" y="4135438"/>
            <a:ext cx="11339513" cy="1589088"/>
          </a:xfrm>
          <a:prstGeom prst="rect">
            <a:avLst/>
          </a:prstGeom>
          <a:noFill/>
        </p:spPr>
        <p:txBody>
          <a:bodyPr lIns="0" tIns="0" rIns="0" bIns="0">
            <a:spAutoFit/>
          </a:bodyPr>
          <a:lstStyle/>
          <a:p>
            <a:pPr marR="0" defTabSz="914400" eaLnBrk="0" fontAlgn="auto" latinLnBrk="1" hangingPunct="0">
              <a:lnSpc>
                <a:spcPts val="3065"/>
              </a:lnSpc>
              <a:spcBef>
                <a:spcPts val="0"/>
              </a:spcBef>
              <a:spcAft>
                <a:spcPts val="0"/>
              </a:spcAft>
              <a:buClrTx/>
              <a:buSzTx/>
              <a:buFontTx/>
              <a:defRPr/>
            </a:pPr>
            <a:r>
              <a:rPr kumimoji="0" lang="en-US" altLang="zh-CN" sz="3200" b="1" kern="0" cap="none" spc="0" normalizeH="0" baseline="0" noProof="0" dirty="0">
                <a:solidFill>
                  <a:srgbClr val="000000"/>
                </a:solidFill>
                <a:latin typeface="Times New Roman" panose="02020603050405020304" pitchFamily="65" charset="-122"/>
                <a:ea typeface="宋体" panose="02010600030101010101" pitchFamily="2" charset="-122"/>
                <a:cs typeface="+mn-cs"/>
              </a:rPr>
              <a:t>2</a:t>
            </a:r>
            <a:r>
              <a:rPr kumimoji="0" lang="zh-CN" altLang="en-US" sz="3200" b="1" kern="0" cap="none" spc="0" normalizeH="0" baseline="0" noProof="0" dirty="0">
                <a:solidFill>
                  <a:srgbClr val="000000"/>
                </a:solidFill>
                <a:latin typeface="Times New Roman" panose="02020603050405020304" pitchFamily="65" charset="-122"/>
                <a:ea typeface="宋体" panose="02010600030101010101" pitchFamily="2" charset="-122"/>
                <a:cs typeface="+mn-cs"/>
              </a:rPr>
              <a:t>、万有引力定律公式适用条件：</a:t>
            </a:r>
            <a:endParaRPr kumimoji="0" lang="zh-CN" altLang="en-US" sz="3200" b="1" kern="1200" cap="none" spc="0" normalizeH="0" baseline="0" noProof="0" dirty="0">
              <a:latin typeface="+mn-lt"/>
              <a:ea typeface="+mn-ea"/>
              <a:cs typeface="+mn-cs"/>
            </a:endParaRPr>
          </a:p>
          <a:p>
            <a:pPr marR="0" defTabSz="914400" eaLnBrk="0" fontAlgn="auto" latinLnBrk="1" hangingPunct="0">
              <a:lnSpc>
                <a:spcPts val="3065"/>
              </a:lnSpc>
              <a:spcBef>
                <a:spcPts val="0"/>
              </a:spcBef>
              <a:spcAft>
                <a:spcPts val="0"/>
              </a:spcAft>
              <a:buClrTx/>
              <a:buSzTx/>
              <a:buFontTx/>
              <a:defRPr/>
            </a:pPr>
            <a:r>
              <a:rPr kumimoji="0" lang="zh-CN" altLang="en-US" sz="3200" kern="0" cap="none" spc="0" normalizeH="0" baseline="0" noProof="0" dirty="0">
                <a:solidFill>
                  <a:srgbClr val="000000"/>
                </a:solidFill>
                <a:latin typeface="Times New Roman" panose="02020603050405020304" pitchFamily="65" charset="-122"/>
                <a:ea typeface="宋体" panose="02010600030101010101" pitchFamily="2" charset="-122"/>
                <a:cs typeface="+mn-cs"/>
              </a:rPr>
              <a:t>（</a:t>
            </a:r>
            <a:r>
              <a:rPr kumimoji="0" lang="en-US" altLang="zh-CN" sz="3200" kern="0" cap="none" spc="0" normalizeH="0" baseline="0" noProof="0" dirty="0">
                <a:solidFill>
                  <a:srgbClr val="000000"/>
                </a:solidFill>
                <a:latin typeface="Times New Roman" panose="02020603050405020304" pitchFamily="65" charset="-122"/>
                <a:ea typeface="宋体" panose="02010600030101010101" pitchFamily="2" charset="-122"/>
                <a:cs typeface="+mn-cs"/>
              </a:rPr>
              <a:t>1</a:t>
            </a:r>
            <a:r>
              <a:rPr kumimoji="0" lang="zh-CN" altLang="en-US" sz="3200" kern="0" cap="none" spc="0" normalizeH="0" baseline="0" noProof="0" dirty="0">
                <a:solidFill>
                  <a:srgbClr val="000000"/>
                </a:solidFill>
                <a:latin typeface="Times New Roman" panose="02020603050405020304" pitchFamily="65" charset="-122"/>
                <a:ea typeface="宋体" panose="02010600030101010101" pitchFamily="2" charset="-122"/>
                <a:cs typeface="+mn-cs"/>
              </a:rPr>
              <a:t>）严格地说,公式只适用于</a:t>
            </a:r>
            <a:r>
              <a:rPr kumimoji="0" lang="zh-CN" altLang="en-US" sz="3200" kern="0" cap="none" spc="0" normalizeH="0" baseline="0" noProof="0" dirty="0">
                <a:solidFill>
                  <a:srgbClr val="FF0000"/>
                </a:solidFill>
                <a:latin typeface="Times New Roman" panose="02020603050405020304" pitchFamily="65" charset="-122"/>
                <a:ea typeface="宋体" panose="02010600030101010101" pitchFamily="2" charset="-122"/>
                <a:cs typeface="+mn-cs"/>
              </a:rPr>
              <a:t>质点间</a:t>
            </a:r>
            <a:r>
              <a:rPr kumimoji="0" lang="zh-CN" altLang="en-US" sz="3200" kern="0" cap="none" spc="0" normalizeH="0" baseline="0" noProof="0" dirty="0">
                <a:solidFill>
                  <a:srgbClr val="000000"/>
                </a:solidFill>
                <a:latin typeface="Times New Roman" panose="02020603050405020304" pitchFamily="65" charset="-122"/>
                <a:ea typeface="宋体" panose="02010600030101010101" pitchFamily="2" charset="-122"/>
                <a:cs typeface="+mn-cs"/>
              </a:rPr>
              <a:t>的相互作用,当两个物体间的距离远大于物体本身的大小时,物体可视为质点。</a:t>
            </a:r>
            <a:endParaRPr kumimoji="0" lang="zh-CN" altLang="en-US" sz="3200" kern="1200" cap="none" spc="0" normalizeH="0" baseline="0" noProof="0" dirty="0">
              <a:latin typeface="+mn-lt"/>
              <a:ea typeface="+mn-ea"/>
              <a:cs typeface="+mn-cs"/>
            </a:endParaRPr>
          </a:p>
          <a:p>
            <a:pPr marR="0" defTabSz="914400" eaLnBrk="0" fontAlgn="auto" latinLnBrk="1" hangingPunct="0">
              <a:lnSpc>
                <a:spcPts val="3065"/>
              </a:lnSpc>
              <a:spcBef>
                <a:spcPts val="0"/>
              </a:spcBef>
              <a:spcAft>
                <a:spcPts val="0"/>
              </a:spcAft>
              <a:buClrTx/>
              <a:buSzTx/>
              <a:buFontTx/>
              <a:defRPr/>
            </a:pPr>
            <a:r>
              <a:rPr kumimoji="0" lang="zh-CN" altLang="en-US" sz="3200" kern="0" cap="none" spc="0" normalizeH="0" baseline="0" noProof="0" dirty="0">
                <a:latin typeface="Times New Roman" panose="02020603050405020304" pitchFamily="65" charset="-122"/>
                <a:ea typeface="宋体" panose="02010600030101010101" pitchFamily="2" charset="-122"/>
                <a:cs typeface="+mn-cs"/>
              </a:rPr>
              <a:t>（</a:t>
            </a:r>
            <a:r>
              <a:rPr kumimoji="0" lang="en-US" altLang="zh-CN" sz="3200" kern="0" cap="none" spc="0" normalizeH="0" baseline="0" noProof="0" dirty="0">
                <a:latin typeface="Times New Roman" panose="02020603050405020304" pitchFamily="65" charset="-122"/>
                <a:ea typeface="宋体" panose="02010600030101010101" pitchFamily="2" charset="-122"/>
                <a:cs typeface="+mn-cs"/>
              </a:rPr>
              <a:t>2</a:t>
            </a:r>
            <a:r>
              <a:rPr kumimoji="0" lang="zh-CN" altLang="en-US" sz="3200" kern="0" cap="none" spc="0" normalizeH="0" baseline="0" noProof="0" dirty="0">
                <a:latin typeface="Times New Roman" panose="02020603050405020304" pitchFamily="65" charset="-122"/>
                <a:ea typeface="宋体" panose="02010600030101010101" pitchFamily="2" charset="-122"/>
                <a:cs typeface="+mn-cs"/>
              </a:rPr>
              <a:t>）</a:t>
            </a:r>
            <a:r>
              <a:rPr kumimoji="0" lang="zh-CN" altLang="en-US" sz="3200" kern="0" cap="none" spc="0" normalizeH="0" baseline="0" noProof="0" dirty="0">
                <a:solidFill>
                  <a:srgbClr val="FF0000"/>
                </a:solidFill>
                <a:latin typeface="Times New Roman" panose="02020603050405020304" pitchFamily="65" charset="-122"/>
                <a:ea typeface="宋体" panose="02010600030101010101" pitchFamily="2" charset="-122"/>
                <a:cs typeface="+mn-cs"/>
              </a:rPr>
              <a:t>均匀的球体</a:t>
            </a:r>
            <a:r>
              <a:rPr kumimoji="0" lang="zh-CN" altLang="en-US" sz="3200" kern="0" cap="none" spc="0" normalizeH="0" baseline="0" noProof="0" dirty="0">
                <a:latin typeface="Times New Roman" panose="02020603050405020304" pitchFamily="65" charset="-122"/>
                <a:ea typeface="宋体" panose="02010600030101010101" pitchFamily="2" charset="-122"/>
                <a:cs typeface="+mn-cs"/>
              </a:rPr>
              <a:t>之间的距离</a:t>
            </a:r>
            <a:r>
              <a:rPr kumimoji="0" lang="zh-CN" altLang="en-US" sz="3200" i="1" kern="0" cap="none" spc="0" normalizeH="0" baseline="0" noProof="0" dirty="0">
                <a:solidFill>
                  <a:srgbClr val="000000"/>
                </a:solidFill>
                <a:latin typeface="Times New Roman" panose="02020603050405020304" pitchFamily="65" charset="-122"/>
                <a:ea typeface="宋体" panose="02010600030101010101" pitchFamily="2" charset="-122"/>
                <a:cs typeface="+mn-cs"/>
              </a:rPr>
              <a:t>r</a:t>
            </a:r>
            <a:r>
              <a:rPr kumimoji="0" lang="zh-CN" altLang="en-US" sz="3200" kern="0" cap="none" spc="0" normalizeH="0" baseline="0" noProof="0" dirty="0">
                <a:solidFill>
                  <a:srgbClr val="000000"/>
                </a:solidFill>
                <a:latin typeface="Times New Roman" panose="02020603050405020304" pitchFamily="65" charset="-122"/>
                <a:ea typeface="宋体" panose="02010600030101010101" pitchFamily="2" charset="-122"/>
                <a:cs typeface="+mn-cs"/>
              </a:rPr>
              <a:t>可视为是</a:t>
            </a:r>
            <a:r>
              <a:rPr kumimoji="0" lang="zh-CN" altLang="en-US" sz="3200" kern="0" cap="none" spc="0" normalizeH="0" baseline="0" noProof="0" dirty="0">
                <a:solidFill>
                  <a:srgbClr val="FF0000"/>
                </a:solidFill>
                <a:latin typeface="Times New Roman" panose="02020603050405020304" pitchFamily="65" charset="-122"/>
                <a:ea typeface="宋体" panose="02010600030101010101" pitchFamily="2" charset="-122"/>
                <a:cs typeface="+mn-cs"/>
              </a:rPr>
              <a:t>两球心间</a:t>
            </a:r>
            <a:r>
              <a:rPr kumimoji="0" lang="zh-CN" altLang="en-US" sz="3200" kern="0" cap="none" spc="0" normalizeH="0" baseline="0" noProof="0" dirty="0">
                <a:solidFill>
                  <a:srgbClr val="000000"/>
                </a:solidFill>
                <a:latin typeface="Times New Roman" panose="02020603050405020304" pitchFamily="65" charset="-122"/>
                <a:ea typeface="宋体" panose="02010600030101010101" pitchFamily="2" charset="-122"/>
                <a:cs typeface="+mn-cs"/>
              </a:rPr>
              <a:t>的距离。</a:t>
            </a:r>
            <a:endParaRPr kumimoji="0" lang="zh-CN" altLang="en-US" sz="3200" kern="1200" cap="none" spc="0" normalizeH="0" baseline="0" noProof="0" dirty="0">
              <a:latin typeface="+mn-lt"/>
              <a:ea typeface="+mn-ea"/>
              <a:cs typeface="+mn-cs"/>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3554" name="Group 12"/>
          <p:cNvGrpSpPr/>
          <p:nvPr/>
        </p:nvGrpSpPr>
        <p:grpSpPr>
          <a:xfrm>
            <a:off x="922338" y="631825"/>
            <a:ext cx="2332037" cy="669925"/>
            <a:chOff x="0" y="-32"/>
            <a:chExt cx="1477" cy="514"/>
          </a:xfrm>
        </p:grpSpPr>
        <p:sp>
          <p:nvSpPr>
            <p:cNvPr id="23560" name="Rectangle 13"/>
            <p:cNvSpPr/>
            <p:nvPr/>
          </p:nvSpPr>
          <p:spPr>
            <a:xfrm>
              <a:off x="0" y="0"/>
              <a:ext cx="1470" cy="482"/>
            </a:xfrm>
            <a:prstGeom prst="rect">
              <a:avLst/>
            </a:prstGeom>
            <a:solidFill>
              <a:srgbClr val="FFFFBD"/>
            </a:solidFill>
            <a:ln w="25400" cap="flat" cmpd="sng">
              <a:solidFill>
                <a:srgbClr val="0000CC"/>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14364" name="Text Box 14"/>
            <p:cNvSpPr txBox="1"/>
            <p:nvPr/>
          </p:nvSpPr>
          <p:spPr>
            <a:xfrm>
              <a:off x="68" y="-32"/>
              <a:ext cx="1409" cy="496"/>
            </a:xfrm>
            <a:prstGeom prst="rect">
              <a:avLst/>
            </a:prstGeom>
            <a:noFill/>
            <a:ln w="9525">
              <a:noFill/>
            </a:ln>
          </p:spPr>
          <p:txBody>
            <a:bodyPr>
              <a:spAutoFit/>
            </a:bodyPr>
            <a:lstStyle/>
            <a:p>
              <a:pPr marR="0" defTabSz="914400" fontAlgn="auto">
                <a:spcBef>
                  <a:spcPct val="50000"/>
                </a:spcBef>
                <a:spcAft>
                  <a:spcPts val="0"/>
                </a:spcAft>
                <a:buClrTx/>
                <a:buSzTx/>
                <a:buFontTx/>
                <a:defRPr/>
              </a:pPr>
              <a:r>
                <a:rPr kumimoji="0" lang="zh-CN" altLang="en-US" sz="3600" b="1" kern="1200" cap="none" spc="0" normalizeH="0" baseline="0" noProof="0" dirty="0">
                  <a:solidFill>
                    <a:srgbClr val="0000CC"/>
                  </a:solidFill>
                  <a:latin typeface="+mn-ea"/>
                  <a:ea typeface="+mn-ea"/>
                  <a:cs typeface="+mn-cs"/>
                </a:rPr>
                <a:t>地面阶段</a:t>
              </a:r>
              <a:endParaRPr kumimoji="0" lang="zh-CN" altLang="en-US" sz="3600" b="1" kern="1200" cap="none" spc="0" normalizeH="0" baseline="0" noProof="0" dirty="0">
                <a:solidFill>
                  <a:srgbClr val="0000CC"/>
                </a:solidFill>
                <a:latin typeface="+mn-ea"/>
                <a:ea typeface="+mn-ea"/>
                <a:cs typeface="+mn-cs"/>
              </a:endParaRPr>
            </a:p>
          </p:txBody>
        </p:sp>
      </p:grpSp>
      <p:sp>
        <p:nvSpPr>
          <p:cNvPr id="2" name="文本框 1"/>
          <p:cNvSpPr txBox="1"/>
          <p:nvPr/>
        </p:nvSpPr>
        <p:spPr>
          <a:xfrm>
            <a:off x="850900" y="1419225"/>
            <a:ext cx="5538788" cy="1371600"/>
          </a:xfrm>
          <a:prstGeom prst="rect">
            <a:avLst/>
          </a:prstGeom>
          <a:noFill/>
          <a:ln w="9525">
            <a:noFill/>
          </a:ln>
        </p:spPr>
        <p:txBody>
          <a:bodyPr wrap="none" lIns="91065" tIns="45533" rIns="91065" bIns="45533">
            <a:spAutoFit/>
          </a:bodyPr>
          <a:p>
            <a:pPr>
              <a:lnSpc>
                <a:spcPct val="130000"/>
              </a:lnSpc>
            </a:pPr>
            <a:r>
              <a:rPr lang="zh-CN" altLang="en-US" sz="3200" b="1" dirty="0">
                <a:latin typeface="黑体" panose="02010609060101010101" pitchFamily="49" charset="-122"/>
                <a:ea typeface="黑体" panose="02010609060101010101" pitchFamily="49" charset="-122"/>
                <a:sym typeface="+mn-ea"/>
              </a:rPr>
              <a:t>静置于地面上的“嫦娥四号”</a:t>
            </a:r>
            <a:endParaRPr lang="zh-CN" altLang="en-US" sz="3200" b="1" dirty="0">
              <a:latin typeface="黑体" panose="02010609060101010101" pitchFamily="49" charset="-122"/>
              <a:ea typeface="黑体" panose="02010609060101010101" pitchFamily="49" charset="-122"/>
              <a:sym typeface="+mn-ea"/>
            </a:endParaRPr>
          </a:p>
          <a:p>
            <a:pPr>
              <a:lnSpc>
                <a:spcPct val="130000"/>
              </a:lnSpc>
            </a:pPr>
            <a:r>
              <a:rPr lang="zh-CN" altLang="en-US" sz="3200" b="1" dirty="0">
                <a:latin typeface="黑体" panose="02010609060101010101" pitchFamily="49" charset="-122"/>
                <a:ea typeface="黑体" panose="02010609060101010101" pitchFamily="49" charset="-122"/>
                <a:sym typeface="+mn-ea"/>
              </a:rPr>
              <a:t>   受哪几个力？</a:t>
            </a:r>
            <a:endParaRPr lang="zh-CN" altLang="en-US" sz="3200" b="1" dirty="0">
              <a:latin typeface="黑体" panose="02010609060101010101" pitchFamily="49" charset="-122"/>
              <a:ea typeface="黑体" panose="02010609060101010101" pitchFamily="49" charset="-122"/>
              <a:sym typeface="+mn-ea"/>
            </a:endParaRPr>
          </a:p>
        </p:txBody>
      </p:sp>
      <p:sp>
        <p:nvSpPr>
          <p:cNvPr id="7" name="文本框 6"/>
          <p:cNvSpPr txBox="1"/>
          <p:nvPr/>
        </p:nvSpPr>
        <p:spPr>
          <a:xfrm>
            <a:off x="636588" y="3414713"/>
            <a:ext cx="8143875" cy="1077913"/>
          </a:xfrm>
          <a:prstGeom prst="rect">
            <a:avLst/>
          </a:prstGeom>
          <a:noFill/>
        </p:spPr>
        <p:txBody>
          <a:bodyPr lIns="91065" tIns="45533" rIns="91065" bIns="45533">
            <a:spAutoFit/>
          </a:bodyPr>
          <a:lstStyle/>
          <a:p>
            <a:pPr marR="0" defTabSz="914400" fontAlgn="auto">
              <a:spcBef>
                <a:spcPts val="0"/>
              </a:spcBef>
              <a:spcAft>
                <a:spcPts val="0"/>
              </a:spcAft>
              <a:buClrTx/>
              <a:buSzTx/>
              <a:buFontTx/>
              <a:defRPr/>
            </a:pPr>
            <a:r>
              <a:rPr kumimoji="0" lang="zh-CN" altLang="zh-CN" sz="3200" kern="1200" cap="none" spc="0" normalizeH="0" baseline="0" noProof="0" dirty="0">
                <a:solidFill>
                  <a:srgbClr val="FF0000"/>
                </a:solidFill>
                <a:latin typeface="+mn-ea"/>
                <a:ea typeface="+mn-ea"/>
                <a:cs typeface="+mn-cs"/>
              </a:rPr>
              <a:t>重力是万有引力的一个分力</a:t>
            </a:r>
            <a:r>
              <a:rPr kumimoji="0" lang="zh-CN" altLang="en-US" sz="3200" kern="1200" cap="none" spc="0" normalizeH="0" baseline="0" noProof="0" dirty="0">
                <a:solidFill>
                  <a:srgbClr val="FF0000"/>
                </a:solidFill>
                <a:latin typeface="+mn-ea"/>
                <a:ea typeface="+mn-ea"/>
                <a:cs typeface="+mn-cs"/>
              </a:rPr>
              <a:t>，</a:t>
            </a:r>
            <a:r>
              <a:rPr kumimoji="0" lang="zh-CN" altLang="en-US" sz="3200" kern="1200" cap="none" spc="0" normalizeH="0" baseline="0" noProof="0" dirty="0">
                <a:solidFill>
                  <a:srgbClr val="FF0000"/>
                </a:solidFill>
                <a:effectLst>
                  <a:outerShdw blurRad="38100" dist="25400" dir="5400000" algn="ctr" rotWithShape="0">
                    <a:srgbClr val="6E747A">
                      <a:alpha val="43000"/>
                    </a:srgbClr>
                  </a:outerShdw>
                </a:effectLst>
                <a:latin typeface="+mn-ea"/>
                <a:ea typeface="+mn-ea"/>
                <a:cs typeface="+mn-cs"/>
                <a:sym typeface="+mn-ea"/>
              </a:rPr>
              <a:t>如果忽略地球自转，一般情况下认为重力约等于万有引力。</a:t>
            </a:r>
            <a:endParaRPr kumimoji="0" lang="zh-CN" altLang="en-US" sz="3200" kern="1200" cap="none" spc="0" normalizeH="0" baseline="0" noProof="0" dirty="0">
              <a:solidFill>
                <a:srgbClr val="FF0000"/>
              </a:solidFill>
              <a:effectLst>
                <a:outerShdw blurRad="38100" dist="25400" dir="5400000" algn="ctr" rotWithShape="0">
                  <a:srgbClr val="6E747A">
                    <a:alpha val="43000"/>
                  </a:srgbClr>
                </a:outerShdw>
              </a:effectLst>
              <a:latin typeface="+mn-ea"/>
              <a:ea typeface="+mn-ea"/>
              <a:cs typeface="+mn-cs"/>
              <a:sym typeface="+mn-ea"/>
            </a:endParaRPr>
          </a:p>
        </p:txBody>
      </p:sp>
      <p:sp>
        <p:nvSpPr>
          <p:cNvPr id="46" name="文本框 6"/>
          <p:cNvSpPr txBox="1"/>
          <p:nvPr/>
        </p:nvSpPr>
        <p:spPr>
          <a:xfrm>
            <a:off x="636588" y="4992688"/>
            <a:ext cx="9247188" cy="584200"/>
          </a:xfrm>
          <a:prstGeom prst="rect">
            <a:avLst/>
          </a:prstGeom>
          <a:noFill/>
        </p:spPr>
        <p:txBody>
          <a:bodyPr wrap="none" lIns="91065" tIns="45533" rIns="91065" bIns="45533">
            <a:spAutoFit/>
          </a:bodyPr>
          <a:lstStyle/>
          <a:p>
            <a:pPr marR="0" defTabSz="914400" fontAlgn="auto">
              <a:spcBef>
                <a:spcPts val="0"/>
              </a:spcBef>
              <a:spcAft>
                <a:spcPts val="0"/>
              </a:spcAft>
              <a:buClrTx/>
              <a:buSzTx/>
              <a:buFontTx/>
              <a:defRPr/>
            </a:pPr>
            <a:r>
              <a:rPr kumimoji="0" lang="zh-CN" altLang="en-US" sz="3200" b="1" kern="1200" cap="none" spc="0" normalizeH="0" baseline="0" noProof="0" dirty="0">
                <a:latin typeface="黑体" panose="02010609060101010101" pitchFamily="49" charset="-122"/>
                <a:ea typeface="黑体" panose="02010609060101010101" pitchFamily="49" charset="-122"/>
                <a:cs typeface="+mn-cs"/>
                <a:sym typeface="+mn-ea"/>
              </a:rPr>
              <a:t>思考：“嫦娥四号”在地表的重力加速度是多少？</a:t>
            </a:r>
            <a:endParaRPr kumimoji="0" lang="zh-CN" altLang="en-US" sz="3200" b="1" kern="1200" cap="none" spc="0" normalizeH="0" baseline="0" noProof="0" dirty="0">
              <a:solidFill>
                <a:schemeClr val="accent1"/>
              </a:solidFill>
              <a:effectLst>
                <a:outerShdw blurRad="38100" dist="25400" dir="5400000" algn="ctr" rotWithShape="0">
                  <a:srgbClr val="6E747A">
                    <a:alpha val="43000"/>
                  </a:srgbClr>
                </a:outerShdw>
              </a:effectLst>
              <a:latin typeface="黑体" panose="02010609060101010101" pitchFamily="49" charset="-122"/>
              <a:ea typeface="黑体" panose="02010609060101010101" pitchFamily="49" charset="-122"/>
              <a:cs typeface="+mn-cs"/>
              <a:sym typeface="+mn-ea"/>
            </a:endParaRPr>
          </a:p>
        </p:txBody>
      </p:sp>
      <p:sp>
        <p:nvSpPr>
          <p:cNvPr id="47" name="文本框 6"/>
          <p:cNvSpPr txBox="1"/>
          <p:nvPr/>
        </p:nvSpPr>
        <p:spPr>
          <a:xfrm>
            <a:off x="565150" y="5707063"/>
            <a:ext cx="11528425" cy="584200"/>
          </a:xfrm>
          <a:prstGeom prst="rect">
            <a:avLst/>
          </a:prstGeom>
          <a:noFill/>
        </p:spPr>
        <p:txBody>
          <a:bodyPr wrap="none" lIns="91065" tIns="45533" rIns="91065" bIns="45533">
            <a:spAutoFit/>
          </a:bodyPr>
          <a:lstStyle/>
          <a:p>
            <a:pPr marR="0" defTabSz="914400" fontAlgn="auto">
              <a:spcBef>
                <a:spcPts val="0"/>
              </a:spcBef>
              <a:spcAft>
                <a:spcPts val="0"/>
              </a:spcAft>
              <a:buClrTx/>
              <a:buSzTx/>
              <a:buFontTx/>
              <a:defRPr/>
            </a:pPr>
            <a:r>
              <a:rPr kumimoji="0" lang="zh-CN" altLang="en-US" sz="3200" b="1" kern="1200" cap="none" spc="0" normalizeH="0" baseline="0" noProof="0" dirty="0">
                <a:latin typeface="黑体" panose="02010609060101010101" pitchFamily="49" charset="-122"/>
                <a:ea typeface="黑体" panose="02010609060101010101" pitchFamily="49" charset="-122"/>
                <a:cs typeface="+mn-cs"/>
                <a:sym typeface="+mn-ea"/>
              </a:rPr>
              <a:t>      “嫦娥四号”在距</a:t>
            </a:r>
            <a:r>
              <a:rPr kumimoji="0" lang="zh-CN" altLang="zh-CN" sz="3200" b="1" kern="1200" cap="none" spc="0" normalizeH="0" baseline="0" noProof="0" dirty="0">
                <a:latin typeface="+mn-lt"/>
                <a:ea typeface="+mn-ea"/>
                <a:cs typeface="+mn-cs"/>
              </a:rPr>
              <a:t>地球上空某一高度</a:t>
            </a:r>
            <a:r>
              <a:rPr kumimoji="0" lang="en-US" altLang="zh-CN" sz="3200" b="1" i="1" kern="1200" cap="none" spc="0" normalizeH="0" baseline="0" noProof="0" dirty="0">
                <a:latin typeface="+mn-lt"/>
                <a:ea typeface="+mn-ea"/>
                <a:cs typeface="+mn-cs"/>
              </a:rPr>
              <a:t>h</a:t>
            </a:r>
            <a:r>
              <a:rPr kumimoji="0" lang="zh-CN" altLang="en-US" sz="3200" b="1" kern="1200" cap="none" spc="0" normalizeH="0" baseline="0" noProof="0" dirty="0">
                <a:latin typeface="+mn-lt"/>
                <a:ea typeface="+mn-ea"/>
                <a:cs typeface="+mn-cs"/>
              </a:rPr>
              <a:t>处</a:t>
            </a:r>
            <a:r>
              <a:rPr kumimoji="0" lang="zh-CN" altLang="en-US" sz="3200" b="1" kern="1200" cap="none" spc="0" normalizeH="0" baseline="0" noProof="0" dirty="0">
                <a:latin typeface="黑体" panose="02010609060101010101" pitchFamily="49" charset="-122"/>
                <a:ea typeface="黑体" panose="02010609060101010101" pitchFamily="49" charset="-122"/>
                <a:cs typeface="+mn-cs"/>
                <a:sym typeface="+mn-ea"/>
              </a:rPr>
              <a:t>的重力加速度？</a:t>
            </a:r>
            <a:endParaRPr kumimoji="0" lang="zh-CN" altLang="en-US" sz="3200" b="1" kern="1200" cap="none" spc="0" normalizeH="0" baseline="0" noProof="0" dirty="0">
              <a:solidFill>
                <a:schemeClr val="accent1"/>
              </a:solidFill>
              <a:effectLst>
                <a:outerShdw blurRad="38100" dist="25400" dir="5400000" algn="ctr" rotWithShape="0">
                  <a:srgbClr val="6E747A">
                    <a:alpha val="43000"/>
                  </a:srgbClr>
                </a:outerShdw>
              </a:effectLst>
              <a:latin typeface="黑体" panose="02010609060101010101" pitchFamily="49" charset="-122"/>
              <a:ea typeface="黑体" panose="02010609060101010101" pitchFamily="49" charset="-122"/>
              <a:cs typeface="+mn-cs"/>
              <a:sym typeface="+mn-ea"/>
            </a:endParaRPr>
          </a:p>
        </p:txBody>
      </p:sp>
      <p:pic>
        <p:nvPicPr>
          <p:cNvPr id="23559" name="图片 2" descr="textimage6.jpeg"/>
          <p:cNvPicPr>
            <a:picLocks noChangeAspect="1"/>
          </p:cNvPicPr>
          <p:nvPr/>
        </p:nvPicPr>
        <p:blipFill>
          <a:blip r:embed="rId1"/>
          <a:stretch>
            <a:fillRect/>
          </a:stretch>
        </p:blipFill>
        <p:spPr>
          <a:xfrm>
            <a:off x="7994650" y="919163"/>
            <a:ext cx="2643188" cy="2644775"/>
          </a:xfrm>
          <a:prstGeom prst="rect">
            <a:avLst/>
          </a:prstGeom>
          <a:noFill/>
          <a:ln w="9525">
            <a:noFill/>
          </a:ln>
        </p:spPr>
      </p:pic>
    </p:spTree>
    <p:custDataLst>
      <p:tags r:id="rId2"/>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p:bldP spid="46" grpId="0"/>
      <p:bldP spid="4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Box 2"/>
          <p:cNvSpPr txBox="1"/>
          <p:nvPr/>
        </p:nvSpPr>
        <p:spPr>
          <a:xfrm>
            <a:off x="539750" y="1120775"/>
            <a:ext cx="11339513" cy="4627880"/>
          </a:xfrm>
          <a:prstGeom prst="rect">
            <a:avLst/>
          </a:prstGeom>
          <a:noFill/>
        </p:spPr>
        <p:txBody>
          <a:bodyPr lIns="0" tIns="0" rIns="0" bIns="0">
            <a:spAutoFit/>
          </a:bodyPr>
          <a:lstStyle/>
          <a:p>
            <a:pPr marR="0" defTabSz="914400" eaLnBrk="0" fontAlgn="auto" latinLnBrk="1" hangingPunct="0">
              <a:lnSpc>
                <a:spcPct val="150000"/>
              </a:lnSpc>
              <a:spcBef>
                <a:spcPts val="0"/>
              </a:spcBef>
              <a:spcAft>
                <a:spcPts val="0"/>
              </a:spcAft>
              <a:buClrTx/>
              <a:buSzTx/>
              <a:buFontTx/>
              <a:defRPr/>
            </a:pPr>
            <a:r>
              <a:rPr kumimoji="0" lang="zh-CN" altLang="en-US"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例</a:t>
            </a:r>
            <a:r>
              <a:rPr kumimoji="0" lang="en-US" altLang="zh-CN" sz="2805" b="1" kern="0" cap="none" spc="0" normalizeH="0" baseline="0" noProof="0" dirty="0">
                <a:solidFill>
                  <a:srgbClr val="000000"/>
                </a:solidFill>
                <a:latin typeface="Times New Roman" panose="02020603050405020304" pitchFamily="65" charset="-122"/>
                <a:ea typeface="宋体" panose="02010600030101010101" pitchFamily="2" charset="-122"/>
                <a:cs typeface="+mn-cs"/>
              </a:rPr>
              <a:t>2</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zh-CN" sz="3200" kern="1200" cap="none" spc="0" normalizeH="0" baseline="0" noProof="0" dirty="0">
                <a:latin typeface="+mn-lt"/>
                <a:ea typeface="+mn-ea"/>
                <a:cs typeface="+mn-cs"/>
              </a:rPr>
              <a:t>：</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(2018北京理综)若想检验“使月球绕地球运动的力”与“使苹果落地的力”遵循同样的规律,在已知月地距离约为地球半径60倍的情况</a:t>
            </a:r>
            <a:br>
              <a:rPr kumimoji="0" kern="1200" cap="none" spc="0" normalizeH="0" baseline="0" noProof="0" dirty="0">
                <a:latin typeface="+mn-lt"/>
                <a:ea typeface="+mn-ea"/>
                <a:cs typeface="+mn-cs"/>
              </a:rPr>
            </a:b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下,需要验证</a:t>
            </a:r>
            <a:r>
              <a:rPr kumimoji="0" lang="zh-CN" altLang="en-US" sz="2195" kern="0" cap="none" spc="610"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　</a:t>
            </a:r>
            <a:r>
              <a:rPr kumimoji="0" lang="zh-CN" altLang="en-US" sz="2805" kern="0" cap="none" spc="0" normalizeH="0" baseline="0" noProof="0" dirty="0">
                <a:solidFill>
                  <a:srgbClr val="FF0000"/>
                </a:solidFill>
                <a:latin typeface="Times New Roman" panose="02020603050405020304" pitchFamily="65" charset="-122"/>
                <a:ea typeface="宋体" panose="02010600030101010101" pitchFamily="2" charset="-122"/>
                <a:cs typeface="+mn-cs"/>
              </a:rPr>
              <a:t> B </a:t>
            </a: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　)</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A.地球吸引月球的力约为地球吸引苹果的力的1/60</a:t>
            </a:r>
            <a:r>
              <a:rPr kumimoji="0" lang="zh-CN" altLang="en-US" sz="2115" kern="0" cap="none" spc="0" normalizeH="0" baseline="59000" noProof="0" dirty="0">
                <a:solidFill>
                  <a:srgbClr val="000000"/>
                </a:solidFill>
                <a:latin typeface="Times New Roman" panose="02020603050405020304" pitchFamily="65" charset="-122"/>
                <a:ea typeface="宋体" panose="02010600030101010101" pitchFamily="2" charset="-122"/>
                <a:cs typeface="+mn-cs"/>
              </a:rPr>
              <a:t>2</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B.月球公转的加速度约为苹果落向地面加速度的1/60</a:t>
            </a:r>
            <a:r>
              <a:rPr kumimoji="0" lang="zh-CN" altLang="en-US" sz="2115" kern="0" cap="none" spc="0" normalizeH="0" baseline="59000" noProof="0" dirty="0">
                <a:solidFill>
                  <a:srgbClr val="000000"/>
                </a:solidFill>
                <a:latin typeface="Times New Roman" panose="02020603050405020304" pitchFamily="65" charset="-122"/>
                <a:ea typeface="宋体" panose="02010600030101010101" pitchFamily="2" charset="-122"/>
                <a:cs typeface="+mn-cs"/>
              </a:rPr>
              <a:t>2</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C.自由落体在月球表面的加速度约为地球表面的1/6</a:t>
            </a:r>
            <a:r>
              <a:rPr kumimoji="0" lang="en-US" altLang="zh-CN"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0</a:t>
            </a:r>
            <a:endParaRPr kumimoji="0" lang="zh-CN" altLang="en-US" kern="1200" cap="none" spc="0" normalizeH="0" baseline="0" noProof="0" dirty="0">
              <a:latin typeface="+mn-lt"/>
              <a:ea typeface="+mn-ea"/>
              <a:cs typeface="+mn-cs"/>
            </a:endParaRPr>
          </a:p>
          <a:p>
            <a:pPr marR="0" defTabSz="914400" eaLnBrk="0" fontAlgn="auto" latinLnBrk="1" hangingPunct="0">
              <a:lnSpc>
                <a:spcPct val="150000"/>
              </a:lnSpc>
              <a:spcBef>
                <a:spcPts val="0"/>
              </a:spcBef>
              <a:spcAft>
                <a:spcPts val="0"/>
              </a:spcAft>
              <a:buClrTx/>
              <a:buSzTx/>
              <a:buFontTx/>
              <a:defRPr/>
            </a:pPr>
            <a:r>
              <a:rPr kumimoji="0" lang="zh-CN" altLang="en-US" sz="2805" kern="0" cap="none" spc="0" normalizeH="0" baseline="0" noProof="0" dirty="0">
                <a:solidFill>
                  <a:srgbClr val="000000"/>
                </a:solidFill>
                <a:latin typeface="Times New Roman" panose="02020603050405020304" pitchFamily="65" charset="-122"/>
                <a:ea typeface="宋体" panose="02010600030101010101" pitchFamily="2" charset="-122"/>
                <a:cs typeface="+mn-cs"/>
              </a:rPr>
              <a:t>D.苹果在月球表面受到的引力约为在地球表面的1/60</a:t>
            </a:r>
            <a:endParaRPr kumimoji="0" lang="zh-CN" altLang="en-US" kern="1200" cap="none" spc="0" normalizeH="0" baseline="0" noProof="0" dirty="0">
              <a:latin typeface="+mn-lt"/>
              <a:ea typeface="+mn-ea"/>
              <a:cs typeface="+mn-cs"/>
            </a:endParaRPr>
          </a:p>
        </p:txBody>
      </p:sp>
      <p:sp>
        <p:nvSpPr>
          <p:cNvPr id="3" name="矩形 2"/>
          <p:cNvSpPr/>
          <p:nvPr/>
        </p:nvSpPr>
        <p:spPr>
          <a:xfrm>
            <a:off x="3136900" y="2633663"/>
            <a:ext cx="539750" cy="4603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200" b="0" i="0" u="none" strike="noStrike" kern="1200" cap="none" spc="0" normalizeH="0" baseline="0" noProof="0">
                <a:ln>
                  <a:noFill/>
                </a:ln>
                <a:solidFill>
                  <a:schemeClr val="bg1"/>
                </a:solidFill>
                <a:effectLst/>
                <a:uLnTx/>
                <a:uFillTx/>
                <a:latin typeface="Times New Roman" panose="02020603050405020304" pitchFamily="18" charset="0"/>
                <a:ea typeface="+mn-ea"/>
                <a:cs typeface="+mn-cs"/>
              </a:rPr>
              <a:t> </a:t>
            </a:r>
            <a:endParaRPr kumimoji="0" lang="zh-CN" altLang="en-US" sz="2200" b="0" i="0" u="none" strike="noStrike" kern="1200" cap="none" spc="0" normalizeH="0" baseline="0" noProof="0" dirty="0">
              <a:ln>
                <a:noFill/>
              </a:ln>
              <a:solidFill>
                <a:schemeClr val="bg1"/>
              </a:solidFill>
              <a:effectLst/>
              <a:uLnTx/>
              <a:uFillTx/>
              <a:latin typeface="Times New Roman" panose="02020603050405020304" pitchFamily="18" charset="0"/>
              <a:ea typeface="+mn-ea"/>
              <a:cs typeface="+mn-cs"/>
            </a:endParaRPr>
          </a:p>
        </p:txBody>
      </p:sp>
      <p:grpSp>
        <p:nvGrpSpPr>
          <p:cNvPr id="24580" name="Group 12"/>
          <p:cNvGrpSpPr/>
          <p:nvPr/>
        </p:nvGrpSpPr>
        <p:grpSpPr>
          <a:xfrm>
            <a:off x="565150" y="630238"/>
            <a:ext cx="2357438" cy="646112"/>
            <a:chOff x="0" y="-3"/>
            <a:chExt cx="1493" cy="496"/>
          </a:xfrm>
        </p:grpSpPr>
        <p:sp>
          <p:nvSpPr>
            <p:cNvPr id="24581" name="Rectangle 13"/>
            <p:cNvSpPr/>
            <p:nvPr/>
          </p:nvSpPr>
          <p:spPr>
            <a:xfrm>
              <a:off x="0" y="0"/>
              <a:ext cx="1470" cy="482"/>
            </a:xfrm>
            <a:prstGeom prst="rect">
              <a:avLst/>
            </a:prstGeom>
            <a:solidFill>
              <a:srgbClr val="FFFFBD"/>
            </a:solidFill>
            <a:ln w="25400" cap="flat" cmpd="sng">
              <a:solidFill>
                <a:srgbClr val="0000CC"/>
              </a:solidFill>
              <a:prstDash val="solid"/>
              <a:miter/>
              <a:headEnd type="none" w="med" len="med"/>
              <a:tailEnd type="none" w="med" len="med"/>
            </a:ln>
          </p:spPr>
          <p:txBody>
            <a:bodyPr wrap="none" anchor="ctr"/>
            <a:p>
              <a:endParaRPr lang="zh-CN" altLang="en-US" dirty="0">
                <a:latin typeface="Arial" panose="020B0604020202020204" pitchFamily="34" charset="0"/>
              </a:endParaRPr>
            </a:p>
          </p:txBody>
        </p:sp>
        <p:sp>
          <p:nvSpPr>
            <p:cNvPr id="6" name="Text Box 14"/>
            <p:cNvSpPr txBox="1"/>
            <p:nvPr/>
          </p:nvSpPr>
          <p:spPr>
            <a:xfrm>
              <a:off x="84" y="-3"/>
              <a:ext cx="1409" cy="496"/>
            </a:xfrm>
            <a:prstGeom prst="rect">
              <a:avLst/>
            </a:prstGeom>
            <a:noFill/>
            <a:ln w="9525">
              <a:noFill/>
            </a:ln>
          </p:spPr>
          <p:txBody>
            <a:bodyPr>
              <a:spAutoFit/>
            </a:bodyPr>
            <a:lstStyle/>
            <a:p>
              <a:pPr marR="0" defTabSz="914400" fontAlgn="auto">
                <a:spcBef>
                  <a:spcPct val="50000"/>
                </a:spcBef>
                <a:spcAft>
                  <a:spcPts val="0"/>
                </a:spcAft>
                <a:buClrTx/>
                <a:buSzTx/>
                <a:buFontTx/>
                <a:defRPr/>
              </a:pPr>
              <a:r>
                <a:rPr kumimoji="0" lang="zh-CN" altLang="en-US" sz="3600" b="1" kern="1200" cap="none" spc="0" normalizeH="0" baseline="0" noProof="0" dirty="0">
                  <a:solidFill>
                    <a:srgbClr val="0000CC"/>
                  </a:solidFill>
                  <a:latin typeface="+mn-ea"/>
                  <a:ea typeface="+mn-ea"/>
                  <a:cs typeface="+mn-cs"/>
                </a:rPr>
                <a:t>天地合一</a:t>
              </a:r>
              <a:endParaRPr kumimoji="0" lang="zh-CN" altLang="en-US" sz="3600" b="1" kern="1200" cap="none" spc="0" normalizeH="0" baseline="0" noProof="0" dirty="0">
                <a:solidFill>
                  <a:srgbClr val="0000CC"/>
                </a:solidFill>
                <a:latin typeface="+mn-ea"/>
                <a:ea typeface="+mn-ea"/>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ags/tag1.xml><?xml version="1.0" encoding="utf-8"?>
<p:tagLst xmlns:p="http://schemas.openxmlformats.org/presentationml/2006/main">
  <p:tag name="KSO_WM_TEMPLATE_CATEGORY" val="custom"/>
  <p:tag name="KSO_WM_TEMPLATE_INDEX" val="20185031"/>
</p:tagLst>
</file>

<file path=ppt/tags/tag2.xml><?xml version="1.0" encoding="utf-8"?>
<p:tagLst xmlns:p="http://schemas.openxmlformats.org/presentationml/2006/main">
  <p:tag name="KSO_WM_BEAUTIFY_FLAG" val="#wm#"/>
  <p:tag name="KSO_WM_TEMPLATE_CATEGORY" val="custom"/>
  <p:tag name="KSO_WM_TEMPLATE_INDEX" val="20185031"/>
</p:tagLst>
</file>

<file path=ppt/tags/tag3.xml><?xml version="1.0" encoding="utf-8"?>
<p:tagLst xmlns:p="http://schemas.openxmlformats.org/presentationml/2006/main">
  <p:tag name="KSO_WM_TEMPLATE_CATEGORY" val="custom"/>
  <p:tag name="KSO_WM_TEMPLATE_INDEX" val="20185031"/>
</p:tagLst>
</file>

<file path=ppt/tags/tag4.xml><?xml version="1.0" encoding="utf-8"?>
<p:tagLst xmlns:p="http://schemas.openxmlformats.org/presentationml/2006/main">
  <p:tag name="KSO_WM_BEAUTIFY_FLAG" val="#wm#"/>
  <p:tag name="KSO_WM_TEMPLATE_CATEGORY" val="custom"/>
  <p:tag name="KSO_WM_TEMPLATE_INDEX" val="20185031"/>
</p:tagLst>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1_第1讲　运动的描述</Template>
  <TotalTime>0</TotalTime>
  <Words>2043</Words>
  <Application>WPS 演示</Application>
  <PresentationFormat>自定义</PresentationFormat>
  <Paragraphs>153</Paragraphs>
  <Slides>19</Slides>
  <Notes>14</Notes>
  <HiddenSlides>0</HiddenSlides>
  <MMClips>0</MMClips>
  <ScaleCrop>false</ScaleCrop>
  <HeadingPairs>
    <vt:vector size="8" baseType="variant">
      <vt:variant>
        <vt:lpstr>已用的字体</vt:lpstr>
      </vt:variant>
      <vt:variant>
        <vt:i4>11</vt:i4>
      </vt:variant>
      <vt:variant>
        <vt:lpstr>主题</vt:lpstr>
      </vt:variant>
      <vt:variant>
        <vt:i4>1</vt:i4>
      </vt:variant>
      <vt:variant>
        <vt:lpstr>嵌入 OLE 服务器</vt:lpstr>
      </vt:variant>
      <vt:variant>
        <vt:i4>4</vt:i4>
      </vt:variant>
      <vt:variant>
        <vt:lpstr>幻灯片标题</vt:lpstr>
      </vt:variant>
      <vt:variant>
        <vt:i4>19</vt:i4>
      </vt:variant>
    </vt:vector>
  </HeadingPairs>
  <TitlesOfParts>
    <vt:vector size="35" baseType="lpstr">
      <vt:lpstr>Arial</vt:lpstr>
      <vt:lpstr>宋体</vt:lpstr>
      <vt:lpstr>Wingdings</vt:lpstr>
      <vt:lpstr>Times New Roman</vt:lpstr>
      <vt:lpstr>黑体</vt:lpstr>
      <vt:lpstr>Calibri</vt:lpstr>
      <vt:lpstr>微软雅黑</vt:lpstr>
      <vt:lpstr>Times New Roman</vt:lpstr>
      <vt:lpstr>Times New Roman</vt:lpstr>
      <vt:lpstr>Courier New</vt:lpstr>
      <vt:lpstr>Arial Unicode MS</vt:lpstr>
      <vt:lpstr>1_Office 主题</vt:lpstr>
      <vt:lpstr>Word.Document.8</vt:lpstr>
      <vt:lpstr>Word.Document.12</vt:lpstr>
      <vt:lpstr>Word.Document.12</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封面标题</dc:title>
  <dc:creator>电脑316</dc:creator>
  <cp:lastModifiedBy>翟羽佳</cp:lastModifiedBy>
  <cp:revision>151</cp:revision>
  <dcterms:created xsi:type="dcterms:W3CDTF">2020-10-13T01:11:00Z</dcterms:created>
  <dcterms:modified xsi:type="dcterms:W3CDTF">2020-10-13T07:42:46Z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2052-11.1.0.9999</vt:lpwstr>
  </property>
</Properties>
</file>