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407" r:id="rId4"/>
    <p:sldId id="449" r:id="rId6"/>
    <p:sldId id="408" r:id="rId7"/>
    <p:sldId id="462" r:id="rId8"/>
    <p:sldId id="440" r:id="rId9"/>
    <p:sldId id="439" r:id="rId10"/>
    <p:sldId id="441" r:id="rId11"/>
    <p:sldId id="442" r:id="rId12"/>
    <p:sldId id="443" r:id="rId13"/>
    <p:sldId id="444" r:id="rId14"/>
    <p:sldId id="445" r:id="rId15"/>
    <p:sldId id="469" r:id="rId16"/>
    <p:sldId id="450" r:id="rId17"/>
    <p:sldId id="463" r:id="rId18"/>
    <p:sldId id="482" r:id="rId19"/>
    <p:sldId id="457" r:id="rId20"/>
    <p:sldId id="464" r:id="rId21"/>
    <p:sldId id="447" r:id="rId22"/>
    <p:sldId id="468" r:id="rId23"/>
    <p:sldId id="465" r:id="rId24"/>
    <p:sldId id="466" r:id="rId25"/>
    <p:sldId id="460" r:id="rId26"/>
  </p:sldIdLst>
  <p:sldSz cx="9144000" cy="571373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2" d="100"/>
          <a:sy n="72" d="100"/>
        </p:scale>
        <p:origin x="-1326" y="-102"/>
      </p:cViewPr>
      <p:guideLst>
        <p:guide orient="horz" pos="1803"/>
        <p:guide pos="29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9.wmf"/><Relationship Id="rId4" Type="http://schemas.openxmlformats.org/officeDocument/2006/relationships/image" Target="../media/image8.wmf"/><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59571" y="1143000"/>
            <a:ext cx="493885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
        <p:nvSpPr>
          <p:cNvPr id="21507" name="Rectangle 2"/>
          <p:cNvSpPr>
            <a:spLocks noGrp="1" noRot="1" noChangeAspect="1" noTextEdit="1"/>
          </p:cNvSpPr>
          <p:nvPr>
            <p:ph type="sldImg"/>
          </p:nvPr>
        </p:nvSpPr>
        <p:spPr/>
      </p:sp>
      <p:sp>
        <p:nvSpPr>
          <p:cNvPr id="21508" name="Rectangle 3"/>
          <p:cNvSpPr>
            <a:spLocks noGrp="1"/>
          </p:cNvSpPr>
          <p:nvPr>
            <p:ph type="body"/>
          </p:nvPr>
        </p:nvSpPr>
        <p:spPr/>
        <p:txBody>
          <a:bodyPr wrap="square" lIns="91440" tIns="45720" rIns="91440" bIns="45720" anchor="t"/>
          <a:p>
            <a:pPr lvl="0" eaLnBrk="1" hangingPunct="1"/>
            <a:endParaRPr lang="zh-CN" altLang="zh-CN" dirty="0"/>
          </a:p>
        </p:txBody>
      </p:sp>
      <p:sp>
        <p:nvSpPr>
          <p:cNvPr id="21509" name="灯片编号占位符 1"/>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396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6913"/>
            <a:ext cx="6400800" cy="14605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031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5213"/>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521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396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6913"/>
            <a:ext cx="6400800" cy="14605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34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0938"/>
            <a:ext cx="7772400" cy="12509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03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03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18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1338"/>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18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811338"/>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68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084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33500"/>
            <a:ext cx="8229600" cy="377031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998913"/>
            <a:ext cx="5486400" cy="4730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74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471988"/>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031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5213"/>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521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14"/>
            <a:ext cx="8229600" cy="9522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521016"/>
            <a:ext cx="3886200" cy="362530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521016"/>
            <a:ext cx="3886200" cy="362530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5203198"/>
            <a:ext cx="2133600" cy="396787"/>
          </a:xfrm>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a:xfrm>
            <a:off x="3124200" y="5203198"/>
            <a:ext cx="2895600" cy="396787"/>
          </a:xfrm>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a:xfrm>
            <a:off x="6553200" y="5203198"/>
            <a:ext cx="2133600" cy="396787"/>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34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0938"/>
            <a:ext cx="7772400" cy="12509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03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03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18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1338"/>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18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811338"/>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68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084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998913"/>
            <a:ext cx="5486400" cy="4730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74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471988"/>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矩形 4"/>
          <p:cNvSpPr>
            <a:spLocks noChangeArrowheads="1"/>
          </p:cNvSpPr>
          <p:nvPr/>
        </p:nvSpPr>
        <p:spPr bwMode="auto">
          <a:xfrm>
            <a:off x="0" y="-39687"/>
            <a:ext cx="9144000" cy="4572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51" name="黑色底纹"/>
          <p:cNvSpPr>
            <a:spLocks noChangeArrowheads="1"/>
          </p:cNvSpPr>
          <p:nvPr/>
        </p:nvSpPr>
        <p:spPr bwMode="auto">
          <a:xfrm>
            <a:off x="0" y="5524500"/>
            <a:ext cx="9144000" cy="188913"/>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8.wmf"/><Relationship Id="rId7" Type="http://schemas.openxmlformats.org/officeDocument/2006/relationships/oleObject" Target="../embeddings/oleObject4.bin"/><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 Id="rId3" Type="http://schemas.openxmlformats.org/officeDocument/2006/relationships/oleObject" Target="../embeddings/oleObject2.bin"/><Relationship Id="rId2" Type="http://schemas.openxmlformats.org/officeDocument/2006/relationships/image" Target="../media/image5.wmf"/><Relationship Id="rId12" Type="http://schemas.openxmlformats.org/officeDocument/2006/relationships/vmlDrawing" Target="../drawings/vmlDrawing1.vml"/><Relationship Id="rId11" Type="http://schemas.openxmlformats.org/officeDocument/2006/relationships/slideLayout" Target="../slideLayouts/slideLayout13.xml"/><Relationship Id="rId10" Type="http://schemas.openxmlformats.org/officeDocument/2006/relationships/image" Target="../media/image9.wmf"/><Relationship Id="rId1"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vmlDrawing" Target="../drawings/vmlDrawing2.vml"/><Relationship Id="rId5" Type="http://schemas.openxmlformats.org/officeDocument/2006/relationships/slideLayout" Target="../slideLayouts/slideLayout18.xml"/><Relationship Id="rId4" Type="http://schemas.openxmlformats.org/officeDocument/2006/relationships/image" Target="../media/image11.wmf"/><Relationship Id="rId3" Type="http://schemas.openxmlformats.org/officeDocument/2006/relationships/oleObject" Target="../embeddings/oleObject7.bin"/><Relationship Id="rId2" Type="http://schemas.openxmlformats.org/officeDocument/2006/relationships/image" Target="../media/image10.wmf"/><Relationship Id="rId1"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slide" Target="slide2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22.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2" Type="http://schemas.openxmlformats.org/officeDocument/2006/relationships/slideLayout" Target="../slideLayouts/slideLayout13.xml"/><Relationship Id="rId11" Type="http://schemas.openxmlformats.org/officeDocument/2006/relationships/audio" Target="../media/audio1.wav"/><Relationship Id="rId10" Type="http://schemas.openxmlformats.org/officeDocument/2006/relationships/slide" Target="slide2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 Target="slide22.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slide" Target="slide22.xml"/><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094105" y="1863090"/>
            <a:ext cx="6539865" cy="970915"/>
          </a:xfrm>
          <a:prstGeom prst="rect">
            <a:avLst/>
          </a:prstGeom>
          <a:noFill/>
        </p:spPr>
        <p:txBody>
          <a:bodyPr wrap="none" rtlCol="0" anchor="t">
            <a:spAutoFit/>
          </a:bodyPr>
          <a:p>
            <a:r>
              <a:rPr lang="zh-CN" altLang="en-US" sz="8800" baseline="-2500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第六节   互感和自感</a:t>
            </a:r>
            <a:endParaRPr lang="zh-CN" altLang="en-US" sz="8800" baseline="-25000">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 name="文本框 78"/>
          <p:cNvSpPr txBox="1"/>
          <p:nvPr/>
        </p:nvSpPr>
        <p:spPr>
          <a:xfrm>
            <a:off x="4876165" y="1144905"/>
            <a:ext cx="3879850" cy="829945"/>
          </a:xfrm>
          <a:prstGeom prst="rect">
            <a:avLst/>
          </a:prstGeom>
          <a:noFill/>
        </p:spPr>
        <p:txBody>
          <a:bodyPr wrap="square" rtlCol="0" anchor="t">
            <a:spAutoFit/>
          </a:bodyPr>
          <a:p>
            <a:r>
              <a:rPr lang="zh-CN" altLang="en-US" sz="2400" dirty="0">
                <a:latin typeface="Times New Roman" panose="02020603050405020304" pitchFamily="18" charset="0"/>
                <a:sym typeface="+mn-ea"/>
              </a:rPr>
              <a:t>开关闭合时氖管不亮，断开的时氖管发光</a:t>
            </a:r>
            <a:endParaRPr lang="zh-CN" altLang="en-US" sz="2400" dirty="0">
              <a:latin typeface="Times New Roman" panose="02020603050405020304" pitchFamily="18" charset="0"/>
              <a:sym typeface="+mn-ea"/>
            </a:endParaRPr>
          </a:p>
        </p:txBody>
      </p:sp>
      <p:sp>
        <p:nvSpPr>
          <p:cNvPr id="20487" name="Text Box 7"/>
          <p:cNvSpPr txBox="1"/>
          <p:nvPr/>
        </p:nvSpPr>
        <p:spPr>
          <a:xfrm>
            <a:off x="4979670" y="506095"/>
            <a:ext cx="1179513" cy="520700"/>
          </a:xfrm>
          <a:prstGeom prst="rect">
            <a:avLst/>
          </a:prstGeom>
          <a:noFill/>
          <a:ln w="38100" cap="flat" cmpd="sng">
            <a:solidFill>
              <a:srgbClr val="FF0000"/>
            </a:solidFill>
            <a:prstDash val="solid"/>
            <a:miter/>
            <a:headEnd type="none" w="med" len="med"/>
            <a:tailEnd type="none" w="med" len="med"/>
          </a:ln>
        </p:spPr>
        <p:txBody>
          <a:bodyPr>
            <a:spAutoFit/>
          </a:bodyPr>
          <a:p>
            <a:pPr>
              <a:lnSpc>
                <a:spcPct val="80000"/>
              </a:lnSpc>
              <a:spcBef>
                <a:spcPct val="50000"/>
              </a:spcBef>
            </a:pPr>
            <a:r>
              <a:rPr lang="zh-CN" altLang="en-US" sz="3200" dirty="0">
                <a:latin typeface="Arial" panose="020B0604020202020204" pitchFamily="34" charset="0"/>
              </a:rPr>
              <a:t>现象</a:t>
            </a:r>
            <a:endParaRPr lang="zh-CN" altLang="en-US" sz="3200" dirty="0">
              <a:latin typeface="Arial" panose="020B0604020202020204" pitchFamily="34" charset="0"/>
            </a:endParaRPr>
          </a:p>
        </p:txBody>
      </p:sp>
      <p:sp>
        <p:nvSpPr>
          <p:cNvPr id="80" name="Text Box 8"/>
          <p:cNvSpPr txBox="1"/>
          <p:nvPr/>
        </p:nvSpPr>
        <p:spPr>
          <a:xfrm>
            <a:off x="126365" y="3874770"/>
            <a:ext cx="1141730" cy="583565"/>
          </a:xfrm>
          <a:prstGeom prst="rect">
            <a:avLst/>
          </a:prstGeom>
          <a:noFill/>
          <a:ln w="38100" cap="flat" cmpd="sng">
            <a:solidFill>
              <a:srgbClr val="FF0000"/>
            </a:solidFill>
            <a:prstDash val="solid"/>
            <a:miter/>
            <a:headEnd type="none" w="med" len="med"/>
            <a:tailEnd type="none" w="med" len="med"/>
          </a:ln>
        </p:spPr>
        <p:txBody>
          <a:bodyPr wrap="square">
            <a:spAutoFit/>
          </a:bodyPr>
          <a:p>
            <a:pPr algn="ctr">
              <a:spcBef>
                <a:spcPct val="50000"/>
              </a:spcBef>
            </a:pPr>
            <a:r>
              <a:rPr lang="zh-CN" altLang="en-US" sz="3200" dirty="0">
                <a:latin typeface="Arial" panose="020B0604020202020204" pitchFamily="34" charset="0"/>
              </a:rPr>
              <a:t>分析</a:t>
            </a:r>
            <a:endParaRPr lang="zh-CN" altLang="en-US" sz="3200" dirty="0">
              <a:latin typeface="Arial" panose="020B0604020202020204" pitchFamily="34" charset="0"/>
            </a:endParaRPr>
          </a:p>
        </p:txBody>
      </p:sp>
      <p:sp>
        <p:nvSpPr>
          <p:cNvPr id="91" name="文本框 90"/>
          <p:cNvSpPr txBox="1"/>
          <p:nvPr/>
        </p:nvSpPr>
        <p:spPr>
          <a:xfrm>
            <a:off x="8890" y="373380"/>
            <a:ext cx="5057140" cy="521970"/>
          </a:xfrm>
          <a:prstGeom prst="rect">
            <a:avLst/>
          </a:prstGeom>
          <a:noFill/>
        </p:spPr>
        <p:txBody>
          <a:bodyPr wrap="square" rtlCol="0" anchor="t">
            <a:spAutoFit/>
          </a:bodyPr>
          <a:p>
            <a:r>
              <a:rPr lang="zh-CN" altLang="en-US" sz="2800"/>
              <a:t>实验二</a:t>
            </a:r>
            <a:endParaRPr lang="zh-CN" altLang="en-US" sz="2800"/>
          </a:p>
        </p:txBody>
      </p:sp>
      <p:grpSp>
        <p:nvGrpSpPr>
          <p:cNvPr id="12" name="组合 11"/>
          <p:cNvGrpSpPr/>
          <p:nvPr/>
        </p:nvGrpSpPr>
        <p:grpSpPr>
          <a:xfrm>
            <a:off x="126365" y="622935"/>
            <a:ext cx="3868420" cy="3110230"/>
            <a:chOff x="240" y="916"/>
            <a:chExt cx="6092" cy="4898"/>
          </a:xfrm>
        </p:grpSpPr>
        <p:sp>
          <p:nvSpPr>
            <p:cNvPr id="26630" name="直接连接符 26629"/>
            <p:cNvSpPr/>
            <p:nvPr/>
          </p:nvSpPr>
          <p:spPr>
            <a:xfrm>
              <a:off x="240" y="2412"/>
              <a:ext cx="0" cy="2918"/>
            </a:xfrm>
            <a:prstGeom prst="line">
              <a:avLst/>
            </a:prstGeom>
            <a:ln w="38100" cap="flat" cmpd="sng">
              <a:solidFill>
                <a:schemeClr val="tx1"/>
              </a:solidFill>
              <a:prstDash val="solid"/>
              <a:headEnd type="none" w="med" len="med"/>
              <a:tailEnd type="none" w="med" len="med"/>
            </a:ln>
          </p:spPr>
        </p:sp>
        <p:sp>
          <p:nvSpPr>
            <p:cNvPr id="26631" name="直接连接符 26630"/>
            <p:cNvSpPr/>
            <p:nvPr/>
          </p:nvSpPr>
          <p:spPr>
            <a:xfrm>
              <a:off x="240" y="5330"/>
              <a:ext cx="1741" cy="0"/>
            </a:xfrm>
            <a:prstGeom prst="line">
              <a:avLst/>
            </a:prstGeom>
            <a:ln w="38100" cap="flat" cmpd="sng">
              <a:solidFill>
                <a:schemeClr val="tx1"/>
              </a:solidFill>
              <a:prstDash val="solid"/>
              <a:headEnd type="none" w="med" len="med"/>
              <a:tailEnd type="none" w="med" len="med"/>
            </a:ln>
          </p:spPr>
        </p:sp>
        <p:sp>
          <p:nvSpPr>
            <p:cNvPr id="26632" name="直接连接符 26631"/>
            <p:cNvSpPr/>
            <p:nvPr/>
          </p:nvSpPr>
          <p:spPr>
            <a:xfrm>
              <a:off x="1981" y="5158"/>
              <a:ext cx="0" cy="343"/>
            </a:xfrm>
            <a:prstGeom prst="line">
              <a:avLst/>
            </a:prstGeom>
            <a:ln w="38100" cap="flat" cmpd="sng">
              <a:solidFill>
                <a:schemeClr val="tx1"/>
              </a:solidFill>
              <a:prstDash val="solid"/>
              <a:headEnd type="none" w="med" len="med"/>
              <a:tailEnd type="none" w="med" len="med"/>
            </a:ln>
          </p:spPr>
        </p:sp>
        <p:sp>
          <p:nvSpPr>
            <p:cNvPr id="26634" name="直接连接符 26633"/>
            <p:cNvSpPr/>
            <p:nvPr/>
          </p:nvSpPr>
          <p:spPr>
            <a:xfrm>
              <a:off x="2626" y="5156"/>
              <a:ext cx="0" cy="343"/>
            </a:xfrm>
            <a:prstGeom prst="line">
              <a:avLst/>
            </a:prstGeom>
            <a:ln w="38100" cap="flat" cmpd="sng">
              <a:solidFill>
                <a:schemeClr val="tx1"/>
              </a:solidFill>
              <a:prstDash val="solid"/>
              <a:headEnd type="none" w="med" len="med"/>
              <a:tailEnd type="none" w="med" len="med"/>
            </a:ln>
          </p:spPr>
        </p:sp>
        <p:sp>
          <p:nvSpPr>
            <p:cNvPr id="26636" name="直接连接符 26635"/>
            <p:cNvSpPr/>
            <p:nvPr/>
          </p:nvSpPr>
          <p:spPr>
            <a:xfrm>
              <a:off x="2852" y="5330"/>
              <a:ext cx="1159" cy="0"/>
            </a:xfrm>
            <a:prstGeom prst="line">
              <a:avLst/>
            </a:prstGeom>
            <a:ln w="38100" cap="flat" cmpd="sng">
              <a:solidFill>
                <a:schemeClr val="tx1"/>
              </a:solidFill>
              <a:prstDash val="solid"/>
              <a:headEnd type="none" w="med" len="med"/>
              <a:tailEnd type="none" w="med" len="med"/>
            </a:ln>
          </p:spPr>
        </p:sp>
        <p:sp>
          <p:nvSpPr>
            <p:cNvPr id="26637" name="椭圆 26636"/>
            <p:cNvSpPr/>
            <p:nvPr/>
          </p:nvSpPr>
          <p:spPr>
            <a:xfrm>
              <a:off x="4881" y="5158"/>
              <a:ext cx="290" cy="173"/>
            </a:xfrm>
            <a:prstGeom prst="ellipse">
              <a:avLst/>
            </a:prstGeom>
            <a:solidFill>
              <a:schemeClr val="tx2"/>
            </a:solidFill>
            <a:ln w="28575" cap="flat" cmpd="sng">
              <a:solidFill>
                <a:schemeClr val="tx1"/>
              </a:solidFill>
              <a:prstDash val="solid"/>
              <a:headEnd type="none" w="med" len="med"/>
              <a:tailEnd type="none" w="med" len="med"/>
            </a:ln>
          </p:spPr>
          <p:txBody>
            <a:bodyPr/>
            <a:p>
              <a:endParaRPr lang="zh-CN" altLang="en-US"/>
            </a:p>
          </p:txBody>
        </p:sp>
        <p:sp>
          <p:nvSpPr>
            <p:cNvPr id="26638" name="椭圆 26637"/>
            <p:cNvSpPr/>
            <p:nvPr/>
          </p:nvSpPr>
          <p:spPr>
            <a:xfrm>
              <a:off x="3720" y="5158"/>
              <a:ext cx="290" cy="173"/>
            </a:xfrm>
            <a:prstGeom prst="ellipse">
              <a:avLst/>
            </a:prstGeom>
            <a:solidFill>
              <a:schemeClr val="tx2"/>
            </a:solidFill>
            <a:ln w="28575" cap="flat" cmpd="sng">
              <a:solidFill>
                <a:schemeClr val="tx1"/>
              </a:solidFill>
              <a:prstDash val="solid"/>
              <a:headEnd type="none" w="med" len="med"/>
              <a:tailEnd type="none" w="med" len="med"/>
            </a:ln>
          </p:spPr>
          <p:txBody>
            <a:bodyPr/>
            <a:p>
              <a:endParaRPr lang="zh-CN" altLang="en-US"/>
            </a:p>
          </p:txBody>
        </p:sp>
        <p:sp>
          <p:nvSpPr>
            <p:cNvPr id="26639" name="直接连接符 26638"/>
            <p:cNvSpPr/>
            <p:nvPr/>
          </p:nvSpPr>
          <p:spPr>
            <a:xfrm flipV="1">
              <a:off x="3720" y="4987"/>
              <a:ext cx="1451" cy="343"/>
            </a:xfrm>
            <a:prstGeom prst="line">
              <a:avLst/>
            </a:prstGeom>
            <a:ln w="38100" cap="flat" cmpd="sng">
              <a:solidFill>
                <a:schemeClr val="tx1"/>
              </a:solidFill>
              <a:prstDash val="solid"/>
              <a:headEnd type="none" w="med" len="med"/>
              <a:tailEnd type="none" w="med" len="med"/>
            </a:ln>
          </p:spPr>
        </p:sp>
        <p:sp>
          <p:nvSpPr>
            <p:cNvPr id="26640" name="直接连接符 26639"/>
            <p:cNvSpPr/>
            <p:nvPr/>
          </p:nvSpPr>
          <p:spPr>
            <a:xfrm>
              <a:off x="4881" y="5330"/>
              <a:ext cx="1161" cy="0"/>
            </a:xfrm>
            <a:prstGeom prst="line">
              <a:avLst/>
            </a:prstGeom>
            <a:ln w="38100" cap="flat" cmpd="sng">
              <a:solidFill>
                <a:schemeClr val="tx1"/>
              </a:solidFill>
              <a:prstDash val="solid"/>
              <a:headEnd type="none" w="med" len="med"/>
              <a:tailEnd type="none" w="med" len="med"/>
            </a:ln>
          </p:spPr>
        </p:sp>
        <p:sp>
          <p:nvSpPr>
            <p:cNvPr id="26641" name="直接连接符 26640"/>
            <p:cNvSpPr/>
            <p:nvPr/>
          </p:nvSpPr>
          <p:spPr>
            <a:xfrm>
              <a:off x="6332" y="1725"/>
              <a:ext cx="0" cy="3605"/>
            </a:xfrm>
            <a:prstGeom prst="line">
              <a:avLst/>
            </a:prstGeom>
            <a:ln w="38100" cap="flat" cmpd="sng">
              <a:solidFill>
                <a:schemeClr val="tx1"/>
              </a:solidFill>
              <a:prstDash val="solid"/>
              <a:headEnd type="none" w="med" len="med"/>
              <a:tailEnd type="none" w="med" len="med"/>
            </a:ln>
          </p:spPr>
        </p:sp>
        <p:sp>
          <p:nvSpPr>
            <p:cNvPr id="26642" name="直接连接符 26641"/>
            <p:cNvSpPr/>
            <p:nvPr/>
          </p:nvSpPr>
          <p:spPr>
            <a:xfrm>
              <a:off x="240" y="1725"/>
              <a:ext cx="0" cy="3605"/>
            </a:xfrm>
            <a:prstGeom prst="line">
              <a:avLst/>
            </a:prstGeom>
            <a:ln w="38100" cap="flat" cmpd="sng">
              <a:solidFill>
                <a:schemeClr val="tx1"/>
              </a:solidFill>
              <a:prstDash val="solid"/>
              <a:headEnd type="none" w="med" len="med"/>
              <a:tailEnd type="none" w="med" len="med"/>
            </a:ln>
          </p:spPr>
        </p:sp>
        <p:sp>
          <p:nvSpPr>
            <p:cNvPr id="26643" name="直接连接符 26642"/>
            <p:cNvSpPr/>
            <p:nvPr/>
          </p:nvSpPr>
          <p:spPr>
            <a:xfrm>
              <a:off x="240" y="5330"/>
              <a:ext cx="1741" cy="0"/>
            </a:xfrm>
            <a:prstGeom prst="line">
              <a:avLst/>
            </a:prstGeom>
            <a:ln w="38100" cap="flat" cmpd="sng">
              <a:solidFill>
                <a:schemeClr val="tx1"/>
              </a:solidFill>
              <a:prstDash val="solid"/>
              <a:headEnd type="none" w="med" len="med"/>
              <a:tailEnd type="none" w="med" len="med"/>
            </a:ln>
          </p:spPr>
        </p:sp>
        <p:sp>
          <p:nvSpPr>
            <p:cNvPr id="26644" name="直接连接符 26643"/>
            <p:cNvSpPr/>
            <p:nvPr/>
          </p:nvSpPr>
          <p:spPr>
            <a:xfrm>
              <a:off x="1981" y="4835"/>
              <a:ext cx="1" cy="928"/>
            </a:xfrm>
            <a:prstGeom prst="line">
              <a:avLst/>
            </a:prstGeom>
            <a:ln w="38100" cap="flat" cmpd="sng">
              <a:solidFill>
                <a:schemeClr val="tx1"/>
              </a:solidFill>
              <a:prstDash val="solid"/>
              <a:headEnd type="none" w="med" len="med"/>
              <a:tailEnd type="none" w="med" len="med"/>
            </a:ln>
          </p:spPr>
        </p:sp>
        <p:sp>
          <p:nvSpPr>
            <p:cNvPr id="26646" name="直接连接符 26645"/>
            <p:cNvSpPr/>
            <p:nvPr/>
          </p:nvSpPr>
          <p:spPr>
            <a:xfrm>
              <a:off x="2223" y="5158"/>
              <a:ext cx="0" cy="343"/>
            </a:xfrm>
            <a:prstGeom prst="line">
              <a:avLst/>
            </a:prstGeom>
            <a:ln w="38100" cap="flat" cmpd="sng">
              <a:solidFill>
                <a:schemeClr val="tx1"/>
              </a:solidFill>
              <a:prstDash val="solid"/>
              <a:headEnd type="none" w="med" len="med"/>
              <a:tailEnd type="none" w="med" len="med"/>
            </a:ln>
          </p:spPr>
        </p:sp>
        <p:sp>
          <p:nvSpPr>
            <p:cNvPr id="26647" name="直接连接符 26646"/>
            <p:cNvSpPr/>
            <p:nvPr/>
          </p:nvSpPr>
          <p:spPr>
            <a:xfrm>
              <a:off x="2410" y="4834"/>
              <a:ext cx="13" cy="981"/>
            </a:xfrm>
            <a:prstGeom prst="line">
              <a:avLst/>
            </a:prstGeom>
            <a:ln w="28575" cap="flat" cmpd="sng">
              <a:solidFill>
                <a:schemeClr val="tx1"/>
              </a:solidFill>
              <a:prstDash val="solid"/>
              <a:headEnd type="none" w="med" len="med"/>
              <a:tailEnd type="none" w="med" len="med"/>
            </a:ln>
          </p:spPr>
        </p:sp>
        <p:sp>
          <p:nvSpPr>
            <p:cNvPr id="26648" name="直接连接符 26647"/>
            <p:cNvSpPr/>
            <p:nvPr/>
          </p:nvSpPr>
          <p:spPr>
            <a:xfrm>
              <a:off x="2626" y="5331"/>
              <a:ext cx="1384" cy="1"/>
            </a:xfrm>
            <a:prstGeom prst="line">
              <a:avLst/>
            </a:prstGeom>
            <a:ln w="38100" cap="flat" cmpd="sng">
              <a:solidFill>
                <a:schemeClr val="tx1"/>
              </a:solidFill>
              <a:prstDash val="solid"/>
              <a:headEnd type="none" w="med" len="med"/>
              <a:tailEnd type="none" w="med" len="med"/>
            </a:ln>
          </p:spPr>
        </p:sp>
        <p:sp>
          <p:nvSpPr>
            <p:cNvPr id="26649" name="椭圆 26648"/>
            <p:cNvSpPr/>
            <p:nvPr/>
          </p:nvSpPr>
          <p:spPr>
            <a:xfrm>
              <a:off x="4881" y="5158"/>
              <a:ext cx="290" cy="173"/>
            </a:xfrm>
            <a:prstGeom prst="ellipse">
              <a:avLst/>
            </a:prstGeom>
            <a:solidFill>
              <a:schemeClr val="tx2"/>
            </a:solidFill>
            <a:ln w="28575" cap="flat" cmpd="sng">
              <a:solidFill>
                <a:schemeClr val="tx1"/>
              </a:solidFill>
              <a:prstDash val="solid"/>
              <a:headEnd type="none" w="med" len="med"/>
              <a:tailEnd type="none" w="med" len="med"/>
            </a:ln>
          </p:spPr>
          <p:txBody>
            <a:bodyPr/>
            <a:p>
              <a:endParaRPr lang="zh-CN" altLang="en-US"/>
            </a:p>
          </p:txBody>
        </p:sp>
        <p:sp>
          <p:nvSpPr>
            <p:cNvPr id="26650" name="椭圆 26649"/>
            <p:cNvSpPr/>
            <p:nvPr/>
          </p:nvSpPr>
          <p:spPr>
            <a:xfrm>
              <a:off x="3720" y="5158"/>
              <a:ext cx="290" cy="173"/>
            </a:xfrm>
            <a:prstGeom prst="ellipse">
              <a:avLst/>
            </a:prstGeom>
            <a:solidFill>
              <a:schemeClr val="tx2"/>
            </a:solidFill>
            <a:ln w="28575" cap="flat" cmpd="sng">
              <a:solidFill>
                <a:schemeClr val="tx1"/>
              </a:solidFill>
              <a:prstDash val="solid"/>
              <a:headEnd type="none" w="med" len="med"/>
              <a:tailEnd type="none" w="med" len="med"/>
            </a:ln>
          </p:spPr>
          <p:txBody>
            <a:bodyPr/>
            <a:p>
              <a:endParaRPr lang="zh-CN" altLang="en-US"/>
            </a:p>
          </p:txBody>
        </p:sp>
        <p:sp>
          <p:nvSpPr>
            <p:cNvPr id="26651" name="直接连接符 26650"/>
            <p:cNvSpPr/>
            <p:nvPr/>
          </p:nvSpPr>
          <p:spPr>
            <a:xfrm flipV="1">
              <a:off x="3720" y="4987"/>
              <a:ext cx="1451" cy="343"/>
            </a:xfrm>
            <a:prstGeom prst="line">
              <a:avLst/>
            </a:prstGeom>
            <a:ln w="38100" cap="flat" cmpd="sng">
              <a:solidFill>
                <a:schemeClr val="tx1"/>
              </a:solidFill>
              <a:prstDash val="solid"/>
              <a:headEnd type="none" w="med" len="med"/>
              <a:tailEnd type="none" w="med" len="med"/>
            </a:ln>
          </p:spPr>
        </p:sp>
        <p:sp>
          <p:nvSpPr>
            <p:cNvPr id="26652" name="直接连接符 26651"/>
            <p:cNvSpPr/>
            <p:nvPr/>
          </p:nvSpPr>
          <p:spPr>
            <a:xfrm>
              <a:off x="4881" y="5330"/>
              <a:ext cx="1451" cy="0"/>
            </a:xfrm>
            <a:prstGeom prst="line">
              <a:avLst/>
            </a:prstGeom>
            <a:ln w="38100" cap="flat" cmpd="sng">
              <a:solidFill>
                <a:schemeClr val="tx1"/>
              </a:solidFill>
              <a:prstDash val="solid"/>
              <a:headEnd type="none" w="med" len="med"/>
              <a:tailEnd type="none" w="med" len="med"/>
            </a:ln>
          </p:spPr>
        </p:sp>
        <p:sp>
          <p:nvSpPr>
            <p:cNvPr id="26657" name="直接连接符 26656"/>
            <p:cNvSpPr/>
            <p:nvPr/>
          </p:nvSpPr>
          <p:spPr>
            <a:xfrm>
              <a:off x="1111" y="1725"/>
              <a:ext cx="1429" cy="0"/>
            </a:xfrm>
            <a:prstGeom prst="line">
              <a:avLst/>
            </a:prstGeom>
            <a:ln w="38100" cap="flat" cmpd="sng">
              <a:solidFill>
                <a:schemeClr val="tx1"/>
              </a:solidFill>
              <a:prstDash val="solid"/>
              <a:headEnd type="none" w="med" len="med"/>
              <a:tailEnd type="none" w="med" len="med"/>
            </a:ln>
          </p:spPr>
        </p:sp>
        <p:sp>
          <p:nvSpPr>
            <p:cNvPr id="26658" name="直接连接符 26657"/>
            <p:cNvSpPr/>
            <p:nvPr/>
          </p:nvSpPr>
          <p:spPr>
            <a:xfrm>
              <a:off x="3787" y="1725"/>
              <a:ext cx="2545" cy="62"/>
            </a:xfrm>
            <a:prstGeom prst="line">
              <a:avLst/>
            </a:prstGeom>
            <a:ln w="38100" cap="flat" cmpd="sng">
              <a:solidFill>
                <a:schemeClr val="tx1"/>
              </a:solidFill>
              <a:prstDash val="solid"/>
              <a:headEnd type="none" w="med" len="med"/>
              <a:tailEnd type="none" w="med" len="med"/>
            </a:ln>
          </p:spPr>
        </p:sp>
        <p:grpSp>
          <p:nvGrpSpPr>
            <p:cNvPr id="26659" name="组合 26658"/>
            <p:cNvGrpSpPr/>
            <p:nvPr/>
          </p:nvGrpSpPr>
          <p:grpSpPr>
            <a:xfrm rot="0">
              <a:off x="240" y="2755"/>
              <a:ext cx="5802" cy="1028"/>
              <a:chOff x="3312" y="720"/>
              <a:chExt cx="960" cy="288"/>
            </a:xfrm>
          </p:grpSpPr>
          <p:sp>
            <p:nvSpPr>
              <p:cNvPr id="26660" name="椭圆 26659"/>
              <p:cNvSpPr/>
              <p:nvPr/>
            </p:nvSpPr>
            <p:spPr>
              <a:xfrm>
                <a:off x="3648"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26661" name="椭圆 26660"/>
              <p:cNvSpPr/>
              <p:nvPr/>
            </p:nvSpPr>
            <p:spPr>
              <a:xfrm>
                <a:off x="3696"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26662" name="椭圆 26661"/>
              <p:cNvSpPr/>
              <p:nvPr/>
            </p:nvSpPr>
            <p:spPr>
              <a:xfrm>
                <a:off x="3744"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26663" name="椭圆 26662"/>
              <p:cNvSpPr/>
              <p:nvPr/>
            </p:nvSpPr>
            <p:spPr>
              <a:xfrm>
                <a:off x="3792"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26664" name="椭圆 26663"/>
              <p:cNvSpPr/>
              <p:nvPr/>
            </p:nvSpPr>
            <p:spPr>
              <a:xfrm>
                <a:off x="3840"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26665" name="椭圆 26664"/>
              <p:cNvSpPr/>
              <p:nvPr/>
            </p:nvSpPr>
            <p:spPr>
              <a:xfrm>
                <a:off x="3936"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26666" name="椭圆 26665"/>
              <p:cNvSpPr/>
              <p:nvPr/>
            </p:nvSpPr>
            <p:spPr>
              <a:xfrm>
                <a:off x="3888"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a:p>
            </p:txBody>
          </p:sp>
          <p:sp>
            <p:nvSpPr>
              <p:cNvPr id="26667" name="矩形 26666"/>
              <p:cNvSpPr/>
              <p:nvPr/>
            </p:nvSpPr>
            <p:spPr>
              <a:xfrm>
                <a:off x="3600" y="864"/>
                <a:ext cx="432" cy="144"/>
              </a:xfrm>
              <a:prstGeom prst="rect">
                <a:avLst/>
              </a:prstGeom>
              <a:solidFill>
                <a:schemeClr val="bg1"/>
              </a:solidFill>
              <a:ln w="9525">
                <a:noFill/>
              </a:ln>
            </p:spPr>
            <p:txBody>
              <a:bodyPr/>
              <a:p>
                <a:endParaRPr lang="zh-CN" altLang="en-US"/>
              </a:p>
            </p:txBody>
          </p:sp>
          <p:sp>
            <p:nvSpPr>
              <p:cNvPr id="26668" name="直接连接符 26667"/>
              <p:cNvSpPr/>
              <p:nvPr/>
            </p:nvSpPr>
            <p:spPr>
              <a:xfrm>
                <a:off x="3312" y="864"/>
                <a:ext cx="336" cy="0"/>
              </a:xfrm>
              <a:prstGeom prst="line">
                <a:avLst/>
              </a:prstGeom>
              <a:ln w="38100" cap="flat" cmpd="sng">
                <a:solidFill>
                  <a:schemeClr val="tx1"/>
                </a:solidFill>
                <a:prstDash val="solid"/>
                <a:headEnd type="none" w="med" len="med"/>
                <a:tailEnd type="none" w="med" len="med"/>
              </a:ln>
            </p:spPr>
          </p:sp>
          <p:sp>
            <p:nvSpPr>
              <p:cNvPr id="26669" name="直接连接符 26668"/>
              <p:cNvSpPr/>
              <p:nvPr/>
            </p:nvSpPr>
            <p:spPr>
              <a:xfrm>
                <a:off x="3984" y="864"/>
                <a:ext cx="288" cy="0"/>
              </a:xfrm>
              <a:prstGeom prst="line">
                <a:avLst/>
              </a:prstGeom>
              <a:ln w="38100" cap="flat" cmpd="sng">
                <a:solidFill>
                  <a:schemeClr val="tx1"/>
                </a:solidFill>
                <a:prstDash val="solid"/>
                <a:headEnd type="none" w="med" len="med"/>
                <a:tailEnd type="none" w="med" len="med"/>
              </a:ln>
            </p:spPr>
          </p:sp>
          <p:sp>
            <p:nvSpPr>
              <p:cNvPr id="26670" name="直接连接符 26669"/>
              <p:cNvSpPr/>
              <p:nvPr/>
            </p:nvSpPr>
            <p:spPr>
              <a:xfrm>
                <a:off x="3648" y="720"/>
                <a:ext cx="336" cy="0"/>
              </a:xfrm>
              <a:prstGeom prst="line">
                <a:avLst/>
              </a:prstGeom>
              <a:ln w="38100" cap="flat" cmpd="sng">
                <a:solidFill>
                  <a:schemeClr val="tx1"/>
                </a:solidFill>
                <a:prstDash val="solid"/>
                <a:headEnd type="none" w="med" len="med"/>
                <a:tailEnd type="none" w="med" len="med"/>
              </a:ln>
            </p:spPr>
          </p:sp>
        </p:grpSp>
        <p:sp>
          <p:nvSpPr>
            <p:cNvPr id="26671" name="直接连接符 26670"/>
            <p:cNvSpPr/>
            <p:nvPr/>
          </p:nvSpPr>
          <p:spPr>
            <a:xfrm>
              <a:off x="4591" y="3270"/>
              <a:ext cx="1741" cy="0"/>
            </a:xfrm>
            <a:prstGeom prst="line">
              <a:avLst/>
            </a:prstGeom>
            <a:ln w="38100" cap="flat" cmpd="sng">
              <a:solidFill>
                <a:schemeClr val="tx1"/>
              </a:solidFill>
              <a:prstDash val="solid"/>
              <a:headEnd type="none" w="med" len="med"/>
              <a:tailEnd type="none" w="med" len="med"/>
            </a:ln>
          </p:spPr>
        </p:sp>
        <p:sp>
          <p:nvSpPr>
            <p:cNvPr id="26672" name="直接连接符 26671"/>
            <p:cNvSpPr/>
            <p:nvPr/>
          </p:nvSpPr>
          <p:spPr>
            <a:xfrm flipV="1">
              <a:off x="240" y="1725"/>
              <a:ext cx="1161" cy="0"/>
            </a:xfrm>
            <a:prstGeom prst="line">
              <a:avLst/>
            </a:prstGeom>
            <a:ln w="38100" cap="flat" cmpd="sng">
              <a:solidFill>
                <a:schemeClr val="tx1"/>
              </a:solidFill>
              <a:prstDash val="solid"/>
              <a:headEnd type="none" w="med" len="med"/>
              <a:tailEnd type="none" w="med" len="med"/>
            </a:ln>
          </p:spPr>
        </p:sp>
        <p:sp>
          <p:nvSpPr>
            <p:cNvPr id="26673" name="文本框 26672"/>
            <p:cNvSpPr txBox="1"/>
            <p:nvPr/>
          </p:nvSpPr>
          <p:spPr>
            <a:xfrm>
              <a:off x="2562" y="916"/>
              <a:ext cx="3411" cy="1839"/>
            </a:xfrm>
            <a:prstGeom prst="rect">
              <a:avLst/>
            </a:prstGeom>
            <a:noFill/>
            <a:ln w="9525">
              <a:noFill/>
            </a:ln>
          </p:spPr>
          <p:txBody>
            <a:bodyPr wrap="square">
              <a:spAutoFit/>
            </a:bodyPr>
            <a:p>
              <a:pPr algn="ctr">
                <a:spcBef>
                  <a:spcPct val="50000"/>
                </a:spcBef>
              </a:pPr>
              <a:r>
                <a:rPr lang="zh-CN" altLang="en-US" sz="2800">
                  <a:latin typeface="Times New Roman" panose="02020603050405020304" pitchFamily="18" charset="0"/>
                </a:rPr>
                <a:t>氖管</a:t>
              </a:r>
              <a:endParaRPr lang="zh-CN" altLang="en-US" sz="2800">
                <a:latin typeface="Times New Roman" panose="02020603050405020304" pitchFamily="18" charset="0"/>
              </a:endParaRPr>
            </a:p>
            <a:p>
              <a:pPr algn="ctr">
                <a:spcBef>
                  <a:spcPct val="50000"/>
                </a:spcBef>
              </a:pPr>
              <a:endParaRPr lang="en-US" altLang="zh-CN" sz="2800">
                <a:latin typeface="Times New Roman" panose="02020603050405020304" pitchFamily="18" charset="0"/>
              </a:endParaRPr>
            </a:p>
          </p:txBody>
        </p:sp>
        <p:sp>
          <p:nvSpPr>
            <p:cNvPr id="26674" name="文本框 26673"/>
            <p:cNvSpPr txBox="1"/>
            <p:nvPr/>
          </p:nvSpPr>
          <p:spPr>
            <a:xfrm>
              <a:off x="3580" y="2363"/>
              <a:ext cx="2612" cy="822"/>
            </a:xfrm>
            <a:prstGeom prst="rect">
              <a:avLst/>
            </a:prstGeom>
            <a:noFill/>
            <a:ln w="9525">
              <a:noFill/>
            </a:ln>
          </p:spPr>
          <p:txBody>
            <a:bodyPr>
              <a:spAutoFit/>
            </a:bodyPr>
            <a:p>
              <a:pPr algn="ctr">
                <a:spcBef>
                  <a:spcPct val="50000"/>
                </a:spcBef>
              </a:pPr>
              <a:r>
                <a:rPr lang="en-US" altLang="zh-CN" sz="2800" i="1">
                  <a:latin typeface="Times New Roman" panose="02020603050405020304" pitchFamily="18" charset="0"/>
                </a:rPr>
                <a:t>L</a:t>
              </a:r>
              <a:endParaRPr lang="en-US" altLang="zh-CN" sz="2800" i="1">
                <a:latin typeface="Times New Roman" panose="02020603050405020304" pitchFamily="18" charset="0"/>
              </a:endParaRPr>
            </a:p>
          </p:txBody>
        </p:sp>
        <p:sp>
          <p:nvSpPr>
            <p:cNvPr id="26675" name="文本框 26674"/>
            <p:cNvSpPr txBox="1"/>
            <p:nvPr/>
          </p:nvSpPr>
          <p:spPr>
            <a:xfrm>
              <a:off x="3385" y="4273"/>
              <a:ext cx="2902" cy="822"/>
            </a:xfrm>
            <a:prstGeom prst="rect">
              <a:avLst/>
            </a:prstGeom>
            <a:noFill/>
            <a:ln w="9525">
              <a:noFill/>
            </a:ln>
          </p:spPr>
          <p:txBody>
            <a:bodyPr>
              <a:spAutoFit/>
            </a:bodyPr>
            <a:p>
              <a:pPr algn="ctr">
                <a:spcBef>
                  <a:spcPct val="50000"/>
                </a:spcBef>
              </a:pPr>
              <a:r>
                <a:rPr lang="en-US" altLang="zh-CN" sz="2800" i="1">
                  <a:latin typeface="Times New Roman" panose="02020603050405020304" pitchFamily="18" charset="0"/>
                </a:rPr>
                <a:t>S</a:t>
              </a:r>
              <a:endParaRPr lang="en-US" altLang="zh-CN" sz="2800" i="1">
                <a:latin typeface="Times New Roman" panose="02020603050405020304" pitchFamily="18" charset="0"/>
              </a:endParaRPr>
            </a:p>
          </p:txBody>
        </p:sp>
        <p:sp>
          <p:nvSpPr>
            <p:cNvPr id="6" name="流程图: 终止 5"/>
            <p:cNvSpPr/>
            <p:nvPr/>
          </p:nvSpPr>
          <p:spPr>
            <a:xfrm>
              <a:off x="2525" y="1498"/>
              <a:ext cx="1247" cy="453"/>
            </a:xfrm>
            <a:prstGeom prst="flowChartTerminator">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直接连接符 6"/>
            <p:cNvSpPr/>
            <p:nvPr/>
          </p:nvSpPr>
          <p:spPr>
            <a:xfrm flipV="1">
              <a:off x="2277" y="1724"/>
              <a:ext cx="754" cy="1"/>
            </a:xfrm>
            <a:prstGeom prst="line">
              <a:avLst/>
            </a:prstGeom>
            <a:ln w="38100" cap="flat" cmpd="sng">
              <a:solidFill>
                <a:schemeClr val="tx1"/>
              </a:solidFill>
              <a:prstDash val="solid"/>
              <a:headEnd type="none" w="med" len="med"/>
              <a:tailEnd type="none" w="med" len="med"/>
            </a:ln>
          </p:spPr>
        </p:sp>
        <p:sp>
          <p:nvSpPr>
            <p:cNvPr id="8" name="直接连接符 7"/>
            <p:cNvSpPr/>
            <p:nvPr/>
          </p:nvSpPr>
          <p:spPr>
            <a:xfrm>
              <a:off x="3275" y="1723"/>
              <a:ext cx="1524" cy="2"/>
            </a:xfrm>
            <a:prstGeom prst="line">
              <a:avLst/>
            </a:prstGeom>
            <a:ln w="38100" cap="flat" cmpd="sng">
              <a:solidFill>
                <a:schemeClr val="tx1"/>
              </a:solidFill>
              <a:prstDash val="solid"/>
              <a:headEnd type="none" w="med" len="med"/>
              <a:tailEnd type="none" w="med" len="med"/>
            </a:ln>
          </p:spPr>
        </p:sp>
        <p:sp>
          <p:nvSpPr>
            <p:cNvPr id="9" name="直接连接符 8"/>
            <p:cNvSpPr/>
            <p:nvPr/>
          </p:nvSpPr>
          <p:spPr>
            <a:xfrm flipV="1">
              <a:off x="3019" y="1617"/>
              <a:ext cx="194" cy="106"/>
            </a:xfrm>
            <a:prstGeom prst="line">
              <a:avLst/>
            </a:prstGeom>
            <a:ln w="38100" cap="flat" cmpd="sng">
              <a:solidFill>
                <a:schemeClr val="tx1"/>
              </a:solidFill>
              <a:prstDash val="solid"/>
              <a:headEnd type="none" w="med" len="med"/>
              <a:tailEnd type="none" w="med" len="med"/>
            </a:ln>
          </p:spPr>
        </p:sp>
        <p:sp>
          <p:nvSpPr>
            <p:cNvPr id="10" name="直接连接符 9"/>
            <p:cNvSpPr/>
            <p:nvPr/>
          </p:nvSpPr>
          <p:spPr>
            <a:xfrm flipV="1">
              <a:off x="3122" y="1719"/>
              <a:ext cx="194" cy="106"/>
            </a:xfrm>
            <a:prstGeom prst="line">
              <a:avLst/>
            </a:prstGeom>
            <a:ln w="38100" cap="flat" cmpd="sng">
              <a:solidFill>
                <a:schemeClr val="tx1"/>
              </a:solidFill>
              <a:prstDash val="solid"/>
              <a:headEnd type="none" w="med" len="med"/>
              <a:tailEnd type="none" w="med" len="med"/>
            </a:ln>
          </p:spPr>
        </p:sp>
      </p:grpSp>
      <p:cxnSp>
        <p:nvCxnSpPr>
          <p:cNvPr id="99" name="直接箭头连接符 98"/>
          <p:cNvCxnSpPr/>
          <p:nvPr/>
        </p:nvCxnSpPr>
        <p:spPr>
          <a:xfrm flipV="1">
            <a:off x="4615180" y="4232275"/>
            <a:ext cx="681990" cy="13335"/>
          </a:xfrm>
          <a:prstGeom prst="straightConnector1">
            <a:avLst/>
          </a:prstGeom>
          <a:ln w="38100" cap="flat" cmpd="sng">
            <a:solidFill>
              <a:schemeClr val="accent2"/>
            </a:solidFill>
            <a:prstDash val="solid"/>
            <a:headEnd type="none" w="med" len="med"/>
            <a:tailEnd type="arrow" w="med" len="med"/>
          </a:ln>
        </p:spPr>
      </p:cxnSp>
      <p:sp>
        <p:nvSpPr>
          <p:cNvPr id="102" name="文本框 101"/>
          <p:cNvSpPr txBox="1"/>
          <p:nvPr/>
        </p:nvSpPr>
        <p:spPr>
          <a:xfrm>
            <a:off x="1512570" y="4581525"/>
            <a:ext cx="6252845" cy="460375"/>
          </a:xfrm>
          <a:prstGeom prst="rect">
            <a:avLst/>
          </a:prstGeom>
          <a:noFill/>
        </p:spPr>
        <p:txBody>
          <a:bodyPr wrap="square" rtlCol="0" anchor="t">
            <a:spAutoFit/>
          </a:bodyPr>
          <a:p>
            <a:r>
              <a:rPr lang="zh-CN" altLang="en-US" sz="2400" dirty="0">
                <a:latin typeface="Times New Roman" panose="02020603050405020304" pitchFamily="18" charset="0"/>
                <a:sym typeface="+mn-ea"/>
              </a:rPr>
              <a:t>发生电磁感应，产生感应电动势</a:t>
            </a:r>
            <a:endParaRPr lang="zh-CN" altLang="en-US" sz="2400" dirty="0">
              <a:latin typeface="Times New Roman" panose="02020603050405020304" pitchFamily="18" charset="0"/>
              <a:sym typeface="+mn-ea"/>
            </a:endParaRPr>
          </a:p>
        </p:txBody>
      </p:sp>
      <p:cxnSp>
        <p:nvCxnSpPr>
          <p:cNvPr id="103" name="直接箭头连接符 102"/>
          <p:cNvCxnSpPr/>
          <p:nvPr/>
        </p:nvCxnSpPr>
        <p:spPr>
          <a:xfrm flipV="1">
            <a:off x="601345" y="4805045"/>
            <a:ext cx="681990" cy="13335"/>
          </a:xfrm>
          <a:prstGeom prst="straightConnector1">
            <a:avLst/>
          </a:prstGeom>
          <a:ln w="38100" cap="flat" cmpd="sng">
            <a:solidFill>
              <a:schemeClr val="accent2"/>
            </a:solidFill>
            <a:prstDash val="solid"/>
            <a:headEnd type="none" w="med" len="med"/>
            <a:tailEnd type="arrow" w="med" len="med"/>
          </a:ln>
        </p:spPr>
      </p:cxnSp>
      <p:sp>
        <p:nvSpPr>
          <p:cNvPr id="107" name="文本框 106"/>
          <p:cNvSpPr txBox="1"/>
          <p:nvPr/>
        </p:nvSpPr>
        <p:spPr>
          <a:xfrm>
            <a:off x="1417955" y="4048125"/>
            <a:ext cx="3335020" cy="460375"/>
          </a:xfrm>
          <a:prstGeom prst="rect">
            <a:avLst/>
          </a:prstGeom>
          <a:noFill/>
        </p:spPr>
        <p:txBody>
          <a:bodyPr wrap="square" rtlCol="0" anchor="t">
            <a:spAutoFit/>
          </a:bodyPr>
          <a:p>
            <a:r>
              <a:rPr lang="zh-CN" altLang="en-US" sz="2400" dirty="0">
                <a:latin typeface="Times New Roman" panose="02020603050405020304" pitchFamily="18" charset="0"/>
                <a:sym typeface="+mn-ea"/>
              </a:rPr>
              <a:t>电路断开时，电流减小</a:t>
            </a:r>
            <a:endParaRPr lang="zh-CN" altLang="en-US" sz="2400" dirty="0">
              <a:latin typeface="Times New Roman" panose="02020603050405020304" pitchFamily="18" charset="0"/>
              <a:sym typeface="+mn-ea"/>
            </a:endParaRPr>
          </a:p>
        </p:txBody>
      </p:sp>
      <p:sp>
        <p:nvSpPr>
          <p:cNvPr id="108" name="文本框 107"/>
          <p:cNvSpPr txBox="1"/>
          <p:nvPr/>
        </p:nvSpPr>
        <p:spPr>
          <a:xfrm>
            <a:off x="5297170" y="3997960"/>
            <a:ext cx="3879850" cy="460375"/>
          </a:xfrm>
          <a:prstGeom prst="rect">
            <a:avLst/>
          </a:prstGeom>
          <a:noFill/>
        </p:spPr>
        <p:txBody>
          <a:bodyPr wrap="square" rtlCol="0" anchor="t">
            <a:spAutoFit/>
          </a:bodyPr>
          <a:p>
            <a:r>
              <a:rPr lang="zh-CN" altLang="en-US" sz="2400" dirty="0">
                <a:latin typeface="Times New Roman" panose="02020603050405020304" pitchFamily="18" charset="0"/>
                <a:sym typeface="+mn-ea"/>
              </a:rPr>
              <a:t>穿过线圈L的磁通量减小</a:t>
            </a:r>
            <a:endParaRPr lang="zh-CN" altLang="en-US" sz="2400" dirty="0">
              <a:latin typeface="Times New Roman" panose="02020603050405020304" pitchFamily="18" charset="0"/>
              <a:sym typeface="+mn-ea"/>
            </a:endParaRPr>
          </a:p>
        </p:txBody>
      </p:sp>
      <p:cxnSp>
        <p:nvCxnSpPr>
          <p:cNvPr id="13" name="直接箭头连接符 12"/>
          <p:cNvCxnSpPr/>
          <p:nvPr/>
        </p:nvCxnSpPr>
        <p:spPr>
          <a:xfrm flipV="1">
            <a:off x="628650" y="5278120"/>
            <a:ext cx="681990" cy="13335"/>
          </a:xfrm>
          <a:prstGeom prst="straightConnector1">
            <a:avLst/>
          </a:prstGeom>
          <a:ln w="38100" cap="flat" cmpd="sng">
            <a:solidFill>
              <a:schemeClr val="accent2"/>
            </a:solidFill>
            <a:prstDash val="solid"/>
            <a:headEnd type="none" w="med" len="med"/>
            <a:tailEnd type="arrow" w="med" len="med"/>
          </a:ln>
        </p:spPr>
      </p:cxnSp>
      <p:sp>
        <p:nvSpPr>
          <p:cNvPr id="14" name="文本框 13"/>
          <p:cNvSpPr txBox="1"/>
          <p:nvPr/>
        </p:nvSpPr>
        <p:spPr>
          <a:xfrm>
            <a:off x="1546860" y="5041900"/>
            <a:ext cx="6252845" cy="460375"/>
          </a:xfrm>
          <a:prstGeom prst="rect">
            <a:avLst/>
          </a:prstGeom>
          <a:noFill/>
        </p:spPr>
        <p:txBody>
          <a:bodyPr wrap="square" rtlCol="0" anchor="t">
            <a:spAutoFit/>
          </a:bodyPr>
          <a:p>
            <a:r>
              <a:rPr lang="zh-CN" altLang="en-US" sz="2400" dirty="0">
                <a:latin typeface="Times New Roman" panose="02020603050405020304" pitchFamily="18" charset="0"/>
                <a:sym typeface="+mn-ea"/>
              </a:rPr>
              <a:t>相当于电源，给氖管供电</a:t>
            </a:r>
            <a:endParaRPr lang="zh-CN" altLang="en-US" sz="2400" dirty="0">
              <a:latin typeface="Times New Roman" panose="02020603050405020304" pitchFamily="18" charset="0"/>
              <a:sym typeface="+mn-ea"/>
            </a:endParaRPr>
          </a:p>
        </p:txBody>
      </p:sp>
      <p:grpSp>
        <p:nvGrpSpPr>
          <p:cNvPr id="3" name="组合 2"/>
          <p:cNvGrpSpPr/>
          <p:nvPr/>
        </p:nvGrpSpPr>
        <p:grpSpPr>
          <a:xfrm>
            <a:off x="866140" y="-35560"/>
            <a:ext cx="7614920" cy="5711190"/>
            <a:chOff x="3737" y="2643"/>
            <a:chExt cx="11992" cy="8994"/>
          </a:xfrm>
        </p:grpSpPr>
        <p:pic>
          <p:nvPicPr>
            <p:cNvPr id="4" name="图片 3" descr="微信图片_20191114074831"/>
            <p:cNvPicPr>
              <a:picLocks noChangeAspect="1"/>
            </p:cNvPicPr>
            <p:nvPr/>
          </p:nvPicPr>
          <p:blipFill>
            <a:blip r:embed="rId1"/>
            <a:stretch>
              <a:fillRect/>
            </a:stretch>
          </p:blipFill>
          <p:spPr>
            <a:xfrm>
              <a:off x="3737" y="2643"/>
              <a:ext cx="11992" cy="8994"/>
            </a:xfrm>
            <a:prstGeom prst="rect">
              <a:avLst/>
            </a:prstGeom>
          </p:spPr>
        </p:pic>
        <p:sp>
          <p:nvSpPr>
            <p:cNvPr id="5" name="Text Box 29"/>
            <p:cNvSpPr txBox="1"/>
            <p:nvPr/>
          </p:nvSpPr>
          <p:spPr>
            <a:xfrm>
              <a:off x="4694" y="4405"/>
              <a:ext cx="2140" cy="1501"/>
            </a:xfrm>
            <a:prstGeom prst="rect">
              <a:avLst/>
            </a:prstGeom>
            <a:noFill/>
            <a:ln w="9525">
              <a:noFill/>
            </a:ln>
          </p:spPr>
          <p:txBody>
            <a:bodyPr wrap="square">
              <a:spAutoFit/>
              <a:scene3d>
                <a:camera prst="orthographicFront"/>
                <a:lightRig rig="threePt" dir="t"/>
              </a:scene3d>
            </a:bodyPr>
            <a:p>
              <a:pPr eaLnBrk="1" hangingPunct="1">
                <a:spcBef>
                  <a:spcPct val="50000"/>
                </a:spcBef>
              </a:pPr>
              <a:r>
                <a:rPr lang="en-US" altLang="zh-CN" sz="28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rPr>
                <a:t>              A2</a:t>
              </a:r>
              <a:endParaRPr lang="en-US" altLang="zh-CN" sz="28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ndParaRPr>
            </a:p>
          </p:txBody>
        </p:sp>
        <p:sp>
          <p:nvSpPr>
            <p:cNvPr id="11" name="Text Box 29"/>
            <p:cNvSpPr txBox="1"/>
            <p:nvPr/>
          </p:nvSpPr>
          <p:spPr>
            <a:xfrm>
              <a:off x="8956" y="4335"/>
              <a:ext cx="2140" cy="1501"/>
            </a:xfrm>
            <a:prstGeom prst="rect">
              <a:avLst/>
            </a:prstGeom>
            <a:noFill/>
            <a:ln w="9525">
              <a:noFill/>
            </a:ln>
          </p:spPr>
          <p:txBody>
            <a:bodyPr wrap="square">
              <a:spAutoFit/>
              <a:scene3d>
                <a:camera prst="orthographicFront"/>
                <a:lightRig rig="threePt" dir="t"/>
              </a:scene3d>
            </a:bodyPr>
            <a:p>
              <a:pPr eaLnBrk="1" hangingPunct="1">
                <a:spcBef>
                  <a:spcPct val="50000"/>
                </a:spcBef>
              </a:pPr>
              <a:r>
                <a:rPr lang="en-US" altLang="zh-CN" sz="28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rPr>
                <a:t>              A1</a:t>
              </a:r>
              <a:endParaRPr lang="en-US" altLang="zh-CN" sz="28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ndParaRPr>
            </a:p>
          </p:txBody>
        </p:sp>
      </p:grpSp>
      <p:pic>
        <p:nvPicPr>
          <p:cNvPr id="15" name="图片 14"/>
          <p:cNvPicPr>
            <a:picLocks noChangeAspect="1"/>
          </p:cNvPicPr>
          <p:nvPr/>
        </p:nvPicPr>
        <p:blipFill>
          <a:blip r:embed="rId2"/>
          <a:srcRect l="62865" t="15761" r="3714" b="55254"/>
          <a:stretch>
            <a:fillRect/>
          </a:stretch>
        </p:blipFill>
        <p:spPr>
          <a:xfrm>
            <a:off x="1330325" y="1499235"/>
            <a:ext cx="1461770" cy="618490"/>
          </a:xfrm>
          <a:prstGeom prst="rect">
            <a:avLst/>
          </a:prstGeom>
        </p:spPr>
      </p:pic>
      <p:grpSp>
        <p:nvGrpSpPr>
          <p:cNvPr id="19" name="组合 18"/>
          <p:cNvGrpSpPr/>
          <p:nvPr/>
        </p:nvGrpSpPr>
        <p:grpSpPr>
          <a:xfrm rot="10800000">
            <a:off x="1665605" y="1687830"/>
            <a:ext cx="668655" cy="287020"/>
            <a:chOff x="2578" y="2757"/>
            <a:chExt cx="1053" cy="452"/>
          </a:xfrm>
        </p:grpSpPr>
        <p:cxnSp>
          <p:nvCxnSpPr>
            <p:cNvPr id="16" name="直接箭头连接符 15"/>
            <p:cNvCxnSpPr/>
            <p:nvPr/>
          </p:nvCxnSpPr>
          <p:spPr>
            <a:xfrm flipH="1">
              <a:off x="3507" y="2757"/>
              <a:ext cx="124" cy="453"/>
            </a:xfrm>
            <a:prstGeom prst="straightConnector1">
              <a:avLst/>
            </a:prstGeom>
            <a:solidFill>
              <a:schemeClr val="accent1"/>
            </a:solidFill>
            <a:ln w="38100" cap="flat" cmpd="sng" algn="ctr">
              <a:solidFill>
                <a:srgbClr val="0070C0"/>
              </a:solidFill>
              <a:prstDash val="solid"/>
              <a:round/>
              <a:headEnd type="none" w="med" len="med"/>
              <a:tailEnd type="arrow" w="med" len="med"/>
            </a:ln>
          </p:spPr>
        </p:cxnSp>
        <p:cxnSp>
          <p:nvCxnSpPr>
            <p:cNvPr id="17" name="直接箭头连接符 16"/>
            <p:cNvCxnSpPr/>
            <p:nvPr/>
          </p:nvCxnSpPr>
          <p:spPr>
            <a:xfrm flipH="1">
              <a:off x="3049" y="2757"/>
              <a:ext cx="124" cy="453"/>
            </a:xfrm>
            <a:prstGeom prst="straightConnector1">
              <a:avLst/>
            </a:prstGeom>
            <a:solidFill>
              <a:schemeClr val="accent1"/>
            </a:solidFill>
            <a:ln w="38100" cap="flat" cmpd="sng" algn="ctr">
              <a:solidFill>
                <a:srgbClr val="0070C0"/>
              </a:solidFill>
              <a:prstDash val="solid"/>
              <a:round/>
              <a:headEnd type="none" w="med" len="med"/>
              <a:tailEnd type="arrow" w="med" len="med"/>
            </a:ln>
          </p:spPr>
        </p:cxnSp>
        <p:cxnSp>
          <p:nvCxnSpPr>
            <p:cNvPr id="18" name="直接箭头连接符 17"/>
            <p:cNvCxnSpPr/>
            <p:nvPr/>
          </p:nvCxnSpPr>
          <p:spPr>
            <a:xfrm flipH="1">
              <a:off x="2578" y="2757"/>
              <a:ext cx="124" cy="453"/>
            </a:xfrm>
            <a:prstGeom prst="straightConnector1">
              <a:avLst/>
            </a:prstGeom>
            <a:solidFill>
              <a:schemeClr val="accent1"/>
            </a:solidFill>
            <a:ln w="38100" cap="flat" cmpd="sng" algn="ctr">
              <a:solidFill>
                <a:srgbClr val="0070C0"/>
              </a:solidFill>
              <a:prstDash val="solid"/>
              <a:round/>
              <a:headEnd type="none" w="med" len="med"/>
              <a:tailEnd type="arrow" w="med" len="med"/>
            </a:ln>
          </p:spPr>
        </p:cxnSp>
      </p:grpSp>
      <p:grpSp>
        <p:nvGrpSpPr>
          <p:cNvPr id="20" name="组合 19"/>
          <p:cNvGrpSpPr/>
          <p:nvPr/>
        </p:nvGrpSpPr>
        <p:grpSpPr>
          <a:xfrm rot="10800000">
            <a:off x="1668145" y="1647190"/>
            <a:ext cx="668655" cy="287020"/>
            <a:chOff x="2578" y="2757"/>
            <a:chExt cx="1053" cy="452"/>
          </a:xfrm>
        </p:grpSpPr>
        <p:cxnSp>
          <p:nvCxnSpPr>
            <p:cNvPr id="21" name="直接箭头连接符 20"/>
            <p:cNvCxnSpPr/>
            <p:nvPr/>
          </p:nvCxnSpPr>
          <p:spPr>
            <a:xfrm flipH="1">
              <a:off x="3507" y="2757"/>
              <a:ext cx="124" cy="453"/>
            </a:xfrm>
            <a:prstGeom prst="straightConnector1">
              <a:avLst/>
            </a:prstGeom>
            <a:solidFill>
              <a:schemeClr val="accent1"/>
            </a:solidFill>
            <a:ln w="38100" cap="flat" cmpd="sng" algn="ctr">
              <a:solidFill>
                <a:srgbClr val="FF0000"/>
              </a:solidFill>
              <a:prstDash val="solid"/>
              <a:round/>
              <a:headEnd type="none" w="med" len="med"/>
              <a:tailEnd type="arrow" w="med" len="med"/>
            </a:ln>
          </p:spPr>
        </p:cxnSp>
        <p:cxnSp>
          <p:nvCxnSpPr>
            <p:cNvPr id="22" name="直接箭头连接符 21"/>
            <p:cNvCxnSpPr/>
            <p:nvPr/>
          </p:nvCxnSpPr>
          <p:spPr>
            <a:xfrm flipH="1">
              <a:off x="3049" y="2757"/>
              <a:ext cx="124" cy="453"/>
            </a:xfrm>
            <a:prstGeom prst="straightConnector1">
              <a:avLst/>
            </a:prstGeom>
            <a:solidFill>
              <a:schemeClr val="accent1"/>
            </a:solidFill>
            <a:ln w="38100" cap="flat" cmpd="sng" algn="ctr">
              <a:solidFill>
                <a:srgbClr val="FF0000"/>
              </a:solidFill>
              <a:prstDash val="solid"/>
              <a:round/>
              <a:headEnd type="none" w="med" len="med"/>
              <a:tailEnd type="arrow" w="med" len="med"/>
            </a:ln>
          </p:spPr>
        </p:cxnSp>
        <p:cxnSp>
          <p:nvCxnSpPr>
            <p:cNvPr id="23" name="直接箭头连接符 22"/>
            <p:cNvCxnSpPr/>
            <p:nvPr/>
          </p:nvCxnSpPr>
          <p:spPr>
            <a:xfrm flipH="1">
              <a:off x="2578" y="2757"/>
              <a:ext cx="124" cy="453"/>
            </a:xfrm>
            <a:prstGeom prst="straightConnector1">
              <a:avLst/>
            </a:prstGeom>
            <a:solidFill>
              <a:schemeClr val="accent1"/>
            </a:solidFill>
            <a:ln w="38100" cap="flat" cmpd="sng" algn="ctr">
              <a:solidFill>
                <a:srgbClr val="FF0000"/>
              </a:solidFill>
              <a:prstDash val="solid"/>
              <a:round/>
              <a:headEnd type="none" w="med" len="me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blinds(horizontal)">
                                      <p:cBhvr>
                                        <p:cTn id="15" dur="500"/>
                                        <p:tgtEl>
                                          <p:spTgt spid="2048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blinds(horizontal)">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2000" fill="hold">
                                          <p:stCondLst>
                                            <p:cond delay="0"/>
                                          </p:stCondLst>
                                        </p:cTn>
                                        <p:tgtEl>
                                          <p:spTgt spid="19"/>
                                        </p:tgtEl>
                                        <p:attrNameLst>
                                          <p:attrName>style.visibility</p:attrName>
                                        </p:attrNameLst>
                                      </p:cBhvr>
                                      <p:to>
                                        <p:strVal val="visible"/>
                                      </p:to>
                                    </p:set>
                                    <p:animEffect transition="in" filter="wipe(down)">
                                      <p:cBhvr>
                                        <p:cTn id="41" dur="2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8"/>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bldLvl="0" animBg="1"/>
      <p:bldP spid="80" grpId="0" bldLvl="0" animBg="1"/>
      <p:bldP spid="79" grpId="0"/>
      <p:bldP spid="79" grpId="1"/>
      <p:bldP spid="102" grpId="0"/>
      <p:bldP spid="102" grpId="1"/>
      <p:bldP spid="107" grpId="0"/>
      <p:bldP spid="107" grpId="1"/>
      <p:bldP spid="108" grpId="0"/>
      <p:bldP spid="108" grpId="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4"/>
          <p:cNvSpPr txBox="1"/>
          <p:nvPr/>
        </p:nvSpPr>
        <p:spPr>
          <a:xfrm>
            <a:off x="227013" y="1125538"/>
            <a:ext cx="7991475" cy="1961515"/>
          </a:xfrm>
          <a:prstGeom prst="rect">
            <a:avLst/>
          </a:prstGeom>
          <a:noFill/>
          <a:ln w="9525">
            <a:noFill/>
          </a:ln>
        </p:spPr>
        <p:txBody>
          <a:bodyPr>
            <a:spAutoFit/>
          </a:bodyPr>
          <a:p>
            <a:pPr eaLnBrk="1" hangingPunct="1">
              <a:lnSpc>
                <a:spcPct val="90000"/>
              </a:lnSpc>
              <a:spcBef>
                <a:spcPct val="20000"/>
              </a:spcBef>
            </a:pPr>
            <a:r>
              <a:rPr lang="en-US" altLang="zh-CN" sz="3200" b="1" dirty="0">
                <a:latin typeface="宋体" panose="02010600030101010101" pitchFamily="2" charset="-122"/>
              </a:rPr>
              <a:t>1</a:t>
            </a:r>
            <a:r>
              <a:rPr lang="zh-CN" altLang="en-US" sz="3200" b="1" dirty="0">
                <a:latin typeface="宋体" panose="02010600030101010101" pitchFamily="2" charset="-122"/>
              </a:rPr>
              <a:t>、定义：</a:t>
            </a:r>
            <a:r>
              <a:rPr lang="en-US" altLang="zh-CN" sz="3200" b="1" dirty="0">
                <a:latin typeface="宋体" panose="02010600030101010101" pitchFamily="2" charset="-122"/>
              </a:rPr>
              <a:t>由于导体</a:t>
            </a:r>
            <a:r>
              <a:rPr lang="en-US" altLang="zh-CN" sz="3200" b="1" u="sng" dirty="0">
                <a:solidFill>
                  <a:srgbClr val="0070C0"/>
                </a:solidFill>
                <a:latin typeface="宋体" panose="02010600030101010101" pitchFamily="2" charset="-122"/>
              </a:rPr>
              <a:t>本身的电流</a:t>
            </a:r>
            <a:r>
              <a:rPr lang="en-US" altLang="zh-CN" sz="3200" b="1" dirty="0">
                <a:latin typeface="宋体" panose="02010600030101010101" pitchFamily="2" charset="-122"/>
              </a:rPr>
              <a:t>发生变化而产生的电磁感应现象，叫自感现象</a:t>
            </a:r>
            <a:r>
              <a:rPr lang="zh-CN" altLang="en-US" sz="3200" b="1" dirty="0">
                <a:latin typeface="宋体" panose="02010600030101010101" pitchFamily="2" charset="-122"/>
              </a:rPr>
              <a:t>；</a:t>
            </a:r>
            <a:r>
              <a:rPr lang="zh-CN" altLang="en-US" sz="3200" dirty="0">
                <a:latin typeface="宋体" panose="02010600030101010101" pitchFamily="2" charset="-122"/>
                <a:sym typeface="+mn-ea"/>
              </a:rPr>
              <a:t>自感现象中产生的电动势叫</a:t>
            </a:r>
            <a:r>
              <a:rPr lang="zh-CN" altLang="en-US" sz="3200" u="sng" dirty="0">
                <a:solidFill>
                  <a:srgbClr val="0070C0"/>
                </a:solidFill>
                <a:latin typeface="宋体" panose="02010600030101010101" pitchFamily="2" charset="-122"/>
                <a:sym typeface="+mn-ea"/>
              </a:rPr>
              <a:t>自感电动势</a:t>
            </a:r>
            <a:endParaRPr lang="zh-CN" altLang="en-US" sz="3200" b="1" dirty="0">
              <a:latin typeface="宋体" panose="02010600030101010101" pitchFamily="2" charset="-122"/>
            </a:endParaRPr>
          </a:p>
          <a:p>
            <a:pPr eaLnBrk="1" hangingPunct="1">
              <a:lnSpc>
                <a:spcPct val="90000"/>
              </a:lnSpc>
              <a:spcBef>
                <a:spcPct val="20000"/>
              </a:spcBef>
            </a:pPr>
            <a:endParaRPr lang="zh-CN" altLang="en-US" sz="3200" b="1" dirty="0">
              <a:latin typeface="宋体" panose="02010600030101010101" pitchFamily="2" charset="-122"/>
            </a:endParaRPr>
          </a:p>
        </p:txBody>
      </p:sp>
      <p:sp>
        <p:nvSpPr>
          <p:cNvPr id="5" name="TextBox 3"/>
          <p:cNvSpPr txBox="1"/>
          <p:nvPr/>
        </p:nvSpPr>
        <p:spPr>
          <a:xfrm>
            <a:off x="91440" y="324485"/>
            <a:ext cx="3600450" cy="701675"/>
          </a:xfrm>
          <a:prstGeom prst="rect">
            <a:avLst/>
          </a:prstGeom>
          <a:noFill/>
          <a:ln w="9525">
            <a:noFill/>
          </a:ln>
        </p:spPr>
        <p:txBody>
          <a:bodyPr>
            <a:spAutoFit/>
          </a:bodyPr>
          <a:p>
            <a:pPr eaLnBrk="1" hangingPunct="1"/>
            <a:r>
              <a:rPr lang="zh-CN" altLang="en-US" sz="4000" b="1" dirty="0">
                <a:solidFill>
                  <a:srgbClr val="FF0000"/>
                </a:solidFill>
                <a:latin typeface="宋体" panose="02010600030101010101" pitchFamily="2" charset="-122"/>
              </a:rPr>
              <a:t>二、自感现象</a:t>
            </a:r>
            <a:endParaRPr lang="zh-CN" altLang="en-US" sz="4000" b="1" dirty="0">
              <a:solidFill>
                <a:srgbClr val="FF0000"/>
              </a:solidFill>
              <a:latin typeface="宋体" panose="02010600030101010101" pitchFamily="2" charset="-122"/>
            </a:endParaRPr>
          </a:p>
        </p:txBody>
      </p:sp>
      <p:sp>
        <p:nvSpPr>
          <p:cNvPr id="139270" name="Text Box 6"/>
          <p:cNvSpPr txBox="1"/>
          <p:nvPr/>
        </p:nvSpPr>
        <p:spPr>
          <a:xfrm>
            <a:off x="39370" y="2641283"/>
            <a:ext cx="10136188" cy="583565"/>
          </a:xfrm>
          <a:prstGeom prst="rect">
            <a:avLst/>
          </a:prstGeom>
          <a:noFill/>
          <a:ln w="9525">
            <a:noFill/>
          </a:ln>
        </p:spPr>
        <p:txBody>
          <a:bodyPr>
            <a:spAutoFit/>
          </a:bodyPr>
          <a:p>
            <a:pPr eaLnBrk="1" hangingPunct="1"/>
            <a:r>
              <a:rPr lang="en-US" altLang="zh-CN" sz="3200" b="1" dirty="0">
                <a:latin typeface="宋体" panose="02010600030101010101" pitchFamily="2" charset="-122"/>
              </a:rPr>
              <a:t>2.</a:t>
            </a:r>
            <a:r>
              <a:rPr lang="zh-CN" altLang="en-US" sz="3200" b="1" dirty="0">
                <a:latin typeface="宋体" panose="02010600030101010101" pitchFamily="2" charset="-122"/>
              </a:rPr>
              <a:t>自感电动势的作用：</a:t>
            </a:r>
            <a:r>
              <a:rPr lang="zh-CN" altLang="en-US" sz="3200" b="1" u="sng" dirty="0">
                <a:solidFill>
                  <a:srgbClr val="FF3300"/>
                </a:solidFill>
                <a:latin typeface="宋体" panose="02010600030101010101" pitchFamily="2" charset="-122"/>
              </a:rPr>
              <a:t>阻碍</a:t>
            </a:r>
            <a:r>
              <a:rPr lang="zh-CN" altLang="en-US" sz="3200" b="1" dirty="0">
                <a:solidFill>
                  <a:srgbClr val="0070C0"/>
                </a:solidFill>
                <a:latin typeface="宋体" panose="02010600030101010101" pitchFamily="2" charset="-122"/>
              </a:rPr>
              <a:t>电流的</a:t>
            </a:r>
            <a:r>
              <a:rPr lang="zh-CN" altLang="en-US" sz="3200" b="1" dirty="0">
                <a:solidFill>
                  <a:srgbClr val="FFC000"/>
                </a:solidFill>
                <a:latin typeface="宋体" panose="02010600030101010101" pitchFamily="2" charset="-122"/>
              </a:rPr>
              <a:t>变化</a:t>
            </a:r>
            <a:r>
              <a:rPr lang="zh-CN" altLang="en-US" sz="3200" b="1" dirty="0">
                <a:latin typeface="宋体" panose="02010600030101010101" pitchFamily="2" charset="-122"/>
              </a:rPr>
              <a:t>；</a:t>
            </a:r>
            <a:endParaRPr lang="zh-CN" altLang="en-US" sz="3200" b="1" dirty="0">
              <a:latin typeface="宋体" panose="02010600030101010101" pitchFamily="2" charset="-122"/>
            </a:endParaRPr>
          </a:p>
        </p:txBody>
      </p:sp>
      <p:sp>
        <p:nvSpPr>
          <p:cNvPr id="6" name="文本框 5"/>
          <p:cNvSpPr txBox="1"/>
          <p:nvPr/>
        </p:nvSpPr>
        <p:spPr>
          <a:xfrm>
            <a:off x="345440" y="3573145"/>
            <a:ext cx="7873365" cy="1753235"/>
          </a:xfrm>
          <a:prstGeom prst="rect">
            <a:avLst/>
          </a:prstGeom>
          <a:noFill/>
        </p:spPr>
        <p:txBody>
          <a:bodyPr wrap="square" rtlCol="0" anchor="t">
            <a:spAutoFit/>
          </a:bodyPr>
          <a:p>
            <a:r>
              <a:rPr lang="zh-CN" altLang="en-US" sz="3600" dirty="0">
                <a:latin typeface="宋体" panose="02010600030101010101" pitchFamily="2" charset="-122"/>
                <a:sym typeface="+mn-ea"/>
              </a:rPr>
              <a:t>注意：“阻碍”不是“阻止”，电流原来怎么变化还是怎么变，只是变化变慢了，即对电流的变化起</a:t>
            </a:r>
            <a:r>
              <a:rPr lang="zh-CN" altLang="en-US" sz="3600" u="sng" dirty="0">
                <a:solidFill>
                  <a:srgbClr val="FF0000"/>
                </a:solidFill>
                <a:latin typeface="宋体" panose="02010600030101010101" pitchFamily="2" charset="-122"/>
                <a:sym typeface="+mn-ea"/>
              </a:rPr>
              <a:t>延迟</a:t>
            </a:r>
            <a:r>
              <a:rPr lang="zh-CN" altLang="en-US" sz="3600" dirty="0">
                <a:latin typeface="宋体" panose="02010600030101010101" pitchFamily="2" charset="-122"/>
                <a:sym typeface="+mn-ea"/>
              </a:rPr>
              <a:t>作用。</a:t>
            </a:r>
            <a:endParaRPr lang="zh-CN" altLang="en-US" sz="3600" dirty="0">
              <a:latin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9270"/>
                                        </p:tgtEl>
                                        <p:attrNameLst>
                                          <p:attrName>style.visibility</p:attrName>
                                        </p:attrNameLst>
                                      </p:cBhvr>
                                      <p:to>
                                        <p:strVal val="visible"/>
                                      </p:to>
                                    </p:set>
                                    <p:animEffect transition="in" filter="slide(fromBottom)">
                                      <p:cBhvr>
                                        <p:cTn id="12" dur="500"/>
                                        <p:tgtEl>
                                          <p:spTgt spid="13927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9270" grpId="0"/>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内容占位符 2"/>
          <p:cNvSpPr>
            <a:spLocks noGrp="1"/>
          </p:cNvSpPr>
          <p:nvPr>
            <p:ph idx="1"/>
          </p:nvPr>
        </p:nvSpPr>
        <p:spPr>
          <a:xfrm>
            <a:off x="843280" y="1010920"/>
            <a:ext cx="6805930" cy="1384935"/>
          </a:xfrm>
        </p:spPr>
        <p:txBody>
          <a:bodyPr vert="horz" wrap="square" lIns="91440" tIns="45720" rIns="91440" bIns="45720" anchor="t"/>
          <a:p>
            <a:pPr marL="0" indent="0" eaLnBrk="1" hangingPunct="1">
              <a:buNone/>
            </a:pPr>
            <a:endParaRPr lang="zh-CN" altLang="en-US" sz="4000" b="1" dirty="0"/>
          </a:p>
          <a:p>
            <a:pPr marL="0" indent="0" eaLnBrk="1" hangingPunct="1">
              <a:buNone/>
            </a:pPr>
            <a:r>
              <a:rPr lang="zh-CN" altLang="en-US" b="1" dirty="0"/>
              <a:t>自感电动势的大小跟什么因素有关呢？</a:t>
            </a:r>
            <a:r>
              <a:rPr lang="en-US" altLang="zh-CN" sz="4000" b="1" baseline="-25000" dirty="0">
                <a:latin typeface="新宋体" panose="02010609030101010101" pitchFamily="49" charset="-122"/>
                <a:ea typeface="新宋体" panose="02010609030101010101" pitchFamily="49" charset="-122"/>
                <a:sym typeface="+mn-ea"/>
              </a:rPr>
              <a:t> </a:t>
            </a:r>
            <a:endParaRPr lang="en-US" altLang="zh-CN" sz="4000" b="1" baseline="-25000" dirty="0">
              <a:solidFill>
                <a:schemeClr val="tx1"/>
              </a:solidFill>
              <a:latin typeface="新宋体" panose="02010609030101010101" pitchFamily="49" charset="-122"/>
              <a:ea typeface="新宋体" panose="02010609030101010101" pitchFamily="49" charset="-122"/>
            </a:endParaRPr>
          </a:p>
          <a:p>
            <a:pPr marL="0" indent="0" eaLnBrk="1" hangingPunct="1">
              <a:buNone/>
            </a:pPr>
            <a:endParaRPr lang="en-US" altLang="zh-CN" sz="4000" b="1" baseline="-25000" dirty="0">
              <a:solidFill>
                <a:schemeClr val="tx1"/>
              </a:solidFill>
              <a:latin typeface="新宋体" panose="02010609030101010101" pitchFamily="49" charset="-122"/>
              <a:ea typeface="新宋体" panose="02010609030101010101" pitchFamily="49" charset="-122"/>
            </a:endParaRPr>
          </a:p>
        </p:txBody>
      </p:sp>
      <p:graphicFrame>
        <p:nvGraphicFramePr>
          <p:cNvPr id="20494" name="对象 79890"/>
          <p:cNvGraphicFramePr/>
          <p:nvPr/>
        </p:nvGraphicFramePr>
        <p:xfrm>
          <a:off x="1167602" y="3664027"/>
          <a:ext cx="1946275" cy="1183640"/>
        </p:xfrm>
        <a:graphic>
          <a:graphicData uri="http://schemas.openxmlformats.org/presentationml/2006/ole">
            <mc:AlternateContent xmlns:mc="http://schemas.openxmlformats.org/markup-compatibility/2006">
              <mc:Choice xmlns:v="urn:schemas-microsoft-com:vml" Requires="v">
                <p:oleObj spid="_x0000_s3079" name="" r:id="rId1" imgW="647700" imgH="393700" progId="Equation.3">
                  <p:embed/>
                </p:oleObj>
              </mc:Choice>
              <mc:Fallback>
                <p:oleObj name="" r:id="rId1" imgW="647700" imgH="393700" progId="Equation.3">
                  <p:embed/>
                  <p:pic>
                    <p:nvPicPr>
                      <p:cNvPr id="0" name="图片 3078"/>
                      <p:cNvPicPr/>
                      <p:nvPr/>
                    </p:nvPicPr>
                    <p:blipFill>
                      <a:blip r:embed="rId2"/>
                      <a:stretch>
                        <a:fillRect/>
                      </a:stretch>
                    </p:blipFill>
                    <p:spPr>
                      <a:xfrm>
                        <a:off x="1167602" y="3664027"/>
                        <a:ext cx="1946275" cy="1183640"/>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graphicFrame>
        <p:nvGraphicFramePr>
          <p:cNvPr id="5" name="对象 79890"/>
          <p:cNvGraphicFramePr/>
          <p:nvPr/>
        </p:nvGraphicFramePr>
        <p:xfrm>
          <a:off x="3113877" y="3664027"/>
          <a:ext cx="1679575" cy="1183640"/>
        </p:xfrm>
        <a:graphic>
          <a:graphicData uri="http://schemas.openxmlformats.org/presentationml/2006/ole">
            <mc:AlternateContent xmlns:mc="http://schemas.openxmlformats.org/markup-compatibility/2006">
              <mc:Choice xmlns:v="urn:schemas-microsoft-com:vml" Requires="v">
                <p:oleObj spid="_x0000_s6" name="" r:id="rId3" imgW="558800" imgH="393700" progId="Equation.3">
                  <p:embed/>
                </p:oleObj>
              </mc:Choice>
              <mc:Fallback>
                <p:oleObj name="" r:id="rId3" imgW="558800" imgH="393700" progId="Equation.3">
                  <p:embed/>
                  <p:pic>
                    <p:nvPicPr>
                      <p:cNvPr id="0" name="图片 3078"/>
                      <p:cNvPicPr/>
                      <p:nvPr/>
                    </p:nvPicPr>
                    <p:blipFill>
                      <a:blip r:embed="rId4"/>
                      <a:stretch>
                        <a:fillRect/>
                      </a:stretch>
                    </p:blipFill>
                    <p:spPr>
                      <a:xfrm>
                        <a:off x="3113877" y="3664027"/>
                        <a:ext cx="1679575" cy="1183640"/>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graphicFrame>
        <p:nvGraphicFramePr>
          <p:cNvPr id="7" name="对象 79890"/>
          <p:cNvGraphicFramePr/>
          <p:nvPr/>
        </p:nvGraphicFramePr>
        <p:xfrm>
          <a:off x="4793770" y="3664027"/>
          <a:ext cx="1794510" cy="1183640"/>
        </p:xfrm>
        <a:graphic>
          <a:graphicData uri="http://schemas.openxmlformats.org/presentationml/2006/ole">
            <mc:AlternateContent xmlns:mc="http://schemas.openxmlformats.org/markup-compatibility/2006">
              <mc:Choice xmlns:v="urn:schemas-microsoft-com:vml" Requires="v">
                <p:oleObj spid="_x0000_s8" name="" r:id="rId5" imgW="596900" imgH="393700" progId="Equation.3">
                  <p:embed/>
                </p:oleObj>
              </mc:Choice>
              <mc:Fallback>
                <p:oleObj name="" r:id="rId5" imgW="596900" imgH="393700" progId="Equation.3">
                  <p:embed/>
                  <p:pic>
                    <p:nvPicPr>
                      <p:cNvPr id="0" name="图片 3078"/>
                      <p:cNvPicPr/>
                      <p:nvPr/>
                    </p:nvPicPr>
                    <p:blipFill>
                      <a:blip r:embed="rId6"/>
                      <a:stretch>
                        <a:fillRect/>
                      </a:stretch>
                    </p:blipFill>
                    <p:spPr>
                      <a:xfrm>
                        <a:off x="4793770" y="3664027"/>
                        <a:ext cx="1794510" cy="1183640"/>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graphicFrame>
        <p:nvGraphicFramePr>
          <p:cNvPr id="9" name="对象 79890"/>
          <p:cNvGraphicFramePr/>
          <p:nvPr/>
        </p:nvGraphicFramePr>
        <p:xfrm>
          <a:off x="6587963" y="3664027"/>
          <a:ext cx="1374775" cy="1183640"/>
        </p:xfrm>
        <a:graphic>
          <a:graphicData uri="http://schemas.openxmlformats.org/presentationml/2006/ole">
            <mc:AlternateContent xmlns:mc="http://schemas.openxmlformats.org/markup-compatibility/2006">
              <mc:Choice xmlns:v="urn:schemas-microsoft-com:vml" Requires="v">
                <p:oleObj spid="_x0000_s10" name="" r:id="rId7" imgW="457200" imgH="393700" progId="Equation.3">
                  <p:embed/>
                </p:oleObj>
              </mc:Choice>
              <mc:Fallback>
                <p:oleObj name="" r:id="rId7" imgW="457200" imgH="393700" progId="Equation.3">
                  <p:embed/>
                  <p:pic>
                    <p:nvPicPr>
                      <p:cNvPr id="0" name="图片 3078"/>
                      <p:cNvPicPr/>
                      <p:nvPr/>
                    </p:nvPicPr>
                    <p:blipFill>
                      <a:blip r:embed="rId8"/>
                      <a:stretch>
                        <a:fillRect/>
                      </a:stretch>
                    </p:blipFill>
                    <p:spPr>
                      <a:xfrm>
                        <a:off x="6587963" y="3664027"/>
                        <a:ext cx="1374775" cy="1183640"/>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graphicFrame>
        <p:nvGraphicFramePr>
          <p:cNvPr id="3" name="对象 79890"/>
          <p:cNvGraphicFramePr/>
          <p:nvPr/>
        </p:nvGraphicFramePr>
        <p:xfrm>
          <a:off x="2635250" y="2453005"/>
          <a:ext cx="2982595" cy="2132330"/>
        </p:xfrm>
        <a:graphic>
          <a:graphicData uri="http://schemas.openxmlformats.org/presentationml/2006/ole">
            <mc:AlternateContent xmlns:mc="http://schemas.openxmlformats.org/markup-compatibility/2006">
              <mc:Choice xmlns:v="urn:schemas-microsoft-com:vml" Requires="v">
                <p:oleObj spid="_x0000_s4" name="" r:id="rId9" imgW="596900" imgH="393700" progId="Equation.3">
                  <p:embed/>
                </p:oleObj>
              </mc:Choice>
              <mc:Fallback>
                <p:oleObj name="" r:id="rId9" imgW="596900" imgH="393700" progId="Equation.3">
                  <p:embed/>
                  <p:pic>
                    <p:nvPicPr>
                      <p:cNvPr id="0" name="图片 3078"/>
                      <p:cNvPicPr/>
                      <p:nvPr/>
                    </p:nvPicPr>
                    <p:blipFill>
                      <a:blip r:embed="rId10"/>
                      <a:stretch>
                        <a:fillRect/>
                      </a:stretch>
                    </p:blipFill>
                    <p:spPr>
                      <a:xfrm>
                        <a:off x="2635250" y="2453005"/>
                        <a:ext cx="2982595" cy="2132330"/>
                      </a:xfrm>
                      <a:prstGeom prst="rect">
                        <a:avLst/>
                      </a:prstGeom>
                      <a:noFill/>
                      <a:ln w="9525" cap="flat" cmpd="sng">
                        <a:solidFill>
                          <a:schemeClr val="tx1"/>
                        </a:solidFill>
                        <a:prstDash val="solid"/>
                        <a:miter/>
                        <a:headEnd type="none" w="med" len="med"/>
                        <a:tailEnd type="none" w="med" len="med"/>
                      </a:ln>
                    </p:spPr>
                  </p:pic>
                </p:oleObj>
              </mc:Fallback>
            </mc:AlternateContent>
          </a:graphicData>
        </a:graphic>
      </p:graphicFrame>
      <p:sp>
        <p:nvSpPr>
          <p:cNvPr id="11" name="Text Box 7"/>
          <p:cNvSpPr txBox="1"/>
          <p:nvPr/>
        </p:nvSpPr>
        <p:spPr>
          <a:xfrm>
            <a:off x="1078230" y="1010920"/>
            <a:ext cx="2124710" cy="534035"/>
          </a:xfrm>
          <a:prstGeom prst="rect">
            <a:avLst/>
          </a:prstGeom>
          <a:noFill/>
          <a:ln w="38100" cap="flat" cmpd="sng">
            <a:solidFill>
              <a:srgbClr val="FF0000"/>
            </a:solidFill>
            <a:prstDash val="solid"/>
            <a:miter/>
            <a:headEnd type="none" w="med" len="med"/>
            <a:tailEnd type="none" w="med" len="med"/>
          </a:ln>
        </p:spPr>
        <p:txBody>
          <a:bodyPr wrap="square">
            <a:spAutoFit/>
          </a:bodyPr>
          <a:p>
            <a:pPr>
              <a:lnSpc>
                <a:spcPct val="80000"/>
              </a:lnSpc>
              <a:spcBef>
                <a:spcPct val="50000"/>
              </a:spcBef>
            </a:pPr>
            <a:r>
              <a:rPr lang="zh-CN" altLang="en-US" sz="3600" dirty="0">
                <a:latin typeface="Arial" panose="020B0604020202020204" pitchFamily="34" charset="0"/>
              </a:rPr>
              <a:t>问题思考</a:t>
            </a:r>
            <a:endParaRPr lang="zh-CN" altLang="en-US" sz="36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0494"/>
                                        </p:tgtEl>
                                      </p:cBhvr>
                                    </p:animEffect>
                                    <p:set>
                                      <p:cBhvr>
                                        <p:cTn id="23" dur="1" fill="hold">
                                          <p:stCondLst>
                                            <p:cond delay="499"/>
                                          </p:stCondLst>
                                        </p:cTn>
                                        <p:tgtEl>
                                          <p:spTgt spid="20494"/>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par>
                          <p:cTn id="33" fill="hold">
                            <p:stCondLst>
                              <p:cond delay="500"/>
                            </p:stCondLst>
                            <p:childTnLst>
                              <p:par>
                                <p:cTn id="34" presetID="3" presetClass="entr" presetSubtype="1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9051" name="Text Box 59"/>
          <p:cNvSpPr txBox="1"/>
          <p:nvPr/>
        </p:nvSpPr>
        <p:spPr>
          <a:xfrm>
            <a:off x="2627696" y="1781363"/>
            <a:ext cx="7439752" cy="1076325"/>
          </a:xfrm>
          <a:prstGeom prst="rect">
            <a:avLst/>
          </a:prstGeom>
          <a:noFill/>
          <a:ln w="9525">
            <a:noFill/>
          </a:ln>
        </p:spPr>
        <p:txBody>
          <a:bodyPr>
            <a:spAutoFit/>
          </a:bodyPr>
          <a:p>
            <a:pPr eaLnBrk="1" hangingPunct="1">
              <a:lnSpc>
                <a:spcPct val="120000"/>
              </a:lnSpc>
            </a:pPr>
            <a:r>
              <a:rPr lang="zh-CN" altLang="en-US" sz="2665" b="1" dirty="0">
                <a:latin typeface="楷体" panose="02010609060101010101" pitchFamily="49" charset="-122"/>
                <a:ea typeface="楷体" panose="02010609060101010101" pitchFamily="49" charset="-122"/>
              </a:rPr>
              <a:t>描述线圈产生自感电动势本领大小</a:t>
            </a:r>
            <a:endParaRPr lang="zh-CN" altLang="en-US" sz="2665" b="1" dirty="0">
              <a:latin typeface="楷体" panose="02010609060101010101" pitchFamily="49" charset="-122"/>
              <a:ea typeface="楷体" panose="02010609060101010101" pitchFamily="49" charset="-122"/>
            </a:endParaRPr>
          </a:p>
          <a:p>
            <a:pPr eaLnBrk="1" hangingPunct="1">
              <a:lnSpc>
                <a:spcPct val="120000"/>
              </a:lnSpc>
            </a:pPr>
            <a:r>
              <a:rPr lang="zh-CN" altLang="en-US" sz="2665" b="1" dirty="0">
                <a:latin typeface="楷体" panose="02010609060101010101" pitchFamily="49" charset="-122"/>
                <a:ea typeface="楷体" panose="02010609060101010101" pitchFamily="49" charset="-122"/>
              </a:rPr>
              <a:t>的物理量</a:t>
            </a:r>
            <a:endParaRPr lang="zh-CN" altLang="en-US" sz="2665" b="1" dirty="0">
              <a:latin typeface="楷体" panose="02010609060101010101" pitchFamily="49" charset="-122"/>
              <a:ea typeface="楷体" panose="02010609060101010101" pitchFamily="49" charset="-122"/>
            </a:endParaRPr>
          </a:p>
        </p:txBody>
      </p:sp>
      <p:sp>
        <p:nvSpPr>
          <p:cNvPr id="469052" name="Text Box 60"/>
          <p:cNvSpPr txBox="1"/>
          <p:nvPr/>
        </p:nvSpPr>
        <p:spPr>
          <a:xfrm>
            <a:off x="817075" y="3585986"/>
            <a:ext cx="2159842" cy="707390"/>
          </a:xfrm>
          <a:prstGeom prst="rect">
            <a:avLst/>
          </a:prstGeom>
          <a:noFill/>
          <a:ln w="9525">
            <a:noFill/>
          </a:ln>
        </p:spPr>
        <p:txBody>
          <a:bodyPr>
            <a:spAutoFit/>
          </a:bodyPr>
          <a:p>
            <a:pPr eaLnBrk="1" hangingPunct="1">
              <a:lnSpc>
                <a:spcPct val="150000"/>
              </a:lnSpc>
            </a:pPr>
            <a:r>
              <a:rPr lang="en-US" altLang="zh-CN" sz="2665" dirty="0">
                <a:solidFill>
                  <a:srgbClr val="FF0000"/>
                </a:solidFill>
                <a:latin typeface="Tahoma" panose="020B0604030504040204" pitchFamily="34" charset="0"/>
              </a:rPr>
              <a:t>◆</a:t>
            </a:r>
            <a:r>
              <a:rPr lang="zh-CN" altLang="en-US" sz="2665" b="1" dirty="0">
                <a:solidFill>
                  <a:srgbClr val="0000FF"/>
                </a:solidFill>
                <a:latin typeface="楷体" panose="02010609060101010101" pitchFamily="49" charset="-122"/>
                <a:ea typeface="楷体" panose="02010609060101010101" pitchFamily="49" charset="-122"/>
              </a:rPr>
              <a:t>决定因素</a:t>
            </a:r>
            <a:endParaRPr lang="zh-CN" altLang="en-US" sz="2665" b="1" dirty="0">
              <a:solidFill>
                <a:srgbClr val="0000FF"/>
              </a:solidFill>
              <a:latin typeface="楷体" panose="02010609060101010101" pitchFamily="49" charset="-122"/>
              <a:ea typeface="楷体" panose="02010609060101010101" pitchFamily="49" charset="-122"/>
            </a:endParaRPr>
          </a:p>
        </p:txBody>
      </p:sp>
      <p:sp>
        <p:nvSpPr>
          <p:cNvPr id="469053" name="AutoShape 61"/>
          <p:cNvSpPr/>
          <p:nvPr/>
        </p:nvSpPr>
        <p:spPr>
          <a:xfrm>
            <a:off x="2689908" y="2925997"/>
            <a:ext cx="362399" cy="2013032"/>
          </a:xfrm>
          <a:prstGeom prst="leftBrace">
            <a:avLst>
              <a:gd name="adj1" fmla="val 55007"/>
              <a:gd name="adj2" fmla="val 50000"/>
            </a:avLst>
          </a:prstGeom>
          <a:noFill/>
          <a:ln w="28575" cap="flat" cmpd="sng">
            <a:solidFill>
              <a:srgbClr val="009900"/>
            </a:solidFill>
            <a:prstDash val="solid"/>
            <a:headEnd type="none" w="med" len="med"/>
            <a:tailEnd type="none" w="med" len="med"/>
          </a:ln>
        </p:spPr>
        <p:txBody>
          <a:bodyPr wrap="none" anchor="ctr"/>
          <a:p>
            <a:pPr eaLnBrk="1" hangingPunct="1">
              <a:spcBef>
                <a:spcPct val="50000"/>
              </a:spcBef>
            </a:pPr>
            <a:endParaRPr lang="zh-CN" altLang="zh-CN" sz="2335" b="1" i="1" dirty="0">
              <a:solidFill>
                <a:srgbClr val="FF0000"/>
              </a:solidFill>
              <a:latin typeface="Times New Roman" panose="02020603050405020304" pitchFamily="18" charset="0"/>
              <a:ea typeface="楷体_GB2312" panose="02010609030101010101" pitchFamily="49" charset="-122"/>
            </a:endParaRPr>
          </a:p>
        </p:txBody>
      </p:sp>
      <p:sp>
        <p:nvSpPr>
          <p:cNvPr id="469054" name="Text Box 62"/>
          <p:cNvSpPr txBox="1"/>
          <p:nvPr/>
        </p:nvSpPr>
        <p:spPr>
          <a:xfrm>
            <a:off x="3122406" y="2764637"/>
            <a:ext cx="1986579" cy="501650"/>
          </a:xfrm>
          <a:prstGeom prst="rect">
            <a:avLst/>
          </a:prstGeom>
          <a:noFill/>
          <a:ln w="38100" cap="flat" cmpd="sng">
            <a:solidFill>
              <a:srgbClr val="0000FF"/>
            </a:solidFill>
            <a:prstDash val="solid"/>
            <a:miter/>
            <a:headEnd type="none" w="med" len="med"/>
            <a:tailEnd type="none" w="med" len="med"/>
          </a:ln>
        </p:spPr>
        <p:txBody>
          <a:bodyPr>
            <a:spAutoFit/>
          </a:bodyPr>
          <a:p>
            <a:pPr algn="ctr" eaLnBrk="1" hangingPunct="1"/>
            <a:r>
              <a:rPr lang="zh-CN" altLang="en-US" sz="2665" b="1" dirty="0">
                <a:solidFill>
                  <a:srgbClr val="FF0000"/>
                </a:solidFill>
                <a:latin typeface="楷体" panose="02010609060101010101" pitchFamily="49" charset="-122"/>
                <a:ea typeface="黑体" panose="02010609060101010101" pitchFamily="49" charset="-122"/>
              </a:rPr>
              <a:t>线圈的匝数</a:t>
            </a:r>
            <a:endParaRPr lang="zh-CN" altLang="en-US" sz="2665" b="1" dirty="0">
              <a:solidFill>
                <a:srgbClr val="FF0000"/>
              </a:solidFill>
              <a:latin typeface="楷体" panose="02010609060101010101" pitchFamily="49" charset="-122"/>
              <a:ea typeface="黑体" panose="02010609060101010101" pitchFamily="49" charset="-122"/>
            </a:endParaRPr>
          </a:p>
        </p:txBody>
      </p:sp>
      <p:sp>
        <p:nvSpPr>
          <p:cNvPr id="469056" name="Text Box 64"/>
          <p:cNvSpPr txBox="1"/>
          <p:nvPr/>
        </p:nvSpPr>
        <p:spPr>
          <a:xfrm>
            <a:off x="3122406" y="3392883"/>
            <a:ext cx="1986579" cy="501650"/>
          </a:xfrm>
          <a:prstGeom prst="rect">
            <a:avLst/>
          </a:prstGeom>
          <a:noFill/>
          <a:ln w="38100" cap="flat" cmpd="sng">
            <a:solidFill>
              <a:srgbClr val="0000FF"/>
            </a:solidFill>
            <a:prstDash val="solid"/>
            <a:miter/>
            <a:headEnd type="none" w="med" len="med"/>
            <a:tailEnd type="none" w="med" len="med"/>
          </a:ln>
        </p:spPr>
        <p:txBody>
          <a:bodyPr>
            <a:spAutoFit/>
          </a:bodyPr>
          <a:p>
            <a:pPr algn="ctr" eaLnBrk="1" hangingPunct="1"/>
            <a:r>
              <a:rPr lang="zh-CN" altLang="en-US" sz="2665" b="1" dirty="0">
                <a:solidFill>
                  <a:srgbClr val="FF0000"/>
                </a:solidFill>
                <a:latin typeface="Arial" panose="020B0604020202020204" pitchFamily="34" charset="0"/>
                <a:ea typeface="黑体" panose="02010609060101010101" pitchFamily="49" charset="-122"/>
              </a:rPr>
              <a:t>线圈的大小</a:t>
            </a:r>
            <a:endParaRPr lang="zh-CN" altLang="en-US" sz="2665" b="1" dirty="0">
              <a:solidFill>
                <a:srgbClr val="FF0000"/>
              </a:solidFill>
              <a:latin typeface="楷体" panose="02010609060101010101" pitchFamily="49" charset="-122"/>
              <a:ea typeface="黑体" panose="02010609060101010101" pitchFamily="49" charset="-122"/>
            </a:endParaRPr>
          </a:p>
        </p:txBody>
      </p:sp>
      <p:sp>
        <p:nvSpPr>
          <p:cNvPr id="469058" name="Text Box 66"/>
          <p:cNvSpPr txBox="1"/>
          <p:nvPr/>
        </p:nvSpPr>
        <p:spPr>
          <a:xfrm>
            <a:off x="3122406" y="3997321"/>
            <a:ext cx="2018322" cy="501650"/>
          </a:xfrm>
          <a:prstGeom prst="rect">
            <a:avLst/>
          </a:prstGeom>
          <a:noFill/>
          <a:ln w="38100" cap="flat" cmpd="sng">
            <a:solidFill>
              <a:srgbClr val="0000FF"/>
            </a:solidFill>
            <a:prstDash val="solid"/>
            <a:miter/>
            <a:headEnd type="none" w="med" len="med"/>
            <a:tailEnd type="none" w="med" len="med"/>
          </a:ln>
        </p:spPr>
        <p:txBody>
          <a:bodyPr>
            <a:spAutoFit/>
          </a:bodyPr>
          <a:p>
            <a:pPr algn="ctr" eaLnBrk="1" hangingPunct="1"/>
            <a:r>
              <a:rPr lang="zh-CN" altLang="en-US" sz="2665" b="1" dirty="0">
                <a:solidFill>
                  <a:srgbClr val="FF0000"/>
                </a:solidFill>
                <a:latin typeface="Arial" panose="020B0604020202020204" pitchFamily="34" charset="0"/>
                <a:ea typeface="黑体" panose="02010609060101010101" pitchFamily="49" charset="-122"/>
              </a:rPr>
              <a:t>线圈的形状</a:t>
            </a:r>
            <a:endParaRPr lang="zh-CN" altLang="en-US" sz="2665" b="1" dirty="0">
              <a:solidFill>
                <a:srgbClr val="FF0000"/>
              </a:solidFill>
              <a:latin typeface="Arial" panose="020B0604020202020204" pitchFamily="34" charset="0"/>
              <a:ea typeface="黑体" panose="02010609060101010101" pitchFamily="49" charset="-122"/>
            </a:endParaRPr>
          </a:p>
        </p:txBody>
      </p:sp>
      <p:sp>
        <p:nvSpPr>
          <p:cNvPr id="469059" name="Text Box 67"/>
          <p:cNvSpPr txBox="1"/>
          <p:nvPr/>
        </p:nvSpPr>
        <p:spPr>
          <a:xfrm>
            <a:off x="3144891" y="4607050"/>
            <a:ext cx="1986579" cy="501650"/>
          </a:xfrm>
          <a:prstGeom prst="rect">
            <a:avLst/>
          </a:prstGeom>
          <a:noFill/>
          <a:ln w="38100" cap="flat" cmpd="sng">
            <a:solidFill>
              <a:srgbClr val="0000FF"/>
            </a:solidFill>
            <a:prstDash val="solid"/>
            <a:miter/>
            <a:headEnd type="none" w="med" len="med"/>
            <a:tailEnd type="none" w="med" len="med"/>
          </a:ln>
        </p:spPr>
        <p:txBody>
          <a:bodyPr>
            <a:spAutoFit/>
          </a:bodyPr>
          <a:p>
            <a:pPr algn="ctr" eaLnBrk="1" hangingPunct="1"/>
            <a:r>
              <a:rPr lang="zh-CN" altLang="en-US" sz="2665" b="1" dirty="0">
                <a:solidFill>
                  <a:srgbClr val="FF0000"/>
                </a:solidFill>
                <a:latin typeface="Arial" panose="020B0604020202020204" pitchFamily="34" charset="0"/>
                <a:ea typeface="黑体" panose="02010609060101010101" pitchFamily="49" charset="-122"/>
              </a:rPr>
              <a:t>是否有铁芯</a:t>
            </a:r>
            <a:endParaRPr lang="zh-CN" altLang="en-US" sz="2665" b="1" dirty="0">
              <a:solidFill>
                <a:srgbClr val="FF0000"/>
              </a:solidFill>
              <a:latin typeface="楷体" panose="02010609060101010101" pitchFamily="49" charset="-122"/>
              <a:ea typeface="黑体" panose="02010609060101010101" pitchFamily="49" charset="-122"/>
            </a:endParaRPr>
          </a:p>
        </p:txBody>
      </p:sp>
      <p:sp>
        <p:nvSpPr>
          <p:cNvPr id="469063" name="Text Box 71"/>
          <p:cNvSpPr txBox="1"/>
          <p:nvPr/>
        </p:nvSpPr>
        <p:spPr>
          <a:xfrm>
            <a:off x="2133084" y="4945630"/>
            <a:ext cx="1620213" cy="707390"/>
          </a:xfrm>
          <a:prstGeom prst="rect">
            <a:avLst/>
          </a:prstGeom>
          <a:noFill/>
          <a:ln w="9525">
            <a:noFill/>
          </a:ln>
        </p:spPr>
        <p:txBody>
          <a:bodyPr>
            <a:spAutoFit/>
          </a:bodyPr>
          <a:p>
            <a:pPr eaLnBrk="1" hangingPunct="1">
              <a:lnSpc>
                <a:spcPct val="150000"/>
              </a:lnSpc>
            </a:pPr>
            <a:r>
              <a:rPr lang="zh-CN" altLang="en-US" sz="2665" b="1" dirty="0">
                <a:solidFill>
                  <a:srgbClr val="FF0000"/>
                </a:solidFill>
                <a:latin typeface="楷体" panose="02010609060101010101" pitchFamily="49" charset="-122"/>
                <a:ea typeface="楷体" panose="02010609060101010101" pitchFamily="49" charset="-122"/>
              </a:rPr>
              <a:t>亨利（</a:t>
            </a:r>
            <a:r>
              <a:rPr lang="en-US" altLang="zh-CN" sz="2665" b="1" dirty="0">
                <a:solidFill>
                  <a:srgbClr val="FF0000"/>
                </a:solidFill>
                <a:latin typeface="Times New Roman" panose="02020603050405020304" pitchFamily="18" charset="0"/>
                <a:ea typeface="楷体" panose="02010609060101010101" pitchFamily="49" charset="-122"/>
              </a:rPr>
              <a:t>H</a:t>
            </a:r>
            <a:r>
              <a:rPr lang="zh-CN" altLang="en-US" sz="2665" b="1" dirty="0">
                <a:solidFill>
                  <a:srgbClr val="FF0000"/>
                </a:solidFill>
                <a:latin typeface="楷体" panose="02010609060101010101" pitchFamily="49" charset="-122"/>
                <a:ea typeface="楷体" panose="02010609060101010101" pitchFamily="49" charset="-122"/>
              </a:rPr>
              <a:t>）</a:t>
            </a:r>
            <a:r>
              <a:rPr lang="zh-CN" altLang="en-US" sz="2165" b="1" dirty="0">
                <a:latin typeface="楷体" panose="02010609060101010101" pitchFamily="49" charset="-122"/>
                <a:ea typeface="楷体" panose="02010609060101010101" pitchFamily="49" charset="-122"/>
              </a:rPr>
              <a:t>  </a:t>
            </a:r>
            <a:endParaRPr lang="zh-CN" altLang="en-US" sz="2165" b="1" dirty="0">
              <a:latin typeface="楷体" panose="02010609060101010101" pitchFamily="49" charset="-122"/>
              <a:ea typeface="楷体" panose="02010609060101010101" pitchFamily="49" charset="-122"/>
            </a:endParaRPr>
          </a:p>
        </p:txBody>
      </p:sp>
      <p:graphicFrame>
        <p:nvGraphicFramePr>
          <p:cNvPr id="79883" name="Object 72"/>
          <p:cNvGraphicFramePr>
            <a:graphicFrameLocks noChangeAspect="1"/>
          </p:cNvGraphicFramePr>
          <p:nvPr/>
        </p:nvGraphicFramePr>
        <p:xfrm>
          <a:off x="3753432" y="5113035"/>
          <a:ext cx="1967230" cy="449580"/>
        </p:xfrm>
        <a:graphic>
          <a:graphicData uri="http://schemas.openxmlformats.org/presentationml/2006/ole">
            <mc:AlternateContent xmlns:mc="http://schemas.openxmlformats.org/markup-compatibility/2006">
              <mc:Choice xmlns:v="urn:schemas-microsoft-com:vml" Requires="v">
                <p:oleObj spid="_x0000_s3081" name="" r:id="rId1" imgW="889000" imgH="203200" progId="Equation.DSMT4">
                  <p:embed/>
                </p:oleObj>
              </mc:Choice>
              <mc:Fallback>
                <p:oleObj name="" r:id="rId1" imgW="889000" imgH="203200" progId="Equation.DSMT4">
                  <p:embed/>
                  <p:pic>
                    <p:nvPicPr>
                      <p:cNvPr id="0" name="图片 3080"/>
                      <p:cNvPicPr/>
                      <p:nvPr/>
                    </p:nvPicPr>
                    <p:blipFill>
                      <a:blip r:embed="rId2"/>
                      <a:stretch>
                        <a:fillRect/>
                      </a:stretch>
                    </p:blipFill>
                    <p:spPr>
                      <a:xfrm>
                        <a:off x="3753432" y="5113035"/>
                        <a:ext cx="1967230" cy="449580"/>
                      </a:xfrm>
                      <a:prstGeom prst="rect">
                        <a:avLst/>
                      </a:prstGeom>
                      <a:noFill/>
                      <a:ln w="38100">
                        <a:noFill/>
                        <a:miter/>
                      </a:ln>
                    </p:spPr>
                  </p:pic>
                </p:oleObj>
              </mc:Fallback>
            </mc:AlternateContent>
          </a:graphicData>
        </a:graphic>
      </p:graphicFrame>
      <p:sp>
        <p:nvSpPr>
          <p:cNvPr id="2" name="Rectangle 74"/>
          <p:cNvSpPr/>
          <p:nvPr/>
        </p:nvSpPr>
        <p:spPr>
          <a:xfrm>
            <a:off x="776073" y="1946691"/>
            <a:ext cx="1913835" cy="501650"/>
          </a:xfrm>
          <a:prstGeom prst="rect">
            <a:avLst/>
          </a:prstGeom>
          <a:noFill/>
          <a:ln w="9525">
            <a:noFill/>
          </a:ln>
        </p:spPr>
        <p:txBody>
          <a:bodyPr>
            <a:spAutoFit/>
          </a:bodyPr>
          <a:p>
            <a:pPr eaLnBrk="1" hangingPunct="1"/>
            <a:r>
              <a:rPr lang="en-US" altLang="zh-CN" sz="2665" b="1" dirty="0">
                <a:solidFill>
                  <a:srgbClr val="FF0000"/>
                </a:solidFill>
                <a:latin typeface="宋体" panose="02010600030101010101" pitchFamily="2" charset="-122"/>
              </a:rPr>
              <a:t>◆</a:t>
            </a:r>
            <a:r>
              <a:rPr lang="zh-CN" altLang="en-US" sz="2665" b="1" dirty="0">
                <a:solidFill>
                  <a:srgbClr val="0000FF"/>
                </a:solidFill>
                <a:latin typeface="宋体" panose="02010600030101010101" pitchFamily="2" charset="-122"/>
              </a:rPr>
              <a:t>物理意义</a:t>
            </a:r>
            <a:r>
              <a:rPr lang="en-US" altLang="zh-CN" sz="2665" b="1" dirty="0">
                <a:solidFill>
                  <a:srgbClr val="0000FF"/>
                </a:solidFill>
                <a:latin typeface="宋体" panose="02010600030101010101" pitchFamily="2" charset="-122"/>
              </a:rPr>
              <a:t>:</a:t>
            </a:r>
            <a:endParaRPr lang="en-US" altLang="zh-CN" sz="2665" b="1" dirty="0">
              <a:solidFill>
                <a:srgbClr val="0000FF"/>
              </a:solidFill>
              <a:latin typeface="宋体" panose="02010600030101010101" pitchFamily="2" charset="-122"/>
            </a:endParaRPr>
          </a:p>
        </p:txBody>
      </p:sp>
      <p:sp>
        <p:nvSpPr>
          <p:cNvPr id="469067" name="Rectangle 75"/>
          <p:cNvSpPr/>
          <p:nvPr/>
        </p:nvSpPr>
        <p:spPr>
          <a:xfrm>
            <a:off x="776073" y="5060699"/>
            <a:ext cx="1546860" cy="501650"/>
          </a:xfrm>
          <a:prstGeom prst="rect">
            <a:avLst/>
          </a:prstGeom>
          <a:noFill/>
          <a:ln w="9525">
            <a:noFill/>
          </a:ln>
        </p:spPr>
        <p:txBody>
          <a:bodyPr wrap="none">
            <a:spAutoFit/>
          </a:bodyPr>
          <a:p>
            <a:pPr eaLnBrk="1" hangingPunct="1"/>
            <a:r>
              <a:rPr lang="en-US" altLang="zh-CN" sz="2665" dirty="0">
                <a:solidFill>
                  <a:srgbClr val="FF0000"/>
                </a:solidFill>
                <a:latin typeface="Tahoma" panose="020B0604030504040204" pitchFamily="34" charset="0"/>
              </a:rPr>
              <a:t>◆</a:t>
            </a:r>
            <a:r>
              <a:rPr lang="zh-CN" altLang="en-US" sz="2665" b="1" dirty="0">
                <a:solidFill>
                  <a:srgbClr val="0000FF"/>
                </a:solidFill>
                <a:latin typeface="楷体" panose="02010609060101010101" pitchFamily="49" charset="-122"/>
                <a:ea typeface="楷体" panose="02010609060101010101" pitchFamily="49" charset="-122"/>
              </a:rPr>
              <a:t>单位：</a:t>
            </a:r>
            <a:endParaRPr lang="zh-CN" altLang="en-US" sz="2665" b="1" dirty="0">
              <a:solidFill>
                <a:srgbClr val="0000FF"/>
              </a:solidFill>
              <a:latin typeface="楷体" panose="02010609060101010101" pitchFamily="49" charset="-122"/>
              <a:ea typeface="楷体" panose="02010609060101010101" pitchFamily="49" charset="-122"/>
            </a:endParaRPr>
          </a:p>
        </p:txBody>
      </p:sp>
      <p:sp>
        <p:nvSpPr>
          <p:cNvPr id="9" name="TextBox 3"/>
          <p:cNvSpPr txBox="1"/>
          <p:nvPr/>
        </p:nvSpPr>
        <p:spPr>
          <a:xfrm>
            <a:off x="153035" y="485140"/>
            <a:ext cx="3600450" cy="706755"/>
          </a:xfrm>
          <a:prstGeom prst="rect">
            <a:avLst/>
          </a:prstGeom>
          <a:noFill/>
          <a:ln w="9525">
            <a:noFill/>
          </a:ln>
        </p:spPr>
        <p:txBody>
          <a:bodyPr>
            <a:spAutoFit/>
          </a:bodyPr>
          <a:p>
            <a:pPr eaLnBrk="1" hangingPunct="1"/>
            <a:r>
              <a:rPr lang="zh-CN" altLang="en-US" sz="4000" b="1" dirty="0">
                <a:solidFill>
                  <a:srgbClr val="FF0000"/>
                </a:solidFill>
                <a:latin typeface="宋体" panose="02010600030101010101" pitchFamily="2" charset="-122"/>
              </a:rPr>
              <a:t>三、自感系数</a:t>
            </a:r>
            <a:endParaRPr lang="zh-CN" altLang="en-US" sz="4000" b="1" dirty="0">
              <a:solidFill>
                <a:srgbClr val="FF0000"/>
              </a:solidFill>
              <a:latin typeface="宋体" panose="02010600030101010101" pitchFamily="2" charset="-122"/>
            </a:endParaRPr>
          </a:p>
        </p:txBody>
      </p:sp>
      <p:sp>
        <p:nvSpPr>
          <p:cNvPr id="4" name="Rectangle 74"/>
          <p:cNvSpPr/>
          <p:nvPr/>
        </p:nvSpPr>
        <p:spPr>
          <a:xfrm>
            <a:off x="817348" y="1279306"/>
            <a:ext cx="1913835" cy="501650"/>
          </a:xfrm>
          <a:prstGeom prst="rect">
            <a:avLst/>
          </a:prstGeom>
          <a:noFill/>
          <a:ln w="9525">
            <a:noFill/>
          </a:ln>
        </p:spPr>
        <p:txBody>
          <a:bodyPr>
            <a:spAutoFit/>
          </a:bodyPr>
          <a:p>
            <a:pPr eaLnBrk="1" hangingPunct="1"/>
            <a:r>
              <a:rPr lang="en-US" altLang="zh-CN" sz="2665" b="1" dirty="0">
                <a:solidFill>
                  <a:srgbClr val="FF0000"/>
                </a:solidFill>
                <a:latin typeface="宋体" panose="02010600030101010101" pitchFamily="2" charset="-122"/>
              </a:rPr>
              <a:t>◆</a:t>
            </a:r>
            <a:r>
              <a:rPr lang="zh-CN" altLang="en-US" sz="2665" b="1" dirty="0">
                <a:solidFill>
                  <a:srgbClr val="0000FF"/>
                </a:solidFill>
                <a:latin typeface="宋体" panose="02010600030101010101" pitchFamily="2" charset="-122"/>
              </a:rPr>
              <a:t>定义公式</a:t>
            </a:r>
            <a:r>
              <a:rPr lang="en-US" altLang="zh-CN" sz="2665" b="1" dirty="0">
                <a:solidFill>
                  <a:srgbClr val="0000FF"/>
                </a:solidFill>
                <a:latin typeface="宋体" panose="02010600030101010101" pitchFamily="2" charset="-122"/>
              </a:rPr>
              <a:t>:</a:t>
            </a:r>
            <a:endParaRPr lang="en-US" altLang="zh-CN" sz="2665" b="1" dirty="0">
              <a:solidFill>
                <a:srgbClr val="0000FF"/>
              </a:solidFill>
              <a:latin typeface="宋体" panose="02010600030101010101" pitchFamily="2" charset="-122"/>
            </a:endParaRPr>
          </a:p>
        </p:txBody>
      </p:sp>
      <p:graphicFrame>
        <p:nvGraphicFramePr>
          <p:cNvPr id="5" name="对象 79890"/>
          <p:cNvGraphicFramePr/>
          <p:nvPr/>
        </p:nvGraphicFramePr>
        <p:xfrm>
          <a:off x="3122295" y="1072515"/>
          <a:ext cx="1922780" cy="807720"/>
        </p:xfrm>
        <a:graphic>
          <a:graphicData uri="http://schemas.openxmlformats.org/presentationml/2006/ole">
            <mc:AlternateContent xmlns:mc="http://schemas.openxmlformats.org/markup-compatibility/2006">
              <mc:Choice xmlns:v="urn:schemas-microsoft-com:vml" Requires="v">
                <p:oleObj spid="_x0000_s10" name="" r:id="rId3" imgW="723900" imgH="393700" progId="Equation.3">
                  <p:embed/>
                </p:oleObj>
              </mc:Choice>
              <mc:Fallback>
                <p:oleObj name="" r:id="rId3" imgW="723900" imgH="393700" progId="Equation.3">
                  <p:embed/>
                  <p:pic>
                    <p:nvPicPr>
                      <p:cNvPr id="0" name="图片 3078"/>
                      <p:cNvPicPr/>
                      <p:nvPr/>
                    </p:nvPicPr>
                    <p:blipFill>
                      <a:blip r:embed="rId4"/>
                      <a:stretch>
                        <a:fillRect/>
                      </a:stretch>
                    </p:blipFill>
                    <p:spPr>
                      <a:xfrm>
                        <a:off x="3122295" y="1072515"/>
                        <a:ext cx="1922780" cy="807720"/>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69051"/>
                                        </p:tgtEl>
                                        <p:attrNameLst>
                                          <p:attrName>style.visibility</p:attrName>
                                        </p:attrNameLst>
                                      </p:cBhvr>
                                      <p:to>
                                        <p:strVal val="visible"/>
                                      </p:to>
                                    </p:set>
                                    <p:animEffect transition="in" filter="box(in)">
                                      <p:cBhvr>
                                        <p:cTn id="21" dur="500"/>
                                        <p:tgtEl>
                                          <p:spTgt spid="469051"/>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469052"/>
                                        </p:tgtEl>
                                        <p:attrNameLst>
                                          <p:attrName>style.visibility</p:attrName>
                                        </p:attrNameLst>
                                      </p:cBhvr>
                                      <p:to>
                                        <p:strVal val="visible"/>
                                      </p:to>
                                    </p:set>
                                    <p:animEffect transition="in" filter="fade">
                                      <p:cBhvr>
                                        <p:cTn id="26" dur="1000"/>
                                        <p:tgtEl>
                                          <p:spTgt spid="469052"/>
                                        </p:tgtEl>
                                      </p:cBhvr>
                                    </p:animEffect>
                                    <p:anim calcmode="lin" valueType="num">
                                      <p:cBhvr>
                                        <p:cTn id="27" dur="1000" fill="hold"/>
                                        <p:tgtEl>
                                          <p:spTgt spid="469052"/>
                                        </p:tgtEl>
                                        <p:attrNameLst>
                                          <p:attrName>ppt_x</p:attrName>
                                        </p:attrNameLst>
                                      </p:cBhvr>
                                      <p:tavLst>
                                        <p:tav tm="0">
                                          <p:val>
                                            <p:strVal val="#ppt_x-.1"/>
                                          </p:val>
                                        </p:tav>
                                        <p:tav tm="100000">
                                          <p:val>
                                            <p:strVal val="#ppt_x"/>
                                          </p:val>
                                        </p:tav>
                                      </p:tavLst>
                                    </p:anim>
                                    <p:anim calcmode="lin" valueType="num">
                                      <p:cBhvr>
                                        <p:cTn id="28" dur="1000" fill="hold"/>
                                        <p:tgtEl>
                                          <p:spTgt spid="46905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69053"/>
                                        </p:tgtEl>
                                        <p:attrNameLst>
                                          <p:attrName>style.visibility</p:attrName>
                                        </p:attrNameLst>
                                      </p:cBhvr>
                                      <p:to>
                                        <p:strVal val="visible"/>
                                      </p:to>
                                    </p:set>
                                    <p:animEffect transition="in" filter="wipe(left)">
                                      <p:cBhvr>
                                        <p:cTn id="33" dur="1000"/>
                                        <p:tgtEl>
                                          <p:spTgt spid="469053"/>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469054"/>
                                        </p:tgtEl>
                                        <p:attrNameLst>
                                          <p:attrName>style.visibility</p:attrName>
                                        </p:attrNameLst>
                                      </p:cBhvr>
                                      <p:to>
                                        <p:strVal val="visible"/>
                                      </p:to>
                                    </p:set>
                                    <p:animEffect transition="in" filter="slide(fromLeft)">
                                      <p:cBhvr>
                                        <p:cTn id="37" dur="500"/>
                                        <p:tgtEl>
                                          <p:spTgt spid="469054"/>
                                        </p:tgtEl>
                                      </p:cBhvr>
                                    </p:animEffect>
                                  </p:childTnLst>
                                </p:cTn>
                              </p:par>
                            </p:childTnLst>
                          </p:cTn>
                        </p:par>
                        <p:par>
                          <p:cTn id="38" fill="hold">
                            <p:stCondLst>
                              <p:cond delay="1500"/>
                            </p:stCondLst>
                            <p:childTnLst>
                              <p:par>
                                <p:cTn id="39" presetID="12" presetClass="entr" presetSubtype="8" fill="hold" grpId="0" nodeType="afterEffect">
                                  <p:stCondLst>
                                    <p:cond delay="0"/>
                                  </p:stCondLst>
                                  <p:childTnLst>
                                    <p:set>
                                      <p:cBhvr>
                                        <p:cTn id="40" dur="1" fill="hold">
                                          <p:stCondLst>
                                            <p:cond delay="0"/>
                                          </p:stCondLst>
                                        </p:cTn>
                                        <p:tgtEl>
                                          <p:spTgt spid="469056"/>
                                        </p:tgtEl>
                                        <p:attrNameLst>
                                          <p:attrName>style.visibility</p:attrName>
                                        </p:attrNameLst>
                                      </p:cBhvr>
                                      <p:to>
                                        <p:strVal val="visible"/>
                                      </p:to>
                                    </p:set>
                                    <p:animEffect transition="in" filter="slide(fromLeft)">
                                      <p:cBhvr>
                                        <p:cTn id="41" dur="500"/>
                                        <p:tgtEl>
                                          <p:spTgt spid="469056"/>
                                        </p:tgtEl>
                                      </p:cBhvr>
                                    </p:animEffect>
                                  </p:childTnLst>
                                </p:cTn>
                              </p:par>
                            </p:childTnLst>
                          </p:cTn>
                        </p:par>
                        <p:par>
                          <p:cTn id="42" fill="hold">
                            <p:stCondLst>
                              <p:cond delay="2000"/>
                            </p:stCondLst>
                            <p:childTnLst>
                              <p:par>
                                <p:cTn id="43" presetID="12" presetClass="entr" presetSubtype="8" fill="hold" grpId="0" nodeType="afterEffect">
                                  <p:stCondLst>
                                    <p:cond delay="0"/>
                                  </p:stCondLst>
                                  <p:childTnLst>
                                    <p:set>
                                      <p:cBhvr>
                                        <p:cTn id="44" dur="1" fill="hold">
                                          <p:stCondLst>
                                            <p:cond delay="0"/>
                                          </p:stCondLst>
                                        </p:cTn>
                                        <p:tgtEl>
                                          <p:spTgt spid="469058"/>
                                        </p:tgtEl>
                                        <p:attrNameLst>
                                          <p:attrName>style.visibility</p:attrName>
                                        </p:attrNameLst>
                                      </p:cBhvr>
                                      <p:to>
                                        <p:strVal val="visible"/>
                                      </p:to>
                                    </p:set>
                                    <p:animEffect transition="in" filter="slide(fromLeft)">
                                      <p:cBhvr>
                                        <p:cTn id="45" dur="1000"/>
                                        <p:tgtEl>
                                          <p:spTgt spid="469058"/>
                                        </p:tgtEl>
                                      </p:cBhvr>
                                    </p:animEffect>
                                  </p:childTnLst>
                                </p:cTn>
                              </p:par>
                            </p:childTnLst>
                          </p:cTn>
                        </p:par>
                        <p:par>
                          <p:cTn id="46" fill="hold">
                            <p:stCondLst>
                              <p:cond delay="3000"/>
                            </p:stCondLst>
                            <p:childTnLst>
                              <p:par>
                                <p:cTn id="47" presetID="12" presetClass="entr" presetSubtype="8" fill="hold" grpId="0" nodeType="afterEffect">
                                  <p:stCondLst>
                                    <p:cond delay="0"/>
                                  </p:stCondLst>
                                  <p:childTnLst>
                                    <p:set>
                                      <p:cBhvr>
                                        <p:cTn id="48" dur="1" fill="hold">
                                          <p:stCondLst>
                                            <p:cond delay="0"/>
                                          </p:stCondLst>
                                        </p:cTn>
                                        <p:tgtEl>
                                          <p:spTgt spid="469059"/>
                                        </p:tgtEl>
                                        <p:attrNameLst>
                                          <p:attrName>style.visibility</p:attrName>
                                        </p:attrNameLst>
                                      </p:cBhvr>
                                      <p:to>
                                        <p:strVal val="visible"/>
                                      </p:to>
                                    </p:set>
                                    <p:animEffect transition="in" filter="slide(fromLeft)">
                                      <p:cBhvr>
                                        <p:cTn id="49" dur="500"/>
                                        <p:tgtEl>
                                          <p:spTgt spid="469059"/>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469067"/>
                                        </p:tgtEl>
                                        <p:attrNameLst>
                                          <p:attrName>style.visibility</p:attrName>
                                        </p:attrNameLst>
                                      </p:cBhvr>
                                      <p:to>
                                        <p:strVal val="visible"/>
                                      </p:to>
                                    </p:set>
                                    <p:animEffect transition="in" filter="fade">
                                      <p:cBhvr>
                                        <p:cTn id="54" dur="500"/>
                                        <p:tgtEl>
                                          <p:spTgt spid="469067"/>
                                        </p:tgtEl>
                                      </p:cBhvr>
                                    </p:animEffect>
                                    <p:anim calcmode="lin" valueType="num">
                                      <p:cBhvr>
                                        <p:cTn id="55" dur="500" fill="hold"/>
                                        <p:tgtEl>
                                          <p:spTgt spid="469067"/>
                                        </p:tgtEl>
                                        <p:attrNameLst>
                                          <p:attrName>ppt_x</p:attrName>
                                        </p:attrNameLst>
                                      </p:cBhvr>
                                      <p:tavLst>
                                        <p:tav tm="0">
                                          <p:val>
                                            <p:strVal val="#ppt_x-.1"/>
                                          </p:val>
                                        </p:tav>
                                        <p:tav tm="100000">
                                          <p:val>
                                            <p:strVal val="#ppt_x"/>
                                          </p:val>
                                        </p:tav>
                                      </p:tavLst>
                                    </p:anim>
                                    <p:anim calcmode="lin" valueType="num">
                                      <p:cBhvr>
                                        <p:cTn id="56" dur="500" fill="hold"/>
                                        <p:tgtEl>
                                          <p:spTgt spid="469067"/>
                                        </p:tgtEl>
                                        <p:attrNameLst>
                                          <p:attrName>ppt_y</p:attrName>
                                        </p:attrNameLst>
                                      </p:cBhvr>
                                      <p:tavLst>
                                        <p:tav tm="0">
                                          <p:val>
                                            <p:strVal val="#ppt_y"/>
                                          </p:val>
                                        </p:tav>
                                        <p:tav tm="100000">
                                          <p:val>
                                            <p:strVal val="#ppt_y"/>
                                          </p:val>
                                        </p:tav>
                                      </p:tavLst>
                                    </p:anim>
                                  </p:childTnLst>
                                </p:cTn>
                              </p:par>
                            </p:childTnLst>
                          </p:cTn>
                        </p:par>
                        <p:par>
                          <p:cTn id="57" fill="hold">
                            <p:stCondLst>
                              <p:cond delay="649"/>
                            </p:stCondLst>
                            <p:childTnLst>
                              <p:par>
                                <p:cTn id="58" presetID="22" presetClass="entr" presetSubtype="8" fill="hold" grpId="0" nodeType="afterEffect">
                                  <p:stCondLst>
                                    <p:cond delay="0"/>
                                  </p:stCondLst>
                                  <p:childTnLst>
                                    <p:set>
                                      <p:cBhvr>
                                        <p:cTn id="59" dur="1" fill="hold">
                                          <p:stCondLst>
                                            <p:cond delay="0"/>
                                          </p:stCondLst>
                                        </p:cTn>
                                        <p:tgtEl>
                                          <p:spTgt spid="469063"/>
                                        </p:tgtEl>
                                        <p:attrNameLst>
                                          <p:attrName>style.visibility</p:attrName>
                                        </p:attrNameLst>
                                      </p:cBhvr>
                                      <p:to>
                                        <p:strVal val="visible"/>
                                      </p:to>
                                    </p:set>
                                    <p:animEffect transition="in" filter="wipe(left)">
                                      <p:cBhvr>
                                        <p:cTn id="60" dur="500"/>
                                        <p:tgtEl>
                                          <p:spTgt spid="469063"/>
                                        </p:tgtEl>
                                      </p:cBhvr>
                                    </p:animEffect>
                                  </p:childTnLst>
                                </p:cTn>
                              </p:par>
                            </p:childTnLst>
                          </p:cTn>
                        </p:par>
                        <p:par>
                          <p:cTn id="61" fill="hold">
                            <p:stCondLst>
                              <p:cond delay="1149"/>
                            </p:stCondLst>
                            <p:childTnLst>
                              <p:par>
                                <p:cTn id="62" presetID="22" presetClass="entr" presetSubtype="8" fill="hold" nodeType="afterEffect">
                                  <p:stCondLst>
                                    <p:cond delay="0"/>
                                  </p:stCondLst>
                                  <p:childTnLst>
                                    <p:set>
                                      <p:cBhvr>
                                        <p:cTn id="63" dur="1" fill="hold">
                                          <p:stCondLst>
                                            <p:cond delay="0"/>
                                          </p:stCondLst>
                                        </p:cTn>
                                        <p:tgtEl>
                                          <p:spTgt spid="79883"/>
                                        </p:tgtEl>
                                        <p:attrNameLst>
                                          <p:attrName>style.visibility</p:attrName>
                                        </p:attrNameLst>
                                      </p:cBhvr>
                                      <p:to>
                                        <p:strVal val="visible"/>
                                      </p:to>
                                    </p:set>
                                    <p:animEffect transition="in" filter="wipe(left)">
                                      <p:cBhvr>
                                        <p:cTn id="64" dur="500"/>
                                        <p:tgtEl>
                                          <p:spTgt spid="7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51" grpId="0"/>
      <p:bldP spid="469052" grpId="0"/>
      <p:bldP spid="469053" grpId="0" bldLvl="0" animBg="1"/>
      <p:bldP spid="469054" grpId="0" bldLvl="0" animBg="1"/>
      <p:bldP spid="469056" grpId="0" bldLvl="0" animBg="1"/>
      <p:bldP spid="469058" grpId="0" bldLvl="0" animBg="1"/>
      <p:bldP spid="469059" grpId="0" bldLvl="0" animBg="1"/>
      <p:bldP spid="469063" grpId="0"/>
      <p:bldP spid="2" grpId="0"/>
      <p:bldP spid="46906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3" name="Group 2"/>
          <p:cNvGrpSpPr/>
          <p:nvPr/>
        </p:nvGrpSpPr>
        <p:grpSpPr>
          <a:xfrm>
            <a:off x="53340" y="1276350"/>
            <a:ext cx="5292090" cy="3468370"/>
            <a:chOff x="0" y="0"/>
            <a:chExt cx="4604" cy="2790"/>
          </a:xfrm>
        </p:grpSpPr>
        <p:grpSp>
          <p:nvGrpSpPr>
            <p:cNvPr id="8194" name="Group 3"/>
            <p:cNvGrpSpPr/>
            <p:nvPr/>
          </p:nvGrpSpPr>
          <p:grpSpPr>
            <a:xfrm>
              <a:off x="758" y="0"/>
              <a:ext cx="2856" cy="794"/>
              <a:chOff x="0" y="0"/>
              <a:chExt cx="1838" cy="523"/>
            </a:xfrm>
          </p:grpSpPr>
          <p:grpSp>
            <p:nvGrpSpPr>
              <p:cNvPr id="8195" name="Group 4"/>
              <p:cNvGrpSpPr/>
              <p:nvPr/>
            </p:nvGrpSpPr>
            <p:grpSpPr>
              <a:xfrm>
                <a:off x="0" y="114"/>
                <a:ext cx="317" cy="409"/>
                <a:chOff x="0" y="0"/>
                <a:chExt cx="317" cy="409"/>
              </a:xfrm>
            </p:grpSpPr>
            <p:sp>
              <p:nvSpPr>
                <p:cNvPr id="8196" name="Line 5"/>
                <p:cNvSpPr/>
                <p:nvPr/>
              </p:nvSpPr>
              <p:spPr>
                <a:xfrm>
                  <a:off x="136" y="91"/>
                  <a:ext cx="0" cy="204"/>
                </a:xfrm>
                <a:prstGeom prst="line">
                  <a:avLst/>
                </a:prstGeom>
                <a:ln w="38100" cap="flat" cmpd="sng">
                  <a:solidFill>
                    <a:schemeClr val="tx1"/>
                  </a:solidFill>
                  <a:prstDash val="solid"/>
                  <a:round/>
                  <a:headEnd type="none" w="med" len="med"/>
                  <a:tailEnd type="none" w="med" len="med"/>
                </a:ln>
              </p:spPr>
            </p:sp>
            <p:grpSp>
              <p:nvGrpSpPr>
                <p:cNvPr id="8197" name="Group 6"/>
                <p:cNvGrpSpPr/>
                <p:nvPr/>
              </p:nvGrpSpPr>
              <p:grpSpPr>
                <a:xfrm>
                  <a:off x="0" y="0"/>
                  <a:ext cx="317" cy="409"/>
                  <a:chOff x="0" y="0"/>
                  <a:chExt cx="317" cy="409"/>
                </a:xfrm>
              </p:grpSpPr>
              <p:sp>
                <p:nvSpPr>
                  <p:cNvPr id="8198" name="Oval 7"/>
                  <p:cNvSpPr/>
                  <p:nvPr/>
                </p:nvSpPr>
                <p:spPr>
                  <a:xfrm>
                    <a:off x="90"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199" name="Freeform 8"/>
                  <p:cNvSpPr/>
                  <p:nvPr/>
                </p:nvSpPr>
                <p:spPr>
                  <a:xfrm>
                    <a:off x="0" y="295"/>
                    <a:ext cx="136" cy="114"/>
                  </a:xfrm>
                  <a:custGeom>
                    <a:avLst/>
                    <a:gdLst/>
                    <a:ahLst/>
                    <a:cxnLst>
                      <a:cxn ang="0">
                        <a:pos x="136" y="0"/>
                      </a:cxn>
                      <a:cxn ang="0">
                        <a:pos x="90" y="23"/>
                      </a:cxn>
                      <a:cxn ang="0">
                        <a:pos x="68"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0" name="Freeform 9"/>
                  <p:cNvSpPr/>
                  <p:nvPr/>
                </p:nvSpPr>
                <p:spPr>
                  <a:xfrm>
                    <a:off x="136" y="295"/>
                    <a:ext cx="90" cy="114"/>
                  </a:xfrm>
                  <a:custGeom>
                    <a:avLst/>
                    <a:gdLst/>
                    <a:ahLst/>
                    <a:cxnLst>
                      <a:cxn ang="0">
                        <a:pos x="0" y="0"/>
                      </a:cxn>
                      <a:cxn ang="0">
                        <a:pos x="45" y="68"/>
                      </a:cxn>
                      <a:cxn ang="0">
                        <a:pos x="90"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1" name="Freeform 10"/>
                  <p:cNvSpPr/>
                  <p:nvPr/>
                </p:nvSpPr>
                <p:spPr>
                  <a:xfrm>
                    <a:off x="0" y="182"/>
                    <a:ext cx="136" cy="113"/>
                  </a:xfrm>
                  <a:custGeom>
                    <a:avLst/>
                    <a:gdLst/>
                    <a:ahLst/>
                    <a:cxnLst>
                      <a:cxn ang="0">
                        <a:pos x="136" y="0"/>
                      </a:cxn>
                      <a:cxn ang="0">
                        <a:pos x="68" y="22"/>
                      </a:cxn>
                      <a:cxn ang="0">
                        <a:pos x="45" y="90"/>
                      </a:cxn>
                      <a:cxn ang="0">
                        <a:pos x="0" y="113"/>
                      </a:cxn>
                    </a:cxnLst>
                    <a:pathLst>
                      <a:path w="136" h="113">
                        <a:moveTo>
                          <a:pt x="136" y="0"/>
                        </a:moveTo>
                        <a:cubicBezTo>
                          <a:pt x="109" y="3"/>
                          <a:pt x="83" y="7"/>
                          <a:pt x="68" y="22"/>
                        </a:cubicBezTo>
                        <a:cubicBezTo>
                          <a:pt x="53" y="37"/>
                          <a:pt x="56" y="75"/>
                          <a:pt x="45" y="90"/>
                        </a:cubicBezTo>
                        <a:cubicBezTo>
                          <a:pt x="34" y="105"/>
                          <a:pt x="17" y="109"/>
                          <a:pt x="0" y="113"/>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2" name="Freeform 11"/>
                  <p:cNvSpPr/>
                  <p:nvPr/>
                </p:nvSpPr>
                <p:spPr>
                  <a:xfrm>
                    <a:off x="136" y="148"/>
                    <a:ext cx="181" cy="102"/>
                  </a:xfrm>
                  <a:custGeom>
                    <a:avLst/>
                    <a:gdLst/>
                    <a:ahLst/>
                    <a:cxnLst>
                      <a:cxn ang="0">
                        <a:pos x="0" y="11"/>
                      </a:cxn>
                      <a:cxn ang="0">
                        <a:pos x="45" y="11"/>
                      </a:cxn>
                      <a:cxn ang="0">
                        <a:pos x="113" y="79"/>
                      </a:cxn>
                      <a:cxn ang="0">
                        <a:pos x="181" y="10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03" name="Group 12"/>
              <p:cNvGrpSpPr/>
              <p:nvPr/>
            </p:nvGrpSpPr>
            <p:grpSpPr>
              <a:xfrm>
                <a:off x="295" y="91"/>
                <a:ext cx="318" cy="409"/>
                <a:chOff x="0" y="0"/>
                <a:chExt cx="318" cy="409"/>
              </a:xfrm>
            </p:grpSpPr>
            <p:sp>
              <p:nvSpPr>
                <p:cNvPr id="8204" name="Line 13"/>
                <p:cNvSpPr/>
                <p:nvPr/>
              </p:nvSpPr>
              <p:spPr>
                <a:xfrm>
                  <a:off x="159" y="91"/>
                  <a:ext cx="0" cy="204"/>
                </a:xfrm>
                <a:prstGeom prst="line">
                  <a:avLst/>
                </a:prstGeom>
                <a:ln w="38100" cap="flat" cmpd="sng">
                  <a:solidFill>
                    <a:schemeClr val="tx1"/>
                  </a:solidFill>
                  <a:prstDash val="solid"/>
                  <a:round/>
                  <a:headEnd type="none" w="med" len="med"/>
                  <a:tailEnd type="none" w="med" len="med"/>
                </a:ln>
              </p:spPr>
            </p:sp>
            <p:grpSp>
              <p:nvGrpSpPr>
                <p:cNvPr id="8205" name="Group 14"/>
                <p:cNvGrpSpPr/>
                <p:nvPr/>
              </p:nvGrpSpPr>
              <p:grpSpPr>
                <a:xfrm>
                  <a:off x="0" y="0"/>
                  <a:ext cx="318" cy="409"/>
                  <a:chOff x="0" y="0"/>
                  <a:chExt cx="318" cy="409"/>
                </a:xfrm>
              </p:grpSpPr>
              <p:sp>
                <p:nvSpPr>
                  <p:cNvPr id="8206" name="Oval 15"/>
                  <p:cNvSpPr/>
                  <p:nvPr/>
                </p:nvSpPr>
                <p:spPr>
                  <a:xfrm>
                    <a:off x="113"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07" name="Freeform 16"/>
                  <p:cNvSpPr/>
                  <p:nvPr/>
                </p:nvSpPr>
                <p:spPr>
                  <a:xfrm>
                    <a:off x="68"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8" name="Freeform 17"/>
                  <p:cNvSpPr/>
                  <p:nvPr/>
                </p:nvSpPr>
                <p:spPr>
                  <a:xfrm>
                    <a:off x="159"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9" name="Freeform 18"/>
                  <p:cNvSpPr/>
                  <p:nvPr/>
                </p:nvSpPr>
                <p:spPr>
                  <a:xfrm>
                    <a:off x="159"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10" name="Freeform 19"/>
                  <p:cNvSpPr/>
                  <p:nvPr/>
                </p:nvSpPr>
                <p:spPr>
                  <a:xfrm>
                    <a:off x="0" y="159"/>
                    <a:ext cx="159" cy="136"/>
                  </a:xfrm>
                  <a:custGeom>
                    <a:avLst/>
                    <a:gdLst/>
                    <a:ahLst/>
                    <a:cxnLst>
                      <a:cxn ang="0">
                        <a:pos x="159" y="0"/>
                      </a:cxn>
                      <a:cxn ang="0">
                        <a:pos x="91" y="23"/>
                      </a:cxn>
                      <a:cxn ang="0">
                        <a:pos x="68" y="91"/>
                      </a:cxn>
                      <a:cxn ang="0">
                        <a:pos x="0" y="136"/>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11" name="Group 20"/>
              <p:cNvGrpSpPr/>
              <p:nvPr/>
            </p:nvGrpSpPr>
            <p:grpSpPr>
              <a:xfrm>
                <a:off x="590" y="46"/>
                <a:ext cx="318" cy="409"/>
                <a:chOff x="0" y="0"/>
                <a:chExt cx="318" cy="409"/>
              </a:xfrm>
            </p:grpSpPr>
            <p:sp>
              <p:nvSpPr>
                <p:cNvPr id="8212" name="Line 21"/>
                <p:cNvSpPr/>
                <p:nvPr/>
              </p:nvSpPr>
              <p:spPr>
                <a:xfrm>
                  <a:off x="159" y="91"/>
                  <a:ext cx="0" cy="204"/>
                </a:xfrm>
                <a:prstGeom prst="line">
                  <a:avLst/>
                </a:prstGeom>
                <a:ln w="38100" cap="flat" cmpd="sng">
                  <a:solidFill>
                    <a:schemeClr val="tx1"/>
                  </a:solidFill>
                  <a:prstDash val="solid"/>
                  <a:round/>
                  <a:headEnd type="none" w="med" len="med"/>
                  <a:tailEnd type="none" w="med" len="med"/>
                </a:ln>
              </p:spPr>
            </p:sp>
            <p:grpSp>
              <p:nvGrpSpPr>
                <p:cNvPr id="8213" name="Group 22"/>
                <p:cNvGrpSpPr/>
                <p:nvPr/>
              </p:nvGrpSpPr>
              <p:grpSpPr>
                <a:xfrm>
                  <a:off x="0" y="0"/>
                  <a:ext cx="318" cy="409"/>
                  <a:chOff x="0" y="0"/>
                  <a:chExt cx="318" cy="409"/>
                </a:xfrm>
              </p:grpSpPr>
              <p:sp>
                <p:nvSpPr>
                  <p:cNvPr id="8214" name="Oval 23"/>
                  <p:cNvSpPr/>
                  <p:nvPr/>
                </p:nvSpPr>
                <p:spPr>
                  <a:xfrm>
                    <a:off x="113"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15" name="Freeform 24"/>
                  <p:cNvSpPr/>
                  <p:nvPr/>
                </p:nvSpPr>
                <p:spPr>
                  <a:xfrm>
                    <a:off x="68"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16" name="Freeform 25"/>
                  <p:cNvSpPr/>
                  <p:nvPr/>
                </p:nvSpPr>
                <p:spPr>
                  <a:xfrm>
                    <a:off x="159"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17" name="Freeform 26"/>
                  <p:cNvSpPr/>
                  <p:nvPr/>
                </p:nvSpPr>
                <p:spPr>
                  <a:xfrm>
                    <a:off x="159"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18" name="Freeform 27"/>
                  <p:cNvSpPr/>
                  <p:nvPr/>
                </p:nvSpPr>
                <p:spPr>
                  <a:xfrm>
                    <a:off x="0" y="159"/>
                    <a:ext cx="159" cy="136"/>
                  </a:xfrm>
                  <a:custGeom>
                    <a:avLst/>
                    <a:gdLst/>
                    <a:ahLst/>
                    <a:cxnLst>
                      <a:cxn ang="0">
                        <a:pos x="159" y="0"/>
                      </a:cxn>
                      <a:cxn ang="0">
                        <a:pos x="91" y="23"/>
                      </a:cxn>
                      <a:cxn ang="0">
                        <a:pos x="68" y="91"/>
                      </a:cxn>
                      <a:cxn ang="0">
                        <a:pos x="0" y="136"/>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19" name="Group 28"/>
              <p:cNvGrpSpPr/>
              <p:nvPr/>
            </p:nvGrpSpPr>
            <p:grpSpPr>
              <a:xfrm>
                <a:off x="885" y="23"/>
                <a:ext cx="318" cy="409"/>
                <a:chOff x="0" y="0"/>
                <a:chExt cx="318" cy="409"/>
              </a:xfrm>
            </p:grpSpPr>
            <p:sp>
              <p:nvSpPr>
                <p:cNvPr id="8220" name="Line 29"/>
                <p:cNvSpPr/>
                <p:nvPr/>
              </p:nvSpPr>
              <p:spPr>
                <a:xfrm>
                  <a:off x="159" y="91"/>
                  <a:ext cx="0" cy="204"/>
                </a:xfrm>
                <a:prstGeom prst="line">
                  <a:avLst/>
                </a:prstGeom>
                <a:ln w="38100" cap="flat" cmpd="sng">
                  <a:solidFill>
                    <a:schemeClr val="tx1"/>
                  </a:solidFill>
                  <a:prstDash val="solid"/>
                  <a:round/>
                  <a:headEnd type="none" w="med" len="med"/>
                  <a:tailEnd type="none" w="med" len="med"/>
                </a:ln>
              </p:spPr>
            </p:sp>
            <p:grpSp>
              <p:nvGrpSpPr>
                <p:cNvPr id="8221" name="Group 30"/>
                <p:cNvGrpSpPr/>
                <p:nvPr/>
              </p:nvGrpSpPr>
              <p:grpSpPr>
                <a:xfrm>
                  <a:off x="0" y="0"/>
                  <a:ext cx="318" cy="409"/>
                  <a:chOff x="0" y="0"/>
                  <a:chExt cx="318" cy="409"/>
                </a:xfrm>
              </p:grpSpPr>
              <p:sp>
                <p:nvSpPr>
                  <p:cNvPr id="8222" name="Oval 31"/>
                  <p:cNvSpPr/>
                  <p:nvPr/>
                </p:nvSpPr>
                <p:spPr>
                  <a:xfrm>
                    <a:off x="113"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23" name="Freeform 32"/>
                  <p:cNvSpPr/>
                  <p:nvPr/>
                </p:nvSpPr>
                <p:spPr>
                  <a:xfrm>
                    <a:off x="68"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24" name="Freeform 33"/>
                  <p:cNvSpPr/>
                  <p:nvPr/>
                </p:nvSpPr>
                <p:spPr>
                  <a:xfrm>
                    <a:off x="159"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25" name="Freeform 34"/>
                  <p:cNvSpPr/>
                  <p:nvPr/>
                </p:nvSpPr>
                <p:spPr>
                  <a:xfrm>
                    <a:off x="159"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26" name="Freeform 35"/>
                  <p:cNvSpPr/>
                  <p:nvPr/>
                </p:nvSpPr>
                <p:spPr>
                  <a:xfrm>
                    <a:off x="0" y="159"/>
                    <a:ext cx="159" cy="136"/>
                  </a:xfrm>
                  <a:custGeom>
                    <a:avLst/>
                    <a:gdLst/>
                    <a:ahLst/>
                    <a:cxnLst>
                      <a:cxn ang="0">
                        <a:pos x="159" y="0"/>
                      </a:cxn>
                      <a:cxn ang="0">
                        <a:pos x="91" y="23"/>
                      </a:cxn>
                      <a:cxn ang="0">
                        <a:pos x="68" y="91"/>
                      </a:cxn>
                      <a:cxn ang="0">
                        <a:pos x="0" y="136"/>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27" name="Group 36"/>
              <p:cNvGrpSpPr/>
              <p:nvPr/>
            </p:nvGrpSpPr>
            <p:grpSpPr>
              <a:xfrm>
                <a:off x="1179" y="0"/>
                <a:ext cx="318" cy="409"/>
                <a:chOff x="0" y="0"/>
                <a:chExt cx="318" cy="409"/>
              </a:xfrm>
            </p:grpSpPr>
            <p:sp>
              <p:nvSpPr>
                <p:cNvPr id="8228" name="Line 37"/>
                <p:cNvSpPr/>
                <p:nvPr/>
              </p:nvSpPr>
              <p:spPr>
                <a:xfrm>
                  <a:off x="159" y="91"/>
                  <a:ext cx="0" cy="204"/>
                </a:xfrm>
                <a:prstGeom prst="line">
                  <a:avLst/>
                </a:prstGeom>
                <a:ln w="38100" cap="flat" cmpd="sng">
                  <a:solidFill>
                    <a:schemeClr val="tx1"/>
                  </a:solidFill>
                  <a:prstDash val="solid"/>
                  <a:round/>
                  <a:headEnd type="none" w="med" len="med"/>
                  <a:tailEnd type="none" w="med" len="med"/>
                </a:ln>
              </p:spPr>
            </p:sp>
            <p:grpSp>
              <p:nvGrpSpPr>
                <p:cNvPr id="8229" name="Group 38"/>
                <p:cNvGrpSpPr/>
                <p:nvPr/>
              </p:nvGrpSpPr>
              <p:grpSpPr>
                <a:xfrm>
                  <a:off x="0" y="0"/>
                  <a:ext cx="318" cy="409"/>
                  <a:chOff x="0" y="0"/>
                  <a:chExt cx="318" cy="409"/>
                </a:xfrm>
              </p:grpSpPr>
              <p:sp>
                <p:nvSpPr>
                  <p:cNvPr id="8230" name="Oval 39"/>
                  <p:cNvSpPr/>
                  <p:nvPr/>
                </p:nvSpPr>
                <p:spPr>
                  <a:xfrm>
                    <a:off x="113"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31" name="Freeform 40"/>
                  <p:cNvSpPr/>
                  <p:nvPr/>
                </p:nvSpPr>
                <p:spPr>
                  <a:xfrm>
                    <a:off x="68"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32" name="Freeform 41"/>
                  <p:cNvSpPr/>
                  <p:nvPr/>
                </p:nvSpPr>
                <p:spPr>
                  <a:xfrm>
                    <a:off x="159"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33" name="Freeform 42"/>
                  <p:cNvSpPr/>
                  <p:nvPr/>
                </p:nvSpPr>
                <p:spPr>
                  <a:xfrm>
                    <a:off x="159"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34" name="Freeform 43"/>
                  <p:cNvSpPr/>
                  <p:nvPr/>
                </p:nvSpPr>
                <p:spPr>
                  <a:xfrm>
                    <a:off x="0" y="159"/>
                    <a:ext cx="159" cy="136"/>
                  </a:xfrm>
                  <a:custGeom>
                    <a:avLst/>
                    <a:gdLst/>
                    <a:ahLst/>
                    <a:cxnLst>
                      <a:cxn ang="0">
                        <a:pos x="159" y="0"/>
                      </a:cxn>
                      <a:cxn ang="0">
                        <a:pos x="91" y="23"/>
                      </a:cxn>
                      <a:cxn ang="0">
                        <a:pos x="68" y="91"/>
                      </a:cxn>
                      <a:cxn ang="0">
                        <a:pos x="0" y="136"/>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35" name="Group 44"/>
              <p:cNvGrpSpPr/>
              <p:nvPr/>
            </p:nvGrpSpPr>
            <p:grpSpPr>
              <a:xfrm>
                <a:off x="1452" y="23"/>
                <a:ext cx="386" cy="409"/>
                <a:chOff x="0" y="0"/>
                <a:chExt cx="386" cy="409"/>
              </a:xfrm>
            </p:grpSpPr>
            <p:sp>
              <p:nvSpPr>
                <p:cNvPr id="8236" name="Line 45"/>
                <p:cNvSpPr/>
                <p:nvPr/>
              </p:nvSpPr>
              <p:spPr>
                <a:xfrm>
                  <a:off x="227" y="91"/>
                  <a:ext cx="0" cy="204"/>
                </a:xfrm>
                <a:prstGeom prst="line">
                  <a:avLst/>
                </a:prstGeom>
                <a:ln w="38100" cap="flat" cmpd="sng">
                  <a:solidFill>
                    <a:schemeClr val="tx1"/>
                  </a:solidFill>
                  <a:prstDash val="solid"/>
                  <a:round/>
                  <a:headEnd type="none" w="med" len="med"/>
                  <a:tailEnd type="none" w="med" len="med"/>
                </a:ln>
              </p:spPr>
            </p:sp>
            <p:grpSp>
              <p:nvGrpSpPr>
                <p:cNvPr id="8237" name="Group 46"/>
                <p:cNvGrpSpPr/>
                <p:nvPr/>
              </p:nvGrpSpPr>
              <p:grpSpPr>
                <a:xfrm>
                  <a:off x="0" y="0"/>
                  <a:ext cx="386" cy="409"/>
                  <a:chOff x="0" y="0"/>
                  <a:chExt cx="386" cy="409"/>
                </a:xfrm>
              </p:grpSpPr>
              <p:sp>
                <p:nvSpPr>
                  <p:cNvPr id="8238" name="Oval 47"/>
                  <p:cNvSpPr/>
                  <p:nvPr/>
                </p:nvSpPr>
                <p:spPr>
                  <a:xfrm>
                    <a:off x="181"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39" name="Freeform 48"/>
                  <p:cNvSpPr/>
                  <p:nvPr/>
                </p:nvSpPr>
                <p:spPr>
                  <a:xfrm>
                    <a:off x="136"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40" name="Freeform 49"/>
                  <p:cNvSpPr/>
                  <p:nvPr/>
                </p:nvSpPr>
                <p:spPr>
                  <a:xfrm>
                    <a:off x="227"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41" name="Freeform 50"/>
                  <p:cNvSpPr/>
                  <p:nvPr/>
                </p:nvSpPr>
                <p:spPr>
                  <a:xfrm>
                    <a:off x="227"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42" name="Freeform 51"/>
                  <p:cNvSpPr/>
                  <p:nvPr/>
                </p:nvSpPr>
                <p:spPr>
                  <a:xfrm>
                    <a:off x="0" y="159"/>
                    <a:ext cx="227" cy="68"/>
                  </a:xfrm>
                  <a:custGeom>
                    <a:avLst/>
                    <a:gdLst/>
                    <a:ahLst/>
                    <a:cxnLst>
                      <a:cxn ang="0">
                        <a:pos x="463" y="0"/>
                      </a:cxn>
                      <a:cxn ang="0">
                        <a:pos x="266" y="3"/>
                      </a:cxn>
                      <a:cxn ang="0">
                        <a:pos x="197" y="12"/>
                      </a:cxn>
                      <a:cxn ang="0">
                        <a:pos x="0" y="17"/>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sp>
          <p:nvSpPr>
            <p:cNvPr id="8243" name="Line 52"/>
            <p:cNvSpPr/>
            <p:nvPr/>
          </p:nvSpPr>
          <p:spPr>
            <a:xfrm>
              <a:off x="1287" y="2515"/>
              <a:ext cx="0" cy="275"/>
            </a:xfrm>
            <a:prstGeom prst="line">
              <a:avLst/>
            </a:prstGeom>
            <a:ln w="38100" cap="flat" cmpd="sng">
              <a:solidFill>
                <a:schemeClr val="tx1"/>
              </a:solidFill>
              <a:prstDash val="solid"/>
              <a:round/>
              <a:headEnd type="none" w="med" len="med"/>
              <a:tailEnd type="none" w="med" len="med"/>
            </a:ln>
          </p:spPr>
        </p:sp>
        <p:sp>
          <p:nvSpPr>
            <p:cNvPr id="8244" name="Line 53"/>
            <p:cNvSpPr/>
            <p:nvPr/>
          </p:nvSpPr>
          <p:spPr>
            <a:xfrm>
              <a:off x="1392" y="2583"/>
              <a:ext cx="0" cy="174"/>
            </a:xfrm>
            <a:prstGeom prst="line">
              <a:avLst/>
            </a:prstGeom>
            <a:ln w="38100" cap="flat" cmpd="sng">
              <a:solidFill>
                <a:schemeClr val="tx1"/>
              </a:solidFill>
              <a:prstDash val="solid"/>
              <a:round/>
              <a:headEnd type="none" w="med" len="med"/>
              <a:tailEnd type="none" w="med" len="med"/>
            </a:ln>
          </p:spPr>
        </p:sp>
        <p:sp>
          <p:nvSpPr>
            <p:cNvPr id="8245" name="Line 54"/>
            <p:cNvSpPr/>
            <p:nvPr/>
          </p:nvSpPr>
          <p:spPr>
            <a:xfrm>
              <a:off x="1392" y="2687"/>
              <a:ext cx="564" cy="0"/>
            </a:xfrm>
            <a:prstGeom prst="line">
              <a:avLst/>
            </a:prstGeom>
            <a:ln w="38100" cap="flat" cmpd="sng">
              <a:solidFill>
                <a:schemeClr val="tx1"/>
              </a:solidFill>
              <a:prstDash val="solid"/>
              <a:round/>
              <a:headEnd type="none" w="med" len="med"/>
              <a:tailEnd type="none" w="med" len="med"/>
            </a:ln>
          </p:spPr>
        </p:sp>
        <p:sp>
          <p:nvSpPr>
            <p:cNvPr id="8246" name="Oval 55"/>
            <p:cNvSpPr/>
            <p:nvPr/>
          </p:nvSpPr>
          <p:spPr>
            <a:xfrm>
              <a:off x="1956" y="2653"/>
              <a:ext cx="70" cy="69"/>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47" name="Line 56"/>
            <p:cNvSpPr/>
            <p:nvPr/>
          </p:nvSpPr>
          <p:spPr>
            <a:xfrm flipV="1">
              <a:off x="2026" y="2514"/>
              <a:ext cx="247" cy="139"/>
            </a:xfrm>
            <a:prstGeom prst="line">
              <a:avLst/>
            </a:prstGeom>
            <a:ln w="38100" cap="flat" cmpd="sng">
              <a:solidFill>
                <a:schemeClr val="tx1"/>
              </a:solidFill>
              <a:prstDash val="solid"/>
              <a:round/>
              <a:headEnd type="none" w="med" len="med"/>
              <a:tailEnd type="none" w="med" len="med"/>
            </a:ln>
          </p:spPr>
        </p:sp>
        <p:sp>
          <p:nvSpPr>
            <p:cNvPr id="8248" name="Line 57"/>
            <p:cNvSpPr/>
            <p:nvPr/>
          </p:nvSpPr>
          <p:spPr>
            <a:xfrm>
              <a:off x="2379" y="2722"/>
              <a:ext cx="2079" cy="0"/>
            </a:xfrm>
            <a:prstGeom prst="line">
              <a:avLst/>
            </a:prstGeom>
            <a:ln w="38100" cap="flat" cmpd="sng">
              <a:solidFill>
                <a:schemeClr val="tx1"/>
              </a:solidFill>
              <a:prstDash val="solid"/>
              <a:round/>
              <a:headEnd type="none" w="med" len="med"/>
              <a:tailEnd type="none" w="med" len="med"/>
            </a:ln>
          </p:spPr>
        </p:sp>
        <p:sp>
          <p:nvSpPr>
            <p:cNvPr id="8249" name="Line 58"/>
            <p:cNvSpPr/>
            <p:nvPr/>
          </p:nvSpPr>
          <p:spPr>
            <a:xfrm flipH="1">
              <a:off x="23" y="2699"/>
              <a:ext cx="1270" cy="0"/>
            </a:xfrm>
            <a:prstGeom prst="line">
              <a:avLst/>
            </a:prstGeom>
            <a:ln w="38100" cap="flat" cmpd="sng">
              <a:solidFill>
                <a:schemeClr val="tx1"/>
              </a:solidFill>
              <a:prstDash val="solid"/>
              <a:round/>
              <a:headEnd type="none" w="med" len="med"/>
              <a:tailEnd type="none" w="med" len="med"/>
            </a:ln>
          </p:spPr>
        </p:sp>
        <p:sp>
          <p:nvSpPr>
            <p:cNvPr id="8250" name="Line 59"/>
            <p:cNvSpPr/>
            <p:nvPr/>
          </p:nvSpPr>
          <p:spPr>
            <a:xfrm flipV="1">
              <a:off x="17" y="1344"/>
              <a:ext cx="0" cy="1343"/>
            </a:xfrm>
            <a:prstGeom prst="line">
              <a:avLst/>
            </a:prstGeom>
            <a:ln w="38100" cap="flat" cmpd="sng">
              <a:solidFill>
                <a:schemeClr val="tx1"/>
              </a:solidFill>
              <a:prstDash val="solid"/>
              <a:round/>
              <a:headEnd type="none" w="med" len="med"/>
              <a:tailEnd type="none" w="med" len="med"/>
            </a:ln>
          </p:spPr>
        </p:sp>
        <p:sp>
          <p:nvSpPr>
            <p:cNvPr id="8251" name="Line 60"/>
            <p:cNvSpPr/>
            <p:nvPr/>
          </p:nvSpPr>
          <p:spPr>
            <a:xfrm>
              <a:off x="17" y="2032"/>
              <a:ext cx="1656" cy="0"/>
            </a:xfrm>
            <a:prstGeom prst="line">
              <a:avLst/>
            </a:prstGeom>
            <a:ln w="38100" cap="flat" cmpd="sng">
              <a:solidFill>
                <a:schemeClr val="tx1"/>
              </a:solidFill>
              <a:prstDash val="solid"/>
              <a:round/>
              <a:headEnd type="none" w="med" len="med"/>
              <a:tailEnd type="none" w="med" len="med"/>
            </a:ln>
          </p:spPr>
        </p:sp>
        <p:sp>
          <p:nvSpPr>
            <p:cNvPr id="8252" name="Line 61"/>
            <p:cNvSpPr/>
            <p:nvPr/>
          </p:nvSpPr>
          <p:spPr>
            <a:xfrm flipV="1">
              <a:off x="2285" y="1999"/>
              <a:ext cx="2174" cy="0"/>
            </a:xfrm>
            <a:prstGeom prst="line">
              <a:avLst/>
            </a:prstGeom>
            <a:ln w="38100" cap="flat" cmpd="sng">
              <a:solidFill>
                <a:schemeClr val="tx1"/>
              </a:solidFill>
              <a:prstDash val="solid"/>
              <a:round/>
              <a:headEnd type="none" w="med" len="med"/>
              <a:tailEnd type="none" w="med" len="med"/>
            </a:ln>
          </p:spPr>
        </p:sp>
        <p:sp>
          <p:nvSpPr>
            <p:cNvPr id="8253" name="Line 62"/>
            <p:cNvSpPr/>
            <p:nvPr/>
          </p:nvSpPr>
          <p:spPr>
            <a:xfrm>
              <a:off x="4458" y="1481"/>
              <a:ext cx="0" cy="1241"/>
            </a:xfrm>
            <a:prstGeom prst="line">
              <a:avLst/>
            </a:prstGeom>
            <a:ln w="38100" cap="flat" cmpd="sng">
              <a:solidFill>
                <a:schemeClr val="tx1"/>
              </a:solidFill>
              <a:prstDash val="solid"/>
              <a:round/>
              <a:headEnd type="none" w="med" len="med"/>
              <a:tailEnd type="none" w="med" len="med"/>
            </a:ln>
          </p:spPr>
        </p:sp>
        <p:sp>
          <p:nvSpPr>
            <p:cNvPr id="8254" name="Freeform 63"/>
            <p:cNvSpPr/>
            <p:nvPr/>
          </p:nvSpPr>
          <p:spPr>
            <a:xfrm>
              <a:off x="0" y="620"/>
              <a:ext cx="758" cy="724"/>
            </a:xfrm>
            <a:custGeom>
              <a:avLst/>
              <a:gdLst/>
              <a:ahLst/>
              <a:cxnLst>
                <a:cxn ang="0">
                  <a:pos x="40" y="1668"/>
                </a:cxn>
                <a:cxn ang="0">
                  <a:pos x="297" y="556"/>
                </a:cxn>
                <a:cxn ang="0">
                  <a:pos x="1828" y="0"/>
                </a:cxn>
              </a:cxnLst>
              <a:pathLst>
                <a:path w="488" h="477">
                  <a:moveTo>
                    <a:pt x="11" y="477"/>
                  </a:moveTo>
                  <a:cubicBezTo>
                    <a:pt x="5" y="357"/>
                    <a:pt x="0" y="238"/>
                    <a:pt x="79" y="159"/>
                  </a:cubicBezTo>
                  <a:cubicBezTo>
                    <a:pt x="158" y="80"/>
                    <a:pt x="323" y="40"/>
                    <a:pt x="488" y="0"/>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55" name="Freeform 64"/>
            <p:cNvSpPr/>
            <p:nvPr/>
          </p:nvSpPr>
          <p:spPr>
            <a:xfrm>
              <a:off x="3577" y="380"/>
              <a:ext cx="1027" cy="1101"/>
            </a:xfrm>
            <a:custGeom>
              <a:avLst/>
              <a:gdLst/>
              <a:ahLst/>
              <a:cxnLst>
                <a:cxn ang="0">
                  <a:pos x="2127" y="2539"/>
                </a:cxn>
                <a:cxn ang="0">
                  <a:pos x="2127" y="1511"/>
                </a:cxn>
                <a:cxn ang="0">
                  <a:pos x="0" y="0"/>
                </a:cxn>
              </a:cxnLst>
              <a:pathLst>
                <a:path w="661" h="725">
                  <a:moveTo>
                    <a:pt x="567" y="725"/>
                  </a:moveTo>
                  <a:cubicBezTo>
                    <a:pt x="614" y="638"/>
                    <a:pt x="661" y="552"/>
                    <a:pt x="567" y="431"/>
                  </a:cubicBezTo>
                  <a:cubicBezTo>
                    <a:pt x="473" y="310"/>
                    <a:pt x="236" y="155"/>
                    <a:pt x="0" y="0"/>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nvGrpSpPr>
            <p:cNvPr id="8256" name="Group 65"/>
            <p:cNvGrpSpPr/>
            <p:nvPr/>
          </p:nvGrpSpPr>
          <p:grpSpPr>
            <a:xfrm>
              <a:off x="1673" y="1619"/>
              <a:ext cx="1309" cy="557"/>
              <a:chOff x="0" y="0"/>
              <a:chExt cx="638" cy="231"/>
            </a:xfrm>
          </p:grpSpPr>
          <p:sp>
            <p:nvSpPr>
              <p:cNvPr id="8257" name="Rectangle 66"/>
              <p:cNvSpPr/>
              <p:nvPr/>
            </p:nvSpPr>
            <p:spPr>
              <a:xfrm>
                <a:off x="13" y="120"/>
                <a:ext cx="618" cy="111"/>
              </a:xfrm>
              <a:prstGeom prst="rect">
                <a:avLst/>
              </a:prstGeom>
              <a:solidFill>
                <a:srgbClr val="FFFFFF"/>
              </a:solidFill>
              <a:ln w="9525">
                <a:noFill/>
              </a:ln>
            </p:spPr>
            <p:txBody>
              <a:bodyPr anchor="t"/>
              <a:p>
                <a:pPr>
                  <a:buFontTx/>
                </a:pPr>
                <a:endParaRPr lang="zh-CN" altLang="en-US" dirty="0">
                  <a:latin typeface="Times New Roman" panose="02020603050405020304" pitchFamily="18" charset="0"/>
                </a:endParaRPr>
              </a:p>
            </p:txBody>
          </p:sp>
          <p:sp>
            <p:nvSpPr>
              <p:cNvPr id="8258" name="Arc 67"/>
              <p:cNvSpPr/>
              <p:nvPr/>
            </p:nvSpPr>
            <p:spPr>
              <a:xfrm rot="-5400000">
                <a:off x="21" y="34"/>
                <a:ext cx="101" cy="14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3282" h="43200" fill="none">
                    <a:moveTo>
                      <a:pt x="1681" y="0"/>
                    </a:moveTo>
                    <a:cubicBezTo>
                      <a:pt x="13611" y="0"/>
                      <a:pt x="23282" y="9670"/>
                      <a:pt x="23282" y="21600"/>
                    </a:cubicBezTo>
                    <a:cubicBezTo>
                      <a:pt x="23282" y="33529"/>
                      <a:pt x="13611" y="43200"/>
                      <a:pt x="1682" y="43200"/>
                    </a:cubicBezTo>
                    <a:cubicBezTo>
                      <a:pt x="1120" y="43200"/>
                      <a:pt x="559" y="43178"/>
                      <a:pt x="-1" y="43134"/>
                    </a:cubicBezTo>
                  </a:path>
                  <a:path w="23282" h="43200" stroke="0">
                    <a:moveTo>
                      <a:pt x="1681" y="0"/>
                    </a:moveTo>
                    <a:cubicBezTo>
                      <a:pt x="13611" y="0"/>
                      <a:pt x="23282" y="9670"/>
                      <a:pt x="23282" y="21600"/>
                    </a:cubicBezTo>
                    <a:cubicBezTo>
                      <a:pt x="23282" y="33529"/>
                      <a:pt x="13611" y="43200"/>
                      <a:pt x="1682" y="43200"/>
                    </a:cubicBezTo>
                    <a:cubicBezTo>
                      <a:pt x="1120" y="43200"/>
                      <a:pt x="559" y="43178"/>
                      <a:pt x="-1" y="43134"/>
                    </a:cubicBezTo>
                    <a:lnTo>
                      <a:pt x="1682" y="21600"/>
                    </a:lnTo>
                    <a:lnTo>
                      <a:pt x="1681" y="0"/>
                    </a:lnTo>
                    <a:close/>
                  </a:path>
                </a:pathLst>
              </a:custGeom>
              <a:noFill/>
              <a:ln w="38100" cap="flat" cmpd="sng">
                <a:solidFill>
                  <a:srgbClr val="000000"/>
                </a:solidFill>
                <a:prstDash val="solid"/>
                <a:miter/>
                <a:headEnd type="none" w="med" len="med"/>
                <a:tailEnd type="none" w="med" len="med"/>
              </a:ln>
            </p:spPr>
            <p:txBody>
              <a:bodyPr/>
              <a:p>
                <a:endParaRPr lang="zh-CN" altLang="en-US"/>
              </a:p>
            </p:txBody>
          </p:sp>
          <p:sp>
            <p:nvSpPr>
              <p:cNvPr id="8259" name="Arc 68"/>
              <p:cNvSpPr/>
              <p:nvPr/>
            </p:nvSpPr>
            <p:spPr>
              <a:xfrm rot="-5400000">
                <a:off x="171" y="34"/>
                <a:ext cx="101" cy="14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3282" h="43200" fill="none">
                    <a:moveTo>
                      <a:pt x="1681" y="0"/>
                    </a:moveTo>
                    <a:cubicBezTo>
                      <a:pt x="13611" y="0"/>
                      <a:pt x="23282" y="9670"/>
                      <a:pt x="23282" y="21600"/>
                    </a:cubicBezTo>
                    <a:cubicBezTo>
                      <a:pt x="23282" y="33529"/>
                      <a:pt x="13611" y="43200"/>
                      <a:pt x="1682" y="43200"/>
                    </a:cubicBezTo>
                    <a:cubicBezTo>
                      <a:pt x="1120" y="43200"/>
                      <a:pt x="559" y="43178"/>
                      <a:pt x="-1" y="43134"/>
                    </a:cubicBezTo>
                  </a:path>
                  <a:path w="23282" h="43200" stroke="0">
                    <a:moveTo>
                      <a:pt x="1681" y="0"/>
                    </a:moveTo>
                    <a:cubicBezTo>
                      <a:pt x="13611" y="0"/>
                      <a:pt x="23282" y="9670"/>
                      <a:pt x="23282" y="21600"/>
                    </a:cubicBezTo>
                    <a:cubicBezTo>
                      <a:pt x="23282" y="33529"/>
                      <a:pt x="13611" y="43200"/>
                      <a:pt x="1682" y="43200"/>
                    </a:cubicBezTo>
                    <a:cubicBezTo>
                      <a:pt x="1120" y="43200"/>
                      <a:pt x="559" y="43178"/>
                      <a:pt x="-1" y="43134"/>
                    </a:cubicBezTo>
                    <a:lnTo>
                      <a:pt x="1682" y="21600"/>
                    </a:lnTo>
                    <a:lnTo>
                      <a:pt x="1681" y="0"/>
                    </a:lnTo>
                    <a:close/>
                  </a:path>
                </a:pathLst>
              </a:custGeom>
              <a:noFill/>
              <a:ln w="38100" cap="flat" cmpd="sng">
                <a:solidFill>
                  <a:srgbClr val="000000"/>
                </a:solidFill>
                <a:prstDash val="solid"/>
                <a:miter/>
                <a:headEnd type="none" w="med" len="med"/>
                <a:tailEnd type="none" w="med" len="med"/>
              </a:ln>
            </p:spPr>
            <p:txBody>
              <a:bodyPr/>
              <a:p>
                <a:endParaRPr lang="zh-CN" altLang="en-US"/>
              </a:p>
            </p:txBody>
          </p:sp>
          <p:sp>
            <p:nvSpPr>
              <p:cNvPr id="8260" name="Arc 69"/>
              <p:cNvSpPr/>
              <p:nvPr/>
            </p:nvSpPr>
            <p:spPr>
              <a:xfrm rot="-5400000">
                <a:off x="321" y="34"/>
                <a:ext cx="101" cy="14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3282" h="43200" fill="none">
                    <a:moveTo>
                      <a:pt x="1681" y="0"/>
                    </a:moveTo>
                    <a:cubicBezTo>
                      <a:pt x="13611" y="0"/>
                      <a:pt x="23282" y="9670"/>
                      <a:pt x="23282" y="21600"/>
                    </a:cubicBezTo>
                    <a:cubicBezTo>
                      <a:pt x="23282" y="33529"/>
                      <a:pt x="13611" y="43200"/>
                      <a:pt x="1682" y="43200"/>
                    </a:cubicBezTo>
                    <a:cubicBezTo>
                      <a:pt x="1120" y="43200"/>
                      <a:pt x="559" y="43178"/>
                      <a:pt x="-1" y="43134"/>
                    </a:cubicBezTo>
                  </a:path>
                  <a:path w="23282" h="43200" stroke="0">
                    <a:moveTo>
                      <a:pt x="1681" y="0"/>
                    </a:moveTo>
                    <a:cubicBezTo>
                      <a:pt x="13611" y="0"/>
                      <a:pt x="23282" y="9670"/>
                      <a:pt x="23282" y="21600"/>
                    </a:cubicBezTo>
                    <a:cubicBezTo>
                      <a:pt x="23282" y="33529"/>
                      <a:pt x="13611" y="43200"/>
                      <a:pt x="1682" y="43200"/>
                    </a:cubicBezTo>
                    <a:cubicBezTo>
                      <a:pt x="1120" y="43200"/>
                      <a:pt x="559" y="43178"/>
                      <a:pt x="-1" y="43134"/>
                    </a:cubicBezTo>
                    <a:lnTo>
                      <a:pt x="1682" y="21600"/>
                    </a:lnTo>
                    <a:lnTo>
                      <a:pt x="1681" y="0"/>
                    </a:lnTo>
                    <a:close/>
                  </a:path>
                </a:pathLst>
              </a:custGeom>
              <a:noFill/>
              <a:ln w="38100" cap="flat" cmpd="sng">
                <a:solidFill>
                  <a:srgbClr val="000000"/>
                </a:solidFill>
                <a:prstDash val="solid"/>
                <a:miter/>
                <a:headEnd type="none" w="med" len="med"/>
                <a:tailEnd type="none" w="med" len="med"/>
              </a:ln>
            </p:spPr>
            <p:txBody>
              <a:bodyPr/>
              <a:p>
                <a:endParaRPr lang="zh-CN" altLang="en-US"/>
              </a:p>
            </p:txBody>
          </p:sp>
          <p:sp>
            <p:nvSpPr>
              <p:cNvPr id="8261" name="Arc 70"/>
              <p:cNvSpPr/>
              <p:nvPr/>
            </p:nvSpPr>
            <p:spPr>
              <a:xfrm rot="-5400000">
                <a:off x="471" y="34"/>
                <a:ext cx="101" cy="14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3282" h="43200" fill="none">
                    <a:moveTo>
                      <a:pt x="1681" y="0"/>
                    </a:moveTo>
                    <a:cubicBezTo>
                      <a:pt x="13611" y="0"/>
                      <a:pt x="23282" y="9670"/>
                      <a:pt x="23282" y="21600"/>
                    </a:cubicBezTo>
                    <a:cubicBezTo>
                      <a:pt x="23282" y="33529"/>
                      <a:pt x="13611" y="43200"/>
                      <a:pt x="1682" y="43200"/>
                    </a:cubicBezTo>
                    <a:cubicBezTo>
                      <a:pt x="1120" y="43200"/>
                      <a:pt x="559" y="43178"/>
                      <a:pt x="-1" y="43134"/>
                    </a:cubicBezTo>
                  </a:path>
                  <a:path w="23282" h="43200" stroke="0">
                    <a:moveTo>
                      <a:pt x="1681" y="0"/>
                    </a:moveTo>
                    <a:cubicBezTo>
                      <a:pt x="13611" y="0"/>
                      <a:pt x="23282" y="9670"/>
                      <a:pt x="23282" y="21600"/>
                    </a:cubicBezTo>
                    <a:cubicBezTo>
                      <a:pt x="23282" y="33529"/>
                      <a:pt x="13611" y="43200"/>
                      <a:pt x="1682" y="43200"/>
                    </a:cubicBezTo>
                    <a:cubicBezTo>
                      <a:pt x="1120" y="43200"/>
                      <a:pt x="559" y="43178"/>
                      <a:pt x="-1" y="43134"/>
                    </a:cubicBezTo>
                    <a:lnTo>
                      <a:pt x="1682" y="21600"/>
                    </a:lnTo>
                    <a:lnTo>
                      <a:pt x="1681" y="0"/>
                    </a:lnTo>
                    <a:close/>
                  </a:path>
                </a:pathLst>
              </a:custGeom>
              <a:noFill/>
              <a:ln w="38100" cap="flat" cmpd="sng">
                <a:solidFill>
                  <a:srgbClr val="000000"/>
                </a:solidFill>
                <a:prstDash val="solid"/>
                <a:miter/>
                <a:headEnd type="none" w="med" len="med"/>
                <a:tailEnd type="none" w="med" len="med"/>
              </a:ln>
            </p:spPr>
            <p:txBody>
              <a:bodyPr/>
              <a:p>
                <a:endParaRPr lang="zh-CN" altLang="en-US"/>
              </a:p>
            </p:txBody>
          </p:sp>
          <p:sp>
            <p:nvSpPr>
              <p:cNvPr id="8262" name="Line 71"/>
              <p:cNvSpPr/>
              <p:nvPr/>
            </p:nvSpPr>
            <p:spPr>
              <a:xfrm>
                <a:off x="0" y="0"/>
                <a:ext cx="638" cy="0"/>
              </a:xfrm>
              <a:prstGeom prst="line">
                <a:avLst/>
              </a:prstGeom>
              <a:ln w="38100" cap="flat" cmpd="sng">
                <a:solidFill>
                  <a:srgbClr val="000000"/>
                </a:solidFill>
                <a:prstDash val="solid"/>
                <a:round/>
                <a:headEnd type="none" w="med" len="med"/>
                <a:tailEnd type="none" w="med" len="med"/>
              </a:ln>
            </p:spPr>
          </p:sp>
        </p:grpSp>
        <p:sp>
          <p:nvSpPr>
            <p:cNvPr id="8263" name="Text Box 72"/>
            <p:cNvSpPr txBox="1"/>
            <p:nvPr/>
          </p:nvSpPr>
          <p:spPr>
            <a:xfrm>
              <a:off x="2062" y="1138"/>
              <a:ext cx="458" cy="344"/>
            </a:xfrm>
            <a:prstGeom prst="rect">
              <a:avLst/>
            </a:prstGeom>
            <a:noFill/>
            <a:ln w="9525">
              <a:noFill/>
            </a:ln>
          </p:spPr>
          <p:txBody>
            <a:bodyPr anchor="t"/>
            <a:p>
              <a:pPr algn="just">
                <a:buFontTx/>
              </a:pPr>
              <a:r>
                <a:rPr lang="en-US" altLang="zh-CN" i="1" dirty="0">
                  <a:latin typeface="Times New Roman" panose="02020603050405020304" pitchFamily="18" charset="0"/>
                </a:rPr>
                <a:t>L</a:t>
              </a:r>
              <a:endParaRPr lang="en-US" altLang="zh-CN" dirty="0">
                <a:latin typeface="Arial" panose="020B0604020202020204" pitchFamily="34" charset="0"/>
              </a:endParaRPr>
            </a:p>
          </p:txBody>
        </p:sp>
      </p:grpSp>
      <p:sp>
        <p:nvSpPr>
          <p:cNvPr id="6" name="文本框 5"/>
          <p:cNvSpPr txBox="1"/>
          <p:nvPr/>
        </p:nvSpPr>
        <p:spPr>
          <a:xfrm>
            <a:off x="55880" y="496570"/>
            <a:ext cx="5057140" cy="521970"/>
          </a:xfrm>
          <a:prstGeom prst="rect">
            <a:avLst/>
          </a:prstGeom>
          <a:noFill/>
        </p:spPr>
        <p:txBody>
          <a:bodyPr wrap="square" rtlCol="0" anchor="t">
            <a:spAutoFit/>
          </a:bodyPr>
          <a:p>
            <a:r>
              <a:rPr lang="zh-CN" altLang="en-US" sz="2800"/>
              <a:t>趣味小实验</a:t>
            </a:r>
            <a:endParaRPr lang="zh-CN" altLang="en-US" sz="2800"/>
          </a:p>
        </p:txBody>
      </p:sp>
      <p:sp>
        <p:nvSpPr>
          <p:cNvPr id="4" name="文本框 3"/>
          <p:cNvSpPr txBox="1"/>
          <p:nvPr/>
        </p:nvSpPr>
        <p:spPr>
          <a:xfrm>
            <a:off x="5516880" y="1832610"/>
            <a:ext cx="2055495" cy="521970"/>
          </a:xfrm>
          <a:prstGeom prst="rect">
            <a:avLst/>
          </a:prstGeom>
          <a:noFill/>
        </p:spPr>
        <p:txBody>
          <a:bodyPr wrap="square" rtlCol="0" anchor="t">
            <a:spAutoFit/>
          </a:bodyPr>
          <a:p>
            <a:r>
              <a:rPr lang="zh-CN" altLang="en-US" sz="2800"/>
              <a:t>闭合前：</a:t>
            </a:r>
            <a:endParaRPr lang="zh-CN" altLang="en-US" sz="2800"/>
          </a:p>
        </p:txBody>
      </p:sp>
      <p:sp>
        <p:nvSpPr>
          <p:cNvPr id="5" name="文本框 4"/>
          <p:cNvSpPr txBox="1"/>
          <p:nvPr/>
        </p:nvSpPr>
        <p:spPr>
          <a:xfrm>
            <a:off x="5574665" y="2691130"/>
            <a:ext cx="2055495" cy="521970"/>
          </a:xfrm>
          <a:prstGeom prst="rect">
            <a:avLst/>
          </a:prstGeom>
          <a:noFill/>
        </p:spPr>
        <p:txBody>
          <a:bodyPr wrap="square" rtlCol="0" anchor="t">
            <a:spAutoFit/>
          </a:bodyPr>
          <a:p>
            <a:r>
              <a:rPr lang="zh-CN" altLang="en-US" sz="2800"/>
              <a:t>闭合开关：</a:t>
            </a:r>
            <a:endParaRPr lang="zh-CN" altLang="en-US" sz="2800"/>
          </a:p>
        </p:txBody>
      </p:sp>
      <p:sp>
        <p:nvSpPr>
          <p:cNvPr id="7" name="文本框 6"/>
          <p:cNvSpPr txBox="1"/>
          <p:nvPr/>
        </p:nvSpPr>
        <p:spPr>
          <a:xfrm>
            <a:off x="5574665" y="3879850"/>
            <a:ext cx="2055495" cy="521970"/>
          </a:xfrm>
          <a:prstGeom prst="rect">
            <a:avLst/>
          </a:prstGeom>
          <a:noFill/>
        </p:spPr>
        <p:txBody>
          <a:bodyPr wrap="square" rtlCol="0" anchor="t">
            <a:spAutoFit/>
          </a:bodyPr>
          <a:p>
            <a:r>
              <a:rPr lang="zh-CN" altLang="en-US" sz="2800"/>
              <a:t>断开开关：</a:t>
            </a:r>
            <a:endParaRPr lang="zh-CN" altLang="en-US" sz="2800"/>
          </a:p>
        </p:txBody>
      </p:sp>
      <p:sp>
        <p:nvSpPr>
          <p:cNvPr id="8" name="文本框 7"/>
          <p:cNvSpPr txBox="1"/>
          <p:nvPr/>
        </p:nvSpPr>
        <p:spPr>
          <a:xfrm>
            <a:off x="7326630" y="1851025"/>
            <a:ext cx="1449070" cy="521970"/>
          </a:xfrm>
          <a:prstGeom prst="rect">
            <a:avLst/>
          </a:prstGeom>
          <a:noFill/>
        </p:spPr>
        <p:txBody>
          <a:bodyPr wrap="square" rtlCol="0" anchor="t">
            <a:spAutoFit/>
          </a:bodyPr>
          <a:p>
            <a:r>
              <a:rPr lang="zh-CN" altLang="en-US" sz="2800"/>
              <a:t>无感觉</a:t>
            </a:r>
            <a:endParaRPr lang="zh-CN" altLang="en-US" sz="2800"/>
          </a:p>
        </p:txBody>
      </p:sp>
      <p:sp>
        <p:nvSpPr>
          <p:cNvPr id="9" name="文本框 8"/>
          <p:cNvSpPr txBox="1"/>
          <p:nvPr/>
        </p:nvSpPr>
        <p:spPr>
          <a:xfrm>
            <a:off x="7326630" y="2644140"/>
            <a:ext cx="1449070" cy="521970"/>
          </a:xfrm>
          <a:prstGeom prst="rect">
            <a:avLst/>
          </a:prstGeom>
          <a:noFill/>
        </p:spPr>
        <p:txBody>
          <a:bodyPr wrap="square" rtlCol="0" anchor="t">
            <a:spAutoFit/>
          </a:bodyPr>
          <a:p>
            <a:r>
              <a:rPr lang="zh-CN" altLang="en-US" sz="2800"/>
              <a:t>无感觉</a:t>
            </a:r>
            <a:endParaRPr lang="zh-CN" altLang="en-US" sz="2800"/>
          </a:p>
        </p:txBody>
      </p:sp>
      <p:sp>
        <p:nvSpPr>
          <p:cNvPr id="10" name="文本框 9"/>
          <p:cNvSpPr txBox="1"/>
          <p:nvPr/>
        </p:nvSpPr>
        <p:spPr>
          <a:xfrm>
            <a:off x="7208520" y="3879850"/>
            <a:ext cx="1861820" cy="521970"/>
          </a:xfrm>
          <a:prstGeom prst="rect">
            <a:avLst/>
          </a:prstGeom>
          <a:noFill/>
        </p:spPr>
        <p:txBody>
          <a:bodyPr wrap="square" rtlCol="0" anchor="t">
            <a:spAutoFit/>
          </a:bodyPr>
          <a:p>
            <a:r>
              <a:rPr lang="zh-CN" altLang="en-US" sz="2800"/>
              <a:t>受到电击</a:t>
            </a:r>
            <a:endParaRPr lang="zh-CN" altLang="en-US" sz="2800"/>
          </a:p>
        </p:txBody>
      </p:sp>
    </p:spTree>
  </p:cSld>
  <p:clrMapOvr>
    <a:masterClrMapping/>
  </p:clrMapOvr>
  <p:timing>
    <p:tnLst>
      <p:par>
        <p:cTn id="1" dur="indefinite" restart="never" nodeType="tmRoot"/>
      </p:par>
    </p:tnLst>
    <p:bldLst>
      <p:bldP spid="8" grpId="1"/>
      <p:bldP spid="9" grpId="1"/>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内容占位符 2"/>
          <p:cNvSpPr>
            <a:spLocks noGrp="1"/>
          </p:cNvSpPr>
          <p:nvPr/>
        </p:nvSpPr>
        <p:spPr>
          <a:xfrm>
            <a:off x="1427480" y="1156335"/>
            <a:ext cx="5991860" cy="1722755"/>
          </a:xfrm>
          <a:prstGeom prst="rect">
            <a:avLst/>
          </a:prstGeom>
        </p:spPr>
        <p:txBody>
          <a:bodyPr vert="horz" wrap="square" lIns="91440" tIns="45720" rIns="91440" bIns="45720" anchor="t"/>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indent="0" algn="l" eaLnBrk="1" hangingPunct="1">
              <a:buNone/>
            </a:pPr>
            <a:endParaRPr lang="zh-CN" altLang="en-US" sz="3600" b="1" dirty="0"/>
          </a:p>
          <a:p>
            <a:pPr marL="0" indent="0" algn="l" eaLnBrk="1" hangingPunct="1">
              <a:buNone/>
            </a:pPr>
            <a:endParaRPr lang="zh-CN" altLang="en-US" sz="3600" b="1" dirty="0"/>
          </a:p>
          <a:p>
            <a:pPr marL="0" indent="0" algn="l" eaLnBrk="1" hangingPunct="1">
              <a:buNone/>
            </a:pPr>
            <a:r>
              <a:rPr lang="zh-CN" altLang="en-US" sz="2800" b="1" dirty="0">
                <a:latin typeface="新宋体" panose="02010609030101010101" pitchFamily="49" charset="-122"/>
                <a:ea typeface="新宋体" panose="02010609030101010101" pitchFamily="49" charset="-122"/>
                <a:sym typeface="+mn-ea"/>
              </a:rPr>
              <a:t>开关断开后，使人受到电击的能量从哪里来呢？</a:t>
            </a:r>
            <a:r>
              <a:rPr lang="en-US" altLang="zh-CN" sz="3600" b="1" baseline="-25000" dirty="0">
                <a:latin typeface="新宋体" panose="02010609030101010101" pitchFamily="49" charset="-122"/>
                <a:ea typeface="新宋体" panose="02010609030101010101" pitchFamily="49" charset="-122"/>
                <a:sym typeface="+mn-ea"/>
              </a:rPr>
              <a:t> </a:t>
            </a:r>
            <a:endParaRPr lang="en-US" altLang="zh-CN" sz="3600" b="1" baseline="-25000" dirty="0">
              <a:solidFill>
                <a:schemeClr val="tx1"/>
              </a:solidFill>
              <a:latin typeface="新宋体" panose="02010609030101010101" pitchFamily="49" charset="-122"/>
              <a:ea typeface="新宋体" panose="02010609030101010101" pitchFamily="49" charset="-122"/>
            </a:endParaRPr>
          </a:p>
          <a:p>
            <a:pPr marL="0" indent="0" algn="l" eaLnBrk="1" hangingPunct="1">
              <a:buNone/>
            </a:pPr>
            <a:endParaRPr lang="zh-CN" altLang="en-US" sz="3600" b="1" dirty="0"/>
          </a:p>
        </p:txBody>
      </p:sp>
      <p:sp>
        <p:nvSpPr>
          <p:cNvPr id="4" name="Text Box 7"/>
          <p:cNvSpPr txBox="1"/>
          <p:nvPr/>
        </p:nvSpPr>
        <p:spPr>
          <a:xfrm>
            <a:off x="1536065" y="1405890"/>
            <a:ext cx="2124710" cy="534035"/>
          </a:xfrm>
          <a:prstGeom prst="rect">
            <a:avLst/>
          </a:prstGeom>
          <a:noFill/>
          <a:ln w="38100" cap="flat" cmpd="sng">
            <a:solidFill>
              <a:srgbClr val="FF0000"/>
            </a:solidFill>
            <a:prstDash val="solid"/>
            <a:miter/>
            <a:headEnd type="none" w="med" len="med"/>
            <a:tailEnd type="none" w="med" len="med"/>
          </a:ln>
        </p:spPr>
        <p:txBody>
          <a:bodyPr wrap="square">
            <a:spAutoFit/>
          </a:bodyPr>
          <a:p>
            <a:pPr>
              <a:lnSpc>
                <a:spcPct val="80000"/>
              </a:lnSpc>
              <a:spcBef>
                <a:spcPct val="50000"/>
              </a:spcBef>
            </a:pPr>
            <a:r>
              <a:rPr lang="zh-CN" altLang="en-US" sz="3600" dirty="0">
                <a:latin typeface="Arial" panose="020B0604020202020204" pitchFamily="34" charset="0"/>
              </a:rPr>
              <a:t>问题思考</a:t>
            </a:r>
            <a:endParaRPr lang="zh-CN" altLang="en-US" sz="36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875270" y="440476"/>
            <a:ext cx="4208585" cy="667925"/>
          </a:xfrm>
          <a:prstGeom prst="rect">
            <a:avLst/>
          </a:prstGeom>
          <a:noFill/>
          <a:ln w="9525">
            <a:noFill/>
          </a:ln>
        </p:spPr>
        <p:txBody>
          <a:bodyPr anchor="ctr"/>
          <a:p>
            <a:pPr eaLnBrk="1" hangingPunct="1"/>
            <a:r>
              <a:rPr lang="zh-CN" altLang="en-US" sz="3000" b="1" dirty="0">
                <a:solidFill>
                  <a:srgbClr val="FF0000"/>
                </a:solidFill>
                <a:latin typeface="黑体" panose="02010609060101010101" pitchFamily="49" charset="-122"/>
                <a:ea typeface="黑体" panose="02010609060101010101" pitchFamily="49" charset="-122"/>
              </a:rPr>
              <a:t>四、磁场的能量</a:t>
            </a:r>
            <a:endParaRPr lang="zh-CN" altLang="en-US" sz="3000" b="1" dirty="0">
              <a:solidFill>
                <a:srgbClr val="FF0000"/>
              </a:solidFill>
              <a:latin typeface="黑体" panose="02010609060101010101" pitchFamily="49" charset="-122"/>
              <a:ea typeface="黑体" panose="02010609060101010101" pitchFamily="49" charset="-122"/>
            </a:endParaRPr>
          </a:p>
        </p:txBody>
      </p:sp>
      <p:sp>
        <p:nvSpPr>
          <p:cNvPr id="22532" name="Text Box 4"/>
          <p:cNvSpPr txBox="1"/>
          <p:nvPr/>
        </p:nvSpPr>
        <p:spPr>
          <a:xfrm>
            <a:off x="875030" y="1290955"/>
            <a:ext cx="7623810" cy="1599565"/>
          </a:xfrm>
          <a:prstGeom prst="rect">
            <a:avLst/>
          </a:prstGeom>
          <a:noFill/>
          <a:ln w="9525">
            <a:noFill/>
          </a:ln>
        </p:spPr>
        <p:txBody>
          <a:bodyPr wrap="square">
            <a:spAutoFit/>
          </a:bodyPr>
          <a:p>
            <a:pPr eaLnBrk="1" hangingPunct="1">
              <a:spcBef>
                <a:spcPct val="50000"/>
              </a:spcBef>
            </a:pPr>
            <a:r>
              <a:rPr lang="zh-CN" altLang="en-US" sz="2800" b="1" dirty="0">
                <a:solidFill>
                  <a:srgbClr val="0000CC"/>
                </a:solidFill>
                <a:latin typeface="Arial" panose="020B0604020202020204" pitchFamily="34" charset="0"/>
              </a:rPr>
              <a:t>通电时：线圈中电流从无到有，磁场从无到有，电源的电能输送给磁场，储存在磁场中</a:t>
            </a:r>
            <a:endParaRPr lang="zh-CN" altLang="en-US" sz="2800" b="1" dirty="0">
              <a:solidFill>
                <a:srgbClr val="0000CC"/>
              </a:solidFill>
              <a:latin typeface="Arial" panose="020B0604020202020204" pitchFamily="34" charset="0"/>
            </a:endParaRPr>
          </a:p>
          <a:p>
            <a:pPr eaLnBrk="1" hangingPunct="1">
              <a:spcBef>
                <a:spcPct val="50000"/>
              </a:spcBef>
            </a:pPr>
            <a:r>
              <a:rPr lang="zh-CN" altLang="en-US" sz="2800" b="1" dirty="0">
                <a:solidFill>
                  <a:srgbClr val="0000CC"/>
                </a:solidFill>
                <a:latin typeface="Arial" panose="020B0604020202020204" pitchFamily="34" charset="0"/>
              </a:rPr>
              <a:t>                                                                                                                                      </a:t>
            </a:r>
            <a:endParaRPr lang="zh-CN" altLang="en-US" sz="2800" b="1" dirty="0">
              <a:solidFill>
                <a:srgbClr val="0000CC"/>
              </a:solidFill>
              <a:latin typeface="Arial" panose="020B0604020202020204" pitchFamily="34" charset="0"/>
            </a:endParaRPr>
          </a:p>
        </p:txBody>
      </p:sp>
      <p:sp>
        <p:nvSpPr>
          <p:cNvPr id="2" name="Text Box 4"/>
          <p:cNvSpPr txBox="1"/>
          <p:nvPr/>
        </p:nvSpPr>
        <p:spPr>
          <a:xfrm>
            <a:off x="927100" y="3267710"/>
            <a:ext cx="7623810" cy="1599565"/>
          </a:xfrm>
          <a:prstGeom prst="rect">
            <a:avLst/>
          </a:prstGeom>
          <a:noFill/>
          <a:ln w="9525">
            <a:noFill/>
          </a:ln>
        </p:spPr>
        <p:txBody>
          <a:bodyPr wrap="square">
            <a:spAutoFit/>
          </a:bodyPr>
          <a:p>
            <a:pPr eaLnBrk="1" hangingPunct="1">
              <a:spcBef>
                <a:spcPct val="50000"/>
              </a:spcBef>
            </a:pPr>
            <a:r>
              <a:rPr lang="zh-CN" altLang="en-US" sz="2800" b="1" dirty="0">
                <a:solidFill>
                  <a:srgbClr val="0000CC"/>
                </a:solidFill>
                <a:latin typeface="Arial" panose="020B0604020202020204" pitchFamily="34" charset="0"/>
              </a:rPr>
              <a:t>断电时：线圈中电流减小，磁场中的能量释放出来转化为电能</a:t>
            </a:r>
            <a:endParaRPr lang="zh-CN" altLang="en-US" sz="2800" b="1" dirty="0">
              <a:solidFill>
                <a:srgbClr val="0000CC"/>
              </a:solidFill>
              <a:latin typeface="Arial" panose="020B0604020202020204" pitchFamily="34" charset="0"/>
            </a:endParaRPr>
          </a:p>
          <a:p>
            <a:pPr eaLnBrk="1" hangingPunct="1">
              <a:spcBef>
                <a:spcPct val="50000"/>
              </a:spcBef>
            </a:pPr>
            <a:r>
              <a:rPr lang="zh-CN" altLang="en-US" sz="2800" b="1" dirty="0">
                <a:solidFill>
                  <a:srgbClr val="0000CC"/>
                </a:solidFill>
                <a:latin typeface="Arial" panose="020B0604020202020204" pitchFamily="34" charset="0"/>
              </a:rPr>
              <a:t>                                                                                                                                      </a:t>
            </a:r>
            <a:endParaRPr lang="zh-CN" altLang="en-US" sz="2800" b="1" dirty="0">
              <a:solidFill>
                <a:srgbClr val="0000CC"/>
              </a:solidFill>
              <a:latin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5090" y="1237615"/>
            <a:ext cx="8973820" cy="3538220"/>
          </a:xfrm>
          <a:prstGeom prst="rect">
            <a:avLst/>
          </a:prstGeom>
          <a:noFill/>
          <a:ln w="9525">
            <a:noFill/>
          </a:ln>
        </p:spPr>
        <p:txBody>
          <a:bodyPr wrap="square">
            <a:spAutoFit/>
          </a:bodyPr>
          <a:p>
            <a:pPr indent="266700"/>
            <a:r>
              <a:rPr lang="en-US" sz="3200">
                <a:latin typeface="Times New Roman" panose="02020603050405020304" pitchFamily="18" charset="0"/>
              </a:rPr>
              <a:t>1</a:t>
            </a:r>
            <a:r>
              <a:rPr lang="zh-CN" sz="3200">
                <a:ea typeface="宋体" panose="02010600030101010101" pitchFamily="2" charset="-122"/>
              </a:rPr>
              <a:t>．关于线圈的自感系数，下面说法正确的是</a:t>
            </a:r>
            <a:r>
              <a:rPr lang="en-US" sz="3200">
                <a:latin typeface="Times New Roman" panose="02020603050405020304" pitchFamily="18" charset="0"/>
              </a:rPr>
              <a:t>   </a:t>
            </a:r>
            <a:r>
              <a:rPr lang="zh-CN" sz="3200">
                <a:ea typeface="宋体" panose="02010600030101010101" pitchFamily="2" charset="-122"/>
              </a:rPr>
              <a:t>（</a:t>
            </a:r>
            <a:r>
              <a:rPr lang="en-US" sz="3200">
                <a:latin typeface="Times New Roman" panose="02020603050405020304" pitchFamily="18" charset="0"/>
              </a:rPr>
              <a:t>    </a:t>
            </a:r>
            <a:r>
              <a:rPr lang="zh-CN" sz="3200">
                <a:ea typeface="宋体" panose="02010600030101010101" pitchFamily="2" charset="-122"/>
              </a:rPr>
              <a:t>）</a:t>
            </a:r>
            <a:r>
              <a:rPr lang="en-US" sz="3200">
                <a:latin typeface="Times New Roman" panose="02020603050405020304" pitchFamily="18" charset="0"/>
              </a:rPr>
              <a:t>A</a:t>
            </a:r>
            <a:r>
              <a:rPr lang="zh-CN" sz="3200">
                <a:ea typeface="宋体" panose="02010600030101010101" pitchFamily="2" charset="-122"/>
              </a:rPr>
              <a:t>．线圈的自感系数越大，自感电动势一定越大</a:t>
            </a:r>
            <a:r>
              <a:rPr lang="en-US" sz="3200">
                <a:latin typeface="Times New Roman" panose="02020603050405020304" pitchFamily="18" charset="0"/>
              </a:rPr>
              <a:t>B</a:t>
            </a:r>
            <a:r>
              <a:rPr lang="zh-CN" sz="3200">
                <a:ea typeface="宋体" panose="02010600030101010101" pitchFamily="2" charset="-122"/>
              </a:rPr>
              <a:t>．线圈中电流等于零时，自感系数也等于零</a:t>
            </a:r>
            <a:r>
              <a:rPr lang="en-US" sz="3200">
                <a:latin typeface="Times New Roman" panose="02020603050405020304" pitchFamily="18" charset="0"/>
              </a:rPr>
              <a:t>C</a:t>
            </a:r>
            <a:r>
              <a:rPr lang="zh-CN" sz="3200">
                <a:ea typeface="宋体" panose="02010600030101010101" pitchFamily="2" charset="-122"/>
              </a:rPr>
              <a:t>．线圈中电流变化越快，自感系数越大</a:t>
            </a:r>
            <a:r>
              <a:rPr lang="en-US" sz="3200">
                <a:latin typeface="Times New Roman" panose="02020603050405020304" pitchFamily="18" charset="0"/>
              </a:rPr>
              <a:t>D</a:t>
            </a:r>
            <a:r>
              <a:rPr lang="zh-CN" sz="3200">
                <a:ea typeface="宋体" panose="02010600030101010101" pitchFamily="2" charset="-122"/>
              </a:rPr>
              <a:t>．线圈的自感系数由线圈本身的因素及有无铁芯决定</a:t>
            </a:r>
            <a:endParaRPr lang="zh-CN" altLang="en-US" sz="3200">
              <a:ea typeface="宋体" panose="02010600030101010101" pitchFamily="2" charset="-122"/>
            </a:endParaRPr>
          </a:p>
        </p:txBody>
      </p:sp>
      <p:sp>
        <p:nvSpPr>
          <p:cNvPr id="21538" name="文本框 21537"/>
          <p:cNvSpPr txBox="1"/>
          <p:nvPr/>
        </p:nvSpPr>
        <p:spPr>
          <a:xfrm>
            <a:off x="514167" y="1635972"/>
            <a:ext cx="571373" cy="583565"/>
          </a:xfrm>
          <a:prstGeom prst="rect">
            <a:avLst/>
          </a:prstGeom>
          <a:noFill/>
          <a:ln w="9525">
            <a:noFill/>
          </a:ln>
        </p:spPr>
        <p:txBody>
          <a:bodyPr>
            <a:spAutoFit/>
          </a:bodyPr>
          <a:p>
            <a:pPr>
              <a:spcBef>
                <a:spcPct val="50000"/>
              </a:spcBef>
            </a:pPr>
            <a:r>
              <a:rPr lang="en-US" altLang="zh-CN" sz="3200" b="1">
                <a:solidFill>
                  <a:srgbClr val="FF3300"/>
                </a:solidFill>
                <a:latin typeface="Times New Roman" panose="02020603050405020304" pitchFamily="18" charset="0"/>
              </a:rPr>
              <a:t>D</a:t>
            </a:r>
            <a:endParaRPr lang="en-US" altLang="zh-CN" sz="3200" b="1">
              <a:solidFill>
                <a:srgbClr val="FF3300"/>
              </a:solidFill>
              <a:latin typeface="Times New Roman" panose="02020603050405020304" pitchFamily="18" charset="0"/>
            </a:endParaRPr>
          </a:p>
        </p:txBody>
      </p:sp>
      <p:sp>
        <p:nvSpPr>
          <p:cNvPr id="4" name="文本框 3"/>
          <p:cNvSpPr txBox="1"/>
          <p:nvPr/>
        </p:nvSpPr>
        <p:spPr>
          <a:xfrm>
            <a:off x="288290" y="429895"/>
            <a:ext cx="3246120" cy="706755"/>
          </a:xfrm>
          <a:prstGeom prst="rect">
            <a:avLst/>
          </a:prstGeom>
          <a:noFill/>
        </p:spPr>
        <p:txBody>
          <a:bodyPr wrap="none" rtlCol="0" anchor="t">
            <a:spAutoFit/>
          </a:bodyPr>
          <a:p>
            <a:pPr algn="l"/>
            <a:r>
              <a:rPr lang="zh-CN" altLang="en-US" sz="4000" dirty="0">
                <a:solidFill>
                  <a:srgbClr val="FF3300"/>
                </a:solidFill>
                <a:latin typeface="Times New Roman" panose="02020603050405020304" pitchFamily="18" charset="0"/>
                <a:ea typeface="隶书" panose="02010509060101010101" pitchFamily="49" charset="-122"/>
                <a:sym typeface="+mn-ea"/>
              </a:rPr>
              <a:t>【课堂练习】</a:t>
            </a:r>
            <a:endParaRPr lang="zh-CN" altLang="en-US" sz="4000" dirty="0">
              <a:solidFill>
                <a:srgbClr val="FF3300"/>
              </a:solidFill>
              <a:latin typeface="Times New Roman" panose="02020603050405020304" pitchFamily="18" charset="0"/>
              <a:ea typeface="隶书" panose="02010509060101010101" pitchFamily="49" charset="-122"/>
              <a:sym typeface="+mn-ea"/>
            </a:endParaRPr>
          </a:p>
        </p:txBody>
      </p:sp>
      <p:sp>
        <p:nvSpPr>
          <p:cNvPr id="3" name="虚尾箭头 2">
            <a:hlinkClick r:id="rId1" action="ppaction://hlinksldjump"/>
          </p:cNvPr>
          <p:cNvSpPr/>
          <p:nvPr/>
        </p:nvSpPr>
        <p:spPr>
          <a:xfrm>
            <a:off x="8061960" y="5089525"/>
            <a:ext cx="835025" cy="386715"/>
          </a:xfrm>
          <a:prstGeom prst="strip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38"/>
                                        </p:tgtEl>
                                        <p:attrNameLst>
                                          <p:attrName>style.visibility</p:attrName>
                                        </p:attrNameLst>
                                      </p:cBhvr>
                                      <p:to>
                                        <p:strVal val="visible"/>
                                      </p:to>
                                    </p:set>
                                    <p:anim calcmode="lin" valueType="num">
                                      <p:cBhvr additive="base">
                                        <p:cTn id="7" dur="500" fill="hold"/>
                                        <p:tgtEl>
                                          <p:spTgt spid="21538"/>
                                        </p:tgtEl>
                                        <p:attrNameLst>
                                          <p:attrName>ppt_x</p:attrName>
                                        </p:attrNameLst>
                                      </p:cBhvr>
                                      <p:tavLst>
                                        <p:tav tm="0">
                                          <p:val>
                                            <p:strVal val="0-#ppt_w/2"/>
                                          </p:val>
                                        </p:tav>
                                        <p:tav tm="100000">
                                          <p:val>
                                            <p:strVal val="#ppt_x"/>
                                          </p:val>
                                        </p:tav>
                                      </p:tavLst>
                                    </p:anim>
                                    <p:anim calcmode="lin" valueType="num">
                                      <p:cBhvr additive="base">
                                        <p:cTn id="8" dur="500" fill="hold"/>
                                        <p:tgtEl>
                                          <p:spTgt spid="215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21505"/>
          <p:cNvSpPr txBox="1"/>
          <p:nvPr/>
        </p:nvSpPr>
        <p:spPr>
          <a:xfrm>
            <a:off x="94615" y="0"/>
            <a:ext cx="5751195" cy="3046095"/>
          </a:xfrm>
          <a:prstGeom prst="rect">
            <a:avLst/>
          </a:prstGeom>
          <a:noFill/>
          <a:ln w="9525">
            <a:noFill/>
          </a:ln>
        </p:spPr>
        <p:txBody>
          <a:bodyPr wrap="square">
            <a:spAutoFit/>
          </a:bodyPr>
          <a:p>
            <a:pPr>
              <a:spcBef>
                <a:spcPct val="50000"/>
              </a:spcBef>
            </a:pPr>
            <a:endParaRPr lang="zh-CN" altLang="en-US" sz="4800" dirty="0">
              <a:solidFill>
                <a:srgbClr val="FF3300"/>
              </a:solidFill>
              <a:latin typeface="Times New Roman" panose="02020603050405020304" pitchFamily="18" charset="0"/>
              <a:ea typeface="隶书" panose="02010509060101010101" pitchFamily="49" charset="-122"/>
            </a:endParaRPr>
          </a:p>
          <a:p>
            <a:pPr>
              <a:spcBef>
                <a:spcPct val="50000"/>
              </a:spcBef>
            </a:pPr>
            <a:r>
              <a:rPr lang="en-US" altLang="zh-CN" sz="3200" dirty="0">
                <a:latin typeface="Times New Roman" panose="02020603050405020304" pitchFamily="18" charset="0"/>
              </a:rPr>
              <a:t>2</a:t>
            </a:r>
            <a:r>
              <a:rPr lang="zh-CN" altLang="en-US" sz="3200" dirty="0">
                <a:latin typeface="Times New Roman" panose="02020603050405020304" pitchFamily="18" charset="0"/>
              </a:rPr>
              <a:t>、</a:t>
            </a:r>
            <a:r>
              <a:rPr lang="zh-CN" altLang="en-US" sz="3200" b="1" dirty="0">
                <a:latin typeface="Times New Roman" panose="02020603050405020304" pitchFamily="18" charset="0"/>
              </a:rPr>
              <a:t>当电键闭合后，通过灯泡</a:t>
            </a:r>
            <a:r>
              <a:rPr lang="en-US" altLang="zh-CN" sz="3200" b="1">
                <a:latin typeface="Times New Roman" panose="02020603050405020304" pitchFamily="18" charset="0"/>
              </a:rPr>
              <a:t>A</a:t>
            </a:r>
            <a:r>
              <a:rPr lang="en-US" altLang="zh-CN" sz="2000" b="1">
                <a:latin typeface="Times New Roman" panose="02020603050405020304" pitchFamily="18" charset="0"/>
              </a:rPr>
              <a:t>1</a:t>
            </a:r>
            <a:r>
              <a:rPr lang="zh-CN" altLang="en-US" sz="3200" b="1" dirty="0">
                <a:latin typeface="Times New Roman" panose="02020603050405020304" pitchFamily="18" charset="0"/>
              </a:rPr>
              <a:t>的电流随时间变化的图像为      图；通过灯泡</a:t>
            </a:r>
            <a:r>
              <a:rPr lang="en-US" altLang="zh-CN" sz="3200" b="1">
                <a:latin typeface="Times New Roman" panose="02020603050405020304" pitchFamily="18" charset="0"/>
              </a:rPr>
              <a:t>A</a:t>
            </a:r>
            <a:r>
              <a:rPr lang="en-US" altLang="zh-CN" sz="2000" b="1">
                <a:latin typeface="Times New Roman" panose="02020603050405020304" pitchFamily="18" charset="0"/>
              </a:rPr>
              <a:t>2</a:t>
            </a:r>
            <a:r>
              <a:rPr lang="zh-CN" altLang="en-US" sz="3200" b="1" dirty="0">
                <a:latin typeface="Times New Roman" panose="02020603050405020304" pitchFamily="18" charset="0"/>
              </a:rPr>
              <a:t>的电流随时间变化的图像为     图。</a:t>
            </a:r>
            <a:endParaRPr lang="zh-CN" altLang="en-US" sz="3200" b="1" dirty="0">
              <a:latin typeface="Times New Roman" panose="02020603050405020304" pitchFamily="18" charset="0"/>
            </a:endParaRPr>
          </a:p>
        </p:txBody>
      </p:sp>
      <p:sp>
        <p:nvSpPr>
          <p:cNvPr id="21507" name="直接连接符 21506"/>
          <p:cNvSpPr/>
          <p:nvPr/>
        </p:nvSpPr>
        <p:spPr>
          <a:xfrm>
            <a:off x="5159827" y="1873377"/>
            <a:ext cx="380915" cy="0"/>
          </a:xfrm>
          <a:prstGeom prst="line">
            <a:avLst/>
          </a:prstGeom>
          <a:ln w="28575" cap="flat" cmpd="sng">
            <a:solidFill>
              <a:schemeClr val="tx1"/>
            </a:solidFill>
            <a:prstDash val="solid"/>
            <a:headEnd type="none" w="med" len="med"/>
            <a:tailEnd type="none" w="med" len="med"/>
          </a:ln>
        </p:spPr>
      </p:sp>
      <p:sp>
        <p:nvSpPr>
          <p:cNvPr id="21508" name="直接连接符 21507"/>
          <p:cNvSpPr/>
          <p:nvPr/>
        </p:nvSpPr>
        <p:spPr>
          <a:xfrm>
            <a:off x="2700584" y="2856907"/>
            <a:ext cx="380915" cy="0"/>
          </a:xfrm>
          <a:prstGeom prst="line">
            <a:avLst/>
          </a:prstGeom>
          <a:ln w="28575" cap="flat" cmpd="sng">
            <a:solidFill>
              <a:schemeClr val="tx1"/>
            </a:solidFill>
            <a:prstDash val="solid"/>
            <a:headEnd type="none" w="med" len="med"/>
            <a:tailEnd type="none" w="med" len="med"/>
          </a:ln>
        </p:spPr>
      </p:sp>
      <p:grpSp>
        <p:nvGrpSpPr>
          <p:cNvPr id="21509" name="组合 21508"/>
          <p:cNvGrpSpPr/>
          <p:nvPr/>
        </p:nvGrpSpPr>
        <p:grpSpPr>
          <a:xfrm>
            <a:off x="763270" y="3257550"/>
            <a:ext cx="7553960" cy="1777365"/>
            <a:chOff x="288" y="2112"/>
            <a:chExt cx="5424" cy="1344"/>
          </a:xfrm>
        </p:grpSpPr>
        <p:grpSp>
          <p:nvGrpSpPr>
            <p:cNvPr id="21510" name="组合 21509"/>
            <p:cNvGrpSpPr/>
            <p:nvPr/>
          </p:nvGrpSpPr>
          <p:grpSpPr>
            <a:xfrm>
              <a:off x="288" y="2112"/>
              <a:ext cx="1248" cy="1344"/>
              <a:chOff x="240" y="2112"/>
              <a:chExt cx="1248" cy="1344"/>
            </a:xfrm>
          </p:grpSpPr>
          <p:sp>
            <p:nvSpPr>
              <p:cNvPr id="21511" name="直接连接符 21510"/>
              <p:cNvSpPr/>
              <p:nvPr/>
            </p:nvSpPr>
            <p:spPr>
              <a:xfrm>
                <a:off x="240" y="3408"/>
                <a:ext cx="1152" cy="0"/>
              </a:xfrm>
              <a:prstGeom prst="line">
                <a:avLst/>
              </a:prstGeom>
              <a:ln w="28575" cap="flat" cmpd="sng">
                <a:solidFill>
                  <a:schemeClr val="tx1"/>
                </a:solidFill>
                <a:prstDash val="solid"/>
                <a:headEnd type="none" w="med" len="med"/>
                <a:tailEnd type="stealth" w="med" len="lg"/>
              </a:ln>
            </p:spPr>
          </p:sp>
          <p:sp>
            <p:nvSpPr>
              <p:cNvPr id="21512" name="直接连接符 21511"/>
              <p:cNvSpPr/>
              <p:nvPr/>
            </p:nvSpPr>
            <p:spPr>
              <a:xfrm>
                <a:off x="240" y="2256"/>
                <a:ext cx="0" cy="1152"/>
              </a:xfrm>
              <a:prstGeom prst="line">
                <a:avLst/>
              </a:prstGeom>
              <a:ln w="28575" cap="flat" cmpd="sng">
                <a:solidFill>
                  <a:schemeClr val="tx1"/>
                </a:solidFill>
                <a:prstDash val="solid"/>
                <a:headEnd type="stealth" w="med" len="lg"/>
                <a:tailEnd type="none" w="med" len="med"/>
              </a:ln>
            </p:spPr>
          </p:sp>
          <p:sp>
            <p:nvSpPr>
              <p:cNvPr id="21513" name="文本框 21512"/>
              <p:cNvSpPr txBox="1"/>
              <p:nvPr/>
            </p:nvSpPr>
            <p:spPr>
              <a:xfrm>
                <a:off x="240" y="2112"/>
                <a:ext cx="288" cy="302"/>
              </a:xfrm>
              <a:prstGeom prst="rect">
                <a:avLst/>
              </a:prstGeom>
              <a:noFill/>
              <a:ln w="9525">
                <a:noFill/>
              </a:ln>
            </p:spPr>
            <p:txBody>
              <a:bodyPr>
                <a:spAutoFit/>
              </a:bodyPr>
              <a:p>
                <a:pPr>
                  <a:spcBef>
                    <a:spcPct val="50000"/>
                  </a:spcBef>
                </a:pPr>
                <a:r>
                  <a:rPr lang="en-US" altLang="zh-CN" sz="2000" b="1" i="1">
                    <a:latin typeface="Times New Roman" panose="02020603050405020304" pitchFamily="18" charset="0"/>
                  </a:rPr>
                  <a:t>I</a:t>
                </a:r>
                <a:endParaRPr lang="en-US" altLang="zh-CN" sz="2000" b="1" i="1">
                  <a:latin typeface="Times New Roman" panose="02020603050405020304" pitchFamily="18" charset="0"/>
                </a:endParaRPr>
              </a:p>
            </p:txBody>
          </p:sp>
          <p:sp>
            <p:nvSpPr>
              <p:cNvPr id="21514" name="文本框 21513"/>
              <p:cNvSpPr txBox="1"/>
              <p:nvPr/>
            </p:nvSpPr>
            <p:spPr>
              <a:xfrm>
                <a:off x="1310" y="3115"/>
                <a:ext cx="178" cy="341"/>
              </a:xfrm>
              <a:prstGeom prst="rect">
                <a:avLst/>
              </a:prstGeom>
              <a:noFill/>
              <a:ln w="9525">
                <a:noFill/>
              </a:ln>
            </p:spPr>
            <p:txBody>
              <a:bodyPr>
                <a:spAutoFit/>
              </a:bodyPr>
              <a:p>
                <a:pPr>
                  <a:spcBef>
                    <a:spcPct val="50000"/>
                  </a:spcBef>
                </a:pPr>
                <a:r>
                  <a:rPr lang="en-US" altLang="zh-CN" sz="2335" b="1" i="1">
                    <a:latin typeface="Times New Roman" panose="02020603050405020304" pitchFamily="18" charset="0"/>
                  </a:rPr>
                  <a:t>t</a:t>
                </a:r>
                <a:endParaRPr lang="en-US" altLang="zh-CN" sz="2335" b="1" i="1">
                  <a:latin typeface="Times New Roman" panose="02020603050405020304" pitchFamily="18" charset="0"/>
                </a:endParaRPr>
              </a:p>
            </p:txBody>
          </p:sp>
        </p:grpSp>
        <p:grpSp>
          <p:nvGrpSpPr>
            <p:cNvPr id="21515" name="组合 21514"/>
            <p:cNvGrpSpPr/>
            <p:nvPr/>
          </p:nvGrpSpPr>
          <p:grpSpPr>
            <a:xfrm>
              <a:off x="4464" y="2112"/>
              <a:ext cx="1248" cy="1344"/>
              <a:chOff x="240" y="2112"/>
              <a:chExt cx="1248" cy="1344"/>
            </a:xfrm>
          </p:grpSpPr>
          <p:sp>
            <p:nvSpPr>
              <p:cNvPr id="21516" name="直接连接符 21515"/>
              <p:cNvSpPr/>
              <p:nvPr/>
            </p:nvSpPr>
            <p:spPr>
              <a:xfrm>
                <a:off x="240" y="3408"/>
                <a:ext cx="1152" cy="0"/>
              </a:xfrm>
              <a:prstGeom prst="line">
                <a:avLst/>
              </a:prstGeom>
              <a:ln w="28575" cap="flat" cmpd="sng">
                <a:solidFill>
                  <a:schemeClr val="tx1"/>
                </a:solidFill>
                <a:prstDash val="solid"/>
                <a:headEnd type="none" w="med" len="med"/>
                <a:tailEnd type="stealth" w="med" len="lg"/>
              </a:ln>
            </p:spPr>
          </p:sp>
          <p:sp>
            <p:nvSpPr>
              <p:cNvPr id="21517" name="直接连接符 21516"/>
              <p:cNvSpPr/>
              <p:nvPr/>
            </p:nvSpPr>
            <p:spPr>
              <a:xfrm>
                <a:off x="240" y="2256"/>
                <a:ext cx="0" cy="1152"/>
              </a:xfrm>
              <a:prstGeom prst="line">
                <a:avLst/>
              </a:prstGeom>
              <a:ln w="28575" cap="flat" cmpd="sng">
                <a:solidFill>
                  <a:schemeClr val="tx1"/>
                </a:solidFill>
                <a:prstDash val="solid"/>
                <a:headEnd type="stealth" w="med" len="lg"/>
                <a:tailEnd type="none" w="med" len="med"/>
              </a:ln>
            </p:spPr>
          </p:sp>
          <p:sp>
            <p:nvSpPr>
              <p:cNvPr id="21518" name="文本框 21517"/>
              <p:cNvSpPr txBox="1"/>
              <p:nvPr/>
            </p:nvSpPr>
            <p:spPr>
              <a:xfrm>
                <a:off x="240" y="2112"/>
                <a:ext cx="288" cy="302"/>
              </a:xfrm>
              <a:prstGeom prst="rect">
                <a:avLst/>
              </a:prstGeom>
              <a:noFill/>
              <a:ln w="9525">
                <a:noFill/>
              </a:ln>
            </p:spPr>
            <p:txBody>
              <a:bodyPr>
                <a:spAutoFit/>
              </a:bodyPr>
              <a:p>
                <a:pPr>
                  <a:spcBef>
                    <a:spcPct val="50000"/>
                  </a:spcBef>
                </a:pPr>
                <a:r>
                  <a:rPr lang="en-US" altLang="zh-CN" sz="2000" b="1" i="1">
                    <a:latin typeface="Times New Roman" panose="02020603050405020304" pitchFamily="18" charset="0"/>
                  </a:rPr>
                  <a:t>I</a:t>
                </a:r>
                <a:endParaRPr lang="en-US" altLang="zh-CN" sz="2000" b="1" i="1">
                  <a:latin typeface="Times New Roman" panose="02020603050405020304" pitchFamily="18" charset="0"/>
                </a:endParaRPr>
              </a:p>
            </p:txBody>
          </p:sp>
          <p:sp>
            <p:nvSpPr>
              <p:cNvPr id="21519" name="文本框 21518"/>
              <p:cNvSpPr txBox="1"/>
              <p:nvPr/>
            </p:nvSpPr>
            <p:spPr>
              <a:xfrm>
                <a:off x="1310" y="3115"/>
                <a:ext cx="178" cy="341"/>
              </a:xfrm>
              <a:prstGeom prst="rect">
                <a:avLst/>
              </a:prstGeom>
              <a:noFill/>
              <a:ln w="9525">
                <a:noFill/>
              </a:ln>
            </p:spPr>
            <p:txBody>
              <a:bodyPr>
                <a:spAutoFit/>
              </a:bodyPr>
              <a:p>
                <a:pPr>
                  <a:spcBef>
                    <a:spcPct val="50000"/>
                  </a:spcBef>
                </a:pPr>
                <a:r>
                  <a:rPr lang="en-US" altLang="zh-CN" sz="2335" b="1" i="1">
                    <a:latin typeface="Times New Roman" panose="02020603050405020304" pitchFamily="18" charset="0"/>
                  </a:rPr>
                  <a:t>t</a:t>
                </a:r>
                <a:endParaRPr lang="en-US" altLang="zh-CN" sz="2335" b="1" i="1">
                  <a:latin typeface="Times New Roman" panose="02020603050405020304" pitchFamily="18" charset="0"/>
                </a:endParaRPr>
              </a:p>
            </p:txBody>
          </p:sp>
        </p:grpSp>
        <p:grpSp>
          <p:nvGrpSpPr>
            <p:cNvPr id="21520" name="组合 21519"/>
            <p:cNvGrpSpPr/>
            <p:nvPr/>
          </p:nvGrpSpPr>
          <p:grpSpPr>
            <a:xfrm>
              <a:off x="3072" y="2112"/>
              <a:ext cx="1248" cy="1344"/>
              <a:chOff x="240" y="2112"/>
              <a:chExt cx="1248" cy="1344"/>
            </a:xfrm>
          </p:grpSpPr>
          <p:sp>
            <p:nvSpPr>
              <p:cNvPr id="21521" name="直接连接符 21520"/>
              <p:cNvSpPr/>
              <p:nvPr/>
            </p:nvSpPr>
            <p:spPr>
              <a:xfrm>
                <a:off x="240" y="3408"/>
                <a:ext cx="1152" cy="0"/>
              </a:xfrm>
              <a:prstGeom prst="line">
                <a:avLst/>
              </a:prstGeom>
              <a:ln w="28575" cap="flat" cmpd="sng">
                <a:solidFill>
                  <a:schemeClr val="tx1"/>
                </a:solidFill>
                <a:prstDash val="solid"/>
                <a:headEnd type="none" w="med" len="med"/>
                <a:tailEnd type="stealth" w="med" len="lg"/>
              </a:ln>
            </p:spPr>
          </p:sp>
          <p:sp>
            <p:nvSpPr>
              <p:cNvPr id="21522" name="直接连接符 21521"/>
              <p:cNvSpPr/>
              <p:nvPr/>
            </p:nvSpPr>
            <p:spPr>
              <a:xfrm>
                <a:off x="240" y="2256"/>
                <a:ext cx="0" cy="1152"/>
              </a:xfrm>
              <a:prstGeom prst="line">
                <a:avLst/>
              </a:prstGeom>
              <a:ln w="28575" cap="flat" cmpd="sng">
                <a:solidFill>
                  <a:schemeClr val="tx1"/>
                </a:solidFill>
                <a:prstDash val="solid"/>
                <a:headEnd type="stealth" w="med" len="lg"/>
                <a:tailEnd type="none" w="med" len="med"/>
              </a:ln>
            </p:spPr>
          </p:sp>
          <p:sp>
            <p:nvSpPr>
              <p:cNvPr id="21523" name="文本框 21522"/>
              <p:cNvSpPr txBox="1"/>
              <p:nvPr/>
            </p:nvSpPr>
            <p:spPr>
              <a:xfrm>
                <a:off x="240" y="2112"/>
                <a:ext cx="288" cy="302"/>
              </a:xfrm>
              <a:prstGeom prst="rect">
                <a:avLst/>
              </a:prstGeom>
              <a:noFill/>
              <a:ln w="9525">
                <a:noFill/>
              </a:ln>
            </p:spPr>
            <p:txBody>
              <a:bodyPr>
                <a:spAutoFit/>
              </a:bodyPr>
              <a:p>
                <a:pPr>
                  <a:spcBef>
                    <a:spcPct val="50000"/>
                  </a:spcBef>
                </a:pPr>
                <a:r>
                  <a:rPr lang="en-US" altLang="zh-CN" sz="2000" b="1" i="1">
                    <a:latin typeface="Times New Roman" panose="02020603050405020304" pitchFamily="18" charset="0"/>
                  </a:rPr>
                  <a:t>I</a:t>
                </a:r>
                <a:endParaRPr lang="en-US" altLang="zh-CN" sz="2000" b="1" i="1">
                  <a:latin typeface="Times New Roman" panose="02020603050405020304" pitchFamily="18" charset="0"/>
                </a:endParaRPr>
              </a:p>
            </p:txBody>
          </p:sp>
          <p:sp>
            <p:nvSpPr>
              <p:cNvPr id="21524" name="文本框 21523"/>
              <p:cNvSpPr txBox="1"/>
              <p:nvPr/>
            </p:nvSpPr>
            <p:spPr>
              <a:xfrm>
                <a:off x="1310" y="3115"/>
                <a:ext cx="178" cy="341"/>
              </a:xfrm>
              <a:prstGeom prst="rect">
                <a:avLst/>
              </a:prstGeom>
              <a:noFill/>
              <a:ln w="9525">
                <a:noFill/>
              </a:ln>
            </p:spPr>
            <p:txBody>
              <a:bodyPr>
                <a:spAutoFit/>
              </a:bodyPr>
              <a:p>
                <a:pPr>
                  <a:spcBef>
                    <a:spcPct val="50000"/>
                  </a:spcBef>
                </a:pPr>
                <a:r>
                  <a:rPr lang="en-US" altLang="zh-CN" sz="2335" b="1" i="1">
                    <a:latin typeface="Times New Roman" panose="02020603050405020304" pitchFamily="18" charset="0"/>
                  </a:rPr>
                  <a:t>t</a:t>
                </a:r>
                <a:endParaRPr lang="en-US" altLang="zh-CN" sz="2335" b="1" i="1">
                  <a:latin typeface="Times New Roman" panose="02020603050405020304" pitchFamily="18" charset="0"/>
                </a:endParaRPr>
              </a:p>
            </p:txBody>
          </p:sp>
        </p:grpSp>
        <p:grpSp>
          <p:nvGrpSpPr>
            <p:cNvPr id="21525" name="组合 21524"/>
            <p:cNvGrpSpPr/>
            <p:nvPr/>
          </p:nvGrpSpPr>
          <p:grpSpPr>
            <a:xfrm>
              <a:off x="1680" y="2112"/>
              <a:ext cx="1248" cy="1344"/>
              <a:chOff x="240" y="2112"/>
              <a:chExt cx="1248" cy="1344"/>
            </a:xfrm>
          </p:grpSpPr>
          <p:sp>
            <p:nvSpPr>
              <p:cNvPr id="21526" name="直接连接符 21525"/>
              <p:cNvSpPr/>
              <p:nvPr/>
            </p:nvSpPr>
            <p:spPr>
              <a:xfrm>
                <a:off x="240" y="3408"/>
                <a:ext cx="1152" cy="0"/>
              </a:xfrm>
              <a:prstGeom prst="line">
                <a:avLst/>
              </a:prstGeom>
              <a:ln w="28575" cap="flat" cmpd="sng">
                <a:solidFill>
                  <a:schemeClr val="tx1"/>
                </a:solidFill>
                <a:prstDash val="solid"/>
                <a:headEnd type="none" w="med" len="med"/>
                <a:tailEnd type="stealth" w="med" len="lg"/>
              </a:ln>
            </p:spPr>
          </p:sp>
          <p:sp>
            <p:nvSpPr>
              <p:cNvPr id="21527" name="直接连接符 21526"/>
              <p:cNvSpPr/>
              <p:nvPr/>
            </p:nvSpPr>
            <p:spPr>
              <a:xfrm>
                <a:off x="240" y="2256"/>
                <a:ext cx="0" cy="1152"/>
              </a:xfrm>
              <a:prstGeom prst="line">
                <a:avLst/>
              </a:prstGeom>
              <a:ln w="28575" cap="flat" cmpd="sng">
                <a:solidFill>
                  <a:schemeClr val="tx1"/>
                </a:solidFill>
                <a:prstDash val="solid"/>
                <a:headEnd type="stealth" w="med" len="lg"/>
                <a:tailEnd type="none" w="med" len="med"/>
              </a:ln>
            </p:spPr>
          </p:sp>
          <p:sp>
            <p:nvSpPr>
              <p:cNvPr id="21528" name="文本框 21527"/>
              <p:cNvSpPr txBox="1"/>
              <p:nvPr/>
            </p:nvSpPr>
            <p:spPr>
              <a:xfrm>
                <a:off x="240" y="2112"/>
                <a:ext cx="288" cy="302"/>
              </a:xfrm>
              <a:prstGeom prst="rect">
                <a:avLst/>
              </a:prstGeom>
              <a:noFill/>
              <a:ln w="9525">
                <a:noFill/>
              </a:ln>
            </p:spPr>
            <p:txBody>
              <a:bodyPr>
                <a:spAutoFit/>
              </a:bodyPr>
              <a:p>
                <a:pPr>
                  <a:spcBef>
                    <a:spcPct val="50000"/>
                  </a:spcBef>
                </a:pPr>
                <a:r>
                  <a:rPr lang="en-US" altLang="zh-CN" sz="2000" b="1" i="1">
                    <a:latin typeface="Times New Roman" panose="02020603050405020304" pitchFamily="18" charset="0"/>
                  </a:rPr>
                  <a:t>I</a:t>
                </a:r>
                <a:endParaRPr lang="en-US" altLang="zh-CN" sz="2000" b="1" i="1">
                  <a:latin typeface="Times New Roman" panose="02020603050405020304" pitchFamily="18" charset="0"/>
                </a:endParaRPr>
              </a:p>
            </p:txBody>
          </p:sp>
          <p:sp>
            <p:nvSpPr>
              <p:cNvPr id="21529" name="文本框 21528"/>
              <p:cNvSpPr txBox="1"/>
              <p:nvPr/>
            </p:nvSpPr>
            <p:spPr>
              <a:xfrm>
                <a:off x="1310" y="3115"/>
                <a:ext cx="178" cy="341"/>
              </a:xfrm>
              <a:prstGeom prst="rect">
                <a:avLst/>
              </a:prstGeom>
              <a:noFill/>
              <a:ln w="9525">
                <a:noFill/>
              </a:ln>
            </p:spPr>
            <p:txBody>
              <a:bodyPr>
                <a:spAutoFit/>
              </a:bodyPr>
              <a:p>
                <a:pPr>
                  <a:spcBef>
                    <a:spcPct val="50000"/>
                  </a:spcBef>
                </a:pPr>
                <a:r>
                  <a:rPr lang="en-US" altLang="zh-CN" sz="2335" b="1" i="1">
                    <a:latin typeface="Times New Roman" panose="02020603050405020304" pitchFamily="18" charset="0"/>
                  </a:rPr>
                  <a:t>t</a:t>
                </a:r>
                <a:endParaRPr lang="en-US" altLang="zh-CN" sz="2335" b="1" i="1">
                  <a:latin typeface="Times New Roman" panose="02020603050405020304" pitchFamily="18" charset="0"/>
                </a:endParaRPr>
              </a:p>
            </p:txBody>
          </p:sp>
        </p:grpSp>
        <p:sp>
          <p:nvSpPr>
            <p:cNvPr id="21530" name="直接连接符 21529"/>
            <p:cNvSpPr/>
            <p:nvPr/>
          </p:nvSpPr>
          <p:spPr>
            <a:xfrm>
              <a:off x="288" y="2784"/>
              <a:ext cx="864" cy="0"/>
            </a:xfrm>
            <a:prstGeom prst="line">
              <a:avLst/>
            </a:prstGeom>
            <a:ln w="28575" cap="flat" cmpd="sng">
              <a:solidFill>
                <a:schemeClr val="tx1"/>
              </a:solidFill>
              <a:prstDash val="solid"/>
              <a:headEnd type="none" w="med" len="med"/>
              <a:tailEnd type="none" w="med" len="med"/>
            </a:ln>
          </p:spPr>
        </p:sp>
        <p:sp>
          <p:nvSpPr>
            <p:cNvPr id="21531" name="直接连接符 21530"/>
            <p:cNvSpPr/>
            <p:nvPr/>
          </p:nvSpPr>
          <p:spPr>
            <a:xfrm>
              <a:off x="2112" y="2784"/>
              <a:ext cx="528" cy="0"/>
            </a:xfrm>
            <a:prstGeom prst="line">
              <a:avLst/>
            </a:prstGeom>
            <a:ln w="28575" cap="flat" cmpd="sng">
              <a:solidFill>
                <a:schemeClr val="tx1"/>
              </a:solidFill>
              <a:prstDash val="solid"/>
              <a:headEnd type="none" w="med" len="med"/>
              <a:tailEnd type="none" w="med" len="med"/>
            </a:ln>
          </p:spPr>
        </p:sp>
        <p:sp>
          <p:nvSpPr>
            <p:cNvPr id="21532" name="直接连接符 21531"/>
            <p:cNvSpPr/>
            <p:nvPr/>
          </p:nvSpPr>
          <p:spPr>
            <a:xfrm>
              <a:off x="2112" y="2784"/>
              <a:ext cx="0" cy="624"/>
            </a:xfrm>
            <a:prstGeom prst="line">
              <a:avLst/>
            </a:prstGeom>
            <a:ln w="9525" cap="flat" cmpd="sng">
              <a:solidFill>
                <a:schemeClr val="tx1"/>
              </a:solidFill>
              <a:prstDash val="sysDot"/>
              <a:headEnd type="none" w="med" len="med"/>
              <a:tailEnd type="none" w="med" len="med"/>
            </a:ln>
          </p:spPr>
        </p:sp>
        <p:sp>
          <p:nvSpPr>
            <p:cNvPr id="21533" name="任意多边形 21532"/>
            <p:cNvSpPr/>
            <p:nvPr/>
          </p:nvSpPr>
          <p:spPr>
            <a:xfrm rot="-10734683" flipV="1">
              <a:off x="3072" y="2736"/>
              <a:ext cx="336" cy="67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28575" cap="flat" cmpd="sng">
              <a:solidFill>
                <a:schemeClr val="tx1"/>
              </a:solidFill>
              <a:prstDash val="solid"/>
              <a:headEnd type="none" w="med" len="med"/>
              <a:tailEnd type="none" w="med" len="med"/>
            </a:ln>
          </p:spPr>
          <p:txBody>
            <a:bodyPr/>
            <a:p>
              <a:endParaRPr lang="zh-CN" altLang="en-US" sz="100"/>
            </a:p>
          </p:txBody>
        </p:sp>
        <p:sp>
          <p:nvSpPr>
            <p:cNvPr id="21534" name="直接连接符 21533"/>
            <p:cNvSpPr/>
            <p:nvPr/>
          </p:nvSpPr>
          <p:spPr>
            <a:xfrm>
              <a:off x="3408" y="2736"/>
              <a:ext cx="576" cy="0"/>
            </a:xfrm>
            <a:prstGeom prst="line">
              <a:avLst/>
            </a:prstGeom>
            <a:ln w="28575" cap="flat" cmpd="sng">
              <a:solidFill>
                <a:schemeClr val="tx1"/>
              </a:solidFill>
              <a:prstDash val="solid"/>
              <a:headEnd type="none" w="med" len="med"/>
              <a:tailEnd type="none" w="med" len="med"/>
            </a:ln>
          </p:spPr>
        </p:sp>
        <p:sp>
          <p:nvSpPr>
            <p:cNvPr id="21535" name="直接连接符 21534"/>
            <p:cNvSpPr/>
            <p:nvPr/>
          </p:nvSpPr>
          <p:spPr>
            <a:xfrm flipV="1">
              <a:off x="4464" y="2784"/>
              <a:ext cx="384" cy="624"/>
            </a:xfrm>
            <a:prstGeom prst="line">
              <a:avLst/>
            </a:prstGeom>
            <a:ln w="28575" cap="flat" cmpd="sng">
              <a:solidFill>
                <a:schemeClr val="tx1"/>
              </a:solidFill>
              <a:prstDash val="solid"/>
              <a:headEnd type="none" w="med" len="med"/>
              <a:tailEnd type="none" w="med" len="med"/>
            </a:ln>
          </p:spPr>
        </p:sp>
        <p:sp>
          <p:nvSpPr>
            <p:cNvPr id="21536" name="直接连接符 21535"/>
            <p:cNvSpPr/>
            <p:nvPr/>
          </p:nvSpPr>
          <p:spPr>
            <a:xfrm>
              <a:off x="4848" y="2784"/>
              <a:ext cx="576" cy="0"/>
            </a:xfrm>
            <a:prstGeom prst="line">
              <a:avLst/>
            </a:prstGeom>
            <a:ln w="28575" cap="flat" cmpd="sng">
              <a:solidFill>
                <a:schemeClr val="tx1"/>
              </a:solidFill>
              <a:prstDash val="solid"/>
              <a:headEnd type="none" w="med" len="med"/>
              <a:tailEnd type="none" w="med" len="med"/>
            </a:ln>
          </p:spPr>
        </p:sp>
      </p:grpSp>
      <p:sp>
        <p:nvSpPr>
          <p:cNvPr id="21537" name="文本框 21536"/>
          <p:cNvSpPr txBox="1"/>
          <p:nvPr/>
        </p:nvSpPr>
        <p:spPr>
          <a:xfrm>
            <a:off x="483235" y="5082540"/>
            <a:ext cx="7897495" cy="553085"/>
          </a:xfrm>
          <a:prstGeom prst="rect">
            <a:avLst/>
          </a:prstGeom>
          <a:noFill/>
          <a:ln w="9525">
            <a:noFill/>
          </a:ln>
        </p:spPr>
        <p:txBody>
          <a:bodyPr wrap="square">
            <a:spAutoFit/>
          </a:bodyPr>
          <a:p>
            <a:pPr>
              <a:spcBef>
                <a:spcPct val="50000"/>
              </a:spcBef>
            </a:pPr>
            <a:r>
              <a:rPr lang="en-US" altLang="zh-CN" sz="3000" dirty="0">
                <a:latin typeface="Times New Roman" panose="02020603050405020304" pitchFamily="18" charset="0"/>
              </a:rPr>
              <a:t>         </a:t>
            </a:r>
            <a:r>
              <a:rPr lang="en-US" altLang="zh-CN" sz="3000">
                <a:latin typeface="Times New Roman" panose="02020603050405020304" pitchFamily="18" charset="0"/>
              </a:rPr>
              <a:t>A                 B                C                 D</a:t>
            </a:r>
            <a:endParaRPr lang="en-US" altLang="zh-CN" sz="3000">
              <a:latin typeface="Times New Roman" panose="02020603050405020304" pitchFamily="18" charset="0"/>
            </a:endParaRPr>
          </a:p>
        </p:txBody>
      </p:sp>
      <p:sp>
        <p:nvSpPr>
          <p:cNvPr id="21538" name="文本框 21537"/>
          <p:cNvSpPr txBox="1"/>
          <p:nvPr/>
        </p:nvSpPr>
        <p:spPr>
          <a:xfrm>
            <a:off x="5159827" y="1467062"/>
            <a:ext cx="571373" cy="450850"/>
          </a:xfrm>
          <a:prstGeom prst="rect">
            <a:avLst/>
          </a:prstGeom>
          <a:noFill/>
          <a:ln w="9525">
            <a:noFill/>
          </a:ln>
        </p:spPr>
        <p:txBody>
          <a:bodyPr>
            <a:spAutoFit/>
          </a:bodyPr>
          <a:p>
            <a:pPr>
              <a:spcBef>
                <a:spcPct val="50000"/>
              </a:spcBef>
            </a:pPr>
            <a:r>
              <a:rPr lang="en-US" altLang="zh-CN" sz="2335" b="1">
                <a:solidFill>
                  <a:srgbClr val="FF3300"/>
                </a:solidFill>
                <a:latin typeface="Times New Roman" panose="02020603050405020304" pitchFamily="18" charset="0"/>
              </a:rPr>
              <a:t>C</a:t>
            </a:r>
            <a:endParaRPr lang="en-US" altLang="zh-CN" sz="2335" b="1">
              <a:solidFill>
                <a:srgbClr val="FF3300"/>
              </a:solidFill>
              <a:latin typeface="Times New Roman" panose="02020603050405020304" pitchFamily="18" charset="0"/>
            </a:endParaRPr>
          </a:p>
        </p:txBody>
      </p:sp>
      <p:sp>
        <p:nvSpPr>
          <p:cNvPr id="21539" name="文本框 21538"/>
          <p:cNvSpPr txBox="1"/>
          <p:nvPr/>
        </p:nvSpPr>
        <p:spPr>
          <a:xfrm>
            <a:off x="2700584" y="2475992"/>
            <a:ext cx="571373" cy="450850"/>
          </a:xfrm>
          <a:prstGeom prst="rect">
            <a:avLst/>
          </a:prstGeom>
          <a:noFill/>
          <a:ln w="9525">
            <a:noFill/>
          </a:ln>
        </p:spPr>
        <p:txBody>
          <a:bodyPr>
            <a:spAutoFit/>
          </a:bodyPr>
          <a:p>
            <a:pPr>
              <a:spcBef>
                <a:spcPct val="50000"/>
              </a:spcBef>
            </a:pPr>
            <a:r>
              <a:rPr lang="en-US" altLang="zh-CN" sz="2335" b="1">
                <a:solidFill>
                  <a:srgbClr val="FF3300"/>
                </a:solidFill>
                <a:latin typeface="Times New Roman" panose="02020603050405020304" pitchFamily="18" charset="0"/>
              </a:rPr>
              <a:t>A</a:t>
            </a:r>
            <a:endParaRPr lang="en-US" altLang="zh-CN" sz="2335" b="1">
              <a:solidFill>
                <a:srgbClr val="FF3300"/>
              </a:solidFill>
              <a:latin typeface="Times New Roman" panose="02020603050405020304" pitchFamily="18" charset="0"/>
            </a:endParaRPr>
          </a:p>
        </p:txBody>
      </p:sp>
      <p:grpSp>
        <p:nvGrpSpPr>
          <p:cNvPr id="21634" name="组合 21633"/>
          <p:cNvGrpSpPr/>
          <p:nvPr/>
        </p:nvGrpSpPr>
        <p:grpSpPr>
          <a:xfrm>
            <a:off x="6032175" y="253944"/>
            <a:ext cx="2348978" cy="2348978"/>
            <a:chOff x="3984" y="192"/>
            <a:chExt cx="1776" cy="1776"/>
          </a:xfrm>
        </p:grpSpPr>
        <p:grpSp>
          <p:nvGrpSpPr>
            <p:cNvPr id="21543" name="组合 21542"/>
            <p:cNvGrpSpPr/>
            <p:nvPr/>
          </p:nvGrpSpPr>
          <p:grpSpPr>
            <a:xfrm>
              <a:off x="4704" y="1056"/>
              <a:ext cx="864" cy="192"/>
              <a:chOff x="3120" y="1632"/>
              <a:chExt cx="864" cy="192"/>
            </a:xfrm>
          </p:grpSpPr>
          <p:sp>
            <p:nvSpPr>
              <p:cNvPr id="21544" name="椭圆 21543"/>
              <p:cNvSpPr/>
              <p:nvPr/>
            </p:nvSpPr>
            <p:spPr>
              <a:xfrm rot="2270468">
                <a:off x="3408" y="1632"/>
                <a:ext cx="192" cy="192"/>
              </a:xfrm>
              <a:prstGeom prst="ellipse">
                <a:avLst/>
              </a:prstGeom>
              <a:solidFill>
                <a:schemeClr val="bg1"/>
              </a:solidFill>
              <a:ln w="38100" cap="flat" cmpd="sng">
                <a:solidFill>
                  <a:schemeClr val="tx1"/>
                </a:solidFill>
                <a:prstDash val="solid"/>
                <a:headEnd type="none" w="med" len="med"/>
                <a:tailEnd type="none" w="med" len="med"/>
              </a:ln>
            </p:spPr>
            <p:txBody>
              <a:bodyPr/>
              <a:p>
                <a:endParaRPr lang="zh-CN" altLang="en-US" sz="100"/>
              </a:p>
            </p:txBody>
          </p:sp>
          <p:sp>
            <p:nvSpPr>
              <p:cNvPr id="21545" name="直接连接符 21544"/>
              <p:cNvSpPr/>
              <p:nvPr/>
            </p:nvSpPr>
            <p:spPr>
              <a:xfrm rot="-84119963">
                <a:off x="3408" y="1728"/>
                <a:ext cx="192" cy="1"/>
              </a:xfrm>
              <a:prstGeom prst="line">
                <a:avLst/>
              </a:prstGeom>
              <a:ln w="38100" cap="flat" cmpd="sng">
                <a:solidFill>
                  <a:schemeClr val="tx1"/>
                </a:solidFill>
                <a:prstDash val="solid"/>
                <a:headEnd type="none" w="med" len="med"/>
                <a:tailEnd type="none" w="med" len="med"/>
              </a:ln>
            </p:spPr>
          </p:sp>
          <p:sp>
            <p:nvSpPr>
              <p:cNvPr id="21546" name="直接连接符 21545"/>
              <p:cNvSpPr/>
              <p:nvPr/>
            </p:nvSpPr>
            <p:spPr>
              <a:xfrm rot="23945872">
                <a:off x="3504" y="1632"/>
                <a:ext cx="1" cy="192"/>
              </a:xfrm>
              <a:prstGeom prst="line">
                <a:avLst/>
              </a:prstGeom>
              <a:ln w="38100" cap="flat" cmpd="sng">
                <a:solidFill>
                  <a:schemeClr val="tx1"/>
                </a:solidFill>
                <a:prstDash val="solid"/>
                <a:headEnd type="none" w="med" len="med"/>
                <a:tailEnd type="none" w="med" len="med"/>
              </a:ln>
            </p:spPr>
          </p:sp>
          <p:sp>
            <p:nvSpPr>
              <p:cNvPr id="21547" name="直接连接符 21546"/>
              <p:cNvSpPr/>
              <p:nvPr/>
            </p:nvSpPr>
            <p:spPr>
              <a:xfrm>
                <a:off x="3120" y="1728"/>
                <a:ext cx="288" cy="0"/>
              </a:xfrm>
              <a:prstGeom prst="line">
                <a:avLst/>
              </a:prstGeom>
              <a:ln w="38100" cap="flat" cmpd="sng">
                <a:solidFill>
                  <a:schemeClr val="tx1"/>
                </a:solidFill>
                <a:prstDash val="solid"/>
                <a:headEnd type="none" w="med" len="med"/>
                <a:tailEnd type="none" w="med" len="med"/>
              </a:ln>
            </p:spPr>
          </p:sp>
          <p:sp>
            <p:nvSpPr>
              <p:cNvPr id="21548" name="直接连接符 21547"/>
              <p:cNvSpPr/>
              <p:nvPr/>
            </p:nvSpPr>
            <p:spPr>
              <a:xfrm>
                <a:off x="3600" y="1728"/>
                <a:ext cx="384" cy="0"/>
              </a:xfrm>
              <a:prstGeom prst="line">
                <a:avLst/>
              </a:prstGeom>
              <a:ln w="38100" cap="flat" cmpd="sng">
                <a:solidFill>
                  <a:schemeClr val="tx1"/>
                </a:solidFill>
                <a:prstDash val="solid"/>
                <a:headEnd type="none" w="med" len="med"/>
                <a:tailEnd type="none" w="med" len="med"/>
              </a:ln>
            </p:spPr>
          </p:sp>
        </p:grpSp>
        <p:sp>
          <p:nvSpPr>
            <p:cNvPr id="21549" name="矩形 21548"/>
            <p:cNvSpPr/>
            <p:nvPr/>
          </p:nvSpPr>
          <p:spPr>
            <a:xfrm>
              <a:off x="4320" y="1104"/>
              <a:ext cx="480" cy="96"/>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sz="100"/>
            </a:p>
          </p:txBody>
        </p:sp>
        <p:sp>
          <p:nvSpPr>
            <p:cNvPr id="21550" name="直接连接符 21549"/>
            <p:cNvSpPr/>
            <p:nvPr/>
          </p:nvSpPr>
          <p:spPr>
            <a:xfrm>
              <a:off x="4560" y="912"/>
              <a:ext cx="0" cy="192"/>
            </a:xfrm>
            <a:prstGeom prst="line">
              <a:avLst/>
            </a:prstGeom>
            <a:ln w="25400" cap="flat" cmpd="sng">
              <a:solidFill>
                <a:schemeClr val="tx1"/>
              </a:solidFill>
              <a:prstDash val="solid"/>
              <a:headEnd type="none" w="med" len="med"/>
              <a:tailEnd type="stealth" w="med" len="lg"/>
            </a:ln>
          </p:spPr>
        </p:sp>
        <p:sp>
          <p:nvSpPr>
            <p:cNvPr id="21551" name="直接连接符 21550"/>
            <p:cNvSpPr/>
            <p:nvPr/>
          </p:nvSpPr>
          <p:spPr>
            <a:xfrm>
              <a:off x="3984" y="912"/>
              <a:ext cx="576" cy="0"/>
            </a:xfrm>
            <a:prstGeom prst="line">
              <a:avLst/>
            </a:prstGeom>
            <a:ln w="38100" cap="flat" cmpd="sng">
              <a:solidFill>
                <a:schemeClr val="tx1"/>
              </a:solidFill>
              <a:prstDash val="solid"/>
              <a:headEnd type="none" w="med" len="med"/>
              <a:tailEnd type="none" w="med" len="med"/>
            </a:ln>
          </p:spPr>
        </p:sp>
        <p:grpSp>
          <p:nvGrpSpPr>
            <p:cNvPr id="21552" name="组合 21551"/>
            <p:cNvGrpSpPr/>
            <p:nvPr/>
          </p:nvGrpSpPr>
          <p:grpSpPr>
            <a:xfrm>
              <a:off x="3984" y="480"/>
              <a:ext cx="960" cy="288"/>
              <a:chOff x="3312" y="720"/>
              <a:chExt cx="960" cy="288"/>
            </a:xfrm>
          </p:grpSpPr>
          <p:sp>
            <p:nvSpPr>
              <p:cNvPr id="21553" name="椭圆 21552"/>
              <p:cNvSpPr/>
              <p:nvPr/>
            </p:nvSpPr>
            <p:spPr>
              <a:xfrm>
                <a:off x="3648"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54" name="椭圆 21553"/>
              <p:cNvSpPr/>
              <p:nvPr/>
            </p:nvSpPr>
            <p:spPr>
              <a:xfrm>
                <a:off x="3696"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55" name="椭圆 21554"/>
              <p:cNvSpPr/>
              <p:nvPr/>
            </p:nvSpPr>
            <p:spPr>
              <a:xfrm>
                <a:off x="3744"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56" name="椭圆 21555"/>
              <p:cNvSpPr/>
              <p:nvPr/>
            </p:nvSpPr>
            <p:spPr>
              <a:xfrm>
                <a:off x="3792"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57" name="椭圆 21556"/>
              <p:cNvSpPr/>
              <p:nvPr/>
            </p:nvSpPr>
            <p:spPr>
              <a:xfrm>
                <a:off x="3840"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58" name="椭圆 21557"/>
              <p:cNvSpPr/>
              <p:nvPr/>
            </p:nvSpPr>
            <p:spPr>
              <a:xfrm>
                <a:off x="3936"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59" name="椭圆 21558"/>
              <p:cNvSpPr/>
              <p:nvPr/>
            </p:nvSpPr>
            <p:spPr>
              <a:xfrm>
                <a:off x="3888"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60" name="矩形 21559" descr="花束"/>
              <p:cNvSpPr/>
              <p:nvPr/>
            </p:nvSpPr>
            <p:spPr>
              <a:xfrm>
                <a:off x="3600" y="864"/>
                <a:ext cx="432" cy="144"/>
              </a:xfrm>
              <a:prstGeom prst="rect">
                <a:avLst/>
              </a:prstGeom>
              <a:blipFill rotWithShape="0">
                <a:blip r:embed="rId1"/>
              </a:blipFill>
              <a:ln w="9525">
                <a:noFill/>
              </a:ln>
            </p:spPr>
            <p:txBody>
              <a:bodyPr/>
              <a:p>
                <a:endParaRPr lang="zh-CN" altLang="en-US" sz="100"/>
              </a:p>
            </p:txBody>
          </p:sp>
          <p:sp>
            <p:nvSpPr>
              <p:cNvPr id="21561" name="直接连接符 21560"/>
              <p:cNvSpPr/>
              <p:nvPr/>
            </p:nvSpPr>
            <p:spPr>
              <a:xfrm>
                <a:off x="3312" y="864"/>
                <a:ext cx="336" cy="0"/>
              </a:xfrm>
              <a:prstGeom prst="line">
                <a:avLst/>
              </a:prstGeom>
              <a:ln w="38100" cap="flat" cmpd="sng">
                <a:solidFill>
                  <a:schemeClr val="tx1"/>
                </a:solidFill>
                <a:prstDash val="solid"/>
                <a:headEnd type="none" w="med" len="med"/>
                <a:tailEnd type="none" w="med" len="med"/>
              </a:ln>
            </p:spPr>
          </p:sp>
          <p:sp>
            <p:nvSpPr>
              <p:cNvPr id="21562" name="直接连接符 21561"/>
              <p:cNvSpPr/>
              <p:nvPr/>
            </p:nvSpPr>
            <p:spPr>
              <a:xfrm>
                <a:off x="3984" y="864"/>
                <a:ext cx="288" cy="0"/>
              </a:xfrm>
              <a:prstGeom prst="line">
                <a:avLst/>
              </a:prstGeom>
              <a:ln w="38100" cap="flat" cmpd="sng">
                <a:solidFill>
                  <a:schemeClr val="tx1"/>
                </a:solidFill>
                <a:prstDash val="solid"/>
                <a:headEnd type="none" w="med" len="med"/>
                <a:tailEnd type="none" w="med" len="med"/>
              </a:ln>
            </p:spPr>
          </p:sp>
          <p:sp>
            <p:nvSpPr>
              <p:cNvPr id="21563" name="直接连接符 21562"/>
              <p:cNvSpPr/>
              <p:nvPr/>
            </p:nvSpPr>
            <p:spPr>
              <a:xfrm>
                <a:off x="3648" y="720"/>
                <a:ext cx="336" cy="0"/>
              </a:xfrm>
              <a:prstGeom prst="line">
                <a:avLst/>
              </a:prstGeom>
              <a:ln w="38100" cap="flat" cmpd="sng">
                <a:solidFill>
                  <a:schemeClr val="tx1"/>
                </a:solidFill>
                <a:prstDash val="solid"/>
                <a:headEnd type="none" w="med" len="med"/>
                <a:tailEnd type="none" w="med" len="med"/>
              </a:ln>
            </p:spPr>
          </p:sp>
        </p:grpSp>
        <p:grpSp>
          <p:nvGrpSpPr>
            <p:cNvPr id="21564" name="组合 21563"/>
            <p:cNvGrpSpPr/>
            <p:nvPr/>
          </p:nvGrpSpPr>
          <p:grpSpPr>
            <a:xfrm>
              <a:off x="3984" y="1008"/>
              <a:ext cx="1584" cy="960"/>
              <a:chOff x="3600" y="1104"/>
              <a:chExt cx="1584" cy="960"/>
            </a:xfrm>
          </p:grpSpPr>
          <p:sp>
            <p:nvSpPr>
              <p:cNvPr id="21565" name="直接连接符 21564"/>
              <p:cNvSpPr/>
              <p:nvPr/>
            </p:nvSpPr>
            <p:spPr>
              <a:xfrm>
                <a:off x="3600" y="1104"/>
                <a:ext cx="0" cy="816"/>
              </a:xfrm>
              <a:prstGeom prst="line">
                <a:avLst/>
              </a:prstGeom>
              <a:ln w="38100" cap="flat" cmpd="sng">
                <a:solidFill>
                  <a:schemeClr val="tx1"/>
                </a:solidFill>
                <a:prstDash val="solid"/>
                <a:headEnd type="none" w="med" len="med"/>
                <a:tailEnd type="none" w="med" len="med"/>
              </a:ln>
            </p:spPr>
          </p:sp>
          <p:sp>
            <p:nvSpPr>
              <p:cNvPr id="21566" name="直接连接符 21565"/>
              <p:cNvSpPr/>
              <p:nvPr/>
            </p:nvSpPr>
            <p:spPr>
              <a:xfrm>
                <a:off x="3600" y="1920"/>
                <a:ext cx="288" cy="0"/>
              </a:xfrm>
              <a:prstGeom prst="line">
                <a:avLst/>
              </a:prstGeom>
              <a:ln w="38100" cap="flat" cmpd="sng">
                <a:solidFill>
                  <a:schemeClr val="tx1"/>
                </a:solidFill>
                <a:prstDash val="solid"/>
                <a:headEnd type="none" w="med" len="med"/>
                <a:tailEnd type="none" w="med" len="med"/>
              </a:ln>
            </p:spPr>
          </p:sp>
          <p:sp>
            <p:nvSpPr>
              <p:cNvPr id="21567" name="直接连接符 21566"/>
              <p:cNvSpPr/>
              <p:nvPr/>
            </p:nvSpPr>
            <p:spPr>
              <a:xfrm>
                <a:off x="3888" y="1872"/>
                <a:ext cx="0" cy="96"/>
              </a:xfrm>
              <a:prstGeom prst="line">
                <a:avLst/>
              </a:prstGeom>
              <a:ln w="38100" cap="flat" cmpd="sng">
                <a:solidFill>
                  <a:schemeClr val="tx1"/>
                </a:solidFill>
                <a:prstDash val="solid"/>
                <a:headEnd type="none" w="med" len="med"/>
                <a:tailEnd type="none" w="med" len="med"/>
              </a:ln>
            </p:spPr>
          </p:sp>
          <p:sp>
            <p:nvSpPr>
              <p:cNvPr id="21568" name="直接连接符 21567"/>
              <p:cNvSpPr/>
              <p:nvPr/>
            </p:nvSpPr>
            <p:spPr>
              <a:xfrm flipH="1">
                <a:off x="3936" y="1776"/>
                <a:ext cx="0" cy="288"/>
              </a:xfrm>
              <a:prstGeom prst="line">
                <a:avLst/>
              </a:prstGeom>
              <a:ln w="28575" cap="flat" cmpd="sng">
                <a:solidFill>
                  <a:schemeClr val="tx1"/>
                </a:solidFill>
                <a:prstDash val="solid"/>
                <a:headEnd type="none" w="med" len="med"/>
                <a:tailEnd type="none" w="med" len="med"/>
              </a:ln>
            </p:spPr>
          </p:sp>
          <p:sp>
            <p:nvSpPr>
              <p:cNvPr id="21569" name="直接连接符 21568"/>
              <p:cNvSpPr/>
              <p:nvPr/>
            </p:nvSpPr>
            <p:spPr>
              <a:xfrm>
                <a:off x="3984" y="1872"/>
                <a:ext cx="0" cy="96"/>
              </a:xfrm>
              <a:prstGeom prst="line">
                <a:avLst/>
              </a:prstGeom>
              <a:ln w="38100" cap="flat" cmpd="sng">
                <a:solidFill>
                  <a:schemeClr val="tx1"/>
                </a:solidFill>
                <a:prstDash val="solid"/>
                <a:headEnd type="none" w="med" len="med"/>
                <a:tailEnd type="none" w="med" len="med"/>
              </a:ln>
            </p:spPr>
          </p:sp>
          <p:sp>
            <p:nvSpPr>
              <p:cNvPr id="21570" name="直接连接符 21569"/>
              <p:cNvSpPr/>
              <p:nvPr/>
            </p:nvSpPr>
            <p:spPr>
              <a:xfrm flipH="1">
                <a:off x="4032" y="1776"/>
                <a:ext cx="0" cy="288"/>
              </a:xfrm>
              <a:prstGeom prst="line">
                <a:avLst/>
              </a:prstGeom>
              <a:ln w="28575" cap="flat" cmpd="sng">
                <a:solidFill>
                  <a:schemeClr val="tx1"/>
                </a:solidFill>
                <a:prstDash val="solid"/>
                <a:headEnd type="none" w="med" len="med"/>
                <a:tailEnd type="none" w="med" len="med"/>
              </a:ln>
            </p:spPr>
          </p:sp>
          <p:sp>
            <p:nvSpPr>
              <p:cNvPr id="21571" name="直接连接符 21570"/>
              <p:cNvSpPr/>
              <p:nvPr/>
            </p:nvSpPr>
            <p:spPr>
              <a:xfrm>
                <a:off x="4032" y="1920"/>
                <a:ext cx="192" cy="0"/>
              </a:xfrm>
              <a:prstGeom prst="line">
                <a:avLst/>
              </a:prstGeom>
              <a:ln w="38100" cap="flat" cmpd="sng">
                <a:solidFill>
                  <a:schemeClr val="tx1"/>
                </a:solidFill>
                <a:prstDash val="solid"/>
                <a:headEnd type="none" w="med" len="med"/>
                <a:tailEnd type="none" w="med" len="med"/>
              </a:ln>
            </p:spPr>
          </p:sp>
          <p:sp>
            <p:nvSpPr>
              <p:cNvPr id="21572" name="椭圆 21571"/>
              <p:cNvSpPr/>
              <p:nvPr/>
            </p:nvSpPr>
            <p:spPr>
              <a:xfrm>
                <a:off x="4368" y="1872"/>
                <a:ext cx="48" cy="48"/>
              </a:xfrm>
              <a:prstGeom prst="ellipse">
                <a:avLst/>
              </a:prstGeom>
              <a:solidFill>
                <a:schemeClr val="tx2"/>
              </a:solidFill>
              <a:ln w="28575" cap="flat" cmpd="sng">
                <a:solidFill>
                  <a:schemeClr val="tx1"/>
                </a:solidFill>
                <a:prstDash val="solid"/>
                <a:headEnd type="none" w="med" len="med"/>
                <a:tailEnd type="none" w="med" len="med"/>
              </a:ln>
            </p:spPr>
            <p:txBody>
              <a:bodyPr/>
              <a:p>
                <a:endParaRPr lang="zh-CN" altLang="en-US" sz="100"/>
              </a:p>
            </p:txBody>
          </p:sp>
          <p:sp>
            <p:nvSpPr>
              <p:cNvPr id="21573" name="椭圆 21572"/>
              <p:cNvSpPr/>
              <p:nvPr/>
            </p:nvSpPr>
            <p:spPr>
              <a:xfrm>
                <a:off x="4176" y="1872"/>
                <a:ext cx="48" cy="48"/>
              </a:xfrm>
              <a:prstGeom prst="ellipse">
                <a:avLst/>
              </a:prstGeom>
              <a:solidFill>
                <a:schemeClr val="tx2"/>
              </a:solidFill>
              <a:ln w="28575" cap="flat" cmpd="sng">
                <a:solidFill>
                  <a:schemeClr val="tx1"/>
                </a:solidFill>
                <a:prstDash val="solid"/>
                <a:headEnd type="none" w="med" len="med"/>
                <a:tailEnd type="none" w="med" len="med"/>
              </a:ln>
            </p:spPr>
            <p:txBody>
              <a:bodyPr/>
              <a:p>
                <a:endParaRPr lang="zh-CN" altLang="en-US" sz="100"/>
              </a:p>
            </p:txBody>
          </p:sp>
          <p:sp>
            <p:nvSpPr>
              <p:cNvPr id="21574" name="直接连接符 21573"/>
              <p:cNvSpPr/>
              <p:nvPr/>
            </p:nvSpPr>
            <p:spPr>
              <a:xfrm flipV="1">
                <a:off x="4176" y="1824"/>
                <a:ext cx="240" cy="96"/>
              </a:xfrm>
              <a:prstGeom prst="line">
                <a:avLst/>
              </a:prstGeom>
              <a:ln w="38100" cap="flat" cmpd="sng">
                <a:solidFill>
                  <a:schemeClr val="tx1"/>
                </a:solidFill>
                <a:prstDash val="solid"/>
                <a:headEnd type="none" w="med" len="med"/>
                <a:tailEnd type="none" w="med" len="med"/>
              </a:ln>
            </p:spPr>
          </p:sp>
          <p:sp>
            <p:nvSpPr>
              <p:cNvPr id="21577" name="直接连接符 21576"/>
              <p:cNvSpPr/>
              <p:nvPr/>
            </p:nvSpPr>
            <p:spPr>
              <a:xfrm>
                <a:off x="4368" y="1920"/>
                <a:ext cx="192" cy="0"/>
              </a:xfrm>
              <a:prstGeom prst="line">
                <a:avLst/>
              </a:prstGeom>
              <a:ln w="38100" cap="flat" cmpd="sng">
                <a:solidFill>
                  <a:schemeClr val="tx1"/>
                </a:solidFill>
                <a:prstDash val="solid"/>
                <a:headEnd type="none" w="med" len="med"/>
                <a:tailEnd type="none" w="med" len="med"/>
              </a:ln>
            </p:spPr>
          </p:sp>
          <p:sp>
            <p:nvSpPr>
              <p:cNvPr id="21579" name="直接连接符 21578"/>
              <p:cNvSpPr/>
              <p:nvPr/>
            </p:nvSpPr>
            <p:spPr>
              <a:xfrm>
                <a:off x="5184" y="1104"/>
                <a:ext cx="0" cy="576"/>
              </a:xfrm>
              <a:prstGeom prst="line">
                <a:avLst/>
              </a:prstGeom>
              <a:ln w="38100" cap="flat" cmpd="sng">
                <a:solidFill>
                  <a:schemeClr val="tx1"/>
                </a:solidFill>
                <a:prstDash val="solid"/>
                <a:headEnd type="none" w="med" len="med"/>
                <a:tailEnd type="none" w="med" len="med"/>
              </a:ln>
            </p:spPr>
          </p:sp>
        </p:grpSp>
        <p:sp>
          <p:nvSpPr>
            <p:cNvPr id="21580" name="直接连接符 21579"/>
            <p:cNvSpPr/>
            <p:nvPr/>
          </p:nvSpPr>
          <p:spPr>
            <a:xfrm>
              <a:off x="3984" y="624"/>
              <a:ext cx="0" cy="384"/>
            </a:xfrm>
            <a:prstGeom prst="line">
              <a:avLst/>
            </a:prstGeom>
            <a:ln w="38100" cap="flat" cmpd="sng">
              <a:solidFill>
                <a:schemeClr val="tx1"/>
              </a:solidFill>
              <a:prstDash val="solid"/>
              <a:headEnd type="none" w="med" len="med"/>
              <a:tailEnd type="none" w="med" len="med"/>
            </a:ln>
          </p:spPr>
        </p:sp>
        <p:sp>
          <p:nvSpPr>
            <p:cNvPr id="21581" name="直接连接符 21580"/>
            <p:cNvSpPr/>
            <p:nvPr/>
          </p:nvSpPr>
          <p:spPr>
            <a:xfrm>
              <a:off x="5568" y="624"/>
              <a:ext cx="0" cy="432"/>
            </a:xfrm>
            <a:prstGeom prst="line">
              <a:avLst/>
            </a:prstGeom>
            <a:ln w="38100" cap="flat" cmpd="sng">
              <a:solidFill>
                <a:schemeClr val="tx1"/>
              </a:solidFill>
              <a:prstDash val="solid"/>
              <a:headEnd type="none" w="med" len="med"/>
              <a:tailEnd type="none" w="med" len="med"/>
            </a:ln>
          </p:spPr>
        </p:sp>
        <p:grpSp>
          <p:nvGrpSpPr>
            <p:cNvPr id="21582" name="组合 21581"/>
            <p:cNvGrpSpPr/>
            <p:nvPr/>
          </p:nvGrpSpPr>
          <p:grpSpPr>
            <a:xfrm>
              <a:off x="3984" y="480"/>
              <a:ext cx="960" cy="288"/>
              <a:chOff x="3312" y="720"/>
              <a:chExt cx="960" cy="288"/>
            </a:xfrm>
          </p:grpSpPr>
          <p:sp>
            <p:nvSpPr>
              <p:cNvPr id="21583" name="椭圆 21582"/>
              <p:cNvSpPr/>
              <p:nvPr/>
            </p:nvSpPr>
            <p:spPr>
              <a:xfrm>
                <a:off x="3648"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84" name="椭圆 21583"/>
              <p:cNvSpPr/>
              <p:nvPr/>
            </p:nvSpPr>
            <p:spPr>
              <a:xfrm>
                <a:off x="3696"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85" name="椭圆 21584"/>
              <p:cNvSpPr/>
              <p:nvPr/>
            </p:nvSpPr>
            <p:spPr>
              <a:xfrm>
                <a:off x="3744"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86" name="椭圆 21585"/>
              <p:cNvSpPr/>
              <p:nvPr/>
            </p:nvSpPr>
            <p:spPr>
              <a:xfrm>
                <a:off x="3792"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87" name="椭圆 21586"/>
              <p:cNvSpPr/>
              <p:nvPr/>
            </p:nvSpPr>
            <p:spPr>
              <a:xfrm>
                <a:off x="3840"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88" name="椭圆 21587"/>
              <p:cNvSpPr/>
              <p:nvPr/>
            </p:nvSpPr>
            <p:spPr>
              <a:xfrm>
                <a:off x="3936"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89" name="椭圆 21588"/>
              <p:cNvSpPr/>
              <p:nvPr/>
            </p:nvSpPr>
            <p:spPr>
              <a:xfrm>
                <a:off x="3888" y="76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590" name="矩形 21589" descr="花束"/>
              <p:cNvSpPr/>
              <p:nvPr/>
            </p:nvSpPr>
            <p:spPr>
              <a:xfrm>
                <a:off x="3600" y="864"/>
                <a:ext cx="432" cy="144"/>
              </a:xfrm>
              <a:prstGeom prst="rect">
                <a:avLst/>
              </a:prstGeom>
              <a:blipFill rotWithShape="0">
                <a:blip r:embed="rId1"/>
              </a:blipFill>
              <a:ln w="9525">
                <a:noFill/>
              </a:ln>
            </p:spPr>
            <p:txBody>
              <a:bodyPr/>
              <a:p>
                <a:endParaRPr lang="zh-CN" altLang="en-US" sz="100"/>
              </a:p>
            </p:txBody>
          </p:sp>
          <p:sp>
            <p:nvSpPr>
              <p:cNvPr id="21591" name="直接连接符 21590"/>
              <p:cNvSpPr/>
              <p:nvPr/>
            </p:nvSpPr>
            <p:spPr>
              <a:xfrm>
                <a:off x="3312" y="864"/>
                <a:ext cx="336" cy="0"/>
              </a:xfrm>
              <a:prstGeom prst="line">
                <a:avLst/>
              </a:prstGeom>
              <a:ln w="38100" cap="flat" cmpd="sng">
                <a:solidFill>
                  <a:schemeClr val="tx1"/>
                </a:solidFill>
                <a:prstDash val="solid"/>
                <a:headEnd type="none" w="med" len="med"/>
                <a:tailEnd type="none" w="med" len="med"/>
              </a:ln>
            </p:spPr>
          </p:sp>
          <p:sp>
            <p:nvSpPr>
              <p:cNvPr id="21592" name="直接连接符 21591"/>
              <p:cNvSpPr/>
              <p:nvPr/>
            </p:nvSpPr>
            <p:spPr>
              <a:xfrm>
                <a:off x="3984" y="864"/>
                <a:ext cx="288" cy="0"/>
              </a:xfrm>
              <a:prstGeom prst="line">
                <a:avLst/>
              </a:prstGeom>
              <a:ln w="38100" cap="flat" cmpd="sng">
                <a:solidFill>
                  <a:schemeClr val="tx1"/>
                </a:solidFill>
                <a:prstDash val="solid"/>
                <a:headEnd type="none" w="med" len="med"/>
                <a:tailEnd type="none" w="med" len="med"/>
              </a:ln>
            </p:spPr>
          </p:sp>
          <p:sp>
            <p:nvSpPr>
              <p:cNvPr id="21593" name="直接连接符 21592"/>
              <p:cNvSpPr/>
              <p:nvPr/>
            </p:nvSpPr>
            <p:spPr>
              <a:xfrm>
                <a:off x="3648" y="720"/>
                <a:ext cx="336" cy="0"/>
              </a:xfrm>
              <a:prstGeom prst="line">
                <a:avLst/>
              </a:prstGeom>
              <a:ln w="38100" cap="flat" cmpd="sng">
                <a:solidFill>
                  <a:schemeClr val="tx1"/>
                </a:solidFill>
                <a:prstDash val="solid"/>
                <a:headEnd type="none" w="med" len="med"/>
                <a:tailEnd type="none" w="med" len="med"/>
              </a:ln>
            </p:spPr>
          </p:sp>
        </p:grpSp>
        <p:grpSp>
          <p:nvGrpSpPr>
            <p:cNvPr id="21594" name="组合 21593"/>
            <p:cNvGrpSpPr/>
            <p:nvPr/>
          </p:nvGrpSpPr>
          <p:grpSpPr>
            <a:xfrm>
              <a:off x="3984" y="1008"/>
              <a:ext cx="1585" cy="960"/>
              <a:chOff x="3600" y="1104"/>
              <a:chExt cx="1585" cy="960"/>
            </a:xfrm>
          </p:grpSpPr>
          <p:sp>
            <p:nvSpPr>
              <p:cNvPr id="21595" name="直接连接符 21594"/>
              <p:cNvSpPr/>
              <p:nvPr/>
            </p:nvSpPr>
            <p:spPr>
              <a:xfrm>
                <a:off x="3600" y="1104"/>
                <a:ext cx="0" cy="816"/>
              </a:xfrm>
              <a:prstGeom prst="line">
                <a:avLst/>
              </a:prstGeom>
              <a:ln w="38100" cap="flat" cmpd="sng">
                <a:solidFill>
                  <a:schemeClr val="tx1"/>
                </a:solidFill>
                <a:prstDash val="solid"/>
                <a:headEnd type="none" w="med" len="med"/>
                <a:tailEnd type="none" w="med" len="med"/>
              </a:ln>
            </p:spPr>
          </p:sp>
          <p:sp>
            <p:nvSpPr>
              <p:cNvPr id="21596" name="直接连接符 21595"/>
              <p:cNvSpPr/>
              <p:nvPr/>
            </p:nvSpPr>
            <p:spPr>
              <a:xfrm>
                <a:off x="3600" y="1920"/>
                <a:ext cx="288" cy="0"/>
              </a:xfrm>
              <a:prstGeom prst="line">
                <a:avLst/>
              </a:prstGeom>
              <a:ln w="38100" cap="flat" cmpd="sng">
                <a:solidFill>
                  <a:schemeClr val="tx1"/>
                </a:solidFill>
                <a:prstDash val="solid"/>
                <a:headEnd type="none" w="med" len="med"/>
                <a:tailEnd type="none" w="med" len="med"/>
              </a:ln>
            </p:spPr>
          </p:sp>
          <p:sp>
            <p:nvSpPr>
              <p:cNvPr id="21597" name="直接连接符 21596"/>
              <p:cNvSpPr/>
              <p:nvPr/>
            </p:nvSpPr>
            <p:spPr>
              <a:xfrm>
                <a:off x="3888" y="1872"/>
                <a:ext cx="0" cy="96"/>
              </a:xfrm>
              <a:prstGeom prst="line">
                <a:avLst/>
              </a:prstGeom>
              <a:ln w="38100" cap="flat" cmpd="sng">
                <a:solidFill>
                  <a:schemeClr val="tx1"/>
                </a:solidFill>
                <a:prstDash val="solid"/>
                <a:headEnd type="none" w="med" len="med"/>
                <a:tailEnd type="none" w="med" len="med"/>
              </a:ln>
            </p:spPr>
          </p:sp>
          <p:sp>
            <p:nvSpPr>
              <p:cNvPr id="21598" name="直接连接符 21597"/>
              <p:cNvSpPr/>
              <p:nvPr/>
            </p:nvSpPr>
            <p:spPr>
              <a:xfrm flipH="1">
                <a:off x="3936" y="1776"/>
                <a:ext cx="0" cy="288"/>
              </a:xfrm>
              <a:prstGeom prst="line">
                <a:avLst/>
              </a:prstGeom>
              <a:ln w="28575" cap="flat" cmpd="sng">
                <a:solidFill>
                  <a:schemeClr val="tx1"/>
                </a:solidFill>
                <a:prstDash val="solid"/>
                <a:headEnd type="none" w="med" len="med"/>
                <a:tailEnd type="none" w="med" len="med"/>
              </a:ln>
            </p:spPr>
          </p:sp>
          <p:sp>
            <p:nvSpPr>
              <p:cNvPr id="21599" name="直接连接符 21598"/>
              <p:cNvSpPr/>
              <p:nvPr/>
            </p:nvSpPr>
            <p:spPr>
              <a:xfrm>
                <a:off x="3984" y="1872"/>
                <a:ext cx="0" cy="96"/>
              </a:xfrm>
              <a:prstGeom prst="line">
                <a:avLst/>
              </a:prstGeom>
              <a:ln w="38100" cap="flat" cmpd="sng">
                <a:solidFill>
                  <a:schemeClr val="tx1"/>
                </a:solidFill>
                <a:prstDash val="solid"/>
                <a:headEnd type="none" w="med" len="med"/>
                <a:tailEnd type="none" w="med" len="med"/>
              </a:ln>
            </p:spPr>
          </p:sp>
          <p:sp>
            <p:nvSpPr>
              <p:cNvPr id="21600" name="直接连接符 21599"/>
              <p:cNvSpPr/>
              <p:nvPr/>
            </p:nvSpPr>
            <p:spPr>
              <a:xfrm flipH="1">
                <a:off x="4032" y="1776"/>
                <a:ext cx="0" cy="288"/>
              </a:xfrm>
              <a:prstGeom prst="line">
                <a:avLst/>
              </a:prstGeom>
              <a:ln w="28575" cap="flat" cmpd="sng">
                <a:solidFill>
                  <a:schemeClr val="tx1"/>
                </a:solidFill>
                <a:prstDash val="solid"/>
                <a:headEnd type="none" w="med" len="med"/>
                <a:tailEnd type="none" w="med" len="med"/>
              </a:ln>
            </p:spPr>
          </p:sp>
          <p:sp>
            <p:nvSpPr>
              <p:cNvPr id="21601" name="直接连接符 21600"/>
              <p:cNvSpPr/>
              <p:nvPr/>
            </p:nvSpPr>
            <p:spPr>
              <a:xfrm>
                <a:off x="4032" y="1920"/>
                <a:ext cx="192" cy="0"/>
              </a:xfrm>
              <a:prstGeom prst="line">
                <a:avLst/>
              </a:prstGeom>
              <a:ln w="38100" cap="flat" cmpd="sng">
                <a:solidFill>
                  <a:schemeClr val="tx1"/>
                </a:solidFill>
                <a:prstDash val="solid"/>
                <a:headEnd type="none" w="med" len="med"/>
                <a:tailEnd type="none" w="med" len="med"/>
              </a:ln>
            </p:spPr>
          </p:sp>
          <p:sp>
            <p:nvSpPr>
              <p:cNvPr id="21602" name="椭圆 21601"/>
              <p:cNvSpPr/>
              <p:nvPr/>
            </p:nvSpPr>
            <p:spPr>
              <a:xfrm>
                <a:off x="4368" y="1872"/>
                <a:ext cx="48" cy="48"/>
              </a:xfrm>
              <a:prstGeom prst="ellipse">
                <a:avLst/>
              </a:prstGeom>
              <a:solidFill>
                <a:schemeClr val="tx2"/>
              </a:solidFill>
              <a:ln w="28575" cap="flat" cmpd="sng">
                <a:solidFill>
                  <a:schemeClr val="tx1"/>
                </a:solidFill>
                <a:prstDash val="solid"/>
                <a:headEnd type="none" w="med" len="med"/>
                <a:tailEnd type="none" w="med" len="med"/>
              </a:ln>
            </p:spPr>
            <p:txBody>
              <a:bodyPr/>
              <a:p>
                <a:endParaRPr lang="zh-CN" altLang="en-US" sz="100"/>
              </a:p>
            </p:txBody>
          </p:sp>
          <p:sp>
            <p:nvSpPr>
              <p:cNvPr id="21603" name="椭圆 21602"/>
              <p:cNvSpPr/>
              <p:nvPr/>
            </p:nvSpPr>
            <p:spPr>
              <a:xfrm>
                <a:off x="4176" y="1872"/>
                <a:ext cx="48" cy="48"/>
              </a:xfrm>
              <a:prstGeom prst="ellipse">
                <a:avLst/>
              </a:prstGeom>
              <a:solidFill>
                <a:schemeClr val="tx2"/>
              </a:solidFill>
              <a:ln w="28575" cap="flat" cmpd="sng">
                <a:solidFill>
                  <a:schemeClr val="tx1"/>
                </a:solidFill>
                <a:prstDash val="solid"/>
                <a:headEnd type="none" w="med" len="med"/>
                <a:tailEnd type="none" w="med" len="med"/>
              </a:ln>
            </p:spPr>
            <p:txBody>
              <a:bodyPr/>
              <a:p>
                <a:endParaRPr lang="zh-CN" altLang="en-US" sz="100"/>
              </a:p>
            </p:txBody>
          </p:sp>
          <p:sp>
            <p:nvSpPr>
              <p:cNvPr id="21604" name="直接连接符 21603"/>
              <p:cNvSpPr/>
              <p:nvPr/>
            </p:nvSpPr>
            <p:spPr>
              <a:xfrm flipV="1">
                <a:off x="4176" y="1824"/>
                <a:ext cx="240" cy="96"/>
              </a:xfrm>
              <a:prstGeom prst="line">
                <a:avLst/>
              </a:prstGeom>
              <a:ln w="38100" cap="flat" cmpd="sng">
                <a:solidFill>
                  <a:schemeClr val="tx1"/>
                </a:solidFill>
                <a:prstDash val="solid"/>
                <a:headEnd type="none" w="med" len="med"/>
                <a:tailEnd type="none" w="med" len="med"/>
              </a:ln>
            </p:spPr>
          </p:sp>
          <p:sp>
            <p:nvSpPr>
              <p:cNvPr id="21607" name="直接连接符 21606"/>
              <p:cNvSpPr/>
              <p:nvPr/>
            </p:nvSpPr>
            <p:spPr>
              <a:xfrm>
                <a:off x="4368" y="1920"/>
                <a:ext cx="817" cy="0"/>
              </a:xfrm>
              <a:prstGeom prst="line">
                <a:avLst/>
              </a:prstGeom>
              <a:ln w="38100" cap="flat" cmpd="sng">
                <a:solidFill>
                  <a:schemeClr val="tx1"/>
                </a:solidFill>
                <a:prstDash val="solid"/>
                <a:headEnd type="none" w="med" len="med"/>
                <a:tailEnd type="none" w="med" len="med"/>
              </a:ln>
            </p:spPr>
          </p:sp>
          <p:sp>
            <p:nvSpPr>
              <p:cNvPr id="21609" name="直接连接符 21608"/>
              <p:cNvSpPr/>
              <p:nvPr/>
            </p:nvSpPr>
            <p:spPr>
              <a:xfrm>
                <a:off x="5184" y="1104"/>
                <a:ext cx="0" cy="816"/>
              </a:xfrm>
              <a:prstGeom prst="line">
                <a:avLst/>
              </a:prstGeom>
              <a:ln w="38100" cap="flat" cmpd="sng">
                <a:solidFill>
                  <a:schemeClr val="tx1"/>
                </a:solidFill>
                <a:prstDash val="solid"/>
                <a:headEnd type="none" w="med" len="med"/>
                <a:tailEnd type="none" w="med" len="med"/>
              </a:ln>
            </p:spPr>
          </p:sp>
        </p:grpSp>
        <p:sp>
          <p:nvSpPr>
            <p:cNvPr id="21610" name="直接连接符 21609"/>
            <p:cNvSpPr/>
            <p:nvPr/>
          </p:nvSpPr>
          <p:spPr>
            <a:xfrm>
              <a:off x="3984" y="624"/>
              <a:ext cx="0" cy="384"/>
            </a:xfrm>
            <a:prstGeom prst="line">
              <a:avLst/>
            </a:prstGeom>
            <a:ln w="38100" cap="flat" cmpd="sng">
              <a:solidFill>
                <a:schemeClr val="tx1"/>
              </a:solidFill>
              <a:prstDash val="solid"/>
              <a:headEnd type="none" w="med" len="med"/>
              <a:tailEnd type="none" w="med" len="med"/>
            </a:ln>
          </p:spPr>
        </p:sp>
        <p:sp>
          <p:nvSpPr>
            <p:cNvPr id="21611" name="直接连接符 21610"/>
            <p:cNvSpPr/>
            <p:nvPr/>
          </p:nvSpPr>
          <p:spPr>
            <a:xfrm>
              <a:off x="5568" y="624"/>
              <a:ext cx="0" cy="432"/>
            </a:xfrm>
            <a:prstGeom prst="line">
              <a:avLst/>
            </a:prstGeom>
            <a:ln w="38100" cap="flat" cmpd="sng">
              <a:solidFill>
                <a:schemeClr val="tx1"/>
              </a:solidFill>
              <a:prstDash val="solid"/>
              <a:headEnd type="none" w="med" len="med"/>
              <a:tailEnd type="none" w="med" len="med"/>
            </a:ln>
          </p:spPr>
        </p:sp>
        <p:grpSp>
          <p:nvGrpSpPr>
            <p:cNvPr id="21613" name="组合 21612"/>
            <p:cNvGrpSpPr/>
            <p:nvPr/>
          </p:nvGrpSpPr>
          <p:grpSpPr>
            <a:xfrm>
              <a:off x="4704" y="528"/>
              <a:ext cx="864" cy="192"/>
              <a:chOff x="3120" y="1632"/>
              <a:chExt cx="864" cy="192"/>
            </a:xfrm>
          </p:grpSpPr>
          <p:sp>
            <p:nvSpPr>
              <p:cNvPr id="21614" name="椭圆 21613"/>
              <p:cNvSpPr/>
              <p:nvPr/>
            </p:nvSpPr>
            <p:spPr>
              <a:xfrm rot="2270468">
                <a:off x="3408" y="1632"/>
                <a:ext cx="192" cy="192"/>
              </a:xfrm>
              <a:prstGeom prst="ellipse">
                <a:avLst/>
              </a:prstGeom>
              <a:solidFill>
                <a:schemeClr val="bg1"/>
              </a:solidFill>
              <a:ln w="38100" cap="flat" cmpd="sng">
                <a:solidFill>
                  <a:schemeClr val="tx1"/>
                </a:solidFill>
                <a:prstDash val="solid"/>
                <a:headEnd type="none" w="med" len="med"/>
                <a:tailEnd type="none" w="med" len="med"/>
              </a:ln>
            </p:spPr>
            <p:txBody>
              <a:bodyPr/>
              <a:p>
                <a:endParaRPr lang="zh-CN" altLang="en-US" sz="100"/>
              </a:p>
            </p:txBody>
          </p:sp>
          <p:sp>
            <p:nvSpPr>
              <p:cNvPr id="21615" name="直接连接符 21614"/>
              <p:cNvSpPr/>
              <p:nvPr/>
            </p:nvSpPr>
            <p:spPr>
              <a:xfrm rot="-84119963">
                <a:off x="3408" y="1728"/>
                <a:ext cx="192" cy="1"/>
              </a:xfrm>
              <a:prstGeom prst="line">
                <a:avLst/>
              </a:prstGeom>
              <a:ln w="38100" cap="flat" cmpd="sng">
                <a:solidFill>
                  <a:schemeClr val="tx1"/>
                </a:solidFill>
                <a:prstDash val="solid"/>
                <a:headEnd type="none" w="med" len="med"/>
                <a:tailEnd type="none" w="med" len="med"/>
              </a:ln>
            </p:spPr>
          </p:sp>
          <p:sp>
            <p:nvSpPr>
              <p:cNvPr id="21616" name="直接连接符 21615"/>
              <p:cNvSpPr/>
              <p:nvPr/>
            </p:nvSpPr>
            <p:spPr>
              <a:xfrm rot="23945872">
                <a:off x="3504" y="1632"/>
                <a:ext cx="1" cy="192"/>
              </a:xfrm>
              <a:prstGeom prst="line">
                <a:avLst/>
              </a:prstGeom>
              <a:ln w="38100" cap="flat" cmpd="sng">
                <a:solidFill>
                  <a:schemeClr val="tx1"/>
                </a:solidFill>
                <a:prstDash val="solid"/>
                <a:headEnd type="none" w="med" len="med"/>
                <a:tailEnd type="none" w="med" len="med"/>
              </a:ln>
            </p:spPr>
          </p:sp>
          <p:sp>
            <p:nvSpPr>
              <p:cNvPr id="21617" name="直接连接符 21616"/>
              <p:cNvSpPr/>
              <p:nvPr/>
            </p:nvSpPr>
            <p:spPr>
              <a:xfrm>
                <a:off x="3120" y="1728"/>
                <a:ext cx="288" cy="0"/>
              </a:xfrm>
              <a:prstGeom prst="line">
                <a:avLst/>
              </a:prstGeom>
              <a:ln w="38100" cap="flat" cmpd="sng">
                <a:solidFill>
                  <a:schemeClr val="tx1"/>
                </a:solidFill>
                <a:prstDash val="solid"/>
                <a:headEnd type="none" w="med" len="med"/>
                <a:tailEnd type="none" w="med" len="med"/>
              </a:ln>
            </p:spPr>
          </p:sp>
          <p:sp>
            <p:nvSpPr>
              <p:cNvPr id="21618" name="直接连接符 21617"/>
              <p:cNvSpPr/>
              <p:nvPr/>
            </p:nvSpPr>
            <p:spPr>
              <a:xfrm>
                <a:off x="3600" y="1728"/>
                <a:ext cx="384" cy="0"/>
              </a:xfrm>
              <a:prstGeom prst="line">
                <a:avLst/>
              </a:prstGeom>
              <a:ln w="38100" cap="flat" cmpd="sng">
                <a:solidFill>
                  <a:schemeClr val="tx1"/>
                </a:solidFill>
                <a:prstDash val="solid"/>
                <a:headEnd type="none" w="med" len="med"/>
                <a:tailEnd type="none" w="med" len="med"/>
              </a:ln>
            </p:spPr>
          </p:sp>
        </p:grpSp>
        <p:sp>
          <p:nvSpPr>
            <p:cNvPr id="21620" name="椭圆 21619"/>
            <p:cNvSpPr/>
            <p:nvPr/>
          </p:nvSpPr>
          <p:spPr>
            <a:xfrm>
              <a:off x="4320" y="52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621" name="椭圆 21620"/>
            <p:cNvSpPr/>
            <p:nvPr/>
          </p:nvSpPr>
          <p:spPr>
            <a:xfrm>
              <a:off x="4368" y="52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622" name="椭圆 21621"/>
            <p:cNvSpPr/>
            <p:nvPr/>
          </p:nvSpPr>
          <p:spPr>
            <a:xfrm>
              <a:off x="4416" y="52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623" name="椭圆 21622"/>
            <p:cNvSpPr/>
            <p:nvPr/>
          </p:nvSpPr>
          <p:spPr>
            <a:xfrm>
              <a:off x="4464" y="52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624" name="椭圆 21623"/>
            <p:cNvSpPr/>
            <p:nvPr/>
          </p:nvSpPr>
          <p:spPr>
            <a:xfrm>
              <a:off x="4512" y="52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625" name="椭圆 21624"/>
            <p:cNvSpPr/>
            <p:nvPr/>
          </p:nvSpPr>
          <p:spPr>
            <a:xfrm>
              <a:off x="4608" y="52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626" name="椭圆 21625"/>
            <p:cNvSpPr/>
            <p:nvPr/>
          </p:nvSpPr>
          <p:spPr>
            <a:xfrm>
              <a:off x="4560" y="528"/>
              <a:ext cx="48" cy="192"/>
            </a:xfrm>
            <a:prstGeom prst="ellipse">
              <a:avLst/>
            </a:prstGeom>
            <a:noFill/>
            <a:ln w="38100" cap="flat" cmpd="sng">
              <a:solidFill>
                <a:schemeClr val="tx1"/>
              </a:solidFill>
              <a:prstDash val="solid"/>
              <a:headEnd type="none" w="med" len="med"/>
              <a:tailEnd type="none" w="med" len="med"/>
            </a:ln>
          </p:spPr>
          <p:txBody>
            <a:bodyPr/>
            <a:p>
              <a:endParaRPr lang="zh-CN" altLang="en-US" sz="100"/>
            </a:p>
          </p:txBody>
        </p:sp>
        <p:sp>
          <p:nvSpPr>
            <p:cNvPr id="21627" name="矩形 21626"/>
            <p:cNvSpPr/>
            <p:nvPr/>
          </p:nvSpPr>
          <p:spPr>
            <a:xfrm>
              <a:off x="4272" y="624"/>
              <a:ext cx="432" cy="144"/>
            </a:xfrm>
            <a:prstGeom prst="rect">
              <a:avLst/>
            </a:prstGeom>
            <a:solidFill>
              <a:schemeClr val="bg1"/>
            </a:solidFill>
            <a:ln w="9525">
              <a:noFill/>
            </a:ln>
          </p:spPr>
          <p:txBody>
            <a:bodyPr/>
            <a:p>
              <a:endParaRPr lang="zh-CN" altLang="en-US" sz="100"/>
            </a:p>
          </p:txBody>
        </p:sp>
        <p:sp>
          <p:nvSpPr>
            <p:cNvPr id="21628" name="直接连接符 21627"/>
            <p:cNvSpPr/>
            <p:nvPr/>
          </p:nvSpPr>
          <p:spPr>
            <a:xfrm>
              <a:off x="3984" y="624"/>
              <a:ext cx="336" cy="0"/>
            </a:xfrm>
            <a:prstGeom prst="line">
              <a:avLst/>
            </a:prstGeom>
            <a:ln w="38100" cap="flat" cmpd="sng">
              <a:solidFill>
                <a:schemeClr val="tx1"/>
              </a:solidFill>
              <a:prstDash val="solid"/>
              <a:headEnd type="none" w="med" len="med"/>
              <a:tailEnd type="none" w="med" len="med"/>
            </a:ln>
          </p:spPr>
        </p:sp>
        <p:sp>
          <p:nvSpPr>
            <p:cNvPr id="21629" name="直接连接符 21628"/>
            <p:cNvSpPr/>
            <p:nvPr/>
          </p:nvSpPr>
          <p:spPr>
            <a:xfrm>
              <a:off x="4656" y="624"/>
              <a:ext cx="288" cy="0"/>
            </a:xfrm>
            <a:prstGeom prst="line">
              <a:avLst/>
            </a:prstGeom>
            <a:ln w="38100" cap="flat" cmpd="sng">
              <a:solidFill>
                <a:schemeClr val="tx1"/>
              </a:solidFill>
              <a:prstDash val="solid"/>
              <a:headEnd type="none" w="med" len="med"/>
              <a:tailEnd type="none" w="med" len="med"/>
            </a:ln>
          </p:spPr>
        </p:sp>
        <p:sp>
          <p:nvSpPr>
            <p:cNvPr id="21630" name="直接连接符 21629"/>
            <p:cNvSpPr/>
            <p:nvPr/>
          </p:nvSpPr>
          <p:spPr>
            <a:xfrm>
              <a:off x="4320" y="480"/>
              <a:ext cx="336" cy="0"/>
            </a:xfrm>
            <a:prstGeom prst="line">
              <a:avLst/>
            </a:prstGeom>
            <a:ln w="38100" cap="flat" cmpd="sng">
              <a:solidFill>
                <a:schemeClr val="tx1"/>
              </a:solidFill>
              <a:prstDash val="solid"/>
              <a:headEnd type="none" w="med" len="med"/>
              <a:tailEnd type="none" w="med" len="med"/>
            </a:ln>
          </p:spPr>
        </p:sp>
        <p:sp>
          <p:nvSpPr>
            <p:cNvPr id="21631" name="文本框 21630"/>
            <p:cNvSpPr txBox="1"/>
            <p:nvPr/>
          </p:nvSpPr>
          <p:spPr>
            <a:xfrm>
              <a:off x="4080" y="192"/>
              <a:ext cx="1680" cy="341"/>
            </a:xfrm>
            <a:prstGeom prst="rect">
              <a:avLst/>
            </a:prstGeom>
            <a:noFill/>
            <a:ln w="9525">
              <a:noFill/>
            </a:ln>
          </p:spPr>
          <p:txBody>
            <a:bodyPr>
              <a:spAutoFit/>
            </a:bodyPr>
            <a:p>
              <a:pPr>
                <a:spcBef>
                  <a:spcPct val="50000"/>
                </a:spcBef>
              </a:pPr>
              <a:r>
                <a:rPr lang="en-US" altLang="zh-CN" sz="2335" b="1" dirty="0">
                  <a:solidFill>
                    <a:schemeClr val="accent2"/>
                  </a:solidFill>
                  <a:latin typeface="Times New Roman" panose="02020603050405020304" pitchFamily="18" charset="0"/>
                </a:rPr>
                <a:t>     </a:t>
              </a:r>
              <a:r>
                <a:rPr lang="en-US" altLang="zh-CN" sz="2335" b="1" i="1">
                  <a:latin typeface="Times New Roman" panose="02020603050405020304" pitchFamily="18" charset="0"/>
                </a:rPr>
                <a:t>L</a:t>
              </a:r>
              <a:r>
                <a:rPr lang="en-US" altLang="zh-CN" sz="2335" b="1">
                  <a:latin typeface="Times New Roman" panose="02020603050405020304" pitchFamily="18" charset="0"/>
                </a:rPr>
                <a:t>        A</a:t>
              </a:r>
              <a:r>
                <a:rPr lang="en-US" altLang="zh-CN" sz="1335" b="1">
                  <a:latin typeface="Times New Roman" panose="02020603050405020304" pitchFamily="18" charset="0"/>
                </a:rPr>
                <a:t>1</a:t>
              </a:r>
              <a:endParaRPr lang="en-US" altLang="zh-CN" sz="1335" b="1">
                <a:latin typeface="Times New Roman" panose="02020603050405020304" pitchFamily="18" charset="0"/>
              </a:endParaRPr>
            </a:p>
          </p:txBody>
        </p:sp>
        <p:sp>
          <p:nvSpPr>
            <p:cNvPr id="21632" name="文本框 21631"/>
            <p:cNvSpPr txBox="1"/>
            <p:nvPr/>
          </p:nvSpPr>
          <p:spPr>
            <a:xfrm>
              <a:off x="4560" y="768"/>
              <a:ext cx="1056" cy="341"/>
            </a:xfrm>
            <a:prstGeom prst="rect">
              <a:avLst/>
            </a:prstGeom>
            <a:noFill/>
            <a:ln w="9525">
              <a:noFill/>
            </a:ln>
          </p:spPr>
          <p:txBody>
            <a:bodyPr>
              <a:spAutoFit/>
            </a:bodyPr>
            <a:p>
              <a:pPr>
                <a:spcBef>
                  <a:spcPct val="50000"/>
                </a:spcBef>
              </a:pPr>
              <a:r>
                <a:rPr lang="en-US" altLang="zh-CN" sz="2335" b="1" i="1">
                  <a:solidFill>
                    <a:schemeClr val="tx2"/>
                  </a:solidFill>
                  <a:latin typeface="Times New Roman" panose="02020603050405020304" pitchFamily="18" charset="0"/>
                </a:rPr>
                <a:t>R</a:t>
              </a:r>
              <a:r>
                <a:rPr lang="en-US" altLang="zh-CN" sz="2335" b="1">
                  <a:solidFill>
                    <a:schemeClr val="tx2"/>
                  </a:solidFill>
                  <a:latin typeface="Times New Roman" panose="02020603050405020304" pitchFamily="18" charset="0"/>
                </a:rPr>
                <a:t>     A</a:t>
              </a:r>
              <a:r>
                <a:rPr lang="en-US" altLang="zh-CN" sz="1335" b="1">
                  <a:solidFill>
                    <a:schemeClr val="tx2"/>
                  </a:solidFill>
                  <a:latin typeface="Times New Roman" panose="02020603050405020304" pitchFamily="18" charset="0"/>
                </a:rPr>
                <a:t>2</a:t>
              </a:r>
              <a:endParaRPr lang="en-US" altLang="zh-CN" sz="1335" b="1">
                <a:solidFill>
                  <a:schemeClr val="tx2"/>
                </a:solidFill>
                <a:latin typeface="Times New Roman" panose="02020603050405020304" pitchFamily="18" charset="0"/>
              </a:endParaRPr>
            </a:p>
          </p:txBody>
        </p:sp>
      </p:grpSp>
      <p:sp>
        <p:nvSpPr>
          <p:cNvPr id="4" name="虚尾箭头 3">
            <a:hlinkClick r:id="rId2" action="ppaction://hlinksldjump"/>
          </p:cNvPr>
          <p:cNvSpPr/>
          <p:nvPr/>
        </p:nvSpPr>
        <p:spPr>
          <a:xfrm>
            <a:off x="8061960" y="5089525"/>
            <a:ext cx="835025" cy="386715"/>
          </a:xfrm>
          <a:prstGeom prst="strip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38"/>
                                        </p:tgtEl>
                                        <p:attrNameLst>
                                          <p:attrName>style.visibility</p:attrName>
                                        </p:attrNameLst>
                                      </p:cBhvr>
                                      <p:to>
                                        <p:strVal val="visible"/>
                                      </p:to>
                                    </p:set>
                                    <p:anim calcmode="lin" valueType="num">
                                      <p:cBhvr additive="base">
                                        <p:cTn id="7" dur="500" fill="hold"/>
                                        <p:tgtEl>
                                          <p:spTgt spid="21538"/>
                                        </p:tgtEl>
                                        <p:attrNameLst>
                                          <p:attrName>ppt_x</p:attrName>
                                        </p:attrNameLst>
                                      </p:cBhvr>
                                      <p:tavLst>
                                        <p:tav tm="0">
                                          <p:val>
                                            <p:strVal val="0-#ppt_w/2"/>
                                          </p:val>
                                        </p:tav>
                                        <p:tav tm="100000">
                                          <p:val>
                                            <p:strVal val="#ppt_x"/>
                                          </p:val>
                                        </p:tav>
                                      </p:tavLst>
                                    </p:anim>
                                    <p:anim calcmode="lin" valueType="num">
                                      <p:cBhvr additive="base">
                                        <p:cTn id="8" dur="500" fill="hold"/>
                                        <p:tgtEl>
                                          <p:spTgt spid="215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539"/>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8" grpId="0"/>
      <p:bldP spid="215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66040" y="462280"/>
            <a:ext cx="6049645" cy="2676525"/>
          </a:xfrm>
          <a:prstGeom prst="rect">
            <a:avLst/>
          </a:prstGeom>
          <a:noFill/>
          <a:ln w="9525">
            <a:noFill/>
          </a:ln>
        </p:spPr>
        <p:txBody>
          <a:bodyPr wrap="square">
            <a:spAutoFit/>
          </a:bodyPr>
          <a:p>
            <a:r>
              <a:rPr lang="en-US" sz="2800">
                <a:latin typeface="宋体" panose="02010600030101010101" pitchFamily="2" charset="-122"/>
                <a:ea typeface="宋体" panose="02010600030101010101" pitchFamily="2" charset="-122"/>
                <a:cs typeface="Times New Roman" panose="02020603050405020304" pitchFamily="18" charset="0"/>
              </a:rPr>
              <a:t>3.</a:t>
            </a:r>
            <a:r>
              <a:rPr lang="zh-CN" sz="2800">
                <a:ea typeface="宋体" panose="02010600030101010101" pitchFamily="2" charset="-122"/>
              </a:rPr>
              <a:t>如图所示的电路中</a:t>
            </a:r>
            <a:r>
              <a:rPr lang="en-US" sz="2800">
                <a:latin typeface="宋体" panose="02010600030101010101" pitchFamily="2" charset="-122"/>
                <a:ea typeface="宋体" panose="02010600030101010101" pitchFamily="2" charset="-122"/>
                <a:cs typeface="Times New Roman" panose="02020603050405020304" pitchFamily="18" charset="0"/>
              </a:rPr>
              <a:t>,</a:t>
            </a:r>
            <a:r>
              <a:rPr lang="en-US" altLang="zh-CN" sz="2800" b="0">
                <a:sym typeface="+mn-ea"/>
              </a:rPr>
              <a:t>K</a:t>
            </a:r>
            <a:r>
              <a:rPr lang="zh-CN" sz="2800">
                <a:ea typeface="宋体" panose="02010600030101010101" pitchFamily="2" charset="-122"/>
              </a:rPr>
              <a:t>闭合达电流稳定时</a:t>
            </a:r>
            <a:r>
              <a:rPr lang="en-US" sz="2800">
                <a:latin typeface="宋体" panose="02010600030101010101" pitchFamily="2" charset="-122"/>
                <a:ea typeface="宋体" panose="02010600030101010101" pitchFamily="2" charset="-122"/>
                <a:cs typeface="Times New Roman" panose="02020603050405020304" pitchFamily="18" charset="0"/>
              </a:rPr>
              <a:t>,</a:t>
            </a:r>
            <a:r>
              <a:rPr lang="zh-CN" sz="2800">
                <a:ea typeface="宋体" panose="02010600030101010101" pitchFamily="2" charset="-122"/>
              </a:rPr>
              <a:t>流过电感线圈的电流为</a:t>
            </a:r>
            <a:r>
              <a:rPr lang="en-US" sz="2800">
                <a:latin typeface="宋体" panose="02010600030101010101" pitchFamily="2" charset="-122"/>
                <a:ea typeface="宋体" panose="02010600030101010101" pitchFamily="2" charset="-122"/>
                <a:cs typeface="Times New Roman" panose="02020603050405020304" pitchFamily="18" charset="0"/>
              </a:rPr>
              <a:t>2A,</a:t>
            </a:r>
            <a:r>
              <a:rPr lang="zh-CN" sz="2800">
                <a:ea typeface="宋体" panose="02010600030101010101" pitchFamily="2" charset="-122"/>
              </a:rPr>
              <a:t>流过灯泡的电流是</a:t>
            </a:r>
            <a:r>
              <a:rPr lang="en-US" sz="2800">
                <a:latin typeface="宋体" panose="02010600030101010101" pitchFamily="2" charset="-122"/>
                <a:ea typeface="宋体" panose="02010600030101010101" pitchFamily="2" charset="-122"/>
                <a:cs typeface="Times New Roman" panose="02020603050405020304" pitchFamily="18" charset="0"/>
              </a:rPr>
              <a:t>1A,</a:t>
            </a:r>
            <a:r>
              <a:rPr lang="zh-CN" sz="2800">
                <a:ea typeface="宋体" panose="02010600030101010101" pitchFamily="2" charset="-122"/>
              </a:rPr>
              <a:t>将</a:t>
            </a:r>
            <a:r>
              <a:rPr lang="en-US" sz="2800">
                <a:latin typeface="宋体" panose="02010600030101010101" pitchFamily="2" charset="-122"/>
                <a:ea typeface="宋体" panose="02010600030101010101" pitchFamily="2" charset="-122"/>
                <a:cs typeface="Times New Roman" panose="02020603050405020304" pitchFamily="18" charset="0"/>
              </a:rPr>
              <a:t>S</a:t>
            </a:r>
            <a:r>
              <a:rPr lang="zh-CN" sz="2800">
                <a:ea typeface="宋体" panose="02010600030101010101" pitchFamily="2" charset="-122"/>
              </a:rPr>
              <a:t>突然断开</a:t>
            </a:r>
            <a:r>
              <a:rPr lang="en-US" sz="2800">
                <a:latin typeface="宋体" panose="02010600030101010101" pitchFamily="2" charset="-122"/>
                <a:ea typeface="宋体" panose="02010600030101010101" pitchFamily="2" charset="-122"/>
                <a:cs typeface="Times New Roman" panose="02020603050405020304" pitchFamily="18" charset="0"/>
              </a:rPr>
              <a:t>,</a:t>
            </a:r>
            <a:r>
              <a:rPr lang="zh-CN" sz="2800">
                <a:ea typeface="宋体" panose="02010600030101010101" pitchFamily="2" charset="-122"/>
              </a:rPr>
              <a:t>则</a:t>
            </a:r>
            <a:r>
              <a:rPr lang="en-US" altLang="zh-CN" sz="2800" b="0">
                <a:ea typeface="宋体" panose="02010600030101010101" pitchFamily="2" charset="-122"/>
              </a:rPr>
              <a:t>K</a:t>
            </a:r>
            <a:r>
              <a:rPr lang="zh-CN" sz="2800">
                <a:ea typeface="宋体" panose="02010600030101010101" pitchFamily="2" charset="-122"/>
              </a:rPr>
              <a:t>断开前后</a:t>
            </a:r>
            <a:r>
              <a:rPr lang="en-US" sz="2800">
                <a:latin typeface="宋体" panose="02010600030101010101" pitchFamily="2" charset="-122"/>
                <a:ea typeface="宋体" panose="02010600030101010101" pitchFamily="2" charset="-122"/>
                <a:cs typeface="Times New Roman" panose="02020603050405020304" pitchFamily="18" charset="0"/>
              </a:rPr>
              <a:t>,</a:t>
            </a:r>
            <a:r>
              <a:rPr lang="zh-CN" sz="2800">
                <a:ea typeface="宋体" panose="02010600030101010101" pitchFamily="2" charset="-122"/>
              </a:rPr>
              <a:t>能正确反映流过灯泡的电流</a:t>
            </a:r>
            <a:r>
              <a:rPr lang="en-US" sz="2800">
                <a:latin typeface="宋体" panose="02010600030101010101" pitchFamily="2" charset="-122"/>
                <a:ea typeface="宋体" panose="02010600030101010101" pitchFamily="2" charset="-122"/>
                <a:cs typeface="Times New Roman" panose="02020603050405020304" pitchFamily="18" charset="0"/>
              </a:rPr>
              <a:t>I</a:t>
            </a:r>
            <a:r>
              <a:rPr lang="zh-CN" sz="2800">
                <a:ea typeface="宋体" panose="02010600030101010101" pitchFamily="2" charset="-122"/>
              </a:rPr>
              <a:t>随时间</a:t>
            </a:r>
            <a:r>
              <a:rPr lang="en-US" sz="2800">
                <a:latin typeface="宋体" panose="02010600030101010101" pitchFamily="2" charset="-122"/>
                <a:ea typeface="宋体" panose="02010600030101010101" pitchFamily="2" charset="-122"/>
                <a:cs typeface="Times New Roman" panose="02020603050405020304" pitchFamily="18" charset="0"/>
              </a:rPr>
              <a:t>t</a:t>
            </a:r>
            <a:r>
              <a:rPr lang="zh-CN" sz="2800">
                <a:ea typeface="宋体" panose="02010600030101010101" pitchFamily="2" charset="-122"/>
              </a:rPr>
              <a:t>变化关系的图象是图中的（</a:t>
            </a:r>
            <a:r>
              <a:rPr lang="zh-CN" sz="2800">
                <a:ea typeface="宋体" panose="02010600030101010101" pitchFamily="2" charset="-122"/>
                <a:cs typeface="Times New Roman" panose="02020603050405020304" pitchFamily="18" charset="0"/>
              </a:rPr>
              <a:t> ）</a:t>
            </a:r>
            <a:endParaRPr lang="zh-CN" altLang="en-US" sz="2800">
              <a:ea typeface="宋体" panose="02010600030101010101" pitchFamily="2" charset="-122"/>
              <a:cs typeface="Times New Roman" panose="02020603050405020304" pitchFamily="18" charset="0"/>
            </a:endParaRPr>
          </a:p>
        </p:txBody>
      </p:sp>
      <p:pic>
        <p:nvPicPr>
          <p:cNvPr id="4" name="图片 3"/>
          <p:cNvPicPr/>
          <p:nvPr/>
        </p:nvPicPr>
        <p:blipFill>
          <a:blip r:embed="rId1"/>
          <a:stretch>
            <a:fillRect/>
          </a:stretch>
        </p:blipFill>
        <p:spPr>
          <a:xfrm>
            <a:off x="7112000" y="4676140"/>
            <a:ext cx="941070" cy="754380"/>
          </a:xfrm>
          <a:prstGeom prst="rect">
            <a:avLst/>
          </a:prstGeom>
          <a:noFill/>
          <a:ln w="9525">
            <a:noFill/>
          </a:ln>
        </p:spPr>
      </p:pic>
      <p:pic>
        <p:nvPicPr>
          <p:cNvPr id="104" name="图片 103"/>
          <p:cNvPicPr/>
          <p:nvPr/>
        </p:nvPicPr>
        <p:blipFill>
          <a:blip r:embed="rId2"/>
          <a:stretch>
            <a:fillRect/>
          </a:stretch>
        </p:blipFill>
        <p:spPr>
          <a:xfrm>
            <a:off x="4692650" y="4676140"/>
            <a:ext cx="1016000" cy="728345"/>
          </a:xfrm>
          <a:prstGeom prst="rect">
            <a:avLst/>
          </a:prstGeom>
          <a:noFill/>
          <a:ln w="9525">
            <a:noFill/>
          </a:ln>
        </p:spPr>
      </p:pic>
      <p:pic>
        <p:nvPicPr>
          <p:cNvPr id="105" name="图片 104"/>
          <p:cNvPicPr/>
          <p:nvPr/>
        </p:nvPicPr>
        <p:blipFill>
          <a:blip r:embed="rId3"/>
          <a:stretch>
            <a:fillRect/>
          </a:stretch>
        </p:blipFill>
        <p:spPr>
          <a:xfrm>
            <a:off x="2572385" y="4641850"/>
            <a:ext cx="923925" cy="762635"/>
          </a:xfrm>
          <a:prstGeom prst="rect">
            <a:avLst/>
          </a:prstGeom>
          <a:noFill/>
          <a:ln w="9525">
            <a:noFill/>
          </a:ln>
        </p:spPr>
      </p:pic>
      <p:pic>
        <p:nvPicPr>
          <p:cNvPr id="106" name="图片 105"/>
          <p:cNvPicPr/>
          <p:nvPr/>
        </p:nvPicPr>
        <p:blipFill>
          <a:blip r:embed="rId4"/>
          <a:stretch>
            <a:fillRect/>
          </a:stretch>
        </p:blipFill>
        <p:spPr>
          <a:xfrm>
            <a:off x="516255" y="4653915"/>
            <a:ext cx="733425" cy="710565"/>
          </a:xfrm>
          <a:prstGeom prst="rect">
            <a:avLst/>
          </a:prstGeom>
          <a:noFill/>
          <a:ln w="9525">
            <a:noFill/>
          </a:ln>
        </p:spPr>
      </p:pic>
      <p:pic>
        <p:nvPicPr>
          <p:cNvPr id="107" name="图片 106"/>
          <p:cNvPicPr/>
          <p:nvPr/>
        </p:nvPicPr>
        <p:blipFill>
          <a:blip r:embed="rId5"/>
          <a:stretch>
            <a:fillRect/>
          </a:stretch>
        </p:blipFill>
        <p:spPr>
          <a:xfrm>
            <a:off x="6240145" y="609600"/>
            <a:ext cx="2807970" cy="2409825"/>
          </a:xfrm>
          <a:prstGeom prst="rect">
            <a:avLst/>
          </a:prstGeom>
          <a:noFill/>
          <a:ln w="9525">
            <a:noFill/>
          </a:ln>
        </p:spPr>
      </p:pic>
      <p:pic>
        <p:nvPicPr>
          <p:cNvPr id="108" name="图片 107"/>
          <p:cNvPicPr/>
          <p:nvPr/>
        </p:nvPicPr>
        <p:blipFill>
          <a:blip r:embed="rId6"/>
          <a:stretch>
            <a:fillRect/>
          </a:stretch>
        </p:blipFill>
        <p:spPr>
          <a:xfrm>
            <a:off x="6623050" y="3271520"/>
            <a:ext cx="1733550" cy="1332865"/>
          </a:xfrm>
          <a:prstGeom prst="rect">
            <a:avLst/>
          </a:prstGeom>
          <a:noFill/>
          <a:ln w="9525">
            <a:noFill/>
          </a:ln>
        </p:spPr>
      </p:pic>
      <p:pic>
        <p:nvPicPr>
          <p:cNvPr id="109" name="图片 108"/>
          <p:cNvPicPr/>
          <p:nvPr/>
        </p:nvPicPr>
        <p:blipFill>
          <a:blip r:embed="rId7"/>
          <a:stretch>
            <a:fillRect/>
          </a:stretch>
        </p:blipFill>
        <p:spPr>
          <a:xfrm>
            <a:off x="161925" y="3138805"/>
            <a:ext cx="1870075" cy="1503045"/>
          </a:xfrm>
          <a:prstGeom prst="rect">
            <a:avLst/>
          </a:prstGeom>
          <a:noFill/>
          <a:ln w="9525">
            <a:noFill/>
          </a:ln>
        </p:spPr>
      </p:pic>
      <p:pic>
        <p:nvPicPr>
          <p:cNvPr id="110" name="图片 109"/>
          <p:cNvPicPr/>
          <p:nvPr/>
        </p:nvPicPr>
        <p:blipFill>
          <a:blip r:embed="rId8"/>
          <a:stretch>
            <a:fillRect/>
          </a:stretch>
        </p:blipFill>
        <p:spPr>
          <a:xfrm>
            <a:off x="2342515" y="3215640"/>
            <a:ext cx="1724025" cy="1426210"/>
          </a:xfrm>
          <a:prstGeom prst="rect">
            <a:avLst/>
          </a:prstGeom>
          <a:noFill/>
          <a:ln w="9525">
            <a:noFill/>
          </a:ln>
        </p:spPr>
      </p:pic>
      <p:pic>
        <p:nvPicPr>
          <p:cNvPr id="111" name="图片 110"/>
          <p:cNvPicPr/>
          <p:nvPr/>
        </p:nvPicPr>
        <p:blipFill>
          <a:blip r:embed="rId9"/>
          <a:stretch>
            <a:fillRect/>
          </a:stretch>
        </p:blipFill>
        <p:spPr>
          <a:xfrm>
            <a:off x="4377055" y="3177540"/>
            <a:ext cx="1863090" cy="1536700"/>
          </a:xfrm>
          <a:prstGeom prst="rect">
            <a:avLst/>
          </a:prstGeom>
          <a:noFill/>
          <a:ln w="9525">
            <a:noFill/>
          </a:ln>
        </p:spPr>
      </p:pic>
      <p:sp>
        <p:nvSpPr>
          <p:cNvPr id="21538" name="文本框 21537"/>
          <p:cNvSpPr txBox="1"/>
          <p:nvPr/>
        </p:nvSpPr>
        <p:spPr>
          <a:xfrm>
            <a:off x="426537" y="2594187"/>
            <a:ext cx="571373" cy="583565"/>
          </a:xfrm>
          <a:prstGeom prst="rect">
            <a:avLst/>
          </a:prstGeom>
          <a:noFill/>
          <a:ln w="9525">
            <a:noFill/>
          </a:ln>
        </p:spPr>
        <p:txBody>
          <a:bodyPr>
            <a:spAutoFit/>
          </a:bodyPr>
          <a:p>
            <a:pPr>
              <a:spcBef>
                <a:spcPct val="50000"/>
              </a:spcBef>
            </a:pPr>
            <a:r>
              <a:rPr lang="en-US" altLang="zh-CN" sz="3200" b="1">
                <a:solidFill>
                  <a:srgbClr val="FF3300"/>
                </a:solidFill>
                <a:latin typeface="Times New Roman" panose="02020603050405020304" pitchFamily="18" charset="0"/>
              </a:rPr>
              <a:t>D</a:t>
            </a:r>
            <a:endParaRPr lang="en-US" altLang="zh-CN" sz="3200" b="1">
              <a:solidFill>
                <a:srgbClr val="FF3300"/>
              </a:solidFill>
              <a:latin typeface="Times New Roman" panose="02020603050405020304" pitchFamily="18" charset="0"/>
            </a:endParaRPr>
          </a:p>
        </p:txBody>
      </p:sp>
      <p:sp>
        <p:nvSpPr>
          <p:cNvPr id="3" name="虚尾箭头 2">
            <a:hlinkClick r:id="rId10" action="ppaction://hlinksldjump"/>
          </p:cNvPr>
          <p:cNvSpPr/>
          <p:nvPr/>
        </p:nvSpPr>
        <p:spPr>
          <a:xfrm>
            <a:off x="8061960" y="5089525"/>
            <a:ext cx="835025" cy="386715"/>
          </a:xfrm>
          <a:prstGeom prst="strip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4377055" y="3726815"/>
            <a:ext cx="144145" cy="144145"/>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a:xfrm>
            <a:off x="6623050" y="3726815"/>
            <a:ext cx="144145" cy="144145"/>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2317750" y="3669030"/>
            <a:ext cx="144145" cy="144145"/>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矩形 7"/>
          <p:cNvSpPr/>
          <p:nvPr/>
        </p:nvSpPr>
        <p:spPr>
          <a:xfrm>
            <a:off x="149860" y="3669665"/>
            <a:ext cx="144145" cy="144145"/>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38"/>
                                        </p:tgtEl>
                                        <p:attrNameLst>
                                          <p:attrName>style.visibility</p:attrName>
                                        </p:attrNameLst>
                                      </p:cBhvr>
                                      <p:to>
                                        <p:strVal val="visible"/>
                                      </p:to>
                                    </p:set>
                                    <p:anim calcmode="lin" valueType="num">
                                      <p:cBhvr additive="base">
                                        <p:cTn id="7" dur="500" fill="hold"/>
                                        <p:tgtEl>
                                          <p:spTgt spid="21538"/>
                                        </p:tgtEl>
                                        <p:attrNameLst>
                                          <p:attrName>ppt_x</p:attrName>
                                        </p:attrNameLst>
                                      </p:cBhvr>
                                      <p:tavLst>
                                        <p:tav tm="0">
                                          <p:val>
                                            <p:strVal val="0-#ppt_w/2"/>
                                          </p:val>
                                        </p:tav>
                                        <p:tav tm="100000">
                                          <p:val>
                                            <p:strVal val="#ppt_x"/>
                                          </p:val>
                                        </p:tav>
                                      </p:tavLst>
                                    </p:anim>
                                    <p:anim calcmode="lin" valueType="num">
                                      <p:cBhvr additive="base">
                                        <p:cTn id="8" dur="500" fill="hold"/>
                                        <p:tgtEl>
                                          <p:spTgt spid="215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3" name="Group 2"/>
          <p:cNvGrpSpPr/>
          <p:nvPr/>
        </p:nvGrpSpPr>
        <p:grpSpPr>
          <a:xfrm>
            <a:off x="196850" y="1276350"/>
            <a:ext cx="5292090" cy="3468370"/>
            <a:chOff x="0" y="0"/>
            <a:chExt cx="4604" cy="2790"/>
          </a:xfrm>
        </p:grpSpPr>
        <p:grpSp>
          <p:nvGrpSpPr>
            <p:cNvPr id="8194" name="Group 3"/>
            <p:cNvGrpSpPr/>
            <p:nvPr/>
          </p:nvGrpSpPr>
          <p:grpSpPr>
            <a:xfrm>
              <a:off x="758" y="0"/>
              <a:ext cx="2856" cy="794"/>
              <a:chOff x="0" y="0"/>
              <a:chExt cx="1838" cy="523"/>
            </a:xfrm>
          </p:grpSpPr>
          <p:grpSp>
            <p:nvGrpSpPr>
              <p:cNvPr id="8195" name="Group 4"/>
              <p:cNvGrpSpPr/>
              <p:nvPr/>
            </p:nvGrpSpPr>
            <p:grpSpPr>
              <a:xfrm>
                <a:off x="0" y="114"/>
                <a:ext cx="317" cy="409"/>
                <a:chOff x="0" y="0"/>
                <a:chExt cx="317" cy="409"/>
              </a:xfrm>
            </p:grpSpPr>
            <p:sp>
              <p:nvSpPr>
                <p:cNvPr id="8196" name="Line 5"/>
                <p:cNvSpPr/>
                <p:nvPr/>
              </p:nvSpPr>
              <p:spPr>
                <a:xfrm>
                  <a:off x="136" y="91"/>
                  <a:ext cx="0" cy="204"/>
                </a:xfrm>
                <a:prstGeom prst="line">
                  <a:avLst/>
                </a:prstGeom>
                <a:ln w="38100" cap="flat" cmpd="sng">
                  <a:solidFill>
                    <a:schemeClr val="tx1"/>
                  </a:solidFill>
                  <a:prstDash val="solid"/>
                  <a:round/>
                  <a:headEnd type="none" w="med" len="med"/>
                  <a:tailEnd type="none" w="med" len="med"/>
                </a:ln>
              </p:spPr>
            </p:sp>
            <p:grpSp>
              <p:nvGrpSpPr>
                <p:cNvPr id="8197" name="Group 6"/>
                <p:cNvGrpSpPr/>
                <p:nvPr/>
              </p:nvGrpSpPr>
              <p:grpSpPr>
                <a:xfrm>
                  <a:off x="0" y="0"/>
                  <a:ext cx="317" cy="409"/>
                  <a:chOff x="0" y="0"/>
                  <a:chExt cx="317" cy="409"/>
                </a:xfrm>
              </p:grpSpPr>
              <p:sp>
                <p:nvSpPr>
                  <p:cNvPr id="8198" name="Oval 7"/>
                  <p:cNvSpPr/>
                  <p:nvPr/>
                </p:nvSpPr>
                <p:spPr>
                  <a:xfrm>
                    <a:off x="90"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199" name="Freeform 8"/>
                  <p:cNvSpPr/>
                  <p:nvPr/>
                </p:nvSpPr>
                <p:spPr>
                  <a:xfrm>
                    <a:off x="0" y="295"/>
                    <a:ext cx="136" cy="114"/>
                  </a:xfrm>
                  <a:custGeom>
                    <a:avLst/>
                    <a:gdLst/>
                    <a:ahLst/>
                    <a:cxnLst>
                      <a:cxn ang="0">
                        <a:pos x="136" y="0"/>
                      </a:cxn>
                      <a:cxn ang="0">
                        <a:pos x="90" y="23"/>
                      </a:cxn>
                      <a:cxn ang="0">
                        <a:pos x="68"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0" name="Freeform 9"/>
                  <p:cNvSpPr/>
                  <p:nvPr/>
                </p:nvSpPr>
                <p:spPr>
                  <a:xfrm>
                    <a:off x="136" y="295"/>
                    <a:ext cx="90" cy="114"/>
                  </a:xfrm>
                  <a:custGeom>
                    <a:avLst/>
                    <a:gdLst/>
                    <a:ahLst/>
                    <a:cxnLst>
                      <a:cxn ang="0">
                        <a:pos x="0" y="0"/>
                      </a:cxn>
                      <a:cxn ang="0">
                        <a:pos x="45" y="68"/>
                      </a:cxn>
                      <a:cxn ang="0">
                        <a:pos x="90"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1" name="Freeform 10"/>
                  <p:cNvSpPr/>
                  <p:nvPr/>
                </p:nvSpPr>
                <p:spPr>
                  <a:xfrm>
                    <a:off x="0" y="182"/>
                    <a:ext cx="136" cy="113"/>
                  </a:xfrm>
                  <a:custGeom>
                    <a:avLst/>
                    <a:gdLst/>
                    <a:ahLst/>
                    <a:cxnLst>
                      <a:cxn ang="0">
                        <a:pos x="136" y="0"/>
                      </a:cxn>
                      <a:cxn ang="0">
                        <a:pos x="68" y="22"/>
                      </a:cxn>
                      <a:cxn ang="0">
                        <a:pos x="45" y="90"/>
                      </a:cxn>
                      <a:cxn ang="0">
                        <a:pos x="0" y="113"/>
                      </a:cxn>
                    </a:cxnLst>
                    <a:pathLst>
                      <a:path w="136" h="113">
                        <a:moveTo>
                          <a:pt x="136" y="0"/>
                        </a:moveTo>
                        <a:cubicBezTo>
                          <a:pt x="109" y="3"/>
                          <a:pt x="83" y="7"/>
                          <a:pt x="68" y="22"/>
                        </a:cubicBezTo>
                        <a:cubicBezTo>
                          <a:pt x="53" y="37"/>
                          <a:pt x="56" y="75"/>
                          <a:pt x="45" y="90"/>
                        </a:cubicBezTo>
                        <a:cubicBezTo>
                          <a:pt x="34" y="105"/>
                          <a:pt x="17" y="109"/>
                          <a:pt x="0" y="113"/>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2" name="Freeform 11"/>
                  <p:cNvSpPr/>
                  <p:nvPr/>
                </p:nvSpPr>
                <p:spPr>
                  <a:xfrm>
                    <a:off x="136" y="148"/>
                    <a:ext cx="181" cy="102"/>
                  </a:xfrm>
                  <a:custGeom>
                    <a:avLst/>
                    <a:gdLst/>
                    <a:ahLst/>
                    <a:cxnLst>
                      <a:cxn ang="0">
                        <a:pos x="0" y="11"/>
                      </a:cxn>
                      <a:cxn ang="0">
                        <a:pos x="45" y="11"/>
                      </a:cxn>
                      <a:cxn ang="0">
                        <a:pos x="113" y="79"/>
                      </a:cxn>
                      <a:cxn ang="0">
                        <a:pos x="181" y="10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03" name="Group 12"/>
              <p:cNvGrpSpPr/>
              <p:nvPr/>
            </p:nvGrpSpPr>
            <p:grpSpPr>
              <a:xfrm>
                <a:off x="295" y="91"/>
                <a:ext cx="318" cy="409"/>
                <a:chOff x="0" y="0"/>
                <a:chExt cx="318" cy="409"/>
              </a:xfrm>
            </p:grpSpPr>
            <p:sp>
              <p:nvSpPr>
                <p:cNvPr id="8204" name="Line 13"/>
                <p:cNvSpPr/>
                <p:nvPr/>
              </p:nvSpPr>
              <p:spPr>
                <a:xfrm>
                  <a:off x="159" y="91"/>
                  <a:ext cx="0" cy="204"/>
                </a:xfrm>
                <a:prstGeom prst="line">
                  <a:avLst/>
                </a:prstGeom>
                <a:ln w="38100" cap="flat" cmpd="sng">
                  <a:solidFill>
                    <a:schemeClr val="tx1"/>
                  </a:solidFill>
                  <a:prstDash val="solid"/>
                  <a:round/>
                  <a:headEnd type="none" w="med" len="med"/>
                  <a:tailEnd type="none" w="med" len="med"/>
                </a:ln>
              </p:spPr>
            </p:sp>
            <p:grpSp>
              <p:nvGrpSpPr>
                <p:cNvPr id="8205" name="Group 14"/>
                <p:cNvGrpSpPr/>
                <p:nvPr/>
              </p:nvGrpSpPr>
              <p:grpSpPr>
                <a:xfrm>
                  <a:off x="0" y="0"/>
                  <a:ext cx="318" cy="409"/>
                  <a:chOff x="0" y="0"/>
                  <a:chExt cx="318" cy="409"/>
                </a:xfrm>
              </p:grpSpPr>
              <p:sp>
                <p:nvSpPr>
                  <p:cNvPr id="8206" name="Oval 15"/>
                  <p:cNvSpPr/>
                  <p:nvPr/>
                </p:nvSpPr>
                <p:spPr>
                  <a:xfrm>
                    <a:off x="113"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07" name="Freeform 16"/>
                  <p:cNvSpPr/>
                  <p:nvPr/>
                </p:nvSpPr>
                <p:spPr>
                  <a:xfrm>
                    <a:off x="68"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8" name="Freeform 17"/>
                  <p:cNvSpPr/>
                  <p:nvPr/>
                </p:nvSpPr>
                <p:spPr>
                  <a:xfrm>
                    <a:off x="159"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09" name="Freeform 18"/>
                  <p:cNvSpPr/>
                  <p:nvPr/>
                </p:nvSpPr>
                <p:spPr>
                  <a:xfrm>
                    <a:off x="159"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10" name="Freeform 19"/>
                  <p:cNvSpPr/>
                  <p:nvPr/>
                </p:nvSpPr>
                <p:spPr>
                  <a:xfrm>
                    <a:off x="0" y="159"/>
                    <a:ext cx="159" cy="136"/>
                  </a:xfrm>
                  <a:custGeom>
                    <a:avLst/>
                    <a:gdLst/>
                    <a:ahLst/>
                    <a:cxnLst>
                      <a:cxn ang="0">
                        <a:pos x="159" y="0"/>
                      </a:cxn>
                      <a:cxn ang="0">
                        <a:pos x="91" y="23"/>
                      </a:cxn>
                      <a:cxn ang="0">
                        <a:pos x="68" y="91"/>
                      </a:cxn>
                      <a:cxn ang="0">
                        <a:pos x="0" y="136"/>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11" name="Group 20"/>
              <p:cNvGrpSpPr/>
              <p:nvPr/>
            </p:nvGrpSpPr>
            <p:grpSpPr>
              <a:xfrm>
                <a:off x="590" y="46"/>
                <a:ext cx="318" cy="409"/>
                <a:chOff x="0" y="0"/>
                <a:chExt cx="318" cy="409"/>
              </a:xfrm>
            </p:grpSpPr>
            <p:sp>
              <p:nvSpPr>
                <p:cNvPr id="8212" name="Line 21"/>
                <p:cNvSpPr/>
                <p:nvPr/>
              </p:nvSpPr>
              <p:spPr>
                <a:xfrm>
                  <a:off x="159" y="91"/>
                  <a:ext cx="0" cy="204"/>
                </a:xfrm>
                <a:prstGeom prst="line">
                  <a:avLst/>
                </a:prstGeom>
                <a:ln w="38100" cap="flat" cmpd="sng">
                  <a:solidFill>
                    <a:schemeClr val="tx1"/>
                  </a:solidFill>
                  <a:prstDash val="solid"/>
                  <a:round/>
                  <a:headEnd type="none" w="med" len="med"/>
                  <a:tailEnd type="none" w="med" len="med"/>
                </a:ln>
              </p:spPr>
            </p:sp>
            <p:grpSp>
              <p:nvGrpSpPr>
                <p:cNvPr id="8213" name="Group 22"/>
                <p:cNvGrpSpPr/>
                <p:nvPr/>
              </p:nvGrpSpPr>
              <p:grpSpPr>
                <a:xfrm>
                  <a:off x="0" y="0"/>
                  <a:ext cx="318" cy="409"/>
                  <a:chOff x="0" y="0"/>
                  <a:chExt cx="318" cy="409"/>
                </a:xfrm>
              </p:grpSpPr>
              <p:sp>
                <p:nvSpPr>
                  <p:cNvPr id="8214" name="Oval 23"/>
                  <p:cNvSpPr/>
                  <p:nvPr/>
                </p:nvSpPr>
                <p:spPr>
                  <a:xfrm>
                    <a:off x="113"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15" name="Freeform 24"/>
                  <p:cNvSpPr/>
                  <p:nvPr/>
                </p:nvSpPr>
                <p:spPr>
                  <a:xfrm>
                    <a:off x="68"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16" name="Freeform 25"/>
                  <p:cNvSpPr/>
                  <p:nvPr/>
                </p:nvSpPr>
                <p:spPr>
                  <a:xfrm>
                    <a:off x="159"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17" name="Freeform 26"/>
                  <p:cNvSpPr/>
                  <p:nvPr/>
                </p:nvSpPr>
                <p:spPr>
                  <a:xfrm>
                    <a:off x="159"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18" name="Freeform 27"/>
                  <p:cNvSpPr/>
                  <p:nvPr/>
                </p:nvSpPr>
                <p:spPr>
                  <a:xfrm>
                    <a:off x="0" y="159"/>
                    <a:ext cx="159" cy="136"/>
                  </a:xfrm>
                  <a:custGeom>
                    <a:avLst/>
                    <a:gdLst/>
                    <a:ahLst/>
                    <a:cxnLst>
                      <a:cxn ang="0">
                        <a:pos x="159" y="0"/>
                      </a:cxn>
                      <a:cxn ang="0">
                        <a:pos x="91" y="23"/>
                      </a:cxn>
                      <a:cxn ang="0">
                        <a:pos x="68" y="91"/>
                      </a:cxn>
                      <a:cxn ang="0">
                        <a:pos x="0" y="136"/>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19" name="Group 28"/>
              <p:cNvGrpSpPr/>
              <p:nvPr/>
            </p:nvGrpSpPr>
            <p:grpSpPr>
              <a:xfrm>
                <a:off x="885" y="23"/>
                <a:ext cx="318" cy="409"/>
                <a:chOff x="0" y="0"/>
                <a:chExt cx="318" cy="409"/>
              </a:xfrm>
            </p:grpSpPr>
            <p:sp>
              <p:nvSpPr>
                <p:cNvPr id="8220" name="Line 29"/>
                <p:cNvSpPr/>
                <p:nvPr/>
              </p:nvSpPr>
              <p:spPr>
                <a:xfrm>
                  <a:off x="159" y="91"/>
                  <a:ext cx="0" cy="204"/>
                </a:xfrm>
                <a:prstGeom prst="line">
                  <a:avLst/>
                </a:prstGeom>
                <a:ln w="38100" cap="flat" cmpd="sng">
                  <a:solidFill>
                    <a:schemeClr val="tx1"/>
                  </a:solidFill>
                  <a:prstDash val="solid"/>
                  <a:round/>
                  <a:headEnd type="none" w="med" len="med"/>
                  <a:tailEnd type="none" w="med" len="med"/>
                </a:ln>
              </p:spPr>
            </p:sp>
            <p:grpSp>
              <p:nvGrpSpPr>
                <p:cNvPr id="8221" name="Group 30"/>
                <p:cNvGrpSpPr/>
                <p:nvPr/>
              </p:nvGrpSpPr>
              <p:grpSpPr>
                <a:xfrm>
                  <a:off x="0" y="0"/>
                  <a:ext cx="318" cy="409"/>
                  <a:chOff x="0" y="0"/>
                  <a:chExt cx="318" cy="409"/>
                </a:xfrm>
              </p:grpSpPr>
              <p:sp>
                <p:nvSpPr>
                  <p:cNvPr id="8222" name="Oval 31"/>
                  <p:cNvSpPr/>
                  <p:nvPr/>
                </p:nvSpPr>
                <p:spPr>
                  <a:xfrm>
                    <a:off x="113"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23" name="Freeform 32"/>
                  <p:cNvSpPr/>
                  <p:nvPr/>
                </p:nvSpPr>
                <p:spPr>
                  <a:xfrm>
                    <a:off x="68"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24" name="Freeform 33"/>
                  <p:cNvSpPr/>
                  <p:nvPr/>
                </p:nvSpPr>
                <p:spPr>
                  <a:xfrm>
                    <a:off x="159"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25" name="Freeform 34"/>
                  <p:cNvSpPr/>
                  <p:nvPr/>
                </p:nvSpPr>
                <p:spPr>
                  <a:xfrm>
                    <a:off x="159"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26" name="Freeform 35"/>
                  <p:cNvSpPr/>
                  <p:nvPr/>
                </p:nvSpPr>
                <p:spPr>
                  <a:xfrm>
                    <a:off x="0" y="159"/>
                    <a:ext cx="159" cy="136"/>
                  </a:xfrm>
                  <a:custGeom>
                    <a:avLst/>
                    <a:gdLst/>
                    <a:ahLst/>
                    <a:cxnLst>
                      <a:cxn ang="0">
                        <a:pos x="159" y="0"/>
                      </a:cxn>
                      <a:cxn ang="0">
                        <a:pos x="91" y="23"/>
                      </a:cxn>
                      <a:cxn ang="0">
                        <a:pos x="68" y="91"/>
                      </a:cxn>
                      <a:cxn ang="0">
                        <a:pos x="0" y="136"/>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27" name="Group 36"/>
              <p:cNvGrpSpPr/>
              <p:nvPr/>
            </p:nvGrpSpPr>
            <p:grpSpPr>
              <a:xfrm>
                <a:off x="1179" y="0"/>
                <a:ext cx="318" cy="409"/>
                <a:chOff x="0" y="0"/>
                <a:chExt cx="318" cy="409"/>
              </a:xfrm>
            </p:grpSpPr>
            <p:sp>
              <p:nvSpPr>
                <p:cNvPr id="8228" name="Line 37"/>
                <p:cNvSpPr/>
                <p:nvPr/>
              </p:nvSpPr>
              <p:spPr>
                <a:xfrm>
                  <a:off x="159" y="91"/>
                  <a:ext cx="0" cy="204"/>
                </a:xfrm>
                <a:prstGeom prst="line">
                  <a:avLst/>
                </a:prstGeom>
                <a:ln w="38100" cap="flat" cmpd="sng">
                  <a:solidFill>
                    <a:schemeClr val="tx1"/>
                  </a:solidFill>
                  <a:prstDash val="solid"/>
                  <a:round/>
                  <a:headEnd type="none" w="med" len="med"/>
                  <a:tailEnd type="none" w="med" len="med"/>
                </a:ln>
              </p:spPr>
            </p:sp>
            <p:grpSp>
              <p:nvGrpSpPr>
                <p:cNvPr id="8229" name="Group 38"/>
                <p:cNvGrpSpPr/>
                <p:nvPr/>
              </p:nvGrpSpPr>
              <p:grpSpPr>
                <a:xfrm>
                  <a:off x="0" y="0"/>
                  <a:ext cx="318" cy="409"/>
                  <a:chOff x="0" y="0"/>
                  <a:chExt cx="318" cy="409"/>
                </a:xfrm>
              </p:grpSpPr>
              <p:sp>
                <p:nvSpPr>
                  <p:cNvPr id="8230" name="Oval 39"/>
                  <p:cNvSpPr/>
                  <p:nvPr/>
                </p:nvSpPr>
                <p:spPr>
                  <a:xfrm>
                    <a:off x="113"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31" name="Freeform 40"/>
                  <p:cNvSpPr/>
                  <p:nvPr/>
                </p:nvSpPr>
                <p:spPr>
                  <a:xfrm>
                    <a:off x="68"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32" name="Freeform 41"/>
                  <p:cNvSpPr/>
                  <p:nvPr/>
                </p:nvSpPr>
                <p:spPr>
                  <a:xfrm>
                    <a:off x="159"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33" name="Freeform 42"/>
                  <p:cNvSpPr/>
                  <p:nvPr/>
                </p:nvSpPr>
                <p:spPr>
                  <a:xfrm>
                    <a:off x="159"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34" name="Freeform 43"/>
                  <p:cNvSpPr/>
                  <p:nvPr/>
                </p:nvSpPr>
                <p:spPr>
                  <a:xfrm>
                    <a:off x="0" y="159"/>
                    <a:ext cx="159" cy="136"/>
                  </a:xfrm>
                  <a:custGeom>
                    <a:avLst/>
                    <a:gdLst/>
                    <a:ahLst/>
                    <a:cxnLst>
                      <a:cxn ang="0">
                        <a:pos x="159" y="0"/>
                      </a:cxn>
                      <a:cxn ang="0">
                        <a:pos x="91" y="23"/>
                      </a:cxn>
                      <a:cxn ang="0">
                        <a:pos x="68" y="91"/>
                      </a:cxn>
                      <a:cxn ang="0">
                        <a:pos x="0" y="136"/>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nvGrpSpPr>
              <p:cNvPr id="8235" name="Group 44"/>
              <p:cNvGrpSpPr/>
              <p:nvPr/>
            </p:nvGrpSpPr>
            <p:grpSpPr>
              <a:xfrm>
                <a:off x="1452" y="23"/>
                <a:ext cx="386" cy="409"/>
                <a:chOff x="0" y="0"/>
                <a:chExt cx="386" cy="409"/>
              </a:xfrm>
            </p:grpSpPr>
            <p:sp>
              <p:nvSpPr>
                <p:cNvPr id="8236" name="Line 45"/>
                <p:cNvSpPr/>
                <p:nvPr/>
              </p:nvSpPr>
              <p:spPr>
                <a:xfrm>
                  <a:off x="227" y="91"/>
                  <a:ext cx="0" cy="204"/>
                </a:xfrm>
                <a:prstGeom prst="line">
                  <a:avLst/>
                </a:prstGeom>
                <a:ln w="38100" cap="flat" cmpd="sng">
                  <a:solidFill>
                    <a:schemeClr val="tx1"/>
                  </a:solidFill>
                  <a:prstDash val="solid"/>
                  <a:round/>
                  <a:headEnd type="none" w="med" len="med"/>
                  <a:tailEnd type="none" w="med" len="med"/>
                </a:ln>
              </p:spPr>
            </p:sp>
            <p:grpSp>
              <p:nvGrpSpPr>
                <p:cNvPr id="8237" name="Group 46"/>
                <p:cNvGrpSpPr/>
                <p:nvPr/>
              </p:nvGrpSpPr>
              <p:grpSpPr>
                <a:xfrm>
                  <a:off x="0" y="0"/>
                  <a:ext cx="386" cy="409"/>
                  <a:chOff x="0" y="0"/>
                  <a:chExt cx="386" cy="409"/>
                </a:xfrm>
              </p:grpSpPr>
              <p:sp>
                <p:nvSpPr>
                  <p:cNvPr id="8238" name="Oval 47"/>
                  <p:cNvSpPr/>
                  <p:nvPr/>
                </p:nvSpPr>
                <p:spPr>
                  <a:xfrm>
                    <a:off x="181" y="0"/>
                    <a:ext cx="91" cy="91"/>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39" name="Freeform 48"/>
                  <p:cNvSpPr/>
                  <p:nvPr/>
                </p:nvSpPr>
                <p:spPr>
                  <a:xfrm>
                    <a:off x="136" y="295"/>
                    <a:ext cx="91" cy="114"/>
                  </a:xfrm>
                  <a:custGeom>
                    <a:avLst/>
                    <a:gdLst/>
                    <a:ahLst/>
                    <a:cxnLst>
                      <a:cxn ang="0">
                        <a:pos x="41" y="0"/>
                      </a:cxn>
                      <a:cxn ang="0">
                        <a:pos x="27" y="23"/>
                      </a:cxn>
                      <a:cxn ang="0">
                        <a:pos x="21" y="91"/>
                      </a:cxn>
                      <a:cxn ang="0">
                        <a:pos x="0" y="114"/>
                      </a:cxn>
                    </a:cxnLst>
                    <a:pathLst>
                      <a:path w="136" h="114">
                        <a:moveTo>
                          <a:pt x="136" y="0"/>
                        </a:moveTo>
                        <a:cubicBezTo>
                          <a:pt x="118" y="4"/>
                          <a:pt x="101" y="8"/>
                          <a:pt x="90" y="23"/>
                        </a:cubicBezTo>
                        <a:cubicBezTo>
                          <a:pt x="79" y="38"/>
                          <a:pt x="83" y="76"/>
                          <a:pt x="68" y="91"/>
                        </a:cubicBezTo>
                        <a:cubicBezTo>
                          <a:pt x="53" y="106"/>
                          <a:pt x="11" y="110"/>
                          <a:pt x="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40" name="Freeform 49"/>
                  <p:cNvSpPr/>
                  <p:nvPr/>
                </p:nvSpPr>
                <p:spPr>
                  <a:xfrm>
                    <a:off x="227" y="295"/>
                    <a:ext cx="68" cy="114"/>
                  </a:xfrm>
                  <a:custGeom>
                    <a:avLst/>
                    <a:gdLst/>
                    <a:ahLst/>
                    <a:cxnLst>
                      <a:cxn ang="0">
                        <a:pos x="0" y="0"/>
                      </a:cxn>
                      <a:cxn ang="0">
                        <a:pos x="20" y="68"/>
                      </a:cxn>
                      <a:cxn ang="0">
                        <a:pos x="39" y="114"/>
                      </a:cxn>
                    </a:cxnLst>
                    <a:pathLst>
                      <a:path w="90" h="114">
                        <a:moveTo>
                          <a:pt x="0" y="0"/>
                        </a:moveTo>
                        <a:cubicBezTo>
                          <a:pt x="15" y="24"/>
                          <a:pt x="30" y="49"/>
                          <a:pt x="45" y="68"/>
                        </a:cubicBezTo>
                        <a:cubicBezTo>
                          <a:pt x="60" y="87"/>
                          <a:pt x="83" y="106"/>
                          <a:pt x="90" y="114"/>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41" name="Freeform 50"/>
                  <p:cNvSpPr/>
                  <p:nvPr/>
                </p:nvSpPr>
                <p:spPr>
                  <a:xfrm>
                    <a:off x="227" y="136"/>
                    <a:ext cx="159" cy="114"/>
                  </a:xfrm>
                  <a:custGeom>
                    <a:avLst/>
                    <a:gdLst/>
                    <a:ahLst/>
                    <a:cxnLst>
                      <a:cxn ang="0">
                        <a:pos x="0" y="15"/>
                      </a:cxn>
                      <a:cxn ang="0">
                        <a:pos x="31" y="15"/>
                      </a:cxn>
                      <a:cxn ang="0">
                        <a:pos x="76" y="110"/>
                      </a:cxn>
                      <a:cxn ang="0">
                        <a:pos x="123" y="142"/>
                      </a:cxn>
                    </a:cxnLst>
                    <a:pathLst>
                      <a:path w="181" h="102">
                        <a:moveTo>
                          <a:pt x="0" y="11"/>
                        </a:moveTo>
                        <a:cubicBezTo>
                          <a:pt x="13" y="5"/>
                          <a:pt x="26" y="0"/>
                          <a:pt x="45" y="11"/>
                        </a:cubicBezTo>
                        <a:cubicBezTo>
                          <a:pt x="64" y="22"/>
                          <a:pt x="90" y="64"/>
                          <a:pt x="113" y="79"/>
                        </a:cubicBezTo>
                        <a:cubicBezTo>
                          <a:pt x="136" y="94"/>
                          <a:pt x="158" y="98"/>
                          <a:pt x="181" y="102"/>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42" name="Freeform 51"/>
                  <p:cNvSpPr/>
                  <p:nvPr/>
                </p:nvSpPr>
                <p:spPr>
                  <a:xfrm>
                    <a:off x="0" y="159"/>
                    <a:ext cx="227" cy="68"/>
                  </a:xfrm>
                  <a:custGeom>
                    <a:avLst/>
                    <a:gdLst/>
                    <a:ahLst/>
                    <a:cxnLst>
                      <a:cxn ang="0">
                        <a:pos x="463" y="0"/>
                      </a:cxn>
                      <a:cxn ang="0">
                        <a:pos x="266" y="3"/>
                      </a:cxn>
                      <a:cxn ang="0">
                        <a:pos x="197" y="12"/>
                      </a:cxn>
                      <a:cxn ang="0">
                        <a:pos x="0" y="17"/>
                      </a:cxn>
                    </a:cxnLst>
                    <a:pathLst>
                      <a:path w="159" h="136">
                        <a:moveTo>
                          <a:pt x="159" y="0"/>
                        </a:moveTo>
                        <a:cubicBezTo>
                          <a:pt x="132" y="4"/>
                          <a:pt x="106" y="8"/>
                          <a:pt x="91" y="23"/>
                        </a:cubicBezTo>
                        <a:cubicBezTo>
                          <a:pt x="76" y="38"/>
                          <a:pt x="83" y="72"/>
                          <a:pt x="68" y="91"/>
                        </a:cubicBezTo>
                        <a:cubicBezTo>
                          <a:pt x="53" y="110"/>
                          <a:pt x="11" y="128"/>
                          <a:pt x="0" y="136"/>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grpSp>
        </p:grpSp>
        <p:sp>
          <p:nvSpPr>
            <p:cNvPr id="8243" name="Line 52"/>
            <p:cNvSpPr/>
            <p:nvPr/>
          </p:nvSpPr>
          <p:spPr>
            <a:xfrm>
              <a:off x="1287" y="2515"/>
              <a:ext cx="0" cy="275"/>
            </a:xfrm>
            <a:prstGeom prst="line">
              <a:avLst/>
            </a:prstGeom>
            <a:ln w="38100" cap="flat" cmpd="sng">
              <a:solidFill>
                <a:schemeClr val="tx1"/>
              </a:solidFill>
              <a:prstDash val="solid"/>
              <a:round/>
              <a:headEnd type="none" w="med" len="med"/>
              <a:tailEnd type="none" w="med" len="med"/>
            </a:ln>
          </p:spPr>
        </p:sp>
        <p:sp>
          <p:nvSpPr>
            <p:cNvPr id="8244" name="Line 53"/>
            <p:cNvSpPr/>
            <p:nvPr/>
          </p:nvSpPr>
          <p:spPr>
            <a:xfrm>
              <a:off x="1392" y="2583"/>
              <a:ext cx="0" cy="174"/>
            </a:xfrm>
            <a:prstGeom prst="line">
              <a:avLst/>
            </a:prstGeom>
            <a:ln w="38100" cap="flat" cmpd="sng">
              <a:solidFill>
                <a:schemeClr val="tx1"/>
              </a:solidFill>
              <a:prstDash val="solid"/>
              <a:round/>
              <a:headEnd type="none" w="med" len="med"/>
              <a:tailEnd type="none" w="med" len="med"/>
            </a:ln>
          </p:spPr>
        </p:sp>
        <p:sp>
          <p:nvSpPr>
            <p:cNvPr id="8245" name="Line 54"/>
            <p:cNvSpPr/>
            <p:nvPr/>
          </p:nvSpPr>
          <p:spPr>
            <a:xfrm>
              <a:off x="1392" y="2687"/>
              <a:ext cx="564" cy="0"/>
            </a:xfrm>
            <a:prstGeom prst="line">
              <a:avLst/>
            </a:prstGeom>
            <a:ln w="38100" cap="flat" cmpd="sng">
              <a:solidFill>
                <a:schemeClr val="tx1"/>
              </a:solidFill>
              <a:prstDash val="solid"/>
              <a:round/>
              <a:headEnd type="none" w="med" len="med"/>
              <a:tailEnd type="none" w="med" len="med"/>
            </a:ln>
          </p:spPr>
        </p:sp>
        <p:sp>
          <p:nvSpPr>
            <p:cNvPr id="8246" name="Oval 55"/>
            <p:cNvSpPr/>
            <p:nvPr/>
          </p:nvSpPr>
          <p:spPr>
            <a:xfrm>
              <a:off x="1956" y="2653"/>
              <a:ext cx="70" cy="69"/>
            </a:xfrm>
            <a:prstGeom prst="ellipse">
              <a:avLst/>
            </a:prstGeom>
            <a:noFill/>
            <a:ln w="38100" cap="flat" cmpd="sng">
              <a:solidFill>
                <a:schemeClr val="tx1"/>
              </a:solidFill>
              <a:prstDash val="solid"/>
              <a:round/>
              <a:headEnd type="none" w="med" len="med"/>
              <a:tailEnd type="none" w="med" len="med"/>
            </a:ln>
          </p:spPr>
          <p:txBody>
            <a:bodyPr wrap="none" anchor="ctr"/>
            <a:p>
              <a:pPr>
                <a:buFontTx/>
              </a:pPr>
              <a:endParaRPr lang="zh-CN" altLang="en-US" dirty="0">
                <a:latin typeface="Times New Roman" panose="02020603050405020304" pitchFamily="18" charset="0"/>
              </a:endParaRPr>
            </a:p>
          </p:txBody>
        </p:sp>
        <p:sp>
          <p:nvSpPr>
            <p:cNvPr id="8247" name="Line 56"/>
            <p:cNvSpPr/>
            <p:nvPr/>
          </p:nvSpPr>
          <p:spPr>
            <a:xfrm flipV="1">
              <a:off x="2026" y="2514"/>
              <a:ext cx="247" cy="139"/>
            </a:xfrm>
            <a:prstGeom prst="line">
              <a:avLst/>
            </a:prstGeom>
            <a:ln w="38100" cap="flat" cmpd="sng">
              <a:solidFill>
                <a:schemeClr val="tx1"/>
              </a:solidFill>
              <a:prstDash val="solid"/>
              <a:round/>
              <a:headEnd type="none" w="med" len="med"/>
              <a:tailEnd type="none" w="med" len="med"/>
            </a:ln>
          </p:spPr>
        </p:sp>
        <p:sp>
          <p:nvSpPr>
            <p:cNvPr id="8248" name="Line 57"/>
            <p:cNvSpPr/>
            <p:nvPr/>
          </p:nvSpPr>
          <p:spPr>
            <a:xfrm>
              <a:off x="2379" y="2722"/>
              <a:ext cx="2079" cy="0"/>
            </a:xfrm>
            <a:prstGeom prst="line">
              <a:avLst/>
            </a:prstGeom>
            <a:ln w="38100" cap="flat" cmpd="sng">
              <a:solidFill>
                <a:schemeClr val="tx1"/>
              </a:solidFill>
              <a:prstDash val="solid"/>
              <a:round/>
              <a:headEnd type="none" w="med" len="med"/>
              <a:tailEnd type="none" w="med" len="med"/>
            </a:ln>
          </p:spPr>
        </p:sp>
        <p:sp>
          <p:nvSpPr>
            <p:cNvPr id="8249" name="Line 58"/>
            <p:cNvSpPr/>
            <p:nvPr/>
          </p:nvSpPr>
          <p:spPr>
            <a:xfrm flipH="1">
              <a:off x="23" y="2699"/>
              <a:ext cx="1270" cy="0"/>
            </a:xfrm>
            <a:prstGeom prst="line">
              <a:avLst/>
            </a:prstGeom>
            <a:ln w="38100" cap="flat" cmpd="sng">
              <a:solidFill>
                <a:schemeClr val="tx1"/>
              </a:solidFill>
              <a:prstDash val="solid"/>
              <a:round/>
              <a:headEnd type="none" w="med" len="med"/>
              <a:tailEnd type="none" w="med" len="med"/>
            </a:ln>
          </p:spPr>
        </p:sp>
        <p:sp>
          <p:nvSpPr>
            <p:cNvPr id="8250" name="Line 59"/>
            <p:cNvSpPr/>
            <p:nvPr/>
          </p:nvSpPr>
          <p:spPr>
            <a:xfrm flipV="1">
              <a:off x="17" y="1344"/>
              <a:ext cx="0" cy="1343"/>
            </a:xfrm>
            <a:prstGeom prst="line">
              <a:avLst/>
            </a:prstGeom>
            <a:ln w="38100" cap="flat" cmpd="sng">
              <a:solidFill>
                <a:schemeClr val="tx1"/>
              </a:solidFill>
              <a:prstDash val="solid"/>
              <a:round/>
              <a:headEnd type="none" w="med" len="med"/>
              <a:tailEnd type="none" w="med" len="med"/>
            </a:ln>
          </p:spPr>
        </p:sp>
        <p:sp>
          <p:nvSpPr>
            <p:cNvPr id="8251" name="Line 60"/>
            <p:cNvSpPr/>
            <p:nvPr/>
          </p:nvSpPr>
          <p:spPr>
            <a:xfrm>
              <a:off x="17" y="2032"/>
              <a:ext cx="1656" cy="0"/>
            </a:xfrm>
            <a:prstGeom prst="line">
              <a:avLst/>
            </a:prstGeom>
            <a:ln w="38100" cap="flat" cmpd="sng">
              <a:solidFill>
                <a:schemeClr val="tx1"/>
              </a:solidFill>
              <a:prstDash val="solid"/>
              <a:round/>
              <a:headEnd type="none" w="med" len="med"/>
              <a:tailEnd type="none" w="med" len="med"/>
            </a:ln>
          </p:spPr>
        </p:sp>
        <p:sp>
          <p:nvSpPr>
            <p:cNvPr id="8252" name="Line 61"/>
            <p:cNvSpPr/>
            <p:nvPr/>
          </p:nvSpPr>
          <p:spPr>
            <a:xfrm flipV="1">
              <a:off x="2285" y="1999"/>
              <a:ext cx="2174" cy="0"/>
            </a:xfrm>
            <a:prstGeom prst="line">
              <a:avLst/>
            </a:prstGeom>
            <a:ln w="38100" cap="flat" cmpd="sng">
              <a:solidFill>
                <a:schemeClr val="tx1"/>
              </a:solidFill>
              <a:prstDash val="solid"/>
              <a:round/>
              <a:headEnd type="none" w="med" len="med"/>
              <a:tailEnd type="none" w="med" len="med"/>
            </a:ln>
          </p:spPr>
        </p:sp>
        <p:sp>
          <p:nvSpPr>
            <p:cNvPr id="8253" name="Line 62"/>
            <p:cNvSpPr/>
            <p:nvPr/>
          </p:nvSpPr>
          <p:spPr>
            <a:xfrm>
              <a:off x="4458" y="1481"/>
              <a:ext cx="0" cy="1241"/>
            </a:xfrm>
            <a:prstGeom prst="line">
              <a:avLst/>
            </a:prstGeom>
            <a:ln w="38100" cap="flat" cmpd="sng">
              <a:solidFill>
                <a:schemeClr val="tx1"/>
              </a:solidFill>
              <a:prstDash val="solid"/>
              <a:round/>
              <a:headEnd type="none" w="med" len="med"/>
              <a:tailEnd type="none" w="med" len="med"/>
            </a:ln>
          </p:spPr>
        </p:sp>
        <p:sp>
          <p:nvSpPr>
            <p:cNvPr id="8254" name="Freeform 63"/>
            <p:cNvSpPr/>
            <p:nvPr/>
          </p:nvSpPr>
          <p:spPr>
            <a:xfrm>
              <a:off x="0" y="620"/>
              <a:ext cx="758" cy="724"/>
            </a:xfrm>
            <a:custGeom>
              <a:avLst/>
              <a:gdLst/>
              <a:ahLst/>
              <a:cxnLst>
                <a:cxn ang="0">
                  <a:pos x="40" y="1668"/>
                </a:cxn>
                <a:cxn ang="0">
                  <a:pos x="297" y="556"/>
                </a:cxn>
                <a:cxn ang="0">
                  <a:pos x="1828" y="0"/>
                </a:cxn>
              </a:cxnLst>
              <a:pathLst>
                <a:path w="488" h="477">
                  <a:moveTo>
                    <a:pt x="11" y="477"/>
                  </a:moveTo>
                  <a:cubicBezTo>
                    <a:pt x="5" y="357"/>
                    <a:pt x="0" y="238"/>
                    <a:pt x="79" y="159"/>
                  </a:cubicBezTo>
                  <a:cubicBezTo>
                    <a:pt x="158" y="80"/>
                    <a:pt x="323" y="40"/>
                    <a:pt x="488" y="0"/>
                  </a:cubicBezTo>
                </a:path>
              </a:pathLst>
            </a:custGeom>
            <a:noFill/>
            <a:ln w="38100" cap="flat" cmpd="sng">
              <a:solidFill>
                <a:schemeClr val="tx1"/>
              </a:solidFill>
              <a:prstDash val="solid"/>
              <a:miter/>
              <a:headEnd type="none" w="med" len="med"/>
              <a:tailEnd type="none" w="med" len="med"/>
            </a:ln>
          </p:spPr>
          <p:txBody>
            <a:bodyPr/>
            <a:p>
              <a:endParaRPr lang="zh-CN" altLang="en-US"/>
            </a:p>
          </p:txBody>
        </p:sp>
        <p:sp>
          <p:nvSpPr>
            <p:cNvPr id="8255" name="Freeform 64"/>
            <p:cNvSpPr/>
            <p:nvPr/>
          </p:nvSpPr>
          <p:spPr>
            <a:xfrm>
              <a:off x="3577" y="380"/>
              <a:ext cx="1027" cy="1101"/>
            </a:xfrm>
            <a:custGeom>
              <a:avLst/>
              <a:gdLst/>
              <a:ahLst/>
              <a:cxnLst>
                <a:cxn ang="0">
                  <a:pos x="2127" y="2539"/>
                </a:cxn>
                <a:cxn ang="0">
                  <a:pos x="2127" y="1511"/>
                </a:cxn>
                <a:cxn ang="0">
                  <a:pos x="0" y="0"/>
                </a:cxn>
              </a:cxnLst>
              <a:pathLst>
                <a:path w="661" h="725">
                  <a:moveTo>
                    <a:pt x="567" y="725"/>
                  </a:moveTo>
                  <a:cubicBezTo>
                    <a:pt x="614" y="638"/>
                    <a:pt x="661" y="552"/>
                    <a:pt x="567" y="431"/>
                  </a:cubicBezTo>
                  <a:cubicBezTo>
                    <a:pt x="473" y="310"/>
                    <a:pt x="236" y="155"/>
                    <a:pt x="0" y="0"/>
                  </a:cubicBezTo>
                </a:path>
              </a:pathLst>
            </a:custGeom>
            <a:noFill/>
            <a:ln w="38100" cap="flat" cmpd="sng">
              <a:solidFill>
                <a:schemeClr val="tx1"/>
              </a:solidFill>
              <a:prstDash val="solid"/>
              <a:miter/>
              <a:headEnd type="none" w="med" len="med"/>
              <a:tailEnd type="none" w="med" len="med"/>
            </a:ln>
          </p:spPr>
          <p:txBody>
            <a:bodyPr/>
            <a:p>
              <a:endParaRPr lang="zh-CN" altLang="en-US"/>
            </a:p>
          </p:txBody>
        </p:sp>
        <p:grpSp>
          <p:nvGrpSpPr>
            <p:cNvPr id="8256" name="Group 65"/>
            <p:cNvGrpSpPr/>
            <p:nvPr/>
          </p:nvGrpSpPr>
          <p:grpSpPr>
            <a:xfrm>
              <a:off x="1669" y="1677"/>
              <a:ext cx="1313" cy="499"/>
              <a:chOff x="-2" y="24"/>
              <a:chExt cx="640" cy="207"/>
            </a:xfrm>
          </p:grpSpPr>
          <p:sp>
            <p:nvSpPr>
              <p:cNvPr id="8257" name="Rectangle 66"/>
              <p:cNvSpPr/>
              <p:nvPr/>
            </p:nvSpPr>
            <p:spPr>
              <a:xfrm>
                <a:off x="13" y="120"/>
                <a:ext cx="618" cy="111"/>
              </a:xfrm>
              <a:prstGeom prst="rect">
                <a:avLst/>
              </a:prstGeom>
              <a:solidFill>
                <a:srgbClr val="FFFFFF"/>
              </a:solidFill>
              <a:ln w="9525">
                <a:noFill/>
              </a:ln>
            </p:spPr>
            <p:txBody>
              <a:bodyPr anchor="t"/>
              <a:p>
                <a:pPr>
                  <a:buFontTx/>
                </a:pPr>
                <a:endParaRPr lang="zh-CN" altLang="en-US" dirty="0">
                  <a:latin typeface="Times New Roman" panose="02020603050405020304" pitchFamily="18" charset="0"/>
                </a:endParaRPr>
              </a:p>
            </p:txBody>
          </p:sp>
          <p:sp>
            <p:nvSpPr>
              <p:cNvPr id="8258" name="Arc 67"/>
              <p:cNvSpPr/>
              <p:nvPr/>
            </p:nvSpPr>
            <p:spPr>
              <a:xfrm rot="-5400000">
                <a:off x="14" y="41"/>
                <a:ext cx="115" cy="14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3282" h="43200" fill="none">
                    <a:moveTo>
                      <a:pt x="1681" y="0"/>
                    </a:moveTo>
                    <a:cubicBezTo>
                      <a:pt x="13611" y="0"/>
                      <a:pt x="23282" y="9670"/>
                      <a:pt x="23282" y="21600"/>
                    </a:cubicBezTo>
                    <a:cubicBezTo>
                      <a:pt x="23282" y="33529"/>
                      <a:pt x="13611" y="43200"/>
                      <a:pt x="1682" y="43200"/>
                    </a:cubicBezTo>
                    <a:cubicBezTo>
                      <a:pt x="1120" y="43200"/>
                      <a:pt x="559" y="43178"/>
                      <a:pt x="-1" y="43134"/>
                    </a:cubicBezTo>
                  </a:path>
                  <a:path w="23282" h="43200" stroke="0">
                    <a:moveTo>
                      <a:pt x="1681" y="0"/>
                    </a:moveTo>
                    <a:cubicBezTo>
                      <a:pt x="13611" y="0"/>
                      <a:pt x="23282" y="9670"/>
                      <a:pt x="23282" y="21600"/>
                    </a:cubicBezTo>
                    <a:cubicBezTo>
                      <a:pt x="23282" y="33529"/>
                      <a:pt x="13611" y="43200"/>
                      <a:pt x="1682" y="43200"/>
                    </a:cubicBezTo>
                    <a:cubicBezTo>
                      <a:pt x="1120" y="43200"/>
                      <a:pt x="559" y="43178"/>
                      <a:pt x="-1" y="43134"/>
                    </a:cubicBezTo>
                    <a:lnTo>
                      <a:pt x="1682" y="21600"/>
                    </a:lnTo>
                    <a:lnTo>
                      <a:pt x="1681" y="0"/>
                    </a:lnTo>
                    <a:close/>
                  </a:path>
                </a:pathLst>
              </a:custGeom>
              <a:noFill/>
              <a:ln w="38100" cap="flat" cmpd="sng">
                <a:solidFill>
                  <a:srgbClr val="000000"/>
                </a:solidFill>
                <a:prstDash val="solid"/>
                <a:miter/>
                <a:headEnd type="none" w="med" len="med"/>
                <a:tailEnd type="none" w="med" len="med"/>
              </a:ln>
            </p:spPr>
            <p:txBody>
              <a:bodyPr/>
              <a:p>
                <a:endParaRPr lang="zh-CN" altLang="en-US"/>
              </a:p>
            </p:txBody>
          </p:sp>
          <p:sp>
            <p:nvSpPr>
              <p:cNvPr id="8259" name="Arc 68"/>
              <p:cNvSpPr/>
              <p:nvPr/>
            </p:nvSpPr>
            <p:spPr>
              <a:xfrm rot="-5400000">
                <a:off x="179" y="26"/>
                <a:ext cx="101" cy="16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3282" h="43200" fill="none">
                    <a:moveTo>
                      <a:pt x="1681" y="0"/>
                    </a:moveTo>
                    <a:cubicBezTo>
                      <a:pt x="13611" y="0"/>
                      <a:pt x="23282" y="9670"/>
                      <a:pt x="23282" y="21600"/>
                    </a:cubicBezTo>
                    <a:cubicBezTo>
                      <a:pt x="23282" y="33529"/>
                      <a:pt x="13611" y="43200"/>
                      <a:pt x="1682" y="43200"/>
                    </a:cubicBezTo>
                    <a:cubicBezTo>
                      <a:pt x="1120" y="43200"/>
                      <a:pt x="559" y="43178"/>
                      <a:pt x="-1" y="43134"/>
                    </a:cubicBezTo>
                  </a:path>
                  <a:path w="23282" h="43200" stroke="0">
                    <a:moveTo>
                      <a:pt x="1681" y="0"/>
                    </a:moveTo>
                    <a:cubicBezTo>
                      <a:pt x="13611" y="0"/>
                      <a:pt x="23282" y="9670"/>
                      <a:pt x="23282" y="21600"/>
                    </a:cubicBezTo>
                    <a:cubicBezTo>
                      <a:pt x="23282" y="33529"/>
                      <a:pt x="13611" y="43200"/>
                      <a:pt x="1682" y="43200"/>
                    </a:cubicBezTo>
                    <a:cubicBezTo>
                      <a:pt x="1120" y="43200"/>
                      <a:pt x="559" y="43178"/>
                      <a:pt x="-1" y="43134"/>
                    </a:cubicBezTo>
                    <a:lnTo>
                      <a:pt x="1682" y="21600"/>
                    </a:lnTo>
                    <a:lnTo>
                      <a:pt x="1681" y="0"/>
                    </a:lnTo>
                    <a:close/>
                  </a:path>
                </a:pathLst>
              </a:custGeom>
              <a:noFill/>
              <a:ln w="38100" cap="flat" cmpd="sng">
                <a:solidFill>
                  <a:srgbClr val="000000"/>
                </a:solidFill>
                <a:prstDash val="solid"/>
                <a:miter/>
                <a:headEnd type="none" w="med" len="med"/>
                <a:tailEnd type="none" w="med" len="med"/>
              </a:ln>
            </p:spPr>
            <p:txBody>
              <a:bodyPr/>
              <a:p>
                <a:endParaRPr lang="zh-CN" altLang="en-US"/>
              </a:p>
            </p:txBody>
          </p:sp>
          <p:sp>
            <p:nvSpPr>
              <p:cNvPr id="8260" name="Arc 69"/>
              <p:cNvSpPr/>
              <p:nvPr/>
            </p:nvSpPr>
            <p:spPr>
              <a:xfrm rot="-5400000">
                <a:off x="342" y="25"/>
                <a:ext cx="101" cy="16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3282" h="43200" fill="none">
                    <a:moveTo>
                      <a:pt x="1681" y="0"/>
                    </a:moveTo>
                    <a:cubicBezTo>
                      <a:pt x="13611" y="0"/>
                      <a:pt x="23282" y="9670"/>
                      <a:pt x="23282" y="21600"/>
                    </a:cubicBezTo>
                    <a:cubicBezTo>
                      <a:pt x="23282" y="33529"/>
                      <a:pt x="13611" y="43200"/>
                      <a:pt x="1682" y="43200"/>
                    </a:cubicBezTo>
                    <a:cubicBezTo>
                      <a:pt x="1120" y="43200"/>
                      <a:pt x="559" y="43178"/>
                      <a:pt x="-1" y="43134"/>
                    </a:cubicBezTo>
                  </a:path>
                  <a:path w="23282" h="43200" stroke="0">
                    <a:moveTo>
                      <a:pt x="1681" y="0"/>
                    </a:moveTo>
                    <a:cubicBezTo>
                      <a:pt x="13611" y="0"/>
                      <a:pt x="23282" y="9670"/>
                      <a:pt x="23282" y="21600"/>
                    </a:cubicBezTo>
                    <a:cubicBezTo>
                      <a:pt x="23282" y="33529"/>
                      <a:pt x="13611" y="43200"/>
                      <a:pt x="1682" y="43200"/>
                    </a:cubicBezTo>
                    <a:cubicBezTo>
                      <a:pt x="1120" y="43200"/>
                      <a:pt x="559" y="43178"/>
                      <a:pt x="-1" y="43134"/>
                    </a:cubicBezTo>
                    <a:lnTo>
                      <a:pt x="1682" y="21600"/>
                    </a:lnTo>
                    <a:lnTo>
                      <a:pt x="1681" y="0"/>
                    </a:lnTo>
                    <a:close/>
                  </a:path>
                </a:pathLst>
              </a:custGeom>
              <a:noFill/>
              <a:ln w="38100" cap="flat" cmpd="sng">
                <a:solidFill>
                  <a:srgbClr val="000000"/>
                </a:solidFill>
                <a:prstDash val="solid"/>
                <a:miter/>
                <a:headEnd type="none" w="med" len="med"/>
                <a:tailEnd type="none" w="med" len="med"/>
              </a:ln>
            </p:spPr>
            <p:txBody>
              <a:bodyPr/>
              <a:p>
                <a:endParaRPr lang="zh-CN" altLang="en-US"/>
              </a:p>
            </p:txBody>
          </p:sp>
          <p:sp>
            <p:nvSpPr>
              <p:cNvPr id="8261" name="Arc 70"/>
              <p:cNvSpPr/>
              <p:nvPr/>
            </p:nvSpPr>
            <p:spPr>
              <a:xfrm rot="-5400000">
                <a:off x="501" y="34"/>
                <a:ext cx="101" cy="14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3282" h="43200" fill="none">
                    <a:moveTo>
                      <a:pt x="1681" y="0"/>
                    </a:moveTo>
                    <a:cubicBezTo>
                      <a:pt x="13611" y="0"/>
                      <a:pt x="23282" y="9670"/>
                      <a:pt x="23282" y="21600"/>
                    </a:cubicBezTo>
                    <a:cubicBezTo>
                      <a:pt x="23282" y="33529"/>
                      <a:pt x="13611" y="43200"/>
                      <a:pt x="1682" y="43200"/>
                    </a:cubicBezTo>
                    <a:cubicBezTo>
                      <a:pt x="1120" y="43200"/>
                      <a:pt x="559" y="43178"/>
                      <a:pt x="-1" y="43134"/>
                    </a:cubicBezTo>
                  </a:path>
                  <a:path w="23282" h="43200" stroke="0">
                    <a:moveTo>
                      <a:pt x="1681" y="0"/>
                    </a:moveTo>
                    <a:cubicBezTo>
                      <a:pt x="13611" y="0"/>
                      <a:pt x="23282" y="9670"/>
                      <a:pt x="23282" y="21600"/>
                    </a:cubicBezTo>
                    <a:cubicBezTo>
                      <a:pt x="23282" y="33529"/>
                      <a:pt x="13611" y="43200"/>
                      <a:pt x="1682" y="43200"/>
                    </a:cubicBezTo>
                    <a:cubicBezTo>
                      <a:pt x="1120" y="43200"/>
                      <a:pt x="559" y="43178"/>
                      <a:pt x="-1" y="43134"/>
                    </a:cubicBezTo>
                    <a:lnTo>
                      <a:pt x="1682" y="21600"/>
                    </a:lnTo>
                    <a:lnTo>
                      <a:pt x="1681" y="0"/>
                    </a:lnTo>
                    <a:close/>
                  </a:path>
                </a:pathLst>
              </a:custGeom>
              <a:noFill/>
              <a:ln w="38100" cap="flat" cmpd="sng">
                <a:solidFill>
                  <a:srgbClr val="000000"/>
                </a:solidFill>
                <a:prstDash val="solid"/>
                <a:miter/>
                <a:headEnd type="none" w="med" len="med"/>
                <a:tailEnd type="none" w="med" len="med"/>
              </a:ln>
            </p:spPr>
            <p:txBody>
              <a:bodyPr/>
              <a:p>
                <a:endParaRPr lang="zh-CN" altLang="en-US"/>
              </a:p>
            </p:txBody>
          </p:sp>
          <p:sp>
            <p:nvSpPr>
              <p:cNvPr id="8262" name="Line 71"/>
              <p:cNvSpPr/>
              <p:nvPr/>
            </p:nvSpPr>
            <p:spPr>
              <a:xfrm>
                <a:off x="0" y="24"/>
                <a:ext cx="638" cy="0"/>
              </a:xfrm>
              <a:prstGeom prst="line">
                <a:avLst/>
              </a:prstGeom>
              <a:ln w="38100" cap="flat" cmpd="sng">
                <a:solidFill>
                  <a:srgbClr val="000000"/>
                </a:solidFill>
                <a:prstDash val="solid"/>
                <a:round/>
                <a:headEnd type="none" w="med" len="med"/>
                <a:tailEnd type="none" w="med" len="med"/>
              </a:ln>
            </p:spPr>
          </p:sp>
        </p:grpSp>
        <p:sp>
          <p:nvSpPr>
            <p:cNvPr id="8263" name="Text Box 72"/>
            <p:cNvSpPr txBox="1"/>
            <p:nvPr/>
          </p:nvSpPr>
          <p:spPr>
            <a:xfrm>
              <a:off x="2169" y="1402"/>
              <a:ext cx="458" cy="344"/>
            </a:xfrm>
            <a:prstGeom prst="rect">
              <a:avLst/>
            </a:prstGeom>
            <a:noFill/>
            <a:ln w="9525">
              <a:noFill/>
            </a:ln>
          </p:spPr>
          <p:txBody>
            <a:bodyPr anchor="t"/>
            <a:p>
              <a:pPr algn="just">
                <a:buFontTx/>
              </a:pPr>
              <a:r>
                <a:rPr lang="en-US" altLang="zh-CN" sz="2000" i="1" dirty="0">
                  <a:latin typeface="Times New Roman" panose="02020603050405020304" pitchFamily="18" charset="0"/>
                </a:rPr>
                <a:t>L</a:t>
              </a:r>
              <a:endParaRPr lang="en-US" altLang="zh-CN" sz="2000" i="1" dirty="0">
                <a:latin typeface="Times New Roman" panose="02020603050405020304" pitchFamily="18" charset="0"/>
              </a:endParaRPr>
            </a:p>
          </p:txBody>
        </p:sp>
      </p:grpSp>
      <p:sp>
        <p:nvSpPr>
          <p:cNvPr id="6" name="文本框 5"/>
          <p:cNvSpPr txBox="1"/>
          <p:nvPr/>
        </p:nvSpPr>
        <p:spPr>
          <a:xfrm>
            <a:off x="55880" y="496570"/>
            <a:ext cx="5057140" cy="521970"/>
          </a:xfrm>
          <a:prstGeom prst="rect">
            <a:avLst/>
          </a:prstGeom>
          <a:noFill/>
        </p:spPr>
        <p:txBody>
          <a:bodyPr wrap="square" rtlCol="0" anchor="t">
            <a:spAutoFit/>
          </a:bodyPr>
          <a:p>
            <a:r>
              <a:rPr lang="zh-CN" altLang="en-US" sz="2800"/>
              <a:t>趣味小实验</a:t>
            </a:r>
            <a:endParaRPr lang="zh-CN" altLang="en-US" sz="2800"/>
          </a:p>
        </p:txBody>
      </p:sp>
      <p:sp>
        <p:nvSpPr>
          <p:cNvPr id="4" name="文本框 3"/>
          <p:cNvSpPr txBox="1"/>
          <p:nvPr/>
        </p:nvSpPr>
        <p:spPr>
          <a:xfrm>
            <a:off x="5588635" y="1835150"/>
            <a:ext cx="2055495" cy="521970"/>
          </a:xfrm>
          <a:prstGeom prst="rect">
            <a:avLst/>
          </a:prstGeom>
          <a:noFill/>
        </p:spPr>
        <p:txBody>
          <a:bodyPr wrap="square" rtlCol="0" anchor="t">
            <a:spAutoFit/>
          </a:bodyPr>
          <a:p>
            <a:r>
              <a:rPr lang="zh-CN" altLang="en-US" sz="2800"/>
              <a:t>闭  合  前：</a:t>
            </a:r>
            <a:endParaRPr lang="zh-CN" altLang="en-US" sz="2800"/>
          </a:p>
        </p:txBody>
      </p:sp>
      <p:sp>
        <p:nvSpPr>
          <p:cNvPr id="5" name="文本框 4"/>
          <p:cNvSpPr txBox="1"/>
          <p:nvPr/>
        </p:nvSpPr>
        <p:spPr>
          <a:xfrm>
            <a:off x="5574665" y="2762885"/>
            <a:ext cx="2055495" cy="521970"/>
          </a:xfrm>
          <a:prstGeom prst="rect">
            <a:avLst/>
          </a:prstGeom>
          <a:noFill/>
        </p:spPr>
        <p:txBody>
          <a:bodyPr wrap="square" rtlCol="0" anchor="t">
            <a:spAutoFit/>
          </a:bodyPr>
          <a:p>
            <a:r>
              <a:rPr lang="zh-CN" altLang="en-US" sz="2800"/>
              <a:t>闭合开关：</a:t>
            </a:r>
            <a:endParaRPr lang="zh-CN" altLang="en-US" sz="2800"/>
          </a:p>
        </p:txBody>
      </p:sp>
      <p:sp>
        <p:nvSpPr>
          <p:cNvPr id="7" name="文本框 6"/>
          <p:cNvSpPr txBox="1"/>
          <p:nvPr/>
        </p:nvSpPr>
        <p:spPr>
          <a:xfrm>
            <a:off x="5574665" y="3736340"/>
            <a:ext cx="2055495" cy="521970"/>
          </a:xfrm>
          <a:prstGeom prst="rect">
            <a:avLst/>
          </a:prstGeom>
          <a:noFill/>
        </p:spPr>
        <p:txBody>
          <a:bodyPr wrap="square" rtlCol="0" anchor="t">
            <a:spAutoFit/>
          </a:bodyPr>
          <a:p>
            <a:r>
              <a:rPr lang="zh-CN" altLang="en-US" sz="2800"/>
              <a:t>断开开关：</a:t>
            </a:r>
            <a:endParaRPr lang="zh-CN" altLang="en-US" sz="2800"/>
          </a:p>
        </p:txBody>
      </p:sp>
      <p:sp>
        <p:nvSpPr>
          <p:cNvPr id="8" name="文本框 7"/>
          <p:cNvSpPr txBox="1"/>
          <p:nvPr/>
        </p:nvSpPr>
        <p:spPr>
          <a:xfrm>
            <a:off x="7326630" y="1851025"/>
            <a:ext cx="1449070" cy="521970"/>
          </a:xfrm>
          <a:prstGeom prst="rect">
            <a:avLst/>
          </a:prstGeom>
          <a:noFill/>
        </p:spPr>
        <p:txBody>
          <a:bodyPr wrap="square" rtlCol="0" anchor="t">
            <a:spAutoFit/>
          </a:bodyPr>
          <a:p>
            <a:r>
              <a:rPr lang="zh-CN" altLang="en-US" sz="2800"/>
              <a:t>无感觉</a:t>
            </a:r>
            <a:endParaRPr lang="zh-CN" altLang="en-US" sz="2800"/>
          </a:p>
        </p:txBody>
      </p:sp>
      <p:sp>
        <p:nvSpPr>
          <p:cNvPr id="9" name="文本框 8"/>
          <p:cNvSpPr txBox="1"/>
          <p:nvPr/>
        </p:nvSpPr>
        <p:spPr>
          <a:xfrm>
            <a:off x="7326630" y="2762885"/>
            <a:ext cx="1449070" cy="521970"/>
          </a:xfrm>
          <a:prstGeom prst="rect">
            <a:avLst/>
          </a:prstGeom>
          <a:noFill/>
        </p:spPr>
        <p:txBody>
          <a:bodyPr wrap="square" rtlCol="0" anchor="t">
            <a:spAutoFit/>
          </a:bodyPr>
          <a:p>
            <a:r>
              <a:rPr lang="zh-CN" altLang="en-US" sz="2800"/>
              <a:t>无感觉</a:t>
            </a:r>
            <a:endParaRPr lang="zh-CN" altLang="en-US" sz="2800"/>
          </a:p>
        </p:txBody>
      </p:sp>
      <p:sp>
        <p:nvSpPr>
          <p:cNvPr id="10" name="文本框 9"/>
          <p:cNvSpPr txBox="1"/>
          <p:nvPr/>
        </p:nvSpPr>
        <p:spPr>
          <a:xfrm>
            <a:off x="7208520" y="3736340"/>
            <a:ext cx="1861820" cy="521970"/>
          </a:xfrm>
          <a:prstGeom prst="rect">
            <a:avLst/>
          </a:prstGeom>
          <a:noFill/>
        </p:spPr>
        <p:txBody>
          <a:bodyPr wrap="square" rtlCol="0" anchor="t">
            <a:spAutoFit/>
          </a:bodyPr>
          <a:p>
            <a:r>
              <a:rPr lang="zh-CN" altLang="en-US" sz="2800"/>
              <a:t>受到</a:t>
            </a:r>
            <a:r>
              <a:rPr lang="zh-CN" altLang="en-US" sz="2800">
                <a:solidFill>
                  <a:srgbClr val="FF0000"/>
                </a:solidFill>
              </a:rPr>
              <a:t>电击</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175" y="584200"/>
            <a:ext cx="5452745" cy="4030980"/>
          </a:xfrm>
          <a:prstGeom prst="rect">
            <a:avLst/>
          </a:prstGeom>
          <a:noFill/>
          <a:ln w="9525">
            <a:noFill/>
          </a:ln>
        </p:spPr>
        <p:txBody>
          <a:bodyPr wrap="square">
            <a:spAutoFit/>
          </a:bodyPr>
          <a:p>
            <a:pPr indent="331470"/>
            <a:r>
              <a:rPr lang="en-US" altLang="zh-CN" sz="3200">
                <a:latin typeface="Times New Roman" panose="02020603050405020304" pitchFamily="18" charset="0"/>
                <a:ea typeface="宋体" panose="02010600030101010101" pitchFamily="2" charset="-122"/>
              </a:rPr>
              <a:t>4.</a:t>
            </a:r>
            <a:r>
              <a:rPr lang="zh-CN" sz="3200">
                <a:latin typeface="Times New Roman" panose="02020603050405020304" pitchFamily="18" charset="0"/>
                <a:ea typeface="宋体" panose="02010600030101010101" pitchFamily="2" charset="-122"/>
              </a:rPr>
              <a:t>如图所示，自感线圈的自感系数很大，电阻为零。电键</a:t>
            </a:r>
            <a:r>
              <a:rPr lang="en-US" sz="3200">
                <a:latin typeface="Times New Roman" panose="02020603050405020304" pitchFamily="18" charset="0"/>
                <a:ea typeface="宋体" panose="02010600030101010101" pitchFamily="2" charset="-122"/>
                <a:cs typeface="Times New Roman" panose="02020603050405020304" pitchFamily="18" charset="0"/>
              </a:rPr>
              <a:t>K</a:t>
            </a:r>
            <a:r>
              <a:rPr lang="zh-CN" sz="3200">
                <a:latin typeface="Times New Roman" panose="02020603050405020304" pitchFamily="18" charset="0"/>
                <a:ea typeface="宋体" panose="02010600030101010101" pitchFamily="2" charset="-122"/>
              </a:rPr>
              <a:t>原来是合上的，在</a:t>
            </a:r>
            <a:r>
              <a:rPr lang="en-US" sz="3200">
                <a:latin typeface="Times New Roman" panose="02020603050405020304" pitchFamily="18" charset="0"/>
                <a:ea typeface="宋体" panose="02010600030101010101" pitchFamily="2" charset="-122"/>
              </a:rPr>
              <a:t>K</a:t>
            </a:r>
            <a:r>
              <a:rPr lang="zh-CN" sz="3200">
                <a:latin typeface="Times New Roman" panose="02020603050405020304" pitchFamily="18" charset="0"/>
                <a:ea typeface="宋体" panose="02010600030101010101" pitchFamily="2" charset="-122"/>
              </a:rPr>
              <a:t>断开后，分析：（</a:t>
            </a:r>
            <a:r>
              <a:rPr lang="en-US" sz="3200">
                <a:latin typeface="Times New Roman" panose="02020603050405020304" pitchFamily="18" charset="0"/>
                <a:ea typeface="宋体" panose="02010600030101010101" pitchFamily="2" charset="-122"/>
                <a:cs typeface="Times New Roman" panose="02020603050405020304" pitchFamily="18" charset="0"/>
              </a:rPr>
              <a:t>1</a:t>
            </a:r>
            <a:r>
              <a:rPr lang="zh-CN" sz="3200">
                <a:latin typeface="Times New Roman" panose="02020603050405020304" pitchFamily="18" charset="0"/>
                <a:ea typeface="宋体" panose="02010600030101010101" pitchFamily="2" charset="-122"/>
              </a:rPr>
              <a:t>）若</a:t>
            </a:r>
            <a:r>
              <a:rPr lang="en-US" sz="3200" i="1">
                <a:latin typeface="Times New Roman" panose="02020603050405020304" pitchFamily="18" charset="0"/>
                <a:ea typeface="宋体" panose="02010600030101010101" pitchFamily="2" charset="-122"/>
                <a:cs typeface="Times New Roman" panose="02020603050405020304" pitchFamily="18" charset="0"/>
              </a:rPr>
              <a:t>R</a:t>
            </a:r>
            <a:r>
              <a:rPr lang="en-US" sz="3200" baseline="-25000">
                <a:latin typeface="Times New Roman" panose="02020603050405020304" pitchFamily="18" charset="0"/>
                <a:ea typeface="宋体" panose="02010600030101010101" pitchFamily="2" charset="-122"/>
                <a:cs typeface="Times New Roman" panose="02020603050405020304" pitchFamily="18" charset="0"/>
              </a:rPr>
              <a:t>1</a:t>
            </a:r>
            <a:r>
              <a:rPr lang="zh-CN" sz="3200">
                <a:latin typeface="Times New Roman" panose="02020603050405020304" pitchFamily="18" charset="0"/>
                <a:ea typeface="宋体" panose="02010600030101010101" pitchFamily="2" charset="-122"/>
              </a:rPr>
              <a:t>＞</a:t>
            </a:r>
            <a:r>
              <a:rPr lang="en-US" sz="3200" i="1">
                <a:latin typeface="Times New Roman" panose="02020603050405020304" pitchFamily="18" charset="0"/>
                <a:ea typeface="宋体" panose="02010600030101010101" pitchFamily="2" charset="-122"/>
                <a:cs typeface="Times New Roman" panose="02020603050405020304" pitchFamily="18" charset="0"/>
              </a:rPr>
              <a:t>R</a:t>
            </a:r>
            <a:r>
              <a:rPr lang="en-US" sz="3200" baseline="-25000">
                <a:latin typeface="Times New Roman" panose="02020603050405020304" pitchFamily="18" charset="0"/>
                <a:ea typeface="宋体" panose="02010600030101010101" pitchFamily="2" charset="-122"/>
                <a:cs typeface="Times New Roman" panose="02020603050405020304" pitchFamily="18" charset="0"/>
              </a:rPr>
              <a:t>2</a:t>
            </a:r>
            <a:r>
              <a:rPr lang="zh-CN" sz="3200">
                <a:latin typeface="Times New Roman" panose="02020603050405020304" pitchFamily="18" charset="0"/>
                <a:ea typeface="宋体" panose="02010600030101010101" pitchFamily="2" charset="-122"/>
              </a:rPr>
              <a:t>，灯泡的亮度怎样变化？（</a:t>
            </a:r>
            <a:r>
              <a:rPr lang="en-US" sz="3200">
                <a:latin typeface="Times New Roman" panose="02020603050405020304" pitchFamily="18" charset="0"/>
                <a:ea typeface="宋体" panose="02010600030101010101" pitchFamily="2" charset="-122"/>
                <a:cs typeface="Times New Roman" panose="02020603050405020304" pitchFamily="18" charset="0"/>
              </a:rPr>
              <a:t>2</a:t>
            </a:r>
            <a:r>
              <a:rPr lang="zh-CN" sz="3200">
                <a:latin typeface="Times New Roman" panose="02020603050405020304" pitchFamily="18" charset="0"/>
                <a:ea typeface="宋体" panose="02010600030101010101" pitchFamily="2" charset="-122"/>
              </a:rPr>
              <a:t>）若</a:t>
            </a:r>
            <a:r>
              <a:rPr lang="en-US" sz="3200" i="1">
                <a:latin typeface="Times New Roman" panose="02020603050405020304" pitchFamily="18" charset="0"/>
                <a:ea typeface="宋体" panose="02010600030101010101" pitchFamily="2" charset="-122"/>
                <a:cs typeface="Times New Roman" panose="02020603050405020304" pitchFamily="18" charset="0"/>
              </a:rPr>
              <a:t>R</a:t>
            </a:r>
            <a:r>
              <a:rPr lang="en-US" sz="3200" baseline="-25000">
                <a:latin typeface="Times New Roman" panose="02020603050405020304" pitchFamily="18" charset="0"/>
                <a:ea typeface="宋体" panose="02010600030101010101" pitchFamily="2" charset="-122"/>
                <a:cs typeface="Times New Roman" panose="02020603050405020304" pitchFamily="18" charset="0"/>
              </a:rPr>
              <a:t>1</a:t>
            </a:r>
            <a:r>
              <a:rPr lang="zh-CN" sz="3200">
                <a:latin typeface="Times New Roman" panose="02020603050405020304" pitchFamily="18" charset="0"/>
                <a:ea typeface="宋体" panose="02010600030101010101" pitchFamily="2" charset="-122"/>
              </a:rPr>
              <a:t>＜</a:t>
            </a:r>
            <a:r>
              <a:rPr lang="en-US" sz="3200" i="1">
                <a:latin typeface="Times New Roman" panose="02020603050405020304" pitchFamily="18" charset="0"/>
                <a:ea typeface="宋体" panose="02010600030101010101" pitchFamily="2" charset="-122"/>
                <a:cs typeface="Times New Roman" panose="02020603050405020304" pitchFamily="18" charset="0"/>
              </a:rPr>
              <a:t>R</a:t>
            </a:r>
            <a:r>
              <a:rPr lang="en-US" sz="3200" baseline="-25000">
                <a:latin typeface="Times New Roman" panose="02020603050405020304" pitchFamily="18" charset="0"/>
                <a:ea typeface="宋体" panose="02010600030101010101" pitchFamily="2" charset="-122"/>
                <a:cs typeface="Times New Roman" panose="02020603050405020304" pitchFamily="18" charset="0"/>
              </a:rPr>
              <a:t>2</a:t>
            </a:r>
            <a:r>
              <a:rPr lang="zh-CN" sz="3200">
                <a:latin typeface="Times New Roman" panose="02020603050405020304" pitchFamily="18" charset="0"/>
                <a:ea typeface="宋体" panose="02010600030101010101" pitchFamily="2" charset="-122"/>
              </a:rPr>
              <a:t>，灯泡的亮度怎样变化？</a:t>
            </a:r>
            <a:endParaRPr lang="zh-CN" altLang="en-US" sz="3200">
              <a:latin typeface="Times New Roman" panose="02020603050405020304" pitchFamily="18" charset="0"/>
              <a:ea typeface="宋体" panose="02010600030101010101" pitchFamily="2" charset="-122"/>
            </a:endParaRPr>
          </a:p>
        </p:txBody>
      </p:sp>
      <p:pic>
        <p:nvPicPr>
          <p:cNvPr id="4"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5449570" y="471805"/>
            <a:ext cx="3479165" cy="3313430"/>
          </a:xfrm>
          <a:prstGeom prst="rect">
            <a:avLst/>
          </a:prstGeom>
          <a:noFill/>
          <a:ln>
            <a:noFill/>
          </a:ln>
        </p:spPr>
      </p:pic>
      <p:sp>
        <p:nvSpPr>
          <p:cNvPr id="3" name="虚尾箭头 2">
            <a:hlinkClick r:id="rId2" action="ppaction://hlinksldjump"/>
          </p:cNvPr>
          <p:cNvSpPr/>
          <p:nvPr/>
        </p:nvSpPr>
        <p:spPr>
          <a:xfrm>
            <a:off x="8061960" y="5089525"/>
            <a:ext cx="835025" cy="386715"/>
          </a:xfrm>
          <a:prstGeom prst="strip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1037590" y="2712085"/>
            <a:ext cx="6666230" cy="2719070"/>
          </a:xfrm>
          <a:prstGeom prst="rect">
            <a:avLst/>
          </a:prstGeom>
          <a:noFill/>
          <a:ln w="9525">
            <a:noFill/>
          </a:ln>
        </p:spPr>
      </p:pic>
      <p:sp>
        <p:nvSpPr>
          <p:cNvPr id="101" name="文本框 100"/>
          <p:cNvSpPr txBox="1"/>
          <p:nvPr/>
        </p:nvSpPr>
        <p:spPr>
          <a:xfrm>
            <a:off x="-81915" y="513715"/>
            <a:ext cx="8776970" cy="2922905"/>
          </a:xfrm>
          <a:prstGeom prst="rect">
            <a:avLst/>
          </a:prstGeom>
          <a:noFill/>
          <a:ln w="9525">
            <a:noFill/>
          </a:ln>
        </p:spPr>
        <p:txBody>
          <a:bodyPr wrap="square">
            <a:spAutoFit/>
          </a:bodyPr>
          <a:p>
            <a:pPr indent="266700"/>
            <a:r>
              <a:rPr lang="en-US" sz="2400">
                <a:latin typeface="Times New Roman" panose="02020603050405020304" pitchFamily="18" charset="0"/>
                <a:ea typeface="宋体" panose="02010600030101010101" pitchFamily="2" charset="-122"/>
                <a:cs typeface="Times New Roman" panose="02020603050405020304" pitchFamily="18" charset="0"/>
              </a:rPr>
              <a:t>5.  </a:t>
            </a:r>
            <a:r>
              <a:rPr lang="zh-CN" sz="2400">
                <a:latin typeface="Times New Roman" panose="02020603050405020304" pitchFamily="18" charset="0"/>
                <a:ea typeface="宋体" panose="02010600030101010101" pitchFamily="2" charset="-122"/>
              </a:rPr>
              <a:t>如图所示，电路甲、乙中，电阻</a:t>
            </a:r>
            <a:r>
              <a:rPr lang="en-US" sz="2400" i="1">
                <a:latin typeface="Times New Roman" panose="02020603050405020304" pitchFamily="18" charset="0"/>
                <a:ea typeface="宋体" panose="02010600030101010101" pitchFamily="2" charset="-122"/>
                <a:cs typeface="Times New Roman" panose="02020603050405020304" pitchFamily="18" charset="0"/>
              </a:rPr>
              <a:t>R</a:t>
            </a:r>
            <a:r>
              <a:rPr lang="zh-CN" sz="2400">
                <a:latin typeface="Times New Roman" panose="02020603050405020304" pitchFamily="18" charset="0"/>
                <a:ea typeface="宋体" panose="02010600030101010101" pitchFamily="2" charset="-122"/>
              </a:rPr>
              <a:t>和自感线圈</a:t>
            </a:r>
            <a:r>
              <a:rPr lang="en-US" sz="2400" i="1">
                <a:latin typeface="Times New Roman" panose="02020603050405020304" pitchFamily="18" charset="0"/>
                <a:ea typeface="宋体" panose="02010600030101010101" pitchFamily="2" charset="-122"/>
                <a:cs typeface="Times New Roman" panose="02020603050405020304" pitchFamily="18" charset="0"/>
              </a:rPr>
              <a:t>L</a:t>
            </a:r>
            <a:r>
              <a:rPr lang="zh-CN" sz="2400">
                <a:latin typeface="Times New Roman" panose="02020603050405020304" pitchFamily="18" charset="0"/>
                <a:ea typeface="宋体" panose="02010600030101010101" pitchFamily="2" charset="-122"/>
              </a:rPr>
              <a:t>的电阻值都很小，接通</a:t>
            </a:r>
            <a:r>
              <a:rPr lang="en-US" sz="2400">
                <a:latin typeface="Times New Roman" panose="02020603050405020304" pitchFamily="18" charset="0"/>
                <a:ea typeface="宋体" panose="02010600030101010101" pitchFamily="2" charset="-122"/>
                <a:cs typeface="Times New Roman" panose="02020603050405020304" pitchFamily="18" charset="0"/>
              </a:rPr>
              <a:t>S</a:t>
            </a:r>
            <a:r>
              <a:rPr lang="zh-CN" sz="2400">
                <a:latin typeface="Times New Roman" panose="02020603050405020304" pitchFamily="18" charset="0"/>
                <a:ea typeface="宋体" panose="02010600030101010101" pitchFamily="2" charset="-122"/>
              </a:rPr>
              <a:t>，使电路达到稳定，灯泡</a:t>
            </a:r>
            <a:r>
              <a:rPr lang="en-US" sz="2400" i="1">
                <a:latin typeface="Times New Roman" panose="02020603050405020304" pitchFamily="18" charset="0"/>
                <a:ea typeface="宋体" panose="02010600030101010101" pitchFamily="2" charset="-122"/>
                <a:cs typeface="Times New Roman" panose="02020603050405020304" pitchFamily="18" charset="0"/>
              </a:rPr>
              <a:t>D</a:t>
            </a:r>
            <a:r>
              <a:rPr lang="zh-CN" sz="2400">
                <a:latin typeface="Times New Roman" panose="02020603050405020304" pitchFamily="18" charset="0"/>
                <a:ea typeface="宋体" panose="02010600030101010101" pitchFamily="2" charset="-122"/>
              </a:rPr>
              <a:t>发光。则（</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lang="zh-CN" sz="2400">
                <a:latin typeface="Times New Roman" panose="02020603050405020304" pitchFamily="18" charset="0"/>
                <a:ea typeface="宋体" panose="02010600030101010101" pitchFamily="2" charset="-122"/>
              </a:rPr>
              <a:t>）</a:t>
            </a:r>
            <a:r>
              <a:rPr lang="en-US" sz="2400">
                <a:latin typeface="Times New Roman" panose="02020603050405020304" pitchFamily="18" charset="0"/>
                <a:ea typeface="宋体" panose="02010600030101010101" pitchFamily="2" charset="-122"/>
                <a:cs typeface="Times New Roman" panose="02020603050405020304" pitchFamily="18" charset="0"/>
              </a:rPr>
              <a:t>   A</a:t>
            </a:r>
            <a:r>
              <a:rPr lang="zh-CN" sz="2400">
                <a:latin typeface="Times New Roman" panose="02020603050405020304" pitchFamily="18" charset="0"/>
                <a:ea typeface="宋体" panose="02010600030101010101" pitchFamily="2" charset="-122"/>
              </a:rPr>
              <a:t>．在电路甲中，断开</a:t>
            </a:r>
            <a:r>
              <a:rPr lang="en-US" sz="2400">
                <a:latin typeface="Times New Roman" panose="02020603050405020304" pitchFamily="18" charset="0"/>
                <a:ea typeface="宋体" panose="02010600030101010101" pitchFamily="2" charset="-122"/>
              </a:rPr>
              <a:t>S</a:t>
            </a:r>
            <a:r>
              <a:rPr lang="zh-CN" sz="2400">
                <a:latin typeface="Times New Roman" panose="02020603050405020304" pitchFamily="18" charset="0"/>
                <a:ea typeface="宋体" panose="02010600030101010101" pitchFamily="2" charset="-122"/>
              </a:rPr>
              <a:t>，</a:t>
            </a:r>
            <a:r>
              <a:rPr lang="en-US" sz="2400" i="1">
                <a:latin typeface="Times New Roman" panose="02020603050405020304" pitchFamily="18" charset="0"/>
                <a:ea typeface="宋体" panose="02010600030101010101" pitchFamily="2" charset="-122"/>
                <a:cs typeface="Times New Roman" panose="02020603050405020304" pitchFamily="18" charset="0"/>
              </a:rPr>
              <a:t>D</a:t>
            </a:r>
            <a:r>
              <a:rPr lang="zh-CN" sz="2400">
                <a:latin typeface="Times New Roman" panose="02020603050405020304" pitchFamily="18" charset="0"/>
                <a:ea typeface="宋体" panose="02010600030101010101" pitchFamily="2" charset="-122"/>
              </a:rPr>
              <a:t>将逐渐变暗</a:t>
            </a:r>
            <a:r>
              <a:rPr lang="en-US" sz="2400">
                <a:latin typeface="Times New Roman" panose="02020603050405020304" pitchFamily="18" charset="0"/>
                <a:ea typeface="宋体" panose="02010600030101010101" pitchFamily="2" charset="-122"/>
                <a:cs typeface="Times New Roman" panose="02020603050405020304" pitchFamily="18" charset="0"/>
              </a:rPr>
              <a:t>   B</a:t>
            </a:r>
            <a:r>
              <a:rPr lang="zh-CN" sz="2400">
                <a:latin typeface="Times New Roman" panose="02020603050405020304" pitchFamily="18" charset="0"/>
                <a:ea typeface="宋体" panose="02010600030101010101" pitchFamily="2" charset="-122"/>
              </a:rPr>
              <a:t>．在电路甲中，断开</a:t>
            </a:r>
            <a:r>
              <a:rPr lang="en-US" sz="2400">
                <a:latin typeface="Times New Roman" panose="02020603050405020304" pitchFamily="18" charset="0"/>
                <a:ea typeface="宋体" panose="02010600030101010101" pitchFamily="2" charset="-122"/>
              </a:rPr>
              <a:t>S</a:t>
            </a:r>
            <a:r>
              <a:rPr lang="zh-CN" sz="2400">
                <a:latin typeface="Times New Roman" panose="02020603050405020304" pitchFamily="18" charset="0"/>
                <a:ea typeface="宋体" panose="02010600030101010101" pitchFamily="2" charset="-122"/>
              </a:rPr>
              <a:t>，</a:t>
            </a:r>
            <a:r>
              <a:rPr lang="en-US" sz="2400" i="1">
                <a:latin typeface="Times New Roman" panose="02020603050405020304" pitchFamily="18" charset="0"/>
                <a:ea typeface="宋体" panose="02010600030101010101" pitchFamily="2" charset="-122"/>
                <a:cs typeface="Times New Roman" panose="02020603050405020304" pitchFamily="18" charset="0"/>
              </a:rPr>
              <a:t>D</a:t>
            </a:r>
            <a:r>
              <a:rPr lang="zh-CN" sz="2400">
                <a:latin typeface="Times New Roman" panose="02020603050405020304" pitchFamily="18" charset="0"/>
                <a:ea typeface="宋体" panose="02010600030101010101" pitchFamily="2" charset="-122"/>
              </a:rPr>
              <a:t>将先变得更亮，然后渐渐变暗</a:t>
            </a:r>
            <a:r>
              <a:rPr lang="en-US" sz="2400">
                <a:latin typeface="Times New Roman" panose="02020603050405020304" pitchFamily="18" charset="0"/>
                <a:ea typeface="宋体" panose="02010600030101010101" pitchFamily="2" charset="-122"/>
                <a:cs typeface="Times New Roman" panose="02020603050405020304" pitchFamily="18" charset="0"/>
              </a:rPr>
              <a:t>   C</a:t>
            </a:r>
            <a:r>
              <a:rPr lang="zh-CN" sz="2400">
                <a:latin typeface="Times New Roman" panose="02020603050405020304" pitchFamily="18" charset="0"/>
                <a:ea typeface="宋体" panose="02010600030101010101" pitchFamily="2" charset="-122"/>
              </a:rPr>
              <a:t>．在电路乙中，断开</a:t>
            </a:r>
            <a:r>
              <a:rPr lang="en-US" sz="2400">
                <a:latin typeface="Times New Roman" panose="02020603050405020304" pitchFamily="18" charset="0"/>
                <a:ea typeface="宋体" panose="02010600030101010101" pitchFamily="2" charset="-122"/>
              </a:rPr>
              <a:t>S</a:t>
            </a:r>
            <a:r>
              <a:rPr lang="zh-CN" sz="2400">
                <a:latin typeface="Times New Roman" panose="02020603050405020304" pitchFamily="18" charset="0"/>
                <a:ea typeface="宋体" panose="02010600030101010101" pitchFamily="2" charset="-122"/>
              </a:rPr>
              <a:t>，</a:t>
            </a:r>
            <a:r>
              <a:rPr lang="en-US" sz="2400" i="1">
                <a:latin typeface="Times New Roman" panose="02020603050405020304" pitchFamily="18" charset="0"/>
                <a:ea typeface="宋体" panose="02010600030101010101" pitchFamily="2" charset="-122"/>
                <a:cs typeface="Times New Roman" panose="02020603050405020304" pitchFamily="18" charset="0"/>
              </a:rPr>
              <a:t>D</a:t>
            </a:r>
            <a:r>
              <a:rPr lang="zh-CN" sz="2400">
                <a:latin typeface="Times New Roman" panose="02020603050405020304" pitchFamily="18" charset="0"/>
                <a:ea typeface="宋体" panose="02010600030101010101" pitchFamily="2" charset="-122"/>
              </a:rPr>
              <a:t>将渐渐变暗</a:t>
            </a:r>
            <a:endParaRPr lang="zh-CN" sz="2400">
              <a:latin typeface="Times New Roman" panose="02020603050405020304" pitchFamily="18" charset="0"/>
              <a:ea typeface="宋体" panose="02010600030101010101" pitchFamily="2" charset="-122"/>
            </a:endParaRPr>
          </a:p>
          <a:p>
            <a:pPr indent="266700"/>
            <a:r>
              <a:rPr lang="zh-CN" sz="2400">
                <a:latin typeface="Times New Roman" panose="02020603050405020304" pitchFamily="18" charset="0"/>
                <a:sym typeface="+mn-ea"/>
              </a:rPr>
              <a:t>D．在电路乙中，断开S，D将变得更亮，然后渐渐变暗</a:t>
            </a:r>
            <a:endParaRPr lang="zh-CN" altLang="en-US" sz="4000"/>
          </a:p>
          <a:p>
            <a:pPr indent="266700"/>
            <a:endParaRPr lang="zh-CN" altLang="en-US" sz="4000"/>
          </a:p>
        </p:txBody>
      </p:sp>
      <p:sp>
        <p:nvSpPr>
          <p:cNvPr id="3" name="虚尾箭头 2">
            <a:hlinkClick r:id="rId2" action="ppaction://hlinksldjump"/>
          </p:cNvPr>
          <p:cNvSpPr/>
          <p:nvPr/>
        </p:nvSpPr>
        <p:spPr>
          <a:xfrm>
            <a:off x="8061960" y="5089525"/>
            <a:ext cx="835025" cy="386715"/>
          </a:xfrm>
          <a:prstGeom prst="striped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538" name="文本框 21537"/>
          <p:cNvSpPr txBox="1"/>
          <p:nvPr/>
        </p:nvSpPr>
        <p:spPr>
          <a:xfrm>
            <a:off x="6694805" y="838835"/>
            <a:ext cx="777240" cy="583565"/>
          </a:xfrm>
          <a:prstGeom prst="rect">
            <a:avLst/>
          </a:prstGeom>
          <a:noFill/>
          <a:ln w="9525">
            <a:noFill/>
          </a:ln>
        </p:spPr>
        <p:txBody>
          <a:bodyPr wrap="square">
            <a:spAutoFit/>
          </a:bodyPr>
          <a:p>
            <a:pPr>
              <a:spcBef>
                <a:spcPct val="50000"/>
              </a:spcBef>
            </a:pPr>
            <a:r>
              <a:rPr lang="en-US" altLang="zh-CN" sz="3200" b="1">
                <a:solidFill>
                  <a:srgbClr val="FF3300"/>
                </a:solidFill>
                <a:latin typeface="Times New Roman" panose="02020603050405020304" pitchFamily="18" charset="0"/>
              </a:rPr>
              <a:t>AD</a:t>
            </a:r>
            <a:endParaRPr lang="en-US" altLang="zh-CN" sz="3200" b="1">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38"/>
                                        </p:tgtEl>
                                        <p:attrNameLst>
                                          <p:attrName>style.visibility</p:attrName>
                                        </p:attrNameLst>
                                      </p:cBhvr>
                                      <p:to>
                                        <p:strVal val="visible"/>
                                      </p:to>
                                    </p:set>
                                    <p:anim calcmode="lin" valueType="num">
                                      <p:cBhvr additive="base">
                                        <p:cTn id="7" dur="500" fill="hold"/>
                                        <p:tgtEl>
                                          <p:spTgt spid="21538"/>
                                        </p:tgtEl>
                                        <p:attrNameLst>
                                          <p:attrName>ppt_x</p:attrName>
                                        </p:attrNameLst>
                                      </p:cBhvr>
                                      <p:tavLst>
                                        <p:tav tm="0">
                                          <p:val>
                                            <p:strVal val="0-#ppt_w/2"/>
                                          </p:val>
                                        </p:tav>
                                        <p:tav tm="100000">
                                          <p:val>
                                            <p:strVal val="#ppt_x"/>
                                          </p:val>
                                        </p:tav>
                                      </p:tavLst>
                                    </p:anim>
                                    <p:anim calcmode="lin" valueType="num">
                                      <p:cBhvr additive="base">
                                        <p:cTn id="8" dur="500" fill="hold"/>
                                        <p:tgtEl>
                                          <p:spTgt spid="215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323215" y="1622425"/>
            <a:ext cx="7416800" cy="238696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099" name="Text Box 2"/>
          <p:cNvSpPr txBox="1"/>
          <p:nvPr/>
        </p:nvSpPr>
        <p:spPr>
          <a:xfrm>
            <a:off x="500507" y="932744"/>
            <a:ext cx="5067935" cy="645160"/>
          </a:xfrm>
          <a:prstGeom prst="rect">
            <a:avLst/>
          </a:prstGeom>
          <a:noFill/>
          <a:ln w="9525">
            <a:noFill/>
          </a:ln>
        </p:spPr>
        <p:txBody>
          <a:bodyPr wrap="none">
            <a:spAutoFit/>
          </a:bodyPr>
          <a:p>
            <a:pPr fontAlgn="base"/>
            <a:r>
              <a:rPr lang="zh-CN" altLang="en-US" sz="3600" b="1" dirty="0">
                <a:solidFill>
                  <a:schemeClr val="tx1"/>
                </a:solidFill>
                <a:latin typeface="Arial" panose="020B0604020202020204" pitchFamily="34" charset="0"/>
                <a:ea typeface="华文新魏" panose="02010800040101010101" pitchFamily="2" charset="-122"/>
              </a:rPr>
              <a:t>一、互感现象</a:t>
            </a:r>
            <a:r>
              <a:rPr lang="zh-CN" altLang="en-US" sz="2400" b="1" dirty="0">
                <a:solidFill>
                  <a:schemeClr val="tx1"/>
                </a:solidFill>
                <a:latin typeface="Arial" panose="020B0604020202020204" pitchFamily="34" charset="0"/>
                <a:ea typeface="华文新魏" panose="02010800040101010101" pitchFamily="2" charset="-122"/>
              </a:rPr>
              <a:t>（定义、应用）</a:t>
            </a:r>
            <a:endParaRPr lang="zh-CN" altLang="en-US" sz="2400" b="1" dirty="0">
              <a:solidFill>
                <a:schemeClr val="tx1"/>
              </a:solidFill>
              <a:latin typeface="Arial" panose="020B0604020202020204" pitchFamily="34" charset="0"/>
              <a:ea typeface="华文新魏" panose="02010800040101010101" pitchFamily="2" charset="-122"/>
            </a:endParaRPr>
          </a:p>
        </p:txBody>
      </p:sp>
      <p:sp>
        <p:nvSpPr>
          <p:cNvPr id="4100" name="Rectangle 3"/>
          <p:cNvSpPr/>
          <p:nvPr/>
        </p:nvSpPr>
        <p:spPr>
          <a:xfrm>
            <a:off x="399415" y="3044825"/>
            <a:ext cx="8171815" cy="698500"/>
          </a:xfrm>
          <a:prstGeom prst="rect">
            <a:avLst/>
          </a:prstGeom>
          <a:noFill/>
          <a:ln w="9525">
            <a:noFill/>
          </a:ln>
        </p:spPr>
        <p:txBody>
          <a:bodyPr anchor="ctr"/>
          <a:p>
            <a:pPr fontAlgn="base"/>
            <a:r>
              <a:rPr lang="zh-CN" altLang="en-US" sz="3600" b="1" dirty="0">
                <a:solidFill>
                  <a:schemeClr val="tx1"/>
                </a:solidFill>
                <a:latin typeface="Arial" panose="020B0604020202020204" pitchFamily="34" charset="0"/>
                <a:ea typeface="华文新魏" panose="02010800040101010101" pitchFamily="2" charset="-122"/>
              </a:rPr>
              <a:t>二、 自感现象</a:t>
            </a:r>
            <a:endParaRPr lang="zh-CN" altLang="en-US" sz="3600" b="1" dirty="0">
              <a:solidFill>
                <a:srgbClr val="FF0000"/>
              </a:solidFill>
              <a:latin typeface="Arial" panose="020B0604020202020204" pitchFamily="34" charset="0"/>
              <a:ea typeface="华文新魏" panose="02010800040101010101" pitchFamily="2" charset="-122"/>
            </a:endParaRPr>
          </a:p>
          <a:p>
            <a:pPr fontAlgn="base"/>
            <a:r>
              <a:rPr lang="zh-CN" altLang="en-US" sz="2800" b="1" dirty="0">
                <a:solidFill>
                  <a:schemeClr val="tx1"/>
                </a:solidFill>
                <a:latin typeface="Arial" panose="020B0604020202020204" pitchFamily="34" charset="0"/>
                <a:ea typeface="华文新魏" panose="02010800040101010101" pitchFamily="2" charset="-122"/>
              </a:rPr>
              <a:t>自感电动势的作用：</a:t>
            </a:r>
            <a:r>
              <a:rPr lang="zh-CN" altLang="en-US" sz="2800" b="1" u="sng" dirty="0">
                <a:solidFill>
                  <a:schemeClr val="tx1"/>
                </a:solidFill>
                <a:latin typeface="Arial" panose="020B0604020202020204" pitchFamily="34" charset="0"/>
                <a:ea typeface="华文新魏" panose="02010800040101010101" pitchFamily="2" charset="-122"/>
              </a:rPr>
              <a:t>阻碍</a:t>
            </a:r>
            <a:r>
              <a:rPr lang="zh-CN" altLang="en-US" sz="2800" b="1" dirty="0">
                <a:solidFill>
                  <a:schemeClr val="tx1"/>
                </a:solidFill>
                <a:latin typeface="Arial" panose="020B0604020202020204" pitchFamily="34" charset="0"/>
                <a:ea typeface="华文新魏" panose="02010800040101010101" pitchFamily="2" charset="-122"/>
              </a:rPr>
              <a:t>电流的变化</a:t>
            </a:r>
            <a:endParaRPr lang="zh-CN" altLang="en-US" sz="2800" b="1" dirty="0">
              <a:solidFill>
                <a:srgbClr val="FF0000"/>
              </a:solidFill>
              <a:latin typeface="Arial" panose="020B0604020202020204" pitchFamily="34" charset="0"/>
              <a:ea typeface="华文新魏" panose="02010800040101010101" pitchFamily="2" charset="-122"/>
            </a:endParaRPr>
          </a:p>
          <a:p>
            <a:pPr fontAlgn="base"/>
            <a:r>
              <a:rPr lang="zh-CN" altLang="en-US" sz="2400" dirty="0">
                <a:solidFill>
                  <a:schemeClr val="tx1"/>
                </a:solidFill>
                <a:ea typeface="楷体_GB2312" panose="02010609030101010101" pitchFamily="49" charset="-122"/>
                <a:sym typeface="+mn-ea"/>
              </a:rPr>
              <a:t>① </a:t>
            </a:r>
            <a:r>
              <a:rPr lang="zh-CN" altLang="en-US" sz="2400" dirty="0">
                <a:solidFill>
                  <a:srgbClr val="0070C0"/>
                </a:solidFill>
                <a:ea typeface="楷体_GB2312" panose="02010609030101010101" pitchFamily="49" charset="-122"/>
                <a:sym typeface="+mn-ea"/>
              </a:rPr>
              <a:t>电流增大时，</a:t>
            </a:r>
            <a:r>
              <a:rPr lang="zh-CN" altLang="en-US" sz="2400" dirty="0">
                <a:ea typeface="楷体_GB2312" panose="02010609030101010101" pitchFamily="49" charset="-122"/>
                <a:sym typeface="+mn-ea"/>
              </a:rPr>
              <a:t>产生的自感电动势</a:t>
            </a:r>
            <a:r>
              <a:rPr lang="zh-CN" altLang="en-US" sz="2400" dirty="0">
                <a:solidFill>
                  <a:srgbClr val="0070C0"/>
                </a:solidFill>
                <a:ea typeface="楷体_GB2312" panose="02010609030101010101" pitchFamily="49" charset="-122"/>
                <a:sym typeface="+mn-ea"/>
              </a:rPr>
              <a:t>阻碍</a:t>
            </a:r>
            <a:r>
              <a:rPr lang="zh-CN" altLang="en-US" sz="2400" dirty="0">
                <a:ea typeface="楷体_GB2312" panose="02010609030101010101" pitchFamily="49" charset="-122"/>
                <a:sym typeface="+mn-ea"/>
              </a:rPr>
              <a:t>电流的</a:t>
            </a:r>
            <a:r>
              <a:rPr lang="zh-CN" altLang="en-US" sz="2400" dirty="0">
                <a:solidFill>
                  <a:srgbClr val="0070C0"/>
                </a:solidFill>
                <a:ea typeface="楷体_GB2312" panose="02010609030101010101" pitchFamily="49" charset="-122"/>
                <a:sym typeface="+mn-ea"/>
              </a:rPr>
              <a:t>增大</a:t>
            </a:r>
            <a:endParaRPr lang="zh-CN" altLang="en-US" sz="2400" dirty="0">
              <a:solidFill>
                <a:srgbClr val="FF0000"/>
              </a:solidFill>
              <a:ea typeface="楷体_GB2312" panose="02010609030101010101" pitchFamily="49" charset="-122"/>
              <a:sym typeface="+mn-ea"/>
            </a:endParaRPr>
          </a:p>
          <a:p>
            <a:pPr fontAlgn="base"/>
            <a:r>
              <a:rPr lang="zh-CN" altLang="en-US" sz="2400">
                <a:solidFill>
                  <a:schemeClr val="tx1"/>
                </a:solidFill>
                <a:ea typeface="楷体_GB2312" panose="02010609030101010101" pitchFamily="49" charset="-122"/>
                <a:sym typeface="+mn-ea"/>
              </a:rPr>
              <a:t>②</a:t>
            </a:r>
            <a:r>
              <a:rPr lang="zh-CN" altLang="en-US" sz="2400" dirty="0">
                <a:solidFill>
                  <a:srgbClr val="FF0000"/>
                </a:solidFill>
                <a:ea typeface="楷体_GB2312" panose="02010609030101010101" pitchFamily="49" charset="-122"/>
                <a:sym typeface="+mn-ea"/>
              </a:rPr>
              <a:t> </a:t>
            </a:r>
            <a:r>
              <a:rPr lang="zh-CN" altLang="en-US" sz="2400" dirty="0">
                <a:solidFill>
                  <a:srgbClr val="0070C0"/>
                </a:solidFill>
                <a:ea typeface="楷体_GB2312" panose="02010609030101010101" pitchFamily="49" charset="-122"/>
                <a:sym typeface="+mn-ea"/>
              </a:rPr>
              <a:t>电流减小时，</a:t>
            </a:r>
            <a:r>
              <a:rPr lang="zh-CN" altLang="en-US" sz="2400" dirty="0">
                <a:ea typeface="楷体_GB2312" panose="02010609030101010101" pitchFamily="49" charset="-122"/>
                <a:sym typeface="+mn-ea"/>
              </a:rPr>
              <a:t>产生的自感电动势</a:t>
            </a:r>
            <a:r>
              <a:rPr lang="zh-CN" altLang="en-US" sz="2400" dirty="0">
                <a:solidFill>
                  <a:srgbClr val="0070C0"/>
                </a:solidFill>
                <a:ea typeface="楷体_GB2312" panose="02010609030101010101" pitchFamily="49" charset="-122"/>
                <a:sym typeface="+mn-ea"/>
              </a:rPr>
              <a:t>阻碍</a:t>
            </a:r>
            <a:r>
              <a:rPr lang="zh-CN" altLang="en-US" sz="2400" dirty="0">
                <a:ea typeface="楷体_GB2312" panose="02010609030101010101" pitchFamily="49" charset="-122"/>
                <a:sym typeface="+mn-ea"/>
              </a:rPr>
              <a:t>电流的</a:t>
            </a:r>
            <a:r>
              <a:rPr lang="zh-CN" altLang="en-US" sz="2400" dirty="0">
                <a:solidFill>
                  <a:srgbClr val="0070C0"/>
                </a:solidFill>
                <a:ea typeface="楷体_GB2312" panose="02010609030101010101" pitchFamily="49" charset="-122"/>
                <a:sym typeface="+mn-ea"/>
              </a:rPr>
              <a:t>减小</a:t>
            </a:r>
            <a:endParaRPr lang="zh-CN" altLang="en-US" sz="2400" u="sng" dirty="0">
              <a:solidFill>
                <a:srgbClr val="FF0000"/>
              </a:solidFill>
              <a:ea typeface="楷体_GB2312" panose="02010609030101010101" pitchFamily="49" charset="-122"/>
              <a:sym typeface="+mn-ea"/>
            </a:endParaRPr>
          </a:p>
          <a:p>
            <a:pPr fontAlgn="base"/>
            <a:r>
              <a:rPr lang="en-US" altLang="zh-CN" sz="2400" dirty="0">
                <a:solidFill>
                  <a:schemeClr val="tx1"/>
                </a:solidFill>
                <a:ea typeface="楷体_GB2312" panose="02010609030101010101" pitchFamily="49" charset="-122"/>
                <a:sym typeface="+mn-ea"/>
              </a:rPr>
              <a:t>   “</a:t>
            </a:r>
            <a:r>
              <a:rPr lang="zh-CN" altLang="en-US" sz="2400" dirty="0">
                <a:solidFill>
                  <a:schemeClr val="tx1"/>
                </a:solidFill>
                <a:ea typeface="楷体_GB2312" panose="02010609030101010101" pitchFamily="49" charset="-122"/>
                <a:sym typeface="+mn-ea"/>
              </a:rPr>
              <a:t>阻碍</a:t>
            </a:r>
            <a:r>
              <a:rPr lang="en-US" altLang="zh-CN" sz="2400" dirty="0">
                <a:solidFill>
                  <a:schemeClr val="tx1"/>
                </a:solidFill>
                <a:ea typeface="楷体_GB2312" panose="02010609030101010101" pitchFamily="49" charset="-122"/>
                <a:sym typeface="+mn-ea"/>
              </a:rPr>
              <a:t>”</a:t>
            </a:r>
            <a:r>
              <a:rPr lang="zh-CN" altLang="en-US" sz="2400" dirty="0">
                <a:solidFill>
                  <a:schemeClr val="tx1"/>
                </a:solidFill>
                <a:ea typeface="楷体_GB2312" panose="02010609030101010101" pitchFamily="49" charset="-122"/>
                <a:sym typeface="+mn-ea"/>
              </a:rPr>
              <a:t>非</a:t>
            </a:r>
            <a:r>
              <a:rPr lang="en-US" altLang="zh-CN" sz="2400" dirty="0">
                <a:solidFill>
                  <a:schemeClr val="tx1"/>
                </a:solidFill>
                <a:ea typeface="楷体_GB2312" panose="02010609030101010101" pitchFamily="49" charset="-122"/>
                <a:sym typeface="+mn-ea"/>
              </a:rPr>
              <a:t>“</a:t>
            </a:r>
            <a:r>
              <a:rPr lang="zh-CN" altLang="en-US" sz="2400" dirty="0">
                <a:solidFill>
                  <a:schemeClr val="tx1"/>
                </a:solidFill>
                <a:ea typeface="楷体_GB2312" panose="02010609030101010101" pitchFamily="49" charset="-122"/>
                <a:sym typeface="+mn-ea"/>
              </a:rPr>
              <a:t>阻止</a:t>
            </a:r>
            <a:r>
              <a:rPr lang="en-US" altLang="zh-CN" sz="2400" dirty="0">
                <a:solidFill>
                  <a:schemeClr val="tx1"/>
                </a:solidFill>
                <a:ea typeface="楷体_GB2312" panose="02010609030101010101" pitchFamily="49" charset="-122"/>
                <a:sym typeface="+mn-ea"/>
              </a:rPr>
              <a:t>”     </a:t>
            </a:r>
            <a:r>
              <a:rPr lang="zh-CN" altLang="en-US" sz="2400" dirty="0">
                <a:solidFill>
                  <a:schemeClr val="tx1"/>
                </a:solidFill>
                <a:ea typeface="楷体_GB2312" panose="02010609030101010101" pitchFamily="49" charset="-122"/>
                <a:sym typeface="+mn-ea"/>
              </a:rPr>
              <a:t>只是起到</a:t>
            </a:r>
            <a:r>
              <a:rPr lang="zh-CN" altLang="en-US" sz="2400" u="sng" dirty="0">
                <a:solidFill>
                  <a:srgbClr val="FF0000"/>
                </a:solidFill>
                <a:ea typeface="楷体_GB2312" panose="02010609030101010101" pitchFamily="49" charset="-122"/>
                <a:sym typeface="+mn-ea"/>
              </a:rPr>
              <a:t>延迟</a:t>
            </a:r>
            <a:r>
              <a:rPr lang="zh-CN" altLang="en-US" sz="2400" dirty="0">
                <a:solidFill>
                  <a:schemeClr val="tx1"/>
                </a:solidFill>
                <a:ea typeface="楷体_GB2312" panose="02010609030101010101" pitchFamily="49" charset="-122"/>
                <a:sym typeface="+mn-ea"/>
              </a:rPr>
              <a:t>效果</a:t>
            </a:r>
            <a:endParaRPr lang="zh-CN" altLang="en-US" sz="2800" b="1" dirty="0">
              <a:solidFill>
                <a:srgbClr val="FF0000"/>
              </a:solidFill>
              <a:latin typeface="Arial" panose="020B0604020202020204" pitchFamily="34" charset="0"/>
              <a:ea typeface="楷体_GB2312" panose="02010609030101010101" pitchFamily="49" charset="-122"/>
            </a:endParaRPr>
          </a:p>
          <a:p>
            <a:pPr fontAlgn="base"/>
            <a:endParaRPr lang="zh-CN" altLang="en-US" sz="2800" b="1" dirty="0">
              <a:solidFill>
                <a:srgbClr val="FF0000"/>
              </a:solidFill>
              <a:latin typeface="Arial" panose="020B0604020202020204" pitchFamily="34" charset="0"/>
              <a:ea typeface="楷体_GB2312" panose="02010609030101010101" pitchFamily="49" charset="-122"/>
            </a:endParaRPr>
          </a:p>
          <a:p>
            <a:pPr fontAlgn="base"/>
            <a:endParaRPr lang="zh-CN" altLang="en-US" sz="2800" b="1" dirty="0">
              <a:solidFill>
                <a:srgbClr val="FF0000"/>
              </a:solidFill>
              <a:latin typeface="Arial" panose="020B0604020202020204" pitchFamily="34" charset="0"/>
              <a:ea typeface="华文新魏" panose="02010800040101010101" pitchFamily="2" charset="-122"/>
            </a:endParaRPr>
          </a:p>
          <a:p>
            <a:pPr fontAlgn="base"/>
            <a:endParaRPr lang="zh-CN" altLang="en-US" sz="2800" b="1" dirty="0">
              <a:solidFill>
                <a:srgbClr val="FF0000"/>
              </a:solidFill>
              <a:latin typeface="Arial" panose="020B0604020202020204" pitchFamily="34" charset="0"/>
              <a:ea typeface="华文新魏" panose="02010800040101010101" pitchFamily="2" charset="-122"/>
            </a:endParaRPr>
          </a:p>
        </p:txBody>
      </p:sp>
      <p:sp>
        <p:nvSpPr>
          <p:cNvPr id="4105" name="Rectangle 8"/>
          <p:cNvSpPr/>
          <p:nvPr/>
        </p:nvSpPr>
        <p:spPr>
          <a:xfrm>
            <a:off x="500521" y="4053572"/>
            <a:ext cx="6856476" cy="507887"/>
          </a:xfrm>
          <a:prstGeom prst="rect">
            <a:avLst/>
          </a:prstGeom>
          <a:noFill/>
          <a:ln w="9525">
            <a:noFill/>
          </a:ln>
        </p:spPr>
        <p:txBody>
          <a:bodyPr anchor="ctr"/>
          <a:p>
            <a:pPr fontAlgn="base"/>
            <a:r>
              <a:rPr lang="zh-CN" altLang="en-US" sz="3600" b="1" dirty="0">
                <a:solidFill>
                  <a:schemeClr val="tx1"/>
                </a:solidFill>
                <a:latin typeface="Arial" panose="020B0604020202020204" pitchFamily="34" charset="0"/>
                <a:ea typeface="华文新魏" panose="02010800040101010101" pitchFamily="2" charset="-122"/>
              </a:rPr>
              <a:t>三、自感系数</a:t>
            </a:r>
            <a:r>
              <a:rPr lang="zh-CN" altLang="en-US" sz="2400" dirty="0">
                <a:ea typeface="华文新魏" panose="02010800040101010101" pitchFamily="2" charset="-122"/>
                <a:sym typeface="+mn-ea"/>
              </a:rPr>
              <a:t>（物理意义、决定因素）</a:t>
            </a:r>
            <a:endParaRPr lang="zh-CN" altLang="en-US" sz="2400" b="1" dirty="0">
              <a:solidFill>
                <a:srgbClr val="FF0000"/>
              </a:solidFill>
              <a:latin typeface="Arial" panose="020B0604020202020204" pitchFamily="34" charset="0"/>
              <a:ea typeface="华文新魏" panose="02010800040101010101" pitchFamily="2" charset="-122"/>
              <a:sym typeface="+mn-ea"/>
            </a:endParaRPr>
          </a:p>
        </p:txBody>
      </p:sp>
      <p:sp>
        <p:nvSpPr>
          <p:cNvPr id="2" name="Text Box 2"/>
          <p:cNvSpPr txBox="1"/>
          <p:nvPr/>
        </p:nvSpPr>
        <p:spPr>
          <a:xfrm>
            <a:off x="3150362" y="332034"/>
            <a:ext cx="2217420" cy="706755"/>
          </a:xfrm>
          <a:prstGeom prst="rect">
            <a:avLst/>
          </a:prstGeom>
          <a:noFill/>
          <a:ln w="9525">
            <a:noFill/>
          </a:ln>
        </p:spPr>
        <p:txBody>
          <a:bodyPr wrap="none">
            <a:spAutoFit/>
          </a:bodyPr>
          <a:p>
            <a:pPr fontAlgn="base"/>
            <a:r>
              <a:rPr lang="zh-CN" altLang="en-US" sz="4000" b="1" dirty="0">
                <a:solidFill>
                  <a:schemeClr val="tx1"/>
                </a:solidFill>
                <a:latin typeface="Arial" panose="020B0604020202020204" pitchFamily="34" charset="0"/>
                <a:ea typeface="华文新魏" panose="02010800040101010101" pitchFamily="2" charset="-122"/>
              </a:rPr>
              <a:t>课堂总结</a:t>
            </a:r>
            <a:endParaRPr lang="zh-CN" altLang="en-US" sz="4000" b="1" dirty="0">
              <a:solidFill>
                <a:schemeClr val="tx1"/>
              </a:solidFill>
              <a:latin typeface="Arial" panose="020B0604020202020204" pitchFamily="34" charset="0"/>
              <a:ea typeface="华文新魏" panose="02010800040101010101" pitchFamily="2" charset="-122"/>
            </a:endParaRPr>
          </a:p>
        </p:txBody>
      </p:sp>
      <p:sp>
        <p:nvSpPr>
          <p:cNvPr id="3" name="Rectangle 8"/>
          <p:cNvSpPr/>
          <p:nvPr/>
        </p:nvSpPr>
        <p:spPr>
          <a:xfrm>
            <a:off x="500521" y="4673967"/>
            <a:ext cx="6856476" cy="507887"/>
          </a:xfrm>
          <a:prstGeom prst="rect">
            <a:avLst/>
          </a:prstGeom>
          <a:noFill/>
          <a:ln w="9525">
            <a:noFill/>
          </a:ln>
        </p:spPr>
        <p:txBody>
          <a:bodyPr anchor="ctr"/>
          <a:p>
            <a:pPr fontAlgn="base"/>
            <a:r>
              <a:rPr lang="zh-CN" altLang="en-US" sz="3600" b="1" dirty="0">
                <a:solidFill>
                  <a:schemeClr val="tx1"/>
                </a:solidFill>
                <a:latin typeface="Arial" panose="020B0604020202020204" pitchFamily="34" charset="0"/>
                <a:ea typeface="华文新魏" panose="02010800040101010101" pitchFamily="2" charset="-122"/>
              </a:rPr>
              <a:t>四、磁场的能量</a:t>
            </a:r>
            <a:endParaRPr lang="zh-CN" altLang="en-US" sz="3600" b="1" dirty="0">
              <a:solidFill>
                <a:schemeClr val="tx1"/>
              </a:solidFill>
              <a:latin typeface="Arial" panose="020B0604020202020204" pitchFamily="34" charset="0"/>
              <a:ea typeface="华文新魏" panose="02010800040101010101" pitchFamily="2" charset="-122"/>
              <a:sym typeface="+mn-ea"/>
            </a:endParaRPr>
          </a:p>
        </p:txBody>
      </p:sp>
      <p:sp>
        <p:nvSpPr>
          <p:cNvPr id="7" name="爆炸形 1 6"/>
          <p:cNvSpPr/>
          <p:nvPr/>
        </p:nvSpPr>
        <p:spPr>
          <a:xfrm>
            <a:off x="7357110" y="1577975"/>
            <a:ext cx="1800225" cy="2592705"/>
          </a:xfrm>
          <a:prstGeom prst="irregularSeal1">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Text Box 2"/>
          <p:cNvSpPr txBox="1"/>
          <p:nvPr/>
        </p:nvSpPr>
        <p:spPr>
          <a:xfrm rot="20040000">
            <a:off x="7656957" y="2390704"/>
            <a:ext cx="1200150" cy="706755"/>
          </a:xfrm>
          <a:prstGeom prst="rect">
            <a:avLst/>
          </a:prstGeom>
          <a:noFill/>
          <a:ln w="9525">
            <a:noFill/>
          </a:ln>
        </p:spPr>
        <p:txBody>
          <a:bodyPr wrap="none">
            <a:spAutoFit/>
            <a:scene3d>
              <a:camera prst="orthographicFront"/>
              <a:lightRig rig="threePt" dir="t"/>
            </a:scene3d>
          </a:bodyPr>
          <a:p>
            <a:pPr fontAlgn="base"/>
            <a:r>
              <a:rPr lang="zh-CN" altLang="en-US" sz="4000" b="1" dirty="0">
                <a:solidFill>
                  <a:srgbClr val="FF0000"/>
                </a:solidFill>
                <a:effectLst>
                  <a:outerShdw blurRad="38100" dist="19050" dir="2700000" algn="tl" rotWithShape="0">
                    <a:schemeClr val="dk1">
                      <a:alpha val="40000"/>
                    </a:schemeClr>
                  </a:outerShdw>
                </a:effectLst>
                <a:latin typeface="Arial" panose="020B0604020202020204" pitchFamily="34" charset="0"/>
                <a:ea typeface="华文新魏" panose="02010800040101010101" pitchFamily="2" charset="-122"/>
              </a:rPr>
              <a:t>重点</a:t>
            </a:r>
            <a:endParaRPr lang="zh-CN" altLang="en-US" sz="4000" b="1" dirty="0">
              <a:solidFill>
                <a:srgbClr val="FF0000"/>
              </a:solidFill>
              <a:effectLst>
                <a:outerShdw blurRad="38100" dist="19050" dir="2700000" algn="tl" rotWithShape="0">
                  <a:schemeClr val="dk1">
                    <a:alpha val="40000"/>
                  </a:schemeClr>
                </a:outerShdw>
              </a:effectLst>
              <a:latin typeface="Arial" panose="020B0604020202020204" pitchFamily="34" charset="0"/>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77570" y="748665"/>
            <a:ext cx="8190230" cy="4369435"/>
          </a:xfrm>
          <a:prstGeom prst="rect">
            <a:avLst/>
          </a:prstGeom>
          <a:noFill/>
        </p:spPr>
        <p:txBody>
          <a:bodyPr wrap="square" rtlCol="0" anchor="t">
            <a:spAutoFit/>
          </a:bodyPr>
          <a:p>
            <a:r>
              <a:rPr lang="en-US" altLang="zh-CN"/>
              <a:t>              </a:t>
            </a:r>
            <a:r>
              <a:rPr lang="en-US" altLang="zh-CN" sz="4000"/>
              <a:t>       </a:t>
            </a:r>
            <a:r>
              <a:rPr lang="zh-CN" altLang="en-US" sz="4000"/>
              <a:t>学习目标</a:t>
            </a:r>
            <a:endParaRPr lang="zh-CN" altLang="en-US" sz="4000"/>
          </a:p>
          <a:p>
            <a:r>
              <a:rPr lang="zh-CN" altLang="en-US" sz="2800"/>
              <a:t>(1)了解互感现象及互感现象的应用．</a:t>
            </a:r>
            <a:endParaRPr lang="zh-CN" altLang="en-US" sz="2800"/>
          </a:p>
          <a:p>
            <a:pPr>
              <a:lnSpc>
                <a:spcPct val="150000"/>
              </a:lnSpc>
            </a:pPr>
            <a:r>
              <a:rPr lang="zh-CN" altLang="en-US" sz="2800"/>
              <a:t>(2)认知自感现象及其特点，能够用电磁感应知识解释通电、断电自感现象并能对含线圈的电路进行分析（重点）</a:t>
            </a:r>
            <a:endParaRPr lang="zh-CN" altLang="en-US" sz="2800"/>
          </a:p>
          <a:p>
            <a:pPr>
              <a:lnSpc>
                <a:spcPct val="150000"/>
              </a:lnSpc>
            </a:pPr>
            <a:r>
              <a:rPr lang="zh-CN" altLang="en-US" sz="2800"/>
              <a:t>(3)了解自感系数的意义和决定因素．</a:t>
            </a:r>
            <a:endParaRPr lang="zh-CN" altLang="en-US" sz="2800"/>
          </a:p>
          <a:p>
            <a:pPr>
              <a:lnSpc>
                <a:spcPct val="150000"/>
              </a:lnSpc>
            </a:pPr>
            <a:r>
              <a:rPr lang="zh-CN" altLang="en-US" sz="2800"/>
              <a:t>(4)知道磁场具有能量.</a:t>
            </a:r>
            <a:endParaRPr lang="zh-CN"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66825" y="671830"/>
            <a:ext cx="7185660" cy="2922905"/>
          </a:xfrm>
          <a:prstGeom prst="rect">
            <a:avLst/>
          </a:prstGeom>
          <a:noFill/>
        </p:spPr>
        <p:txBody>
          <a:bodyPr wrap="square" rtlCol="0" anchor="t">
            <a:spAutoFit/>
          </a:bodyPr>
          <a:p>
            <a:r>
              <a:rPr lang="en-US" altLang="zh-CN"/>
              <a:t>              </a:t>
            </a:r>
            <a:r>
              <a:rPr lang="en-US" altLang="zh-CN" sz="4000"/>
              <a:t>       </a:t>
            </a:r>
            <a:r>
              <a:rPr lang="zh-CN" altLang="en-US" sz="4000"/>
              <a:t>复习旧知</a:t>
            </a:r>
            <a:endParaRPr lang="zh-CN" altLang="en-US" sz="4000"/>
          </a:p>
          <a:p>
            <a:endParaRPr lang="zh-CN" altLang="en-US"/>
          </a:p>
          <a:p>
            <a:pPr>
              <a:lnSpc>
                <a:spcPct val="150000"/>
              </a:lnSpc>
            </a:pPr>
            <a:r>
              <a:rPr lang="zh-CN" altLang="en-US" sz="2800"/>
              <a:t>1、产生感应电流的条件是什么？</a:t>
            </a:r>
            <a:endParaRPr lang="zh-CN" altLang="en-US" sz="2800"/>
          </a:p>
          <a:p>
            <a:pPr>
              <a:lnSpc>
                <a:spcPct val="150000"/>
              </a:lnSpc>
            </a:pPr>
            <a:endParaRPr lang="zh-CN" altLang="en-US" sz="2800"/>
          </a:p>
          <a:p>
            <a:pPr>
              <a:lnSpc>
                <a:spcPct val="150000"/>
              </a:lnSpc>
            </a:pPr>
            <a:r>
              <a:rPr lang="zh-CN" altLang="en-US" sz="2800"/>
              <a:t>2、法拉第电磁感应定律的内容是什么？</a:t>
            </a:r>
            <a:endParaRPr lang="zh-CN" altLang="en-US" sz="2800"/>
          </a:p>
        </p:txBody>
      </p:sp>
      <p:sp>
        <p:nvSpPr>
          <p:cNvPr id="6" name="文本框 5"/>
          <p:cNvSpPr txBox="1"/>
          <p:nvPr/>
        </p:nvSpPr>
        <p:spPr>
          <a:xfrm>
            <a:off x="1388110" y="2354580"/>
            <a:ext cx="7134225" cy="460375"/>
          </a:xfrm>
          <a:prstGeom prst="rect">
            <a:avLst/>
          </a:prstGeom>
          <a:noFill/>
        </p:spPr>
        <p:txBody>
          <a:bodyPr wrap="square" rtlCol="0" anchor="t">
            <a:spAutoFit/>
          </a:bodyPr>
          <a:p>
            <a:r>
              <a:rPr lang="en-US" altLang="zh-CN" sz="2400">
                <a:solidFill>
                  <a:srgbClr val="0070C0"/>
                </a:solidFill>
              </a:rPr>
              <a:t>a</a:t>
            </a:r>
            <a:r>
              <a:rPr lang="zh-CN" altLang="en-US" sz="2400">
                <a:solidFill>
                  <a:srgbClr val="0070C0"/>
                </a:solidFill>
              </a:rPr>
              <a:t>、闭合导体回路   </a:t>
            </a:r>
            <a:r>
              <a:rPr lang="en-US" altLang="zh-CN" sz="2400">
                <a:solidFill>
                  <a:srgbClr val="0070C0"/>
                </a:solidFill>
              </a:rPr>
              <a:t>b</a:t>
            </a:r>
            <a:r>
              <a:rPr lang="zh-CN" altLang="en-US" sz="2400">
                <a:solidFill>
                  <a:srgbClr val="0070C0"/>
                </a:solidFill>
              </a:rPr>
              <a:t>、磁通量发生变化</a:t>
            </a:r>
            <a:endParaRPr lang="zh-CN" altLang="en-US" sz="2400">
              <a:solidFill>
                <a:srgbClr val="0070C0"/>
              </a:solidFill>
            </a:endParaRPr>
          </a:p>
        </p:txBody>
      </p:sp>
      <p:sp>
        <p:nvSpPr>
          <p:cNvPr id="7" name="文本框 6"/>
          <p:cNvSpPr txBox="1"/>
          <p:nvPr/>
        </p:nvSpPr>
        <p:spPr>
          <a:xfrm>
            <a:off x="1266825" y="3660140"/>
            <a:ext cx="7376160" cy="829945"/>
          </a:xfrm>
          <a:prstGeom prst="rect">
            <a:avLst/>
          </a:prstGeom>
          <a:noFill/>
        </p:spPr>
        <p:txBody>
          <a:bodyPr wrap="square" rtlCol="0" anchor="t">
            <a:spAutoFit/>
          </a:bodyPr>
          <a:p>
            <a:r>
              <a:rPr lang="en-US" altLang="zh-CN" sz="2400">
                <a:solidFill>
                  <a:srgbClr val="0070C0"/>
                </a:solidFill>
              </a:rPr>
              <a:t>       </a:t>
            </a:r>
            <a:r>
              <a:rPr lang="zh-CN" altLang="en-US" sz="2400">
                <a:solidFill>
                  <a:srgbClr val="0070C0"/>
                </a:solidFill>
              </a:rPr>
              <a:t>闭合回路的感应电动势的大小跟穿过这一电路的磁通量的变化率成正比</a:t>
            </a:r>
            <a:endParaRPr lang="zh-CN" altLang="en-US" sz="24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rot="16200000">
            <a:off x="-1116437" y="1545483"/>
            <a:ext cx="4904105" cy="2754844"/>
            <a:chOff x="738" y="-976"/>
            <a:chExt cx="12020" cy="6604"/>
          </a:xfrm>
        </p:grpSpPr>
        <p:sp>
          <p:nvSpPr>
            <p:cNvPr id="9220" name="Line 3"/>
            <p:cNvSpPr/>
            <p:nvPr/>
          </p:nvSpPr>
          <p:spPr>
            <a:xfrm flipV="1">
              <a:off x="1068" y="1545"/>
              <a:ext cx="11575" cy="98"/>
            </a:xfrm>
            <a:prstGeom prst="line">
              <a:avLst/>
            </a:prstGeom>
            <a:ln w="9525" cap="flat" cmpd="sng">
              <a:solidFill>
                <a:schemeClr val="tx1"/>
              </a:solidFill>
              <a:prstDash val="solid"/>
              <a:headEnd type="none" w="med" len="med"/>
              <a:tailEnd type="none" w="med" len="med"/>
            </a:ln>
          </p:spPr>
        </p:sp>
        <p:sp>
          <p:nvSpPr>
            <p:cNvPr id="9221" name="Line 4"/>
            <p:cNvSpPr/>
            <p:nvPr/>
          </p:nvSpPr>
          <p:spPr>
            <a:xfrm flipV="1">
              <a:off x="1068" y="2990"/>
              <a:ext cx="11575" cy="95"/>
            </a:xfrm>
            <a:prstGeom prst="line">
              <a:avLst/>
            </a:prstGeom>
            <a:ln w="9525" cap="flat" cmpd="sng">
              <a:solidFill>
                <a:schemeClr val="tx1"/>
              </a:solidFill>
              <a:prstDash val="solid"/>
              <a:headEnd type="none" w="med" len="med"/>
              <a:tailEnd type="none" w="med" len="med"/>
            </a:ln>
          </p:spPr>
        </p:sp>
        <p:sp>
          <p:nvSpPr>
            <p:cNvPr id="9222" name="Oval 5"/>
            <p:cNvSpPr/>
            <p:nvPr/>
          </p:nvSpPr>
          <p:spPr>
            <a:xfrm>
              <a:off x="738" y="1643"/>
              <a:ext cx="553" cy="144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9223" name="Oval 6"/>
            <p:cNvSpPr/>
            <p:nvPr/>
          </p:nvSpPr>
          <p:spPr>
            <a:xfrm flipH="1">
              <a:off x="12425" y="1545"/>
              <a:ext cx="333" cy="144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9224" name="Line 7"/>
            <p:cNvSpPr/>
            <p:nvPr/>
          </p:nvSpPr>
          <p:spPr>
            <a:xfrm>
              <a:off x="1840" y="3085"/>
              <a:ext cx="0" cy="2313"/>
            </a:xfrm>
            <a:prstGeom prst="line">
              <a:avLst/>
            </a:prstGeom>
            <a:ln w="9525" cap="flat" cmpd="sng">
              <a:solidFill>
                <a:schemeClr val="tx1"/>
              </a:solidFill>
              <a:prstDash val="solid"/>
              <a:headEnd type="none" w="med" len="med"/>
              <a:tailEnd type="none" w="med" len="med"/>
            </a:ln>
          </p:spPr>
        </p:sp>
        <p:sp>
          <p:nvSpPr>
            <p:cNvPr id="9225" name="Line 8"/>
            <p:cNvSpPr/>
            <p:nvPr/>
          </p:nvSpPr>
          <p:spPr>
            <a:xfrm>
              <a:off x="1840" y="5398"/>
              <a:ext cx="883" cy="0"/>
            </a:xfrm>
            <a:prstGeom prst="line">
              <a:avLst/>
            </a:prstGeom>
            <a:ln w="9525" cap="flat" cmpd="sng">
              <a:solidFill>
                <a:schemeClr val="tx1"/>
              </a:solidFill>
              <a:prstDash val="solid"/>
              <a:headEnd type="none" w="med" len="med"/>
              <a:tailEnd type="none" w="med" len="med"/>
            </a:ln>
          </p:spPr>
        </p:sp>
        <p:sp>
          <p:nvSpPr>
            <p:cNvPr id="9228" name="Line 11"/>
            <p:cNvSpPr/>
            <p:nvPr/>
          </p:nvSpPr>
          <p:spPr>
            <a:xfrm>
              <a:off x="3055" y="5398"/>
              <a:ext cx="1762" cy="1"/>
            </a:xfrm>
            <a:prstGeom prst="line">
              <a:avLst/>
            </a:prstGeom>
            <a:ln w="9525" cap="flat" cmpd="sng">
              <a:solidFill>
                <a:schemeClr val="tx1"/>
              </a:solidFill>
              <a:prstDash val="solid"/>
              <a:headEnd type="none" w="med" len="med"/>
              <a:tailEnd type="none" w="med" len="med"/>
            </a:ln>
          </p:spPr>
        </p:sp>
        <p:sp>
          <p:nvSpPr>
            <p:cNvPr id="9232" name="Line 15"/>
            <p:cNvSpPr/>
            <p:nvPr/>
          </p:nvSpPr>
          <p:spPr>
            <a:xfrm>
              <a:off x="4818" y="5398"/>
              <a:ext cx="1875" cy="0"/>
            </a:xfrm>
            <a:prstGeom prst="line">
              <a:avLst/>
            </a:prstGeom>
            <a:ln w="9525" cap="flat" cmpd="sng">
              <a:solidFill>
                <a:schemeClr val="tx1"/>
              </a:solidFill>
              <a:prstDash val="solid"/>
              <a:headEnd type="none" w="med" len="med"/>
              <a:tailEnd type="none" w="med" len="med"/>
            </a:ln>
          </p:spPr>
        </p:sp>
        <p:sp>
          <p:nvSpPr>
            <p:cNvPr id="9233" name="Freeform 16"/>
            <p:cNvSpPr/>
            <p:nvPr/>
          </p:nvSpPr>
          <p:spPr>
            <a:xfrm>
              <a:off x="1840" y="968"/>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34" name="Freeform 17"/>
            <p:cNvSpPr/>
            <p:nvPr/>
          </p:nvSpPr>
          <p:spPr>
            <a:xfrm>
              <a:off x="2725" y="950"/>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35" name="Freeform 18"/>
            <p:cNvSpPr/>
            <p:nvPr/>
          </p:nvSpPr>
          <p:spPr>
            <a:xfrm>
              <a:off x="3605" y="968"/>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36" name="Freeform 19"/>
            <p:cNvSpPr/>
            <p:nvPr/>
          </p:nvSpPr>
          <p:spPr>
            <a:xfrm>
              <a:off x="5370" y="950"/>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37" name="Freeform 20"/>
            <p:cNvSpPr/>
            <p:nvPr/>
          </p:nvSpPr>
          <p:spPr>
            <a:xfrm>
              <a:off x="4488" y="950"/>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38" name="Freeform 21"/>
            <p:cNvSpPr/>
            <p:nvPr/>
          </p:nvSpPr>
          <p:spPr>
            <a:xfrm>
              <a:off x="9453" y="870"/>
              <a:ext cx="880" cy="2715"/>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39" name="Freeform 22"/>
            <p:cNvSpPr/>
            <p:nvPr/>
          </p:nvSpPr>
          <p:spPr>
            <a:xfrm>
              <a:off x="6253" y="903"/>
              <a:ext cx="440" cy="4495"/>
            </a:xfrm>
            <a:custGeom>
              <a:avLst/>
              <a:gdLst>
                <a:gd name="txL" fmla="*/ 0 w 181"/>
                <a:gd name="txT" fmla="*/ 0 h 2117"/>
                <a:gd name="txR" fmla="*/ 181 w 181"/>
                <a:gd name="txB" fmla="*/ 2117 h 2117"/>
              </a:gdLst>
              <a:ahLst/>
              <a:cxnLst>
                <a:cxn ang="0">
                  <a:pos x="0" y="302"/>
                </a:cxn>
                <a:cxn ang="0">
                  <a:pos x="136" y="302"/>
                </a:cxn>
                <a:cxn ang="0">
                  <a:pos x="181" y="2117"/>
                </a:cxn>
              </a:cxnLst>
              <a:rect l="txL" t="txT" r="txR" b="txB"/>
              <a:pathLst>
                <a:path w="181" h="2117">
                  <a:moveTo>
                    <a:pt x="0" y="302"/>
                  </a:moveTo>
                  <a:cubicBezTo>
                    <a:pt x="53" y="151"/>
                    <a:pt x="106" y="0"/>
                    <a:pt x="136" y="302"/>
                  </a:cubicBezTo>
                  <a:cubicBezTo>
                    <a:pt x="166" y="604"/>
                    <a:pt x="174" y="1815"/>
                    <a:pt x="181" y="2117"/>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40" name="Freeform 23"/>
            <p:cNvSpPr/>
            <p:nvPr/>
          </p:nvSpPr>
          <p:spPr>
            <a:xfrm>
              <a:off x="8458" y="870"/>
              <a:ext cx="880" cy="2715"/>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41" name="Freeform 24"/>
            <p:cNvSpPr/>
            <p:nvPr/>
          </p:nvSpPr>
          <p:spPr>
            <a:xfrm>
              <a:off x="10443" y="870"/>
              <a:ext cx="880" cy="2715"/>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42" name="Line 25"/>
            <p:cNvSpPr/>
            <p:nvPr/>
          </p:nvSpPr>
          <p:spPr>
            <a:xfrm>
              <a:off x="8345" y="2990"/>
              <a:ext cx="0" cy="2310"/>
            </a:xfrm>
            <a:prstGeom prst="line">
              <a:avLst/>
            </a:prstGeom>
            <a:ln w="9525" cap="flat" cmpd="sng">
              <a:solidFill>
                <a:schemeClr val="tx1"/>
              </a:solidFill>
              <a:prstDash val="solid"/>
              <a:headEnd type="none" w="med" len="med"/>
              <a:tailEnd type="none" w="med" len="med"/>
            </a:ln>
          </p:spPr>
        </p:sp>
        <p:sp>
          <p:nvSpPr>
            <p:cNvPr id="9243" name="Oval 26"/>
            <p:cNvSpPr/>
            <p:nvPr/>
          </p:nvSpPr>
          <p:spPr>
            <a:xfrm>
              <a:off x="9670" y="4833"/>
              <a:ext cx="705" cy="795"/>
            </a:xfrm>
            <a:prstGeom prst="ellipse">
              <a:avLst/>
            </a:prstGeom>
            <a:no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9245" name="Line 28"/>
            <p:cNvSpPr/>
            <p:nvPr/>
          </p:nvSpPr>
          <p:spPr>
            <a:xfrm>
              <a:off x="8345" y="5300"/>
              <a:ext cx="1325" cy="0"/>
            </a:xfrm>
            <a:prstGeom prst="line">
              <a:avLst/>
            </a:prstGeom>
            <a:ln w="9525" cap="flat" cmpd="sng">
              <a:solidFill>
                <a:schemeClr val="tx1"/>
              </a:solidFill>
              <a:prstDash val="solid"/>
              <a:headEnd type="none" w="med" len="med"/>
              <a:tailEnd type="none" w="med" len="med"/>
            </a:ln>
          </p:spPr>
        </p:sp>
        <p:sp>
          <p:nvSpPr>
            <p:cNvPr id="9246" name="Freeform 29"/>
            <p:cNvSpPr/>
            <p:nvPr/>
          </p:nvSpPr>
          <p:spPr>
            <a:xfrm>
              <a:off x="11435" y="818"/>
              <a:ext cx="440" cy="4495"/>
            </a:xfrm>
            <a:custGeom>
              <a:avLst/>
              <a:gdLst>
                <a:gd name="txL" fmla="*/ 0 w 181"/>
                <a:gd name="txT" fmla="*/ 0 h 2117"/>
                <a:gd name="txR" fmla="*/ 181 w 181"/>
                <a:gd name="txB" fmla="*/ 2117 h 2117"/>
              </a:gdLst>
              <a:ahLst/>
              <a:cxnLst>
                <a:cxn ang="0">
                  <a:pos x="0" y="302"/>
                </a:cxn>
                <a:cxn ang="0">
                  <a:pos x="136" y="302"/>
                </a:cxn>
                <a:cxn ang="0">
                  <a:pos x="181" y="2117"/>
                </a:cxn>
              </a:cxnLst>
              <a:rect l="txL" t="txT" r="txR" b="txB"/>
              <a:pathLst>
                <a:path w="181" h="2117">
                  <a:moveTo>
                    <a:pt x="0" y="302"/>
                  </a:moveTo>
                  <a:cubicBezTo>
                    <a:pt x="53" y="151"/>
                    <a:pt x="106" y="0"/>
                    <a:pt x="136" y="302"/>
                  </a:cubicBezTo>
                  <a:cubicBezTo>
                    <a:pt x="166" y="604"/>
                    <a:pt x="174" y="1815"/>
                    <a:pt x="181" y="2117"/>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9247" name="Line 30"/>
            <p:cNvSpPr/>
            <p:nvPr/>
          </p:nvSpPr>
          <p:spPr>
            <a:xfrm>
              <a:off x="10333" y="5300"/>
              <a:ext cx="1543" cy="0"/>
            </a:xfrm>
            <a:prstGeom prst="line">
              <a:avLst/>
            </a:prstGeom>
            <a:ln w="9525" cap="flat" cmpd="sng">
              <a:solidFill>
                <a:schemeClr val="tx1"/>
              </a:solidFill>
              <a:prstDash val="solid"/>
              <a:headEnd type="none" w="med" len="med"/>
              <a:tailEnd type="none" w="med" len="med"/>
            </a:ln>
          </p:spPr>
        </p:sp>
        <p:sp>
          <p:nvSpPr>
            <p:cNvPr id="9250" name="Text Box 33"/>
            <p:cNvSpPr txBox="1"/>
            <p:nvPr/>
          </p:nvSpPr>
          <p:spPr>
            <a:xfrm rot="5400000">
              <a:off x="8900" y="-207"/>
              <a:ext cx="2665" cy="1128"/>
            </a:xfrm>
            <a:prstGeom prst="rect">
              <a:avLst/>
            </a:prstGeom>
            <a:noFill/>
            <a:ln w="9525">
              <a:noFill/>
            </a:ln>
          </p:spPr>
          <p:txBody>
            <a:bodyPr wrap="square">
              <a:spAutoFit/>
            </a:bodyPr>
            <a:p>
              <a:pPr fontAlgn="base"/>
              <a:r>
                <a:rPr lang="zh-CN" altLang="en-US" sz="2400" b="1" dirty="0">
                  <a:solidFill>
                    <a:schemeClr val="tx1"/>
                  </a:solidFill>
                  <a:latin typeface="新宋体" panose="02010609030101010101" pitchFamily="49" charset="-122"/>
                  <a:ea typeface="新宋体" panose="02010609030101010101" pitchFamily="49" charset="-122"/>
                </a:rPr>
                <a:t>线圈</a:t>
              </a:r>
              <a:r>
                <a:rPr lang="en-US" altLang="zh-CN" sz="2400" b="1" dirty="0">
                  <a:solidFill>
                    <a:schemeClr val="tx1"/>
                  </a:solidFill>
                  <a:latin typeface="新宋体" panose="02010609030101010101" pitchFamily="49" charset="-122"/>
                  <a:ea typeface="新宋体" panose="02010609030101010101" pitchFamily="49" charset="-122"/>
                </a:rPr>
                <a:t>L</a:t>
              </a:r>
              <a:r>
                <a:rPr lang="en-US" altLang="zh-CN" sz="2400" b="1" baseline="-25000" dirty="0">
                  <a:solidFill>
                    <a:schemeClr val="tx1"/>
                  </a:solidFill>
                  <a:latin typeface="新宋体" panose="02010609030101010101" pitchFamily="49" charset="-122"/>
                  <a:ea typeface="新宋体" panose="02010609030101010101" pitchFamily="49" charset="-122"/>
                </a:rPr>
                <a:t>2</a:t>
              </a:r>
              <a:endParaRPr lang="en-US" altLang="zh-CN" sz="2400" b="1" baseline="-25000" dirty="0">
                <a:solidFill>
                  <a:schemeClr val="tx1"/>
                </a:solidFill>
                <a:latin typeface="新宋体" panose="02010609030101010101" pitchFamily="49" charset="-122"/>
                <a:ea typeface="新宋体" panose="02010609030101010101" pitchFamily="49" charset="-122"/>
              </a:endParaRPr>
            </a:p>
          </p:txBody>
        </p:sp>
        <p:cxnSp>
          <p:nvCxnSpPr>
            <p:cNvPr id="2" name="直接连接符 1"/>
            <p:cNvCxnSpPr>
              <a:stCxn id="9243" idx="1"/>
              <a:endCxn id="9243" idx="5"/>
            </p:cNvCxnSpPr>
            <p:nvPr/>
          </p:nvCxnSpPr>
          <p:spPr>
            <a:xfrm>
              <a:off x="9773" y="4949"/>
              <a:ext cx="499" cy="563"/>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 name="直接连接符 2"/>
            <p:cNvCxnSpPr>
              <a:stCxn id="9243" idx="7"/>
              <a:endCxn id="9243" idx="3"/>
            </p:cNvCxnSpPr>
            <p:nvPr/>
          </p:nvCxnSpPr>
          <p:spPr>
            <a:xfrm flipH="1">
              <a:off x="9773" y="4949"/>
              <a:ext cx="499" cy="563"/>
            </a:xfrm>
            <a:prstGeom prst="line">
              <a:avLst/>
            </a:prstGeom>
            <a:solidFill>
              <a:schemeClr val="accent1"/>
            </a:solidFill>
            <a:ln w="9525" cap="flat" cmpd="sng" algn="ctr">
              <a:solidFill>
                <a:schemeClr val="tx1"/>
              </a:solidFill>
              <a:prstDash val="solid"/>
              <a:round/>
              <a:headEnd type="none" w="med" len="med"/>
              <a:tailEnd type="none" w="med" len="med"/>
            </a:ln>
          </p:spPr>
        </p:cxnSp>
      </p:grpSp>
      <p:sp>
        <p:nvSpPr>
          <p:cNvPr id="6" name="文本框 5"/>
          <p:cNvSpPr txBox="1"/>
          <p:nvPr/>
        </p:nvSpPr>
        <p:spPr>
          <a:xfrm>
            <a:off x="3357880" y="975360"/>
            <a:ext cx="5368925" cy="1814830"/>
          </a:xfrm>
          <a:prstGeom prst="rect">
            <a:avLst/>
          </a:prstGeom>
          <a:noFill/>
        </p:spPr>
        <p:txBody>
          <a:bodyPr wrap="square" rtlCol="0" anchor="t">
            <a:spAutoFit/>
          </a:bodyPr>
          <a:p>
            <a:r>
              <a:rPr lang="zh-CN" altLang="en-US" sz="2800">
                <a:sym typeface="+mn-ea"/>
              </a:rPr>
              <a:t>线圈</a:t>
            </a:r>
            <a:r>
              <a:rPr lang="en-US" altLang="zh-CN" sz="2800" dirty="0">
                <a:latin typeface="新宋体" panose="02010609030101010101" pitchFamily="49" charset="-122"/>
                <a:ea typeface="新宋体" panose="02010609030101010101" pitchFamily="49" charset="-122"/>
                <a:sym typeface="+mn-ea"/>
              </a:rPr>
              <a:t>L</a:t>
            </a:r>
            <a:r>
              <a:rPr lang="en-US" altLang="zh-CN" sz="2800" baseline="-25000" dirty="0">
                <a:latin typeface="新宋体" panose="02010609030101010101" pitchFamily="49" charset="-122"/>
                <a:ea typeface="新宋体" panose="02010609030101010101" pitchFamily="49" charset="-122"/>
                <a:sym typeface="+mn-ea"/>
              </a:rPr>
              <a:t>1</a:t>
            </a:r>
            <a:r>
              <a:rPr lang="zh-CN" altLang="en-US" sz="2800">
                <a:sym typeface="+mn-ea"/>
              </a:rPr>
              <a:t>和线圈</a:t>
            </a:r>
            <a:r>
              <a:rPr lang="en-US" altLang="zh-CN" sz="2800" dirty="0">
                <a:latin typeface="新宋体" panose="02010609030101010101" pitchFamily="49" charset="-122"/>
                <a:ea typeface="新宋体" panose="02010609030101010101" pitchFamily="49" charset="-122"/>
                <a:sym typeface="+mn-ea"/>
              </a:rPr>
              <a:t>L</a:t>
            </a:r>
            <a:r>
              <a:rPr lang="en-US" altLang="zh-CN" sz="2800" baseline="-25000" dirty="0">
                <a:latin typeface="新宋体" panose="02010609030101010101" pitchFamily="49" charset="-122"/>
                <a:ea typeface="新宋体" panose="02010609030101010101" pitchFamily="49" charset="-122"/>
                <a:sym typeface="+mn-ea"/>
              </a:rPr>
              <a:t>2</a:t>
            </a:r>
            <a:r>
              <a:rPr lang="zh-CN" altLang="en-US" sz="2800">
                <a:sym typeface="+mn-ea"/>
              </a:rPr>
              <a:t>不相连</a:t>
            </a:r>
            <a:endParaRPr lang="zh-CN" altLang="en-US" sz="2800">
              <a:sym typeface="+mn-ea"/>
            </a:endParaRPr>
          </a:p>
          <a:p>
            <a:endParaRPr lang="zh-CN" altLang="en-US" sz="2800"/>
          </a:p>
          <a:p>
            <a:r>
              <a:rPr lang="zh-CN" altLang="en-US" sz="2800"/>
              <a:t>在线圈</a:t>
            </a:r>
            <a:r>
              <a:rPr lang="en-US" altLang="zh-CN" sz="2800" dirty="0">
                <a:latin typeface="新宋体" panose="02010609030101010101" pitchFamily="49" charset="-122"/>
                <a:ea typeface="新宋体" panose="02010609030101010101" pitchFamily="49" charset="-122"/>
                <a:sym typeface="+mn-ea"/>
              </a:rPr>
              <a:t>L</a:t>
            </a:r>
            <a:r>
              <a:rPr lang="en-US" altLang="zh-CN" sz="2800" baseline="-25000" dirty="0">
                <a:latin typeface="新宋体" panose="02010609030101010101" pitchFamily="49" charset="-122"/>
                <a:ea typeface="新宋体" panose="02010609030101010101" pitchFamily="49" charset="-122"/>
                <a:sym typeface="+mn-ea"/>
              </a:rPr>
              <a:t>1</a:t>
            </a:r>
            <a:r>
              <a:rPr lang="zh-CN" altLang="en-US" sz="2800"/>
              <a:t>中通交流电，观察</a:t>
            </a:r>
            <a:r>
              <a:rPr lang="zh-CN" altLang="en-US" sz="2800">
                <a:sym typeface="+mn-ea"/>
              </a:rPr>
              <a:t>线圈</a:t>
            </a:r>
            <a:r>
              <a:rPr lang="en-US" altLang="zh-CN" sz="2800" dirty="0">
                <a:latin typeface="新宋体" panose="02010609030101010101" pitchFamily="49" charset="-122"/>
                <a:ea typeface="新宋体" panose="02010609030101010101" pitchFamily="49" charset="-122"/>
                <a:sym typeface="+mn-ea"/>
              </a:rPr>
              <a:t>L</a:t>
            </a:r>
            <a:r>
              <a:rPr lang="en-US" altLang="zh-CN" sz="2800" baseline="-25000" dirty="0">
                <a:latin typeface="新宋体" panose="02010609030101010101" pitchFamily="49" charset="-122"/>
                <a:ea typeface="新宋体" panose="02010609030101010101" pitchFamily="49" charset="-122"/>
                <a:sym typeface="+mn-ea"/>
              </a:rPr>
              <a:t>2</a:t>
            </a:r>
            <a:r>
              <a:rPr lang="zh-CN" altLang="en-US" sz="2800"/>
              <a:t>中小灯泡的发光情况</a:t>
            </a:r>
            <a:endParaRPr lang="zh-CN" altLang="en-US" sz="2800"/>
          </a:p>
        </p:txBody>
      </p:sp>
      <p:sp>
        <p:nvSpPr>
          <p:cNvPr id="7" name="Text Box 33"/>
          <p:cNvSpPr txBox="1"/>
          <p:nvPr/>
        </p:nvSpPr>
        <p:spPr>
          <a:xfrm rot="21600000">
            <a:off x="-62865" y="3614420"/>
            <a:ext cx="1154430" cy="460375"/>
          </a:xfrm>
          <a:prstGeom prst="rect">
            <a:avLst/>
          </a:prstGeom>
          <a:noFill/>
          <a:ln w="9525">
            <a:noFill/>
          </a:ln>
        </p:spPr>
        <p:txBody>
          <a:bodyPr wrap="square">
            <a:spAutoFit/>
          </a:bodyPr>
          <a:p>
            <a:pPr fontAlgn="base"/>
            <a:r>
              <a:rPr lang="zh-CN" altLang="en-US" sz="2400" b="1" dirty="0">
                <a:solidFill>
                  <a:schemeClr val="tx1"/>
                </a:solidFill>
                <a:latin typeface="新宋体" panose="02010609030101010101" pitchFamily="49" charset="-122"/>
                <a:ea typeface="新宋体" panose="02010609030101010101" pitchFamily="49" charset="-122"/>
              </a:rPr>
              <a:t>线圈</a:t>
            </a:r>
            <a:r>
              <a:rPr lang="en-US" altLang="zh-CN" sz="2400" b="1" dirty="0">
                <a:solidFill>
                  <a:schemeClr val="tx1"/>
                </a:solidFill>
                <a:latin typeface="新宋体" panose="02010609030101010101" pitchFamily="49" charset="-122"/>
                <a:ea typeface="新宋体" panose="02010609030101010101" pitchFamily="49" charset="-122"/>
              </a:rPr>
              <a:t>L</a:t>
            </a:r>
            <a:r>
              <a:rPr lang="en-US" altLang="zh-CN" sz="2400" b="1" baseline="-25000" dirty="0">
                <a:solidFill>
                  <a:schemeClr val="tx1"/>
                </a:solidFill>
                <a:latin typeface="新宋体" panose="02010609030101010101" pitchFamily="49" charset="-122"/>
                <a:ea typeface="新宋体" panose="02010609030101010101" pitchFamily="49" charset="-122"/>
              </a:rPr>
              <a:t>1</a:t>
            </a:r>
            <a:endParaRPr lang="en-US" altLang="zh-CN" sz="2400" b="1" baseline="-25000" dirty="0">
              <a:solidFill>
                <a:schemeClr val="tx1"/>
              </a:solidFill>
              <a:latin typeface="新宋体" panose="02010609030101010101" pitchFamily="49" charset="-122"/>
              <a:ea typeface="新宋体" panose="02010609030101010101" pitchFamily="49" charset="-122"/>
            </a:endParaRPr>
          </a:p>
        </p:txBody>
      </p:sp>
      <p:sp>
        <p:nvSpPr>
          <p:cNvPr id="8" name="Text Box 33"/>
          <p:cNvSpPr txBox="1"/>
          <p:nvPr/>
        </p:nvSpPr>
        <p:spPr>
          <a:xfrm rot="21600000">
            <a:off x="2099310" y="4232275"/>
            <a:ext cx="1258570" cy="410845"/>
          </a:xfrm>
          <a:prstGeom prst="rect">
            <a:avLst/>
          </a:prstGeom>
          <a:noFill/>
          <a:ln w="9525">
            <a:noFill/>
          </a:ln>
        </p:spPr>
        <p:txBody>
          <a:bodyPr wrap="square">
            <a:spAutoFit/>
          </a:bodyPr>
          <a:p>
            <a:pPr fontAlgn="base"/>
            <a:r>
              <a:rPr lang="zh-CN" altLang="en-US" sz="3200" b="1" baseline="-25000" dirty="0">
                <a:solidFill>
                  <a:schemeClr val="tx1"/>
                </a:solidFill>
                <a:latin typeface="新宋体" panose="02010609030101010101" pitchFamily="49" charset="-122"/>
                <a:ea typeface="新宋体" panose="02010609030101010101" pitchFamily="49" charset="-122"/>
              </a:rPr>
              <a:t>交流电</a:t>
            </a:r>
            <a:endParaRPr lang="zh-CN" altLang="en-US" sz="3200" b="1" baseline="-25000" dirty="0">
              <a:solidFill>
                <a:schemeClr val="tx1"/>
              </a:solidFill>
              <a:latin typeface="新宋体" panose="02010609030101010101" pitchFamily="49" charset="-122"/>
              <a:ea typeface="新宋体" panose="02010609030101010101" pitchFamily="49" charset="-122"/>
            </a:endParaRPr>
          </a:p>
        </p:txBody>
      </p:sp>
      <p:sp>
        <p:nvSpPr>
          <p:cNvPr id="9" name="文本框 8"/>
          <p:cNvSpPr txBox="1"/>
          <p:nvPr/>
        </p:nvSpPr>
        <p:spPr>
          <a:xfrm>
            <a:off x="3477895" y="913765"/>
            <a:ext cx="5368925" cy="1814830"/>
          </a:xfrm>
          <a:prstGeom prst="rect">
            <a:avLst/>
          </a:prstGeom>
          <a:noFill/>
        </p:spPr>
        <p:txBody>
          <a:bodyPr wrap="square" rtlCol="0" anchor="t">
            <a:spAutoFit/>
          </a:bodyPr>
          <a:p>
            <a:endParaRPr lang="zh-CN" altLang="en-US" sz="2800">
              <a:sym typeface="+mn-ea"/>
            </a:endParaRPr>
          </a:p>
          <a:p>
            <a:endParaRPr lang="zh-CN" altLang="en-US" sz="2800"/>
          </a:p>
          <a:p>
            <a:r>
              <a:rPr lang="zh-CN" altLang="en-US" sz="2800">
                <a:sym typeface="+mn-ea"/>
              </a:rPr>
              <a:t>线圈</a:t>
            </a:r>
            <a:r>
              <a:rPr lang="en-US" altLang="zh-CN" sz="2800" dirty="0">
                <a:latin typeface="新宋体" panose="02010609030101010101" pitchFamily="49" charset="-122"/>
                <a:ea typeface="新宋体" panose="02010609030101010101" pitchFamily="49" charset="-122"/>
                <a:sym typeface="+mn-ea"/>
              </a:rPr>
              <a:t>L</a:t>
            </a:r>
            <a:r>
              <a:rPr lang="en-US" altLang="zh-CN" sz="2800" baseline="-25000" dirty="0">
                <a:latin typeface="新宋体" panose="02010609030101010101" pitchFamily="49" charset="-122"/>
                <a:ea typeface="新宋体" panose="02010609030101010101" pitchFamily="49" charset="-122"/>
                <a:sym typeface="+mn-ea"/>
              </a:rPr>
              <a:t>2</a:t>
            </a:r>
            <a:r>
              <a:rPr lang="zh-CN" altLang="en-US" sz="2800"/>
              <a:t>没有接电源，为什么灯泡会发光呢？</a:t>
            </a:r>
            <a:endParaRPr lang="zh-CN" altLang="en-US" sz="2800"/>
          </a:p>
        </p:txBody>
      </p:sp>
      <p:sp>
        <p:nvSpPr>
          <p:cNvPr id="10" name="Text Box 7"/>
          <p:cNvSpPr txBox="1"/>
          <p:nvPr/>
        </p:nvSpPr>
        <p:spPr>
          <a:xfrm>
            <a:off x="3623945" y="1155065"/>
            <a:ext cx="2124710" cy="534035"/>
          </a:xfrm>
          <a:prstGeom prst="rect">
            <a:avLst/>
          </a:prstGeom>
          <a:noFill/>
          <a:ln w="38100" cap="flat" cmpd="sng">
            <a:solidFill>
              <a:srgbClr val="FF0000"/>
            </a:solidFill>
            <a:prstDash val="solid"/>
            <a:miter/>
            <a:headEnd type="none" w="med" len="med"/>
            <a:tailEnd type="none" w="med" len="med"/>
          </a:ln>
        </p:spPr>
        <p:txBody>
          <a:bodyPr wrap="square">
            <a:spAutoFit/>
          </a:bodyPr>
          <a:p>
            <a:pPr>
              <a:lnSpc>
                <a:spcPct val="80000"/>
              </a:lnSpc>
              <a:spcBef>
                <a:spcPct val="50000"/>
              </a:spcBef>
            </a:pPr>
            <a:r>
              <a:rPr lang="zh-CN" altLang="en-US" sz="3600" dirty="0">
                <a:latin typeface="Arial" panose="020B0604020202020204" pitchFamily="34" charset="0"/>
              </a:rPr>
              <a:t>问题思考</a:t>
            </a:r>
            <a:endParaRPr lang="zh-CN" altLang="en-US" sz="36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54000" y="533400"/>
            <a:ext cx="8636000" cy="3938270"/>
          </a:xfrm>
          <a:prstGeom prst="rect">
            <a:avLst/>
          </a:prstGeom>
          <a:noFill/>
        </p:spPr>
        <p:txBody>
          <a:bodyPr wrap="square" rtlCol="0" anchor="t">
            <a:spAutoFit/>
          </a:bodyPr>
          <a:p>
            <a:r>
              <a:rPr lang="zh-CN" altLang="en-US" sz="4000">
                <a:solidFill>
                  <a:srgbClr val="C00000"/>
                </a:solidFill>
              </a:rPr>
              <a:t>一、互感现象  </a:t>
            </a:r>
            <a:r>
              <a:rPr lang="zh-CN" altLang="en-US" sz="3200">
                <a:solidFill>
                  <a:srgbClr val="C00000"/>
                </a:solidFill>
              </a:rPr>
              <a:t> </a:t>
            </a:r>
            <a:endParaRPr lang="zh-CN" altLang="en-US" sz="3200">
              <a:solidFill>
                <a:srgbClr val="C00000"/>
              </a:solidFill>
            </a:endParaRPr>
          </a:p>
          <a:p>
            <a:endParaRPr lang="zh-CN" altLang="en-US" sz="3200"/>
          </a:p>
          <a:p>
            <a:r>
              <a:rPr lang="zh-CN" altLang="en-US" sz="3200"/>
              <a:t>1．定义：</a:t>
            </a:r>
            <a:r>
              <a:rPr lang="zh-CN" altLang="en-US" sz="3200" u="sng">
                <a:solidFill>
                  <a:srgbClr val="0070C0"/>
                </a:solidFill>
              </a:rPr>
              <a:t>两个</a:t>
            </a:r>
            <a:r>
              <a:rPr lang="zh-CN" altLang="en-US" sz="3200"/>
              <a:t>相互靠近的线圈，当一个线圈中的</a:t>
            </a:r>
            <a:r>
              <a:rPr lang="zh-CN" altLang="en-US" sz="3200" u="sng">
                <a:solidFill>
                  <a:srgbClr val="0070C0"/>
                </a:solidFill>
              </a:rPr>
              <a:t>电流变化</a:t>
            </a:r>
            <a:r>
              <a:rPr lang="zh-CN" altLang="en-US" sz="3200"/>
              <a:t>时，它所产生的</a:t>
            </a:r>
            <a:r>
              <a:rPr lang="zh-CN" altLang="en-US" sz="3200" u="sng">
                <a:solidFill>
                  <a:srgbClr val="0070C0"/>
                </a:solidFill>
              </a:rPr>
              <a:t>变化的磁场</a:t>
            </a:r>
            <a:r>
              <a:rPr lang="zh-CN" altLang="en-US" sz="3200"/>
              <a:t>会在</a:t>
            </a:r>
            <a:r>
              <a:rPr lang="zh-CN" altLang="en-US" sz="3200" u="sng">
                <a:solidFill>
                  <a:srgbClr val="0070C0"/>
                </a:solidFill>
              </a:rPr>
              <a:t>另一个线圈</a:t>
            </a:r>
            <a:r>
              <a:rPr lang="zh-CN" altLang="en-US" sz="3200"/>
              <a:t>中产生感应电动势，这种现象叫互感．</a:t>
            </a:r>
            <a:r>
              <a:rPr lang="zh-CN" altLang="en-US" sz="3200">
                <a:sym typeface="+mn-ea"/>
              </a:rPr>
              <a:t>互感现象产生的感应电动势，称之为</a:t>
            </a:r>
            <a:r>
              <a:rPr lang="zh-CN" altLang="en-US" sz="3200" u="sng">
                <a:solidFill>
                  <a:srgbClr val="0070C0"/>
                </a:solidFill>
                <a:sym typeface="+mn-ea"/>
              </a:rPr>
              <a:t>互感电动势</a:t>
            </a:r>
            <a:endParaRPr lang="zh-CN" altLang="en-US" sz="3200" u="sng">
              <a:solidFill>
                <a:srgbClr val="0070C0"/>
              </a:solidFill>
            </a:endParaRPr>
          </a:p>
          <a:p>
            <a:endParaRPr lang="zh-CN" altLang="en-US"/>
          </a:p>
        </p:txBody>
      </p:sp>
      <p:sp>
        <p:nvSpPr>
          <p:cNvPr id="6" name="文本框 5"/>
          <p:cNvSpPr txBox="1"/>
          <p:nvPr/>
        </p:nvSpPr>
        <p:spPr>
          <a:xfrm>
            <a:off x="328930" y="4196715"/>
            <a:ext cx="3879215" cy="829945"/>
          </a:xfrm>
          <a:prstGeom prst="rect">
            <a:avLst/>
          </a:prstGeom>
          <a:noFill/>
        </p:spPr>
        <p:txBody>
          <a:bodyPr wrap="none" rtlCol="0" anchor="t">
            <a:spAutoFit/>
          </a:bodyPr>
          <a:p>
            <a:r>
              <a:rPr lang="zh-CN" altLang="en-US" sz="3200">
                <a:sym typeface="+mn-ea"/>
              </a:rPr>
              <a:t>2．实质：电磁感应</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720" y="441325"/>
            <a:ext cx="8682990" cy="583565"/>
          </a:xfrm>
          <a:prstGeom prst="rect">
            <a:avLst/>
          </a:prstGeom>
          <a:noFill/>
        </p:spPr>
        <p:txBody>
          <a:bodyPr wrap="square" rtlCol="0" anchor="t">
            <a:spAutoFit/>
          </a:bodyPr>
          <a:p>
            <a:r>
              <a:rPr lang="zh-CN" altLang="en-US" sz="3200"/>
              <a:t>3．应用：</a:t>
            </a:r>
            <a:endParaRPr lang="zh-CN" altLang="en-US" sz="3200"/>
          </a:p>
        </p:txBody>
      </p:sp>
      <p:pic>
        <p:nvPicPr>
          <p:cNvPr id="6146" name="Picture 3" descr="13647718_副本"/>
          <p:cNvPicPr>
            <a:picLocks noChangeAspect="1"/>
          </p:cNvPicPr>
          <p:nvPr/>
        </p:nvPicPr>
        <p:blipFill>
          <a:blip r:embed="rId1"/>
          <a:stretch>
            <a:fillRect/>
          </a:stretch>
        </p:blipFill>
        <p:spPr>
          <a:xfrm>
            <a:off x="344805" y="1584325"/>
            <a:ext cx="4723130" cy="3548380"/>
          </a:xfrm>
          <a:prstGeom prst="rect">
            <a:avLst/>
          </a:prstGeom>
          <a:noFill/>
          <a:ln w="9525">
            <a:noFill/>
          </a:ln>
        </p:spPr>
      </p:pic>
      <p:pic>
        <p:nvPicPr>
          <p:cNvPr id="5" name="图片 4" descr="timg"/>
          <p:cNvPicPr>
            <a:picLocks noChangeAspect="1"/>
          </p:cNvPicPr>
          <p:nvPr/>
        </p:nvPicPr>
        <p:blipFill>
          <a:blip r:embed="rId2"/>
          <a:stretch>
            <a:fillRect/>
          </a:stretch>
        </p:blipFill>
        <p:spPr>
          <a:xfrm>
            <a:off x="5457825" y="1443355"/>
            <a:ext cx="3105785" cy="3943985"/>
          </a:xfrm>
          <a:prstGeom prst="rect">
            <a:avLst/>
          </a:prstGeom>
        </p:spPr>
      </p:pic>
      <p:sp>
        <p:nvSpPr>
          <p:cNvPr id="6" name="文本框 5"/>
          <p:cNvSpPr txBox="1"/>
          <p:nvPr/>
        </p:nvSpPr>
        <p:spPr>
          <a:xfrm>
            <a:off x="1655445" y="441325"/>
            <a:ext cx="7930515" cy="1076325"/>
          </a:xfrm>
          <a:prstGeom prst="rect">
            <a:avLst/>
          </a:prstGeom>
          <a:noFill/>
        </p:spPr>
        <p:txBody>
          <a:bodyPr wrap="square" rtlCol="0" anchor="t">
            <a:spAutoFit/>
          </a:bodyPr>
          <a:p>
            <a:r>
              <a:rPr lang="zh-CN" altLang="en-US" sz="3200">
                <a:sym typeface="+mn-ea"/>
              </a:rPr>
              <a:t>利用互感现象可以把</a:t>
            </a:r>
            <a:r>
              <a:rPr lang="zh-CN" altLang="en-US" sz="3200" u="sng">
                <a:solidFill>
                  <a:srgbClr val="0070C0"/>
                </a:solidFill>
                <a:sym typeface="+mn-ea"/>
              </a:rPr>
              <a:t>能量</a:t>
            </a:r>
            <a:r>
              <a:rPr lang="zh-CN" altLang="en-US" sz="3200">
                <a:sym typeface="+mn-ea"/>
              </a:rPr>
              <a:t>由一个线圈传递到另一个线圈．</a:t>
            </a:r>
            <a:endParaRPr lang="zh-CN" altLang="en-US" sz="32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内容占位符 2"/>
          <p:cNvSpPr>
            <a:spLocks noGrp="1"/>
          </p:cNvSpPr>
          <p:nvPr>
            <p:ph idx="1"/>
          </p:nvPr>
        </p:nvSpPr>
        <p:spPr>
          <a:xfrm>
            <a:off x="3077845" y="725805"/>
            <a:ext cx="5991860" cy="1722755"/>
          </a:xfrm>
        </p:spPr>
        <p:txBody>
          <a:bodyPr vert="horz" wrap="square" lIns="91440" tIns="45720" rIns="91440" bIns="45720" anchor="t"/>
          <a:p>
            <a:pPr marL="0" indent="0" algn="l" eaLnBrk="1" hangingPunct="1">
              <a:buNone/>
            </a:pPr>
            <a:endParaRPr lang="zh-CN" altLang="en-US" sz="3600" b="1" dirty="0"/>
          </a:p>
          <a:p>
            <a:pPr marL="0" indent="0" algn="l" eaLnBrk="1" hangingPunct="1">
              <a:buNone/>
            </a:pPr>
            <a:endParaRPr lang="zh-CN" altLang="en-US" sz="3600" b="1" dirty="0"/>
          </a:p>
          <a:p>
            <a:pPr marL="0" indent="0" algn="l" eaLnBrk="1" hangingPunct="1">
              <a:buNone/>
            </a:pPr>
            <a:r>
              <a:rPr lang="zh-CN" altLang="en-US" sz="2800" b="1" dirty="0">
                <a:latin typeface="新宋体" panose="02010609030101010101" pitchFamily="49" charset="-122"/>
                <a:ea typeface="新宋体" panose="02010609030101010101" pitchFamily="49" charset="-122"/>
                <a:sym typeface="+mn-ea"/>
              </a:rPr>
              <a:t>线圈</a:t>
            </a:r>
            <a:r>
              <a:rPr lang="en-US" altLang="zh-CN" sz="2800" b="1" dirty="0">
                <a:latin typeface="新宋体" panose="02010609030101010101" pitchFamily="49" charset="-122"/>
                <a:ea typeface="新宋体" panose="02010609030101010101" pitchFamily="49" charset="-122"/>
                <a:sym typeface="+mn-ea"/>
              </a:rPr>
              <a:t>L</a:t>
            </a:r>
            <a:r>
              <a:rPr lang="en-US" altLang="zh-CN" sz="2800" b="1" baseline="-25000" dirty="0">
                <a:latin typeface="新宋体" panose="02010609030101010101" pitchFamily="49" charset="-122"/>
                <a:ea typeface="新宋体" panose="02010609030101010101" pitchFamily="49" charset="-122"/>
                <a:sym typeface="+mn-ea"/>
              </a:rPr>
              <a:t>1</a:t>
            </a:r>
            <a:r>
              <a:rPr lang="zh-CN" altLang="en-US" sz="2800" b="1" dirty="0">
                <a:latin typeface="新宋体" panose="02010609030101010101" pitchFamily="49" charset="-122"/>
                <a:ea typeface="新宋体" panose="02010609030101010101" pitchFamily="49" charset="-122"/>
                <a:sym typeface="+mn-ea"/>
              </a:rPr>
              <a:t>中电流的变化使线圈</a:t>
            </a:r>
            <a:r>
              <a:rPr lang="en-US" altLang="zh-CN" sz="2800" b="1" dirty="0">
                <a:latin typeface="新宋体" panose="02010609030101010101" pitchFamily="49" charset="-122"/>
                <a:ea typeface="新宋体" panose="02010609030101010101" pitchFamily="49" charset="-122"/>
                <a:sym typeface="+mn-ea"/>
              </a:rPr>
              <a:t>L</a:t>
            </a:r>
            <a:r>
              <a:rPr lang="en-US" altLang="zh-CN" sz="2800" b="1" baseline="-25000" dirty="0">
                <a:latin typeface="新宋体" panose="02010609030101010101" pitchFamily="49" charset="-122"/>
                <a:ea typeface="新宋体" panose="02010609030101010101" pitchFamily="49" charset="-122"/>
                <a:sym typeface="+mn-ea"/>
              </a:rPr>
              <a:t>2</a:t>
            </a:r>
            <a:r>
              <a:rPr lang="zh-CN" altLang="en-US" sz="2800" b="1" dirty="0">
                <a:latin typeface="新宋体" panose="02010609030101010101" pitchFamily="49" charset="-122"/>
                <a:ea typeface="新宋体" panose="02010609030101010101" pitchFamily="49" charset="-122"/>
                <a:sym typeface="+mn-ea"/>
              </a:rPr>
              <a:t>发生了电磁感应，会不会使它自身也发生电磁感应呢？</a:t>
            </a:r>
            <a:r>
              <a:rPr lang="en-US" altLang="zh-CN" sz="3600" b="1" baseline="-25000" dirty="0">
                <a:latin typeface="新宋体" panose="02010609030101010101" pitchFamily="49" charset="-122"/>
                <a:ea typeface="新宋体" panose="02010609030101010101" pitchFamily="49" charset="-122"/>
                <a:sym typeface="+mn-ea"/>
              </a:rPr>
              <a:t> </a:t>
            </a:r>
            <a:endParaRPr lang="en-US" altLang="zh-CN" sz="3600" b="1" baseline="-25000" dirty="0">
              <a:solidFill>
                <a:schemeClr val="tx1"/>
              </a:solidFill>
              <a:latin typeface="新宋体" panose="02010609030101010101" pitchFamily="49" charset="-122"/>
              <a:ea typeface="新宋体" panose="02010609030101010101" pitchFamily="49" charset="-122"/>
            </a:endParaRPr>
          </a:p>
          <a:p>
            <a:pPr marL="0" indent="0" algn="l" eaLnBrk="1" hangingPunct="1">
              <a:buNone/>
            </a:pPr>
            <a:endParaRPr lang="zh-CN" altLang="en-US" sz="3600" b="1" dirty="0"/>
          </a:p>
        </p:txBody>
      </p:sp>
      <p:grpSp>
        <p:nvGrpSpPr>
          <p:cNvPr id="9" name="组合 8"/>
          <p:cNvGrpSpPr/>
          <p:nvPr/>
        </p:nvGrpSpPr>
        <p:grpSpPr>
          <a:xfrm rot="16200000">
            <a:off x="-1098657" y="1545483"/>
            <a:ext cx="4904105" cy="2754844"/>
            <a:chOff x="738" y="-976"/>
            <a:chExt cx="12020" cy="6604"/>
          </a:xfrm>
        </p:grpSpPr>
        <p:sp>
          <p:nvSpPr>
            <p:cNvPr id="10" name="Line 3"/>
            <p:cNvSpPr/>
            <p:nvPr/>
          </p:nvSpPr>
          <p:spPr>
            <a:xfrm flipV="1">
              <a:off x="1068" y="1545"/>
              <a:ext cx="11575" cy="98"/>
            </a:xfrm>
            <a:prstGeom prst="line">
              <a:avLst/>
            </a:prstGeom>
            <a:ln w="9525" cap="flat" cmpd="sng">
              <a:solidFill>
                <a:schemeClr val="tx1"/>
              </a:solidFill>
              <a:prstDash val="solid"/>
              <a:headEnd type="none" w="med" len="med"/>
              <a:tailEnd type="none" w="med" len="med"/>
            </a:ln>
          </p:spPr>
        </p:sp>
        <p:sp>
          <p:nvSpPr>
            <p:cNvPr id="11" name="Line 4"/>
            <p:cNvSpPr/>
            <p:nvPr/>
          </p:nvSpPr>
          <p:spPr>
            <a:xfrm flipV="1">
              <a:off x="1068" y="2990"/>
              <a:ext cx="11575" cy="95"/>
            </a:xfrm>
            <a:prstGeom prst="line">
              <a:avLst/>
            </a:prstGeom>
            <a:ln w="9525" cap="flat" cmpd="sng">
              <a:solidFill>
                <a:schemeClr val="tx1"/>
              </a:solidFill>
              <a:prstDash val="solid"/>
              <a:headEnd type="none" w="med" len="med"/>
              <a:tailEnd type="none" w="med" len="med"/>
            </a:ln>
          </p:spPr>
        </p:sp>
        <p:sp>
          <p:nvSpPr>
            <p:cNvPr id="12" name="Oval 5"/>
            <p:cNvSpPr/>
            <p:nvPr/>
          </p:nvSpPr>
          <p:spPr>
            <a:xfrm>
              <a:off x="738" y="1643"/>
              <a:ext cx="553" cy="144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3" name="Oval 6"/>
            <p:cNvSpPr/>
            <p:nvPr/>
          </p:nvSpPr>
          <p:spPr>
            <a:xfrm flipH="1">
              <a:off x="12425" y="1545"/>
              <a:ext cx="333" cy="144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14" name="Line 7"/>
            <p:cNvSpPr/>
            <p:nvPr/>
          </p:nvSpPr>
          <p:spPr>
            <a:xfrm>
              <a:off x="1840" y="3085"/>
              <a:ext cx="0" cy="2313"/>
            </a:xfrm>
            <a:prstGeom prst="line">
              <a:avLst/>
            </a:prstGeom>
            <a:ln w="9525" cap="flat" cmpd="sng">
              <a:solidFill>
                <a:schemeClr val="tx1"/>
              </a:solidFill>
              <a:prstDash val="solid"/>
              <a:headEnd type="none" w="med" len="med"/>
              <a:tailEnd type="none" w="med" len="med"/>
            </a:ln>
          </p:spPr>
        </p:sp>
        <p:sp>
          <p:nvSpPr>
            <p:cNvPr id="15" name="Line 8"/>
            <p:cNvSpPr/>
            <p:nvPr/>
          </p:nvSpPr>
          <p:spPr>
            <a:xfrm>
              <a:off x="1840" y="5398"/>
              <a:ext cx="883" cy="0"/>
            </a:xfrm>
            <a:prstGeom prst="line">
              <a:avLst/>
            </a:prstGeom>
            <a:ln w="9525" cap="flat" cmpd="sng">
              <a:solidFill>
                <a:schemeClr val="tx1"/>
              </a:solidFill>
              <a:prstDash val="solid"/>
              <a:headEnd type="none" w="med" len="med"/>
              <a:tailEnd type="none" w="med" len="med"/>
            </a:ln>
          </p:spPr>
        </p:sp>
        <p:sp>
          <p:nvSpPr>
            <p:cNvPr id="16" name="Line 11"/>
            <p:cNvSpPr/>
            <p:nvPr/>
          </p:nvSpPr>
          <p:spPr>
            <a:xfrm>
              <a:off x="3055" y="5398"/>
              <a:ext cx="1762" cy="1"/>
            </a:xfrm>
            <a:prstGeom prst="line">
              <a:avLst/>
            </a:prstGeom>
            <a:ln w="9525" cap="flat" cmpd="sng">
              <a:solidFill>
                <a:schemeClr val="tx1"/>
              </a:solidFill>
              <a:prstDash val="solid"/>
              <a:headEnd type="none" w="med" len="med"/>
              <a:tailEnd type="none" w="med" len="med"/>
            </a:ln>
          </p:spPr>
        </p:sp>
        <p:sp>
          <p:nvSpPr>
            <p:cNvPr id="17" name="Line 15"/>
            <p:cNvSpPr/>
            <p:nvPr/>
          </p:nvSpPr>
          <p:spPr>
            <a:xfrm>
              <a:off x="4818" y="5398"/>
              <a:ext cx="1875" cy="0"/>
            </a:xfrm>
            <a:prstGeom prst="line">
              <a:avLst/>
            </a:prstGeom>
            <a:ln w="9525" cap="flat" cmpd="sng">
              <a:solidFill>
                <a:schemeClr val="tx1"/>
              </a:solidFill>
              <a:prstDash val="solid"/>
              <a:headEnd type="none" w="med" len="med"/>
              <a:tailEnd type="none" w="med" len="med"/>
            </a:ln>
          </p:spPr>
        </p:sp>
        <p:sp>
          <p:nvSpPr>
            <p:cNvPr id="18" name="Freeform 16"/>
            <p:cNvSpPr/>
            <p:nvPr/>
          </p:nvSpPr>
          <p:spPr>
            <a:xfrm>
              <a:off x="1840" y="968"/>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19" name="Freeform 17"/>
            <p:cNvSpPr/>
            <p:nvPr/>
          </p:nvSpPr>
          <p:spPr>
            <a:xfrm>
              <a:off x="2725" y="950"/>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0" name="Freeform 18"/>
            <p:cNvSpPr/>
            <p:nvPr/>
          </p:nvSpPr>
          <p:spPr>
            <a:xfrm>
              <a:off x="3605" y="968"/>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1" name="Freeform 19"/>
            <p:cNvSpPr/>
            <p:nvPr/>
          </p:nvSpPr>
          <p:spPr>
            <a:xfrm>
              <a:off x="5370" y="950"/>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2" name="Freeform 20"/>
            <p:cNvSpPr/>
            <p:nvPr/>
          </p:nvSpPr>
          <p:spPr>
            <a:xfrm>
              <a:off x="4488" y="950"/>
              <a:ext cx="880" cy="2713"/>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3" name="Freeform 21"/>
            <p:cNvSpPr/>
            <p:nvPr/>
          </p:nvSpPr>
          <p:spPr>
            <a:xfrm>
              <a:off x="9453" y="870"/>
              <a:ext cx="880" cy="2715"/>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4" name="Freeform 22"/>
            <p:cNvSpPr/>
            <p:nvPr/>
          </p:nvSpPr>
          <p:spPr>
            <a:xfrm>
              <a:off x="6253" y="903"/>
              <a:ext cx="440" cy="4495"/>
            </a:xfrm>
            <a:custGeom>
              <a:avLst/>
              <a:gdLst>
                <a:gd name="txL" fmla="*/ 0 w 181"/>
                <a:gd name="txT" fmla="*/ 0 h 2117"/>
                <a:gd name="txR" fmla="*/ 181 w 181"/>
                <a:gd name="txB" fmla="*/ 2117 h 2117"/>
              </a:gdLst>
              <a:ahLst/>
              <a:cxnLst>
                <a:cxn ang="0">
                  <a:pos x="0" y="302"/>
                </a:cxn>
                <a:cxn ang="0">
                  <a:pos x="136" y="302"/>
                </a:cxn>
                <a:cxn ang="0">
                  <a:pos x="181" y="2117"/>
                </a:cxn>
              </a:cxnLst>
              <a:rect l="txL" t="txT" r="txR" b="txB"/>
              <a:pathLst>
                <a:path w="181" h="2117">
                  <a:moveTo>
                    <a:pt x="0" y="302"/>
                  </a:moveTo>
                  <a:cubicBezTo>
                    <a:pt x="53" y="151"/>
                    <a:pt x="106" y="0"/>
                    <a:pt x="136" y="302"/>
                  </a:cubicBezTo>
                  <a:cubicBezTo>
                    <a:pt x="166" y="604"/>
                    <a:pt x="174" y="1815"/>
                    <a:pt x="181" y="2117"/>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5" name="Freeform 23"/>
            <p:cNvSpPr/>
            <p:nvPr/>
          </p:nvSpPr>
          <p:spPr>
            <a:xfrm>
              <a:off x="8458" y="870"/>
              <a:ext cx="880" cy="2715"/>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6" name="Freeform 24"/>
            <p:cNvSpPr/>
            <p:nvPr/>
          </p:nvSpPr>
          <p:spPr>
            <a:xfrm>
              <a:off x="10443" y="870"/>
              <a:ext cx="880" cy="2715"/>
            </a:xfrm>
            <a:custGeom>
              <a:avLst/>
              <a:gdLst>
                <a:gd name="txL" fmla="*/ 0 w 362"/>
                <a:gd name="txT" fmla="*/ 0 h 1278"/>
                <a:gd name="txR" fmla="*/ 362 w 362"/>
                <a:gd name="txB" fmla="*/ 1278 h 1278"/>
              </a:gdLst>
              <a:ahLst/>
              <a:cxnLst>
                <a:cxn ang="0">
                  <a:pos x="0" y="317"/>
                </a:cxn>
                <a:cxn ang="0">
                  <a:pos x="90" y="136"/>
                </a:cxn>
                <a:cxn ang="0">
                  <a:pos x="226" y="1134"/>
                </a:cxn>
                <a:cxn ang="0">
                  <a:pos x="362" y="998"/>
                </a:cxn>
              </a:cxnLst>
              <a:rect l="txL" t="txT" r="txR" b="txB"/>
              <a:pathLst>
                <a:path w="362" h="1278">
                  <a:moveTo>
                    <a:pt x="0" y="317"/>
                  </a:moveTo>
                  <a:cubicBezTo>
                    <a:pt x="26" y="158"/>
                    <a:pt x="52" y="0"/>
                    <a:pt x="90" y="136"/>
                  </a:cubicBezTo>
                  <a:cubicBezTo>
                    <a:pt x="128" y="272"/>
                    <a:pt x="181" y="990"/>
                    <a:pt x="226" y="1134"/>
                  </a:cubicBezTo>
                  <a:cubicBezTo>
                    <a:pt x="271" y="1278"/>
                    <a:pt x="339" y="1021"/>
                    <a:pt x="362" y="998"/>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7" name="Line 25"/>
            <p:cNvSpPr/>
            <p:nvPr/>
          </p:nvSpPr>
          <p:spPr>
            <a:xfrm>
              <a:off x="8345" y="2990"/>
              <a:ext cx="0" cy="2310"/>
            </a:xfrm>
            <a:prstGeom prst="line">
              <a:avLst/>
            </a:prstGeom>
            <a:ln w="9525" cap="flat" cmpd="sng">
              <a:solidFill>
                <a:schemeClr val="tx1"/>
              </a:solidFill>
              <a:prstDash val="solid"/>
              <a:headEnd type="none" w="med" len="med"/>
              <a:tailEnd type="none" w="med" len="med"/>
            </a:ln>
          </p:spPr>
        </p:sp>
        <p:sp>
          <p:nvSpPr>
            <p:cNvPr id="28" name="Oval 26"/>
            <p:cNvSpPr/>
            <p:nvPr/>
          </p:nvSpPr>
          <p:spPr>
            <a:xfrm>
              <a:off x="9670" y="4833"/>
              <a:ext cx="705" cy="795"/>
            </a:xfrm>
            <a:prstGeom prst="ellipse">
              <a:avLst/>
            </a:prstGeom>
            <a:noFill/>
            <a:ln w="95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29" name="Line 28"/>
            <p:cNvSpPr/>
            <p:nvPr/>
          </p:nvSpPr>
          <p:spPr>
            <a:xfrm>
              <a:off x="8345" y="5300"/>
              <a:ext cx="1325" cy="0"/>
            </a:xfrm>
            <a:prstGeom prst="line">
              <a:avLst/>
            </a:prstGeom>
            <a:ln w="9525" cap="flat" cmpd="sng">
              <a:solidFill>
                <a:schemeClr val="tx1"/>
              </a:solidFill>
              <a:prstDash val="solid"/>
              <a:headEnd type="none" w="med" len="med"/>
              <a:tailEnd type="none" w="med" len="med"/>
            </a:ln>
          </p:spPr>
        </p:sp>
        <p:sp>
          <p:nvSpPr>
            <p:cNvPr id="30" name="Freeform 29"/>
            <p:cNvSpPr/>
            <p:nvPr/>
          </p:nvSpPr>
          <p:spPr>
            <a:xfrm>
              <a:off x="11435" y="818"/>
              <a:ext cx="440" cy="4495"/>
            </a:xfrm>
            <a:custGeom>
              <a:avLst/>
              <a:gdLst>
                <a:gd name="txL" fmla="*/ 0 w 181"/>
                <a:gd name="txT" fmla="*/ 0 h 2117"/>
                <a:gd name="txR" fmla="*/ 181 w 181"/>
                <a:gd name="txB" fmla="*/ 2117 h 2117"/>
              </a:gdLst>
              <a:ahLst/>
              <a:cxnLst>
                <a:cxn ang="0">
                  <a:pos x="0" y="302"/>
                </a:cxn>
                <a:cxn ang="0">
                  <a:pos x="136" y="302"/>
                </a:cxn>
                <a:cxn ang="0">
                  <a:pos x="181" y="2117"/>
                </a:cxn>
              </a:cxnLst>
              <a:rect l="txL" t="txT" r="txR" b="txB"/>
              <a:pathLst>
                <a:path w="181" h="2117">
                  <a:moveTo>
                    <a:pt x="0" y="302"/>
                  </a:moveTo>
                  <a:cubicBezTo>
                    <a:pt x="53" y="151"/>
                    <a:pt x="106" y="0"/>
                    <a:pt x="136" y="302"/>
                  </a:cubicBezTo>
                  <a:cubicBezTo>
                    <a:pt x="166" y="604"/>
                    <a:pt x="174" y="1815"/>
                    <a:pt x="181" y="2117"/>
                  </a:cubicBezTo>
                </a:path>
              </a:pathLst>
            </a:custGeom>
            <a:noFill/>
            <a:ln w="9525" cap="flat" cmpd="sng">
              <a:solidFill>
                <a:schemeClr val="tx1"/>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31" name="Line 30"/>
            <p:cNvSpPr/>
            <p:nvPr/>
          </p:nvSpPr>
          <p:spPr>
            <a:xfrm>
              <a:off x="10333" y="5300"/>
              <a:ext cx="1543" cy="0"/>
            </a:xfrm>
            <a:prstGeom prst="line">
              <a:avLst/>
            </a:prstGeom>
            <a:ln w="9525" cap="flat" cmpd="sng">
              <a:solidFill>
                <a:schemeClr val="tx1"/>
              </a:solidFill>
              <a:prstDash val="solid"/>
              <a:headEnd type="none" w="med" len="med"/>
              <a:tailEnd type="none" w="med" len="med"/>
            </a:ln>
          </p:spPr>
        </p:sp>
        <p:sp>
          <p:nvSpPr>
            <p:cNvPr id="32" name="Text Box 33"/>
            <p:cNvSpPr txBox="1"/>
            <p:nvPr/>
          </p:nvSpPr>
          <p:spPr>
            <a:xfrm rot="5400000">
              <a:off x="8900" y="-207"/>
              <a:ext cx="2665" cy="1128"/>
            </a:xfrm>
            <a:prstGeom prst="rect">
              <a:avLst/>
            </a:prstGeom>
            <a:noFill/>
            <a:ln w="9525">
              <a:noFill/>
            </a:ln>
          </p:spPr>
          <p:txBody>
            <a:bodyPr wrap="square">
              <a:spAutoFit/>
            </a:bodyPr>
            <a:p>
              <a:pPr fontAlgn="base"/>
              <a:r>
                <a:rPr lang="zh-CN" altLang="en-US" sz="2400" b="1" dirty="0">
                  <a:solidFill>
                    <a:schemeClr val="tx1"/>
                  </a:solidFill>
                  <a:latin typeface="新宋体" panose="02010609030101010101" pitchFamily="49" charset="-122"/>
                  <a:ea typeface="新宋体" panose="02010609030101010101" pitchFamily="49" charset="-122"/>
                </a:rPr>
                <a:t>线圈</a:t>
              </a:r>
              <a:r>
                <a:rPr lang="en-US" altLang="zh-CN" sz="2400" b="1" dirty="0">
                  <a:solidFill>
                    <a:schemeClr val="tx1"/>
                  </a:solidFill>
                  <a:latin typeface="新宋体" panose="02010609030101010101" pitchFamily="49" charset="-122"/>
                  <a:ea typeface="新宋体" panose="02010609030101010101" pitchFamily="49" charset="-122"/>
                </a:rPr>
                <a:t>L</a:t>
              </a:r>
              <a:r>
                <a:rPr lang="en-US" altLang="zh-CN" sz="2400" b="1" baseline="-25000" dirty="0">
                  <a:solidFill>
                    <a:schemeClr val="tx1"/>
                  </a:solidFill>
                  <a:latin typeface="新宋体" panose="02010609030101010101" pitchFamily="49" charset="-122"/>
                  <a:ea typeface="新宋体" panose="02010609030101010101" pitchFamily="49" charset="-122"/>
                </a:rPr>
                <a:t>2</a:t>
              </a:r>
              <a:endParaRPr lang="en-US" altLang="zh-CN" sz="2400" b="1" baseline="-25000" dirty="0">
                <a:solidFill>
                  <a:schemeClr val="tx1"/>
                </a:solidFill>
                <a:latin typeface="新宋体" panose="02010609030101010101" pitchFamily="49" charset="-122"/>
                <a:ea typeface="新宋体" panose="02010609030101010101" pitchFamily="49" charset="-122"/>
              </a:endParaRPr>
            </a:p>
          </p:txBody>
        </p:sp>
        <p:cxnSp>
          <p:nvCxnSpPr>
            <p:cNvPr id="33" name="直接连接符 32"/>
            <p:cNvCxnSpPr>
              <a:stCxn id="28" idx="1"/>
              <a:endCxn id="28" idx="5"/>
            </p:cNvCxnSpPr>
            <p:nvPr/>
          </p:nvCxnSpPr>
          <p:spPr>
            <a:xfrm>
              <a:off x="9773" y="4949"/>
              <a:ext cx="499" cy="563"/>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4" name="直接连接符 33"/>
            <p:cNvCxnSpPr>
              <a:stCxn id="28" idx="7"/>
              <a:endCxn id="28" idx="3"/>
            </p:cNvCxnSpPr>
            <p:nvPr/>
          </p:nvCxnSpPr>
          <p:spPr>
            <a:xfrm flipH="1">
              <a:off x="9773" y="4949"/>
              <a:ext cx="499" cy="563"/>
            </a:xfrm>
            <a:prstGeom prst="line">
              <a:avLst/>
            </a:prstGeom>
            <a:solidFill>
              <a:schemeClr val="accent1"/>
            </a:solidFill>
            <a:ln w="9525" cap="flat" cmpd="sng" algn="ctr">
              <a:solidFill>
                <a:schemeClr val="tx1"/>
              </a:solidFill>
              <a:prstDash val="solid"/>
              <a:round/>
              <a:headEnd type="none" w="med" len="med"/>
              <a:tailEnd type="none" w="med" len="med"/>
            </a:ln>
          </p:spPr>
        </p:cxnSp>
      </p:grpSp>
      <p:sp>
        <p:nvSpPr>
          <p:cNvPr id="35" name="Text Box 33"/>
          <p:cNvSpPr txBox="1"/>
          <p:nvPr/>
        </p:nvSpPr>
        <p:spPr>
          <a:xfrm rot="21600000">
            <a:off x="-44450" y="3585210"/>
            <a:ext cx="1154430" cy="460375"/>
          </a:xfrm>
          <a:prstGeom prst="rect">
            <a:avLst/>
          </a:prstGeom>
          <a:noFill/>
          <a:ln w="9525">
            <a:noFill/>
          </a:ln>
        </p:spPr>
        <p:txBody>
          <a:bodyPr wrap="square">
            <a:spAutoFit/>
          </a:bodyPr>
          <a:p>
            <a:pPr fontAlgn="base"/>
            <a:r>
              <a:rPr lang="zh-CN" altLang="en-US" sz="2400" b="1" dirty="0">
                <a:solidFill>
                  <a:schemeClr val="tx1"/>
                </a:solidFill>
                <a:latin typeface="新宋体" panose="02010609030101010101" pitchFamily="49" charset="-122"/>
                <a:ea typeface="新宋体" panose="02010609030101010101" pitchFamily="49" charset="-122"/>
              </a:rPr>
              <a:t>线圈</a:t>
            </a:r>
            <a:r>
              <a:rPr lang="en-US" altLang="zh-CN" sz="2400" b="1" dirty="0">
                <a:solidFill>
                  <a:schemeClr val="tx1"/>
                </a:solidFill>
                <a:latin typeface="新宋体" panose="02010609030101010101" pitchFamily="49" charset="-122"/>
                <a:ea typeface="新宋体" panose="02010609030101010101" pitchFamily="49" charset="-122"/>
              </a:rPr>
              <a:t>L</a:t>
            </a:r>
            <a:r>
              <a:rPr lang="en-US" altLang="zh-CN" sz="2400" b="1" baseline="-25000" dirty="0">
                <a:solidFill>
                  <a:schemeClr val="tx1"/>
                </a:solidFill>
                <a:latin typeface="新宋体" panose="02010609030101010101" pitchFamily="49" charset="-122"/>
                <a:ea typeface="新宋体" panose="02010609030101010101" pitchFamily="49" charset="-122"/>
              </a:rPr>
              <a:t>1</a:t>
            </a:r>
            <a:endParaRPr lang="en-US" altLang="zh-CN" sz="2400" b="1" baseline="-25000" dirty="0">
              <a:solidFill>
                <a:schemeClr val="tx1"/>
              </a:solidFill>
              <a:latin typeface="新宋体" panose="02010609030101010101" pitchFamily="49" charset="-122"/>
              <a:ea typeface="新宋体" panose="02010609030101010101" pitchFamily="49" charset="-122"/>
            </a:endParaRPr>
          </a:p>
        </p:txBody>
      </p:sp>
      <p:sp>
        <p:nvSpPr>
          <p:cNvPr id="8" name="Text Box 33"/>
          <p:cNvSpPr txBox="1"/>
          <p:nvPr/>
        </p:nvSpPr>
        <p:spPr>
          <a:xfrm rot="21600000">
            <a:off x="2203450" y="4291330"/>
            <a:ext cx="1154430" cy="330835"/>
          </a:xfrm>
          <a:prstGeom prst="rect">
            <a:avLst/>
          </a:prstGeom>
          <a:noFill/>
          <a:ln w="9525">
            <a:noFill/>
          </a:ln>
        </p:spPr>
        <p:txBody>
          <a:bodyPr wrap="square">
            <a:spAutoFit/>
          </a:bodyPr>
          <a:p>
            <a:pPr fontAlgn="base"/>
            <a:r>
              <a:rPr lang="zh-CN" altLang="en-US" sz="2400" b="1" baseline="-25000" dirty="0">
                <a:solidFill>
                  <a:schemeClr val="tx1"/>
                </a:solidFill>
                <a:latin typeface="新宋体" panose="02010609030101010101" pitchFamily="49" charset="-122"/>
                <a:ea typeface="新宋体" panose="02010609030101010101" pitchFamily="49" charset="-122"/>
              </a:rPr>
              <a:t>交流电</a:t>
            </a:r>
            <a:endParaRPr lang="zh-CN" altLang="en-US" sz="2400" b="1" baseline="-25000" dirty="0">
              <a:solidFill>
                <a:schemeClr val="tx1"/>
              </a:solidFill>
              <a:latin typeface="新宋体" panose="02010609030101010101" pitchFamily="49" charset="-122"/>
              <a:ea typeface="新宋体" panose="02010609030101010101" pitchFamily="49" charset="-122"/>
            </a:endParaRPr>
          </a:p>
        </p:txBody>
      </p:sp>
      <p:sp>
        <p:nvSpPr>
          <p:cNvPr id="4" name="Text Box 7"/>
          <p:cNvSpPr txBox="1"/>
          <p:nvPr/>
        </p:nvSpPr>
        <p:spPr>
          <a:xfrm>
            <a:off x="3186430" y="975360"/>
            <a:ext cx="2124710" cy="534035"/>
          </a:xfrm>
          <a:prstGeom prst="rect">
            <a:avLst/>
          </a:prstGeom>
          <a:noFill/>
          <a:ln w="38100" cap="flat" cmpd="sng">
            <a:solidFill>
              <a:srgbClr val="FF0000"/>
            </a:solidFill>
            <a:prstDash val="solid"/>
            <a:miter/>
            <a:headEnd type="none" w="med" len="med"/>
            <a:tailEnd type="none" w="med" len="med"/>
          </a:ln>
        </p:spPr>
        <p:txBody>
          <a:bodyPr wrap="square">
            <a:spAutoFit/>
          </a:bodyPr>
          <a:p>
            <a:pPr>
              <a:lnSpc>
                <a:spcPct val="80000"/>
              </a:lnSpc>
              <a:spcBef>
                <a:spcPct val="50000"/>
              </a:spcBef>
            </a:pPr>
            <a:r>
              <a:rPr lang="zh-CN" altLang="en-US" sz="3600" dirty="0">
                <a:latin typeface="Arial" panose="020B0604020202020204" pitchFamily="34" charset="0"/>
              </a:rPr>
              <a:t>问题思考</a:t>
            </a:r>
            <a:endParaRPr lang="zh-CN" altLang="en-US" sz="3600" dirty="0">
              <a:latin typeface="Arial" panose="020B0604020202020204" pitchFamily="34" charset="0"/>
            </a:endParaRPr>
          </a:p>
        </p:txBody>
      </p:sp>
    </p:spTree>
  </p:cSld>
  <p:clrMapOvr>
    <a:masterClrMapping/>
  </p:clrMapOvr>
  <p:timing>
    <p:tnLst>
      <p:par>
        <p:cTn id="1" dur="indefinite" restart="never" nodeType="tmRoot"/>
      </p:par>
    </p:tnLst>
    <p:bldLst>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 name="组合 68"/>
          <p:cNvGrpSpPr/>
          <p:nvPr/>
        </p:nvGrpSpPr>
        <p:grpSpPr>
          <a:xfrm>
            <a:off x="99695" y="-7552"/>
            <a:ext cx="4362306" cy="4302713"/>
            <a:chOff x="4656" y="3908"/>
            <a:chExt cx="4443" cy="5210"/>
          </a:xfrm>
        </p:grpSpPr>
        <p:grpSp>
          <p:nvGrpSpPr>
            <p:cNvPr id="68" name="组合 67"/>
            <p:cNvGrpSpPr/>
            <p:nvPr/>
          </p:nvGrpSpPr>
          <p:grpSpPr>
            <a:xfrm>
              <a:off x="4656" y="5002"/>
              <a:ext cx="4443" cy="4116"/>
              <a:chOff x="4805" y="4963"/>
              <a:chExt cx="4443" cy="4116"/>
            </a:xfrm>
          </p:grpSpPr>
          <p:grpSp>
            <p:nvGrpSpPr>
              <p:cNvPr id="32" name="Group 3"/>
              <p:cNvGrpSpPr/>
              <p:nvPr/>
            </p:nvGrpSpPr>
            <p:grpSpPr>
              <a:xfrm>
                <a:off x="4805" y="4964"/>
                <a:ext cx="4443" cy="4115"/>
                <a:chOff x="3888" y="106"/>
                <a:chExt cx="1777" cy="1646"/>
              </a:xfrm>
            </p:grpSpPr>
            <p:grpSp>
              <p:nvGrpSpPr>
                <p:cNvPr id="33" name="Group 4"/>
                <p:cNvGrpSpPr/>
                <p:nvPr/>
              </p:nvGrpSpPr>
              <p:grpSpPr>
                <a:xfrm>
                  <a:off x="5040" y="624"/>
                  <a:ext cx="288" cy="288"/>
                  <a:chOff x="1920" y="2256"/>
                  <a:chExt cx="288" cy="288"/>
                </a:xfrm>
              </p:grpSpPr>
              <p:sp>
                <p:nvSpPr>
                  <p:cNvPr id="34" name="Oval 5"/>
                  <p:cNvSpPr/>
                  <p:nvPr/>
                </p:nvSpPr>
                <p:spPr>
                  <a:xfrm>
                    <a:off x="1920" y="2256"/>
                    <a:ext cx="288" cy="288"/>
                  </a:xfrm>
                  <a:prstGeom prst="ellipse">
                    <a:avLst/>
                  </a:prstGeom>
                  <a:solidFill>
                    <a:schemeClr val="bg1"/>
                  </a:solidFill>
                  <a:ln w="38100"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35" name="Line 6"/>
                  <p:cNvSpPr/>
                  <p:nvPr/>
                </p:nvSpPr>
                <p:spPr>
                  <a:xfrm rot="-182591" flipV="1">
                    <a:off x="1968" y="2304"/>
                    <a:ext cx="192" cy="192"/>
                  </a:xfrm>
                  <a:prstGeom prst="line">
                    <a:avLst/>
                  </a:prstGeom>
                  <a:ln w="38100" cap="flat" cmpd="sng">
                    <a:solidFill>
                      <a:schemeClr val="accent2"/>
                    </a:solidFill>
                    <a:prstDash val="solid"/>
                    <a:headEnd type="none" w="med" len="med"/>
                    <a:tailEnd type="none" w="med" len="med"/>
                  </a:ln>
                </p:spPr>
              </p:sp>
              <p:sp>
                <p:nvSpPr>
                  <p:cNvPr id="36" name="Line 7"/>
                  <p:cNvSpPr/>
                  <p:nvPr/>
                </p:nvSpPr>
                <p:spPr>
                  <a:xfrm rot="4698376" flipV="1">
                    <a:off x="1968" y="2304"/>
                    <a:ext cx="192" cy="192"/>
                  </a:xfrm>
                  <a:prstGeom prst="line">
                    <a:avLst/>
                  </a:prstGeom>
                  <a:ln w="38100" cap="flat" cmpd="sng">
                    <a:solidFill>
                      <a:schemeClr val="accent2"/>
                    </a:solidFill>
                    <a:prstDash val="solid"/>
                    <a:headEnd type="none" w="med" len="med"/>
                    <a:tailEnd type="none" w="med" len="med"/>
                  </a:ln>
                </p:spPr>
              </p:sp>
            </p:grpSp>
            <p:grpSp>
              <p:nvGrpSpPr>
                <p:cNvPr id="37" name="Group 8"/>
                <p:cNvGrpSpPr/>
                <p:nvPr/>
              </p:nvGrpSpPr>
              <p:grpSpPr>
                <a:xfrm>
                  <a:off x="4128" y="624"/>
                  <a:ext cx="528" cy="192"/>
                  <a:chOff x="2976" y="1632"/>
                  <a:chExt cx="528" cy="192"/>
                </a:xfrm>
              </p:grpSpPr>
              <p:sp>
                <p:nvSpPr>
                  <p:cNvPr id="38" name="Oval 9"/>
                  <p:cNvSpPr/>
                  <p:nvPr/>
                </p:nvSpPr>
                <p:spPr>
                  <a:xfrm>
                    <a:off x="3024" y="1680"/>
                    <a:ext cx="96" cy="144"/>
                  </a:xfrm>
                  <a:prstGeom prst="ellipse">
                    <a:avLst/>
                  </a:prstGeom>
                  <a:noFill/>
                  <a:ln w="38100"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39" name="Oval 10"/>
                  <p:cNvSpPr/>
                  <p:nvPr/>
                </p:nvSpPr>
                <p:spPr>
                  <a:xfrm>
                    <a:off x="3120" y="1680"/>
                    <a:ext cx="96" cy="144"/>
                  </a:xfrm>
                  <a:prstGeom prst="ellipse">
                    <a:avLst/>
                  </a:prstGeom>
                  <a:noFill/>
                  <a:ln w="38100"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40" name="Oval 11"/>
                  <p:cNvSpPr/>
                  <p:nvPr/>
                </p:nvSpPr>
                <p:spPr>
                  <a:xfrm>
                    <a:off x="3216" y="1680"/>
                    <a:ext cx="96" cy="144"/>
                  </a:xfrm>
                  <a:prstGeom prst="ellipse">
                    <a:avLst/>
                  </a:prstGeom>
                  <a:noFill/>
                  <a:ln w="38100"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41" name="Oval 12"/>
                  <p:cNvSpPr/>
                  <p:nvPr/>
                </p:nvSpPr>
                <p:spPr>
                  <a:xfrm>
                    <a:off x="3312" y="1680"/>
                    <a:ext cx="96" cy="144"/>
                  </a:xfrm>
                  <a:prstGeom prst="ellipse">
                    <a:avLst/>
                  </a:prstGeom>
                  <a:noFill/>
                  <a:ln w="38100"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42" name="Oval 13"/>
                  <p:cNvSpPr/>
                  <p:nvPr/>
                </p:nvSpPr>
                <p:spPr>
                  <a:xfrm>
                    <a:off x="3408" y="1680"/>
                    <a:ext cx="96" cy="144"/>
                  </a:xfrm>
                  <a:prstGeom prst="ellipse">
                    <a:avLst/>
                  </a:prstGeom>
                  <a:noFill/>
                  <a:ln w="38100"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43" name="Line 14"/>
                  <p:cNvSpPr/>
                  <p:nvPr/>
                </p:nvSpPr>
                <p:spPr>
                  <a:xfrm>
                    <a:off x="2976" y="1632"/>
                    <a:ext cx="528" cy="0"/>
                  </a:xfrm>
                  <a:prstGeom prst="line">
                    <a:avLst/>
                  </a:prstGeom>
                  <a:ln w="38100" cap="flat" cmpd="sng">
                    <a:solidFill>
                      <a:schemeClr val="accent2"/>
                    </a:solidFill>
                    <a:prstDash val="solid"/>
                    <a:headEnd type="none" w="med" len="med"/>
                    <a:tailEnd type="none" w="med" len="med"/>
                  </a:ln>
                </p:spPr>
              </p:sp>
            </p:grpSp>
            <p:sp>
              <p:nvSpPr>
                <p:cNvPr id="44" name="Line 15"/>
                <p:cNvSpPr/>
                <p:nvPr/>
              </p:nvSpPr>
              <p:spPr>
                <a:xfrm>
                  <a:off x="4656" y="768"/>
                  <a:ext cx="384" cy="0"/>
                </a:xfrm>
                <a:prstGeom prst="line">
                  <a:avLst/>
                </a:prstGeom>
                <a:ln w="38100" cap="flat" cmpd="sng">
                  <a:solidFill>
                    <a:schemeClr val="accent2"/>
                  </a:solidFill>
                  <a:prstDash val="solid"/>
                  <a:headEnd type="none" w="med" len="med"/>
                  <a:tailEnd type="none" w="med" len="med"/>
                </a:ln>
              </p:spPr>
            </p:sp>
            <p:sp>
              <p:nvSpPr>
                <p:cNvPr id="45" name="Line 16"/>
                <p:cNvSpPr/>
                <p:nvPr/>
              </p:nvSpPr>
              <p:spPr>
                <a:xfrm>
                  <a:off x="3888" y="106"/>
                  <a:ext cx="4" cy="1430"/>
                </a:xfrm>
                <a:prstGeom prst="line">
                  <a:avLst/>
                </a:prstGeom>
                <a:ln w="38100" cap="flat" cmpd="sng">
                  <a:solidFill>
                    <a:schemeClr val="accent2"/>
                  </a:solidFill>
                  <a:prstDash val="solid"/>
                  <a:headEnd type="none" w="med" len="med"/>
                  <a:tailEnd type="none" w="med" len="med"/>
                </a:ln>
              </p:spPr>
            </p:sp>
            <p:sp>
              <p:nvSpPr>
                <p:cNvPr id="46" name="Line 17"/>
                <p:cNvSpPr/>
                <p:nvPr/>
              </p:nvSpPr>
              <p:spPr>
                <a:xfrm>
                  <a:off x="3888" y="768"/>
                  <a:ext cx="288" cy="0"/>
                </a:xfrm>
                <a:prstGeom prst="line">
                  <a:avLst/>
                </a:prstGeom>
                <a:ln w="38100" cap="flat" cmpd="sng">
                  <a:solidFill>
                    <a:schemeClr val="accent2"/>
                  </a:solidFill>
                  <a:prstDash val="solid"/>
                  <a:headEnd type="none" w="med" len="med"/>
                  <a:tailEnd type="none" w="med" len="med"/>
                </a:ln>
              </p:spPr>
            </p:sp>
            <p:sp>
              <p:nvSpPr>
                <p:cNvPr id="47" name="Line 18"/>
                <p:cNvSpPr/>
                <p:nvPr/>
              </p:nvSpPr>
              <p:spPr>
                <a:xfrm>
                  <a:off x="5328" y="768"/>
                  <a:ext cx="336" cy="0"/>
                </a:xfrm>
                <a:prstGeom prst="line">
                  <a:avLst/>
                </a:prstGeom>
                <a:ln w="38100" cap="flat" cmpd="sng">
                  <a:solidFill>
                    <a:schemeClr val="accent2"/>
                  </a:solidFill>
                  <a:prstDash val="solid"/>
                  <a:headEnd type="none" w="med" len="med"/>
                  <a:tailEnd type="none" w="med" len="med"/>
                </a:ln>
              </p:spPr>
            </p:sp>
            <p:sp>
              <p:nvSpPr>
                <p:cNvPr id="48" name="Line 19"/>
                <p:cNvSpPr/>
                <p:nvPr/>
              </p:nvSpPr>
              <p:spPr>
                <a:xfrm flipH="1">
                  <a:off x="5664" y="309"/>
                  <a:ext cx="1" cy="1227"/>
                </a:xfrm>
                <a:prstGeom prst="line">
                  <a:avLst/>
                </a:prstGeom>
                <a:ln w="38100" cap="flat" cmpd="sng">
                  <a:solidFill>
                    <a:schemeClr val="accent2"/>
                  </a:solidFill>
                  <a:prstDash val="solid"/>
                  <a:headEnd type="none" w="med" len="med"/>
                  <a:tailEnd type="none" w="med" len="med"/>
                </a:ln>
              </p:spPr>
            </p:sp>
            <p:sp>
              <p:nvSpPr>
                <p:cNvPr id="49" name="Line 20"/>
                <p:cNvSpPr/>
                <p:nvPr/>
              </p:nvSpPr>
              <p:spPr>
                <a:xfrm>
                  <a:off x="3888" y="1536"/>
                  <a:ext cx="576" cy="0"/>
                </a:xfrm>
                <a:prstGeom prst="line">
                  <a:avLst/>
                </a:prstGeom>
                <a:ln w="38100" cap="flat" cmpd="sng">
                  <a:solidFill>
                    <a:schemeClr val="accent2"/>
                  </a:solidFill>
                  <a:prstDash val="solid"/>
                  <a:headEnd type="none" w="med" len="med"/>
                  <a:tailEnd type="none" w="med" len="med"/>
                </a:ln>
              </p:spPr>
            </p:sp>
            <p:sp>
              <p:nvSpPr>
                <p:cNvPr id="50" name="Oval 21"/>
                <p:cNvSpPr/>
                <p:nvPr/>
              </p:nvSpPr>
              <p:spPr>
                <a:xfrm>
                  <a:off x="4416" y="1488"/>
                  <a:ext cx="48" cy="48"/>
                </a:xfrm>
                <a:prstGeom prst="ellipse">
                  <a:avLst/>
                </a:prstGeom>
                <a:solidFill>
                  <a:schemeClr val="accent2"/>
                </a:solidFill>
                <a:ln w="9525"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51" name="Oval 22"/>
                <p:cNvSpPr/>
                <p:nvPr/>
              </p:nvSpPr>
              <p:spPr>
                <a:xfrm>
                  <a:off x="4656" y="1488"/>
                  <a:ext cx="48" cy="48"/>
                </a:xfrm>
                <a:prstGeom prst="ellipse">
                  <a:avLst/>
                </a:prstGeom>
                <a:solidFill>
                  <a:schemeClr val="accent2"/>
                </a:solidFill>
                <a:ln w="9525"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52" name="Line 23"/>
                <p:cNvSpPr/>
                <p:nvPr/>
              </p:nvSpPr>
              <p:spPr>
                <a:xfrm rot="-1388142">
                  <a:off x="4416" y="1422"/>
                  <a:ext cx="322" cy="23"/>
                </a:xfrm>
                <a:prstGeom prst="line">
                  <a:avLst/>
                </a:prstGeom>
                <a:ln w="38100" cap="flat" cmpd="sng">
                  <a:solidFill>
                    <a:schemeClr val="accent2"/>
                  </a:solidFill>
                  <a:prstDash val="solid"/>
                  <a:headEnd type="none" w="med" len="med"/>
                  <a:tailEnd type="none" w="med" len="med"/>
                </a:ln>
              </p:spPr>
            </p:sp>
            <p:sp>
              <p:nvSpPr>
                <p:cNvPr id="53" name="Line 24"/>
                <p:cNvSpPr/>
                <p:nvPr/>
              </p:nvSpPr>
              <p:spPr>
                <a:xfrm>
                  <a:off x="4704" y="1536"/>
                  <a:ext cx="384" cy="0"/>
                </a:xfrm>
                <a:prstGeom prst="line">
                  <a:avLst/>
                </a:prstGeom>
                <a:ln w="38100" cap="flat" cmpd="sng">
                  <a:solidFill>
                    <a:schemeClr val="accent2"/>
                  </a:solidFill>
                  <a:prstDash val="solid"/>
                  <a:headEnd type="none" w="med" len="med"/>
                  <a:tailEnd type="none" w="med" len="med"/>
                </a:ln>
              </p:spPr>
            </p:sp>
            <p:sp>
              <p:nvSpPr>
                <p:cNvPr id="54" name="Line 25"/>
                <p:cNvSpPr/>
                <p:nvPr/>
              </p:nvSpPr>
              <p:spPr>
                <a:xfrm>
                  <a:off x="5136" y="1416"/>
                  <a:ext cx="0" cy="192"/>
                </a:xfrm>
                <a:prstGeom prst="line">
                  <a:avLst/>
                </a:prstGeom>
                <a:ln w="38100" cap="flat" cmpd="sng">
                  <a:solidFill>
                    <a:schemeClr val="accent2"/>
                  </a:solidFill>
                  <a:prstDash val="solid"/>
                  <a:headEnd type="none" w="med" len="med"/>
                  <a:tailEnd type="none" w="med" len="med"/>
                </a:ln>
              </p:spPr>
            </p:sp>
            <p:sp>
              <p:nvSpPr>
                <p:cNvPr id="55" name="Line 26"/>
                <p:cNvSpPr/>
                <p:nvPr/>
              </p:nvSpPr>
              <p:spPr>
                <a:xfrm>
                  <a:off x="5088" y="1320"/>
                  <a:ext cx="0" cy="432"/>
                </a:xfrm>
                <a:prstGeom prst="line">
                  <a:avLst/>
                </a:prstGeom>
                <a:ln w="28575" cap="flat" cmpd="sng">
                  <a:solidFill>
                    <a:schemeClr val="accent2"/>
                  </a:solidFill>
                  <a:prstDash val="solid"/>
                  <a:headEnd type="none" w="med" len="med"/>
                  <a:tailEnd type="none" w="med" len="med"/>
                </a:ln>
              </p:spPr>
            </p:sp>
            <p:sp>
              <p:nvSpPr>
                <p:cNvPr id="56" name="Line 27"/>
                <p:cNvSpPr/>
                <p:nvPr/>
              </p:nvSpPr>
              <p:spPr>
                <a:xfrm>
                  <a:off x="5136" y="1536"/>
                  <a:ext cx="528" cy="0"/>
                </a:xfrm>
                <a:prstGeom prst="line">
                  <a:avLst/>
                </a:prstGeom>
                <a:ln w="38100" cap="flat" cmpd="sng">
                  <a:solidFill>
                    <a:schemeClr val="accent2"/>
                  </a:solidFill>
                  <a:prstDash val="solid"/>
                  <a:headEnd type="none" w="med" len="med"/>
                  <a:tailEnd type="none" w="med" len="med"/>
                </a:ln>
              </p:spPr>
            </p:sp>
            <p:sp>
              <p:nvSpPr>
                <p:cNvPr id="57" name="Rectangle 28"/>
                <p:cNvSpPr/>
                <p:nvPr/>
              </p:nvSpPr>
              <p:spPr>
                <a:xfrm>
                  <a:off x="4176" y="768"/>
                  <a:ext cx="480" cy="144"/>
                </a:xfrm>
                <a:prstGeom prst="rect">
                  <a:avLst/>
                </a:prstGeom>
                <a:solidFill>
                  <a:schemeClr val="bg1"/>
                </a:solidFill>
                <a:ln w="9525">
                  <a:noFill/>
                </a:ln>
              </p:spPr>
              <p:txBody>
                <a:bodyPr wrap="none" anchor="ctr"/>
                <a:p>
                  <a:pPr eaLnBrk="1" hangingPunct="1"/>
                  <a:endParaRPr lang="zh-CN" altLang="zh-CN" dirty="0">
                    <a:latin typeface="Arial" panose="020B0604020202020204" pitchFamily="34" charset="0"/>
                  </a:endParaRPr>
                </a:p>
              </p:txBody>
            </p:sp>
            <p:sp>
              <p:nvSpPr>
                <p:cNvPr id="58" name="Text Box 29"/>
                <p:cNvSpPr txBox="1"/>
                <p:nvPr/>
              </p:nvSpPr>
              <p:spPr>
                <a:xfrm>
                  <a:off x="4273" y="869"/>
                  <a:ext cx="1392" cy="253"/>
                </a:xfrm>
                <a:prstGeom prst="rect">
                  <a:avLst/>
                </a:prstGeom>
                <a:noFill/>
                <a:ln w="9525">
                  <a:noFill/>
                </a:ln>
              </p:spPr>
              <p:txBody>
                <a:bodyPr>
                  <a:spAutoFit/>
                </a:bodyPr>
                <a:p>
                  <a:pPr eaLnBrk="1" hangingPunct="1">
                    <a:spcBef>
                      <a:spcPct val="50000"/>
                    </a:spcBef>
                  </a:pPr>
                  <a:r>
                    <a:rPr lang="en-US" altLang="zh-CN" sz="2800" b="1" i="1" dirty="0">
                      <a:solidFill>
                        <a:schemeClr val="accent2"/>
                      </a:solidFill>
                      <a:latin typeface="Times New Roman" panose="02020603050405020304" pitchFamily="18" charset="0"/>
                    </a:rPr>
                    <a:t>L                 A</a:t>
                  </a:r>
                  <a:r>
                    <a:rPr lang="en-US" altLang="zh-CN" sz="2800" b="1" i="1" baseline="-25000" dirty="0">
                      <a:solidFill>
                        <a:schemeClr val="accent2"/>
                      </a:solidFill>
                      <a:latin typeface="Times New Roman" panose="02020603050405020304" pitchFamily="18" charset="0"/>
                    </a:rPr>
                    <a:t>1</a:t>
                  </a:r>
                  <a:endParaRPr lang="en-US" altLang="zh-CN" sz="2800" b="1" i="1" baseline="-25000" dirty="0">
                    <a:solidFill>
                      <a:schemeClr val="accent2"/>
                    </a:solidFill>
                    <a:latin typeface="Times New Roman" panose="02020603050405020304" pitchFamily="18" charset="0"/>
                  </a:endParaRPr>
                </a:p>
              </p:txBody>
            </p:sp>
          </p:grpSp>
          <p:sp>
            <p:nvSpPr>
              <p:cNvPr id="59" name="Line 17"/>
              <p:cNvSpPr/>
              <p:nvPr/>
            </p:nvSpPr>
            <p:spPr>
              <a:xfrm>
                <a:off x="4808" y="4963"/>
                <a:ext cx="957" cy="1"/>
              </a:xfrm>
              <a:prstGeom prst="line">
                <a:avLst/>
              </a:prstGeom>
              <a:ln w="38100" cap="flat" cmpd="sng">
                <a:solidFill>
                  <a:schemeClr val="accent2"/>
                </a:solidFill>
                <a:prstDash val="solid"/>
                <a:headEnd type="none" w="med" len="med"/>
                <a:tailEnd type="none" w="med" len="med"/>
              </a:ln>
            </p:spPr>
          </p:sp>
          <p:cxnSp>
            <p:nvCxnSpPr>
              <p:cNvPr id="60" name="直接箭头连接符 59"/>
              <p:cNvCxnSpPr/>
              <p:nvPr/>
            </p:nvCxnSpPr>
            <p:spPr>
              <a:xfrm>
                <a:off x="5766" y="4984"/>
                <a:ext cx="0" cy="348"/>
              </a:xfrm>
              <a:prstGeom prst="straightConnector1">
                <a:avLst/>
              </a:prstGeom>
              <a:ln w="38100" cap="flat" cmpd="sng">
                <a:solidFill>
                  <a:schemeClr val="accent2"/>
                </a:solidFill>
                <a:prstDash val="solid"/>
                <a:headEnd type="none" w="med" len="med"/>
                <a:tailEnd type="arrow" w="med" len="med"/>
              </a:ln>
            </p:spPr>
          </p:cxnSp>
          <p:sp>
            <p:nvSpPr>
              <p:cNvPr id="61" name="矩形 60"/>
              <p:cNvSpPr/>
              <p:nvPr/>
            </p:nvSpPr>
            <p:spPr>
              <a:xfrm>
                <a:off x="5261" y="5285"/>
                <a:ext cx="1247" cy="340"/>
              </a:xfrm>
              <a:prstGeom prst="rect">
                <a:avLst/>
              </a:prstGeom>
              <a:ln w="38100" cap="flat" cmpd="sng">
                <a:solidFill>
                  <a:schemeClr val="accent2"/>
                </a:solidFill>
                <a:prstDash val="soli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2" name="Oval 5"/>
              <p:cNvSpPr/>
              <p:nvPr/>
            </p:nvSpPr>
            <p:spPr>
              <a:xfrm>
                <a:off x="7686" y="5095"/>
                <a:ext cx="720" cy="720"/>
              </a:xfrm>
              <a:prstGeom prst="ellipse">
                <a:avLst/>
              </a:prstGeom>
              <a:solidFill>
                <a:schemeClr val="bg1"/>
              </a:solidFill>
              <a:ln w="38100" cap="flat" cmpd="sng">
                <a:solidFill>
                  <a:schemeClr val="accent2"/>
                </a:solidFill>
                <a:prstDash val="solid"/>
                <a:headEnd type="none" w="med" len="med"/>
                <a:tailEnd type="none" w="med" len="med"/>
              </a:ln>
            </p:spPr>
            <p:txBody>
              <a:bodyPr wrap="none" anchor="ctr"/>
              <a:p>
                <a:pPr eaLnBrk="1" hangingPunct="1"/>
                <a:endParaRPr lang="zh-CN" altLang="zh-CN" dirty="0">
                  <a:latin typeface="Arial" panose="020B0604020202020204" pitchFamily="34" charset="0"/>
                </a:endParaRPr>
              </a:p>
            </p:txBody>
          </p:sp>
          <p:sp>
            <p:nvSpPr>
              <p:cNvPr id="63" name="Line 15"/>
              <p:cNvSpPr/>
              <p:nvPr/>
            </p:nvSpPr>
            <p:spPr>
              <a:xfrm flipV="1">
                <a:off x="6508" y="5437"/>
                <a:ext cx="1176" cy="18"/>
              </a:xfrm>
              <a:prstGeom prst="line">
                <a:avLst/>
              </a:prstGeom>
              <a:ln w="38100" cap="flat" cmpd="sng">
                <a:solidFill>
                  <a:schemeClr val="accent2"/>
                </a:solidFill>
                <a:prstDash val="solid"/>
                <a:headEnd type="none" w="med" len="med"/>
                <a:tailEnd type="none" w="med" len="med"/>
              </a:ln>
            </p:spPr>
          </p:sp>
          <p:sp>
            <p:nvSpPr>
              <p:cNvPr id="64" name="Line 7"/>
              <p:cNvSpPr/>
              <p:nvPr/>
            </p:nvSpPr>
            <p:spPr>
              <a:xfrm rot="4698376" flipV="1">
                <a:off x="7775" y="5216"/>
                <a:ext cx="480" cy="480"/>
              </a:xfrm>
              <a:prstGeom prst="line">
                <a:avLst/>
              </a:prstGeom>
              <a:ln w="38100" cap="flat" cmpd="sng">
                <a:solidFill>
                  <a:schemeClr val="accent2"/>
                </a:solidFill>
                <a:prstDash val="solid"/>
                <a:headEnd type="none" w="med" len="med"/>
                <a:tailEnd type="none" w="med" len="med"/>
              </a:ln>
            </p:spPr>
          </p:sp>
          <p:sp>
            <p:nvSpPr>
              <p:cNvPr id="65" name="Line 7"/>
              <p:cNvSpPr/>
              <p:nvPr/>
            </p:nvSpPr>
            <p:spPr>
              <a:xfrm rot="4698376">
                <a:off x="7820" y="5144"/>
                <a:ext cx="367" cy="565"/>
              </a:xfrm>
              <a:prstGeom prst="line">
                <a:avLst/>
              </a:prstGeom>
              <a:ln w="38100" cap="flat" cmpd="sng">
                <a:solidFill>
                  <a:schemeClr val="accent2"/>
                </a:solidFill>
                <a:prstDash val="solid"/>
                <a:headEnd type="none" w="med" len="med"/>
                <a:tailEnd type="none" w="med" len="med"/>
              </a:ln>
            </p:spPr>
          </p:sp>
          <p:sp>
            <p:nvSpPr>
              <p:cNvPr id="66" name="Line 15"/>
              <p:cNvSpPr/>
              <p:nvPr/>
            </p:nvSpPr>
            <p:spPr>
              <a:xfrm flipV="1">
                <a:off x="8405" y="5468"/>
                <a:ext cx="843" cy="2"/>
              </a:xfrm>
              <a:prstGeom prst="line">
                <a:avLst/>
              </a:prstGeom>
              <a:ln w="38100" cap="flat" cmpd="sng">
                <a:solidFill>
                  <a:schemeClr val="accent2"/>
                </a:solidFill>
                <a:prstDash val="solid"/>
                <a:headEnd type="none" w="med" len="med"/>
                <a:tailEnd type="none" w="med" len="med"/>
              </a:ln>
            </p:spPr>
          </p:sp>
        </p:grpSp>
        <p:sp>
          <p:nvSpPr>
            <p:cNvPr id="67" name="Text Box 29"/>
            <p:cNvSpPr txBox="1"/>
            <p:nvPr/>
          </p:nvSpPr>
          <p:spPr>
            <a:xfrm>
              <a:off x="7690" y="3908"/>
              <a:ext cx="1384" cy="1154"/>
            </a:xfrm>
            <a:prstGeom prst="rect">
              <a:avLst/>
            </a:prstGeom>
            <a:noFill/>
            <a:ln w="9525">
              <a:noFill/>
            </a:ln>
          </p:spPr>
          <p:txBody>
            <a:bodyPr wrap="square">
              <a:spAutoFit/>
            </a:bodyPr>
            <a:p>
              <a:pPr eaLnBrk="1" hangingPunct="1">
                <a:spcBef>
                  <a:spcPct val="50000"/>
                </a:spcBef>
              </a:pPr>
              <a:r>
                <a:rPr lang="en-US" altLang="zh-CN" sz="2800" b="1" i="1" dirty="0">
                  <a:solidFill>
                    <a:schemeClr val="accent2"/>
                  </a:solidFill>
                  <a:latin typeface="Times New Roman" panose="02020603050405020304" pitchFamily="18" charset="0"/>
                </a:rPr>
                <a:t>          A</a:t>
              </a:r>
              <a:r>
                <a:rPr lang="en-US" altLang="zh-CN" sz="2800" b="1" i="1" baseline="-25000" dirty="0">
                  <a:solidFill>
                    <a:schemeClr val="accent2"/>
                  </a:solidFill>
                  <a:latin typeface="Times New Roman" panose="02020603050405020304" pitchFamily="18" charset="0"/>
                </a:rPr>
                <a:t>2</a:t>
              </a:r>
              <a:endParaRPr lang="en-US" altLang="zh-CN" sz="2800" b="1" i="1" baseline="-25000" dirty="0">
                <a:solidFill>
                  <a:schemeClr val="accent2"/>
                </a:solidFill>
                <a:latin typeface="Times New Roman" panose="02020603050405020304" pitchFamily="18" charset="0"/>
              </a:endParaRPr>
            </a:p>
          </p:txBody>
        </p:sp>
      </p:grpSp>
      <p:sp>
        <p:nvSpPr>
          <p:cNvPr id="79" name="文本框 78"/>
          <p:cNvSpPr txBox="1"/>
          <p:nvPr/>
        </p:nvSpPr>
        <p:spPr>
          <a:xfrm>
            <a:off x="4752975" y="1704975"/>
            <a:ext cx="3879850" cy="521970"/>
          </a:xfrm>
          <a:prstGeom prst="rect">
            <a:avLst/>
          </a:prstGeom>
          <a:noFill/>
        </p:spPr>
        <p:txBody>
          <a:bodyPr wrap="square" rtlCol="0" anchor="t">
            <a:spAutoFit/>
          </a:bodyPr>
          <a:p>
            <a:r>
              <a:rPr lang="zh-CN" altLang="en-US" sz="2800" dirty="0">
                <a:latin typeface="Times New Roman" panose="02020603050405020304" pitchFamily="18" charset="0"/>
                <a:sym typeface="+mn-ea"/>
              </a:rPr>
              <a:t>A</a:t>
            </a:r>
            <a:r>
              <a:rPr lang="zh-CN" altLang="en-US" sz="2800" baseline="-25000" dirty="0">
                <a:latin typeface="Times New Roman" panose="02020603050405020304" pitchFamily="18" charset="0"/>
                <a:sym typeface="+mn-ea"/>
              </a:rPr>
              <a:t>2</a:t>
            </a:r>
            <a:r>
              <a:rPr lang="zh-CN" altLang="en-US" sz="2800" dirty="0">
                <a:latin typeface="Times New Roman" panose="02020603050405020304" pitchFamily="18" charset="0"/>
                <a:sym typeface="+mn-ea"/>
              </a:rPr>
              <a:t>先亮，A</a:t>
            </a:r>
            <a:r>
              <a:rPr lang="zh-CN" altLang="en-US" sz="2800" baseline="-25000" dirty="0">
                <a:latin typeface="Times New Roman" panose="02020603050405020304" pitchFamily="18" charset="0"/>
                <a:sym typeface="+mn-ea"/>
              </a:rPr>
              <a:t>1</a:t>
            </a:r>
            <a:r>
              <a:rPr lang="zh-CN" altLang="en-US" sz="2800" dirty="0">
                <a:latin typeface="Times New Roman" panose="02020603050405020304" pitchFamily="18" charset="0"/>
                <a:sym typeface="+mn-ea"/>
              </a:rPr>
              <a:t>后亮</a:t>
            </a:r>
            <a:endParaRPr lang="zh-CN" altLang="en-US" sz="2800" dirty="0">
              <a:latin typeface="Times New Roman" panose="02020603050405020304" pitchFamily="18" charset="0"/>
              <a:sym typeface="+mn-ea"/>
            </a:endParaRPr>
          </a:p>
        </p:txBody>
      </p:sp>
      <p:sp>
        <p:nvSpPr>
          <p:cNvPr id="20487" name="Text Box 7"/>
          <p:cNvSpPr txBox="1"/>
          <p:nvPr/>
        </p:nvSpPr>
        <p:spPr>
          <a:xfrm>
            <a:off x="4752975" y="1081405"/>
            <a:ext cx="1179513" cy="520700"/>
          </a:xfrm>
          <a:prstGeom prst="rect">
            <a:avLst/>
          </a:prstGeom>
          <a:noFill/>
          <a:ln w="38100" cap="flat" cmpd="sng">
            <a:solidFill>
              <a:srgbClr val="FF0000"/>
            </a:solidFill>
            <a:prstDash val="solid"/>
            <a:miter/>
            <a:headEnd type="none" w="med" len="med"/>
            <a:tailEnd type="none" w="med" len="med"/>
          </a:ln>
        </p:spPr>
        <p:txBody>
          <a:bodyPr>
            <a:spAutoFit/>
          </a:bodyPr>
          <a:p>
            <a:pPr>
              <a:lnSpc>
                <a:spcPct val="80000"/>
              </a:lnSpc>
              <a:spcBef>
                <a:spcPct val="50000"/>
              </a:spcBef>
            </a:pPr>
            <a:r>
              <a:rPr lang="zh-CN" altLang="en-US" sz="3200" dirty="0">
                <a:latin typeface="Arial" panose="020B0604020202020204" pitchFamily="34" charset="0"/>
              </a:rPr>
              <a:t>现象</a:t>
            </a:r>
            <a:endParaRPr lang="zh-CN" altLang="en-US" sz="3200" dirty="0">
              <a:latin typeface="Arial" panose="020B0604020202020204" pitchFamily="34" charset="0"/>
            </a:endParaRPr>
          </a:p>
        </p:txBody>
      </p:sp>
      <p:sp>
        <p:nvSpPr>
          <p:cNvPr id="80" name="Text Box 8"/>
          <p:cNvSpPr txBox="1"/>
          <p:nvPr/>
        </p:nvSpPr>
        <p:spPr>
          <a:xfrm>
            <a:off x="158750" y="3997960"/>
            <a:ext cx="1141730" cy="583565"/>
          </a:xfrm>
          <a:prstGeom prst="rect">
            <a:avLst/>
          </a:prstGeom>
          <a:noFill/>
          <a:ln w="38100" cap="flat" cmpd="sng">
            <a:solidFill>
              <a:srgbClr val="FF0000"/>
            </a:solidFill>
            <a:prstDash val="solid"/>
            <a:miter/>
            <a:headEnd type="none" w="med" len="med"/>
            <a:tailEnd type="none" w="med" len="med"/>
          </a:ln>
        </p:spPr>
        <p:txBody>
          <a:bodyPr wrap="square">
            <a:spAutoFit/>
          </a:bodyPr>
          <a:p>
            <a:pPr algn="ctr">
              <a:spcBef>
                <a:spcPct val="50000"/>
              </a:spcBef>
            </a:pPr>
            <a:r>
              <a:rPr lang="zh-CN" altLang="en-US" sz="3200" dirty="0">
                <a:latin typeface="Arial" panose="020B0604020202020204" pitchFamily="34" charset="0"/>
              </a:rPr>
              <a:t>分析</a:t>
            </a:r>
            <a:endParaRPr lang="zh-CN" altLang="en-US" sz="3200" dirty="0">
              <a:latin typeface="Arial" panose="020B0604020202020204" pitchFamily="34" charset="0"/>
            </a:endParaRPr>
          </a:p>
        </p:txBody>
      </p:sp>
      <p:sp>
        <p:nvSpPr>
          <p:cNvPr id="81" name="文本框 80"/>
          <p:cNvSpPr txBox="1"/>
          <p:nvPr/>
        </p:nvSpPr>
        <p:spPr>
          <a:xfrm>
            <a:off x="4549140" y="5041900"/>
            <a:ext cx="4352290" cy="460375"/>
          </a:xfrm>
          <a:prstGeom prst="rect">
            <a:avLst/>
          </a:prstGeom>
          <a:noFill/>
          <a:ln w="9525">
            <a:noFill/>
          </a:ln>
        </p:spPr>
        <p:txBody>
          <a:bodyPr wrap="square">
            <a:spAutoFit/>
          </a:bodyPr>
          <a:p>
            <a:pPr lvl="0" algn="l">
              <a:buClrTx/>
              <a:buSzTx/>
              <a:buFontTx/>
            </a:pPr>
            <a:r>
              <a:rPr lang="zh-CN" altLang="en-US" sz="2400" dirty="0">
                <a:latin typeface="Times New Roman" panose="02020603050405020304" pitchFamily="18" charset="0"/>
                <a:sym typeface="+mn-ea"/>
              </a:rPr>
              <a:t>推迟了电流达到正常值的时间。</a:t>
            </a:r>
            <a:endParaRPr lang="zh-CN" altLang="en-US" sz="2400" dirty="0">
              <a:latin typeface="Times New Roman" panose="02020603050405020304" pitchFamily="18" charset="0"/>
              <a:sym typeface="+mn-ea"/>
            </a:endParaRPr>
          </a:p>
        </p:txBody>
      </p:sp>
      <p:sp>
        <p:nvSpPr>
          <p:cNvPr id="91" name="文本框 90"/>
          <p:cNvSpPr txBox="1"/>
          <p:nvPr/>
        </p:nvSpPr>
        <p:spPr>
          <a:xfrm>
            <a:off x="46355" y="374015"/>
            <a:ext cx="5057140" cy="521970"/>
          </a:xfrm>
          <a:prstGeom prst="rect">
            <a:avLst/>
          </a:prstGeom>
          <a:noFill/>
        </p:spPr>
        <p:txBody>
          <a:bodyPr wrap="square" rtlCol="0" anchor="t">
            <a:spAutoFit/>
          </a:bodyPr>
          <a:p>
            <a:r>
              <a:rPr lang="zh-CN" altLang="en-US" sz="2800"/>
              <a:t>实验一</a:t>
            </a:r>
            <a:endParaRPr lang="zh-CN" altLang="en-US" sz="2800"/>
          </a:p>
        </p:txBody>
      </p:sp>
      <p:sp>
        <p:nvSpPr>
          <p:cNvPr id="98" name="文本框 97"/>
          <p:cNvSpPr txBox="1"/>
          <p:nvPr/>
        </p:nvSpPr>
        <p:spPr>
          <a:xfrm>
            <a:off x="1346200" y="4048125"/>
            <a:ext cx="3335020" cy="460375"/>
          </a:xfrm>
          <a:prstGeom prst="rect">
            <a:avLst/>
          </a:prstGeom>
          <a:noFill/>
        </p:spPr>
        <p:txBody>
          <a:bodyPr wrap="square" rtlCol="0" anchor="t">
            <a:spAutoFit/>
          </a:bodyPr>
          <a:p>
            <a:r>
              <a:rPr lang="zh-CN" altLang="en-US" sz="2400" dirty="0">
                <a:latin typeface="Times New Roman" panose="02020603050405020304" pitchFamily="18" charset="0"/>
                <a:sym typeface="+mn-ea"/>
              </a:rPr>
              <a:t>电路接通时，电流增大</a:t>
            </a:r>
            <a:endParaRPr lang="zh-CN" altLang="en-US" sz="2400" dirty="0">
              <a:latin typeface="Times New Roman" panose="02020603050405020304" pitchFamily="18" charset="0"/>
              <a:sym typeface="+mn-ea"/>
            </a:endParaRPr>
          </a:p>
        </p:txBody>
      </p:sp>
      <p:cxnSp>
        <p:nvCxnSpPr>
          <p:cNvPr id="99" name="直接箭头连接符 98"/>
          <p:cNvCxnSpPr/>
          <p:nvPr/>
        </p:nvCxnSpPr>
        <p:spPr>
          <a:xfrm flipV="1">
            <a:off x="4615180" y="4232275"/>
            <a:ext cx="681990" cy="13335"/>
          </a:xfrm>
          <a:prstGeom prst="straightConnector1">
            <a:avLst/>
          </a:prstGeom>
          <a:ln w="38100" cap="flat" cmpd="sng">
            <a:solidFill>
              <a:schemeClr val="accent2"/>
            </a:solidFill>
            <a:prstDash val="solid"/>
            <a:headEnd type="none" w="med" len="med"/>
            <a:tailEnd type="arrow" w="med" len="med"/>
          </a:ln>
        </p:spPr>
      </p:cxnSp>
      <p:sp>
        <p:nvSpPr>
          <p:cNvPr id="101" name="文本框 100"/>
          <p:cNvSpPr txBox="1"/>
          <p:nvPr/>
        </p:nvSpPr>
        <p:spPr>
          <a:xfrm>
            <a:off x="5297170" y="3997960"/>
            <a:ext cx="3879850" cy="460375"/>
          </a:xfrm>
          <a:prstGeom prst="rect">
            <a:avLst/>
          </a:prstGeom>
          <a:noFill/>
        </p:spPr>
        <p:txBody>
          <a:bodyPr wrap="square" rtlCol="0" anchor="t">
            <a:spAutoFit/>
          </a:bodyPr>
          <a:p>
            <a:r>
              <a:rPr lang="zh-CN" altLang="en-US" sz="2400" dirty="0">
                <a:latin typeface="Times New Roman" panose="02020603050405020304" pitchFamily="18" charset="0"/>
                <a:sym typeface="+mn-ea"/>
              </a:rPr>
              <a:t>穿过线圈L的磁通量增大</a:t>
            </a:r>
            <a:endParaRPr lang="zh-CN" altLang="en-US" sz="2400" dirty="0">
              <a:latin typeface="Times New Roman" panose="02020603050405020304" pitchFamily="18" charset="0"/>
              <a:sym typeface="+mn-ea"/>
            </a:endParaRPr>
          </a:p>
        </p:txBody>
      </p:sp>
      <p:sp>
        <p:nvSpPr>
          <p:cNvPr id="102" name="文本框 101"/>
          <p:cNvSpPr txBox="1"/>
          <p:nvPr/>
        </p:nvSpPr>
        <p:spPr>
          <a:xfrm>
            <a:off x="1383665" y="4581525"/>
            <a:ext cx="6252845" cy="460375"/>
          </a:xfrm>
          <a:prstGeom prst="rect">
            <a:avLst/>
          </a:prstGeom>
          <a:noFill/>
        </p:spPr>
        <p:txBody>
          <a:bodyPr wrap="square" rtlCol="0" anchor="t">
            <a:spAutoFit/>
          </a:bodyPr>
          <a:p>
            <a:r>
              <a:rPr lang="zh-CN" altLang="en-US" sz="2400" dirty="0">
                <a:latin typeface="Times New Roman" panose="02020603050405020304" pitchFamily="18" charset="0"/>
                <a:sym typeface="+mn-ea"/>
              </a:rPr>
              <a:t>发生电磁感应，产生感应电动势</a:t>
            </a:r>
            <a:endParaRPr lang="zh-CN" altLang="en-US" sz="2400" dirty="0">
              <a:latin typeface="Times New Roman" panose="02020603050405020304" pitchFamily="18" charset="0"/>
              <a:sym typeface="+mn-ea"/>
            </a:endParaRPr>
          </a:p>
        </p:txBody>
      </p:sp>
      <p:cxnSp>
        <p:nvCxnSpPr>
          <p:cNvPr id="103" name="直接箭头连接符 102"/>
          <p:cNvCxnSpPr/>
          <p:nvPr/>
        </p:nvCxnSpPr>
        <p:spPr>
          <a:xfrm flipV="1">
            <a:off x="601345" y="4805045"/>
            <a:ext cx="681990" cy="13335"/>
          </a:xfrm>
          <a:prstGeom prst="straightConnector1">
            <a:avLst/>
          </a:prstGeom>
          <a:ln w="38100" cap="flat" cmpd="sng">
            <a:solidFill>
              <a:schemeClr val="accent2"/>
            </a:solidFill>
            <a:prstDash val="solid"/>
            <a:headEnd type="none" w="med" len="med"/>
            <a:tailEnd type="arrow" w="med" len="med"/>
          </a:ln>
        </p:spPr>
      </p:cxnSp>
      <p:cxnSp>
        <p:nvCxnSpPr>
          <p:cNvPr id="104" name="直接箭头连接符 103"/>
          <p:cNvCxnSpPr/>
          <p:nvPr/>
        </p:nvCxnSpPr>
        <p:spPr>
          <a:xfrm flipV="1">
            <a:off x="601345" y="5313045"/>
            <a:ext cx="681990" cy="13335"/>
          </a:xfrm>
          <a:prstGeom prst="straightConnector1">
            <a:avLst/>
          </a:prstGeom>
          <a:ln w="38100" cap="flat" cmpd="sng">
            <a:solidFill>
              <a:schemeClr val="accent2"/>
            </a:solidFill>
            <a:prstDash val="solid"/>
            <a:headEnd type="none" w="med" len="med"/>
            <a:tailEnd type="arrow" w="med" len="med"/>
          </a:ln>
        </p:spPr>
      </p:cxnSp>
      <p:sp>
        <p:nvSpPr>
          <p:cNvPr id="105" name="文本框 104"/>
          <p:cNvSpPr txBox="1"/>
          <p:nvPr/>
        </p:nvSpPr>
        <p:spPr>
          <a:xfrm>
            <a:off x="1355090" y="5089525"/>
            <a:ext cx="2529840" cy="460375"/>
          </a:xfrm>
          <a:prstGeom prst="rect">
            <a:avLst/>
          </a:prstGeom>
          <a:noFill/>
        </p:spPr>
        <p:txBody>
          <a:bodyPr wrap="square" rtlCol="0" anchor="t">
            <a:spAutoFit/>
          </a:bodyPr>
          <a:p>
            <a:r>
              <a:rPr lang="zh-CN" altLang="en-US" sz="2400" dirty="0">
                <a:latin typeface="Times New Roman" panose="02020603050405020304" pitchFamily="18" charset="0"/>
                <a:sym typeface="+mn-ea"/>
              </a:rPr>
              <a:t>阻碍L中电流增加</a:t>
            </a:r>
            <a:endParaRPr lang="zh-CN" altLang="en-US" sz="2400" dirty="0">
              <a:latin typeface="Times New Roman" panose="02020603050405020304" pitchFamily="18" charset="0"/>
              <a:sym typeface="+mn-ea"/>
            </a:endParaRPr>
          </a:p>
        </p:txBody>
      </p:sp>
      <p:cxnSp>
        <p:nvCxnSpPr>
          <p:cNvPr id="106" name="直接箭头连接符 105"/>
          <p:cNvCxnSpPr/>
          <p:nvPr/>
        </p:nvCxnSpPr>
        <p:spPr>
          <a:xfrm flipV="1">
            <a:off x="3915410" y="5299710"/>
            <a:ext cx="681990" cy="13335"/>
          </a:xfrm>
          <a:prstGeom prst="straightConnector1">
            <a:avLst/>
          </a:prstGeom>
          <a:ln w="38100" cap="flat" cmpd="sng">
            <a:solidFill>
              <a:schemeClr val="accent2"/>
            </a:solidFill>
            <a:prstDash val="solid"/>
            <a:headEnd type="none" w="med" len="med"/>
            <a:tailEnd type="arrow" w="med" len="med"/>
          </a:ln>
        </p:spPr>
      </p:cxnSp>
      <p:grpSp>
        <p:nvGrpSpPr>
          <p:cNvPr id="7" name="组合 6"/>
          <p:cNvGrpSpPr/>
          <p:nvPr/>
        </p:nvGrpSpPr>
        <p:grpSpPr>
          <a:xfrm>
            <a:off x="806450" y="-35560"/>
            <a:ext cx="7614920" cy="5711190"/>
            <a:chOff x="3906" y="2724"/>
            <a:chExt cx="11992" cy="8994"/>
          </a:xfrm>
        </p:grpSpPr>
        <p:pic>
          <p:nvPicPr>
            <p:cNvPr id="3" name="图片 2" descr="微信图片_20191114074831"/>
            <p:cNvPicPr>
              <a:picLocks noChangeAspect="1"/>
            </p:cNvPicPr>
            <p:nvPr/>
          </p:nvPicPr>
          <p:blipFill>
            <a:blip r:embed="rId1"/>
            <a:stretch>
              <a:fillRect/>
            </a:stretch>
          </p:blipFill>
          <p:spPr>
            <a:xfrm>
              <a:off x="3906" y="2724"/>
              <a:ext cx="11992" cy="8994"/>
            </a:xfrm>
            <a:prstGeom prst="rect">
              <a:avLst/>
            </a:prstGeom>
          </p:spPr>
        </p:pic>
        <p:sp>
          <p:nvSpPr>
            <p:cNvPr id="5" name="Text Box 29"/>
            <p:cNvSpPr txBox="1"/>
            <p:nvPr/>
          </p:nvSpPr>
          <p:spPr>
            <a:xfrm>
              <a:off x="4694" y="4405"/>
              <a:ext cx="2140" cy="1501"/>
            </a:xfrm>
            <a:prstGeom prst="rect">
              <a:avLst/>
            </a:prstGeom>
            <a:noFill/>
            <a:ln w="9525">
              <a:noFill/>
            </a:ln>
          </p:spPr>
          <p:txBody>
            <a:bodyPr wrap="square">
              <a:spAutoFit/>
              <a:scene3d>
                <a:camera prst="orthographicFront"/>
                <a:lightRig rig="threePt" dir="t"/>
              </a:scene3d>
            </a:bodyPr>
            <a:p>
              <a:pPr eaLnBrk="1" hangingPunct="1">
                <a:spcBef>
                  <a:spcPct val="50000"/>
                </a:spcBef>
              </a:pPr>
              <a:r>
                <a:rPr lang="en-US" altLang="zh-CN" sz="28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rPr>
                <a:t>              A2</a:t>
              </a:r>
              <a:endParaRPr lang="en-US" altLang="zh-CN" sz="28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ndParaRPr>
            </a:p>
          </p:txBody>
        </p:sp>
        <p:sp>
          <p:nvSpPr>
            <p:cNvPr id="6" name="Text Box 29"/>
            <p:cNvSpPr txBox="1"/>
            <p:nvPr/>
          </p:nvSpPr>
          <p:spPr>
            <a:xfrm>
              <a:off x="8956" y="4335"/>
              <a:ext cx="2140" cy="1501"/>
            </a:xfrm>
            <a:prstGeom prst="rect">
              <a:avLst/>
            </a:prstGeom>
            <a:noFill/>
            <a:ln w="9525">
              <a:noFill/>
            </a:ln>
          </p:spPr>
          <p:txBody>
            <a:bodyPr wrap="square">
              <a:spAutoFit/>
              <a:scene3d>
                <a:camera prst="orthographicFront"/>
                <a:lightRig rig="threePt" dir="t"/>
              </a:scene3d>
            </a:bodyPr>
            <a:p>
              <a:pPr eaLnBrk="1" hangingPunct="1">
                <a:spcBef>
                  <a:spcPct val="50000"/>
                </a:spcBef>
              </a:pPr>
              <a:r>
                <a:rPr lang="en-US" altLang="zh-CN" sz="28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rPr>
                <a:t>              A1</a:t>
              </a:r>
              <a:endParaRPr lang="en-US" altLang="zh-CN" sz="2800" b="1" i="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ndParaRPr>
            </a:p>
          </p:txBody>
        </p:sp>
      </p:grpSp>
      <p:sp>
        <p:nvSpPr>
          <p:cNvPr id="10242" name="内容占位符 2"/>
          <p:cNvSpPr>
            <a:spLocks noGrp="1"/>
          </p:cNvSpPr>
          <p:nvPr/>
        </p:nvSpPr>
        <p:spPr>
          <a:xfrm>
            <a:off x="4688205" y="2275205"/>
            <a:ext cx="4717415" cy="1722755"/>
          </a:xfrm>
          <a:prstGeom prst="rect">
            <a:avLst/>
          </a:prstGeom>
        </p:spPr>
        <p:txBody>
          <a:bodyPr vert="horz" wrap="square" lIns="91440" tIns="45720" rIns="91440" bIns="45720" anchor="t"/>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indent="0" algn="l" eaLnBrk="1" hangingPunct="1">
              <a:buNone/>
            </a:pPr>
            <a:endParaRPr lang="zh-CN" altLang="en-US" sz="3600" b="1" dirty="0"/>
          </a:p>
          <a:p>
            <a:pPr marL="0" indent="0" algn="l" eaLnBrk="1" hangingPunct="1">
              <a:buNone/>
            </a:pPr>
            <a:r>
              <a:rPr lang="zh-CN" altLang="en-US" sz="2800" b="1" dirty="0"/>
              <a:t>为什么两个灯泡没有同时发光？</a:t>
            </a:r>
            <a:r>
              <a:rPr lang="en-US" altLang="zh-CN" sz="2800" b="1" baseline="-25000" dirty="0">
                <a:latin typeface="新宋体" panose="02010609030101010101" pitchFamily="49" charset="-122"/>
                <a:ea typeface="新宋体" panose="02010609030101010101" pitchFamily="49" charset="-122"/>
                <a:sym typeface="+mn-ea"/>
              </a:rPr>
              <a:t> </a:t>
            </a:r>
            <a:endParaRPr lang="en-US" altLang="zh-CN" sz="3600" b="1" baseline="-25000" dirty="0">
              <a:solidFill>
                <a:schemeClr val="tx1"/>
              </a:solidFill>
              <a:latin typeface="新宋体" panose="02010609030101010101" pitchFamily="49" charset="-122"/>
              <a:ea typeface="新宋体" panose="02010609030101010101" pitchFamily="49" charset="-122"/>
            </a:endParaRPr>
          </a:p>
          <a:p>
            <a:pPr marL="0" indent="0" algn="l" eaLnBrk="1" hangingPunct="1">
              <a:buNone/>
            </a:pPr>
            <a:endParaRPr lang="zh-CN" altLang="en-US" sz="3600" b="1" dirty="0"/>
          </a:p>
        </p:txBody>
      </p:sp>
      <p:sp>
        <p:nvSpPr>
          <p:cNvPr id="8" name="Text Box 7"/>
          <p:cNvSpPr txBox="1"/>
          <p:nvPr/>
        </p:nvSpPr>
        <p:spPr>
          <a:xfrm>
            <a:off x="4752975" y="2362835"/>
            <a:ext cx="1970405" cy="485140"/>
          </a:xfrm>
          <a:prstGeom prst="rect">
            <a:avLst/>
          </a:prstGeom>
          <a:noFill/>
          <a:ln w="38100" cap="flat" cmpd="sng">
            <a:solidFill>
              <a:srgbClr val="FF0000"/>
            </a:solidFill>
            <a:prstDash val="solid"/>
            <a:miter/>
            <a:headEnd type="none" w="med" len="med"/>
            <a:tailEnd type="none" w="med" len="med"/>
          </a:ln>
        </p:spPr>
        <p:txBody>
          <a:bodyPr wrap="square">
            <a:spAutoFit/>
          </a:bodyPr>
          <a:p>
            <a:pPr>
              <a:lnSpc>
                <a:spcPct val="80000"/>
              </a:lnSpc>
              <a:spcBef>
                <a:spcPct val="50000"/>
              </a:spcBef>
            </a:pPr>
            <a:r>
              <a:rPr lang="zh-CN" altLang="en-US" sz="3200" dirty="0">
                <a:latin typeface="Arial" panose="020B0604020202020204" pitchFamily="34" charset="0"/>
              </a:rPr>
              <a:t>问题思考</a:t>
            </a:r>
            <a:endParaRPr lang="zh-CN" altLang="en-US" sz="3200" dirty="0">
              <a:latin typeface="Arial" panose="020B0604020202020204" pitchFamily="34" charset="0"/>
            </a:endParaRPr>
          </a:p>
        </p:txBody>
      </p:sp>
      <p:pic>
        <p:nvPicPr>
          <p:cNvPr id="4" name="图片 3"/>
          <p:cNvPicPr>
            <a:picLocks noChangeAspect="1"/>
          </p:cNvPicPr>
          <p:nvPr/>
        </p:nvPicPr>
        <p:blipFill>
          <a:blip r:embed="rId2"/>
          <a:srcRect l="62865" t="15761" r="3714" b="55254"/>
          <a:stretch>
            <a:fillRect/>
          </a:stretch>
        </p:blipFill>
        <p:spPr>
          <a:xfrm>
            <a:off x="665480" y="1645285"/>
            <a:ext cx="1461770" cy="618490"/>
          </a:xfrm>
          <a:prstGeom prst="rect">
            <a:avLst/>
          </a:prstGeom>
        </p:spPr>
      </p:pic>
      <p:cxnSp>
        <p:nvCxnSpPr>
          <p:cNvPr id="9" name="直接箭头连接符 8"/>
          <p:cNvCxnSpPr/>
          <p:nvPr/>
        </p:nvCxnSpPr>
        <p:spPr>
          <a:xfrm flipV="1">
            <a:off x="1019175" y="1820545"/>
            <a:ext cx="48895" cy="245110"/>
          </a:xfrm>
          <a:prstGeom prst="straightConnector1">
            <a:avLst/>
          </a:prstGeom>
          <a:solidFill>
            <a:schemeClr val="accent1"/>
          </a:solidFill>
          <a:ln w="38100" cap="flat" cmpd="sng" algn="ctr">
            <a:solidFill>
              <a:srgbClr val="FF0000"/>
            </a:solidFill>
            <a:prstDash val="solid"/>
            <a:round/>
            <a:headEnd type="none" w="med" len="med"/>
            <a:tailEnd type="arrow" w="med" len="med"/>
          </a:ln>
        </p:spPr>
      </p:cxnSp>
      <p:cxnSp>
        <p:nvCxnSpPr>
          <p:cNvPr id="10" name="直接箭头连接符 9"/>
          <p:cNvCxnSpPr/>
          <p:nvPr/>
        </p:nvCxnSpPr>
        <p:spPr>
          <a:xfrm flipV="1">
            <a:off x="1312545" y="1820545"/>
            <a:ext cx="48895" cy="245110"/>
          </a:xfrm>
          <a:prstGeom prst="straightConnector1">
            <a:avLst/>
          </a:prstGeom>
          <a:solidFill>
            <a:schemeClr val="accent1"/>
          </a:solidFill>
          <a:ln w="38100" cap="flat" cmpd="sng" algn="ctr">
            <a:solidFill>
              <a:srgbClr val="FF0000"/>
            </a:solidFill>
            <a:prstDash val="solid"/>
            <a:round/>
            <a:headEnd type="none" w="med" len="med"/>
            <a:tailEnd type="arrow" w="med" len="med"/>
          </a:ln>
        </p:spPr>
      </p:cxnSp>
      <p:cxnSp>
        <p:nvCxnSpPr>
          <p:cNvPr id="11" name="直接箭头连接符 10"/>
          <p:cNvCxnSpPr/>
          <p:nvPr/>
        </p:nvCxnSpPr>
        <p:spPr>
          <a:xfrm flipV="1">
            <a:off x="1607185" y="1820545"/>
            <a:ext cx="48895" cy="245110"/>
          </a:xfrm>
          <a:prstGeom prst="straightConnector1">
            <a:avLst/>
          </a:prstGeom>
          <a:solidFill>
            <a:schemeClr val="accent1"/>
          </a:solidFill>
          <a:ln w="38100" cap="flat" cmpd="sng" algn="ctr">
            <a:solidFill>
              <a:srgbClr val="FF0000"/>
            </a:solidFill>
            <a:prstDash val="solid"/>
            <a:round/>
            <a:headEnd type="none" w="med" len="med"/>
            <a:tailEnd type="arrow" w="med" len="med"/>
          </a:ln>
        </p:spPr>
      </p:cxnSp>
      <p:cxnSp>
        <p:nvCxnSpPr>
          <p:cNvPr id="12" name="直接箭头连接符 11"/>
          <p:cNvCxnSpPr/>
          <p:nvPr/>
        </p:nvCxnSpPr>
        <p:spPr>
          <a:xfrm flipH="1">
            <a:off x="1868170" y="1894205"/>
            <a:ext cx="78740" cy="287655"/>
          </a:xfrm>
          <a:prstGeom prst="straightConnector1">
            <a:avLst/>
          </a:prstGeom>
          <a:solidFill>
            <a:schemeClr val="accent1"/>
          </a:solidFill>
          <a:ln w="38100" cap="flat" cmpd="sng" algn="ctr">
            <a:solidFill>
              <a:srgbClr val="0070C0"/>
            </a:solidFill>
            <a:prstDash val="solid"/>
            <a:round/>
            <a:headEnd type="none" w="med" len="med"/>
            <a:tailEnd type="arrow" w="med" len="med"/>
          </a:ln>
        </p:spPr>
      </p:cxnSp>
      <p:cxnSp>
        <p:nvCxnSpPr>
          <p:cNvPr id="13" name="直接箭头连接符 12"/>
          <p:cNvCxnSpPr/>
          <p:nvPr/>
        </p:nvCxnSpPr>
        <p:spPr>
          <a:xfrm flipH="1">
            <a:off x="1577340" y="1894205"/>
            <a:ext cx="78740" cy="287655"/>
          </a:xfrm>
          <a:prstGeom prst="straightConnector1">
            <a:avLst/>
          </a:prstGeom>
          <a:solidFill>
            <a:schemeClr val="accent1"/>
          </a:solidFill>
          <a:ln w="38100" cap="flat" cmpd="sng" algn="ctr">
            <a:solidFill>
              <a:srgbClr val="0070C0"/>
            </a:solidFill>
            <a:prstDash val="solid"/>
            <a:round/>
            <a:headEnd type="none" w="med" len="med"/>
            <a:tailEnd type="arrow" w="med" len="med"/>
          </a:ln>
        </p:spPr>
      </p:cxnSp>
      <p:cxnSp>
        <p:nvCxnSpPr>
          <p:cNvPr id="14" name="直接箭头连接符 13"/>
          <p:cNvCxnSpPr/>
          <p:nvPr/>
        </p:nvCxnSpPr>
        <p:spPr>
          <a:xfrm flipH="1">
            <a:off x="1278255" y="1894205"/>
            <a:ext cx="78740" cy="287655"/>
          </a:xfrm>
          <a:prstGeom prst="straightConnector1">
            <a:avLst/>
          </a:prstGeom>
          <a:solidFill>
            <a:schemeClr val="accent1"/>
          </a:solidFill>
          <a:ln w="38100" cap="flat" cmpd="sng" algn="ctr">
            <a:solidFill>
              <a:srgbClr val="0070C0"/>
            </a:solidFill>
            <a:prstDash val="solid"/>
            <a:round/>
            <a:headEnd type="none"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8"/>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2000" fill="hold">
                                          <p:stCondLst>
                                            <p:cond delay="0"/>
                                          </p:stCondLst>
                                        </p:cTn>
                                        <p:tgtEl>
                                          <p:spTgt spid="11"/>
                                        </p:tgtEl>
                                        <p:attrNameLst>
                                          <p:attrName>style.visibility</p:attrName>
                                        </p:attrNameLst>
                                      </p:cBhvr>
                                      <p:to>
                                        <p:strVal val="visible"/>
                                      </p:to>
                                    </p:set>
                                    <p:animEffect transition="in" filter="wipe(down)">
                                      <p:cBhvr>
                                        <p:cTn id="53" dur="2000"/>
                                        <p:tgtEl>
                                          <p:spTgt spid="11"/>
                                        </p:tgtEl>
                                      </p:cBhvr>
                                    </p:animEffect>
                                  </p:childTnLst>
                                </p:cTn>
                              </p:par>
                              <p:par>
                                <p:cTn id="54" presetID="22" presetClass="entr" presetSubtype="4" fill="hold" nodeType="withEffect">
                                  <p:stCondLst>
                                    <p:cond delay="0"/>
                                  </p:stCondLst>
                                  <p:childTnLst>
                                    <p:set>
                                      <p:cBhvr>
                                        <p:cTn id="55" dur="2000" fill="hold">
                                          <p:stCondLst>
                                            <p:cond delay="0"/>
                                          </p:stCondLst>
                                        </p:cTn>
                                        <p:tgtEl>
                                          <p:spTgt spid="10"/>
                                        </p:tgtEl>
                                        <p:attrNameLst>
                                          <p:attrName>style.visibility</p:attrName>
                                        </p:attrNameLst>
                                      </p:cBhvr>
                                      <p:to>
                                        <p:strVal val="visible"/>
                                      </p:to>
                                    </p:set>
                                    <p:animEffect transition="in" filter="wipe(down)">
                                      <p:cBhvr>
                                        <p:cTn id="56" dur="2000"/>
                                        <p:tgtEl>
                                          <p:spTgt spid="10"/>
                                        </p:tgtEl>
                                      </p:cBhvr>
                                    </p:animEffect>
                                  </p:childTnLst>
                                </p:cTn>
                              </p:par>
                              <p:par>
                                <p:cTn id="57" presetID="22" presetClass="entr" presetSubtype="4" fill="hold" nodeType="withEffect">
                                  <p:stCondLst>
                                    <p:cond delay="0"/>
                                  </p:stCondLst>
                                  <p:childTnLst>
                                    <p:set>
                                      <p:cBhvr>
                                        <p:cTn id="58" dur="2000" fill="hold">
                                          <p:stCondLst>
                                            <p:cond delay="0"/>
                                          </p:stCondLst>
                                        </p:cTn>
                                        <p:tgtEl>
                                          <p:spTgt spid="9"/>
                                        </p:tgtEl>
                                        <p:attrNameLst>
                                          <p:attrName>style.visibility</p:attrName>
                                        </p:attrNameLst>
                                      </p:cBhvr>
                                      <p:to>
                                        <p:strVal val="visible"/>
                                      </p:to>
                                    </p:set>
                                    <p:animEffect transition="in" filter="wipe(down)">
                                      <p:cBhvr>
                                        <p:cTn id="59" dur="20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1"/>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2000" fill="hold">
                                          <p:stCondLst>
                                            <p:cond delay="0"/>
                                          </p:stCondLst>
                                        </p:cTn>
                                        <p:tgtEl>
                                          <p:spTgt spid="12"/>
                                        </p:tgtEl>
                                        <p:attrNameLst>
                                          <p:attrName>style.visibility</p:attrName>
                                        </p:attrNameLst>
                                      </p:cBhvr>
                                      <p:to>
                                        <p:strVal val="visible"/>
                                      </p:to>
                                    </p:set>
                                    <p:animEffect transition="in" filter="wipe(up)">
                                      <p:cBhvr>
                                        <p:cTn id="78" dur="2000"/>
                                        <p:tgtEl>
                                          <p:spTgt spid="12"/>
                                        </p:tgtEl>
                                      </p:cBhvr>
                                    </p:animEffect>
                                  </p:childTnLst>
                                </p:cTn>
                              </p:par>
                              <p:par>
                                <p:cTn id="79" presetID="22" presetClass="entr" presetSubtype="1" fill="hold" nodeType="withEffect">
                                  <p:stCondLst>
                                    <p:cond delay="0"/>
                                  </p:stCondLst>
                                  <p:childTnLst>
                                    <p:set>
                                      <p:cBhvr>
                                        <p:cTn id="80" dur="2000" fill="hold">
                                          <p:stCondLst>
                                            <p:cond delay="0"/>
                                          </p:stCondLst>
                                        </p:cTn>
                                        <p:tgtEl>
                                          <p:spTgt spid="13"/>
                                        </p:tgtEl>
                                        <p:attrNameLst>
                                          <p:attrName>style.visibility</p:attrName>
                                        </p:attrNameLst>
                                      </p:cBhvr>
                                      <p:to>
                                        <p:strVal val="visible"/>
                                      </p:to>
                                    </p:set>
                                    <p:animEffect transition="in" filter="wipe(up)">
                                      <p:cBhvr>
                                        <p:cTn id="81" dur="2000"/>
                                        <p:tgtEl>
                                          <p:spTgt spid="13"/>
                                        </p:tgtEl>
                                      </p:cBhvr>
                                    </p:animEffect>
                                  </p:childTnLst>
                                </p:cTn>
                              </p:par>
                              <p:par>
                                <p:cTn id="82" presetID="22" presetClass="entr" presetSubtype="1" fill="hold" nodeType="withEffect">
                                  <p:stCondLst>
                                    <p:cond delay="0"/>
                                  </p:stCondLst>
                                  <p:childTnLst>
                                    <p:set>
                                      <p:cBhvr>
                                        <p:cTn id="83" dur="2000" fill="hold">
                                          <p:stCondLst>
                                            <p:cond delay="0"/>
                                          </p:stCondLst>
                                        </p:cTn>
                                        <p:tgtEl>
                                          <p:spTgt spid="14"/>
                                        </p:tgtEl>
                                        <p:attrNameLst>
                                          <p:attrName>style.visibility</p:attrName>
                                        </p:attrNameLst>
                                      </p:cBhvr>
                                      <p:to>
                                        <p:strVal val="visible"/>
                                      </p:to>
                                    </p:set>
                                    <p:animEffect transition="in" filter="wipe(up)">
                                      <p:cBhvr>
                                        <p:cTn id="84" dur="20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nodeType="afterEffect">
                                  <p:stCondLst>
                                    <p:cond delay="0"/>
                                  </p:stCondLst>
                                  <p:childTnLst>
                                    <p:set>
                                      <p:cBhvr>
                                        <p:cTn id="91" dur="1" fill="hold">
                                          <p:stCondLst>
                                            <p:cond delay="0"/>
                                          </p:stCondLst>
                                        </p:cTn>
                                        <p:tgtEl>
                                          <p:spTgt spid="10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1" grpId="1"/>
      <p:bldP spid="20487" grpId="0" bldLvl="0" animBg="1"/>
      <p:bldP spid="20487" grpId="1" animBg="1"/>
      <p:bldP spid="79" grpId="0"/>
      <p:bldP spid="79" grpId="1"/>
      <p:bldP spid="80" grpId="0" animBg="1"/>
      <p:bldP spid="80" grpId="1" animBg="1"/>
      <p:bldP spid="81" grpId="0"/>
      <p:bldP spid="81" grpId="1"/>
      <p:bldP spid="98" grpId="0"/>
      <p:bldP spid="98" grpId="1"/>
      <p:bldP spid="101" grpId="0"/>
      <p:bldP spid="101" grpId="1"/>
      <p:bldP spid="102" grpId="0"/>
      <p:bldP spid="102" grpId="1"/>
      <p:bldP spid="105" grpId="0"/>
      <p:bldP spid="105" grpId="1"/>
      <p:bldP spid="10242" grpId="0"/>
      <p:bldP spid="10242" grpId="1"/>
      <p:bldP spid="8" grpId="0" bldLvl="0" animBg="1"/>
      <p:bldP spid="8" grpId="1" animBg="1"/>
    </p:bld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2176</Words>
  <Application>WPS 演示</Application>
  <PresentationFormat>自定义</PresentationFormat>
  <Paragraphs>271</Paragraphs>
  <Slides>22</Slides>
  <Notes>0</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7</vt:i4>
      </vt:variant>
      <vt:variant>
        <vt:lpstr>幻灯片标题</vt:lpstr>
      </vt:variant>
      <vt:variant>
        <vt:i4>22</vt:i4>
      </vt:variant>
    </vt:vector>
  </HeadingPairs>
  <TitlesOfParts>
    <vt:vector size="46" baseType="lpstr">
      <vt:lpstr>Arial</vt:lpstr>
      <vt:lpstr>宋体</vt:lpstr>
      <vt:lpstr>Wingdings</vt:lpstr>
      <vt:lpstr>微软雅黑</vt:lpstr>
      <vt:lpstr>华文行楷</vt:lpstr>
      <vt:lpstr>华文新魏</vt:lpstr>
      <vt:lpstr>Times New Roman</vt:lpstr>
      <vt:lpstr>新宋体</vt:lpstr>
      <vt:lpstr>Arial Unicode MS</vt:lpstr>
      <vt:lpstr>Calibri</vt:lpstr>
      <vt:lpstr>楷体</vt:lpstr>
      <vt:lpstr>Tahoma</vt:lpstr>
      <vt:lpstr>楷体_GB2312</vt:lpstr>
      <vt:lpstr>黑体</vt:lpstr>
      <vt:lpstr>隶书</vt:lpstr>
      <vt:lpstr>自定义设计方案</vt:lpstr>
      <vt:lpstr>1_自定义设计方案</vt:lpstr>
      <vt:lpstr>Equation.3</vt:lpstr>
      <vt:lpstr>Equation.3</vt:lpstr>
      <vt:lpstr>Equation.3</vt:lpstr>
      <vt:lpstr>Equation.3</vt:lpstr>
      <vt:lpstr>Equation.3</vt:lpstr>
      <vt:lpstr>Equation.DSMT4</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zheng</cp:lastModifiedBy>
  <cp:revision>117</cp:revision>
  <dcterms:created xsi:type="dcterms:W3CDTF">2018-01-11T07:28:00Z</dcterms:created>
  <dcterms:modified xsi:type="dcterms:W3CDTF">2020-09-23T12:34:15Z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2052-11.1.0.9926</vt:lpwstr>
  </property>
</Properties>
</file>