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2.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3.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4.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5.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6.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7.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8.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9.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0.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11.xml" ContentType="application/vnd.openxmlformats-officedocument.presentationml.notesSlide+xml"/>
  <Override PartName="/ppt/tags/tag102.xml" ContentType="application/vnd.openxmlformats-officedocument.presentationml.tags+xml"/>
  <Override PartName="/ppt/notesSlides/notesSlide12.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3.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14.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15.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16.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17.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notesSlides/notesSlide18.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notesMasterIdLst>
    <p:notesMasterId r:id="rId30"/>
  </p:notesMasterIdLst>
  <p:handoutMasterIdLst>
    <p:handoutMasterId r:id="rId31"/>
  </p:handoutMasterIdLst>
  <p:sldIdLst>
    <p:sldId id="409" r:id="rId5"/>
    <p:sldId id="432" r:id="rId6"/>
    <p:sldId id="433" r:id="rId7"/>
    <p:sldId id="415" r:id="rId8"/>
    <p:sldId id="437" r:id="rId9"/>
    <p:sldId id="425" r:id="rId10"/>
    <p:sldId id="436" r:id="rId11"/>
    <p:sldId id="418" r:id="rId12"/>
    <p:sldId id="439" r:id="rId13"/>
    <p:sldId id="442" r:id="rId14"/>
    <p:sldId id="443" r:id="rId15"/>
    <p:sldId id="458" r:id="rId16"/>
    <p:sldId id="444" r:id="rId17"/>
    <p:sldId id="448" r:id="rId18"/>
    <p:sldId id="460" r:id="rId19"/>
    <p:sldId id="449" r:id="rId20"/>
    <p:sldId id="428" r:id="rId21"/>
    <p:sldId id="426" r:id="rId22"/>
    <p:sldId id="427" r:id="rId23"/>
    <p:sldId id="445" r:id="rId24"/>
    <p:sldId id="446" r:id="rId25"/>
    <p:sldId id="447" r:id="rId26"/>
    <p:sldId id="459" r:id="rId27"/>
    <p:sldId id="441" r:id="rId28"/>
    <p:sldId id="457"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l" initials="c"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5F74"/>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1" d="100"/>
          <a:sy n="71" d="100"/>
        </p:scale>
        <p:origin x="-750" y="-96"/>
      </p:cViewPr>
      <p:guideLst>
        <p:guide orient="horz" pos="2196"/>
        <p:guide pos="379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t>2020/9/28</a:t>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rPr>
              <a:t>‹#›</a:t>
            </a:fld>
            <a:endParaRPr lang="zh-CN" altLang="en-US">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60585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t>2020/9/28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t>‹#›</a:t>
            </a:fld>
            <a:endParaRPr lang="zh-CN" altLang="en-US"/>
          </a:p>
        </p:txBody>
      </p:sp>
    </p:spTree>
    <p:extLst>
      <p:ext uri="{BB962C8B-B14F-4D97-AF65-F5344CB8AC3E}">
        <p14:creationId xmlns:p14="http://schemas.microsoft.com/office/powerpoint/2010/main" val="1474490753"/>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xml"/><Relationship Id="rId1" Type="http://schemas.openxmlformats.org/officeDocument/2006/relationships/tags" Target="../tags/tag6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0.xml"/><Relationship Id="rId1" Type="http://schemas.openxmlformats.org/officeDocument/2006/relationships/tags" Target="../tags/tag6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2020/9/28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2020/9/28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lvl1pPr marL="228600" indent="-228600">
              <a:lnSpc>
                <a:spcPct val="130000"/>
              </a:lnSpc>
              <a:buFont typeface="Wingdings" panose="05000000000000000000" pitchFamily="2" charset="2"/>
              <a:buChar char="l"/>
              <a:defRPr spc="150" baseline="0">
                <a:solidFill>
                  <a:schemeClr val="tx1">
                    <a:lumMod val="65000"/>
                    <a:lumOff val="35000"/>
                  </a:schemeClr>
                </a:solidFill>
              </a:defRPr>
            </a:lvl1pPr>
            <a:lvl2pPr marL="685800" indent="-228600">
              <a:lnSpc>
                <a:spcPct val="130000"/>
              </a:lnSpc>
              <a:buFont typeface="Wingdings" panose="05000000000000000000" pitchFamily="2" charset="2"/>
              <a:buChar char="l"/>
              <a:defRPr spc="150" baseline="0">
                <a:solidFill>
                  <a:schemeClr val="tx1">
                    <a:lumMod val="65000"/>
                    <a:lumOff val="35000"/>
                  </a:schemeClr>
                </a:solidFill>
              </a:defRPr>
            </a:lvl2pPr>
            <a:lvl3pPr marL="1143000" indent="-228600">
              <a:lnSpc>
                <a:spcPct val="130000"/>
              </a:lnSpc>
              <a:buFont typeface="Wingdings" panose="05000000000000000000" pitchFamily="2" charset="2"/>
              <a:buChar char="l"/>
              <a:defRPr spc="150" baseline="0">
                <a:solidFill>
                  <a:schemeClr val="tx1">
                    <a:lumMod val="65000"/>
                    <a:lumOff val="35000"/>
                  </a:schemeClr>
                </a:solidFill>
              </a:defRPr>
            </a:lvl3pPr>
            <a:lvl4pPr marL="1600200" indent="-228600">
              <a:lnSpc>
                <a:spcPct val="130000"/>
              </a:lnSpc>
              <a:buFont typeface="Wingdings" panose="05000000000000000000" pitchFamily="2" charset="2"/>
              <a:buChar char="l"/>
              <a:defRPr spc="150" baseline="0">
                <a:solidFill>
                  <a:schemeClr val="tx1">
                    <a:lumMod val="65000"/>
                    <a:lumOff val="35000"/>
                  </a:schemeClr>
                </a:solidFill>
              </a:defRPr>
            </a:lvl4pPr>
            <a:lvl5pPr marL="2057400" indent="-228600">
              <a:lnSpc>
                <a:spcPct val="130000"/>
              </a:lnSpc>
              <a:buFont typeface="Wingdings" panose="05000000000000000000" pitchFamily="2" charset="2"/>
              <a:buChar char="l"/>
              <a:defRPr spc="150" baseline="0">
                <a:solidFill>
                  <a:schemeClr val="tx1">
                    <a:lumMod val="65000"/>
                    <a:lumOff val="3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2020/9/28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9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3078638"/>
            <a:ext cx="9144000" cy="886397"/>
          </a:xfrm>
        </p:spPr>
        <p:txBody>
          <a:bodyPr tIns="0" bIns="0" anchor="ctr">
            <a:normAutofit/>
          </a:bodyPr>
          <a:lstStyle>
            <a:lvl1pPr algn="ctr">
              <a:defRPr sz="4800"/>
            </a:lvl1pPr>
          </a:lstStyle>
          <a:p>
            <a:r>
              <a:rPr lang="zh-CN" altLang="en-US" dirty="0"/>
              <a:t>单击此处编辑母版标题样式</a:t>
            </a:r>
          </a:p>
        </p:txBody>
      </p:sp>
      <p:sp>
        <p:nvSpPr>
          <p:cNvPr id="3" name="副标题 2"/>
          <p:cNvSpPr>
            <a:spLocks noGrp="1"/>
          </p:cNvSpPr>
          <p:nvPr>
            <p:ph type="subTitle" idx="1"/>
          </p:nvPr>
        </p:nvSpPr>
        <p:spPr>
          <a:xfrm>
            <a:off x="1524001" y="4015102"/>
            <a:ext cx="9144000" cy="965389"/>
          </a:xfrm>
        </p:spPr>
        <p:txBody>
          <a:bodyPr tIns="0">
            <a:normAutofit/>
          </a:bodyPr>
          <a:lstStyle>
            <a:lvl1pPr marL="0" indent="0" algn="ctr">
              <a:buFont typeface="Arial" panose="020B0604020202090204" pitchFamily="34" charset="0"/>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2020/9/28</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cxnSp>
        <p:nvCxnSpPr>
          <p:cNvPr id="10" name="直接连接符 9"/>
          <p:cNvCxnSpPr/>
          <p:nvPr>
            <p:custDataLst>
              <p:tags r:id="rId1"/>
            </p:custDataLst>
          </p:nvPr>
        </p:nvCxnSpPr>
        <p:spPr>
          <a:xfrm>
            <a:off x="3500094" y="2599962"/>
            <a:ext cx="7653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2"/>
            </p:custDataLst>
          </p:nvPr>
        </p:nvCxnSpPr>
        <p:spPr>
          <a:xfrm>
            <a:off x="7856310" y="2599962"/>
            <a:ext cx="765313"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0" y="865888"/>
            <a:ext cx="732276"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2020/9/28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808254" y="2320925"/>
            <a:ext cx="6039836" cy="798023"/>
          </a:xfrm>
        </p:spPr>
        <p:txBody>
          <a:bodyPr anchor="b" anchorCtr="0">
            <a:normAutofit/>
          </a:bodyPr>
          <a:lstStyle>
            <a:lvl1pPr algn="l">
              <a:defRPr sz="3600"/>
            </a:lvl1pPr>
          </a:lstStyle>
          <a:p>
            <a:r>
              <a:rPr lang="zh-CN" altLang="en-US" dirty="0"/>
              <a:t>单击此处编辑母版标题样式</a:t>
            </a:r>
          </a:p>
        </p:txBody>
      </p:sp>
      <p:sp>
        <p:nvSpPr>
          <p:cNvPr id="3" name="文本占位符 2"/>
          <p:cNvSpPr>
            <a:spLocks noGrp="1"/>
          </p:cNvSpPr>
          <p:nvPr>
            <p:ph type="body" idx="1"/>
          </p:nvPr>
        </p:nvSpPr>
        <p:spPr>
          <a:xfrm>
            <a:off x="2808254" y="3246477"/>
            <a:ext cx="6039837" cy="609604"/>
          </a:xfrm>
        </p:spPr>
        <p:txBody>
          <a:bodyPr>
            <a:normAutofit/>
          </a:bodyPr>
          <a:lstStyle>
            <a:lvl1pPr marL="0" indent="0" algn="l">
              <a:buFont typeface="Arial" panose="020B0604020202090204" pitchFamily="34" charse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2020/9/28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92400"/>
            <a:ext cx="10515600" cy="1325563"/>
          </a:xfrm>
        </p:spPr>
        <p:txBody>
          <a:bodyPr anchor="ctr" anchorCtr="0">
            <a:normAutofit/>
          </a:bodyPr>
          <a:lstStyle>
            <a:lvl1pPr>
              <a:defRPr sz="3600"/>
            </a:lvl1pPr>
          </a:lstStyle>
          <a:p>
            <a:r>
              <a:rPr lang="zh-CN" altLang="en-US" dirty="0"/>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2020/9/28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8" name="矩形 7"/>
          <p:cNvSpPr/>
          <p:nvPr>
            <p:custDataLst>
              <p:tags r:id="rId1"/>
            </p:custDataLst>
          </p:nvPr>
        </p:nvSpPr>
        <p:spPr>
          <a:xfrm>
            <a:off x="0" y="865888"/>
            <a:ext cx="732276"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92400"/>
            <a:ext cx="10515600" cy="1325563"/>
          </a:xfrm>
        </p:spPr>
        <p:txBody>
          <a:bodyPr anchor="ctr" anchorCtr="0">
            <a:normAutofit/>
          </a:bodyPr>
          <a:lstStyle>
            <a:lvl1pPr>
              <a:defRPr sz="3600"/>
            </a:lvl1pPr>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2020/9/28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10" name="矩形 9"/>
          <p:cNvSpPr/>
          <p:nvPr/>
        </p:nvSpPr>
        <p:spPr>
          <a:xfrm>
            <a:off x="0" y="865888"/>
            <a:ext cx="732276"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cxnSp>
        <p:nvCxnSpPr>
          <p:cNvPr id="8" name="直接连接符 7"/>
          <p:cNvCxnSpPr/>
          <p:nvPr>
            <p:custDataLst>
              <p:tags r:id="rId1"/>
            </p:custDataLst>
          </p:nvPr>
        </p:nvCxnSpPr>
        <p:spPr>
          <a:xfrm>
            <a:off x="3459753" y="2997522"/>
            <a:ext cx="7653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2"/>
            </p:custDataLst>
          </p:nvPr>
        </p:nvCxnSpPr>
        <p:spPr>
          <a:xfrm>
            <a:off x="7977333" y="2997522"/>
            <a:ext cx="765313"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标题 1"/>
          <p:cNvSpPr>
            <a:spLocks noGrp="1"/>
          </p:cNvSpPr>
          <p:nvPr>
            <p:ph type="ctrTitle" hasCustomPrompt="1"/>
          </p:nvPr>
        </p:nvSpPr>
        <p:spPr>
          <a:xfrm>
            <a:off x="1524000" y="1945827"/>
            <a:ext cx="9144000" cy="1597212"/>
          </a:xfrm>
        </p:spPr>
        <p:txBody>
          <a:bodyPr anchor="b">
            <a:normAutofit/>
          </a:bodyPr>
          <a:lstStyle>
            <a:lvl1pPr algn="ctr">
              <a:defRPr sz="6600"/>
            </a:lvl1pPr>
          </a:lstStyle>
          <a:p>
            <a:r>
              <a:rPr lang="zh-CN" altLang="en-US" dirty="0"/>
              <a:t>编辑标题</a:t>
            </a:r>
          </a:p>
        </p:txBody>
      </p:sp>
      <p:sp>
        <p:nvSpPr>
          <p:cNvPr id="10" name="副标题 2"/>
          <p:cNvSpPr>
            <a:spLocks noGrp="1"/>
          </p:cNvSpPr>
          <p:nvPr>
            <p:ph type="subTitle" idx="1"/>
          </p:nvPr>
        </p:nvSpPr>
        <p:spPr>
          <a:xfrm>
            <a:off x="1524000" y="3595333"/>
            <a:ext cx="9144000" cy="1237127"/>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1"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2020/9/28</a:t>
            </a:fld>
            <a:endParaRPr lang="zh-CN" altLang="en-US" dirty="0"/>
          </a:p>
        </p:txBody>
      </p:sp>
      <p:sp>
        <p:nvSpPr>
          <p:cNvPr id="12" name="页脚占位符 4"/>
          <p:cNvSpPr>
            <a:spLocks noGrp="1"/>
          </p:cNvSpPr>
          <p:nvPr>
            <p:ph type="ftr" sz="quarter" idx="11"/>
          </p:nvPr>
        </p:nvSpPr>
        <p:spPr>
          <a:xfrm>
            <a:off x="4038600" y="6356350"/>
            <a:ext cx="4114800" cy="365125"/>
          </a:xfrm>
        </p:spPr>
        <p:txBody>
          <a:bodyPr/>
          <a:lstStyle/>
          <a:p>
            <a:endParaRPr lang="zh-CN" altLang="en-US"/>
          </a:p>
        </p:txBody>
      </p:sp>
      <p:sp>
        <p:nvSpPr>
          <p:cNvPr id="13"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2020/9/28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56000"/>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2020/9/28</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
        <p:nvSpPr>
          <p:cNvPr id="8" name="矩形 7"/>
          <p:cNvSpPr/>
          <p:nvPr/>
        </p:nvSpPr>
        <p:spPr>
          <a:xfrm>
            <a:off x="0" y="865888"/>
            <a:ext cx="732276"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2020/9/28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2020/9/28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2020/9/28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59D9C70D-B7C8-466D-B87C-22D855EF72C6}" type="datetimeFigureOut">
              <a:rPr lang="zh-CN" altLang="en-US" smtClean="0"/>
              <a:t>2020/9/28</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0F9045BA-9AC9-4435-A9A0-D822685BA71C}"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A88F72C-864B-4B8C-85BF-53CCBD684C6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E7A96365-F02A-4F1D-A8A8-268FA64C56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EEFA2915-6BE0-48D8-B4E7-10813CE80136}"/>
              </a:ext>
            </a:extLst>
          </p:cNvPr>
          <p:cNvSpPr>
            <a:spLocks noGrp="1"/>
          </p:cNvSpPr>
          <p:nvPr>
            <p:ph type="dt" sz="half" idx="10"/>
          </p:nvPr>
        </p:nvSpPr>
        <p:spPr/>
        <p:txBody>
          <a:bodyPr/>
          <a:lstStyle/>
          <a:p>
            <a:fld id="{4B343B20-2DDA-4CE1-BE83-FA8A5F0318BE}" type="datetimeFigureOut">
              <a:rPr lang="zh-CN" altLang="en-US" smtClean="0">
                <a:solidFill>
                  <a:prstClr val="black">
                    <a:tint val="75000"/>
                  </a:prstClr>
                </a:solidFill>
              </a:rPr>
              <a:pPr/>
              <a:t>2020/9/28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EEC9F568-11C9-4A60-8488-4EF07E59B73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AF1F45F0-EB76-48E8-A81E-6E6647D3D6C9}"/>
              </a:ext>
            </a:extLst>
          </p:cNvPr>
          <p:cNvSpPr>
            <a:spLocks noGrp="1"/>
          </p:cNvSpPr>
          <p:nvPr>
            <p:ph type="sldNum" sz="quarter" idx="12"/>
          </p:nvPr>
        </p:nvSpPr>
        <p:spPr/>
        <p:txBody>
          <a:bodyPr/>
          <a:lstStyle/>
          <a:p>
            <a:fld id="{F7ABD81E-9B9A-4477-AE0D-E3C236CEAE5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12809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79762E4-57F4-446D-BF78-06FFCF4011F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26F52C77-1B2C-4B70-902A-68EC0964B5A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7C3137C4-C5F2-4112-B295-33D96A6D6219}"/>
              </a:ext>
            </a:extLst>
          </p:cNvPr>
          <p:cNvSpPr>
            <a:spLocks noGrp="1"/>
          </p:cNvSpPr>
          <p:nvPr>
            <p:ph type="dt" sz="half" idx="10"/>
          </p:nvPr>
        </p:nvSpPr>
        <p:spPr/>
        <p:txBody>
          <a:bodyPr/>
          <a:lstStyle/>
          <a:p>
            <a:fld id="{4B343B20-2DDA-4CE1-BE83-FA8A5F0318BE}" type="datetimeFigureOut">
              <a:rPr lang="zh-CN" altLang="en-US" smtClean="0">
                <a:solidFill>
                  <a:prstClr val="black">
                    <a:tint val="75000"/>
                  </a:prstClr>
                </a:solidFill>
              </a:rPr>
              <a:pPr/>
              <a:t>2020/9/28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078AE797-CAAF-424F-8FA5-B25D9598154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DDCFED21-AC85-4ECB-B586-329857733E26}"/>
              </a:ext>
            </a:extLst>
          </p:cNvPr>
          <p:cNvSpPr>
            <a:spLocks noGrp="1"/>
          </p:cNvSpPr>
          <p:nvPr>
            <p:ph type="sldNum" sz="quarter" idx="12"/>
          </p:nvPr>
        </p:nvSpPr>
        <p:spPr/>
        <p:txBody>
          <a:bodyPr/>
          <a:lstStyle/>
          <a:p>
            <a:fld id="{F7ABD81E-9B9A-4477-AE0D-E3C236CEAE5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5438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B9DABE9-0C1A-4290-953C-1FE5C8BB3E1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A6E7BCF2-A37B-4643-B545-876E142C92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204DA72F-C210-4FFC-9145-0667DA11EB35}"/>
              </a:ext>
            </a:extLst>
          </p:cNvPr>
          <p:cNvSpPr>
            <a:spLocks noGrp="1"/>
          </p:cNvSpPr>
          <p:nvPr>
            <p:ph type="dt" sz="half" idx="10"/>
          </p:nvPr>
        </p:nvSpPr>
        <p:spPr/>
        <p:txBody>
          <a:bodyPr/>
          <a:lstStyle/>
          <a:p>
            <a:fld id="{4B343B20-2DDA-4CE1-BE83-FA8A5F0318BE}" type="datetimeFigureOut">
              <a:rPr lang="zh-CN" altLang="en-US" smtClean="0">
                <a:solidFill>
                  <a:prstClr val="black">
                    <a:tint val="75000"/>
                  </a:prstClr>
                </a:solidFill>
              </a:rPr>
              <a:pPr/>
              <a:t>2020/9/28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FB6C4FD7-1003-4B53-96AC-BC1E5A3A762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7F6E5DDD-E285-43B2-A454-D67E55E67836}"/>
              </a:ext>
            </a:extLst>
          </p:cNvPr>
          <p:cNvSpPr>
            <a:spLocks noGrp="1"/>
          </p:cNvSpPr>
          <p:nvPr>
            <p:ph type="sldNum" sz="quarter" idx="12"/>
          </p:nvPr>
        </p:nvSpPr>
        <p:spPr/>
        <p:txBody>
          <a:bodyPr/>
          <a:lstStyle/>
          <a:p>
            <a:fld id="{F7ABD81E-9B9A-4477-AE0D-E3C236CEAE5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42076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6269C8E-5A40-4DB2-AF6D-D07EF47BEAF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D487E868-D19E-4FF1-8135-0BDCA98CE07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88453801-B1DF-4091-8AA4-93527FF05E3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3A7FDD39-69C7-43CB-9E22-FCF400891328}"/>
              </a:ext>
            </a:extLst>
          </p:cNvPr>
          <p:cNvSpPr>
            <a:spLocks noGrp="1"/>
          </p:cNvSpPr>
          <p:nvPr>
            <p:ph type="dt" sz="half" idx="10"/>
          </p:nvPr>
        </p:nvSpPr>
        <p:spPr/>
        <p:txBody>
          <a:bodyPr/>
          <a:lstStyle/>
          <a:p>
            <a:fld id="{4B343B20-2DDA-4CE1-BE83-FA8A5F0318BE}" type="datetimeFigureOut">
              <a:rPr lang="zh-CN" altLang="en-US" smtClean="0">
                <a:solidFill>
                  <a:prstClr val="black">
                    <a:tint val="75000"/>
                  </a:prstClr>
                </a:solidFill>
              </a:rPr>
              <a:pPr/>
              <a:t>2020/9/28</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3C878C24-5B4E-40CD-B5E1-FC70B928296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847FA522-9A72-442B-AC3B-5AD4085BF3F4}"/>
              </a:ext>
            </a:extLst>
          </p:cNvPr>
          <p:cNvSpPr>
            <a:spLocks noGrp="1"/>
          </p:cNvSpPr>
          <p:nvPr>
            <p:ph type="sldNum" sz="quarter" idx="12"/>
          </p:nvPr>
        </p:nvSpPr>
        <p:spPr/>
        <p:txBody>
          <a:bodyPr/>
          <a:lstStyle/>
          <a:p>
            <a:fld id="{F7ABD81E-9B9A-4477-AE0D-E3C236CEAE5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03890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333F8A6-3FEC-47F5-A223-11F36146237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46B9A14D-A50B-4E26-AA79-565DC33F8D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599A4A5F-EE39-4BAC-BEB4-20017DE03AC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3603DB4F-B0BF-4765-BB8E-062BD417F7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DDDBE47F-1509-4031-A712-0CF23DD676A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912E75F0-457D-43D2-8046-9636E0288906}"/>
              </a:ext>
            </a:extLst>
          </p:cNvPr>
          <p:cNvSpPr>
            <a:spLocks noGrp="1"/>
          </p:cNvSpPr>
          <p:nvPr>
            <p:ph type="dt" sz="half" idx="10"/>
          </p:nvPr>
        </p:nvSpPr>
        <p:spPr/>
        <p:txBody>
          <a:bodyPr/>
          <a:lstStyle/>
          <a:p>
            <a:fld id="{4B343B20-2DDA-4CE1-BE83-FA8A5F0318BE}" type="datetimeFigureOut">
              <a:rPr lang="zh-CN" altLang="en-US" smtClean="0">
                <a:solidFill>
                  <a:prstClr val="black">
                    <a:tint val="75000"/>
                  </a:prstClr>
                </a:solidFill>
              </a:rPr>
              <a:pPr/>
              <a:t>2020/9/28</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xmlns="" id="{9EB13471-E000-4797-86D5-4FC94BA42FD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xmlns="" id="{86DBE9F8-0A53-42D2-895A-8F70BE433C69}"/>
              </a:ext>
            </a:extLst>
          </p:cNvPr>
          <p:cNvSpPr>
            <a:spLocks noGrp="1"/>
          </p:cNvSpPr>
          <p:nvPr>
            <p:ph type="sldNum" sz="quarter" idx="12"/>
          </p:nvPr>
        </p:nvSpPr>
        <p:spPr/>
        <p:txBody>
          <a:bodyPr/>
          <a:lstStyle/>
          <a:p>
            <a:fld id="{F7ABD81E-9B9A-4477-AE0D-E3C236CEAE5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26286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13B8409-2370-4023-9A9B-1C131CA45F9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4BA44C7-DAB0-4927-A80B-076CC1EBA106}"/>
              </a:ext>
            </a:extLst>
          </p:cNvPr>
          <p:cNvSpPr>
            <a:spLocks noGrp="1"/>
          </p:cNvSpPr>
          <p:nvPr>
            <p:ph type="dt" sz="half" idx="10"/>
          </p:nvPr>
        </p:nvSpPr>
        <p:spPr/>
        <p:txBody>
          <a:bodyPr/>
          <a:lstStyle/>
          <a:p>
            <a:fld id="{4B343B20-2DDA-4CE1-BE83-FA8A5F0318BE}" type="datetimeFigureOut">
              <a:rPr lang="zh-CN" altLang="en-US" smtClean="0">
                <a:solidFill>
                  <a:prstClr val="black">
                    <a:tint val="75000"/>
                  </a:prstClr>
                </a:solidFill>
              </a:rPr>
              <a:pPr/>
              <a:t>2020/9/28</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xmlns="" id="{56840D98-D30E-473D-AE31-5F01274B107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xmlns="" id="{6BDDB664-AB7D-4B65-B69D-FFD707F35C87}"/>
              </a:ext>
            </a:extLst>
          </p:cNvPr>
          <p:cNvSpPr>
            <a:spLocks noGrp="1"/>
          </p:cNvSpPr>
          <p:nvPr>
            <p:ph type="sldNum" sz="quarter" idx="12"/>
          </p:nvPr>
        </p:nvSpPr>
        <p:spPr/>
        <p:txBody>
          <a:bodyPr/>
          <a:lstStyle/>
          <a:p>
            <a:fld id="{F7ABD81E-9B9A-4477-AE0D-E3C236CEAE5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5339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0214E4B-2291-4931-8859-24CB5E5A3C18}"/>
              </a:ext>
            </a:extLst>
          </p:cNvPr>
          <p:cNvSpPr>
            <a:spLocks noGrp="1"/>
          </p:cNvSpPr>
          <p:nvPr>
            <p:ph type="dt" sz="half" idx="10"/>
          </p:nvPr>
        </p:nvSpPr>
        <p:spPr/>
        <p:txBody>
          <a:bodyPr/>
          <a:lstStyle/>
          <a:p>
            <a:fld id="{4B343B20-2DDA-4CE1-BE83-FA8A5F0318BE}" type="datetimeFigureOut">
              <a:rPr lang="zh-CN" altLang="en-US" smtClean="0">
                <a:solidFill>
                  <a:prstClr val="black">
                    <a:tint val="75000"/>
                  </a:prstClr>
                </a:solidFill>
              </a:rPr>
              <a:pPr/>
              <a:t>2020/9/28</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06CF27C2-0001-449C-AEB6-E2978306E69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28C20F82-CA50-46AC-B10B-D9817359871A}"/>
              </a:ext>
            </a:extLst>
          </p:cNvPr>
          <p:cNvSpPr>
            <a:spLocks noGrp="1"/>
          </p:cNvSpPr>
          <p:nvPr>
            <p:ph type="sldNum" sz="quarter" idx="12"/>
          </p:nvPr>
        </p:nvSpPr>
        <p:spPr/>
        <p:txBody>
          <a:bodyPr/>
          <a:lstStyle/>
          <a:p>
            <a:fld id="{F7ABD81E-9B9A-4477-AE0D-E3C236CEAE5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243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2020/9/28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FB44279-6E98-4076-8827-D06F0533247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76896799-E61B-4783-BCB8-18C2085E25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A48C4E3A-0BFE-4D20-AD98-64269BDA5D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2E679871-D4C6-4DA6-882C-F4DE77EF6BE7}"/>
              </a:ext>
            </a:extLst>
          </p:cNvPr>
          <p:cNvSpPr>
            <a:spLocks noGrp="1"/>
          </p:cNvSpPr>
          <p:nvPr>
            <p:ph type="dt" sz="half" idx="10"/>
          </p:nvPr>
        </p:nvSpPr>
        <p:spPr/>
        <p:txBody>
          <a:bodyPr/>
          <a:lstStyle/>
          <a:p>
            <a:fld id="{4B343B20-2DDA-4CE1-BE83-FA8A5F0318BE}" type="datetimeFigureOut">
              <a:rPr lang="zh-CN" altLang="en-US" smtClean="0">
                <a:solidFill>
                  <a:prstClr val="black">
                    <a:tint val="75000"/>
                  </a:prstClr>
                </a:solidFill>
              </a:rPr>
              <a:pPr/>
              <a:t>2020/9/28</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EBB0A754-64B4-42BE-950A-22E1FD982CA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6A420D1D-145A-484F-9431-C152BE9D26DB}"/>
              </a:ext>
            </a:extLst>
          </p:cNvPr>
          <p:cNvSpPr>
            <a:spLocks noGrp="1"/>
          </p:cNvSpPr>
          <p:nvPr>
            <p:ph type="sldNum" sz="quarter" idx="12"/>
          </p:nvPr>
        </p:nvSpPr>
        <p:spPr/>
        <p:txBody>
          <a:bodyPr/>
          <a:lstStyle/>
          <a:p>
            <a:fld id="{F7ABD81E-9B9A-4477-AE0D-E3C236CEAE5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084063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A07548D-5363-45FD-9161-E54873E466E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9EA53167-FF25-42D2-81E1-E845967EFF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8BCBA165-AF1F-4B83-96C9-64E80A80D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E8A61B1A-1A6B-47DA-8402-56522C18A3C7}"/>
              </a:ext>
            </a:extLst>
          </p:cNvPr>
          <p:cNvSpPr>
            <a:spLocks noGrp="1"/>
          </p:cNvSpPr>
          <p:nvPr>
            <p:ph type="dt" sz="half" idx="10"/>
          </p:nvPr>
        </p:nvSpPr>
        <p:spPr/>
        <p:txBody>
          <a:bodyPr/>
          <a:lstStyle/>
          <a:p>
            <a:fld id="{4B343B20-2DDA-4CE1-BE83-FA8A5F0318BE}" type="datetimeFigureOut">
              <a:rPr lang="zh-CN" altLang="en-US" smtClean="0">
                <a:solidFill>
                  <a:prstClr val="black">
                    <a:tint val="75000"/>
                  </a:prstClr>
                </a:solidFill>
              </a:rPr>
              <a:pPr/>
              <a:t>2020/9/28</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66CEB566-0E65-48F9-80ED-6F1E1ED0039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784EA709-EB12-4BAE-BC1F-7971DF481603}"/>
              </a:ext>
            </a:extLst>
          </p:cNvPr>
          <p:cNvSpPr>
            <a:spLocks noGrp="1"/>
          </p:cNvSpPr>
          <p:nvPr>
            <p:ph type="sldNum" sz="quarter" idx="12"/>
          </p:nvPr>
        </p:nvSpPr>
        <p:spPr/>
        <p:txBody>
          <a:bodyPr/>
          <a:lstStyle/>
          <a:p>
            <a:fld id="{F7ABD81E-9B9A-4477-AE0D-E3C236CEAE5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425842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166BC78-52D5-46F0-8A05-18C673749F8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A80D2EEB-15C4-4C82-83B1-FCE102E6021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5B477D06-24BF-47A4-9691-5B219F553349}"/>
              </a:ext>
            </a:extLst>
          </p:cNvPr>
          <p:cNvSpPr>
            <a:spLocks noGrp="1"/>
          </p:cNvSpPr>
          <p:nvPr>
            <p:ph type="dt" sz="half" idx="10"/>
          </p:nvPr>
        </p:nvSpPr>
        <p:spPr/>
        <p:txBody>
          <a:bodyPr/>
          <a:lstStyle/>
          <a:p>
            <a:fld id="{4B343B20-2DDA-4CE1-BE83-FA8A5F0318BE}" type="datetimeFigureOut">
              <a:rPr lang="zh-CN" altLang="en-US" smtClean="0">
                <a:solidFill>
                  <a:prstClr val="black">
                    <a:tint val="75000"/>
                  </a:prstClr>
                </a:solidFill>
              </a:rPr>
              <a:pPr/>
              <a:t>2020/9/28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D4FAEE20-BEFC-454B-8A30-7BD93313EC4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63350E75-6C7F-46A2-B9BD-89549D0F1A25}"/>
              </a:ext>
            </a:extLst>
          </p:cNvPr>
          <p:cNvSpPr>
            <a:spLocks noGrp="1"/>
          </p:cNvSpPr>
          <p:nvPr>
            <p:ph type="sldNum" sz="quarter" idx="12"/>
          </p:nvPr>
        </p:nvSpPr>
        <p:spPr/>
        <p:txBody>
          <a:bodyPr/>
          <a:lstStyle/>
          <a:p>
            <a:fld id="{F7ABD81E-9B9A-4477-AE0D-E3C236CEAE5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29171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27C4762C-F959-47DA-BA35-7C7F855D079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F19DF11A-42BF-45AB-859E-5B374315186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6579E260-B017-481A-B7CB-054C5536CFEC}"/>
              </a:ext>
            </a:extLst>
          </p:cNvPr>
          <p:cNvSpPr>
            <a:spLocks noGrp="1"/>
          </p:cNvSpPr>
          <p:nvPr>
            <p:ph type="dt" sz="half" idx="10"/>
          </p:nvPr>
        </p:nvSpPr>
        <p:spPr/>
        <p:txBody>
          <a:bodyPr/>
          <a:lstStyle/>
          <a:p>
            <a:fld id="{4B343B20-2DDA-4CE1-BE83-FA8A5F0318BE}" type="datetimeFigureOut">
              <a:rPr lang="zh-CN" altLang="en-US" smtClean="0">
                <a:solidFill>
                  <a:prstClr val="black">
                    <a:tint val="75000"/>
                  </a:prstClr>
                </a:solidFill>
              </a:rPr>
              <a:pPr/>
              <a:t>2020/9/28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39C6C8B9-EF7D-4C8E-ABF0-7523EAFEF229}"/>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AEBC9E92-5FD2-482B-9968-B0162397C1E2}"/>
              </a:ext>
            </a:extLst>
          </p:cNvPr>
          <p:cNvSpPr>
            <a:spLocks noGrp="1"/>
          </p:cNvSpPr>
          <p:nvPr>
            <p:ph type="sldNum" sz="quarter" idx="12"/>
          </p:nvPr>
        </p:nvSpPr>
        <p:spPr/>
        <p:txBody>
          <a:bodyPr/>
          <a:lstStyle/>
          <a:p>
            <a:fld id="{F7ABD81E-9B9A-4477-AE0D-E3C236CEAE5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30641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页">
    <p:bg>
      <p:bgPr>
        <a:solidFill>
          <a:srgbClr val="FFFFF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92687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习语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gradFill>
            <a:gsLst>
              <a:gs pos="48000">
                <a:srgbClr val="ED4F0C"/>
              </a:gs>
              <a:gs pos="100000">
                <a:srgbClr val="E10813"/>
              </a:gs>
              <a:gs pos="0">
                <a:srgbClr val="FFC000"/>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Tree>
    <p:extLst>
      <p:ext uri="{BB962C8B-B14F-4D97-AF65-F5344CB8AC3E}">
        <p14:creationId xmlns:p14="http://schemas.microsoft.com/office/powerpoint/2010/main" val="52466912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背景02">
    <p:bg>
      <p:bgPr>
        <a:solidFill>
          <a:srgbClr val="FFFFF5"/>
        </a:solidFill>
        <a:effectLst/>
      </p:bgPr>
    </p:bg>
    <p:spTree>
      <p:nvGrpSpPr>
        <p:cNvPr id="1" name=""/>
        <p:cNvGrpSpPr/>
        <p:nvPr/>
      </p:nvGrpSpPr>
      <p:grpSpPr>
        <a:xfrm>
          <a:off x="0" y="0"/>
          <a:ext cx="0" cy="0"/>
          <a:chOff x="0" y="0"/>
          <a:chExt cx="0" cy="0"/>
        </a:xfrm>
      </p:grpSpPr>
      <p:sp>
        <p:nvSpPr>
          <p:cNvPr id="3" name="矩形 2"/>
          <p:cNvSpPr/>
          <p:nvPr userDrawn="1"/>
        </p:nvSpPr>
        <p:spPr>
          <a:xfrm flipH="1">
            <a:off x="0" y="0"/>
            <a:ext cx="12192000" cy="6858000"/>
          </a:xfrm>
          <a:prstGeom prst="rect">
            <a:avLst/>
          </a:prstGeom>
          <a:gradFill>
            <a:gsLst>
              <a:gs pos="40000">
                <a:srgbClr val="E1250F"/>
              </a:gs>
              <a:gs pos="0">
                <a:srgbClr val="E10813"/>
              </a:gs>
              <a:gs pos="100000">
                <a:srgbClr val="FFC000"/>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Tree>
    <p:extLst>
      <p:ext uri="{BB962C8B-B14F-4D97-AF65-F5344CB8AC3E}">
        <p14:creationId xmlns:p14="http://schemas.microsoft.com/office/powerpoint/2010/main" val="23442210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本讲内容&amp;金句">
    <p:bg>
      <p:bgPr>
        <a:solidFill>
          <a:srgbClr val="FFFFF5"/>
        </a:solidFill>
        <a:effectLst/>
      </p:bgPr>
    </p:bg>
    <p:spTree>
      <p:nvGrpSpPr>
        <p:cNvPr id="1" name=""/>
        <p:cNvGrpSpPr/>
        <p:nvPr/>
      </p:nvGrpSpPr>
      <p:grpSpPr>
        <a:xfrm>
          <a:off x="0" y="0"/>
          <a:ext cx="0" cy="0"/>
          <a:chOff x="0" y="0"/>
          <a:chExt cx="0" cy="0"/>
        </a:xfrm>
      </p:grpSpPr>
      <p:pic>
        <p:nvPicPr>
          <p:cNvPr id="9" name="图片 3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47" t="-1" b="909"/>
          <a:stretch>
            <a:fillRect/>
          </a:stretch>
        </p:blipFill>
        <p:spPr bwMode="auto">
          <a:xfrm>
            <a:off x="0" y="6165850"/>
            <a:ext cx="12192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32" descr="图片包含 轮廓&#10;&#10;已生成高可信度的说明"/>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3287713" cy="1441450"/>
          </a:xfrm>
          <a:prstGeom prst="rect">
            <a:avLst/>
          </a:prstGeom>
          <a:noFill/>
          <a:ln>
            <a:noFill/>
          </a:ln>
        </p:spPr>
      </p:pic>
      <p:grpSp>
        <p:nvGrpSpPr>
          <p:cNvPr id="2" name="Group 9"/>
          <p:cNvGrpSpPr/>
          <p:nvPr userDrawn="1"/>
        </p:nvGrpSpPr>
        <p:grpSpPr>
          <a:xfrm>
            <a:off x="10775315" y="51435"/>
            <a:ext cx="1416685" cy="473075"/>
            <a:chOff x="0" y="0"/>
            <a:chExt cx="1135203" cy="341359"/>
          </a:xfrm>
        </p:grpSpPr>
        <p:pic>
          <p:nvPicPr>
            <p:cNvPr id="7" name="image3.png"/>
            <p:cNvPicPr/>
            <p:nvPr/>
          </p:nvPicPr>
          <p:blipFill>
            <a:blip r:embed="rId4"/>
            <a:stretch>
              <a:fillRect/>
            </a:stretch>
          </p:blipFill>
          <p:spPr>
            <a:xfrm>
              <a:off x="281542" y="0"/>
              <a:ext cx="490406" cy="177474"/>
            </a:xfrm>
            <a:prstGeom prst="rect">
              <a:avLst/>
            </a:prstGeom>
            <a:ln w="12700" cap="flat">
              <a:noFill/>
              <a:miter lim="400000"/>
            </a:ln>
            <a:effectLst/>
          </p:spPr>
        </p:pic>
        <p:pic>
          <p:nvPicPr>
            <p:cNvPr id="8" name="image4.png"/>
            <p:cNvPicPr/>
            <p:nvPr/>
          </p:nvPicPr>
          <p:blipFill>
            <a:blip r:embed="rId5"/>
            <a:stretch>
              <a:fillRect/>
            </a:stretch>
          </p:blipFill>
          <p:spPr>
            <a:xfrm>
              <a:off x="0" y="187459"/>
              <a:ext cx="1135204" cy="153901"/>
            </a:xfrm>
            <a:prstGeom prst="rect">
              <a:avLst/>
            </a:prstGeom>
            <a:ln w="12700" cap="flat">
              <a:noFill/>
              <a:miter lim="400000"/>
            </a:ln>
            <a:effectLst/>
          </p:spPr>
        </p:pic>
      </p:grpSp>
    </p:spTree>
    <p:extLst>
      <p:ext uri="{BB962C8B-B14F-4D97-AF65-F5344CB8AC3E}">
        <p14:creationId xmlns:p14="http://schemas.microsoft.com/office/powerpoint/2010/main" val="3190017727"/>
      </p:ext>
    </p:extLst>
  </p:cSld>
  <p:clrMapOvr>
    <a:masterClrMapping/>
  </p:clrMapOvr>
  <p:transition/>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正文】一部分">
    <p:bg>
      <p:bgPr>
        <a:solidFill>
          <a:srgbClr val="FFFFF5"/>
        </a:solidFill>
        <a:effectLst/>
      </p:bgPr>
    </p:bg>
    <p:spTree>
      <p:nvGrpSpPr>
        <p:cNvPr id="1" name=""/>
        <p:cNvGrpSpPr/>
        <p:nvPr/>
      </p:nvGrpSpPr>
      <p:grpSpPr>
        <a:xfrm>
          <a:off x="0" y="0"/>
          <a:ext cx="0" cy="0"/>
          <a:chOff x="0" y="0"/>
          <a:chExt cx="0" cy="0"/>
        </a:xfrm>
      </p:grpSpPr>
      <p:cxnSp>
        <p:nvCxnSpPr>
          <p:cNvPr id="41" name="直接箭头连接符 79"/>
          <p:cNvCxnSpPr/>
          <p:nvPr userDrawn="1"/>
        </p:nvCxnSpPr>
        <p:spPr bwMode="auto">
          <a:xfrm>
            <a:off x="4945380" y="258274"/>
            <a:ext cx="6911260" cy="2374"/>
          </a:xfrm>
          <a:prstGeom prst="straightConnector1">
            <a:avLst/>
          </a:prstGeom>
          <a:ln w="63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350874" y="6582976"/>
            <a:ext cx="754939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 name="Group 9"/>
          <p:cNvGrpSpPr/>
          <p:nvPr userDrawn="1"/>
        </p:nvGrpSpPr>
        <p:grpSpPr>
          <a:xfrm>
            <a:off x="10792460" y="-12700"/>
            <a:ext cx="1351915" cy="538480"/>
            <a:chOff x="0" y="0"/>
            <a:chExt cx="1135203" cy="341359"/>
          </a:xfrm>
        </p:grpSpPr>
        <p:pic>
          <p:nvPicPr>
            <p:cNvPr id="7" name="image3.png"/>
            <p:cNvPicPr/>
            <p:nvPr/>
          </p:nvPicPr>
          <p:blipFill>
            <a:blip r:embed="rId2"/>
            <a:stretch>
              <a:fillRect/>
            </a:stretch>
          </p:blipFill>
          <p:spPr>
            <a:xfrm>
              <a:off x="281542" y="0"/>
              <a:ext cx="490406" cy="177474"/>
            </a:xfrm>
            <a:prstGeom prst="rect">
              <a:avLst/>
            </a:prstGeom>
            <a:ln w="12700" cap="flat">
              <a:noFill/>
              <a:miter lim="400000"/>
            </a:ln>
            <a:effectLst/>
          </p:spPr>
        </p:pic>
        <p:pic>
          <p:nvPicPr>
            <p:cNvPr id="8" name="image4.png"/>
            <p:cNvPicPr/>
            <p:nvPr/>
          </p:nvPicPr>
          <p:blipFill>
            <a:blip r:embed="rId3"/>
            <a:stretch>
              <a:fillRect/>
            </a:stretch>
          </p:blipFill>
          <p:spPr>
            <a:xfrm>
              <a:off x="0" y="187459"/>
              <a:ext cx="1135204" cy="153901"/>
            </a:xfrm>
            <a:prstGeom prst="rect">
              <a:avLst/>
            </a:prstGeom>
            <a:ln w="12700" cap="flat">
              <a:noFill/>
              <a:miter lim="400000"/>
            </a:ln>
            <a:effectLst/>
          </p:spPr>
        </p:pic>
      </p:grpSp>
    </p:spTree>
    <p:extLst>
      <p:ext uri="{BB962C8B-B14F-4D97-AF65-F5344CB8AC3E}">
        <p14:creationId xmlns:p14="http://schemas.microsoft.com/office/powerpoint/2010/main" val="232356940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小结">
    <p:bg>
      <p:bgPr>
        <a:solidFill>
          <a:srgbClr val="FFFFF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9132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lvl1pPr marL="2286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90204" pitchFamily="34" charset="0"/>
                <a:ea typeface="微软雅黑" panose="020B0503020204020204" pitchFamily="34" charset="-122"/>
              </a:defRPr>
            </a:lvl1pPr>
            <a:lvl2pPr marL="6858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90204" pitchFamily="34" charset="0"/>
                <a:ea typeface="微软雅黑" panose="020B0503020204020204" pitchFamily="34" charset="-122"/>
              </a:defRPr>
            </a:lvl2pPr>
            <a:lvl3pPr marL="11430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90204" pitchFamily="34" charset="0"/>
                <a:ea typeface="微软雅黑" panose="020B0503020204020204" pitchFamily="34" charset="-122"/>
              </a:defRPr>
            </a:lvl3pPr>
            <a:lvl4pPr marL="16002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90204" pitchFamily="34" charset="0"/>
                <a:ea typeface="微软雅黑" panose="020B0503020204020204" pitchFamily="34" charset="-122"/>
              </a:defRPr>
            </a:lvl4pPr>
            <a:lvl5pPr>
              <a:lnSpc>
                <a:spcPct val="13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2020/9/28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solidFill>
                  <a:prstClr val="black"/>
                </a:solidFill>
              </a:rPr>
              <a:pPr/>
              <a:t>2020/9/28</a:t>
            </a:fld>
            <a:endParaRPr lang="zh-CN" altLang="en-US">
              <a:solidFill>
                <a:prstClr val="black"/>
              </a:solidFill>
            </a:endParaRPr>
          </a:p>
        </p:txBody>
      </p:sp>
      <p:sp>
        <p:nvSpPr>
          <p:cNvPr id="3" name="页脚占位符 2"/>
          <p:cNvSpPr>
            <a:spLocks noGrp="1"/>
          </p:cNvSpPr>
          <p:nvPr>
            <p:ph type="ftr" sz="quarter" idx="11"/>
          </p:nvPr>
        </p:nvSpPr>
        <p:spPr>
          <a:xfrm>
            <a:off x="4038600" y="6356350"/>
            <a:ext cx="4114800" cy="365125"/>
          </a:xfr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3660649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9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9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9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2020/9/28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2020/9/28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2020/9/28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126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hasCustomPrompt="1"/>
            <p:custDataLst>
              <p:tags r:id="rId2"/>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4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panose="020B0503020204020204" pitchFamily="34" charset="-122"/>
                <a:cs typeface="+mn-cs"/>
                <a:sym typeface="+mn-ea"/>
              </a:defRPr>
            </a:lvl1pPr>
          </a:lstStyle>
          <a:p>
            <a:pPr lvl="0"/>
            <a:r>
              <a:rPr dirty="0">
                <a:sym typeface="+mn-ea"/>
              </a:rPr>
              <a:t>单击此处编辑文本</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2020/9/28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hasCustomPrompt="1"/>
            <p:custDataLst>
              <p:tags r:id="rId2"/>
            </p:custDataLst>
          </p:nvPr>
        </p:nvSpPr>
        <p:spPr>
          <a:xfrm>
            <a:off x="914400" y="914400"/>
            <a:ext cx="9169200" cy="5029200"/>
          </a:xfrm>
        </p:spPr>
        <p:txBody>
          <a:bodyPr vert="eaVert" lIns="46800" tIns="46800" rIns="46800" bIns="46800"/>
          <a:lstStyle>
            <a:lvl1pPr indent="0" eaLnBrk="1" fontAlgn="auto" latinLnBrk="0" hangingPunct="1">
              <a:lnSpc>
                <a:spcPct val="160000"/>
              </a:lnSpc>
              <a:spcAft>
                <a:spcPts val="1600"/>
              </a:spcAft>
              <a:buNone/>
              <a:defRPr spc="300" baseline="0">
                <a:solidFill>
                  <a:schemeClr val="tx1">
                    <a:lumMod val="65000"/>
                    <a:lumOff val="35000"/>
                  </a:schemeClr>
                </a:solidFill>
              </a:defRPr>
            </a:lvl1pPr>
            <a:lvl2pPr indent="0" eaLnBrk="1" fontAlgn="auto" latinLnBrk="0" hangingPunct="1">
              <a:lnSpc>
                <a:spcPct val="160000"/>
              </a:lnSpc>
              <a:spcAft>
                <a:spcPts val="1600"/>
              </a:spcAft>
              <a:buNone/>
              <a:defRPr spc="300" baseline="0">
                <a:solidFill>
                  <a:schemeClr val="tx1">
                    <a:lumMod val="65000"/>
                    <a:lumOff val="35000"/>
                  </a:schemeClr>
                </a:solidFill>
              </a:defRPr>
            </a:lvl2pPr>
            <a:lvl3pPr indent="0" eaLnBrk="1" fontAlgn="auto" latinLnBrk="0" hangingPunct="1">
              <a:lnSpc>
                <a:spcPct val="160000"/>
              </a:lnSpc>
              <a:spcAft>
                <a:spcPts val="1600"/>
              </a:spcAft>
              <a:buNone/>
              <a:defRPr spc="300" baseline="0">
                <a:solidFill>
                  <a:schemeClr val="tx1">
                    <a:lumMod val="65000"/>
                    <a:lumOff val="35000"/>
                  </a:schemeClr>
                </a:solidFill>
              </a:defRPr>
            </a:lvl3pPr>
            <a:lvl4pPr indent="0" eaLnBrk="1" fontAlgn="auto" latinLnBrk="0" hangingPunct="1">
              <a:lnSpc>
                <a:spcPct val="160000"/>
              </a:lnSpc>
              <a:spcAft>
                <a:spcPts val="1600"/>
              </a:spcAft>
              <a:buNone/>
              <a:defRPr spc="300" baseline="0">
                <a:solidFill>
                  <a:schemeClr val="tx1">
                    <a:lumMod val="65000"/>
                    <a:lumOff val="35000"/>
                  </a:schemeClr>
                </a:solidFill>
              </a:defRPr>
            </a:lvl4pPr>
            <a:lvl5pPr indent="0" eaLnBrk="1" fontAlgn="auto" latinLnBrk="0" hangingPunct="1">
              <a:lnSpc>
                <a:spcPct val="160000"/>
              </a:lnSpc>
              <a:spcAft>
                <a:spcPts val="1600"/>
              </a:spcAft>
              <a:buNone/>
              <a:defRPr spc="300" baseline="0">
                <a:solidFill>
                  <a:schemeClr val="tx1">
                    <a:lumMod val="65000"/>
                    <a:lumOff val="35000"/>
                  </a:schemeClr>
                </a:solidFill>
              </a:defRPr>
            </a:lvl5pPr>
          </a:lstStyle>
          <a:p>
            <a:pPr lvl="0"/>
            <a:r>
              <a:rPr lang="zh-CN" altLang="en-US" dirty="0"/>
              <a:t>单击此处编辑文本</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2020/9/28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6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65.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648000"/>
          </a:xfrm>
          <a:prstGeom prst="rect">
            <a:avLst/>
          </a:prstGeom>
        </p:spPr>
        <p:txBody>
          <a:bodyPr vert="horz" lIns="101600" tIns="38100" rIns="76200" bIns="3810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08400" y="1515600"/>
            <a:ext cx="10969200" cy="473688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90204" pitchFamily="34" charset="0"/>
                <a:ea typeface="微软雅黑" panose="020B0503020204020204" pitchFamily="34" charset="-122"/>
              </a:defRPr>
            </a:lvl1pPr>
          </a:lstStyle>
          <a:p>
            <a:fld id="{760FBDFE-C587-4B4C-A407-44438C67B59E}" type="datetimeFigureOut">
              <a:rPr lang="zh-CN" altLang="en-US" smtClean="0"/>
              <a:t>2020/9/28</a:t>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9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9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9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sz="1600" u="none" strike="noStrike" kern="1200" cap="none" spc="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latin typeface="+mn-ea"/>
                <a:ea typeface="+mn-ea"/>
              </a:defRPr>
            </a:lvl1pPr>
          </a:lstStyle>
          <a:p>
            <a:fld id="{D997B5FA-0921-464F-AAE1-844C04324D75}" type="datetimeFigureOut">
              <a:rPr lang="zh-CN" altLang="en-US" smtClean="0"/>
              <a:t>2020/9/28</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latin typeface="+mn-ea"/>
                <a:ea typeface="+mn-ea"/>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latin typeface="+mn-ea"/>
                <a:ea typeface="+mn-ea"/>
              </a:defRPr>
            </a:lvl1pPr>
          </a:lstStyle>
          <a:p>
            <a:fld id="{565CE74E-AB26-4998-AD42-012C4C1AD076}" type="slidenum">
              <a:rPr lang="zh-CN" altLang="en-US" smtClean="0"/>
              <a:t>‹#›</a:t>
            </a:fld>
            <a:endParaRPr lang="zh-CN" altLang="en-US"/>
          </a:p>
        </p:txBody>
      </p:sp>
      <p:sp>
        <p:nvSpPr>
          <p:cNvPr id="7" name="KSO_TEMPLATE" hidden="1"/>
          <p:cNvSpPr/>
          <p:nvPr>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2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9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9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9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BB93BD14-A7E5-4741-B991-80D950FFB5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268F5ACE-0C04-48B7-B223-C7EE28BF55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91A56EC3-E002-48BE-9C4B-9025C6241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43B20-2DDA-4CE1-BE83-FA8A5F0318BE}" type="datetimeFigureOut">
              <a:rPr lang="zh-CN" altLang="en-US" smtClean="0">
                <a:solidFill>
                  <a:prstClr val="black">
                    <a:tint val="75000"/>
                  </a:prstClr>
                </a:solidFill>
              </a:rPr>
              <a:pPr/>
              <a:t>2020/9/28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E01F6BE1-C92F-490D-9D4B-7AB1A849EA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4A504E12-92DE-4DA8-A518-63A1CD0BBC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ABD81E-9B9A-4477-AE0D-E3C236CEAE5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0265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8813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tags" Target="../tags/tag7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8.xml"/><Relationship Id="rId1" Type="http://schemas.openxmlformats.org/officeDocument/2006/relationships/tags" Target="../tags/tag85.xml"/></Relationships>
</file>

<file path=ppt/slides/_rels/slide11.xml.rels><?xml version="1.0" encoding="UTF-8" standalone="yes"?>
<Relationships xmlns="http://schemas.openxmlformats.org/package/2006/relationships"><Relationship Id="rId8" Type="http://schemas.openxmlformats.org/officeDocument/2006/relationships/hyperlink" Target="http://www.so.com/s?q=%E4%B8%80%E4%B8%AA%E4%BA%BA&amp;ie=utf-8&amp;src=internal_wenda_recommend_textn" TargetMode="External"/><Relationship Id="rId3" Type="http://schemas.openxmlformats.org/officeDocument/2006/relationships/tags" Target="../tags/tag88.xml"/><Relationship Id="rId7" Type="http://schemas.openxmlformats.org/officeDocument/2006/relationships/image" Target="../media/image11.jpe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notesSlide" Target="../notesSlides/notesSlide7.xml"/><Relationship Id="rId5" Type="http://schemas.openxmlformats.org/officeDocument/2006/relationships/slideLayout" Target="../slideLayouts/slideLayout13.xml"/><Relationship Id="rId4" Type="http://schemas.openxmlformats.org/officeDocument/2006/relationships/tags" Target="../tags/tag89.xml"/></Relationships>
</file>

<file path=ppt/slides/_rels/slide12.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2.jpe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notesSlide" Target="../notesSlides/notesSlide8.xml"/><Relationship Id="rId5" Type="http://schemas.openxmlformats.org/officeDocument/2006/relationships/slideLayout" Target="../slideLayouts/slideLayout13.xml"/><Relationship Id="rId4" Type="http://schemas.openxmlformats.org/officeDocument/2006/relationships/tags" Target="../tags/tag93.xml"/></Relationships>
</file>

<file path=ppt/slides/_rels/slide13.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notesSlide" Target="../notesSlides/notesSlide9.xml"/><Relationship Id="rId4"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notesSlide" Target="../notesSlides/notesSlide10.xml"/><Relationship Id="rId4"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02.xml"/></Relationships>
</file>

<file path=ppt/slides/_rels/slide18.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notesSlide" Target="../notesSlides/notesSlide13.xml"/><Relationship Id="rId5" Type="http://schemas.openxmlformats.org/officeDocument/2006/relationships/slideLayout" Target="../slideLayouts/slideLayout13.xml"/><Relationship Id="rId4" Type="http://schemas.openxmlformats.org/officeDocument/2006/relationships/tags" Target="../tags/tag10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7.jpe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270555" y="1978025"/>
            <a:ext cx="9799200" cy="2570400"/>
          </a:xfrm>
        </p:spPr>
        <p:txBody>
          <a:bodyPr>
            <a:normAutofit fontScale="90000"/>
          </a:bodyPr>
          <a:lstStyle/>
          <a:p>
            <a:pPr>
              <a:lnSpc>
                <a:spcPct val="140000"/>
              </a:lnSpc>
            </a:pPr>
            <a:r>
              <a:rPr lang="zh-CN" altLang="en-US" sz="8000"/>
              <a:t>第十二课第二框 </a:t>
            </a:r>
            <a:br>
              <a:rPr lang="zh-CN" altLang="en-US" sz="8000"/>
            </a:br>
            <a:r>
              <a:rPr lang="zh-CN" altLang="en-US" sz="8000"/>
              <a:t>价值判断与价值选择</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文本框 86017"/>
          <p:cNvSpPr txBox="1">
            <a:spLocks noChangeArrowheads="1"/>
          </p:cNvSpPr>
          <p:nvPr/>
        </p:nvSpPr>
        <p:spPr bwMode="auto">
          <a:xfrm>
            <a:off x="1077595" y="1415415"/>
            <a:ext cx="5693410"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R="0" algn="ctr" defTabSz="914400">
              <a:lnSpc>
                <a:spcPct val="150000"/>
              </a:lnSpc>
              <a:buClrTx/>
              <a:buSzTx/>
              <a:defRPr/>
            </a:pPr>
            <a:r>
              <a:rPr kumimoji="0" lang="zh-CN" altLang="en-US" sz="2800" kern="1200" cap="none" spc="0" normalizeH="0" baseline="0" noProof="1">
                <a:latin typeface="Times New Roman" panose="02020503050405090304" pitchFamily="18" charset="0"/>
                <a:ea typeface="微软雅黑" panose="020B0503020204020204" pitchFamily="34" charset="-122"/>
                <a:cs typeface="Times New Roman" panose="02020503050405090304" pitchFamily="18" charset="0"/>
              </a:rPr>
              <a:t>观祈雨 </a:t>
            </a:r>
            <a:r>
              <a:rPr kumimoji="0" lang="en-US" altLang="zh-CN" sz="2000" kern="1200" cap="none" spc="0" normalizeH="0" baseline="0" noProof="1">
                <a:latin typeface="Times New Roman" panose="02020503050405090304" pitchFamily="18" charset="0"/>
                <a:ea typeface="微软雅黑" panose="020B0503020204020204" pitchFamily="34" charset="-122"/>
                <a:cs typeface="Times New Roman" panose="02020503050405090304" pitchFamily="18" charset="0"/>
              </a:rPr>
              <a:t>------</a:t>
            </a:r>
            <a:r>
              <a:rPr kumimoji="0" lang="zh-CN" altLang="en-US" sz="2000" kern="1200" cap="none" spc="0" normalizeH="0" baseline="0" noProof="1">
                <a:latin typeface="Times New Roman" panose="02020503050405090304" pitchFamily="18" charset="0"/>
                <a:ea typeface="微软雅黑" panose="020B0503020204020204" pitchFamily="34" charset="-122"/>
                <a:cs typeface="Times New Roman" panose="02020503050405090304" pitchFamily="18" charset="0"/>
              </a:rPr>
              <a:t>唐</a:t>
            </a:r>
            <a:r>
              <a:rPr kumimoji="0" lang="en-US" altLang="zh-CN" sz="2000" kern="1200" cap="none" spc="0" normalizeH="0" baseline="0" noProof="1">
                <a:latin typeface="Times New Roman" panose="02020503050405090304" pitchFamily="18" charset="0"/>
                <a:ea typeface="微软雅黑" panose="020B0503020204020204" pitchFamily="34" charset="-122"/>
                <a:cs typeface="Times New Roman" panose="02020503050405090304" pitchFamily="18" charset="0"/>
              </a:rPr>
              <a:t>.</a:t>
            </a:r>
            <a:r>
              <a:rPr kumimoji="0" lang="zh-CN" altLang="en-US" sz="2000" kern="1200" cap="none" spc="0" normalizeH="0" baseline="0" noProof="1">
                <a:latin typeface="Times New Roman" panose="02020503050405090304" pitchFamily="18" charset="0"/>
                <a:ea typeface="微软雅黑" panose="020B0503020204020204" pitchFamily="34" charset="-122"/>
                <a:cs typeface="Times New Roman" panose="02020503050405090304" pitchFamily="18" charset="0"/>
              </a:rPr>
              <a:t>李约</a:t>
            </a:r>
          </a:p>
          <a:p>
            <a:pPr marR="0" algn="ctr" defTabSz="914400">
              <a:lnSpc>
                <a:spcPct val="150000"/>
              </a:lnSpc>
              <a:buClrTx/>
              <a:buSzTx/>
              <a:defRPr/>
            </a:pPr>
            <a:r>
              <a:rPr kumimoji="0" lang="zh-CN" altLang="en-US" sz="2800" kern="1200" cap="none" spc="0" normalizeH="0" baseline="0" noProof="1">
                <a:latin typeface="Times New Roman" panose="02020503050405090304" pitchFamily="18" charset="0"/>
                <a:ea typeface="微软雅黑" panose="020B0503020204020204" pitchFamily="34" charset="-122"/>
                <a:cs typeface="Times New Roman" panose="02020503050405090304" pitchFamily="18" charset="0"/>
              </a:rPr>
              <a:t>桑条无叶土生烟，箫管迎龙水庙前。</a:t>
            </a:r>
          </a:p>
          <a:p>
            <a:pPr marR="0" algn="ctr" defTabSz="914400">
              <a:lnSpc>
                <a:spcPct val="150000"/>
              </a:lnSpc>
              <a:buClrTx/>
              <a:buSzTx/>
              <a:defRPr/>
            </a:pPr>
            <a:r>
              <a:rPr kumimoji="0" lang="zh-CN" altLang="en-US" sz="2800" kern="1200" cap="none" spc="0" normalizeH="0" baseline="0" noProof="1">
                <a:latin typeface="Times New Roman" panose="02020503050405090304" pitchFamily="18" charset="0"/>
                <a:ea typeface="微软雅黑" panose="020B0503020204020204" pitchFamily="34" charset="-122"/>
                <a:cs typeface="Times New Roman" panose="02020503050405090304" pitchFamily="18" charset="0"/>
              </a:rPr>
              <a:t>朱门几处看歌舞，犹恐春阴咽管弦。</a:t>
            </a:r>
          </a:p>
        </p:txBody>
      </p:sp>
      <p:pic>
        <p:nvPicPr>
          <p:cNvPr id="25602" name="图片 1"/>
          <p:cNvPicPr>
            <a:picLocks noChangeAspect="1"/>
          </p:cNvPicPr>
          <p:nvPr/>
        </p:nvPicPr>
        <p:blipFill>
          <a:blip r:embed="rId3"/>
          <a:srcRect l="71252"/>
          <a:stretch>
            <a:fillRect/>
          </a:stretch>
        </p:blipFill>
        <p:spPr>
          <a:xfrm>
            <a:off x="6927850" y="1313815"/>
            <a:ext cx="3293745" cy="2208530"/>
          </a:xfrm>
          <a:prstGeom prst="rect">
            <a:avLst/>
          </a:prstGeom>
          <a:noFill/>
          <a:ln w="9525">
            <a:noFill/>
          </a:ln>
        </p:spPr>
      </p:pic>
      <p:sp>
        <p:nvSpPr>
          <p:cNvPr id="12295" name="文本框 37895"/>
          <p:cNvSpPr txBox="1"/>
          <p:nvPr/>
        </p:nvSpPr>
        <p:spPr>
          <a:xfrm>
            <a:off x="753745" y="3717290"/>
            <a:ext cx="10685145" cy="1087755"/>
          </a:xfrm>
          <a:prstGeom prst="rect">
            <a:avLst/>
          </a:prstGeom>
          <a:noFill/>
          <a:ln w="38100" cap="flat" cmpd="dbl">
            <a:solidFill>
              <a:srgbClr val="FF0000"/>
            </a:solidFill>
            <a:prstDash val="solid"/>
            <a:miter/>
            <a:headEnd type="none" w="med" len="med"/>
            <a:tailEnd type="none" w="med" len="med"/>
          </a:ln>
        </p:spPr>
        <p:txBody>
          <a:bodyPr wrap="square" anchor="t">
            <a:spAutoFit/>
          </a:bodyPr>
          <a:lstStyle/>
          <a:p>
            <a:pPr>
              <a:lnSpc>
                <a:spcPct val="90000"/>
              </a:lnSpc>
              <a:spcBef>
                <a:spcPct val="50000"/>
              </a:spcBef>
            </a:pPr>
            <a:r>
              <a:rPr lang="zh-CN" altLang="en-US" sz="2400" b="1" dirty="0">
                <a:latin typeface="楷体" panose="02010609060101010101" charset="-122"/>
                <a:ea typeface="楷体" panose="02010609060101010101" charset="-122"/>
              </a:rPr>
              <a:t>注释：久旱无雨，桑树枝都长不出叶子来，地面异常干燥，尘土飞扬，土地好像要生烟燃烧</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龙王庙前，人们敲锣打鼓，祈求龙王普降甘霖。而富贵人家却处处观赏歌舞，还怕春天的阴雨使管弦乐器受潮而发不出清脆悦耳的声音。</a:t>
            </a:r>
            <a:r>
              <a:rPr lang="zh-CN" altLang="en-US" sz="2400" dirty="0">
                <a:latin typeface="Calibri" panose="020F0502020204030204" pitchFamily="34" charset="0"/>
                <a:ea typeface="宋体" panose="02010600030101010101" pitchFamily="2" charset="-122"/>
              </a:rPr>
              <a:t> </a:t>
            </a:r>
          </a:p>
        </p:txBody>
      </p:sp>
      <p:sp>
        <p:nvSpPr>
          <p:cNvPr id="12290" name="Text Box 4"/>
          <p:cNvSpPr txBox="1"/>
          <p:nvPr/>
        </p:nvSpPr>
        <p:spPr>
          <a:xfrm>
            <a:off x="1263650" y="4982210"/>
            <a:ext cx="9144000" cy="583565"/>
          </a:xfrm>
          <a:prstGeom prst="rect">
            <a:avLst/>
          </a:prstGeom>
          <a:noFill/>
          <a:ln w="9525">
            <a:noFill/>
          </a:ln>
        </p:spPr>
        <p:txBody>
          <a:bodyPr wrap="square" anchor="t">
            <a:spAutoFit/>
          </a:bodyPr>
          <a:lstStyle/>
          <a:p>
            <a:pPr>
              <a:spcBef>
                <a:spcPct val="50000"/>
              </a:spcBef>
            </a:pPr>
            <a:r>
              <a:rPr lang="zh-CN" altLang="en-US" sz="3200" b="1" dirty="0">
                <a:latin typeface="黑体" panose="02010609060101010101" pitchFamily="49" charset="-122"/>
                <a:ea typeface="黑体" panose="02010609060101010101" pitchFamily="49" charset="-122"/>
              </a:rPr>
              <a:t>为什么同时同地的人会有不同的价值判断与选择？</a:t>
            </a:r>
          </a:p>
        </p:txBody>
      </p:sp>
      <p:sp>
        <p:nvSpPr>
          <p:cNvPr id="7" name="标题 6"/>
          <p:cNvSpPr>
            <a:spLocks noGrp="1"/>
          </p:cNvSpPr>
          <p:nvPr>
            <p:custDataLst>
              <p:tags r:id="rId1"/>
            </p:custDataLst>
          </p:nvPr>
        </p:nvSpPr>
        <p:spPr>
          <a:xfrm>
            <a:off x="622935" y="302260"/>
            <a:ext cx="9598660" cy="909955"/>
          </a:xfrm>
          <a:prstGeom prst="rect">
            <a:avLst/>
          </a:prstGeom>
        </p:spPr>
        <p:txBody>
          <a:bodyPr vert="horz" wrap="square" lIns="91440" tIns="45720" rIns="91440" bIns="45720" rtlCol="0" anchor="ctr">
            <a:noAutofit/>
          </a:bodyPr>
          <a:lstStyle>
            <a:lvl1pPr algn="l" defTabSz="914400" rtl="0" eaLnBrk="1" latinLnBrk="0" hangingPunct="1">
              <a:lnSpc>
                <a:spcPct val="120000"/>
              </a:lnSpc>
              <a:spcBef>
                <a:spcPct val="0"/>
              </a:spcBef>
              <a:buNone/>
              <a:defRPr sz="3600" kern="1200">
                <a:solidFill>
                  <a:schemeClr val="accent1"/>
                </a:solidFill>
                <a:latin typeface="+mj-lt"/>
                <a:ea typeface="+mj-ea"/>
                <a:cs typeface="+mj-cs"/>
              </a:defRPr>
            </a:lvl1pPr>
          </a:lstStyle>
          <a:p>
            <a:pPr algn="l"/>
            <a:r>
              <a:rPr lang="en-US" altLang="zh-CN" b="1" dirty="0">
                <a:sym typeface="+mn-lt"/>
              </a:rPr>
              <a:t>4</a:t>
            </a:r>
            <a:r>
              <a:rPr lang="zh-CN" altLang="en-US" b="1" dirty="0">
                <a:sym typeface="+mn-lt"/>
              </a:rPr>
              <a:t>、价值判断和价值选择的特征</a:t>
            </a:r>
          </a:p>
        </p:txBody>
      </p:sp>
      <p:sp>
        <p:nvSpPr>
          <p:cNvPr id="18435" name="Rectangle 3"/>
          <p:cNvSpPr/>
          <p:nvPr/>
        </p:nvSpPr>
        <p:spPr>
          <a:xfrm>
            <a:off x="1207770" y="5721985"/>
            <a:ext cx="9775825" cy="829945"/>
          </a:xfrm>
          <a:prstGeom prst="rect">
            <a:avLst/>
          </a:prstGeom>
          <a:noFill/>
          <a:ln w="9525">
            <a:solidFill>
              <a:srgbClr val="C00000"/>
            </a:solidFill>
          </a:ln>
        </p:spPr>
        <p:txBody>
          <a:bodyPr wrap="square">
            <a:spAutoFit/>
          </a:bodyPr>
          <a:lstStyle/>
          <a:p>
            <a:r>
              <a:rPr lang="zh-CN" altLang="en-US" sz="2400" dirty="0">
                <a:solidFill>
                  <a:schemeClr val="tx1"/>
                </a:solidFill>
                <a:latin typeface="黑体" panose="02010609060101010101" pitchFamily="49" charset="-122"/>
                <a:sym typeface="黑体" panose="02010609060101010101" pitchFamily="49" charset="-122"/>
              </a:rPr>
              <a:t>A.人们的社会地位不同、需要不同，价值判断和价值选择也就不同。</a:t>
            </a:r>
          </a:p>
          <a:p>
            <a:pPr algn="r"/>
            <a:r>
              <a:rPr lang="en-US" altLang="zh-CN" sz="2400" dirty="0">
                <a:solidFill>
                  <a:schemeClr val="tx1"/>
                </a:solidFill>
                <a:latin typeface="黑体" panose="02010609060101010101" pitchFamily="49" charset="-122"/>
                <a:sym typeface="黑体" panose="02010609060101010101" pitchFamily="49" charset="-122"/>
              </a:rPr>
              <a:t>——</a:t>
            </a:r>
            <a:r>
              <a:rPr lang="zh-CN" altLang="en-US" sz="2400" dirty="0">
                <a:solidFill>
                  <a:schemeClr val="tx1"/>
                </a:solidFill>
                <a:latin typeface="黑体" panose="02010609060101010101" pitchFamily="49" charset="-122"/>
                <a:sym typeface="黑体" panose="02010609060101010101" pitchFamily="49" charset="-122"/>
              </a:rPr>
              <a:t>价值判断和价值选择有</a:t>
            </a:r>
            <a:r>
              <a:rPr lang="zh-CN" altLang="en-US" sz="2400" b="1" dirty="0">
                <a:solidFill>
                  <a:srgbClr val="C00000"/>
                </a:solidFill>
                <a:latin typeface="黑体" panose="02010609060101010101" pitchFamily="49" charset="-122"/>
                <a:sym typeface="黑体" panose="02010609060101010101" pitchFamily="49" charset="-122"/>
              </a:rPr>
              <a:t>阶级性</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3"/>
          <p:cNvSpPr>
            <a:spLocks noGrp="1"/>
          </p:cNvSpPr>
          <p:nvPr>
            <p:custDataLst>
              <p:tags r:id="rId2"/>
            </p:custDataLst>
          </p:nvPr>
        </p:nvSpPr>
        <p:spPr>
          <a:xfrm>
            <a:off x="662305" y="1197610"/>
            <a:ext cx="9598660" cy="909955"/>
          </a:xfrm>
          <a:prstGeom prst="rect">
            <a:avLst/>
          </a:prstGeom>
        </p:spPr>
        <p:txBody>
          <a:bodyPr vert="horz" wrap="square" lIns="91440" tIns="45720" rIns="91440" bIns="45720" rtlCol="0" anchor="ctr">
            <a:noAutofit/>
          </a:bodyPr>
          <a:lstStyle>
            <a:lvl1pPr algn="l" defTabSz="914400" rtl="0" eaLnBrk="1" latinLnBrk="0" hangingPunct="1">
              <a:lnSpc>
                <a:spcPct val="120000"/>
              </a:lnSpc>
              <a:spcBef>
                <a:spcPct val="0"/>
              </a:spcBef>
              <a:buNone/>
              <a:defRPr sz="3600" kern="1200">
                <a:solidFill>
                  <a:schemeClr val="accent1"/>
                </a:solidFill>
                <a:latin typeface="+mj-lt"/>
                <a:ea typeface="+mj-ea"/>
                <a:cs typeface="+mj-cs"/>
              </a:defRPr>
            </a:lvl1pPr>
          </a:lstStyle>
          <a:p>
            <a:pPr algn="l"/>
            <a:r>
              <a:rPr lang="zh-CN" sz="2800" b="1" dirty="0">
                <a:sym typeface="+mn-lt"/>
              </a:rPr>
              <a:t>（1）价值判断和价值选择的</a:t>
            </a:r>
            <a:r>
              <a:rPr lang="zh-CN" sz="2800" b="1" u="sng" dirty="0">
                <a:solidFill>
                  <a:srgbClr val="C00000"/>
                </a:solidFill>
                <a:sym typeface="+mn-lt"/>
              </a:rPr>
              <a:t>主体差异性</a:t>
            </a:r>
            <a:r>
              <a:rPr lang="zh-CN" sz="2800" b="1" dirty="0">
                <a:sym typeface="+mn-lt"/>
              </a:rPr>
              <a:t>（主观因素）</a:t>
            </a:r>
            <a:endParaRPr lang="zh-CN" altLang="zh-CN" sz="2800" b="1" u="sng" dirty="0">
              <a:solidFill>
                <a:srgbClr val="C00000"/>
              </a:solidFill>
              <a:sym typeface="+mn-lt"/>
            </a:endParaRPr>
          </a:p>
        </p:txBody>
      </p:sp>
      <p:sp>
        <p:nvSpPr>
          <p:cNvPr id="7" name="标题 6"/>
          <p:cNvSpPr>
            <a:spLocks noGrp="1"/>
          </p:cNvSpPr>
          <p:nvPr>
            <p:custDataLst>
              <p:tags r:id="rId3"/>
            </p:custDataLst>
          </p:nvPr>
        </p:nvSpPr>
        <p:spPr>
          <a:xfrm>
            <a:off x="871220" y="322580"/>
            <a:ext cx="9598660" cy="909955"/>
          </a:xfrm>
          <a:prstGeom prst="rect">
            <a:avLst/>
          </a:prstGeom>
        </p:spPr>
        <p:txBody>
          <a:bodyPr vert="horz" wrap="square" lIns="91440" tIns="45720" rIns="91440" bIns="45720" rtlCol="0" anchor="ctr">
            <a:noAutofit/>
          </a:bodyPr>
          <a:lstStyle>
            <a:lvl1pPr algn="l" defTabSz="914400" rtl="0" eaLnBrk="1" latinLnBrk="0" hangingPunct="1">
              <a:lnSpc>
                <a:spcPct val="120000"/>
              </a:lnSpc>
              <a:spcBef>
                <a:spcPct val="0"/>
              </a:spcBef>
              <a:buNone/>
              <a:defRPr sz="3600" kern="1200">
                <a:solidFill>
                  <a:schemeClr val="accent1"/>
                </a:solidFill>
                <a:latin typeface="+mj-lt"/>
                <a:ea typeface="+mj-ea"/>
                <a:cs typeface="+mj-cs"/>
              </a:defRPr>
            </a:lvl1pPr>
          </a:lstStyle>
          <a:p>
            <a:pPr algn="l"/>
            <a:r>
              <a:rPr lang="en-US" altLang="zh-CN" b="1" dirty="0">
                <a:sym typeface="+mn-lt"/>
              </a:rPr>
              <a:t>4</a:t>
            </a:r>
            <a:r>
              <a:rPr lang="zh-CN" altLang="en-US" b="1" dirty="0">
                <a:sym typeface="+mn-lt"/>
              </a:rPr>
              <a:t>、价值判断和价值选择的特征</a:t>
            </a:r>
          </a:p>
        </p:txBody>
      </p:sp>
      <p:sp>
        <p:nvSpPr>
          <p:cNvPr id="4" name="Rectangle 3"/>
          <p:cNvSpPr/>
          <p:nvPr/>
        </p:nvSpPr>
        <p:spPr>
          <a:xfrm>
            <a:off x="4318635" y="5010785"/>
            <a:ext cx="6005830" cy="460375"/>
          </a:xfrm>
          <a:prstGeom prst="rect">
            <a:avLst/>
          </a:prstGeom>
          <a:noFill/>
          <a:ln w="9525">
            <a:noFill/>
          </a:ln>
        </p:spPr>
        <p:txBody>
          <a:bodyPr wrap="square">
            <a:spAutoFit/>
          </a:bodyPr>
          <a:lstStyle/>
          <a:p>
            <a:r>
              <a:rPr lang="en-US" altLang="zh-CN" sz="2400" dirty="0">
                <a:solidFill>
                  <a:schemeClr val="tx1"/>
                </a:solidFill>
                <a:latin typeface="黑体" panose="02010609060101010101" pitchFamily="49" charset="-122"/>
                <a:sym typeface="黑体" panose="02010609060101010101" pitchFamily="49" charset="-122"/>
              </a:rPr>
              <a:t>B</a:t>
            </a:r>
            <a:r>
              <a:rPr lang="zh-CN" altLang="en-US" sz="2400" dirty="0">
                <a:solidFill>
                  <a:schemeClr val="tx1"/>
                </a:solidFill>
                <a:latin typeface="黑体" panose="02010609060101010101" pitchFamily="49" charset="-122"/>
                <a:sym typeface="黑体" panose="02010609060101010101" pitchFamily="49" charset="-122"/>
              </a:rPr>
              <a:t>.价值判断和价值选择，往往会因人而异。</a:t>
            </a:r>
          </a:p>
        </p:txBody>
      </p:sp>
      <p:sp>
        <p:nvSpPr>
          <p:cNvPr id="5" name="文本框 4"/>
          <p:cNvSpPr txBox="1"/>
          <p:nvPr/>
        </p:nvSpPr>
        <p:spPr>
          <a:xfrm>
            <a:off x="4318635" y="5617210"/>
            <a:ext cx="6315710" cy="460375"/>
          </a:xfrm>
          <a:prstGeom prst="rect">
            <a:avLst/>
          </a:prstGeom>
          <a:solidFill>
            <a:schemeClr val="bg1"/>
          </a:solidFill>
          <a:ln w="12700" cap="flat" cmpd="sng">
            <a:solidFill>
              <a:schemeClr val="accent1"/>
            </a:solidFill>
            <a:prstDash val="solid"/>
            <a:round/>
            <a:headEnd type="none" w="med" len="med"/>
            <a:tailEnd type="none" w="med" len="med"/>
          </a:ln>
        </p:spPr>
        <p:txBody>
          <a:bodyPr wrap="square" anchor="t">
            <a:spAutoFit/>
          </a:bodyPr>
          <a:lstStyle/>
          <a:p>
            <a:r>
              <a:rPr lang="zh-CN" altLang="en-US" sz="2400" dirty="0">
                <a:latin typeface="Times New Roman" panose="02020503050405090304" pitchFamily="18" charset="0"/>
                <a:ea typeface="微软雅黑" panose="020B0503020204020204" pitchFamily="34" charset="-122"/>
                <a:sym typeface="宋体" panose="02010600030101010101" pitchFamily="2" charset="-122"/>
              </a:rPr>
              <a:t>不同的人对同一事物可能作出不同的价值评价</a:t>
            </a:r>
          </a:p>
        </p:txBody>
      </p:sp>
      <p:pic>
        <p:nvPicPr>
          <p:cNvPr id="6" name="图片 5" descr="VCG111160956415[1]"/>
          <p:cNvPicPr>
            <a:picLocks noChangeAspect="1"/>
          </p:cNvPicPr>
          <p:nvPr>
            <p:custDataLst>
              <p:tags r:id="rId4"/>
            </p:custDataLst>
          </p:nvPr>
        </p:nvPicPr>
        <p:blipFill>
          <a:blip r:embed="rId7"/>
          <a:stretch>
            <a:fillRect/>
          </a:stretch>
        </p:blipFill>
        <p:spPr>
          <a:xfrm>
            <a:off x="662305" y="1913890"/>
            <a:ext cx="2748915" cy="3970020"/>
          </a:xfrm>
          <a:prstGeom prst="rect">
            <a:avLst/>
          </a:prstGeom>
        </p:spPr>
      </p:pic>
      <p:sp>
        <p:nvSpPr>
          <p:cNvPr id="3074" name="TextBox 1"/>
          <p:cNvSpPr txBox="1">
            <a:spLocks noChangeArrowheads="1"/>
          </p:cNvSpPr>
          <p:nvPr/>
        </p:nvSpPr>
        <p:spPr bwMode="auto">
          <a:xfrm>
            <a:off x="3721043" y="2107460"/>
            <a:ext cx="7915702" cy="2676525"/>
          </a:xfrm>
          <a:prstGeom prst="rect">
            <a:avLst/>
          </a:prstGeom>
          <a:noFill/>
          <a:ln w="9525">
            <a:noFill/>
            <a:miter lim="800000"/>
          </a:ln>
        </p:spPr>
        <p:txBody>
          <a:bodyPr wrap="square">
            <a:spAutoFit/>
          </a:bodyPr>
          <a:lstStyle/>
          <a:p>
            <a:r>
              <a:rPr lang="en-US" altLang="zh-CN" sz="2400" b="1" dirty="0">
                <a:latin typeface="华文仿宋" panose="02010600040101010101" charset="-122"/>
                <a:ea typeface="华文仿宋" panose="02010600040101010101" charset="-122"/>
                <a:cs typeface="华文仿宋" panose="02010600040101010101" charset="-122"/>
              </a:rPr>
              <a:t>      </a:t>
            </a:r>
            <a:r>
              <a:rPr lang="zh-CN" altLang="en-US" sz="2400" b="1" dirty="0">
                <a:latin typeface="华文仿宋" panose="02010600040101010101" charset="-122"/>
                <a:ea typeface="华文仿宋" panose="02010600040101010101" charset="-122"/>
                <a:cs typeface="华文仿宋" panose="02010600040101010101" charset="-122"/>
              </a:rPr>
              <a:t>元代大学者许衡一日外出</a:t>
            </a:r>
            <a:r>
              <a:rPr lang="en-US" altLang="zh-CN" sz="2400" b="1" dirty="0">
                <a:latin typeface="华文仿宋" panose="02010600040101010101" charset="-122"/>
                <a:ea typeface="华文仿宋" panose="02010600040101010101" charset="-122"/>
                <a:cs typeface="华文仿宋" panose="02010600040101010101" charset="-122"/>
              </a:rPr>
              <a:t>,</a:t>
            </a:r>
            <a:r>
              <a:rPr lang="zh-CN" altLang="en-US" sz="2400" b="1" dirty="0">
                <a:latin typeface="华文仿宋" panose="02010600040101010101" charset="-122"/>
                <a:ea typeface="华文仿宋" panose="02010600040101010101" charset="-122"/>
                <a:cs typeface="华文仿宋" panose="02010600040101010101" charset="-122"/>
              </a:rPr>
              <a:t>因为天气炎热</a:t>
            </a:r>
            <a:r>
              <a:rPr lang="en-US" altLang="zh-CN" sz="2400" b="1" dirty="0">
                <a:latin typeface="华文仿宋" panose="02010600040101010101" charset="-122"/>
                <a:ea typeface="华文仿宋" panose="02010600040101010101" charset="-122"/>
                <a:cs typeface="华文仿宋" panose="02010600040101010101" charset="-122"/>
              </a:rPr>
              <a:t>,</a:t>
            </a:r>
            <a:r>
              <a:rPr lang="zh-CN" altLang="en-US" sz="2400" b="1" dirty="0">
                <a:latin typeface="华文仿宋" panose="02010600040101010101" charset="-122"/>
                <a:ea typeface="华文仿宋" panose="02010600040101010101" charset="-122"/>
                <a:cs typeface="华文仿宋" panose="02010600040101010101" charset="-122"/>
              </a:rPr>
              <a:t>口渴难耐</a:t>
            </a:r>
            <a:r>
              <a:rPr lang="en-US" altLang="zh-CN" sz="2400" b="1" dirty="0">
                <a:latin typeface="华文仿宋" panose="02010600040101010101" charset="-122"/>
                <a:ea typeface="华文仿宋" panose="02010600040101010101" charset="-122"/>
                <a:cs typeface="华文仿宋" panose="02010600040101010101" charset="-122"/>
              </a:rPr>
              <a:t>.</a:t>
            </a:r>
            <a:r>
              <a:rPr lang="zh-CN" altLang="en-US" sz="2400" b="1" dirty="0">
                <a:latin typeface="华文仿宋" panose="02010600040101010101" charset="-122"/>
                <a:ea typeface="华文仿宋" panose="02010600040101010101" charset="-122"/>
                <a:cs typeface="华文仿宋" panose="02010600040101010101" charset="-122"/>
              </a:rPr>
              <a:t>正好路边有一棵梨树</a:t>
            </a:r>
            <a:r>
              <a:rPr lang="en-US" altLang="zh-CN" sz="2400" b="1" dirty="0">
                <a:latin typeface="华文仿宋" panose="02010600040101010101" charset="-122"/>
                <a:ea typeface="华文仿宋" panose="02010600040101010101" charset="-122"/>
                <a:cs typeface="华文仿宋" panose="02010600040101010101" charset="-122"/>
              </a:rPr>
              <a:t>,</a:t>
            </a:r>
            <a:r>
              <a:rPr lang="zh-CN" altLang="en-US" sz="2400" b="1" dirty="0">
                <a:latin typeface="华文仿宋" panose="02010600040101010101" charset="-122"/>
                <a:ea typeface="华文仿宋" panose="02010600040101010101" charset="-122"/>
                <a:cs typeface="华文仿宋" panose="02010600040101010101" charset="-122"/>
              </a:rPr>
              <a:t>行人们纷纷去摘梨解渴</a:t>
            </a:r>
            <a:r>
              <a:rPr lang="en-US" altLang="zh-CN" sz="2400" b="1" dirty="0">
                <a:latin typeface="华文仿宋" panose="02010600040101010101" charset="-122"/>
                <a:ea typeface="华文仿宋" panose="02010600040101010101" charset="-122"/>
                <a:cs typeface="华文仿宋" panose="02010600040101010101" charset="-122"/>
              </a:rPr>
              <a:t>,</a:t>
            </a:r>
            <a:r>
              <a:rPr lang="zh-CN" altLang="en-US" sz="2400" b="1" dirty="0">
                <a:latin typeface="华文仿宋" panose="02010600040101010101" charset="-122"/>
                <a:ea typeface="华文仿宋" panose="02010600040101010101" charset="-122"/>
                <a:cs typeface="华文仿宋" panose="02010600040101010101" charset="-122"/>
              </a:rPr>
              <a:t>只有许衡</a:t>
            </a:r>
            <a:r>
              <a:rPr lang="zh-CN" altLang="en-US" sz="2400" b="1" dirty="0">
                <a:latin typeface="华文仿宋" panose="02010600040101010101" charset="-122"/>
                <a:ea typeface="华文仿宋" panose="02010600040101010101" charset="-122"/>
                <a:cs typeface="华文仿宋" panose="02010600040101010101" charset="-122"/>
                <a:hlinkClick r:id="rId8"/>
              </a:rPr>
              <a:t>一个人</a:t>
            </a:r>
            <a:r>
              <a:rPr lang="zh-CN" altLang="en-US" sz="2400" b="1" dirty="0">
                <a:latin typeface="华文仿宋" panose="02010600040101010101" charset="-122"/>
                <a:ea typeface="华文仿宋" panose="02010600040101010101" charset="-122"/>
                <a:cs typeface="华文仿宋" panose="02010600040101010101" charset="-122"/>
              </a:rPr>
              <a:t>不为所动。</a:t>
            </a:r>
          </a:p>
          <a:p>
            <a:r>
              <a:rPr lang="zh-CN" altLang="en-US" sz="2400" b="1" dirty="0" smtClean="0">
                <a:latin typeface="华文仿宋" panose="02010600040101010101" charset="-122"/>
                <a:ea typeface="华文仿宋" panose="02010600040101010101" charset="-122"/>
                <a:cs typeface="华文仿宋" panose="02010600040101010101" charset="-122"/>
              </a:rPr>
              <a:t>     这</a:t>
            </a:r>
            <a:r>
              <a:rPr lang="zh-CN" altLang="en-US" sz="2400" b="1" dirty="0">
                <a:latin typeface="华文仿宋" panose="02010600040101010101" charset="-122"/>
                <a:ea typeface="华文仿宋" panose="02010600040101010101" charset="-122"/>
                <a:cs typeface="华文仿宋" panose="02010600040101010101" charset="-122"/>
              </a:rPr>
              <a:t>时候有人就问他：“为什么你不摘梨呢</a:t>
            </a:r>
            <a:r>
              <a:rPr lang="en-US" altLang="zh-CN" sz="2400" b="1" dirty="0" smtClean="0">
                <a:latin typeface="华文仿宋" panose="02010600040101010101" charset="-122"/>
                <a:ea typeface="华文仿宋" panose="02010600040101010101" charset="-122"/>
                <a:cs typeface="华文仿宋" panose="02010600040101010101" charset="-122"/>
              </a:rPr>
              <a:t>?”</a:t>
            </a:r>
          </a:p>
          <a:p>
            <a:r>
              <a:rPr lang="zh-CN" altLang="en-US" sz="2400" b="1" dirty="0" smtClean="0">
                <a:latin typeface="华文仿宋" panose="02010600040101010101" charset="-122"/>
                <a:ea typeface="华文仿宋" panose="02010600040101010101" charset="-122"/>
                <a:cs typeface="华文仿宋" panose="02010600040101010101" charset="-122"/>
              </a:rPr>
              <a:t>     许</a:t>
            </a:r>
            <a:r>
              <a:rPr lang="zh-CN" altLang="en-US" sz="2400" b="1" dirty="0">
                <a:latin typeface="华文仿宋" panose="02010600040101010101" charset="-122"/>
                <a:ea typeface="华文仿宋" panose="02010600040101010101" charset="-122"/>
                <a:cs typeface="华文仿宋" panose="02010600040101010101" charset="-122"/>
              </a:rPr>
              <a:t>衡就说了：“不是自己的梨</a:t>
            </a:r>
            <a:r>
              <a:rPr lang="en-US" altLang="zh-CN" sz="2400" b="1" dirty="0">
                <a:latin typeface="华文仿宋" panose="02010600040101010101" charset="-122"/>
                <a:ea typeface="华文仿宋" panose="02010600040101010101" charset="-122"/>
                <a:cs typeface="华文仿宋" panose="02010600040101010101" charset="-122"/>
              </a:rPr>
              <a:t>,</a:t>
            </a:r>
            <a:r>
              <a:rPr lang="zh-CN" altLang="en-US" sz="2400" b="1" dirty="0">
                <a:latin typeface="华文仿宋" panose="02010600040101010101" charset="-122"/>
                <a:ea typeface="华文仿宋" panose="02010600040101010101" charset="-122"/>
                <a:cs typeface="华文仿宋" panose="02010600040101010101" charset="-122"/>
              </a:rPr>
              <a:t>怎么可以随便乱摘呢</a:t>
            </a:r>
            <a:r>
              <a:rPr lang="en-US" altLang="zh-CN" sz="2400" b="1" dirty="0" smtClean="0">
                <a:latin typeface="华文仿宋" panose="02010600040101010101" charset="-122"/>
                <a:ea typeface="华文仿宋" panose="02010600040101010101" charset="-122"/>
                <a:cs typeface="华文仿宋" panose="02010600040101010101" charset="-122"/>
              </a:rPr>
              <a:t>?”</a:t>
            </a:r>
          </a:p>
          <a:p>
            <a:r>
              <a:rPr lang="zh-CN" altLang="en-US" sz="2400" b="1" dirty="0" smtClean="0">
                <a:latin typeface="华文仿宋" panose="02010600040101010101" charset="-122"/>
                <a:ea typeface="华文仿宋" panose="02010600040101010101" charset="-122"/>
                <a:cs typeface="华文仿宋" panose="02010600040101010101" charset="-122"/>
              </a:rPr>
              <a:t>     那</a:t>
            </a:r>
            <a:r>
              <a:rPr lang="zh-CN" altLang="en-US" sz="2400" b="1" dirty="0">
                <a:latin typeface="华文仿宋" panose="02010600040101010101" charset="-122"/>
                <a:ea typeface="华文仿宋" panose="02010600040101010101" charset="-122"/>
                <a:cs typeface="华文仿宋" panose="02010600040101010101" charset="-122"/>
              </a:rPr>
              <a:t>人就笑他迂腐：“世道这么乱</a:t>
            </a:r>
            <a:r>
              <a:rPr lang="en-US" altLang="zh-CN" sz="2400" b="1" dirty="0">
                <a:latin typeface="华文仿宋" panose="02010600040101010101" charset="-122"/>
                <a:ea typeface="华文仿宋" panose="02010600040101010101" charset="-122"/>
                <a:cs typeface="华文仿宋" panose="02010600040101010101" charset="-122"/>
              </a:rPr>
              <a:t>,</a:t>
            </a:r>
            <a:r>
              <a:rPr lang="zh-CN" altLang="en-US" sz="2400" b="1" dirty="0">
                <a:latin typeface="华文仿宋" panose="02010600040101010101" charset="-122"/>
                <a:ea typeface="华文仿宋" panose="02010600040101010101" charset="-122"/>
                <a:cs typeface="华文仿宋" panose="02010600040101010101" charset="-122"/>
              </a:rPr>
              <a:t>管它是谁的梨</a:t>
            </a:r>
            <a:r>
              <a:rPr lang="en-US" altLang="zh-CN" sz="2400" b="1" dirty="0" smtClean="0">
                <a:latin typeface="华文仿宋" panose="02010600040101010101" charset="-122"/>
                <a:ea typeface="华文仿宋" panose="02010600040101010101" charset="-122"/>
                <a:cs typeface="华文仿宋" panose="02010600040101010101" charset="-122"/>
              </a:rPr>
              <a:t>.”</a:t>
            </a:r>
          </a:p>
          <a:p>
            <a:r>
              <a:rPr lang="zh-CN" altLang="en-US" sz="2400" b="1" dirty="0" smtClean="0">
                <a:latin typeface="华文仿宋" panose="02010600040101010101" charset="-122"/>
                <a:ea typeface="华文仿宋" panose="02010600040101010101" charset="-122"/>
                <a:cs typeface="华文仿宋" panose="02010600040101010101" charset="-122"/>
              </a:rPr>
              <a:t>     许</a:t>
            </a:r>
            <a:r>
              <a:rPr lang="zh-CN" altLang="en-US" sz="2400" b="1" dirty="0">
                <a:latin typeface="华文仿宋" panose="02010600040101010101" charset="-122"/>
                <a:ea typeface="华文仿宋" panose="02010600040101010101" charset="-122"/>
                <a:cs typeface="华文仿宋" panose="02010600040101010101" charset="-122"/>
              </a:rPr>
              <a:t>衡说：“梨虽无主</a:t>
            </a:r>
            <a:r>
              <a:rPr lang="en-US" altLang="zh-CN" sz="2400" b="1" dirty="0">
                <a:latin typeface="华文仿宋" panose="02010600040101010101" charset="-122"/>
                <a:ea typeface="华文仿宋" panose="02010600040101010101" charset="-122"/>
                <a:cs typeface="华文仿宋" panose="02010600040101010101" charset="-122"/>
              </a:rPr>
              <a:t>,</a:t>
            </a:r>
            <a:r>
              <a:rPr lang="zh-CN" altLang="en-US" sz="2400" b="1" dirty="0">
                <a:latin typeface="华文仿宋" panose="02010600040101010101" charset="-122"/>
                <a:ea typeface="华文仿宋" panose="02010600040101010101" charset="-122"/>
                <a:cs typeface="华文仿宋" panose="02010600040101010101" charset="-122"/>
              </a:rPr>
              <a:t>我心有主</a:t>
            </a:r>
            <a:r>
              <a:rPr lang="en-US" altLang="zh-CN" sz="2400" b="1" dirty="0">
                <a:latin typeface="华文仿宋" panose="02010600040101010101" charset="-122"/>
                <a:ea typeface="华文仿宋" panose="02010600040101010101" charset="-122"/>
                <a:cs typeface="华文仿宋" panose="02010600040101010101" charset="-122"/>
              </a:rPr>
              <a:t>.”</a:t>
            </a:r>
          </a:p>
        </p:txBody>
      </p:sp>
      <p:sp>
        <p:nvSpPr>
          <p:cNvPr id="8" name="文本框 7"/>
          <p:cNvSpPr txBox="1"/>
          <p:nvPr/>
        </p:nvSpPr>
        <p:spPr>
          <a:xfrm>
            <a:off x="662305" y="5883910"/>
            <a:ext cx="2926080" cy="460375"/>
          </a:xfrm>
          <a:prstGeom prst="rect">
            <a:avLst/>
          </a:prstGeom>
          <a:noFill/>
        </p:spPr>
        <p:txBody>
          <a:bodyPr wrap="none" rtlCol="0" anchor="t">
            <a:spAutoFit/>
          </a:bodyPr>
          <a:lstStyle/>
          <a:p>
            <a:r>
              <a:rPr lang="zh-CN" altLang="en-US" sz="2400" b="1" dirty="0" smtClean="0">
                <a:latin typeface="微软雅黑" panose="020B0503020204020204" pitchFamily="34" charset="-122"/>
                <a:ea typeface="微软雅黑" panose="020B0503020204020204" pitchFamily="34" charset="-122"/>
                <a:cs typeface="华文仿宋" panose="02010600040101010101" charset="-122"/>
                <a:sym typeface="+mn-ea"/>
              </a:rPr>
              <a:t>梨虽无主，我心有主</a:t>
            </a: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ppt_x</p:attrName>
                                        </p:attrNameLst>
                                      </p:cBhvr>
                                      <p:tavLst>
                                        <p:tav tm="0">
                                          <p:val>
                                            <p:strVal val="#ppt_x"/>
                                          </p:val>
                                        </p:tav>
                                        <p:tav tm="100000">
                                          <p:val>
                                            <p:strVal val="#ppt_x"/>
                                          </p:val>
                                        </p:tav>
                                      </p:tavLst>
                                    </p:anim>
                                    <p:anim calcmode="lin" valueType="num">
                                      <p:cBhvr>
                                        <p:cTn id="1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p:bldP spid="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3"/>
          <p:cNvSpPr>
            <a:spLocks noGrp="1"/>
          </p:cNvSpPr>
          <p:nvPr>
            <p:custDataLst>
              <p:tags r:id="rId2"/>
            </p:custDataLst>
          </p:nvPr>
        </p:nvSpPr>
        <p:spPr>
          <a:xfrm>
            <a:off x="662305" y="1197610"/>
            <a:ext cx="9598660" cy="909955"/>
          </a:xfrm>
          <a:prstGeom prst="rect">
            <a:avLst/>
          </a:prstGeom>
        </p:spPr>
        <p:txBody>
          <a:bodyPr vert="horz" wrap="square" lIns="91440" tIns="45720" rIns="91440" bIns="45720" rtlCol="0" anchor="ctr">
            <a:noAutofit/>
          </a:bodyPr>
          <a:lstStyle>
            <a:lvl1pPr algn="l" defTabSz="914400" rtl="0" eaLnBrk="1" latinLnBrk="0" hangingPunct="1">
              <a:lnSpc>
                <a:spcPct val="120000"/>
              </a:lnSpc>
              <a:spcBef>
                <a:spcPct val="0"/>
              </a:spcBef>
              <a:buNone/>
              <a:defRPr sz="3600" kern="1200">
                <a:solidFill>
                  <a:schemeClr val="accent1"/>
                </a:solidFill>
                <a:latin typeface="+mj-lt"/>
                <a:ea typeface="+mj-ea"/>
                <a:cs typeface="+mj-cs"/>
              </a:defRPr>
            </a:lvl1pPr>
          </a:lstStyle>
          <a:p>
            <a:pPr algn="l"/>
            <a:r>
              <a:rPr lang="zh-CN" sz="2800" b="1" dirty="0">
                <a:sym typeface="+mn-lt"/>
              </a:rPr>
              <a:t>（1）价值判断和价值选择的</a:t>
            </a:r>
            <a:r>
              <a:rPr lang="zh-CN" sz="2800" b="1" u="sng" dirty="0">
                <a:solidFill>
                  <a:srgbClr val="C00000"/>
                </a:solidFill>
                <a:sym typeface="+mn-lt"/>
              </a:rPr>
              <a:t>主体差异性</a:t>
            </a:r>
            <a:r>
              <a:rPr lang="zh-CN" sz="2800" b="1" dirty="0">
                <a:sym typeface="+mn-lt"/>
              </a:rPr>
              <a:t>（主观因素）</a:t>
            </a:r>
            <a:endParaRPr lang="zh-CN" altLang="zh-CN" sz="2800" b="1" u="sng" dirty="0">
              <a:solidFill>
                <a:srgbClr val="C00000"/>
              </a:solidFill>
              <a:sym typeface="+mn-lt"/>
            </a:endParaRPr>
          </a:p>
        </p:txBody>
      </p:sp>
      <p:sp>
        <p:nvSpPr>
          <p:cNvPr id="7" name="标题 6"/>
          <p:cNvSpPr>
            <a:spLocks noGrp="1"/>
          </p:cNvSpPr>
          <p:nvPr>
            <p:custDataLst>
              <p:tags r:id="rId3"/>
            </p:custDataLst>
          </p:nvPr>
        </p:nvSpPr>
        <p:spPr>
          <a:xfrm>
            <a:off x="871220" y="322580"/>
            <a:ext cx="9598660" cy="909955"/>
          </a:xfrm>
          <a:prstGeom prst="rect">
            <a:avLst/>
          </a:prstGeom>
        </p:spPr>
        <p:txBody>
          <a:bodyPr vert="horz" wrap="square" lIns="91440" tIns="45720" rIns="91440" bIns="45720" rtlCol="0" anchor="ctr">
            <a:noAutofit/>
          </a:bodyPr>
          <a:lstStyle>
            <a:lvl1pPr algn="l" defTabSz="914400" rtl="0" eaLnBrk="1" latinLnBrk="0" hangingPunct="1">
              <a:lnSpc>
                <a:spcPct val="120000"/>
              </a:lnSpc>
              <a:spcBef>
                <a:spcPct val="0"/>
              </a:spcBef>
              <a:buNone/>
              <a:defRPr sz="3600" kern="1200">
                <a:solidFill>
                  <a:schemeClr val="accent1"/>
                </a:solidFill>
                <a:latin typeface="+mj-lt"/>
                <a:ea typeface="+mj-ea"/>
                <a:cs typeface="+mj-cs"/>
              </a:defRPr>
            </a:lvl1pPr>
          </a:lstStyle>
          <a:p>
            <a:pPr algn="l"/>
            <a:r>
              <a:rPr lang="en-US" altLang="zh-CN" b="1" dirty="0">
                <a:sym typeface="+mn-lt"/>
              </a:rPr>
              <a:t>4</a:t>
            </a:r>
            <a:r>
              <a:rPr lang="zh-CN" altLang="en-US" b="1" dirty="0">
                <a:sym typeface="+mn-lt"/>
              </a:rPr>
              <a:t>、价值判断和价值选择的特征</a:t>
            </a:r>
          </a:p>
        </p:txBody>
      </p:sp>
      <p:sp>
        <p:nvSpPr>
          <p:cNvPr id="4" name="Rectangle 3"/>
          <p:cNvSpPr/>
          <p:nvPr/>
        </p:nvSpPr>
        <p:spPr>
          <a:xfrm>
            <a:off x="955040" y="2240280"/>
            <a:ext cx="6005830" cy="829945"/>
          </a:xfrm>
          <a:prstGeom prst="rect">
            <a:avLst/>
          </a:prstGeom>
          <a:noFill/>
          <a:ln w="9525">
            <a:noFill/>
          </a:ln>
        </p:spPr>
        <p:txBody>
          <a:bodyPr wrap="square">
            <a:spAutoFit/>
          </a:bodyPr>
          <a:lstStyle/>
          <a:p>
            <a:r>
              <a:rPr sz="2400" dirty="0">
                <a:solidFill>
                  <a:schemeClr val="tx1"/>
                </a:solidFill>
                <a:latin typeface="黑体" panose="02010609060101010101" pitchFamily="49" charset="-122"/>
                <a:sym typeface="黑体" panose="02010609060101010101" pitchFamily="49" charset="-122"/>
              </a:rPr>
              <a:t>C.人们站在</a:t>
            </a:r>
            <a:r>
              <a:rPr sz="2400" b="1" dirty="0">
                <a:solidFill>
                  <a:schemeClr val="tx1"/>
                </a:solidFill>
                <a:latin typeface="黑体" panose="02010609060101010101" pitchFamily="49" charset="-122"/>
                <a:sym typeface="黑体" panose="02010609060101010101" pitchFamily="49" charset="-122"/>
              </a:rPr>
              <a:t>不同的立场</a:t>
            </a:r>
            <a:r>
              <a:rPr sz="2400" dirty="0">
                <a:solidFill>
                  <a:schemeClr val="tx1"/>
                </a:solidFill>
                <a:latin typeface="黑体" panose="02010609060101010101" pitchFamily="49" charset="-122"/>
                <a:sym typeface="黑体" panose="02010609060101010101" pitchFamily="49" charset="-122"/>
              </a:rPr>
              <a:t>，会作出不同的价值判断和价值选择。</a:t>
            </a:r>
          </a:p>
        </p:txBody>
      </p:sp>
      <p:sp>
        <p:nvSpPr>
          <p:cNvPr id="5" name="文本框 4"/>
          <p:cNvSpPr txBox="1"/>
          <p:nvPr/>
        </p:nvSpPr>
        <p:spPr>
          <a:xfrm>
            <a:off x="955040" y="3444240"/>
            <a:ext cx="6315710" cy="829945"/>
          </a:xfrm>
          <a:prstGeom prst="rect">
            <a:avLst/>
          </a:prstGeom>
          <a:solidFill>
            <a:schemeClr val="bg1"/>
          </a:solidFill>
          <a:ln w="12700" cap="flat" cmpd="sng">
            <a:solidFill>
              <a:schemeClr val="accent1"/>
            </a:solidFill>
            <a:prstDash val="solid"/>
            <a:round/>
            <a:headEnd type="none" w="med" len="med"/>
            <a:tailEnd type="none" w="med" len="med"/>
          </a:ln>
        </p:spPr>
        <p:txBody>
          <a:bodyPr wrap="square" anchor="t">
            <a:spAutoFit/>
          </a:bodyPr>
          <a:lstStyle/>
          <a:p>
            <a:r>
              <a:rPr lang="zh-CN" altLang="en-US" sz="2400" dirty="0">
                <a:solidFill>
                  <a:srgbClr val="FF0000"/>
                </a:solidFill>
                <a:latin typeface="Times New Roman" panose="02020503050405090304" pitchFamily="18" charset="0"/>
                <a:ea typeface="微软雅黑" panose="020B0503020204020204" pitchFamily="34" charset="-122"/>
                <a:sym typeface="宋体" panose="02010600030101010101" pitchFamily="2" charset="-122"/>
              </a:rPr>
              <a:t>根本衡量尺度：</a:t>
            </a:r>
            <a:r>
              <a:rPr lang="zh-CN" altLang="en-US" sz="2400" dirty="0">
                <a:latin typeface="Times New Roman" panose="02020503050405090304" pitchFamily="18" charset="0"/>
                <a:ea typeface="微软雅黑" panose="020B0503020204020204" pitchFamily="34" charset="-122"/>
                <a:sym typeface="宋体" panose="02010600030101010101" pitchFamily="2" charset="-122"/>
              </a:rPr>
              <a:t>人民拥护不拥护、人民赞成不赞成、人民高兴不高兴、人民答应不答应</a:t>
            </a:r>
          </a:p>
        </p:txBody>
      </p:sp>
      <p:sp>
        <p:nvSpPr>
          <p:cNvPr id="6" name="文本框 5"/>
          <p:cNvSpPr txBox="1"/>
          <p:nvPr/>
        </p:nvSpPr>
        <p:spPr>
          <a:xfrm>
            <a:off x="955040" y="4751705"/>
            <a:ext cx="6315710" cy="829945"/>
          </a:xfrm>
          <a:prstGeom prst="rect">
            <a:avLst/>
          </a:prstGeom>
          <a:solidFill>
            <a:schemeClr val="bg1"/>
          </a:solidFill>
          <a:ln w="12700" cap="flat" cmpd="sng">
            <a:solidFill>
              <a:schemeClr val="accent1"/>
            </a:solidFill>
            <a:prstDash val="solid"/>
            <a:round/>
            <a:headEnd type="none" w="med" len="med"/>
            <a:tailEnd type="none" w="med" len="med"/>
          </a:ln>
        </p:spPr>
        <p:txBody>
          <a:bodyPr wrap="square" anchor="t">
            <a:spAutoFit/>
          </a:bodyPr>
          <a:lstStyle/>
          <a:p>
            <a:pPr algn="l">
              <a:buClrTx/>
              <a:buSzTx/>
              <a:buFontTx/>
            </a:pPr>
            <a:r>
              <a:rPr lang="zh-CN" altLang="en-US" sz="2400" dirty="0">
                <a:latin typeface="Times New Roman" panose="02020503050405090304" pitchFamily="18" charset="0"/>
                <a:ea typeface="微软雅黑" panose="020B0503020204020204" pitchFamily="34" charset="-122"/>
                <a:sym typeface="宋体" panose="02010600030101010101" pitchFamily="2" charset="-122"/>
              </a:rPr>
              <a:t>自觉站在</a:t>
            </a:r>
            <a:r>
              <a:rPr lang="zh-CN" altLang="en-US" sz="2400" dirty="0">
                <a:solidFill>
                  <a:srgbClr val="FF0000"/>
                </a:solidFill>
                <a:latin typeface="Times New Roman" panose="02020503050405090304" pitchFamily="18" charset="0"/>
                <a:ea typeface="微软雅黑" panose="020B0503020204020204" pitchFamily="34" charset="-122"/>
                <a:sym typeface="宋体" panose="02010600030101010101" pitchFamily="2" charset="-122"/>
              </a:rPr>
              <a:t>最广大人民立场</a:t>
            </a:r>
            <a:r>
              <a:rPr lang="zh-CN" altLang="en-US" sz="2400" dirty="0">
                <a:latin typeface="Times New Roman" panose="02020503050405090304" pitchFamily="18" charset="0"/>
                <a:ea typeface="微软雅黑" panose="020B0503020204020204" pitchFamily="34" charset="-122"/>
                <a:sym typeface="宋体" panose="02010600030101010101" pitchFamily="2" charset="-122"/>
              </a:rPr>
              <a:t>上，把人民群众的利益作为</a:t>
            </a:r>
            <a:r>
              <a:rPr lang="zh-CN" altLang="en-US" sz="2400" dirty="0">
                <a:solidFill>
                  <a:srgbClr val="FF0000"/>
                </a:solidFill>
                <a:latin typeface="Times New Roman" panose="02020503050405090304" pitchFamily="18" charset="0"/>
                <a:ea typeface="微软雅黑" panose="020B0503020204020204" pitchFamily="34" charset="-122"/>
                <a:sym typeface="宋体" panose="02010600030101010101" pitchFamily="2" charset="-122"/>
              </a:rPr>
              <a:t>最高的价值标准</a:t>
            </a:r>
          </a:p>
        </p:txBody>
      </p:sp>
      <p:pic>
        <p:nvPicPr>
          <p:cNvPr id="60418" name="Picture 3" descr="e9ef10c34d35f29bf89b29ca132d54d2"/>
          <p:cNvPicPr>
            <a:picLocks noChangeAspect="1" noChangeArrowheads="1"/>
          </p:cNvPicPr>
          <p:nvPr>
            <p:custDataLst>
              <p:tags r:id="rId4"/>
            </p:custDataLst>
          </p:nvPr>
        </p:nvPicPr>
        <p:blipFill>
          <a:blip r:embed="rId7" cstate="print"/>
          <a:srcRect/>
          <a:stretch>
            <a:fillRect/>
          </a:stretch>
        </p:blipFill>
        <p:spPr bwMode="auto">
          <a:xfrm>
            <a:off x="7685405" y="2240280"/>
            <a:ext cx="3901440" cy="3510280"/>
          </a:xfrm>
          <a:prstGeom prst="rect">
            <a:avLst/>
          </a:prstGeom>
          <a:noFill/>
          <a:ln w="9525">
            <a:noFill/>
            <a:miter lim="800000"/>
            <a:headEnd/>
            <a:tailEnd/>
          </a:ln>
        </p:spPr>
      </p:pic>
      <p:sp>
        <p:nvSpPr>
          <p:cNvPr id="845831" name="Rectangle 7"/>
          <p:cNvSpPr>
            <a:spLocks noChangeArrowheads="1"/>
          </p:cNvSpPr>
          <p:nvPr/>
        </p:nvSpPr>
        <p:spPr bwMode="auto">
          <a:xfrm>
            <a:off x="7685405" y="2240280"/>
            <a:ext cx="1528445" cy="829945"/>
          </a:xfrm>
          <a:prstGeom prst="rect">
            <a:avLst/>
          </a:prstGeom>
          <a:solidFill>
            <a:srgbClr val="FFFF00">
              <a:alpha val="50195"/>
            </a:srgbClr>
          </a:solidFill>
          <a:ln w="28575">
            <a:solidFill>
              <a:srgbClr val="0000FF"/>
            </a:solidFill>
            <a:miter lim="800000"/>
          </a:ln>
        </p:spPr>
        <p:txBody>
          <a:bodyPr wrap="square">
            <a:spAutoFit/>
          </a:bodyPr>
          <a:lstStyle/>
          <a:p>
            <a:r>
              <a:rPr lang="zh-CN" altLang="en-US" sz="2400" b="1">
                <a:latin typeface="隶书" panose="02010509060101010101" pitchFamily="49" charset="-122"/>
                <a:ea typeface="隶书" panose="02010509060101010101" pitchFamily="49" charset="-122"/>
                <a:cs typeface="隶书" panose="02010509060101010101" pitchFamily="49" charset="-122"/>
              </a:rPr>
              <a:t>男女退休</a:t>
            </a:r>
          </a:p>
          <a:p>
            <a:r>
              <a:rPr lang="zh-CN" altLang="en-US" sz="2400" b="1">
                <a:latin typeface="隶书" panose="02010509060101010101" pitchFamily="49" charset="-122"/>
                <a:ea typeface="隶书" panose="02010509060101010101" pitchFamily="49" charset="-122"/>
                <a:cs typeface="隶书" panose="02010509060101010101" pitchFamily="49" charset="-122"/>
              </a:rPr>
              <a:t>年龄延长</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100000">
                                          <p:val>
                                            <p:strVal val="#ppt_x"/>
                                          </p:val>
                                        </p:tav>
                                      </p:tavLst>
                                    </p:anim>
                                    <p:anim calcmode="lin" valueType="num">
                                      <p:cBhvr>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p:bldP spid="5" grpId="0" bldLvl="0" animBg="1"/>
      <p:bldP spid="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标题 3"/>
          <p:cNvSpPr>
            <a:spLocks noGrp="1"/>
          </p:cNvSpPr>
          <p:nvPr>
            <p:custDataLst>
              <p:tags r:id="rId2"/>
            </p:custDataLst>
          </p:nvPr>
        </p:nvSpPr>
        <p:spPr>
          <a:xfrm>
            <a:off x="662305" y="1197610"/>
            <a:ext cx="9598660" cy="909955"/>
          </a:xfrm>
          <a:prstGeom prst="rect">
            <a:avLst/>
          </a:prstGeom>
        </p:spPr>
        <p:txBody>
          <a:bodyPr vert="horz" wrap="square" lIns="91440" tIns="45720" rIns="91440" bIns="45720" rtlCol="0" anchor="ctr">
            <a:noAutofit/>
          </a:bodyPr>
          <a:lstStyle>
            <a:lvl1pPr algn="l" defTabSz="914400" rtl="0" eaLnBrk="1" latinLnBrk="0" hangingPunct="1">
              <a:lnSpc>
                <a:spcPct val="120000"/>
              </a:lnSpc>
              <a:spcBef>
                <a:spcPct val="0"/>
              </a:spcBef>
              <a:buNone/>
              <a:defRPr sz="3600" kern="1200">
                <a:solidFill>
                  <a:schemeClr val="accent1"/>
                </a:solidFill>
                <a:latin typeface="+mj-lt"/>
                <a:ea typeface="+mj-ea"/>
                <a:cs typeface="+mj-cs"/>
              </a:defRPr>
            </a:lvl1pPr>
          </a:lstStyle>
          <a:p>
            <a:pPr algn="l"/>
            <a:r>
              <a:rPr lang="zh-CN" sz="2800" b="1" dirty="0">
                <a:sym typeface="+mn-lt"/>
              </a:rPr>
              <a:t>（1）价值判断和价值选择的</a:t>
            </a:r>
            <a:r>
              <a:rPr lang="zh-CN" sz="2800" b="1" u="sng" dirty="0">
                <a:solidFill>
                  <a:srgbClr val="C00000"/>
                </a:solidFill>
                <a:sym typeface="+mn-lt"/>
              </a:rPr>
              <a:t>主体差异性</a:t>
            </a:r>
            <a:r>
              <a:rPr lang="zh-CN" sz="2800" b="1" dirty="0">
                <a:sym typeface="+mn-lt"/>
              </a:rPr>
              <a:t>（主观因素）</a:t>
            </a:r>
            <a:endParaRPr lang="zh-CN" altLang="zh-CN" sz="2800" b="1" u="sng" dirty="0">
              <a:solidFill>
                <a:srgbClr val="C00000"/>
              </a:solidFill>
              <a:sym typeface="+mn-lt"/>
            </a:endParaRPr>
          </a:p>
        </p:txBody>
      </p:sp>
      <p:sp>
        <p:nvSpPr>
          <p:cNvPr id="7" name="标题 6"/>
          <p:cNvSpPr>
            <a:spLocks noGrp="1"/>
          </p:cNvSpPr>
          <p:nvPr>
            <p:custDataLst>
              <p:tags r:id="rId3"/>
            </p:custDataLst>
          </p:nvPr>
        </p:nvSpPr>
        <p:spPr>
          <a:xfrm>
            <a:off x="871220" y="322580"/>
            <a:ext cx="9598660" cy="909955"/>
          </a:xfrm>
          <a:prstGeom prst="rect">
            <a:avLst/>
          </a:prstGeom>
        </p:spPr>
        <p:txBody>
          <a:bodyPr vert="horz" wrap="square" lIns="91440" tIns="45720" rIns="91440" bIns="45720" rtlCol="0" anchor="ctr">
            <a:noAutofit/>
          </a:bodyPr>
          <a:lstStyle>
            <a:lvl1pPr algn="l" defTabSz="914400" rtl="0" eaLnBrk="1" latinLnBrk="0" hangingPunct="1">
              <a:lnSpc>
                <a:spcPct val="120000"/>
              </a:lnSpc>
              <a:spcBef>
                <a:spcPct val="0"/>
              </a:spcBef>
              <a:buNone/>
              <a:defRPr sz="3600" kern="1200">
                <a:solidFill>
                  <a:schemeClr val="accent1"/>
                </a:solidFill>
                <a:latin typeface="+mj-lt"/>
                <a:ea typeface="+mj-ea"/>
                <a:cs typeface="+mj-cs"/>
              </a:defRPr>
            </a:lvl1pPr>
          </a:lstStyle>
          <a:p>
            <a:pPr algn="l"/>
            <a:r>
              <a:rPr lang="en-US" altLang="zh-CN" b="1" dirty="0">
                <a:sym typeface="+mn-lt"/>
              </a:rPr>
              <a:t>4</a:t>
            </a:r>
            <a:r>
              <a:rPr lang="zh-CN" altLang="en-US" b="1" dirty="0">
                <a:sym typeface="+mn-lt"/>
              </a:rPr>
              <a:t>、价值判断和价值选择的特征</a:t>
            </a:r>
          </a:p>
        </p:txBody>
      </p:sp>
      <p:sp>
        <p:nvSpPr>
          <p:cNvPr id="18435" name="Rectangle 3"/>
          <p:cNvSpPr/>
          <p:nvPr/>
        </p:nvSpPr>
        <p:spPr>
          <a:xfrm>
            <a:off x="955040" y="2240280"/>
            <a:ext cx="9775825" cy="460375"/>
          </a:xfrm>
          <a:prstGeom prst="rect">
            <a:avLst/>
          </a:prstGeom>
          <a:noFill/>
          <a:ln w="9525">
            <a:noFill/>
          </a:ln>
        </p:spPr>
        <p:txBody>
          <a:bodyPr wrap="square">
            <a:spAutoFit/>
          </a:bodyPr>
          <a:lstStyle/>
          <a:p>
            <a:r>
              <a:rPr lang="zh-CN" altLang="en-US" sz="2400" dirty="0">
                <a:solidFill>
                  <a:schemeClr val="tx1"/>
                </a:solidFill>
                <a:latin typeface="黑体" panose="02010609060101010101" pitchFamily="49" charset="-122"/>
                <a:sym typeface="黑体" panose="02010609060101010101" pitchFamily="49" charset="-122"/>
              </a:rPr>
              <a:t>A.人们的</a:t>
            </a:r>
            <a:r>
              <a:rPr lang="zh-CN" altLang="en-US" sz="2400" b="1" dirty="0">
                <a:solidFill>
                  <a:schemeClr val="tx1"/>
                </a:solidFill>
                <a:latin typeface="黑体" panose="02010609060101010101" pitchFamily="49" charset="-122"/>
                <a:sym typeface="黑体" panose="02010609060101010101" pitchFamily="49" charset="-122"/>
              </a:rPr>
              <a:t>社会地位不同、需要不同</a:t>
            </a:r>
            <a:r>
              <a:rPr lang="zh-CN" altLang="en-US" sz="2400" dirty="0">
                <a:solidFill>
                  <a:schemeClr val="tx1"/>
                </a:solidFill>
                <a:latin typeface="黑体" panose="02010609060101010101" pitchFamily="49" charset="-122"/>
                <a:sym typeface="黑体" panose="02010609060101010101" pitchFamily="49" charset="-122"/>
              </a:rPr>
              <a:t>，价值判断和价值 选择也就不同。</a:t>
            </a:r>
          </a:p>
        </p:txBody>
      </p:sp>
      <p:sp>
        <p:nvSpPr>
          <p:cNvPr id="8" name="文本框 7"/>
          <p:cNvSpPr txBox="1"/>
          <p:nvPr/>
        </p:nvSpPr>
        <p:spPr>
          <a:xfrm>
            <a:off x="4937760" y="2880360"/>
            <a:ext cx="6739890" cy="460375"/>
          </a:xfrm>
          <a:prstGeom prst="rect">
            <a:avLst/>
          </a:prstGeom>
          <a:solidFill>
            <a:schemeClr val="bg1"/>
          </a:solidFill>
          <a:ln w="12700" cap="flat" cmpd="sng">
            <a:solidFill>
              <a:schemeClr val="accent1"/>
            </a:solidFill>
            <a:prstDash val="solid"/>
            <a:round/>
            <a:headEnd type="none" w="med" len="med"/>
            <a:tailEnd type="none" w="med" len="med"/>
          </a:ln>
        </p:spPr>
        <p:txBody>
          <a:bodyPr wrap="square" anchor="t">
            <a:spAutoFit/>
          </a:bodyPr>
          <a:lstStyle/>
          <a:p>
            <a:r>
              <a:rPr lang="zh-CN" altLang="en-US" sz="2400" dirty="0">
                <a:latin typeface="Times New Roman" panose="02020503050405090304" pitchFamily="18" charset="0"/>
                <a:ea typeface="微软雅黑" panose="020B0503020204020204" pitchFamily="34" charset="-122"/>
                <a:sym typeface="宋体" panose="02010600030101010101" pitchFamily="2" charset="-122"/>
              </a:rPr>
              <a:t>在阶级社会中，价值判断和价值选择具有</a:t>
            </a:r>
            <a:r>
              <a:rPr lang="zh-CN" altLang="en-US" sz="2400" dirty="0">
                <a:solidFill>
                  <a:srgbClr val="FF3300"/>
                </a:solidFill>
                <a:latin typeface="Times New Roman" panose="02020503050405090304" pitchFamily="18" charset="0"/>
                <a:ea typeface="微软雅黑" panose="020B0503020204020204" pitchFamily="34" charset="-122"/>
                <a:sym typeface="宋体" panose="02010600030101010101" pitchFamily="2" charset="-122"/>
              </a:rPr>
              <a:t>阶级性</a:t>
            </a:r>
          </a:p>
        </p:txBody>
      </p:sp>
      <p:sp>
        <p:nvSpPr>
          <p:cNvPr id="4" name="Rectangle 3"/>
          <p:cNvSpPr/>
          <p:nvPr/>
        </p:nvSpPr>
        <p:spPr>
          <a:xfrm>
            <a:off x="1058545" y="3674745"/>
            <a:ext cx="6005830" cy="460375"/>
          </a:xfrm>
          <a:prstGeom prst="rect">
            <a:avLst/>
          </a:prstGeom>
          <a:noFill/>
          <a:ln w="9525">
            <a:noFill/>
          </a:ln>
        </p:spPr>
        <p:txBody>
          <a:bodyPr wrap="square">
            <a:spAutoFit/>
          </a:bodyPr>
          <a:lstStyle/>
          <a:p>
            <a:r>
              <a:rPr lang="en-US" altLang="zh-CN" sz="2400" dirty="0">
                <a:solidFill>
                  <a:schemeClr val="tx1"/>
                </a:solidFill>
                <a:latin typeface="黑体" panose="02010609060101010101" pitchFamily="49" charset="-122"/>
                <a:sym typeface="黑体" panose="02010609060101010101" pitchFamily="49" charset="-122"/>
              </a:rPr>
              <a:t>B</a:t>
            </a:r>
            <a:r>
              <a:rPr lang="zh-CN" altLang="en-US" sz="2400" dirty="0">
                <a:solidFill>
                  <a:schemeClr val="tx1"/>
                </a:solidFill>
                <a:latin typeface="黑体" panose="02010609060101010101" pitchFamily="49" charset="-122"/>
                <a:sym typeface="黑体" panose="02010609060101010101" pitchFamily="49" charset="-122"/>
              </a:rPr>
              <a:t>.价值判断和价值选择，往往会</a:t>
            </a:r>
            <a:r>
              <a:rPr lang="zh-CN" altLang="en-US" sz="2400" b="1" dirty="0">
                <a:solidFill>
                  <a:schemeClr val="tx1"/>
                </a:solidFill>
                <a:latin typeface="黑体" panose="02010609060101010101" pitchFamily="49" charset="-122"/>
                <a:sym typeface="黑体" panose="02010609060101010101" pitchFamily="49" charset="-122"/>
              </a:rPr>
              <a:t>因人而异</a:t>
            </a:r>
            <a:r>
              <a:rPr lang="zh-CN" altLang="en-US" sz="2400" dirty="0">
                <a:solidFill>
                  <a:schemeClr val="tx1"/>
                </a:solidFill>
                <a:latin typeface="黑体" panose="02010609060101010101" pitchFamily="49" charset="-122"/>
                <a:sym typeface="黑体" panose="02010609060101010101" pitchFamily="49" charset="-122"/>
              </a:rPr>
              <a:t>。</a:t>
            </a:r>
          </a:p>
        </p:txBody>
      </p:sp>
      <p:sp>
        <p:nvSpPr>
          <p:cNvPr id="5" name="文本框 4"/>
          <p:cNvSpPr txBox="1"/>
          <p:nvPr/>
        </p:nvSpPr>
        <p:spPr>
          <a:xfrm>
            <a:off x="4937760" y="4269105"/>
            <a:ext cx="6315710" cy="460375"/>
          </a:xfrm>
          <a:prstGeom prst="rect">
            <a:avLst/>
          </a:prstGeom>
          <a:solidFill>
            <a:schemeClr val="bg1"/>
          </a:solidFill>
          <a:ln w="12700" cap="flat" cmpd="sng">
            <a:solidFill>
              <a:schemeClr val="accent1"/>
            </a:solidFill>
            <a:prstDash val="solid"/>
            <a:round/>
            <a:headEnd type="none" w="med" len="med"/>
            <a:tailEnd type="none" w="med" len="med"/>
          </a:ln>
        </p:spPr>
        <p:txBody>
          <a:bodyPr wrap="square" anchor="t">
            <a:spAutoFit/>
          </a:bodyPr>
          <a:lstStyle/>
          <a:p>
            <a:r>
              <a:rPr lang="zh-CN" altLang="en-US" sz="2400" dirty="0">
                <a:solidFill>
                  <a:srgbClr val="FF3300"/>
                </a:solidFill>
                <a:latin typeface="Times New Roman" panose="02020503050405090304" pitchFamily="18" charset="0"/>
                <a:ea typeface="微软雅黑" panose="020B0503020204020204" pitchFamily="34" charset="-122"/>
                <a:sym typeface="宋体" panose="02010600030101010101" pitchFamily="2" charset="-122"/>
              </a:rPr>
              <a:t>不同的人</a:t>
            </a:r>
            <a:r>
              <a:rPr lang="zh-CN" altLang="en-US" sz="2400" dirty="0">
                <a:latin typeface="Times New Roman" panose="02020503050405090304" pitchFamily="18" charset="0"/>
                <a:ea typeface="微软雅黑" panose="020B0503020204020204" pitchFamily="34" charset="-122"/>
                <a:sym typeface="宋体" panose="02010600030101010101" pitchFamily="2" charset="-122"/>
              </a:rPr>
              <a:t>对同一事物可能作出不同的价值评价</a:t>
            </a:r>
          </a:p>
        </p:txBody>
      </p:sp>
      <p:sp>
        <p:nvSpPr>
          <p:cNvPr id="2" name="Rectangle 3"/>
          <p:cNvSpPr/>
          <p:nvPr/>
        </p:nvSpPr>
        <p:spPr>
          <a:xfrm>
            <a:off x="1095375" y="5086350"/>
            <a:ext cx="8812530" cy="460375"/>
          </a:xfrm>
          <a:prstGeom prst="rect">
            <a:avLst/>
          </a:prstGeom>
          <a:noFill/>
          <a:ln w="9525">
            <a:noFill/>
          </a:ln>
        </p:spPr>
        <p:txBody>
          <a:bodyPr wrap="square">
            <a:spAutoFit/>
          </a:bodyPr>
          <a:lstStyle/>
          <a:p>
            <a:r>
              <a:rPr lang="en-US" altLang="zh-CN" sz="2400" dirty="0">
                <a:solidFill>
                  <a:schemeClr val="tx1"/>
                </a:solidFill>
                <a:latin typeface="黑体" panose="02010609060101010101" pitchFamily="49" charset="-122"/>
                <a:sym typeface="黑体" panose="02010609060101010101" pitchFamily="49" charset="-122"/>
              </a:rPr>
              <a:t>C</a:t>
            </a:r>
            <a:r>
              <a:rPr lang="zh-CN" altLang="en-US" sz="2400" dirty="0">
                <a:solidFill>
                  <a:schemeClr val="tx1"/>
                </a:solidFill>
                <a:latin typeface="黑体" panose="02010609060101010101" pitchFamily="49" charset="-122"/>
                <a:sym typeface="黑体" panose="02010609060101010101" pitchFamily="49" charset="-122"/>
              </a:rPr>
              <a:t>.人们站在</a:t>
            </a:r>
            <a:r>
              <a:rPr lang="zh-CN" altLang="en-US" sz="2400" b="1" dirty="0">
                <a:solidFill>
                  <a:schemeClr val="tx1"/>
                </a:solidFill>
                <a:latin typeface="黑体" panose="02010609060101010101" pitchFamily="49" charset="-122"/>
                <a:sym typeface="黑体" panose="02010609060101010101" pitchFamily="49" charset="-122"/>
              </a:rPr>
              <a:t>不同的立场</a:t>
            </a:r>
            <a:r>
              <a:rPr lang="zh-CN" altLang="en-US" sz="2400" dirty="0">
                <a:solidFill>
                  <a:schemeClr val="tx1"/>
                </a:solidFill>
                <a:latin typeface="黑体" panose="02010609060101010101" pitchFamily="49" charset="-122"/>
                <a:sym typeface="黑体" panose="02010609060101010101" pitchFamily="49" charset="-122"/>
              </a:rPr>
              <a:t>，会作出不同的价值判断和价值选择。</a:t>
            </a:r>
            <a:endParaRPr lang="en-US" altLang="zh-CN" sz="2400" dirty="0">
              <a:solidFill>
                <a:schemeClr val="tx1"/>
              </a:solidFill>
              <a:latin typeface="黑体" panose="02010609060101010101" pitchFamily="49" charset="-122"/>
              <a:sym typeface="黑体" panose="02010609060101010101" pitchFamily="49" charset="-122"/>
            </a:endParaRPr>
          </a:p>
        </p:txBody>
      </p:sp>
      <p:sp>
        <p:nvSpPr>
          <p:cNvPr id="6" name="文本框 5"/>
          <p:cNvSpPr txBox="1"/>
          <p:nvPr/>
        </p:nvSpPr>
        <p:spPr>
          <a:xfrm>
            <a:off x="5013960" y="5765165"/>
            <a:ext cx="5550535" cy="460375"/>
          </a:xfrm>
          <a:prstGeom prst="rect">
            <a:avLst/>
          </a:prstGeom>
          <a:solidFill>
            <a:schemeClr val="bg1"/>
          </a:solidFill>
          <a:ln w="12700" cap="flat" cmpd="sng">
            <a:solidFill>
              <a:schemeClr val="accent1"/>
            </a:solidFill>
            <a:prstDash val="solid"/>
            <a:round/>
            <a:headEnd type="none" w="med" len="med"/>
            <a:tailEnd type="none" w="med" len="med"/>
          </a:ln>
        </p:spPr>
        <p:txBody>
          <a:bodyPr wrap="square" anchor="t">
            <a:spAutoFit/>
          </a:bodyPr>
          <a:lstStyle/>
          <a:p>
            <a:r>
              <a:rPr lang="zh-CN" altLang="en-US" sz="2400" dirty="0">
                <a:latin typeface="Times New Roman" panose="02020503050405090304" pitchFamily="18" charset="0"/>
                <a:ea typeface="微软雅黑" panose="020B0503020204020204" pitchFamily="34" charset="-122"/>
                <a:sym typeface="宋体" panose="02010600030101010101" pitchFamily="2" charset="-122"/>
              </a:rPr>
              <a:t>把</a:t>
            </a:r>
            <a:r>
              <a:rPr lang="zh-CN" altLang="en-US" sz="2400" dirty="0">
                <a:solidFill>
                  <a:srgbClr val="FF3300"/>
                </a:solidFill>
                <a:latin typeface="Times New Roman" panose="02020503050405090304" pitchFamily="18" charset="0"/>
                <a:ea typeface="微软雅黑" panose="020B0503020204020204" pitchFamily="34" charset="-122"/>
                <a:sym typeface="宋体" panose="02010600030101010101" pitchFamily="2" charset="-122"/>
              </a:rPr>
              <a:t>人民群众的利益</a:t>
            </a:r>
            <a:r>
              <a:rPr lang="zh-CN" altLang="en-US" sz="2400" dirty="0">
                <a:latin typeface="Times New Roman" panose="02020503050405090304" pitchFamily="18" charset="0"/>
                <a:ea typeface="微软雅黑" panose="020B0503020204020204" pitchFamily="34" charset="-122"/>
                <a:sym typeface="宋体" panose="02010600030101010101" pitchFamily="2" charset="-122"/>
              </a:rPr>
              <a:t>作为最高的价值标准</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
                                          </p:val>
                                        </p:tav>
                                        <p:tav tm="100000">
                                          <p:val>
                                            <p:strVal val="#ppt_x"/>
                                          </p:val>
                                        </p:tav>
                                      </p:tavLst>
                                    </p:anim>
                                    <p:anim calcmode="lin" valueType="num">
                                      <p:cBhvr>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ldLvl="0"/>
      <p:bldP spid="8" grpId="0" bldLvl="0" animBg="1"/>
      <p:bldP spid="4" grpId="0" bldLvl="0"/>
      <p:bldP spid="5" grpId="0" bldLvl="0" animBg="1"/>
      <p:bldP spid="2" grpId="0" bldLvl="0"/>
      <p:bldP spid="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3"/>
          <p:cNvSpPr>
            <a:spLocks noGrp="1"/>
          </p:cNvSpPr>
          <p:nvPr>
            <p:custDataLst>
              <p:tags r:id="rId2"/>
            </p:custDataLst>
          </p:nvPr>
        </p:nvSpPr>
        <p:spPr>
          <a:xfrm>
            <a:off x="662305" y="1035050"/>
            <a:ext cx="9598660" cy="909955"/>
          </a:xfrm>
          <a:prstGeom prst="rect">
            <a:avLst/>
          </a:prstGeom>
        </p:spPr>
        <p:txBody>
          <a:bodyPr vert="horz" wrap="square" lIns="91440" tIns="45720" rIns="91440" bIns="45720" rtlCol="0" anchor="ctr">
            <a:noAutofit/>
          </a:bodyPr>
          <a:lstStyle>
            <a:lvl1pPr algn="l" defTabSz="914400" rtl="0" eaLnBrk="1" latinLnBrk="0" hangingPunct="1">
              <a:lnSpc>
                <a:spcPct val="120000"/>
              </a:lnSpc>
              <a:spcBef>
                <a:spcPct val="0"/>
              </a:spcBef>
              <a:buNone/>
              <a:defRPr sz="3600" kern="1200">
                <a:solidFill>
                  <a:schemeClr val="accent1"/>
                </a:solidFill>
                <a:latin typeface="+mj-lt"/>
                <a:ea typeface="+mj-ea"/>
                <a:cs typeface="+mj-cs"/>
              </a:defRPr>
            </a:lvl1pPr>
          </a:lstStyle>
          <a:p>
            <a:pPr algn="l"/>
            <a:r>
              <a:rPr lang="zh-CN" sz="2800" b="1" dirty="0">
                <a:sym typeface="+mn-lt"/>
              </a:rPr>
              <a:t>（1）价值判断和价值选择的</a:t>
            </a:r>
            <a:r>
              <a:rPr lang="zh-CN" sz="2800" b="1" u="sng" dirty="0">
                <a:solidFill>
                  <a:srgbClr val="C00000"/>
                </a:solidFill>
                <a:sym typeface="+mn-lt"/>
              </a:rPr>
              <a:t>主体差异性</a:t>
            </a:r>
            <a:r>
              <a:rPr lang="zh-CN" sz="2800" b="1" dirty="0">
                <a:sym typeface="+mn-lt"/>
              </a:rPr>
              <a:t>（主观因素）</a:t>
            </a:r>
            <a:endParaRPr lang="zh-CN" altLang="zh-CN" sz="2800" b="1" u="sng" dirty="0">
              <a:solidFill>
                <a:srgbClr val="C00000"/>
              </a:solidFill>
              <a:sym typeface="+mn-lt"/>
            </a:endParaRPr>
          </a:p>
        </p:txBody>
      </p:sp>
      <p:sp>
        <p:nvSpPr>
          <p:cNvPr id="7" name="标题 6"/>
          <p:cNvSpPr>
            <a:spLocks noGrp="1"/>
          </p:cNvSpPr>
          <p:nvPr>
            <p:custDataLst>
              <p:tags r:id="rId3"/>
            </p:custDataLst>
          </p:nvPr>
        </p:nvSpPr>
        <p:spPr>
          <a:xfrm>
            <a:off x="871220" y="292100"/>
            <a:ext cx="9598660" cy="909955"/>
          </a:xfrm>
          <a:prstGeom prst="rect">
            <a:avLst/>
          </a:prstGeom>
        </p:spPr>
        <p:txBody>
          <a:bodyPr vert="horz" wrap="square" lIns="91440" tIns="45720" rIns="91440" bIns="45720" rtlCol="0" anchor="ctr">
            <a:noAutofit/>
          </a:bodyPr>
          <a:lstStyle>
            <a:lvl1pPr algn="l" defTabSz="914400" rtl="0" eaLnBrk="1" latinLnBrk="0" hangingPunct="1">
              <a:lnSpc>
                <a:spcPct val="120000"/>
              </a:lnSpc>
              <a:spcBef>
                <a:spcPct val="0"/>
              </a:spcBef>
              <a:buNone/>
              <a:defRPr sz="3600" kern="1200">
                <a:solidFill>
                  <a:schemeClr val="accent1"/>
                </a:solidFill>
                <a:latin typeface="+mj-lt"/>
                <a:ea typeface="+mj-ea"/>
                <a:cs typeface="+mj-cs"/>
              </a:defRPr>
            </a:lvl1pPr>
          </a:lstStyle>
          <a:p>
            <a:pPr algn="l"/>
            <a:r>
              <a:rPr lang="en-US" altLang="zh-CN" b="1" dirty="0">
                <a:sym typeface="+mn-lt"/>
              </a:rPr>
              <a:t>4</a:t>
            </a:r>
            <a:r>
              <a:rPr lang="zh-CN" altLang="en-US" b="1" dirty="0">
                <a:sym typeface="+mn-lt"/>
              </a:rPr>
              <a:t>、价值判断和价值选择的特征</a:t>
            </a:r>
          </a:p>
        </p:txBody>
      </p:sp>
      <p:sp>
        <p:nvSpPr>
          <p:cNvPr id="18435" name="Rectangle 3"/>
          <p:cNvSpPr/>
          <p:nvPr/>
        </p:nvSpPr>
        <p:spPr>
          <a:xfrm>
            <a:off x="955040" y="1945640"/>
            <a:ext cx="9775825" cy="460375"/>
          </a:xfrm>
          <a:prstGeom prst="rect">
            <a:avLst/>
          </a:prstGeom>
          <a:noFill/>
          <a:ln w="9525">
            <a:noFill/>
          </a:ln>
        </p:spPr>
        <p:txBody>
          <a:bodyPr wrap="square">
            <a:spAutoFit/>
          </a:bodyPr>
          <a:lstStyle/>
          <a:p>
            <a:r>
              <a:rPr lang="zh-CN" altLang="en-US" sz="2400" dirty="0">
                <a:solidFill>
                  <a:schemeClr val="tx1"/>
                </a:solidFill>
                <a:latin typeface="黑体" panose="02010609060101010101" pitchFamily="49" charset="-122"/>
                <a:sym typeface="黑体" panose="02010609060101010101" pitchFamily="49" charset="-122"/>
              </a:rPr>
              <a:t>A.人们的</a:t>
            </a:r>
            <a:r>
              <a:rPr lang="zh-CN" altLang="en-US" sz="2400" b="1" dirty="0">
                <a:solidFill>
                  <a:schemeClr val="tx1"/>
                </a:solidFill>
                <a:latin typeface="黑体" panose="02010609060101010101" pitchFamily="49" charset="-122"/>
                <a:sym typeface="黑体" panose="02010609060101010101" pitchFamily="49" charset="-122"/>
              </a:rPr>
              <a:t>社会地位不同、需要不同</a:t>
            </a:r>
            <a:r>
              <a:rPr lang="zh-CN" altLang="en-US" sz="2400" dirty="0">
                <a:solidFill>
                  <a:schemeClr val="tx1"/>
                </a:solidFill>
                <a:latin typeface="黑体" panose="02010609060101010101" pitchFamily="49" charset="-122"/>
                <a:sym typeface="黑体" panose="02010609060101010101" pitchFamily="49" charset="-122"/>
              </a:rPr>
              <a:t>，价值判断和价值 选择也就不同。</a:t>
            </a:r>
          </a:p>
        </p:txBody>
      </p:sp>
      <p:sp>
        <p:nvSpPr>
          <p:cNvPr id="8" name="文本框 7"/>
          <p:cNvSpPr txBox="1"/>
          <p:nvPr/>
        </p:nvSpPr>
        <p:spPr>
          <a:xfrm>
            <a:off x="4937760" y="2616200"/>
            <a:ext cx="6739890" cy="460375"/>
          </a:xfrm>
          <a:prstGeom prst="rect">
            <a:avLst/>
          </a:prstGeom>
          <a:solidFill>
            <a:schemeClr val="bg1"/>
          </a:solidFill>
          <a:ln w="12700" cap="flat" cmpd="sng">
            <a:solidFill>
              <a:schemeClr val="accent1"/>
            </a:solidFill>
            <a:prstDash val="solid"/>
            <a:round/>
            <a:headEnd type="none" w="med" len="med"/>
            <a:tailEnd type="none" w="med" len="med"/>
          </a:ln>
        </p:spPr>
        <p:txBody>
          <a:bodyPr wrap="square" anchor="t">
            <a:spAutoFit/>
          </a:bodyPr>
          <a:lstStyle/>
          <a:p>
            <a:r>
              <a:rPr lang="zh-CN" altLang="en-US" sz="2400" dirty="0">
                <a:latin typeface="Times New Roman" panose="02020503050405090304" pitchFamily="18" charset="0"/>
                <a:ea typeface="微软雅黑" panose="020B0503020204020204" pitchFamily="34" charset="-122"/>
                <a:sym typeface="宋体" panose="02010600030101010101" pitchFamily="2" charset="-122"/>
              </a:rPr>
              <a:t>在阶级社会中，价值判断和价值选择具有</a:t>
            </a:r>
            <a:r>
              <a:rPr lang="zh-CN" altLang="en-US" sz="2400" dirty="0">
                <a:solidFill>
                  <a:srgbClr val="FF3300"/>
                </a:solidFill>
                <a:latin typeface="Times New Roman" panose="02020503050405090304" pitchFamily="18" charset="0"/>
                <a:ea typeface="微软雅黑" panose="020B0503020204020204" pitchFamily="34" charset="-122"/>
                <a:sym typeface="宋体" panose="02010600030101010101" pitchFamily="2" charset="-122"/>
              </a:rPr>
              <a:t>阶级性</a:t>
            </a:r>
          </a:p>
        </p:txBody>
      </p:sp>
      <p:sp>
        <p:nvSpPr>
          <p:cNvPr id="4" name="Rectangle 3"/>
          <p:cNvSpPr/>
          <p:nvPr/>
        </p:nvSpPr>
        <p:spPr>
          <a:xfrm>
            <a:off x="977265" y="3308985"/>
            <a:ext cx="6005830" cy="460375"/>
          </a:xfrm>
          <a:prstGeom prst="rect">
            <a:avLst/>
          </a:prstGeom>
          <a:noFill/>
          <a:ln w="9525">
            <a:noFill/>
          </a:ln>
        </p:spPr>
        <p:txBody>
          <a:bodyPr wrap="square">
            <a:spAutoFit/>
          </a:bodyPr>
          <a:lstStyle/>
          <a:p>
            <a:r>
              <a:rPr lang="en-US" altLang="zh-CN" sz="2400" dirty="0">
                <a:solidFill>
                  <a:schemeClr val="tx1"/>
                </a:solidFill>
                <a:latin typeface="黑体" panose="02010609060101010101" pitchFamily="49" charset="-122"/>
                <a:sym typeface="黑体" panose="02010609060101010101" pitchFamily="49" charset="-122"/>
              </a:rPr>
              <a:t>B</a:t>
            </a:r>
            <a:r>
              <a:rPr lang="zh-CN" altLang="en-US" sz="2400" dirty="0">
                <a:solidFill>
                  <a:schemeClr val="tx1"/>
                </a:solidFill>
                <a:latin typeface="黑体" panose="02010609060101010101" pitchFamily="49" charset="-122"/>
                <a:sym typeface="黑体" panose="02010609060101010101" pitchFamily="49" charset="-122"/>
              </a:rPr>
              <a:t>.价值判断和价值选择，往往会</a:t>
            </a:r>
            <a:r>
              <a:rPr lang="zh-CN" altLang="en-US" sz="2400" b="1" dirty="0">
                <a:solidFill>
                  <a:schemeClr val="tx1"/>
                </a:solidFill>
                <a:latin typeface="黑体" panose="02010609060101010101" pitchFamily="49" charset="-122"/>
                <a:sym typeface="黑体" panose="02010609060101010101" pitchFamily="49" charset="-122"/>
              </a:rPr>
              <a:t>因人而异</a:t>
            </a:r>
            <a:r>
              <a:rPr lang="zh-CN" altLang="en-US" sz="2400" dirty="0">
                <a:solidFill>
                  <a:schemeClr val="tx1"/>
                </a:solidFill>
                <a:latin typeface="黑体" panose="02010609060101010101" pitchFamily="49" charset="-122"/>
                <a:sym typeface="黑体" panose="02010609060101010101" pitchFamily="49" charset="-122"/>
              </a:rPr>
              <a:t>。</a:t>
            </a:r>
          </a:p>
        </p:txBody>
      </p:sp>
      <p:sp>
        <p:nvSpPr>
          <p:cNvPr id="5" name="文本框 4"/>
          <p:cNvSpPr txBox="1"/>
          <p:nvPr/>
        </p:nvSpPr>
        <p:spPr>
          <a:xfrm>
            <a:off x="4937760" y="3923665"/>
            <a:ext cx="6315710" cy="460375"/>
          </a:xfrm>
          <a:prstGeom prst="rect">
            <a:avLst/>
          </a:prstGeom>
          <a:solidFill>
            <a:schemeClr val="bg1"/>
          </a:solidFill>
          <a:ln w="12700" cap="flat" cmpd="sng">
            <a:solidFill>
              <a:schemeClr val="accent1"/>
            </a:solidFill>
            <a:prstDash val="solid"/>
            <a:round/>
            <a:headEnd type="none" w="med" len="med"/>
            <a:tailEnd type="none" w="med" len="med"/>
          </a:ln>
        </p:spPr>
        <p:txBody>
          <a:bodyPr wrap="square" anchor="t">
            <a:spAutoFit/>
          </a:bodyPr>
          <a:lstStyle/>
          <a:p>
            <a:r>
              <a:rPr lang="zh-CN" altLang="en-US" sz="2400" dirty="0">
                <a:latin typeface="Times New Roman" panose="02020503050405090304" pitchFamily="18" charset="0"/>
                <a:ea typeface="微软雅黑" panose="020B0503020204020204" pitchFamily="34" charset="-122"/>
                <a:sym typeface="宋体" panose="02010600030101010101" pitchFamily="2" charset="-122"/>
              </a:rPr>
              <a:t>不同的人对同一事物可能作出不同的价值评价</a:t>
            </a:r>
          </a:p>
        </p:txBody>
      </p:sp>
      <p:sp>
        <p:nvSpPr>
          <p:cNvPr id="2" name="Rectangle 3"/>
          <p:cNvSpPr/>
          <p:nvPr/>
        </p:nvSpPr>
        <p:spPr>
          <a:xfrm>
            <a:off x="1075055" y="4598670"/>
            <a:ext cx="8812530" cy="460375"/>
          </a:xfrm>
          <a:prstGeom prst="rect">
            <a:avLst/>
          </a:prstGeom>
          <a:noFill/>
          <a:ln w="9525">
            <a:noFill/>
          </a:ln>
        </p:spPr>
        <p:txBody>
          <a:bodyPr wrap="square">
            <a:spAutoFit/>
          </a:bodyPr>
          <a:lstStyle/>
          <a:p>
            <a:r>
              <a:rPr lang="en-US" altLang="zh-CN" sz="2400" dirty="0">
                <a:solidFill>
                  <a:schemeClr val="tx1"/>
                </a:solidFill>
                <a:latin typeface="黑体" panose="02010609060101010101" pitchFamily="49" charset="-122"/>
                <a:sym typeface="黑体" panose="02010609060101010101" pitchFamily="49" charset="-122"/>
              </a:rPr>
              <a:t>C</a:t>
            </a:r>
            <a:r>
              <a:rPr lang="zh-CN" altLang="en-US" sz="2400" dirty="0">
                <a:solidFill>
                  <a:schemeClr val="tx1"/>
                </a:solidFill>
                <a:latin typeface="黑体" panose="02010609060101010101" pitchFamily="49" charset="-122"/>
                <a:sym typeface="黑体" panose="02010609060101010101" pitchFamily="49" charset="-122"/>
              </a:rPr>
              <a:t>.人们站在</a:t>
            </a:r>
            <a:r>
              <a:rPr lang="zh-CN" altLang="en-US" sz="2400" b="1" dirty="0">
                <a:solidFill>
                  <a:schemeClr val="tx1"/>
                </a:solidFill>
                <a:latin typeface="黑体" panose="02010609060101010101" pitchFamily="49" charset="-122"/>
                <a:sym typeface="黑体" panose="02010609060101010101" pitchFamily="49" charset="-122"/>
              </a:rPr>
              <a:t>不同的立场</a:t>
            </a:r>
            <a:r>
              <a:rPr lang="zh-CN" altLang="en-US" sz="2400" dirty="0">
                <a:solidFill>
                  <a:schemeClr val="tx1"/>
                </a:solidFill>
                <a:latin typeface="黑体" panose="02010609060101010101" pitchFamily="49" charset="-122"/>
                <a:sym typeface="黑体" panose="02010609060101010101" pitchFamily="49" charset="-122"/>
              </a:rPr>
              <a:t>，会作出不同的价值判断和价值选择。</a:t>
            </a:r>
            <a:endParaRPr lang="en-US" altLang="zh-CN" sz="2400" dirty="0">
              <a:solidFill>
                <a:schemeClr val="tx1"/>
              </a:solidFill>
              <a:latin typeface="黑体" panose="02010609060101010101" pitchFamily="49" charset="-122"/>
              <a:sym typeface="黑体" panose="02010609060101010101" pitchFamily="49" charset="-122"/>
            </a:endParaRPr>
          </a:p>
        </p:txBody>
      </p:sp>
      <p:sp>
        <p:nvSpPr>
          <p:cNvPr id="6" name="Text Box 5"/>
          <p:cNvSpPr txBox="1"/>
          <p:nvPr/>
        </p:nvSpPr>
        <p:spPr>
          <a:xfrm>
            <a:off x="815340" y="5292725"/>
            <a:ext cx="10560685" cy="1252855"/>
          </a:xfrm>
          <a:prstGeom prst="rect">
            <a:avLst/>
          </a:prstGeom>
          <a:noFill/>
          <a:ln w="12700">
            <a:solidFill>
              <a:srgbClr val="EC5F74"/>
            </a:solidFill>
          </a:ln>
        </p:spPr>
        <p:txBody>
          <a:bodyPr wrap="square" anchor="t">
            <a:spAutoFit/>
          </a:bodyPr>
          <a:lstStyle/>
          <a:p>
            <a:pPr>
              <a:lnSpc>
                <a:spcPct val="90000"/>
              </a:lnSpc>
              <a:spcBef>
                <a:spcPct val="50000"/>
              </a:spcBef>
            </a:pPr>
            <a:r>
              <a:rPr lang="zh-CN" sz="2800" b="1" noProof="1">
                <a:solidFill>
                  <a:srgbClr val="0F1423"/>
                </a:solidFill>
                <a:latin typeface="黑体" panose="02010609060101010101" pitchFamily="49" charset="-122"/>
                <a:ea typeface="黑体" panose="02010609060101010101" pitchFamily="49" charset="-122"/>
                <a:cs typeface="+mn-ea"/>
                <a:sym typeface="宋体" panose="02010600030101010101" pitchFamily="2" charset="-122"/>
              </a:rPr>
              <a:t>【方法论】</a:t>
            </a:r>
            <a:r>
              <a:rPr lang="zh-CN" sz="2800" b="1" noProof="1">
                <a:solidFill>
                  <a:srgbClr val="C00000"/>
                </a:solidFill>
                <a:latin typeface="黑体" panose="02010609060101010101" pitchFamily="49" charset="-122"/>
                <a:ea typeface="黑体" panose="02010609060101010101" pitchFamily="49" charset="-122"/>
                <a:cs typeface="+mn-ea"/>
                <a:sym typeface="宋体" panose="02010600030101010101" pitchFamily="2" charset="-122"/>
              </a:rPr>
              <a:t>自觉站在最广大人民的立场上，把人民群众的利益最为最高的价值标准</a:t>
            </a:r>
            <a:r>
              <a:rPr lang="zh-CN" sz="2800" b="1" noProof="1">
                <a:solidFill>
                  <a:srgbClr val="0F1423"/>
                </a:solidFill>
                <a:latin typeface="黑体" panose="02010609060101010101" pitchFamily="49" charset="-122"/>
                <a:ea typeface="黑体" panose="02010609060101010101" pitchFamily="49" charset="-122"/>
                <a:cs typeface="+mn-ea"/>
                <a:sym typeface="宋体" panose="02010600030101010101" pitchFamily="2" charset="-122"/>
              </a:rPr>
              <a:t>，牢固树立为人民服务的思想，把献身人民的事业，维护人民的利益作为自己最高的价值追求</a:t>
            </a:r>
            <a:endParaRPr lang="zh-CN" sz="2800" b="1" noProof="1" smtClean="0">
              <a:solidFill>
                <a:srgbClr val="C00000"/>
              </a:solidFill>
              <a:latin typeface="黑体" panose="02010609060101010101" pitchFamily="49" charset="-122"/>
              <a:ea typeface="黑体" panose="02010609060101010101" pitchFamily="49" charset="-122"/>
              <a:cs typeface="+mn-ea"/>
              <a:sym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500" fill="hold"/>
                                        <p:tgtEl>
                                          <p:spTgt spid="8"/>
                                        </p:tgtEl>
                                        <p:attrNameLst>
                                          <p:attrName>ppt_x</p:attrName>
                                        </p:attrNameLst>
                                      </p:cBhvr>
                                      <p:tavLst>
                                        <p:tav tm="0">
                                          <p:val>
                                            <p:strVal val="#ppt_x"/>
                                          </p:val>
                                        </p:tav>
                                        <p:tav tm="100000">
                                          <p:val>
                                            <p:strVal val="#ppt_x"/>
                                          </p:val>
                                        </p:tav>
                                      </p:tavLst>
                                    </p:anim>
                                    <p:anim calcmode="lin" valueType="num">
                                      <p:cBhvr>
                                        <p:cTn id="1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ldLvl="0"/>
      <p:bldP spid="8" grpId="0" bldLvl="0" animBg="1"/>
      <p:bldP spid="4" grpId="0" bldLvl="0"/>
      <p:bldP spid="5" grpId="0" bldLvl="0" animBg="1"/>
      <p:bldP spid="2" grpId="0" bldLvl="0"/>
      <p:bldP spid="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0" name="Text Box 64"/>
          <p:cNvSpPr txBox="1">
            <a:spLocks noChangeArrowheads="1"/>
          </p:cNvSpPr>
          <p:nvPr/>
        </p:nvSpPr>
        <p:spPr bwMode="auto">
          <a:xfrm>
            <a:off x="141605" y="420370"/>
            <a:ext cx="11981815" cy="768350"/>
          </a:xfrm>
          <a:prstGeom prst="rect">
            <a:avLst/>
          </a:prstGeom>
          <a:noFill/>
          <a:ln w="9525">
            <a:noFill/>
            <a:miter lim="800000"/>
          </a:ln>
        </p:spPr>
        <p:txBody>
          <a:bodyPr wrap="square">
            <a:spAutoFit/>
          </a:bodyPr>
          <a:lstStyle/>
          <a:p>
            <a:r>
              <a:rPr lang="zh-CN" altLang="en-US" sz="4400" b="1" dirty="0">
                <a:solidFill>
                  <a:prstClr val="black"/>
                </a:solidFill>
                <a:latin typeface="宋体" panose="02010600030101010101" pitchFamily="2" charset="-122"/>
                <a:ea typeface="宋体" panose="02010600030101010101" pitchFamily="2" charset="-122"/>
              </a:rPr>
              <a:t> </a:t>
            </a:r>
            <a:r>
              <a:rPr lang="zh-CN" altLang="en-US" sz="4400" b="1" dirty="0" smtClean="0">
                <a:solidFill>
                  <a:prstClr val="black"/>
                </a:solidFill>
                <a:latin typeface="宋体" panose="02010600030101010101" pitchFamily="2" charset="-122"/>
                <a:ea typeface="宋体" panose="02010600030101010101" pitchFamily="2" charset="-122"/>
              </a:rPr>
              <a:t> 正确</a:t>
            </a:r>
            <a:r>
              <a:rPr lang="zh-CN" altLang="en-US" sz="4400" b="1" dirty="0">
                <a:solidFill>
                  <a:prstClr val="black"/>
                </a:solidFill>
                <a:latin typeface="宋体" panose="02010600030101010101" pitchFamily="2" charset="-122"/>
                <a:ea typeface="宋体" panose="02010600030101010101" pitchFamily="2" charset="-122"/>
              </a:rPr>
              <a:t>处理个人利益与社会、集体利益关系</a:t>
            </a:r>
            <a:endParaRPr lang="en-US" altLang="zh-CN" sz="4400" b="1" dirty="0">
              <a:solidFill>
                <a:prstClr val="black"/>
              </a:solidFill>
              <a:latin typeface="宋体" panose="02010600030101010101" pitchFamily="2" charset="-122"/>
              <a:ea typeface="宋体" panose="02010600030101010101" pitchFamily="2" charset="-122"/>
            </a:endParaRPr>
          </a:p>
        </p:txBody>
      </p:sp>
      <p:sp>
        <p:nvSpPr>
          <p:cNvPr id="3" name="文本框 2"/>
          <p:cNvSpPr txBox="1"/>
          <p:nvPr/>
        </p:nvSpPr>
        <p:spPr>
          <a:xfrm>
            <a:off x="141605" y="1359535"/>
            <a:ext cx="11442065" cy="5262979"/>
          </a:xfrm>
          <a:prstGeom prst="rect">
            <a:avLst/>
          </a:prstGeom>
          <a:solidFill>
            <a:schemeClr val="bg1"/>
          </a:solidFill>
          <a:ln>
            <a:noFill/>
          </a:ln>
        </p:spPr>
        <p:txBody>
          <a:bodyPr wrap="square">
            <a:spAutoFit/>
          </a:bodyPr>
          <a:lstStyle/>
          <a:p>
            <a:pPr indent="342900">
              <a:lnSpc>
                <a:spcPct val="150000"/>
              </a:lnSpc>
            </a:pPr>
            <a:r>
              <a:rPr lang="en-US" altLang="zh-CN" sz="2800" b="1" dirty="0">
                <a:solidFill>
                  <a:prstClr val="black"/>
                </a:solidFill>
                <a:latin typeface="宋体" panose="02010600030101010101" pitchFamily="2" charset="-122"/>
                <a:ea typeface="宋体" panose="02010600030101010101" pitchFamily="2" charset="-122"/>
                <a:cs typeface="宋体" panose="02010600030101010101" pitchFamily="2" charset="-122"/>
              </a:rPr>
              <a:t>1.</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rPr>
              <a:t>人民群众的整体利益总是有各方面的具体利益构成的。最重要的是必须首先考虑并满足</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最大多数人的利益</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rPr>
              <a:t>要求。</a:t>
            </a:r>
            <a:endParaRPr lang="en-US" altLang="zh-CN" sz="2800" b="1" dirty="0">
              <a:solidFill>
                <a:prstClr val="black"/>
              </a:solidFill>
              <a:latin typeface="宋体" pitchFamily="2" charset="-122"/>
              <a:ea typeface="宋体" pitchFamily="2" charset="-122"/>
              <a:cs typeface="宋体" panose="02010600030101010101" pitchFamily="2" charset="-122"/>
            </a:endParaRPr>
          </a:p>
          <a:p>
            <a:pPr indent="342900">
              <a:lnSpc>
                <a:spcPct val="150000"/>
              </a:lnSpc>
            </a:pPr>
            <a:r>
              <a:rPr lang="en-US" altLang="zh-CN" sz="2800" b="1" dirty="0">
                <a:solidFill>
                  <a:prstClr val="black"/>
                </a:solidFill>
                <a:latin typeface="宋体" pitchFamily="2" charset="-122"/>
                <a:ea typeface="宋体" pitchFamily="2" charset="-122"/>
                <a:cs typeface="宋体" panose="02010600030101010101" pitchFamily="2" charset="-122"/>
              </a:rPr>
              <a:t>2.</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rPr>
              <a:t>把个人、集体和社会利益三者的</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统一</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rPr>
              <a:t>作为自己的选择标准。</a:t>
            </a:r>
            <a:r>
              <a:rPr lang="en-US" altLang="en-US" sz="2800" b="1" dirty="0">
                <a:solidFill>
                  <a:prstClr val="black"/>
                </a:solidFill>
                <a:effectLst>
                  <a:outerShdw blurRad="38100" dist="38100" dir="2700000">
                    <a:srgbClr val="FFFFFF"/>
                  </a:outerShdw>
                </a:effectLst>
                <a:latin typeface="宋体" panose="02010600030101010101" pitchFamily="2" charset="-122"/>
                <a:ea typeface="宋体" panose="02010600030101010101" pitchFamily="2" charset="-122"/>
                <a:cs typeface="宋体" panose="02010600030101010101" pitchFamily="2" charset="-122"/>
              </a:rPr>
              <a:t>（</a:t>
            </a:r>
            <a:r>
              <a:rPr lang="en-US" altLang="en-US" sz="2800" b="1" dirty="0" err="1">
                <a:solidFill>
                  <a:prstClr val="black"/>
                </a:solidFill>
                <a:effectLst>
                  <a:outerShdw blurRad="38100" dist="38100" dir="2700000">
                    <a:srgbClr val="FFFFFF"/>
                  </a:outerShdw>
                </a:effectLst>
                <a:latin typeface="宋体" panose="02010600030101010101" pitchFamily="2" charset="-122"/>
                <a:ea typeface="宋体" panose="02010600030101010101" pitchFamily="2" charset="-122"/>
                <a:cs typeface="宋体" panose="02010600030101010101" pitchFamily="2" charset="-122"/>
              </a:rPr>
              <a:t>统一</a:t>
            </a:r>
            <a:r>
              <a:rPr lang="en-US" altLang="en-US" sz="2800" b="1" dirty="0">
                <a:solidFill>
                  <a:prstClr val="black"/>
                </a:solidFill>
                <a:effectLst>
                  <a:outerShdw blurRad="38100" dist="38100" dir="2700000">
                    <a:srgbClr val="FFFFFF"/>
                  </a:outerShdw>
                </a:effectLst>
                <a:latin typeface="宋体" panose="02010600030101010101" pitchFamily="2" charset="-122"/>
                <a:ea typeface="宋体" panose="02010600030101010101" pitchFamily="2" charset="-122"/>
                <a:cs typeface="宋体" panose="02010600030101010101" pitchFamily="2" charset="-122"/>
              </a:rPr>
              <a:t>）</a:t>
            </a:r>
            <a:endPar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indent="342900">
              <a:lnSpc>
                <a:spcPct val="150000"/>
              </a:lnSpc>
            </a:pPr>
            <a:r>
              <a:rPr lang="en-US" altLang="zh-CN" sz="2800" b="1" dirty="0">
                <a:solidFill>
                  <a:prstClr val="black"/>
                </a:solidFill>
                <a:latin typeface="宋体" panose="02010600030101010101" pitchFamily="2" charset="-122"/>
                <a:ea typeface="宋体" panose="02010600030101010101" pitchFamily="2" charset="-122"/>
                <a:cs typeface="宋体" panose="02010600030101010101" pitchFamily="2" charset="-122"/>
              </a:rPr>
              <a:t>3.</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rPr>
              <a:t>当个人利益与</a:t>
            </a:r>
            <a:r>
              <a:rPr lang="zh-CN" altLang="en-US" sz="2800" b="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人民群众的利益</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rPr>
              <a:t>发生冲突的的时候，要自觉站在人民群众的立场上进行选择；</a:t>
            </a:r>
            <a:r>
              <a:rPr lang="en-US" altLang="en-US" sz="2800" b="1" dirty="0">
                <a:solidFill>
                  <a:prstClr val="black"/>
                </a:solidFill>
                <a:effectLst>
                  <a:outerShdw blurRad="38100" dist="38100" dir="2700000">
                    <a:srgbClr val="FFFFFF"/>
                  </a:outerShdw>
                </a:effectLst>
                <a:latin typeface="宋体" panose="02010600030101010101" pitchFamily="2" charset="-122"/>
                <a:ea typeface="宋体" panose="02010600030101010101" pitchFamily="2" charset="-122"/>
                <a:cs typeface="宋体" panose="02010600030101010101" pitchFamily="2" charset="-122"/>
              </a:rPr>
              <a:t>（</a:t>
            </a:r>
            <a:r>
              <a:rPr lang="en-US" altLang="en-US" sz="2800" b="1" dirty="0" err="1">
                <a:solidFill>
                  <a:prstClr val="black"/>
                </a:solidFill>
                <a:effectLst>
                  <a:outerShdw blurRad="38100" dist="38100" dir="2700000">
                    <a:srgbClr val="FFFFFF"/>
                  </a:outerShdw>
                </a:effectLst>
                <a:latin typeface="宋体" panose="02010600030101010101" pitchFamily="2" charset="-122"/>
                <a:ea typeface="宋体" panose="02010600030101010101" pitchFamily="2" charset="-122"/>
                <a:cs typeface="宋体" panose="02010600030101010101" pitchFamily="2" charset="-122"/>
              </a:rPr>
              <a:t>立场</a:t>
            </a:r>
            <a:r>
              <a:rPr lang="en-US" altLang="en-US" sz="2800" b="1" dirty="0">
                <a:solidFill>
                  <a:prstClr val="black"/>
                </a:solidFill>
                <a:effectLst>
                  <a:outerShdw blurRad="38100" dist="38100" dir="2700000">
                    <a:srgbClr val="FFFFFF"/>
                  </a:outerShdw>
                </a:effectLst>
                <a:latin typeface="宋体" panose="02010600030101010101" pitchFamily="2" charset="-122"/>
                <a:ea typeface="宋体" panose="02010600030101010101" pitchFamily="2" charset="-122"/>
                <a:cs typeface="宋体" panose="02010600030101010101" pitchFamily="2" charset="-122"/>
              </a:rPr>
              <a:t>）</a:t>
            </a:r>
            <a:endPar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indent="342900">
              <a:lnSpc>
                <a:spcPct val="150000"/>
              </a:lnSpc>
            </a:pPr>
            <a:r>
              <a:rPr lang="en-US" altLang="zh-CN" sz="2800" b="1" dirty="0">
                <a:solidFill>
                  <a:prstClr val="black"/>
                </a:solidFill>
                <a:latin typeface="宋体" panose="02010600030101010101" pitchFamily="2" charset="-122"/>
                <a:ea typeface="宋体" panose="02010600030101010101" pitchFamily="2" charset="-122"/>
                <a:cs typeface="宋体" panose="02010600030101010101" pitchFamily="2" charset="-122"/>
              </a:rPr>
              <a:t>4.</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rPr>
              <a:t>当个人利益与</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他人利益</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rPr>
              <a:t>发生冲突的时候，要善于从不同的角度思考利益，理解和尊重他人的正当选择。</a:t>
            </a:r>
            <a:r>
              <a:rPr lang="en-US" altLang="en-US" sz="2800" b="1" dirty="0">
                <a:solidFill>
                  <a:prstClr val="black"/>
                </a:solidFill>
                <a:effectLst>
                  <a:outerShdw blurRad="38100" dist="38100" dir="2700000">
                    <a:srgbClr val="FFFFFF"/>
                  </a:outerShdw>
                </a:effectLst>
                <a:latin typeface="宋体" panose="02010600030101010101" pitchFamily="2" charset="-122"/>
                <a:ea typeface="宋体" panose="02010600030101010101" pitchFamily="2" charset="-122"/>
                <a:cs typeface="宋体" panose="02010600030101010101" pitchFamily="2" charset="-122"/>
              </a:rPr>
              <a:t>（</a:t>
            </a:r>
            <a:r>
              <a:rPr lang="en-US" altLang="en-US" sz="2800" b="1" dirty="0" err="1">
                <a:solidFill>
                  <a:prstClr val="black"/>
                </a:solidFill>
                <a:effectLst>
                  <a:outerShdw blurRad="38100" dist="38100" dir="2700000">
                    <a:srgbClr val="FFFFFF"/>
                  </a:outerShdw>
                </a:effectLst>
                <a:latin typeface="宋体" panose="02010600030101010101" pitchFamily="2" charset="-122"/>
                <a:ea typeface="宋体" panose="02010600030101010101" pitchFamily="2" charset="-122"/>
                <a:cs typeface="宋体" panose="02010600030101010101" pitchFamily="2" charset="-122"/>
              </a:rPr>
              <a:t>角度</a:t>
            </a:r>
            <a:r>
              <a:rPr lang="en-US" altLang="en-US" sz="2800" b="1" dirty="0">
                <a:solidFill>
                  <a:prstClr val="black"/>
                </a:solidFill>
                <a:effectLst>
                  <a:outerShdw blurRad="38100" dist="38100" dir="2700000">
                    <a:srgbClr val="FFFFFF"/>
                  </a:outerShdw>
                </a:effectLst>
                <a:latin typeface="宋体" panose="02010600030101010101" pitchFamily="2" charset="-122"/>
                <a:ea typeface="宋体" panose="02010600030101010101" pitchFamily="2" charset="-122"/>
                <a:cs typeface="宋体" panose="02010600030101010101" pitchFamily="2" charset="-122"/>
              </a:rPr>
              <a:t>）（</a:t>
            </a:r>
            <a:r>
              <a:rPr lang="en-US" altLang="en-US" sz="2800" b="1" dirty="0" err="1">
                <a:solidFill>
                  <a:prstClr val="black"/>
                </a:solidFill>
                <a:effectLst>
                  <a:outerShdw blurRad="38100" dist="38100" dir="2700000">
                    <a:srgbClr val="FFFFFF"/>
                  </a:outerShdw>
                </a:effectLst>
                <a:latin typeface="宋体" panose="02010600030101010101" pitchFamily="2" charset="-122"/>
                <a:ea typeface="宋体" panose="02010600030101010101" pitchFamily="2" charset="-122"/>
                <a:cs typeface="宋体" panose="02010600030101010101" pitchFamily="2" charset="-122"/>
              </a:rPr>
              <a:t>集体主义价值观</a:t>
            </a:r>
            <a:r>
              <a:rPr lang="en-US" altLang="en-US" sz="2800" b="1" dirty="0">
                <a:solidFill>
                  <a:prstClr val="black"/>
                </a:solidFill>
                <a:effectLst>
                  <a:outerShdw blurRad="38100" dist="38100" dir="2700000">
                    <a:srgbClr val="FFFFFF"/>
                  </a:outerShdw>
                </a:effectLst>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4835481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a:xfrm>
            <a:off x="1196975" y="348615"/>
            <a:ext cx="9598660" cy="909955"/>
          </a:xfrm>
        </p:spPr>
        <p:txBody>
          <a:bodyPr vert="horz" wrap="square" lIns="91440" tIns="45720" rIns="91440" bIns="45720" rtlCol="0" anchor="ctr">
            <a:noAutofit/>
          </a:bodyPr>
          <a:lstStyle/>
          <a:p>
            <a:pPr algn="ctr"/>
            <a:r>
              <a:rPr lang="zh-CN" b="1" dirty="0">
                <a:sym typeface="+mn-lt"/>
              </a:rPr>
              <a:t>课堂总结</a:t>
            </a:r>
          </a:p>
        </p:txBody>
      </p:sp>
      <p:sp>
        <p:nvSpPr>
          <p:cNvPr id="8" name="文本框 7"/>
          <p:cNvSpPr txBox="1"/>
          <p:nvPr/>
        </p:nvSpPr>
        <p:spPr>
          <a:xfrm>
            <a:off x="836295" y="1911350"/>
            <a:ext cx="1468120" cy="460375"/>
          </a:xfrm>
          <a:prstGeom prst="rect">
            <a:avLst/>
          </a:prstGeom>
          <a:solidFill>
            <a:schemeClr val="bg1"/>
          </a:solidFill>
          <a:ln w="12700" cap="flat" cmpd="sng">
            <a:solidFill>
              <a:schemeClr val="accent1"/>
            </a:solidFill>
            <a:prstDash val="solid"/>
            <a:round/>
            <a:headEnd type="none" w="med" len="med"/>
            <a:tailEnd type="none" w="med" len="med"/>
          </a:ln>
        </p:spPr>
        <p:txBody>
          <a:bodyPr wrap="square" anchor="t">
            <a:spAutoFit/>
          </a:bodyPr>
          <a:lstStyle/>
          <a:p>
            <a:r>
              <a:rPr lang="zh-CN" altLang="en-US" sz="2400" dirty="0">
                <a:latin typeface="Times New Roman" panose="02020503050405090304" pitchFamily="18" charset="0"/>
                <a:ea typeface="微软雅黑" panose="020B0503020204020204" pitchFamily="34" charset="-122"/>
                <a:sym typeface="宋体" panose="02010600030101010101" pitchFamily="2" charset="-122"/>
              </a:rPr>
              <a:t>价值判断</a:t>
            </a:r>
            <a:endParaRPr lang="zh-CN" altLang="en-US" sz="2400" dirty="0">
              <a:solidFill>
                <a:srgbClr val="FF3300"/>
              </a:solidFill>
              <a:latin typeface="Times New Roman" panose="02020503050405090304" pitchFamily="18" charset="0"/>
              <a:ea typeface="微软雅黑" panose="020B0503020204020204" pitchFamily="34" charset="-122"/>
              <a:sym typeface="宋体" panose="02010600030101010101" pitchFamily="2" charset="-122"/>
            </a:endParaRPr>
          </a:p>
        </p:txBody>
      </p:sp>
      <p:cxnSp>
        <p:nvCxnSpPr>
          <p:cNvPr id="12" name="直接箭头连接符 11"/>
          <p:cNvCxnSpPr/>
          <p:nvPr/>
        </p:nvCxnSpPr>
        <p:spPr>
          <a:xfrm>
            <a:off x="1819910" y="2519680"/>
            <a:ext cx="2540" cy="1416685"/>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31" name="直接箭头连接符 30"/>
          <p:cNvCxnSpPr/>
          <p:nvPr/>
        </p:nvCxnSpPr>
        <p:spPr>
          <a:xfrm flipH="1" flipV="1">
            <a:off x="1304290" y="2519680"/>
            <a:ext cx="4445" cy="1407795"/>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2" name="文本框 1"/>
          <p:cNvSpPr txBox="1"/>
          <p:nvPr/>
        </p:nvSpPr>
        <p:spPr>
          <a:xfrm>
            <a:off x="836295" y="4109720"/>
            <a:ext cx="1468120" cy="460375"/>
          </a:xfrm>
          <a:prstGeom prst="rect">
            <a:avLst/>
          </a:prstGeom>
          <a:solidFill>
            <a:schemeClr val="bg1"/>
          </a:solidFill>
          <a:ln w="12700" cap="flat" cmpd="sng">
            <a:solidFill>
              <a:schemeClr val="accent1"/>
            </a:solidFill>
            <a:prstDash val="solid"/>
            <a:round/>
            <a:headEnd type="none" w="med" len="med"/>
            <a:tailEnd type="none" w="med" len="med"/>
          </a:ln>
        </p:spPr>
        <p:txBody>
          <a:bodyPr wrap="square" anchor="t">
            <a:spAutoFit/>
          </a:bodyPr>
          <a:lstStyle/>
          <a:p>
            <a:r>
              <a:rPr lang="zh-CN" altLang="en-US" sz="2400" dirty="0">
                <a:latin typeface="Times New Roman" panose="02020503050405090304" pitchFamily="18" charset="0"/>
                <a:ea typeface="微软雅黑" panose="020B0503020204020204" pitchFamily="34" charset="-122"/>
                <a:sym typeface="宋体" panose="02010600030101010101" pitchFamily="2" charset="-122"/>
              </a:rPr>
              <a:t>价值选择</a:t>
            </a:r>
            <a:endParaRPr lang="zh-CN" altLang="en-US" sz="2400" dirty="0">
              <a:solidFill>
                <a:srgbClr val="FF3300"/>
              </a:solidFill>
              <a:latin typeface="Times New Roman" panose="02020503050405090304" pitchFamily="18" charset="0"/>
              <a:ea typeface="微软雅黑" panose="020B0503020204020204" pitchFamily="34" charset="-122"/>
              <a:sym typeface="宋体" panose="02010600030101010101" pitchFamily="2" charset="-122"/>
            </a:endParaRPr>
          </a:p>
        </p:txBody>
      </p:sp>
      <p:sp>
        <p:nvSpPr>
          <p:cNvPr id="7" name="文本框 6"/>
          <p:cNvSpPr txBox="1"/>
          <p:nvPr/>
        </p:nvSpPr>
        <p:spPr>
          <a:xfrm>
            <a:off x="1917700" y="2703830"/>
            <a:ext cx="535305" cy="829945"/>
          </a:xfrm>
          <a:prstGeom prst="rect">
            <a:avLst/>
          </a:prstGeom>
          <a:noFill/>
        </p:spPr>
        <p:txBody>
          <a:bodyPr wrap="square" rtlCol="0">
            <a:spAutoFit/>
          </a:bodyPr>
          <a:lstStyle/>
          <a:p>
            <a:r>
              <a:rPr lang="zh-CN" altLang="en-US" sz="2400">
                <a:solidFill>
                  <a:srgbClr val="C00000"/>
                </a:solidFill>
              </a:rPr>
              <a:t>基础</a:t>
            </a:r>
          </a:p>
        </p:txBody>
      </p:sp>
      <p:sp>
        <p:nvSpPr>
          <p:cNvPr id="3" name="文本框 2"/>
          <p:cNvSpPr txBox="1"/>
          <p:nvPr/>
        </p:nvSpPr>
        <p:spPr>
          <a:xfrm>
            <a:off x="574040" y="2808605"/>
            <a:ext cx="535305" cy="829945"/>
          </a:xfrm>
          <a:prstGeom prst="rect">
            <a:avLst/>
          </a:prstGeom>
          <a:noFill/>
        </p:spPr>
        <p:txBody>
          <a:bodyPr wrap="square" rtlCol="0">
            <a:spAutoFit/>
          </a:bodyPr>
          <a:lstStyle/>
          <a:p>
            <a:r>
              <a:rPr lang="zh-CN" altLang="en-US" sz="2400">
                <a:solidFill>
                  <a:srgbClr val="C00000"/>
                </a:solidFill>
              </a:rPr>
              <a:t>体现</a:t>
            </a:r>
          </a:p>
        </p:txBody>
      </p:sp>
      <p:sp>
        <p:nvSpPr>
          <p:cNvPr id="5" name="左中括号 4"/>
          <p:cNvSpPr/>
          <p:nvPr/>
        </p:nvSpPr>
        <p:spPr>
          <a:xfrm rot="10800000">
            <a:off x="2621915" y="2007870"/>
            <a:ext cx="347980" cy="2440940"/>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cxnSp>
        <p:nvCxnSpPr>
          <p:cNvPr id="10" name="直接箭头连接符 9"/>
          <p:cNvCxnSpPr/>
          <p:nvPr/>
        </p:nvCxnSpPr>
        <p:spPr>
          <a:xfrm flipV="1">
            <a:off x="2969895" y="3227705"/>
            <a:ext cx="991235" cy="635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6" name="文本框 5"/>
          <p:cNvSpPr txBox="1"/>
          <p:nvPr/>
        </p:nvSpPr>
        <p:spPr>
          <a:xfrm>
            <a:off x="3197860" y="2816225"/>
            <a:ext cx="535305" cy="829945"/>
          </a:xfrm>
          <a:prstGeom prst="rect">
            <a:avLst/>
          </a:prstGeom>
          <a:noFill/>
        </p:spPr>
        <p:txBody>
          <a:bodyPr wrap="square" rtlCol="0">
            <a:spAutoFit/>
          </a:bodyPr>
          <a:lstStyle/>
          <a:p>
            <a:r>
              <a:rPr lang="zh-CN" altLang="en-US" sz="2400">
                <a:solidFill>
                  <a:srgbClr val="C00000"/>
                </a:solidFill>
              </a:rPr>
              <a:t>特征</a:t>
            </a:r>
          </a:p>
        </p:txBody>
      </p:sp>
      <p:sp>
        <p:nvSpPr>
          <p:cNvPr id="9" name="左中括号 8"/>
          <p:cNvSpPr/>
          <p:nvPr/>
        </p:nvSpPr>
        <p:spPr>
          <a:xfrm>
            <a:off x="4051935" y="2464435"/>
            <a:ext cx="100330" cy="1518920"/>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1" name="文本框 10"/>
          <p:cNvSpPr txBox="1"/>
          <p:nvPr/>
        </p:nvSpPr>
        <p:spPr>
          <a:xfrm>
            <a:off x="4319270" y="2131060"/>
            <a:ext cx="1861820" cy="460375"/>
          </a:xfrm>
          <a:prstGeom prst="rect">
            <a:avLst/>
          </a:prstGeom>
          <a:solidFill>
            <a:schemeClr val="bg1"/>
          </a:solidFill>
          <a:ln w="12700" cap="flat" cmpd="sng">
            <a:solidFill>
              <a:schemeClr val="accent1"/>
            </a:solidFill>
            <a:prstDash val="solid"/>
            <a:round/>
            <a:headEnd type="none" w="med" len="med"/>
            <a:tailEnd type="none" w="med" len="med"/>
          </a:ln>
        </p:spPr>
        <p:txBody>
          <a:bodyPr wrap="square" anchor="t">
            <a:spAutoFit/>
          </a:bodyPr>
          <a:lstStyle/>
          <a:p>
            <a:r>
              <a:rPr lang="zh-CN" altLang="en-US" sz="2400" dirty="0">
                <a:latin typeface="Times New Roman" panose="02020503050405090304" pitchFamily="18" charset="0"/>
                <a:ea typeface="微软雅黑" panose="020B0503020204020204" pitchFamily="34" charset="-122"/>
                <a:sym typeface="宋体" panose="02010600030101010101" pitchFamily="2" charset="-122"/>
              </a:rPr>
              <a:t>社会历史性</a:t>
            </a:r>
          </a:p>
        </p:txBody>
      </p:sp>
      <p:sp>
        <p:nvSpPr>
          <p:cNvPr id="13" name="文本框 12"/>
          <p:cNvSpPr txBox="1"/>
          <p:nvPr/>
        </p:nvSpPr>
        <p:spPr>
          <a:xfrm>
            <a:off x="4349750" y="3791585"/>
            <a:ext cx="1861820" cy="460375"/>
          </a:xfrm>
          <a:prstGeom prst="rect">
            <a:avLst/>
          </a:prstGeom>
          <a:solidFill>
            <a:schemeClr val="bg1"/>
          </a:solidFill>
          <a:ln w="12700" cap="flat" cmpd="sng">
            <a:solidFill>
              <a:schemeClr val="accent1"/>
            </a:solidFill>
            <a:prstDash val="solid"/>
            <a:round/>
            <a:headEnd type="none" w="med" len="med"/>
            <a:tailEnd type="none" w="med" len="med"/>
          </a:ln>
        </p:spPr>
        <p:txBody>
          <a:bodyPr wrap="square" anchor="t">
            <a:spAutoFit/>
          </a:bodyPr>
          <a:lstStyle/>
          <a:p>
            <a:r>
              <a:rPr lang="zh-CN" altLang="en-US" sz="2400" dirty="0">
                <a:latin typeface="Times New Roman" panose="02020503050405090304" pitchFamily="18" charset="0"/>
                <a:ea typeface="微软雅黑" panose="020B0503020204020204" pitchFamily="34" charset="-122"/>
                <a:sym typeface="宋体" panose="02010600030101010101" pitchFamily="2" charset="-122"/>
              </a:rPr>
              <a:t>主体差异性</a:t>
            </a:r>
          </a:p>
        </p:txBody>
      </p:sp>
      <p:cxnSp>
        <p:nvCxnSpPr>
          <p:cNvPr id="14" name="直接箭头连接符 13"/>
          <p:cNvCxnSpPr/>
          <p:nvPr/>
        </p:nvCxnSpPr>
        <p:spPr>
          <a:xfrm flipV="1">
            <a:off x="6211570" y="2357755"/>
            <a:ext cx="991235" cy="635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16" name="文本框 15"/>
          <p:cNvSpPr txBox="1"/>
          <p:nvPr/>
        </p:nvSpPr>
        <p:spPr>
          <a:xfrm>
            <a:off x="7367270" y="1849120"/>
            <a:ext cx="2192655" cy="1198880"/>
          </a:xfrm>
          <a:prstGeom prst="rect">
            <a:avLst/>
          </a:prstGeom>
          <a:solidFill>
            <a:schemeClr val="bg1"/>
          </a:solidFill>
          <a:ln w="12700" cap="flat" cmpd="sng">
            <a:solidFill>
              <a:schemeClr val="accent1"/>
            </a:solidFill>
            <a:prstDash val="solid"/>
            <a:round/>
            <a:headEnd type="none" w="med" len="med"/>
            <a:tailEnd type="none" w="med" len="med"/>
          </a:ln>
        </p:spPr>
        <p:txBody>
          <a:bodyPr wrap="square" anchor="t">
            <a:spAutoFit/>
          </a:bodyPr>
          <a:lstStyle/>
          <a:p>
            <a:r>
              <a:rPr lang="zh-CN" altLang="en-US" sz="2400" dirty="0">
                <a:latin typeface="Times New Roman" panose="02020503050405090304" pitchFamily="18" charset="0"/>
                <a:ea typeface="微软雅黑" panose="020B0503020204020204" pitchFamily="34" charset="-122"/>
                <a:sym typeface="宋体" panose="02010600030101010101" pitchFamily="2" charset="-122"/>
              </a:rPr>
              <a:t>自觉遵守社会发展的客观规律</a:t>
            </a:r>
            <a:r>
              <a:rPr lang="zh-CN" altLang="en-US" sz="2400" dirty="0">
                <a:solidFill>
                  <a:srgbClr val="C00000"/>
                </a:solidFill>
                <a:latin typeface="Times New Roman" panose="02020503050405090304" pitchFamily="18" charset="0"/>
                <a:ea typeface="微软雅黑" panose="020B0503020204020204" pitchFamily="34" charset="-122"/>
                <a:sym typeface="宋体" panose="02010600030101010101" pitchFamily="2" charset="-122"/>
              </a:rPr>
              <a:t>（客观）</a:t>
            </a:r>
          </a:p>
        </p:txBody>
      </p:sp>
      <p:cxnSp>
        <p:nvCxnSpPr>
          <p:cNvPr id="17" name="直接箭头连接符 16"/>
          <p:cNvCxnSpPr/>
          <p:nvPr/>
        </p:nvCxnSpPr>
        <p:spPr>
          <a:xfrm flipV="1">
            <a:off x="6211570" y="4018915"/>
            <a:ext cx="991235" cy="635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18" name="文本框 17"/>
          <p:cNvSpPr txBox="1"/>
          <p:nvPr/>
        </p:nvSpPr>
        <p:spPr>
          <a:xfrm>
            <a:off x="7367270" y="3371215"/>
            <a:ext cx="2192655" cy="1198880"/>
          </a:xfrm>
          <a:prstGeom prst="rect">
            <a:avLst/>
          </a:prstGeom>
          <a:solidFill>
            <a:schemeClr val="bg1"/>
          </a:solidFill>
          <a:ln w="12700" cap="flat" cmpd="sng">
            <a:solidFill>
              <a:schemeClr val="accent1"/>
            </a:solidFill>
            <a:prstDash val="solid"/>
            <a:round/>
            <a:headEnd type="none" w="med" len="med"/>
            <a:tailEnd type="none" w="med" len="med"/>
          </a:ln>
        </p:spPr>
        <p:txBody>
          <a:bodyPr wrap="square" anchor="t">
            <a:spAutoFit/>
          </a:bodyPr>
          <a:lstStyle/>
          <a:p>
            <a:r>
              <a:rPr lang="zh-CN" altLang="en-US" sz="2400" dirty="0">
                <a:latin typeface="Times New Roman" panose="02020503050405090304" pitchFamily="18" charset="0"/>
                <a:ea typeface="微软雅黑" panose="020B0503020204020204" pitchFamily="34" charset="-122"/>
                <a:sym typeface="宋体" panose="02010600030101010101" pitchFamily="2" charset="-122"/>
              </a:rPr>
              <a:t>自觉站在最广大人民的立场上</a:t>
            </a:r>
            <a:r>
              <a:rPr lang="zh-CN" altLang="en-US" sz="2400" dirty="0">
                <a:solidFill>
                  <a:srgbClr val="C00000"/>
                </a:solidFill>
                <a:latin typeface="Times New Roman" panose="02020503050405090304" pitchFamily="18" charset="0"/>
                <a:ea typeface="微软雅黑" panose="020B0503020204020204" pitchFamily="34" charset="-122"/>
                <a:sym typeface="宋体" panose="02010600030101010101" pitchFamily="2" charset="-122"/>
              </a:rPr>
              <a:t>（主观）</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100000">
                                          <p:val>
                                            <p:strVal val="#ppt_x"/>
                                          </p:val>
                                        </p:tav>
                                      </p:tavLst>
                                    </p:anim>
                                    <p:anim calcmode="lin" valueType="num">
                                      <p:cBhvr>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down)">
                                      <p:cBhvr>
                                        <p:cTn id="18" dur="500"/>
                                        <p:tgtEl>
                                          <p:spTgt spid="31"/>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par>
                          <p:cTn id="27" fill="hold">
                            <p:stCondLst>
                              <p:cond delay="1000"/>
                            </p:stCondLst>
                            <p:childTnLst>
                              <p:par>
                                <p:cTn id="28" presetID="22" presetClass="entr" presetSubtype="4"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par>
                          <p:cTn id="41" fill="hold">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par>
                                <p:cTn id="50" presetID="2" presetClass="entr" presetSubtype="4"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ppt_x</p:attrName>
                                        </p:attrNameLst>
                                      </p:cBhvr>
                                      <p:tavLst>
                                        <p:tav tm="0">
                                          <p:val>
                                            <p:strVal val="#ppt_x"/>
                                          </p:val>
                                        </p:tav>
                                        <p:tav tm="100000">
                                          <p:val>
                                            <p:strVal val="#ppt_x"/>
                                          </p:val>
                                        </p:tav>
                                      </p:tavLst>
                                    </p:anim>
                                    <p:anim calcmode="lin" valueType="num">
                                      <p:cBhvr>
                                        <p:cTn id="53" dur="500" fill="hold"/>
                                        <p:tgtEl>
                                          <p:spTgt spid="11"/>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ppt_x</p:attrName>
                                        </p:attrNameLst>
                                      </p:cBhvr>
                                      <p:tavLst>
                                        <p:tav tm="0">
                                          <p:val>
                                            <p:strVal val="#ppt_x"/>
                                          </p:val>
                                        </p:tav>
                                        <p:tav tm="100000">
                                          <p:val>
                                            <p:strVal val="#ppt_x"/>
                                          </p:val>
                                        </p:tav>
                                      </p:tavLst>
                                    </p:anim>
                                    <p:anim calcmode="lin" valueType="num">
                                      <p:cBhvr>
                                        <p:cTn id="5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par>
                                <p:cTn id="63" presetID="2" presetClass="entr" presetSubtype="4"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ppt_x</p:attrName>
                                        </p:attrNameLst>
                                      </p:cBhvr>
                                      <p:tavLst>
                                        <p:tav tm="0">
                                          <p:val>
                                            <p:strVal val="#ppt_x"/>
                                          </p:val>
                                        </p:tav>
                                        <p:tav tm="100000">
                                          <p:val>
                                            <p:strVal val="#ppt_x"/>
                                          </p:val>
                                        </p:tav>
                                      </p:tavLst>
                                    </p:anim>
                                    <p:anim calcmode="lin" valueType="num">
                                      <p:cBhvr>
                                        <p:cTn id="6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500"/>
                                        <p:tgtEl>
                                          <p:spTgt spid="17"/>
                                        </p:tgtEl>
                                      </p:cBhvr>
                                    </p:animEffect>
                                  </p:childTnLst>
                                </p:cTn>
                              </p:par>
                              <p:par>
                                <p:cTn id="72" presetID="2" presetClass="entr" presetSubtype="4"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ppt_x</p:attrName>
                                        </p:attrNameLst>
                                      </p:cBhvr>
                                      <p:tavLst>
                                        <p:tav tm="0">
                                          <p:val>
                                            <p:strVal val="#ppt_x"/>
                                          </p:val>
                                        </p:tav>
                                        <p:tav tm="100000">
                                          <p:val>
                                            <p:strVal val="#ppt_x"/>
                                          </p:val>
                                        </p:tav>
                                      </p:tavLst>
                                    </p:anim>
                                    <p:anim calcmode="lin" valueType="num">
                                      <p:cBhvr>
                                        <p:cTn id="7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 grpId="0" bldLvl="0" animBg="1"/>
      <p:bldP spid="7" grpId="0"/>
      <p:bldP spid="7" grpId="1"/>
      <p:bldP spid="3" grpId="0"/>
      <p:bldP spid="3" grpId="1"/>
      <p:bldP spid="5" grpId="0" bldLvl="0" animBg="1"/>
      <p:bldP spid="5" grpId="1" animBg="1"/>
      <p:bldP spid="6" grpId="0"/>
      <p:bldP spid="6" grpId="1"/>
      <p:bldP spid="9" grpId="0" bldLvl="0" animBg="1"/>
      <p:bldP spid="9" grpId="1" animBg="1"/>
      <p:bldP spid="11" grpId="0" bldLvl="0" animBg="1"/>
      <p:bldP spid="13" grpId="0" bldLvl="0" animBg="1"/>
      <p:bldP spid="16" grpId="0" bldLvl="0" animBg="1"/>
      <p:bldP spid="1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23569" y="1557489"/>
            <a:ext cx="11191875" cy="3322955"/>
          </a:xfrm>
          <a:prstGeom prst="rect">
            <a:avLst/>
          </a:prstGeom>
        </p:spPr>
        <p:txBody>
          <a:bodyPr wrap="square">
            <a:spAutoFit/>
          </a:bodyPr>
          <a:lstStyle/>
          <a:p>
            <a:pPr>
              <a:lnSpc>
                <a:spcPct val="150000"/>
              </a:lnSpc>
            </a:pPr>
            <a:r>
              <a:rPr lang="zh-CN" altLang="en-US" sz="2800" b="1">
                <a:latin typeface="黑体" panose="02010609060101010101" pitchFamily="49" charset="-122"/>
                <a:ea typeface="黑体" panose="02010609060101010101" pitchFamily="49" charset="-122"/>
                <a:sym typeface="+mn-ea"/>
              </a:rPr>
              <a:t>易错提醒：</a:t>
            </a:r>
          </a:p>
          <a:p>
            <a:pPr>
              <a:lnSpc>
                <a:spcPct val="150000"/>
              </a:lnSpc>
            </a:pPr>
            <a:r>
              <a:rPr lang="zh-CN" altLang="en-US" sz="2800" b="1">
                <a:latin typeface="黑体" panose="02010609060101010101" pitchFamily="49" charset="-122"/>
                <a:ea typeface="黑体" panose="02010609060101010101" pitchFamily="49" charset="-122"/>
                <a:sym typeface="+mn-ea"/>
              </a:rPr>
              <a:t>1.人的各种价值选择是在价值判断的基础上形成的。</a:t>
            </a:r>
          </a:p>
          <a:p>
            <a:pPr>
              <a:lnSpc>
                <a:spcPct val="150000"/>
              </a:lnSpc>
            </a:pPr>
            <a:r>
              <a:rPr lang="zh-CN" altLang="en-US" sz="2800" b="1">
                <a:latin typeface="黑体" panose="02010609060101010101" pitchFamily="49" charset="-122"/>
                <a:ea typeface="黑体" panose="02010609060101010101" pitchFamily="49" charset="-122"/>
                <a:sym typeface="+mn-ea"/>
              </a:rPr>
              <a:t>2.价值判断虽具有主体差异性但也有客观标准。</a:t>
            </a:r>
          </a:p>
          <a:p>
            <a:pPr>
              <a:lnSpc>
                <a:spcPct val="150000"/>
              </a:lnSpc>
            </a:pPr>
            <a:r>
              <a:rPr lang="zh-CN" altLang="en-US" sz="2800" b="1">
                <a:latin typeface="黑体" panose="02010609060101010101" pitchFamily="49" charset="-122"/>
                <a:ea typeface="黑体" panose="02010609060101010101" pitchFamily="49" charset="-122"/>
                <a:sym typeface="+mn-ea"/>
              </a:rPr>
              <a:t>3.历史事实随价值判断的改变而发生变化。</a:t>
            </a:r>
          </a:p>
          <a:p>
            <a:pPr>
              <a:lnSpc>
                <a:spcPct val="150000"/>
              </a:lnSpc>
            </a:pPr>
            <a:r>
              <a:rPr lang="zh-CN" altLang="en-US" sz="2800" b="1">
                <a:latin typeface="黑体" panose="02010609060101010101" pitchFamily="49" charset="-122"/>
                <a:ea typeface="黑体" panose="02010609060101010101" pitchFamily="49" charset="-122"/>
                <a:sym typeface="+mn-ea"/>
              </a:rPr>
              <a:t>4.文艺工作者应把遵循文化创作规律作为最高的价值标准。</a:t>
            </a:r>
          </a:p>
        </p:txBody>
      </p:sp>
      <p:sp>
        <p:nvSpPr>
          <p:cNvPr id="3" name="矩形 2"/>
          <p:cNvSpPr/>
          <p:nvPr/>
        </p:nvSpPr>
        <p:spPr>
          <a:xfrm>
            <a:off x="8829609" y="2221895"/>
            <a:ext cx="800219" cy="83099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4800" b="1" i="0" u="none" strike="noStrike" kern="1200" cap="all" spc="0" normalizeH="0" baseline="0" noProof="0" dirty="0">
                <a:ln w="9000" cmpd="sng">
                  <a:solidFill>
                    <a:srgbClr val="FF0000"/>
                  </a:solidFill>
                  <a:prstDash val="solid"/>
                </a:ln>
                <a:solidFill>
                  <a:srgbClr val="FF0000"/>
                </a:solidFill>
                <a:effectLst>
                  <a:reflection blurRad="12700" stA="28000" endPos="45000" dist="1000" dir="5400000" sy="-100000" algn="bl" rotWithShape="0"/>
                </a:effectLst>
                <a:uLnTx/>
                <a:uFillTx/>
                <a:latin typeface="华文琥珀" panose="02010800040101010101" pitchFamily="2" charset="-122"/>
                <a:ea typeface="华文琥珀" panose="02010800040101010101" pitchFamily="2" charset="-122"/>
                <a:cs typeface="+mn-cs"/>
              </a:rPr>
              <a:t>√</a:t>
            </a:r>
          </a:p>
        </p:txBody>
      </p:sp>
      <p:sp>
        <p:nvSpPr>
          <p:cNvPr id="6" name="矩形 5"/>
          <p:cNvSpPr/>
          <p:nvPr/>
        </p:nvSpPr>
        <p:spPr>
          <a:xfrm>
            <a:off x="8155874" y="2813715"/>
            <a:ext cx="800219" cy="83099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4800" b="1" i="0" u="none" strike="noStrike" kern="1200" cap="all" spc="0" normalizeH="0" baseline="0" noProof="0" dirty="0">
                <a:ln w="9000" cmpd="sng">
                  <a:solidFill>
                    <a:srgbClr val="FF0000"/>
                  </a:solidFill>
                  <a:prstDash val="solid"/>
                </a:ln>
                <a:solidFill>
                  <a:srgbClr val="FF0000"/>
                </a:solidFill>
                <a:effectLst>
                  <a:reflection blurRad="12700" stA="28000" endPos="45000" dist="1000" dir="5400000" sy="-100000" algn="bl" rotWithShape="0"/>
                </a:effectLst>
                <a:uLnTx/>
                <a:uFillTx/>
                <a:latin typeface="华文琥珀" panose="02010800040101010101" pitchFamily="2" charset="-122"/>
                <a:ea typeface="华文琥珀" panose="02010800040101010101" pitchFamily="2" charset="-122"/>
                <a:cs typeface="+mn-cs"/>
              </a:rPr>
              <a:t>√</a:t>
            </a:r>
          </a:p>
        </p:txBody>
      </p:sp>
      <p:sp>
        <p:nvSpPr>
          <p:cNvPr id="7" name="乘号 6"/>
          <p:cNvSpPr/>
          <p:nvPr/>
        </p:nvSpPr>
        <p:spPr>
          <a:xfrm>
            <a:off x="7363460" y="3564890"/>
            <a:ext cx="792163" cy="720725"/>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乘号 7"/>
          <p:cNvSpPr/>
          <p:nvPr/>
        </p:nvSpPr>
        <p:spPr>
          <a:xfrm>
            <a:off x="9893935" y="4159885"/>
            <a:ext cx="792163" cy="720725"/>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a:xfrm>
            <a:off x="1228090" y="161925"/>
            <a:ext cx="9598660" cy="909955"/>
          </a:xfrm>
        </p:spPr>
        <p:txBody>
          <a:bodyPr vert="horz" wrap="square" lIns="91440" tIns="45720" rIns="91440" bIns="45720" rtlCol="0" anchor="ctr">
            <a:noAutofit/>
          </a:bodyPr>
          <a:lstStyle/>
          <a:p>
            <a:pPr algn="ctr"/>
            <a:r>
              <a:rPr lang="zh-CN" b="1" dirty="0">
                <a:sym typeface="+mn-lt"/>
              </a:rPr>
              <a:t>课后检测</a:t>
            </a:r>
          </a:p>
        </p:txBody>
      </p:sp>
      <p:sp>
        <p:nvSpPr>
          <p:cNvPr id="60418" name="文本框 112643"/>
          <p:cNvSpPr txBox="1">
            <a:spLocks noChangeArrowheads="1"/>
          </p:cNvSpPr>
          <p:nvPr>
            <p:custDataLst>
              <p:tags r:id="rId3"/>
            </p:custDataLst>
          </p:nvPr>
        </p:nvSpPr>
        <p:spPr bwMode="auto">
          <a:xfrm>
            <a:off x="730885" y="963295"/>
            <a:ext cx="10564495" cy="427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3383" tIns="56691" rIns="113383" bIns="56691">
            <a:spAutoFit/>
          </a:bodyPr>
          <a:lstStyle>
            <a:lvl1pPr eaLnBrk="0" hangingPunct="0">
              <a:defRPr sz="2800" b="1">
                <a:solidFill>
                  <a:schemeClr val="tx1"/>
                </a:solidFill>
                <a:latin typeface="Arial" panose="020B0604020202090204" pitchFamily="34" charset="0"/>
                <a:ea typeface="宋体" panose="02010600030101010101" pitchFamily="2" charset="-122"/>
              </a:defRPr>
            </a:lvl1pPr>
            <a:lvl2pPr marL="742950" indent="-285750" eaLnBrk="0" hangingPunct="0">
              <a:defRPr sz="2800" b="1">
                <a:solidFill>
                  <a:schemeClr val="tx1"/>
                </a:solidFill>
                <a:latin typeface="Arial" panose="020B0604020202090204" pitchFamily="34" charset="0"/>
                <a:ea typeface="宋体" panose="02010600030101010101" pitchFamily="2" charset="-122"/>
              </a:defRPr>
            </a:lvl2pPr>
            <a:lvl3pPr marL="1143000" indent="-228600" eaLnBrk="0" hangingPunct="0">
              <a:defRPr sz="2800" b="1">
                <a:solidFill>
                  <a:schemeClr val="tx1"/>
                </a:solidFill>
                <a:latin typeface="Arial" panose="020B0604020202090204" pitchFamily="34" charset="0"/>
                <a:ea typeface="宋体" panose="02010600030101010101" pitchFamily="2" charset="-122"/>
              </a:defRPr>
            </a:lvl3pPr>
            <a:lvl4pPr marL="1600200" indent="-228600" eaLnBrk="0" hangingPunct="0">
              <a:defRPr sz="2800" b="1">
                <a:solidFill>
                  <a:schemeClr val="tx1"/>
                </a:solidFill>
                <a:latin typeface="Arial" panose="020B0604020202090204" pitchFamily="34" charset="0"/>
                <a:ea typeface="宋体" panose="02010600030101010101" pitchFamily="2" charset="-122"/>
              </a:defRPr>
            </a:lvl4pPr>
            <a:lvl5pPr marL="2057400" indent="-228600" eaLnBrk="0" hangingPunct="0">
              <a:defRPr sz="2800" b="1">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50000"/>
              </a:spcBef>
              <a:spcAft>
                <a:spcPct val="0"/>
              </a:spcAft>
              <a:buFont typeface="Arial" panose="020B0604020202090204" pitchFamily="34" charset="0"/>
              <a:defRPr sz="2800" b="1">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50000"/>
              </a:spcBef>
              <a:spcAft>
                <a:spcPct val="0"/>
              </a:spcAft>
              <a:buFont typeface="Arial" panose="020B0604020202090204" pitchFamily="34" charset="0"/>
              <a:defRPr sz="2800" b="1">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50000"/>
              </a:spcBef>
              <a:spcAft>
                <a:spcPct val="0"/>
              </a:spcAft>
              <a:buFont typeface="Arial" panose="020B0604020202090204" pitchFamily="34" charset="0"/>
              <a:defRPr sz="2800" b="1">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50000"/>
              </a:spcBef>
              <a:spcAft>
                <a:spcPct val="0"/>
              </a:spcAft>
              <a:buFont typeface="Arial" panose="020B0604020202090204" pitchFamily="34" charset="0"/>
              <a:defRPr sz="2800" b="1">
                <a:solidFill>
                  <a:schemeClr val="tx1"/>
                </a:solidFill>
                <a:latin typeface="Arial" panose="020B0604020202090204" pitchFamily="34" charset="0"/>
                <a:ea typeface="宋体" panose="02010600030101010101" pitchFamily="2" charset="-122"/>
              </a:defRPr>
            </a:lvl9pPr>
          </a:lstStyle>
          <a:p>
            <a:pPr>
              <a:lnSpc>
                <a:spcPct val="130000"/>
              </a:lnSpc>
            </a:pPr>
            <a:r>
              <a:rPr lang="en-US" sz="2600" dirty="0">
                <a:latin typeface="华文仿宋" panose="02010600040101010101" charset="-122"/>
                <a:ea typeface="华文仿宋" panose="02010600040101010101" charset="-122"/>
                <a:cs typeface="华文仿宋" panose="02010600040101010101" charset="-122"/>
              </a:rPr>
              <a:t>1</a:t>
            </a:r>
            <a:r>
              <a:rPr lang="zh-CN" altLang="en-US" sz="2600" dirty="0">
                <a:latin typeface="华文仿宋" panose="02010600040101010101" charset="-122"/>
                <a:ea typeface="华文仿宋" panose="02010600040101010101" charset="-122"/>
                <a:cs typeface="华文仿宋" panose="02010600040101010101" charset="-122"/>
              </a:rPr>
              <a:t>、</a:t>
            </a:r>
            <a:r>
              <a:rPr sz="2600" dirty="0">
                <a:latin typeface="华文仿宋" panose="02010600040101010101" charset="-122"/>
                <a:ea typeface="华文仿宋" panose="02010600040101010101" charset="-122"/>
                <a:cs typeface="华文仿宋" panose="02010600040101010101" charset="-122"/>
              </a:rPr>
              <a:t>唐朝以丰满为美，这和统治阶层的骑射属性有很大关系；明清以羸弱为美，反映了汉族知识阶层与耕战的割裂，即文人不知兵。所以明清时理想的男性往往被描述成文弱书生，多愁善感，面色苍白，双肩窄小，大部分时间泡在书本与花丛中，稍不如意就会病倒。这段话告诉我们</a:t>
            </a:r>
            <a:r>
              <a:rPr lang="zh-CN" sz="2600" dirty="0">
                <a:latin typeface="华文仿宋" panose="02010600040101010101" charset="-122"/>
                <a:ea typeface="华文仿宋" panose="02010600040101010101" charset="-122"/>
                <a:cs typeface="华文仿宋" panose="02010600040101010101" charset="-122"/>
              </a:rPr>
              <a:t>（       ）</a:t>
            </a:r>
            <a:endParaRPr sz="2600" dirty="0">
              <a:latin typeface="华文仿宋" panose="02010600040101010101" charset="-122"/>
              <a:ea typeface="华文仿宋" panose="02010600040101010101" charset="-122"/>
              <a:cs typeface="华文仿宋" panose="02010600040101010101" charset="-122"/>
            </a:endParaRPr>
          </a:p>
          <a:p>
            <a:pPr>
              <a:lnSpc>
                <a:spcPct val="130000"/>
              </a:lnSpc>
            </a:pPr>
            <a:r>
              <a:rPr sz="2600" dirty="0">
                <a:latin typeface="华文仿宋" panose="02010600040101010101" charset="-122"/>
                <a:ea typeface="华文仿宋" panose="02010600040101010101" charset="-122"/>
                <a:cs typeface="华文仿宋" panose="02010600040101010101" charset="-122"/>
              </a:rPr>
              <a:t>①社会意识是社会存在的反映　②价值判断具有社会历史性　</a:t>
            </a:r>
          </a:p>
          <a:p>
            <a:pPr>
              <a:lnSpc>
                <a:spcPct val="130000"/>
              </a:lnSpc>
            </a:pPr>
            <a:r>
              <a:rPr sz="2600" dirty="0">
                <a:latin typeface="华文仿宋" panose="02010600040101010101" charset="-122"/>
                <a:ea typeface="华文仿宋" panose="02010600040101010101" charset="-122"/>
                <a:cs typeface="华文仿宋" panose="02010600040101010101" charset="-122"/>
              </a:rPr>
              <a:t>③价值判断要尊重客观规律　    ④价值判断具有阶级性</a:t>
            </a:r>
          </a:p>
          <a:p>
            <a:pPr>
              <a:lnSpc>
                <a:spcPct val="130000"/>
              </a:lnSpc>
            </a:pPr>
            <a:r>
              <a:rPr sz="2600" dirty="0">
                <a:latin typeface="华文仿宋" panose="02010600040101010101" charset="-122"/>
                <a:ea typeface="华文仿宋" panose="02010600040101010101" charset="-122"/>
                <a:cs typeface="华文仿宋" panose="02010600040101010101" charset="-122"/>
              </a:rPr>
              <a:t>    A.①②  	        B.①③  	         	C.②④  		D.③④</a:t>
            </a:r>
          </a:p>
        </p:txBody>
      </p:sp>
      <p:sp>
        <p:nvSpPr>
          <p:cNvPr id="15" name="矩形 14"/>
          <p:cNvSpPr>
            <a:spLocks noChangeArrowheads="1" noChangeShapeType="1" noTextEdit="1"/>
          </p:cNvSpPr>
          <p:nvPr>
            <p:custDataLst>
              <p:tags r:id="rId4"/>
            </p:custDataLst>
          </p:nvPr>
        </p:nvSpPr>
        <p:spPr bwMode="auto">
          <a:xfrm>
            <a:off x="10075927" y="3240709"/>
            <a:ext cx="1219201" cy="1219013"/>
          </a:xfrm>
          <a:prstGeom prst="rect">
            <a:avLst/>
          </a:prstGeom>
        </p:spPr>
        <p:txBody>
          <a:bodyPr wrap="none" lIns="113383" tIns="56691" rIns="113383" bIns="56691" fromWordArt="1">
            <a:prstTxWarp prst="textPlain">
              <a:avLst>
                <a:gd name="adj" fmla="val 50000"/>
              </a:avLst>
            </a:prstTxWarp>
          </a:bodyPr>
          <a:lstStyle/>
          <a:p>
            <a:pPr algn="ctr"/>
            <a:r>
              <a:rPr lang="en-US" sz="6770" kern="10" dirty="0">
                <a:ln w="12700">
                  <a:solidFill>
                    <a:srgbClr val="EAEAEA"/>
                  </a:solidFill>
                  <a:round/>
                </a:ln>
                <a:solidFill>
                  <a:srgbClr val="C00000"/>
                </a:solidFill>
                <a:effectLst>
                  <a:outerShdw dist="35921" dir="2700000" sy="50000" kx="2115830" algn="bl" rotWithShape="0">
                    <a:srgbClr val="C0C0C0">
                      <a:alpha val="79999"/>
                    </a:srgbClr>
                  </a:outerShdw>
                </a:effectLst>
                <a:latin typeface="黑体" panose="02010609060101010101" pitchFamily="49" charset="-122"/>
                <a:ea typeface="黑体" panose="02010609060101010101" pitchFamily="49" charset="-122"/>
              </a:rPr>
              <a:t>A</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45">
                                          <p:stCondLst>
                                            <p:cond delay="0"/>
                                          </p:stCondLst>
                                        </p:cTn>
                                        <p:tgtEl>
                                          <p:spTgt spid="15"/>
                                        </p:tgtEl>
                                      </p:cBhvr>
                                    </p:animEffect>
                                    <p:anim calcmode="lin" valueType="num">
                                      <p:cBhvr>
                                        <p:cTn id="8"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13" dur="7">
                                          <p:stCondLst>
                                            <p:cond delay="162"/>
                                          </p:stCondLst>
                                        </p:cTn>
                                        <p:tgtEl>
                                          <p:spTgt spid="15"/>
                                        </p:tgtEl>
                                      </p:cBhvr>
                                      <p:to x="100000" y="60000"/>
                                    </p:animScale>
                                    <p:animScale>
                                      <p:cBhvr>
                                        <p:cTn id="14" dur="41" decel="50000">
                                          <p:stCondLst>
                                            <p:cond delay="169"/>
                                          </p:stCondLst>
                                        </p:cTn>
                                        <p:tgtEl>
                                          <p:spTgt spid="15"/>
                                        </p:tgtEl>
                                      </p:cBhvr>
                                      <p:to x="100000" y="100000"/>
                                    </p:animScale>
                                    <p:animScale>
                                      <p:cBhvr>
                                        <p:cTn id="15" dur="7">
                                          <p:stCondLst>
                                            <p:cond delay="328"/>
                                          </p:stCondLst>
                                        </p:cTn>
                                        <p:tgtEl>
                                          <p:spTgt spid="15"/>
                                        </p:tgtEl>
                                      </p:cBhvr>
                                      <p:to x="100000" y="80000"/>
                                    </p:animScale>
                                    <p:animScale>
                                      <p:cBhvr>
                                        <p:cTn id="16" dur="41" decel="50000">
                                          <p:stCondLst>
                                            <p:cond delay="335"/>
                                          </p:stCondLst>
                                        </p:cTn>
                                        <p:tgtEl>
                                          <p:spTgt spid="15"/>
                                        </p:tgtEl>
                                      </p:cBhvr>
                                      <p:to x="100000" y="100000"/>
                                    </p:animScale>
                                    <p:animScale>
                                      <p:cBhvr>
                                        <p:cTn id="17" dur="7">
                                          <p:stCondLst>
                                            <p:cond delay="410"/>
                                          </p:stCondLst>
                                        </p:cTn>
                                        <p:tgtEl>
                                          <p:spTgt spid="15"/>
                                        </p:tgtEl>
                                      </p:cBhvr>
                                      <p:to x="100000" y="90000"/>
                                    </p:animScale>
                                    <p:animScale>
                                      <p:cBhvr>
                                        <p:cTn id="18" dur="41" decel="50000">
                                          <p:stCondLst>
                                            <p:cond delay="417"/>
                                          </p:stCondLst>
                                        </p:cTn>
                                        <p:tgtEl>
                                          <p:spTgt spid="15"/>
                                        </p:tgtEl>
                                      </p:cBhvr>
                                      <p:to x="100000" y="100000"/>
                                    </p:animScale>
                                    <p:animScale>
                                      <p:cBhvr>
                                        <p:cTn id="19" dur="7">
                                          <p:stCondLst>
                                            <p:cond delay="452"/>
                                          </p:stCondLst>
                                        </p:cTn>
                                        <p:tgtEl>
                                          <p:spTgt spid="15"/>
                                        </p:tgtEl>
                                      </p:cBhvr>
                                      <p:to x="100000" y="95000"/>
                                    </p:animScale>
                                    <p:animScale>
                                      <p:cBhvr>
                                        <p:cTn id="20" dur="41" decel="50000">
                                          <p:stCondLst>
                                            <p:cond delay="458"/>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a:xfrm>
            <a:off x="1228090" y="161925"/>
            <a:ext cx="9598660" cy="909955"/>
          </a:xfrm>
        </p:spPr>
        <p:txBody>
          <a:bodyPr vert="horz" wrap="square" lIns="91440" tIns="45720" rIns="91440" bIns="45720" rtlCol="0" anchor="ctr">
            <a:noAutofit/>
          </a:bodyPr>
          <a:lstStyle/>
          <a:p>
            <a:pPr algn="ctr"/>
            <a:r>
              <a:rPr lang="zh-CN" b="1" dirty="0">
                <a:sym typeface="+mn-lt"/>
              </a:rPr>
              <a:t>课后检测</a:t>
            </a:r>
          </a:p>
        </p:txBody>
      </p:sp>
      <p:sp>
        <p:nvSpPr>
          <p:cNvPr id="60418" name="文本框 112643"/>
          <p:cNvSpPr txBox="1">
            <a:spLocks noChangeArrowheads="1"/>
          </p:cNvSpPr>
          <p:nvPr/>
        </p:nvSpPr>
        <p:spPr bwMode="auto">
          <a:xfrm>
            <a:off x="420370" y="1259205"/>
            <a:ext cx="11351895" cy="424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3383" tIns="56691" rIns="113383" bIns="56691">
            <a:spAutoFit/>
          </a:bodyPr>
          <a:lstStyle>
            <a:lvl1pPr eaLnBrk="0" hangingPunct="0">
              <a:defRPr sz="2800" b="1">
                <a:solidFill>
                  <a:schemeClr val="tx1"/>
                </a:solidFill>
                <a:latin typeface="Arial" panose="020B0604020202090204" pitchFamily="34" charset="0"/>
                <a:ea typeface="宋体" panose="02010600030101010101" pitchFamily="2" charset="-122"/>
              </a:defRPr>
            </a:lvl1pPr>
            <a:lvl2pPr marL="742950" indent="-285750" eaLnBrk="0" hangingPunct="0">
              <a:defRPr sz="2800" b="1">
                <a:solidFill>
                  <a:schemeClr val="tx1"/>
                </a:solidFill>
                <a:latin typeface="Arial" panose="020B0604020202090204" pitchFamily="34" charset="0"/>
                <a:ea typeface="宋体" panose="02010600030101010101" pitchFamily="2" charset="-122"/>
              </a:defRPr>
            </a:lvl2pPr>
            <a:lvl3pPr marL="1143000" indent="-228600" eaLnBrk="0" hangingPunct="0">
              <a:defRPr sz="2800" b="1">
                <a:solidFill>
                  <a:schemeClr val="tx1"/>
                </a:solidFill>
                <a:latin typeface="Arial" panose="020B0604020202090204" pitchFamily="34" charset="0"/>
                <a:ea typeface="宋体" panose="02010600030101010101" pitchFamily="2" charset="-122"/>
              </a:defRPr>
            </a:lvl3pPr>
            <a:lvl4pPr marL="1600200" indent="-228600" eaLnBrk="0" hangingPunct="0">
              <a:defRPr sz="2800" b="1">
                <a:solidFill>
                  <a:schemeClr val="tx1"/>
                </a:solidFill>
                <a:latin typeface="Arial" panose="020B0604020202090204" pitchFamily="34" charset="0"/>
                <a:ea typeface="宋体" panose="02010600030101010101" pitchFamily="2" charset="-122"/>
              </a:defRPr>
            </a:lvl4pPr>
            <a:lvl5pPr marL="2057400" indent="-228600" eaLnBrk="0" hangingPunct="0">
              <a:defRPr sz="2800" b="1">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50000"/>
              </a:spcBef>
              <a:spcAft>
                <a:spcPct val="0"/>
              </a:spcAft>
              <a:buFont typeface="Arial" panose="020B0604020202090204" pitchFamily="34" charset="0"/>
              <a:defRPr sz="2800" b="1">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50000"/>
              </a:spcBef>
              <a:spcAft>
                <a:spcPct val="0"/>
              </a:spcAft>
              <a:buFont typeface="Arial" panose="020B0604020202090204" pitchFamily="34" charset="0"/>
              <a:defRPr sz="2800" b="1">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50000"/>
              </a:spcBef>
              <a:spcAft>
                <a:spcPct val="0"/>
              </a:spcAft>
              <a:buFont typeface="Arial" panose="020B0604020202090204" pitchFamily="34" charset="0"/>
              <a:defRPr sz="2800" b="1">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50000"/>
              </a:spcBef>
              <a:spcAft>
                <a:spcPct val="0"/>
              </a:spcAft>
              <a:buFont typeface="Arial" panose="020B0604020202090204" pitchFamily="34" charset="0"/>
              <a:defRPr sz="2800" b="1">
                <a:solidFill>
                  <a:schemeClr val="tx1"/>
                </a:solidFill>
                <a:latin typeface="Arial" panose="020B0604020202090204" pitchFamily="34" charset="0"/>
                <a:ea typeface="宋体" panose="02010600030101010101" pitchFamily="2" charset="-122"/>
              </a:defRPr>
            </a:lvl9pPr>
          </a:lstStyle>
          <a:p>
            <a:pPr>
              <a:lnSpc>
                <a:spcPct val="120000"/>
              </a:lnSpc>
            </a:pPr>
            <a:r>
              <a:rPr lang="en-US" dirty="0">
                <a:latin typeface="华文仿宋" panose="02010600040101010101" charset="-122"/>
                <a:ea typeface="华文仿宋" panose="02010600040101010101" charset="-122"/>
                <a:cs typeface="华文仿宋" panose="02010600040101010101" charset="-122"/>
              </a:rPr>
              <a:t>2</a:t>
            </a:r>
            <a:r>
              <a:rPr lang="zh-CN" altLang="en-US" dirty="0">
                <a:latin typeface="华文仿宋" panose="02010600040101010101" charset="-122"/>
                <a:ea typeface="华文仿宋" panose="02010600040101010101" charset="-122"/>
                <a:cs typeface="华文仿宋" panose="02010600040101010101" charset="-122"/>
              </a:rPr>
              <a:t>、</a:t>
            </a:r>
            <a:r>
              <a:rPr dirty="0">
                <a:latin typeface="华文仿宋" panose="02010600040101010101" charset="-122"/>
                <a:ea typeface="华文仿宋" panose="02010600040101010101" charset="-122"/>
                <a:cs typeface="华文仿宋" panose="02010600040101010101" charset="-122"/>
              </a:rPr>
              <a:t>周幽王“烽火戏诸侯”旧址就是春秋战国商鞅“立木为信”的地方。一个帝王无信、自取其辱、身死国亡；一个一诺千金、变法成功、国强势壮。这告诉我们</a:t>
            </a:r>
            <a:r>
              <a:rPr lang="zh-CN" dirty="0">
                <a:latin typeface="华文仿宋" panose="02010600040101010101" charset="-122"/>
                <a:ea typeface="华文仿宋" panose="02010600040101010101" charset="-122"/>
                <a:cs typeface="华文仿宋" panose="02010600040101010101" charset="-122"/>
              </a:rPr>
              <a:t>（          ）</a:t>
            </a:r>
            <a:endParaRPr dirty="0">
              <a:latin typeface="华文仿宋" panose="02010600040101010101" charset="-122"/>
              <a:ea typeface="华文仿宋" panose="02010600040101010101" charset="-122"/>
              <a:cs typeface="华文仿宋" panose="02010600040101010101" charset="-122"/>
            </a:endParaRPr>
          </a:p>
          <a:p>
            <a:pPr>
              <a:lnSpc>
                <a:spcPct val="120000"/>
              </a:lnSpc>
            </a:pPr>
            <a:r>
              <a:rPr dirty="0">
                <a:latin typeface="华文仿宋" panose="02010600040101010101" charset="-122"/>
                <a:ea typeface="华文仿宋" panose="02010600040101010101" charset="-122"/>
                <a:cs typeface="华文仿宋" panose="02010600040101010101" charset="-122"/>
              </a:rPr>
              <a:t>①不同的价值选择决定了他们不同的人生道路　</a:t>
            </a:r>
          </a:p>
          <a:p>
            <a:pPr>
              <a:lnSpc>
                <a:spcPct val="120000"/>
              </a:lnSpc>
            </a:pPr>
            <a:r>
              <a:rPr dirty="0">
                <a:latin typeface="华文仿宋" panose="02010600040101010101" charset="-122"/>
                <a:ea typeface="华文仿宋" panose="02010600040101010101" charset="-122"/>
                <a:cs typeface="华文仿宋" panose="02010600040101010101" charset="-122"/>
              </a:rPr>
              <a:t>②历史进程中的关键人物左右着社会的发展进程　</a:t>
            </a:r>
          </a:p>
          <a:p>
            <a:pPr>
              <a:lnSpc>
                <a:spcPct val="120000"/>
              </a:lnSpc>
            </a:pPr>
            <a:r>
              <a:rPr dirty="0">
                <a:latin typeface="华文仿宋" panose="02010600040101010101" charset="-122"/>
                <a:ea typeface="华文仿宋" panose="02010600040101010101" charset="-122"/>
                <a:cs typeface="华文仿宋" panose="02010600040101010101" charset="-122"/>
              </a:rPr>
              <a:t>③价值判断与价值选择具有主体差异性　</a:t>
            </a:r>
          </a:p>
          <a:p>
            <a:pPr>
              <a:lnSpc>
                <a:spcPct val="120000"/>
              </a:lnSpc>
            </a:pPr>
            <a:r>
              <a:rPr dirty="0">
                <a:latin typeface="华文仿宋" panose="02010600040101010101" charset="-122"/>
                <a:ea typeface="华文仿宋" panose="02010600040101010101" charset="-122"/>
                <a:cs typeface="华文仿宋" panose="02010600040101010101" charset="-122"/>
              </a:rPr>
              <a:t>④不同的价值观会驱动人们作出不同的价值选择</a:t>
            </a:r>
          </a:p>
          <a:p>
            <a:pPr>
              <a:lnSpc>
                <a:spcPct val="120000"/>
              </a:lnSpc>
            </a:pPr>
            <a:r>
              <a:rPr dirty="0">
                <a:latin typeface="华文仿宋" panose="02010600040101010101" charset="-122"/>
                <a:ea typeface="华文仿宋" panose="02010600040101010101" charset="-122"/>
                <a:cs typeface="华文仿宋" panose="02010600040101010101" charset="-122"/>
              </a:rPr>
              <a:t>     A.①③     	    B.③④  		C.②③  		D.②④</a:t>
            </a:r>
          </a:p>
        </p:txBody>
      </p:sp>
      <p:sp>
        <p:nvSpPr>
          <p:cNvPr id="15" name="矩形 14"/>
          <p:cNvSpPr>
            <a:spLocks noChangeArrowheads="1" noChangeShapeType="1" noTextEdit="1"/>
          </p:cNvSpPr>
          <p:nvPr/>
        </p:nvSpPr>
        <p:spPr bwMode="auto">
          <a:xfrm>
            <a:off x="9022462" y="2819704"/>
            <a:ext cx="1219201" cy="1219013"/>
          </a:xfrm>
          <a:prstGeom prst="rect">
            <a:avLst/>
          </a:prstGeom>
        </p:spPr>
        <p:txBody>
          <a:bodyPr wrap="none" lIns="113383" tIns="56691" rIns="113383" bIns="56691" fromWordArt="1">
            <a:prstTxWarp prst="textPlain">
              <a:avLst>
                <a:gd name="adj" fmla="val 50000"/>
              </a:avLst>
            </a:prstTxWarp>
          </a:bodyPr>
          <a:lstStyle/>
          <a:p>
            <a:pPr algn="ctr"/>
            <a:r>
              <a:rPr lang="en-US" sz="5400" kern="10" dirty="0">
                <a:ln w="12700">
                  <a:solidFill>
                    <a:srgbClr val="EAEAEA"/>
                  </a:solidFill>
                  <a:round/>
                </a:ln>
                <a:solidFill>
                  <a:srgbClr val="C00000"/>
                </a:solidFill>
                <a:effectLst>
                  <a:outerShdw dist="35921" dir="2700000" sy="50000" kx="2115830" algn="bl" rotWithShape="0">
                    <a:srgbClr val="C0C0C0">
                      <a:alpha val="79999"/>
                    </a:srgbClr>
                  </a:outerShdw>
                </a:effectLst>
                <a:latin typeface="黑体" panose="02010609060101010101" pitchFamily="49" charset="-122"/>
                <a:ea typeface="黑体" panose="02010609060101010101" pitchFamily="49" charset="-122"/>
              </a:rPr>
              <a:t>B</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45">
                                          <p:stCondLst>
                                            <p:cond delay="0"/>
                                          </p:stCondLst>
                                        </p:cTn>
                                        <p:tgtEl>
                                          <p:spTgt spid="15"/>
                                        </p:tgtEl>
                                      </p:cBhvr>
                                    </p:animEffect>
                                    <p:anim calcmode="lin" valueType="num">
                                      <p:cBhvr>
                                        <p:cTn id="8"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13" dur="7">
                                          <p:stCondLst>
                                            <p:cond delay="162"/>
                                          </p:stCondLst>
                                        </p:cTn>
                                        <p:tgtEl>
                                          <p:spTgt spid="15"/>
                                        </p:tgtEl>
                                      </p:cBhvr>
                                      <p:to x="100000" y="60000"/>
                                    </p:animScale>
                                    <p:animScale>
                                      <p:cBhvr>
                                        <p:cTn id="14" dur="41" decel="50000">
                                          <p:stCondLst>
                                            <p:cond delay="169"/>
                                          </p:stCondLst>
                                        </p:cTn>
                                        <p:tgtEl>
                                          <p:spTgt spid="15"/>
                                        </p:tgtEl>
                                      </p:cBhvr>
                                      <p:to x="100000" y="100000"/>
                                    </p:animScale>
                                    <p:animScale>
                                      <p:cBhvr>
                                        <p:cTn id="15" dur="7">
                                          <p:stCondLst>
                                            <p:cond delay="328"/>
                                          </p:stCondLst>
                                        </p:cTn>
                                        <p:tgtEl>
                                          <p:spTgt spid="15"/>
                                        </p:tgtEl>
                                      </p:cBhvr>
                                      <p:to x="100000" y="80000"/>
                                    </p:animScale>
                                    <p:animScale>
                                      <p:cBhvr>
                                        <p:cTn id="16" dur="41" decel="50000">
                                          <p:stCondLst>
                                            <p:cond delay="335"/>
                                          </p:stCondLst>
                                        </p:cTn>
                                        <p:tgtEl>
                                          <p:spTgt spid="15"/>
                                        </p:tgtEl>
                                      </p:cBhvr>
                                      <p:to x="100000" y="100000"/>
                                    </p:animScale>
                                    <p:animScale>
                                      <p:cBhvr>
                                        <p:cTn id="17" dur="7">
                                          <p:stCondLst>
                                            <p:cond delay="410"/>
                                          </p:stCondLst>
                                        </p:cTn>
                                        <p:tgtEl>
                                          <p:spTgt spid="15"/>
                                        </p:tgtEl>
                                      </p:cBhvr>
                                      <p:to x="100000" y="90000"/>
                                    </p:animScale>
                                    <p:animScale>
                                      <p:cBhvr>
                                        <p:cTn id="18" dur="41" decel="50000">
                                          <p:stCondLst>
                                            <p:cond delay="417"/>
                                          </p:stCondLst>
                                        </p:cTn>
                                        <p:tgtEl>
                                          <p:spTgt spid="15"/>
                                        </p:tgtEl>
                                      </p:cBhvr>
                                      <p:to x="100000" y="100000"/>
                                    </p:animScale>
                                    <p:animScale>
                                      <p:cBhvr>
                                        <p:cTn id="19" dur="7">
                                          <p:stCondLst>
                                            <p:cond delay="452"/>
                                          </p:stCondLst>
                                        </p:cTn>
                                        <p:tgtEl>
                                          <p:spTgt spid="15"/>
                                        </p:tgtEl>
                                      </p:cBhvr>
                                      <p:to x="100000" y="95000"/>
                                    </p:animScale>
                                    <p:animScale>
                                      <p:cBhvr>
                                        <p:cTn id="20" dur="41" decel="50000">
                                          <p:stCondLst>
                                            <p:cond delay="458"/>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左大括号 1"/>
          <p:cNvSpPr/>
          <p:nvPr/>
        </p:nvSpPr>
        <p:spPr>
          <a:xfrm>
            <a:off x="2693988" y="1519238"/>
            <a:ext cx="274638" cy="4041775"/>
          </a:xfrm>
          <a:prstGeom prst="leftBrace">
            <a:avLst>
              <a:gd name="adj1" fmla="val 84102"/>
              <a:gd name="adj2" fmla="val 50000"/>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50000"/>
              </a:lnSpc>
              <a:spcBef>
                <a:spcPct val="0"/>
              </a:spcBef>
              <a:spcAft>
                <a:spcPct val="0"/>
              </a:spcAft>
              <a:buClrTx/>
              <a:buSzTx/>
              <a:buFont typeface="Arial" panose="020B0604020202090204" pitchFamily="34" charset="0"/>
              <a:buNone/>
              <a:defRPr/>
            </a:pPr>
            <a:endParaRPr kumimoji="0" lang="zh-CN" altLang="en-US" sz="2900" b="0" i="0" u="none" strike="noStrike" kern="1200" cap="none" spc="0" normalizeH="0" baseline="0" noProof="0">
              <a:ln>
                <a:noFill/>
              </a:ln>
              <a:solidFill>
                <a:srgbClr val="000000"/>
              </a:solidFill>
              <a:effectLst/>
              <a:uLnTx/>
              <a:uFillTx/>
              <a:latin typeface="+mn-lt"/>
              <a:ea typeface="+mn-ea"/>
              <a:cs typeface="+mn-cs"/>
            </a:endParaRPr>
          </a:p>
        </p:txBody>
      </p:sp>
      <p:sp>
        <p:nvSpPr>
          <p:cNvPr id="11267" name="矩形 4"/>
          <p:cNvSpPr/>
          <p:nvPr/>
        </p:nvSpPr>
        <p:spPr>
          <a:xfrm>
            <a:off x="401955" y="2830830"/>
            <a:ext cx="2292350" cy="1198563"/>
          </a:xfrm>
          <a:prstGeom prst="rect">
            <a:avLst/>
          </a:prstGeom>
          <a:noFill/>
          <a:ln w="9525">
            <a:noFill/>
          </a:ln>
        </p:spPr>
        <p:txBody>
          <a:bodyPr anchor="t">
            <a:spAutoFit/>
          </a:bodyPr>
          <a:lstStyle/>
          <a:p>
            <a:r>
              <a:rPr lang="zh-CN" altLang="en-US" sz="3600" b="1" dirty="0">
                <a:latin typeface="微软雅黑" panose="020B0503020204020204" pitchFamily="34" charset="-122"/>
                <a:ea typeface="微软雅黑" panose="020B0503020204020204" pitchFamily="34" charset="-122"/>
              </a:rPr>
              <a:t>马克思主义哲学</a:t>
            </a:r>
          </a:p>
        </p:txBody>
      </p:sp>
      <p:sp>
        <p:nvSpPr>
          <p:cNvPr id="6" name="矩形 5"/>
          <p:cNvSpPr/>
          <p:nvPr/>
        </p:nvSpPr>
        <p:spPr>
          <a:xfrm>
            <a:off x="5108575" y="2239963"/>
            <a:ext cx="1890713" cy="922337"/>
          </a:xfrm>
          <a:prstGeom prst="rect">
            <a:avLst/>
          </a:prstGeom>
          <a:noFill/>
          <a:ln w="9525">
            <a:noFill/>
          </a:ln>
        </p:spPr>
        <p:txBody>
          <a:bodyPr anchor="t">
            <a:spAutoFit/>
          </a:bodyPr>
          <a:lstStyle/>
          <a:p>
            <a:pPr>
              <a:lnSpc>
                <a:spcPct val="150000"/>
              </a:lnSpc>
            </a:pPr>
            <a:r>
              <a:rPr lang="zh-CN" altLang="en-US" sz="3600" b="1" dirty="0">
                <a:latin typeface="微软雅黑" panose="020B0503020204020204" pitchFamily="34" charset="-122"/>
                <a:ea typeface="微软雅黑" panose="020B0503020204020204" pitchFamily="34" charset="-122"/>
              </a:rPr>
              <a:t>辩证法</a:t>
            </a:r>
          </a:p>
        </p:txBody>
      </p:sp>
      <p:sp>
        <p:nvSpPr>
          <p:cNvPr id="7" name="矩形 6"/>
          <p:cNvSpPr/>
          <p:nvPr/>
        </p:nvSpPr>
        <p:spPr>
          <a:xfrm>
            <a:off x="4943475" y="182563"/>
            <a:ext cx="1800225" cy="922337"/>
          </a:xfrm>
          <a:prstGeom prst="rect">
            <a:avLst/>
          </a:prstGeom>
          <a:noFill/>
          <a:ln w="9525">
            <a:noFill/>
          </a:ln>
        </p:spPr>
        <p:txBody>
          <a:bodyPr anchor="t">
            <a:spAutoFit/>
          </a:bodyPr>
          <a:lstStyle/>
          <a:p>
            <a:pPr>
              <a:lnSpc>
                <a:spcPct val="150000"/>
              </a:lnSpc>
            </a:pPr>
            <a:r>
              <a:rPr lang="zh-CN" altLang="en-US" sz="3600" b="1" dirty="0">
                <a:latin typeface="微软雅黑" panose="020B0503020204020204" pitchFamily="34" charset="-122"/>
                <a:ea typeface="微软雅黑" panose="020B0503020204020204" pitchFamily="34" charset="-122"/>
              </a:rPr>
              <a:t>唯物论</a:t>
            </a:r>
          </a:p>
        </p:txBody>
      </p:sp>
      <p:sp>
        <p:nvSpPr>
          <p:cNvPr id="8" name="矩形 7"/>
          <p:cNvSpPr/>
          <p:nvPr/>
        </p:nvSpPr>
        <p:spPr>
          <a:xfrm>
            <a:off x="5040313" y="1227138"/>
            <a:ext cx="1676400" cy="922337"/>
          </a:xfrm>
          <a:prstGeom prst="rect">
            <a:avLst/>
          </a:prstGeom>
          <a:noFill/>
          <a:ln w="9525">
            <a:noFill/>
          </a:ln>
        </p:spPr>
        <p:txBody>
          <a:bodyPr anchor="t">
            <a:spAutoFit/>
          </a:bodyPr>
          <a:lstStyle/>
          <a:p>
            <a:pPr>
              <a:lnSpc>
                <a:spcPct val="150000"/>
              </a:lnSpc>
            </a:pPr>
            <a:r>
              <a:rPr lang="zh-CN" altLang="en-US" sz="3600" b="1" dirty="0">
                <a:latin typeface="微软雅黑" panose="020B0503020204020204" pitchFamily="34" charset="-122"/>
                <a:ea typeface="微软雅黑" panose="020B0503020204020204" pitchFamily="34" charset="-122"/>
              </a:rPr>
              <a:t>认识论</a:t>
            </a:r>
          </a:p>
        </p:txBody>
      </p:sp>
      <p:sp>
        <p:nvSpPr>
          <p:cNvPr id="11271" name="矩形 8"/>
          <p:cNvSpPr/>
          <p:nvPr/>
        </p:nvSpPr>
        <p:spPr>
          <a:xfrm>
            <a:off x="2968625" y="949325"/>
            <a:ext cx="1571625" cy="1198563"/>
          </a:xfrm>
          <a:prstGeom prst="rect">
            <a:avLst/>
          </a:prstGeom>
          <a:noFill/>
          <a:ln w="9525">
            <a:noFill/>
          </a:ln>
        </p:spPr>
        <p:txBody>
          <a:bodyPr anchor="t">
            <a:spAutoFit/>
          </a:bodyPr>
          <a:lstStyle/>
          <a:p>
            <a:r>
              <a:rPr lang="zh-CN" altLang="en-US" sz="3600" b="1" dirty="0">
                <a:latin typeface="微软雅黑" panose="020B0503020204020204" pitchFamily="34" charset="-122"/>
                <a:ea typeface="微软雅黑" panose="020B0503020204020204" pitchFamily="34" charset="-122"/>
              </a:rPr>
              <a:t>辩证唯物主义</a:t>
            </a:r>
          </a:p>
        </p:txBody>
      </p:sp>
      <p:sp>
        <p:nvSpPr>
          <p:cNvPr id="11272" name="矩形 9"/>
          <p:cNvSpPr/>
          <p:nvPr/>
        </p:nvSpPr>
        <p:spPr>
          <a:xfrm>
            <a:off x="3068638" y="4995863"/>
            <a:ext cx="3017837" cy="644525"/>
          </a:xfrm>
          <a:prstGeom prst="rect">
            <a:avLst/>
          </a:prstGeom>
          <a:noFill/>
          <a:ln w="9525">
            <a:noFill/>
          </a:ln>
        </p:spPr>
        <p:txBody>
          <a:bodyPr anchor="t">
            <a:spAutoFit/>
          </a:bodyPr>
          <a:lstStyle/>
          <a:p>
            <a:r>
              <a:rPr lang="zh-CN" altLang="en-US" sz="3600" b="1" dirty="0">
                <a:latin typeface="微软雅黑" panose="020B0503020204020204" pitchFamily="34" charset="-122"/>
                <a:ea typeface="微软雅黑" panose="020B0503020204020204" pitchFamily="34" charset="-122"/>
              </a:rPr>
              <a:t>历史唯物主义</a:t>
            </a:r>
          </a:p>
        </p:txBody>
      </p:sp>
      <p:sp>
        <p:nvSpPr>
          <p:cNvPr id="11" name="左大括号 10"/>
          <p:cNvSpPr/>
          <p:nvPr/>
        </p:nvSpPr>
        <p:spPr>
          <a:xfrm>
            <a:off x="4713288" y="714375"/>
            <a:ext cx="204788" cy="2163763"/>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50000"/>
              </a:lnSpc>
              <a:spcBef>
                <a:spcPct val="0"/>
              </a:spcBef>
              <a:spcAft>
                <a:spcPct val="0"/>
              </a:spcAft>
              <a:buClrTx/>
              <a:buSzTx/>
              <a:buFont typeface="Arial" panose="020B0604020202090204" pitchFamily="34" charset="0"/>
              <a:buNone/>
              <a:defRPr/>
            </a:pPr>
            <a:endParaRPr kumimoji="0" lang="zh-CN" altLang="en-US" sz="2900" b="0" i="0" u="none" strike="noStrike" kern="1200" cap="none" spc="0" normalizeH="0" baseline="0" noProof="0">
              <a:ln>
                <a:noFill/>
              </a:ln>
              <a:solidFill>
                <a:srgbClr val="000000"/>
              </a:solidFill>
              <a:effectLst/>
              <a:uLnTx/>
              <a:uFillTx/>
              <a:latin typeface="+mn-lt"/>
              <a:ea typeface="+mn-ea"/>
              <a:cs typeface="+mn-cs"/>
            </a:endParaRPr>
          </a:p>
        </p:txBody>
      </p:sp>
      <p:cxnSp>
        <p:nvCxnSpPr>
          <p:cNvPr id="4" name="直接连接符 3"/>
          <p:cNvCxnSpPr/>
          <p:nvPr/>
        </p:nvCxnSpPr>
        <p:spPr>
          <a:xfrm flipV="1">
            <a:off x="6388100" y="4724400"/>
            <a:ext cx="2117725" cy="4763"/>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9227" name="矩形 12"/>
          <p:cNvSpPr/>
          <p:nvPr/>
        </p:nvSpPr>
        <p:spPr>
          <a:xfrm>
            <a:off x="6438900" y="182563"/>
            <a:ext cx="5716588" cy="922337"/>
          </a:xfrm>
          <a:prstGeom prst="rect">
            <a:avLst/>
          </a:prstGeom>
          <a:noFill/>
          <a:ln w="9525">
            <a:noFill/>
          </a:ln>
        </p:spPr>
        <p:txBody>
          <a:bodyPr anchor="t">
            <a:spAutoFit/>
          </a:bodyPr>
          <a:lstStyle/>
          <a:p>
            <a:pPr>
              <a:lnSpc>
                <a:spcPct val="150000"/>
              </a:lnSpc>
            </a:pPr>
            <a:r>
              <a:rPr lang="zh-CN" altLang="en-US" sz="3600" b="1" dirty="0">
                <a:latin typeface="微软雅黑" panose="020B0503020204020204" pitchFamily="34" charset="-122"/>
                <a:ea typeface="微软雅黑" panose="020B0503020204020204" pitchFamily="34" charset="-122"/>
              </a:rPr>
              <a:t>：物质、运动、规律、意识</a:t>
            </a:r>
          </a:p>
        </p:txBody>
      </p:sp>
      <p:sp>
        <p:nvSpPr>
          <p:cNvPr id="14" name="矩形 13"/>
          <p:cNvSpPr/>
          <p:nvPr/>
        </p:nvSpPr>
        <p:spPr>
          <a:xfrm>
            <a:off x="6289675" y="5561013"/>
            <a:ext cx="2312988" cy="922337"/>
          </a:xfrm>
          <a:prstGeom prst="rect">
            <a:avLst/>
          </a:prstGeom>
          <a:noFill/>
          <a:ln w="9525">
            <a:noFill/>
          </a:ln>
        </p:spPr>
        <p:txBody>
          <a:bodyPr anchor="t">
            <a:spAutoFit/>
          </a:bodyPr>
          <a:lstStyle/>
          <a:p>
            <a:pPr>
              <a:lnSpc>
                <a:spcPct val="150000"/>
              </a:lnSpc>
            </a:pPr>
            <a:r>
              <a:rPr lang="zh-CN" altLang="en-US" sz="3600" b="1" dirty="0">
                <a:latin typeface="微软雅黑" panose="020B0503020204020204" pitchFamily="34" charset="-122"/>
                <a:ea typeface="微软雅黑" panose="020B0503020204020204" pitchFamily="34" charset="-122"/>
              </a:rPr>
              <a:t>人生观</a:t>
            </a:r>
          </a:p>
        </p:txBody>
      </p:sp>
      <p:sp>
        <p:nvSpPr>
          <p:cNvPr id="15" name="矩形 14"/>
          <p:cNvSpPr/>
          <p:nvPr/>
        </p:nvSpPr>
        <p:spPr>
          <a:xfrm>
            <a:off x="6289675" y="3806825"/>
            <a:ext cx="2687638" cy="922338"/>
          </a:xfrm>
          <a:prstGeom prst="rect">
            <a:avLst/>
          </a:prstGeom>
          <a:noFill/>
          <a:ln w="9525">
            <a:noFill/>
          </a:ln>
        </p:spPr>
        <p:txBody>
          <a:bodyPr anchor="t">
            <a:spAutoFit/>
          </a:bodyPr>
          <a:lstStyle/>
          <a:p>
            <a:pPr>
              <a:lnSpc>
                <a:spcPct val="150000"/>
              </a:lnSpc>
            </a:pPr>
            <a:r>
              <a:rPr lang="zh-CN" altLang="en-US" sz="3600" b="1" dirty="0">
                <a:latin typeface="微软雅黑" panose="020B0503020204020204" pitchFamily="34" charset="-122"/>
                <a:ea typeface="微软雅黑" panose="020B0503020204020204" pitchFamily="34" charset="-122"/>
              </a:rPr>
              <a:t>社会历史观</a:t>
            </a:r>
          </a:p>
        </p:txBody>
      </p:sp>
      <p:sp>
        <p:nvSpPr>
          <p:cNvPr id="16" name="矩形 15"/>
          <p:cNvSpPr/>
          <p:nvPr/>
        </p:nvSpPr>
        <p:spPr>
          <a:xfrm>
            <a:off x="6289675" y="4729163"/>
            <a:ext cx="2312988" cy="922337"/>
          </a:xfrm>
          <a:prstGeom prst="rect">
            <a:avLst/>
          </a:prstGeom>
          <a:noFill/>
          <a:ln w="9525">
            <a:noFill/>
          </a:ln>
        </p:spPr>
        <p:txBody>
          <a:bodyPr anchor="t">
            <a:spAutoFit/>
          </a:bodyPr>
          <a:lstStyle/>
          <a:p>
            <a:pPr>
              <a:lnSpc>
                <a:spcPct val="150000"/>
              </a:lnSpc>
            </a:pPr>
            <a:r>
              <a:rPr lang="zh-CN" altLang="en-US" sz="3600" b="1" dirty="0">
                <a:latin typeface="微软雅黑" panose="020B0503020204020204" pitchFamily="34" charset="-122"/>
                <a:ea typeface="微软雅黑" panose="020B0503020204020204" pitchFamily="34" charset="-122"/>
              </a:rPr>
              <a:t>价值观</a:t>
            </a:r>
          </a:p>
        </p:txBody>
      </p:sp>
      <p:sp>
        <p:nvSpPr>
          <p:cNvPr id="17" name="左大括号 16"/>
          <p:cNvSpPr/>
          <p:nvPr/>
        </p:nvSpPr>
        <p:spPr>
          <a:xfrm>
            <a:off x="6013450" y="4324350"/>
            <a:ext cx="276225" cy="1987550"/>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50000"/>
              </a:lnSpc>
              <a:spcBef>
                <a:spcPct val="0"/>
              </a:spcBef>
              <a:spcAft>
                <a:spcPct val="0"/>
              </a:spcAft>
              <a:buClrTx/>
              <a:buSzTx/>
              <a:buFont typeface="Arial" panose="020B0604020202090204" pitchFamily="34" charset="0"/>
              <a:buNone/>
              <a:defRPr/>
            </a:pPr>
            <a:endParaRPr kumimoji="0" lang="zh-CN" altLang="en-US" sz="2900" b="0" i="0" u="none" strike="noStrike" kern="1200" cap="none" spc="0" normalizeH="0" baseline="0" noProof="0">
              <a:ln>
                <a:noFill/>
              </a:ln>
              <a:solidFill>
                <a:srgbClr val="000000"/>
              </a:solidFill>
              <a:effectLst/>
              <a:uLnTx/>
              <a:uFillTx/>
              <a:latin typeface="+mn-lt"/>
              <a:ea typeface="+mn-ea"/>
              <a:cs typeface="+mn-cs"/>
            </a:endParaRPr>
          </a:p>
        </p:txBody>
      </p:sp>
      <p:sp>
        <p:nvSpPr>
          <p:cNvPr id="20" name="矩形 19"/>
          <p:cNvSpPr/>
          <p:nvPr/>
        </p:nvSpPr>
        <p:spPr>
          <a:xfrm>
            <a:off x="6743700" y="1227138"/>
            <a:ext cx="4879975" cy="922337"/>
          </a:xfrm>
          <a:prstGeom prst="rect">
            <a:avLst/>
          </a:prstGeom>
          <a:noFill/>
          <a:ln w="9525">
            <a:noFill/>
          </a:ln>
        </p:spPr>
        <p:txBody>
          <a:bodyPr anchor="t">
            <a:spAutoFit/>
          </a:bodyPr>
          <a:lstStyle/>
          <a:p>
            <a:pPr>
              <a:lnSpc>
                <a:spcPct val="150000"/>
              </a:lnSpc>
            </a:pPr>
            <a:r>
              <a:rPr lang="zh-CN" altLang="en-US" sz="3600" b="1" dirty="0">
                <a:latin typeface="微软雅黑" panose="020B0503020204020204" pitchFamily="34" charset="-122"/>
                <a:ea typeface="微软雅黑" panose="020B0503020204020204" pitchFamily="34" charset="-122"/>
              </a:rPr>
              <a:t>：实践、认识、真理</a:t>
            </a:r>
          </a:p>
        </p:txBody>
      </p:sp>
      <p:sp>
        <p:nvSpPr>
          <p:cNvPr id="21" name="左大括号 20"/>
          <p:cNvSpPr/>
          <p:nvPr/>
        </p:nvSpPr>
        <p:spPr>
          <a:xfrm>
            <a:off x="6896100" y="2279650"/>
            <a:ext cx="381000" cy="1284288"/>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50000"/>
              </a:lnSpc>
              <a:spcBef>
                <a:spcPct val="0"/>
              </a:spcBef>
              <a:spcAft>
                <a:spcPct val="0"/>
              </a:spcAft>
              <a:buClrTx/>
              <a:buSzTx/>
              <a:buFont typeface="Arial" panose="020B0604020202090204" pitchFamily="34" charset="0"/>
              <a:buNone/>
              <a:defRPr/>
            </a:pPr>
            <a:endParaRPr kumimoji="0" lang="zh-CN" altLang="en-US" sz="2900" b="0" i="0" u="none" strike="noStrike" kern="1200" cap="none" spc="0" normalizeH="0" baseline="0" noProof="0">
              <a:ln>
                <a:noFill/>
              </a:ln>
              <a:solidFill>
                <a:srgbClr val="000000"/>
              </a:solidFill>
              <a:effectLst/>
              <a:uLnTx/>
              <a:uFillTx/>
              <a:latin typeface="+mn-lt"/>
              <a:ea typeface="+mn-ea"/>
              <a:cs typeface="+mn-cs"/>
            </a:endParaRPr>
          </a:p>
        </p:txBody>
      </p:sp>
      <p:sp>
        <p:nvSpPr>
          <p:cNvPr id="22" name="矩形 21"/>
          <p:cNvSpPr/>
          <p:nvPr/>
        </p:nvSpPr>
        <p:spPr>
          <a:xfrm>
            <a:off x="7427913" y="2365375"/>
            <a:ext cx="3511550" cy="1198563"/>
          </a:xfrm>
          <a:prstGeom prst="rect">
            <a:avLst/>
          </a:prstGeom>
          <a:noFill/>
          <a:ln w="9525">
            <a:noFill/>
          </a:ln>
        </p:spPr>
        <p:txBody>
          <a:bodyPr anchor="t">
            <a:spAutoFit/>
          </a:bodyPr>
          <a:lstStyle/>
          <a:p>
            <a:r>
              <a:rPr lang="zh-CN" altLang="en-US" sz="3600" b="1" dirty="0">
                <a:latin typeface="微软雅黑" panose="020B0503020204020204" pitchFamily="34" charset="-122"/>
                <a:ea typeface="微软雅黑" panose="020B0503020204020204" pitchFamily="34" charset="-122"/>
              </a:rPr>
              <a:t>联系、发展、</a:t>
            </a:r>
          </a:p>
          <a:p>
            <a:r>
              <a:rPr lang="zh-CN" altLang="en-US" sz="3600" b="1" dirty="0">
                <a:latin typeface="微软雅黑" panose="020B0503020204020204" pitchFamily="34" charset="-122"/>
                <a:ea typeface="微软雅黑" panose="020B0503020204020204" pitchFamily="34" charset="-122"/>
              </a:rPr>
              <a:t>矛盾、创新</a:t>
            </a:r>
          </a:p>
        </p:txBody>
      </p:sp>
      <p:sp>
        <p:nvSpPr>
          <p:cNvPr id="11283" name="文本框 2"/>
          <p:cNvSpPr txBox="1"/>
          <p:nvPr/>
        </p:nvSpPr>
        <p:spPr>
          <a:xfrm>
            <a:off x="3267075" y="5370513"/>
            <a:ext cx="2620963" cy="830262"/>
          </a:xfrm>
          <a:prstGeom prst="rect">
            <a:avLst/>
          </a:prstGeom>
          <a:noFill/>
          <a:ln w="9525">
            <a:noFill/>
          </a:ln>
        </p:spPr>
        <p:txBody>
          <a:bodyPr wrap="none" anchor="t">
            <a:spAutoFit/>
          </a:bodyPr>
          <a:lstStyle/>
          <a:p>
            <a:pPr defTabSz="863600">
              <a:lnSpc>
                <a:spcPct val="150000"/>
              </a:lnSpc>
            </a:pPr>
            <a:r>
              <a:rPr lang="zh-CN" altLang="en-US" sz="3200" b="1" dirty="0">
                <a:solidFill>
                  <a:srgbClr val="000000"/>
                </a:solidFill>
                <a:latin typeface="微软雅黑" panose="020B0503020204020204" pitchFamily="34" charset="-122"/>
                <a:ea typeface="微软雅黑" panose="020B0503020204020204" pitchFamily="34" charset="-122"/>
              </a:rPr>
              <a:t>（唯物史观）</a:t>
            </a:r>
          </a:p>
        </p:txBody>
      </p:sp>
      <p:sp>
        <p:nvSpPr>
          <p:cNvPr id="9" name="上箭头 8"/>
          <p:cNvSpPr/>
          <p:nvPr/>
        </p:nvSpPr>
        <p:spPr>
          <a:xfrm rot="18000000">
            <a:off x="3604419" y="613569"/>
            <a:ext cx="361950" cy="446088"/>
          </a:xfrm>
          <a:prstGeom prst="upArrow">
            <a:avLst/>
          </a:prstGeom>
        </p:spPr>
        <p:style>
          <a:lnRef idx="2">
            <a:schemeClr val="dk1">
              <a:shade val="50000"/>
            </a:schemeClr>
          </a:lnRef>
          <a:fillRef idx="1">
            <a:schemeClr val="dk1"/>
          </a:fillRef>
          <a:effectRef idx="0">
            <a:schemeClr val="dk1"/>
          </a:effectRef>
          <a:fontRef idx="minor">
            <a:schemeClr val="lt1"/>
          </a:fontRef>
        </p:style>
        <p:txBody>
          <a:bodyPr lIns="115214" tIns="57607" rIns="115214" bIns="57607"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4" name="Text Box 20"/>
          <p:cNvSpPr txBox="1">
            <a:spLocks noChangeArrowheads="1"/>
          </p:cNvSpPr>
          <p:nvPr/>
        </p:nvSpPr>
        <p:spPr bwMode="auto">
          <a:xfrm>
            <a:off x="112395" y="50483"/>
            <a:ext cx="4022725" cy="579438"/>
          </a:xfrm>
          <a:prstGeom prst="rect">
            <a:avLst/>
          </a:prstGeom>
        </p:spPr>
        <p:style>
          <a:lnRef idx="2">
            <a:schemeClr val="dk1"/>
          </a:lnRef>
          <a:fillRef idx="1">
            <a:schemeClr val="lt1"/>
          </a:fillRef>
          <a:effectRef idx="0">
            <a:schemeClr val="dk1"/>
          </a:effectRef>
          <a:fontRef idx="minor">
            <a:schemeClr val="dk1"/>
          </a:fontRef>
        </p:style>
        <p:txBody>
          <a:bodyPr lIns="86406" tIns="43202" rIns="86406" bIns="43202">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9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9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9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9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ts val="0"/>
              </a:spcBef>
              <a:spcAft>
                <a:spcPct val="0"/>
              </a:spcAft>
              <a:buClrTx/>
              <a:buSzTx/>
              <a:buFont typeface="Arial" panose="020B0604020202090204" pitchFamily="34" charset="0"/>
              <a:buNone/>
              <a:defRPr/>
            </a:pPr>
            <a:r>
              <a:rPr kumimoji="0" lang="zh-CN" altLang="en-US" sz="3200" b="1" i="0" u="none" strike="noStrike" kern="1200" cap="none" spc="0" normalizeH="0" baseline="0" noProof="1">
                <a:ln>
                  <a:noFill/>
                </a:ln>
                <a:solidFill>
                  <a:srgbClr val="FF0000"/>
                </a:solidFill>
                <a:effectLst/>
                <a:uLnTx/>
                <a:uFillTx/>
                <a:latin typeface="Times New Roman" panose="02020503050405090304"/>
                <a:ea typeface="微软雅黑" panose="020B0503020204020204" pitchFamily="34" charset="-122"/>
                <a:cs typeface="+mn-cs"/>
                <a:sym typeface="Times New Roman" panose="02020503050405090304"/>
              </a:rPr>
              <a:t>研究范围：整个世界</a:t>
            </a:r>
          </a:p>
        </p:txBody>
      </p:sp>
      <p:sp>
        <p:nvSpPr>
          <p:cNvPr id="25" name="上箭头 24"/>
          <p:cNvSpPr/>
          <p:nvPr/>
        </p:nvSpPr>
        <p:spPr>
          <a:xfrm rot="13440000">
            <a:off x="2565400" y="5746750"/>
            <a:ext cx="444500" cy="347663"/>
          </a:xfrm>
          <a:prstGeom prst="upArrow">
            <a:avLst/>
          </a:prstGeom>
        </p:spPr>
        <p:style>
          <a:lnRef idx="2">
            <a:schemeClr val="dk1">
              <a:shade val="50000"/>
            </a:schemeClr>
          </a:lnRef>
          <a:fillRef idx="1">
            <a:schemeClr val="dk1"/>
          </a:fillRef>
          <a:effectRef idx="0">
            <a:schemeClr val="dk1"/>
          </a:effectRef>
          <a:fontRef idx="minor">
            <a:schemeClr val="lt1"/>
          </a:fontRef>
        </p:style>
        <p:txBody>
          <a:bodyPr lIns="115214" tIns="57607" rIns="115214" bIns="57607"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90204" pitchFamily="34" charset="0"/>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6" name="Text Box 20"/>
          <p:cNvSpPr txBox="1"/>
          <p:nvPr/>
        </p:nvSpPr>
        <p:spPr>
          <a:xfrm>
            <a:off x="47625" y="6129655"/>
            <a:ext cx="3857625" cy="577850"/>
          </a:xfrm>
          <a:prstGeom prst="rect">
            <a:avLst/>
          </a:prstGeom>
          <a:solidFill>
            <a:srgbClr val="FFFFFF"/>
          </a:solidFill>
          <a:ln w="25400" cap="flat" cmpd="sng">
            <a:solidFill>
              <a:srgbClr val="000000"/>
            </a:solidFill>
            <a:prstDash val="solid"/>
            <a:round/>
            <a:headEnd type="none" w="med" len="med"/>
            <a:tailEnd type="none" w="med" len="med"/>
          </a:ln>
        </p:spPr>
        <p:txBody>
          <a:bodyPr lIns="86406" tIns="43202" rIns="86406" bIns="43202" anchor="t">
            <a:spAutoFit/>
          </a:bodyPr>
          <a:lstStyle/>
          <a:p>
            <a:pPr algn="just"/>
            <a:r>
              <a:rPr lang="zh-CN" altLang="en-US" sz="3200" b="1" dirty="0">
                <a:solidFill>
                  <a:srgbClr val="FF0000"/>
                </a:solidFill>
                <a:latin typeface="Times New Roman" panose="02020503050405090304" pitchFamily="18" charset="0"/>
                <a:ea typeface="微软雅黑" panose="020B0503020204020204" pitchFamily="34" charset="-122"/>
                <a:sym typeface="Times New Roman" panose="02020503050405090304" pitchFamily="18" charset="0"/>
              </a:rPr>
              <a:t>研究范围：人类社会</a:t>
            </a:r>
          </a:p>
        </p:txBody>
      </p:sp>
      <p:sp>
        <p:nvSpPr>
          <p:cNvPr id="5139" name="矩形 12"/>
          <p:cNvSpPr/>
          <p:nvPr/>
        </p:nvSpPr>
        <p:spPr>
          <a:xfrm>
            <a:off x="8602663" y="4730750"/>
            <a:ext cx="3446462" cy="1752600"/>
          </a:xfrm>
          <a:prstGeom prst="rect">
            <a:avLst/>
          </a:prstGeom>
          <a:solidFill>
            <a:schemeClr val="bg1"/>
          </a:solidFill>
          <a:ln w="12700" cap="flat" cmpd="sng">
            <a:solidFill>
              <a:schemeClr val="accent1"/>
            </a:solidFill>
            <a:prstDash val="solid"/>
            <a:miter/>
            <a:headEnd type="none" w="med" len="med"/>
            <a:tailEnd type="none" w="med" len="med"/>
          </a:ln>
        </p:spPr>
        <p:txBody>
          <a:bodyPr anchor="t">
            <a:spAutoFit/>
          </a:bodyPr>
          <a:lstStyle/>
          <a:p>
            <a:pPr>
              <a:lnSpc>
                <a:spcPct val="150000"/>
              </a:lnSpc>
            </a:pPr>
            <a:r>
              <a:rPr lang="en-US" altLang="zh-CN" sz="2400" b="1" dirty="0">
                <a:latin typeface="Times New Roman" panose="02020503050405090304" pitchFamily="18" charset="0"/>
                <a:ea typeface="微软雅黑" panose="020B0503020204020204" pitchFamily="34" charset="-122"/>
              </a:rPr>
              <a:t>1.</a:t>
            </a:r>
            <a:r>
              <a:rPr lang="zh-CN" altLang="en-US" sz="2400" b="1" dirty="0">
                <a:latin typeface="Times New Roman" panose="02020503050405090304" pitchFamily="18" charset="0"/>
                <a:ea typeface="微软雅黑" panose="020B0503020204020204" pitchFamily="34" charset="-122"/>
              </a:rPr>
              <a:t>价值与价值观</a:t>
            </a:r>
          </a:p>
          <a:p>
            <a:pPr>
              <a:lnSpc>
                <a:spcPct val="150000"/>
              </a:lnSpc>
            </a:pPr>
            <a:r>
              <a:rPr lang="en-US" altLang="zh-CN" sz="2400" b="1" dirty="0">
                <a:solidFill>
                  <a:srgbClr val="FF0000"/>
                </a:solidFill>
                <a:latin typeface="Times New Roman" panose="02020503050405090304" pitchFamily="18" charset="0"/>
                <a:ea typeface="微软雅黑" panose="020B0503020204020204" pitchFamily="34" charset="-122"/>
              </a:rPr>
              <a:t>2.</a:t>
            </a:r>
            <a:r>
              <a:rPr lang="zh-CN" altLang="en-US" sz="2400" b="1" dirty="0">
                <a:solidFill>
                  <a:srgbClr val="FF0000"/>
                </a:solidFill>
                <a:latin typeface="Times New Roman" panose="02020503050405090304" pitchFamily="18" charset="0"/>
                <a:ea typeface="微软雅黑" panose="020B0503020204020204" pitchFamily="34" charset="-122"/>
              </a:rPr>
              <a:t>价值判断与价值选择</a:t>
            </a:r>
          </a:p>
          <a:p>
            <a:pPr>
              <a:lnSpc>
                <a:spcPct val="150000"/>
              </a:lnSpc>
            </a:pPr>
            <a:r>
              <a:rPr lang="en-US" altLang="zh-CN" sz="2400" b="1" dirty="0">
                <a:latin typeface="Times New Roman" panose="02020503050405090304" pitchFamily="18" charset="0"/>
                <a:ea typeface="微软雅黑" panose="020B0503020204020204" pitchFamily="34" charset="-122"/>
              </a:rPr>
              <a:t>3.</a:t>
            </a:r>
            <a:r>
              <a:rPr lang="zh-CN" altLang="en-US" sz="2400" b="1" dirty="0">
                <a:latin typeface="Times New Roman" panose="02020503050405090304" pitchFamily="18" charset="0"/>
                <a:ea typeface="微软雅黑" panose="020B0503020204020204" pitchFamily="34" charset="-122"/>
              </a:rPr>
              <a:t>人生价值的实现</a:t>
            </a:r>
            <a:endParaRPr lang="zh-CN" altLang="en-US" sz="2400" b="1" dirty="0">
              <a:solidFill>
                <a:srgbClr val="FF0000"/>
              </a:solidFill>
              <a:latin typeface="Times New Roman" panose="02020503050405090304" pitchFamily="18" charset="0"/>
              <a:ea typeface="微软雅黑" panose="020B0503020204020204" pitchFamily="34" charset="-122"/>
            </a:endParaRPr>
          </a:p>
        </p:txBody>
      </p:sp>
      <p:sp>
        <p:nvSpPr>
          <p:cNvPr id="3" name="右箭头 2"/>
          <p:cNvSpPr/>
          <p:nvPr/>
        </p:nvSpPr>
        <p:spPr>
          <a:xfrm>
            <a:off x="7854950" y="5370513"/>
            <a:ext cx="650875" cy="4302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50000"/>
              </a:lnSpc>
              <a:spcBef>
                <a:spcPct val="0"/>
              </a:spcBef>
              <a:spcAft>
                <a:spcPct val="0"/>
              </a:spcAft>
              <a:buClrTx/>
              <a:buSzTx/>
              <a:buFont typeface="Arial" panose="020B0604020202090204" pitchFamily="34" charset="0"/>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9227"/>
                                        </p:tgtEl>
                                        <p:attrNameLst>
                                          <p:attrName>style.visibility</p:attrName>
                                        </p:attrNameLst>
                                      </p:cBhvr>
                                      <p:to>
                                        <p:strVal val="visible"/>
                                      </p:to>
                                    </p:set>
                                    <p:animEffect transition="in" filter="checkerboard(across)">
                                      <p:cBhvr>
                                        <p:cTn id="36" dur="500"/>
                                        <p:tgtEl>
                                          <p:spTgt spid="9227"/>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heckerboard(across)">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right)">
                                      <p:cBhvr>
                                        <p:cTn id="44" dur="500"/>
                                        <p:tgtEl>
                                          <p:spTgt spid="9"/>
                                        </p:tgtEl>
                                      </p:cBhvr>
                                    </p:animEffect>
                                  </p:childTnLst>
                                </p:cTn>
                              </p:par>
                            </p:childTnLst>
                          </p:cTn>
                        </p:par>
                        <p:par>
                          <p:cTn id="45" fill="hold">
                            <p:stCondLst>
                              <p:cond delay="500"/>
                            </p:stCondLst>
                            <p:childTnLst>
                              <p:par>
                                <p:cTn id="46" presetID="3" presetClass="entr" presetSubtype="1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linds(horizontal)">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right)">
                                      <p:cBhvr>
                                        <p:cTn id="53" dur="500"/>
                                        <p:tgtEl>
                                          <p:spTgt spid="25"/>
                                        </p:tgtEl>
                                      </p:cBhvr>
                                    </p:animEffect>
                                  </p:childTnLst>
                                </p:cTn>
                              </p:par>
                            </p:childTnLst>
                          </p:cTn>
                        </p:par>
                        <p:par>
                          <p:cTn id="54" fill="hold">
                            <p:stCondLst>
                              <p:cond delay="500"/>
                            </p:stCondLst>
                            <p:childTnLst>
                              <p:par>
                                <p:cTn id="55" presetID="3" presetClass="entr" presetSubtype="10"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linds(horizontal)">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5139"/>
                                        </p:tgtEl>
                                        <p:attrNameLst>
                                          <p:attrName>style.visibility</p:attrName>
                                        </p:attrNameLst>
                                      </p:cBhvr>
                                      <p:to>
                                        <p:strVal val="visible"/>
                                      </p:to>
                                    </p:set>
                                    <p:animEffect transition="in" filter="fade">
                                      <p:cBhvr>
                                        <p:cTn id="62" dur="1000"/>
                                        <p:tgtEl>
                                          <p:spTgt spid="5139"/>
                                        </p:tgtEl>
                                      </p:cBhvr>
                                    </p:animEffect>
                                    <p:anim calcmode="lin" valueType="num">
                                      <p:cBhvr>
                                        <p:cTn id="63" dur="1000" fill="hold"/>
                                        <p:tgtEl>
                                          <p:spTgt spid="5139"/>
                                        </p:tgtEl>
                                        <p:attrNameLst>
                                          <p:attrName>ppt_x</p:attrName>
                                        </p:attrNameLst>
                                      </p:cBhvr>
                                      <p:tavLst>
                                        <p:tav tm="0">
                                          <p:val>
                                            <p:strVal val="#ppt_x"/>
                                          </p:val>
                                        </p:tav>
                                        <p:tav tm="100000">
                                          <p:val>
                                            <p:strVal val="#ppt_x"/>
                                          </p:val>
                                        </p:tav>
                                      </p:tavLst>
                                    </p:anim>
                                    <p:anim calcmode="lin" valueType="num">
                                      <p:cBhvr>
                                        <p:cTn id="64" dur="1000" fill="hold"/>
                                        <p:tgtEl>
                                          <p:spTgt spid="5139"/>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139">
                                            <p:txEl>
                                              <p:pRg st="0" end="0"/>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139">
                                            <p:txEl>
                                              <p:pRg st="1" end="1"/>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1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227" grpId="0"/>
      <p:bldP spid="14" grpId="0"/>
      <p:bldP spid="15" grpId="0"/>
      <p:bldP spid="16" grpId="0"/>
      <p:bldP spid="20" grpId="0"/>
      <p:bldP spid="21" grpId="0" bldLvl="0" animBg="1"/>
      <p:bldP spid="22" grpId="0"/>
      <p:bldP spid="9" grpId="0" bldLvl="0" animBg="1"/>
      <p:bldP spid="24" grpId="0" bldLvl="0" animBg="1"/>
      <p:bldP spid="25" grpId="0" bldLvl="0" animBg="1"/>
      <p:bldP spid="26" grpId="0" bldLvl="0" animBg="1"/>
      <p:bldP spid="5139" grpId="0" bldLvl="0" animBg="1"/>
      <p:bldP spid="3" grpId="0" bldLvl="0" animBg="1"/>
      <p:bldP spid="3" grpId="1"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a:xfrm>
            <a:off x="1228090" y="161925"/>
            <a:ext cx="9598660" cy="909955"/>
          </a:xfrm>
        </p:spPr>
        <p:txBody>
          <a:bodyPr vert="horz" wrap="square" lIns="91440" tIns="45720" rIns="91440" bIns="45720" rtlCol="0" anchor="ctr">
            <a:noAutofit/>
          </a:bodyPr>
          <a:lstStyle/>
          <a:p>
            <a:pPr algn="ctr"/>
            <a:r>
              <a:rPr lang="zh-CN" b="1" dirty="0">
                <a:sym typeface="+mn-lt"/>
              </a:rPr>
              <a:t>课后检测</a:t>
            </a:r>
          </a:p>
        </p:txBody>
      </p:sp>
      <p:sp>
        <p:nvSpPr>
          <p:cNvPr id="60418" name="文本框 112643"/>
          <p:cNvSpPr txBox="1">
            <a:spLocks noChangeArrowheads="1"/>
          </p:cNvSpPr>
          <p:nvPr/>
        </p:nvSpPr>
        <p:spPr bwMode="auto">
          <a:xfrm>
            <a:off x="574040" y="1259205"/>
            <a:ext cx="1090676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3383" tIns="56691" rIns="113383" bIns="56691">
            <a:spAutoFit/>
          </a:bodyPr>
          <a:lstStyle>
            <a:lvl1pPr eaLnBrk="0" hangingPunct="0">
              <a:defRPr sz="2800" b="1">
                <a:solidFill>
                  <a:schemeClr val="tx1"/>
                </a:solidFill>
                <a:latin typeface="Arial" panose="020B0604020202090204" pitchFamily="34" charset="0"/>
                <a:ea typeface="宋体" panose="02010600030101010101" pitchFamily="2" charset="-122"/>
              </a:defRPr>
            </a:lvl1pPr>
            <a:lvl2pPr marL="742950" indent="-285750" eaLnBrk="0" hangingPunct="0">
              <a:defRPr sz="2800" b="1">
                <a:solidFill>
                  <a:schemeClr val="tx1"/>
                </a:solidFill>
                <a:latin typeface="Arial" panose="020B0604020202090204" pitchFamily="34" charset="0"/>
                <a:ea typeface="宋体" panose="02010600030101010101" pitchFamily="2" charset="-122"/>
              </a:defRPr>
            </a:lvl2pPr>
            <a:lvl3pPr marL="1143000" indent="-228600" eaLnBrk="0" hangingPunct="0">
              <a:defRPr sz="2800" b="1">
                <a:solidFill>
                  <a:schemeClr val="tx1"/>
                </a:solidFill>
                <a:latin typeface="Arial" panose="020B0604020202090204" pitchFamily="34" charset="0"/>
                <a:ea typeface="宋体" panose="02010600030101010101" pitchFamily="2" charset="-122"/>
              </a:defRPr>
            </a:lvl3pPr>
            <a:lvl4pPr marL="1600200" indent="-228600" eaLnBrk="0" hangingPunct="0">
              <a:defRPr sz="2800" b="1">
                <a:solidFill>
                  <a:schemeClr val="tx1"/>
                </a:solidFill>
                <a:latin typeface="Arial" panose="020B0604020202090204" pitchFamily="34" charset="0"/>
                <a:ea typeface="宋体" panose="02010600030101010101" pitchFamily="2" charset="-122"/>
              </a:defRPr>
            </a:lvl4pPr>
            <a:lvl5pPr marL="2057400" indent="-228600" eaLnBrk="0" hangingPunct="0">
              <a:defRPr sz="2800" b="1">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50000"/>
              </a:spcBef>
              <a:spcAft>
                <a:spcPct val="0"/>
              </a:spcAft>
              <a:buFont typeface="Arial" panose="020B0604020202090204" pitchFamily="34" charset="0"/>
              <a:defRPr sz="2800" b="1">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50000"/>
              </a:spcBef>
              <a:spcAft>
                <a:spcPct val="0"/>
              </a:spcAft>
              <a:buFont typeface="Arial" panose="020B0604020202090204" pitchFamily="34" charset="0"/>
              <a:defRPr sz="2800" b="1">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50000"/>
              </a:spcBef>
              <a:spcAft>
                <a:spcPct val="0"/>
              </a:spcAft>
              <a:buFont typeface="Arial" panose="020B0604020202090204" pitchFamily="34" charset="0"/>
              <a:defRPr sz="2800" b="1">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50000"/>
              </a:spcBef>
              <a:spcAft>
                <a:spcPct val="0"/>
              </a:spcAft>
              <a:buFont typeface="Arial" panose="020B0604020202090204" pitchFamily="34" charset="0"/>
              <a:defRPr sz="2800" b="1">
                <a:solidFill>
                  <a:schemeClr val="tx1"/>
                </a:solidFill>
                <a:latin typeface="Arial" panose="020B0604020202090204" pitchFamily="34" charset="0"/>
                <a:ea typeface="宋体" panose="02010600030101010101" pitchFamily="2" charset="-122"/>
              </a:defRPr>
            </a:lvl9pPr>
          </a:lstStyle>
          <a:p>
            <a:pPr>
              <a:lnSpc>
                <a:spcPct val="130000"/>
              </a:lnSpc>
            </a:pPr>
            <a:r>
              <a:rPr dirty="0">
                <a:latin typeface="华文仿宋" panose="02010600040101010101" charset="-122"/>
                <a:ea typeface="华文仿宋" panose="02010600040101010101" charset="-122"/>
                <a:cs typeface="华文仿宋" panose="02010600040101010101" charset="-122"/>
              </a:rPr>
              <a:t>(2016·浙江卷)2016年年初，国家网信办会同有关部门集中查处了一批传播淫秽色情、谣言、暴恐、赌博、诈骗等违法信息的网站。这一净网行动的哲学依据有(　　)</a:t>
            </a:r>
          </a:p>
          <a:p>
            <a:pPr>
              <a:lnSpc>
                <a:spcPct val="130000"/>
              </a:lnSpc>
            </a:pPr>
            <a:r>
              <a:rPr dirty="0">
                <a:latin typeface="华文仿宋" panose="02010600040101010101" charset="-122"/>
                <a:ea typeface="华文仿宋" panose="02010600040101010101" charset="-122"/>
                <a:cs typeface="华文仿宋" panose="02010600040101010101" charset="-122"/>
              </a:rPr>
              <a:t>①生产方式是人类社会存在和发展的基础</a:t>
            </a:r>
          </a:p>
          <a:p>
            <a:pPr>
              <a:lnSpc>
                <a:spcPct val="130000"/>
              </a:lnSpc>
            </a:pPr>
            <a:r>
              <a:rPr dirty="0">
                <a:latin typeface="华文仿宋" panose="02010600040101010101" charset="-122"/>
                <a:ea typeface="华文仿宋" panose="02010600040101010101" charset="-122"/>
                <a:cs typeface="华文仿宋" panose="02010600040101010101" charset="-122"/>
              </a:rPr>
              <a:t>②不同性质的社会意识对社会发展起着不同的作用</a:t>
            </a:r>
          </a:p>
          <a:p>
            <a:pPr>
              <a:lnSpc>
                <a:spcPct val="130000"/>
              </a:lnSpc>
            </a:pPr>
            <a:r>
              <a:rPr dirty="0">
                <a:latin typeface="华文仿宋" panose="02010600040101010101" charset="-122"/>
                <a:ea typeface="华文仿宋" panose="02010600040101010101" charset="-122"/>
                <a:cs typeface="华文仿宋" panose="02010600040101010101" charset="-122"/>
              </a:rPr>
              <a:t>③价值观影响人们的行为选择</a:t>
            </a:r>
          </a:p>
          <a:p>
            <a:pPr>
              <a:lnSpc>
                <a:spcPct val="130000"/>
              </a:lnSpc>
            </a:pPr>
            <a:r>
              <a:rPr dirty="0">
                <a:latin typeface="华文仿宋" panose="02010600040101010101" charset="-122"/>
                <a:ea typeface="华文仿宋" panose="02010600040101010101" charset="-122"/>
                <a:cs typeface="华文仿宋" panose="02010600040101010101" charset="-122"/>
              </a:rPr>
              <a:t>④人的各种价值判断是在价值选择的基础上形成的</a:t>
            </a:r>
          </a:p>
          <a:p>
            <a:pPr>
              <a:lnSpc>
                <a:spcPct val="130000"/>
              </a:lnSpc>
            </a:pPr>
            <a:r>
              <a:rPr dirty="0">
                <a:latin typeface="华文仿宋" panose="02010600040101010101" charset="-122"/>
                <a:ea typeface="华文仿宋" panose="02010600040101010101" charset="-122"/>
                <a:cs typeface="华文仿宋" panose="02010600040101010101" charset="-122"/>
              </a:rPr>
              <a:t>A．①③  B．①④  C．②③  D．②④</a:t>
            </a:r>
          </a:p>
        </p:txBody>
      </p:sp>
      <p:sp>
        <p:nvSpPr>
          <p:cNvPr id="15" name="矩形 14"/>
          <p:cNvSpPr>
            <a:spLocks noChangeArrowheads="1" noChangeShapeType="1" noTextEdit="1"/>
          </p:cNvSpPr>
          <p:nvPr/>
        </p:nvSpPr>
        <p:spPr bwMode="auto">
          <a:xfrm>
            <a:off x="9022462" y="2819704"/>
            <a:ext cx="1219201" cy="1219013"/>
          </a:xfrm>
          <a:prstGeom prst="rect">
            <a:avLst/>
          </a:prstGeom>
        </p:spPr>
        <p:txBody>
          <a:bodyPr wrap="none" lIns="113383" tIns="56691" rIns="113383" bIns="56691" fromWordArt="1">
            <a:prstTxWarp prst="textPlain">
              <a:avLst>
                <a:gd name="adj" fmla="val 50000"/>
              </a:avLst>
            </a:prstTxWarp>
          </a:bodyPr>
          <a:lstStyle/>
          <a:p>
            <a:pPr algn="ctr"/>
            <a:r>
              <a:rPr lang="en-US" sz="5400" kern="10" dirty="0">
                <a:ln w="12700">
                  <a:solidFill>
                    <a:srgbClr val="EAEAEA"/>
                  </a:solidFill>
                  <a:round/>
                </a:ln>
                <a:solidFill>
                  <a:srgbClr val="C00000"/>
                </a:solidFill>
                <a:effectLst>
                  <a:outerShdw dist="35921" dir="2700000" sy="50000" kx="2115830" algn="bl" rotWithShape="0">
                    <a:srgbClr val="C0C0C0">
                      <a:alpha val="79999"/>
                    </a:srgbClr>
                  </a:outerShdw>
                </a:effectLst>
                <a:latin typeface="黑体" panose="02010609060101010101" pitchFamily="49" charset="-122"/>
                <a:ea typeface="黑体" panose="02010609060101010101" pitchFamily="49" charset="-122"/>
              </a:rPr>
              <a:t>C</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45">
                                          <p:stCondLst>
                                            <p:cond delay="0"/>
                                          </p:stCondLst>
                                        </p:cTn>
                                        <p:tgtEl>
                                          <p:spTgt spid="15"/>
                                        </p:tgtEl>
                                      </p:cBhvr>
                                    </p:animEffect>
                                    <p:anim calcmode="lin" valueType="num">
                                      <p:cBhvr>
                                        <p:cTn id="8"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13" dur="7">
                                          <p:stCondLst>
                                            <p:cond delay="162"/>
                                          </p:stCondLst>
                                        </p:cTn>
                                        <p:tgtEl>
                                          <p:spTgt spid="15"/>
                                        </p:tgtEl>
                                      </p:cBhvr>
                                      <p:to x="100000" y="60000"/>
                                    </p:animScale>
                                    <p:animScale>
                                      <p:cBhvr>
                                        <p:cTn id="14" dur="41" decel="50000">
                                          <p:stCondLst>
                                            <p:cond delay="169"/>
                                          </p:stCondLst>
                                        </p:cTn>
                                        <p:tgtEl>
                                          <p:spTgt spid="15"/>
                                        </p:tgtEl>
                                      </p:cBhvr>
                                      <p:to x="100000" y="100000"/>
                                    </p:animScale>
                                    <p:animScale>
                                      <p:cBhvr>
                                        <p:cTn id="15" dur="7">
                                          <p:stCondLst>
                                            <p:cond delay="328"/>
                                          </p:stCondLst>
                                        </p:cTn>
                                        <p:tgtEl>
                                          <p:spTgt spid="15"/>
                                        </p:tgtEl>
                                      </p:cBhvr>
                                      <p:to x="100000" y="80000"/>
                                    </p:animScale>
                                    <p:animScale>
                                      <p:cBhvr>
                                        <p:cTn id="16" dur="41" decel="50000">
                                          <p:stCondLst>
                                            <p:cond delay="335"/>
                                          </p:stCondLst>
                                        </p:cTn>
                                        <p:tgtEl>
                                          <p:spTgt spid="15"/>
                                        </p:tgtEl>
                                      </p:cBhvr>
                                      <p:to x="100000" y="100000"/>
                                    </p:animScale>
                                    <p:animScale>
                                      <p:cBhvr>
                                        <p:cTn id="17" dur="7">
                                          <p:stCondLst>
                                            <p:cond delay="410"/>
                                          </p:stCondLst>
                                        </p:cTn>
                                        <p:tgtEl>
                                          <p:spTgt spid="15"/>
                                        </p:tgtEl>
                                      </p:cBhvr>
                                      <p:to x="100000" y="90000"/>
                                    </p:animScale>
                                    <p:animScale>
                                      <p:cBhvr>
                                        <p:cTn id="18" dur="41" decel="50000">
                                          <p:stCondLst>
                                            <p:cond delay="417"/>
                                          </p:stCondLst>
                                        </p:cTn>
                                        <p:tgtEl>
                                          <p:spTgt spid="15"/>
                                        </p:tgtEl>
                                      </p:cBhvr>
                                      <p:to x="100000" y="100000"/>
                                    </p:animScale>
                                    <p:animScale>
                                      <p:cBhvr>
                                        <p:cTn id="19" dur="7">
                                          <p:stCondLst>
                                            <p:cond delay="452"/>
                                          </p:stCondLst>
                                        </p:cTn>
                                        <p:tgtEl>
                                          <p:spTgt spid="15"/>
                                        </p:tgtEl>
                                      </p:cBhvr>
                                      <p:to x="100000" y="95000"/>
                                    </p:animScale>
                                    <p:animScale>
                                      <p:cBhvr>
                                        <p:cTn id="20" dur="41" decel="50000">
                                          <p:stCondLst>
                                            <p:cond delay="458"/>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a:xfrm>
            <a:off x="1228090" y="161925"/>
            <a:ext cx="9598660" cy="909955"/>
          </a:xfrm>
        </p:spPr>
        <p:txBody>
          <a:bodyPr vert="horz" wrap="square" lIns="91440" tIns="45720" rIns="91440" bIns="45720" rtlCol="0" anchor="ctr">
            <a:noAutofit/>
          </a:bodyPr>
          <a:lstStyle/>
          <a:p>
            <a:pPr algn="ctr"/>
            <a:r>
              <a:rPr lang="zh-CN" b="1" dirty="0">
                <a:sym typeface="+mn-lt"/>
              </a:rPr>
              <a:t>课后检测</a:t>
            </a:r>
          </a:p>
        </p:txBody>
      </p:sp>
      <p:sp>
        <p:nvSpPr>
          <p:cNvPr id="60418" name="文本框 112643"/>
          <p:cNvSpPr txBox="1">
            <a:spLocks noChangeArrowheads="1"/>
          </p:cNvSpPr>
          <p:nvPr/>
        </p:nvSpPr>
        <p:spPr bwMode="auto">
          <a:xfrm>
            <a:off x="839470" y="885190"/>
            <a:ext cx="10906760" cy="5280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3383" tIns="56691" rIns="113383" bIns="56691">
            <a:spAutoFit/>
          </a:bodyPr>
          <a:lstStyle>
            <a:lvl1pPr eaLnBrk="0" hangingPunct="0">
              <a:defRPr sz="2800" b="1">
                <a:solidFill>
                  <a:schemeClr val="tx1"/>
                </a:solidFill>
                <a:latin typeface="Arial" panose="020B0604020202090204" pitchFamily="34" charset="0"/>
                <a:ea typeface="宋体" panose="02010600030101010101" pitchFamily="2" charset="-122"/>
              </a:defRPr>
            </a:lvl1pPr>
            <a:lvl2pPr marL="742950" indent="-285750" eaLnBrk="0" hangingPunct="0">
              <a:defRPr sz="2800" b="1">
                <a:solidFill>
                  <a:schemeClr val="tx1"/>
                </a:solidFill>
                <a:latin typeface="Arial" panose="020B0604020202090204" pitchFamily="34" charset="0"/>
                <a:ea typeface="宋体" panose="02010600030101010101" pitchFamily="2" charset="-122"/>
              </a:defRPr>
            </a:lvl2pPr>
            <a:lvl3pPr marL="1143000" indent="-228600" eaLnBrk="0" hangingPunct="0">
              <a:defRPr sz="2800" b="1">
                <a:solidFill>
                  <a:schemeClr val="tx1"/>
                </a:solidFill>
                <a:latin typeface="Arial" panose="020B0604020202090204" pitchFamily="34" charset="0"/>
                <a:ea typeface="宋体" panose="02010600030101010101" pitchFamily="2" charset="-122"/>
              </a:defRPr>
            </a:lvl3pPr>
            <a:lvl4pPr marL="1600200" indent="-228600" eaLnBrk="0" hangingPunct="0">
              <a:defRPr sz="2800" b="1">
                <a:solidFill>
                  <a:schemeClr val="tx1"/>
                </a:solidFill>
                <a:latin typeface="Arial" panose="020B0604020202090204" pitchFamily="34" charset="0"/>
                <a:ea typeface="宋体" panose="02010600030101010101" pitchFamily="2" charset="-122"/>
              </a:defRPr>
            </a:lvl4pPr>
            <a:lvl5pPr marL="2057400" indent="-228600" eaLnBrk="0" hangingPunct="0">
              <a:defRPr sz="2800" b="1">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50000"/>
              </a:spcBef>
              <a:spcAft>
                <a:spcPct val="0"/>
              </a:spcAft>
              <a:buFont typeface="Arial" panose="020B0604020202090204" pitchFamily="34" charset="0"/>
              <a:defRPr sz="2800" b="1">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50000"/>
              </a:spcBef>
              <a:spcAft>
                <a:spcPct val="0"/>
              </a:spcAft>
              <a:buFont typeface="Arial" panose="020B0604020202090204" pitchFamily="34" charset="0"/>
              <a:defRPr sz="2800" b="1">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50000"/>
              </a:spcBef>
              <a:spcAft>
                <a:spcPct val="0"/>
              </a:spcAft>
              <a:buFont typeface="Arial" panose="020B0604020202090204" pitchFamily="34" charset="0"/>
              <a:defRPr sz="2800" b="1">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50000"/>
              </a:spcBef>
              <a:spcAft>
                <a:spcPct val="0"/>
              </a:spcAft>
              <a:buFont typeface="Arial" panose="020B0604020202090204" pitchFamily="34" charset="0"/>
              <a:defRPr sz="2800" b="1">
                <a:solidFill>
                  <a:schemeClr val="tx1"/>
                </a:solidFill>
                <a:latin typeface="Arial" panose="020B0604020202090204" pitchFamily="34" charset="0"/>
                <a:ea typeface="宋体" panose="02010600030101010101" pitchFamily="2" charset="-122"/>
              </a:defRPr>
            </a:lvl9pPr>
          </a:lstStyle>
          <a:p>
            <a:pPr>
              <a:lnSpc>
                <a:spcPct val="120000"/>
              </a:lnSpc>
            </a:pPr>
            <a:r>
              <a:rPr dirty="0">
                <a:latin typeface="华文仿宋" panose="02010600040101010101" charset="-122"/>
                <a:ea typeface="华文仿宋" panose="02010600040101010101" charset="-122"/>
                <a:cs typeface="华文仿宋" panose="02010600040101010101" charset="-122"/>
              </a:rPr>
              <a:t>(2015·课标全国卷Ⅰ)2014年，日本方面认为美国某出版公司出版的教科书《传统与遭遇：环球视角看过去》中有关“南京大屠杀”“慰安妇”等内容与其立场“有出入”，要求修改。鉴于教科书中的内容和历史事实相符，该书作者明确拒绝了日方的“请求”。由此可见(　　)</a:t>
            </a:r>
          </a:p>
          <a:p>
            <a:pPr>
              <a:lnSpc>
                <a:spcPct val="120000"/>
              </a:lnSpc>
            </a:pPr>
            <a:r>
              <a:rPr dirty="0">
                <a:latin typeface="华文仿宋" panose="02010600040101010101" charset="-122"/>
                <a:ea typeface="华文仿宋" panose="02010600040101010101" charset="-122"/>
                <a:cs typeface="华文仿宋" panose="02010600040101010101" charset="-122"/>
              </a:rPr>
              <a:t>①尊重历史事实是形成正确价值判断的前提</a:t>
            </a:r>
          </a:p>
          <a:p>
            <a:pPr>
              <a:lnSpc>
                <a:spcPct val="120000"/>
              </a:lnSpc>
            </a:pPr>
            <a:r>
              <a:rPr dirty="0">
                <a:latin typeface="华文仿宋" panose="02010600040101010101" charset="-122"/>
                <a:ea typeface="华文仿宋" panose="02010600040101010101" charset="-122"/>
                <a:cs typeface="华文仿宋" panose="02010600040101010101" charset="-122"/>
              </a:rPr>
              <a:t>②价值判断因具有主体性而没有客观的评价标准</a:t>
            </a:r>
          </a:p>
          <a:p>
            <a:pPr>
              <a:lnSpc>
                <a:spcPct val="120000"/>
              </a:lnSpc>
            </a:pPr>
            <a:r>
              <a:rPr dirty="0">
                <a:latin typeface="华文仿宋" panose="02010600040101010101" charset="-122"/>
                <a:ea typeface="华文仿宋" panose="02010600040101010101" charset="-122"/>
                <a:cs typeface="华文仿宋" panose="02010600040101010101" charset="-122"/>
              </a:rPr>
              <a:t>③历史事实随价值判断的改变而发生变化</a:t>
            </a:r>
          </a:p>
          <a:p>
            <a:pPr>
              <a:lnSpc>
                <a:spcPct val="120000"/>
              </a:lnSpc>
            </a:pPr>
            <a:r>
              <a:rPr dirty="0">
                <a:latin typeface="华文仿宋" panose="02010600040101010101" charset="-122"/>
                <a:ea typeface="华文仿宋" panose="02010600040101010101" charset="-122"/>
                <a:cs typeface="华文仿宋" panose="02010600040101010101" charset="-122"/>
              </a:rPr>
              <a:t>④价值判断和价值选择深受历史观的影响</a:t>
            </a:r>
          </a:p>
          <a:p>
            <a:pPr>
              <a:lnSpc>
                <a:spcPct val="120000"/>
              </a:lnSpc>
            </a:pPr>
            <a:r>
              <a:rPr dirty="0">
                <a:latin typeface="华文仿宋" panose="02010600040101010101" charset="-122"/>
                <a:ea typeface="华文仿宋" panose="02010600040101010101" charset="-122"/>
                <a:cs typeface="华文仿宋" panose="02010600040101010101" charset="-122"/>
              </a:rPr>
              <a:t>      A．①②       B．①④      C．②③  	   D③④</a:t>
            </a:r>
          </a:p>
        </p:txBody>
      </p:sp>
      <p:sp>
        <p:nvSpPr>
          <p:cNvPr id="15" name="矩形 14"/>
          <p:cNvSpPr>
            <a:spLocks noChangeArrowheads="1" noChangeShapeType="1" noTextEdit="1"/>
          </p:cNvSpPr>
          <p:nvPr/>
        </p:nvSpPr>
        <p:spPr bwMode="auto">
          <a:xfrm>
            <a:off x="8991347" y="3306749"/>
            <a:ext cx="1219201" cy="1219013"/>
          </a:xfrm>
          <a:prstGeom prst="rect">
            <a:avLst/>
          </a:prstGeom>
        </p:spPr>
        <p:txBody>
          <a:bodyPr wrap="none" lIns="113383" tIns="56691" rIns="113383" bIns="56691" fromWordArt="1">
            <a:prstTxWarp prst="textPlain">
              <a:avLst>
                <a:gd name="adj" fmla="val 50000"/>
              </a:avLst>
            </a:prstTxWarp>
          </a:bodyPr>
          <a:lstStyle/>
          <a:p>
            <a:pPr algn="ctr"/>
            <a:r>
              <a:rPr lang="en-US" sz="5400" kern="10" dirty="0">
                <a:ln w="12700">
                  <a:solidFill>
                    <a:srgbClr val="EAEAEA"/>
                  </a:solidFill>
                  <a:round/>
                </a:ln>
                <a:solidFill>
                  <a:srgbClr val="C00000"/>
                </a:solidFill>
                <a:effectLst>
                  <a:outerShdw dist="35921" dir="2700000" sy="50000" kx="2115830" algn="bl" rotWithShape="0">
                    <a:srgbClr val="C0C0C0">
                      <a:alpha val="79999"/>
                    </a:srgbClr>
                  </a:outerShdw>
                </a:effectLst>
                <a:latin typeface="黑体" panose="02010609060101010101" pitchFamily="49" charset="-122"/>
                <a:ea typeface="黑体" panose="02010609060101010101" pitchFamily="49" charset="-122"/>
              </a:rPr>
              <a:t>B</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45">
                                          <p:stCondLst>
                                            <p:cond delay="0"/>
                                          </p:stCondLst>
                                        </p:cTn>
                                        <p:tgtEl>
                                          <p:spTgt spid="15"/>
                                        </p:tgtEl>
                                      </p:cBhvr>
                                    </p:animEffect>
                                    <p:anim calcmode="lin" valueType="num">
                                      <p:cBhvr>
                                        <p:cTn id="8"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13" dur="7">
                                          <p:stCondLst>
                                            <p:cond delay="162"/>
                                          </p:stCondLst>
                                        </p:cTn>
                                        <p:tgtEl>
                                          <p:spTgt spid="15"/>
                                        </p:tgtEl>
                                      </p:cBhvr>
                                      <p:to x="100000" y="60000"/>
                                    </p:animScale>
                                    <p:animScale>
                                      <p:cBhvr>
                                        <p:cTn id="14" dur="41" decel="50000">
                                          <p:stCondLst>
                                            <p:cond delay="169"/>
                                          </p:stCondLst>
                                        </p:cTn>
                                        <p:tgtEl>
                                          <p:spTgt spid="15"/>
                                        </p:tgtEl>
                                      </p:cBhvr>
                                      <p:to x="100000" y="100000"/>
                                    </p:animScale>
                                    <p:animScale>
                                      <p:cBhvr>
                                        <p:cTn id="15" dur="7">
                                          <p:stCondLst>
                                            <p:cond delay="328"/>
                                          </p:stCondLst>
                                        </p:cTn>
                                        <p:tgtEl>
                                          <p:spTgt spid="15"/>
                                        </p:tgtEl>
                                      </p:cBhvr>
                                      <p:to x="100000" y="80000"/>
                                    </p:animScale>
                                    <p:animScale>
                                      <p:cBhvr>
                                        <p:cTn id="16" dur="41" decel="50000">
                                          <p:stCondLst>
                                            <p:cond delay="335"/>
                                          </p:stCondLst>
                                        </p:cTn>
                                        <p:tgtEl>
                                          <p:spTgt spid="15"/>
                                        </p:tgtEl>
                                      </p:cBhvr>
                                      <p:to x="100000" y="100000"/>
                                    </p:animScale>
                                    <p:animScale>
                                      <p:cBhvr>
                                        <p:cTn id="17" dur="7">
                                          <p:stCondLst>
                                            <p:cond delay="410"/>
                                          </p:stCondLst>
                                        </p:cTn>
                                        <p:tgtEl>
                                          <p:spTgt spid="15"/>
                                        </p:tgtEl>
                                      </p:cBhvr>
                                      <p:to x="100000" y="90000"/>
                                    </p:animScale>
                                    <p:animScale>
                                      <p:cBhvr>
                                        <p:cTn id="18" dur="41" decel="50000">
                                          <p:stCondLst>
                                            <p:cond delay="417"/>
                                          </p:stCondLst>
                                        </p:cTn>
                                        <p:tgtEl>
                                          <p:spTgt spid="15"/>
                                        </p:tgtEl>
                                      </p:cBhvr>
                                      <p:to x="100000" y="100000"/>
                                    </p:animScale>
                                    <p:animScale>
                                      <p:cBhvr>
                                        <p:cTn id="19" dur="7">
                                          <p:stCondLst>
                                            <p:cond delay="452"/>
                                          </p:stCondLst>
                                        </p:cTn>
                                        <p:tgtEl>
                                          <p:spTgt spid="15"/>
                                        </p:tgtEl>
                                      </p:cBhvr>
                                      <p:to x="100000" y="95000"/>
                                    </p:animScale>
                                    <p:animScale>
                                      <p:cBhvr>
                                        <p:cTn id="20" dur="41" decel="50000">
                                          <p:stCondLst>
                                            <p:cond delay="458"/>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a:xfrm>
            <a:off x="1228090" y="161925"/>
            <a:ext cx="9598660" cy="909955"/>
          </a:xfrm>
        </p:spPr>
        <p:txBody>
          <a:bodyPr vert="horz" wrap="square" lIns="91440" tIns="45720" rIns="91440" bIns="45720" rtlCol="0" anchor="ctr">
            <a:noAutofit/>
          </a:bodyPr>
          <a:lstStyle/>
          <a:p>
            <a:pPr algn="ctr"/>
            <a:r>
              <a:rPr lang="zh-CN" b="1" dirty="0">
                <a:sym typeface="+mn-lt"/>
              </a:rPr>
              <a:t>课后检测</a:t>
            </a:r>
          </a:p>
        </p:txBody>
      </p:sp>
      <p:sp>
        <p:nvSpPr>
          <p:cNvPr id="60418" name="文本框 112643"/>
          <p:cNvSpPr txBox="1">
            <a:spLocks noChangeArrowheads="1"/>
          </p:cNvSpPr>
          <p:nvPr/>
        </p:nvSpPr>
        <p:spPr bwMode="auto">
          <a:xfrm>
            <a:off x="930910" y="1311910"/>
            <a:ext cx="10192385" cy="372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3383" tIns="56691" rIns="113383" bIns="56691">
            <a:spAutoFit/>
          </a:bodyPr>
          <a:lstStyle>
            <a:lvl1pPr eaLnBrk="0" hangingPunct="0">
              <a:defRPr sz="2800" b="1">
                <a:solidFill>
                  <a:schemeClr val="tx1"/>
                </a:solidFill>
                <a:latin typeface="Arial" panose="020B0604020202090204" pitchFamily="34" charset="0"/>
                <a:ea typeface="宋体" panose="02010600030101010101" pitchFamily="2" charset="-122"/>
              </a:defRPr>
            </a:lvl1pPr>
            <a:lvl2pPr marL="742950" indent="-285750" eaLnBrk="0" hangingPunct="0">
              <a:defRPr sz="2800" b="1">
                <a:solidFill>
                  <a:schemeClr val="tx1"/>
                </a:solidFill>
                <a:latin typeface="Arial" panose="020B0604020202090204" pitchFamily="34" charset="0"/>
                <a:ea typeface="宋体" panose="02010600030101010101" pitchFamily="2" charset="-122"/>
              </a:defRPr>
            </a:lvl2pPr>
            <a:lvl3pPr marL="1143000" indent="-228600" eaLnBrk="0" hangingPunct="0">
              <a:defRPr sz="2800" b="1">
                <a:solidFill>
                  <a:schemeClr val="tx1"/>
                </a:solidFill>
                <a:latin typeface="Arial" panose="020B0604020202090204" pitchFamily="34" charset="0"/>
                <a:ea typeface="宋体" panose="02010600030101010101" pitchFamily="2" charset="-122"/>
              </a:defRPr>
            </a:lvl3pPr>
            <a:lvl4pPr marL="1600200" indent="-228600" eaLnBrk="0" hangingPunct="0">
              <a:defRPr sz="2800" b="1">
                <a:solidFill>
                  <a:schemeClr val="tx1"/>
                </a:solidFill>
                <a:latin typeface="Arial" panose="020B0604020202090204" pitchFamily="34" charset="0"/>
                <a:ea typeface="宋体" panose="02010600030101010101" pitchFamily="2" charset="-122"/>
              </a:defRPr>
            </a:lvl4pPr>
            <a:lvl5pPr marL="2057400" indent="-228600" eaLnBrk="0" hangingPunct="0">
              <a:defRPr sz="2800" b="1">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50000"/>
              </a:spcBef>
              <a:spcAft>
                <a:spcPct val="0"/>
              </a:spcAft>
              <a:buFont typeface="Arial" panose="020B0604020202090204" pitchFamily="34" charset="0"/>
              <a:defRPr sz="2800" b="1">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50000"/>
              </a:spcBef>
              <a:spcAft>
                <a:spcPct val="0"/>
              </a:spcAft>
              <a:buFont typeface="Arial" panose="020B0604020202090204" pitchFamily="34" charset="0"/>
              <a:defRPr sz="2800" b="1">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50000"/>
              </a:spcBef>
              <a:spcAft>
                <a:spcPct val="0"/>
              </a:spcAft>
              <a:buFont typeface="Arial" panose="020B0604020202090204" pitchFamily="34" charset="0"/>
              <a:defRPr sz="2800" b="1">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50000"/>
              </a:spcBef>
              <a:spcAft>
                <a:spcPct val="0"/>
              </a:spcAft>
              <a:buFont typeface="Arial" panose="020B0604020202090204" pitchFamily="34" charset="0"/>
              <a:defRPr sz="2800" b="1">
                <a:solidFill>
                  <a:schemeClr val="tx1"/>
                </a:solidFill>
                <a:latin typeface="Arial" panose="020B0604020202090204" pitchFamily="34" charset="0"/>
                <a:ea typeface="宋体" panose="02010600030101010101" pitchFamily="2" charset="-122"/>
              </a:defRPr>
            </a:lvl9pPr>
          </a:lstStyle>
          <a:p>
            <a:pPr>
              <a:lnSpc>
                <a:spcPct val="140000"/>
              </a:lnSpc>
            </a:pPr>
            <a:r>
              <a:rPr dirty="0">
                <a:latin typeface="华文仿宋" panose="02010600040101010101" charset="-122"/>
                <a:ea typeface="华文仿宋" panose="02010600040101010101" charset="-122"/>
                <a:cs typeface="华文仿宋" panose="02010600040101010101" charset="-122"/>
              </a:rPr>
              <a:t>(2015·安徽文综)人们在感怀乡愁的同时，把梦想留在他乡，把匆匆的背影留给故乡。这说明(　　)</a:t>
            </a:r>
          </a:p>
          <a:p>
            <a:pPr>
              <a:lnSpc>
                <a:spcPct val="140000"/>
              </a:lnSpc>
            </a:pPr>
            <a:r>
              <a:rPr dirty="0">
                <a:latin typeface="华文仿宋" panose="02010600040101010101" charset="-122"/>
                <a:ea typeface="华文仿宋" panose="02010600040101010101" charset="-122"/>
                <a:cs typeface="华文仿宋" panose="02010600040101010101" charset="-122"/>
              </a:rPr>
              <a:t>A．梦想是实现自我价值的途径  </a:t>
            </a:r>
          </a:p>
          <a:p>
            <a:pPr>
              <a:lnSpc>
                <a:spcPct val="140000"/>
              </a:lnSpc>
            </a:pPr>
            <a:r>
              <a:rPr dirty="0">
                <a:latin typeface="华文仿宋" panose="02010600040101010101" charset="-122"/>
                <a:ea typeface="华文仿宋" panose="02010600040101010101" charset="-122"/>
                <a:cs typeface="华文仿宋" panose="02010600040101010101" charset="-122"/>
              </a:rPr>
              <a:t>B．价值观念决定人的行为选择</a:t>
            </a:r>
          </a:p>
          <a:p>
            <a:pPr>
              <a:lnSpc>
                <a:spcPct val="140000"/>
              </a:lnSpc>
            </a:pPr>
            <a:r>
              <a:rPr dirty="0">
                <a:latin typeface="华文仿宋" panose="02010600040101010101" charset="-122"/>
                <a:ea typeface="华文仿宋" panose="02010600040101010101" charset="-122"/>
                <a:cs typeface="华文仿宋" panose="02010600040101010101" charset="-122"/>
              </a:rPr>
              <a:t>C．奉献他乡才能实现社会价值  </a:t>
            </a:r>
          </a:p>
          <a:p>
            <a:pPr>
              <a:lnSpc>
                <a:spcPct val="140000"/>
              </a:lnSpc>
            </a:pPr>
            <a:r>
              <a:rPr dirty="0">
                <a:latin typeface="华文仿宋" panose="02010600040101010101" charset="-122"/>
                <a:ea typeface="华文仿宋" panose="02010600040101010101" charset="-122"/>
                <a:cs typeface="华文仿宋" panose="02010600040101010101" charset="-122"/>
              </a:rPr>
              <a:t>D．价值选择以价值判断为基础</a:t>
            </a:r>
          </a:p>
        </p:txBody>
      </p:sp>
      <p:sp>
        <p:nvSpPr>
          <p:cNvPr id="15" name="矩形 14"/>
          <p:cNvSpPr>
            <a:spLocks noChangeArrowheads="1" noChangeShapeType="1" noTextEdit="1"/>
          </p:cNvSpPr>
          <p:nvPr/>
        </p:nvSpPr>
        <p:spPr bwMode="auto">
          <a:xfrm>
            <a:off x="7489572" y="2426639"/>
            <a:ext cx="1219201" cy="1219013"/>
          </a:xfrm>
          <a:prstGeom prst="rect">
            <a:avLst/>
          </a:prstGeom>
        </p:spPr>
        <p:txBody>
          <a:bodyPr wrap="none" lIns="113383" tIns="56691" rIns="113383" bIns="56691" fromWordArt="1">
            <a:prstTxWarp prst="textPlain">
              <a:avLst>
                <a:gd name="adj" fmla="val 50000"/>
              </a:avLst>
            </a:prstTxWarp>
          </a:bodyPr>
          <a:lstStyle/>
          <a:p>
            <a:pPr algn="ctr"/>
            <a:r>
              <a:rPr lang="en-US" sz="5400" kern="10" dirty="0">
                <a:ln w="12700">
                  <a:solidFill>
                    <a:srgbClr val="EAEAEA"/>
                  </a:solidFill>
                  <a:round/>
                </a:ln>
                <a:solidFill>
                  <a:srgbClr val="C00000"/>
                </a:solidFill>
                <a:effectLst>
                  <a:outerShdw dist="35921" dir="2700000" sy="50000" kx="2115830" algn="bl" rotWithShape="0">
                    <a:srgbClr val="C0C0C0">
                      <a:alpha val="79999"/>
                    </a:srgbClr>
                  </a:outerShdw>
                </a:effectLst>
                <a:latin typeface="黑体" panose="02010609060101010101" pitchFamily="49" charset="-122"/>
                <a:ea typeface="黑体" panose="02010609060101010101" pitchFamily="49" charset="-122"/>
              </a:rPr>
              <a:t>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45">
                                          <p:stCondLst>
                                            <p:cond delay="0"/>
                                          </p:stCondLst>
                                        </p:cTn>
                                        <p:tgtEl>
                                          <p:spTgt spid="15"/>
                                        </p:tgtEl>
                                      </p:cBhvr>
                                    </p:animEffect>
                                    <p:anim calcmode="lin" valueType="num">
                                      <p:cBhvr>
                                        <p:cTn id="8"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13" dur="7">
                                          <p:stCondLst>
                                            <p:cond delay="162"/>
                                          </p:stCondLst>
                                        </p:cTn>
                                        <p:tgtEl>
                                          <p:spTgt spid="15"/>
                                        </p:tgtEl>
                                      </p:cBhvr>
                                      <p:to x="100000" y="60000"/>
                                    </p:animScale>
                                    <p:animScale>
                                      <p:cBhvr>
                                        <p:cTn id="14" dur="41" decel="50000">
                                          <p:stCondLst>
                                            <p:cond delay="169"/>
                                          </p:stCondLst>
                                        </p:cTn>
                                        <p:tgtEl>
                                          <p:spTgt spid="15"/>
                                        </p:tgtEl>
                                      </p:cBhvr>
                                      <p:to x="100000" y="100000"/>
                                    </p:animScale>
                                    <p:animScale>
                                      <p:cBhvr>
                                        <p:cTn id="15" dur="7">
                                          <p:stCondLst>
                                            <p:cond delay="328"/>
                                          </p:stCondLst>
                                        </p:cTn>
                                        <p:tgtEl>
                                          <p:spTgt spid="15"/>
                                        </p:tgtEl>
                                      </p:cBhvr>
                                      <p:to x="100000" y="80000"/>
                                    </p:animScale>
                                    <p:animScale>
                                      <p:cBhvr>
                                        <p:cTn id="16" dur="41" decel="50000">
                                          <p:stCondLst>
                                            <p:cond delay="335"/>
                                          </p:stCondLst>
                                        </p:cTn>
                                        <p:tgtEl>
                                          <p:spTgt spid="15"/>
                                        </p:tgtEl>
                                      </p:cBhvr>
                                      <p:to x="100000" y="100000"/>
                                    </p:animScale>
                                    <p:animScale>
                                      <p:cBhvr>
                                        <p:cTn id="17" dur="7">
                                          <p:stCondLst>
                                            <p:cond delay="410"/>
                                          </p:stCondLst>
                                        </p:cTn>
                                        <p:tgtEl>
                                          <p:spTgt spid="15"/>
                                        </p:tgtEl>
                                      </p:cBhvr>
                                      <p:to x="100000" y="90000"/>
                                    </p:animScale>
                                    <p:animScale>
                                      <p:cBhvr>
                                        <p:cTn id="18" dur="41" decel="50000">
                                          <p:stCondLst>
                                            <p:cond delay="417"/>
                                          </p:stCondLst>
                                        </p:cTn>
                                        <p:tgtEl>
                                          <p:spTgt spid="15"/>
                                        </p:tgtEl>
                                      </p:cBhvr>
                                      <p:to x="100000" y="100000"/>
                                    </p:animScale>
                                    <p:animScale>
                                      <p:cBhvr>
                                        <p:cTn id="19" dur="7">
                                          <p:stCondLst>
                                            <p:cond delay="452"/>
                                          </p:stCondLst>
                                        </p:cTn>
                                        <p:tgtEl>
                                          <p:spTgt spid="15"/>
                                        </p:tgtEl>
                                      </p:cBhvr>
                                      <p:to x="100000" y="95000"/>
                                    </p:animScale>
                                    <p:animScale>
                                      <p:cBhvr>
                                        <p:cTn id="20" dur="41" decel="50000">
                                          <p:stCondLst>
                                            <p:cond delay="458"/>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DE30F04F-3016-4EF5-B8C2-34D2AD848B59}"/>
              </a:ext>
            </a:extLst>
          </p:cNvPr>
          <p:cNvSpPr>
            <a:spLocks noGrp="1"/>
          </p:cNvSpPr>
          <p:nvPr>
            <p:ph idx="1"/>
          </p:nvPr>
        </p:nvSpPr>
        <p:spPr>
          <a:xfrm>
            <a:off x="385194" y="424663"/>
            <a:ext cx="11300669" cy="6034859"/>
          </a:xfrm>
        </p:spPr>
        <p:txBody>
          <a:bodyPr>
            <a:normAutofit/>
          </a:bodyPr>
          <a:lstStyle/>
          <a:p>
            <a:pPr marL="0" indent="0">
              <a:buNone/>
            </a:pPr>
            <a:r>
              <a:rPr lang="zh-CN" altLang="en-US" sz="3600" b="1" smtClean="0">
                <a:latin typeface="黑体" panose="02010609060101010101" pitchFamily="49" charset="-122"/>
                <a:ea typeface="黑体" panose="02010609060101010101" pitchFamily="49" charset="-122"/>
              </a:rPr>
              <a:t>面对</a:t>
            </a:r>
            <a:r>
              <a:rPr lang="zh-CN" altLang="en-US" sz="3600" b="1" dirty="0">
                <a:latin typeface="黑体" panose="02010609060101010101" pitchFamily="49" charset="-122"/>
                <a:ea typeface="黑体" panose="02010609060101010101" pitchFamily="49" charset="-122"/>
              </a:rPr>
              <a:t>新型冠状病毒肺炎疫情，有人认为疫情就是命令，主动请缨奋战在“战疫”第一线，不计报酬，无论生死。有人却认为疫情就是商机，进而囤积口罩，加价售卖。人们在疫情认识上存在差异，说明</a:t>
            </a:r>
          </a:p>
          <a:p>
            <a:r>
              <a:rPr lang="zh-CN" altLang="en-US" sz="3600" b="1" dirty="0">
                <a:latin typeface="黑体" panose="02010609060101010101" pitchFamily="49" charset="-122"/>
                <a:ea typeface="黑体" panose="02010609060101010101" pitchFamily="49" charset="-122"/>
              </a:rPr>
              <a:t>①人们对复杂事物的认识总是不同</a:t>
            </a:r>
          </a:p>
          <a:p>
            <a:r>
              <a:rPr lang="zh-CN" altLang="en-US" sz="3600" b="1" dirty="0">
                <a:latin typeface="黑体" panose="02010609060101010101" pitchFamily="49" charset="-122"/>
                <a:ea typeface="黑体" panose="02010609060101010101" pitchFamily="49" charset="-122"/>
              </a:rPr>
              <a:t>②价值观影响人们的行为选择</a:t>
            </a:r>
          </a:p>
          <a:p>
            <a:r>
              <a:rPr lang="zh-CN" altLang="en-US" sz="3600" b="1" dirty="0">
                <a:latin typeface="黑体" panose="02010609060101010101" pitchFamily="49" charset="-122"/>
                <a:ea typeface="黑体" panose="02010609060101010101" pitchFamily="49" charset="-122"/>
              </a:rPr>
              <a:t>③不同的价值选择导致不同的价值判断</a:t>
            </a:r>
          </a:p>
          <a:p>
            <a:r>
              <a:rPr lang="zh-CN" altLang="en-US" sz="3600" b="1" dirty="0">
                <a:latin typeface="黑体" panose="02010609060101010101" pitchFamily="49" charset="-122"/>
                <a:ea typeface="黑体" panose="02010609060101010101" pitchFamily="49" charset="-122"/>
              </a:rPr>
              <a:t>④主体差异性是影响认识的重要因素</a:t>
            </a:r>
          </a:p>
          <a:p>
            <a:r>
              <a:rPr lang="en-US" altLang="zh-CN" sz="3600" b="1" dirty="0">
                <a:latin typeface="黑体" panose="02010609060101010101" pitchFamily="49" charset="-122"/>
                <a:ea typeface="黑体" panose="02010609060101010101" pitchFamily="49" charset="-122"/>
              </a:rPr>
              <a:t>A</a:t>
            </a:r>
            <a:r>
              <a:rPr lang="zh-CN" altLang="en-US" sz="3600" b="1" dirty="0">
                <a:latin typeface="黑体" panose="02010609060101010101" pitchFamily="49" charset="-122"/>
                <a:ea typeface="黑体" panose="02010609060101010101" pitchFamily="49" charset="-122"/>
              </a:rPr>
              <a:t>．①②	</a:t>
            </a:r>
            <a:r>
              <a:rPr lang="en-US" altLang="zh-CN" sz="3600" b="1" dirty="0">
                <a:latin typeface="黑体" panose="02010609060101010101" pitchFamily="49" charset="-122"/>
                <a:ea typeface="黑体" panose="02010609060101010101" pitchFamily="49" charset="-122"/>
              </a:rPr>
              <a:t>B</a:t>
            </a:r>
            <a:r>
              <a:rPr lang="zh-CN" altLang="en-US" sz="3600" b="1" dirty="0">
                <a:latin typeface="黑体" panose="02010609060101010101" pitchFamily="49" charset="-122"/>
                <a:ea typeface="黑体" panose="02010609060101010101" pitchFamily="49" charset="-122"/>
              </a:rPr>
              <a:t>．①③	</a:t>
            </a:r>
            <a:r>
              <a:rPr lang="en-US" altLang="zh-CN" sz="3600" b="1" dirty="0">
                <a:latin typeface="黑体" panose="02010609060101010101" pitchFamily="49" charset="-122"/>
                <a:ea typeface="黑体" panose="02010609060101010101" pitchFamily="49" charset="-122"/>
              </a:rPr>
              <a:t>C</a:t>
            </a:r>
            <a:r>
              <a:rPr lang="zh-CN" altLang="en-US" sz="3600" b="1" dirty="0">
                <a:latin typeface="黑体" panose="02010609060101010101" pitchFamily="49" charset="-122"/>
                <a:ea typeface="黑体" panose="02010609060101010101" pitchFamily="49" charset="-122"/>
              </a:rPr>
              <a:t>．②④	</a:t>
            </a:r>
            <a:r>
              <a:rPr lang="en-US" altLang="zh-CN" sz="3600" b="1" dirty="0">
                <a:latin typeface="黑体" panose="02010609060101010101" pitchFamily="49" charset="-122"/>
                <a:ea typeface="黑体" panose="02010609060101010101" pitchFamily="49" charset="-122"/>
              </a:rPr>
              <a:t>D</a:t>
            </a:r>
            <a:r>
              <a:rPr lang="zh-CN" altLang="en-US" sz="3600" b="1" dirty="0">
                <a:latin typeface="黑体" panose="02010609060101010101" pitchFamily="49" charset="-122"/>
                <a:ea typeface="黑体" panose="02010609060101010101" pitchFamily="49" charset="-122"/>
              </a:rPr>
              <a:t>．③④</a:t>
            </a:r>
          </a:p>
          <a:p>
            <a:endParaRPr lang="zh-CN" altLang="en-US" sz="3600" b="1"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xmlns="" id="{C29BEB40-F3DC-4210-BDE0-2F8304045FF6}"/>
              </a:ext>
            </a:extLst>
          </p:cNvPr>
          <p:cNvSpPr/>
          <p:nvPr/>
        </p:nvSpPr>
        <p:spPr>
          <a:xfrm>
            <a:off x="10140612" y="2518762"/>
            <a:ext cx="702436" cy="1323439"/>
          </a:xfrm>
          <a:prstGeom prst="rect">
            <a:avLst/>
          </a:prstGeom>
          <a:noFill/>
        </p:spPr>
        <p:txBody>
          <a:bodyPr wrap="none" lIns="91440" tIns="45720" rIns="91440" bIns="45720">
            <a:spAutoFit/>
          </a:bodyPr>
          <a:lstStyle/>
          <a:p>
            <a:pPr algn="ctr"/>
            <a:r>
              <a:rPr lang="en-US" altLang="zh-CN" sz="8000" b="1" dirty="0">
                <a:ln w="6600">
                  <a:solidFill>
                    <a:srgbClr val="ED7D31"/>
                  </a:solidFill>
                  <a:prstDash val="solid"/>
                </a:ln>
                <a:solidFill>
                  <a:srgbClr val="FFFFFF"/>
                </a:solidFill>
                <a:effectLst>
                  <a:outerShdw dist="38100" dir="2700000" algn="tl" rotWithShape="0">
                    <a:srgbClr val="ED7D31"/>
                  </a:outerShdw>
                </a:effectLst>
                <a:latin typeface="黑体" panose="02010609060101010101" pitchFamily="49" charset="-122"/>
                <a:ea typeface="黑体" panose="02010609060101010101" pitchFamily="49" charset="-122"/>
              </a:rPr>
              <a:t>C</a:t>
            </a:r>
            <a:endParaRPr lang="zh-CN" altLang="en-US" sz="8000" b="1" dirty="0">
              <a:ln w="6600">
                <a:solidFill>
                  <a:srgbClr val="ED7D31"/>
                </a:solidFill>
                <a:prstDash val="solid"/>
              </a:ln>
              <a:solidFill>
                <a:srgbClr val="FFFFFF"/>
              </a:solidFill>
              <a:effectLst>
                <a:outerShdw dist="38100" dir="2700000" algn="tl" rotWithShape="0">
                  <a:srgbClr val="ED7D31"/>
                </a:outerShdw>
              </a:effectLst>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243602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2"/>
            </p:custDataLst>
          </p:nvPr>
        </p:nvSpPr>
        <p:spPr>
          <a:xfrm>
            <a:off x="1228090" y="161925"/>
            <a:ext cx="9598660" cy="909955"/>
          </a:xfrm>
        </p:spPr>
        <p:txBody>
          <a:bodyPr vert="horz" wrap="square" lIns="91440" tIns="45720" rIns="91440" bIns="45720" rtlCol="0" anchor="ctr">
            <a:noAutofit/>
          </a:bodyPr>
          <a:lstStyle/>
          <a:p>
            <a:pPr algn="ctr"/>
            <a:r>
              <a:rPr lang="zh-CN" b="1" dirty="0">
                <a:sym typeface="+mn-lt"/>
              </a:rPr>
              <a:t>课后检测</a:t>
            </a:r>
          </a:p>
        </p:txBody>
      </p:sp>
      <p:sp>
        <p:nvSpPr>
          <p:cNvPr id="6" name="文本框 5"/>
          <p:cNvSpPr txBox="1"/>
          <p:nvPr/>
        </p:nvSpPr>
        <p:spPr>
          <a:xfrm>
            <a:off x="624205" y="1002665"/>
            <a:ext cx="11191875" cy="5262245"/>
          </a:xfrm>
          <a:prstGeom prst="rect">
            <a:avLst/>
          </a:prstGeom>
          <a:noFill/>
        </p:spPr>
        <p:txBody>
          <a:bodyPr wrap="square" rtlCol="0" anchor="t">
            <a:spAutoFit/>
          </a:bodyPr>
          <a:lstStyle/>
          <a:p>
            <a:r>
              <a:rPr lang="en-US" altLang="zh-CN" sz="2400">
                <a:latin typeface="华文仿宋" panose="02010600040101010101" charset="-122"/>
                <a:ea typeface="华文仿宋" panose="02010600040101010101" charset="-122"/>
                <a:cs typeface="华文仿宋" panose="02010600040101010101" charset="-122"/>
              </a:rPr>
              <a:t>        </a:t>
            </a:r>
            <a:r>
              <a:rPr lang="zh-CN" altLang="en-US" sz="2400">
                <a:latin typeface="华文仿宋" panose="02010600040101010101" charset="-122"/>
                <a:ea typeface="华文仿宋" panose="02010600040101010101" charset="-122"/>
                <a:cs typeface="华文仿宋" panose="02010600040101010101" charset="-122"/>
              </a:rPr>
              <a:t>全面推进依法治国，基础在基层。阋读材料，回答问题。</a:t>
            </a:r>
          </a:p>
          <a:p>
            <a:pPr indent="609600" fontAlgn="auto">
              <a:extLst>
                <a:ext uri="{35155182-B16C-46BC-9424-99874614C6A1}">
                  <wpsdc:indentchars xmlns:wpsdc="http://www.wps.cn/officeDocument/2017/drawingmlCustomData" xmlns="" val="200" checksum="4158780845"/>
                </a:ext>
              </a:extLst>
            </a:pPr>
            <a:r>
              <a:rPr lang="zh-CN" altLang="en-US" sz="2400">
                <a:latin typeface="华文仿宋" panose="02010600040101010101" charset="-122"/>
                <a:ea typeface="华文仿宋" panose="02010600040101010101" charset="-122"/>
                <a:cs typeface="华文仿宋" panose="02010600040101010101" charset="-122"/>
              </a:rPr>
              <a:t>改革开放以来，我国城市社区居民自治取得了显著成绩。但随着城市化、现代化进程加快，社区组织职责不清、居民参与不充分、部分干部群众法治意识不强等与经济社会发展不相适应的问题日益凸显，社区法治化水平亟待提高。</a:t>
            </a:r>
          </a:p>
          <a:p>
            <a:pPr indent="609600" fontAlgn="auto">
              <a:extLst>
                <a:ext uri="{35155182-B16C-46BC-9424-99874614C6A1}">
                  <wpsdc:indentchars xmlns:wpsdc="http://www.wps.cn/officeDocument/2017/drawingmlCustomData" xmlns="" val="200" checksum="4158780845"/>
                </a:ext>
              </a:extLst>
            </a:pPr>
            <a:r>
              <a:rPr lang="zh-CN" altLang="en-US" sz="2400">
                <a:latin typeface="华文仿宋" panose="02010600040101010101" charset="-122"/>
                <a:ea typeface="华文仿宋" panose="02010600040101010101" charset="-122"/>
                <a:cs typeface="华文仿宋" panose="02010600040101010101" charset="-122"/>
              </a:rPr>
              <a:t>H市坚持与时俱进，大胆破除体制机制障碍，以法治思维探索社区治理新模式。具体做法有：以社区党建为抓手，以党代表工作室为平台，听民意解民困，依法推动社区各项工作的开展；市政府梳理相关法律法规，出台《关于深化社区治理体制改革的实施方案》，明确社区行政工作站、居委会、社区服务机构等7类治理主体，制定社区工作清单，让社区机构的职责法定化；支持居民依法选举产生居委会、议事监督会等自治组织，按照居民自治章程管理社区事务；开展形式多样的“法律进社区”活动，引导社区干部和群众自觉守法、办事依法。经过改革实践，富有活力的基层协同共治局面正在形成。</a:t>
            </a:r>
          </a:p>
          <a:p>
            <a:r>
              <a:rPr lang="zh-CN" altLang="en-US" sz="2400">
                <a:latin typeface="华文仿宋" panose="02010600040101010101" charset="-122"/>
                <a:ea typeface="华文仿宋" panose="02010600040101010101" charset="-122"/>
                <a:cs typeface="华文仿宋" panose="02010600040101010101" charset="-122"/>
              </a:rPr>
              <a:t>       运用“价值判断与价值选择”相关知识，分析H市推进社区治理法治化的合理性。(12分)</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2"/>
            </p:custDataLst>
          </p:nvPr>
        </p:nvSpPr>
        <p:spPr>
          <a:xfrm>
            <a:off x="1228090" y="161925"/>
            <a:ext cx="9598660" cy="909955"/>
          </a:xfrm>
        </p:spPr>
        <p:txBody>
          <a:bodyPr vert="horz" wrap="square" lIns="91440" tIns="45720" rIns="91440" bIns="45720" rtlCol="0" anchor="ctr">
            <a:noAutofit/>
          </a:bodyPr>
          <a:lstStyle/>
          <a:p>
            <a:pPr algn="ctr"/>
            <a:r>
              <a:rPr lang="zh-CN" b="1" dirty="0">
                <a:sym typeface="+mn-lt"/>
              </a:rPr>
              <a:t>参考答案</a:t>
            </a:r>
          </a:p>
        </p:txBody>
      </p:sp>
      <p:sp>
        <p:nvSpPr>
          <p:cNvPr id="6" name="文本框 5"/>
          <p:cNvSpPr txBox="1"/>
          <p:nvPr/>
        </p:nvSpPr>
        <p:spPr>
          <a:xfrm>
            <a:off x="817245" y="1229360"/>
            <a:ext cx="11191875" cy="4225925"/>
          </a:xfrm>
          <a:prstGeom prst="rect">
            <a:avLst/>
          </a:prstGeom>
          <a:noFill/>
        </p:spPr>
        <p:txBody>
          <a:bodyPr wrap="square" rtlCol="0" anchor="t">
            <a:spAutoFit/>
          </a:bodyPr>
          <a:lstStyle/>
          <a:p>
            <a:pPr>
              <a:lnSpc>
                <a:spcPct val="120000"/>
              </a:lnSpc>
            </a:pPr>
            <a:r>
              <a:rPr lang="zh-CN" altLang="en-US" sz="2800">
                <a:latin typeface="华文仿宋" panose="02010600040101010101" charset="-122"/>
                <a:ea typeface="华文仿宋" panose="02010600040101010101" charset="-122"/>
                <a:cs typeface="华文仿宋" panose="02010600040101010101" charset="-122"/>
              </a:rPr>
              <a:t>答：①针对存在的问题，以法治思维探索社区治理新模式，在实践基础上作出正确的价值判断和价值选择。</a:t>
            </a:r>
          </a:p>
          <a:p>
            <a:pPr>
              <a:lnSpc>
                <a:spcPct val="120000"/>
              </a:lnSpc>
            </a:pPr>
            <a:r>
              <a:rPr lang="zh-CN" altLang="en-US" sz="2800">
                <a:latin typeface="华文仿宋" panose="02010600040101010101" charset="-122"/>
                <a:ea typeface="华文仿宋" panose="02010600040101010101" charset="-122"/>
                <a:cs typeface="华文仿宋" panose="02010600040101010101" charset="-122"/>
              </a:rPr>
              <a:t>②坚持与时俱进，着力提高社区治理法治化水平，把握了价值判断和价值选择的社会历史性特征。</a:t>
            </a:r>
          </a:p>
          <a:p>
            <a:pPr>
              <a:lnSpc>
                <a:spcPct val="120000"/>
              </a:lnSpc>
            </a:pPr>
            <a:r>
              <a:rPr lang="zh-CN" altLang="en-US" sz="2800">
                <a:latin typeface="华文仿宋" panose="02010600040101010101" charset="-122"/>
                <a:ea typeface="华文仿宋" panose="02010600040101010101" charset="-122"/>
                <a:cs typeface="华文仿宋" panose="02010600040101010101" charset="-122"/>
              </a:rPr>
              <a:t>③破除体制机制障碍，完善基层法治体系，改革上层建筑，遵循了社会发展的客观规律。</a:t>
            </a:r>
          </a:p>
          <a:p>
            <a:pPr>
              <a:lnSpc>
                <a:spcPct val="120000"/>
              </a:lnSpc>
            </a:pPr>
            <a:r>
              <a:rPr lang="zh-CN" altLang="en-US" sz="2800">
                <a:latin typeface="华文仿宋" panose="02010600040101010101" charset="-122"/>
                <a:ea typeface="华文仿宋" panose="02010600040101010101" charset="-122"/>
                <a:cs typeface="华文仿宋" panose="02010600040101010101" charset="-122"/>
              </a:rPr>
              <a:t>④依法推动社区协同共治，自觉站在人民的立场上，坚持把人民群众的利益作为最高价值标准。</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右箭头 71681"/>
          <p:cNvSpPr>
            <a:spLocks noChangeArrowheads="1"/>
          </p:cNvSpPr>
          <p:nvPr/>
        </p:nvSpPr>
        <p:spPr bwMode="auto">
          <a:xfrm>
            <a:off x="8751888" y="889000"/>
            <a:ext cx="781050" cy="315913"/>
          </a:xfrm>
          <a:prstGeom prst="rightArrow">
            <a:avLst>
              <a:gd name="adj1" fmla="val 50000"/>
              <a:gd name="adj2" fmla="val 54735"/>
            </a:avLst>
          </a:prstGeom>
          <a:solidFill>
            <a:schemeClr val="accent1"/>
          </a:solidFill>
          <a:ln w="9525">
            <a:solidFill>
              <a:schemeClr val="tx1"/>
            </a:solidFill>
            <a:miter lim="800000"/>
          </a:ln>
        </p:spPr>
        <p:txBody>
          <a:bodyPr/>
          <a:lstStyle/>
          <a:p>
            <a:pPr marL="0" marR="0" lvl="0" indent="0" algn="l" defTabSz="914400" rtl="0" eaLnBrk="1" fontAlgn="base" latinLnBrk="0" hangingPunct="1">
              <a:lnSpc>
                <a:spcPct val="150000"/>
              </a:lnSpc>
              <a:spcBef>
                <a:spcPts val="0"/>
              </a:spcBef>
              <a:spcAft>
                <a:spcPct val="0"/>
              </a:spcAft>
              <a:buClrTx/>
              <a:buSzTx/>
              <a:buFont typeface="Arial" panose="020B0604020202090204" pitchFamily="34" charset="0"/>
              <a:buNone/>
              <a:defRPr/>
            </a:pPr>
            <a:endParaRPr kumimoji="0" lang="zh-CN" altLang="en-US" sz="2965" b="0" i="0" u="none" strike="noStrike" kern="1200" cap="none" spc="0" normalizeH="0" baseline="0" noProof="1">
              <a:ln>
                <a:noFill/>
              </a:ln>
              <a:solidFill>
                <a:schemeClr val="tx1"/>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p:txBody>
      </p:sp>
      <p:sp>
        <p:nvSpPr>
          <p:cNvPr id="71683" name="文本框 71682"/>
          <p:cNvSpPr txBox="1"/>
          <p:nvPr/>
        </p:nvSpPr>
        <p:spPr>
          <a:xfrm>
            <a:off x="9810750" y="2139950"/>
            <a:ext cx="2057400" cy="922338"/>
          </a:xfrm>
          <a:prstGeom prst="rect">
            <a:avLst/>
          </a:prstGeom>
          <a:noFill/>
          <a:ln w="9525">
            <a:noFill/>
          </a:ln>
        </p:spPr>
        <p:txBody>
          <a:bodyPr anchor="t">
            <a:spAutoFit/>
          </a:bodyPr>
          <a:lstStyle/>
          <a:p>
            <a:pPr>
              <a:lnSpc>
                <a:spcPct val="150000"/>
              </a:lnSpc>
            </a:pPr>
            <a:r>
              <a:rPr lang="zh-CN" altLang="en-US" sz="3600" dirty="0">
                <a:solidFill>
                  <a:srgbClr val="0000FF"/>
                </a:solidFill>
                <a:latin typeface="Times New Roman" panose="02020503050405090304" pitchFamily="18" charset="0"/>
                <a:ea typeface="微软雅黑" panose="020B0503020204020204" pitchFamily="34" charset="-122"/>
              </a:rPr>
              <a:t>价值选择</a:t>
            </a:r>
          </a:p>
        </p:txBody>
      </p:sp>
      <p:sp>
        <p:nvSpPr>
          <p:cNvPr id="71685" name="文本框 71684"/>
          <p:cNvSpPr txBox="1"/>
          <p:nvPr/>
        </p:nvSpPr>
        <p:spPr>
          <a:xfrm>
            <a:off x="1109663" y="2139950"/>
            <a:ext cx="2070100" cy="922338"/>
          </a:xfrm>
          <a:prstGeom prst="rect">
            <a:avLst/>
          </a:prstGeom>
          <a:noFill/>
          <a:ln w="9525">
            <a:noFill/>
          </a:ln>
        </p:spPr>
        <p:txBody>
          <a:bodyPr anchor="t">
            <a:spAutoFit/>
          </a:bodyPr>
          <a:lstStyle/>
          <a:p>
            <a:pPr>
              <a:lnSpc>
                <a:spcPct val="150000"/>
              </a:lnSpc>
            </a:pPr>
            <a:r>
              <a:rPr lang="zh-CN" altLang="en-US" sz="3600" dirty="0">
                <a:solidFill>
                  <a:srgbClr val="0000FF"/>
                </a:solidFill>
                <a:latin typeface="Times New Roman" panose="02020503050405090304" pitchFamily="18" charset="0"/>
                <a:ea typeface="微软雅黑" panose="020B0503020204020204" pitchFamily="34" charset="-122"/>
              </a:rPr>
              <a:t>价值判断</a:t>
            </a:r>
          </a:p>
        </p:txBody>
      </p:sp>
      <p:sp>
        <p:nvSpPr>
          <p:cNvPr id="71686" name="文本框 71685"/>
          <p:cNvSpPr txBox="1"/>
          <p:nvPr/>
        </p:nvSpPr>
        <p:spPr>
          <a:xfrm>
            <a:off x="392113" y="3062288"/>
            <a:ext cx="3689350" cy="3414712"/>
          </a:xfrm>
          <a:prstGeom prst="rect">
            <a:avLst/>
          </a:prstGeom>
          <a:solidFill>
            <a:schemeClr val="bg1"/>
          </a:solidFill>
          <a:ln w="28575" cap="flat" cmpd="sng">
            <a:solidFill>
              <a:schemeClr val="accent1"/>
            </a:solidFill>
            <a:prstDash val="solid"/>
            <a:miter/>
            <a:headEnd type="none" w="med" len="med"/>
            <a:tailEnd type="none" w="med" len="med"/>
          </a:ln>
        </p:spPr>
        <p:txBody>
          <a:bodyPr anchor="t">
            <a:spAutoFit/>
          </a:bodyPr>
          <a:lstStyle/>
          <a:p>
            <a:pPr>
              <a:lnSpc>
                <a:spcPct val="150000"/>
              </a:lnSpc>
            </a:pPr>
            <a:r>
              <a:rPr lang="zh-CN" altLang="en-US" sz="3600" b="1" dirty="0">
                <a:latin typeface="黑体" panose="02010609060101010101" pitchFamily="49" charset="-122"/>
                <a:ea typeface="黑体" panose="02010609060101010101" pitchFamily="49" charset="-122"/>
              </a:rPr>
              <a:t>人们对事物能否满足主体的需要以及满足的程度作出判断。</a:t>
            </a:r>
          </a:p>
        </p:txBody>
      </p:sp>
      <p:sp>
        <p:nvSpPr>
          <p:cNvPr id="71687" name="左箭头 71686"/>
          <p:cNvSpPr>
            <a:spLocks noChangeArrowheads="1"/>
          </p:cNvSpPr>
          <p:nvPr/>
        </p:nvSpPr>
        <p:spPr bwMode="auto">
          <a:xfrm rot="-5400000">
            <a:off x="2053431" y="1997869"/>
            <a:ext cx="366713" cy="371475"/>
          </a:xfrm>
          <a:prstGeom prst="leftArrow">
            <a:avLst>
              <a:gd name="adj1" fmla="val 50000"/>
              <a:gd name="adj2" fmla="val 28936"/>
            </a:avLst>
          </a:prstGeom>
          <a:solidFill>
            <a:schemeClr val="accent1"/>
          </a:solidFill>
          <a:ln w="9525">
            <a:solidFill>
              <a:schemeClr val="tx1"/>
            </a:solidFill>
            <a:miter lim="800000"/>
          </a:ln>
        </p:spPr>
        <p:txBody>
          <a:bodyPr/>
          <a:lstStyle/>
          <a:p>
            <a:pPr marL="0" marR="0" lvl="0" indent="0" algn="l" defTabSz="914400" rtl="0" eaLnBrk="1" fontAlgn="base" latinLnBrk="0" hangingPunct="1">
              <a:lnSpc>
                <a:spcPct val="150000"/>
              </a:lnSpc>
              <a:spcBef>
                <a:spcPts val="0"/>
              </a:spcBef>
              <a:spcAft>
                <a:spcPct val="0"/>
              </a:spcAft>
              <a:buClrTx/>
              <a:buSzTx/>
              <a:buFont typeface="Arial" panose="020B0604020202090204" pitchFamily="34" charset="0"/>
              <a:buNone/>
              <a:defRPr/>
            </a:pPr>
            <a:endParaRPr kumimoji="0" lang="zh-CN" altLang="en-US" sz="2965" b="0" i="0" u="none" strike="noStrike" kern="1200" cap="none" spc="0" normalizeH="0" baseline="0" noProof="1">
              <a:ln>
                <a:noFill/>
              </a:ln>
              <a:solidFill>
                <a:schemeClr val="tx1"/>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p:txBody>
      </p:sp>
      <p:sp>
        <p:nvSpPr>
          <p:cNvPr id="71688" name="文本框 71687"/>
          <p:cNvSpPr txBox="1"/>
          <p:nvPr/>
        </p:nvSpPr>
        <p:spPr>
          <a:xfrm>
            <a:off x="512763" y="381000"/>
            <a:ext cx="7545387" cy="644525"/>
          </a:xfrm>
          <a:prstGeom prst="rect">
            <a:avLst/>
          </a:prstGeom>
          <a:noFill/>
          <a:ln w="9525">
            <a:noFill/>
          </a:ln>
        </p:spPr>
        <p:txBody>
          <a:bodyPr anchor="t">
            <a:spAutoFit/>
          </a:bodyPr>
          <a:lstStyle/>
          <a:p>
            <a:r>
              <a:rPr lang="zh-CN" altLang="en-US" sz="3600" b="1" dirty="0">
                <a:latin typeface="黑体" panose="02010609060101010101" pitchFamily="49" charset="-122"/>
                <a:ea typeface="黑体" panose="02010609060101010101" pitchFamily="49" charset="-122"/>
              </a:rPr>
              <a:t>老人摔倒，需要帮助，我应该帮助他</a:t>
            </a:r>
          </a:p>
        </p:txBody>
      </p:sp>
      <p:sp>
        <p:nvSpPr>
          <p:cNvPr id="71689" name="文本框 71688"/>
          <p:cNvSpPr txBox="1"/>
          <p:nvPr/>
        </p:nvSpPr>
        <p:spPr>
          <a:xfrm>
            <a:off x="177800" y="1025525"/>
            <a:ext cx="8574088" cy="644525"/>
          </a:xfrm>
          <a:prstGeom prst="rect">
            <a:avLst/>
          </a:prstGeom>
          <a:noFill/>
          <a:ln w="9525">
            <a:noFill/>
          </a:ln>
        </p:spPr>
        <p:txBody>
          <a:bodyPr anchor="t">
            <a:spAutoFit/>
          </a:bodyPr>
          <a:lstStyle/>
          <a:p>
            <a:r>
              <a:rPr lang="zh-CN" altLang="en-US" sz="3600" b="1" dirty="0">
                <a:solidFill>
                  <a:srgbClr val="FF0000"/>
                </a:solidFill>
                <a:latin typeface="黑体" panose="02010609060101010101" pitchFamily="49" charset="-122"/>
                <a:ea typeface="黑体" panose="02010609060101010101" pitchFamily="49" charset="-122"/>
              </a:rPr>
              <a:t>老人摔倒，是想讹人，我可不想惹祸上身</a:t>
            </a:r>
          </a:p>
        </p:txBody>
      </p:sp>
      <p:sp>
        <p:nvSpPr>
          <p:cNvPr id="71693" name="文本框 71692"/>
          <p:cNvSpPr txBox="1"/>
          <p:nvPr/>
        </p:nvSpPr>
        <p:spPr>
          <a:xfrm>
            <a:off x="9937750" y="103188"/>
            <a:ext cx="1673225" cy="922337"/>
          </a:xfrm>
          <a:prstGeom prst="rect">
            <a:avLst/>
          </a:prstGeom>
          <a:noFill/>
          <a:ln w="9525">
            <a:noFill/>
          </a:ln>
        </p:spPr>
        <p:txBody>
          <a:bodyPr anchor="t">
            <a:spAutoFit/>
          </a:bodyPr>
          <a:lstStyle/>
          <a:p>
            <a:pPr>
              <a:lnSpc>
                <a:spcPct val="150000"/>
              </a:lnSpc>
            </a:pPr>
            <a:r>
              <a:rPr lang="zh-CN" altLang="en-US" sz="3600" b="1" dirty="0">
                <a:latin typeface="黑体" panose="02010609060101010101" pitchFamily="49" charset="-122"/>
                <a:ea typeface="黑体" panose="02010609060101010101" pitchFamily="49" charset="-122"/>
              </a:rPr>
              <a:t>扶！！！</a:t>
            </a:r>
          </a:p>
        </p:txBody>
      </p:sp>
      <p:sp>
        <p:nvSpPr>
          <p:cNvPr id="71694" name="文本框 71693"/>
          <p:cNvSpPr txBox="1"/>
          <p:nvPr/>
        </p:nvSpPr>
        <p:spPr>
          <a:xfrm>
            <a:off x="9680575" y="749300"/>
            <a:ext cx="2187575" cy="920750"/>
          </a:xfrm>
          <a:prstGeom prst="rect">
            <a:avLst/>
          </a:prstGeom>
          <a:noFill/>
          <a:ln w="9525">
            <a:noFill/>
          </a:ln>
        </p:spPr>
        <p:txBody>
          <a:bodyPr anchor="t">
            <a:spAutoFit/>
          </a:bodyPr>
          <a:lstStyle/>
          <a:p>
            <a:pPr>
              <a:lnSpc>
                <a:spcPct val="150000"/>
              </a:lnSpc>
            </a:pPr>
            <a:r>
              <a:rPr lang="zh-CN" altLang="en-US" sz="3600" b="1" dirty="0">
                <a:solidFill>
                  <a:srgbClr val="FF0000"/>
                </a:solidFill>
                <a:latin typeface="黑体" panose="02010609060101010101" pitchFamily="49" charset="-122"/>
                <a:ea typeface="黑体" panose="02010609060101010101" pitchFamily="49" charset="-122"/>
              </a:rPr>
              <a:t>不扶！！！</a:t>
            </a:r>
          </a:p>
        </p:txBody>
      </p:sp>
      <p:sp>
        <p:nvSpPr>
          <p:cNvPr id="71697" name="左箭头 71696"/>
          <p:cNvSpPr>
            <a:spLocks noChangeArrowheads="1"/>
          </p:cNvSpPr>
          <p:nvPr/>
        </p:nvSpPr>
        <p:spPr bwMode="auto">
          <a:xfrm rot="-5400000">
            <a:off x="10591006" y="2021681"/>
            <a:ext cx="366713" cy="323850"/>
          </a:xfrm>
          <a:prstGeom prst="leftArrow">
            <a:avLst>
              <a:gd name="adj1" fmla="val 50000"/>
              <a:gd name="adj2" fmla="val 29148"/>
            </a:avLst>
          </a:prstGeom>
          <a:solidFill>
            <a:schemeClr val="accent1"/>
          </a:solidFill>
          <a:ln w="9525">
            <a:solidFill>
              <a:schemeClr val="tx1"/>
            </a:solidFill>
            <a:miter lim="800000"/>
          </a:ln>
        </p:spPr>
        <p:txBody>
          <a:bodyPr/>
          <a:lstStyle/>
          <a:p>
            <a:pPr marL="0" marR="0" lvl="0" indent="0" algn="l" defTabSz="914400" rtl="0" eaLnBrk="1" fontAlgn="base" latinLnBrk="0" hangingPunct="1">
              <a:lnSpc>
                <a:spcPct val="150000"/>
              </a:lnSpc>
              <a:spcBef>
                <a:spcPts val="0"/>
              </a:spcBef>
              <a:spcAft>
                <a:spcPct val="0"/>
              </a:spcAft>
              <a:buClrTx/>
              <a:buSzTx/>
              <a:buFont typeface="Arial" panose="020B0604020202090204" pitchFamily="34" charset="0"/>
              <a:buNone/>
              <a:defRPr/>
            </a:pPr>
            <a:endParaRPr kumimoji="0" lang="zh-CN" altLang="en-US" sz="2965" b="0" i="0" u="none" strike="noStrike" kern="1200" cap="none" spc="0" normalizeH="0" baseline="0" noProof="1">
              <a:ln>
                <a:noFill/>
              </a:ln>
              <a:solidFill>
                <a:schemeClr val="tx1"/>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p:txBody>
      </p:sp>
      <p:sp>
        <p:nvSpPr>
          <p:cNvPr id="71698" name="文本框 71697"/>
          <p:cNvSpPr txBox="1"/>
          <p:nvPr/>
        </p:nvSpPr>
        <p:spPr>
          <a:xfrm>
            <a:off x="9121775" y="3062288"/>
            <a:ext cx="3062288" cy="2584450"/>
          </a:xfrm>
          <a:prstGeom prst="rect">
            <a:avLst/>
          </a:prstGeom>
          <a:solidFill>
            <a:schemeClr val="bg1"/>
          </a:solidFill>
          <a:ln w="28575" cap="flat" cmpd="sng">
            <a:solidFill>
              <a:schemeClr val="accent1"/>
            </a:solidFill>
            <a:prstDash val="solid"/>
            <a:miter/>
            <a:headEnd type="none" w="med" len="med"/>
            <a:tailEnd type="none" w="med" len="med"/>
          </a:ln>
        </p:spPr>
        <p:txBody>
          <a:bodyPr anchor="t">
            <a:spAutoFit/>
          </a:bodyPr>
          <a:lstStyle/>
          <a:p>
            <a:pPr>
              <a:lnSpc>
                <a:spcPct val="150000"/>
              </a:lnSpc>
            </a:pPr>
            <a:r>
              <a:rPr lang="zh-CN" altLang="en-US" sz="3600" b="1" dirty="0">
                <a:latin typeface="黑体" panose="02010609060101010101" pitchFamily="49" charset="-122"/>
                <a:ea typeface="黑体" panose="02010609060101010101" pitchFamily="49" charset="-122"/>
              </a:rPr>
              <a:t>在价值判断的基础上进一步作出的选择。</a:t>
            </a:r>
          </a:p>
        </p:txBody>
      </p:sp>
      <p:grpSp>
        <p:nvGrpSpPr>
          <p:cNvPr id="71699" name="组合 71698"/>
          <p:cNvGrpSpPr/>
          <p:nvPr/>
        </p:nvGrpSpPr>
        <p:grpSpPr>
          <a:xfrm>
            <a:off x="4759325" y="1671638"/>
            <a:ext cx="3751263" cy="1738312"/>
            <a:chOff x="2615" y="1901"/>
            <a:chExt cx="1341" cy="1572"/>
          </a:xfrm>
        </p:grpSpPr>
        <p:sp>
          <p:nvSpPr>
            <p:cNvPr id="7181" name="直接连接符 71699"/>
            <p:cNvSpPr>
              <a:spLocks noChangeShapeType="1"/>
            </p:cNvSpPr>
            <p:nvPr/>
          </p:nvSpPr>
          <p:spPr bwMode="auto">
            <a:xfrm>
              <a:off x="2619" y="2610"/>
              <a:ext cx="907" cy="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50000"/>
                </a:lnSpc>
                <a:spcBef>
                  <a:spcPts val="0"/>
                </a:spcBef>
                <a:spcAft>
                  <a:spcPct val="0"/>
                </a:spcAft>
                <a:buClrTx/>
                <a:buSzTx/>
                <a:buFont typeface="Arial" panose="020B0604020202090204" pitchFamily="34" charset="0"/>
                <a:buNone/>
                <a:defRPr/>
              </a:pPr>
              <a:endParaRPr kumimoji="0" lang="zh-CN" altLang="en-US" sz="2965" b="0" i="0" u="none" strike="noStrike" kern="1200" cap="none" spc="0" normalizeH="0" baseline="0" noProof="1">
                <a:ln>
                  <a:noFill/>
                </a:ln>
                <a:solidFill>
                  <a:schemeClr val="tx1"/>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p:txBody>
        </p:sp>
        <p:sp>
          <p:nvSpPr>
            <p:cNvPr id="7182" name="直接连接符 71700"/>
            <p:cNvSpPr>
              <a:spLocks noChangeShapeType="1"/>
            </p:cNvSpPr>
            <p:nvPr/>
          </p:nvSpPr>
          <p:spPr bwMode="auto">
            <a:xfrm flipH="1">
              <a:off x="2615" y="2887"/>
              <a:ext cx="861" cy="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50000"/>
                </a:lnSpc>
                <a:spcBef>
                  <a:spcPts val="0"/>
                </a:spcBef>
                <a:spcAft>
                  <a:spcPct val="0"/>
                </a:spcAft>
                <a:buClrTx/>
                <a:buSzTx/>
                <a:buFont typeface="Arial" panose="020B0604020202090204" pitchFamily="34" charset="0"/>
                <a:buNone/>
                <a:defRPr/>
              </a:pPr>
              <a:endParaRPr kumimoji="0" lang="zh-CN" altLang="en-US" sz="2965" b="0" i="0" u="none" strike="noStrike" kern="1200" cap="none" spc="0" normalizeH="0" baseline="0" noProof="1">
                <a:ln>
                  <a:noFill/>
                </a:ln>
                <a:solidFill>
                  <a:schemeClr val="tx1"/>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p:txBody>
        </p:sp>
        <p:sp>
          <p:nvSpPr>
            <p:cNvPr id="14351" name="文本框 71701"/>
            <p:cNvSpPr txBox="1"/>
            <p:nvPr/>
          </p:nvSpPr>
          <p:spPr>
            <a:xfrm>
              <a:off x="2868" y="1901"/>
              <a:ext cx="965" cy="750"/>
            </a:xfrm>
            <a:prstGeom prst="rect">
              <a:avLst/>
            </a:prstGeom>
            <a:noFill/>
            <a:ln w="9525">
              <a:noFill/>
            </a:ln>
          </p:spPr>
          <p:txBody>
            <a:bodyPr anchor="t">
              <a:spAutoFit/>
            </a:bodyPr>
            <a:lstStyle/>
            <a:p>
              <a:pPr>
                <a:lnSpc>
                  <a:spcPct val="150000"/>
                </a:lnSpc>
              </a:pPr>
              <a:r>
                <a:rPr lang="zh-CN" altLang="en-US" sz="3200" dirty="0">
                  <a:latin typeface="Times New Roman" panose="02020503050405090304" pitchFamily="18" charset="0"/>
                  <a:ea typeface="微软雅黑" panose="020B0503020204020204" pitchFamily="34" charset="-122"/>
                </a:rPr>
                <a:t>基础</a:t>
              </a:r>
            </a:p>
          </p:txBody>
        </p:sp>
        <p:sp>
          <p:nvSpPr>
            <p:cNvPr id="14352" name="文本框 71702"/>
            <p:cNvSpPr txBox="1"/>
            <p:nvPr/>
          </p:nvSpPr>
          <p:spPr>
            <a:xfrm>
              <a:off x="2868" y="2723"/>
              <a:ext cx="1088" cy="750"/>
            </a:xfrm>
            <a:prstGeom prst="rect">
              <a:avLst/>
            </a:prstGeom>
            <a:noFill/>
            <a:ln w="9525">
              <a:noFill/>
            </a:ln>
          </p:spPr>
          <p:txBody>
            <a:bodyPr anchor="t">
              <a:spAutoFit/>
            </a:bodyPr>
            <a:lstStyle/>
            <a:p>
              <a:pPr>
                <a:lnSpc>
                  <a:spcPct val="150000"/>
                </a:lnSpc>
              </a:pPr>
              <a:r>
                <a:rPr lang="zh-CN" altLang="en-US" sz="3200" dirty="0">
                  <a:latin typeface="Times New Roman" panose="02020503050405090304" pitchFamily="18" charset="0"/>
                  <a:ea typeface="微软雅黑" panose="020B0503020204020204" pitchFamily="34" charset="-122"/>
                </a:rPr>
                <a:t>体现</a:t>
              </a:r>
            </a:p>
          </p:txBody>
        </p:sp>
      </p:grpSp>
      <p:sp>
        <p:nvSpPr>
          <p:cNvPr id="11" name="矩形 10"/>
          <p:cNvSpPr>
            <a:spLocks noChangeArrowheads="1"/>
          </p:cNvSpPr>
          <p:nvPr/>
        </p:nvSpPr>
        <p:spPr bwMode="auto">
          <a:xfrm>
            <a:off x="177800" y="274638"/>
            <a:ext cx="8464550" cy="1544638"/>
          </a:xfrm>
          <a:prstGeom prst="rect">
            <a:avLst/>
          </a:prstGeom>
          <a:noFill/>
          <a:ln w="63500">
            <a:solidFill>
              <a:srgbClr val="385D8A"/>
            </a:solidFill>
            <a:rou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rtl="0" eaLnBrk="1" fontAlgn="base" latinLnBrk="0" hangingPunct="1">
              <a:lnSpc>
                <a:spcPct val="150000"/>
              </a:lnSpc>
              <a:spcBef>
                <a:spcPts val="0"/>
              </a:spcBef>
              <a:spcAft>
                <a:spcPct val="0"/>
              </a:spcAft>
              <a:buClrTx/>
              <a:buSzTx/>
              <a:buFont typeface="Arial" panose="020B0604020202090204" pitchFamily="34" charset="0"/>
              <a:buNone/>
              <a:defRPr/>
            </a:pPr>
            <a:endParaRPr kumimoji="0" lang="zh-CN" altLang="en-US" sz="2965" b="0" i="0" u="none" strike="noStrike" kern="1200" cap="none" spc="0" normalizeH="0" baseline="0" noProof="1">
              <a:ln>
                <a:noFill/>
              </a:ln>
              <a:solidFill>
                <a:srgbClr val="FF0000"/>
              </a:solidFill>
              <a:effectLst/>
              <a:uLnTx/>
              <a:uFillTx/>
              <a:latin typeface="Times New Roman" panose="02020503050405090304" pitchFamily="18" charset="0"/>
              <a:ea typeface="微软雅黑" panose="020B0503020204020204" pitchFamily="34" charset="-122"/>
              <a:cs typeface="Times New Roman" panose="02020503050405090304" pitchFamily="18" charset="0"/>
              <a:sym typeface="Arial" panose="020B0604020202090204" pitchFamily="34" charset="0"/>
            </a:endParaRPr>
          </a:p>
        </p:txBody>
      </p:sp>
      <p:sp>
        <p:nvSpPr>
          <p:cNvPr id="2" name="矩形 1"/>
          <p:cNvSpPr>
            <a:spLocks noChangeArrowheads="1"/>
          </p:cNvSpPr>
          <p:nvPr/>
        </p:nvSpPr>
        <p:spPr bwMode="auto">
          <a:xfrm>
            <a:off x="9682163" y="274638"/>
            <a:ext cx="2185988" cy="1543050"/>
          </a:xfrm>
          <a:prstGeom prst="rect">
            <a:avLst/>
          </a:prstGeom>
          <a:noFill/>
          <a:ln w="63500">
            <a:solidFill>
              <a:srgbClr val="385D8A"/>
            </a:solidFill>
            <a:rou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rtl="0" eaLnBrk="1" fontAlgn="base" latinLnBrk="0" hangingPunct="1">
              <a:lnSpc>
                <a:spcPct val="150000"/>
              </a:lnSpc>
              <a:spcBef>
                <a:spcPts val="0"/>
              </a:spcBef>
              <a:spcAft>
                <a:spcPct val="0"/>
              </a:spcAft>
              <a:buClrTx/>
              <a:buSzTx/>
              <a:buFont typeface="Arial" panose="020B0604020202090204" pitchFamily="34" charset="0"/>
              <a:buNone/>
              <a:defRPr/>
            </a:pPr>
            <a:endParaRPr kumimoji="0" lang="zh-CN" altLang="en-US" sz="2965" b="0" i="0" u="none" strike="noStrike" kern="1200" cap="none" spc="0" normalizeH="0" baseline="0" noProof="1">
              <a:ln>
                <a:noFill/>
              </a:ln>
              <a:solidFill>
                <a:srgbClr val="FF0000"/>
              </a:solidFill>
              <a:effectLst/>
              <a:uLnTx/>
              <a:uFillTx/>
              <a:latin typeface="Times New Roman" panose="02020503050405090304" pitchFamily="18" charset="0"/>
              <a:ea typeface="微软雅黑" panose="020B0503020204020204" pitchFamily="34" charset="-122"/>
              <a:cs typeface="Times New Roman" panose="02020503050405090304" pitchFamily="18" charset="0"/>
              <a:sym typeface="Arial" panose="020B0604020202090204" pitchFamily="34" charset="0"/>
            </a:endParaRPr>
          </a:p>
        </p:txBody>
      </p:sp>
      <p:sp>
        <p:nvSpPr>
          <p:cNvPr id="3" name="文本框 2"/>
          <p:cNvSpPr txBox="1"/>
          <p:nvPr/>
        </p:nvSpPr>
        <p:spPr>
          <a:xfrm>
            <a:off x="5354638" y="2139950"/>
            <a:ext cx="1336675" cy="922338"/>
          </a:xfrm>
          <a:prstGeom prst="rect">
            <a:avLst/>
          </a:prstGeom>
          <a:solidFill>
            <a:schemeClr val="bg1"/>
          </a:solidFill>
          <a:ln w="28575" cap="flat" cmpd="sng">
            <a:solidFill>
              <a:srgbClr val="FF0000"/>
            </a:solidFill>
            <a:prstDash val="solid"/>
            <a:miter/>
            <a:headEnd type="none" w="med" len="med"/>
            <a:tailEnd type="none" w="med" len="med"/>
          </a:ln>
        </p:spPr>
        <p:txBody>
          <a:bodyPr anchor="t">
            <a:spAutoFit/>
          </a:bodyPr>
          <a:lstStyle/>
          <a:p>
            <a:pPr>
              <a:lnSpc>
                <a:spcPct val="150000"/>
              </a:lnSpc>
            </a:pPr>
            <a:r>
              <a:rPr lang="zh-CN" altLang="en-US" sz="3600" dirty="0">
                <a:solidFill>
                  <a:srgbClr val="FF0000"/>
                </a:solidFill>
                <a:latin typeface="Times New Roman" panose="02020503050405090304" pitchFamily="18" charset="0"/>
                <a:ea typeface="微软雅黑" panose="020B0503020204020204" pitchFamily="34" charset="-122"/>
              </a:rPr>
              <a:t>关系？</a:t>
            </a:r>
          </a:p>
        </p:txBody>
      </p:sp>
      <p:pic>
        <p:nvPicPr>
          <p:cNvPr id="7170" name="图片 3"/>
          <p:cNvPicPr>
            <a:picLocks noChangeAspect="1"/>
          </p:cNvPicPr>
          <p:nvPr/>
        </p:nvPicPr>
        <p:blipFill>
          <a:blip r:embed="rId2"/>
          <a:stretch>
            <a:fillRect/>
          </a:stretch>
        </p:blipFill>
        <p:spPr>
          <a:xfrm>
            <a:off x="4260850" y="3409950"/>
            <a:ext cx="4679950" cy="3067050"/>
          </a:xfrm>
          <a:prstGeom prst="rect">
            <a:avLst/>
          </a:prstGeom>
          <a:noFill/>
          <a:ln w="9525">
            <a:noFill/>
          </a:ln>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ppt_x</p:attrName>
                                        </p:attrNameLst>
                                      </p:cBhvr>
                                      <p:tavLst>
                                        <p:tav tm="0">
                                          <p:val>
                                            <p:strVal val="#ppt_x"/>
                                          </p:val>
                                        </p:tav>
                                        <p:tav tm="100000">
                                          <p:val>
                                            <p:strVal val="#ppt_x"/>
                                          </p:val>
                                        </p:tav>
                                      </p:tavLst>
                                    </p:anim>
                                    <p:anim calcmode="lin" valueType="num">
                                      <p:cBhvr>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1688"/>
                                        </p:tgtEl>
                                        <p:attrNameLst>
                                          <p:attrName>style.visibility</p:attrName>
                                        </p:attrNameLst>
                                      </p:cBhvr>
                                      <p:to>
                                        <p:strVal val="visible"/>
                                      </p:to>
                                    </p:set>
                                    <p:animEffect transition="in" filter="blinds(horizontal)">
                                      <p:cBhvr>
                                        <p:cTn id="13" dur="500"/>
                                        <p:tgtEl>
                                          <p:spTgt spid="7168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1682"/>
                                        </p:tgtEl>
                                        <p:attrNameLst>
                                          <p:attrName>style.visibility</p:attrName>
                                        </p:attrNameLst>
                                      </p:cBhvr>
                                      <p:to>
                                        <p:strVal val="visible"/>
                                      </p:to>
                                    </p:set>
                                    <p:animEffect transition="in" filter="blinds(horizontal)">
                                      <p:cBhvr>
                                        <p:cTn id="18" dur="500"/>
                                        <p:tgtEl>
                                          <p:spTgt spid="7168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1693"/>
                                        </p:tgtEl>
                                        <p:attrNameLst>
                                          <p:attrName>style.visibility</p:attrName>
                                        </p:attrNameLst>
                                      </p:cBhvr>
                                      <p:to>
                                        <p:strVal val="visible"/>
                                      </p:to>
                                    </p:set>
                                    <p:animEffect transition="in" filter="blinds(horizontal)">
                                      <p:cBhvr>
                                        <p:cTn id="23" dur="500"/>
                                        <p:tgtEl>
                                          <p:spTgt spid="7169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1689"/>
                                        </p:tgtEl>
                                        <p:attrNameLst>
                                          <p:attrName>style.visibility</p:attrName>
                                        </p:attrNameLst>
                                      </p:cBhvr>
                                      <p:to>
                                        <p:strVal val="visible"/>
                                      </p:to>
                                    </p:set>
                                    <p:animEffect transition="in" filter="blinds(horizontal)">
                                      <p:cBhvr>
                                        <p:cTn id="28" dur="500"/>
                                        <p:tgtEl>
                                          <p:spTgt spid="7168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1694"/>
                                        </p:tgtEl>
                                        <p:attrNameLst>
                                          <p:attrName>style.visibility</p:attrName>
                                        </p:attrNameLst>
                                      </p:cBhvr>
                                      <p:to>
                                        <p:strVal val="visible"/>
                                      </p:to>
                                    </p:set>
                                    <p:animEffect transition="in" filter="blinds(horizontal)">
                                      <p:cBhvr>
                                        <p:cTn id="33" dur="500"/>
                                        <p:tgtEl>
                                          <p:spTgt spid="7169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par>
                                <p:cTn id="39" presetID="3" presetClass="entr" presetSubtype="10" fill="hold" nodeType="withEffect">
                                  <p:stCondLst>
                                    <p:cond delay="0"/>
                                  </p:stCondLst>
                                  <p:childTnLst>
                                    <p:set>
                                      <p:cBhvr>
                                        <p:cTn id="40" dur="1" fill="hold">
                                          <p:stCondLst>
                                            <p:cond delay="0"/>
                                          </p:stCondLst>
                                        </p:cTn>
                                        <p:tgtEl>
                                          <p:spTgt spid="71687"/>
                                        </p:tgtEl>
                                        <p:attrNameLst>
                                          <p:attrName>style.visibility</p:attrName>
                                        </p:attrNameLst>
                                      </p:cBhvr>
                                      <p:to>
                                        <p:strVal val="visible"/>
                                      </p:to>
                                    </p:set>
                                    <p:animEffect transition="in" filter="blinds(horizontal)">
                                      <p:cBhvr>
                                        <p:cTn id="41" dur="500"/>
                                        <p:tgtEl>
                                          <p:spTgt spid="71687"/>
                                        </p:tgtEl>
                                      </p:cBhvr>
                                    </p:animEffect>
                                  </p:childTnLst>
                                </p:cTn>
                              </p:par>
                            </p:childTnLst>
                          </p:cTn>
                        </p:par>
                        <p:par>
                          <p:cTn id="42" fill="hold">
                            <p:stCondLst>
                              <p:cond delay="500"/>
                            </p:stCondLst>
                            <p:childTnLst>
                              <p:par>
                                <p:cTn id="43" presetID="3" presetClass="entr" presetSubtype="10" fill="hold" grpId="0" nodeType="afterEffect">
                                  <p:stCondLst>
                                    <p:cond delay="0"/>
                                  </p:stCondLst>
                                  <p:childTnLst>
                                    <p:set>
                                      <p:cBhvr>
                                        <p:cTn id="44" dur="1" fill="hold">
                                          <p:stCondLst>
                                            <p:cond delay="0"/>
                                          </p:stCondLst>
                                        </p:cTn>
                                        <p:tgtEl>
                                          <p:spTgt spid="71685"/>
                                        </p:tgtEl>
                                        <p:attrNameLst>
                                          <p:attrName>style.visibility</p:attrName>
                                        </p:attrNameLst>
                                      </p:cBhvr>
                                      <p:to>
                                        <p:strVal val="visible"/>
                                      </p:to>
                                    </p:set>
                                    <p:animEffect transition="in" filter="blinds(horizontal)">
                                      <p:cBhvr>
                                        <p:cTn id="45" dur="500"/>
                                        <p:tgtEl>
                                          <p:spTgt spid="71685"/>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71686"/>
                                        </p:tgtEl>
                                        <p:attrNameLst>
                                          <p:attrName>style.visibility</p:attrName>
                                        </p:attrNameLst>
                                      </p:cBhvr>
                                      <p:to>
                                        <p:strVal val="visible"/>
                                      </p:to>
                                    </p:set>
                                    <p:animEffect transition="in" filter="blinds(horizontal)">
                                      <p:cBhvr>
                                        <p:cTn id="50" dur="500"/>
                                        <p:tgtEl>
                                          <p:spTgt spid="71686"/>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barn(inVertical)">
                                      <p:cBhvr>
                                        <p:cTn id="55" dur="500"/>
                                        <p:tgtEl>
                                          <p:spTgt spid="2"/>
                                        </p:tgtEl>
                                      </p:cBhvr>
                                    </p:animEffect>
                                  </p:childTnLst>
                                </p:cTn>
                              </p:par>
                              <p:par>
                                <p:cTn id="56" presetID="3" presetClass="entr" presetSubtype="10" fill="hold" nodeType="withEffect">
                                  <p:stCondLst>
                                    <p:cond delay="0"/>
                                  </p:stCondLst>
                                  <p:childTnLst>
                                    <p:set>
                                      <p:cBhvr>
                                        <p:cTn id="57" dur="1" fill="hold">
                                          <p:stCondLst>
                                            <p:cond delay="0"/>
                                          </p:stCondLst>
                                        </p:cTn>
                                        <p:tgtEl>
                                          <p:spTgt spid="71697"/>
                                        </p:tgtEl>
                                        <p:attrNameLst>
                                          <p:attrName>style.visibility</p:attrName>
                                        </p:attrNameLst>
                                      </p:cBhvr>
                                      <p:to>
                                        <p:strVal val="visible"/>
                                      </p:to>
                                    </p:set>
                                    <p:animEffect transition="in" filter="blinds(horizontal)">
                                      <p:cBhvr>
                                        <p:cTn id="58" dur="500"/>
                                        <p:tgtEl>
                                          <p:spTgt spid="71697"/>
                                        </p:tgtEl>
                                      </p:cBhvr>
                                    </p:animEffect>
                                  </p:childTnLst>
                                </p:cTn>
                              </p:par>
                            </p:childTnLst>
                          </p:cTn>
                        </p:par>
                        <p:par>
                          <p:cTn id="59" fill="hold">
                            <p:stCondLst>
                              <p:cond delay="500"/>
                            </p:stCondLst>
                            <p:childTnLst>
                              <p:par>
                                <p:cTn id="60" presetID="3" presetClass="entr" presetSubtype="10" fill="hold" grpId="0" nodeType="afterEffect">
                                  <p:stCondLst>
                                    <p:cond delay="0"/>
                                  </p:stCondLst>
                                  <p:childTnLst>
                                    <p:set>
                                      <p:cBhvr>
                                        <p:cTn id="61" dur="1" fill="hold">
                                          <p:stCondLst>
                                            <p:cond delay="0"/>
                                          </p:stCondLst>
                                        </p:cTn>
                                        <p:tgtEl>
                                          <p:spTgt spid="71683"/>
                                        </p:tgtEl>
                                        <p:attrNameLst>
                                          <p:attrName>style.visibility</p:attrName>
                                        </p:attrNameLst>
                                      </p:cBhvr>
                                      <p:to>
                                        <p:strVal val="visible"/>
                                      </p:to>
                                    </p:set>
                                    <p:animEffect transition="in" filter="blinds(horizontal)">
                                      <p:cBhvr>
                                        <p:cTn id="62" dur="500"/>
                                        <p:tgtEl>
                                          <p:spTgt spid="7168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71698"/>
                                        </p:tgtEl>
                                        <p:attrNameLst>
                                          <p:attrName>style.visibility</p:attrName>
                                        </p:attrNameLst>
                                      </p:cBhvr>
                                      <p:to>
                                        <p:strVal val="visible"/>
                                      </p:to>
                                    </p:set>
                                    <p:animEffect transition="in" filter="blinds(horizontal)">
                                      <p:cBhvr>
                                        <p:cTn id="67" dur="500"/>
                                        <p:tgtEl>
                                          <p:spTgt spid="7169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blinds(horizontal)">
                                      <p:cBhvr>
                                        <p:cTn id="72" dur="500"/>
                                        <p:tgtEl>
                                          <p:spTgt spid="3"/>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xit" presetSubtype="4" fill="hold" grpId="1" nodeType="clickEffect">
                                  <p:stCondLst>
                                    <p:cond delay="0"/>
                                  </p:stCondLst>
                                  <p:childTnLst>
                                    <p:anim calcmode="lin" valueType="num">
                                      <p:cBhvr>
                                        <p:cTn id="76" dur="500"/>
                                        <p:tgtEl>
                                          <p:spTgt spid="3"/>
                                        </p:tgtEl>
                                        <p:attrNameLst>
                                          <p:attrName>ppt_x</p:attrName>
                                        </p:attrNameLst>
                                      </p:cBhvr>
                                      <p:tavLst>
                                        <p:tav tm="0">
                                          <p:val>
                                            <p:strVal val="ppt_x"/>
                                          </p:val>
                                        </p:tav>
                                        <p:tav tm="100000">
                                          <p:val>
                                            <p:strVal val="ppt_x"/>
                                          </p:val>
                                        </p:tav>
                                      </p:tavLst>
                                    </p:anim>
                                    <p:anim calcmode="lin" valueType="num">
                                      <p:cBhvr>
                                        <p:cTn id="77" dur="500"/>
                                        <p:tgtEl>
                                          <p:spTgt spid="3"/>
                                        </p:tgtEl>
                                        <p:attrNameLst>
                                          <p:attrName>ppt_y</p:attrName>
                                        </p:attrNameLst>
                                      </p:cBhvr>
                                      <p:tavLst>
                                        <p:tav tm="0">
                                          <p:val>
                                            <p:strVal val="ppt_y"/>
                                          </p:val>
                                        </p:tav>
                                        <p:tav tm="100000">
                                          <p:val>
                                            <p:strVal val="1+ppt_h/2"/>
                                          </p:val>
                                        </p:tav>
                                      </p:tavLst>
                                    </p:anim>
                                    <p:set>
                                      <p:cBhvr>
                                        <p:cTn id="78" dur="1" fill="hold">
                                          <p:stCondLst>
                                            <p:cond delay="499"/>
                                          </p:stCondLst>
                                        </p:cTn>
                                        <p:tgtEl>
                                          <p:spTgt spid="3"/>
                                        </p:tgtEl>
                                        <p:attrNameLst>
                                          <p:attrName>style.visibility</p:attrName>
                                        </p:attrNameLst>
                                      </p:cBhvr>
                                      <p:to>
                                        <p:strVal val="hidden"/>
                                      </p:to>
                                    </p:set>
                                  </p:childTnLst>
                                </p:cTn>
                              </p:par>
                              <p:par>
                                <p:cTn id="79" presetID="3" presetClass="entr" presetSubtype="10" fill="hold" nodeType="withEffect">
                                  <p:stCondLst>
                                    <p:cond delay="0"/>
                                  </p:stCondLst>
                                  <p:childTnLst>
                                    <p:set>
                                      <p:cBhvr>
                                        <p:cTn id="80" dur="1" fill="hold">
                                          <p:stCondLst>
                                            <p:cond delay="0"/>
                                          </p:stCondLst>
                                        </p:cTn>
                                        <p:tgtEl>
                                          <p:spTgt spid="71699"/>
                                        </p:tgtEl>
                                        <p:attrNameLst>
                                          <p:attrName>style.visibility</p:attrName>
                                        </p:attrNameLst>
                                      </p:cBhvr>
                                      <p:to>
                                        <p:strVal val="visible"/>
                                      </p:to>
                                    </p:set>
                                    <p:animEffect transition="in" filter="blinds(horizontal)">
                                      <p:cBhvr>
                                        <p:cTn id="81" dur="500"/>
                                        <p:tgtEl>
                                          <p:spTgt spid="71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p:bldP spid="71685" grpId="0"/>
      <p:bldP spid="71686" grpId="0" bldLvl="0" animBg="1"/>
      <p:bldP spid="71688" grpId="0"/>
      <p:bldP spid="71689" grpId="0"/>
      <p:bldP spid="71693" grpId="0"/>
      <p:bldP spid="71694" grpId="0"/>
      <p:bldP spid="71698" grpId="0" bldLvl="0" animBg="1"/>
      <p:bldP spid="11" grpId="0" bldLvl="0" animBg="1"/>
      <p:bldP spid="2" grpId="0" bldLvl="0" animBg="1"/>
      <p:bldP spid="3" grpId="0" bldLvl="0" animBg="1"/>
      <p:bldP spid="3"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2"/>
            </p:custDataLst>
          </p:nvPr>
        </p:nvSpPr>
        <p:spPr>
          <a:xfrm>
            <a:off x="1076960" y="490220"/>
            <a:ext cx="9598660" cy="909955"/>
          </a:xfrm>
        </p:spPr>
        <p:txBody>
          <a:bodyPr vert="horz" wrap="square" lIns="91440" tIns="45720" rIns="91440" bIns="45720" rtlCol="0" anchor="ctr">
            <a:noAutofit/>
          </a:bodyPr>
          <a:lstStyle/>
          <a:p>
            <a:pPr algn="l"/>
            <a:r>
              <a:rPr lang="zh-CN" b="1" dirty="0">
                <a:sym typeface="+mn-lt"/>
              </a:rPr>
              <a:t>一、价值判断与价值选择</a:t>
            </a:r>
          </a:p>
        </p:txBody>
      </p:sp>
      <p:sp>
        <p:nvSpPr>
          <p:cNvPr id="128002" name="Text Box 2"/>
          <p:cNvSpPr txBox="1"/>
          <p:nvPr/>
        </p:nvSpPr>
        <p:spPr>
          <a:xfrm>
            <a:off x="856615" y="1469390"/>
            <a:ext cx="10584180" cy="1778635"/>
          </a:xfrm>
          <a:prstGeom prst="rect">
            <a:avLst/>
          </a:prstGeom>
          <a:solidFill>
            <a:schemeClr val="bg1"/>
          </a:solidFill>
          <a:ln w="9525" cap="flat" cmpd="sng">
            <a:solidFill>
              <a:schemeClr val="bg1"/>
            </a:solidFill>
            <a:prstDash val="solid"/>
            <a:miter/>
            <a:headEnd type="none" w="med" len="med"/>
            <a:tailEnd type="none" w="med" len="med"/>
          </a:ln>
        </p:spPr>
        <p:txBody>
          <a:bodyPr wrap="square" lIns="90000" tIns="46800" rIns="90000" bIns="46800">
            <a:spAutoFit/>
          </a:bodyPr>
          <a:lstStyle/>
          <a:p>
            <a:pPr>
              <a:spcBef>
                <a:spcPct val="50000"/>
              </a:spcBef>
            </a:pPr>
            <a:r>
              <a:rPr lang="en-US" altLang="zh-CN" sz="2800" b="1" spc="300" noProof="1">
                <a:solidFill>
                  <a:schemeClr val="tx1">
                    <a:lumMod val="85000"/>
                    <a:lumOff val="15000"/>
                  </a:schemeClr>
                </a:solidFill>
                <a:uFillTx/>
                <a:latin typeface="Arial" panose="020B0604020202090204" pitchFamily="34" charset="0"/>
                <a:ea typeface="微软雅黑" panose="020B0503020204020204" pitchFamily="34" charset="-122"/>
                <a:cs typeface="+mj-cs"/>
              </a:rPr>
              <a:t>1</a:t>
            </a:r>
            <a:r>
              <a:rPr lang="zh-CN" altLang="en-US" sz="2800" b="1" spc="300" noProof="1">
                <a:solidFill>
                  <a:schemeClr val="tx1">
                    <a:lumMod val="85000"/>
                    <a:lumOff val="15000"/>
                  </a:schemeClr>
                </a:solidFill>
                <a:uFillTx/>
                <a:latin typeface="Arial" panose="020B0604020202090204" pitchFamily="34" charset="0"/>
                <a:ea typeface="微软雅黑" panose="020B0503020204020204" pitchFamily="34" charset="-122"/>
                <a:cs typeface="+mj-cs"/>
              </a:rPr>
              <a:t>、含义</a:t>
            </a:r>
          </a:p>
          <a:p>
            <a:pPr algn="l">
              <a:lnSpc>
                <a:spcPct val="120000"/>
              </a:lnSpc>
              <a:spcBef>
                <a:spcPct val="50000"/>
              </a:spcBef>
            </a:pPr>
            <a:r>
              <a:rPr lang="zh-CN" altLang="en-US" sz="2400" b="1" spc="30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rPr>
              <a:t>价值判断：</a:t>
            </a:r>
            <a:r>
              <a:rPr lang="zh-CN" altLang="en-US" sz="2400" spc="300" noProof="1">
                <a:solidFill>
                  <a:schemeClr val="tx1">
                    <a:lumMod val="85000"/>
                    <a:lumOff val="15000"/>
                  </a:schemeClr>
                </a:solidFill>
                <a:uFillTx/>
                <a:latin typeface="微软雅黑" panose="020B0503020204020204" pitchFamily="34" charset="-122"/>
                <a:ea typeface="微软雅黑" panose="020B0503020204020204" pitchFamily="34" charset="-122"/>
                <a:cs typeface="+mj-cs"/>
              </a:rPr>
              <a:t>人们对事物能否</a:t>
            </a:r>
            <a:r>
              <a:rPr lang="zh-CN" altLang="en-US" sz="2400" b="1" spc="300" noProof="1">
                <a:solidFill>
                  <a:srgbClr val="C00000"/>
                </a:solidFill>
                <a:uFillTx/>
                <a:latin typeface="微软雅黑" panose="020B0503020204020204" pitchFamily="34" charset="-122"/>
                <a:ea typeface="微软雅黑" panose="020B0503020204020204" pitchFamily="34" charset="-122"/>
                <a:cs typeface="+mj-cs"/>
              </a:rPr>
              <a:t>满足主体的需要以及满足的程度</a:t>
            </a:r>
            <a:r>
              <a:rPr lang="zh-CN" altLang="en-US" sz="2400" spc="300" noProof="1">
                <a:solidFill>
                  <a:schemeClr val="tx1">
                    <a:lumMod val="85000"/>
                    <a:lumOff val="15000"/>
                  </a:schemeClr>
                </a:solidFill>
                <a:uFillTx/>
                <a:latin typeface="微软雅黑" panose="020B0503020204020204" pitchFamily="34" charset="-122"/>
                <a:ea typeface="微软雅黑" panose="020B0503020204020204" pitchFamily="34" charset="-122"/>
                <a:cs typeface="+mj-cs"/>
              </a:rPr>
              <a:t>作出判断。</a:t>
            </a:r>
          </a:p>
          <a:p>
            <a:pPr algn="l">
              <a:lnSpc>
                <a:spcPct val="120000"/>
              </a:lnSpc>
              <a:spcBef>
                <a:spcPct val="50000"/>
              </a:spcBef>
            </a:pPr>
            <a:r>
              <a:rPr lang="zh-CN" altLang="en-US" sz="2400" b="1" spc="300">
                <a:solidFill>
                  <a:schemeClr val="tx1">
                    <a:lumMod val="85000"/>
                    <a:lumOff val="15000"/>
                  </a:schemeClr>
                </a:solidFill>
                <a:uFillTx/>
                <a:latin typeface="Arial" panose="020B0604020202090204" pitchFamily="34" charset="0"/>
                <a:ea typeface="微软雅黑" panose="020B0503020204020204" pitchFamily="34" charset="-122"/>
                <a:cs typeface="+mj-cs"/>
                <a:sym typeface="Arial" panose="020B0604020202090204" pitchFamily="34" charset="0"/>
              </a:rPr>
              <a:t>价值选择：</a:t>
            </a:r>
            <a:r>
              <a:rPr lang="zh-CN" altLang="en-US" sz="2400" spc="30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Arial" panose="020B0604020202090204" pitchFamily="34" charset="0"/>
              </a:rPr>
              <a:t>在价值判断的基础上进一步作出的选择。</a:t>
            </a:r>
            <a:endParaRPr lang="zh-CN" altLang="en-US" sz="2400" b="1" spc="300" noProof="1">
              <a:solidFill>
                <a:schemeClr val="tx1">
                  <a:lumMod val="85000"/>
                  <a:lumOff val="15000"/>
                </a:schemeClr>
              </a:solidFill>
              <a:uFillTx/>
              <a:latin typeface="Arial" panose="020B0604020202090204" pitchFamily="34" charset="0"/>
              <a:ea typeface="微软雅黑" panose="020B0503020204020204" pitchFamily="34" charset="-122"/>
              <a:cs typeface="+mj-cs"/>
            </a:endParaRPr>
          </a:p>
        </p:txBody>
      </p:sp>
      <p:grpSp>
        <p:nvGrpSpPr>
          <p:cNvPr id="4" name="组合 3"/>
          <p:cNvGrpSpPr/>
          <p:nvPr/>
        </p:nvGrpSpPr>
        <p:grpSpPr>
          <a:xfrm>
            <a:off x="899160" y="3531235"/>
            <a:ext cx="9776460" cy="2388235"/>
            <a:chOff x="1416" y="5798"/>
            <a:chExt cx="15396" cy="3761"/>
          </a:xfrm>
        </p:grpSpPr>
        <p:pic>
          <p:nvPicPr>
            <p:cNvPr id="8" name="图片 7"/>
            <p:cNvPicPr>
              <a:picLocks noChangeAspect="1"/>
            </p:cNvPicPr>
            <p:nvPr/>
          </p:nvPicPr>
          <p:blipFill>
            <a:blip r:embed="rId5"/>
            <a:stretch>
              <a:fillRect/>
            </a:stretch>
          </p:blipFill>
          <p:spPr>
            <a:xfrm>
              <a:off x="2170" y="6958"/>
              <a:ext cx="14642" cy="2601"/>
            </a:xfrm>
            <a:prstGeom prst="rect">
              <a:avLst/>
            </a:prstGeom>
            <a:noFill/>
            <a:ln w="9525">
              <a:noFill/>
            </a:ln>
          </p:spPr>
        </p:pic>
        <p:sp>
          <p:nvSpPr>
            <p:cNvPr id="3" name="文本框 2"/>
            <p:cNvSpPr txBox="1"/>
            <p:nvPr/>
          </p:nvSpPr>
          <p:spPr>
            <a:xfrm>
              <a:off x="1416" y="5798"/>
              <a:ext cx="2708" cy="822"/>
            </a:xfrm>
            <a:prstGeom prst="rect">
              <a:avLst/>
            </a:prstGeom>
            <a:noFill/>
          </p:spPr>
          <p:txBody>
            <a:bodyPr wrap="square" rtlCol="0" anchor="t">
              <a:spAutoFit/>
            </a:bodyPr>
            <a:lstStyle/>
            <a:p>
              <a:pPr algn="l">
                <a:spcBef>
                  <a:spcPct val="50000"/>
                </a:spcBef>
                <a:buClrTx/>
                <a:buSzTx/>
                <a:buFontTx/>
              </a:pPr>
              <a:r>
                <a:rPr lang="en-US" altLang="zh-CN" sz="2800" b="1" spc="30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rPr>
                <a:t>2</a:t>
              </a:r>
              <a:r>
                <a:rPr lang="zh-CN" altLang="en-US" sz="2800" b="1" spc="30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rPr>
                <a:t>、关系</a:t>
              </a:r>
              <a:endParaRPr lang="zh-CN" altLang="en-US" sz="2800" b="1" spc="300">
                <a:solidFill>
                  <a:schemeClr val="tx1">
                    <a:lumMod val="85000"/>
                    <a:lumOff val="15000"/>
                  </a:schemeClr>
                </a:solidFill>
                <a:uFillTx/>
                <a:latin typeface="Arial" panose="020B0604020202090204" pitchFamily="34" charset="0"/>
                <a:ea typeface="微软雅黑" panose="020B0503020204020204" pitchFamily="34" charset="-122"/>
                <a:cs typeface="+mj-cs"/>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8002"/>
                                        </p:tgtEl>
                                        <p:attrNameLst>
                                          <p:attrName>style.visibility</p:attrName>
                                        </p:attrNameLst>
                                      </p:cBhvr>
                                      <p:to>
                                        <p:strVal val="visible"/>
                                      </p:to>
                                    </p:set>
                                    <p:animEffect transition="in" filter="wipe(down)">
                                      <p:cBhvr>
                                        <p:cTn id="7" dur="500"/>
                                        <p:tgtEl>
                                          <p:spTgt spid="1280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nimBg="1"/>
      <p:bldP spid="12800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2"/>
            </p:custDataLst>
          </p:nvPr>
        </p:nvSpPr>
        <p:spPr>
          <a:xfrm>
            <a:off x="1076960" y="117475"/>
            <a:ext cx="9598660" cy="909955"/>
          </a:xfrm>
        </p:spPr>
        <p:txBody>
          <a:bodyPr vert="horz" wrap="square" lIns="91440" tIns="45720" rIns="91440" bIns="45720" rtlCol="0" anchor="ctr">
            <a:noAutofit/>
          </a:bodyPr>
          <a:lstStyle/>
          <a:p>
            <a:pPr algn="l"/>
            <a:r>
              <a:rPr lang="zh-CN" sz="3200" b="1" dirty="0">
                <a:sym typeface="+mn-lt"/>
              </a:rPr>
              <a:t>思考：各种价值判断和价值选择是不是凭空产生的？</a:t>
            </a:r>
          </a:p>
        </p:txBody>
      </p:sp>
      <p:sp>
        <p:nvSpPr>
          <p:cNvPr id="128002" name="Text Box 2"/>
          <p:cNvSpPr txBox="1"/>
          <p:nvPr/>
        </p:nvSpPr>
        <p:spPr>
          <a:xfrm>
            <a:off x="1076960" y="887095"/>
            <a:ext cx="10584180" cy="1593850"/>
          </a:xfrm>
          <a:prstGeom prst="rect">
            <a:avLst/>
          </a:prstGeom>
          <a:solidFill>
            <a:schemeClr val="bg1"/>
          </a:solidFill>
          <a:ln w="9525" cap="flat" cmpd="sng">
            <a:solidFill>
              <a:schemeClr val="bg1"/>
            </a:solidFill>
            <a:prstDash val="solid"/>
            <a:miter/>
            <a:headEnd type="none" w="med" len="med"/>
            <a:tailEnd type="none" w="med" len="med"/>
          </a:ln>
        </p:spPr>
        <p:txBody>
          <a:bodyPr wrap="square" lIns="90000" tIns="46800" rIns="90000" bIns="46800">
            <a:spAutoFit/>
          </a:bodyPr>
          <a:lstStyle/>
          <a:p>
            <a:pPr>
              <a:spcBef>
                <a:spcPct val="50000"/>
              </a:spcBef>
            </a:pPr>
            <a:r>
              <a:rPr lang="en-US" altLang="zh-CN" sz="2800" b="1" spc="300" noProof="1">
                <a:solidFill>
                  <a:schemeClr val="tx1">
                    <a:lumMod val="85000"/>
                    <a:lumOff val="15000"/>
                  </a:schemeClr>
                </a:solidFill>
                <a:uFillTx/>
                <a:latin typeface="Arial" panose="020B0604020202090204" pitchFamily="34" charset="0"/>
                <a:ea typeface="微软雅黑" panose="020B0503020204020204" pitchFamily="34" charset="-122"/>
                <a:cs typeface="+mj-cs"/>
              </a:rPr>
              <a:t>3</a:t>
            </a:r>
            <a:r>
              <a:rPr lang="zh-CN" altLang="en-US" sz="2800" b="1" spc="300" noProof="1">
                <a:solidFill>
                  <a:schemeClr val="tx1">
                    <a:lumMod val="85000"/>
                    <a:lumOff val="15000"/>
                  </a:schemeClr>
                </a:solidFill>
                <a:uFillTx/>
                <a:latin typeface="Arial" panose="020B0604020202090204" pitchFamily="34" charset="0"/>
                <a:ea typeface="微软雅黑" panose="020B0503020204020204" pitchFamily="34" charset="-122"/>
                <a:cs typeface="+mj-cs"/>
              </a:rPr>
              <a:t>、产生</a:t>
            </a:r>
          </a:p>
          <a:p>
            <a:pPr algn="l">
              <a:lnSpc>
                <a:spcPct val="120000"/>
              </a:lnSpc>
              <a:spcBef>
                <a:spcPct val="50000"/>
              </a:spcBef>
            </a:pPr>
            <a:r>
              <a:rPr lang="zh-CN" altLang="en-US" sz="2400" spc="300">
                <a:uFillTx/>
                <a:ea typeface="微软雅黑" panose="020B0503020204020204" pitchFamily="34" charset="-122"/>
                <a:cs typeface="+mj-cs"/>
              </a:rPr>
              <a:t>各种价值判断和价值选择都不是凭空产生的，而是社会存在在人们头脑中反映的产物，是在</a:t>
            </a:r>
            <a:r>
              <a:rPr lang="zh-CN" altLang="en-US" sz="2400" b="1" spc="300">
                <a:solidFill>
                  <a:srgbClr val="C00000"/>
                </a:solidFill>
                <a:uFillTx/>
                <a:ea typeface="微软雅黑" panose="020B0503020204020204" pitchFamily="34" charset="-122"/>
                <a:cs typeface="+mj-cs"/>
              </a:rPr>
              <a:t>社会实践的基础上形成</a:t>
            </a:r>
            <a:r>
              <a:rPr lang="zh-CN" altLang="en-US" sz="2400" spc="300">
                <a:uFillTx/>
                <a:ea typeface="微软雅黑" panose="020B0503020204020204" pitchFamily="34" charset="-122"/>
                <a:cs typeface="+mj-cs"/>
              </a:rPr>
              <a:t>的。</a:t>
            </a:r>
          </a:p>
        </p:txBody>
      </p:sp>
      <p:sp>
        <p:nvSpPr>
          <p:cNvPr id="10" name="上箭头 9"/>
          <p:cNvSpPr>
            <a:spLocks noChangeArrowheads="1"/>
          </p:cNvSpPr>
          <p:nvPr/>
        </p:nvSpPr>
        <p:spPr bwMode="auto">
          <a:xfrm rot="5400000">
            <a:off x="5469890" y="3868420"/>
            <a:ext cx="357505" cy="865765"/>
          </a:xfrm>
          <a:prstGeom prst="upArrow">
            <a:avLst>
              <a:gd name="adj1" fmla="val 50000"/>
              <a:gd name="adj2" fmla="val 4988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50000"/>
              </a:lnSpc>
              <a:spcBef>
                <a:spcPts val="0"/>
              </a:spcBef>
              <a:spcAft>
                <a:spcPct val="0"/>
              </a:spcAft>
              <a:buClrTx/>
              <a:buSzTx/>
              <a:buFont typeface="Arial" panose="020B0604020202090204" pitchFamily="34" charset="0"/>
              <a:buNone/>
              <a:defRPr/>
            </a:pPr>
            <a:endParaRPr kumimoji="0" lang="en-US" altLang="zh-CN" sz="2965" b="0" i="0" u="none" strike="noStrike" kern="1200" cap="none" spc="0" normalizeH="0" baseline="0" noProof="1">
              <a:ln>
                <a:noFill/>
              </a:ln>
              <a:solidFill>
                <a:schemeClr val="tx1"/>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p:txBody>
      </p:sp>
      <p:sp>
        <p:nvSpPr>
          <p:cNvPr id="11" name="文本框 10"/>
          <p:cNvSpPr txBox="1"/>
          <p:nvPr/>
        </p:nvSpPr>
        <p:spPr>
          <a:xfrm>
            <a:off x="6081395" y="3820160"/>
            <a:ext cx="1835785" cy="829945"/>
          </a:xfrm>
          <a:prstGeom prst="rect">
            <a:avLst/>
          </a:prstGeom>
          <a:noFill/>
          <a:ln w="9525">
            <a:noFill/>
          </a:ln>
        </p:spPr>
        <p:txBody>
          <a:bodyPr wrap="square" anchor="t">
            <a:spAutoFit/>
          </a:bodyPr>
          <a:lstStyle/>
          <a:p>
            <a:pPr>
              <a:lnSpc>
                <a:spcPct val="150000"/>
              </a:lnSpc>
            </a:pPr>
            <a:r>
              <a:rPr lang="zh-CN" altLang="en-US" sz="3200" b="1" dirty="0">
                <a:latin typeface="Times New Roman" panose="02020503050405090304" pitchFamily="18" charset="0"/>
                <a:ea typeface="微软雅黑" panose="020B0503020204020204" pitchFamily="34" charset="-122"/>
              </a:rPr>
              <a:t>社会存在</a:t>
            </a:r>
          </a:p>
        </p:txBody>
      </p:sp>
      <p:sp>
        <p:nvSpPr>
          <p:cNvPr id="12" name="上箭头 11"/>
          <p:cNvSpPr>
            <a:spLocks noChangeArrowheads="1"/>
          </p:cNvSpPr>
          <p:nvPr/>
        </p:nvSpPr>
        <p:spPr bwMode="auto">
          <a:xfrm>
            <a:off x="9541510" y="2867025"/>
            <a:ext cx="431800" cy="884238"/>
          </a:xfrm>
          <a:prstGeom prst="upArrow">
            <a:avLst>
              <a:gd name="adj1" fmla="val 50000"/>
              <a:gd name="adj2" fmla="val 4988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50000"/>
              </a:lnSpc>
              <a:spcBef>
                <a:spcPts val="0"/>
              </a:spcBef>
              <a:spcAft>
                <a:spcPct val="0"/>
              </a:spcAft>
              <a:buClrTx/>
              <a:buSzTx/>
              <a:buFont typeface="Arial" panose="020B0604020202090204" pitchFamily="34" charset="0"/>
              <a:buNone/>
              <a:defRPr/>
            </a:pPr>
            <a:endParaRPr kumimoji="0" lang="en-US" altLang="zh-CN" sz="2965" b="0" i="0" u="none" strike="noStrike" kern="1200" cap="none" spc="0" normalizeH="0" baseline="0" noProof="1">
              <a:ln>
                <a:noFill/>
              </a:ln>
              <a:solidFill>
                <a:schemeClr val="tx1"/>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p:txBody>
      </p:sp>
      <p:pic>
        <p:nvPicPr>
          <p:cNvPr id="4" name="内容占位符 3" descr="u=2025812353,1959765975&amp;fm=26&amp;gp=0"/>
          <p:cNvPicPr>
            <a:picLocks noGrp="1" noChangeAspect="1"/>
          </p:cNvPicPr>
          <p:nvPr>
            <p:ph idx="1"/>
          </p:nvPr>
        </p:nvPicPr>
        <p:blipFill>
          <a:blip r:embed="rId5" cstate="print"/>
          <a:stretch>
            <a:fillRect/>
          </a:stretch>
        </p:blipFill>
        <p:spPr>
          <a:xfrm>
            <a:off x="1076960" y="2706370"/>
            <a:ext cx="3968750" cy="3057525"/>
          </a:xfrm>
          <a:prstGeom prst="rect">
            <a:avLst/>
          </a:prstGeom>
        </p:spPr>
      </p:pic>
      <p:sp>
        <p:nvSpPr>
          <p:cNvPr id="3" name="文本框 2"/>
          <p:cNvSpPr txBox="1"/>
          <p:nvPr/>
        </p:nvSpPr>
        <p:spPr>
          <a:xfrm>
            <a:off x="1076960" y="5871845"/>
            <a:ext cx="3916680" cy="548640"/>
          </a:xfrm>
          <a:prstGeom prst="rect">
            <a:avLst/>
          </a:prstGeom>
          <a:noFill/>
        </p:spPr>
        <p:txBody>
          <a:bodyPr wrap="square" rtlCol="0">
            <a:spAutoFit/>
          </a:bodyPr>
          <a:lstStyle/>
          <a:p>
            <a:pPr algn="ctr"/>
            <a:r>
              <a:rPr lang="zh-CN" altLang="en-US" sz="2800">
                <a:latin typeface="微软雅黑" panose="020B0503020204020204" pitchFamily="34" charset="-122"/>
                <a:ea typeface="微软雅黑" panose="020B0503020204020204" pitchFamily="34" charset="-122"/>
              </a:rPr>
              <a:t>苹果甜不甜？</a:t>
            </a:r>
          </a:p>
        </p:txBody>
      </p:sp>
      <p:sp>
        <p:nvSpPr>
          <p:cNvPr id="8" name="上箭头 7"/>
          <p:cNvSpPr>
            <a:spLocks noChangeArrowheads="1"/>
          </p:cNvSpPr>
          <p:nvPr/>
        </p:nvSpPr>
        <p:spPr bwMode="auto">
          <a:xfrm rot="5400000">
            <a:off x="8153400" y="3868420"/>
            <a:ext cx="357505" cy="865765"/>
          </a:xfrm>
          <a:prstGeom prst="upArrow">
            <a:avLst>
              <a:gd name="adj1" fmla="val 50000"/>
              <a:gd name="adj2" fmla="val 4988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50000"/>
              </a:lnSpc>
              <a:spcBef>
                <a:spcPts val="0"/>
              </a:spcBef>
              <a:spcAft>
                <a:spcPct val="0"/>
              </a:spcAft>
              <a:buClrTx/>
              <a:buSzTx/>
              <a:buFont typeface="Arial" panose="020B0604020202090204" pitchFamily="34" charset="0"/>
              <a:buNone/>
              <a:defRPr/>
            </a:pPr>
            <a:endParaRPr kumimoji="0" lang="en-US" altLang="zh-CN" sz="2965" b="0" i="0" u="none" strike="noStrike" kern="1200" cap="none" spc="0" normalizeH="0" baseline="0" noProof="1">
              <a:ln>
                <a:noFill/>
              </a:ln>
              <a:solidFill>
                <a:schemeClr val="tx1"/>
              </a:solidFill>
              <a:effectLst/>
              <a:uLnTx/>
              <a:uFillTx/>
              <a:latin typeface="Times New Roman" panose="02020503050405090304" pitchFamily="18" charset="0"/>
              <a:ea typeface="微软雅黑" panose="020B0503020204020204" pitchFamily="34" charset="-122"/>
              <a:cs typeface="Times New Roman" panose="02020503050405090304" pitchFamily="18" charset="0"/>
            </a:endParaRPr>
          </a:p>
        </p:txBody>
      </p:sp>
      <p:sp>
        <p:nvSpPr>
          <p:cNvPr id="14" name="文本框 13"/>
          <p:cNvSpPr txBox="1"/>
          <p:nvPr/>
        </p:nvSpPr>
        <p:spPr>
          <a:xfrm>
            <a:off x="8839835" y="3751580"/>
            <a:ext cx="1835785" cy="829945"/>
          </a:xfrm>
          <a:prstGeom prst="rect">
            <a:avLst/>
          </a:prstGeom>
          <a:noFill/>
          <a:ln w="9525">
            <a:noFill/>
          </a:ln>
        </p:spPr>
        <p:txBody>
          <a:bodyPr wrap="square" anchor="t">
            <a:spAutoFit/>
          </a:bodyPr>
          <a:lstStyle/>
          <a:p>
            <a:pPr>
              <a:lnSpc>
                <a:spcPct val="150000"/>
              </a:lnSpc>
            </a:pPr>
            <a:r>
              <a:rPr lang="zh-CN" altLang="en-US" sz="3200" b="1" dirty="0">
                <a:latin typeface="Times New Roman" panose="02020503050405090304" pitchFamily="18" charset="0"/>
                <a:ea typeface="微软雅黑" panose="020B0503020204020204" pitchFamily="34" charset="-122"/>
              </a:rPr>
              <a:t>社会实践</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1+#ppt_h/2"/>
                                          </p:val>
                                        </p:tav>
                                        <p:tav tm="100000">
                                          <p:val>
                                            <p:strVal val="#ppt_y"/>
                                          </p:val>
                                        </p:tav>
                                      </p:tavLst>
                                    </p:anim>
                                  </p:childTnLst>
                                </p:cTn>
                              </p:par>
                              <p:par>
                                <p:cTn id="18" presetID="3"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ppt_x"/>
                                          </p:val>
                                        </p:tav>
                                        <p:tav tm="100000">
                                          <p:val>
                                            <p:strVal val="#ppt_x"/>
                                          </p:val>
                                        </p:tav>
                                      </p:tavLst>
                                    </p:anim>
                                    <p:anim calcmode="lin" valueType="num">
                                      <p:cBhvr>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8002"/>
                                        </p:tgtEl>
                                        <p:attrNameLst>
                                          <p:attrName>style.visibility</p:attrName>
                                        </p:attrNameLst>
                                      </p:cBhvr>
                                      <p:to>
                                        <p:strVal val="visible"/>
                                      </p:to>
                                    </p:set>
                                    <p:animEffect transition="in" filter="wipe(down)">
                                      <p:cBhvr>
                                        <p:cTn id="31" dur="500"/>
                                        <p:tgtEl>
                                          <p:spTgt spid="128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bldLvl="0" animBg="1"/>
      <p:bldP spid="128002" grpId="1" animBg="1"/>
      <p:bldP spid="10" grpId="0" bldLvl="0" animBg="1"/>
      <p:bldP spid="11" grpId="0"/>
      <p:bldP spid="12" grpId="0" bldLvl="0" animBg="1"/>
      <p:bldP spid="8" grpId="0" bldLvl="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a:xfrm>
            <a:off x="1228090" y="161925"/>
            <a:ext cx="9598660" cy="909955"/>
          </a:xfrm>
        </p:spPr>
        <p:txBody>
          <a:bodyPr vert="horz" wrap="square" lIns="91440" tIns="45720" rIns="91440" bIns="45720" rtlCol="0" anchor="ctr">
            <a:noAutofit/>
          </a:bodyPr>
          <a:lstStyle/>
          <a:p>
            <a:pPr algn="ctr"/>
            <a:r>
              <a:rPr lang="zh-CN" b="1" dirty="0">
                <a:sym typeface="+mn-lt"/>
              </a:rPr>
              <a:t>课堂检测</a:t>
            </a:r>
          </a:p>
        </p:txBody>
      </p:sp>
      <p:sp>
        <p:nvSpPr>
          <p:cNvPr id="60418" name="文本框 112643"/>
          <p:cNvSpPr txBox="1">
            <a:spLocks noChangeArrowheads="1"/>
          </p:cNvSpPr>
          <p:nvPr/>
        </p:nvSpPr>
        <p:spPr bwMode="auto">
          <a:xfrm>
            <a:off x="1048385" y="1264920"/>
            <a:ext cx="10405110" cy="364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3383" tIns="56691" rIns="113383" bIns="56691">
            <a:spAutoFit/>
          </a:bodyPr>
          <a:lstStyle>
            <a:lvl1pPr eaLnBrk="0" hangingPunct="0">
              <a:defRPr sz="2800" b="1">
                <a:solidFill>
                  <a:schemeClr val="tx1"/>
                </a:solidFill>
                <a:latin typeface="Arial" panose="020B0604020202090204" pitchFamily="34" charset="0"/>
                <a:ea typeface="宋体" panose="02010600030101010101" pitchFamily="2" charset="-122"/>
              </a:defRPr>
            </a:lvl1pPr>
            <a:lvl2pPr marL="742950" indent="-285750" eaLnBrk="0" hangingPunct="0">
              <a:defRPr sz="2800" b="1">
                <a:solidFill>
                  <a:schemeClr val="tx1"/>
                </a:solidFill>
                <a:latin typeface="Arial" panose="020B0604020202090204" pitchFamily="34" charset="0"/>
                <a:ea typeface="宋体" panose="02010600030101010101" pitchFamily="2" charset="-122"/>
              </a:defRPr>
            </a:lvl2pPr>
            <a:lvl3pPr marL="1143000" indent="-228600" eaLnBrk="0" hangingPunct="0">
              <a:defRPr sz="2800" b="1">
                <a:solidFill>
                  <a:schemeClr val="tx1"/>
                </a:solidFill>
                <a:latin typeface="Arial" panose="020B0604020202090204" pitchFamily="34" charset="0"/>
                <a:ea typeface="宋体" panose="02010600030101010101" pitchFamily="2" charset="-122"/>
              </a:defRPr>
            </a:lvl3pPr>
            <a:lvl4pPr marL="1600200" indent="-228600" eaLnBrk="0" hangingPunct="0">
              <a:defRPr sz="2800" b="1">
                <a:solidFill>
                  <a:schemeClr val="tx1"/>
                </a:solidFill>
                <a:latin typeface="Arial" panose="020B0604020202090204" pitchFamily="34" charset="0"/>
                <a:ea typeface="宋体" panose="02010600030101010101" pitchFamily="2" charset="-122"/>
              </a:defRPr>
            </a:lvl4pPr>
            <a:lvl5pPr marL="2057400" indent="-228600" eaLnBrk="0" hangingPunct="0">
              <a:defRPr sz="2800" b="1">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50000"/>
              </a:spcBef>
              <a:spcAft>
                <a:spcPct val="0"/>
              </a:spcAft>
              <a:buFont typeface="Arial" panose="020B0604020202090204" pitchFamily="34" charset="0"/>
              <a:defRPr sz="2800" b="1">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50000"/>
              </a:spcBef>
              <a:spcAft>
                <a:spcPct val="0"/>
              </a:spcAft>
              <a:buFont typeface="Arial" panose="020B0604020202090204" pitchFamily="34" charset="0"/>
              <a:defRPr sz="2800" b="1">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50000"/>
              </a:spcBef>
              <a:spcAft>
                <a:spcPct val="0"/>
              </a:spcAft>
              <a:buFont typeface="Arial" panose="020B0604020202090204" pitchFamily="34" charset="0"/>
              <a:defRPr sz="2800" b="1">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50000"/>
              </a:spcBef>
              <a:spcAft>
                <a:spcPct val="0"/>
              </a:spcAft>
              <a:buFont typeface="Arial" panose="020B0604020202090204" pitchFamily="34" charset="0"/>
              <a:defRPr sz="2800" b="1">
                <a:solidFill>
                  <a:schemeClr val="tx1"/>
                </a:solidFill>
                <a:latin typeface="Arial" panose="020B0604020202090204" pitchFamily="34" charset="0"/>
                <a:ea typeface="宋体" panose="02010600030101010101" pitchFamily="2" charset="-122"/>
              </a:defRPr>
            </a:lvl9pPr>
          </a:lstStyle>
          <a:p>
            <a:pPr>
              <a:lnSpc>
                <a:spcPct val="140000"/>
              </a:lnSpc>
            </a:pPr>
            <a:r>
              <a:rPr lang="zh-CN" dirty="0">
                <a:latin typeface="微软雅黑" panose="020B0503020204020204" pitchFamily="34" charset="-122"/>
                <a:ea typeface="微软雅黑" panose="020B0503020204020204" pitchFamily="34" charset="-122"/>
                <a:cs typeface="华文仿宋" panose="02010600040101010101" charset="-122"/>
              </a:rPr>
              <a:t>下列属于事实判断的是：</a:t>
            </a:r>
            <a:r>
              <a:rPr lang="zh-CN" u="sng" dirty="0">
                <a:latin typeface="微软雅黑" panose="020B0503020204020204" pitchFamily="34" charset="-122"/>
                <a:ea typeface="微软雅黑" panose="020B0503020204020204" pitchFamily="34" charset="-122"/>
                <a:cs typeface="华文仿宋" panose="02010600040101010101" charset="-122"/>
              </a:rPr>
              <a:t>           </a:t>
            </a:r>
            <a:r>
              <a:rPr lang="zh-CN" dirty="0">
                <a:latin typeface="微软雅黑" panose="020B0503020204020204" pitchFamily="34" charset="-122"/>
                <a:ea typeface="微软雅黑" panose="020B0503020204020204" pitchFamily="34" charset="-122"/>
                <a:cs typeface="华文仿宋" panose="02010600040101010101" charset="-122"/>
              </a:rPr>
              <a:t>，属于价值判断的是：</a:t>
            </a:r>
            <a:r>
              <a:rPr lang="zh-CN" u="sng" dirty="0">
                <a:latin typeface="微软雅黑" panose="020B0503020204020204" pitchFamily="34" charset="-122"/>
                <a:ea typeface="微软雅黑" panose="020B0503020204020204" pitchFamily="34" charset="-122"/>
                <a:cs typeface="华文仿宋" panose="02010600040101010101" charset="-122"/>
              </a:rPr>
              <a:t>           </a:t>
            </a:r>
            <a:r>
              <a:rPr lang="zh-CN" dirty="0">
                <a:latin typeface="微软雅黑" panose="020B0503020204020204" pitchFamily="34" charset="-122"/>
                <a:ea typeface="微软雅黑" panose="020B0503020204020204" pitchFamily="34" charset="-122"/>
                <a:cs typeface="华文仿宋" panose="02010600040101010101" charset="-122"/>
              </a:rPr>
              <a:t>，属于价值选择的是</a:t>
            </a:r>
            <a:r>
              <a:rPr lang="zh-CN" u="sng" dirty="0">
                <a:latin typeface="微软雅黑" panose="020B0503020204020204" pitchFamily="34" charset="-122"/>
                <a:ea typeface="微软雅黑" panose="020B0503020204020204" pitchFamily="34" charset="-122"/>
                <a:cs typeface="华文仿宋" panose="02010600040101010101" charset="-122"/>
              </a:rPr>
              <a:t>              </a:t>
            </a:r>
            <a:r>
              <a:rPr lang="zh-CN" dirty="0">
                <a:latin typeface="微软雅黑" panose="020B0503020204020204" pitchFamily="34" charset="-122"/>
                <a:ea typeface="微软雅黑" panose="020B0503020204020204" pitchFamily="34" charset="-122"/>
                <a:cs typeface="华文仿宋" panose="02010600040101010101" charset="-122"/>
              </a:rPr>
              <a:t> 。 </a:t>
            </a:r>
          </a:p>
          <a:p>
            <a:pPr>
              <a:lnSpc>
                <a:spcPct val="140000"/>
              </a:lnSpc>
            </a:pPr>
            <a:r>
              <a:rPr lang="en-US" dirty="0">
                <a:latin typeface="华文仿宋" panose="02010600040101010101" charset="-122"/>
                <a:ea typeface="华文仿宋" panose="02010600040101010101" charset="-122"/>
                <a:cs typeface="华文仿宋" panose="02010600040101010101" charset="-122"/>
              </a:rPr>
              <a:t>A.</a:t>
            </a:r>
            <a:r>
              <a:rPr dirty="0">
                <a:latin typeface="华文仿宋" panose="02010600040101010101" charset="-122"/>
                <a:ea typeface="华文仿宋" panose="02010600040101010101" charset="-122"/>
                <a:cs typeface="华文仿宋" panose="02010600040101010101" charset="-122"/>
              </a:rPr>
              <a:t>田野上的花儿开了             </a:t>
            </a:r>
            <a:r>
              <a:rPr lang="en-US" dirty="0">
                <a:latin typeface="华文仿宋" panose="02010600040101010101" charset="-122"/>
                <a:ea typeface="华文仿宋" panose="02010600040101010101" charset="-122"/>
                <a:cs typeface="华文仿宋" panose="02010600040101010101" charset="-122"/>
              </a:rPr>
              <a:t>B.</a:t>
            </a:r>
            <a:r>
              <a:rPr dirty="0">
                <a:latin typeface="华文仿宋" panose="02010600040101010101" charset="-122"/>
                <a:ea typeface="华文仿宋" panose="02010600040101010101" charset="-122"/>
                <a:cs typeface="华文仿宋" panose="02010600040101010101" charset="-122"/>
              </a:rPr>
              <a:t>这些花儿看起来</a:t>
            </a:r>
            <a:r>
              <a:rPr lang="zh-CN" dirty="0">
                <a:latin typeface="华文仿宋" panose="02010600040101010101" charset="-122"/>
                <a:ea typeface="华文仿宋" panose="02010600040101010101" charset="-122"/>
                <a:cs typeface="华文仿宋" panose="02010600040101010101" charset="-122"/>
              </a:rPr>
              <a:t>真</a:t>
            </a:r>
            <a:r>
              <a:rPr dirty="0">
                <a:latin typeface="华文仿宋" panose="02010600040101010101" charset="-122"/>
                <a:ea typeface="华文仿宋" panose="02010600040101010101" charset="-122"/>
                <a:cs typeface="华文仿宋" panose="02010600040101010101" charset="-122"/>
              </a:rPr>
              <a:t>漂亮   </a:t>
            </a:r>
          </a:p>
          <a:p>
            <a:pPr>
              <a:lnSpc>
                <a:spcPct val="140000"/>
              </a:lnSpc>
            </a:pPr>
            <a:r>
              <a:rPr lang="en-US" dirty="0">
                <a:latin typeface="华文仿宋" panose="02010600040101010101" charset="-122"/>
                <a:ea typeface="华文仿宋" panose="02010600040101010101" charset="-122"/>
                <a:cs typeface="华文仿宋" panose="02010600040101010101" charset="-122"/>
              </a:rPr>
              <a:t>C.</a:t>
            </a:r>
            <a:r>
              <a:rPr lang="zh-CN" altLang="en-US" dirty="0">
                <a:latin typeface="华文仿宋" panose="02010600040101010101" charset="-122"/>
                <a:ea typeface="华文仿宋" panose="02010600040101010101" charset="-122"/>
                <a:cs typeface="华文仿宋" panose="02010600040101010101" charset="-122"/>
              </a:rPr>
              <a:t>摘了一朵花儿回家             </a:t>
            </a:r>
            <a:r>
              <a:rPr lang="en-US" dirty="0">
                <a:latin typeface="华文仿宋" panose="02010600040101010101" charset="-122"/>
                <a:ea typeface="华文仿宋" panose="02010600040101010101" charset="-122"/>
                <a:cs typeface="华文仿宋" panose="02010600040101010101" charset="-122"/>
                <a:sym typeface="+mn-ea"/>
              </a:rPr>
              <a:t>D.</a:t>
            </a:r>
            <a:r>
              <a:rPr dirty="0">
                <a:latin typeface="华文仿宋" panose="02010600040101010101" charset="-122"/>
                <a:ea typeface="华文仿宋" panose="02010600040101010101" charset="-122"/>
                <a:cs typeface="华文仿宋" panose="02010600040101010101" charset="-122"/>
              </a:rPr>
              <a:t>山上的果树挂满了果实  </a:t>
            </a:r>
          </a:p>
          <a:p>
            <a:pPr>
              <a:lnSpc>
                <a:spcPct val="140000"/>
              </a:lnSpc>
            </a:pPr>
            <a:r>
              <a:rPr lang="en-US" dirty="0">
                <a:latin typeface="华文仿宋" panose="02010600040101010101" charset="-122"/>
                <a:ea typeface="华文仿宋" panose="02010600040101010101" charset="-122"/>
                <a:cs typeface="华文仿宋" panose="02010600040101010101" charset="-122"/>
                <a:sym typeface="+mn-ea"/>
              </a:rPr>
              <a:t>E.</a:t>
            </a:r>
            <a:r>
              <a:rPr dirty="0">
                <a:latin typeface="华文仿宋" panose="02010600040101010101" charset="-122"/>
                <a:ea typeface="华文仿宋" panose="02010600040101010101" charset="-122"/>
                <a:cs typeface="华文仿宋" panose="02010600040101010101" charset="-122"/>
              </a:rPr>
              <a:t>这些水果真香甜</a:t>
            </a:r>
            <a:r>
              <a:rPr lang="zh-CN" dirty="0">
                <a:latin typeface="华文仿宋" panose="02010600040101010101" charset="-122"/>
                <a:ea typeface="华文仿宋" panose="02010600040101010101" charset="-122"/>
                <a:cs typeface="华文仿宋" panose="02010600040101010101" charset="-122"/>
              </a:rPr>
              <a:t>呐</a:t>
            </a:r>
            <a:r>
              <a:rPr lang="en-US" altLang="zh-CN" dirty="0">
                <a:latin typeface="华文仿宋" panose="02010600040101010101" charset="-122"/>
                <a:ea typeface="华文仿宋" panose="02010600040101010101" charset="-122"/>
                <a:cs typeface="华文仿宋" panose="02010600040101010101" charset="-122"/>
              </a:rPr>
              <a:t>~           F.</a:t>
            </a:r>
            <a:r>
              <a:rPr lang="zh-CN" altLang="en-US" dirty="0">
                <a:latin typeface="华文仿宋" panose="02010600040101010101" charset="-122"/>
                <a:ea typeface="华文仿宋" panose="02010600040101010101" charset="-122"/>
                <a:cs typeface="华文仿宋" panose="02010600040101010101" charset="-122"/>
              </a:rPr>
              <a:t>买了</a:t>
            </a:r>
            <a:r>
              <a:rPr lang="en-US" altLang="zh-CN" dirty="0">
                <a:latin typeface="华文仿宋" panose="02010600040101010101" charset="-122"/>
                <a:ea typeface="华文仿宋" panose="02010600040101010101" charset="-122"/>
                <a:cs typeface="华文仿宋" panose="02010600040101010101" charset="-122"/>
              </a:rPr>
              <a:t>10</a:t>
            </a:r>
            <a:r>
              <a:rPr lang="zh-CN" altLang="en-US" dirty="0">
                <a:latin typeface="华文仿宋" panose="02010600040101010101" charset="-122"/>
                <a:ea typeface="华文仿宋" panose="02010600040101010101" charset="-122"/>
                <a:cs typeface="华文仿宋" panose="02010600040101010101" charset="-122"/>
              </a:rPr>
              <a:t>斤</a:t>
            </a:r>
            <a:endParaRPr dirty="0">
              <a:latin typeface="华文仿宋" panose="02010600040101010101" charset="-122"/>
              <a:ea typeface="华文仿宋" panose="02010600040101010101" charset="-122"/>
              <a:cs typeface="华文仿宋" panose="02010600040101010101" charset="-122"/>
            </a:endParaRPr>
          </a:p>
          <a:p>
            <a:pPr>
              <a:lnSpc>
                <a:spcPct val="120000"/>
              </a:lnSpc>
            </a:pPr>
            <a:endParaRPr dirty="0">
              <a:latin typeface="华文仿宋" panose="02010600040101010101" charset="-122"/>
              <a:ea typeface="华文仿宋" panose="02010600040101010101" charset="-122"/>
              <a:cs typeface="华文仿宋" panose="02010600040101010101" charset="-122"/>
            </a:endParaRPr>
          </a:p>
        </p:txBody>
      </p:sp>
      <p:sp>
        <p:nvSpPr>
          <p:cNvPr id="2" name="文本框 1"/>
          <p:cNvSpPr txBox="1"/>
          <p:nvPr/>
        </p:nvSpPr>
        <p:spPr>
          <a:xfrm>
            <a:off x="5200015" y="1264920"/>
            <a:ext cx="1149350" cy="768350"/>
          </a:xfrm>
          <a:prstGeom prst="rect">
            <a:avLst/>
          </a:prstGeom>
          <a:noFill/>
        </p:spPr>
        <p:txBody>
          <a:bodyPr wrap="square" rtlCol="0">
            <a:spAutoFit/>
          </a:bodyPr>
          <a:lstStyle/>
          <a:p>
            <a:r>
              <a:rPr lang="en-US" altLang="zh-CN" sz="4400">
                <a:solidFill>
                  <a:srgbClr val="C00000"/>
                </a:solidFill>
              </a:rPr>
              <a:t>AD</a:t>
            </a:r>
          </a:p>
        </p:txBody>
      </p:sp>
      <p:sp>
        <p:nvSpPr>
          <p:cNvPr id="3" name="文本框 2"/>
          <p:cNvSpPr txBox="1"/>
          <p:nvPr/>
        </p:nvSpPr>
        <p:spPr>
          <a:xfrm>
            <a:off x="9905365" y="1264920"/>
            <a:ext cx="1149350" cy="768350"/>
          </a:xfrm>
          <a:prstGeom prst="rect">
            <a:avLst/>
          </a:prstGeom>
          <a:noFill/>
        </p:spPr>
        <p:txBody>
          <a:bodyPr wrap="square" rtlCol="0">
            <a:spAutoFit/>
          </a:bodyPr>
          <a:lstStyle/>
          <a:p>
            <a:r>
              <a:rPr lang="en-US" altLang="zh-CN" sz="4400" dirty="0" smtClean="0">
                <a:solidFill>
                  <a:srgbClr val="C00000"/>
                </a:solidFill>
              </a:rPr>
              <a:t>BE</a:t>
            </a:r>
            <a:endParaRPr lang="en-US" altLang="zh-CN" sz="4400" dirty="0">
              <a:solidFill>
                <a:srgbClr val="C00000"/>
              </a:solidFill>
            </a:endParaRPr>
          </a:p>
        </p:txBody>
      </p:sp>
      <p:sp>
        <p:nvSpPr>
          <p:cNvPr id="5" name="文本框 4"/>
          <p:cNvSpPr txBox="1"/>
          <p:nvPr/>
        </p:nvSpPr>
        <p:spPr>
          <a:xfrm>
            <a:off x="4257675" y="1840230"/>
            <a:ext cx="1149350" cy="768350"/>
          </a:xfrm>
          <a:prstGeom prst="rect">
            <a:avLst/>
          </a:prstGeom>
          <a:noFill/>
        </p:spPr>
        <p:txBody>
          <a:bodyPr wrap="square" rtlCol="0">
            <a:spAutoFit/>
          </a:bodyPr>
          <a:lstStyle/>
          <a:p>
            <a:r>
              <a:rPr lang="en-US" altLang="zh-CN" sz="4400">
                <a:solidFill>
                  <a:srgbClr val="C00000"/>
                </a:solidFill>
              </a:rPr>
              <a:t>CF</a:t>
            </a:r>
          </a:p>
        </p:txBody>
      </p:sp>
      <p:sp>
        <p:nvSpPr>
          <p:cNvPr id="7" name="Text Box 5"/>
          <p:cNvSpPr txBox="1"/>
          <p:nvPr/>
        </p:nvSpPr>
        <p:spPr>
          <a:xfrm>
            <a:off x="3260090" y="5247005"/>
            <a:ext cx="5534025" cy="534035"/>
          </a:xfrm>
          <a:prstGeom prst="rect">
            <a:avLst/>
          </a:prstGeom>
          <a:noFill/>
          <a:ln w="12700">
            <a:solidFill>
              <a:srgbClr val="EC5F74"/>
            </a:solidFill>
          </a:ln>
        </p:spPr>
        <p:txBody>
          <a:bodyPr wrap="square" anchor="t">
            <a:spAutoFit/>
          </a:bodyPr>
          <a:lstStyle/>
          <a:p>
            <a:pPr>
              <a:lnSpc>
                <a:spcPct val="90000"/>
              </a:lnSpc>
              <a:spcBef>
                <a:spcPct val="50000"/>
              </a:spcBef>
            </a:pPr>
            <a:r>
              <a:rPr lang="zh-CN" sz="3200" b="1" noProof="1">
                <a:solidFill>
                  <a:srgbClr val="0F1423"/>
                </a:solidFill>
                <a:latin typeface="黑体" panose="02010609060101010101" pitchFamily="49" charset="-122"/>
                <a:ea typeface="黑体" panose="02010609060101010101" pitchFamily="49" charset="-122"/>
                <a:cs typeface="+mn-ea"/>
                <a:sym typeface="宋体" panose="02010600030101010101" pitchFamily="2" charset="-122"/>
              </a:rPr>
              <a:t>【注意】</a:t>
            </a:r>
            <a:r>
              <a:rPr sz="3200" b="1" noProof="1">
                <a:solidFill>
                  <a:srgbClr val="C00000"/>
                </a:solidFill>
                <a:latin typeface="黑体" panose="02010609060101010101" pitchFamily="49" charset="-122"/>
                <a:ea typeface="黑体" panose="02010609060101010101" pitchFamily="49" charset="-122"/>
                <a:cs typeface="+mn-ea"/>
                <a:sym typeface="宋体" panose="02010600030101010101" pitchFamily="2" charset="-122"/>
              </a:rPr>
              <a:t>价值判断</a:t>
            </a:r>
            <a:r>
              <a:rPr lang="en-US" sz="3200" b="1" noProof="1">
                <a:solidFill>
                  <a:srgbClr val="C00000"/>
                </a:solidFill>
                <a:latin typeface="黑体" panose="02010609060101010101" pitchFamily="49" charset="-122"/>
                <a:ea typeface="黑体" panose="02010609060101010101" pitchFamily="49" charset="-122"/>
                <a:cs typeface="+mn-ea"/>
                <a:sym typeface="宋体" panose="02010600030101010101" pitchFamily="2" charset="-122"/>
              </a:rPr>
              <a:t>≠</a:t>
            </a:r>
            <a:r>
              <a:rPr lang="zh-CN" altLang="en-US" sz="3200" b="1" noProof="1">
                <a:solidFill>
                  <a:srgbClr val="C00000"/>
                </a:solidFill>
                <a:latin typeface="黑体" panose="02010609060101010101" pitchFamily="49" charset="-122"/>
                <a:ea typeface="黑体" panose="02010609060101010101" pitchFamily="49" charset="-122"/>
                <a:cs typeface="+mn-ea"/>
                <a:sym typeface="宋体" panose="02010600030101010101" pitchFamily="2" charset="-122"/>
              </a:rPr>
              <a:t>事实判断</a:t>
            </a:r>
            <a:endParaRPr lang="zh-CN" altLang="en-US" sz="3200" b="1" noProof="1" smtClean="0">
              <a:solidFill>
                <a:srgbClr val="C00000"/>
              </a:solidFill>
              <a:latin typeface="黑体" panose="02010609060101010101" pitchFamily="49" charset="-122"/>
              <a:ea typeface="黑体" panose="02010609060101010101" pitchFamily="49" charset="-122"/>
              <a:cs typeface="+mn-ea"/>
              <a:sym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5" grpId="0"/>
      <p:bldP spid="5" grpId="1"/>
      <p:bldP spid="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a:xfrm>
            <a:off x="1228090" y="161925"/>
            <a:ext cx="9598660" cy="909955"/>
          </a:xfrm>
        </p:spPr>
        <p:txBody>
          <a:bodyPr vert="horz" wrap="square" lIns="91440" tIns="45720" rIns="91440" bIns="45720" rtlCol="0" anchor="ctr">
            <a:noAutofit/>
          </a:bodyPr>
          <a:lstStyle/>
          <a:p>
            <a:pPr algn="ctr"/>
            <a:r>
              <a:rPr lang="zh-CN" b="1" dirty="0">
                <a:sym typeface="+mn-lt"/>
              </a:rPr>
              <a:t>课后检测</a:t>
            </a:r>
          </a:p>
        </p:txBody>
      </p:sp>
      <p:sp>
        <p:nvSpPr>
          <p:cNvPr id="60418" name="文本框 112643"/>
          <p:cNvSpPr txBox="1">
            <a:spLocks noChangeArrowheads="1"/>
          </p:cNvSpPr>
          <p:nvPr/>
        </p:nvSpPr>
        <p:spPr bwMode="auto">
          <a:xfrm>
            <a:off x="1048385" y="1264920"/>
            <a:ext cx="10095230" cy="347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3383" tIns="56691" rIns="113383" bIns="56691">
            <a:spAutoFit/>
          </a:bodyPr>
          <a:lstStyle>
            <a:lvl1pPr eaLnBrk="0" hangingPunct="0">
              <a:defRPr sz="2800" b="1">
                <a:solidFill>
                  <a:schemeClr val="tx1"/>
                </a:solidFill>
                <a:latin typeface="Arial" panose="020B0604020202090204" pitchFamily="34" charset="0"/>
                <a:ea typeface="宋体" panose="02010600030101010101" pitchFamily="2" charset="-122"/>
              </a:defRPr>
            </a:lvl1pPr>
            <a:lvl2pPr marL="742950" indent="-285750" eaLnBrk="0" hangingPunct="0">
              <a:defRPr sz="2800" b="1">
                <a:solidFill>
                  <a:schemeClr val="tx1"/>
                </a:solidFill>
                <a:latin typeface="Arial" panose="020B0604020202090204" pitchFamily="34" charset="0"/>
                <a:ea typeface="宋体" panose="02010600030101010101" pitchFamily="2" charset="-122"/>
              </a:defRPr>
            </a:lvl2pPr>
            <a:lvl3pPr marL="1143000" indent="-228600" eaLnBrk="0" hangingPunct="0">
              <a:defRPr sz="2800" b="1">
                <a:solidFill>
                  <a:schemeClr val="tx1"/>
                </a:solidFill>
                <a:latin typeface="Arial" panose="020B0604020202090204" pitchFamily="34" charset="0"/>
                <a:ea typeface="宋体" panose="02010600030101010101" pitchFamily="2" charset="-122"/>
              </a:defRPr>
            </a:lvl3pPr>
            <a:lvl4pPr marL="1600200" indent="-228600" eaLnBrk="0" hangingPunct="0">
              <a:defRPr sz="2800" b="1">
                <a:solidFill>
                  <a:schemeClr val="tx1"/>
                </a:solidFill>
                <a:latin typeface="Arial" panose="020B0604020202090204" pitchFamily="34" charset="0"/>
                <a:ea typeface="宋体" panose="02010600030101010101" pitchFamily="2" charset="-122"/>
              </a:defRPr>
            </a:lvl4pPr>
            <a:lvl5pPr marL="2057400" indent="-228600" eaLnBrk="0" hangingPunct="0">
              <a:defRPr sz="2800" b="1">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50000"/>
              </a:spcBef>
              <a:spcAft>
                <a:spcPct val="0"/>
              </a:spcAft>
              <a:buFont typeface="Arial" panose="020B0604020202090204" pitchFamily="34" charset="0"/>
              <a:defRPr sz="2800" b="1">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50000"/>
              </a:spcBef>
              <a:spcAft>
                <a:spcPct val="0"/>
              </a:spcAft>
              <a:buFont typeface="Arial" panose="020B0604020202090204" pitchFamily="34" charset="0"/>
              <a:defRPr sz="2800" b="1">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50000"/>
              </a:spcBef>
              <a:spcAft>
                <a:spcPct val="0"/>
              </a:spcAft>
              <a:buFont typeface="Arial" panose="020B0604020202090204" pitchFamily="34" charset="0"/>
              <a:defRPr sz="2800" b="1">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50000"/>
              </a:spcBef>
              <a:spcAft>
                <a:spcPct val="0"/>
              </a:spcAft>
              <a:buFont typeface="Arial" panose="020B0604020202090204" pitchFamily="34" charset="0"/>
              <a:defRPr sz="2800" b="1">
                <a:solidFill>
                  <a:schemeClr val="tx1"/>
                </a:solidFill>
                <a:latin typeface="Arial" panose="020B0604020202090204" pitchFamily="34" charset="0"/>
                <a:ea typeface="宋体" panose="02010600030101010101" pitchFamily="2" charset="-122"/>
              </a:defRPr>
            </a:lvl9pPr>
          </a:lstStyle>
          <a:p>
            <a:pPr>
              <a:lnSpc>
                <a:spcPct val="130000"/>
              </a:lnSpc>
            </a:pPr>
            <a:r>
              <a:rPr lang="en-US" altLang="zh-CN" dirty="0">
                <a:latin typeface="华文仿宋" panose="02010600040101010101" charset="-122"/>
                <a:ea typeface="华文仿宋" panose="02010600040101010101" charset="-122"/>
                <a:cs typeface="华文仿宋" panose="02010600040101010101" charset="-122"/>
              </a:rPr>
              <a:t>1</a:t>
            </a:r>
            <a:r>
              <a:rPr lang="zh-CN" altLang="en-US" dirty="0">
                <a:latin typeface="华文仿宋" panose="02010600040101010101" charset="-122"/>
                <a:ea typeface="华文仿宋" panose="02010600040101010101" charset="-122"/>
                <a:cs typeface="华文仿宋" panose="02010600040101010101" charset="-122"/>
              </a:rPr>
              <a:t>、</a:t>
            </a:r>
            <a:r>
              <a:rPr dirty="0">
                <a:latin typeface="华文仿宋" panose="02010600040101010101" charset="-122"/>
                <a:ea typeface="华文仿宋" panose="02010600040101010101" charset="-122"/>
                <a:cs typeface="华文仿宋" panose="02010600040101010101" charset="-122"/>
              </a:rPr>
              <a:t>下列有关价值判断的表述，正确的（      ）</a:t>
            </a:r>
          </a:p>
          <a:p>
            <a:pPr>
              <a:lnSpc>
                <a:spcPct val="130000"/>
              </a:lnSpc>
            </a:pPr>
            <a:r>
              <a:rPr dirty="0">
                <a:latin typeface="华文仿宋" panose="02010600040101010101" charset="-122"/>
                <a:ea typeface="华文仿宋" panose="02010600040101010101" charset="-122"/>
                <a:cs typeface="华文仿宋" panose="02010600040101010101" charset="-122"/>
              </a:rPr>
              <a:t>A.价值判断是对事物自身的性质所作出的判断</a:t>
            </a:r>
          </a:p>
          <a:p>
            <a:pPr>
              <a:lnSpc>
                <a:spcPct val="130000"/>
              </a:lnSpc>
            </a:pPr>
            <a:r>
              <a:rPr dirty="0">
                <a:latin typeface="华文仿宋" panose="02010600040101010101" charset="-122"/>
                <a:ea typeface="华文仿宋" panose="02010600040101010101" charset="-122"/>
                <a:cs typeface="华文仿宋" panose="02010600040101010101" charset="-122"/>
              </a:rPr>
              <a:t>B.价值判断没有正误之分</a:t>
            </a:r>
          </a:p>
          <a:p>
            <a:pPr>
              <a:lnSpc>
                <a:spcPct val="130000"/>
              </a:lnSpc>
            </a:pPr>
            <a:r>
              <a:rPr dirty="0">
                <a:latin typeface="华文仿宋" panose="02010600040101010101" charset="-122"/>
                <a:ea typeface="华文仿宋" panose="02010600040101010101" charset="-122"/>
                <a:cs typeface="华文仿宋" panose="02010600040101010101" charset="-122"/>
              </a:rPr>
              <a:t>C.价值判断表达的是人的主观喜好</a:t>
            </a:r>
          </a:p>
          <a:p>
            <a:pPr>
              <a:lnSpc>
                <a:spcPct val="130000"/>
              </a:lnSpc>
            </a:pPr>
            <a:r>
              <a:rPr dirty="0">
                <a:latin typeface="华文仿宋" panose="02010600040101010101" charset="-122"/>
                <a:ea typeface="华文仿宋" panose="02010600040101010101" charset="-122"/>
                <a:cs typeface="华文仿宋" panose="02010600040101010101" charset="-122"/>
              </a:rPr>
              <a:t>D.价值判断是对事物能否满足主体的需要以及满足的程度作出判断</a:t>
            </a:r>
          </a:p>
        </p:txBody>
      </p:sp>
      <p:sp>
        <p:nvSpPr>
          <p:cNvPr id="15" name="矩形 14"/>
          <p:cNvSpPr>
            <a:spLocks noChangeArrowheads="1" noChangeShapeType="1" noTextEdit="1"/>
          </p:cNvSpPr>
          <p:nvPr/>
        </p:nvSpPr>
        <p:spPr bwMode="auto">
          <a:xfrm>
            <a:off x="8729727" y="1265224"/>
            <a:ext cx="1219201" cy="1219013"/>
          </a:xfrm>
          <a:prstGeom prst="rect">
            <a:avLst/>
          </a:prstGeom>
        </p:spPr>
        <p:txBody>
          <a:bodyPr wrap="none" lIns="113383" tIns="56691" rIns="113383" bIns="56691" fromWordArt="1">
            <a:prstTxWarp prst="textPlain">
              <a:avLst>
                <a:gd name="adj" fmla="val 50000"/>
              </a:avLst>
            </a:prstTxWarp>
          </a:bodyPr>
          <a:lstStyle/>
          <a:p>
            <a:pPr algn="ctr"/>
            <a:r>
              <a:rPr lang="en-US" sz="6770" kern="10" dirty="0">
                <a:ln w="12700">
                  <a:solidFill>
                    <a:srgbClr val="EAEAEA"/>
                  </a:solidFill>
                  <a:round/>
                </a:ln>
                <a:solidFill>
                  <a:srgbClr val="C00000"/>
                </a:solidFill>
                <a:effectLst>
                  <a:outerShdw dist="35921" dir="2700000" sy="50000" kx="2115830" algn="bl" rotWithShape="0">
                    <a:srgbClr val="C0C0C0">
                      <a:alpha val="79999"/>
                    </a:srgbClr>
                  </a:outerShdw>
                </a:effectLst>
                <a:latin typeface="黑体" panose="02010609060101010101" pitchFamily="49" charset="-122"/>
                <a:ea typeface="黑体" panose="02010609060101010101" pitchFamily="49" charset="-122"/>
              </a:rPr>
              <a:t>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45">
                                          <p:stCondLst>
                                            <p:cond delay="0"/>
                                          </p:stCondLst>
                                        </p:cTn>
                                        <p:tgtEl>
                                          <p:spTgt spid="15"/>
                                        </p:tgtEl>
                                      </p:cBhvr>
                                    </p:animEffect>
                                    <p:anim calcmode="lin" valueType="num">
                                      <p:cBhvr>
                                        <p:cTn id="8"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13" dur="7">
                                          <p:stCondLst>
                                            <p:cond delay="162"/>
                                          </p:stCondLst>
                                        </p:cTn>
                                        <p:tgtEl>
                                          <p:spTgt spid="15"/>
                                        </p:tgtEl>
                                      </p:cBhvr>
                                      <p:to x="100000" y="60000"/>
                                    </p:animScale>
                                    <p:animScale>
                                      <p:cBhvr>
                                        <p:cTn id="14" dur="41" decel="50000">
                                          <p:stCondLst>
                                            <p:cond delay="169"/>
                                          </p:stCondLst>
                                        </p:cTn>
                                        <p:tgtEl>
                                          <p:spTgt spid="15"/>
                                        </p:tgtEl>
                                      </p:cBhvr>
                                      <p:to x="100000" y="100000"/>
                                    </p:animScale>
                                    <p:animScale>
                                      <p:cBhvr>
                                        <p:cTn id="15" dur="7">
                                          <p:stCondLst>
                                            <p:cond delay="328"/>
                                          </p:stCondLst>
                                        </p:cTn>
                                        <p:tgtEl>
                                          <p:spTgt spid="15"/>
                                        </p:tgtEl>
                                      </p:cBhvr>
                                      <p:to x="100000" y="80000"/>
                                    </p:animScale>
                                    <p:animScale>
                                      <p:cBhvr>
                                        <p:cTn id="16" dur="41" decel="50000">
                                          <p:stCondLst>
                                            <p:cond delay="335"/>
                                          </p:stCondLst>
                                        </p:cTn>
                                        <p:tgtEl>
                                          <p:spTgt spid="15"/>
                                        </p:tgtEl>
                                      </p:cBhvr>
                                      <p:to x="100000" y="100000"/>
                                    </p:animScale>
                                    <p:animScale>
                                      <p:cBhvr>
                                        <p:cTn id="17" dur="7">
                                          <p:stCondLst>
                                            <p:cond delay="410"/>
                                          </p:stCondLst>
                                        </p:cTn>
                                        <p:tgtEl>
                                          <p:spTgt spid="15"/>
                                        </p:tgtEl>
                                      </p:cBhvr>
                                      <p:to x="100000" y="90000"/>
                                    </p:animScale>
                                    <p:animScale>
                                      <p:cBhvr>
                                        <p:cTn id="18" dur="41" decel="50000">
                                          <p:stCondLst>
                                            <p:cond delay="417"/>
                                          </p:stCondLst>
                                        </p:cTn>
                                        <p:tgtEl>
                                          <p:spTgt spid="15"/>
                                        </p:tgtEl>
                                      </p:cBhvr>
                                      <p:to x="100000" y="100000"/>
                                    </p:animScale>
                                    <p:animScale>
                                      <p:cBhvr>
                                        <p:cTn id="19" dur="7">
                                          <p:stCondLst>
                                            <p:cond delay="452"/>
                                          </p:stCondLst>
                                        </p:cTn>
                                        <p:tgtEl>
                                          <p:spTgt spid="15"/>
                                        </p:tgtEl>
                                      </p:cBhvr>
                                      <p:to x="100000" y="95000"/>
                                    </p:animScale>
                                    <p:animScale>
                                      <p:cBhvr>
                                        <p:cTn id="20" dur="41" decel="50000">
                                          <p:stCondLst>
                                            <p:cond delay="458"/>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2"/>
            </p:custDataLst>
          </p:nvPr>
        </p:nvSpPr>
        <p:spPr>
          <a:xfrm>
            <a:off x="1076960" y="144780"/>
            <a:ext cx="9598660" cy="909955"/>
          </a:xfrm>
        </p:spPr>
        <p:txBody>
          <a:bodyPr vert="horz" wrap="square" lIns="91440" tIns="45720" rIns="91440" bIns="45720" rtlCol="0" anchor="ctr">
            <a:noAutofit/>
          </a:bodyPr>
          <a:lstStyle/>
          <a:p>
            <a:pPr algn="l"/>
            <a:r>
              <a:rPr lang="en-US" altLang="zh-CN" b="1" dirty="0">
                <a:sym typeface="+mn-lt"/>
              </a:rPr>
              <a:t>4</a:t>
            </a:r>
            <a:r>
              <a:rPr lang="zh-CN" altLang="en-US" b="1" dirty="0">
                <a:sym typeface="+mn-lt"/>
              </a:rPr>
              <a:t>、价值判断和价值选择的特征</a:t>
            </a:r>
          </a:p>
        </p:txBody>
      </p:sp>
      <p:sp>
        <p:nvSpPr>
          <p:cNvPr id="128002" name="Text Box 2"/>
          <p:cNvSpPr txBox="1"/>
          <p:nvPr/>
        </p:nvSpPr>
        <p:spPr>
          <a:xfrm>
            <a:off x="856615" y="1083310"/>
            <a:ext cx="10584180" cy="1816100"/>
          </a:xfrm>
          <a:prstGeom prst="rect">
            <a:avLst/>
          </a:prstGeom>
          <a:solidFill>
            <a:schemeClr val="bg1"/>
          </a:solidFill>
          <a:ln w="9525" cap="flat" cmpd="sng">
            <a:solidFill>
              <a:schemeClr val="bg1"/>
            </a:solidFill>
            <a:prstDash val="solid"/>
            <a:miter/>
            <a:headEnd type="none" w="med" len="med"/>
            <a:tailEnd type="none" w="med" len="med"/>
          </a:ln>
        </p:spPr>
        <p:txBody>
          <a:bodyPr wrap="square" lIns="90000" tIns="46800" rIns="90000" bIns="46800">
            <a:spAutoFit/>
          </a:bodyPr>
          <a:lstStyle/>
          <a:p>
            <a:pPr>
              <a:spcBef>
                <a:spcPct val="50000"/>
              </a:spcBef>
            </a:pPr>
            <a:r>
              <a:rPr sz="2800" b="1" spc="300" noProof="1">
                <a:solidFill>
                  <a:schemeClr val="tx1">
                    <a:lumMod val="85000"/>
                    <a:lumOff val="15000"/>
                  </a:schemeClr>
                </a:solidFill>
                <a:uFillTx/>
                <a:latin typeface="Arial" panose="020B0604020202090204" pitchFamily="34" charset="0"/>
                <a:ea typeface="微软雅黑" panose="020B0503020204020204" pitchFamily="34" charset="-122"/>
                <a:cs typeface="+mj-cs"/>
              </a:rPr>
              <a:t>（1）价值判断和</a:t>
            </a:r>
            <a:r>
              <a:rPr lang="zh-CN" sz="2800" b="1" spc="300" noProof="1">
                <a:solidFill>
                  <a:schemeClr val="tx1">
                    <a:lumMod val="85000"/>
                    <a:lumOff val="15000"/>
                  </a:schemeClr>
                </a:solidFill>
                <a:uFillTx/>
                <a:latin typeface="Arial" panose="020B0604020202090204" pitchFamily="34" charset="0"/>
                <a:ea typeface="微软雅黑" panose="020B0503020204020204" pitchFamily="34" charset="-122"/>
                <a:cs typeface="+mj-cs"/>
              </a:rPr>
              <a:t>价值</a:t>
            </a:r>
            <a:r>
              <a:rPr sz="2800" b="1" spc="300" noProof="1">
                <a:solidFill>
                  <a:schemeClr val="tx1">
                    <a:lumMod val="85000"/>
                    <a:lumOff val="15000"/>
                  </a:schemeClr>
                </a:solidFill>
                <a:uFillTx/>
                <a:latin typeface="Arial" panose="020B0604020202090204" pitchFamily="34" charset="0"/>
                <a:ea typeface="微软雅黑" panose="020B0503020204020204" pitchFamily="34" charset="-122"/>
                <a:cs typeface="+mj-cs"/>
              </a:rPr>
              <a:t>选择的</a:t>
            </a:r>
            <a:r>
              <a:rPr sz="2800" b="1" u="sng" spc="300" noProof="1">
                <a:solidFill>
                  <a:srgbClr val="C00000"/>
                </a:solidFill>
                <a:uFillTx/>
                <a:latin typeface="Arial" panose="020B0604020202090204" pitchFamily="34" charset="0"/>
                <a:ea typeface="微软雅黑" panose="020B0503020204020204" pitchFamily="34" charset="-122"/>
                <a:cs typeface="+mj-cs"/>
              </a:rPr>
              <a:t>社会历史性</a:t>
            </a:r>
          </a:p>
          <a:p>
            <a:pPr>
              <a:spcBef>
                <a:spcPct val="50000"/>
              </a:spcBef>
            </a:pPr>
            <a:r>
              <a:rPr lang="zh-CN" altLang="en-US" sz="2400" spc="300" noProof="1">
                <a:uFillTx/>
                <a:ea typeface="微软雅黑" panose="020B0503020204020204" pitchFamily="34" charset="-122"/>
                <a:cs typeface="+mj-cs"/>
              </a:rPr>
              <a:t>随着时空的推移和条件的改变，一定事物的价值以及人们关于它的价值观念也会发生变化。因此，</a:t>
            </a:r>
            <a:r>
              <a:rPr lang="zh-CN" altLang="en-US" sz="2400" b="1" u="sng" spc="300" noProof="1">
                <a:solidFill>
                  <a:srgbClr val="0070C0"/>
                </a:solidFill>
                <a:uFillTx/>
                <a:ea typeface="微软雅黑" panose="020B0503020204020204" pitchFamily="34" charset="-122"/>
                <a:cs typeface="+mj-cs"/>
              </a:rPr>
              <a:t>价值判断和价值选择会因时间、地点和条件的变化而不同</a:t>
            </a:r>
            <a:r>
              <a:rPr lang="zh-CN" altLang="en-US" sz="2400" spc="300" noProof="1">
                <a:uFillTx/>
                <a:ea typeface="微软雅黑" panose="020B0503020204020204" pitchFamily="34" charset="-122"/>
                <a:cs typeface="+mj-cs"/>
              </a:rPr>
              <a:t>。这就是价值判断和价值选择的社会历史性特征。</a:t>
            </a:r>
          </a:p>
        </p:txBody>
      </p:sp>
      <p:pic>
        <p:nvPicPr>
          <p:cNvPr id="55297" name="Picture 2" descr="670c3afcga098f12b40c0&amp;690"/>
          <p:cNvPicPr>
            <a:picLocks noChangeAspect="1" noChangeArrowheads="1"/>
          </p:cNvPicPr>
          <p:nvPr/>
        </p:nvPicPr>
        <p:blipFill>
          <a:blip r:embed="rId5" cstate="print"/>
          <a:srcRect/>
          <a:stretch>
            <a:fillRect/>
          </a:stretch>
        </p:blipFill>
        <p:spPr bwMode="auto">
          <a:xfrm>
            <a:off x="269240" y="3238500"/>
            <a:ext cx="3283585" cy="2584450"/>
          </a:xfrm>
          <a:prstGeom prst="rect">
            <a:avLst/>
          </a:prstGeom>
          <a:noFill/>
          <a:ln w="9525">
            <a:noFill/>
            <a:miter lim="800000"/>
            <a:headEnd/>
            <a:tailEnd/>
          </a:ln>
        </p:spPr>
      </p:pic>
      <p:sp>
        <p:nvSpPr>
          <p:cNvPr id="840713" name="AutoShape 21"/>
          <p:cNvSpPr>
            <a:spLocks noChangeArrowheads="1"/>
          </p:cNvSpPr>
          <p:nvPr/>
        </p:nvSpPr>
        <p:spPr bwMode="auto">
          <a:xfrm>
            <a:off x="3782378" y="5286375"/>
            <a:ext cx="3214688" cy="1368425"/>
          </a:xfrm>
          <a:prstGeom prst="wedgeRectCallout">
            <a:avLst>
              <a:gd name="adj1" fmla="val -65693"/>
              <a:gd name="adj2" fmla="val -49814"/>
            </a:avLst>
          </a:prstGeom>
          <a:noFill/>
          <a:ln w="9525">
            <a:solidFill>
              <a:srgbClr val="0000FF"/>
            </a:solidFill>
            <a:miter lim="800000"/>
          </a:ln>
        </p:spPr>
        <p:txBody>
          <a:bodyPr/>
          <a:lstStyle>
            <a:lvl1pPr>
              <a:defRPr>
                <a:solidFill>
                  <a:schemeClr val="tx1"/>
                </a:solidFill>
                <a:latin typeface="Arial" panose="020B0604020202090204" pitchFamily="34" charset="0"/>
                <a:ea typeface="宋体" panose="02010600030101010101" pitchFamily="2" charset="-122"/>
              </a:defRPr>
            </a:lvl1pPr>
            <a:lvl2pPr marL="742950" indent="-285750">
              <a:defRPr>
                <a:solidFill>
                  <a:schemeClr val="tx1"/>
                </a:solidFill>
                <a:latin typeface="Arial" panose="020B0604020202090204" pitchFamily="34" charset="0"/>
                <a:ea typeface="宋体" panose="02010600030101010101" pitchFamily="2" charset="-122"/>
              </a:defRPr>
            </a:lvl2pPr>
            <a:lvl3pPr marL="1143000" indent="-228600">
              <a:defRPr>
                <a:solidFill>
                  <a:schemeClr val="tx1"/>
                </a:solidFill>
                <a:latin typeface="Arial" panose="020B0604020202090204" pitchFamily="34" charset="0"/>
                <a:ea typeface="宋体" panose="02010600030101010101" pitchFamily="2" charset="-122"/>
              </a:defRPr>
            </a:lvl3pPr>
            <a:lvl4pPr marL="1600200" indent="-228600">
              <a:defRPr>
                <a:solidFill>
                  <a:schemeClr val="tx1"/>
                </a:solidFill>
                <a:latin typeface="Arial" panose="020B0604020202090204" pitchFamily="34" charset="0"/>
                <a:ea typeface="宋体" panose="02010600030101010101" pitchFamily="2" charset="-122"/>
              </a:defRPr>
            </a:lvl4pPr>
            <a:lvl5pPr marL="2057400" indent="-228600">
              <a:defRPr>
                <a:solidFill>
                  <a:schemeClr val="tx1"/>
                </a:solidFill>
                <a:latin typeface="Arial" panose="020B060402020209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fontAlgn="auto">
              <a:spcBef>
                <a:spcPct val="50000"/>
              </a:spcBef>
              <a:spcAft>
                <a:spcPts val="0"/>
              </a:spcAft>
              <a:defRPr/>
            </a:pPr>
            <a:r>
              <a:rPr lang="zh-CN" altLang="en-US" sz="2800" b="1" dirty="0">
                <a:effectLst>
                  <a:outerShdw blurRad="38100" dist="38100" dir="2700000" algn="tl">
                    <a:srgbClr val="FFFFFF"/>
                  </a:outerShdw>
                </a:effectLst>
                <a:latin typeface="隶书" panose="02010509060101010101" pitchFamily="49" charset="-122"/>
                <a:ea typeface="隶书" panose="02010509060101010101" pitchFamily="49" charset="-122"/>
              </a:rPr>
              <a:t>能否把</a:t>
            </a:r>
            <a:r>
              <a:rPr lang="zh-CN" altLang="en-US" sz="2800" b="1" dirty="0">
                <a:solidFill>
                  <a:schemeClr val="tx2"/>
                </a:solidFill>
                <a:effectLst>
                  <a:outerShdw blurRad="38100" dist="38100" dir="2700000" algn="tl">
                    <a:srgbClr val="FFFFFF"/>
                  </a:outerShdw>
                </a:effectLst>
                <a:latin typeface="隶书" panose="02010509060101010101" pitchFamily="49" charset="-122"/>
                <a:ea typeface="隶书" panose="02010509060101010101" pitchFamily="49" charset="-122"/>
              </a:rPr>
              <a:t>武松打虎认定为是破坏生态平衡的行为？</a:t>
            </a:r>
            <a:r>
              <a:rPr lang="zh-CN" altLang="en-US" sz="2800" b="1" dirty="0">
                <a:latin typeface="隶书" panose="02010509060101010101" pitchFamily="49" charset="-122"/>
                <a:ea typeface="隶书" panose="02010509060101010101" pitchFamily="49" charset="-122"/>
              </a:rPr>
              <a:t> </a:t>
            </a:r>
          </a:p>
        </p:txBody>
      </p:sp>
      <p:pic>
        <p:nvPicPr>
          <p:cNvPr id="55301" name="Picture 6" descr="截图1387859183"/>
          <p:cNvPicPr>
            <a:picLocks noChangeAspect="1" noChangeArrowheads="1"/>
          </p:cNvPicPr>
          <p:nvPr/>
        </p:nvPicPr>
        <p:blipFill>
          <a:blip r:embed="rId6" cstate="print"/>
          <a:srcRect/>
          <a:stretch>
            <a:fillRect/>
          </a:stretch>
        </p:blipFill>
        <p:spPr bwMode="auto">
          <a:xfrm>
            <a:off x="7117081" y="3114040"/>
            <a:ext cx="4684712" cy="2151063"/>
          </a:xfrm>
          <a:prstGeom prst="rect">
            <a:avLst/>
          </a:prstGeom>
          <a:noFill/>
          <a:ln w="9525">
            <a:noFill/>
            <a:miter lim="800000"/>
            <a:headEnd/>
            <a:tailEnd/>
          </a:ln>
        </p:spPr>
      </p:pic>
      <p:sp>
        <p:nvSpPr>
          <p:cNvPr id="840712" name="AutoShape 21"/>
          <p:cNvSpPr>
            <a:spLocks noChangeArrowheads="1"/>
          </p:cNvSpPr>
          <p:nvPr/>
        </p:nvSpPr>
        <p:spPr bwMode="auto">
          <a:xfrm>
            <a:off x="8128000" y="5483225"/>
            <a:ext cx="3312795" cy="974725"/>
          </a:xfrm>
          <a:prstGeom prst="wedgeRectCallout">
            <a:avLst>
              <a:gd name="adj1" fmla="val -1964"/>
              <a:gd name="adj2" fmla="val -84785"/>
            </a:avLst>
          </a:prstGeom>
          <a:noFill/>
          <a:ln w="9525">
            <a:solidFill>
              <a:srgbClr val="0000FF"/>
            </a:solidFill>
            <a:miter lim="800000"/>
          </a:ln>
        </p:spPr>
        <p:txBody>
          <a:bodyPr/>
          <a:lstStyle>
            <a:lvl1pPr>
              <a:defRPr>
                <a:solidFill>
                  <a:schemeClr val="tx1"/>
                </a:solidFill>
                <a:latin typeface="Arial" panose="020B0604020202090204" pitchFamily="34" charset="0"/>
                <a:ea typeface="宋体" panose="02010600030101010101" pitchFamily="2" charset="-122"/>
              </a:defRPr>
            </a:lvl1pPr>
            <a:lvl2pPr marL="742950" indent="-285750">
              <a:defRPr>
                <a:solidFill>
                  <a:schemeClr val="tx1"/>
                </a:solidFill>
                <a:latin typeface="Arial" panose="020B0604020202090204" pitchFamily="34" charset="0"/>
                <a:ea typeface="宋体" panose="02010600030101010101" pitchFamily="2" charset="-122"/>
              </a:defRPr>
            </a:lvl2pPr>
            <a:lvl3pPr marL="1143000" indent="-228600">
              <a:defRPr>
                <a:solidFill>
                  <a:schemeClr val="tx1"/>
                </a:solidFill>
                <a:latin typeface="Arial" panose="020B0604020202090204" pitchFamily="34" charset="0"/>
                <a:ea typeface="宋体" panose="02010600030101010101" pitchFamily="2" charset="-122"/>
              </a:defRPr>
            </a:lvl3pPr>
            <a:lvl4pPr marL="1600200" indent="-228600">
              <a:defRPr>
                <a:solidFill>
                  <a:schemeClr val="tx1"/>
                </a:solidFill>
                <a:latin typeface="Arial" panose="020B0604020202090204" pitchFamily="34" charset="0"/>
                <a:ea typeface="宋体" panose="02010600030101010101" pitchFamily="2" charset="-122"/>
              </a:defRPr>
            </a:lvl4pPr>
            <a:lvl5pPr marL="2057400" indent="-228600">
              <a:defRPr>
                <a:solidFill>
                  <a:schemeClr val="tx1"/>
                </a:solidFill>
                <a:latin typeface="Arial" panose="020B060402020209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9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9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9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90204" pitchFamily="34" charset="0"/>
                <a:ea typeface="宋体" panose="02010600030101010101" pitchFamily="2" charset="-122"/>
              </a:defRPr>
            </a:lvl9pPr>
          </a:lstStyle>
          <a:p>
            <a:pPr fontAlgn="auto">
              <a:spcBef>
                <a:spcPct val="50000"/>
              </a:spcBef>
              <a:spcAft>
                <a:spcPts val="0"/>
              </a:spcAft>
              <a:defRPr/>
            </a:pPr>
            <a:r>
              <a:rPr lang="zh-CN" altLang="en-US" sz="2800" b="1" dirty="0">
                <a:effectLst>
                  <a:outerShdw blurRad="38100" dist="38100" dir="2700000" algn="tl">
                    <a:srgbClr val="FFFFFF"/>
                  </a:outerShdw>
                </a:effectLst>
                <a:latin typeface="隶书" panose="02010509060101010101" pitchFamily="49" charset="-122"/>
                <a:ea typeface="隶书" panose="02010509060101010101" pitchFamily="49" charset="-122"/>
              </a:rPr>
              <a:t>现代人打死老虎为什么不能称为英雄？</a:t>
            </a:r>
            <a:r>
              <a:rPr lang="zh-CN" altLang="en-US" sz="2800" b="1" dirty="0">
                <a:latin typeface="隶书" panose="02010509060101010101" pitchFamily="49" charset="-122"/>
                <a:ea typeface="隶书" panose="02010509060101010101" pitchFamily="49" charset="-122"/>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840713"/>
                                        </p:tgtEl>
                                        <p:attrNameLst>
                                          <p:attrName>style.visibility</p:attrName>
                                        </p:attrNameLst>
                                      </p:cBhvr>
                                      <p:to>
                                        <p:strVal val="visible"/>
                                      </p:to>
                                    </p:set>
                                    <p:animEffect transition="in" filter="plus(in)">
                                      <p:cBhvr>
                                        <p:cTn id="7" dur="2000"/>
                                        <p:tgtEl>
                                          <p:spTgt spid="84071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40712"/>
                                        </p:tgtEl>
                                        <p:attrNameLst>
                                          <p:attrName>style.visibility</p:attrName>
                                        </p:attrNameLst>
                                      </p:cBhvr>
                                      <p:to>
                                        <p:strVal val="visible"/>
                                      </p:to>
                                    </p:set>
                                    <p:anim calcmode="discrete" valueType="clr">
                                      <p:cBhvr override="childStyle">
                                        <p:cTn id="12" dur="80"/>
                                        <p:tgtEl>
                                          <p:spTgt spid="84071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40712"/>
                                        </p:tgtEl>
                                        <p:attrNameLst>
                                          <p:attrName>fillcolor</p:attrName>
                                        </p:attrNameLst>
                                      </p:cBhvr>
                                      <p:tavLst>
                                        <p:tav tm="0">
                                          <p:val>
                                            <p:clrVal>
                                              <a:schemeClr val="accent2"/>
                                            </p:clrVal>
                                          </p:val>
                                        </p:tav>
                                        <p:tav tm="50000">
                                          <p:val>
                                            <p:clrVal>
                                              <a:schemeClr val="hlink"/>
                                            </p:clrVal>
                                          </p:val>
                                        </p:tav>
                                      </p:tavLst>
                                    </p:anim>
                                    <p:set>
                                      <p:cBhvr>
                                        <p:cTn id="14" dur="80"/>
                                        <p:tgtEl>
                                          <p:spTgt spid="840712"/>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8002"/>
                                        </p:tgtEl>
                                        <p:attrNameLst>
                                          <p:attrName>style.visibility</p:attrName>
                                        </p:attrNameLst>
                                      </p:cBhvr>
                                      <p:to>
                                        <p:strVal val="visible"/>
                                      </p:to>
                                    </p:set>
                                    <p:animEffect transition="in" filter="wipe(down)">
                                      <p:cBhvr>
                                        <p:cTn id="19" dur="500"/>
                                        <p:tgtEl>
                                          <p:spTgt spid="128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nimBg="1"/>
      <p:bldP spid="840713" grpId="0" bldLvl="0" animBg="1"/>
      <p:bldP spid="84071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p:nvPr/>
        </p:nvSpPr>
        <p:spPr>
          <a:xfrm>
            <a:off x="856615" y="1621155"/>
            <a:ext cx="10560685" cy="478155"/>
          </a:xfrm>
          <a:prstGeom prst="rect">
            <a:avLst/>
          </a:prstGeom>
          <a:noFill/>
          <a:ln w="12700">
            <a:solidFill>
              <a:srgbClr val="EC5F74"/>
            </a:solidFill>
          </a:ln>
        </p:spPr>
        <p:txBody>
          <a:bodyPr wrap="square" anchor="t">
            <a:spAutoFit/>
          </a:bodyPr>
          <a:lstStyle/>
          <a:p>
            <a:pPr>
              <a:lnSpc>
                <a:spcPct val="90000"/>
              </a:lnSpc>
              <a:spcBef>
                <a:spcPct val="50000"/>
              </a:spcBef>
            </a:pPr>
            <a:r>
              <a:rPr lang="zh-CN" sz="2800" b="1" noProof="1">
                <a:solidFill>
                  <a:srgbClr val="0F1423"/>
                </a:solidFill>
                <a:latin typeface="黑体" panose="02010609060101010101" pitchFamily="49" charset="-122"/>
                <a:ea typeface="黑体" panose="02010609060101010101" pitchFamily="49" charset="-122"/>
                <a:cs typeface="+mn-ea"/>
                <a:sym typeface="宋体" panose="02010600030101010101" pitchFamily="2" charset="-122"/>
              </a:rPr>
              <a:t>【含义】</a:t>
            </a:r>
            <a:r>
              <a:rPr sz="2800" b="1" noProof="1">
                <a:latin typeface="黑体" panose="02010609060101010101" pitchFamily="49" charset="-122"/>
                <a:ea typeface="黑体" panose="02010609060101010101" pitchFamily="49" charset="-122"/>
                <a:cs typeface="+mn-ea"/>
                <a:sym typeface="宋体" panose="02010600030101010101" pitchFamily="2" charset="-122"/>
              </a:rPr>
              <a:t>价值判断和价值选择会因时间、地点和条件的变化而不同</a:t>
            </a:r>
            <a:r>
              <a:rPr sz="2400" b="1" noProof="1">
                <a:solidFill>
                  <a:srgbClr val="0F1423"/>
                </a:solidFill>
                <a:latin typeface="黑体" panose="02010609060101010101" pitchFamily="49" charset="-122"/>
                <a:ea typeface="黑体" panose="02010609060101010101" pitchFamily="49" charset="-122"/>
                <a:cs typeface="+mn-ea"/>
                <a:sym typeface="宋体" panose="02010600030101010101" pitchFamily="2" charset="-122"/>
              </a:rPr>
              <a:t> </a:t>
            </a:r>
            <a:endParaRPr lang="zh-CN" altLang="en-US" sz="2800" b="1" dirty="0" smtClean="0">
              <a:latin typeface="华文仿宋" panose="02010600040101010101" charset="-122"/>
              <a:ea typeface="华文仿宋" panose="02010600040101010101" charset="-122"/>
              <a:cs typeface="华文仿宋" panose="02010600040101010101" charset="-122"/>
              <a:sym typeface="+mn-ea"/>
            </a:endParaRPr>
          </a:p>
        </p:txBody>
      </p:sp>
      <p:sp>
        <p:nvSpPr>
          <p:cNvPr id="4" name="标题 3"/>
          <p:cNvSpPr>
            <a:spLocks noGrp="1"/>
          </p:cNvSpPr>
          <p:nvPr>
            <p:ph type="title"/>
            <p:custDataLst>
              <p:tags r:id="rId2"/>
            </p:custDataLst>
          </p:nvPr>
        </p:nvSpPr>
        <p:spPr>
          <a:xfrm>
            <a:off x="1076960" y="388620"/>
            <a:ext cx="9598660" cy="909955"/>
          </a:xfrm>
        </p:spPr>
        <p:txBody>
          <a:bodyPr vert="horz" wrap="square" lIns="91440" tIns="45720" rIns="91440" bIns="45720" rtlCol="0" anchor="ctr">
            <a:noAutofit/>
          </a:bodyPr>
          <a:lstStyle/>
          <a:p>
            <a:pPr algn="l"/>
            <a:r>
              <a:rPr lang="zh-CN" sz="3200" b="1" dirty="0">
                <a:sym typeface="+mn-lt"/>
              </a:rPr>
              <a:t>（1）价值判断和价值选择的</a:t>
            </a:r>
            <a:r>
              <a:rPr lang="zh-CN" sz="3200" b="1" u="sng" dirty="0">
                <a:solidFill>
                  <a:srgbClr val="C00000"/>
                </a:solidFill>
                <a:sym typeface="+mn-lt"/>
              </a:rPr>
              <a:t>社会历史性</a:t>
            </a:r>
            <a:r>
              <a:rPr lang="zh-CN" sz="3200" b="1" dirty="0">
                <a:sym typeface="+mn-lt"/>
              </a:rPr>
              <a:t>（客观因素）</a:t>
            </a:r>
            <a:endParaRPr lang="en-US" altLang="zh-CN" sz="3200" b="1" u="sng" dirty="0">
              <a:solidFill>
                <a:srgbClr val="C00000"/>
              </a:solidFill>
              <a:sym typeface="+mn-lt"/>
            </a:endParaRPr>
          </a:p>
        </p:txBody>
      </p:sp>
      <p:sp>
        <p:nvSpPr>
          <p:cNvPr id="5" name="Text Box 5"/>
          <p:cNvSpPr txBox="1"/>
          <p:nvPr/>
        </p:nvSpPr>
        <p:spPr>
          <a:xfrm>
            <a:off x="856615" y="2621280"/>
            <a:ext cx="10561320" cy="2202180"/>
          </a:xfrm>
          <a:prstGeom prst="rect">
            <a:avLst/>
          </a:prstGeom>
          <a:noFill/>
          <a:ln w="12700">
            <a:solidFill>
              <a:srgbClr val="EC5F74"/>
            </a:solidFill>
          </a:ln>
        </p:spPr>
        <p:txBody>
          <a:bodyPr wrap="square" anchor="t">
            <a:spAutoFit/>
          </a:bodyPr>
          <a:lstStyle/>
          <a:p>
            <a:pPr>
              <a:lnSpc>
                <a:spcPct val="110000"/>
              </a:lnSpc>
              <a:spcBef>
                <a:spcPct val="50000"/>
              </a:spcBef>
            </a:pPr>
            <a:r>
              <a:rPr lang="zh-CN" sz="2800" b="1" noProof="1">
                <a:solidFill>
                  <a:srgbClr val="0F1423"/>
                </a:solidFill>
                <a:latin typeface="黑体" panose="02010609060101010101" pitchFamily="49" charset="-122"/>
                <a:ea typeface="黑体" panose="02010609060101010101" pitchFamily="49" charset="-122"/>
                <a:cs typeface="+mn-ea"/>
                <a:sym typeface="宋体" panose="02010600030101010101" pitchFamily="2" charset="-122"/>
              </a:rPr>
              <a:t>【意义】</a:t>
            </a:r>
            <a:r>
              <a:rPr sz="2400" b="1" noProof="1">
                <a:solidFill>
                  <a:srgbClr val="0F1423"/>
                </a:solidFill>
                <a:latin typeface="黑体" panose="02010609060101010101" pitchFamily="49" charset="-122"/>
                <a:ea typeface="黑体" panose="02010609060101010101" pitchFamily="49" charset="-122"/>
                <a:cs typeface="+mn-ea"/>
                <a:sym typeface="宋体" panose="02010600030101010101" pitchFamily="2" charset="-122"/>
              </a:rPr>
              <a:t> </a:t>
            </a:r>
            <a:r>
              <a:rPr lang="zh-CN" altLang="en-US" sz="2800" b="1" dirty="0" smtClean="0">
                <a:latin typeface="华文仿宋" panose="02010600040101010101" charset="-122"/>
                <a:ea typeface="华文仿宋" panose="02010600040101010101" charset="-122"/>
                <a:cs typeface="华文仿宋" panose="02010600040101010101" charset="-122"/>
                <a:sym typeface="+mn-ea"/>
              </a:rPr>
              <a:t>①有助于我们正确评价历史和现实中的各种价值观念，防止简单化和片面化倾向；</a:t>
            </a:r>
          </a:p>
          <a:p>
            <a:pPr>
              <a:lnSpc>
                <a:spcPct val="110000"/>
              </a:lnSpc>
              <a:spcBef>
                <a:spcPct val="50000"/>
              </a:spcBef>
            </a:pPr>
            <a:r>
              <a:rPr lang="zh-CN" altLang="en-US" sz="2800" b="1" dirty="0" smtClean="0">
                <a:latin typeface="华文仿宋" panose="02010600040101010101" charset="-122"/>
                <a:ea typeface="华文仿宋" panose="02010600040101010101" charset="-122"/>
                <a:cs typeface="华文仿宋" panose="02010600040101010101" charset="-122"/>
                <a:sym typeface="+mn-ea"/>
              </a:rPr>
              <a:t>②有助于我们的价值观念与时俱进，从而作出正确的价值判断，进行正确的价值选择。</a:t>
            </a:r>
          </a:p>
        </p:txBody>
      </p:sp>
      <p:sp>
        <p:nvSpPr>
          <p:cNvPr id="3" name="Text Box 5"/>
          <p:cNvSpPr txBox="1"/>
          <p:nvPr/>
        </p:nvSpPr>
        <p:spPr>
          <a:xfrm>
            <a:off x="815340" y="5404485"/>
            <a:ext cx="10560685" cy="865505"/>
          </a:xfrm>
          <a:prstGeom prst="rect">
            <a:avLst/>
          </a:prstGeom>
          <a:noFill/>
          <a:ln w="12700">
            <a:solidFill>
              <a:srgbClr val="EC5F74"/>
            </a:solidFill>
          </a:ln>
        </p:spPr>
        <p:txBody>
          <a:bodyPr wrap="square" anchor="t">
            <a:spAutoFit/>
          </a:bodyPr>
          <a:lstStyle/>
          <a:p>
            <a:pPr>
              <a:lnSpc>
                <a:spcPct val="90000"/>
              </a:lnSpc>
              <a:spcBef>
                <a:spcPct val="50000"/>
              </a:spcBef>
            </a:pPr>
            <a:r>
              <a:rPr lang="zh-CN" sz="2800" b="1" noProof="1">
                <a:solidFill>
                  <a:srgbClr val="0F1423"/>
                </a:solidFill>
                <a:latin typeface="黑体" panose="02010609060101010101" pitchFamily="49" charset="-122"/>
                <a:ea typeface="黑体" panose="02010609060101010101" pitchFamily="49" charset="-122"/>
                <a:cs typeface="+mn-ea"/>
                <a:sym typeface="宋体" panose="02010600030101010101" pitchFamily="2" charset="-122"/>
              </a:rPr>
              <a:t>【方法论】树立正确的价值观，作出正确的价值判断和价值选择，就必须</a:t>
            </a:r>
            <a:r>
              <a:rPr lang="zh-CN" sz="2800" b="1" noProof="1">
                <a:solidFill>
                  <a:srgbClr val="C00000"/>
                </a:solidFill>
                <a:latin typeface="黑体" panose="02010609060101010101" pitchFamily="49" charset="-122"/>
                <a:ea typeface="黑体" panose="02010609060101010101" pitchFamily="49" charset="-122"/>
                <a:cs typeface="+mn-ea"/>
                <a:sym typeface="宋体" panose="02010600030101010101" pitchFamily="2" charset="-122"/>
              </a:rPr>
              <a:t>自觉遵循社会发展的客观规律</a:t>
            </a:r>
            <a:endParaRPr lang="zh-CN" sz="2800" b="1" noProof="1" smtClean="0">
              <a:solidFill>
                <a:srgbClr val="C00000"/>
              </a:solidFill>
              <a:latin typeface="黑体" panose="02010609060101010101" pitchFamily="49" charset="-122"/>
              <a:ea typeface="黑体" panose="02010609060101010101" pitchFamily="49" charset="-122"/>
              <a:cs typeface="+mn-ea"/>
              <a:sym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bldLvl="0" animBg="1"/>
      <p:bldP spid="3"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TAG_VERSION" val="1.0"/>
  <p:tag name="KSO_WM_COMBINE_RELATE_SLIDE_ID" val="background20180962_2"/>
  <p:tag name="KSO_WM_TEMPLATE_CATEGORY" val="custom"/>
  <p:tag name="KSO_WM_TEMPLATE_INDEX" val="20184567"/>
  <p:tag name="KSO_WM_SLIDE_ID" val="custom20184567_4"/>
  <p:tag name="KSO_WM_SLIDE_INDEX" val="4"/>
  <p:tag name="KSO_WM_TEMPLATE_SUBCATEGORY" val="combine"/>
  <p:tag name="KSO_WM_SLIDE_SUBTYPE" val="pureTxt"/>
</p:tagLst>
</file>

<file path=ppt/tags/tag10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TYPE" val="a"/>
  <p:tag name="KSO_WM_UNIT_ID" val="custom20184567_4*a*1"/>
</p:tagLst>
</file>

<file path=ppt/tags/tag102.xml><?xml version="1.0" encoding="utf-8"?>
<p:tagLst xmlns:a="http://schemas.openxmlformats.org/drawingml/2006/main" xmlns:r="http://schemas.openxmlformats.org/officeDocument/2006/relationships"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TAG_VERSION" val="1.0"/>
  <p:tag name="KSO_WM_COMBINE_RELATE_SLIDE_ID" val="background20180962_2"/>
  <p:tag name="KSO_WM_TEMPLATE_CATEGORY" val="custom"/>
  <p:tag name="KSO_WM_TEMPLATE_INDEX" val="20184567"/>
  <p:tag name="KSO_WM_SLIDE_ID" val="custom20184567_4"/>
  <p:tag name="KSO_WM_SLIDE_INDEX" val="4"/>
  <p:tag name="KSO_WM_TEMPLATE_SUBCATEGORY" val="combine"/>
  <p:tag name="KSO_WM_SLIDE_SUBTYPE" val="pureTxt"/>
</p:tagLst>
</file>

<file path=ppt/tags/tag103.xml><?xml version="1.0" encoding="utf-8"?>
<p:tagLst xmlns:a="http://schemas.openxmlformats.org/drawingml/2006/main" xmlns:r="http://schemas.openxmlformats.org/officeDocument/2006/relationships"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TAG_VERSION" val="1.0"/>
  <p:tag name="KSO_WM_COMBINE_RELATE_SLIDE_ID" val="background20180962_2"/>
  <p:tag name="KSO_WM_TEMPLATE_CATEGORY" val="custom"/>
  <p:tag name="KSO_WM_TEMPLATE_INDEX" val="20184567"/>
  <p:tag name="KSO_WM_SLIDE_ID" val="custom20184567_4"/>
  <p:tag name="KSO_WM_SLIDE_INDEX" val="4"/>
  <p:tag name="KSO_WM_TEMPLATE_SUBCATEGORY" val="combine"/>
  <p:tag name="KSO_WM_SLIDE_SUBTYPE" val="pureTxt"/>
</p:tagLst>
</file>

<file path=ppt/tags/tag10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TYPE" val="a"/>
  <p:tag name="KSO_WM_UNIT_ID" val="custom20184567_4*a*1"/>
</p:tagLst>
</file>

<file path=ppt/tags/tag105.xml><?xml version="1.0" encoding="utf-8"?>
<p:tagLst xmlns:a="http://schemas.openxmlformats.org/drawingml/2006/main" xmlns:r="http://schemas.openxmlformats.org/officeDocument/2006/relationships" xmlns:p="http://schemas.openxmlformats.org/presentationml/2006/main">
  <p:tag name="REFSHAPE" val="570649772"/>
</p:tagLst>
</file>

<file path=ppt/tags/tag106.xml><?xml version="1.0" encoding="utf-8"?>
<p:tagLst xmlns:a="http://schemas.openxmlformats.org/drawingml/2006/main" xmlns:r="http://schemas.openxmlformats.org/officeDocument/2006/relationships" xmlns:p="http://schemas.openxmlformats.org/presentationml/2006/main">
  <p:tag name="REFSHAPE" val="570653308"/>
</p:tagLst>
</file>

<file path=ppt/tags/tag107.xml><?xml version="1.0" encoding="utf-8"?>
<p:tagLst xmlns:a="http://schemas.openxmlformats.org/drawingml/2006/main" xmlns:r="http://schemas.openxmlformats.org/officeDocument/2006/relationships"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TAG_VERSION" val="1.0"/>
  <p:tag name="KSO_WM_COMBINE_RELATE_SLIDE_ID" val="background20180962_2"/>
  <p:tag name="KSO_WM_TEMPLATE_CATEGORY" val="custom"/>
  <p:tag name="KSO_WM_TEMPLATE_INDEX" val="20184567"/>
  <p:tag name="KSO_WM_SLIDE_ID" val="custom20184567_4"/>
  <p:tag name="KSO_WM_SLIDE_INDEX" val="4"/>
  <p:tag name="KSO_WM_TEMPLATE_SUBCATEGORY" val="combine"/>
  <p:tag name="KSO_WM_SLIDE_SUBTYPE" val="pureTxt"/>
</p:tagLst>
</file>

<file path=ppt/tags/tag10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TYPE" val="a"/>
  <p:tag name="KSO_WM_UNIT_ID" val="custom20184567_4*a*1"/>
</p:tagLst>
</file>

<file path=ppt/tags/tag109.xml><?xml version="1.0" encoding="utf-8"?>
<p:tagLst xmlns:a="http://schemas.openxmlformats.org/drawingml/2006/main" xmlns:r="http://schemas.openxmlformats.org/officeDocument/2006/relationships"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TAG_VERSION" val="1.0"/>
  <p:tag name="KSO_WM_COMBINE_RELATE_SLIDE_ID" val="background20180962_2"/>
  <p:tag name="KSO_WM_TEMPLATE_CATEGORY" val="custom"/>
  <p:tag name="KSO_WM_TEMPLATE_INDEX" val="20184567"/>
  <p:tag name="KSO_WM_SLIDE_ID" val="custom20184567_4"/>
  <p:tag name="KSO_WM_SLIDE_INDEX" val="4"/>
  <p:tag name="KSO_WM_TEMPLATE_SUBCATEGORY" val="combine"/>
  <p:tag name="KSO_WM_SLIDE_SUBTYPE" val="pureTxt"/>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TYPE" val="a"/>
  <p:tag name="KSO_WM_UNIT_ID" val="custom20184567_4*a*1"/>
</p:tagLst>
</file>

<file path=ppt/tags/tag111.xml><?xml version="1.0" encoding="utf-8"?>
<p:tagLst xmlns:a="http://schemas.openxmlformats.org/drawingml/2006/main" xmlns:r="http://schemas.openxmlformats.org/officeDocument/2006/relationships"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TAG_VERSION" val="1.0"/>
  <p:tag name="KSO_WM_COMBINE_RELATE_SLIDE_ID" val="background20180962_2"/>
  <p:tag name="KSO_WM_TEMPLATE_CATEGORY" val="custom"/>
  <p:tag name="KSO_WM_TEMPLATE_INDEX" val="20184567"/>
  <p:tag name="KSO_WM_SLIDE_ID" val="custom20184567_4"/>
  <p:tag name="KSO_WM_SLIDE_INDEX" val="4"/>
  <p:tag name="KSO_WM_TEMPLATE_SUBCATEGORY" val="combine"/>
  <p:tag name="KSO_WM_SLIDE_SUBTYPE" val="pureTxt"/>
</p:tagLst>
</file>

<file path=ppt/tags/tag1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TYPE" val="a"/>
  <p:tag name="KSO_WM_UNIT_ID" val="custom20184567_4*a*1"/>
</p:tagLst>
</file>

<file path=ppt/tags/tag113.xml><?xml version="1.0" encoding="utf-8"?>
<p:tagLst xmlns:a="http://schemas.openxmlformats.org/drawingml/2006/main" xmlns:r="http://schemas.openxmlformats.org/officeDocument/2006/relationships"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TAG_VERSION" val="1.0"/>
  <p:tag name="KSO_WM_COMBINE_RELATE_SLIDE_ID" val="background20180962_2"/>
  <p:tag name="KSO_WM_TEMPLATE_CATEGORY" val="custom"/>
  <p:tag name="KSO_WM_TEMPLATE_INDEX" val="20184567"/>
  <p:tag name="KSO_WM_SLIDE_ID" val="custom20184567_4"/>
  <p:tag name="KSO_WM_SLIDE_INDEX" val="4"/>
  <p:tag name="KSO_WM_TEMPLATE_SUBCATEGORY" val="combine"/>
  <p:tag name="KSO_WM_SLIDE_SUBTYPE" val="pureTxt"/>
</p:tagLst>
</file>

<file path=ppt/tags/tag1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TYPE" val="a"/>
  <p:tag name="KSO_WM_UNIT_ID" val="custom20184567_4*a*1"/>
</p:tagLst>
</file>

<file path=ppt/tags/tag115.xml><?xml version="1.0" encoding="utf-8"?>
<p:tagLst xmlns:a="http://schemas.openxmlformats.org/drawingml/2006/main" xmlns:r="http://schemas.openxmlformats.org/officeDocument/2006/relationships"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TAG_VERSION" val="1.0"/>
  <p:tag name="KSO_WM_COMBINE_RELATE_SLIDE_ID" val="background20180962_2"/>
  <p:tag name="KSO_WM_TEMPLATE_CATEGORY" val="custom"/>
  <p:tag name="KSO_WM_TEMPLATE_INDEX" val="20184567"/>
  <p:tag name="KSO_WM_SLIDE_ID" val="custom20184567_4"/>
  <p:tag name="KSO_WM_SLIDE_INDEX" val="4"/>
  <p:tag name="KSO_WM_TEMPLATE_SUBCATEGORY" val="combine"/>
  <p:tag name="KSO_WM_SLIDE_SUBTYPE" val="pureTxt"/>
</p:tagLst>
</file>

<file path=ppt/tags/tag1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TYPE" val="a"/>
  <p:tag name="KSO_WM_UNIT_ID" val="custom20184567_4*a*1"/>
</p:tagLst>
</file>

<file path=ppt/tags/tag117.xml><?xml version="1.0" encoding="utf-8"?>
<p:tagLst xmlns:a="http://schemas.openxmlformats.org/drawingml/2006/main" xmlns:r="http://schemas.openxmlformats.org/officeDocument/2006/relationships"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TAG_VERSION" val="1.0"/>
  <p:tag name="KSO_WM_COMBINE_RELATE_SLIDE_ID" val="background20180962_2"/>
  <p:tag name="KSO_WM_TEMPLATE_CATEGORY" val="custom"/>
  <p:tag name="KSO_WM_TEMPLATE_INDEX" val="20184567"/>
  <p:tag name="KSO_WM_SLIDE_ID" val="custom20184567_4"/>
  <p:tag name="KSO_WM_SLIDE_INDEX" val="4"/>
  <p:tag name="KSO_WM_TEMPLATE_SUBCATEGORY" val="combine"/>
  <p:tag name="KSO_WM_SLIDE_SUBTYPE" val="pureTxt"/>
</p:tagLst>
</file>

<file path=ppt/tags/tag11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TYPE" val="a"/>
  <p:tag name="KSO_WM_UNIT_ID" val="custom20184567_4*a*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67"/>
</p:tagLst>
</file>

<file path=ppt/tags/tag6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67"/>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COMBINE_RELATE_SLIDE_ID" val="background20180962_1"/>
  <p:tag name="KSO_WM_TEMPLATE_CATEGORY" val="custom"/>
  <p:tag name="KSO_WM_TEMPLATE_INDEX" val="20184567"/>
  <p:tag name="KSO_WM_TEMPLATE_SUBCATEGORY" val="combine"/>
  <p:tag name="KSO_WM_TEMPLATE_TOPIC_ID" val="2869567"/>
  <p:tag name="KSO_WM_TEMPLATE_OUTLINE_ID" val="15"/>
  <p:tag name="KSO_WM_TEMPLATE_SCENE_ID" val="1"/>
  <p:tag name="KSO_WM_TEMPLATE_JOB_ID" val="2"/>
  <p:tag name="KSO_WM_TEMPLATE_TOPIC_DEFAULT" val="1"/>
  <p:tag name="KSO_WM_TEMPLATE_THUMBS_INDEX" val="1、2、3、4、5、6、7、11、14、15、16、17"/>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567_1*i*3"/>
  <p:tag name="KSO_WM_TEMPLATE_CATEGORY" val="custom"/>
  <p:tag name="KSO_WM_TEMPLATE_INDEX" val="20184567"/>
  <p:tag name="KSO_WM_UNIT_INDEX" val="3"/>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567_1*i*4"/>
  <p:tag name="KSO_WM_TEMPLATE_CATEGORY" val="custom"/>
  <p:tag name="KSO_WM_TEMPLATE_INDEX" val="20184567"/>
  <p:tag name="KSO_WM_UNIT_INDEX" val="4"/>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1639_3*i*3"/>
  <p:tag name="KSO_WM_TEMPLATE_CATEGORY" val="custom"/>
  <p:tag name="KSO_WM_TEMPLATE_INDEX" val="20181639"/>
  <p:tag name="KSO_WM_UNIT_INDEX" val="3"/>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567_22*i*2"/>
  <p:tag name="KSO_WM_TEMPLATE_CATEGORY" val="custom"/>
  <p:tag name="KSO_WM_TEMPLATE_INDEX" val="20184567"/>
  <p:tag name="KSO_WM_UNIT_INDEX" val="2"/>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4567_22*i*3"/>
  <p:tag name="KSO_WM_TEMPLATE_CATEGORY" val="custom"/>
  <p:tag name="KSO_WM_TEMPLATE_INDEX" val="20184567"/>
  <p:tag name="KSO_WM_UNIT_INDEX" val="3"/>
</p:tagLst>
</file>

<file path=ppt/tags/tag7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TAG_VERSION" val="1.0"/>
  <p:tag name="KSO_WM_COMBINE_RELATE_SLIDE_ID" val="background20180962_2"/>
  <p:tag name="KSO_WM_TEMPLATE_CATEGORY" val="custom"/>
  <p:tag name="KSO_WM_TEMPLATE_INDEX" val="20184567"/>
  <p:tag name="KSO_WM_SLIDE_ID" val="custom20184567_4"/>
  <p:tag name="KSO_WM_SLIDE_INDEX" val="4"/>
  <p:tag name="KSO_WM_TEMPLATE_SUBCATEGORY" val="combine"/>
  <p:tag name="KSO_WM_SLIDE_SUBTYPE" val="pureTxt"/>
</p:tagLst>
</file>

<file path=ppt/tags/tag7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TYPE" val="a"/>
  <p:tag name="KSO_WM_UNIT_ID" val="custom20184567_4*a*1"/>
</p:tagLst>
</file>

<file path=ppt/tags/tag75.xml><?xml version="1.0" encoding="utf-8"?>
<p:tagLst xmlns:a="http://schemas.openxmlformats.org/drawingml/2006/main" xmlns:r="http://schemas.openxmlformats.org/officeDocument/2006/relationships"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TAG_VERSION" val="1.0"/>
  <p:tag name="KSO_WM_COMBINE_RELATE_SLIDE_ID" val="background20180962_2"/>
  <p:tag name="KSO_WM_TEMPLATE_CATEGORY" val="custom"/>
  <p:tag name="KSO_WM_TEMPLATE_INDEX" val="20184567"/>
  <p:tag name="KSO_WM_SLIDE_ID" val="custom20184567_4"/>
  <p:tag name="KSO_WM_SLIDE_INDEX" val="4"/>
  <p:tag name="KSO_WM_TEMPLATE_SUBCATEGORY" val="combine"/>
  <p:tag name="KSO_WM_SLIDE_SUBTYPE" val="pureTxt"/>
</p:tagLst>
</file>

<file path=ppt/tags/tag7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TYPE" val="a"/>
  <p:tag name="KSO_WM_UNIT_ID" val="custom20184567_4*a*1"/>
</p:tagLst>
</file>

<file path=ppt/tags/tag77.xml><?xml version="1.0" encoding="utf-8"?>
<p:tagLst xmlns:a="http://schemas.openxmlformats.org/drawingml/2006/main" xmlns:r="http://schemas.openxmlformats.org/officeDocument/2006/relationships"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TAG_VERSION" val="1.0"/>
  <p:tag name="KSO_WM_COMBINE_RELATE_SLIDE_ID" val="background20180962_2"/>
  <p:tag name="KSO_WM_TEMPLATE_CATEGORY" val="custom"/>
  <p:tag name="KSO_WM_TEMPLATE_INDEX" val="20184567"/>
  <p:tag name="KSO_WM_SLIDE_ID" val="custom20184567_4"/>
  <p:tag name="KSO_WM_SLIDE_INDEX" val="4"/>
  <p:tag name="KSO_WM_TEMPLATE_SUBCATEGORY" val="combine"/>
  <p:tag name="KSO_WM_SLIDE_SUBTYPE" val="pureTxt"/>
</p:tagLst>
</file>

<file path=ppt/tags/tag7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TYPE" val="a"/>
  <p:tag name="KSO_WM_UNIT_ID" val="custom20184567_4*a*1"/>
</p:tagLst>
</file>

<file path=ppt/tags/tag79.xml><?xml version="1.0" encoding="utf-8"?>
<p:tagLst xmlns:a="http://schemas.openxmlformats.org/drawingml/2006/main" xmlns:r="http://schemas.openxmlformats.org/officeDocument/2006/relationships"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TAG_VERSION" val="1.0"/>
  <p:tag name="KSO_WM_COMBINE_RELATE_SLIDE_ID" val="background20180962_2"/>
  <p:tag name="KSO_WM_TEMPLATE_CATEGORY" val="custom"/>
  <p:tag name="KSO_WM_TEMPLATE_INDEX" val="20184567"/>
  <p:tag name="KSO_WM_SLIDE_ID" val="custom20184567_4"/>
  <p:tag name="KSO_WM_SLIDE_INDEX" val="4"/>
  <p:tag name="KSO_WM_TEMPLATE_SUBCATEGORY" val="combine"/>
  <p:tag name="KSO_WM_SLIDE_SUBTYPE" val="pureTxt"/>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TYPE" val="a"/>
  <p:tag name="KSO_WM_UNIT_ID" val="custom20184567_4*a*1"/>
</p:tagLst>
</file>

<file path=ppt/tags/tag81.xml><?xml version="1.0" encoding="utf-8"?>
<p:tagLst xmlns:a="http://schemas.openxmlformats.org/drawingml/2006/main" xmlns:r="http://schemas.openxmlformats.org/officeDocument/2006/relationships"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TAG_VERSION" val="1.0"/>
  <p:tag name="KSO_WM_COMBINE_RELATE_SLIDE_ID" val="background20180962_2"/>
  <p:tag name="KSO_WM_TEMPLATE_CATEGORY" val="custom"/>
  <p:tag name="KSO_WM_TEMPLATE_INDEX" val="20184567"/>
  <p:tag name="KSO_WM_SLIDE_ID" val="custom20184567_4"/>
  <p:tag name="KSO_WM_SLIDE_INDEX" val="4"/>
  <p:tag name="KSO_WM_TEMPLATE_SUBCATEGORY" val="combine"/>
  <p:tag name="KSO_WM_SLIDE_SUBTYPE" val="pureTxt"/>
</p:tagLst>
</file>

<file path=ppt/tags/tag8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TYPE" val="a"/>
  <p:tag name="KSO_WM_UNIT_ID" val="custom20184567_4*a*1"/>
</p:tagLst>
</file>

<file path=ppt/tags/tag83.xml><?xml version="1.0" encoding="utf-8"?>
<p:tagLst xmlns:a="http://schemas.openxmlformats.org/drawingml/2006/main" xmlns:r="http://schemas.openxmlformats.org/officeDocument/2006/relationships"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TAG_VERSION" val="1.0"/>
  <p:tag name="KSO_WM_COMBINE_RELATE_SLIDE_ID" val="background20180962_2"/>
  <p:tag name="KSO_WM_TEMPLATE_CATEGORY" val="custom"/>
  <p:tag name="KSO_WM_TEMPLATE_INDEX" val="20184567"/>
  <p:tag name="KSO_WM_SLIDE_ID" val="custom20184567_4"/>
  <p:tag name="KSO_WM_SLIDE_INDEX" val="4"/>
  <p:tag name="KSO_WM_TEMPLATE_SUBCATEGORY" val="combine"/>
  <p:tag name="KSO_WM_SLIDE_SUBTYPE" val="pureTxt"/>
</p:tagLst>
</file>

<file path=ppt/tags/tag8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TYPE" val="a"/>
  <p:tag name="KSO_WM_UNIT_ID" val="custom20184567_4*a*1"/>
</p:tagLst>
</file>

<file path=ppt/tags/tag8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TYPE" val="a"/>
  <p:tag name="KSO_WM_UNIT_ID" val="custom20184567_4*a*1"/>
</p:tagLst>
</file>

<file path=ppt/tags/tag86.xml><?xml version="1.0" encoding="utf-8"?>
<p:tagLst xmlns:a="http://schemas.openxmlformats.org/drawingml/2006/main" xmlns:r="http://schemas.openxmlformats.org/officeDocument/2006/relationships"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TAG_VERSION" val="1.0"/>
  <p:tag name="KSO_WM_COMBINE_RELATE_SLIDE_ID" val="background20180962_2"/>
  <p:tag name="KSO_WM_TEMPLATE_CATEGORY" val="custom"/>
  <p:tag name="KSO_WM_TEMPLATE_INDEX" val="20184567"/>
  <p:tag name="KSO_WM_SLIDE_ID" val="custom20184567_4"/>
  <p:tag name="KSO_WM_SLIDE_INDEX" val="4"/>
  <p:tag name="KSO_WM_TEMPLATE_SUBCATEGORY" val="combine"/>
  <p:tag name="KSO_WM_SLIDE_SUBTYPE" val="pureTxt"/>
</p:tagLst>
</file>

<file path=ppt/tags/tag8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TYPE" val="a"/>
  <p:tag name="KSO_WM_UNIT_ID" val="custom20184567_4*a*1"/>
</p:tagLst>
</file>

<file path=ppt/tags/tag8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TYPE" val="a"/>
  <p:tag name="KSO_WM_UNIT_ID" val="custom20184567_4*a*1"/>
</p:tagLst>
</file>

<file path=ppt/tags/tag89.xml><?xml version="1.0" encoding="utf-8"?>
<p:tagLst xmlns:a="http://schemas.openxmlformats.org/drawingml/2006/main" xmlns:r="http://schemas.openxmlformats.org/officeDocument/2006/relationships" xmlns:p="http://schemas.openxmlformats.org/presentationml/2006/main">
  <p:tag name="REFSHAPE" val="306662324"/>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TAG_VERSION" val="1.0"/>
  <p:tag name="KSO_WM_COMBINE_RELATE_SLIDE_ID" val="background20180962_2"/>
  <p:tag name="KSO_WM_TEMPLATE_CATEGORY" val="custom"/>
  <p:tag name="KSO_WM_TEMPLATE_INDEX" val="20184567"/>
  <p:tag name="KSO_WM_SLIDE_ID" val="custom20184567_4"/>
  <p:tag name="KSO_WM_SLIDE_INDEX" val="4"/>
  <p:tag name="KSO_WM_TEMPLATE_SUBCATEGORY" val="combine"/>
  <p:tag name="KSO_WM_SLIDE_SUBTYPE" val="pureTxt"/>
</p:tagLst>
</file>

<file path=ppt/tags/tag9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TYPE" val="a"/>
  <p:tag name="KSO_WM_UNIT_ID" val="custom20184567_4*a*1"/>
</p:tagLst>
</file>

<file path=ppt/tags/tag9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TYPE" val="a"/>
  <p:tag name="KSO_WM_UNIT_ID" val="custom20184567_4*a*1"/>
</p:tagLst>
</file>

<file path=ppt/tags/tag93.xml><?xml version="1.0" encoding="utf-8"?>
<p:tagLst xmlns:a="http://schemas.openxmlformats.org/drawingml/2006/main" xmlns:r="http://schemas.openxmlformats.org/officeDocument/2006/relationships" xmlns:p="http://schemas.openxmlformats.org/presentationml/2006/main">
  <p:tag name="REFSHAPE" val="806473124"/>
  <p:tag name="KSO_WM_UNIT_PLACING_PICTURE_USER_VIEWPORT" val="{&quot;height&quot;:7802.4992125984254,&quot;width&quot;:8672.4992125984245}"/>
</p:tagLst>
</file>

<file path=ppt/tags/tag94.xml><?xml version="1.0" encoding="utf-8"?>
<p:tagLst xmlns:a="http://schemas.openxmlformats.org/drawingml/2006/main" xmlns:r="http://schemas.openxmlformats.org/officeDocument/2006/relationships"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TAG_VERSION" val="1.0"/>
  <p:tag name="KSO_WM_COMBINE_RELATE_SLIDE_ID" val="background20180962_2"/>
  <p:tag name="KSO_WM_TEMPLATE_CATEGORY" val="custom"/>
  <p:tag name="KSO_WM_TEMPLATE_INDEX" val="20184567"/>
  <p:tag name="KSO_WM_SLIDE_ID" val="custom20184567_4"/>
  <p:tag name="KSO_WM_SLIDE_INDEX" val="4"/>
  <p:tag name="KSO_WM_TEMPLATE_SUBCATEGORY" val="combine"/>
  <p:tag name="KSO_WM_SLIDE_SUBTYPE" val="pureTxt"/>
</p:tagLst>
</file>

<file path=ppt/tags/tag9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TYPE" val="a"/>
  <p:tag name="KSO_WM_UNIT_ID" val="custom20184567_4*a*1"/>
</p:tagLst>
</file>

<file path=ppt/tags/tag9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TYPE" val="a"/>
  <p:tag name="KSO_WM_UNIT_ID" val="custom20184567_4*a*1"/>
</p:tagLst>
</file>

<file path=ppt/tags/tag97.xml><?xml version="1.0" encoding="utf-8"?>
<p:tagLst xmlns:a="http://schemas.openxmlformats.org/drawingml/2006/main" xmlns:r="http://schemas.openxmlformats.org/officeDocument/2006/relationships"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TAG_VERSION" val="1.0"/>
  <p:tag name="KSO_WM_COMBINE_RELATE_SLIDE_ID" val="background20180962_2"/>
  <p:tag name="KSO_WM_TEMPLATE_CATEGORY" val="custom"/>
  <p:tag name="KSO_WM_TEMPLATE_INDEX" val="20184567"/>
  <p:tag name="KSO_WM_SLIDE_ID" val="custom20184567_4"/>
  <p:tag name="KSO_WM_SLIDE_INDEX" val="4"/>
  <p:tag name="KSO_WM_TEMPLATE_SUBCATEGORY" val="combine"/>
  <p:tag name="KSO_WM_SLIDE_SUBTYPE" val="pureTxt"/>
</p:tagLst>
</file>

<file path=ppt/tags/tag9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TYPE" val="a"/>
  <p:tag name="KSO_WM_UNIT_ID" val="custom20184567_4*a*1"/>
</p:tagLst>
</file>

<file path=ppt/tags/tag9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4567"/>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TYPE" val="a"/>
  <p:tag name="KSO_WM_UNIT_ID" val="custom20184567_4*a*1"/>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529BA0"/>
      </a:accent1>
      <a:accent2>
        <a:srgbClr val="A0C1D1"/>
      </a:accent2>
      <a:accent3>
        <a:srgbClr val="FFFFFF"/>
      </a:accent3>
      <a:accent4>
        <a:srgbClr val="000000"/>
      </a:accent4>
      <a:accent5>
        <a:srgbClr val="5B9BD5"/>
      </a:accent5>
      <a:accent6>
        <a:srgbClr val="70AD47"/>
      </a:accent6>
      <a:hlink>
        <a:srgbClr val="0563C1"/>
      </a:hlink>
      <a:folHlink>
        <a:srgbClr val="954F72"/>
      </a:folHlink>
    </a:clrScheme>
    <a:fontScheme name="wibctw3x">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r="http://schemas.openxmlformats.org/officeDocument/2006/relationship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1954</Words>
  <Application>Microsoft Office PowerPoint</Application>
  <PresentationFormat>自定义</PresentationFormat>
  <Paragraphs>204</Paragraphs>
  <Slides>25</Slides>
  <Notes>19</Notes>
  <HiddenSlides>1</HiddenSlides>
  <MMClips>0</MMClips>
  <ScaleCrop>false</ScaleCrop>
  <HeadingPairs>
    <vt:vector size="4" baseType="variant">
      <vt:variant>
        <vt:lpstr>主题</vt:lpstr>
      </vt:variant>
      <vt:variant>
        <vt:i4>4</vt:i4>
      </vt:variant>
      <vt:variant>
        <vt:lpstr>幻灯片标题</vt:lpstr>
      </vt:variant>
      <vt:variant>
        <vt:i4>25</vt:i4>
      </vt:variant>
    </vt:vector>
  </HeadingPairs>
  <TitlesOfParts>
    <vt:vector size="29" baseType="lpstr">
      <vt:lpstr>Office 主题​​</vt:lpstr>
      <vt:lpstr>1_Office 主题</vt:lpstr>
      <vt:lpstr>1_Office 主题​​</vt:lpstr>
      <vt:lpstr>2_Office 主题​​</vt:lpstr>
      <vt:lpstr>第十二课第二框  价值判断与价值选择</vt:lpstr>
      <vt:lpstr>PowerPoint 演示文稿</vt:lpstr>
      <vt:lpstr>PowerPoint 演示文稿</vt:lpstr>
      <vt:lpstr>一、价值判断与价值选择</vt:lpstr>
      <vt:lpstr>思考：各种价值判断和价值选择是不是凭空产生的？</vt:lpstr>
      <vt:lpstr>课堂检测</vt:lpstr>
      <vt:lpstr>课后检测</vt:lpstr>
      <vt:lpstr>4、价值判断和价值选择的特征</vt:lpstr>
      <vt:lpstr>（1）价值判断和价值选择的社会历史性（客观因素）</vt:lpstr>
      <vt:lpstr>PowerPoint 演示文稿</vt:lpstr>
      <vt:lpstr>PowerPoint 演示文稿</vt:lpstr>
      <vt:lpstr>PowerPoint 演示文稿</vt:lpstr>
      <vt:lpstr>PowerPoint 演示文稿</vt:lpstr>
      <vt:lpstr>PowerPoint 演示文稿</vt:lpstr>
      <vt:lpstr>PowerPoint 演示文稿</vt:lpstr>
      <vt:lpstr>课堂总结</vt:lpstr>
      <vt:lpstr>PowerPoint 演示文稿</vt:lpstr>
      <vt:lpstr>课后检测</vt:lpstr>
      <vt:lpstr>课后检测</vt:lpstr>
      <vt:lpstr>课后检测</vt:lpstr>
      <vt:lpstr>课后检测</vt:lpstr>
      <vt:lpstr>课后检测</vt:lpstr>
      <vt:lpstr>PowerPoint 演示文稿</vt:lpstr>
      <vt:lpstr>课后检测</vt:lpstr>
      <vt:lpstr>参考答案</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User</cp:lastModifiedBy>
  <cp:revision>128</cp:revision>
  <dcterms:created xsi:type="dcterms:W3CDTF">2020-09-25T12:17:45Z</dcterms:created>
  <dcterms:modified xsi:type="dcterms:W3CDTF">2020-09-28T01:22:42Z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2052-2.6.1.4274</vt:lpwstr>
  </property>
</Properties>
</file>