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0" r:id="rId4"/>
    <p:sldId id="411" r:id="rId5"/>
    <p:sldId id="412" r:id="rId6"/>
    <p:sldId id="417" r:id="rId7"/>
    <p:sldId id="413" r:id="rId8"/>
    <p:sldId id="415" r:id="rId9"/>
    <p:sldId id="414" r:id="rId10"/>
    <p:sldId id="416" r:id="rId11"/>
    <p:sldId id="419" r:id="rId12"/>
    <p:sldId id="418"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zh-CN"/>
              <a:t>论述类文本简答题讲评</a:t>
            </a:r>
            <a:endParaRPr lang="zh-CN" altLang="zh-CN"/>
          </a:p>
        </p:txBody>
      </p:sp>
      <p:sp>
        <p:nvSpPr>
          <p:cNvPr id="3" name="副标题 2"/>
          <p:cNvSpPr>
            <a:spLocks noGrp="1"/>
          </p:cNvSpPr>
          <p:nvPr>
            <p:ph type="subTitle" idx="1"/>
            <p:custDataLst>
              <p:tags r:id="rId2"/>
            </p:custDataLst>
          </p:nvPr>
        </p:nvSpPr>
        <p:spPr/>
        <p:txBody>
          <a:bodyPr/>
          <a:p>
            <a:r>
              <a:rPr lang="zh-CN" altLang="en-US"/>
              <a:t>单击输入您的封面副标题</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805885" y="590620"/>
            <a:ext cx="10969200" cy="705600"/>
          </a:xfrm>
        </p:spPr>
        <p:txBody>
          <a:bodyPr>
            <a:normAutofit fontScale="90000"/>
          </a:bodyPr>
          <a:p>
            <a:r>
              <a:rPr lang="zh-CN" altLang="en-US">
                <a:solidFill>
                  <a:srgbClr val="00B0F0"/>
                </a:solidFill>
              </a:rPr>
              <a:t>5.材料四中，世界各国媒体分别从哪些角度对我国的共享经济进行了报道?本篇报道综合各国媒体视角的目的何在?请简要概括。(6分)</a:t>
            </a:r>
            <a:endParaRPr lang="zh-CN" altLang="en-US">
              <a:solidFill>
                <a:srgbClr val="00B0F0"/>
              </a:solidFill>
            </a:endParaRPr>
          </a:p>
        </p:txBody>
      </p:sp>
      <p:sp>
        <p:nvSpPr>
          <p:cNvPr id="3" name="内容占位符 2"/>
          <p:cNvSpPr>
            <a:spLocks noGrp="1"/>
          </p:cNvSpPr>
          <p:nvPr>
            <p:ph idx="1"/>
          </p:nvPr>
        </p:nvSpPr>
        <p:spPr>
          <a:xfrm>
            <a:off x="464255" y="1922200"/>
            <a:ext cx="10969200" cy="4759200"/>
          </a:xfrm>
        </p:spPr>
        <p:txBody>
          <a:bodyPr>
            <a:normAutofit lnSpcReduction="10000"/>
          </a:bodyPr>
          <a:p>
            <a:r>
              <a:rPr sz="3200" b="1">
                <a:solidFill>
                  <a:schemeClr val="tx1"/>
                </a:solidFill>
                <a:sym typeface="+mn-ea"/>
              </a:rPr>
              <a:t>答：</a:t>
            </a:r>
            <a:r>
              <a:rPr lang="zh-CN" altLang="en-US" sz="3200" b="1">
                <a:solidFill>
                  <a:schemeClr val="tx1"/>
                </a:solidFill>
              </a:rPr>
              <a:t>①</a:t>
            </a:r>
            <a:r>
              <a:rPr lang="zh-CN" altLang="en-US" sz="3200" b="1">
                <a:solidFill>
                  <a:srgbClr val="FF0000"/>
                </a:solidFill>
              </a:rPr>
              <a:t>西班牙媒体</a:t>
            </a:r>
            <a:r>
              <a:rPr lang="zh-CN" altLang="en-US" sz="3200" b="1">
                <a:solidFill>
                  <a:schemeClr val="tx1"/>
                </a:solidFill>
              </a:rPr>
              <a:t>报道了我国民众选择共享经济模式及我国企业研发新的共享服务情况;</a:t>
            </a:r>
            <a:r>
              <a:rPr lang="zh-CN" altLang="en-US" sz="3200" b="1">
                <a:solidFill>
                  <a:srgbClr val="FF0000"/>
                </a:solidFill>
              </a:rPr>
              <a:t>美国媒体</a:t>
            </a:r>
            <a:r>
              <a:rPr lang="zh-CN" altLang="en-US" sz="3200" b="1">
                <a:solidFill>
                  <a:schemeClr val="tx1"/>
                </a:solidFill>
              </a:rPr>
              <a:t>报道了我国共享经济引领世界潮流及美国企业模仿的情况;</a:t>
            </a:r>
            <a:r>
              <a:rPr lang="zh-CN" altLang="en-US" sz="3200" b="1">
                <a:solidFill>
                  <a:srgbClr val="FF0000"/>
                </a:solidFill>
              </a:rPr>
              <a:t>日本媒体</a:t>
            </a:r>
            <a:r>
              <a:rPr lang="zh-CN" altLang="en-US" sz="3200" b="1">
                <a:solidFill>
                  <a:schemeClr val="tx1"/>
                </a:solidFill>
              </a:rPr>
              <a:t>从我国共享经济发展的推动因素及共享经济的发展趋势方面报道。</a:t>
            </a:r>
            <a:endParaRPr lang="zh-CN" altLang="en-US" sz="3200" b="1">
              <a:solidFill>
                <a:schemeClr val="tx1"/>
              </a:solidFill>
            </a:endParaRPr>
          </a:p>
          <a:p>
            <a:r>
              <a:rPr lang="zh-CN" altLang="en-US" sz="3200" b="1">
                <a:solidFill>
                  <a:schemeClr val="tx1"/>
                </a:solidFill>
              </a:rPr>
              <a:t>②利用各国报道，</a:t>
            </a:r>
            <a:r>
              <a:rPr lang="zh-CN" altLang="en-US" sz="3200" b="1">
                <a:solidFill>
                  <a:srgbClr val="FF0000"/>
                </a:solidFill>
              </a:rPr>
              <a:t>从世界视角</a:t>
            </a:r>
            <a:r>
              <a:rPr lang="zh-CN" altLang="en-US" sz="3200" b="1">
                <a:solidFill>
                  <a:schemeClr val="tx1"/>
                </a:solidFill>
              </a:rPr>
              <a:t>看中国的共享经济，让读者全面</a:t>
            </a:r>
            <a:r>
              <a:rPr lang="zh-CN" altLang="en-US" sz="3200" b="1">
                <a:solidFill>
                  <a:srgbClr val="FF0000"/>
                </a:solidFill>
              </a:rPr>
              <a:t>了解</a:t>
            </a:r>
            <a:r>
              <a:rPr lang="zh-CN" altLang="en-US" sz="3200" b="1">
                <a:solidFill>
                  <a:schemeClr val="tx1"/>
                </a:solidFill>
              </a:rPr>
              <a:t>我国经济且前的</a:t>
            </a:r>
            <a:r>
              <a:rPr lang="zh-CN" altLang="en-US" sz="3200" b="1">
                <a:solidFill>
                  <a:srgbClr val="FF0000"/>
                </a:solidFill>
              </a:rPr>
              <a:t>状况</a:t>
            </a:r>
            <a:r>
              <a:rPr lang="zh-CN" altLang="en-US" sz="3200" b="1">
                <a:solidFill>
                  <a:schemeClr val="tx1"/>
                </a:solidFill>
              </a:rPr>
              <a:t>以及在世界中的</a:t>
            </a:r>
            <a:r>
              <a:rPr lang="zh-CN" altLang="en-US" sz="3200" b="1">
                <a:solidFill>
                  <a:srgbClr val="FF0000"/>
                </a:solidFill>
              </a:rPr>
              <a:t>地位</a:t>
            </a:r>
            <a:endParaRPr lang="zh-CN" altLang="en-US" sz="3200" b="1">
              <a:solidFill>
                <a:srgbClr val="FF0000"/>
              </a:solidFill>
            </a:endParaRPr>
          </a:p>
          <a:p>
            <a:endParaRPr lang="zh-CN" altLang="en-US"/>
          </a:p>
          <a:p>
            <a:pPr marL="0" indent="0">
              <a:buNone/>
            </a:pPr>
            <a:endParaRPr lang="zh-CN" altLang="en-US"/>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endParaRPr lang="zh-CN" altLang="en-US"/>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11575" y="160725"/>
            <a:ext cx="10969200" cy="705600"/>
          </a:xfrm>
        </p:spPr>
        <p:txBody>
          <a:bodyPr>
            <a:noAutofit/>
          </a:bodyPr>
          <a:p>
            <a:pPr algn="ctr"/>
            <a:r>
              <a:rPr sz="4000">
                <a:sym typeface="+mn-ea"/>
              </a:rPr>
              <a:t>第</a:t>
            </a:r>
            <a:r>
              <a:rPr lang="en-US" altLang="zh-CN" sz="4000">
                <a:sym typeface="+mn-ea"/>
              </a:rPr>
              <a:t>4</a:t>
            </a:r>
            <a:r>
              <a:rPr sz="4000">
                <a:sym typeface="+mn-ea"/>
              </a:rPr>
              <a:t>题        </a:t>
            </a:r>
            <a:r>
              <a:rPr lang="zh-CN" altLang="en-US" sz="4000">
                <a:solidFill>
                  <a:srgbClr val="FF0000"/>
                </a:solidFill>
              </a:rPr>
              <a:t>类似题目回顾</a:t>
            </a:r>
            <a:endParaRPr lang="zh-CN" altLang="en-US" sz="4000">
              <a:solidFill>
                <a:srgbClr val="FF0000"/>
              </a:solidFill>
            </a:endParaRPr>
          </a:p>
        </p:txBody>
      </p:sp>
      <p:sp>
        <p:nvSpPr>
          <p:cNvPr id="3" name="内容占位符 2"/>
          <p:cNvSpPr>
            <a:spLocks noGrp="1"/>
          </p:cNvSpPr>
          <p:nvPr>
            <p:ph idx="1"/>
          </p:nvPr>
        </p:nvSpPr>
        <p:spPr>
          <a:xfrm>
            <a:off x="299085" y="974725"/>
            <a:ext cx="11622405" cy="5883275"/>
          </a:xfrm>
        </p:spPr>
        <p:txBody>
          <a:bodyPr>
            <a:noAutofit/>
          </a:bodyPr>
          <a:p>
            <a:r>
              <a:rPr sz="3600" b="1">
                <a:solidFill>
                  <a:schemeClr val="tx1"/>
                </a:solidFill>
                <a:sym typeface="+mn-ea"/>
              </a:rPr>
              <a:t>第二周第</a:t>
            </a:r>
            <a:r>
              <a:rPr lang="en-US" altLang="zh-CN" sz="3600" b="1">
                <a:solidFill>
                  <a:schemeClr val="tx1"/>
                </a:solidFill>
                <a:sym typeface="+mn-ea"/>
              </a:rPr>
              <a:t>4</a:t>
            </a:r>
            <a:r>
              <a:rPr sz="3600" b="1">
                <a:solidFill>
                  <a:schemeClr val="tx1"/>
                </a:solidFill>
                <a:sym typeface="+mn-ea"/>
              </a:rPr>
              <a:t>题：</a:t>
            </a:r>
            <a:r>
              <a:rPr lang="en-US" altLang="zh-CN" sz="3600" b="1">
                <a:solidFill>
                  <a:schemeClr val="tx1"/>
                </a:solidFill>
                <a:sym typeface="+mn-ea"/>
              </a:rPr>
              <a:t>“</a:t>
            </a:r>
            <a:r>
              <a:rPr sz="3600" b="1">
                <a:solidFill>
                  <a:schemeClr val="tx1"/>
                </a:solidFill>
                <a:sym typeface="+mn-ea"/>
              </a:rPr>
              <a:t>材料二在论证上是如何体现严密性的？请简要说明。</a:t>
            </a:r>
            <a:endParaRPr sz="3600" b="1">
              <a:solidFill>
                <a:schemeClr val="tx1"/>
              </a:solidFill>
              <a:sym typeface="+mn-ea"/>
            </a:endParaRPr>
          </a:p>
          <a:p>
            <a:r>
              <a:rPr sz="3600" b="1">
                <a:solidFill>
                  <a:schemeClr val="tx1"/>
                </a:solidFill>
                <a:sym typeface="+mn-ea"/>
              </a:rPr>
              <a:t>第三周第</a:t>
            </a:r>
            <a:r>
              <a:rPr lang="en-US" altLang="zh-CN" sz="3600" b="1">
                <a:solidFill>
                  <a:schemeClr val="tx1"/>
                </a:solidFill>
                <a:sym typeface="+mn-ea"/>
              </a:rPr>
              <a:t>4</a:t>
            </a:r>
            <a:r>
              <a:rPr sz="3600" b="1">
                <a:solidFill>
                  <a:schemeClr val="tx1"/>
                </a:solidFill>
                <a:sym typeface="+mn-ea"/>
              </a:rPr>
              <a:t>题：</a:t>
            </a:r>
            <a:r>
              <a:rPr lang="en-US" altLang="zh-CN" sz="3600" b="1">
                <a:solidFill>
                  <a:schemeClr val="tx1"/>
                </a:solidFill>
                <a:sym typeface="+mn-ea"/>
              </a:rPr>
              <a:t>“”</a:t>
            </a:r>
            <a:r>
              <a:rPr sz="3600" b="1">
                <a:solidFill>
                  <a:schemeClr val="tx1"/>
                </a:solidFill>
                <a:sym typeface="+mn-ea"/>
              </a:rPr>
              <a:t>材料二在论证上有哪些特点？</a:t>
            </a:r>
            <a:endParaRPr lang="zh-CN" altLang="en-US" sz="3600" b="1">
              <a:solidFill>
                <a:schemeClr val="tx1"/>
              </a:solidFill>
            </a:endParaRPr>
          </a:p>
          <a:p>
            <a:r>
              <a:rPr sz="3600" b="1">
                <a:solidFill>
                  <a:schemeClr val="tx1"/>
                </a:solidFill>
                <a:sym typeface="+mn-ea"/>
              </a:rPr>
              <a:t>第六周第</a:t>
            </a:r>
            <a:r>
              <a:rPr lang="en-US" altLang="zh-CN" sz="3600" b="1">
                <a:solidFill>
                  <a:schemeClr val="tx1"/>
                </a:solidFill>
                <a:sym typeface="+mn-ea"/>
              </a:rPr>
              <a:t>4</a:t>
            </a:r>
            <a:r>
              <a:rPr sz="3600" b="1">
                <a:solidFill>
                  <a:schemeClr val="tx1"/>
                </a:solidFill>
                <a:sym typeface="+mn-ea"/>
              </a:rPr>
              <a:t>题：</a:t>
            </a:r>
            <a:r>
              <a:rPr lang="en-US" altLang="zh-CN" sz="3600" b="1">
                <a:solidFill>
                  <a:schemeClr val="tx1"/>
                </a:solidFill>
                <a:sym typeface="+mn-ea"/>
              </a:rPr>
              <a:t>“</a:t>
            </a:r>
            <a:r>
              <a:rPr sz="3600" b="1">
                <a:solidFill>
                  <a:schemeClr val="tx1"/>
                </a:solidFill>
                <a:sym typeface="+mn-ea"/>
              </a:rPr>
              <a:t>材料三在论证上有哪些特点？请简要说明</a:t>
            </a:r>
            <a:r>
              <a:rPr lang="en-US" altLang="zh-CN" sz="3600" b="1">
                <a:solidFill>
                  <a:schemeClr val="tx1"/>
                </a:solidFill>
                <a:sym typeface="+mn-ea"/>
              </a:rPr>
              <a:t>”</a:t>
            </a:r>
            <a:endParaRPr sz="3600" b="1">
              <a:solidFill>
                <a:schemeClr val="tx1"/>
              </a:solidFill>
              <a:sym typeface="+mn-ea"/>
            </a:endParaRPr>
          </a:p>
          <a:p>
            <a:r>
              <a:rPr sz="3600" b="1">
                <a:solidFill>
                  <a:srgbClr val="FF0000"/>
                </a:solidFill>
                <a:sym typeface="+mn-ea"/>
              </a:rPr>
              <a:t>第五周（本次测试）第</a:t>
            </a:r>
            <a:r>
              <a:rPr lang="en-US" altLang="zh-CN" sz="3600" b="1">
                <a:solidFill>
                  <a:srgbClr val="FF0000"/>
                </a:solidFill>
                <a:sym typeface="+mn-ea"/>
              </a:rPr>
              <a:t>4</a:t>
            </a:r>
            <a:r>
              <a:rPr sz="3600" b="1">
                <a:solidFill>
                  <a:srgbClr val="FF0000"/>
                </a:solidFill>
                <a:sym typeface="+mn-ea"/>
              </a:rPr>
              <a:t>题</a:t>
            </a:r>
            <a:r>
              <a:rPr sz="3600" b="1">
                <a:solidFill>
                  <a:schemeClr val="tx1"/>
                </a:solidFill>
                <a:sym typeface="+mn-ea"/>
              </a:rPr>
              <a:t>：材料三在论证上有哪些特点？请简要说明。</a:t>
            </a:r>
            <a:endParaRPr lang="zh-CN" altLang="en-US" sz="3600" b="1">
              <a:solidFill>
                <a:schemeClr val="tx1"/>
              </a:solidFill>
            </a:endParaRPr>
          </a:p>
          <a:p>
            <a:endParaRPr lang="zh-CN" altLang="en-US" sz="3600" b="1">
              <a:solidFill>
                <a:schemeClr val="tx1"/>
              </a:solidFill>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ctr"/>
            <a:r>
              <a:rPr lang="zh-CN" altLang="en-US"/>
              <a:t>考查知识点：论证特点</a:t>
            </a:r>
            <a:endParaRPr lang="zh-CN" altLang="en-US"/>
          </a:p>
        </p:txBody>
      </p:sp>
      <p:sp>
        <p:nvSpPr>
          <p:cNvPr id="3" name="内容占位符 2"/>
          <p:cNvSpPr>
            <a:spLocks noGrp="1"/>
          </p:cNvSpPr>
          <p:nvPr>
            <p:ph idx="1"/>
          </p:nvPr>
        </p:nvSpPr>
        <p:spPr/>
        <p:txBody>
          <a:bodyPr/>
          <a:p>
            <a:r>
              <a:rPr lang="zh-CN" altLang="en-US" sz="3600" b="1">
                <a:solidFill>
                  <a:srgbClr val="0070C0"/>
                </a:solidFill>
              </a:rPr>
              <a:t>梳理知识点</a:t>
            </a:r>
            <a:r>
              <a:rPr lang="zh-CN" altLang="en-US" sz="3600" b="1">
                <a:solidFill>
                  <a:schemeClr val="tx1"/>
                </a:solidFill>
              </a:rPr>
              <a:t>：议论文，又叫说理文，</a:t>
            </a:r>
            <a:r>
              <a:rPr lang="zh-CN" altLang="en-US" sz="3600" b="1">
                <a:solidFill>
                  <a:srgbClr val="FF0000"/>
                </a:solidFill>
              </a:rPr>
              <a:t>是一种剖析事物，论述事理，发表意见，提出主张的文体</a:t>
            </a:r>
            <a:r>
              <a:rPr lang="zh-CN" altLang="en-US" sz="3600" b="1">
                <a:solidFill>
                  <a:schemeClr val="tx1"/>
                </a:solidFill>
              </a:rPr>
              <a:t>。作者通过摆事实、讲道理、辨是非等方法，来确定其观点正确或错误，树立或否定某种主张。议论文应该观点明确、论据充分、语言精炼、论证合理、有严密的逻辑性。</a:t>
            </a:r>
            <a:endParaRPr lang="zh-CN" altLang="en-US" sz="3600" b="1">
              <a:solidFill>
                <a:schemeClr val="tx1"/>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98450" y="319405"/>
            <a:ext cx="11278870" cy="5930265"/>
          </a:xfrm>
        </p:spPr>
        <p:txBody>
          <a:bodyPr>
            <a:normAutofit fontScale="90000"/>
          </a:bodyPr>
          <a:p>
            <a:pPr marL="0" indent="0" algn="ctr">
              <a:buNone/>
            </a:pPr>
            <a:r>
              <a:rPr lang="zh-CN" altLang="en-US" sz="4800" b="1">
                <a:solidFill>
                  <a:srgbClr val="FF0000"/>
                </a:solidFill>
              </a:rPr>
              <a:t>一：分类</a:t>
            </a:r>
            <a:endParaRPr lang="zh-CN" altLang="en-US" sz="4800">
              <a:solidFill>
                <a:srgbClr val="FF0000"/>
              </a:solidFill>
            </a:endParaRPr>
          </a:p>
          <a:p>
            <a:r>
              <a:rPr lang="zh-CN" altLang="en-US" sz="3200" b="1">
                <a:solidFill>
                  <a:srgbClr val="FF0000"/>
                </a:solidFill>
              </a:rPr>
              <a:t>立论文</a:t>
            </a:r>
            <a:r>
              <a:rPr lang="zh-CN" altLang="en-US" sz="3200" b="1">
                <a:solidFill>
                  <a:schemeClr val="tx1"/>
                </a:solidFill>
              </a:rPr>
              <a:t> 1．直接表达自己的观点和主张的议论文。 2．要求：①要对论述的问题有正确的看法②用充足有说服力的论据③要言之有理，合乎逻辑 </a:t>
            </a:r>
            <a:r>
              <a:rPr lang="zh-CN" altLang="en-US" sz="3200" b="1">
                <a:solidFill>
                  <a:srgbClr val="FF0000"/>
                </a:solidFill>
              </a:rPr>
              <a:t>（我们做的大多都是立论文）</a:t>
            </a:r>
            <a:endParaRPr lang="zh-CN" altLang="en-US" sz="3200" b="1">
              <a:solidFill>
                <a:srgbClr val="FF0000"/>
              </a:solidFill>
            </a:endParaRPr>
          </a:p>
          <a:p>
            <a:r>
              <a:rPr lang="zh-CN" altLang="en-US" sz="3200" b="1">
                <a:solidFill>
                  <a:srgbClr val="FF0000"/>
                </a:solidFill>
              </a:rPr>
              <a:t>驳论文 </a:t>
            </a:r>
            <a:r>
              <a:rPr lang="zh-CN" altLang="en-US" sz="3200" b="1">
                <a:solidFill>
                  <a:schemeClr val="tx1"/>
                </a:solidFill>
              </a:rPr>
              <a:t>1．论辩是针对对方的观点加以批驳，在批驳的同时阐述己方的观点 2．驳论文的破立结合：首先指出对方错误的实质，再批驳已指出的错误论点，并在批驳的同时或之后针锋相对地提出自己的正确观点加以论证。 3.驳论点、驳论据、驳论证。</a:t>
            </a:r>
            <a:endParaRPr lang="zh-CN" altLang="en-US" sz="3200" b="1">
              <a:solidFill>
                <a:schemeClr val="tx1"/>
              </a:solidFill>
            </a:endParaRPr>
          </a:p>
          <a:p>
            <a:endParaRPr lang="zh-CN" altLang="en-US" sz="4445" b="1">
              <a:solidFill>
                <a:schemeClr val="tx1"/>
              </a:solidFill>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611575" y="294075"/>
            <a:ext cx="10969200" cy="705600"/>
          </a:xfrm>
        </p:spPr>
        <p:txBody>
          <a:bodyPr/>
          <a:p>
            <a:pPr algn="ctr"/>
            <a:r>
              <a:rPr>
                <a:solidFill>
                  <a:srgbClr val="FF0000"/>
                </a:solidFill>
                <a:sym typeface="+mn-ea"/>
              </a:rPr>
              <a:t>二：论证思路</a:t>
            </a:r>
            <a:endParaRPr lang="zh-CN" altLang="en-US">
              <a:solidFill>
                <a:srgbClr val="FF0000"/>
              </a:solidFill>
              <a:sym typeface="+mn-ea"/>
            </a:endParaRPr>
          </a:p>
        </p:txBody>
      </p:sp>
      <p:sp>
        <p:nvSpPr>
          <p:cNvPr id="3" name="内容占位符 2"/>
          <p:cNvSpPr>
            <a:spLocks noGrp="1"/>
          </p:cNvSpPr>
          <p:nvPr>
            <p:ph idx="1"/>
          </p:nvPr>
        </p:nvSpPr>
        <p:spPr>
          <a:xfrm>
            <a:off x="120650" y="1000125"/>
            <a:ext cx="11840210" cy="5634355"/>
          </a:xfrm>
        </p:spPr>
        <p:txBody>
          <a:bodyPr>
            <a:noAutofit/>
          </a:bodyPr>
          <a:p>
            <a:r>
              <a:rPr lang="zh-CN" altLang="en-US" sz="3200">
                <a:solidFill>
                  <a:schemeClr val="tx1"/>
                </a:solidFill>
              </a:rPr>
              <a:t>两种大的分类：</a:t>
            </a:r>
            <a:endParaRPr lang="zh-CN" altLang="en-US" sz="3200">
              <a:solidFill>
                <a:schemeClr val="tx1"/>
              </a:solidFill>
            </a:endParaRPr>
          </a:p>
          <a:p>
            <a:r>
              <a:rPr lang="zh-CN" altLang="en-US" sz="3200">
                <a:solidFill>
                  <a:schemeClr val="tx1"/>
                </a:solidFill>
              </a:rPr>
              <a:t>提出问题（观点）—分析问题（观点）—解决问题（得出结论）</a:t>
            </a:r>
            <a:r>
              <a:rPr lang="zh-CN" altLang="en-US" sz="3200"/>
              <a:t>   </a:t>
            </a:r>
            <a:r>
              <a:rPr lang="zh-CN" altLang="en-US" sz="3200">
                <a:solidFill>
                  <a:srgbClr val="FF0000"/>
                </a:solidFill>
              </a:rPr>
              <a:t>正论式</a:t>
            </a:r>
            <a:endParaRPr lang="zh-CN" altLang="en-US" sz="3200"/>
          </a:p>
          <a:p>
            <a:r>
              <a:rPr lang="zh-CN" altLang="en-US" sz="3200">
                <a:solidFill>
                  <a:schemeClr val="tx1"/>
                </a:solidFill>
              </a:rPr>
              <a:t>提出他人观点（错误观点）—分析问题—得出自己观点（正确观点）</a:t>
            </a:r>
            <a:r>
              <a:rPr lang="zh-CN" altLang="en-US" sz="3200"/>
              <a:t> </a:t>
            </a:r>
            <a:r>
              <a:rPr lang="zh-CN" altLang="en-US" sz="3200">
                <a:solidFill>
                  <a:srgbClr val="FF0000"/>
                </a:solidFill>
              </a:rPr>
              <a:t> 驳论式</a:t>
            </a:r>
            <a:endParaRPr lang="zh-CN" altLang="en-US" sz="3200"/>
          </a:p>
          <a:p>
            <a:r>
              <a:rPr lang="zh-CN" altLang="en-US" sz="3200">
                <a:solidFill>
                  <a:schemeClr val="tx1"/>
                </a:solidFill>
              </a:rPr>
              <a:t>答题时，注意联系文本   答题模板：作者首先提出xxx问题，然后就问题展开分析论述，最后得出xx结论。作者就xxx问题展开议论，通过分析xxx问题，得出xx结论。</a:t>
            </a:r>
            <a:endParaRPr lang="zh-CN" altLang="en-US" sz="3200">
              <a:solidFill>
                <a:schemeClr val="tx1"/>
              </a:solidFill>
            </a:endParaRPr>
          </a:p>
          <a:p>
            <a:endParaRPr lang="zh-CN" altLang="en-US" sz="3200">
              <a:solidFill>
                <a:schemeClr val="tx1"/>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09855" y="353695"/>
            <a:ext cx="12082780" cy="6326505"/>
          </a:xfrm>
        </p:spPr>
        <p:txBody>
          <a:bodyPr>
            <a:noAutofit/>
          </a:bodyPr>
          <a:p>
            <a:pPr algn="ctr"/>
            <a:r>
              <a:rPr sz="3200" b="1">
                <a:solidFill>
                  <a:srgbClr val="FF0000"/>
                </a:solidFill>
                <a:sym typeface="+mn-ea"/>
              </a:rPr>
              <a:t>三：语言特点</a:t>
            </a:r>
            <a:endParaRPr sz="3200" b="1">
              <a:solidFill>
                <a:srgbClr val="FF0000"/>
              </a:solidFill>
              <a:sym typeface="+mn-ea"/>
            </a:endParaRPr>
          </a:p>
          <a:p>
            <a:pPr algn="ctr"/>
            <a:r>
              <a:rPr sz="3200">
                <a:solidFill>
                  <a:schemeClr val="tx1"/>
                </a:solidFill>
                <a:sym typeface="+mn-ea"/>
              </a:rPr>
              <a:t>准确、简洁、概括、严密、有针对性。</a:t>
            </a:r>
            <a:endParaRPr lang="zh-CN" altLang="en-US" sz="3200">
              <a:solidFill>
                <a:schemeClr val="tx1"/>
              </a:solidFill>
            </a:endParaRPr>
          </a:p>
          <a:p>
            <a:pPr algn="ctr"/>
            <a:r>
              <a:rPr sz="3200" b="1">
                <a:solidFill>
                  <a:srgbClr val="FF0000"/>
                </a:solidFill>
                <a:sym typeface="+mn-ea"/>
              </a:rPr>
              <a:t>四： 论证结构</a:t>
            </a:r>
            <a:endParaRPr lang="zh-CN" altLang="en-US" sz="3200" b="1">
              <a:solidFill>
                <a:srgbClr val="FF0000"/>
              </a:solidFill>
            </a:endParaRPr>
          </a:p>
          <a:p>
            <a:r>
              <a:rPr sz="3200">
                <a:solidFill>
                  <a:schemeClr val="tx1"/>
                </a:solidFill>
                <a:sym typeface="+mn-ea"/>
              </a:rPr>
              <a:t>一般形式：①</a:t>
            </a:r>
            <a:r>
              <a:rPr sz="3200" b="1">
                <a:solidFill>
                  <a:srgbClr val="FF0000"/>
                </a:solidFill>
                <a:sym typeface="+mn-ea"/>
              </a:rPr>
              <a:t>引论</a:t>
            </a:r>
            <a:r>
              <a:rPr sz="3200">
                <a:solidFill>
                  <a:schemeClr val="tx1"/>
                </a:solidFill>
                <a:sym typeface="+mn-ea"/>
              </a:rPr>
              <a:t>（提出问题）―②</a:t>
            </a:r>
            <a:r>
              <a:rPr sz="3200" b="1">
                <a:solidFill>
                  <a:srgbClr val="FF0000"/>
                </a:solidFill>
                <a:sym typeface="+mn-ea"/>
              </a:rPr>
              <a:t>本论</a:t>
            </a:r>
            <a:r>
              <a:rPr sz="3200">
                <a:solidFill>
                  <a:schemeClr val="tx1"/>
                </a:solidFill>
                <a:sym typeface="+mn-ea"/>
              </a:rPr>
              <a:t>（分析问题）―③</a:t>
            </a:r>
            <a:r>
              <a:rPr sz="3200" b="1">
                <a:solidFill>
                  <a:srgbClr val="FF0000"/>
                </a:solidFill>
                <a:sym typeface="+mn-ea"/>
              </a:rPr>
              <a:t>结论</a:t>
            </a:r>
            <a:r>
              <a:rPr sz="3200">
                <a:solidFill>
                  <a:schemeClr val="tx1"/>
                </a:solidFill>
                <a:sym typeface="+mn-ea"/>
              </a:rPr>
              <a:t>（解决问题）一般的说，引论就是开头，本论就是主体，结论就是结尾。即开头必须提论题或论点，主体部分应选用材料并分次论证观点，结尾归纳总结。</a:t>
            </a:r>
            <a:endParaRPr lang="zh-CN" altLang="en-US" sz="3200">
              <a:solidFill>
                <a:schemeClr val="tx1"/>
              </a:solidFill>
            </a:endParaRPr>
          </a:p>
          <a:p>
            <a:r>
              <a:rPr sz="3200">
                <a:solidFill>
                  <a:schemeClr val="tx1"/>
                </a:solidFill>
                <a:sym typeface="+mn-ea"/>
              </a:rPr>
              <a:t>具体类型：①总分总式（总分式 、分总式）  ②并列式</a:t>
            </a:r>
            <a:r>
              <a:rPr sz="3200">
                <a:solidFill>
                  <a:srgbClr val="FF0000"/>
                </a:solidFill>
                <a:sym typeface="+mn-ea"/>
              </a:rPr>
              <a:t> } 横式</a:t>
            </a:r>
            <a:endParaRPr lang="zh-CN" altLang="en-US" sz="3200">
              <a:solidFill>
                <a:srgbClr val="FF0000"/>
              </a:solidFill>
            </a:endParaRPr>
          </a:p>
          <a:p>
            <a:r>
              <a:rPr sz="3200">
                <a:solidFill>
                  <a:schemeClr val="tx1"/>
                </a:solidFill>
                <a:sym typeface="+mn-ea"/>
              </a:rPr>
              <a:t>③层进式   ④对照式</a:t>
            </a:r>
            <a:r>
              <a:rPr sz="3200">
                <a:solidFill>
                  <a:srgbClr val="FF0000"/>
                </a:solidFill>
                <a:sym typeface="+mn-ea"/>
              </a:rPr>
              <a:t> } 纵式</a:t>
            </a:r>
            <a:endParaRPr lang="zh-CN" altLang="en-US" sz="3200">
              <a:solidFill>
                <a:srgbClr val="FF0000"/>
              </a:solidFill>
            </a:endParaRPr>
          </a:p>
          <a:p>
            <a:endParaRPr lang="zh-CN" altLang="en-US" sz="3200">
              <a:solidFill>
                <a:srgbClr val="FF0000"/>
              </a:solidFill>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12725" y="182245"/>
            <a:ext cx="11979275" cy="6676390"/>
          </a:xfrm>
        </p:spPr>
        <p:txBody>
          <a:bodyPr>
            <a:normAutofit lnSpcReduction="20000"/>
          </a:bodyPr>
          <a:p>
            <a:r>
              <a:rPr lang="zh-CN" altLang="en-US" sz="2800" b="1">
                <a:solidFill>
                  <a:srgbClr val="FF0000"/>
                </a:solidFill>
              </a:rPr>
              <a:t>“总—分—总”及并列式的论证结构作用：论证条理分明，思路清晰，论证周密、有力。第六周的第</a:t>
            </a:r>
            <a:r>
              <a:rPr lang="en-US" altLang="zh-CN" sz="2800" b="1">
                <a:solidFill>
                  <a:srgbClr val="FF0000"/>
                </a:solidFill>
              </a:rPr>
              <a:t>4</a:t>
            </a:r>
            <a:r>
              <a:rPr sz="2800" b="1">
                <a:solidFill>
                  <a:srgbClr val="FF0000"/>
                </a:solidFill>
              </a:rPr>
              <a:t>题就是并列论证结构。</a:t>
            </a:r>
            <a:endParaRPr sz="2800" b="1">
              <a:solidFill>
                <a:srgbClr val="FF0000"/>
              </a:solidFill>
            </a:endParaRPr>
          </a:p>
          <a:p>
            <a:r>
              <a:rPr sz="2400" b="1">
                <a:solidFill>
                  <a:schemeClr val="tx1"/>
                </a:solidFill>
              </a:rPr>
              <a:t>如苏洵的《六国论》</a:t>
            </a:r>
            <a:r>
              <a:rPr lang="en-US" altLang="zh-CN" sz="2400" b="1">
                <a:solidFill>
                  <a:schemeClr val="tx1"/>
                </a:solidFill>
              </a:rPr>
              <a:t>——</a:t>
            </a:r>
            <a:r>
              <a:rPr sz="2400" b="1">
                <a:solidFill>
                  <a:srgbClr val="00B0F0"/>
                </a:solidFill>
                <a:sym typeface="+mn-ea"/>
              </a:rPr>
              <a:t>这篇文章的论证结构是议论文的最常见的模式，即提出问题，分析问题，解决问题的三段论模式。</a:t>
            </a:r>
            <a:r>
              <a:rPr sz="2400" b="1">
                <a:solidFill>
                  <a:schemeClr val="tx1"/>
                </a:solidFill>
                <a:sym typeface="+mn-ea"/>
              </a:rPr>
              <a:t> </a:t>
            </a:r>
            <a:endParaRPr sz="2400" b="1">
              <a:solidFill>
                <a:schemeClr val="tx1"/>
              </a:solidFill>
            </a:endParaRPr>
          </a:p>
          <a:p>
            <a:r>
              <a:rPr sz="2400" b="1">
                <a:solidFill>
                  <a:schemeClr val="tx1"/>
                </a:solidFill>
              </a:rPr>
              <a:t>      六国破灭，非兵不利，战不善，弊在赂秦。</a:t>
            </a:r>
            <a:r>
              <a:rPr sz="2400" b="1">
                <a:solidFill>
                  <a:srgbClr val="FF0000"/>
                </a:solidFill>
              </a:rPr>
              <a:t>（</a:t>
            </a:r>
            <a:r>
              <a:rPr sz="2400" b="1">
                <a:solidFill>
                  <a:srgbClr val="FF0000"/>
                </a:solidFill>
                <a:sym typeface="+mn-ea"/>
              </a:rPr>
              <a:t>第一步：开篇提出中心论点，开门见山</a:t>
            </a:r>
            <a:r>
              <a:rPr sz="2400" b="1">
                <a:solidFill>
                  <a:srgbClr val="FF0000"/>
                </a:solidFill>
              </a:rPr>
              <a:t>）</a:t>
            </a:r>
            <a:r>
              <a:rPr sz="2400" b="1">
                <a:solidFill>
                  <a:schemeClr val="tx1"/>
                </a:solidFill>
              </a:rPr>
              <a:t>赂秦而力亏，破灭之道也。</a:t>
            </a:r>
            <a:r>
              <a:rPr sz="2400" b="1">
                <a:solidFill>
                  <a:srgbClr val="FF0000"/>
                </a:solidFill>
              </a:rPr>
              <a:t>（</a:t>
            </a:r>
            <a:r>
              <a:rPr sz="2400" b="1">
                <a:solidFill>
                  <a:srgbClr val="FF0000"/>
                </a:solidFill>
                <a:sym typeface="+mn-ea"/>
              </a:rPr>
              <a:t>第二步：</a:t>
            </a:r>
            <a:r>
              <a:rPr sz="2400" b="1">
                <a:solidFill>
                  <a:srgbClr val="FF0000"/>
                </a:solidFill>
              </a:rPr>
              <a:t>分论点一）</a:t>
            </a:r>
            <a:r>
              <a:rPr sz="2400" b="1">
                <a:solidFill>
                  <a:schemeClr val="tx1"/>
                </a:solidFill>
              </a:rPr>
              <a:t>或曰：六国互丧，率赂秦耶？曰：不赂者以赂者丧，盖失强援，不能独完。</a:t>
            </a:r>
            <a:r>
              <a:rPr sz="2400" b="1">
                <a:solidFill>
                  <a:srgbClr val="FF0000"/>
                </a:solidFill>
              </a:rPr>
              <a:t>（</a:t>
            </a:r>
            <a:r>
              <a:rPr sz="2400" b="1">
                <a:solidFill>
                  <a:srgbClr val="FF0000"/>
                </a:solidFill>
                <a:sym typeface="+mn-ea"/>
              </a:rPr>
              <a:t>第二步</a:t>
            </a:r>
            <a:r>
              <a:rPr sz="2400" b="1">
                <a:solidFill>
                  <a:srgbClr val="FF0000"/>
                </a:solidFill>
              </a:rPr>
              <a:t>分论点二）</a:t>
            </a:r>
            <a:r>
              <a:rPr sz="2400" b="1">
                <a:solidFill>
                  <a:schemeClr val="tx1"/>
                </a:solidFill>
              </a:rPr>
              <a:t>故曰：弊在赂秦也。   </a:t>
            </a:r>
            <a:endParaRPr sz="2400" b="1">
              <a:solidFill>
                <a:schemeClr val="tx1"/>
              </a:solidFill>
            </a:endParaRPr>
          </a:p>
          <a:p>
            <a:r>
              <a:rPr sz="2400" b="1">
                <a:solidFill>
                  <a:srgbClr val="FF0000"/>
                </a:solidFill>
              </a:rPr>
              <a:t>第三步（第</a:t>
            </a:r>
            <a:r>
              <a:rPr lang="en-US" altLang="zh-CN" sz="2400" b="1">
                <a:solidFill>
                  <a:srgbClr val="FF0000"/>
                </a:solidFill>
              </a:rPr>
              <a:t>4</a:t>
            </a:r>
            <a:r>
              <a:rPr sz="2400" b="1">
                <a:solidFill>
                  <a:srgbClr val="FF0000"/>
                </a:solidFill>
              </a:rPr>
              <a:t>段）</a:t>
            </a:r>
            <a:r>
              <a:rPr sz="2400" b="1">
                <a:solidFill>
                  <a:schemeClr val="tx1"/>
                </a:solidFill>
              </a:rPr>
              <a:t>：总结历史教训，提出解决问题的办法：重用谋臣、礼贤下士、合力抗秦，最后得出“为国者无使为积威之所劫”的结论。 </a:t>
            </a:r>
            <a:endParaRPr sz="2400" b="1">
              <a:solidFill>
                <a:schemeClr val="tx1"/>
              </a:solidFill>
            </a:endParaRPr>
          </a:p>
          <a:p>
            <a:r>
              <a:rPr sz="2400" b="1">
                <a:solidFill>
                  <a:schemeClr val="tx1"/>
                </a:solidFill>
              </a:rPr>
              <a:t>第四步（</a:t>
            </a:r>
            <a:r>
              <a:rPr sz="2400" b="1">
                <a:solidFill>
                  <a:srgbClr val="FF0000"/>
                </a:solidFill>
              </a:rPr>
              <a:t>第</a:t>
            </a:r>
            <a:r>
              <a:rPr lang="en-US" altLang="zh-CN" sz="2400" b="1">
                <a:solidFill>
                  <a:srgbClr val="FF0000"/>
                </a:solidFill>
              </a:rPr>
              <a:t>5</a:t>
            </a:r>
            <a:r>
              <a:rPr sz="2400" b="1">
                <a:solidFill>
                  <a:srgbClr val="FF0000"/>
                </a:solidFill>
              </a:rPr>
              <a:t>段）</a:t>
            </a:r>
            <a:r>
              <a:rPr sz="2400" b="1">
                <a:solidFill>
                  <a:schemeClr val="tx1"/>
                </a:solidFill>
              </a:rPr>
              <a:t>：引申讽谏宋王朝不要重蹈六国的覆辙。      </a:t>
            </a:r>
            <a:endParaRPr sz="2400" b="1">
              <a:solidFill>
                <a:schemeClr val="tx1"/>
              </a:solidFill>
            </a:endParaRPr>
          </a:p>
          <a:p>
            <a:r>
              <a:rPr lang="en-US" altLang="zh-CN" sz="2400" b="1">
                <a:solidFill>
                  <a:srgbClr val="00B0F0"/>
                </a:solidFill>
              </a:rPr>
              <a:t>2</a:t>
            </a:r>
            <a:r>
              <a:rPr sz="2400" b="1">
                <a:solidFill>
                  <a:srgbClr val="00B0F0"/>
                </a:solidFill>
              </a:rPr>
              <a:t>、</a:t>
            </a:r>
            <a:r>
              <a:rPr lang="en-US" altLang="zh-CN" sz="2400" b="1">
                <a:solidFill>
                  <a:srgbClr val="00B0F0"/>
                </a:solidFill>
              </a:rPr>
              <a:t>3</a:t>
            </a:r>
            <a:r>
              <a:rPr sz="2400" b="1">
                <a:solidFill>
                  <a:srgbClr val="00B0F0"/>
                </a:solidFill>
              </a:rPr>
              <a:t>两段两个分论点实际上是从正</a:t>
            </a:r>
            <a:r>
              <a:rPr sz="2400" b="1">
                <a:solidFill>
                  <a:schemeClr val="tx1"/>
                </a:solidFill>
              </a:rPr>
              <a:t>（第一个分论点“赂秦”）反（第二个分论点“不赂者”）</a:t>
            </a:r>
            <a:r>
              <a:rPr sz="2400" b="1">
                <a:solidFill>
                  <a:srgbClr val="00B0F0"/>
                </a:solidFill>
              </a:rPr>
              <a:t>两方面来论证中心论点的</a:t>
            </a:r>
            <a:r>
              <a:rPr sz="2400" b="1">
                <a:solidFill>
                  <a:schemeClr val="tx1"/>
                </a:solidFill>
              </a:rPr>
              <a:t>。从全篇来看，这篇文章还是总—分—总结构。</a:t>
            </a:r>
            <a:endParaRPr sz="2400" b="1">
              <a:solidFill>
                <a:schemeClr val="tx1"/>
              </a:solidFill>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16230" y="353695"/>
            <a:ext cx="11604625" cy="6378575"/>
          </a:xfrm>
        </p:spPr>
        <p:txBody>
          <a:bodyPr>
            <a:normAutofit fontScale="90000" lnSpcReduction="10000"/>
          </a:bodyPr>
          <a:p>
            <a:pPr algn="ctr"/>
            <a:r>
              <a:rPr lang="zh-CN" altLang="en-US" sz="3200" b="1">
                <a:solidFill>
                  <a:srgbClr val="FF0000"/>
                </a:solidFill>
              </a:rPr>
              <a:t>五、论证方法：摆事实、讲道理</a:t>
            </a:r>
            <a:endParaRPr lang="zh-CN" altLang="en-US" sz="3200" b="1">
              <a:solidFill>
                <a:srgbClr val="FF0000"/>
              </a:solidFill>
            </a:endParaRPr>
          </a:p>
          <a:p>
            <a:r>
              <a:rPr lang="zh-CN" altLang="en-US" sz="2800">
                <a:solidFill>
                  <a:schemeClr val="tx1"/>
                </a:solidFill>
              </a:rPr>
              <a:t>常用的几种：</a:t>
            </a:r>
            <a:endParaRPr lang="zh-CN" altLang="en-US" sz="2800">
              <a:solidFill>
                <a:schemeClr val="tx1"/>
              </a:solidFill>
            </a:endParaRPr>
          </a:p>
          <a:p>
            <a:r>
              <a:rPr lang="zh-CN" altLang="en-US" sz="2800">
                <a:solidFill>
                  <a:schemeClr val="tx1"/>
                </a:solidFill>
              </a:rPr>
              <a:t>①举例论证（例证法）→具体有力。在说明文中为举例子 </a:t>
            </a:r>
            <a:endParaRPr lang="zh-CN" altLang="en-US" sz="2800">
              <a:solidFill>
                <a:schemeClr val="tx1"/>
              </a:solidFill>
            </a:endParaRPr>
          </a:p>
          <a:p>
            <a:r>
              <a:rPr lang="zh-CN" altLang="en-US" sz="2800">
                <a:solidFill>
                  <a:schemeClr val="tx1"/>
                </a:solidFill>
              </a:rPr>
              <a:t>②引用论证（引证法） →权威有力</a:t>
            </a:r>
            <a:endParaRPr lang="zh-CN" altLang="en-US" sz="2800">
              <a:solidFill>
                <a:schemeClr val="tx1"/>
              </a:solidFill>
            </a:endParaRPr>
          </a:p>
          <a:p>
            <a:r>
              <a:rPr lang="zh-CN" altLang="en-US" sz="2800">
                <a:solidFill>
                  <a:schemeClr val="tx1"/>
                </a:solidFill>
              </a:rPr>
              <a:t>③对比论证（对比法）→鲜明突出。</a:t>
            </a:r>
            <a:endParaRPr lang="zh-CN" altLang="en-US" sz="2800">
              <a:solidFill>
                <a:schemeClr val="tx1"/>
              </a:solidFill>
            </a:endParaRPr>
          </a:p>
          <a:p>
            <a:r>
              <a:rPr lang="zh-CN" altLang="en-US" sz="2800">
                <a:solidFill>
                  <a:schemeClr val="tx1"/>
                </a:solidFill>
              </a:rPr>
              <a:t>④比喻论证（喻证法）→形象有力。在说明文中为打比方，散文中为比喻。</a:t>
            </a:r>
            <a:endParaRPr lang="zh-CN" altLang="en-US" sz="2800">
              <a:solidFill>
                <a:schemeClr val="tx1"/>
              </a:solidFill>
            </a:endParaRPr>
          </a:p>
          <a:p>
            <a:r>
              <a:rPr lang="zh-CN" altLang="en-US" sz="2800" b="1">
                <a:solidFill>
                  <a:srgbClr val="FF0000"/>
                </a:solidFill>
              </a:rPr>
              <a:t>注意</a:t>
            </a:r>
            <a:r>
              <a:rPr lang="zh-CN" altLang="en-US" sz="2800">
                <a:solidFill>
                  <a:schemeClr val="tx1"/>
                </a:solidFill>
              </a:rPr>
              <a:t>：在议论文中，并不是出现一个比喻句就是比喻论证。而是用比喻者之理去论证被比喻者之理的论证方法。</a:t>
            </a:r>
            <a:r>
              <a:rPr lang="zh-CN" altLang="en-US" sz="2800" b="1">
                <a:solidFill>
                  <a:srgbClr val="FF0000"/>
                </a:solidFill>
              </a:rPr>
              <a:t>简单说就是用人们熟知的事物作比喻来论证观点的正确</a:t>
            </a:r>
            <a:endParaRPr lang="zh-CN" altLang="en-US" sz="2800">
              <a:solidFill>
                <a:schemeClr val="tx1"/>
              </a:solidFill>
            </a:endParaRPr>
          </a:p>
          <a:p>
            <a:r>
              <a:rPr lang="zh-CN" altLang="en-US" sz="4000" b="1">
                <a:solidFill>
                  <a:srgbClr val="00B0F0"/>
                </a:solidFill>
              </a:rPr>
              <a:t>答题格式</a:t>
            </a:r>
            <a:r>
              <a:rPr lang="zh-CN" altLang="en-US" sz="2800">
                <a:solidFill>
                  <a:schemeClr val="tx1"/>
                </a:solidFill>
              </a:rPr>
              <a:t>：</a:t>
            </a:r>
            <a:r>
              <a:rPr lang="zh-CN" altLang="en-US" sz="2800" b="1">
                <a:solidFill>
                  <a:srgbClr val="FF0000"/>
                </a:solidFill>
              </a:rPr>
              <a:t>xx论证方法 + 略举材料中的例子 + 论证充实有力，具有说服力。</a:t>
            </a:r>
            <a:endParaRPr lang="zh-CN" altLang="en-US" sz="2800" b="1">
              <a:solidFill>
                <a:srgbClr val="FF0000"/>
              </a:solidFill>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pPr algn="ctr"/>
            <a:r>
              <a:rPr sz="4445">
                <a:solidFill>
                  <a:srgbClr val="FF0000"/>
                </a:solidFill>
                <a:sym typeface="+mn-ea"/>
              </a:rPr>
              <a:t>第</a:t>
            </a:r>
            <a:r>
              <a:rPr lang="en-US" altLang="zh-CN" sz="4445">
                <a:solidFill>
                  <a:srgbClr val="FF0000"/>
                </a:solidFill>
                <a:sym typeface="+mn-ea"/>
              </a:rPr>
              <a:t>4</a:t>
            </a:r>
            <a:r>
              <a:rPr sz="4445">
                <a:solidFill>
                  <a:srgbClr val="FF0000"/>
                </a:solidFill>
                <a:sym typeface="+mn-ea"/>
              </a:rPr>
              <a:t>题</a:t>
            </a:r>
            <a:r>
              <a:rPr sz="4445">
                <a:solidFill>
                  <a:schemeClr val="tx1"/>
                </a:solidFill>
                <a:sym typeface="+mn-ea"/>
              </a:rPr>
              <a:t>：材料三在论证上有哪些特点？请简要说明</a:t>
            </a:r>
            <a:r>
              <a:rPr>
                <a:solidFill>
                  <a:schemeClr val="tx1"/>
                </a:solidFill>
                <a:sym typeface="+mn-ea"/>
              </a:rPr>
              <a:t>。</a:t>
            </a:r>
            <a:br>
              <a:rPr lang="zh-CN" altLang="en-US" b="1">
                <a:solidFill>
                  <a:schemeClr val="tx1"/>
                </a:solidFill>
              </a:rPr>
            </a:br>
            <a:endParaRPr lang="zh-CN" altLang="en-US"/>
          </a:p>
        </p:txBody>
      </p:sp>
      <p:sp>
        <p:nvSpPr>
          <p:cNvPr id="3" name="内容占位符 2"/>
          <p:cNvSpPr>
            <a:spLocks noGrp="1"/>
          </p:cNvSpPr>
          <p:nvPr>
            <p:ph idx="1"/>
          </p:nvPr>
        </p:nvSpPr>
        <p:spPr>
          <a:xfrm>
            <a:off x="267335" y="1490345"/>
            <a:ext cx="11309985" cy="4759325"/>
          </a:xfrm>
        </p:spPr>
        <p:txBody>
          <a:bodyPr>
            <a:noAutofit/>
          </a:bodyPr>
          <a:p>
            <a:r>
              <a:rPr lang="zh-CN" altLang="en-US" sz="3200">
                <a:solidFill>
                  <a:srgbClr val="FF0000"/>
                </a:solidFill>
              </a:rPr>
              <a:t>（</a:t>
            </a:r>
            <a:r>
              <a:rPr lang="en-US" altLang="zh-CN" sz="3200">
                <a:solidFill>
                  <a:srgbClr val="FF0000"/>
                </a:solidFill>
              </a:rPr>
              <a:t>1</a:t>
            </a:r>
            <a:r>
              <a:rPr lang="zh-CN" altLang="en-US" sz="3200">
                <a:solidFill>
                  <a:srgbClr val="FF0000"/>
                </a:solidFill>
              </a:rPr>
              <a:t>）论证思路清晰</a:t>
            </a:r>
            <a:r>
              <a:rPr lang="zh-CN" altLang="en-US" sz="3200">
                <a:solidFill>
                  <a:schemeClr val="tx1"/>
                </a:solidFill>
              </a:rPr>
              <a:t>。先提出共享经济存在的问题，再提出观点，然后论证并指出其意义，形成</a:t>
            </a:r>
            <a:r>
              <a:rPr lang="zh-CN" altLang="en-US" sz="3200">
                <a:solidFill>
                  <a:srgbClr val="FF0000"/>
                </a:solidFill>
              </a:rPr>
              <a:t>递进式的论证结构</a:t>
            </a:r>
            <a:r>
              <a:rPr lang="zh-CN" altLang="en-US" sz="3200">
                <a:solidFill>
                  <a:schemeClr val="tx1"/>
                </a:solidFill>
              </a:rPr>
              <a:t>。</a:t>
            </a:r>
            <a:endParaRPr lang="zh-CN" altLang="en-US" sz="3200">
              <a:solidFill>
                <a:schemeClr val="tx1"/>
              </a:solidFill>
            </a:endParaRPr>
          </a:p>
          <a:p>
            <a:r>
              <a:rPr lang="zh-CN" altLang="en-US" sz="3200">
                <a:solidFill>
                  <a:srgbClr val="FF0000"/>
                </a:solidFill>
              </a:rPr>
              <a:t>（</a:t>
            </a:r>
            <a:r>
              <a:rPr lang="en-US" altLang="zh-CN" sz="3200">
                <a:solidFill>
                  <a:srgbClr val="FF0000"/>
                </a:solidFill>
              </a:rPr>
              <a:t>2</a:t>
            </a:r>
            <a:r>
              <a:rPr lang="zh-CN" altLang="en-US" sz="3200">
                <a:solidFill>
                  <a:srgbClr val="FF0000"/>
                </a:solidFill>
              </a:rPr>
              <a:t>）论证手法多样</a:t>
            </a:r>
            <a:r>
              <a:rPr lang="zh-CN" altLang="en-US" sz="3200">
                <a:solidFill>
                  <a:schemeClr val="tx1"/>
                </a:solidFill>
              </a:rPr>
              <a:t>。在论证时采取了举例论证，假设论证等论证方法，如网约车的例子论证了这些</a:t>
            </a:r>
            <a:r>
              <a:rPr lang="en-US" altLang="zh-CN" sz="3200">
                <a:solidFill>
                  <a:schemeClr val="tx1"/>
                </a:solidFill>
              </a:rPr>
              <a:t>“</a:t>
            </a:r>
            <a:r>
              <a:rPr sz="3200">
                <a:solidFill>
                  <a:schemeClr val="tx1"/>
                </a:solidFill>
              </a:rPr>
              <a:t>共享模式</a:t>
            </a:r>
            <a:r>
              <a:rPr lang="en-US" altLang="zh-CN" sz="3200">
                <a:solidFill>
                  <a:schemeClr val="tx1"/>
                </a:solidFill>
              </a:rPr>
              <a:t>”</a:t>
            </a:r>
            <a:r>
              <a:rPr sz="3200">
                <a:solidFill>
                  <a:schemeClr val="tx1"/>
                </a:solidFill>
              </a:rPr>
              <a:t>是通过增量服务释放了潜在需求；用</a:t>
            </a:r>
            <a:r>
              <a:rPr lang="en-US" altLang="zh-CN" sz="3200">
                <a:solidFill>
                  <a:schemeClr val="tx1"/>
                </a:solidFill>
              </a:rPr>
              <a:t>“</a:t>
            </a:r>
            <a:r>
              <a:rPr sz="3200">
                <a:solidFill>
                  <a:schemeClr val="tx1"/>
                </a:solidFill>
              </a:rPr>
              <a:t>倘若共享成色更浓一些，比如对顺风车、拼车、合租等优化闲置社会资源的方式</a:t>
            </a:r>
            <a:r>
              <a:rPr lang="en-US" altLang="zh-CN" sz="3200">
                <a:solidFill>
                  <a:schemeClr val="tx1"/>
                </a:solidFill>
              </a:rPr>
              <a:t>”</a:t>
            </a:r>
            <a:r>
              <a:rPr sz="3200">
                <a:solidFill>
                  <a:schemeClr val="tx1"/>
                </a:solidFill>
              </a:rPr>
              <a:t>进行假设论证等，从而推导出这样做的好处。</a:t>
            </a:r>
            <a:endParaRPr sz="3200">
              <a:solidFill>
                <a:schemeClr val="tx1"/>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176"/>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BEAUTIFY_FLAG" val="#wm#"/>
  <p:tag name="KSO_WM_TEMPLATE_CATEGORY" val="custom"/>
  <p:tag name="KSO_WM_TEMPLATE_INDEX" val="20205176"/>
</p:tagLst>
</file>

<file path=ppt/tags/tag73.xml><?xml version="1.0" encoding="utf-8"?>
<p:tagLst xmlns:p="http://schemas.openxmlformats.org/presentationml/2006/main">
  <p:tag name="KSO_WM_BEAUTIFY_FLAG" val="#wm#"/>
  <p:tag name="KSO_WM_TEMPLATE_CATEGORY" val="custom"/>
  <p:tag name="KSO_WM_TEMPLATE_INDEX" val="20205176"/>
</p:tagLst>
</file>

<file path=ppt/tags/tag74.xml><?xml version="1.0" encoding="utf-8"?>
<p:tagLst xmlns:p="http://schemas.openxmlformats.org/presentationml/2006/main">
  <p:tag name="KSO_WM_BEAUTIFY_FLAG" val="#wm#"/>
  <p:tag name="KSO_WM_TEMPLATE_CATEGORY" val="custom"/>
  <p:tag name="KSO_WM_TEMPLATE_INDEX" val="20205176"/>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1839</Words>
  <Application>WPS 演示</Application>
  <PresentationFormat>宽屏</PresentationFormat>
  <Paragraphs>65</Paragraphs>
  <Slides>11</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Arial</vt:lpstr>
      <vt:lpstr>宋体</vt:lpstr>
      <vt:lpstr>Wingdings</vt:lpstr>
      <vt:lpstr>微软雅黑</vt:lpstr>
      <vt:lpstr>Wingdings</vt:lpstr>
      <vt:lpstr>Arial Unicode MS</vt:lpstr>
      <vt:lpstr>Calibri</vt:lpstr>
      <vt:lpstr>Office 主题​​</vt:lpstr>
      <vt:lpstr>空白演示</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木莲</cp:lastModifiedBy>
  <cp:revision>172</cp:revision>
  <dcterms:created xsi:type="dcterms:W3CDTF">2019-06-19T02:08:00Z</dcterms:created>
  <dcterms:modified xsi:type="dcterms:W3CDTF">2020-09-21T07:48:12Z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2052-11.1.0.9929</vt:lpwstr>
  </property>
</Properties>
</file>