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1" r:id="rId5"/>
    <p:sldId id="264" r:id="rId6"/>
    <p:sldId id="262" r:id="rId7"/>
    <p:sldId id="265" r:id="rId8"/>
    <p:sldId id="266" r:id="rId9"/>
    <p:sldId id="27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038D0046-5A14-478A-9B6E-9BF665230D2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BEE49575-E71B-4F7F-ACB3-62B202946FE7}" type="slidenum">
              <a:rPr lang="zh-CN" altLang="en-US" smtClean="0"/>
            </a:fld>
            <a:endParaRPr lang="zh-CN" alt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301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i="0" dirty="0" smtClean="0"/>
              <a:t>2021</a:t>
            </a:r>
            <a:r>
              <a:rPr lang="zh-CN" altLang="en-US" b="1" i="0" dirty="0" smtClean="0"/>
              <a:t>届高三期初学情调研考试</a:t>
            </a:r>
            <a:br>
              <a:rPr lang="en-US" altLang="zh-CN" b="1" i="0" dirty="0" smtClean="0"/>
            </a:br>
            <a:r>
              <a:rPr lang="zh-CN" altLang="en-US" b="1" i="0" dirty="0" smtClean="0"/>
              <a:t>生物学科质量分析</a:t>
            </a:r>
            <a:endParaRPr lang="zh-CN" altLang="en-US" b="1" i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2020.9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</a:t>
            </a:r>
            <a:r>
              <a:rPr lang="zh-CN" altLang="en-US" b="1" dirty="0" smtClean="0"/>
              <a:t>、试卷总体分析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 smtClean="0"/>
              <a:t>试题</a:t>
            </a:r>
            <a:r>
              <a:rPr lang="zh-CN" altLang="en-US" sz="2400" dirty="0" smtClean="0"/>
              <a:t>遵循</a:t>
            </a:r>
            <a:r>
              <a:rPr lang="zh-CN" altLang="en-US" sz="2400" dirty="0" smtClean="0"/>
              <a:t>新课</a:t>
            </a:r>
            <a:r>
              <a:rPr lang="zh-CN" altLang="en-US" sz="2400" dirty="0" smtClean="0"/>
              <a:t>标，按照学业</a:t>
            </a:r>
            <a:r>
              <a:rPr lang="zh-CN" altLang="en-US" sz="2400" dirty="0" smtClean="0"/>
              <a:t>质量水平</a:t>
            </a:r>
            <a:r>
              <a:rPr lang="zh-CN" altLang="en-US" sz="2400" dirty="0" smtClean="0"/>
              <a:t>三、四</a:t>
            </a:r>
            <a:r>
              <a:rPr lang="zh-CN" altLang="en-US" sz="2400" dirty="0" smtClean="0"/>
              <a:t>命题，难度适中，知识点覆盖较</a:t>
            </a:r>
            <a:r>
              <a:rPr lang="zh-CN" altLang="en-US" sz="2400" dirty="0" smtClean="0"/>
              <a:t>全面，必修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19%</a:t>
            </a:r>
            <a:r>
              <a:rPr lang="zh-CN" altLang="en-US" sz="2400" dirty="0" smtClean="0"/>
              <a:t>，必修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26%</a:t>
            </a:r>
            <a:r>
              <a:rPr lang="zh-CN" altLang="en-US" sz="2400" dirty="0" smtClean="0"/>
              <a:t>，选择性必修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23%</a:t>
            </a:r>
            <a:r>
              <a:rPr lang="zh-CN" altLang="en-US" sz="2400" dirty="0" smtClean="0"/>
              <a:t>，选择性必修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19%</a:t>
            </a:r>
            <a:r>
              <a:rPr lang="zh-CN" altLang="en-US" sz="2400" dirty="0" smtClean="0"/>
              <a:t>，实验占</a:t>
            </a:r>
            <a:r>
              <a:rPr lang="en-US" altLang="zh-CN" sz="2400" dirty="0" smtClean="0"/>
              <a:t>13%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试卷题型包括单选题（</a:t>
            </a:r>
            <a:r>
              <a:rPr lang="en-US" altLang="zh-CN" sz="2400" dirty="0" smtClean="0"/>
              <a:t>1-6</a:t>
            </a:r>
            <a:r>
              <a:rPr lang="zh-CN" altLang="en-US" sz="2400" dirty="0" smtClean="0"/>
              <a:t>每题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分，</a:t>
            </a:r>
            <a:r>
              <a:rPr lang="en-US" altLang="zh-CN" sz="2400" dirty="0" smtClean="0"/>
              <a:t>7-20</a:t>
            </a:r>
            <a:r>
              <a:rPr lang="zh-CN" altLang="en-US" sz="2400" dirty="0" smtClean="0"/>
              <a:t>每题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分），多选题（</a:t>
            </a:r>
            <a:r>
              <a:rPr lang="en-US" altLang="zh-CN" sz="2400" dirty="0" smtClean="0"/>
              <a:t>21-24</a:t>
            </a:r>
            <a:r>
              <a:rPr lang="zh-CN" altLang="en-US" sz="2400" dirty="0" smtClean="0"/>
              <a:t>每题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分）非选择题（</a:t>
            </a:r>
            <a:r>
              <a:rPr lang="en-US" altLang="zh-CN" sz="2400" dirty="0" smtClean="0"/>
              <a:t>25-31</a:t>
            </a:r>
            <a:r>
              <a:rPr lang="zh-CN" altLang="en-US" sz="2400" dirty="0" smtClean="0"/>
              <a:t>共</a:t>
            </a:r>
            <a:r>
              <a:rPr lang="en-US" altLang="zh-CN" sz="2400" dirty="0" smtClean="0"/>
              <a:t>54</a:t>
            </a:r>
            <a:r>
              <a:rPr lang="zh-CN" altLang="en-US" sz="2400" dirty="0" smtClean="0"/>
              <a:t>分）。</a:t>
            </a:r>
            <a:endParaRPr lang="en-US" altLang="zh-CN" sz="2400" dirty="0" smtClean="0"/>
          </a:p>
          <a:p>
            <a:r>
              <a:rPr lang="zh-CN" altLang="en-US" sz="2400" dirty="0" smtClean="0"/>
              <a:t>本次测试时间为</a:t>
            </a:r>
            <a:r>
              <a:rPr lang="en-US" altLang="zh-CN" sz="2400" dirty="0" smtClean="0"/>
              <a:t>90</a:t>
            </a:r>
            <a:r>
              <a:rPr lang="zh-CN" altLang="en-US" sz="2400" dirty="0" smtClean="0"/>
              <a:t>分钟，阅读量</a:t>
            </a:r>
            <a:r>
              <a:rPr lang="en-US" altLang="zh-CN" sz="2400" dirty="0" smtClean="0"/>
              <a:t>7380</a:t>
            </a:r>
            <a:r>
              <a:rPr lang="zh-CN" altLang="en-US" sz="2400" dirty="0" smtClean="0"/>
              <a:t>字，图表量</a:t>
            </a:r>
            <a:r>
              <a:rPr lang="en-US" altLang="zh-CN" sz="2400" dirty="0" smtClean="0"/>
              <a:t>44</a:t>
            </a:r>
            <a:r>
              <a:rPr lang="zh-CN" altLang="en-US" sz="2400" dirty="0" smtClean="0"/>
              <a:t>张，</a:t>
            </a:r>
            <a:r>
              <a:rPr lang="zh-CN" altLang="en-US" sz="2400" dirty="0" smtClean="0"/>
              <a:t>阅读</a:t>
            </a:r>
            <a:r>
              <a:rPr lang="zh-CN" altLang="en-US" sz="2400" dirty="0" smtClean="0"/>
              <a:t>量加大</a:t>
            </a:r>
            <a:r>
              <a:rPr lang="zh-CN" altLang="en-US" sz="2400" dirty="0" smtClean="0"/>
              <a:t>、</a:t>
            </a:r>
            <a:r>
              <a:rPr lang="zh-CN" altLang="en-US" sz="2400" dirty="0" smtClean="0"/>
              <a:t>图表信息量加大。</a:t>
            </a:r>
            <a:endParaRPr lang="en-US" altLang="zh-CN" sz="2400" dirty="0" smtClean="0"/>
          </a:p>
          <a:p>
            <a:r>
              <a:rPr lang="zh-CN" altLang="en-US" sz="2400" dirty="0" smtClean="0"/>
              <a:t>本次试卷命题注意情境创设、关注社会热点（如光呼吸、新冠病毒和</a:t>
            </a:r>
            <a:r>
              <a:rPr lang="zh-CN" altLang="en-US" sz="2400" dirty="0" smtClean="0"/>
              <a:t>免疫、育种等）</a:t>
            </a:r>
            <a:r>
              <a:rPr lang="zh-CN" altLang="en-US" sz="2400" dirty="0" smtClean="0"/>
              <a:t>，考查学生基础知识的掌握和运用，学科思维和学科能力</a:t>
            </a:r>
            <a:r>
              <a:rPr lang="zh-CN" altLang="en-US" sz="2400" dirty="0" smtClean="0"/>
              <a:t>水平。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二、成绩分析</a:t>
            </a:r>
            <a:endParaRPr lang="zh-CN" altLang="en-US" b="1" dirty="0" smtClean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755576" y="1988840"/>
          <a:ext cx="7632847" cy="4067175"/>
        </p:xfrm>
        <a:graphic>
          <a:graphicData uri="http://schemas.openxmlformats.org/drawingml/2006/table">
            <a:tbl>
              <a:tblPr/>
              <a:tblGrid>
                <a:gridCol w="2949055"/>
                <a:gridCol w="780632"/>
                <a:gridCol w="780632"/>
                <a:gridCol w="780632"/>
                <a:gridCol w="780632"/>
                <a:gridCol w="780632"/>
                <a:gridCol w="780632"/>
              </a:tblGrid>
              <a:tr h="2512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学校、区域</a:t>
                      </a:r>
                      <a:endParaRPr lang="zh-CN" altLang="en-US" sz="2000" b="1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生物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总分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cPr/>
                </a:tc>
              </a:tr>
              <a:tr h="251293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名次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</a:t>
                      </a:r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卷均分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</a:t>
                      </a:r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卷均分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均分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名次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南京市天印高级中学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44.87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26.4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18.47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44.87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南京师范大学附属中学江宁分校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62.2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32.76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29.43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62.2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5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南京市临江高级中学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36.55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22.35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14.2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36.55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南京市秣陵中学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南京东山外国语学校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64.99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34.17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30.83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64.99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南京市秦淮中学</a:t>
                      </a:r>
                      <a:endParaRPr lang="zh-CN" altLang="en-US" sz="2000" b="0" i="0" u="none" strike="noStrike" dirty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48.28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27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26.17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22.11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48.28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27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南京市江宁高级中学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53.84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29.38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24.46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53.84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南京宇通实验学校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39.69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41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23.8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15.9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39.69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1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江宁区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48.82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27.43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21.38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48.82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latin typeface="Arial" panose="020B060402020202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60290" y="1196975"/>
            <a:ext cx="26600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原始市均分：</a:t>
            </a:r>
            <a:r>
              <a:rPr lang="en-US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49.5</a:t>
            </a:r>
            <a:endParaRPr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827584" y="1196752"/>
          <a:ext cx="7488830" cy="4271164"/>
        </p:xfrm>
        <a:graphic>
          <a:graphicData uri="http://schemas.openxmlformats.org/drawingml/2006/table">
            <a:tbl>
              <a:tblPr/>
              <a:tblGrid>
                <a:gridCol w="369362"/>
                <a:gridCol w="840300"/>
                <a:gridCol w="1046528"/>
                <a:gridCol w="1046528"/>
                <a:gridCol w="1046528"/>
                <a:gridCol w="1046528"/>
                <a:gridCol w="1046528"/>
                <a:gridCol w="1046528"/>
              </a:tblGrid>
              <a:tr h="3428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latin typeface="宋体" panose="02010600030101010101" pitchFamily="2" charset="-122"/>
                        </a:rPr>
                        <a:t>班级</a:t>
                      </a:r>
                      <a:endParaRPr lang="zh-CN" altLang="en-US" sz="1800" b="1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6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13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14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15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16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latin typeface="宋体" panose="02010600030101010101" pitchFamily="2" charset="-122"/>
                        </a:rPr>
                        <a:t>合计</a:t>
                      </a:r>
                      <a:endParaRPr lang="zh-CN" altLang="en-US" sz="1800" b="1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班级人数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42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51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53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56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56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258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参考人数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39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47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50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38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56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230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latin typeface="宋体" panose="02010600030101010101" pitchFamily="2" charset="-122"/>
                        </a:rPr>
                        <a:t>等级分均分</a:t>
                      </a:r>
                      <a:endParaRPr lang="zh-CN" altLang="en-US" sz="1800" b="1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68.85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76.87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74.64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68.68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66.45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71.13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2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班级与年级</a:t>
                      </a:r>
                      <a:b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</a:br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均分差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-2.289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5.738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3.505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-2.451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-4.688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latin typeface="Times New Roman" panose="02020603050405020304"/>
                        </a:rPr>
                        <a:t>　</a:t>
                      </a:r>
                      <a:endParaRPr lang="zh-CN" altLang="en-US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年级名次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3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1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2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4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5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latin typeface="Times New Roman" panose="02020603050405020304"/>
                        </a:rPr>
                        <a:t>　</a:t>
                      </a:r>
                      <a:endParaRPr lang="zh-CN" altLang="en-US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优分率％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10.26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40.43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24.00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7.89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10.71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0.00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合格率％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87.18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95.74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98.00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84.21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80.36 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1.30 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宋体" panose="02010600030101010101" pitchFamily="2" charset="-122"/>
                        </a:rPr>
                        <a:t>最高分</a:t>
                      </a:r>
                      <a:endParaRPr lang="zh-CN" altLang="en-US" sz="18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83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90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90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86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Times New Roman" panose="02020603050405020304"/>
                        </a:rPr>
                        <a:t>86</a:t>
                      </a:r>
                      <a:endParaRPr lang="en-US" altLang="zh-CN" sz="1800" b="0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Times New Roman" panose="02020603050405020304"/>
                        </a:rPr>
                        <a:t>90</a:t>
                      </a:r>
                      <a:endParaRPr lang="en-US" altLang="zh-CN" sz="1800" b="0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1" i="0" u="none" strike="noStrike">
                          <a:latin typeface="楷体" panose="02010609060101010101" charset="-122"/>
                        </a:rPr>
                        <a:t>名次段</a:t>
                      </a:r>
                      <a:endParaRPr lang="zh-CN" altLang="en-US" sz="900" b="1" i="0" u="none" strike="noStrike">
                        <a:latin typeface="楷体" panose="02010609060101010101" charset="-122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前</a:t>
                      </a:r>
                      <a:r>
                        <a:rPr lang="en-US" altLang="zh-CN" sz="1800" b="1" i="0" u="none" strike="noStrike">
                          <a:latin typeface="黑体" panose="02010609060101010101" pitchFamily="49" charset="-122"/>
                        </a:rPr>
                        <a:t>50</a:t>
                      </a:r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名</a:t>
                      </a:r>
                      <a:endParaRPr lang="zh-CN" altLang="en-US" sz="1800" b="1" i="0" u="none" strike="noStrike">
                        <a:latin typeface="黑体" panose="02010609060101010101" pitchFamily="49" charset="-122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5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22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14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3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6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50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9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前</a:t>
                      </a:r>
                      <a:r>
                        <a:rPr lang="en-US" altLang="zh-CN" sz="1800" b="1" i="0" u="none" strike="noStrike">
                          <a:latin typeface="黑体" panose="02010609060101010101" pitchFamily="49" charset="-122"/>
                        </a:rPr>
                        <a:t>100</a:t>
                      </a:r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名</a:t>
                      </a:r>
                      <a:endParaRPr lang="zh-CN" altLang="en-US" sz="1800" b="1" i="0" u="none" strike="noStrike">
                        <a:latin typeface="黑体" panose="02010609060101010101" pitchFamily="49" charset="-122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10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32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30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15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13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100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9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前</a:t>
                      </a:r>
                      <a:r>
                        <a:rPr lang="en-US" altLang="zh-CN" sz="1800" b="1" i="0" u="none" strike="noStrike">
                          <a:latin typeface="黑体" panose="02010609060101010101" pitchFamily="49" charset="-122"/>
                        </a:rPr>
                        <a:t>150</a:t>
                      </a:r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名</a:t>
                      </a:r>
                      <a:endParaRPr lang="zh-CN" altLang="en-US" sz="1800" b="1" i="0" u="none" strike="noStrike">
                        <a:latin typeface="黑体" panose="02010609060101010101" pitchFamily="49" charset="-122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21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42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40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21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26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150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9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前</a:t>
                      </a:r>
                      <a:r>
                        <a:rPr lang="en-US" altLang="zh-CN" sz="1800" b="1" i="0" u="none" strike="noStrike">
                          <a:latin typeface="黑体" panose="02010609060101010101" pitchFamily="49" charset="-122"/>
                        </a:rPr>
                        <a:t>200</a:t>
                      </a:r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名</a:t>
                      </a:r>
                      <a:endParaRPr lang="zh-CN" altLang="en-US" sz="1800" b="1" i="0" u="none" strike="noStrike">
                        <a:latin typeface="黑体" panose="02010609060101010101" pitchFamily="49" charset="-122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33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45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48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32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42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200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9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前</a:t>
                      </a:r>
                      <a:r>
                        <a:rPr lang="en-US" altLang="zh-CN" sz="1800" b="1" i="0" u="none" strike="noStrike">
                          <a:latin typeface="黑体" panose="02010609060101010101" pitchFamily="49" charset="-122"/>
                        </a:rPr>
                        <a:t>250</a:t>
                      </a:r>
                      <a:r>
                        <a:rPr lang="zh-CN" altLang="en-US" sz="1800" b="1" i="0" u="none" strike="noStrike">
                          <a:latin typeface="黑体" panose="02010609060101010101" pitchFamily="49" charset="-122"/>
                        </a:rPr>
                        <a:t>名</a:t>
                      </a:r>
                      <a:endParaRPr lang="zh-CN" altLang="en-US" sz="1800" b="1" i="0" u="none" strike="noStrike">
                        <a:latin typeface="黑体" panose="02010609060101010101" pitchFamily="49" charset="-122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39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47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50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38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>
                          <a:latin typeface="Times New Roman" panose="02020603050405020304"/>
                        </a:rPr>
                        <a:t>56</a:t>
                      </a:r>
                      <a:endParaRPr lang="en-US" altLang="zh-CN" sz="1800" b="1" i="0" u="none" strike="noStrike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latin typeface="Times New Roman" panose="02020603050405020304"/>
                        </a:rPr>
                        <a:t>230</a:t>
                      </a:r>
                      <a:endParaRPr lang="en-US" altLang="zh-CN" sz="1800" b="1" i="0" u="none" strike="noStrike" dirty="0">
                        <a:latin typeface="Times New Roman" panose="02020603050405020304"/>
                      </a:endParaRPr>
                    </a:p>
                  </a:txBody>
                  <a:tcPr marL="6760" marR="6760" marT="67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0"/>
            <a:ext cx="7696200" cy="1143000"/>
          </a:xfrm>
        </p:spPr>
        <p:txBody>
          <a:bodyPr/>
          <a:lstStyle/>
          <a:p>
            <a:r>
              <a:rPr lang="zh-CN" altLang="en-US" b="1" dirty="0" smtClean="0"/>
              <a:t>小</a:t>
            </a:r>
            <a:r>
              <a:rPr lang="zh-CN" altLang="en-US" b="1" dirty="0" smtClean="0"/>
              <a:t>题分对比分析</a:t>
            </a:r>
            <a:endParaRPr lang="zh-CN" altLang="en-US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67544" y="1484784"/>
          <a:ext cx="8208915" cy="1406636"/>
        </p:xfrm>
        <a:graphic>
          <a:graphicData uri="http://schemas.openxmlformats.org/drawingml/2006/table">
            <a:tbl>
              <a:tblPr/>
              <a:tblGrid>
                <a:gridCol w="1180671"/>
                <a:gridCol w="739456"/>
                <a:gridCol w="691246"/>
                <a:gridCol w="614441"/>
                <a:gridCol w="537636"/>
                <a:gridCol w="537636"/>
                <a:gridCol w="523450"/>
                <a:gridCol w="576064"/>
                <a:gridCol w="576064"/>
                <a:gridCol w="475190"/>
                <a:gridCol w="585687"/>
                <a:gridCol w="585687"/>
                <a:gridCol w="585687"/>
              </a:tblGrid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总分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Ⅰ</a:t>
                      </a:r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卷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Ⅱ</a:t>
                      </a:r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卷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宋体" panose="02010600030101010101" pitchFamily="2" charset="-122"/>
                        </a:rPr>
                        <a:t>秦淮中学</a:t>
                      </a:r>
                      <a:endParaRPr lang="zh-CN" altLang="en-US" sz="18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48.28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26.17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22.11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0.41</a:t>
                      </a:r>
                      <a:endParaRPr lang="en-US" altLang="zh-CN" sz="1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0.39</a:t>
                      </a:r>
                      <a:endParaRPr lang="en-US" altLang="zh-CN" sz="1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0.99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0.78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0.43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0.45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1.58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1.6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1.12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48.82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27.43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21.38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0.55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0.44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0.97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0.68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0.5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0.34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1.57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1.66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1.03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南京市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49.5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27.77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21.73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0.63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0.47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0.97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0.69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0.54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0.35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1.63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1.11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67544" y="3212976"/>
          <a:ext cx="8208905" cy="1401484"/>
        </p:xfrm>
        <a:graphic>
          <a:graphicData uri="http://schemas.openxmlformats.org/drawingml/2006/table">
            <a:tbl>
              <a:tblPr/>
              <a:tblGrid>
                <a:gridCol w="1271381"/>
                <a:gridCol w="630684"/>
                <a:gridCol w="630684"/>
                <a:gridCol w="630684"/>
                <a:gridCol w="630684"/>
                <a:gridCol w="630684"/>
                <a:gridCol w="630684"/>
                <a:gridCol w="630684"/>
                <a:gridCol w="630684"/>
                <a:gridCol w="630684"/>
                <a:gridCol w="630684"/>
                <a:gridCol w="630684"/>
              </a:tblGrid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10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11</a:t>
                      </a:r>
                      <a:endParaRPr lang="zh-CN" altLang="en-US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12</a:t>
                      </a:r>
                      <a:endParaRPr lang="zh-CN" altLang="en-US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14</a:t>
                      </a:r>
                      <a:endParaRPr lang="zh-CN" altLang="en-US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15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16</a:t>
                      </a:r>
                      <a:endParaRPr lang="zh-CN" altLang="en-US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17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18</a:t>
                      </a:r>
                      <a:endParaRPr lang="zh-CN" altLang="en-US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19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20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秦淮中学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1.12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1.62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0.59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1.65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1.12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0.75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1.4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1.86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0.67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1.79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0.99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1.12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1.64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0.57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1.72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1.32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1.11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1.54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1.86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0.92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1.71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1.14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南京市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1.17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0.61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1.71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1.34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1.03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1.44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1.85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0.91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1.63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1.15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539552" y="5013176"/>
          <a:ext cx="8136900" cy="1401484"/>
        </p:xfrm>
        <a:graphic>
          <a:graphicData uri="http://schemas.openxmlformats.org/drawingml/2006/table">
            <a:tbl>
              <a:tblPr/>
              <a:tblGrid>
                <a:gridCol w="1260228"/>
                <a:gridCol w="625152"/>
                <a:gridCol w="625152"/>
                <a:gridCol w="625152"/>
                <a:gridCol w="625152"/>
                <a:gridCol w="625152"/>
                <a:gridCol w="625152"/>
                <a:gridCol w="625152"/>
                <a:gridCol w="625152"/>
                <a:gridCol w="625152"/>
                <a:gridCol w="625152"/>
                <a:gridCol w="625152"/>
              </a:tblGrid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21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22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23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24</a:t>
                      </a:r>
                      <a:endParaRPr lang="en-US" altLang="zh-CN" sz="1800" b="0" i="0" u="none" strike="noStrike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25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26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27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28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29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30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31</a:t>
                      </a:r>
                      <a:endParaRPr lang="en-US" altLang="zh-CN" sz="1800" b="0" i="0" u="none" strike="noStrike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en-US" altLang="zh-CN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r>
                        <a:rPr lang="zh-CN" altLang="en-US" sz="1800" b="0" i="0" u="none" strike="noStrike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分）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秦淮中学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1.76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1.09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0.35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1.67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3.73</a:t>
                      </a:r>
                      <a:endParaRPr lang="en-US" altLang="zh-CN" sz="1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3.85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2.33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2.63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2.07</a:t>
                      </a:r>
                      <a:endParaRPr lang="en-US" altLang="zh-CN" sz="1800" b="0" i="0" u="none" strike="noStrike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3.78</a:t>
                      </a:r>
                      <a:endParaRPr lang="en-US" altLang="zh-CN" sz="1800" b="0" i="0" u="none" strike="noStrike" dirty="0">
                        <a:solidFill>
                          <a:srgbClr val="00B05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3.7</a:t>
                      </a:r>
                      <a:endParaRPr lang="en-US" altLang="zh-CN" sz="1800" b="0" i="0" u="none" strike="noStrike" dirty="0">
                        <a:solidFill>
                          <a:srgbClr val="FF0000"/>
                        </a:solidFill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1.74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1.24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0.46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3.97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3.63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2.28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2.81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1.86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3.15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3.68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南京市</a:t>
                      </a:r>
                      <a:endParaRPr lang="zh-CN" altLang="en-US" sz="1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1.95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1.27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0.51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1.63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4.05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3.57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2.28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2.82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latin typeface="Arial" panose="020B0604020202020204"/>
                        </a:rPr>
                        <a:t>3.22</a:t>
                      </a:r>
                      <a:endParaRPr lang="en-US" altLang="zh-CN" sz="1800" b="0" i="0" u="none" strike="noStrike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3.79</a:t>
                      </a:r>
                      <a:endParaRPr lang="en-US" altLang="zh-CN" sz="1800" b="0" i="0" u="none" strike="noStrike" dirty="0">
                        <a:latin typeface="Arial" panose="020B060402020202020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</a:t>
            </a:r>
            <a:r>
              <a:rPr lang="zh-CN" altLang="en-US" b="1" dirty="0" smtClean="0"/>
              <a:t>存在问题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dirty="0" smtClean="0"/>
              <a:t>基础不扎实，基本概念、过程、原理模糊不清（第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15</a:t>
            </a:r>
            <a:r>
              <a:rPr lang="zh-CN" altLang="en-US" sz="2800" dirty="0" smtClean="0"/>
              <a:t>题）</a:t>
            </a:r>
            <a:endParaRPr lang="en-US" altLang="zh-CN" sz="2800" dirty="0" smtClean="0"/>
          </a:p>
          <a:p>
            <a:r>
              <a:rPr lang="zh-CN" altLang="zh-CN" sz="2800" dirty="0" smtClean="0"/>
              <a:t>审题不清，读图、读表、提取关键信息的能力</a:t>
            </a:r>
            <a:r>
              <a:rPr lang="zh-CN" altLang="zh-CN" sz="2800" dirty="0" smtClean="0"/>
              <a:t>薄弱</a:t>
            </a:r>
            <a:endParaRPr lang="en-US" altLang="zh-CN" sz="2800" dirty="0" smtClean="0"/>
          </a:p>
          <a:p>
            <a:r>
              <a:rPr lang="zh-CN" altLang="zh-CN" sz="2800" dirty="0" smtClean="0"/>
              <a:t>学生图文</a:t>
            </a:r>
            <a:r>
              <a:rPr lang="zh-CN" altLang="zh-CN" sz="2800" dirty="0" smtClean="0"/>
              <a:t>转换、推理能力、计算能力</a:t>
            </a:r>
            <a:r>
              <a:rPr lang="zh-CN" altLang="zh-CN" sz="2800" dirty="0" smtClean="0"/>
              <a:t>较弱</a:t>
            </a:r>
            <a:endParaRPr lang="en-US" altLang="zh-CN" sz="2800" dirty="0" smtClean="0"/>
          </a:p>
          <a:p>
            <a:r>
              <a:rPr lang="zh-CN" altLang="zh-CN" sz="2800" dirty="0" smtClean="0"/>
              <a:t>用词不当、表述不清、术语不准，规范答题的能力有所欠缺（如：基因型书写不规范、淋巴</a:t>
            </a:r>
            <a:r>
              <a:rPr lang="en-US" altLang="zh-CN" sz="2800" dirty="0" smtClean="0"/>
              <a:t>T</a:t>
            </a:r>
            <a:r>
              <a:rPr lang="zh-CN" altLang="en-US" sz="2800" dirty="0" smtClean="0"/>
              <a:t>细胞）</a:t>
            </a:r>
            <a:endParaRPr lang="en-US" altLang="zh-CN" sz="2800" dirty="0" smtClean="0"/>
          </a:p>
          <a:p>
            <a:r>
              <a:rPr lang="zh-CN" altLang="zh-CN" sz="2800" dirty="0" smtClean="0"/>
              <a:t>实验设计与分析能力有所欠缺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</a:t>
            </a:r>
            <a:r>
              <a:rPr lang="zh-CN" altLang="en-US" b="1" dirty="0" smtClean="0"/>
              <a:t>教学改进措施</a:t>
            </a:r>
            <a:endParaRPr lang="zh-CN" altLang="en-US" b="1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905000"/>
            <a:ext cx="7702624" cy="4404320"/>
          </a:xfrm>
        </p:spPr>
        <p:txBody>
          <a:bodyPr/>
          <a:lstStyle/>
          <a:p>
            <a:r>
              <a:rPr lang="zh-CN" altLang="en-US" sz="2800" dirty="0"/>
              <a:t>认真学习课程标准 ，熟悉学业质量层级要求，本届新高考没有试说明</a:t>
            </a:r>
            <a:r>
              <a:rPr lang="zh-CN" altLang="en-US" sz="2800" dirty="0" smtClean="0"/>
              <a:t>，课程标准</a:t>
            </a:r>
            <a:r>
              <a:rPr lang="zh-CN" altLang="en-US" sz="2800" dirty="0"/>
              <a:t>是命题依据</a:t>
            </a:r>
            <a:endParaRPr lang="zh-CN" altLang="en-US" sz="2800" dirty="0"/>
          </a:p>
          <a:p>
            <a:r>
              <a:rPr lang="zh-CN" altLang="zh-CN" sz="2800" dirty="0" smtClean="0"/>
              <a:t>采用早读、默写、概念图整理</a:t>
            </a:r>
            <a:r>
              <a:rPr lang="zh-CN" altLang="zh-CN" sz="2800" dirty="0" smtClean="0"/>
              <a:t>等方式，</a:t>
            </a:r>
            <a:r>
              <a:rPr lang="zh-CN" altLang="zh-CN" sz="2800" dirty="0" smtClean="0"/>
              <a:t>进一步加强</a:t>
            </a:r>
            <a:r>
              <a:rPr lang="zh-CN" altLang="en-US" sz="2800" dirty="0" smtClean="0"/>
              <a:t>基础</a:t>
            </a:r>
            <a:r>
              <a:rPr lang="zh-CN" altLang="zh-CN" sz="2800" dirty="0" smtClean="0"/>
              <a:t>教学，形成知识网络</a:t>
            </a:r>
            <a:r>
              <a:rPr lang="zh-CN" altLang="en-US" sz="2800" dirty="0" smtClean="0"/>
              <a:t>，构建生物学大概念</a:t>
            </a:r>
            <a:endParaRPr lang="zh-CN" altLang="en-US" sz="2800" dirty="0"/>
          </a:p>
          <a:p>
            <a:r>
              <a:rPr lang="zh-CN" altLang="zh-CN" sz="2800" dirty="0" smtClean="0"/>
              <a:t>立足课堂，讲练并重，精讲精练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讲：针对性要强，讲重点、关键点、典型例题</a:t>
            </a:r>
            <a:r>
              <a:rPr lang="zh-CN" altLang="en-US" sz="2800" dirty="0" smtClean="0"/>
              <a:t>；</a:t>
            </a:r>
            <a:r>
              <a:rPr lang="zh-CN" altLang="zh-CN" sz="2800" dirty="0" smtClean="0"/>
              <a:t>练：以周测和</a:t>
            </a:r>
            <a:r>
              <a:rPr lang="zh-CN" altLang="zh-CN" sz="2800" dirty="0" smtClean="0"/>
              <a:t>课堂反馈作业为主要形式</a:t>
            </a:r>
            <a:r>
              <a:rPr lang="zh-CN" altLang="zh-CN" sz="2800" dirty="0" smtClean="0"/>
              <a:t>，</a:t>
            </a:r>
            <a:r>
              <a:rPr lang="zh-CN" altLang="en-US" sz="2800" dirty="0" smtClean="0"/>
              <a:t>提高学生解题能力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dirty="0" smtClean="0"/>
              <a:t>加强实验教学，提高实验能力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重视教材中的科学发现过程和实验设计思路</a:t>
            </a:r>
            <a:r>
              <a:rPr lang="zh-CN" altLang="en-US" sz="2800" dirty="0" smtClean="0"/>
              <a:t>，将</a:t>
            </a:r>
            <a:r>
              <a:rPr lang="zh-CN" altLang="zh-CN" sz="2800" dirty="0" smtClean="0"/>
              <a:t>高考实验题</a:t>
            </a:r>
            <a:r>
              <a:rPr lang="zh-CN" altLang="en-US" sz="2800" dirty="0" smtClean="0"/>
              <a:t>作为</a:t>
            </a:r>
            <a:r>
              <a:rPr lang="zh-CN" altLang="zh-CN" sz="2800" dirty="0" smtClean="0"/>
              <a:t>典型题例，重点讲解</a:t>
            </a:r>
            <a:endParaRPr lang="en-US" altLang="zh-CN" sz="2800" dirty="0" smtClean="0"/>
          </a:p>
          <a:p>
            <a:r>
              <a:rPr lang="zh-CN" altLang="en-US" sz="2800" dirty="0" smtClean="0"/>
              <a:t>注意审题和答题规范训练，提高学生</a:t>
            </a:r>
            <a:r>
              <a:rPr lang="zh-CN" altLang="en-US" sz="2800" dirty="0" smtClean="0"/>
              <a:t>文字表达能力，尤其是</a:t>
            </a:r>
            <a:r>
              <a:rPr lang="zh-CN" altLang="zh-CN" sz="2800" dirty="0" smtClean="0"/>
              <a:t>用规范的学科术语表达的能力</a:t>
            </a:r>
            <a:endParaRPr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</a:t>
            </a:r>
            <a:r>
              <a:rPr lang="zh-CN" altLang="en-US" b="1" dirty="0" smtClean="0"/>
              <a:t>教学改进措施</a:t>
            </a:r>
            <a:endParaRPr lang="zh-CN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887b2780-d6df-4b34-a80c-f0ac89058575}"/>
</p:tagLst>
</file>

<file path=ppt/tags/tag2.xml><?xml version="1.0" encoding="utf-8"?>
<p:tagLst xmlns:p="http://schemas.openxmlformats.org/presentationml/2006/main">
  <p:tag name="KSO_WM_UNIT_TABLE_BEAUTIFY" val="smartTable{f47bfd41-18a8-48b5-8b67-825acba43aac}"/>
</p:tagLst>
</file>

<file path=ppt/tags/tag3.xml><?xml version="1.0" encoding="utf-8"?>
<p:tagLst xmlns:p="http://schemas.openxmlformats.org/presentationml/2006/main">
  <p:tag name="KSO_WM_UNIT_TABLE_BEAUTIFY" val="smartTable{bb4b0d25-74cd-48b5-a52b-05b74e5349dd}"/>
</p:tagLst>
</file>

<file path=ppt/tags/tag4.xml><?xml version="1.0" encoding="utf-8"?>
<p:tagLst xmlns:p="http://schemas.openxmlformats.org/presentationml/2006/main">
  <p:tag name="KSO_WM_UNIT_TABLE_BEAUTIFY" val="smartTable{9f7e5d23-806b-459f-b7d1-abd8b6b41af7}"/>
</p:tagLst>
</file>

<file path=ppt/tags/tag5.xml><?xml version="1.0" encoding="utf-8"?>
<p:tagLst xmlns:p="http://schemas.openxmlformats.org/presentationml/2006/main">
  <p:tag name="KSO_WM_UNIT_TABLE_BEAUTIFY" val="smartTable{1c3f8345-a689-4ed8-9f91-ea3f136e3885}"/>
</p:tagLst>
</file>

<file path=ppt/theme/theme1.xml><?xml version="1.0" encoding="utf-8"?>
<a:theme xmlns:a="http://schemas.openxmlformats.org/drawingml/2006/main" name="主题1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1948</Words>
  <Application>WPS 演示</Application>
  <PresentationFormat>全屏显示(4:3)</PresentationFormat>
  <Paragraphs>717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Arial Black</vt:lpstr>
      <vt:lpstr>Arial</vt:lpstr>
      <vt:lpstr>黑体</vt:lpstr>
      <vt:lpstr>Times New Roman</vt:lpstr>
      <vt:lpstr>楷体</vt:lpstr>
      <vt:lpstr>微软雅黑</vt:lpstr>
      <vt:lpstr>Arial Unicode MS</vt:lpstr>
      <vt:lpstr>Calibri</vt:lpstr>
      <vt:lpstr>主题1</vt:lpstr>
      <vt:lpstr>2021届高三期初学情调研考试 生物学科质量分析</vt:lpstr>
      <vt:lpstr>一、试卷总体分析</vt:lpstr>
      <vt:lpstr>二、成绩分析</vt:lpstr>
      <vt:lpstr>PowerPoint 演示文稿</vt:lpstr>
      <vt:lpstr>小题分对比分析</vt:lpstr>
      <vt:lpstr>三、存在问题</vt:lpstr>
      <vt:lpstr>四、教学改进措施</vt:lpstr>
      <vt:lpstr>四、教学改进措施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生物南京市期初质量分析</dc:title>
  <dc:creator>ping</dc:creator>
  <cp:lastModifiedBy>ping</cp:lastModifiedBy>
  <cp:revision>6</cp:revision>
  <dcterms:created xsi:type="dcterms:W3CDTF">2020-09-14T08:49:00Z</dcterms:created>
  <dcterms:modified xsi:type="dcterms:W3CDTF">2020-09-16T01:20:30Z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2052-11.1.0.9926</vt:lpwstr>
  </property>
</Properties>
</file>