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329" r:id="rId3"/>
    <p:sldId id="263" r:id="rId4"/>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44" d="100"/>
          <a:sy n="144" d="100"/>
        </p:scale>
        <p:origin x="-486" y="-90"/>
      </p:cViewPr>
      <p:guideLst>
        <p:guide orient="horz" pos="1620"/>
        <p:guide pos="291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3.pn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 name="矩形 14"/>
          <p:cNvSpPr/>
          <p:nvPr/>
        </p:nvSpPr>
        <p:spPr>
          <a:xfrm>
            <a:off x="128386" y="1303476"/>
            <a:ext cx="8229486" cy="1938020"/>
          </a:xfrm>
          <a:prstGeom prst="rect">
            <a:avLst/>
          </a:prstGeom>
        </p:spPr>
        <p:txBody>
          <a:bodyPr wrap="square">
            <a:spAutoFit/>
          </a:bodyPr>
          <a:p>
            <a:pPr algn="ctr" eaLnBrk="1" hangingPunct="1">
              <a:lnSpc>
                <a:spcPct val="150000"/>
              </a:lnSpc>
              <a:buNone/>
            </a:pPr>
            <a:r>
              <a:rPr lang="zh-CN" altLang="en-US" sz="4000" b="1" dirty="0" smtClean="0">
                <a:latin typeface="微软雅黑" panose="020B0503020204020204" pitchFamily="34" charset="-122"/>
                <a:ea typeface="微软雅黑" panose="020B0503020204020204" pitchFamily="34" charset="-122"/>
              </a:rPr>
              <a:t>苏联社会主义建设的探索与改革</a:t>
            </a:r>
            <a:endParaRPr lang="zh-CN" altLang="en-US" sz="4000" b="1" dirty="0" smtClean="0">
              <a:latin typeface="微软雅黑" panose="020B0503020204020204" pitchFamily="34" charset="-122"/>
              <a:ea typeface="微软雅黑" panose="020B0503020204020204" pitchFamily="34" charset="-122"/>
            </a:endParaRPr>
          </a:p>
          <a:p>
            <a:pPr eaLnBrk="1" hangingPunct="1">
              <a:lnSpc>
                <a:spcPct val="150000"/>
              </a:lnSpc>
              <a:buNone/>
            </a:pPr>
            <a:endParaRPr sz="4000" dirty="0" smtClean="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720551" y="1158606"/>
            <a:ext cx="7621710" cy="23552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95"/>
          </a:p>
        </p:txBody>
      </p:sp>
      <p:sp>
        <p:nvSpPr>
          <p:cNvPr id="26" name="矩形 25"/>
          <p:cNvSpPr/>
          <p:nvPr/>
        </p:nvSpPr>
        <p:spPr>
          <a:xfrm>
            <a:off x="775968" y="1158606"/>
            <a:ext cx="7536768" cy="2837815"/>
          </a:xfrm>
          <a:prstGeom prst="rect">
            <a:avLst/>
          </a:prstGeom>
        </p:spPr>
        <p:txBody>
          <a:bodyPr wrap="square">
            <a:spAutoFit/>
          </a:bodyPr>
          <a:lstStyle/>
          <a:p>
            <a:pPr eaLnBrk="1" latinLnBrk="0" hangingPunct="1">
              <a:lnSpc>
                <a:spcPct val="150000"/>
              </a:lnSpc>
              <a:buNone/>
            </a:pPr>
            <a:r>
              <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sym typeface="+mn-ea"/>
              </a:rPr>
              <a:t>[</a:t>
            </a:r>
            <a:r>
              <a:rPr lang="zh-CN"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sym typeface="+mn-ea"/>
              </a:rPr>
              <a:t>答案</a:t>
            </a:r>
            <a:r>
              <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sym typeface="+mn-ea"/>
              </a:rPr>
              <a:t>]</a:t>
            </a:r>
            <a:r>
              <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C　[解析] 据材料“我们随时可以降低或提高粮食价格”可知,当时苏联依靠行政手段管理经济而非利用市场价值规律,故A项错误;新经济政策采用市场与商品货币关系发展经济,而非材料中用行政手段,材料说明新经济政策在被逐步废除,故B项错误;据材料“农民自发势力、农民谷物市场完全为我们所控制,我们随时可以降低或提高粮食价格”可知当时苏联利用行政手段解决经济问题,故C项正确;“斯大林模式”是在20世纪30年代中期以后建立起来的,故D项错误。</a:t>
            </a:r>
            <a:endPar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1266" name="Rectangle 2"/>
          <p:cNvSpPr>
            <a:spLocks noChangeArrowheads="1"/>
          </p:cNvSpPr>
          <p:nvPr/>
        </p:nvSpPr>
        <p:spPr bwMode="auto">
          <a:xfrm>
            <a:off x="0" y="-62266"/>
            <a:ext cx="196850" cy="141605"/>
          </a:xfrm>
          <a:prstGeom prst="rect">
            <a:avLst/>
          </a:prstGeom>
          <a:noFill/>
          <a:ln w="9525">
            <a:noFill/>
            <a:miter lim="800000"/>
          </a:ln>
          <a:effectLst/>
        </p:spPr>
        <p:txBody>
          <a:bodyPr vert="horz" wrap="none" lIns="35186" tIns="17593" rIns="35186" bIns="17593" numCol="1" anchor="ctr" anchorCtr="0" compatLnSpc="1">
            <a:spAutoFit/>
          </a:bodyPr>
          <a:lstStyle/>
          <a:p>
            <a:endParaRPr lang="zh-CN" altLang="en-US" sz="695"/>
          </a:p>
        </p:txBody>
      </p:sp>
      <p:sp>
        <p:nvSpPr>
          <p:cNvPr id="6" name="TextBox 9"/>
          <p:cNvSpPr txBox="1"/>
          <p:nvPr/>
        </p:nvSpPr>
        <p:spPr>
          <a:xfrm>
            <a:off x="1033030" y="814642"/>
            <a:ext cx="2510509" cy="398780"/>
          </a:xfrm>
          <a:prstGeom prst="rect">
            <a:avLst/>
          </a:prstGeom>
          <a:noFill/>
        </p:spPr>
        <p:txBody>
          <a:bodyPr wrap="square" rtlCol="0">
            <a:spAutoFit/>
          </a:bodyPr>
          <a:lstStyle/>
          <a:p>
            <a:r>
              <a:rPr lang="zh-CN" altLang="en-US" sz="2000" b="1" dirty="0">
                <a:solidFill>
                  <a:srgbClr val="D26333"/>
                </a:solidFill>
                <a:latin typeface="微软雅黑" panose="020B0503020204020204" pitchFamily="34" charset="-122"/>
                <a:ea typeface="微软雅黑" panose="020B0503020204020204" pitchFamily="34" charset="-122"/>
              </a:rPr>
              <a:t>考点吃透 稳拿满分</a:t>
            </a:r>
            <a:endParaRPr lang="zh-CN" altLang="en-US" sz="2000" b="1" dirty="0">
              <a:solidFill>
                <a:srgbClr val="D26333"/>
              </a:solidFill>
              <a:latin typeface="微软雅黑" panose="020B0503020204020204" pitchFamily="34" charset="-122"/>
              <a:ea typeface="微软雅黑" panose="020B0503020204020204" pitchFamily="34" charset="-122"/>
            </a:endParaRPr>
          </a:p>
        </p:txBody>
      </p:sp>
      <p:pic>
        <p:nvPicPr>
          <p:cNvPr id="7" name="Picture 3"/>
          <p:cNvPicPr>
            <a:picLocks noChangeAspect="1" noChangeArrowheads="1"/>
          </p:cNvPicPr>
          <p:nvPr/>
        </p:nvPicPr>
        <p:blipFill>
          <a:blip r:embed="rId1" cstate="print"/>
          <a:srcRect/>
          <a:stretch>
            <a:fillRect/>
          </a:stretch>
        </p:blipFill>
        <p:spPr bwMode="auto">
          <a:xfrm>
            <a:off x="723515" y="860015"/>
            <a:ext cx="240732" cy="240747"/>
          </a:xfrm>
          <a:prstGeom prst="rect">
            <a:avLst/>
          </a:prstGeom>
          <a:noFill/>
          <a:ln w="9525">
            <a:noFill/>
            <a:miter lim="800000"/>
            <a:headEnd/>
            <a:tailEnd/>
          </a:ln>
          <a:effectLst/>
        </p:spPr>
      </p:pic>
    </p:spTree>
  </p:cSld>
  <p:clrMapOvr>
    <a:masterClrMapping/>
  </p:clrMapOvr>
  <p:transition>
    <p:pull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753598" y="1130897"/>
            <a:ext cx="7614555" cy="2837815"/>
          </a:xfrm>
          <a:prstGeom prst="rect">
            <a:avLst/>
          </a:prstGeom>
        </p:spPr>
        <p:txBody>
          <a:bodyPr wrap="square">
            <a:spAutoFit/>
          </a:bodyPr>
          <a:lstStyle/>
          <a:p>
            <a:pPr>
              <a:lnSpc>
                <a:spcPct val="150000"/>
              </a:lnSpc>
            </a:pPr>
            <a:r>
              <a:rPr lang="zh-CN" sz="1695" dirty="0" smtClean="0">
                <a:latin typeface="微软雅黑" panose="020B0503020204020204" pitchFamily="34" charset="-122"/>
                <a:ea typeface="微软雅黑" panose="020B0503020204020204" pitchFamily="34" charset="-122"/>
              </a:rPr>
              <a:t>试</a:t>
            </a:r>
            <a:r>
              <a:rPr sz="1695" dirty="0" smtClean="0">
                <a:latin typeface="微软雅黑" panose="020B0503020204020204" pitchFamily="34" charset="-122"/>
                <a:ea typeface="微软雅黑" panose="020B0503020204020204" pitchFamily="34" charset="-122"/>
              </a:rPr>
              <a:t>练2 </a:t>
            </a:r>
            <a:r>
              <a:rPr lang="en-US" sz="1695" dirty="0" smtClean="0">
                <a:latin typeface="微软雅黑" panose="020B0503020204020204" pitchFamily="34" charset="-122"/>
                <a:ea typeface="微软雅黑" panose="020B0503020204020204" pitchFamily="34" charset="-122"/>
              </a:rPr>
              <a:t>  </a:t>
            </a:r>
            <a:r>
              <a:rPr sz="1695" dirty="0" smtClean="0">
                <a:latin typeface="微软雅黑" panose="020B0503020204020204" pitchFamily="34" charset="-122"/>
                <a:ea typeface="微软雅黑" panose="020B0503020204020204" pitchFamily="34" charset="-122"/>
              </a:rPr>
              <a:t>1930年3月,苏联农业集体化比例由1929年12月的20%猛增到58%。苏共中央对此现象进行了批评,随后集体农庄数量开始减少,1000万户农民退出农庄。</a:t>
            </a:r>
            <a:r>
              <a:rPr sz="1695" dirty="0" err="1" smtClean="0">
                <a:latin typeface="微软雅黑" panose="020B0503020204020204" pitchFamily="34" charset="-122"/>
                <a:ea typeface="微软雅黑" panose="020B0503020204020204" pitchFamily="34" charset="-122"/>
              </a:rPr>
              <a:t>据此可知</a:t>
            </a:r>
            <a:r>
              <a:rPr sz="1695" dirty="0" smtClean="0">
                <a:latin typeface="微软雅黑" panose="020B0503020204020204" pitchFamily="34" charset="-122"/>
                <a:ea typeface="微软雅黑" panose="020B0503020204020204" pitchFamily="34" charset="-122"/>
              </a:rPr>
              <a:t>	(　　)</a:t>
            </a:r>
            <a:endParaRPr sz="1695" dirty="0" smtClean="0">
              <a:latin typeface="微软雅黑" panose="020B0503020204020204" pitchFamily="34" charset="-122"/>
              <a:ea typeface="微软雅黑" panose="020B0503020204020204" pitchFamily="34" charset="-122"/>
            </a:endParaRPr>
          </a:p>
          <a:p>
            <a:pPr>
              <a:lnSpc>
                <a:spcPct val="150000"/>
              </a:lnSpc>
            </a:pPr>
            <a:r>
              <a:rPr sz="1695" dirty="0" err="1" smtClean="0">
                <a:latin typeface="微软雅黑" panose="020B0503020204020204" pitchFamily="34" charset="-122"/>
                <a:ea typeface="微软雅黑" panose="020B0503020204020204" pitchFamily="34" charset="-122"/>
              </a:rPr>
              <a:t>A.苏共中央部分修正了农业集体化进程</a:t>
            </a:r>
            <a:endParaRPr sz="1695" dirty="0" smtClean="0">
              <a:latin typeface="微软雅黑" panose="020B0503020204020204" pitchFamily="34" charset="-122"/>
              <a:ea typeface="微软雅黑" panose="020B0503020204020204" pitchFamily="34" charset="-122"/>
            </a:endParaRPr>
          </a:p>
          <a:p>
            <a:pPr>
              <a:lnSpc>
                <a:spcPct val="150000"/>
              </a:lnSpc>
            </a:pPr>
            <a:r>
              <a:rPr sz="1695" dirty="0" err="1" smtClean="0">
                <a:latin typeface="微软雅黑" panose="020B0503020204020204" pitchFamily="34" charset="-122"/>
                <a:ea typeface="微软雅黑" panose="020B0503020204020204" pitchFamily="34" charset="-122"/>
              </a:rPr>
              <a:t>B.苏联农业公有化方向发生变化</a:t>
            </a:r>
            <a:endParaRPr sz="1695" dirty="0" smtClean="0">
              <a:latin typeface="微软雅黑" panose="020B0503020204020204" pitchFamily="34" charset="-122"/>
              <a:ea typeface="微软雅黑" panose="020B0503020204020204" pitchFamily="34" charset="-122"/>
            </a:endParaRPr>
          </a:p>
          <a:p>
            <a:pPr>
              <a:lnSpc>
                <a:spcPct val="150000"/>
              </a:lnSpc>
            </a:pPr>
            <a:r>
              <a:rPr sz="1695" dirty="0" err="1" smtClean="0">
                <a:latin typeface="微软雅黑" panose="020B0503020204020204" pitchFamily="34" charset="-122"/>
                <a:ea typeface="微软雅黑" panose="020B0503020204020204" pitchFamily="34" charset="-122"/>
              </a:rPr>
              <a:t>C.世界性经济危机影响苏联农业决策</a:t>
            </a:r>
            <a:endParaRPr sz="1695" dirty="0" smtClean="0">
              <a:latin typeface="微软雅黑" panose="020B0503020204020204" pitchFamily="34" charset="-122"/>
              <a:ea typeface="微软雅黑" panose="020B0503020204020204" pitchFamily="34" charset="-122"/>
            </a:endParaRPr>
          </a:p>
          <a:p>
            <a:pPr>
              <a:lnSpc>
                <a:spcPct val="150000"/>
              </a:lnSpc>
            </a:pPr>
            <a:r>
              <a:rPr sz="1695" dirty="0" err="1" smtClean="0">
                <a:latin typeface="微软雅黑" panose="020B0503020204020204" pitchFamily="34" charset="-122"/>
                <a:ea typeface="微软雅黑" panose="020B0503020204020204" pitchFamily="34" charset="-122"/>
              </a:rPr>
              <a:t>D.苏联的经济体制改革开始启动</a:t>
            </a:r>
            <a:endParaRPr sz="1695" dirty="0" smtClean="0">
              <a:latin typeface="微软雅黑" panose="020B0503020204020204" pitchFamily="34" charset="-122"/>
              <a:ea typeface="微软雅黑" panose="020B0503020204020204" pitchFamily="34" charset="-122"/>
            </a:endParaRPr>
          </a:p>
        </p:txBody>
      </p:sp>
      <p:sp>
        <p:nvSpPr>
          <p:cNvPr id="2" name="TextBox 9"/>
          <p:cNvSpPr txBox="1"/>
          <p:nvPr/>
        </p:nvSpPr>
        <p:spPr>
          <a:xfrm>
            <a:off x="1033030" y="814642"/>
            <a:ext cx="2510509" cy="398780"/>
          </a:xfrm>
          <a:prstGeom prst="rect">
            <a:avLst/>
          </a:prstGeom>
          <a:noFill/>
        </p:spPr>
        <p:txBody>
          <a:bodyPr wrap="square" rtlCol="0">
            <a:spAutoFit/>
          </a:bodyPr>
          <a:lstStyle/>
          <a:p>
            <a:r>
              <a:rPr lang="zh-CN" altLang="en-US" sz="2000" b="1" dirty="0">
                <a:solidFill>
                  <a:srgbClr val="D26333"/>
                </a:solidFill>
                <a:latin typeface="微软雅黑" panose="020B0503020204020204" pitchFamily="34" charset="-122"/>
                <a:ea typeface="微软雅黑" panose="020B0503020204020204" pitchFamily="34" charset="-122"/>
              </a:rPr>
              <a:t>考点吃透 稳拿满分</a:t>
            </a:r>
            <a:endParaRPr lang="zh-CN" altLang="en-US" sz="2000" b="1" dirty="0">
              <a:solidFill>
                <a:srgbClr val="D26333"/>
              </a:solidFill>
              <a:latin typeface="微软雅黑" panose="020B0503020204020204" pitchFamily="34" charset="-122"/>
              <a:ea typeface="微软雅黑" panose="020B0503020204020204" pitchFamily="34" charset="-122"/>
            </a:endParaRPr>
          </a:p>
        </p:txBody>
      </p:sp>
      <p:pic>
        <p:nvPicPr>
          <p:cNvPr id="4" name="Picture 3"/>
          <p:cNvPicPr>
            <a:picLocks noChangeAspect="1" noChangeArrowheads="1"/>
          </p:cNvPicPr>
          <p:nvPr/>
        </p:nvPicPr>
        <p:blipFill>
          <a:blip r:embed="rId1" cstate="print"/>
          <a:srcRect/>
          <a:stretch>
            <a:fillRect/>
          </a:stretch>
        </p:blipFill>
        <p:spPr bwMode="auto">
          <a:xfrm>
            <a:off x="723515" y="860015"/>
            <a:ext cx="240732" cy="240747"/>
          </a:xfrm>
          <a:prstGeom prst="rect">
            <a:avLst/>
          </a:prstGeom>
          <a:noFill/>
          <a:ln w="9525">
            <a:noFill/>
            <a:miter lim="800000"/>
            <a:headEnd/>
            <a:tailEnd/>
          </a:ln>
          <a:effectLst/>
        </p:spPr>
      </p:pic>
    </p:spTree>
  </p:cSld>
  <p:clrMapOvr>
    <a:masterClrMapping/>
  </p:clrMapOvr>
  <p:transition>
    <p:pull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720551" y="1167080"/>
            <a:ext cx="7621710" cy="212509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95"/>
          </a:p>
        </p:txBody>
      </p:sp>
      <p:sp>
        <p:nvSpPr>
          <p:cNvPr id="26" name="矩形 25"/>
          <p:cNvSpPr/>
          <p:nvPr/>
        </p:nvSpPr>
        <p:spPr>
          <a:xfrm>
            <a:off x="775968" y="1130897"/>
            <a:ext cx="7509059" cy="2052955"/>
          </a:xfrm>
          <a:prstGeom prst="rect">
            <a:avLst/>
          </a:prstGeom>
        </p:spPr>
        <p:txBody>
          <a:bodyPr wrap="square">
            <a:spAutoFit/>
          </a:bodyPr>
          <a:lstStyle/>
          <a:p>
            <a:pPr eaLnBrk="1" latinLnBrk="0" hangingPunct="1">
              <a:lnSpc>
                <a:spcPct val="150000"/>
              </a:lnSpc>
              <a:buNone/>
            </a:pPr>
            <a:r>
              <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sym typeface="+mn-ea"/>
              </a:rPr>
              <a:t>[</a:t>
            </a:r>
            <a:r>
              <a:rPr lang="zh-CN"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sym typeface="+mn-ea"/>
              </a:rPr>
              <a:t>答案</a:t>
            </a:r>
            <a:r>
              <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sym typeface="+mn-ea"/>
              </a:rPr>
              <a:t>]</a:t>
            </a:r>
            <a:r>
              <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　[解析] 题目材料反映了1929年到1930年,苏联农业集体化比例增长过快,影响了社会生产,于是苏共中央对此进行了批评,农业集体化政策被部分调整,但不是根本改变,故A项正确、B项错误;材料不涉及世界性经济危机对苏联的冲击,故排除C项;苏联的经济体制改革是赫鲁晓夫、勃列日涅夫、戈尔巴乔夫等时代的事,故D项错误。</a:t>
            </a:r>
            <a:endPar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1266" name="Rectangle 2"/>
          <p:cNvSpPr>
            <a:spLocks noChangeArrowheads="1"/>
          </p:cNvSpPr>
          <p:nvPr/>
        </p:nvSpPr>
        <p:spPr bwMode="auto">
          <a:xfrm>
            <a:off x="0" y="-62266"/>
            <a:ext cx="196850" cy="141605"/>
          </a:xfrm>
          <a:prstGeom prst="rect">
            <a:avLst/>
          </a:prstGeom>
          <a:noFill/>
          <a:ln w="9525">
            <a:noFill/>
            <a:miter lim="800000"/>
          </a:ln>
          <a:effectLst/>
        </p:spPr>
        <p:txBody>
          <a:bodyPr vert="horz" wrap="none" lIns="35186" tIns="17593" rIns="35186" bIns="17593" numCol="1" anchor="ctr" anchorCtr="0" compatLnSpc="1">
            <a:spAutoFit/>
          </a:bodyPr>
          <a:lstStyle/>
          <a:p>
            <a:endParaRPr lang="zh-CN" altLang="en-US" sz="695"/>
          </a:p>
        </p:txBody>
      </p:sp>
      <p:sp>
        <p:nvSpPr>
          <p:cNvPr id="3" name="TextBox 9"/>
          <p:cNvSpPr txBox="1"/>
          <p:nvPr/>
        </p:nvSpPr>
        <p:spPr>
          <a:xfrm>
            <a:off x="1033030" y="814642"/>
            <a:ext cx="2510509" cy="398780"/>
          </a:xfrm>
          <a:prstGeom prst="rect">
            <a:avLst/>
          </a:prstGeom>
          <a:noFill/>
        </p:spPr>
        <p:txBody>
          <a:bodyPr wrap="square" rtlCol="0">
            <a:spAutoFit/>
          </a:bodyPr>
          <a:lstStyle/>
          <a:p>
            <a:r>
              <a:rPr lang="zh-CN" altLang="en-US" sz="2000" b="1" dirty="0">
                <a:solidFill>
                  <a:srgbClr val="D26333"/>
                </a:solidFill>
                <a:latin typeface="微软雅黑" panose="020B0503020204020204" pitchFamily="34" charset="-122"/>
                <a:ea typeface="微软雅黑" panose="020B0503020204020204" pitchFamily="34" charset="-122"/>
              </a:rPr>
              <a:t>考点吃透 稳拿满分</a:t>
            </a:r>
            <a:endParaRPr lang="zh-CN" altLang="en-US" sz="2000" b="1" dirty="0">
              <a:solidFill>
                <a:srgbClr val="D26333"/>
              </a:solidFill>
              <a:latin typeface="微软雅黑" panose="020B0503020204020204" pitchFamily="34" charset="-122"/>
              <a:ea typeface="微软雅黑" panose="020B0503020204020204" pitchFamily="34" charset="-122"/>
            </a:endParaRPr>
          </a:p>
        </p:txBody>
      </p:sp>
      <p:pic>
        <p:nvPicPr>
          <p:cNvPr id="4" name="Picture 3"/>
          <p:cNvPicPr>
            <a:picLocks noChangeAspect="1" noChangeArrowheads="1"/>
          </p:cNvPicPr>
          <p:nvPr/>
        </p:nvPicPr>
        <p:blipFill>
          <a:blip r:embed="rId1" cstate="print"/>
          <a:srcRect/>
          <a:stretch>
            <a:fillRect/>
          </a:stretch>
        </p:blipFill>
        <p:spPr bwMode="auto">
          <a:xfrm>
            <a:off x="723515" y="860015"/>
            <a:ext cx="240732" cy="240747"/>
          </a:xfrm>
          <a:prstGeom prst="rect">
            <a:avLst/>
          </a:prstGeom>
          <a:noFill/>
          <a:ln w="9525">
            <a:noFill/>
            <a:miter lim="800000"/>
            <a:headEnd/>
            <a:tailEnd/>
          </a:ln>
          <a:effectLst/>
        </p:spPr>
      </p:pic>
    </p:spTree>
  </p:cSld>
  <p:clrMapOvr>
    <a:masterClrMapping/>
  </p:clrMapOvr>
  <p:transition>
    <p:pull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723515" y="1107195"/>
            <a:ext cx="7810891" cy="4031615"/>
          </a:xfrm>
          <a:prstGeom prst="rect">
            <a:avLst/>
          </a:prstGeom>
        </p:spPr>
        <p:txBody>
          <a:bodyPr wrap="square">
            <a:spAutoFit/>
          </a:bodyPr>
          <a:lstStyle/>
          <a:p>
            <a:pPr>
              <a:lnSpc>
                <a:spcPct val="150000"/>
              </a:lnSpc>
            </a:pPr>
            <a:r>
              <a:rPr sz="1770" b="1" dirty="0" smtClean="0">
                <a:solidFill>
                  <a:schemeClr val="tx1"/>
                </a:solidFill>
                <a:latin typeface="微软雅黑" panose="020B0503020204020204" pitchFamily="34" charset="-122"/>
                <a:ea typeface="微软雅黑" panose="020B0503020204020204" pitchFamily="34" charset="-122"/>
              </a:rPr>
              <a:t>2.苏联经济改革的启示</a:t>
            </a:r>
            <a:endParaRPr sz="1695" dirty="0" smtClean="0">
              <a:solidFill>
                <a:schemeClr val="tx1"/>
              </a:solidFill>
              <a:latin typeface="微软雅黑" panose="020B0503020204020204" pitchFamily="34" charset="-122"/>
              <a:ea typeface="微软雅黑" panose="020B0503020204020204" pitchFamily="34" charset="-122"/>
            </a:endParaRPr>
          </a:p>
          <a:p>
            <a:pPr>
              <a:lnSpc>
                <a:spcPct val="150000"/>
              </a:lnSpc>
            </a:pPr>
            <a:r>
              <a:rPr sz="1695" dirty="0" smtClean="0">
                <a:solidFill>
                  <a:schemeClr val="tx1"/>
                </a:solidFill>
                <a:latin typeface="微软雅黑" panose="020B0503020204020204" pitchFamily="34" charset="-122"/>
                <a:ea typeface="微软雅黑" panose="020B0503020204020204" pitchFamily="34" charset="-122"/>
              </a:rPr>
              <a:t>(1)社会主义制度需要在发展的道路上自我调整和自我完善。</a:t>
            </a:r>
            <a:endParaRPr sz="1695" dirty="0" smtClean="0">
              <a:solidFill>
                <a:schemeClr val="tx1"/>
              </a:solidFill>
              <a:latin typeface="微软雅黑" panose="020B0503020204020204" pitchFamily="34" charset="-122"/>
              <a:ea typeface="微软雅黑" panose="020B0503020204020204" pitchFamily="34" charset="-122"/>
            </a:endParaRPr>
          </a:p>
          <a:p>
            <a:pPr>
              <a:lnSpc>
                <a:spcPct val="150000"/>
              </a:lnSpc>
            </a:pPr>
            <a:r>
              <a:rPr sz="1695" dirty="0" smtClean="0">
                <a:solidFill>
                  <a:schemeClr val="tx1"/>
                </a:solidFill>
                <a:latin typeface="微软雅黑" panose="020B0503020204020204" pitchFamily="34" charset="-122"/>
                <a:ea typeface="微软雅黑" panose="020B0503020204020204" pitchFamily="34" charset="-122"/>
              </a:rPr>
              <a:t>(2)社会主义改革要坚持从实际出发,实事求是,走适合本国国情的发展道路。</a:t>
            </a:r>
            <a:endParaRPr sz="1695" dirty="0" smtClean="0">
              <a:solidFill>
                <a:schemeClr val="tx1"/>
              </a:solidFill>
              <a:latin typeface="微软雅黑" panose="020B0503020204020204" pitchFamily="34" charset="-122"/>
              <a:ea typeface="微软雅黑" panose="020B0503020204020204" pitchFamily="34" charset="-122"/>
            </a:endParaRPr>
          </a:p>
          <a:p>
            <a:pPr>
              <a:lnSpc>
                <a:spcPct val="150000"/>
              </a:lnSpc>
            </a:pPr>
            <a:r>
              <a:rPr sz="1695" dirty="0" smtClean="0">
                <a:solidFill>
                  <a:schemeClr val="tx1"/>
                </a:solidFill>
                <a:latin typeface="微软雅黑" panose="020B0503020204020204" pitchFamily="34" charset="-122"/>
                <a:ea typeface="微软雅黑" panose="020B0503020204020204" pitchFamily="34" charset="-122"/>
              </a:rPr>
              <a:t>(3)</a:t>
            </a:r>
            <a:r>
              <a:rPr sz="1695" dirty="0" err="1" smtClean="0">
                <a:solidFill>
                  <a:schemeClr val="tx1"/>
                </a:solidFill>
                <a:latin typeface="微软雅黑" panose="020B0503020204020204" pitchFamily="34" charset="-122"/>
                <a:ea typeface="微软雅黑" panose="020B0503020204020204" pitchFamily="34" charset="-122"/>
              </a:rPr>
              <a:t>改革是一项复杂的系统工程,不可能一帆风顺,必然具有复杂性、曲折性和艰巨性</a:t>
            </a:r>
            <a:r>
              <a:rPr lang="zh-CN" altLang="en-US" sz="1695" dirty="0" smtClean="0">
                <a:latin typeface="微软雅黑" panose="020B0503020204020204" pitchFamily="34" charset="-122"/>
                <a:ea typeface="微软雅黑" panose="020B0503020204020204" pitchFamily="34" charset="-122"/>
              </a:rPr>
              <a:t>。</a:t>
            </a:r>
            <a:endParaRPr sz="1695" dirty="0" smtClean="0">
              <a:solidFill>
                <a:schemeClr val="tx1"/>
              </a:solidFill>
              <a:latin typeface="微软雅黑" panose="020B0503020204020204" pitchFamily="34" charset="-122"/>
              <a:ea typeface="微软雅黑" panose="020B0503020204020204" pitchFamily="34" charset="-122"/>
            </a:endParaRPr>
          </a:p>
          <a:p>
            <a:pPr>
              <a:lnSpc>
                <a:spcPct val="150000"/>
              </a:lnSpc>
            </a:pPr>
            <a:r>
              <a:rPr sz="1695" dirty="0" smtClean="0">
                <a:solidFill>
                  <a:schemeClr val="tx1"/>
                </a:solidFill>
                <a:latin typeface="微软雅黑" panose="020B0503020204020204" pitchFamily="34" charset="-122"/>
                <a:ea typeface="微软雅黑" panose="020B0503020204020204" pitchFamily="34" charset="-122"/>
              </a:rPr>
              <a:t>(4)改革的同时,也要关注人民大众的生活。</a:t>
            </a:r>
            <a:endParaRPr sz="1695" dirty="0" smtClean="0">
              <a:solidFill>
                <a:schemeClr val="tx1"/>
              </a:solidFill>
              <a:latin typeface="微软雅黑" panose="020B0503020204020204" pitchFamily="34" charset="-122"/>
              <a:ea typeface="微软雅黑" panose="020B0503020204020204" pitchFamily="34" charset="-122"/>
            </a:endParaRPr>
          </a:p>
          <a:p>
            <a:pPr>
              <a:lnSpc>
                <a:spcPct val="150000"/>
              </a:lnSpc>
            </a:pPr>
            <a:r>
              <a:rPr sz="1695" dirty="0" smtClean="0">
                <a:solidFill>
                  <a:schemeClr val="tx1"/>
                </a:solidFill>
                <a:latin typeface="微软雅黑" panose="020B0503020204020204" pitchFamily="34" charset="-122"/>
                <a:ea typeface="微软雅黑" panose="020B0503020204020204" pitchFamily="34" charset="-122"/>
              </a:rPr>
              <a:t>(5)要有全面一贯的改革思路、政策和配套措施,不能急躁冒进,也不能保守停滞,更不能轻易改变改革的方向。</a:t>
            </a:r>
            <a:endParaRPr sz="1695" dirty="0" smtClean="0">
              <a:solidFill>
                <a:schemeClr val="tx1"/>
              </a:solidFill>
              <a:latin typeface="微软雅黑" panose="020B0503020204020204" pitchFamily="34" charset="-122"/>
              <a:ea typeface="微软雅黑" panose="020B0503020204020204" pitchFamily="34" charset="-122"/>
            </a:endParaRPr>
          </a:p>
          <a:p>
            <a:pPr>
              <a:lnSpc>
                <a:spcPct val="150000"/>
              </a:lnSpc>
            </a:pPr>
            <a:r>
              <a:rPr sz="1695" dirty="0" smtClean="0">
                <a:solidFill>
                  <a:schemeClr val="tx1"/>
                </a:solidFill>
                <a:latin typeface="微软雅黑" panose="020B0503020204020204" pitchFamily="34" charset="-122"/>
                <a:ea typeface="微软雅黑" panose="020B0503020204020204" pitchFamily="34" charset="-122"/>
              </a:rPr>
              <a:t>(6)进行经济体制改革的同时,要处理好其与政治体制改革的关系,特别要保持政治的稳定。</a:t>
            </a:r>
            <a:endParaRPr sz="1695" dirty="0" smtClean="0">
              <a:solidFill>
                <a:schemeClr val="tx1"/>
              </a:solidFill>
              <a:latin typeface="微软雅黑" panose="020B0503020204020204" pitchFamily="34" charset="-122"/>
              <a:ea typeface="微软雅黑" panose="020B0503020204020204" pitchFamily="34" charset="-122"/>
            </a:endParaRPr>
          </a:p>
        </p:txBody>
      </p:sp>
      <p:sp>
        <p:nvSpPr>
          <p:cNvPr id="10" name="TextBox 9"/>
          <p:cNvSpPr txBox="1"/>
          <p:nvPr/>
        </p:nvSpPr>
        <p:spPr>
          <a:xfrm>
            <a:off x="1033030" y="814642"/>
            <a:ext cx="2510509" cy="398780"/>
          </a:xfrm>
          <a:prstGeom prst="rect">
            <a:avLst/>
          </a:prstGeom>
          <a:noFill/>
        </p:spPr>
        <p:txBody>
          <a:bodyPr wrap="square" rtlCol="0">
            <a:spAutoFit/>
          </a:bodyPr>
          <a:lstStyle/>
          <a:p>
            <a:r>
              <a:rPr lang="zh-CN" altLang="en-US" sz="2000" b="1" dirty="0">
                <a:solidFill>
                  <a:srgbClr val="D26333"/>
                </a:solidFill>
                <a:latin typeface="微软雅黑" panose="020B0503020204020204" pitchFamily="34" charset="-122"/>
                <a:ea typeface="微软雅黑" panose="020B0503020204020204" pitchFamily="34" charset="-122"/>
              </a:rPr>
              <a:t>考点吃透 稳拿满分</a:t>
            </a:r>
            <a:endParaRPr lang="zh-CN" altLang="en-US" sz="2000" b="1" dirty="0">
              <a:solidFill>
                <a:srgbClr val="D26333"/>
              </a:solidFill>
              <a:latin typeface="微软雅黑" panose="020B0503020204020204" pitchFamily="34" charset="-122"/>
              <a:ea typeface="微软雅黑" panose="020B0503020204020204" pitchFamily="34" charset="-122"/>
            </a:endParaRPr>
          </a:p>
        </p:txBody>
      </p:sp>
      <p:pic>
        <p:nvPicPr>
          <p:cNvPr id="3" name="Picture 3"/>
          <p:cNvPicPr>
            <a:picLocks noChangeAspect="1" noChangeArrowheads="1"/>
          </p:cNvPicPr>
          <p:nvPr/>
        </p:nvPicPr>
        <p:blipFill>
          <a:blip r:embed="rId1" cstate="print"/>
          <a:srcRect/>
          <a:stretch>
            <a:fillRect/>
          </a:stretch>
        </p:blipFill>
        <p:spPr bwMode="auto">
          <a:xfrm>
            <a:off x="723515" y="860015"/>
            <a:ext cx="240732" cy="240747"/>
          </a:xfrm>
          <a:prstGeom prst="rect">
            <a:avLst/>
          </a:prstGeom>
          <a:noFill/>
          <a:ln w="9525">
            <a:noFill/>
            <a:miter lim="800000"/>
            <a:headEnd/>
            <a:tailEnd/>
          </a:ln>
          <a:effectLst/>
        </p:spPr>
      </p:pic>
    </p:spTree>
  </p:cSld>
  <p:clrMapOvr>
    <a:masterClrMapping/>
  </p:clrMapOvr>
  <p:transition>
    <p:pull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723549" y="1103189"/>
            <a:ext cx="7614555" cy="2837815"/>
          </a:xfrm>
          <a:prstGeom prst="rect">
            <a:avLst/>
          </a:prstGeom>
        </p:spPr>
        <p:txBody>
          <a:bodyPr wrap="square">
            <a:spAutoFit/>
          </a:bodyPr>
          <a:lstStyle/>
          <a:p>
            <a:pPr>
              <a:lnSpc>
                <a:spcPct val="150000"/>
              </a:lnSpc>
            </a:pPr>
            <a:r>
              <a:rPr lang="zh-CN" sz="1695" dirty="0" smtClean="0">
                <a:solidFill>
                  <a:schemeClr val="tx1"/>
                </a:solidFill>
                <a:latin typeface="微软雅黑" panose="020B0503020204020204" pitchFamily="34" charset="-122"/>
                <a:ea typeface="微软雅黑" panose="020B0503020204020204" pitchFamily="34" charset="-122"/>
              </a:rPr>
              <a:t>试</a:t>
            </a:r>
            <a:r>
              <a:rPr sz="1695" dirty="0" smtClean="0">
                <a:solidFill>
                  <a:schemeClr val="tx1"/>
                </a:solidFill>
                <a:latin typeface="微软雅黑" panose="020B0503020204020204" pitchFamily="34" charset="-122"/>
                <a:ea typeface="微软雅黑" panose="020B0503020204020204" pitchFamily="34" charset="-122"/>
              </a:rPr>
              <a:t>练3 </a:t>
            </a:r>
            <a:r>
              <a:rPr lang="en-US" sz="1695" dirty="0" smtClean="0">
                <a:solidFill>
                  <a:schemeClr val="tx1"/>
                </a:solidFill>
                <a:latin typeface="微软雅黑" panose="020B0503020204020204" pitchFamily="34" charset="-122"/>
                <a:ea typeface="微软雅黑" panose="020B0503020204020204" pitchFamily="34" charset="-122"/>
              </a:rPr>
              <a:t>  </a:t>
            </a:r>
            <a:r>
              <a:rPr sz="1695" dirty="0" smtClean="0">
                <a:solidFill>
                  <a:schemeClr val="tx1"/>
                </a:solidFill>
                <a:latin typeface="微软雅黑" panose="020B0503020204020204" pitchFamily="34" charset="-122"/>
                <a:ea typeface="微软雅黑" panose="020B0503020204020204" pitchFamily="34" charset="-122"/>
              </a:rPr>
              <a:t> 1956年,英国前首相丘吉尔对前来访问的苏共最高领导人赫鲁晓夫说:“先生,您在着手大规模改革,这当然好!我只是劝您不要操之过急。靠跳跃两步跨越鸿沟是相当难的,还可能会坠入沟中。”这从侧面反映了	(　　)</a:t>
            </a:r>
            <a:endParaRPr sz="1695" dirty="0" smtClean="0">
              <a:solidFill>
                <a:schemeClr val="tx1"/>
              </a:solidFill>
              <a:latin typeface="微软雅黑" panose="020B0503020204020204" pitchFamily="34" charset="-122"/>
              <a:ea typeface="微软雅黑" panose="020B0503020204020204" pitchFamily="34" charset="-122"/>
            </a:endParaRPr>
          </a:p>
          <a:p>
            <a:pPr>
              <a:lnSpc>
                <a:spcPct val="150000"/>
              </a:lnSpc>
            </a:pPr>
            <a:r>
              <a:rPr sz="1695" dirty="0" smtClean="0">
                <a:solidFill>
                  <a:schemeClr val="tx1"/>
                </a:solidFill>
                <a:latin typeface="微软雅黑" panose="020B0503020204020204" pitchFamily="34" charset="-122"/>
                <a:ea typeface="微软雅黑" panose="020B0503020204020204" pitchFamily="34" charset="-122"/>
              </a:rPr>
              <a:t>A.英国对苏联社会主义改革的敌视</a:t>
            </a:r>
            <a:endParaRPr sz="1695" dirty="0" smtClean="0">
              <a:solidFill>
                <a:schemeClr val="tx1"/>
              </a:solidFill>
              <a:latin typeface="微软雅黑" panose="020B0503020204020204" pitchFamily="34" charset="-122"/>
              <a:ea typeface="微软雅黑" panose="020B0503020204020204" pitchFamily="34" charset="-122"/>
            </a:endParaRPr>
          </a:p>
          <a:p>
            <a:pPr>
              <a:lnSpc>
                <a:spcPct val="150000"/>
              </a:lnSpc>
            </a:pPr>
            <a:r>
              <a:rPr sz="1695" dirty="0" smtClean="0">
                <a:solidFill>
                  <a:schemeClr val="tx1"/>
                </a:solidFill>
                <a:latin typeface="微软雅黑" panose="020B0503020204020204" pitchFamily="34" charset="-122"/>
                <a:ea typeface="微软雅黑" panose="020B0503020204020204" pitchFamily="34" charset="-122"/>
              </a:rPr>
              <a:t>B.赫鲁晓夫改革犯了急躁冒进的错误</a:t>
            </a:r>
            <a:endParaRPr sz="1695" dirty="0" smtClean="0">
              <a:solidFill>
                <a:schemeClr val="tx1"/>
              </a:solidFill>
              <a:latin typeface="微软雅黑" panose="020B0503020204020204" pitchFamily="34" charset="-122"/>
              <a:ea typeface="微软雅黑" panose="020B0503020204020204" pitchFamily="34" charset="-122"/>
            </a:endParaRPr>
          </a:p>
          <a:p>
            <a:pPr>
              <a:lnSpc>
                <a:spcPct val="150000"/>
              </a:lnSpc>
            </a:pPr>
            <a:r>
              <a:rPr sz="1695" dirty="0" smtClean="0">
                <a:solidFill>
                  <a:schemeClr val="tx1"/>
                </a:solidFill>
                <a:latin typeface="微软雅黑" panose="020B0503020204020204" pitchFamily="34" charset="-122"/>
                <a:ea typeface="微软雅黑" panose="020B0503020204020204" pitchFamily="34" charset="-122"/>
              </a:rPr>
              <a:t>C.西方国家大肆攻击社会主义制度</a:t>
            </a:r>
            <a:endParaRPr sz="1695" dirty="0" smtClean="0">
              <a:solidFill>
                <a:schemeClr val="tx1"/>
              </a:solidFill>
              <a:latin typeface="微软雅黑" panose="020B0503020204020204" pitchFamily="34" charset="-122"/>
              <a:ea typeface="微软雅黑" panose="020B0503020204020204" pitchFamily="34" charset="-122"/>
            </a:endParaRPr>
          </a:p>
          <a:p>
            <a:pPr>
              <a:lnSpc>
                <a:spcPct val="150000"/>
              </a:lnSpc>
            </a:pPr>
            <a:r>
              <a:rPr sz="1695" dirty="0" smtClean="0">
                <a:solidFill>
                  <a:schemeClr val="tx1"/>
                </a:solidFill>
                <a:latin typeface="微软雅黑" panose="020B0503020204020204" pitchFamily="34" charset="-122"/>
                <a:ea typeface="微软雅黑" panose="020B0503020204020204" pitchFamily="34" charset="-122"/>
              </a:rPr>
              <a:t>D.“斯大林模式”的严重弊端</a:t>
            </a:r>
            <a:endParaRPr sz="1695" dirty="0" smtClean="0">
              <a:solidFill>
                <a:schemeClr val="tx1"/>
              </a:solidFill>
              <a:latin typeface="微软雅黑" panose="020B0503020204020204" pitchFamily="34" charset="-122"/>
              <a:ea typeface="微软雅黑" panose="020B0503020204020204" pitchFamily="34" charset="-122"/>
            </a:endParaRPr>
          </a:p>
        </p:txBody>
      </p:sp>
      <p:sp>
        <p:nvSpPr>
          <p:cNvPr id="10" name="TextBox 9"/>
          <p:cNvSpPr txBox="1"/>
          <p:nvPr/>
        </p:nvSpPr>
        <p:spPr>
          <a:xfrm>
            <a:off x="1033030" y="814642"/>
            <a:ext cx="2510509" cy="398780"/>
          </a:xfrm>
          <a:prstGeom prst="rect">
            <a:avLst/>
          </a:prstGeom>
          <a:noFill/>
        </p:spPr>
        <p:txBody>
          <a:bodyPr wrap="square" rtlCol="0">
            <a:spAutoFit/>
          </a:bodyPr>
          <a:lstStyle/>
          <a:p>
            <a:r>
              <a:rPr lang="zh-CN" altLang="en-US" sz="2000" b="1" dirty="0">
                <a:solidFill>
                  <a:srgbClr val="D26333"/>
                </a:solidFill>
                <a:latin typeface="微软雅黑" panose="020B0503020204020204" pitchFamily="34" charset="-122"/>
                <a:ea typeface="微软雅黑" panose="020B0503020204020204" pitchFamily="34" charset="-122"/>
              </a:rPr>
              <a:t>考点吃透 稳拿满分</a:t>
            </a:r>
            <a:endParaRPr lang="zh-CN" altLang="en-US" sz="2000" b="1" dirty="0">
              <a:solidFill>
                <a:srgbClr val="D26333"/>
              </a:solidFill>
              <a:latin typeface="微软雅黑" panose="020B0503020204020204" pitchFamily="34" charset="-122"/>
              <a:ea typeface="微软雅黑" panose="020B0503020204020204" pitchFamily="34" charset="-122"/>
            </a:endParaRPr>
          </a:p>
        </p:txBody>
      </p:sp>
      <p:pic>
        <p:nvPicPr>
          <p:cNvPr id="3" name="Picture 3"/>
          <p:cNvPicPr>
            <a:picLocks noChangeAspect="1" noChangeArrowheads="1"/>
          </p:cNvPicPr>
          <p:nvPr/>
        </p:nvPicPr>
        <p:blipFill>
          <a:blip r:embed="rId1" cstate="print"/>
          <a:srcRect/>
          <a:stretch>
            <a:fillRect/>
          </a:stretch>
        </p:blipFill>
        <p:spPr bwMode="auto">
          <a:xfrm>
            <a:off x="723515" y="860015"/>
            <a:ext cx="240732" cy="240747"/>
          </a:xfrm>
          <a:prstGeom prst="rect">
            <a:avLst/>
          </a:prstGeom>
          <a:noFill/>
          <a:ln w="9525">
            <a:noFill/>
            <a:miter lim="800000"/>
            <a:headEnd/>
            <a:tailEnd/>
          </a:ln>
          <a:effectLst/>
        </p:spPr>
      </p:pic>
    </p:spTree>
  </p:cSld>
  <p:clrMapOvr>
    <a:masterClrMapping/>
  </p:clrMapOvr>
  <p:transition>
    <p:pull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720551" y="1186315"/>
            <a:ext cx="7621710" cy="163481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95"/>
          </a:p>
        </p:txBody>
      </p:sp>
      <p:sp>
        <p:nvSpPr>
          <p:cNvPr id="26" name="矩形 25"/>
          <p:cNvSpPr/>
          <p:nvPr/>
        </p:nvSpPr>
        <p:spPr>
          <a:xfrm>
            <a:off x="748260" y="1130897"/>
            <a:ext cx="7514743" cy="1660525"/>
          </a:xfrm>
          <a:prstGeom prst="rect">
            <a:avLst/>
          </a:prstGeom>
        </p:spPr>
        <p:txBody>
          <a:bodyPr wrap="square">
            <a:spAutoFit/>
          </a:bodyPr>
          <a:lstStyle/>
          <a:p>
            <a:pPr eaLnBrk="1" latinLnBrk="0" hangingPunct="1">
              <a:lnSpc>
                <a:spcPct val="150000"/>
              </a:lnSpc>
              <a:buNone/>
            </a:pPr>
            <a:r>
              <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sym typeface="+mn-ea"/>
              </a:rPr>
              <a:t>[</a:t>
            </a:r>
            <a:r>
              <a:rPr lang="zh-CN"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sym typeface="+mn-ea"/>
              </a:rPr>
              <a:t>答案</a:t>
            </a:r>
            <a:r>
              <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sym typeface="+mn-ea"/>
              </a:rPr>
              <a:t>]</a:t>
            </a:r>
            <a:r>
              <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B　[解析] “敌视”与材料中“这当然好”不符,故A项错误;B项与材料中“劝您不要操之过急。靠跳跃两步跨越鸿沟是相当难的”相符,故B项正确;“大肆攻击”与材料中“改革,这当然好!我只是劝您不要操之过急”不符,故C项错误;D项与材料中“我只是劝您不要操之过急”不符,故D项错误。</a:t>
            </a:r>
            <a:endPar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1266" name="Rectangle 2"/>
          <p:cNvSpPr>
            <a:spLocks noChangeArrowheads="1"/>
          </p:cNvSpPr>
          <p:nvPr/>
        </p:nvSpPr>
        <p:spPr bwMode="auto">
          <a:xfrm>
            <a:off x="0" y="-62266"/>
            <a:ext cx="196850" cy="141605"/>
          </a:xfrm>
          <a:prstGeom prst="rect">
            <a:avLst/>
          </a:prstGeom>
          <a:noFill/>
          <a:ln w="9525">
            <a:noFill/>
            <a:miter lim="800000"/>
          </a:ln>
          <a:effectLst/>
        </p:spPr>
        <p:txBody>
          <a:bodyPr vert="horz" wrap="none" lIns="35186" tIns="17593" rIns="35186" bIns="17593" numCol="1" anchor="ctr" anchorCtr="0" compatLnSpc="1">
            <a:spAutoFit/>
          </a:bodyPr>
          <a:lstStyle/>
          <a:p>
            <a:endParaRPr lang="zh-CN" altLang="en-US" sz="695"/>
          </a:p>
        </p:txBody>
      </p:sp>
      <p:sp>
        <p:nvSpPr>
          <p:cNvPr id="3" name="TextBox 9"/>
          <p:cNvSpPr txBox="1"/>
          <p:nvPr/>
        </p:nvSpPr>
        <p:spPr>
          <a:xfrm>
            <a:off x="1033030" y="814642"/>
            <a:ext cx="2510509" cy="398780"/>
          </a:xfrm>
          <a:prstGeom prst="rect">
            <a:avLst/>
          </a:prstGeom>
          <a:noFill/>
        </p:spPr>
        <p:txBody>
          <a:bodyPr wrap="square" rtlCol="0">
            <a:spAutoFit/>
          </a:bodyPr>
          <a:lstStyle/>
          <a:p>
            <a:r>
              <a:rPr lang="zh-CN" altLang="en-US" sz="2000" b="1" dirty="0">
                <a:solidFill>
                  <a:srgbClr val="D26333"/>
                </a:solidFill>
                <a:latin typeface="微软雅黑" panose="020B0503020204020204" pitchFamily="34" charset="-122"/>
                <a:ea typeface="微软雅黑" panose="020B0503020204020204" pitchFamily="34" charset="-122"/>
              </a:rPr>
              <a:t>考点吃透 稳拿满分</a:t>
            </a:r>
            <a:endParaRPr lang="zh-CN" altLang="en-US" sz="2000" b="1" dirty="0">
              <a:solidFill>
                <a:srgbClr val="D26333"/>
              </a:solidFill>
              <a:latin typeface="微软雅黑" panose="020B0503020204020204" pitchFamily="34" charset="-122"/>
              <a:ea typeface="微软雅黑" panose="020B0503020204020204" pitchFamily="34" charset="-122"/>
            </a:endParaRPr>
          </a:p>
        </p:txBody>
      </p:sp>
      <p:pic>
        <p:nvPicPr>
          <p:cNvPr id="4" name="Picture 3"/>
          <p:cNvPicPr>
            <a:picLocks noChangeAspect="1" noChangeArrowheads="1"/>
          </p:cNvPicPr>
          <p:nvPr/>
        </p:nvPicPr>
        <p:blipFill>
          <a:blip r:embed="rId1" cstate="print"/>
          <a:srcRect/>
          <a:stretch>
            <a:fillRect/>
          </a:stretch>
        </p:blipFill>
        <p:spPr bwMode="auto">
          <a:xfrm>
            <a:off x="723515" y="860015"/>
            <a:ext cx="240732" cy="240747"/>
          </a:xfrm>
          <a:prstGeom prst="rect">
            <a:avLst/>
          </a:prstGeom>
          <a:noFill/>
          <a:ln w="9525">
            <a:noFill/>
            <a:miter lim="800000"/>
            <a:headEnd/>
            <a:tailEnd/>
          </a:ln>
          <a:effectLst/>
        </p:spPr>
      </p:pic>
    </p:spTree>
  </p:cSld>
  <p:clrMapOvr>
    <a:masterClrMapping/>
  </p:clrMapOvr>
  <p:transition>
    <p:pull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753598" y="1103189"/>
            <a:ext cx="7614555" cy="3230245"/>
          </a:xfrm>
          <a:prstGeom prst="rect">
            <a:avLst/>
          </a:prstGeom>
        </p:spPr>
        <p:txBody>
          <a:bodyPr wrap="square">
            <a:spAutoFit/>
          </a:bodyPr>
          <a:lstStyle/>
          <a:p>
            <a:pPr>
              <a:lnSpc>
                <a:spcPct val="150000"/>
              </a:lnSpc>
            </a:pPr>
            <a:r>
              <a:rPr lang="zh-CN" sz="1695" dirty="0" smtClean="0">
                <a:solidFill>
                  <a:schemeClr val="tx1"/>
                </a:solidFill>
                <a:latin typeface="微软雅黑" panose="020B0503020204020204" pitchFamily="34" charset="-122"/>
                <a:ea typeface="微软雅黑" panose="020B0503020204020204" pitchFamily="34" charset="-122"/>
              </a:rPr>
              <a:t>试</a:t>
            </a:r>
            <a:r>
              <a:rPr sz="1695" dirty="0" smtClean="0">
                <a:solidFill>
                  <a:schemeClr val="tx1"/>
                </a:solidFill>
                <a:latin typeface="微软雅黑" panose="020B0503020204020204" pitchFamily="34" charset="-122"/>
                <a:ea typeface="微软雅黑" panose="020B0503020204020204" pitchFamily="34" charset="-122"/>
              </a:rPr>
              <a:t>练4 </a:t>
            </a:r>
            <a:r>
              <a:rPr lang="en-US" sz="1695" dirty="0" smtClean="0">
                <a:solidFill>
                  <a:schemeClr val="tx1"/>
                </a:solidFill>
                <a:latin typeface="微软雅黑" panose="020B0503020204020204" pitchFamily="34" charset="-122"/>
                <a:ea typeface="微软雅黑" panose="020B0503020204020204" pitchFamily="34" charset="-122"/>
              </a:rPr>
              <a:t>  </a:t>
            </a:r>
            <a:r>
              <a:rPr sz="1695" dirty="0" smtClean="0">
                <a:solidFill>
                  <a:schemeClr val="tx1"/>
                </a:solidFill>
                <a:latin typeface="微软雅黑" panose="020B0503020204020204" pitchFamily="34" charset="-122"/>
                <a:ea typeface="微软雅黑" panose="020B0503020204020204" pitchFamily="34" charset="-122"/>
              </a:rPr>
              <a:t>戈尔巴乔夫是苏联解体的关键人物,但1990年却被授予诺贝尔和平奖。由俄罗斯教育部审查认定、国家历史学会编写的新版历史教科书对此评述为:苏联民众对此的反映却是敌对的、冷淡的。与此同时,西方社会却在庆祝戈尔巴乔夫对“冷战”和平演变的巨大贡献。对此评述理解正确的是	(　　)</a:t>
            </a:r>
            <a:endParaRPr sz="1695" dirty="0" smtClean="0">
              <a:solidFill>
                <a:schemeClr val="tx1"/>
              </a:solidFill>
              <a:latin typeface="微软雅黑" panose="020B0503020204020204" pitchFamily="34" charset="-122"/>
              <a:ea typeface="微软雅黑" panose="020B0503020204020204" pitchFamily="34" charset="-122"/>
            </a:endParaRPr>
          </a:p>
          <a:p>
            <a:pPr>
              <a:lnSpc>
                <a:spcPct val="150000"/>
              </a:lnSpc>
            </a:pPr>
            <a:r>
              <a:rPr sz="1695" dirty="0" smtClean="0">
                <a:solidFill>
                  <a:schemeClr val="tx1"/>
                </a:solidFill>
                <a:latin typeface="微软雅黑" panose="020B0503020204020204" pitchFamily="34" charset="-122"/>
                <a:ea typeface="微软雅黑" panose="020B0503020204020204" pitchFamily="34" charset="-122"/>
              </a:rPr>
              <a:t>A.苏联解体主要是由于西方的和平演变</a:t>
            </a:r>
            <a:endParaRPr sz="1695" dirty="0" smtClean="0">
              <a:solidFill>
                <a:schemeClr val="tx1"/>
              </a:solidFill>
              <a:latin typeface="微软雅黑" panose="020B0503020204020204" pitchFamily="34" charset="-122"/>
              <a:ea typeface="微软雅黑" panose="020B0503020204020204" pitchFamily="34" charset="-122"/>
            </a:endParaRPr>
          </a:p>
          <a:p>
            <a:pPr>
              <a:lnSpc>
                <a:spcPct val="150000"/>
              </a:lnSpc>
            </a:pPr>
            <a:r>
              <a:rPr sz="1695" dirty="0" smtClean="0">
                <a:solidFill>
                  <a:schemeClr val="tx1"/>
                </a:solidFill>
                <a:latin typeface="微软雅黑" panose="020B0503020204020204" pitchFamily="34" charset="-122"/>
                <a:ea typeface="微软雅黑" panose="020B0503020204020204" pitchFamily="34" charset="-122"/>
              </a:rPr>
              <a:t>B.苏联改革没有解决好民生问题</a:t>
            </a:r>
            <a:endParaRPr sz="1695" dirty="0" smtClean="0">
              <a:solidFill>
                <a:schemeClr val="tx1"/>
              </a:solidFill>
              <a:latin typeface="微软雅黑" panose="020B0503020204020204" pitchFamily="34" charset="-122"/>
              <a:ea typeface="微软雅黑" panose="020B0503020204020204" pitchFamily="34" charset="-122"/>
            </a:endParaRPr>
          </a:p>
          <a:p>
            <a:pPr>
              <a:lnSpc>
                <a:spcPct val="150000"/>
              </a:lnSpc>
            </a:pPr>
            <a:r>
              <a:rPr sz="1695" dirty="0" smtClean="0">
                <a:solidFill>
                  <a:schemeClr val="tx1"/>
                </a:solidFill>
                <a:latin typeface="微软雅黑" panose="020B0503020204020204" pitchFamily="34" charset="-122"/>
                <a:ea typeface="微软雅黑" panose="020B0503020204020204" pitchFamily="34" charset="-122"/>
              </a:rPr>
              <a:t>C.俄罗斯重视国家的意识形态导向</a:t>
            </a:r>
            <a:endParaRPr sz="1695" dirty="0" smtClean="0">
              <a:solidFill>
                <a:schemeClr val="tx1"/>
              </a:solidFill>
              <a:latin typeface="微软雅黑" panose="020B0503020204020204" pitchFamily="34" charset="-122"/>
              <a:ea typeface="微软雅黑" panose="020B0503020204020204" pitchFamily="34" charset="-122"/>
            </a:endParaRPr>
          </a:p>
          <a:p>
            <a:pPr>
              <a:lnSpc>
                <a:spcPct val="150000"/>
              </a:lnSpc>
            </a:pPr>
            <a:r>
              <a:rPr sz="1695" dirty="0" smtClean="0">
                <a:solidFill>
                  <a:schemeClr val="tx1"/>
                </a:solidFill>
                <a:latin typeface="微软雅黑" panose="020B0503020204020204" pitchFamily="34" charset="-122"/>
                <a:ea typeface="微软雅黑" panose="020B0503020204020204" pitchFamily="34" charset="-122"/>
              </a:rPr>
              <a:t>D.历史教科书具有社会教育功能</a:t>
            </a:r>
            <a:endParaRPr sz="1695" dirty="0" smtClean="0">
              <a:solidFill>
                <a:schemeClr val="tx1"/>
              </a:solidFill>
              <a:latin typeface="微软雅黑" panose="020B0503020204020204" pitchFamily="34" charset="-122"/>
              <a:ea typeface="微软雅黑" panose="020B0503020204020204" pitchFamily="34" charset="-122"/>
            </a:endParaRPr>
          </a:p>
        </p:txBody>
      </p:sp>
      <p:sp>
        <p:nvSpPr>
          <p:cNvPr id="10" name="TextBox 9"/>
          <p:cNvSpPr txBox="1"/>
          <p:nvPr/>
        </p:nvSpPr>
        <p:spPr>
          <a:xfrm>
            <a:off x="1033030" y="814642"/>
            <a:ext cx="2510509" cy="398780"/>
          </a:xfrm>
          <a:prstGeom prst="rect">
            <a:avLst/>
          </a:prstGeom>
          <a:noFill/>
        </p:spPr>
        <p:txBody>
          <a:bodyPr wrap="square" rtlCol="0">
            <a:spAutoFit/>
          </a:bodyPr>
          <a:lstStyle/>
          <a:p>
            <a:r>
              <a:rPr lang="zh-CN" altLang="en-US" sz="2000" b="1" dirty="0">
                <a:solidFill>
                  <a:srgbClr val="D26333"/>
                </a:solidFill>
                <a:latin typeface="微软雅黑" panose="020B0503020204020204" pitchFamily="34" charset="-122"/>
                <a:ea typeface="微软雅黑" panose="020B0503020204020204" pitchFamily="34" charset="-122"/>
              </a:rPr>
              <a:t>考点吃透 稳拿满分</a:t>
            </a:r>
            <a:endParaRPr lang="zh-CN" altLang="en-US" sz="2000" b="1" dirty="0">
              <a:solidFill>
                <a:srgbClr val="D26333"/>
              </a:solidFill>
              <a:latin typeface="微软雅黑" panose="020B0503020204020204" pitchFamily="34" charset="-122"/>
              <a:ea typeface="微软雅黑" panose="020B0503020204020204" pitchFamily="34" charset="-122"/>
            </a:endParaRPr>
          </a:p>
        </p:txBody>
      </p:sp>
      <p:pic>
        <p:nvPicPr>
          <p:cNvPr id="3" name="Picture 3"/>
          <p:cNvPicPr>
            <a:picLocks noChangeAspect="1" noChangeArrowheads="1"/>
          </p:cNvPicPr>
          <p:nvPr/>
        </p:nvPicPr>
        <p:blipFill>
          <a:blip r:embed="rId1" cstate="print"/>
          <a:srcRect/>
          <a:stretch>
            <a:fillRect/>
          </a:stretch>
        </p:blipFill>
        <p:spPr bwMode="auto">
          <a:xfrm>
            <a:off x="723515" y="860015"/>
            <a:ext cx="240732" cy="240747"/>
          </a:xfrm>
          <a:prstGeom prst="rect">
            <a:avLst/>
          </a:prstGeom>
          <a:noFill/>
          <a:ln w="9525">
            <a:noFill/>
            <a:miter lim="800000"/>
            <a:headEnd/>
            <a:tailEnd/>
          </a:ln>
          <a:effectLst/>
        </p:spPr>
      </p:pic>
    </p:spTree>
  </p:cSld>
  <p:clrMapOvr>
    <a:masterClrMapping/>
  </p:clrMapOvr>
  <p:transition>
    <p:pull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720551" y="1196054"/>
            <a:ext cx="7621710" cy="24840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95"/>
          </a:p>
        </p:txBody>
      </p:sp>
      <p:sp>
        <p:nvSpPr>
          <p:cNvPr id="26" name="矩形 25"/>
          <p:cNvSpPr/>
          <p:nvPr/>
        </p:nvSpPr>
        <p:spPr>
          <a:xfrm>
            <a:off x="831386" y="1130897"/>
            <a:ext cx="7367956" cy="2445385"/>
          </a:xfrm>
          <a:prstGeom prst="rect">
            <a:avLst/>
          </a:prstGeom>
        </p:spPr>
        <p:txBody>
          <a:bodyPr wrap="square">
            <a:spAutoFit/>
          </a:bodyPr>
          <a:lstStyle/>
          <a:p>
            <a:pPr eaLnBrk="1" latinLnBrk="0" hangingPunct="1">
              <a:lnSpc>
                <a:spcPct val="150000"/>
              </a:lnSpc>
              <a:buNone/>
            </a:pPr>
            <a:r>
              <a:rPr sz="1695" dirty="0" smtClean="0">
                <a:solidFill>
                  <a:srgbClr val="A50021"/>
                </a:solidFill>
                <a:uFillTx/>
                <a:latin typeface="微软雅黑" panose="020B0503020204020204" pitchFamily="34" charset="-122"/>
                <a:ea typeface="微软雅黑" panose="020B0503020204020204" pitchFamily="34" charset="-122"/>
                <a:cs typeface="Times New Roman" panose="02020603050405020304" pitchFamily="18" charset="0"/>
                <a:sym typeface="+mn-ea"/>
              </a:rPr>
              <a:t>[</a:t>
            </a:r>
            <a:r>
              <a:rPr lang="zh-CN" sz="1695" dirty="0" smtClean="0">
                <a:solidFill>
                  <a:srgbClr val="A50021"/>
                </a:solidFill>
                <a:uFillTx/>
                <a:latin typeface="微软雅黑" panose="020B0503020204020204" pitchFamily="34" charset="-122"/>
                <a:ea typeface="微软雅黑" panose="020B0503020204020204" pitchFamily="34" charset="-122"/>
                <a:cs typeface="Times New Roman" panose="02020603050405020304" pitchFamily="18" charset="0"/>
                <a:sym typeface="+mn-ea"/>
              </a:rPr>
              <a:t>答案</a:t>
            </a:r>
            <a:r>
              <a:rPr sz="1695" dirty="0" smtClean="0">
                <a:solidFill>
                  <a:srgbClr val="A50021"/>
                </a:solidFill>
                <a:uFillTx/>
                <a:latin typeface="微软雅黑" panose="020B0503020204020204" pitchFamily="34" charset="-122"/>
                <a:ea typeface="微软雅黑" panose="020B0503020204020204" pitchFamily="34" charset="-122"/>
                <a:cs typeface="Times New Roman" panose="02020603050405020304" pitchFamily="18" charset="0"/>
                <a:sym typeface="+mn-ea"/>
              </a:rPr>
              <a:t>] </a:t>
            </a:r>
            <a:r>
              <a:rPr sz="1695" dirty="0" smtClean="0">
                <a:solidFill>
                  <a:srgbClr val="A50021"/>
                </a:solidFill>
                <a:uFillTx/>
                <a:latin typeface="微软雅黑" panose="020B0503020204020204" pitchFamily="34" charset="-122"/>
                <a:ea typeface="微软雅黑" panose="020B0503020204020204" pitchFamily="34" charset="-122"/>
                <a:cs typeface="Times New Roman" panose="02020603050405020304" pitchFamily="18" charset="0"/>
              </a:rPr>
              <a:t>C　[解析] 苏联解体主要是由于自身原因,不是西方的和平演变,故A项错误;苏联改革没有解决好民生问题,与材料体现的苏联民众对西方的警惕不符,故B项错误;苏联民众对戈尔巴乔夫在1990年被授予诺贝尔和平奖的反应是敌对的、冷淡的,表明俄罗斯重视国家意识形态导向,故C项正确;历史教科书具有社会教育功能,与材料内容强调的俄罗斯对教科书的审查表明俄罗斯重视意识形态的导向不符,故D项错误。</a:t>
            </a:r>
            <a:endParaRPr sz="1695" dirty="0" smtClean="0">
              <a:solidFill>
                <a:srgbClr val="A50021"/>
              </a:solidFill>
              <a:uFillTx/>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1266" name="Rectangle 2"/>
          <p:cNvSpPr>
            <a:spLocks noChangeArrowheads="1"/>
          </p:cNvSpPr>
          <p:nvPr/>
        </p:nvSpPr>
        <p:spPr bwMode="auto">
          <a:xfrm>
            <a:off x="0" y="-62266"/>
            <a:ext cx="196850" cy="141605"/>
          </a:xfrm>
          <a:prstGeom prst="rect">
            <a:avLst/>
          </a:prstGeom>
          <a:noFill/>
          <a:ln w="9525">
            <a:noFill/>
            <a:miter lim="800000"/>
          </a:ln>
          <a:effectLst/>
        </p:spPr>
        <p:txBody>
          <a:bodyPr vert="horz" wrap="none" lIns="35186" tIns="17593" rIns="35186" bIns="17593" numCol="1" anchor="ctr" anchorCtr="0" compatLnSpc="1">
            <a:spAutoFit/>
          </a:bodyPr>
          <a:lstStyle/>
          <a:p>
            <a:endParaRPr lang="zh-CN" altLang="en-US" sz="695"/>
          </a:p>
        </p:txBody>
      </p:sp>
      <p:sp>
        <p:nvSpPr>
          <p:cNvPr id="3" name="TextBox 9"/>
          <p:cNvSpPr txBox="1"/>
          <p:nvPr/>
        </p:nvSpPr>
        <p:spPr>
          <a:xfrm>
            <a:off x="1033030" y="814642"/>
            <a:ext cx="2510509" cy="398780"/>
          </a:xfrm>
          <a:prstGeom prst="rect">
            <a:avLst/>
          </a:prstGeom>
          <a:noFill/>
        </p:spPr>
        <p:txBody>
          <a:bodyPr wrap="square" rtlCol="0">
            <a:spAutoFit/>
          </a:bodyPr>
          <a:lstStyle/>
          <a:p>
            <a:r>
              <a:rPr lang="zh-CN" altLang="en-US" sz="2000" b="1" dirty="0">
                <a:solidFill>
                  <a:srgbClr val="D26333"/>
                </a:solidFill>
                <a:latin typeface="微软雅黑" panose="020B0503020204020204" pitchFamily="34" charset="-122"/>
                <a:ea typeface="微软雅黑" panose="020B0503020204020204" pitchFamily="34" charset="-122"/>
              </a:rPr>
              <a:t>考点吃透 稳拿满分</a:t>
            </a:r>
            <a:endParaRPr lang="zh-CN" altLang="en-US" sz="2000" b="1" dirty="0">
              <a:solidFill>
                <a:srgbClr val="D26333"/>
              </a:solidFill>
              <a:latin typeface="微软雅黑" panose="020B0503020204020204" pitchFamily="34" charset="-122"/>
              <a:ea typeface="微软雅黑" panose="020B0503020204020204" pitchFamily="34" charset="-122"/>
            </a:endParaRPr>
          </a:p>
        </p:txBody>
      </p:sp>
      <p:pic>
        <p:nvPicPr>
          <p:cNvPr id="4" name="Picture 3"/>
          <p:cNvPicPr>
            <a:picLocks noChangeAspect="1" noChangeArrowheads="1"/>
          </p:cNvPicPr>
          <p:nvPr/>
        </p:nvPicPr>
        <p:blipFill>
          <a:blip r:embed="rId1" cstate="print"/>
          <a:srcRect/>
          <a:stretch>
            <a:fillRect/>
          </a:stretch>
        </p:blipFill>
        <p:spPr bwMode="auto">
          <a:xfrm>
            <a:off x="723515" y="860015"/>
            <a:ext cx="240732" cy="240747"/>
          </a:xfrm>
          <a:prstGeom prst="rect">
            <a:avLst/>
          </a:prstGeom>
          <a:noFill/>
          <a:ln w="9525">
            <a:noFill/>
            <a:miter lim="800000"/>
            <a:headEnd/>
            <a:tailEnd/>
          </a:ln>
          <a:effectLst/>
        </p:spPr>
      </p:pic>
    </p:spTree>
  </p:cSld>
  <p:clrMapOvr>
    <a:masterClrMapping/>
  </p:clrMapOvr>
  <p:transition>
    <p:pull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矩形 25"/>
          <p:cNvSpPr/>
          <p:nvPr/>
        </p:nvSpPr>
        <p:spPr>
          <a:xfrm>
            <a:off x="723549" y="1601945"/>
            <a:ext cx="7614555" cy="2854325"/>
          </a:xfrm>
          <a:prstGeom prst="rect">
            <a:avLst/>
          </a:prstGeom>
        </p:spPr>
        <p:txBody>
          <a:bodyPr wrap="square">
            <a:spAutoFit/>
          </a:bodyPr>
          <a:lstStyle/>
          <a:p>
            <a:pPr>
              <a:lnSpc>
                <a:spcPct val="150000"/>
              </a:lnSpc>
            </a:pPr>
            <a:r>
              <a:rPr sz="1770" b="1" dirty="0" smtClean="0">
                <a:latin typeface="微软雅黑" panose="020B0503020204020204" pitchFamily="34" charset="-122"/>
                <a:ea typeface="微软雅黑" panose="020B0503020204020204" pitchFamily="34" charset="-122"/>
              </a:rPr>
              <a:t>考法1　创设新情境,通过比较来分析苏联工业化的社会效应</a:t>
            </a:r>
            <a:endParaRPr sz="1770" b="1" dirty="0" smtClean="0">
              <a:latin typeface="微软雅黑" panose="020B0503020204020204" pitchFamily="34" charset="-122"/>
              <a:ea typeface="微软雅黑" panose="020B0503020204020204" pitchFamily="34" charset="-122"/>
            </a:endParaRPr>
          </a:p>
          <a:p>
            <a:pPr>
              <a:lnSpc>
                <a:spcPct val="150000"/>
              </a:lnSpc>
            </a:pPr>
            <a:r>
              <a:rPr lang="zh-CN" sz="1695" dirty="0" smtClean="0">
                <a:latin typeface="微软雅黑" panose="020B0503020204020204" pitchFamily="34" charset="-122"/>
                <a:ea typeface="微软雅黑" panose="020B0503020204020204" pitchFamily="34" charset="-122"/>
              </a:rPr>
              <a:t>典</a:t>
            </a:r>
            <a:r>
              <a:rPr sz="1695" dirty="0" smtClean="0">
                <a:latin typeface="微软雅黑" panose="020B0503020204020204" pitchFamily="34" charset="-122"/>
                <a:ea typeface="微软雅黑" panose="020B0503020204020204" pitchFamily="34" charset="-122"/>
              </a:rPr>
              <a:t>例1</a:t>
            </a:r>
            <a:r>
              <a:rPr lang="en-US" sz="1695" dirty="0" smtClean="0">
                <a:latin typeface="微软雅黑" panose="020B0503020204020204" pitchFamily="34" charset="-122"/>
                <a:ea typeface="微软雅黑" panose="020B0503020204020204" pitchFamily="34" charset="-122"/>
              </a:rPr>
              <a:t>  </a:t>
            </a:r>
            <a:r>
              <a:rPr sz="1695" dirty="0" smtClean="0">
                <a:latin typeface="微软雅黑" panose="020B0503020204020204" pitchFamily="34" charset="-122"/>
                <a:ea typeface="微软雅黑" panose="020B0503020204020204" pitchFamily="34" charset="-122"/>
              </a:rPr>
              <a:t>  [2016·全国卷Ⅱ] 1928年,苏联开始实施第一个五年计划,并未受到美国人的关注。4年以后这种情况发生变化,美国出版了大量关于苏联的著作,如《俄罗斯的黎明》《俄国今日:我们从中能学到什么?》。当时,苏联吸引美国人的主要原因是	(　　)</a:t>
            </a:r>
            <a:endParaRPr sz="1695" dirty="0" smtClean="0">
              <a:latin typeface="微软雅黑" panose="020B0503020204020204" pitchFamily="34" charset="-122"/>
              <a:ea typeface="微软雅黑" panose="020B0503020204020204" pitchFamily="34" charset="-122"/>
            </a:endParaRPr>
          </a:p>
          <a:p>
            <a:pPr>
              <a:lnSpc>
                <a:spcPct val="150000"/>
              </a:lnSpc>
            </a:pPr>
            <a:r>
              <a:rPr sz="1695" dirty="0" smtClean="0">
                <a:latin typeface="微软雅黑" panose="020B0503020204020204" pitchFamily="34" charset="-122"/>
                <a:ea typeface="微软雅黑" panose="020B0503020204020204" pitchFamily="34" charset="-122"/>
              </a:rPr>
              <a:t>A.经济危机造成的破坏较小        B.工业化取得显著成就</a:t>
            </a:r>
            <a:endParaRPr sz="1695" dirty="0" smtClean="0">
              <a:latin typeface="微软雅黑" panose="020B0503020204020204" pitchFamily="34" charset="-122"/>
              <a:ea typeface="微软雅黑" panose="020B0503020204020204" pitchFamily="34" charset="-122"/>
            </a:endParaRPr>
          </a:p>
          <a:p>
            <a:pPr>
              <a:lnSpc>
                <a:spcPct val="150000"/>
              </a:lnSpc>
            </a:pPr>
            <a:r>
              <a:rPr sz="1695" dirty="0" smtClean="0">
                <a:latin typeface="微软雅黑" panose="020B0503020204020204" pitchFamily="34" charset="-122"/>
                <a:ea typeface="微软雅黑" panose="020B0503020204020204" pitchFamily="34" charset="-122"/>
              </a:rPr>
              <a:t>C.农业集体化保证城市供应         D.公有制显示出优越性</a:t>
            </a:r>
            <a:endParaRPr sz="1695" dirty="0" smtClean="0">
              <a:latin typeface="微软雅黑" panose="020B0503020204020204" pitchFamily="34" charset="-122"/>
              <a:ea typeface="微软雅黑" panose="020B0503020204020204" pitchFamily="34" charset="-122"/>
            </a:endParaRPr>
          </a:p>
        </p:txBody>
      </p:sp>
      <p:sp>
        <p:nvSpPr>
          <p:cNvPr id="11266" name="Rectangle 2"/>
          <p:cNvSpPr>
            <a:spLocks noChangeArrowheads="1"/>
          </p:cNvSpPr>
          <p:nvPr/>
        </p:nvSpPr>
        <p:spPr bwMode="auto">
          <a:xfrm>
            <a:off x="0" y="-62266"/>
            <a:ext cx="196850" cy="141605"/>
          </a:xfrm>
          <a:prstGeom prst="rect">
            <a:avLst/>
          </a:prstGeom>
          <a:noFill/>
          <a:ln w="9525">
            <a:noFill/>
            <a:miter lim="800000"/>
          </a:ln>
          <a:effectLst/>
        </p:spPr>
        <p:txBody>
          <a:bodyPr vert="horz" wrap="none" lIns="35186" tIns="17593" rIns="35186" bIns="17593" numCol="1" anchor="ctr" anchorCtr="0" compatLnSpc="1">
            <a:spAutoFit/>
          </a:bodyPr>
          <a:lstStyle/>
          <a:p>
            <a:endParaRPr lang="zh-CN" altLang="en-US" sz="695">
              <a:solidFill>
                <a:prstClr val="black"/>
              </a:solidFill>
            </a:endParaRPr>
          </a:p>
        </p:txBody>
      </p:sp>
      <p:pic>
        <p:nvPicPr>
          <p:cNvPr id="9" name="Picture 2"/>
          <p:cNvPicPr>
            <a:picLocks noChangeAspect="1" noChangeArrowheads="1"/>
          </p:cNvPicPr>
          <p:nvPr/>
        </p:nvPicPr>
        <p:blipFill>
          <a:blip r:embed="rId1" cstate="print"/>
          <a:srcRect/>
          <a:stretch>
            <a:fillRect/>
          </a:stretch>
        </p:blipFill>
        <p:spPr bwMode="auto">
          <a:xfrm>
            <a:off x="711542" y="1294786"/>
            <a:ext cx="1179225" cy="282467"/>
          </a:xfrm>
          <a:prstGeom prst="rect">
            <a:avLst/>
          </a:prstGeom>
          <a:noFill/>
          <a:ln w="9525">
            <a:noFill/>
            <a:miter lim="800000"/>
            <a:headEnd/>
            <a:tailEnd/>
          </a:ln>
          <a:effectLst/>
        </p:spPr>
      </p:pic>
      <p:sp>
        <p:nvSpPr>
          <p:cNvPr id="12" name="TextBox 11"/>
          <p:cNvSpPr txBox="1"/>
          <p:nvPr/>
        </p:nvSpPr>
        <p:spPr>
          <a:xfrm>
            <a:off x="806018" y="1289998"/>
            <a:ext cx="1122680" cy="375920"/>
          </a:xfrm>
          <a:prstGeom prst="rect">
            <a:avLst/>
          </a:prstGeom>
          <a:noFill/>
        </p:spPr>
        <p:txBody>
          <a:bodyPr wrap="none" rtlCol="0">
            <a:spAutoFit/>
          </a:bodyPr>
          <a:lstStyle/>
          <a:p>
            <a:r>
              <a:rPr lang="zh-CN" altLang="en-US" sz="1845" dirty="0">
                <a:solidFill>
                  <a:prstClr val="white"/>
                </a:solidFill>
                <a:latin typeface="微软雅黑" panose="020B0503020204020204" pitchFamily="34" charset="-122"/>
                <a:ea typeface="微软雅黑" panose="020B0503020204020204" pitchFamily="34" charset="-122"/>
              </a:rPr>
              <a:t>突破高考</a:t>
            </a:r>
            <a:endParaRPr lang="zh-CN" altLang="en-US" sz="1845" dirty="0">
              <a:solidFill>
                <a:prstClr val="white"/>
              </a:solidFill>
              <a:latin typeface="微软雅黑" panose="020B0503020204020204" pitchFamily="34" charset="-122"/>
              <a:ea typeface="微软雅黑" panose="020B0503020204020204" pitchFamily="34" charset="-122"/>
            </a:endParaRPr>
          </a:p>
        </p:txBody>
      </p:sp>
      <p:sp>
        <p:nvSpPr>
          <p:cNvPr id="10" name="TextBox 9"/>
          <p:cNvSpPr txBox="1"/>
          <p:nvPr/>
        </p:nvSpPr>
        <p:spPr>
          <a:xfrm>
            <a:off x="1033030" y="814642"/>
            <a:ext cx="2510509" cy="398780"/>
          </a:xfrm>
          <a:prstGeom prst="rect">
            <a:avLst/>
          </a:prstGeom>
          <a:noFill/>
        </p:spPr>
        <p:txBody>
          <a:bodyPr wrap="square" rtlCol="0">
            <a:spAutoFit/>
          </a:bodyPr>
          <a:lstStyle/>
          <a:p>
            <a:r>
              <a:rPr lang="zh-CN" altLang="en-US" sz="2000" b="1" dirty="0">
                <a:solidFill>
                  <a:srgbClr val="D26333"/>
                </a:solidFill>
                <a:latin typeface="微软雅黑" panose="020B0503020204020204" pitchFamily="34" charset="-122"/>
                <a:ea typeface="微软雅黑" panose="020B0503020204020204" pitchFamily="34" charset="-122"/>
              </a:rPr>
              <a:t>考点吃透 稳拿满分</a:t>
            </a:r>
            <a:endParaRPr lang="zh-CN" altLang="en-US" sz="2000" b="1" dirty="0">
              <a:solidFill>
                <a:srgbClr val="D26333"/>
              </a:solidFill>
              <a:latin typeface="微软雅黑" panose="020B0503020204020204" pitchFamily="34" charset="-122"/>
              <a:ea typeface="微软雅黑" panose="020B0503020204020204" pitchFamily="34" charset="-122"/>
            </a:endParaRPr>
          </a:p>
        </p:txBody>
      </p:sp>
      <p:pic>
        <p:nvPicPr>
          <p:cNvPr id="2" name="Picture 3"/>
          <p:cNvPicPr>
            <a:picLocks noChangeAspect="1" noChangeArrowheads="1"/>
          </p:cNvPicPr>
          <p:nvPr/>
        </p:nvPicPr>
        <p:blipFill>
          <a:blip r:embed="rId2" cstate="print"/>
          <a:srcRect/>
          <a:stretch>
            <a:fillRect/>
          </a:stretch>
        </p:blipFill>
        <p:spPr bwMode="auto">
          <a:xfrm>
            <a:off x="723515" y="860015"/>
            <a:ext cx="240732" cy="240747"/>
          </a:xfrm>
          <a:prstGeom prst="rect">
            <a:avLst/>
          </a:prstGeom>
          <a:noFill/>
          <a:ln w="9525">
            <a:noFill/>
            <a:miter lim="800000"/>
            <a:headEnd/>
            <a:tailEnd/>
          </a:ln>
          <a:effectLst/>
        </p:spPr>
      </p:pic>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linds(horizontal)">
                                      <p:cBhvr>
                                        <p:cTn id="7" dur="500"/>
                                        <p:tgtEl>
                                          <p:spTgt spid="26"/>
                                        </p:tgtEl>
                                      </p:cBhvr>
                                    </p:animEffect>
                                  </p:childTnLst>
                                </p:cTn>
                              </p:par>
                              <p:par>
                                <p:cTn id="8" presetID="3" presetClass="entr" presetSubtype="1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linds(horizontal)">
                                      <p:cBhvr>
                                        <p:cTn id="1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ChangeArrowheads="1"/>
          </p:cNvSpPr>
          <p:nvPr/>
        </p:nvSpPr>
        <p:spPr bwMode="auto">
          <a:xfrm>
            <a:off x="0" y="-62266"/>
            <a:ext cx="196850" cy="141605"/>
          </a:xfrm>
          <a:prstGeom prst="rect">
            <a:avLst/>
          </a:prstGeom>
          <a:noFill/>
          <a:ln w="9525">
            <a:noFill/>
            <a:miter lim="800000"/>
          </a:ln>
          <a:effectLst/>
        </p:spPr>
        <p:txBody>
          <a:bodyPr vert="horz" wrap="none" lIns="35186" tIns="17593" rIns="35186" bIns="17593" numCol="1" anchor="ctr" anchorCtr="0" compatLnSpc="1">
            <a:spAutoFit/>
          </a:bodyPr>
          <a:lstStyle/>
          <a:p>
            <a:endParaRPr lang="zh-CN" altLang="en-US" sz="695">
              <a:solidFill>
                <a:prstClr val="black"/>
              </a:solidFill>
            </a:endParaRPr>
          </a:p>
        </p:txBody>
      </p:sp>
      <p:sp>
        <p:nvSpPr>
          <p:cNvPr id="52" name="矩形 51"/>
          <p:cNvSpPr/>
          <p:nvPr/>
        </p:nvSpPr>
        <p:spPr>
          <a:xfrm>
            <a:off x="748260" y="1155532"/>
            <a:ext cx="7585791" cy="316186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95">
              <a:solidFill>
                <a:prstClr val="white"/>
              </a:solidFill>
            </a:endParaRPr>
          </a:p>
        </p:txBody>
      </p:sp>
      <p:sp>
        <p:nvSpPr>
          <p:cNvPr id="53" name="矩形 52"/>
          <p:cNvSpPr/>
          <p:nvPr/>
        </p:nvSpPr>
        <p:spPr>
          <a:xfrm>
            <a:off x="803677" y="1130897"/>
            <a:ext cx="7481943" cy="3230245"/>
          </a:xfrm>
          <a:prstGeom prst="rect">
            <a:avLst/>
          </a:prstGeom>
        </p:spPr>
        <p:txBody>
          <a:bodyPr wrap="square">
            <a:spAutoFit/>
          </a:bodyPr>
          <a:lstStyle/>
          <a:p>
            <a:pPr eaLnBrk="1" latinLnBrk="0" hangingPunct="1">
              <a:lnSpc>
                <a:spcPct val="150000"/>
              </a:lnSpc>
            </a:pPr>
            <a:r>
              <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sym typeface="+mn-ea"/>
              </a:rPr>
              <a:t>[</a:t>
            </a:r>
            <a:r>
              <a:rPr lang="zh-CN"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sym typeface="+mn-ea"/>
              </a:rPr>
              <a:t>答案</a:t>
            </a:r>
            <a:r>
              <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sym typeface="+mn-ea"/>
              </a:rPr>
              <a:t>] </a:t>
            </a:r>
            <a:r>
              <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B　[解析] 本题以美国20世纪30年代对苏联的关注为切入点,旨在考查学生提取材料有效信息和分析解决问题的能力。A项表述与史实不符,当时苏联并未受到经济危机的破坏,故排除;经济危机期间,美国农业生产过剩,美国不需要考虑农村供应城市的问题,故排除C项;美国是资本主义国家,需要的是国家对经济的干预,不需要公有制,故排除D项。题干的关键信息是1932年以后美国人对苏联的关注增多,需要考虑这一时间段苏联的经济建设与美国经济现状的关系,美国希望从苏联的经济发展中找到解决经济危机的办法或借鉴,而苏联在工业化中取得的成就是美国关注的核心。根据以上分析可知答案选B项。</a:t>
            </a:r>
            <a:endPar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0" name="TextBox 9"/>
          <p:cNvSpPr txBox="1"/>
          <p:nvPr/>
        </p:nvSpPr>
        <p:spPr>
          <a:xfrm>
            <a:off x="1033030" y="814642"/>
            <a:ext cx="2510509" cy="398780"/>
          </a:xfrm>
          <a:prstGeom prst="rect">
            <a:avLst/>
          </a:prstGeom>
          <a:noFill/>
        </p:spPr>
        <p:txBody>
          <a:bodyPr wrap="square" rtlCol="0">
            <a:spAutoFit/>
          </a:bodyPr>
          <a:lstStyle/>
          <a:p>
            <a:r>
              <a:rPr lang="zh-CN" altLang="en-US" sz="2000" b="1" dirty="0">
                <a:solidFill>
                  <a:srgbClr val="D26333"/>
                </a:solidFill>
                <a:latin typeface="微软雅黑" panose="020B0503020204020204" pitchFamily="34" charset="-122"/>
                <a:ea typeface="微软雅黑" panose="020B0503020204020204" pitchFamily="34" charset="-122"/>
              </a:rPr>
              <a:t>考点吃透 稳拿满分</a:t>
            </a:r>
            <a:endParaRPr lang="zh-CN" altLang="en-US" sz="2000" b="1" dirty="0">
              <a:solidFill>
                <a:srgbClr val="D26333"/>
              </a:solidFill>
              <a:latin typeface="微软雅黑" panose="020B0503020204020204" pitchFamily="34" charset="-122"/>
              <a:ea typeface="微软雅黑" panose="020B0503020204020204" pitchFamily="34" charset="-122"/>
            </a:endParaRPr>
          </a:p>
        </p:txBody>
      </p:sp>
      <p:pic>
        <p:nvPicPr>
          <p:cNvPr id="3" name="Picture 3"/>
          <p:cNvPicPr>
            <a:picLocks noChangeAspect="1" noChangeArrowheads="1"/>
          </p:cNvPicPr>
          <p:nvPr/>
        </p:nvPicPr>
        <p:blipFill>
          <a:blip r:embed="rId1" cstate="print"/>
          <a:srcRect/>
          <a:stretch>
            <a:fillRect/>
          </a:stretch>
        </p:blipFill>
        <p:spPr bwMode="auto">
          <a:xfrm>
            <a:off x="723515" y="860015"/>
            <a:ext cx="240732" cy="240747"/>
          </a:xfrm>
          <a:prstGeom prst="rect">
            <a:avLst/>
          </a:prstGeom>
          <a:noFill/>
          <a:ln w="9525">
            <a:noFill/>
            <a:miter lim="800000"/>
            <a:headEnd/>
            <a:tailEnd/>
          </a:ln>
          <a:effectLst/>
        </p:spPr>
      </p:pic>
    </p:spTree>
  </p:cSld>
  <p:clrMapOvr>
    <a:masterClrMapping/>
  </p:clrMapOvr>
  <p:transition>
    <p:pull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609716" y="1164411"/>
            <a:ext cx="8229486" cy="928370"/>
          </a:xfrm>
          <a:prstGeom prst="rect">
            <a:avLst/>
          </a:prstGeom>
        </p:spPr>
        <p:txBody>
          <a:bodyPr wrap="square">
            <a:spAutoFit/>
          </a:bodyPr>
          <a:lstStyle/>
          <a:p>
            <a:pPr algn="ctr" eaLnBrk="1" hangingPunct="1">
              <a:lnSpc>
                <a:spcPct val="150000"/>
              </a:lnSpc>
              <a:buNone/>
            </a:pPr>
            <a:r>
              <a:rPr lang="zh-CN" altLang="en-US" sz="1925" b="1" dirty="0" smtClean="0">
                <a:latin typeface="微软雅黑" panose="020B0503020204020204" pitchFamily="34" charset="-122"/>
                <a:ea typeface="微软雅黑" panose="020B0503020204020204" pitchFamily="34" charset="-122"/>
              </a:rPr>
              <a:t>考点一　苏联社会主义建设的探索与改革</a:t>
            </a:r>
            <a:endParaRPr lang="zh-CN" altLang="en-US" sz="1925" b="1" dirty="0" smtClean="0">
              <a:latin typeface="微软雅黑" panose="020B0503020204020204" pitchFamily="34" charset="-122"/>
              <a:ea typeface="微软雅黑" panose="020B0503020204020204" pitchFamily="34" charset="-122"/>
            </a:endParaRPr>
          </a:p>
          <a:p>
            <a:pPr eaLnBrk="1" hangingPunct="1">
              <a:lnSpc>
                <a:spcPct val="150000"/>
              </a:lnSpc>
              <a:buNone/>
            </a:pPr>
            <a:endParaRPr sz="1695" dirty="0" smtClean="0">
              <a:latin typeface="微软雅黑" panose="020B0503020204020204" pitchFamily="34" charset="-122"/>
              <a:ea typeface="微软雅黑" panose="020B0503020204020204" pitchFamily="34" charset="-122"/>
            </a:endParaRPr>
          </a:p>
        </p:txBody>
      </p:sp>
      <p:grpSp>
        <p:nvGrpSpPr>
          <p:cNvPr id="9" name="组合 8"/>
          <p:cNvGrpSpPr/>
          <p:nvPr/>
        </p:nvGrpSpPr>
        <p:grpSpPr>
          <a:xfrm>
            <a:off x="723515" y="742975"/>
            <a:ext cx="2820023" cy="398780"/>
            <a:chOff x="1880324" y="2066310"/>
            <a:chExt cx="5857916" cy="828317"/>
          </a:xfrm>
        </p:grpSpPr>
        <p:sp>
          <p:nvSpPr>
            <p:cNvPr id="10" name="TextBox 9"/>
            <p:cNvSpPr txBox="1"/>
            <p:nvPr/>
          </p:nvSpPr>
          <p:spPr>
            <a:xfrm>
              <a:off x="2523266" y="2066310"/>
              <a:ext cx="5214974" cy="828317"/>
            </a:xfrm>
            <a:prstGeom prst="rect">
              <a:avLst/>
            </a:prstGeom>
            <a:noFill/>
          </p:spPr>
          <p:txBody>
            <a:bodyPr wrap="square" rtlCol="0">
              <a:spAutoFit/>
            </a:bodyPr>
            <a:lstStyle/>
            <a:p>
              <a:r>
                <a:rPr lang="zh-CN" altLang="en-US" sz="2000" b="1" dirty="0">
                  <a:solidFill>
                    <a:srgbClr val="D26333"/>
                  </a:solidFill>
                  <a:latin typeface="微软雅黑" panose="020B0503020204020204" pitchFamily="34" charset="-122"/>
                  <a:ea typeface="微软雅黑" panose="020B0503020204020204" pitchFamily="34" charset="-122"/>
                </a:rPr>
                <a:t>考点吃透 稳拿满分</a:t>
              </a:r>
              <a:endParaRPr lang="zh-CN" altLang="en-US" sz="2000" b="1" dirty="0">
                <a:solidFill>
                  <a:srgbClr val="D26333"/>
                </a:solidFill>
                <a:latin typeface="微软雅黑" panose="020B0503020204020204" pitchFamily="34" charset="-122"/>
                <a:ea typeface="微软雅黑" panose="020B0503020204020204" pitchFamily="34" charset="-122"/>
              </a:endParaRPr>
            </a:p>
          </p:txBody>
        </p:sp>
        <p:pic>
          <p:nvPicPr>
            <p:cNvPr id="2" name="Picture 3"/>
            <p:cNvPicPr>
              <a:picLocks noChangeAspect="1" noChangeArrowheads="1"/>
            </p:cNvPicPr>
            <p:nvPr/>
          </p:nvPicPr>
          <p:blipFill>
            <a:blip r:embed="rId1" cstate="print"/>
            <a:srcRect/>
            <a:stretch>
              <a:fillRect/>
            </a:stretch>
          </p:blipFill>
          <p:spPr bwMode="auto">
            <a:xfrm>
              <a:off x="1880324" y="2160556"/>
              <a:ext cx="500062" cy="500062"/>
            </a:xfrm>
            <a:prstGeom prst="rect">
              <a:avLst/>
            </a:prstGeom>
            <a:noFill/>
            <a:ln w="9525">
              <a:noFill/>
              <a:miter lim="800000"/>
              <a:headEnd/>
              <a:tailEnd/>
            </a:ln>
            <a:effectLst/>
          </p:spPr>
        </p:pic>
      </p:grpSp>
      <p:pic>
        <p:nvPicPr>
          <p:cNvPr id="3" name="Picture 2"/>
          <p:cNvPicPr>
            <a:picLocks noChangeAspect="1" noChangeArrowheads="1"/>
          </p:cNvPicPr>
          <p:nvPr/>
        </p:nvPicPr>
        <p:blipFill>
          <a:blip r:embed="rId2" cstate="print"/>
          <a:srcRect/>
          <a:stretch>
            <a:fillRect/>
          </a:stretch>
        </p:blipFill>
        <p:spPr bwMode="auto">
          <a:xfrm>
            <a:off x="695904" y="1614638"/>
            <a:ext cx="1245443" cy="298349"/>
          </a:xfrm>
          <a:prstGeom prst="rect">
            <a:avLst/>
          </a:prstGeom>
          <a:noFill/>
          <a:ln w="9525">
            <a:noFill/>
            <a:miter lim="800000"/>
            <a:headEnd/>
            <a:tailEnd/>
          </a:ln>
          <a:effectLst/>
        </p:spPr>
      </p:pic>
      <p:sp>
        <p:nvSpPr>
          <p:cNvPr id="14" name="TextBox 13"/>
          <p:cNvSpPr txBox="1"/>
          <p:nvPr/>
        </p:nvSpPr>
        <p:spPr>
          <a:xfrm>
            <a:off x="806018" y="1621335"/>
            <a:ext cx="1122680" cy="375920"/>
          </a:xfrm>
          <a:prstGeom prst="rect">
            <a:avLst/>
          </a:prstGeom>
          <a:noFill/>
        </p:spPr>
        <p:txBody>
          <a:bodyPr wrap="none" rtlCol="0">
            <a:spAutoFit/>
          </a:bodyPr>
          <a:lstStyle/>
          <a:p>
            <a:r>
              <a:rPr lang="zh-CN" altLang="en-US" sz="1845" dirty="0" smtClean="0">
                <a:solidFill>
                  <a:prstClr val="white"/>
                </a:solidFill>
                <a:latin typeface="微软雅黑" panose="020B0503020204020204" pitchFamily="34" charset="-122"/>
                <a:ea typeface="微软雅黑" panose="020B0503020204020204" pitchFamily="34" charset="-122"/>
              </a:rPr>
              <a:t>主干整合</a:t>
            </a:r>
            <a:endParaRPr lang="zh-CN" altLang="en-US" sz="1845" dirty="0" smtClean="0">
              <a:solidFill>
                <a:prstClr val="white"/>
              </a:solidFill>
              <a:latin typeface="微软雅黑" panose="020B0503020204020204" pitchFamily="34" charset="-122"/>
              <a:ea typeface="微软雅黑" panose="020B0503020204020204" pitchFamily="34" charset="-122"/>
            </a:endParaRPr>
          </a:p>
        </p:txBody>
      </p:sp>
      <p:graphicFrame>
        <p:nvGraphicFramePr>
          <p:cNvPr id="4" name="表格 3"/>
          <p:cNvGraphicFramePr/>
          <p:nvPr/>
        </p:nvGraphicFramePr>
        <p:xfrm>
          <a:off x="720551" y="1989867"/>
          <a:ext cx="7803515" cy="2730500"/>
        </p:xfrm>
        <a:graphic>
          <a:graphicData uri="http://schemas.openxmlformats.org/drawingml/2006/table">
            <a:tbl>
              <a:tblPr firstRow="1" bandRow="1">
                <a:tableStyleId>{5940675A-B579-460E-94D1-54222C63F5DA}</a:tableStyleId>
              </a:tblPr>
              <a:tblGrid>
                <a:gridCol w="579120"/>
                <a:gridCol w="624205"/>
                <a:gridCol w="6600190"/>
              </a:tblGrid>
              <a:tr h="398780">
                <a:tc>
                  <a:txBody>
                    <a:bodyPr/>
                    <a:lstStyle/>
                    <a:p>
                      <a:pPr indent="0" algn="ctr">
                        <a:buNone/>
                      </a:pPr>
                      <a:r>
                        <a:rPr lang="en-US" sz="1695" b="0" dirty="0" err="1">
                          <a:solidFill>
                            <a:srgbClr val="000000"/>
                          </a:solidFill>
                          <a:latin typeface="微软雅黑" panose="020B0503020204020204" pitchFamily="34" charset="-122"/>
                          <a:ea typeface="微软雅黑" panose="020B0503020204020204" pitchFamily="34" charset="-122"/>
                          <a:cs typeface="方正兰亭黑_GBK" panose="02000000000000000000" charset="-122"/>
                        </a:rPr>
                        <a:t>时期</a:t>
                      </a:r>
                      <a:endParaRPr lang="en-US" altLang="en-US" sz="1695" b="0" dirty="0">
                        <a:solidFill>
                          <a:srgbClr val="000000"/>
                        </a:solidFill>
                        <a:latin typeface="微软雅黑" panose="020B0503020204020204" pitchFamily="34" charset="-122"/>
                        <a:ea typeface="微软雅黑" panose="020B0503020204020204" pitchFamily="34" charset="-122"/>
                        <a:cs typeface="方正兰亭黑_GBK" panose="02000000000000000000" charset="-122"/>
                      </a:endParaRPr>
                    </a:p>
                  </a:txBody>
                  <a:tcPr marL="0" marR="0"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c>
                  <a:txBody>
                    <a:bodyPr/>
                    <a:lstStyle/>
                    <a:p>
                      <a:pPr indent="0" algn="ctr">
                        <a:buNone/>
                      </a:pPr>
                      <a:r>
                        <a:rPr lang="en-US" sz="1695" b="0">
                          <a:solidFill>
                            <a:srgbClr val="000000"/>
                          </a:solidFill>
                          <a:latin typeface="微软雅黑" panose="020B0503020204020204" pitchFamily="34" charset="-122"/>
                          <a:ea typeface="微软雅黑" panose="020B0503020204020204" pitchFamily="34" charset="-122"/>
                          <a:cs typeface="方正兰亭黑_GBK" panose="02000000000000000000" charset="-122"/>
                        </a:rPr>
                        <a:t>特征</a:t>
                      </a:r>
                      <a:endParaRPr lang="en-US" altLang="en-US" sz="1695" b="0">
                        <a:solidFill>
                          <a:srgbClr val="000000"/>
                        </a:solidFill>
                        <a:latin typeface="微软雅黑" panose="020B0503020204020204" pitchFamily="34" charset="-122"/>
                        <a:ea typeface="微软雅黑" panose="020B0503020204020204" pitchFamily="34" charset="-122"/>
                        <a:cs typeface="方正兰亭黑_GBK" panose="02000000000000000000" charset="-122"/>
                      </a:endParaRPr>
                    </a:p>
                  </a:txBody>
                  <a:tcPr marL="0" marR="0"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c>
                  <a:txBody>
                    <a:bodyPr/>
                    <a:lstStyle/>
                    <a:p>
                      <a:pPr indent="0" algn="ctr">
                        <a:buNone/>
                      </a:pPr>
                      <a:r>
                        <a:rPr lang="en-US" sz="1695" b="0">
                          <a:solidFill>
                            <a:srgbClr val="000000"/>
                          </a:solidFill>
                          <a:latin typeface="微软雅黑" panose="020B0503020204020204" pitchFamily="34" charset="-122"/>
                          <a:ea typeface="微软雅黑" panose="020B0503020204020204" pitchFamily="34" charset="-122"/>
                          <a:cs typeface="方正兰亭黑_GBK" panose="02000000000000000000" charset="-122"/>
                        </a:rPr>
                        <a:t>发展历程</a:t>
                      </a:r>
                      <a:endParaRPr lang="en-US" altLang="en-US" sz="1695" b="0">
                        <a:solidFill>
                          <a:srgbClr val="000000"/>
                        </a:solidFill>
                        <a:latin typeface="微软雅黑" panose="020B0503020204020204" pitchFamily="34" charset="-122"/>
                        <a:ea typeface="微软雅黑" panose="020B0503020204020204" pitchFamily="34" charset="-122"/>
                        <a:cs typeface="方正兰亭黑_GBK" panose="02000000000000000000" charset="-122"/>
                      </a:endParaRPr>
                    </a:p>
                  </a:txBody>
                  <a:tcPr marL="0" marR="0"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r>
              <a:tr h="2331720">
                <a:tc>
                  <a:txBody>
                    <a:bodyPr/>
                    <a:lstStyle/>
                    <a:p>
                      <a:pPr indent="0" algn="ctr">
                        <a:buNone/>
                      </a:pPr>
                      <a:r>
                        <a:rPr lang="en-US" sz="1695" b="0">
                          <a:solidFill>
                            <a:srgbClr val="000000"/>
                          </a:solidFill>
                          <a:latin typeface="微软雅黑" panose="020B0503020204020204" pitchFamily="34" charset="-122"/>
                          <a:ea typeface="微软雅黑" panose="020B0503020204020204" pitchFamily="34" charset="-122"/>
                          <a:cs typeface="方正书宋_GBK" panose="03000509000000000000" charset="-122"/>
                        </a:rPr>
                        <a:t>列宁时代</a:t>
                      </a:r>
                      <a:endParaRPr lang="en-US" altLang="en-US" sz="1695" b="0">
                        <a:solidFill>
                          <a:srgbClr val="000000"/>
                        </a:solidFill>
                        <a:latin typeface="微软雅黑" panose="020B0503020204020204" pitchFamily="34" charset="-122"/>
                        <a:ea typeface="微软雅黑" panose="020B0503020204020204" pitchFamily="34" charset="-122"/>
                        <a:cs typeface="方正书宋_GBK" panose="03000509000000000000" charset="-122"/>
                      </a:endParaRPr>
                    </a:p>
                  </a:txBody>
                  <a:tcPr marL="0" marR="0"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c>
                  <a:txBody>
                    <a:bodyPr/>
                    <a:lstStyle/>
                    <a:p>
                      <a:pPr indent="0" algn="ctr">
                        <a:buNone/>
                      </a:pPr>
                      <a:r>
                        <a:rPr lang="en-US" sz="1695"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“战时共产主义”政策</a:t>
                      </a:r>
                      <a:endParaRPr lang="en-US" altLang="en-US" sz="1695"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txBody>
                  <a:tcPr marL="0" marR="0"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c>
                  <a:txBody>
                    <a:bodyPr/>
                    <a:lstStyle/>
                    <a:p>
                      <a:pPr indent="0" algn="just">
                        <a:buNone/>
                      </a:pP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(1)</a:t>
                      </a:r>
                      <a:r>
                        <a:rPr lang="en-US" sz="1695" b="0"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背景:国内战争爆发,苏俄面临严峻的政治、经济形势</a:t>
                      </a: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endParaRPr lang="en-US" sz="1695" b="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indent="0" algn="just">
                        <a:buNone/>
                      </a:pPr>
                      <a:r>
                        <a:rPr lang="en-US" sz="1695" b="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2)</a:t>
                      </a:r>
                      <a:r>
                        <a:rPr lang="en-US" sz="1695" b="0"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内容</a:t>
                      </a: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endParaRPr lang="en-US" sz="1695" b="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indent="0" algn="just">
                        <a:buNone/>
                      </a:pPr>
                      <a:r>
                        <a:rPr lang="en-US" sz="1695" b="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①</a:t>
                      </a:r>
                      <a:r>
                        <a:rPr lang="en-US" sz="1695" b="0"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农业:余粮收集制</a:t>
                      </a: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。②</a:t>
                      </a:r>
                      <a:r>
                        <a:rPr lang="en-US" sz="1695" b="0"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工业:工业国有化</a:t>
                      </a: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。③</a:t>
                      </a:r>
                      <a:r>
                        <a:rPr lang="en-US" sz="1695" b="0"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商品流通:取消自由贸易,由国家集中分配</a:t>
                      </a: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。④</a:t>
                      </a:r>
                      <a:r>
                        <a:rPr lang="en-US" sz="1695" b="0"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社会劳动:实行普遍义务劳动制</a:t>
                      </a: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endParaRPr lang="en-US" sz="1695" b="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indent="0" algn="just">
                        <a:buNone/>
                      </a:pPr>
                      <a:r>
                        <a:rPr lang="en-US" sz="1695" b="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3)</a:t>
                      </a:r>
                      <a:r>
                        <a:rPr lang="en-US" sz="1695" b="0"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评价</a:t>
                      </a: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endParaRPr lang="en-US" sz="1695" b="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indent="0" algn="just">
                        <a:buNone/>
                      </a:pPr>
                      <a:r>
                        <a:rPr lang="en-US" sz="1695" b="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①</a:t>
                      </a:r>
                      <a:r>
                        <a:rPr lang="en-US" sz="1695" b="0"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积极:在“战时”这一特殊背景下,“战时共产主义”政策最大限度地集中全国人力、物力、财力,保证了军事上的胜利</a:t>
                      </a: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。②</a:t>
                      </a:r>
                      <a:r>
                        <a:rPr lang="en-US" sz="1695" b="0"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消极:许多措施超出了战时需要的限度,带来的弊端日益显现,引起人民不满,引发了严重的政治和经济危机</a:t>
                      </a:r>
                      <a:endParaRPr lang="en-US" alt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txBody>
                  <a:tcPr marL="25656" marR="25656"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3" presetClass="entr" presetSubtype="1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blinds(horizontal)">
                                      <p:cBhvr>
                                        <p:cTn id="11" dur="500"/>
                                        <p:tgtEl>
                                          <p:spTgt spid="14"/>
                                        </p:tgtEl>
                                      </p:cBhvr>
                                    </p:animEffect>
                                  </p:childTnLst>
                                </p:cTn>
                              </p:par>
                              <p:par>
                                <p:cTn id="12" presetID="3" presetClass="entr" presetSubtype="10" fill="hold"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linds(horizontal)">
                                      <p:cBhvr>
                                        <p:cTn id="14" dur="500"/>
                                        <p:tgtEl>
                                          <p:spTgt spid="3"/>
                                        </p:tgtEl>
                                      </p:cBhvr>
                                    </p:animEffect>
                                  </p:childTnLst>
                                </p:cTn>
                              </p:par>
                              <p:par>
                                <p:cTn id="15" presetID="3" presetClass="entr" presetSubtype="1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linds(horizontal)">
                                      <p:cBhvr>
                                        <p:cTn id="17" dur="500"/>
                                        <p:tgtEl>
                                          <p:spTgt spid="15"/>
                                        </p:tgtEl>
                                      </p:cBhvr>
                                    </p:animEffect>
                                  </p:childTnLst>
                                </p:cTn>
                              </p:par>
                              <p:par>
                                <p:cTn id="18" presetID="3" presetClass="entr" presetSubtype="10"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linds(horizontal)">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753598" y="1130897"/>
            <a:ext cx="7614555" cy="2837815"/>
          </a:xfrm>
          <a:prstGeom prst="rect">
            <a:avLst/>
          </a:prstGeom>
        </p:spPr>
        <p:txBody>
          <a:bodyPr wrap="square">
            <a:spAutoFit/>
          </a:bodyPr>
          <a:lstStyle/>
          <a:p>
            <a:pPr>
              <a:lnSpc>
                <a:spcPct val="150000"/>
              </a:lnSpc>
            </a:pPr>
            <a:r>
              <a:rPr lang="zh-CN" sz="1695" dirty="0" smtClean="0">
                <a:latin typeface="微软雅黑" panose="020B0503020204020204" pitchFamily="34" charset="-122"/>
                <a:ea typeface="微软雅黑" panose="020B0503020204020204" pitchFamily="34" charset="-122"/>
                <a:sym typeface="+mn-ea"/>
              </a:rPr>
              <a:t>变</a:t>
            </a:r>
            <a:r>
              <a:rPr sz="1695" dirty="0" smtClean="0">
                <a:latin typeface="微软雅黑" panose="020B0503020204020204" pitchFamily="34" charset="-122"/>
                <a:ea typeface="微软雅黑" panose="020B0503020204020204" pitchFamily="34" charset="-122"/>
                <a:sym typeface="+mn-ea"/>
              </a:rPr>
              <a:t>式1 </a:t>
            </a:r>
            <a:r>
              <a:rPr lang="en-US" sz="1695" dirty="0" smtClean="0">
                <a:latin typeface="微软雅黑" panose="020B0503020204020204" pitchFamily="34" charset="-122"/>
                <a:ea typeface="微软雅黑" panose="020B0503020204020204" pitchFamily="34" charset="-122"/>
                <a:sym typeface="+mn-ea"/>
              </a:rPr>
              <a:t>  </a:t>
            </a:r>
            <a:r>
              <a:rPr sz="1695" dirty="0" smtClean="0">
                <a:latin typeface="微软雅黑" panose="020B0503020204020204" pitchFamily="34" charset="-122"/>
                <a:ea typeface="微软雅黑" panose="020B0503020204020204" pitchFamily="34" charset="-122"/>
                <a:sym typeface="+mn-ea"/>
              </a:rPr>
              <a:t>1924年之前,外国企业与苏联政府签订的租让合同有91份,但实际履行的很少;1926年后有60多家外资企业开工,但到1929年租让给外资的企业产值只占全国工业总产值的0.6%。</a:t>
            </a:r>
            <a:r>
              <a:rPr sz="1695" dirty="0" err="1" smtClean="0">
                <a:latin typeface="微软雅黑" panose="020B0503020204020204" pitchFamily="34" charset="-122"/>
                <a:ea typeface="微软雅黑" panose="020B0503020204020204" pitchFamily="34" charset="-122"/>
                <a:sym typeface="+mn-ea"/>
              </a:rPr>
              <a:t>这反映了</a:t>
            </a:r>
            <a:r>
              <a:rPr sz="1695" dirty="0" smtClean="0">
                <a:latin typeface="微软雅黑" panose="020B0503020204020204" pitchFamily="34" charset="-122"/>
                <a:ea typeface="微软雅黑" panose="020B0503020204020204" pitchFamily="34" charset="-122"/>
                <a:sym typeface="+mn-ea"/>
              </a:rPr>
              <a:t>	(　　)</a:t>
            </a:r>
            <a:endParaRPr sz="1695" dirty="0" smtClean="0">
              <a:latin typeface="微软雅黑" panose="020B0503020204020204" pitchFamily="34" charset="-122"/>
              <a:ea typeface="微软雅黑" panose="020B0503020204020204" pitchFamily="34" charset="-122"/>
              <a:sym typeface="+mn-ea"/>
            </a:endParaRPr>
          </a:p>
          <a:p>
            <a:pPr>
              <a:lnSpc>
                <a:spcPct val="150000"/>
              </a:lnSpc>
            </a:pPr>
            <a:r>
              <a:rPr sz="1695" dirty="0" err="1" smtClean="0">
                <a:latin typeface="微软雅黑" panose="020B0503020204020204" pitchFamily="34" charset="-122"/>
                <a:ea typeface="微软雅黑" panose="020B0503020204020204" pitchFamily="34" charset="-122"/>
                <a:sym typeface="+mn-ea"/>
              </a:rPr>
              <a:t>A.战争局势阻碍政策推行</a:t>
            </a:r>
            <a:endParaRPr sz="1695" dirty="0" smtClean="0">
              <a:latin typeface="微软雅黑" panose="020B0503020204020204" pitchFamily="34" charset="-122"/>
              <a:ea typeface="微软雅黑" panose="020B0503020204020204" pitchFamily="34" charset="-122"/>
              <a:sym typeface="+mn-ea"/>
            </a:endParaRPr>
          </a:p>
          <a:p>
            <a:pPr>
              <a:lnSpc>
                <a:spcPct val="150000"/>
              </a:lnSpc>
            </a:pPr>
            <a:r>
              <a:rPr sz="1695" dirty="0" err="1" smtClean="0">
                <a:latin typeface="微软雅黑" panose="020B0503020204020204" pitchFamily="34" charset="-122"/>
                <a:ea typeface="微软雅黑" panose="020B0503020204020204" pitchFamily="34" charset="-122"/>
                <a:sym typeface="+mn-ea"/>
              </a:rPr>
              <a:t>B.新经济政策阻力重重</a:t>
            </a:r>
            <a:endParaRPr sz="1695" dirty="0" smtClean="0">
              <a:latin typeface="微软雅黑" panose="020B0503020204020204" pitchFamily="34" charset="-122"/>
              <a:ea typeface="微软雅黑" panose="020B0503020204020204" pitchFamily="34" charset="-122"/>
              <a:sym typeface="+mn-ea"/>
            </a:endParaRPr>
          </a:p>
          <a:p>
            <a:pPr>
              <a:lnSpc>
                <a:spcPct val="150000"/>
              </a:lnSpc>
            </a:pPr>
            <a:r>
              <a:rPr sz="1695" dirty="0" err="1" smtClean="0">
                <a:latin typeface="微软雅黑" panose="020B0503020204020204" pitchFamily="34" charset="-122"/>
                <a:ea typeface="微软雅黑" panose="020B0503020204020204" pitchFamily="34" charset="-122"/>
                <a:sym typeface="+mn-ea"/>
              </a:rPr>
              <a:t>C.苏联经济发展速度放缓</a:t>
            </a:r>
            <a:endParaRPr sz="1695" dirty="0" smtClean="0">
              <a:latin typeface="微软雅黑" panose="020B0503020204020204" pitchFamily="34" charset="-122"/>
              <a:ea typeface="微软雅黑" panose="020B0503020204020204" pitchFamily="34" charset="-122"/>
              <a:sym typeface="+mn-ea"/>
            </a:endParaRPr>
          </a:p>
          <a:p>
            <a:pPr>
              <a:lnSpc>
                <a:spcPct val="150000"/>
              </a:lnSpc>
            </a:pPr>
            <a:r>
              <a:rPr sz="1695" dirty="0" err="1" smtClean="0">
                <a:latin typeface="微软雅黑" panose="020B0503020204020204" pitchFamily="34" charset="-122"/>
                <a:ea typeface="微软雅黑" panose="020B0503020204020204" pitchFamily="34" charset="-122"/>
                <a:sym typeface="+mn-ea"/>
              </a:rPr>
              <a:t>D.“斯大林模式”完全确立</a:t>
            </a:r>
            <a:endParaRPr sz="1695" dirty="0" smtClean="0">
              <a:latin typeface="微软雅黑" panose="020B0503020204020204" pitchFamily="34" charset="-122"/>
              <a:ea typeface="微软雅黑" panose="020B0503020204020204" pitchFamily="34" charset="-122"/>
              <a:sym typeface="+mn-ea"/>
            </a:endParaRPr>
          </a:p>
        </p:txBody>
      </p:sp>
      <p:sp>
        <p:nvSpPr>
          <p:cNvPr id="2" name="TextBox 9"/>
          <p:cNvSpPr txBox="1"/>
          <p:nvPr/>
        </p:nvSpPr>
        <p:spPr>
          <a:xfrm>
            <a:off x="1033030" y="814642"/>
            <a:ext cx="2510509" cy="398780"/>
          </a:xfrm>
          <a:prstGeom prst="rect">
            <a:avLst/>
          </a:prstGeom>
          <a:noFill/>
        </p:spPr>
        <p:txBody>
          <a:bodyPr wrap="square" rtlCol="0">
            <a:spAutoFit/>
          </a:bodyPr>
          <a:lstStyle/>
          <a:p>
            <a:r>
              <a:rPr lang="zh-CN" altLang="en-US" sz="2000" b="1" dirty="0">
                <a:solidFill>
                  <a:srgbClr val="D26333"/>
                </a:solidFill>
                <a:latin typeface="微软雅黑" panose="020B0503020204020204" pitchFamily="34" charset="-122"/>
                <a:ea typeface="微软雅黑" panose="020B0503020204020204" pitchFamily="34" charset="-122"/>
              </a:rPr>
              <a:t>考点吃透 稳拿满分</a:t>
            </a:r>
            <a:endParaRPr lang="zh-CN" altLang="en-US" sz="2000" b="1" dirty="0">
              <a:solidFill>
                <a:srgbClr val="D26333"/>
              </a:solidFill>
              <a:latin typeface="微软雅黑" panose="020B0503020204020204" pitchFamily="34" charset="-122"/>
              <a:ea typeface="微软雅黑" panose="020B0503020204020204" pitchFamily="34" charset="-122"/>
            </a:endParaRPr>
          </a:p>
        </p:txBody>
      </p:sp>
      <p:pic>
        <p:nvPicPr>
          <p:cNvPr id="3" name="Picture 3"/>
          <p:cNvPicPr>
            <a:picLocks noChangeAspect="1" noChangeArrowheads="1"/>
          </p:cNvPicPr>
          <p:nvPr/>
        </p:nvPicPr>
        <p:blipFill>
          <a:blip r:embed="rId1" cstate="print"/>
          <a:srcRect/>
          <a:stretch>
            <a:fillRect/>
          </a:stretch>
        </p:blipFill>
        <p:spPr bwMode="auto">
          <a:xfrm>
            <a:off x="723515" y="860015"/>
            <a:ext cx="240732" cy="240747"/>
          </a:xfrm>
          <a:prstGeom prst="rect">
            <a:avLst/>
          </a:prstGeom>
          <a:noFill/>
          <a:ln w="9525">
            <a:noFill/>
            <a:miter lim="800000"/>
            <a:headEnd/>
            <a:tailEnd/>
          </a:ln>
          <a:effectLst/>
        </p:spPr>
      </p:pic>
    </p:spTree>
  </p:cSld>
  <p:clrMapOvr>
    <a:masterClrMapping/>
  </p:clrMapOvr>
  <p:transition>
    <p:pull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ChangeArrowheads="1"/>
          </p:cNvSpPr>
          <p:nvPr/>
        </p:nvSpPr>
        <p:spPr bwMode="auto">
          <a:xfrm>
            <a:off x="0" y="-62266"/>
            <a:ext cx="196850" cy="141605"/>
          </a:xfrm>
          <a:prstGeom prst="rect">
            <a:avLst/>
          </a:prstGeom>
          <a:noFill/>
          <a:ln w="9525">
            <a:noFill/>
            <a:miter lim="800000"/>
          </a:ln>
          <a:effectLst/>
        </p:spPr>
        <p:txBody>
          <a:bodyPr vert="horz" wrap="none" lIns="35186" tIns="17593" rIns="35186" bIns="17593" numCol="1" anchor="ctr" anchorCtr="0" compatLnSpc="1">
            <a:spAutoFit/>
          </a:bodyPr>
          <a:lstStyle/>
          <a:p>
            <a:endParaRPr lang="zh-CN" altLang="en-US" sz="695">
              <a:solidFill>
                <a:prstClr val="black"/>
              </a:solidFill>
            </a:endParaRPr>
          </a:p>
        </p:txBody>
      </p:sp>
      <p:sp>
        <p:nvSpPr>
          <p:cNvPr id="52" name="矩形 51"/>
          <p:cNvSpPr/>
          <p:nvPr/>
        </p:nvSpPr>
        <p:spPr>
          <a:xfrm>
            <a:off x="748260" y="1159646"/>
            <a:ext cx="7585791" cy="25204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95">
              <a:solidFill>
                <a:prstClr val="white"/>
              </a:solidFill>
            </a:endParaRPr>
          </a:p>
        </p:txBody>
      </p:sp>
      <p:sp>
        <p:nvSpPr>
          <p:cNvPr id="53" name="矩形 52"/>
          <p:cNvSpPr/>
          <p:nvPr/>
        </p:nvSpPr>
        <p:spPr>
          <a:xfrm>
            <a:off x="803677" y="1130897"/>
            <a:ext cx="7481943" cy="2445385"/>
          </a:xfrm>
          <a:prstGeom prst="rect">
            <a:avLst/>
          </a:prstGeom>
        </p:spPr>
        <p:txBody>
          <a:bodyPr wrap="square">
            <a:spAutoFit/>
          </a:bodyPr>
          <a:lstStyle/>
          <a:p>
            <a:pPr eaLnBrk="1" latinLnBrk="0" hangingPunct="1">
              <a:lnSpc>
                <a:spcPct val="150000"/>
              </a:lnSpc>
            </a:pPr>
            <a:r>
              <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sym typeface="+mn-ea"/>
              </a:rPr>
              <a:t>[</a:t>
            </a:r>
            <a:r>
              <a:rPr lang="zh-CN"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sym typeface="+mn-ea"/>
              </a:rPr>
              <a:t>答案</a:t>
            </a:r>
            <a:r>
              <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sym typeface="+mn-ea"/>
              </a:rPr>
              <a:t>]</a:t>
            </a:r>
            <a:r>
              <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B　[解析] 结合所学知识可知,1924—1929年苏联并未出现战争,故A项错误;材料中,租让企业给外资经营的模式在新经济政策实施初期的效果并不理想,到1926年仍只有60多家外资企业,直到1929年“租让给外资的企业产值只占全国工业总产值的0.6%”,说明新经济政策的实施有一定阻力,故B项正确;新经济政策促进了苏联经济的恢复和发展,C项错误;“斯大林模式”建立的时间是在1936年,与题目中的时间不符,D项错误。</a:t>
            </a:r>
            <a:endPar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0" name="TextBox 9"/>
          <p:cNvSpPr txBox="1"/>
          <p:nvPr/>
        </p:nvSpPr>
        <p:spPr>
          <a:xfrm>
            <a:off x="1033030" y="814642"/>
            <a:ext cx="2510509" cy="398780"/>
          </a:xfrm>
          <a:prstGeom prst="rect">
            <a:avLst/>
          </a:prstGeom>
          <a:noFill/>
        </p:spPr>
        <p:txBody>
          <a:bodyPr wrap="square" rtlCol="0">
            <a:spAutoFit/>
          </a:bodyPr>
          <a:lstStyle/>
          <a:p>
            <a:r>
              <a:rPr lang="zh-CN" altLang="en-US" sz="2000" b="1" dirty="0">
                <a:solidFill>
                  <a:srgbClr val="D26333"/>
                </a:solidFill>
                <a:latin typeface="微软雅黑" panose="020B0503020204020204" pitchFamily="34" charset="-122"/>
                <a:ea typeface="微软雅黑" panose="020B0503020204020204" pitchFamily="34" charset="-122"/>
              </a:rPr>
              <a:t>考点吃透 稳拿满分</a:t>
            </a:r>
            <a:endParaRPr lang="zh-CN" altLang="en-US" sz="2000" b="1" dirty="0">
              <a:solidFill>
                <a:srgbClr val="D26333"/>
              </a:solidFill>
              <a:latin typeface="微软雅黑" panose="020B0503020204020204" pitchFamily="34" charset="-122"/>
              <a:ea typeface="微软雅黑" panose="020B0503020204020204" pitchFamily="34" charset="-122"/>
            </a:endParaRPr>
          </a:p>
        </p:txBody>
      </p:sp>
      <p:pic>
        <p:nvPicPr>
          <p:cNvPr id="3" name="Picture 3"/>
          <p:cNvPicPr>
            <a:picLocks noChangeAspect="1" noChangeArrowheads="1"/>
          </p:cNvPicPr>
          <p:nvPr/>
        </p:nvPicPr>
        <p:blipFill>
          <a:blip r:embed="rId1" cstate="print"/>
          <a:srcRect/>
          <a:stretch>
            <a:fillRect/>
          </a:stretch>
        </p:blipFill>
        <p:spPr bwMode="auto">
          <a:xfrm>
            <a:off x="723515" y="860015"/>
            <a:ext cx="240732" cy="240747"/>
          </a:xfrm>
          <a:prstGeom prst="rect">
            <a:avLst/>
          </a:prstGeom>
          <a:noFill/>
          <a:ln w="9525">
            <a:noFill/>
            <a:miter lim="800000"/>
            <a:headEnd/>
            <a:tailEnd/>
          </a:ln>
          <a:effectLst/>
        </p:spPr>
      </p:pic>
    </p:spTree>
  </p:cSld>
  <p:clrMapOvr>
    <a:masterClrMapping/>
  </p:clrMapOvr>
  <p:transition>
    <p:pull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753598" y="1130897"/>
            <a:ext cx="7614555" cy="3246755"/>
          </a:xfrm>
          <a:prstGeom prst="rect">
            <a:avLst/>
          </a:prstGeom>
        </p:spPr>
        <p:txBody>
          <a:bodyPr wrap="square">
            <a:spAutoFit/>
          </a:bodyPr>
          <a:lstStyle/>
          <a:p>
            <a:pPr>
              <a:lnSpc>
                <a:spcPct val="150000"/>
              </a:lnSpc>
            </a:pPr>
            <a:r>
              <a:rPr sz="1770" b="1" dirty="0" smtClean="0">
                <a:latin typeface="微软雅黑" panose="020B0503020204020204" pitchFamily="34" charset="-122"/>
                <a:ea typeface="微软雅黑" panose="020B0503020204020204" pitchFamily="34" charset="-122"/>
                <a:sym typeface="+mn-ea"/>
              </a:rPr>
              <a:t>考法2　依托文献、数据材料,通过统计分析的形式,考查苏联工业化的特点</a:t>
            </a:r>
            <a:endParaRPr sz="1770" b="1" dirty="0" smtClean="0">
              <a:latin typeface="微软雅黑" panose="020B0503020204020204" pitchFamily="34" charset="-122"/>
              <a:ea typeface="微软雅黑" panose="020B0503020204020204" pitchFamily="34" charset="-122"/>
              <a:sym typeface="+mn-ea"/>
            </a:endParaRPr>
          </a:p>
          <a:p>
            <a:pPr>
              <a:lnSpc>
                <a:spcPct val="150000"/>
              </a:lnSpc>
            </a:pPr>
            <a:r>
              <a:rPr lang="zh-CN" sz="1695" dirty="0" smtClean="0">
                <a:latin typeface="微软雅黑" panose="020B0503020204020204" pitchFamily="34" charset="-122"/>
                <a:ea typeface="微软雅黑" panose="020B0503020204020204" pitchFamily="34" charset="-122"/>
                <a:sym typeface="+mn-ea"/>
              </a:rPr>
              <a:t>典</a:t>
            </a:r>
            <a:r>
              <a:rPr sz="1695" dirty="0" smtClean="0">
                <a:latin typeface="微软雅黑" panose="020B0503020204020204" pitchFamily="34" charset="-122"/>
                <a:ea typeface="微软雅黑" panose="020B0503020204020204" pitchFamily="34" charset="-122"/>
                <a:sym typeface="+mn-ea"/>
              </a:rPr>
              <a:t>例2</a:t>
            </a:r>
            <a:r>
              <a:rPr lang="en-US" sz="1695" dirty="0" smtClean="0">
                <a:latin typeface="微软雅黑" panose="020B0503020204020204" pitchFamily="34" charset="-122"/>
                <a:ea typeface="微软雅黑" panose="020B0503020204020204" pitchFamily="34" charset="-122"/>
                <a:sym typeface="+mn-ea"/>
              </a:rPr>
              <a:t>  </a:t>
            </a:r>
            <a:r>
              <a:rPr sz="1695" dirty="0" smtClean="0">
                <a:latin typeface="微软雅黑" panose="020B0503020204020204" pitchFamily="34" charset="-122"/>
                <a:ea typeface="微软雅黑" panose="020B0503020204020204" pitchFamily="34" charset="-122"/>
                <a:sym typeface="+mn-ea"/>
              </a:rPr>
              <a:t> [2015·全国卷Ⅱ] 1930年,苏联粮食产量为835.4亿千克,1931年降至694.8亿千克;1930年,苏联粮食出口483亿千克,1931年增至518亿千克。这表明苏联	(　　)</a:t>
            </a:r>
            <a:endParaRPr sz="1695" dirty="0" smtClean="0">
              <a:latin typeface="微软雅黑" panose="020B0503020204020204" pitchFamily="34" charset="-122"/>
              <a:ea typeface="微软雅黑" panose="020B0503020204020204" pitchFamily="34" charset="-122"/>
              <a:sym typeface="+mn-ea"/>
            </a:endParaRPr>
          </a:p>
          <a:p>
            <a:pPr>
              <a:lnSpc>
                <a:spcPct val="150000"/>
              </a:lnSpc>
            </a:pPr>
            <a:r>
              <a:rPr sz="1695" dirty="0" smtClean="0">
                <a:latin typeface="微软雅黑" panose="020B0503020204020204" pitchFamily="34" charset="-122"/>
                <a:ea typeface="微软雅黑" panose="020B0503020204020204" pitchFamily="34" charset="-122"/>
                <a:sym typeface="+mn-ea"/>
              </a:rPr>
              <a:t>A.人民为国家工业化建设作出贡献</a:t>
            </a:r>
            <a:endParaRPr sz="1695" dirty="0" smtClean="0">
              <a:latin typeface="微软雅黑" panose="020B0503020204020204" pitchFamily="34" charset="-122"/>
              <a:ea typeface="微软雅黑" panose="020B0503020204020204" pitchFamily="34" charset="-122"/>
              <a:sym typeface="+mn-ea"/>
            </a:endParaRPr>
          </a:p>
          <a:p>
            <a:pPr>
              <a:lnSpc>
                <a:spcPct val="150000"/>
              </a:lnSpc>
            </a:pPr>
            <a:r>
              <a:rPr sz="1695" dirty="0" smtClean="0">
                <a:latin typeface="微软雅黑" panose="020B0503020204020204" pitchFamily="34" charset="-122"/>
                <a:ea typeface="微软雅黑" panose="020B0503020204020204" pitchFamily="34" charset="-122"/>
                <a:sym typeface="+mn-ea"/>
              </a:rPr>
              <a:t>B.农业投入不足造成粮食供不应求</a:t>
            </a:r>
            <a:endParaRPr sz="1695" dirty="0" smtClean="0">
              <a:latin typeface="微软雅黑" panose="020B0503020204020204" pitchFamily="34" charset="-122"/>
              <a:ea typeface="微软雅黑" panose="020B0503020204020204" pitchFamily="34" charset="-122"/>
              <a:sym typeface="+mn-ea"/>
            </a:endParaRPr>
          </a:p>
          <a:p>
            <a:pPr>
              <a:lnSpc>
                <a:spcPct val="150000"/>
              </a:lnSpc>
            </a:pPr>
            <a:r>
              <a:rPr sz="1695" dirty="0" smtClean="0">
                <a:latin typeface="微软雅黑" panose="020B0503020204020204" pitchFamily="34" charset="-122"/>
                <a:ea typeface="微软雅黑" panose="020B0503020204020204" pitchFamily="34" charset="-122"/>
                <a:sym typeface="+mn-ea"/>
              </a:rPr>
              <a:t>C.粮食减产严重制约工业发展速度</a:t>
            </a:r>
            <a:endParaRPr sz="1695" dirty="0" smtClean="0">
              <a:latin typeface="微软雅黑" panose="020B0503020204020204" pitchFamily="34" charset="-122"/>
              <a:ea typeface="微软雅黑" panose="020B0503020204020204" pitchFamily="34" charset="-122"/>
              <a:sym typeface="+mn-ea"/>
            </a:endParaRPr>
          </a:p>
          <a:p>
            <a:pPr>
              <a:lnSpc>
                <a:spcPct val="150000"/>
              </a:lnSpc>
            </a:pPr>
            <a:r>
              <a:rPr sz="1695" dirty="0" smtClean="0">
                <a:latin typeface="微软雅黑" panose="020B0503020204020204" pitchFamily="34" charset="-122"/>
                <a:ea typeface="微软雅黑" panose="020B0503020204020204" pitchFamily="34" charset="-122"/>
                <a:sym typeface="+mn-ea"/>
              </a:rPr>
              <a:t>D.农业集体化影响农民生产积极性</a:t>
            </a:r>
            <a:endParaRPr sz="1695" dirty="0" smtClean="0">
              <a:latin typeface="微软雅黑" panose="020B0503020204020204" pitchFamily="34" charset="-122"/>
              <a:ea typeface="微软雅黑" panose="020B0503020204020204" pitchFamily="34" charset="-122"/>
              <a:sym typeface="+mn-ea"/>
            </a:endParaRPr>
          </a:p>
        </p:txBody>
      </p:sp>
      <p:sp>
        <p:nvSpPr>
          <p:cNvPr id="2" name="TextBox 9"/>
          <p:cNvSpPr txBox="1"/>
          <p:nvPr/>
        </p:nvSpPr>
        <p:spPr>
          <a:xfrm>
            <a:off x="1033030" y="814642"/>
            <a:ext cx="2510509" cy="398780"/>
          </a:xfrm>
          <a:prstGeom prst="rect">
            <a:avLst/>
          </a:prstGeom>
          <a:noFill/>
        </p:spPr>
        <p:txBody>
          <a:bodyPr wrap="square" rtlCol="0">
            <a:spAutoFit/>
          </a:bodyPr>
          <a:lstStyle/>
          <a:p>
            <a:r>
              <a:rPr lang="zh-CN" altLang="en-US" sz="2000" b="1" dirty="0">
                <a:solidFill>
                  <a:srgbClr val="D26333"/>
                </a:solidFill>
                <a:latin typeface="微软雅黑" panose="020B0503020204020204" pitchFamily="34" charset="-122"/>
                <a:ea typeface="微软雅黑" panose="020B0503020204020204" pitchFamily="34" charset="-122"/>
              </a:rPr>
              <a:t>考点吃透 稳拿满分</a:t>
            </a:r>
            <a:endParaRPr lang="zh-CN" altLang="en-US" sz="2000" b="1" dirty="0">
              <a:solidFill>
                <a:srgbClr val="D26333"/>
              </a:solidFill>
              <a:latin typeface="微软雅黑" panose="020B0503020204020204" pitchFamily="34" charset="-122"/>
              <a:ea typeface="微软雅黑" panose="020B0503020204020204" pitchFamily="34" charset="-122"/>
            </a:endParaRPr>
          </a:p>
        </p:txBody>
      </p:sp>
      <p:pic>
        <p:nvPicPr>
          <p:cNvPr id="3" name="Picture 3"/>
          <p:cNvPicPr>
            <a:picLocks noChangeAspect="1" noChangeArrowheads="1"/>
          </p:cNvPicPr>
          <p:nvPr/>
        </p:nvPicPr>
        <p:blipFill>
          <a:blip r:embed="rId1" cstate="print"/>
          <a:srcRect/>
          <a:stretch>
            <a:fillRect/>
          </a:stretch>
        </p:blipFill>
        <p:spPr bwMode="auto">
          <a:xfrm>
            <a:off x="723515" y="860015"/>
            <a:ext cx="240732" cy="240747"/>
          </a:xfrm>
          <a:prstGeom prst="rect">
            <a:avLst/>
          </a:prstGeom>
          <a:noFill/>
          <a:ln w="9525">
            <a:noFill/>
            <a:miter lim="800000"/>
            <a:headEnd/>
            <a:tailEnd/>
          </a:ln>
          <a:effectLst/>
        </p:spPr>
      </p:pic>
    </p:spTree>
  </p:cSld>
  <p:clrMapOvr>
    <a:masterClrMapping/>
  </p:clrMapOvr>
  <p:transition>
    <p:pull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ChangeArrowheads="1"/>
          </p:cNvSpPr>
          <p:nvPr/>
        </p:nvSpPr>
        <p:spPr bwMode="auto">
          <a:xfrm>
            <a:off x="0" y="-62266"/>
            <a:ext cx="196850" cy="141605"/>
          </a:xfrm>
          <a:prstGeom prst="rect">
            <a:avLst/>
          </a:prstGeom>
          <a:noFill/>
          <a:ln w="9525">
            <a:noFill/>
            <a:miter lim="800000"/>
          </a:ln>
          <a:effectLst/>
        </p:spPr>
        <p:txBody>
          <a:bodyPr vert="horz" wrap="none" lIns="35186" tIns="17593" rIns="35186" bIns="17593" numCol="1" anchor="ctr" anchorCtr="0" compatLnSpc="1">
            <a:spAutoFit/>
          </a:bodyPr>
          <a:lstStyle/>
          <a:p>
            <a:endParaRPr lang="zh-CN" altLang="en-US" sz="695">
              <a:solidFill>
                <a:prstClr val="black"/>
              </a:solidFill>
            </a:endParaRPr>
          </a:p>
        </p:txBody>
      </p:sp>
      <p:sp>
        <p:nvSpPr>
          <p:cNvPr id="52" name="矩形 51"/>
          <p:cNvSpPr/>
          <p:nvPr/>
        </p:nvSpPr>
        <p:spPr>
          <a:xfrm>
            <a:off x="748260" y="1186315"/>
            <a:ext cx="7585791" cy="243836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95">
              <a:solidFill>
                <a:prstClr val="white"/>
              </a:solidFill>
            </a:endParaRPr>
          </a:p>
        </p:txBody>
      </p:sp>
      <p:sp>
        <p:nvSpPr>
          <p:cNvPr id="53" name="矩形 52"/>
          <p:cNvSpPr/>
          <p:nvPr/>
        </p:nvSpPr>
        <p:spPr>
          <a:xfrm>
            <a:off x="775968" y="1158606"/>
            <a:ext cx="7481943" cy="2445385"/>
          </a:xfrm>
          <a:prstGeom prst="rect">
            <a:avLst/>
          </a:prstGeom>
        </p:spPr>
        <p:txBody>
          <a:bodyPr wrap="square">
            <a:spAutoFit/>
          </a:bodyPr>
          <a:lstStyle/>
          <a:p>
            <a:pPr eaLnBrk="1" latinLnBrk="0" hangingPunct="1">
              <a:lnSpc>
                <a:spcPct val="150000"/>
              </a:lnSpc>
            </a:pPr>
            <a:r>
              <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sym typeface="+mn-ea"/>
              </a:rPr>
              <a:t>[</a:t>
            </a:r>
            <a:r>
              <a:rPr lang="zh-CN"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sym typeface="+mn-ea"/>
              </a:rPr>
              <a:t>答案</a:t>
            </a:r>
            <a:r>
              <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sym typeface="+mn-ea"/>
              </a:rPr>
              <a:t>]</a:t>
            </a:r>
            <a:r>
              <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　</a:t>
            </a:r>
            <a:endPar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eaLnBrk="1" latinLnBrk="0" hangingPunct="1">
              <a:lnSpc>
                <a:spcPct val="150000"/>
              </a:lnSpc>
            </a:pPr>
            <a:r>
              <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[解析] 据材料可知,苏联粮食产量减少,粮食出口增多,反映出在粮食减产的情况下增加粮食出口量,这实际是苏联人民缩减口粮、支持国家粮食出口来换外汇以发展工业,故选A项。当时苏联已经实行农业集体化,粮食出口不能说明其粮食供不应求,也不能说明其影响农民生产积极性,B、D两项错误。题目材料不涉及工业生产发展速度的情况,排除C项。</a:t>
            </a:r>
            <a:endPar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0" name="TextBox 9"/>
          <p:cNvSpPr txBox="1"/>
          <p:nvPr/>
        </p:nvSpPr>
        <p:spPr>
          <a:xfrm>
            <a:off x="1033030" y="814642"/>
            <a:ext cx="2510509" cy="398780"/>
          </a:xfrm>
          <a:prstGeom prst="rect">
            <a:avLst/>
          </a:prstGeom>
          <a:noFill/>
        </p:spPr>
        <p:txBody>
          <a:bodyPr wrap="square" rtlCol="0">
            <a:spAutoFit/>
          </a:bodyPr>
          <a:lstStyle/>
          <a:p>
            <a:r>
              <a:rPr lang="zh-CN" altLang="en-US" sz="2000" b="1" dirty="0">
                <a:solidFill>
                  <a:srgbClr val="D26333"/>
                </a:solidFill>
                <a:latin typeface="微软雅黑" panose="020B0503020204020204" pitchFamily="34" charset="-122"/>
                <a:ea typeface="微软雅黑" panose="020B0503020204020204" pitchFamily="34" charset="-122"/>
              </a:rPr>
              <a:t>考点吃透 稳拿满分</a:t>
            </a:r>
            <a:endParaRPr lang="zh-CN" altLang="en-US" sz="2000" b="1" dirty="0">
              <a:solidFill>
                <a:srgbClr val="D26333"/>
              </a:solidFill>
              <a:latin typeface="微软雅黑" panose="020B0503020204020204" pitchFamily="34" charset="-122"/>
              <a:ea typeface="微软雅黑" panose="020B0503020204020204" pitchFamily="34" charset="-122"/>
            </a:endParaRPr>
          </a:p>
        </p:txBody>
      </p:sp>
      <p:pic>
        <p:nvPicPr>
          <p:cNvPr id="3" name="Picture 3"/>
          <p:cNvPicPr>
            <a:picLocks noChangeAspect="1" noChangeArrowheads="1"/>
          </p:cNvPicPr>
          <p:nvPr/>
        </p:nvPicPr>
        <p:blipFill>
          <a:blip r:embed="rId1" cstate="print"/>
          <a:srcRect/>
          <a:stretch>
            <a:fillRect/>
          </a:stretch>
        </p:blipFill>
        <p:spPr bwMode="auto">
          <a:xfrm>
            <a:off x="723515" y="860015"/>
            <a:ext cx="240732" cy="240747"/>
          </a:xfrm>
          <a:prstGeom prst="rect">
            <a:avLst/>
          </a:prstGeom>
          <a:noFill/>
          <a:ln w="9525">
            <a:noFill/>
            <a:miter lim="800000"/>
            <a:headEnd/>
            <a:tailEnd/>
          </a:ln>
          <a:effectLst/>
        </p:spPr>
      </p:pic>
    </p:spTree>
  </p:cSld>
  <p:clrMapOvr>
    <a:masterClrMapping/>
  </p:clrMapOvr>
  <p:transition>
    <p:pull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723515" y="1130859"/>
            <a:ext cx="7672347" cy="2837815"/>
          </a:xfrm>
          <a:prstGeom prst="rect">
            <a:avLst/>
          </a:prstGeom>
        </p:spPr>
        <p:txBody>
          <a:bodyPr wrap="square">
            <a:spAutoFit/>
          </a:bodyPr>
          <a:lstStyle/>
          <a:p>
            <a:pPr>
              <a:lnSpc>
                <a:spcPct val="150000"/>
              </a:lnSpc>
            </a:pPr>
            <a:r>
              <a:rPr lang="zh-CN" sz="1695" dirty="0" smtClean="0">
                <a:latin typeface="微软雅黑" panose="020B0503020204020204" pitchFamily="34" charset="-122"/>
                <a:ea typeface="微软雅黑" panose="020B0503020204020204" pitchFamily="34" charset="-122"/>
                <a:sym typeface="+mn-ea"/>
              </a:rPr>
              <a:t>变</a:t>
            </a:r>
            <a:r>
              <a:rPr sz="1695" dirty="0" smtClean="0">
                <a:latin typeface="微软雅黑" panose="020B0503020204020204" pitchFamily="34" charset="-122"/>
                <a:ea typeface="微软雅黑" panose="020B0503020204020204" pitchFamily="34" charset="-122"/>
                <a:sym typeface="+mn-ea"/>
              </a:rPr>
              <a:t>式2</a:t>
            </a:r>
            <a:r>
              <a:rPr lang="en-US" sz="1695" dirty="0" smtClean="0">
                <a:latin typeface="微软雅黑" panose="020B0503020204020204" pitchFamily="34" charset="-122"/>
                <a:ea typeface="微软雅黑" panose="020B0503020204020204" pitchFamily="34" charset="-122"/>
                <a:sym typeface="+mn-ea"/>
              </a:rPr>
              <a:t>  </a:t>
            </a:r>
            <a:r>
              <a:rPr sz="1695" dirty="0" smtClean="0">
                <a:latin typeface="微软雅黑" panose="020B0503020204020204" pitchFamily="34" charset="-122"/>
                <a:ea typeface="微软雅黑" panose="020B0503020204020204" pitchFamily="34" charset="-122"/>
                <a:sym typeface="+mn-ea"/>
              </a:rPr>
              <a:t> “一五”计划期间,苏联建成的3个大型钢铁厂,都是美国和德国帮助建造的。工程浩大的第聂伯河水电站,主要设备购自美国的两家公司。斯大林承认,苏联约2/3的大型企业是在美国援助下建成的。</a:t>
            </a:r>
            <a:r>
              <a:rPr sz="1695" dirty="0" err="1" smtClean="0">
                <a:latin typeface="微软雅黑" panose="020B0503020204020204" pitchFamily="34" charset="-122"/>
                <a:ea typeface="微软雅黑" panose="020B0503020204020204" pitchFamily="34" charset="-122"/>
                <a:sym typeface="+mn-ea"/>
              </a:rPr>
              <a:t>这反映出苏联在工业化初期</a:t>
            </a:r>
            <a:r>
              <a:rPr sz="1695" dirty="0" smtClean="0">
                <a:latin typeface="微软雅黑" panose="020B0503020204020204" pitchFamily="34" charset="-122"/>
                <a:ea typeface="微软雅黑" panose="020B0503020204020204" pitchFamily="34" charset="-122"/>
                <a:sym typeface="+mn-ea"/>
              </a:rPr>
              <a:t> (　　)</a:t>
            </a:r>
            <a:endParaRPr sz="1695" dirty="0" smtClean="0">
              <a:latin typeface="微软雅黑" panose="020B0503020204020204" pitchFamily="34" charset="-122"/>
              <a:ea typeface="微软雅黑" panose="020B0503020204020204" pitchFamily="34" charset="-122"/>
              <a:sym typeface="+mn-ea"/>
            </a:endParaRPr>
          </a:p>
          <a:p>
            <a:pPr>
              <a:lnSpc>
                <a:spcPct val="150000"/>
              </a:lnSpc>
            </a:pPr>
            <a:r>
              <a:rPr sz="1695" dirty="0" smtClean="0">
                <a:latin typeface="微软雅黑" panose="020B0503020204020204" pitchFamily="34" charset="-122"/>
                <a:ea typeface="微软雅黑" panose="020B0503020204020204" pitchFamily="34" charset="-122"/>
                <a:sym typeface="+mn-ea"/>
              </a:rPr>
              <a:t>A.严重依赖外资推动工业化进程</a:t>
            </a:r>
            <a:endParaRPr sz="1695" dirty="0" smtClean="0">
              <a:latin typeface="微软雅黑" panose="020B0503020204020204" pitchFamily="34" charset="-122"/>
              <a:ea typeface="微软雅黑" panose="020B0503020204020204" pitchFamily="34" charset="-122"/>
              <a:sym typeface="+mn-ea"/>
            </a:endParaRPr>
          </a:p>
          <a:p>
            <a:pPr>
              <a:lnSpc>
                <a:spcPct val="150000"/>
              </a:lnSpc>
            </a:pPr>
            <a:r>
              <a:rPr sz="1695" dirty="0" smtClean="0">
                <a:latin typeface="微软雅黑" panose="020B0503020204020204" pitchFamily="34" charset="-122"/>
                <a:ea typeface="微软雅黑" panose="020B0503020204020204" pitchFamily="34" charset="-122"/>
                <a:sym typeface="+mn-ea"/>
              </a:rPr>
              <a:t>B.延续了新经济政策的某些做法</a:t>
            </a:r>
            <a:endParaRPr sz="1695" dirty="0" smtClean="0">
              <a:latin typeface="微软雅黑" panose="020B0503020204020204" pitchFamily="34" charset="-122"/>
              <a:ea typeface="微软雅黑" panose="020B0503020204020204" pitchFamily="34" charset="-122"/>
              <a:sym typeface="+mn-ea"/>
            </a:endParaRPr>
          </a:p>
          <a:p>
            <a:pPr>
              <a:lnSpc>
                <a:spcPct val="150000"/>
              </a:lnSpc>
            </a:pPr>
            <a:r>
              <a:rPr sz="1695" dirty="0" smtClean="0">
                <a:latin typeface="微软雅黑" panose="020B0503020204020204" pitchFamily="34" charset="-122"/>
                <a:ea typeface="微软雅黑" panose="020B0503020204020204" pitchFamily="34" charset="-122"/>
                <a:sym typeface="+mn-ea"/>
              </a:rPr>
              <a:t>C.实行全面的经济对外开放政策</a:t>
            </a:r>
            <a:endParaRPr sz="1695" dirty="0" smtClean="0">
              <a:latin typeface="微软雅黑" panose="020B0503020204020204" pitchFamily="34" charset="-122"/>
              <a:ea typeface="微软雅黑" panose="020B0503020204020204" pitchFamily="34" charset="-122"/>
              <a:sym typeface="+mn-ea"/>
            </a:endParaRPr>
          </a:p>
          <a:p>
            <a:pPr>
              <a:lnSpc>
                <a:spcPct val="150000"/>
              </a:lnSpc>
            </a:pPr>
            <a:r>
              <a:rPr sz="1695" dirty="0" smtClean="0">
                <a:latin typeface="微软雅黑" panose="020B0503020204020204" pitchFamily="34" charset="-122"/>
                <a:ea typeface="微软雅黑" panose="020B0503020204020204" pitchFamily="34" charset="-122"/>
                <a:sym typeface="+mn-ea"/>
              </a:rPr>
              <a:t>D.突破了计划经济体制的束缚</a:t>
            </a:r>
            <a:endParaRPr sz="1695" dirty="0" smtClean="0">
              <a:latin typeface="微软雅黑" panose="020B0503020204020204" pitchFamily="34" charset="-122"/>
              <a:ea typeface="微软雅黑" panose="020B0503020204020204" pitchFamily="34" charset="-122"/>
              <a:sym typeface="+mn-ea"/>
            </a:endParaRPr>
          </a:p>
        </p:txBody>
      </p:sp>
      <p:sp>
        <p:nvSpPr>
          <p:cNvPr id="2" name="TextBox 9"/>
          <p:cNvSpPr txBox="1"/>
          <p:nvPr/>
        </p:nvSpPr>
        <p:spPr>
          <a:xfrm>
            <a:off x="1033030" y="814642"/>
            <a:ext cx="2510509" cy="398780"/>
          </a:xfrm>
          <a:prstGeom prst="rect">
            <a:avLst/>
          </a:prstGeom>
          <a:noFill/>
        </p:spPr>
        <p:txBody>
          <a:bodyPr wrap="square" rtlCol="0">
            <a:spAutoFit/>
          </a:bodyPr>
          <a:lstStyle/>
          <a:p>
            <a:r>
              <a:rPr lang="zh-CN" altLang="en-US" sz="2000" b="1" dirty="0">
                <a:solidFill>
                  <a:srgbClr val="D26333"/>
                </a:solidFill>
                <a:latin typeface="微软雅黑" panose="020B0503020204020204" pitchFamily="34" charset="-122"/>
                <a:ea typeface="微软雅黑" panose="020B0503020204020204" pitchFamily="34" charset="-122"/>
              </a:rPr>
              <a:t>考点吃透 稳拿满分</a:t>
            </a:r>
            <a:endParaRPr lang="zh-CN" altLang="en-US" sz="2000" b="1" dirty="0">
              <a:solidFill>
                <a:srgbClr val="D26333"/>
              </a:solidFill>
              <a:latin typeface="微软雅黑" panose="020B0503020204020204" pitchFamily="34" charset="-122"/>
              <a:ea typeface="微软雅黑" panose="020B0503020204020204" pitchFamily="34" charset="-122"/>
            </a:endParaRPr>
          </a:p>
        </p:txBody>
      </p:sp>
      <p:pic>
        <p:nvPicPr>
          <p:cNvPr id="3" name="Picture 3"/>
          <p:cNvPicPr>
            <a:picLocks noChangeAspect="1" noChangeArrowheads="1"/>
          </p:cNvPicPr>
          <p:nvPr/>
        </p:nvPicPr>
        <p:blipFill>
          <a:blip r:embed="rId1" cstate="print"/>
          <a:srcRect/>
          <a:stretch>
            <a:fillRect/>
          </a:stretch>
        </p:blipFill>
        <p:spPr bwMode="auto">
          <a:xfrm>
            <a:off x="723515" y="860015"/>
            <a:ext cx="240732" cy="240747"/>
          </a:xfrm>
          <a:prstGeom prst="rect">
            <a:avLst/>
          </a:prstGeom>
          <a:noFill/>
          <a:ln w="9525">
            <a:noFill/>
            <a:miter lim="800000"/>
            <a:headEnd/>
            <a:tailEnd/>
          </a:ln>
          <a:effectLst/>
        </p:spPr>
      </p:pic>
    </p:spTree>
  </p:cSld>
  <p:clrMapOvr>
    <a:masterClrMapping/>
  </p:clrMapOvr>
  <p:transition>
    <p:pull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ChangeArrowheads="1"/>
          </p:cNvSpPr>
          <p:nvPr/>
        </p:nvSpPr>
        <p:spPr bwMode="auto">
          <a:xfrm>
            <a:off x="0" y="-62266"/>
            <a:ext cx="196850" cy="141605"/>
          </a:xfrm>
          <a:prstGeom prst="rect">
            <a:avLst/>
          </a:prstGeom>
          <a:noFill/>
          <a:ln w="9525">
            <a:noFill/>
            <a:miter lim="800000"/>
          </a:ln>
          <a:effectLst/>
        </p:spPr>
        <p:txBody>
          <a:bodyPr vert="horz" wrap="none" lIns="35186" tIns="17593" rIns="35186" bIns="17593" numCol="1" anchor="ctr" anchorCtr="0" compatLnSpc="1">
            <a:spAutoFit/>
          </a:bodyPr>
          <a:lstStyle/>
          <a:p>
            <a:endParaRPr lang="zh-CN" altLang="en-US" sz="695">
              <a:solidFill>
                <a:prstClr val="black"/>
              </a:solidFill>
            </a:endParaRPr>
          </a:p>
        </p:txBody>
      </p:sp>
      <p:sp>
        <p:nvSpPr>
          <p:cNvPr id="52" name="矩形 51"/>
          <p:cNvSpPr/>
          <p:nvPr/>
        </p:nvSpPr>
        <p:spPr>
          <a:xfrm>
            <a:off x="720551" y="1185303"/>
            <a:ext cx="7585791" cy="249479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95">
              <a:solidFill>
                <a:prstClr val="white"/>
              </a:solidFill>
            </a:endParaRPr>
          </a:p>
        </p:txBody>
      </p:sp>
      <p:sp>
        <p:nvSpPr>
          <p:cNvPr id="53" name="矩形 52"/>
          <p:cNvSpPr/>
          <p:nvPr/>
        </p:nvSpPr>
        <p:spPr>
          <a:xfrm>
            <a:off x="775968" y="1130897"/>
            <a:ext cx="7481943" cy="2445385"/>
          </a:xfrm>
          <a:prstGeom prst="rect">
            <a:avLst/>
          </a:prstGeom>
        </p:spPr>
        <p:txBody>
          <a:bodyPr wrap="square">
            <a:spAutoFit/>
          </a:bodyPr>
          <a:lstStyle/>
          <a:p>
            <a:pPr eaLnBrk="1" latinLnBrk="0" hangingPunct="1">
              <a:lnSpc>
                <a:spcPct val="150000"/>
              </a:lnSpc>
            </a:pPr>
            <a:r>
              <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sym typeface="+mn-ea"/>
              </a:rPr>
              <a:t>[</a:t>
            </a:r>
            <a:r>
              <a:rPr lang="zh-CN"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sym typeface="+mn-ea"/>
              </a:rPr>
              <a:t>答案</a:t>
            </a:r>
            <a:r>
              <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sym typeface="+mn-ea"/>
              </a:rPr>
              <a:t>]</a:t>
            </a:r>
            <a:r>
              <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B　</a:t>
            </a:r>
            <a:endPar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eaLnBrk="1" latinLnBrk="0" hangingPunct="1">
              <a:lnSpc>
                <a:spcPct val="150000"/>
              </a:lnSpc>
            </a:pPr>
            <a:r>
              <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[解析] 材料提及苏联“一五”计划的建设得到外来援助,但未提及外来援助的数额,无法确定苏联在工业化初期是否严重依赖外资,故A项错误;苏联工业化借助外来资本一定程度上借鉴了新经济政策局部恢复外国资本主义的做法,故B项正确;苏联“一五”计划体现了工业化的局部开放的政策,故C项错误;材料做法未突破计划经济体制,故D项错误。</a:t>
            </a:r>
            <a:endParaRPr sz="1695" dirty="0"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0" name="TextBox 9"/>
          <p:cNvSpPr txBox="1"/>
          <p:nvPr/>
        </p:nvSpPr>
        <p:spPr>
          <a:xfrm>
            <a:off x="1033030" y="814642"/>
            <a:ext cx="2510509" cy="398780"/>
          </a:xfrm>
          <a:prstGeom prst="rect">
            <a:avLst/>
          </a:prstGeom>
          <a:noFill/>
        </p:spPr>
        <p:txBody>
          <a:bodyPr wrap="square" rtlCol="0">
            <a:spAutoFit/>
          </a:bodyPr>
          <a:lstStyle/>
          <a:p>
            <a:r>
              <a:rPr lang="zh-CN" altLang="en-US" sz="2000" b="1" dirty="0">
                <a:solidFill>
                  <a:srgbClr val="D26333"/>
                </a:solidFill>
                <a:latin typeface="微软雅黑" panose="020B0503020204020204" pitchFamily="34" charset="-122"/>
                <a:ea typeface="微软雅黑" panose="020B0503020204020204" pitchFamily="34" charset="-122"/>
              </a:rPr>
              <a:t>考点吃透 稳拿满分</a:t>
            </a:r>
            <a:endParaRPr lang="zh-CN" altLang="en-US" sz="2000" b="1" dirty="0">
              <a:solidFill>
                <a:srgbClr val="D26333"/>
              </a:solidFill>
              <a:latin typeface="微软雅黑" panose="020B0503020204020204" pitchFamily="34" charset="-122"/>
              <a:ea typeface="微软雅黑" panose="020B0503020204020204" pitchFamily="34" charset="-122"/>
            </a:endParaRPr>
          </a:p>
        </p:txBody>
      </p:sp>
      <p:pic>
        <p:nvPicPr>
          <p:cNvPr id="3" name="Picture 3"/>
          <p:cNvPicPr>
            <a:picLocks noChangeAspect="1" noChangeArrowheads="1"/>
          </p:cNvPicPr>
          <p:nvPr/>
        </p:nvPicPr>
        <p:blipFill>
          <a:blip r:embed="rId1" cstate="print"/>
          <a:srcRect/>
          <a:stretch>
            <a:fillRect/>
          </a:stretch>
        </p:blipFill>
        <p:spPr bwMode="auto">
          <a:xfrm>
            <a:off x="723515" y="860015"/>
            <a:ext cx="240732" cy="240747"/>
          </a:xfrm>
          <a:prstGeom prst="rect">
            <a:avLst/>
          </a:prstGeom>
          <a:noFill/>
          <a:ln w="9525">
            <a:noFill/>
            <a:miter lim="800000"/>
            <a:headEnd/>
            <a:tailEnd/>
          </a:ln>
          <a:effectLst/>
        </p:spPr>
      </p:pic>
    </p:spTree>
  </p:cSld>
  <p:clrMapOvr>
    <a:masterClrMapping/>
  </p:clrMapOvr>
  <p:transition>
    <p:pull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753598" y="1130897"/>
            <a:ext cx="7614555" cy="3246755"/>
          </a:xfrm>
          <a:prstGeom prst="rect">
            <a:avLst/>
          </a:prstGeom>
        </p:spPr>
        <p:txBody>
          <a:bodyPr wrap="square">
            <a:spAutoFit/>
          </a:bodyPr>
          <a:lstStyle/>
          <a:p>
            <a:pPr>
              <a:lnSpc>
                <a:spcPct val="150000"/>
              </a:lnSpc>
            </a:pPr>
            <a:r>
              <a:rPr sz="1770" b="1" dirty="0" smtClean="0">
                <a:latin typeface="微软雅黑" panose="020B0503020204020204" pitchFamily="34" charset="-122"/>
                <a:ea typeface="微软雅黑" panose="020B0503020204020204" pitchFamily="34" charset="-122"/>
                <a:sym typeface="+mn-ea"/>
              </a:rPr>
              <a:t>考法3　依托历史现象,深刻理解苏联斯大林体制的弊端及影响</a:t>
            </a:r>
            <a:endParaRPr sz="1770" b="1" dirty="0" smtClean="0">
              <a:latin typeface="微软雅黑" panose="020B0503020204020204" pitchFamily="34" charset="-122"/>
              <a:ea typeface="微软雅黑" panose="020B0503020204020204" pitchFamily="34" charset="-122"/>
              <a:sym typeface="+mn-ea"/>
            </a:endParaRPr>
          </a:p>
          <a:p>
            <a:pPr>
              <a:lnSpc>
                <a:spcPct val="150000"/>
              </a:lnSpc>
            </a:pPr>
            <a:r>
              <a:rPr lang="zh-CN" sz="1695" dirty="0" smtClean="0">
                <a:latin typeface="微软雅黑" panose="020B0503020204020204" pitchFamily="34" charset="-122"/>
                <a:ea typeface="微软雅黑" panose="020B0503020204020204" pitchFamily="34" charset="-122"/>
                <a:sym typeface="+mn-ea"/>
              </a:rPr>
              <a:t>典</a:t>
            </a:r>
            <a:r>
              <a:rPr sz="1695" dirty="0" smtClean="0">
                <a:latin typeface="微软雅黑" panose="020B0503020204020204" pitchFamily="34" charset="-122"/>
                <a:ea typeface="微软雅黑" panose="020B0503020204020204" pitchFamily="34" charset="-122"/>
                <a:sym typeface="+mn-ea"/>
              </a:rPr>
              <a:t>例3</a:t>
            </a:r>
            <a:r>
              <a:rPr lang="en-US" sz="1695" dirty="0" smtClean="0">
                <a:latin typeface="微软雅黑" panose="020B0503020204020204" pitchFamily="34" charset="-122"/>
                <a:ea typeface="微软雅黑" panose="020B0503020204020204" pitchFamily="34" charset="-122"/>
                <a:sym typeface="+mn-ea"/>
              </a:rPr>
              <a:t>  </a:t>
            </a:r>
            <a:r>
              <a:rPr sz="1695" dirty="0" smtClean="0">
                <a:latin typeface="微软雅黑" panose="020B0503020204020204" pitchFamily="34" charset="-122"/>
                <a:ea typeface="微软雅黑" panose="020B0503020204020204" pitchFamily="34" charset="-122"/>
                <a:sym typeface="+mn-ea"/>
              </a:rPr>
              <a:t> [2018·全国卷Ⅲ] 1959年,苏共二十一大讨论通过了七年经济计划,规定7年内工业生产总值提高80%,其中发电量、钢铁产量都要求成倍增长。这反映出七年经济计划	(　　)</a:t>
            </a:r>
            <a:endParaRPr sz="1695" dirty="0" smtClean="0">
              <a:latin typeface="微软雅黑" panose="020B0503020204020204" pitchFamily="34" charset="-122"/>
              <a:ea typeface="微软雅黑" panose="020B0503020204020204" pitchFamily="34" charset="-122"/>
              <a:sym typeface="+mn-ea"/>
            </a:endParaRPr>
          </a:p>
          <a:p>
            <a:pPr>
              <a:lnSpc>
                <a:spcPct val="150000"/>
              </a:lnSpc>
            </a:pPr>
            <a:r>
              <a:rPr sz="1695" dirty="0" smtClean="0">
                <a:latin typeface="微软雅黑" panose="020B0503020204020204" pitchFamily="34" charset="-122"/>
                <a:ea typeface="微软雅黑" panose="020B0503020204020204" pitchFamily="34" charset="-122"/>
                <a:sym typeface="+mn-ea"/>
              </a:rPr>
              <a:t>A.未能摆脱“斯大林模式”</a:t>
            </a:r>
            <a:endParaRPr sz="1695" dirty="0" smtClean="0">
              <a:latin typeface="微软雅黑" panose="020B0503020204020204" pitchFamily="34" charset="-122"/>
              <a:ea typeface="微软雅黑" panose="020B0503020204020204" pitchFamily="34" charset="-122"/>
              <a:sym typeface="+mn-ea"/>
            </a:endParaRPr>
          </a:p>
          <a:p>
            <a:pPr>
              <a:lnSpc>
                <a:spcPct val="150000"/>
              </a:lnSpc>
            </a:pPr>
            <a:r>
              <a:rPr sz="1695" dirty="0" smtClean="0">
                <a:latin typeface="微软雅黑" panose="020B0503020204020204" pitchFamily="34" charset="-122"/>
                <a:ea typeface="微软雅黑" panose="020B0503020204020204" pitchFamily="34" charset="-122"/>
                <a:sym typeface="+mn-ea"/>
              </a:rPr>
              <a:t>B.是应对马歇尔计划的举措</a:t>
            </a:r>
            <a:endParaRPr sz="1695" dirty="0" smtClean="0">
              <a:latin typeface="微软雅黑" panose="020B0503020204020204" pitchFamily="34" charset="-122"/>
              <a:ea typeface="微软雅黑" panose="020B0503020204020204" pitchFamily="34" charset="-122"/>
              <a:sym typeface="+mn-ea"/>
            </a:endParaRPr>
          </a:p>
          <a:p>
            <a:pPr>
              <a:lnSpc>
                <a:spcPct val="150000"/>
              </a:lnSpc>
            </a:pPr>
            <a:r>
              <a:rPr sz="1695" dirty="0" smtClean="0">
                <a:latin typeface="微软雅黑" panose="020B0503020204020204" pitchFamily="34" charset="-122"/>
                <a:ea typeface="微软雅黑" panose="020B0503020204020204" pitchFamily="34" charset="-122"/>
                <a:sym typeface="+mn-ea"/>
              </a:rPr>
              <a:t>C.是新经济政策的延续</a:t>
            </a:r>
            <a:endParaRPr sz="1695" dirty="0" smtClean="0">
              <a:latin typeface="微软雅黑" panose="020B0503020204020204" pitchFamily="34" charset="-122"/>
              <a:ea typeface="微软雅黑" panose="020B0503020204020204" pitchFamily="34" charset="-122"/>
              <a:sym typeface="+mn-ea"/>
            </a:endParaRPr>
          </a:p>
          <a:p>
            <a:pPr>
              <a:lnSpc>
                <a:spcPct val="150000"/>
              </a:lnSpc>
            </a:pPr>
            <a:r>
              <a:rPr sz="1695" dirty="0" smtClean="0">
                <a:latin typeface="微软雅黑" panose="020B0503020204020204" pitchFamily="34" charset="-122"/>
                <a:ea typeface="微软雅黑" panose="020B0503020204020204" pitchFamily="34" charset="-122"/>
                <a:sym typeface="+mn-ea"/>
              </a:rPr>
              <a:t>D.加强了国家对经济的控制</a:t>
            </a:r>
            <a:endParaRPr sz="1695" dirty="0" smtClean="0">
              <a:latin typeface="微软雅黑" panose="020B0503020204020204" pitchFamily="34" charset="-122"/>
              <a:ea typeface="微软雅黑" panose="020B0503020204020204" pitchFamily="34" charset="-122"/>
              <a:sym typeface="+mn-ea"/>
            </a:endParaRPr>
          </a:p>
        </p:txBody>
      </p:sp>
      <p:sp>
        <p:nvSpPr>
          <p:cNvPr id="2" name="TextBox 9"/>
          <p:cNvSpPr txBox="1"/>
          <p:nvPr/>
        </p:nvSpPr>
        <p:spPr>
          <a:xfrm>
            <a:off x="1033030" y="814642"/>
            <a:ext cx="2510509" cy="398780"/>
          </a:xfrm>
          <a:prstGeom prst="rect">
            <a:avLst/>
          </a:prstGeom>
          <a:noFill/>
        </p:spPr>
        <p:txBody>
          <a:bodyPr wrap="square" rtlCol="0">
            <a:spAutoFit/>
          </a:bodyPr>
          <a:lstStyle/>
          <a:p>
            <a:r>
              <a:rPr lang="zh-CN" altLang="en-US" sz="2000" b="1" dirty="0">
                <a:solidFill>
                  <a:srgbClr val="D26333"/>
                </a:solidFill>
                <a:latin typeface="微软雅黑" panose="020B0503020204020204" pitchFamily="34" charset="-122"/>
                <a:ea typeface="微软雅黑" panose="020B0503020204020204" pitchFamily="34" charset="-122"/>
              </a:rPr>
              <a:t>考点吃透 稳拿满分</a:t>
            </a:r>
            <a:endParaRPr lang="zh-CN" altLang="en-US" sz="2000" b="1" dirty="0">
              <a:solidFill>
                <a:srgbClr val="D26333"/>
              </a:solidFill>
              <a:latin typeface="微软雅黑" panose="020B0503020204020204" pitchFamily="34" charset="-122"/>
              <a:ea typeface="微软雅黑" panose="020B0503020204020204" pitchFamily="34" charset="-122"/>
            </a:endParaRPr>
          </a:p>
        </p:txBody>
      </p:sp>
      <p:pic>
        <p:nvPicPr>
          <p:cNvPr id="3" name="Picture 3"/>
          <p:cNvPicPr>
            <a:picLocks noChangeAspect="1" noChangeArrowheads="1"/>
          </p:cNvPicPr>
          <p:nvPr/>
        </p:nvPicPr>
        <p:blipFill>
          <a:blip r:embed="rId1" cstate="print"/>
          <a:srcRect/>
          <a:stretch>
            <a:fillRect/>
          </a:stretch>
        </p:blipFill>
        <p:spPr bwMode="auto">
          <a:xfrm>
            <a:off x="723515" y="860015"/>
            <a:ext cx="240732" cy="240747"/>
          </a:xfrm>
          <a:prstGeom prst="rect">
            <a:avLst/>
          </a:prstGeom>
          <a:noFill/>
          <a:ln w="9525">
            <a:noFill/>
            <a:miter lim="800000"/>
            <a:headEnd/>
            <a:tailEnd/>
          </a:ln>
          <a:effectLst/>
        </p:spPr>
      </p:pic>
    </p:spTree>
  </p:cSld>
  <p:clrMapOvr>
    <a:masterClrMapping/>
  </p:clrMapOvr>
  <p:transition>
    <p:pull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9"/>
          <p:cNvSpPr txBox="1"/>
          <p:nvPr/>
        </p:nvSpPr>
        <p:spPr>
          <a:xfrm>
            <a:off x="1033030" y="814642"/>
            <a:ext cx="2510509" cy="398780"/>
          </a:xfrm>
          <a:prstGeom prst="rect">
            <a:avLst/>
          </a:prstGeom>
          <a:noFill/>
        </p:spPr>
        <p:txBody>
          <a:bodyPr wrap="square" rtlCol="0">
            <a:spAutoFit/>
          </a:bodyPr>
          <a:lstStyle/>
          <a:p>
            <a:r>
              <a:rPr lang="zh-CN" altLang="en-US" sz="2000" b="1" dirty="0">
                <a:solidFill>
                  <a:srgbClr val="D26333"/>
                </a:solidFill>
                <a:latin typeface="微软雅黑" panose="020B0503020204020204" pitchFamily="34" charset="-122"/>
                <a:ea typeface="微软雅黑" panose="020B0503020204020204" pitchFamily="34" charset="-122"/>
              </a:rPr>
              <a:t>考点吃透 稳拿满分</a:t>
            </a:r>
            <a:endParaRPr lang="zh-CN" altLang="en-US" sz="2000" b="1" dirty="0">
              <a:solidFill>
                <a:srgbClr val="D26333"/>
              </a:solidFill>
              <a:latin typeface="微软雅黑" panose="020B0503020204020204" pitchFamily="34" charset="-122"/>
              <a:ea typeface="微软雅黑" panose="020B0503020204020204" pitchFamily="34" charset="-122"/>
            </a:endParaRPr>
          </a:p>
        </p:txBody>
      </p:sp>
      <p:pic>
        <p:nvPicPr>
          <p:cNvPr id="5" name="Picture 3"/>
          <p:cNvPicPr>
            <a:picLocks noChangeAspect="1" noChangeArrowheads="1"/>
          </p:cNvPicPr>
          <p:nvPr/>
        </p:nvPicPr>
        <p:blipFill>
          <a:blip r:embed="rId1" cstate="print"/>
          <a:srcRect/>
          <a:stretch>
            <a:fillRect/>
          </a:stretch>
        </p:blipFill>
        <p:spPr bwMode="auto">
          <a:xfrm>
            <a:off x="723515" y="860015"/>
            <a:ext cx="240732" cy="240747"/>
          </a:xfrm>
          <a:prstGeom prst="rect">
            <a:avLst/>
          </a:prstGeom>
          <a:noFill/>
          <a:ln w="9525">
            <a:noFill/>
            <a:miter lim="800000"/>
            <a:headEnd/>
            <a:tailEnd/>
          </a:ln>
          <a:effectLst/>
        </p:spPr>
      </p:pic>
      <p:graphicFrame>
        <p:nvGraphicFramePr>
          <p:cNvPr id="2" name="表格 1"/>
          <p:cNvGraphicFramePr/>
          <p:nvPr/>
        </p:nvGraphicFramePr>
        <p:xfrm>
          <a:off x="748260" y="1214023"/>
          <a:ext cx="7647305" cy="2412365"/>
        </p:xfrm>
        <a:graphic>
          <a:graphicData uri="http://schemas.openxmlformats.org/drawingml/2006/table">
            <a:tbl>
              <a:tblPr firstRow="1" bandRow="1">
                <a:tableStyleId>{5940675A-B579-460E-94D1-54222C63F5DA}</a:tableStyleId>
              </a:tblPr>
              <a:tblGrid>
                <a:gridCol w="509270"/>
                <a:gridCol w="509905"/>
                <a:gridCol w="6628130"/>
              </a:tblGrid>
              <a:tr h="339725">
                <a:tc>
                  <a:txBody>
                    <a:bodyPr/>
                    <a:lstStyle/>
                    <a:p>
                      <a:pPr indent="0" algn="ctr">
                        <a:buNone/>
                      </a:pPr>
                      <a:r>
                        <a:rPr lang="en-US" sz="1695" b="0" dirty="0" err="1">
                          <a:solidFill>
                            <a:srgbClr val="000000"/>
                          </a:solidFill>
                          <a:latin typeface="微软雅黑" panose="020B0503020204020204" pitchFamily="34" charset="-122"/>
                          <a:ea typeface="微软雅黑" panose="020B0503020204020204" pitchFamily="34" charset="-122"/>
                          <a:cs typeface="方正兰亭黑_GBK" panose="02000000000000000000" charset="-122"/>
                        </a:rPr>
                        <a:t>时期</a:t>
                      </a:r>
                      <a:endParaRPr lang="en-US" altLang="en-US" sz="1695" b="0" dirty="0">
                        <a:solidFill>
                          <a:srgbClr val="000000"/>
                        </a:solidFill>
                        <a:latin typeface="微软雅黑" panose="020B0503020204020204" pitchFamily="34" charset="-122"/>
                        <a:ea typeface="微软雅黑" panose="020B0503020204020204" pitchFamily="34" charset="-122"/>
                        <a:cs typeface="方正兰亭黑_GBK" panose="02000000000000000000" charset="-122"/>
                      </a:endParaRPr>
                    </a:p>
                  </a:txBody>
                  <a:tcPr marL="0" marR="0"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c>
                  <a:txBody>
                    <a:bodyPr/>
                    <a:lstStyle/>
                    <a:p>
                      <a:pPr indent="0" algn="ctr">
                        <a:buNone/>
                      </a:pPr>
                      <a:r>
                        <a:rPr lang="en-US" sz="1695" b="0">
                          <a:solidFill>
                            <a:srgbClr val="000000"/>
                          </a:solidFill>
                          <a:latin typeface="微软雅黑" panose="020B0503020204020204" pitchFamily="34" charset="-122"/>
                          <a:ea typeface="微软雅黑" panose="020B0503020204020204" pitchFamily="34" charset="-122"/>
                          <a:cs typeface="方正兰亭黑_GBK" panose="02000000000000000000" charset="-122"/>
                        </a:rPr>
                        <a:t>特征</a:t>
                      </a:r>
                      <a:endParaRPr lang="en-US" altLang="en-US" sz="1695" b="0">
                        <a:solidFill>
                          <a:srgbClr val="000000"/>
                        </a:solidFill>
                        <a:latin typeface="微软雅黑" panose="020B0503020204020204" pitchFamily="34" charset="-122"/>
                        <a:ea typeface="微软雅黑" panose="020B0503020204020204" pitchFamily="34" charset="-122"/>
                        <a:cs typeface="方正兰亭黑_GBK" panose="02000000000000000000" charset="-122"/>
                      </a:endParaRPr>
                    </a:p>
                  </a:txBody>
                  <a:tcPr marL="0" marR="0"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c>
                  <a:txBody>
                    <a:bodyPr/>
                    <a:lstStyle/>
                    <a:p>
                      <a:pPr indent="0" algn="ctr">
                        <a:buNone/>
                      </a:pPr>
                      <a:r>
                        <a:rPr lang="en-US" sz="1695" b="0">
                          <a:solidFill>
                            <a:srgbClr val="000000"/>
                          </a:solidFill>
                          <a:latin typeface="微软雅黑" panose="020B0503020204020204" pitchFamily="34" charset="-122"/>
                          <a:ea typeface="微软雅黑" panose="020B0503020204020204" pitchFamily="34" charset="-122"/>
                          <a:cs typeface="方正兰亭黑_GBK" panose="02000000000000000000" charset="-122"/>
                        </a:rPr>
                        <a:t>发展历程</a:t>
                      </a:r>
                      <a:endParaRPr lang="en-US" altLang="en-US" sz="1695" b="0">
                        <a:solidFill>
                          <a:srgbClr val="000000"/>
                        </a:solidFill>
                        <a:latin typeface="微软雅黑" panose="020B0503020204020204" pitchFamily="34" charset="-122"/>
                        <a:ea typeface="微软雅黑" panose="020B0503020204020204" pitchFamily="34" charset="-122"/>
                        <a:cs typeface="方正兰亭黑_GBK" panose="02000000000000000000" charset="-122"/>
                      </a:endParaRPr>
                    </a:p>
                  </a:txBody>
                  <a:tcPr marL="0" marR="0"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r>
              <a:tr h="2072640">
                <a:tc>
                  <a:txBody>
                    <a:bodyPr/>
                    <a:lstStyle/>
                    <a:p>
                      <a:pPr indent="0" algn="ctr">
                        <a:buNone/>
                      </a:pPr>
                      <a:r>
                        <a:rPr lang="en-US" sz="1695" b="0">
                          <a:solidFill>
                            <a:srgbClr val="000000"/>
                          </a:solidFill>
                          <a:latin typeface="微软雅黑" panose="020B0503020204020204" pitchFamily="34" charset="-122"/>
                          <a:ea typeface="微软雅黑" panose="020B0503020204020204" pitchFamily="34" charset="-122"/>
                          <a:cs typeface="方正书宋_GBK" panose="03000509000000000000" charset="-122"/>
                        </a:rPr>
                        <a:t>列宁时代</a:t>
                      </a:r>
                      <a:endParaRPr lang="en-US" altLang="en-US" sz="1695" b="0">
                        <a:solidFill>
                          <a:srgbClr val="000000"/>
                        </a:solidFill>
                        <a:latin typeface="微软雅黑" panose="020B0503020204020204" pitchFamily="34" charset="-122"/>
                        <a:ea typeface="微软雅黑" panose="020B0503020204020204" pitchFamily="34" charset="-122"/>
                        <a:cs typeface="方正书宋_GBK" panose="03000509000000000000" charset="-122"/>
                      </a:endParaRPr>
                    </a:p>
                  </a:txBody>
                  <a:tcPr marL="0" marR="0"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c>
                  <a:txBody>
                    <a:bodyPr/>
                    <a:lstStyle/>
                    <a:p>
                      <a:pPr indent="0" algn="ctr">
                        <a:buNone/>
                      </a:pPr>
                      <a:r>
                        <a:rPr lang="en-US" sz="1695" b="0">
                          <a:solidFill>
                            <a:srgbClr val="000000"/>
                          </a:solidFill>
                          <a:latin typeface="微软雅黑" panose="020B0503020204020204" pitchFamily="34" charset="-122"/>
                          <a:ea typeface="微软雅黑" panose="020B0503020204020204" pitchFamily="34" charset="-122"/>
                          <a:cs typeface="方正书宋_GBK" panose="03000509000000000000" charset="-122"/>
                        </a:rPr>
                        <a:t>新经济政策</a:t>
                      </a:r>
                      <a:endParaRPr lang="en-US" altLang="en-US" sz="1695" b="0">
                        <a:solidFill>
                          <a:srgbClr val="000000"/>
                        </a:solidFill>
                        <a:latin typeface="微软雅黑" panose="020B0503020204020204" pitchFamily="34" charset="-122"/>
                        <a:ea typeface="微软雅黑" panose="020B0503020204020204" pitchFamily="34" charset="-122"/>
                        <a:cs typeface="方正书宋_GBK" panose="03000509000000000000" charset="-122"/>
                      </a:endParaRPr>
                    </a:p>
                  </a:txBody>
                  <a:tcPr marL="0" marR="0"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c>
                  <a:txBody>
                    <a:bodyPr/>
                    <a:lstStyle/>
                    <a:p>
                      <a:pPr indent="0" algn="just">
                        <a:buNone/>
                      </a:pP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(1)</a:t>
                      </a:r>
                      <a:r>
                        <a:rPr lang="en-US" sz="1695" b="0"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背景</a:t>
                      </a: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a:t>
                      </a:r>
                      <a:r>
                        <a:rPr lang="en-US" sz="1695" b="0"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战时共产主义”政策导致的经济和政治危机</a:t>
                      </a: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endParaRPr lang="en-US" sz="1695" b="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indent="0" algn="just">
                        <a:buNone/>
                      </a:pPr>
                      <a:r>
                        <a:rPr lang="en-US" sz="1695" b="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2)</a:t>
                      </a:r>
                      <a:r>
                        <a:rPr lang="en-US" sz="1695" b="0"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内容</a:t>
                      </a: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endParaRPr lang="en-US" sz="1695" b="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indent="0" algn="just">
                        <a:buNone/>
                      </a:pPr>
                      <a:r>
                        <a:rPr lang="en-US" sz="1695" b="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①</a:t>
                      </a:r>
                      <a:r>
                        <a:rPr lang="en-US" sz="1695" b="0"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农业:实行粮食税</a:t>
                      </a: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。②工业:政府解除了大部分小企业和一部分中型企业的国有化,允许私人开办小企业;对一些国家暂时无力开发的矿产、森林、油田等,政府以租让的方式让外国资本家经营。③</a:t>
                      </a:r>
                      <a:r>
                        <a:rPr lang="en-US" sz="1695" b="0"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商品流通:允许自由贸易,恢复货币流通和商品交换</a:t>
                      </a: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endParaRPr lang="en-US" sz="1695" b="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indent="0" algn="just">
                        <a:buNone/>
                      </a:pPr>
                      <a:r>
                        <a:rPr lang="en-US" sz="1695" b="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3)</a:t>
                      </a:r>
                      <a:r>
                        <a:rPr lang="en-US" sz="1695" b="0"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意义:苏俄</a:t>
                      </a: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(联)</a:t>
                      </a:r>
                      <a:r>
                        <a:rPr lang="en-US" sz="1695" b="0"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探索出了在生产力发展的基础之上逐步向社会主义过渡的道路;恢复了国民经济,巩固了苏维埃政权</a:t>
                      </a:r>
                      <a:endParaRPr lang="en-US" alt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txBody>
                  <a:tcPr marL="25656" marR="25656"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r>
            </a:tbl>
          </a:graphicData>
        </a:graphic>
      </p:graphicFrame>
      <p:sp>
        <p:nvSpPr>
          <p:cNvPr id="3" name="矩形 2"/>
          <p:cNvSpPr/>
          <p:nvPr/>
        </p:nvSpPr>
        <p:spPr>
          <a:xfrm>
            <a:off x="7343506" y="826102"/>
            <a:ext cx="858395" cy="483235"/>
          </a:xfrm>
          <a:prstGeom prst="rect">
            <a:avLst/>
          </a:prstGeom>
        </p:spPr>
        <p:txBody>
          <a:bodyPr wrap="square">
            <a:spAutoFit/>
          </a:bodyPr>
          <a:lstStyle/>
          <a:p>
            <a:pPr eaLnBrk="1" hangingPunct="1">
              <a:lnSpc>
                <a:spcPct val="150000"/>
              </a:lnSpc>
              <a:buNone/>
            </a:pPr>
            <a:r>
              <a:rPr lang="zh-CN" sz="1695" dirty="0" smtClean="0">
                <a:latin typeface="微软雅黑" panose="020B0503020204020204" pitchFamily="34" charset="-122"/>
                <a:ea typeface="微软雅黑" panose="020B0503020204020204" pitchFamily="34" charset="-122"/>
              </a:rPr>
              <a:t>（续表）</a:t>
            </a:r>
            <a:endParaRPr lang="zh-CN" sz="1695" dirty="0" smtClean="0">
              <a:latin typeface="微软雅黑" panose="020B0503020204020204" pitchFamily="34" charset="-122"/>
              <a:ea typeface="微软雅黑" panose="020B0503020204020204" pitchFamily="34" charset="-122"/>
            </a:endParaRPr>
          </a:p>
        </p:txBody>
      </p:sp>
    </p:spTree>
  </p:cSld>
  <p:clrMapOvr>
    <a:masterClrMapping/>
  </p:clrMapOvr>
  <p:transition>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9"/>
          <p:cNvSpPr txBox="1"/>
          <p:nvPr/>
        </p:nvSpPr>
        <p:spPr>
          <a:xfrm>
            <a:off x="1033030" y="814642"/>
            <a:ext cx="2510509" cy="398780"/>
          </a:xfrm>
          <a:prstGeom prst="rect">
            <a:avLst/>
          </a:prstGeom>
          <a:noFill/>
        </p:spPr>
        <p:txBody>
          <a:bodyPr wrap="square" rtlCol="0">
            <a:spAutoFit/>
          </a:bodyPr>
          <a:lstStyle/>
          <a:p>
            <a:r>
              <a:rPr lang="zh-CN" altLang="en-US" sz="2000" b="1" dirty="0">
                <a:solidFill>
                  <a:srgbClr val="D26333"/>
                </a:solidFill>
                <a:latin typeface="微软雅黑" panose="020B0503020204020204" pitchFamily="34" charset="-122"/>
                <a:ea typeface="微软雅黑" panose="020B0503020204020204" pitchFamily="34" charset="-122"/>
              </a:rPr>
              <a:t>考点吃透 稳拿满分</a:t>
            </a:r>
            <a:endParaRPr lang="zh-CN" altLang="en-US" sz="2000" b="1" dirty="0">
              <a:solidFill>
                <a:srgbClr val="D26333"/>
              </a:solidFill>
              <a:latin typeface="微软雅黑" panose="020B0503020204020204" pitchFamily="34" charset="-122"/>
              <a:ea typeface="微软雅黑" panose="020B0503020204020204" pitchFamily="34" charset="-122"/>
            </a:endParaRPr>
          </a:p>
        </p:txBody>
      </p:sp>
      <p:pic>
        <p:nvPicPr>
          <p:cNvPr id="4" name="Picture 3"/>
          <p:cNvPicPr>
            <a:picLocks noChangeAspect="1" noChangeArrowheads="1"/>
          </p:cNvPicPr>
          <p:nvPr/>
        </p:nvPicPr>
        <p:blipFill>
          <a:blip r:embed="rId1" cstate="print"/>
          <a:srcRect/>
          <a:stretch>
            <a:fillRect/>
          </a:stretch>
        </p:blipFill>
        <p:spPr bwMode="auto">
          <a:xfrm>
            <a:off x="723515" y="860015"/>
            <a:ext cx="240732" cy="240747"/>
          </a:xfrm>
          <a:prstGeom prst="rect">
            <a:avLst/>
          </a:prstGeom>
          <a:noFill/>
          <a:ln w="9525">
            <a:noFill/>
            <a:miter lim="800000"/>
            <a:headEnd/>
            <a:tailEnd/>
          </a:ln>
          <a:effectLst/>
        </p:spPr>
      </p:pic>
      <p:graphicFrame>
        <p:nvGraphicFramePr>
          <p:cNvPr id="3" name="表格 2"/>
          <p:cNvGraphicFramePr/>
          <p:nvPr/>
        </p:nvGraphicFramePr>
        <p:xfrm>
          <a:off x="787830" y="1186315"/>
          <a:ext cx="7663180" cy="3446780"/>
        </p:xfrm>
        <a:graphic>
          <a:graphicData uri="http://schemas.openxmlformats.org/drawingml/2006/table">
            <a:tbl>
              <a:tblPr firstRow="1" bandRow="1">
                <a:tableStyleId>{5940675A-B579-460E-94D1-54222C63F5DA}</a:tableStyleId>
              </a:tblPr>
              <a:tblGrid>
                <a:gridCol w="563880"/>
                <a:gridCol w="671195"/>
                <a:gridCol w="6428105"/>
              </a:tblGrid>
              <a:tr h="337820">
                <a:tc>
                  <a:txBody>
                    <a:bodyPr/>
                    <a:lstStyle/>
                    <a:p>
                      <a:pPr indent="0" algn="ctr">
                        <a:buNone/>
                      </a:pPr>
                      <a:r>
                        <a:rPr lang="en-US" sz="1695" b="0" dirty="0" err="1">
                          <a:solidFill>
                            <a:srgbClr val="000000"/>
                          </a:solidFill>
                          <a:latin typeface="微软雅黑" panose="020B0503020204020204" pitchFamily="34" charset="-122"/>
                          <a:ea typeface="微软雅黑" panose="020B0503020204020204" pitchFamily="34" charset="-122"/>
                          <a:cs typeface="方正兰亭黑_GBK" panose="02000000000000000000" charset="-122"/>
                        </a:rPr>
                        <a:t>时期</a:t>
                      </a:r>
                      <a:endParaRPr lang="en-US" altLang="en-US" sz="1695" b="0" dirty="0">
                        <a:solidFill>
                          <a:srgbClr val="000000"/>
                        </a:solidFill>
                        <a:latin typeface="微软雅黑" panose="020B0503020204020204" pitchFamily="34" charset="-122"/>
                        <a:ea typeface="微软雅黑" panose="020B0503020204020204" pitchFamily="34" charset="-122"/>
                        <a:cs typeface="方正兰亭黑_GBK" panose="02000000000000000000" charset="-122"/>
                      </a:endParaRPr>
                    </a:p>
                  </a:txBody>
                  <a:tcPr marL="0" marR="0"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c>
                  <a:txBody>
                    <a:bodyPr/>
                    <a:lstStyle/>
                    <a:p>
                      <a:pPr indent="0" algn="ctr">
                        <a:buNone/>
                      </a:pPr>
                      <a:r>
                        <a:rPr lang="en-US" sz="1695" b="0">
                          <a:solidFill>
                            <a:srgbClr val="000000"/>
                          </a:solidFill>
                          <a:latin typeface="微软雅黑" panose="020B0503020204020204" pitchFamily="34" charset="-122"/>
                          <a:ea typeface="微软雅黑" panose="020B0503020204020204" pitchFamily="34" charset="-122"/>
                          <a:cs typeface="方正兰亭黑_GBK" panose="02000000000000000000" charset="-122"/>
                        </a:rPr>
                        <a:t>特征</a:t>
                      </a:r>
                      <a:endParaRPr lang="en-US" altLang="en-US" sz="1695" b="0">
                        <a:solidFill>
                          <a:srgbClr val="000000"/>
                        </a:solidFill>
                        <a:latin typeface="微软雅黑" panose="020B0503020204020204" pitchFamily="34" charset="-122"/>
                        <a:ea typeface="微软雅黑" panose="020B0503020204020204" pitchFamily="34" charset="-122"/>
                        <a:cs typeface="方正兰亭黑_GBK" panose="02000000000000000000" charset="-122"/>
                      </a:endParaRPr>
                    </a:p>
                  </a:txBody>
                  <a:tcPr marL="0" marR="0"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c>
                  <a:txBody>
                    <a:bodyPr/>
                    <a:lstStyle/>
                    <a:p>
                      <a:pPr indent="0" algn="ctr">
                        <a:buNone/>
                      </a:pPr>
                      <a:r>
                        <a:rPr lang="en-US" sz="1695" b="0">
                          <a:solidFill>
                            <a:srgbClr val="000000"/>
                          </a:solidFill>
                          <a:latin typeface="微软雅黑" panose="020B0503020204020204" pitchFamily="34" charset="-122"/>
                          <a:ea typeface="微软雅黑" panose="020B0503020204020204" pitchFamily="34" charset="-122"/>
                          <a:cs typeface="方正兰亭黑_GBK" panose="02000000000000000000" charset="-122"/>
                        </a:rPr>
                        <a:t>发展历程</a:t>
                      </a:r>
                      <a:endParaRPr lang="en-US" altLang="en-US" sz="1695" b="0">
                        <a:solidFill>
                          <a:srgbClr val="000000"/>
                        </a:solidFill>
                        <a:latin typeface="微软雅黑" panose="020B0503020204020204" pitchFamily="34" charset="-122"/>
                        <a:ea typeface="微软雅黑" panose="020B0503020204020204" pitchFamily="34" charset="-122"/>
                        <a:cs typeface="方正兰亭黑_GBK" panose="02000000000000000000" charset="-122"/>
                      </a:endParaRPr>
                    </a:p>
                  </a:txBody>
                  <a:tcPr marL="0" marR="0"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r>
              <a:tr h="3108960">
                <a:tc>
                  <a:txBody>
                    <a:bodyPr/>
                    <a:lstStyle/>
                    <a:p>
                      <a:pPr indent="0" algn="ctr">
                        <a:buNone/>
                      </a:pPr>
                      <a:r>
                        <a:rPr lang="en-US" sz="1695" b="0">
                          <a:solidFill>
                            <a:srgbClr val="000000"/>
                          </a:solidFill>
                          <a:latin typeface="微软雅黑" panose="020B0503020204020204" pitchFamily="34" charset="-122"/>
                          <a:ea typeface="微软雅黑" panose="020B0503020204020204" pitchFamily="34" charset="-122"/>
                          <a:cs typeface="方正书宋_GBK" panose="03000509000000000000" charset="-122"/>
                        </a:rPr>
                        <a:t>斯大林时代</a:t>
                      </a:r>
                      <a:endParaRPr lang="en-US" altLang="en-US" sz="1695" b="0">
                        <a:solidFill>
                          <a:srgbClr val="000000"/>
                        </a:solidFill>
                        <a:latin typeface="微软雅黑" panose="020B0503020204020204" pitchFamily="34" charset="-122"/>
                        <a:ea typeface="微软雅黑" panose="020B0503020204020204" pitchFamily="34" charset="-122"/>
                        <a:cs typeface="方正书宋_GBK" panose="03000509000000000000" charset="-122"/>
                      </a:endParaRPr>
                    </a:p>
                  </a:txBody>
                  <a:tcPr marL="0" marR="0"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c>
                  <a:txBody>
                    <a:bodyPr/>
                    <a:lstStyle/>
                    <a:p>
                      <a:pPr indent="0" algn="ctr">
                        <a:buNone/>
                      </a:pPr>
                      <a:r>
                        <a:rPr lang="en-US" sz="1695"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“斯大林模式”</a:t>
                      </a:r>
                      <a:endParaRPr lang="en-US" altLang="en-US" sz="1695"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03848" marR="103848" marT="52534" marB="52534"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c>
                  <a:txBody>
                    <a:bodyPr/>
                    <a:lstStyle/>
                    <a:p>
                      <a:pPr indent="0">
                        <a:buNone/>
                      </a:pP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(1)确立:20世纪30年代中期,经过工业化、农业集体化及国民经济发展五年计划的实施,确立了斯大林经济体制　</a:t>
                      </a:r>
                      <a:endParaRPr lang="en-US" sz="1695" b="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indent="0">
                        <a:buNone/>
                      </a:pPr>
                      <a:r>
                        <a:rPr lang="en-US" sz="1695" b="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2)主要表现:实行单一的公有制;实行高度集中的经济管理体制;实行排斥市场的指令性计划经济;主要以行政手段管理经济;政治上实行高度中央集权与专制　</a:t>
                      </a:r>
                      <a:endParaRPr lang="en-US" sz="1695" b="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indent="0">
                        <a:buNone/>
                      </a:pPr>
                      <a:r>
                        <a:rPr lang="en-US" sz="1695" b="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3)</a:t>
                      </a:r>
                      <a:r>
                        <a:rPr lang="en-US" sz="1695" b="0"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评价</a:t>
                      </a: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endParaRPr lang="en-US" sz="1695" b="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indent="0">
                        <a:buNone/>
                      </a:pPr>
                      <a:r>
                        <a:rPr lang="en-US" sz="1695" b="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①</a:t>
                      </a:r>
                      <a:r>
                        <a:rPr lang="en-US" sz="1695" b="0"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积极:使苏联能够按照计划调配和使用全国资源,建立、健全工业体系,实现工业化</a:t>
                      </a: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。1937年,苏联的工业产量跃居欧洲第一位、世界第二位,为反法西斯战争的胜利奠定了物质基础　</a:t>
                      </a:r>
                      <a:endParaRPr lang="en-US" sz="1695" b="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indent="0">
                        <a:buNone/>
                      </a:pPr>
                      <a:r>
                        <a:rPr lang="en-US" sz="1695" b="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②</a:t>
                      </a: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消极:片面发展重工业;忽视消费品生产;农民生产积极性不高;压制地方和企业的积极性;日益僵化的计划经济体制弊端成为后来苏联解体的重要原因</a:t>
                      </a:r>
                      <a:endParaRPr lang="en-US" alt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txBody>
                  <a:tcPr marL="25656" marR="25656"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r>
            </a:tbl>
          </a:graphicData>
        </a:graphic>
      </p:graphicFrame>
      <p:sp>
        <p:nvSpPr>
          <p:cNvPr id="5" name="矩形 4"/>
          <p:cNvSpPr/>
          <p:nvPr/>
        </p:nvSpPr>
        <p:spPr>
          <a:xfrm>
            <a:off x="7647728" y="798393"/>
            <a:ext cx="858395" cy="483235"/>
          </a:xfrm>
          <a:prstGeom prst="rect">
            <a:avLst/>
          </a:prstGeom>
        </p:spPr>
        <p:txBody>
          <a:bodyPr wrap="square">
            <a:spAutoFit/>
          </a:bodyPr>
          <a:lstStyle/>
          <a:p>
            <a:pPr eaLnBrk="1" hangingPunct="1">
              <a:lnSpc>
                <a:spcPct val="150000"/>
              </a:lnSpc>
              <a:buNone/>
            </a:pPr>
            <a:r>
              <a:rPr lang="zh-CN" sz="1695" dirty="0" smtClean="0">
                <a:latin typeface="微软雅黑" panose="020B0503020204020204" pitchFamily="34" charset="-122"/>
                <a:ea typeface="微软雅黑" panose="020B0503020204020204" pitchFamily="34" charset="-122"/>
              </a:rPr>
              <a:t>（续表）</a:t>
            </a:r>
            <a:endParaRPr lang="zh-CN" sz="1695" dirty="0" smtClean="0">
              <a:latin typeface="微软雅黑" panose="020B0503020204020204" pitchFamily="34" charset="-122"/>
              <a:ea typeface="微软雅黑" panose="020B0503020204020204" pitchFamily="34" charset="-122"/>
            </a:endParaRPr>
          </a:p>
        </p:txBody>
      </p:sp>
    </p:spTree>
  </p:cSld>
  <p:clrMapOvr>
    <a:masterClrMapping/>
  </p:clrMapOvr>
  <p:transition>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9"/>
          <p:cNvSpPr txBox="1"/>
          <p:nvPr/>
        </p:nvSpPr>
        <p:spPr>
          <a:xfrm>
            <a:off x="1033030" y="814642"/>
            <a:ext cx="2510509" cy="398780"/>
          </a:xfrm>
          <a:prstGeom prst="rect">
            <a:avLst/>
          </a:prstGeom>
          <a:noFill/>
        </p:spPr>
        <p:txBody>
          <a:bodyPr wrap="square" rtlCol="0">
            <a:spAutoFit/>
          </a:bodyPr>
          <a:lstStyle/>
          <a:p>
            <a:r>
              <a:rPr lang="zh-CN" altLang="en-US" sz="2000" b="1" dirty="0">
                <a:solidFill>
                  <a:srgbClr val="D26333"/>
                </a:solidFill>
                <a:latin typeface="微软雅黑" panose="020B0503020204020204" pitchFamily="34" charset="-122"/>
                <a:ea typeface="微软雅黑" panose="020B0503020204020204" pitchFamily="34" charset="-122"/>
              </a:rPr>
              <a:t>考点吃透 稳拿满分</a:t>
            </a:r>
            <a:endParaRPr lang="zh-CN" altLang="en-US" sz="2000" b="1" dirty="0">
              <a:solidFill>
                <a:srgbClr val="D26333"/>
              </a:solidFill>
              <a:latin typeface="微软雅黑" panose="020B0503020204020204" pitchFamily="34" charset="-122"/>
              <a:ea typeface="微软雅黑" panose="020B0503020204020204" pitchFamily="34" charset="-122"/>
            </a:endParaRPr>
          </a:p>
        </p:txBody>
      </p:sp>
      <p:pic>
        <p:nvPicPr>
          <p:cNvPr id="4" name="Picture 3"/>
          <p:cNvPicPr>
            <a:picLocks noChangeAspect="1" noChangeArrowheads="1"/>
          </p:cNvPicPr>
          <p:nvPr/>
        </p:nvPicPr>
        <p:blipFill>
          <a:blip r:embed="rId1" cstate="print"/>
          <a:srcRect/>
          <a:stretch>
            <a:fillRect/>
          </a:stretch>
        </p:blipFill>
        <p:spPr bwMode="auto">
          <a:xfrm>
            <a:off x="723515" y="860015"/>
            <a:ext cx="240732" cy="240747"/>
          </a:xfrm>
          <a:prstGeom prst="rect">
            <a:avLst/>
          </a:prstGeom>
          <a:noFill/>
          <a:ln w="9525">
            <a:noFill/>
            <a:miter lim="800000"/>
            <a:headEnd/>
            <a:tailEnd/>
          </a:ln>
          <a:effectLst/>
        </p:spPr>
      </p:pic>
      <p:graphicFrame>
        <p:nvGraphicFramePr>
          <p:cNvPr id="3" name="表格 2"/>
          <p:cNvGraphicFramePr/>
          <p:nvPr/>
        </p:nvGraphicFramePr>
        <p:xfrm>
          <a:off x="787830" y="1186315"/>
          <a:ext cx="7635240" cy="1905000"/>
        </p:xfrm>
        <a:graphic>
          <a:graphicData uri="http://schemas.openxmlformats.org/drawingml/2006/table">
            <a:tbl>
              <a:tblPr firstRow="1" bandRow="1">
                <a:tableStyleId>{5940675A-B579-460E-94D1-54222C63F5DA}</a:tableStyleId>
              </a:tblPr>
              <a:tblGrid>
                <a:gridCol w="563880"/>
                <a:gridCol w="1114425"/>
                <a:gridCol w="5956935"/>
              </a:tblGrid>
              <a:tr h="350520">
                <a:tc>
                  <a:txBody>
                    <a:bodyPr/>
                    <a:lstStyle/>
                    <a:p>
                      <a:pPr indent="0" algn="ctr">
                        <a:buNone/>
                      </a:pPr>
                      <a:r>
                        <a:rPr lang="en-US" sz="1695" b="0" dirty="0" err="1">
                          <a:solidFill>
                            <a:srgbClr val="000000"/>
                          </a:solidFill>
                          <a:latin typeface="微软雅黑" panose="020B0503020204020204" pitchFamily="34" charset="-122"/>
                          <a:ea typeface="微软雅黑" panose="020B0503020204020204" pitchFamily="34" charset="-122"/>
                          <a:cs typeface="方正兰亭黑_GBK" panose="02000000000000000000" charset="-122"/>
                        </a:rPr>
                        <a:t>时期</a:t>
                      </a:r>
                      <a:endParaRPr lang="en-US" altLang="en-US" sz="1695" b="0" dirty="0">
                        <a:solidFill>
                          <a:srgbClr val="000000"/>
                        </a:solidFill>
                        <a:latin typeface="微软雅黑" panose="020B0503020204020204" pitchFamily="34" charset="-122"/>
                        <a:ea typeface="微软雅黑" panose="020B0503020204020204" pitchFamily="34" charset="-122"/>
                        <a:cs typeface="方正兰亭黑_GBK" panose="02000000000000000000" charset="-122"/>
                      </a:endParaRPr>
                    </a:p>
                  </a:txBody>
                  <a:tcPr marL="0" marR="0"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c>
                  <a:txBody>
                    <a:bodyPr/>
                    <a:lstStyle/>
                    <a:p>
                      <a:pPr indent="0" algn="ctr">
                        <a:buNone/>
                      </a:pPr>
                      <a:r>
                        <a:rPr lang="en-US" sz="1695" b="0">
                          <a:solidFill>
                            <a:srgbClr val="000000"/>
                          </a:solidFill>
                          <a:latin typeface="微软雅黑" panose="020B0503020204020204" pitchFamily="34" charset="-122"/>
                          <a:ea typeface="微软雅黑" panose="020B0503020204020204" pitchFamily="34" charset="-122"/>
                          <a:cs typeface="方正兰亭黑_GBK" panose="02000000000000000000" charset="-122"/>
                        </a:rPr>
                        <a:t>特征</a:t>
                      </a:r>
                      <a:endParaRPr lang="en-US" altLang="en-US" sz="1695" b="0">
                        <a:solidFill>
                          <a:srgbClr val="000000"/>
                        </a:solidFill>
                        <a:latin typeface="微软雅黑" panose="020B0503020204020204" pitchFamily="34" charset="-122"/>
                        <a:ea typeface="微软雅黑" panose="020B0503020204020204" pitchFamily="34" charset="-122"/>
                        <a:cs typeface="方正兰亭黑_GBK" panose="02000000000000000000" charset="-122"/>
                      </a:endParaRPr>
                    </a:p>
                  </a:txBody>
                  <a:tcPr marL="0" marR="0"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c>
                  <a:txBody>
                    <a:bodyPr/>
                    <a:lstStyle/>
                    <a:p>
                      <a:pPr indent="0" algn="ctr">
                        <a:buNone/>
                      </a:pPr>
                      <a:r>
                        <a:rPr lang="en-US" sz="1695" b="0">
                          <a:solidFill>
                            <a:srgbClr val="000000"/>
                          </a:solidFill>
                          <a:latin typeface="微软雅黑" panose="020B0503020204020204" pitchFamily="34" charset="-122"/>
                          <a:ea typeface="微软雅黑" panose="020B0503020204020204" pitchFamily="34" charset="-122"/>
                          <a:cs typeface="方正兰亭黑_GBK" panose="02000000000000000000" charset="-122"/>
                        </a:rPr>
                        <a:t>发展历程</a:t>
                      </a:r>
                      <a:endParaRPr lang="en-US" altLang="en-US" sz="1695" b="0">
                        <a:solidFill>
                          <a:srgbClr val="000000"/>
                        </a:solidFill>
                        <a:latin typeface="微软雅黑" panose="020B0503020204020204" pitchFamily="34" charset="-122"/>
                        <a:ea typeface="微软雅黑" panose="020B0503020204020204" pitchFamily="34" charset="-122"/>
                        <a:cs typeface="方正兰亭黑_GBK" panose="02000000000000000000" charset="-122"/>
                      </a:endParaRPr>
                    </a:p>
                  </a:txBody>
                  <a:tcPr marL="0" marR="0"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r>
              <a:tr h="1554480">
                <a:tc>
                  <a:txBody>
                    <a:bodyPr/>
                    <a:lstStyle/>
                    <a:p>
                      <a:pPr indent="0" algn="ctr">
                        <a:buNone/>
                      </a:pPr>
                      <a:r>
                        <a:rPr lang="en-US" sz="1695" b="0">
                          <a:solidFill>
                            <a:srgbClr val="000000"/>
                          </a:solidFill>
                          <a:latin typeface="微软雅黑" panose="020B0503020204020204" pitchFamily="34" charset="-122"/>
                          <a:ea typeface="微软雅黑" panose="020B0503020204020204" pitchFamily="34" charset="-122"/>
                          <a:cs typeface="方正书宋_GBK" panose="03000509000000000000" charset="-122"/>
                        </a:rPr>
                        <a:t>二战后</a:t>
                      </a:r>
                      <a:endParaRPr lang="en-US" altLang="en-US" sz="1695" b="0">
                        <a:solidFill>
                          <a:srgbClr val="000000"/>
                        </a:solidFill>
                        <a:latin typeface="微软雅黑" panose="020B0503020204020204" pitchFamily="34" charset="-122"/>
                        <a:ea typeface="微软雅黑" panose="020B0503020204020204" pitchFamily="34" charset="-122"/>
                        <a:cs typeface="方正书宋_GBK" panose="03000509000000000000" charset="-122"/>
                      </a:endParaRPr>
                    </a:p>
                  </a:txBody>
                  <a:tcPr marL="0" marR="0"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c>
                  <a:txBody>
                    <a:bodyPr/>
                    <a:lstStyle/>
                    <a:p>
                      <a:pPr indent="0" algn="ctr">
                        <a:buNone/>
                      </a:pPr>
                      <a:r>
                        <a:rPr lang="en-US" sz="1695" b="0">
                          <a:solidFill>
                            <a:srgbClr val="000000"/>
                          </a:solidFill>
                          <a:latin typeface="微软雅黑" panose="020B0503020204020204" pitchFamily="34" charset="-122"/>
                          <a:ea typeface="微软雅黑" panose="020B0503020204020204" pitchFamily="34" charset="-122"/>
                          <a:cs typeface="方正书宋_GBK" panose="03000509000000000000" charset="-122"/>
                        </a:rPr>
                        <a:t>苏联的经济改革</a:t>
                      </a:r>
                      <a:endParaRPr lang="en-US" altLang="en-US" sz="1695" b="0">
                        <a:solidFill>
                          <a:srgbClr val="000000"/>
                        </a:solidFill>
                        <a:latin typeface="微软雅黑" panose="020B0503020204020204" pitchFamily="34" charset="-122"/>
                        <a:ea typeface="微软雅黑" panose="020B0503020204020204" pitchFamily="34" charset="-122"/>
                        <a:cs typeface="方正书宋_GBK" panose="03000509000000000000" charset="-122"/>
                      </a:endParaRPr>
                    </a:p>
                  </a:txBody>
                  <a:tcPr marL="52534" marR="52534" marT="52534" marB="52534"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c>
                  <a:txBody>
                    <a:bodyPr/>
                    <a:lstStyle/>
                    <a:p>
                      <a:pPr indent="0">
                        <a:buNone/>
                      </a:pP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(1)</a:t>
                      </a:r>
                      <a:r>
                        <a:rPr lang="en-US" sz="1695" b="0"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赫鲁晓夫改革:扩大农业、工业生产自主权,未从根本上突破“斯大林模式</a:t>
                      </a: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endParaRPr lang="en-US" sz="1695" b="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indent="0">
                        <a:buNone/>
                      </a:pPr>
                      <a:r>
                        <a:rPr lang="en-US" sz="1695" b="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2)</a:t>
                      </a:r>
                      <a:r>
                        <a:rPr lang="en-US" sz="1695" b="0"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勃列日涅夫改革:扩大国营企业经营自主权,突出发展重工业</a:t>
                      </a: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a:t>
                      </a:r>
                      <a:r>
                        <a:rPr lang="en-US" sz="1695" b="0"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特别是军事工业</a:t>
                      </a: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endParaRPr lang="en-US" sz="1695" b="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indent="0">
                        <a:buNone/>
                      </a:pPr>
                      <a:r>
                        <a:rPr lang="en-US" sz="1695" b="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3)</a:t>
                      </a:r>
                      <a:r>
                        <a:rPr lang="en-US" sz="1695" b="0"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戈尔巴乔夫改革:承认市场对经济的调节作用;后期改革重点开始转向政治领域</a:t>
                      </a:r>
                      <a:endParaRPr lang="en-US" alt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txBody>
                  <a:tcPr marL="25656" marR="25656"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r>
            </a:tbl>
          </a:graphicData>
        </a:graphic>
      </p:graphicFrame>
      <p:sp>
        <p:nvSpPr>
          <p:cNvPr id="5" name="矩形 4"/>
          <p:cNvSpPr/>
          <p:nvPr/>
        </p:nvSpPr>
        <p:spPr>
          <a:xfrm>
            <a:off x="7620019" y="798393"/>
            <a:ext cx="858395" cy="483235"/>
          </a:xfrm>
          <a:prstGeom prst="rect">
            <a:avLst/>
          </a:prstGeom>
        </p:spPr>
        <p:txBody>
          <a:bodyPr wrap="square">
            <a:spAutoFit/>
          </a:bodyPr>
          <a:lstStyle/>
          <a:p>
            <a:pPr eaLnBrk="1" hangingPunct="1">
              <a:lnSpc>
                <a:spcPct val="150000"/>
              </a:lnSpc>
              <a:buNone/>
            </a:pPr>
            <a:r>
              <a:rPr lang="zh-CN" sz="1695" dirty="0" smtClean="0">
                <a:latin typeface="微软雅黑" panose="020B0503020204020204" pitchFamily="34" charset="-122"/>
                <a:ea typeface="微软雅黑" panose="020B0503020204020204" pitchFamily="34" charset="-122"/>
              </a:rPr>
              <a:t>（续表）</a:t>
            </a:r>
            <a:endParaRPr lang="zh-CN" sz="1695" dirty="0" smtClean="0">
              <a:latin typeface="微软雅黑" panose="020B0503020204020204" pitchFamily="34" charset="-122"/>
              <a:ea typeface="微软雅黑" panose="020B0503020204020204" pitchFamily="34" charset="-122"/>
            </a:endParaRPr>
          </a:p>
        </p:txBody>
      </p:sp>
    </p:spTree>
  </p:cSld>
  <p:clrMapOvr>
    <a:masterClrMapping/>
  </p:clrMapOvr>
  <p:transition>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723549" y="1601945"/>
            <a:ext cx="7783148" cy="1677035"/>
          </a:xfrm>
          <a:prstGeom prst="rect">
            <a:avLst/>
          </a:prstGeom>
        </p:spPr>
        <p:txBody>
          <a:bodyPr wrap="square">
            <a:spAutoFit/>
          </a:bodyPr>
          <a:lstStyle/>
          <a:p>
            <a:pPr eaLnBrk="1" hangingPunct="1">
              <a:lnSpc>
                <a:spcPct val="150000"/>
              </a:lnSpc>
              <a:buNone/>
            </a:pPr>
            <a:r>
              <a:rPr lang="zh-CN" sz="1770" b="1" dirty="0" smtClean="0">
                <a:latin typeface="微软雅黑" panose="020B0503020204020204" pitchFamily="34" charset="-122"/>
                <a:ea typeface="微软雅黑" panose="020B0503020204020204" pitchFamily="34" charset="-122"/>
              </a:rPr>
              <a:t>1.苏俄(联)的社会主义建设的特点及经验教训</a:t>
            </a:r>
            <a:endParaRPr lang="zh-CN" sz="1695" dirty="0" smtClean="0">
              <a:latin typeface="微软雅黑" panose="020B0503020204020204" pitchFamily="34" charset="-122"/>
              <a:ea typeface="微软雅黑" panose="020B0503020204020204" pitchFamily="34" charset="-122"/>
            </a:endParaRPr>
          </a:p>
          <a:p>
            <a:pPr eaLnBrk="1" hangingPunct="1">
              <a:lnSpc>
                <a:spcPct val="150000"/>
              </a:lnSpc>
              <a:buNone/>
            </a:pPr>
            <a:r>
              <a:rPr lang="zh-CN" sz="1695" dirty="0" smtClean="0">
                <a:latin typeface="微软雅黑" panose="020B0503020204020204" pitchFamily="34" charset="-122"/>
                <a:ea typeface="微软雅黑" panose="020B0503020204020204" pitchFamily="34" charset="-122"/>
              </a:rPr>
              <a:t>(1)特点:苏俄(联)社会主义建设总的特点是道路曲折,先后出现过两次重大转折。第一次发生在列宁时期,即由“战时共产主义”政策转为新经济政策;第二次发生在斯大林时期,即放弃新经济政策,实行工业化、农业集体化。</a:t>
            </a:r>
            <a:endParaRPr lang="zh-CN" sz="1695" dirty="0" smtClean="0">
              <a:latin typeface="微软雅黑" panose="020B0503020204020204" pitchFamily="34" charset="-122"/>
              <a:ea typeface="微软雅黑" panose="020B0503020204020204" pitchFamily="34" charset="-122"/>
            </a:endParaRPr>
          </a:p>
        </p:txBody>
      </p:sp>
      <p:pic>
        <p:nvPicPr>
          <p:cNvPr id="4" name="Picture 2"/>
          <p:cNvPicPr>
            <a:picLocks noChangeAspect="1" noChangeArrowheads="1"/>
          </p:cNvPicPr>
          <p:nvPr/>
        </p:nvPicPr>
        <p:blipFill>
          <a:blip r:embed="rId1" cstate="print"/>
          <a:srcRect/>
          <a:stretch>
            <a:fillRect/>
          </a:stretch>
        </p:blipFill>
        <p:spPr bwMode="auto">
          <a:xfrm>
            <a:off x="717651" y="1289655"/>
            <a:ext cx="1250086" cy="299327"/>
          </a:xfrm>
          <a:prstGeom prst="rect">
            <a:avLst/>
          </a:prstGeom>
          <a:noFill/>
          <a:ln w="9525">
            <a:noFill/>
            <a:miter lim="800000"/>
            <a:headEnd/>
            <a:tailEnd/>
          </a:ln>
          <a:effectLst/>
        </p:spPr>
      </p:pic>
      <p:sp>
        <p:nvSpPr>
          <p:cNvPr id="12" name="TextBox 11"/>
          <p:cNvSpPr txBox="1"/>
          <p:nvPr/>
        </p:nvSpPr>
        <p:spPr>
          <a:xfrm>
            <a:off x="861240" y="1289998"/>
            <a:ext cx="1122680" cy="375920"/>
          </a:xfrm>
          <a:prstGeom prst="rect">
            <a:avLst/>
          </a:prstGeom>
          <a:noFill/>
        </p:spPr>
        <p:txBody>
          <a:bodyPr wrap="none" rtlCol="0">
            <a:spAutoFit/>
          </a:bodyPr>
          <a:lstStyle/>
          <a:p>
            <a:r>
              <a:rPr lang="zh-CN" altLang="en-US" sz="1845" dirty="0">
                <a:solidFill>
                  <a:prstClr val="white"/>
                </a:solidFill>
                <a:latin typeface="微软雅黑" panose="020B0503020204020204" pitchFamily="34" charset="-122"/>
                <a:ea typeface="微软雅黑" panose="020B0503020204020204" pitchFamily="34" charset="-122"/>
              </a:rPr>
              <a:t>深化理解</a:t>
            </a:r>
            <a:endParaRPr lang="zh-CN" altLang="en-US" sz="1845" dirty="0">
              <a:solidFill>
                <a:prstClr val="white"/>
              </a:solidFill>
              <a:latin typeface="微软雅黑" panose="020B0503020204020204" pitchFamily="34" charset="-122"/>
              <a:ea typeface="微软雅黑" panose="020B0503020204020204" pitchFamily="34" charset="-122"/>
            </a:endParaRPr>
          </a:p>
        </p:txBody>
      </p:sp>
      <p:sp>
        <p:nvSpPr>
          <p:cNvPr id="6" name="TextBox 9"/>
          <p:cNvSpPr txBox="1"/>
          <p:nvPr/>
        </p:nvSpPr>
        <p:spPr>
          <a:xfrm>
            <a:off x="1033030" y="814642"/>
            <a:ext cx="2510509" cy="398780"/>
          </a:xfrm>
          <a:prstGeom prst="rect">
            <a:avLst/>
          </a:prstGeom>
          <a:noFill/>
        </p:spPr>
        <p:txBody>
          <a:bodyPr wrap="square" rtlCol="0">
            <a:spAutoFit/>
          </a:bodyPr>
          <a:lstStyle/>
          <a:p>
            <a:r>
              <a:rPr lang="zh-CN" altLang="en-US" sz="2000" b="1" dirty="0">
                <a:solidFill>
                  <a:srgbClr val="D26333"/>
                </a:solidFill>
                <a:latin typeface="微软雅黑" panose="020B0503020204020204" pitchFamily="34" charset="-122"/>
                <a:ea typeface="微软雅黑" panose="020B0503020204020204" pitchFamily="34" charset="-122"/>
              </a:rPr>
              <a:t>考点吃透 稳拿满分</a:t>
            </a:r>
            <a:endParaRPr lang="zh-CN" altLang="en-US" sz="2000" b="1" dirty="0">
              <a:solidFill>
                <a:srgbClr val="D26333"/>
              </a:solidFill>
              <a:latin typeface="微软雅黑" panose="020B0503020204020204" pitchFamily="34" charset="-122"/>
              <a:ea typeface="微软雅黑" panose="020B0503020204020204" pitchFamily="34" charset="-122"/>
            </a:endParaRPr>
          </a:p>
        </p:txBody>
      </p:sp>
      <p:pic>
        <p:nvPicPr>
          <p:cNvPr id="7" name="Picture 3"/>
          <p:cNvPicPr>
            <a:picLocks noChangeAspect="1" noChangeArrowheads="1"/>
          </p:cNvPicPr>
          <p:nvPr/>
        </p:nvPicPr>
        <p:blipFill>
          <a:blip r:embed="rId2" cstate="print"/>
          <a:srcRect/>
          <a:stretch>
            <a:fillRect/>
          </a:stretch>
        </p:blipFill>
        <p:spPr bwMode="auto">
          <a:xfrm>
            <a:off x="723515" y="860015"/>
            <a:ext cx="240732" cy="240747"/>
          </a:xfrm>
          <a:prstGeom prst="rect">
            <a:avLst/>
          </a:prstGeom>
          <a:noFill/>
          <a:ln w="9525">
            <a:noFill/>
            <a:miter lim="800000"/>
            <a:headEnd/>
            <a:tailEnd/>
          </a:ln>
          <a:effectLst/>
        </p:spPr>
      </p:pic>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par>
                                <p:cTn id="8" presetID="3" presetClass="entr" presetSubtype="1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linds(horizontal)">
                                      <p:cBhvr>
                                        <p:cTn id="1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9"/>
          <p:cNvSpPr txBox="1"/>
          <p:nvPr/>
        </p:nvSpPr>
        <p:spPr>
          <a:xfrm>
            <a:off x="1033030" y="814642"/>
            <a:ext cx="2510509" cy="398780"/>
          </a:xfrm>
          <a:prstGeom prst="rect">
            <a:avLst/>
          </a:prstGeom>
          <a:noFill/>
        </p:spPr>
        <p:txBody>
          <a:bodyPr wrap="square" rtlCol="0">
            <a:spAutoFit/>
          </a:bodyPr>
          <a:lstStyle/>
          <a:p>
            <a:r>
              <a:rPr lang="zh-CN" altLang="en-US" sz="2000" b="1" dirty="0">
                <a:solidFill>
                  <a:srgbClr val="D26333"/>
                </a:solidFill>
                <a:latin typeface="微软雅黑" panose="020B0503020204020204" pitchFamily="34" charset="-122"/>
                <a:ea typeface="微软雅黑" panose="020B0503020204020204" pitchFamily="34" charset="-122"/>
              </a:rPr>
              <a:t>考点吃透 稳拿满分</a:t>
            </a:r>
            <a:endParaRPr lang="zh-CN" altLang="en-US" sz="2000" b="1" dirty="0">
              <a:solidFill>
                <a:srgbClr val="D26333"/>
              </a:solidFill>
              <a:latin typeface="微软雅黑" panose="020B0503020204020204" pitchFamily="34" charset="-122"/>
              <a:ea typeface="微软雅黑" panose="020B0503020204020204" pitchFamily="34" charset="-122"/>
            </a:endParaRPr>
          </a:p>
        </p:txBody>
      </p:sp>
      <p:pic>
        <p:nvPicPr>
          <p:cNvPr id="4" name="Picture 3"/>
          <p:cNvPicPr>
            <a:picLocks noChangeAspect="1" noChangeArrowheads="1"/>
          </p:cNvPicPr>
          <p:nvPr/>
        </p:nvPicPr>
        <p:blipFill>
          <a:blip r:embed="rId1" cstate="print"/>
          <a:srcRect/>
          <a:stretch>
            <a:fillRect/>
          </a:stretch>
        </p:blipFill>
        <p:spPr bwMode="auto">
          <a:xfrm>
            <a:off x="723515" y="860015"/>
            <a:ext cx="240732" cy="240747"/>
          </a:xfrm>
          <a:prstGeom prst="rect">
            <a:avLst/>
          </a:prstGeom>
          <a:noFill/>
          <a:ln w="9525">
            <a:noFill/>
            <a:miter lim="800000"/>
            <a:headEnd/>
            <a:tailEnd/>
          </a:ln>
          <a:effectLst/>
        </p:spPr>
      </p:pic>
      <p:graphicFrame>
        <p:nvGraphicFramePr>
          <p:cNvPr id="3" name="表格 2"/>
          <p:cNvGraphicFramePr/>
          <p:nvPr/>
        </p:nvGraphicFramePr>
        <p:xfrm>
          <a:off x="723271" y="1231276"/>
          <a:ext cx="7947660" cy="3371850"/>
        </p:xfrm>
        <a:graphic>
          <a:graphicData uri="http://schemas.openxmlformats.org/drawingml/2006/table">
            <a:tbl>
              <a:tblPr firstRow="1" bandRow="1">
                <a:tableStyleId>{5940675A-B579-460E-94D1-54222C63F5DA}</a:tableStyleId>
              </a:tblPr>
              <a:tblGrid>
                <a:gridCol w="936625"/>
                <a:gridCol w="3155315"/>
                <a:gridCol w="3855720"/>
              </a:tblGrid>
              <a:tr h="262890">
                <a:tc>
                  <a:txBody>
                    <a:bodyPr/>
                    <a:lstStyle/>
                    <a:p>
                      <a:pPr indent="0" algn="ctr">
                        <a:buNone/>
                      </a:pPr>
                      <a:r>
                        <a:rPr lang="en-US" sz="1695" b="0" dirty="0" err="1">
                          <a:solidFill>
                            <a:srgbClr val="000000"/>
                          </a:solidFill>
                          <a:latin typeface="微软雅黑" panose="020B0503020204020204" pitchFamily="34" charset="-122"/>
                          <a:ea typeface="微软雅黑" panose="020B0503020204020204" pitchFamily="34" charset="-122"/>
                          <a:cs typeface="方正兰亭黑_GBK" panose="02000000000000000000" charset="-122"/>
                        </a:rPr>
                        <a:t>政策</a:t>
                      </a:r>
                      <a:endParaRPr lang="en-US" altLang="en-US" sz="1695" b="0" dirty="0">
                        <a:solidFill>
                          <a:srgbClr val="000000"/>
                        </a:solidFill>
                        <a:latin typeface="微软雅黑" panose="020B0503020204020204" pitchFamily="34" charset="-122"/>
                        <a:ea typeface="微软雅黑" panose="020B0503020204020204" pitchFamily="34" charset="-122"/>
                        <a:cs typeface="方正兰亭黑_GBK" panose="02000000000000000000" charset="-122"/>
                      </a:endParaRPr>
                    </a:p>
                  </a:txBody>
                  <a:tcPr marL="0" marR="0"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c>
                  <a:txBody>
                    <a:bodyPr/>
                    <a:lstStyle/>
                    <a:p>
                      <a:pPr indent="0" algn="ctr">
                        <a:buNone/>
                      </a:pPr>
                      <a:r>
                        <a:rPr lang="en-US" sz="1695" b="0">
                          <a:solidFill>
                            <a:srgbClr val="000000"/>
                          </a:solidFill>
                          <a:latin typeface="微软雅黑" panose="020B0503020204020204" pitchFamily="34" charset="-122"/>
                          <a:ea typeface="微软雅黑" panose="020B0503020204020204" pitchFamily="34" charset="-122"/>
                          <a:cs typeface="方正兰亭黑_GBK" panose="02000000000000000000" charset="-122"/>
                        </a:rPr>
                        <a:t>特点</a:t>
                      </a:r>
                      <a:endParaRPr lang="en-US" altLang="en-US" sz="1695" b="0">
                        <a:solidFill>
                          <a:srgbClr val="000000"/>
                        </a:solidFill>
                        <a:latin typeface="微软雅黑" panose="020B0503020204020204" pitchFamily="34" charset="-122"/>
                        <a:ea typeface="微软雅黑" panose="020B0503020204020204" pitchFamily="34" charset="-122"/>
                        <a:cs typeface="方正兰亭黑_GBK" panose="02000000000000000000" charset="-122"/>
                      </a:endParaRPr>
                    </a:p>
                  </a:txBody>
                  <a:tcPr marL="25656" marR="25656"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c>
                  <a:txBody>
                    <a:bodyPr/>
                    <a:lstStyle/>
                    <a:p>
                      <a:pPr indent="0" algn="ctr">
                        <a:buNone/>
                      </a:pPr>
                      <a:r>
                        <a:rPr lang="en-US" sz="1695" b="0">
                          <a:solidFill>
                            <a:srgbClr val="000000"/>
                          </a:solidFill>
                          <a:latin typeface="微软雅黑" panose="020B0503020204020204" pitchFamily="34" charset="-122"/>
                          <a:ea typeface="微软雅黑" panose="020B0503020204020204" pitchFamily="34" charset="-122"/>
                          <a:cs typeface="方正兰亭黑_GBK" panose="02000000000000000000" charset="-122"/>
                        </a:rPr>
                        <a:t>根本目的</a:t>
                      </a:r>
                      <a:endParaRPr lang="en-US" altLang="en-US" sz="1695" b="0">
                        <a:solidFill>
                          <a:srgbClr val="000000"/>
                        </a:solidFill>
                        <a:latin typeface="微软雅黑" panose="020B0503020204020204" pitchFamily="34" charset="-122"/>
                        <a:ea typeface="微软雅黑" panose="020B0503020204020204" pitchFamily="34" charset="-122"/>
                        <a:cs typeface="方正兰亭黑_GBK" panose="02000000000000000000" charset="-122"/>
                      </a:endParaRPr>
                    </a:p>
                  </a:txBody>
                  <a:tcPr marL="25656" marR="25656"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r>
              <a:tr h="1036320">
                <a:tc>
                  <a:txBody>
                    <a:bodyPr/>
                    <a:lstStyle/>
                    <a:p>
                      <a:pPr indent="0" algn="ctr">
                        <a:buNone/>
                      </a:pPr>
                      <a:r>
                        <a:rPr lang="en-US" sz="1695"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“战时共产主义”政策</a:t>
                      </a:r>
                      <a:endParaRPr lang="en-US" altLang="en-US" sz="1695"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txBody>
                  <a:tcPr marL="0" marR="0"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c>
                  <a:txBody>
                    <a:bodyPr/>
                    <a:lstStyle/>
                    <a:p>
                      <a:pPr indent="0">
                        <a:buNone/>
                      </a:pPr>
                      <a:r>
                        <a:rPr lang="en-US" sz="1695"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“战时”与“共产主义”相结合,共产主义在政治、军事、经济上的全面运用,否定了商品货币和市场规律</a:t>
                      </a:r>
                      <a:endParaRPr lang="en-US" altLang="en-US" sz="1695"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txBody>
                  <a:tcPr marL="25656" marR="25656"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c>
                  <a:txBody>
                    <a:bodyPr/>
                    <a:lstStyle/>
                    <a:p>
                      <a:pPr indent="0">
                        <a:buNone/>
                      </a:pPr>
                      <a:r>
                        <a:rPr lang="en-US" sz="1695"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战胜国内外敌人,同时实现从“战时共产主义”直接过渡到社会主义</a:t>
                      </a:r>
                      <a:endParaRPr lang="en-US" altLang="en-US" sz="1695"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txBody>
                  <a:tcPr marL="25656" marR="25656"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r>
              <a:tr h="1036320">
                <a:tc>
                  <a:txBody>
                    <a:bodyPr/>
                    <a:lstStyle/>
                    <a:p>
                      <a:pPr indent="0" algn="ctr">
                        <a:buNone/>
                      </a:pPr>
                      <a:r>
                        <a:rPr lang="en-US" sz="1695" b="0">
                          <a:solidFill>
                            <a:srgbClr val="000000"/>
                          </a:solidFill>
                          <a:latin typeface="微软雅黑" panose="020B0503020204020204" pitchFamily="34" charset="-122"/>
                          <a:ea typeface="微软雅黑" panose="020B0503020204020204" pitchFamily="34" charset="-122"/>
                          <a:cs typeface="方正书宋_GBK" panose="03000509000000000000" charset="-122"/>
                        </a:rPr>
                        <a:t>新经济政策</a:t>
                      </a:r>
                      <a:endParaRPr lang="en-US" altLang="en-US" sz="1695" b="0">
                        <a:solidFill>
                          <a:srgbClr val="000000"/>
                        </a:solidFill>
                        <a:latin typeface="微软雅黑" panose="020B0503020204020204" pitchFamily="34" charset="-122"/>
                        <a:ea typeface="微软雅黑" panose="020B0503020204020204" pitchFamily="34" charset="-122"/>
                        <a:cs typeface="方正书宋_GBK" panose="03000509000000000000" charset="-122"/>
                      </a:endParaRPr>
                    </a:p>
                  </a:txBody>
                  <a:tcPr marL="0" marR="0"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c>
                  <a:txBody>
                    <a:bodyPr/>
                    <a:lstStyle/>
                    <a:p>
                      <a:pPr indent="0">
                        <a:buNone/>
                      </a:pPr>
                      <a:r>
                        <a:rPr lang="en-US" sz="1695"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利用商品货币关系和价值规律;在坚持社会主义经济占主导的前提下,一定限度内恢复和发展资本主义</a:t>
                      </a:r>
                      <a:endParaRPr lang="en-US" altLang="en-US" sz="1695"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txBody>
                  <a:tcPr marL="25656" marR="25656"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c>
                  <a:txBody>
                    <a:bodyPr/>
                    <a:lstStyle/>
                    <a:p>
                      <a:pPr indent="0">
                        <a:buNone/>
                      </a:pP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1695" b="0"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利用资本主义发展社会主义,巩固工农联盟,恢复和发展经济,建立社会主义经济基础,最终战胜资本主义,建立社会主义</a:t>
                      </a:r>
                      <a:endParaRPr lang="en-US" alt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txBody>
                  <a:tcPr marL="25656" marR="25656"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r>
              <a:tr h="1036320">
                <a:tc>
                  <a:txBody>
                    <a:bodyPr/>
                    <a:lstStyle/>
                    <a:p>
                      <a:pPr indent="0" algn="ctr">
                        <a:buNone/>
                      </a:pPr>
                      <a:r>
                        <a:rPr lang="en-US" sz="1695" b="0">
                          <a:solidFill>
                            <a:srgbClr val="000000"/>
                          </a:solidFill>
                          <a:latin typeface="微软雅黑" panose="020B0503020204020204" pitchFamily="34" charset="-122"/>
                          <a:ea typeface="微软雅黑" panose="020B0503020204020204" pitchFamily="34" charset="-122"/>
                          <a:cs typeface="方正书宋_GBK" panose="03000509000000000000" charset="-122"/>
                        </a:rPr>
                        <a:t>工业化与农业集体化政策</a:t>
                      </a:r>
                      <a:endParaRPr lang="en-US" altLang="en-US" sz="1695" b="0">
                        <a:solidFill>
                          <a:srgbClr val="000000"/>
                        </a:solidFill>
                        <a:latin typeface="微软雅黑" panose="020B0503020204020204" pitchFamily="34" charset="-122"/>
                        <a:ea typeface="微软雅黑" panose="020B0503020204020204" pitchFamily="34" charset="-122"/>
                        <a:cs typeface="方正书宋_GBK" panose="03000509000000000000" charset="-122"/>
                      </a:endParaRPr>
                    </a:p>
                  </a:txBody>
                  <a:tcPr marL="0" marR="0"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c>
                  <a:txBody>
                    <a:bodyPr/>
                    <a:lstStyle/>
                    <a:p>
                      <a:pPr indent="0">
                        <a:buNone/>
                      </a:pP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1695" b="0"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强制推行农业集体化;牺牲农业和农民利益,优先发展重工业;采取高度集中的计划经济体制</a:t>
                      </a:r>
                      <a:endParaRPr lang="en-US" alt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txBody>
                  <a:tcPr marL="25656" marR="25656"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c>
                  <a:txBody>
                    <a:bodyPr/>
                    <a:lstStyle/>
                    <a:p>
                      <a:pPr indent="0">
                        <a:buNone/>
                      </a:pPr>
                      <a:r>
                        <a:rPr 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1695" b="0"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利用国家政权力量尽快发展经济,实现工业化,增强国防力量,以维护社会主义政权</a:t>
                      </a:r>
                      <a:endParaRPr lang="en-US" altLang="en-US" sz="1695"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txBody>
                  <a:tcPr marL="25656" marR="25656" marT="0" marB="0" anchor="ctr">
                    <a:lnL w="12700" cap="flat" cmpd="sng">
                      <a:solidFill>
                        <a:srgbClr val="666666"/>
                      </a:solidFill>
                      <a:prstDash val="solid"/>
                      <a:headEnd type="none" w="med" len="med"/>
                      <a:tailEnd type="none" w="med" len="med"/>
                    </a:lnL>
                    <a:lnR w="12700" cap="flat" cmpd="sng">
                      <a:solidFill>
                        <a:srgbClr val="666666"/>
                      </a:solidFill>
                      <a:prstDash val="solid"/>
                      <a:headEnd type="none" w="med" len="med"/>
                      <a:tailEnd type="none" w="med" len="med"/>
                    </a:lnR>
                    <a:lnT w="12700" cap="flat" cmpd="sng">
                      <a:solidFill>
                        <a:srgbClr val="666666"/>
                      </a:solidFill>
                      <a:prstDash val="solid"/>
                      <a:headEnd type="none" w="med" len="med"/>
                      <a:tailEnd type="none" w="med" len="med"/>
                    </a:lnT>
                    <a:lnB w="12700" cap="flat" cmpd="sng">
                      <a:solidFill>
                        <a:srgbClr val="666666"/>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723549" y="1130897"/>
            <a:ext cx="7614555" cy="875665"/>
          </a:xfrm>
          <a:prstGeom prst="rect">
            <a:avLst/>
          </a:prstGeom>
        </p:spPr>
        <p:txBody>
          <a:bodyPr wrap="square">
            <a:spAutoFit/>
          </a:bodyPr>
          <a:lstStyle/>
          <a:p>
            <a:pPr>
              <a:lnSpc>
                <a:spcPct val="150000"/>
              </a:lnSpc>
            </a:pPr>
            <a:r>
              <a:rPr lang="zh-CN" altLang="en-US" sz="1695" kern="100" dirty="0" smtClean="0">
                <a:latin typeface="微软雅黑" panose="020B0503020204020204" pitchFamily="34" charset="-122"/>
                <a:ea typeface="微软雅黑" panose="020B0503020204020204" pitchFamily="34" charset="-122"/>
                <a:cs typeface="Courier New" panose="02070309020205020404" pitchFamily="49" charset="0"/>
              </a:rPr>
              <a:t>(2)经验教训:社会主义经济、政治体制没有现成的、固定的模式,只有根据本国的国情和发展阶段,反复实践,才能走出一条适合自己的道路。</a:t>
            </a:r>
            <a:endParaRPr lang="zh-CN" altLang="en-US" sz="1695" kern="100" dirty="0" smtClean="0">
              <a:latin typeface="微软雅黑" panose="020B0503020204020204" pitchFamily="34" charset="-122"/>
              <a:ea typeface="微软雅黑" panose="020B0503020204020204" pitchFamily="34" charset="-122"/>
              <a:cs typeface="Courier New" panose="02070309020205020404" pitchFamily="49" charset="0"/>
            </a:endParaRPr>
          </a:p>
        </p:txBody>
      </p:sp>
      <p:sp>
        <p:nvSpPr>
          <p:cNvPr id="10" name="TextBox 9"/>
          <p:cNvSpPr txBox="1"/>
          <p:nvPr/>
        </p:nvSpPr>
        <p:spPr>
          <a:xfrm>
            <a:off x="1033030" y="814642"/>
            <a:ext cx="2510509" cy="398780"/>
          </a:xfrm>
          <a:prstGeom prst="rect">
            <a:avLst/>
          </a:prstGeom>
          <a:noFill/>
        </p:spPr>
        <p:txBody>
          <a:bodyPr wrap="square" rtlCol="0">
            <a:spAutoFit/>
          </a:bodyPr>
          <a:lstStyle/>
          <a:p>
            <a:r>
              <a:rPr lang="zh-CN" altLang="en-US" sz="2000" b="1" dirty="0">
                <a:solidFill>
                  <a:srgbClr val="D26333"/>
                </a:solidFill>
                <a:latin typeface="微软雅黑" panose="020B0503020204020204" pitchFamily="34" charset="-122"/>
                <a:ea typeface="微软雅黑" panose="020B0503020204020204" pitchFamily="34" charset="-122"/>
              </a:rPr>
              <a:t>考点吃透 稳拿满分</a:t>
            </a:r>
            <a:endParaRPr lang="zh-CN" altLang="en-US" sz="2000" b="1" dirty="0">
              <a:solidFill>
                <a:srgbClr val="D26333"/>
              </a:solidFill>
              <a:latin typeface="微软雅黑" panose="020B0503020204020204" pitchFamily="34" charset="-122"/>
              <a:ea typeface="微软雅黑" panose="020B0503020204020204" pitchFamily="34" charset="-122"/>
            </a:endParaRPr>
          </a:p>
        </p:txBody>
      </p:sp>
      <p:pic>
        <p:nvPicPr>
          <p:cNvPr id="2" name="Picture 3"/>
          <p:cNvPicPr>
            <a:picLocks noChangeAspect="1" noChangeArrowheads="1"/>
          </p:cNvPicPr>
          <p:nvPr/>
        </p:nvPicPr>
        <p:blipFill>
          <a:blip r:embed="rId1" cstate="print"/>
          <a:srcRect/>
          <a:stretch>
            <a:fillRect/>
          </a:stretch>
        </p:blipFill>
        <p:spPr bwMode="auto">
          <a:xfrm>
            <a:off x="723515" y="860015"/>
            <a:ext cx="240732" cy="240747"/>
          </a:xfrm>
          <a:prstGeom prst="rect">
            <a:avLst/>
          </a:prstGeom>
          <a:noFill/>
          <a:ln w="9525">
            <a:noFill/>
            <a:miter lim="800000"/>
            <a:headEnd/>
            <a:tailEnd/>
          </a:ln>
          <a:effectLst/>
        </p:spPr>
      </p:pic>
    </p:spTree>
  </p:cSld>
  <p:clrMapOvr>
    <a:masterClrMapping/>
  </p:clrMapOvr>
  <p:transition>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723515" y="1130897"/>
            <a:ext cx="7919327" cy="2837815"/>
          </a:xfrm>
          <a:prstGeom prst="rect">
            <a:avLst/>
          </a:prstGeom>
        </p:spPr>
        <p:txBody>
          <a:bodyPr wrap="square">
            <a:spAutoFit/>
          </a:bodyPr>
          <a:lstStyle/>
          <a:p>
            <a:pPr>
              <a:lnSpc>
                <a:spcPct val="150000"/>
              </a:lnSpc>
            </a:pPr>
            <a:r>
              <a:rPr lang="zh-CN" altLang="en-US" sz="1695" kern="100" dirty="0" smtClean="0">
                <a:latin typeface="微软雅黑" panose="020B0503020204020204" pitchFamily="34" charset="-122"/>
                <a:ea typeface="微软雅黑" panose="020B0503020204020204" pitchFamily="34" charset="-122"/>
                <a:cs typeface="Courier New" panose="02070309020205020404" pitchFamily="49" charset="0"/>
              </a:rPr>
              <a:t>试练1   1926年上任的商业人民委员米高扬宣称:“应当说,农民自发势力、农民谷物市场完全为我们所控制,我们随时可以降低或提高粮食价格。”其实质是	(　　)　　　　　　　　　　　　　　　　　　</a:t>
            </a:r>
            <a:endParaRPr lang="zh-CN" altLang="en-US" sz="1695" kern="100" dirty="0" smtClean="0">
              <a:latin typeface="微软雅黑" panose="020B0503020204020204" pitchFamily="34" charset="-122"/>
              <a:ea typeface="微软雅黑" panose="020B0503020204020204" pitchFamily="34" charset="-122"/>
              <a:cs typeface="Courier New" panose="02070309020205020404" pitchFamily="49" charset="0"/>
            </a:endParaRPr>
          </a:p>
          <a:p>
            <a:pPr>
              <a:lnSpc>
                <a:spcPct val="150000"/>
              </a:lnSpc>
            </a:pPr>
            <a:r>
              <a:rPr lang="zh-CN" altLang="en-US" sz="1695" kern="100" dirty="0" smtClean="0">
                <a:latin typeface="微软雅黑" panose="020B0503020204020204" pitchFamily="34" charset="-122"/>
                <a:ea typeface="微软雅黑" panose="020B0503020204020204" pitchFamily="34" charset="-122"/>
                <a:cs typeface="Courier New" panose="02070309020205020404" pitchFamily="49" charset="0"/>
              </a:rPr>
              <a:t>A.按照市场价值规律管理经济</a:t>
            </a:r>
            <a:endParaRPr lang="zh-CN" altLang="en-US" sz="1695" kern="100" dirty="0" smtClean="0">
              <a:latin typeface="微软雅黑" panose="020B0503020204020204" pitchFamily="34" charset="-122"/>
              <a:ea typeface="微软雅黑" panose="020B0503020204020204" pitchFamily="34" charset="-122"/>
              <a:cs typeface="Courier New" panose="02070309020205020404" pitchFamily="49" charset="0"/>
            </a:endParaRPr>
          </a:p>
          <a:p>
            <a:pPr>
              <a:lnSpc>
                <a:spcPct val="150000"/>
              </a:lnSpc>
            </a:pPr>
            <a:r>
              <a:rPr lang="zh-CN" altLang="en-US" sz="1695" kern="100" dirty="0" smtClean="0">
                <a:latin typeface="微软雅黑" panose="020B0503020204020204" pitchFamily="34" charset="-122"/>
                <a:ea typeface="微软雅黑" panose="020B0503020204020204" pitchFamily="34" charset="-122"/>
                <a:cs typeface="Courier New" panose="02070309020205020404" pitchFamily="49" charset="0"/>
              </a:rPr>
              <a:t>B.继续执行新经济政策</a:t>
            </a:r>
            <a:endParaRPr lang="zh-CN" altLang="en-US" sz="1695" kern="100" dirty="0" smtClean="0">
              <a:latin typeface="微软雅黑" panose="020B0503020204020204" pitchFamily="34" charset="-122"/>
              <a:ea typeface="微软雅黑" panose="020B0503020204020204" pitchFamily="34" charset="-122"/>
              <a:cs typeface="Courier New" panose="02070309020205020404" pitchFamily="49" charset="0"/>
            </a:endParaRPr>
          </a:p>
          <a:p>
            <a:pPr>
              <a:lnSpc>
                <a:spcPct val="150000"/>
              </a:lnSpc>
            </a:pPr>
            <a:r>
              <a:rPr lang="zh-CN" altLang="en-US" sz="1695" kern="100" dirty="0" smtClean="0">
                <a:latin typeface="微软雅黑" panose="020B0503020204020204" pitchFamily="34" charset="-122"/>
                <a:ea typeface="微软雅黑" panose="020B0503020204020204" pitchFamily="34" charset="-122"/>
                <a:cs typeface="Courier New" panose="02070309020205020404" pitchFamily="49" charset="0"/>
              </a:rPr>
              <a:t>C.采用行政命令解决经济问题</a:t>
            </a:r>
            <a:endParaRPr lang="zh-CN" altLang="en-US" sz="1695" kern="100" dirty="0" smtClean="0">
              <a:latin typeface="微软雅黑" panose="020B0503020204020204" pitchFamily="34" charset="-122"/>
              <a:ea typeface="微软雅黑" panose="020B0503020204020204" pitchFamily="34" charset="-122"/>
              <a:cs typeface="Courier New" panose="02070309020205020404" pitchFamily="49" charset="0"/>
            </a:endParaRPr>
          </a:p>
          <a:p>
            <a:pPr>
              <a:lnSpc>
                <a:spcPct val="150000"/>
              </a:lnSpc>
            </a:pPr>
            <a:r>
              <a:rPr lang="zh-CN" altLang="en-US" sz="1695" kern="100" dirty="0" smtClean="0">
                <a:latin typeface="微软雅黑" panose="020B0503020204020204" pitchFamily="34" charset="-122"/>
                <a:ea typeface="微软雅黑" panose="020B0503020204020204" pitchFamily="34" charset="-122"/>
                <a:cs typeface="Courier New" panose="02070309020205020404" pitchFamily="49" charset="0"/>
              </a:rPr>
              <a:t>D.正式建立“斯大林模式”</a:t>
            </a:r>
            <a:endParaRPr lang="zh-CN" altLang="en-US" sz="1695" kern="100" dirty="0" smtClean="0">
              <a:latin typeface="微软雅黑" panose="020B0503020204020204" pitchFamily="34" charset="-122"/>
              <a:ea typeface="微软雅黑" panose="020B0503020204020204" pitchFamily="34" charset="-122"/>
              <a:cs typeface="Courier New" panose="02070309020205020404" pitchFamily="49" charset="0"/>
            </a:endParaRPr>
          </a:p>
        </p:txBody>
      </p:sp>
      <p:sp>
        <p:nvSpPr>
          <p:cNvPr id="10" name="TextBox 9"/>
          <p:cNvSpPr txBox="1"/>
          <p:nvPr/>
        </p:nvSpPr>
        <p:spPr>
          <a:xfrm>
            <a:off x="1033030" y="814642"/>
            <a:ext cx="2510509" cy="398780"/>
          </a:xfrm>
          <a:prstGeom prst="rect">
            <a:avLst/>
          </a:prstGeom>
          <a:noFill/>
        </p:spPr>
        <p:txBody>
          <a:bodyPr wrap="square" rtlCol="0">
            <a:spAutoFit/>
          </a:bodyPr>
          <a:lstStyle/>
          <a:p>
            <a:r>
              <a:rPr lang="zh-CN" altLang="en-US" sz="2000" b="1" dirty="0">
                <a:solidFill>
                  <a:srgbClr val="D26333"/>
                </a:solidFill>
                <a:latin typeface="微软雅黑" panose="020B0503020204020204" pitchFamily="34" charset="-122"/>
                <a:ea typeface="微软雅黑" panose="020B0503020204020204" pitchFamily="34" charset="-122"/>
              </a:rPr>
              <a:t>考点吃透 稳拿满分</a:t>
            </a:r>
            <a:endParaRPr lang="zh-CN" altLang="en-US" sz="2000" b="1" dirty="0">
              <a:solidFill>
                <a:srgbClr val="D26333"/>
              </a:solidFill>
              <a:latin typeface="微软雅黑" panose="020B0503020204020204" pitchFamily="34" charset="-122"/>
              <a:ea typeface="微软雅黑" panose="020B0503020204020204" pitchFamily="34" charset="-122"/>
            </a:endParaRPr>
          </a:p>
        </p:txBody>
      </p:sp>
      <p:pic>
        <p:nvPicPr>
          <p:cNvPr id="2" name="Picture 3"/>
          <p:cNvPicPr>
            <a:picLocks noChangeAspect="1" noChangeArrowheads="1"/>
          </p:cNvPicPr>
          <p:nvPr/>
        </p:nvPicPr>
        <p:blipFill>
          <a:blip r:embed="rId1" cstate="print"/>
          <a:srcRect/>
          <a:stretch>
            <a:fillRect/>
          </a:stretch>
        </p:blipFill>
        <p:spPr bwMode="auto">
          <a:xfrm>
            <a:off x="723515" y="860015"/>
            <a:ext cx="240732" cy="240747"/>
          </a:xfrm>
          <a:prstGeom prst="rect">
            <a:avLst/>
          </a:prstGeom>
          <a:noFill/>
          <a:ln w="9525">
            <a:noFill/>
            <a:miter lim="800000"/>
            <a:headEnd/>
            <a:tailEnd/>
          </a:ln>
          <a:effectLst/>
        </p:spPr>
      </p:pic>
    </p:spTree>
  </p:cSld>
  <p:clrMapOvr>
    <a:masterClrMapping/>
  </p:clrMapOvr>
  <p:transition>
    <p:pull dir="d"/>
  </p:transition>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5065</Words>
  <Application>WPS 演示</Application>
  <PresentationFormat>全屏显示(16:9)</PresentationFormat>
  <Paragraphs>239</Paragraphs>
  <Slides>26</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26</vt:i4>
      </vt:variant>
    </vt:vector>
  </HeadingPairs>
  <TitlesOfParts>
    <vt:vector size="38" baseType="lpstr">
      <vt:lpstr>Arial</vt:lpstr>
      <vt:lpstr>宋体</vt:lpstr>
      <vt:lpstr>Wingdings</vt:lpstr>
      <vt:lpstr>微软雅黑</vt:lpstr>
      <vt:lpstr>方正兰亭黑_GBK</vt:lpstr>
      <vt:lpstr>黑体</vt:lpstr>
      <vt:lpstr>方正书宋_GBK</vt:lpstr>
      <vt:lpstr>Arial Unicode MS</vt:lpstr>
      <vt:lpstr>Calibri</vt:lpstr>
      <vt:lpstr>Courier New</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在这里输入您的标题</dc:title>
  <dc:creator>Administrator</dc:creator>
  <cp:lastModifiedBy>hp</cp:lastModifiedBy>
  <cp:revision>5</cp:revision>
  <dcterms:created xsi:type="dcterms:W3CDTF">2014-07-08T01:28:00Z</dcterms:created>
  <dcterms:modified xsi:type="dcterms:W3CDTF">2020-05-14T08:14:09Z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2052-11.3.0.8775</vt:lpwstr>
  </property>
</Properties>
</file>