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617" r:id="rId2"/>
    <p:sldId id="540" r:id="rId3"/>
    <p:sldId id="526" r:id="rId4"/>
    <p:sldId id="490" r:id="rId5"/>
    <p:sldId id="618" r:id="rId6"/>
    <p:sldId id="619" r:id="rId7"/>
    <p:sldId id="620" r:id="rId8"/>
    <p:sldId id="623" r:id="rId9"/>
    <p:sldId id="625" r:id="rId10"/>
    <p:sldId id="624" r:id="rId11"/>
    <p:sldId id="622" r:id="rId12"/>
    <p:sldId id="626" r:id="rId13"/>
    <p:sldId id="627" r:id="rId14"/>
    <p:sldId id="628" r:id="rId15"/>
    <p:sldId id="629" r:id="rId16"/>
    <p:sldId id="527" r:id="rId17"/>
    <p:sldId id="529" r:id="rId18"/>
    <p:sldId id="541" r:id="rId19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99CC00"/>
    <a:srgbClr val="CC6600"/>
    <a:srgbClr val="000000"/>
    <a:srgbClr val="CECECE"/>
    <a:srgbClr val="EEEEEE"/>
    <a:srgbClr val="F85208"/>
    <a:srgbClr val="333333"/>
    <a:srgbClr val="080808"/>
    <a:srgbClr val="1C1C1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17" autoAdjust="0"/>
    <p:restoredTop sz="94660"/>
  </p:normalViewPr>
  <p:slideViewPr>
    <p:cSldViewPr>
      <p:cViewPr varScale="1">
        <p:scale>
          <a:sx n="108" d="100"/>
          <a:sy n="108" d="100"/>
        </p:scale>
        <p:origin x="-84" y="-150"/>
      </p:cViewPr>
      <p:guideLst>
        <p:guide orient="horz" pos="1583"/>
        <p:guide pos="2906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  <a:pPr/>
              <a:t>2020/7/2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成熟的经验，良好的态势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16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17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18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2020/7/2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18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7"/>
          <p:cNvGrpSpPr/>
          <p:nvPr/>
        </p:nvGrpSpPr>
        <p:grpSpPr>
          <a:xfrm>
            <a:off x="1331640" y="195486"/>
            <a:ext cx="1859198" cy="3878357"/>
            <a:chOff x="2811697" y="1335633"/>
            <a:chExt cx="1826796" cy="4384189"/>
          </a:xfrm>
        </p:grpSpPr>
        <p:grpSp>
          <p:nvGrpSpPr>
            <p:cNvPr id="8" name="组 4"/>
            <p:cNvGrpSpPr/>
            <p:nvPr/>
          </p:nvGrpSpPr>
          <p:grpSpPr>
            <a:xfrm>
              <a:off x="2811697" y="1335633"/>
              <a:ext cx="1826796" cy="4384189"/>
              <a:chOff x="2976588" y="1200722"/>
              <a:chExt cx="1826796" cy="4384189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3274433" y="1426465"/>
                <a:ext cx="1169551" cy="393192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zh-CN" altLang="en-US" sz="4500" b="1" dirty="0" smtClean="0">
                    <a:solidFill>
                      <a:srgbClr val="655D5C"/>
                    </a:solidFill>
                    <a:latin typeface="腾祥铁山楷书繁" pitchFamily="2" charset="-122"/>
                    <a:ea typeface="腾祥铁山楷书繁" pitchFamily="2" charset="-122"/>
                    <a:cs typeface="STXingkai" charset="-122"/>
                  </a:rPr>
                  <a:t>项脊轩志</a:t>
                </a:r>
                <a:endParaRPr kumimoji="1" lang="zh-CN" altLang="en-US" sz="4500" b="1" dirty="0">
                  <a:solidFill>
                    <a:srgbClr val="655D5C"/>
                  </a:solidFill>
                  <a:latin typeface="腾祥铁山楷书繁" pitchFamily="2" charset="-122"/>
                  <a:ea typeface="腾祥铁山楷书繁" pitchFamily="2" charset="-122"/>
                  <a:cs typeface="STXingkai" charset="-122"/>
                </a:endParaRPr>
              </a:p>
            </p:txBody>
          </p:sp>
          <p:pic>
            <p:nvPicPr>
              <p:cNvPr id="3" name="图片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6588" y="1200722"/>
                <a:ext cx="1085746" cy="965774"/>
              </a:xfrm>
              <a:prstGeom prst="rect">
                <a:avLst/>
              </a:prstGeom>
            </p:spPr>
          </p:pic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3717638" y="4619137"/>
                <a:ext cx="1085746" cy="965774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="" xmlns:a14="http://schemas.microsoft.com/office/drawing/2010/main">
                    <a14:imgLayer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1697" y="4190168"/>
              <a:ext cx="383707" cy="743199"/>
            </a:xfrm>
            <a:prstGeom prst="rect">
              <a:avLst/>
            </a:prstGeom>
          </p:spPr>
        </p:pic>
      </p:grpSp>
      <p:sp>
        <p:nvSpPr>
          <p:cNvPr id="7" name="文本框 6"/>
          <p:cNvSpPr txBox="1"/>
          <p:nvPr/>
        </p:nvSpPr>
        <p:spPr>
          <a:xfrm>
            <a:off x="3995936" y="843558"/>
            <a:ext cx="4323667" cy="1300356"/>
          </a:xfrm>
          <a:prstGeom prst="rect">
            <a:avLst/>
          </a:prstGeom>
          <a:noFill/>
        </p:spPr>
        <p:txBody>
          <a:bodyPr vert="horz" wrap="square" lIns="68580" tIns="34290" rIns="68580" bIns="34290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  <a:cs typeface="经典行书简" pitchFamily="49" charset="-122"/>
              </a:rPr>
              <a:t>平淡之中见真情</a:t>
            </a:r>
            <a:endParaRPr kumimoji="1"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  <a:cs typeface="经典行书简" pitchFamily="49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89549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99" y="990226"/>
            <a:ext cx="2525843" cy="1557071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195486"/>
            <a:ext cx="4630340" cy="478631"/>
          </a:xfrm>
          <a:prstGeom prst="rect">
            <a:avLst/>
          </a:prstGeom>
        </p:spPr>
        <p:txBody>
          <a:bodyPr lIns="51444" tIns="25722" rIns="51444" bIns="25722"/>
          <a:lstStyle/>
          <a:p>
            <a:pPr defTabSz="68578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zh-CN" sz="3300" b="1" dirty="0" smtClean="0">
                <a:solidFill>
                  <a:srgbClr val="FF0000"/>
                </a:solidFill>
                <a:latin typeface="青鸟华光简隶变" pitchFamily="2" charset="-122"/>
                <a:ea typeface="汉仪全唐诗简"/>
                <a:cs typeface="+mj-cs"/>
              </a:rPr>
              <a:t>“</a:t>
            </a:r>
            <a:r>
              <a:rPr lang="zh-CN" altLang="en-US" sz="3300" b="1" dirty="0" smtClean="0">
                <a:solidFill>
                  <a:srgbClr val="FF0000"/>
                </a:solidFill>
                <a:latin typeface="青鸟华光简隶变" pitchFamily="2" charset="-122"/>
                <a:ea typeface="汉仪全唐诗简"/>
                <a:cs typeface="+mj-cs"/>
              </a:rPr>
              <a:t>喜”</a:t>
            </a:r>
            <a:r>
              <a:rPr lang="zh-CN" altLang="en-US" sz="3300" b="1" dirty="0" smtClean="0">
                <a:solidFill>
                  <a:srgbClr val="0000FF"/>
                </a:solidFill>
                <a:latin typeface="青鸟华光简隶变" pitchFamily="2" charset="-122"/>
                <a:ea typeface="汉仪全唐诗简"/>
                <a:cs typeface="+mj-cs"/>
              </a:rPr>
              <a:t>在何处呢？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475656" y="1131590"/>
            <a:ext cx="1944216" cy="1224136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lIns="51444" tIns="25722" rIns="51444" bIns="25722"/>
          <a:lstStyle/>
          <a:p>
            <a:pPr marL="171446" indent="-192881" defTabSz="685785" fontAlgn="auto">
              <a:lnSpc>
                <a:spcPct val="90000"/>
              </a:lnSpc>
              <a:spcBef>
                <a:spcPts val="749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400" dirty="0" smtClean="0">
                <a:solidFill>
                  <a:srgbClr val="0000FF"/>
                </a:solidFill>
                <a:latin typeface="+mn-lt"/>
                <a:ea typeface="华文行楷" pitchFamily="2" charset="-122"/>
              </a:rPr>
              <a:t>借书满架，</a:t>
            </a:r>
          </a:p>
          <a:p>
            <a:pPr marL="171446" indent="-192881" defTabSz="685785" fontAlgn="auto">
              <a:lnSpc>
                <a:spcPct val="90000"/>
              </a:lnSpc>
              <a:spcBef>
                <a:spcPts val="749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400" dirty="0" smtClean="0">
                <a:solidFill>
                  <a:srgbClr val="0000FF"/>
                </a:solidFill>
                <a:latin typeface="+mn-lt"/>
                <a:ea typeface="华文行楷" pitchFamily="2" charset="-122"/>
              </a:rPr>
              <a:t>偃仰啸歌，</a:t>
            </a:r>
          </a:p>
          <a:p>
            <a:pPr marL="171446" indent="-192881" defTabSz="685785" fontAlgn="auto">
              <a:lnSpc>
                <a:spcPct val="90000"/>
              </a:lnSpc>
              <a:spcBef>
                <a:spcPts val="749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400" dirty="0" smtClean="0">
                <a:solidFill>
                  <a:srgbClr val="0000FF"/>
                </a:solidFill>
                <a:latin typeface="+mn-lt"/>
                <a:ea typeface="华文行楷" pitchFamily="2" charset="-122"/>
              </a:rPr>
              <a:t>冥然兀坐。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23528" y="2533416"/>
            <a:ext cx="8640960" cy="2300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>
              <a:lnSpc>
                <a:spcPts val="2900"/>
              </a:lnSpc>
            </a:pPr>
            <a:r>
              <a:rPr lang="en-US" altLang="zh-CN" sz="2000" b="1" dirty="0">
                <a:latin typeface="汉仪全唐诗简" pitchFamily="18" charset="-122"/>
                <a:ea typeface="汉仪全唐诗简" pitchFamily="18" charset="-122"/>
              </a:rPr>
              <a:t>        </a:t>
            </a:r>
            <a:r>
              <a:rPr lang="zh-CN" altLang="en-US" sz="2000" b="1" dirty="0">
                <a:latin typeface="楷体" pitchFamily="49" charset="-122"/>
                <a:ea typeface="楷体" pitchFamily="49" charset="-122"/>
              </a:rPr>
              <a:t>白天，“庭阶寂寂，小鸟时来啄食，人至不去”。庭院显得多么幽静，多么迷人！ “三五之夜”，皓月当空，月色如水，桂枝的倩影投落在粉墙上，错落有致，别具情味；微风过处，光影摇动，幽香阵阵，心旷神怡。自己在轩中读书怡然自乐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2900"/>
              </a:lnSpc>
            </a:pP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正</a:t>
            </a:r>
            <a:r>
              <a:rPr lang="zh-CN" altLang="en-US" sz="2000" b="1" dirty="0">
                <a:latin typeface="楷体" pitchFamily="49" charset="-122"/>
                <a:ea typeface="楷体" pitchFamily="49" charset="-122"/>
              </a:rPr>
              <a:t>是诗一样的语言，画一样的意境。读后可以感受到作者对项脊轩那种</a:t>
            </a:r>
            <a:r>
              <a:rPr lang="zh-CN" altLang="en-US" sz="2000" b="1" dirty="0">
                <a:solidFill>
                  <a:srgbClr val="FF3399"/>
                </a:solidFill>
                <a:latin typeface="楷体" pitchFamily="49" charset="-122"/>
                <a:ea typeface="楷体" pitchFamily="49" charset="-122"/>
              </a:rPr>
              <a:t>深挚的眷恋之情</a:t>
            </a:r>
            <a:r>
              <a:rPr lang="zh-CN" altLang="en-US" sz="2000" b="1" dirty="0">
                <a:latin typeface="楷体" pitchFamily="49" charset="-122"/>
                <a:ea typeface="楷体" pitchFamily="49" charset="-122"/>
              </a:rPr>
              <a:t>。恰与下文写可悲的事</a:t>
            </a:r>
            <a:r>
              <a:rPr lang="zh-CN" altLang="en-US" sz="2000" b="1" dirty="0">
                <a:solidFill>
                  <a:srgbClr val="FF3399"/>
                </a:solidFill>
                <a:latin typeface="楷体" pitchFamily="49" charset="-122"/>
                <a:ea typeface="楷体" pitchFamily="49" charset="-122"/>
              </a:rPr>
              <a:t>相映照</a:t>
            </a:r>
            <a:r>
              <a:rPr lang="zh-CN" altLang="en-US" sz="2000" b="1" dirty="0">
                <a:latin typeface="楷体" pitchFamily="49" charset="-122"/>
                <a:ea typeface="楷体" pitchFamily="49" charset="-122"/>
              </a:rPr>
              <a:t>。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817432" y="1212796"/>
            <a:ext cx="2189231" cy="415323"/>
            <a:chOff x="2018" y="709"/>
            <a:chExt cx="2407" cy="466"/>
          </a:xfrm>
        </p:grpSpPr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2018" y="935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sz="2100" dirty="0"/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334" y="709"/>
              <a:ext cx="1091" cy="466"/>
            </a:xfrm>
            <a:prstGeom prst="rect">
              <a:avLst/>
            </a:prstGeom>
            <a:noFill/>
            <a:ln w="9525">
              <a:solidFill>
                <a:srgbClr val="FF3399"/>
              </a:solidFill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zh-CN" alt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2" charset="-122"/>
                </a:rPr>
                <a:t>好学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817432" y="1617608"/>
            <a:ext cx="2757230" cy="415323"/>
            <a:chOff x="2018" y="1162"/>
            <a:chExt cx="3086" cy="466"/>
          </a:xfrm>
        </p:grpSpPr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2018" y="1298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sz="2100" dirty="0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3335" y="1162"/>
              <a:ext cx="1769" cy="466"/>
            </a:xfrm>
            <a:prstGeom prst="rect">
              <a:avLst/>
            </a:prstGeom>
            <a:noFill/>
            <a:ln w="9525">
              <a:solidFill>
                <a:srgbClr val="FF3399"/>
              </a:solidFill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zh-CN" alt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2" charset="-122"/>
                </a:rPr>
                <a:t>醉于书香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817432" y="2022417"/>
            <a:ext cx="2555597" cy="415441"/>
            <a:chOff x="2018" y="1616"/>
            <a:chExt cx="2860" cy="463"/>
          </a:xfrm>
        </p:grpSpPr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2018" y="170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sz="2100" dirty="0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3334" y="1616"/>
              <a:ext cx="1544" cy="463"/>
            </a:xfrm>
            <a:prstGeom prst="rect">
              <a:avLst/>
            </a:prstGeom>
            <a:noFill/>
            <a:ln w="9525">
              <a:solidFill>
                <a:srgbClr val="FF3399"/>
              </a:solidFill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zh-CN" alt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2" charset="-122"/>
                </a:rPr>
                <a:t>善思</a:t>
              </a:r>
            </a:p>
          </p:txBody>
        </p:sp>
      </p:grpSp>
      <p:sp>
        <p:nvSpPr>
          <p:cNvPr id="19" name="AutoShape 14"/>
          <p:cNvSpPr/>
          <p:nvPr/>
        </p:nvSpPr>
        <p:spPr>
          <a:xfrm>
            <a:off x="6644303" y="1072712"/>
            <a:ext cx="323850" cy="1133475"/>
          </a:xfrm>
          <a:prstGeom prst="rightBrace">
            <a:avLst>
              <a:gd name="adj1" fmla="val 29235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lIns="68580" tIns="34290" rIns="68580" bIns="34290" anchor="ctr"/>
          <a:lstStyle/>
          <a:p>
            <a:endParaRPr lang="zh-CN" altLang="en-US" sz="1000" noProof="1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268151" y="988342"/>
            <a:ext cx="607219" cy="1361912"/>
          </a:xfrm>
          <a:prstGeom prst="rect">
            <a:avLst/>
          </a:prstGeom>
          <a:noFill/>
          <a:ln w="9525">
            <a:solidFill>
              <a:srgbClr val="FF3399"/>
            </a:solidFill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2100" b="1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怡然自得</a:t>
            </a:r>
          </a:p>
        </p:txBody>
      </p:sp>
    </p:spTree>
    <p:extLst>
      <p:ext uri="{BB962C8B-B14F-4D97-AF65-F5344CB8AC3E}">
        <p14:creationId xmlns="" xmlns:p14="http://schemas.microsoft.com/office/powerpoint/2010/main" val="18035089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animBg="1"/>
      <p:bldP spid="9" grpId="0"/>
      <p:bldP spid="19" grpId="0" bldLvl="0" animBg="1"/>
      <p:bldP spid="20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195486"/>
            <a:ext cx="6173787" cy="638175"/>
          </a:xfrm>
          <a:prstGeom prst="rect">
            <a:avLst/>
          </a:prstGeom>
        </p:spPr>
        <p:txBody>
          <a:bodyPr lIns="68592" tIns="34296" rIns="68592" bIns="34296"/>
          <a:lstStyle/>
          <a:p>
            <a:pPr marL="0" marR="0" lvl="0" indent="0" algn="l" defTabSz="91438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青鸟华光简隶变" pitchFamily="2" charset="-122"/>
                <a:ea typeface="汉仪全唐诗简"/>
                <a:cs typeface="+mj-cs"/>
              </a:rPr>
              <a:t>“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青鸟华光简隶变" pitchFamily="2" charset="-122"/>
                <a:ea typeface="汉仪全唐诗简"/>
                <a:cs typeface="+mj-cs"/>
              </a:rPr>
              <a:t>悲”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青鸟华光简隶变" pitchFamily="2" charset="-122"/>
                <a:ea typeface="汉仪全唐诗简"/>
                <a:cs typeface="+mj-cs"/>
              </a:rPr>
              <a:t>在何处呢？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1059582"/>
            <a:ext cx="8270805" cy="867722"/>
          </a:xfrm>
          <a:prstGeom prst="rect">
            <a:avLst/>
          </a:prstGeom>
          <a:noFill/>
        </p:spPr>
        <p:txBody>
          <a:bodyPr lIns="68592" tIns="34296" rIns="68592" bIns="34296">
            <a:noAutofit/>
          </a:bodyPr>
          <a:lstStyle/>
          <a:p>
            <a:pPr marL="228595" indent="-257175" defTabSz="914380">
              <a:lnSpc>
                <a:spcPct val="110000"/>
              </a:lnSpc>
              <a:spcBef>
                <a:spcPts val="999"/>
              </a:spcBef>
              <a:buFont typeface="Arial" panose="020B0604020202020204" pitchFamily="34" charset="0"/>
              <a:buChar char="•"/>
            </a:pPr>
            <a:r>
              <a:rPr lang="en-US" altLang="zh-CN" sz="4000" b="1" dirty="0" smtClean="0">
                <a:solidFill>
                  <a:srgbClr val="0000FF"/>
                </a:solidFill>
                <a:latin typeface="腾祥铁山楷书繁" pitchFamily="2" charset="-122"/>
                <a:ea typeface="腾祥铁山楷书繁" pitchFamily="2" charset="-122"/>
              </a:rPr>
              <a:t>“</a:t>
            </a:r>
            <a:r>
              <a:rPr lang="zh-CN" altLang="en-US" sz="4000" b="1" dirty="0" smtClean="0">
                <a:solidFill>
                  <a:srgbClr val="0000FF"/>
                </a:solidFill>
                <a:latin typeface="腾祥铁山楷书繁" pitchFamily="2" charset="-122"/>
                <a:ea typeface="腾祥铁山楷书繁" pitchFamily="2" charset="-122"/>
              </a:rPr>
              <a:t>悲”一：</a:t>
            </a:r>
            <a:r>
              <a:rPr lang="zh-CN" altLang="en-US" sz="4000" b="1" dirty="0" smtClean="0">
                <a:solidFill>
                  <a:srgbClr val="FF0000"/>
                </a:solidFill>
                <a:latin typeface="腾祥铁山楷书繁" pitchFamily="2" charset="-122"/>
                <a:ea typeface="腾祥铁山楷书繁" pitchFamily="2" charset="-122"/>
              </a:rPr>
              <a:t>大家庭的衰败离析</a:t>
            </a:r>
            <a:r>
              <a:rPr lang="zh-CN" altLang="en-US" sz="4000" b="1" dirty="0" smtClean="0">
                <a:solidFill>
                  <a:srgbClr val="0000FF"/>
                </a:solidFill>
                <a:latin typeface="腾祥铁山楷书繁" pitchFamily="2" charset="-122"/>
                <a:ea typeface="腾祥铁山楷书繁" pitchFamily="2" charset="-122"/>
              </a:rPr>
              <a:t>。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51520" y="2499742"/>
            <a:ext cx="8136904" cy="647700"/>
          </a:xfrm>
          <a:prstGeom prst="rect">
            <a:avLst/>
          </a:prstGeom>
          <a:noFill/>
        </p:spPr>
        <p:txBody>
          <a:bodyPr lIns="68592" tIns="34296" rIns="68592" bIns="34296"/>
          <a:lstStyle/>
          <a:p>
            <a:pPr marL="228595" marR="0" lvl="0" indent="-257175" algn="l" defTabSz="914380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腾祥铁山楷书繁" pitchFamily="2" charset="-122"/>
                <a:ea typeface="腾祥铁山楷书繁" pitchFamily="2" charset="-122"/>
              </a:rPr>
              <a:t>“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腾祥铁山楷书繁" pitchFamily="2" charset="-122"/>
                <a:ea typeface="腾祥铁山楷书繁" pitchFamily="2" charset="-122"/>
              </a:rPr>
              <a:t>悲”二：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腾祥铁山楷书繁" pitchFamily="2" charset="-122"/>
                <a:ea typeface="腾祥铁山楷书繁" pitchFamily="2" charset="-122"/>
              </a:rPr>
              <a:t>亲人阴阳两隔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腾祥铁山楷书繁" pitchFamily="2" charset="-122"/>
                <a:ea typeface="腾祥铁山楷书繁" pitchFamily="2" charset="-122"/>
              </a:rPr>
              <a:t>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9512" y="0"/>
            <a:ext cx="1761797" cy="642938"/>
          </a:xfrm>
          <a:prstGeom prst="rect">
            <a:avLst/>
          </a:prstGeom>
        </p:spPr>
        <p:txBody>
          <a:bodyPr lIns="51444" tIns="25722" rIns="51444" bIns="25722"/>
          <a:lstStyle/>
          <a:p>
            <a:pPr defTabSz="68578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3000" b="1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  <a:cs typeface="+mj-cs"/>
              </a:rPr>
              <a:t>亲人一：</a:t>
            </a:r>
            <a:endParaRPr lang="zh-CN" altLang="en-US" sz="3000" b="1" dirty="0" smtClean="0">
              <a:solidFill>
                <a:schemeClr val="accent1"/>
              </a:solidFill>
              <a:latin typeface="楷体" pitchFamily="49" charset="-122"/>
              <a:ea typeface="楷体" pitchFamily="49" charset="-122"/>
              <a:cs typeface="+mj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31474" y="697871"/>
            <a:ext cx="7220846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  <a:cs typeface="经典行书简" pitchFamily="49" charset="-122"/>
              </a:rPr>
              <a:t>母</a:t>
            </a:r>
            <a:r>
              <a:rPr lang="zh-CN" altLang="en-US" sz="2800" b="1" dirty="0">
                <a:solidFill>
                  <a:schemeClr val="accent1"/>
                </a:solidFill>
                <a:latin typeface="楷体" pitchFamily="49" charset="-122"/>
                <a:ea typeface="楷体" pitchFamily="49" charset="-122"/>
                <a:cs typeface="经典行书简" pitchFamily="49" charset="-122"/>
              </a:rPr>
              <a:t>亲</a:t>
            </a:r>
            <a:r>
              <a:rPr lang="zh-CN" altLang="en-US" sz="2400" b="1" dirty="0" smtClean="0">
                <a:solidFill>
                  <a:schemeClr val="bg2">
                    <a:lumMod val="10000"/>
                  </a:schemeClr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：  某所，而母立于兹；</a:t>
            </a:r>
            <a:r>
              <a:rPr lang="en-US" altLang="zh-CN" sz="2400" b="1" dirty="0" smtClean="0">
                <a:solidFill>
                  <a:schemeClr val="bg2">
                    <a:lumMod val="10000"/>
                  </a:schemeClr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“</a:t>
            </a:r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儿寒乎？欲食乎</a:t>
            </a:r>
            <a:r>
              <a:rPr lang="zh-CN" altLang="en-US" sz="2400" b="1" dirty="0" smtClean="0">
                <a:solidFill>
                  <a:schemeClr val="bg2">
                    <a:lumMod val="10000"/>
                  </a:schemeClr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？”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汉仪全唐诗简" pitchFamily="18" charset="-122"/>
              <a:ea typeface="汉仪全唐诗简" pitchFamily="18" charset="-122"/>
              <a:cs typeface="经典行书简" pitchFamily="49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9512" y="2067694"/>
            <a:ext cx="8758731" cy="801291"/>
          </a:xfrm>
          <a:prstGeom prst="rect">
            <a:avLst/>
          </a:prstGeom>
        </p:spPr>
        <p:txBody>
          <a:bodyPr lIns="51444" tIns="25722" rIns="51444" bIns="25722"/>
          <a:lstStyle/>
          <a:p>
            <a:pPr defTabSz="68578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2800" b="1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  <a:cs typeface="+mj-cs"/>
              </a:rPr>
              <a:t>为何不直接写母亲的音容笑貌，而要通过老妪之口？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51520" y="2715766"/>
            <a:ext cx="8082374" cy="2177654"/>
          </a:xfrm>
          <a:prstGeom prst="rect">
            <a:avLst/>
          </a:prstGeom>
        </p:spPr>
        <p:txBody>
          <a:bodyPr lIns="51444" tIns="25722" rIns="51444" bIns="25722"/>
          <a:lstStyle/>
          <a:p>
            <a:pPr marL="171446" indent="-192881" defTabSz="685785" fontAlgn="auto">
              <a:lnSpc>
                <a:spcPct val="90000"/>
              </a:lnSpc>
              <a:spcBef>
                <a:spcPts val="749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100" b="1" dirty="0" smtClean="0">
                <a:latin typeface="宋体" pitchFamily="2" charset="-122"/>
              </a:rPr>
              <a:t>归有光</a:t>
            </a:r>
            <a:r>
              <a:rPr lang="en-US" altLang="zh-CN" sz="2100" b="1" dirty="0" smtClean="0">
                <a:latin typeface="宋体" pitchFamily="2" charset="-122"/>
              </a:rPr>
              <a:t>8</a:t>
            </a:r>
            <a:r>
              <a:rPr lang="zh-CN" altLang="en-US" sz="2100" b="1" dirty="0" smtClean="0">
                <a:latin typeface="宋体" pitchFamily="2" charset="-122"/>
              </a:rPr>
              <a:t>岁丧母，对于母亲的音容笑貌没有什么印象。</a:t>
            </a:r>
          </a:p>
          <a:p>
            <a:pPr marL="171446" indent="-192881" defTabSz="685785" fontAlgn="auto">
              <a:lnSpc>
                <a:spcPts val="3000"/>
              </a:lnSpc>
              <a:spcBef>
                <a:spcPts val="749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100" b="1" dirty="0" smtClean="0">
                <a:latin typeface="宋体" pitchFamily="2" charset="-122"/>
              </a:rPr>
              <a:t>对于一个日渐长大的孩子来说，想象和怀念母亲的感情一天比一天浓厚，乃至于成为一种阴影笼罩在心头。</a:t>
            </a:r>
          </a:p>
          <a:p>
            <a:pPr marL="171446" indent="-192881" defTabSz="685785" fontAlgn="auto">
              <a:lnSpc>
                <a:spcPts val="3000"/>
              </a:lnSpc>
              <a:spcBef>
                <a:spcPts val="749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100" b="1" dirty="0" smtClean="0">
                <a:latin typeface="青鸟华光简隶变" pitchFamily="2" charset="-122"/>
                <a:ea typeface="青鸟华光简隶变" pitchFamily="2" charset="-122"/>
              </a:rPr>
              <a:t>这是</a:t>
            </a:r>
            <a:r>
              <a:rPr lang="zh-CN" altLang="en-US" sz="2100" b="1" dirty="0" smtClean="0">
                <a:solidFill>
                  <a:srgbClr val="FF0000"/>
                </a:solidFill>
                <a:latin typeface="青鸟华光简隶变" pitchFamily="2" charset="-122"/>
                <a:ea typeface="青鸟华光简隶变" pitchFamily="2" charset="-122"/>
              </a:rPr>
              <a:t>第一点</a:t>
            </a:r>
            <a:r>
              <a:rPr lang="zh-CN" altLang="en-US" sz="2100" b="1" dirty="0" smtClean="0">
                <a:latin typeface="青鸟华光简隶变" pitchFamily="2" charset="-122"/>
                <a:ea typeface="青鸟华光简隶变" pitchFamily="2" charset="-122"/>
              </a:rPr>
              <a:t>不易言明的</a:t>
            </a:r>
            <a:r>
              <a:rPr lang="zh-CN" altLang="en-US" sz="2100" b="1" dirty="0" smtClean="0">
                <a:solidFill>
                  <a:srgbClr val="FF0000"/>
                </a:solidFill>
                <a:latin typeface="青鸟华光简隶变" pitchFamily="2" charset="-122"/>
                <a:ea typeface="青鸟华光简隶变" pitchFamily="2" charset="-122"/>
              </a:rPr>
              <a:t>伤痛</a:t>
            </a:r>
            <a:r>
              <a:rPr lang="zh-CN" altLang="en-US" sz="2100" b="1" dirty="0" smtClean="0">
                <a:solidFill>
                  <a:srgbClr val="FF0000"/>
                </a:solidFill>
                <a:latin typeface="青鸟华光简隶变" pitchFamily="2" charset="-122"/>
                <a:ea typeface="青鸟华光简隶变" pitchFamily="2" charset="-122"/>
              </a:rPr>
              <a:t>。（幼年失母）</a:t>
            </a:r>
            <a:endParaRPr lang="zh-CN" altLang="en-US" sz="2100" b="1" dirty="0" smtClean="0">
              <a:solidFill>
                <a:srgbClr val="FF0000"/>
              </a:solidFill>
              <a:latin typeface="青鸟华光简隶变" pitchFamily="2" charset="-122"/>
              <a:ea typeface="青鸟华光简隶变" pitchFamily="2" charset="-122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95536" y="4299942"/>
            <a:ext cx="5688632" cy="56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真实感人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细节刻画。</a:t>
            </a:r>
            <a:endParaRPr lang="zh-CN" altLang="en-US" sz="32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654846" y="1316708"/>
            <a:ext cx="1966913" cy="377026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  <a:defRPr/>
            </a:pPr>
            <a:r>
              <a:rPr kumimoji="1" lang="zh-CN" altLang="en-US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扣</a:t>
            </a: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扉问食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059832" y="1275606"/>
            <a:ext cx="2066925" cy="453970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25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——</a:t>
            </a:r>
            <a:r>
              <a:rPr lang="zh-CN" altLang="en-US" sz="25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温婉慈爱</a:t>
            </a:r>
          </a:p>
        </p:txBody>
      </p:sp>
    </p:spTree>
    <p:extLst>
      <p:ext uri="{BB962C8B-B14F-4D97-AF65-F5344CB8AC3E}">
        <p14:creationId xmlns="" xmlns:p14="http://schemas.microsoft.com/office/powerpoint/2010/main" val="7800611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 build="p"/>
      <p:bldP spid="11" grpId="0"/>
      <p:bldP spid="12" grpId="0" bldLvl="0" animBg="1"/>
      <p:bldP spid="1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31475" y="436020"/>
            <a:ext cx="855386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>
                <a:solidFill>
                  <a:schemeClr val="accent1"/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 </a:t>
            </a:r>
            <a:r>
              <a:rPr lang="zh-CN" altLang="en-US" sz="2400" b="1" dirty="0" smtClean="0">
                <a:solidFill>
                  <a:schemeClr val="accent1"/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祖母</a:t>
            </a:r>
            <a:r>
              <a:rPr lang="zh-CN" altLang="en-US" sz="2400" b="1" dirty="0" smtClean="0">
                <a:solidFill>
                  <a:schemeClr val="bg2">
                    <a:lumMod val="10000"/>
                  </a:schemeClr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：“吾家读书久不效，儿之成，则可待乎？”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汉仪全唐诗简" pitchFamily="18" charset="-122"/>
              <a:ea typeface="汉仪全唐诗简" pitchFamily="18" charset="-122"/>
              <a:cs typeface="经典行书简" pitchFamily="49" charset="-122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18592" y="876307"/>
            <a:ext cx="1112044" cy="423193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r>
              <a:rPr lang="zh-CN" altLang="en-US" sz="23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祖母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674676" y="909643"/>
            <a:ext cx="2997994" cy="377026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  <a:defRPr/>
            </a:pPr>
            <a:r>
              <a:rPr kumimoji="1" lang="en-US" altLang="zh-CN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黑体" panose="02010609060101010101" pitchFamily="2" charset="-122"/>
              </a:rPr>
              <a:t>——</a:t>
            </a: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至轩过余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453470" y="876307"/>
            <a:ext cx="2268141" cy="838691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25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——</a:t>
            </a:r>
            <a:r>
              <a:rPr lang="zh-CN" altLang="en-US" sz="25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怜爱期望</a:t>
            </a:r>
          </a:p>
          <a:p>
            <a:pPr algn="ctr"/>
            <a:r>
              <a:rPr lang="zh-CN" altLang="en-US" sz="25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        </a:t>
            </a:r>
          </a:p>
        </p:txBody>
      </p:sp>
      <p:sp>
        <p:nvSpPr>
          <p:cNvPr id="18" name="矩形 17"/>
          <p:cNvSpPr/>
          <p:nvPr/>
        </p:nvSpPr>
        <p:spPr>
          <a:xfrm>
            <a:off x="611560" y="4083918"/>
            <a:ext cx="5285742" cy="50552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indent="-192881">
              <a:lnSpc>
                <a:spcPct val="135000"/>
              </a:lnSpc>
            </a:pPr>
            <a:r>
              <a:rPr lang="zh-CN" altLang="en-US" sz="2100" b="1" dirty="0" smtClean="0">
                <a:latin typeface="青鸟华光简隶变" pitchFamily="2" charset="-122"/>
                <a:ea typeface="青鸟华光简隶变" pitchFamily="2" charset="-122"/>
              </a:rPr>
              <a:t>这是</a:t>
            </a:r>
            <a:r>
              <a:rPr lang="zh-CN" altLang="en-US" sz="2100" b="1" dirty="0" smtClean="0">
                <a:solidFill>
                  <a:srgbClr val="FF0000"/>
                </a:solidFill>
                <a:latin typeface="青鸟华光简隶变" pitchFamily="2" charset="-122"/>
                <a:ea typeface="青鸟华光简隶变" pitchFamily="2" charset="-122"/>
              </a:rPr>
              <a:t>第二点</a:t>
            </a:r>
            <a:r>
              <a:rPr lang="zh-CN" altLang="en-US" sz="2100" b="1" dirty="0" smtClean="0">
                <a:latin typeface="青鸟华光简隶变" pitchFamily="2" charset="-122"/>
                <a:ea typeface="青鸟华光简隶变" pitchFamily="2" charset="-122"/>
              </a:rPr>
              <a:t>不易言明的</a:t>
            </a:r>
            <a:r>
              <a:rPr lang="zh-CN" altLang="en-US" sz="2100" b="1" dirty="0" smtClean="0">
                <a:solidFill>
                  <a:srgbClr val="FF0000"/>
                </a:solidFill>
                <a:latin typeface="青鸟华光简隶变" pitchFamily="2" charset="-122"/>
                <a:ea typeface="青鸟华光简隶变" pitchFamily="2" charset="-122"/>
              </a:rPr>
              <a:t>伤痛（科举不利）。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0" y="1347614"/>
            <a:ext cx="8248910" cy="2808461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buFontTx/>
              <a:buNone/>
              <a:defRPr/>
            </a:pPr>
            <a:r>
              <a:rPr kumimoji="1" lang="zh-CN" alt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ypeLand 康熙字典體試用版" pitchFamily="50" charset="-120"/>
                <a:ea typeface="TypeLand 康熙字典體試用版" pitchFamily="50" charset="-120"/>
              </a:rPr>
              <a:t>大母过余曰：“吾儿，久不见若影，何竟日默默在此，大类女郎也？”</a:t>
            </a:r>
          </a:p>
          <a:p>
            <a:pPr>
              <a:buFontTx/>
              <a:buNone/>
              <a:defRPr/>
            </a:pPr>
            <a:r>
              <a:rPr kumimoji="1" lang="zh-CN" alt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       </a:t>
            </a:r>
            <a:r>
              <a:rPr kumimoji="1" lang="en-US" altLang="zh-CN" sz="21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——</a:t>
            </a:r>
            <a:r>
              <a:rPr kumimoji="1" lang="zh-CN" altLang="en-US" sz="21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语气亲切而风趣，又爱怜又夸誉。</a:t>
            </a:r>
          </a:p>
          <a:p>
            <a:pPr>
              <a:buFontTx/>
              <a:buNone/>
              <a:defRPr/>
            </a:pPr>
            <a:r>
              <a:rPr kumimoji="1" lang="zh-CN" alt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ypeLand 康熙字典體試用版" pitchFamily="50" charset="-120"/>
                <a:ea typeface="TypeLand 康熙字典體試用版" pitchFamily="50" charset="-120"/>
              </a:rPr>
              <a:t>阖门自语曰：“吾家读书久不效，儿之成，则可待乎！”</a:t>
            </a:r>
          </a:p>
          <a:p>
            <a:pPr>
              <a:buFontTx/>
              <a:buNone/>
              <a:defRPr/>
            </a:pPr>
            <a:r>
              <a:rPr kumimoji="1" lang="zh-CN" alt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       </a:t>
            </a:r>
            <a:r>
              <a:rPr kumimoji="1" lang="en-US" altLang="zh-CN" sz="21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——</a:t>
            </a:r>
            <a:r>
              <a:rPr kumimoji="1" lang="zh-CN" altLang="en-US" sz="21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喃喃自语，忧虑中充满殷切希望。</a:t>
            </a:r>
          </a:p>
          <a:p>
            <a:pPr>
              <a:buFontTx/>
              <a:buNone/>
              <a:defRPr/>
            </a:pPr>
            <a:r>
              <a:rPr kumimoji="1" lang="zh-CN" alt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ypeLand 康熙字典體試用版" pitchFamily="50" charset="-120"/>
                <a:ea typeface="TypeLand 康熙字典體試用版" pitchFamily="50" charset="-120"/>
              </a:rPr>
              <a:t>顷之，持一象笏至，曰：“</a:t>
            </a:r>
            <a:r>
              <a:rPr kumimoji="1" lang="en-US" altLang="zh-CN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ypeLand 康熙字典體試用版" pitchFamily="50" charset="-120"/>
                <a:ea typeface="TypeLand 康熙字典體試用版" pitchFamily="50" charset="-120"/>
              </a:rPr>
              <a:t>……</a:t>
            </a:r>
            <a:r>
              <a:rPr kumimoji="1" lang="zh-CN" alt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ypeLand 康熙字典體試用版" pitchFamily="50" charset="-120"/>
                <a:ea typeface="TypeLand 康熙字典體試用版" pitchFamily="50" charset="-120"/>
              </a:rPr>
              <a:t>他日汝当用之！”</a:t>
            </a:r>
          </a:p>
          <a:p>
            <a:pPr>
              <a:buFontTx/>
              <a:buNone/>
              <a:defRPr/>
            </a:pPr>
            <a:r>
              <a:rPr kumimoji="1" lang="zh-CN" alt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      </a:t>
            </a:r>
            <a:r>
              <a:rPr kumimoji="1" lang="en-US" altLang="zh-CN" sz="21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——</a:t>
            </a:r>
            <a:r>
              <a:rPr kumimoji="1" lang="zh-CN" altLang="en-US" sz="21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情意真诚，嘱咐庄重。</a:t>
            </a:r>
          </a:p>
          <a:p>
            <a:pPr>
              <a:buFontTx/>
              <a:buNone/>
              <a:defRPr/>
            </a:pPr>
            <a:endParaRPr kumimoji="1" lang="zh-CN" altLang="en-US" sz="1000" b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buFontTx/>
              <a:buNone/>
              <a:defRPr/>
            </a:pPr>
            <a:r>
              <a:rPr lang="zh-CN" altLang="en-US" sz="2100" b="1" dirty="0" smtClean="0">
                <a:solidFill>
                  <a:srgbClr val="FF0000"/>
                </a:solidFill>
                <a:latin typeface="青鸟华光简隶变" pitchFamily="2" charset="-122"/>
                <a:ea typeface="青鸟华光简隶变" pitchFamily="2" charset="-122"/>
              </a:rPr>
              <a:t>    三</a:t>
            </a:r>
            <a:r>
              <a:rPr lang="zh-CN" altLang="en-US" sz="2100" b="1" dirty="0" smtClean="0">
                <a:solidFill>
                  <a:srgbClr val="FF0000"/>
                </a:solidFill>
                <a:latin typeface="青鸟华光简隶变" pitchFamily="2" charset="-122"/>
                <a:ea typeface="青鸟华光简隶变" pitchFamily="2" charset="-122"/>
              </a:rPr>
              <a:t>个细节，三个层次，依次如实道来，不饰雕琢，但感人至深，读之欲泪。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611560" y="4643363"/>
            <a:ext cx="5040560" cy="5001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细节描写、语言描写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79512" y="0"/>
            <a:ext cx="1761797" cy="642938"/>
          </a:xfrm>
          <a:prstGeom prst="rect">
            <a:avLst/>
          </a:prstGeom>
        </p:spPr>
        <p:txBody>
          <a:bodyPr lIns="51444" tIns="25722" rIns="51444" bIns="25722"/>
          <a:lstStyle/>
          <a:p>
            <a:pPr defTabSz="68578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3000" b="1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  <a:cs typeface="+mj-cs"/>
              </a:rPr>
              <a:t>亲人二：</a:t>
            </a:r>
            <a:endParaRPr lang="zh-CN" altLang="en-US" sz="3000" b="1" dirty="0" smtClean="0">
              <a:solidFill>
                <a:schemeClr val="accent1"/>
              </a:solidFill>
              <a:latin typeface="楷体" pitchFamily="49" charset="-122"/>
              <a:ea typeface="楷体" pitchFamily="49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00611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5" grpId="0" bldLvl="0" animBg="1"/>
      <p:bldP spid="16" grpId="0" bldLvl="0" animBg="1"/>
      <p:bldP spid="17" grpId="0" bldLvl="0" animBg="1"/>
      <p:bldP spid="18" grpId="0"/>
      <p:bldP spid="19" grpId="0" build="allAtOnce"/>
      <p:bldP spid="2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31475" y="436020"/>
            <a:ext cx="855386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 smtClean="0">
                <a:solidFill>
                  <a:schemeClr val="accent1"/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妻</a:t>
            </a:r>
            <a:r>
              <a:rPr lang="zh-CN" altLang="en-US" sz="2400" b="1" dirty="0" smtClean="0">
                <a:solidFill>
                  <a:schemeClr val="accent1"/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子</a:t>
            </a:r>
            <a:r>
              <a:rPr lang="zh-CN" altLang="en-US" sz="2400" b="1" dirty="0" smtClean="0">
                <a:solidFill>
                  <a:schemeClr val="bg2">
                    <a:lumMod val="10000"/>
                  </a:schemeClr>
                </a:solidFill>
                <a:latin typeface="汉仪全唐诗简" pitchFamily="18" charset="-122"/>
                <a:ea typeface="汉仪全唐诗简" pitchFamily="18" charset="-122"/>
                <a:cs typeface="经典行书简" pitchFamily="49" charset="-122"/>
              </a:rPr>
              <a:t>：“时至轩中，从余问古事，或凭几学书。”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汉仪全唐诗简" pitchFamily="18" charset="-122"/>
              <a:ea typeface="汉仪全唐诗简" pitchFamily="18" charset="-122"/>
              <a:cs typeface="经典行书简" pitchFamily="49" charset="-122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598948" y="905878"/>
            <a:ext cx="3033211" cy="377026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buFontTx/>
              <a:buNone/>
              <a:defRPr/>
            </a:pPr>
            <a:r>
              <a:rPr kumimoji="1" lang="zh-CN" altLang="en-US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凭几</a:t>
            </a: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学</a:t>
            </a:r>
            <a:r>
              <a:rPr kumimoji="1" lang="zh-CN" altLang="en-US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书  归</a:t>
            </a: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宁妹语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591240" y="841083"/>
            <a:ext cx="1782365" cy="453970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25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——</a:t>
            </a:r>
            <a:r>
              <a:rPr lang="zh-CN" altLang="en-US" sz="25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恩爱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419916" y="1484209"/>
            <a:ext cx="8459390" cy="1593056"/>
          </a:xfrm>
          <a:prstGeom prst="rect">
            <a:avLst/>
          </a:prstGeom>
        </p:spPr>
        <p:txBody>
          <a:bodyPr lIns="51444" tIns="25722" rIns="51444" bIns="25722"/>
          <a:lstStyle/>
          <a:p>
            <a:pPr marL="171446" indent="-192881" defTabSz="685785" fontAlgn="auto">
              <a:lnSpc>
                <a:spcPts val="2900"/>
              </a:lnSpc>
              <a:spcBef>
                <a:spcPts val="749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100" b="1" dirty="0" smtClean="0">
                <a:latin typeface="汉仪全唐诗简" pitchFamily="18" charset="-122"/>
                <a:ea typeface="汉仪全唐诗简" pitchFamily="18" charset="-122"/>
              </a:rPr>
              <a:t>         </a:t>
            </a:r>
            <a:r>
              <a:rPr lang="zh-CN" altLang="en-US" sz="2100" b="1" dirty="0" smtClean="0">
                <a:latin typeface="汉仪全唐诗简" pitchFamily="18" charset="-122"/>
                <a:ea typeface="汉仪全唐诗简" pitchFamily="18" charset="-122"/>
              </a:rPr>
              <a:t>夫妻情深，但半途中其妻撒手西去，其时，归有光</a:t>
            </a:r>
            <a:r>
              <a:rPr lang="en-US" altLang="zh-CN" sz="2100" b="1" dirty="0" smtClean="0">
                <a:latin typeface="汉仪全唐诗简" pitchFamily="18" charset="-122"/>
                <a:ea typeface="汉仪全唐诗简" pitchFamily="18" charset="-122"/>
              </a:rPr>
              <a:t>29</a:t>
            </a:r>
            <a:r>
              <a:rPr lang="zh-CN" altLang="en-US" sz="2100" b="1" dirty="0" smtClean="0">
                <a:latin typeface="汉仪全唐诗简" pitchFamily="18" charset="-122"/>
                <a:ea typeface="汉仪全唐诗简" pitchFamily="18" charset="-122"/>
              </a:rPr>
              <a:t>岁，刚刚步入中年，</a:t>
            </a:r>
            <a:r>
              <a:rPr lang="zh-CN" altLang="en-US" sz="2100" b="1" dirty="0" smtClean="0">
                <a:solidFill>
                  <a:srgbClr val="CC0000"/>
                </a:solidFill>
                <a:latin typeface="汉仪全唐诗简" pitchFamily="18" charset="-122"/>
                <a:ea typeface="汉仪全唐诗简" pitchFamily="18" charset="-122"/>
              </a:rPr>
              <a:t>中年丧妻，</a:t>
            </a:r>
            <a:r>
              <a:rPr lang="zh-CN" altLang="en-US" sz="2100" b="1" dirty="0" smtClean="0">
                <a:latin typeface="汉仪全唐诗简" pitchFamily="18" charset="-122"/>
                <a:ea typeface="汉仪全唐诗简" pitchFamily="18" charset="-122"/>
              </a:rPr>
              <a:t>人生之大不幸归有光又占其一，这是对归有光的又一次沉重打击。 归有光想起母亲，潸然泪下；想起祖母，长号不自禁；想起爱妻，又会怎样呢</a:t>
            </a:r>
            <a:r>
              <a:rPr lang="zh-CN" altLang="en-US" sz="2100" b="1" dirty="0" smtClean="0">
                <a:latin typeface="汉仪全唐诗简" pitchFamily="18" charset="-122"/>
                <a:ea typeface="汉仪全唐诗简" pitchFamily="18" charset="-122"/>
              </a:rPr>
              <a:t>？</a:t>
            </a:r>
            <a:endParaRPr lang="zh-CN" altLang="en-US" sz="2100" b="1" dirty="0" smtClean="0">
              <a:latin typeface="汉仪全唐诗简" pitchFamily="18" charset="-122"/>
              <a:ea typeface="汉仪全唐诗简" pitchFamily="18" charset="-122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683568" y="3147814"/>
            <a:ext cx="7272808" cy="101720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汉仪全唐诗简" pitchFamily="18" charset="-122"/>
                <a:ea typeface="汉仪全唐诗简" pitchFamily="18" charset="-122"/>
              </a:rPr>
              <a:t>      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庭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有枇杷树</a:t>
            </a:r>
            <a:r>
              <a:rPr lang="zh-CN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，吾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妻死之年所手植也，</a:t>
            </a:r>
          </a:p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今已亭亭如盖矣。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539552" y="4371950"/>
            <a:ext cx="6016712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400" b="1" dirty="0">
                <a:latin typeface="宋体" pitchFamily="2" charset="-122"/>
              </a:rPr>
              <a:t>这是</a:t>
            </a:r>
            <a:r>
              <a:rPr lang="zh-CN" altLang="en-US" sz="2400" b="1" dirty="0">
                <a:solidFill>
                  <a:srgbClr val="FF0000"/>
                </a:solidFill>
                <a:latin typeface="宋体" pitchFamily="2" charset="-122"/>
              </a:rPr>
              <a:t>第三点</a:t>
            </a:r>
            <a:r>
              <a:rPr lang="zh-CN" altLang="en-US" sz="2400" b="1" dirty="0">
                <a:latin typeface="宋体" pitchFamily="2" charset="-122"/>
              </a:rPr>
              <a:t>不易言明的</a:t>
            </a:r>
            <a:r>
              <a:rPr lang="zh-CN" altLang="en-US" sz="2400" b="1" dirty="0">
                <a:solidFill>
                  <a:srgbClr val="FF0000"/>
                </a:solidFill>
                <a:latin typeface="宋体" pitchFamily="2" charset="-122"/>
              </a:rPr>
              <a:t>伤痛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</a:rPr>
              <a:t>。（中年丧妻）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23528" y="0"/>
            <a:ext cx="1761797" cy="555526"/>
          </a:xfrm>
          <a:prstGeom prst="rect">
            <a:avLst/>
          </a:prstGeom>
        </p:spPr>
        <p:txBody>
          <a:bodyPr lIns="51444" tIns="25722" rIns="51444" bIns="25722"/>
          <a:lstStyle/>
          <a:p>
            <a:pPr defTabSz="685785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en-US" sz="3000" b="1" dirty="0" smtClean="0">
                <a:solidFill>
                  <a:schemeClr val="accent1"/>
                </a:solidFill>
                <a:latin typeface="楷体" pitchFamily="49" charset="-122"/>
                <a:ea typeface="楷体" pitchFamily="49" charset="-122"/>
                <a:cs typeface="+mj-cs"/>
              </a:rPr>
              <a:t>亲人三：</a:t>
            </a:r>
            <a:endParaRPr lang="zh-CN" altLang="en-US" sz="3000" b="1" dirty="0" smtClean="0">
              <a:solidFill>
                <a:schemeClr val="accent1"/>
              </a:solidFill>
              <a:latin typeface="楷体" pitchFamily="49" charset="-122"/>
              <a:ea typeface="楷体" pitchFamily="49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00611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3" grpId="0" bldLvl="0" animBg="1"/>
      <p:bldP spid="14" grpId="0" bldLvl="0" animBg="1"/>
      <p:bldP spid="21" grpId="0"/>
      <p:bldP spid="22" grpId="0" bldLvl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907704" y="699542"/>
            <a:ext cx="1966913" cy="377026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  <a:defRPr/>
            </a:pPr>
            <a:r>
              <a:rPr kumimoji="1" lang="en-US" altLang="zh-CN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黑体" panose="02010609060101010101" pitchFamily="2" charset="-122"/>
              </a:rPr>
              <a:t>——</a:t>
            </a: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扣扉问食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15616" y="699542"/>
            <a:ext cx="872729" cy="423193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r>
              <a:rPr lang="zh-CN" altLang="en-US" sz="23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母亲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707904" y="699542"/>
            <a:ext cx="2066925" cy="1161857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——</a:t>
            </a:r>
            <a:r>
              <a:rPr lang="zh-CN" altLang="en-US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温婉慈爱</a:t>
            </a:r>
          </a:p>
          <a:p>
            <a:pPr algn="ctr"/>
            <a:endParaRPr lang="zh-CN" altLang="en-US" sz="2300" b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方正舒体" pitchFamily="2" charset="-122"/>
            </a:endParaRPr>
          </a:p>
          <a:p>
            <a:pPr algn="ctr"/>
            <a:r>
              <a:rPr lang="zh-CN" altLang="en-US" sz="23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        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187624" y="1635646"/>
            <a:ext cx="729854" cy="423193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r>
              <a:rPr lang="zh-CN" altLang="en-US" sz="23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祖母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907704" y="1635646"/>
            <a:ext cx="1966913" cy="377026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  <a:defRPr/>
            </a:pPr>
            <a:r>
              <a:rPr kumimoji="1" lang="en-US" altLang="zh-CN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黑体" panose="02010609060101010101" pitchFamily="2" charset="-122"/>
              </a:rPr>
              <a:t>——</a:t>
            </a: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至轩过余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707904" y="1563638"/>
            <a:ext cx="2066925" cy="792525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——</a:t>
            </a:r>
            <a:r>
              <a:rPr lang="zh-CN" altLang="en-US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怜爱期望</a:t>
            </a:r>
          </a:p>
          <a:p>
            <a:pPr algn="ctr"/>
            <a:r>
              <a:rPr lang="zh-CN" altLang="en-US" sz="23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       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259632" y="2499742"/>
            <a:ext cx="862013" cy="423193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r>
              <a:rPr lang="zh-CN" altLang="en-US" sz="2300" b="1" dirty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亡妻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979712" y="2427734"/>
            <a:ext cx="1966913" cy="684803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  <a:defRPr/>
            </a:pPr>
            <a:r>
              <a:rPr kumimoji="1" lang="en-US" altLang="zh-CN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黑体" panose="02010609060101010101" pitchFamily="2" charset="-122"/>
              </a:rPr>
              <a:t>——</a:t>
            </a: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凭几学书</a:t>
            </a:r>
          </a:p>
          <a:p>
            <a:pPr>
              <a:buFontTx/>
              <a:buNone/>
              <a:defRPr/>
            </a:pPr>
            <a:r>
              <a:rPr kumimoji="1" lang="zh-CN" altLang="en-US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    归宁妹语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707904" y="2355726"/>
            <a:ext cx="2232248" cy="438582"/>
          </a:xfrm>
          <a:prstGeom prst="rect">
            <a:avLst/>
          </a:prstGeom>
          <a:noFill/>
          <a:ln w="76200">
            <a:noFill/>
            <a:miter lim="800000"/>
          </a:ln>
          <a:effectLst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——</a:t>
            </a:r>
            <a:r>
              <a:rPr lang="zh-CN" altLang="en-US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恩</a:t>
            </a:r>
            <a:r>
              <a:rPr lang="zh-CN" altLang="en-US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方正舒体" pitchFamily="2" charset="-122"/>
              </a:rPr>
              <a:t>爱甜蜜</a:t>
            </a:r>
            <a:endParaRPr lang="zh-CN" altLang="en-US" sz="2400" b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方正舒体" pitchFamily="2" charset="-122"/>
            </a:endParaRPr>
          </a:p>
        </p:txBody>
      </p:sp>
      <p:sp>
        <p:nvSpPr>
          <p:cNvPr id="16" name="AutoShape 12"/>
          <p:cNvSpPr/>
          <p:nvPr/>
        </p:nvSpPr>
        <p:spPr>
          <a:xfrm>
            <a:off x="6012160" y="843558"/>
            <a:ext cx="216024" cy="1872208"/>
          </a:xfrm>
          <a:prstGeom prst="rightBrace">
            <a:avLst>
              <a:gd name="adj1" fmla="val 76877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endParaRPr lang="zh-CN" altLang="en-US" sz="1000" noProof="1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6516216" y="168169"/>
            <a:ext cx="647700" cy="302390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68580" tIns="34290" rIns="68580" bIns="34290" anchor="ctr">
            <a:spAutoFit/>
          </a:bodyPr>
          <a:lstStyle/>
          <a:p>
            <a:pPr>
              <a:buFontTx/>
              <a:buNone/>
              <a:defRPr/>
            </a:pPr>
            <a:r>
              <a:rPr lang="zh-CN" altLang="en-US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2" charset="-122"/>
              </a:rPr>
              <a:t>怀念往昔思念亲人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1600" y="3435846"/>
            <a:ext cx="7344816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选取的事件、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描写的内容的特征？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运用的语言、抒发的情感？</a:t>
            </a:r>
            <a:endParaRPr lang="zh-CN" altLang="en-US" sz="3200" b="1" dirty="0" smtClean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31090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17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0865" y="102918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381000" y="260350"/>
            <a:ext cx="44783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8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ypeLand 康熙字典體試用版" pitchFamily="50" charset="-120"/>
                <a:ea typeface="TypeLand 康熙字典體試用版" pitchFamily="50" charset="-120"/>
              </a:rPr>
              <a:t>写作特色：</a:t>
            </a:r>
          </a:p>
        </p:txBody>
      </p:sp>
      <p:sp>
        <p:nvSpPr>
          <p:cNvPr id="37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0999" y="1447800"/>
            <a:ext cx="822344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楷体" pitchFamily="49" charset="-122"/>
                <a:ea typeface="楷体" pitchFamily="49" charset="-122"/>
              </a:rPr>
              <a:t> 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一、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善于选取生活中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zh-CN" alt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平凡小事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，表现人物的音容笑貌，寄托深情。</a:t>
            </a:r>
          </a:p>
        </p:txBody>
      </p:sp>
      <p:sp>
        <p:nvSpPr>
          <p:cNvPr id="38" name="Text Box 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67544" y="2571750"/>
            <a:ext cx="7696200" cy="7620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400" b="1" dirty="0">
                <a:latin typeface="汉仪全唐诗简" pitchFamily="18" charset="-122"/>
                <a:ea typeface="汉仪全唐诗简" pitchFamily="18" charset="-122"/>
              </a:rPr>
              <a:t> 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二、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善于利用</a:t>
            </a:r>
            <a:r>
              <a:rPr lang="zh-CN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细</a:t>
            </a:r>
            <a:r>
              <a:rPr lang="zh-CN" alt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节的描</a:t>
            </a:r>
            <a:r>
              <a:rPr lang="zh-CN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写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。</a:t>
            </a:r>
            <a:endParaRPr lang="zh-CN" altLang="en-US" sz="32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9" name="Text Box 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83568" y="3363838"/>
            <a:ext cx="777686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4400" b="1" dirty="0">
                <a:latin typeface="汉仪全唐诗简" pitchFamily="18" charset="-122"/>
                <a:ea typeface="汉仪全唐诗简" pitchFamily="18" charset="-122"/>
              </a:rPr>
              <a:t>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三、</a:t>
            </a:r>
            <a:r>
              <a:rPr lang="zh-CN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语言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委婉含蓄，清新淡雅，</a:t>
            </a:r>
            <a:r>
              <a:rPr lang="zh-CN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感情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浓郁真挚。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24" grpId="0" bldLvl="0" animBg="1"/>
      <p:bldP spid="34" grpId="0" bldLvl="0" animBg="1"/>
      <p:bldP spid="35" grpId="0" bldLvl="0" animBg="1"/>
      <p:bldP spid="37" grpId="0" autoUpdateAnimBg="0"/>
      <p:bldP spid="38" grpId="0" autoUpdateAnimBg="0"/>
      <p:bldP spid="3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0865" y="102918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107504" y="-164554"/>
            <a:ext cx="8856984" cy="5020022"/>
          </a:xfrm>
          <a:prstGeom prst="rect">
            <a:avLst/>
          </a:prstGeom>
        </p:spPr>
        <p:txBody>
          <a:bodyPr lIns="68592" tIns="34296" rIns="68592" bIns="34296"/>
          <a:lstStyle/>
          <a:p>
            <a:pPr marL="228595" marR="0" lvl="0" indent="-228595" algn="l" defTabSz="914380" rtl="0" eaLnBrk="1" fontAlgn="auto" latinLnBrk="0" hangingPunct="1">
              <a:lnSpc>
                <a:spcPct val="9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汉仪全唐诗简" pitchFamily="18" charset="-122"/>
              <a:ea typeface="汉仪全唐诗简" pitchFamily="18" charset="-122"/>
            </a:endParaRPr>
          </a:p>
          <a:p>
            <a:pPr marL="228595" marR="0" lvl="0" indent="-228595" algn="l" defTabSz="914380" rtl="0" eaLnBrk="1" fontAlgn="auto" latinLnBrk="0" hangingPunct="1">
              <a:lnSpc>
                <a:spcPct val="15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    有时我们不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必写惊天动地的大事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，只要曰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常生活中的平凡小事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，你能用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心感受，抓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住并描写富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有特征的细节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，就能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写出富有真情实感的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好文字。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" pitchFamily="49" charset="-122"/>
              <a:ea typeface="楷体" pitchFamily="49" charset="-122"/>
            </a:endParaRPr>
          </a:p>
          <a:p>
            <a:pPr marL="228595" marR="0" lvl="0" indent="-228595" algn="l" defTabSz="914380" rtl="0" eaLnBrk="1" fontAlgn="auto" latinLnBrk="0" hangingPunct="1">
              <a:lnSpc>
                <a:spcPct val="1500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    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" pitchFamily="49" charset="-122"/>
                <a:ea typeface="楷体" pitchFamily="49" charset="-122"/>
              </a:rPr>
              <a:t>——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汉仪全唐诗简" pitchFamily="18" charset="-122"/>
                <a:ea typeface="汉仪全唐诗简" pitchFamily="18" charset="-122"/>
              </a:rPr>
              <a:t>平淡之中见真情！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汉仪全唐诗简" pitchFamily="18" charset="-122"/>
              <a:ea typeface="汉仪全唐诗简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24" grpId="0" bldLvl="0" animBg="1"/>
      <p:bldP spid="34" grpId="0" bldLvl="0" animBg="1"/>
      <p:bldP spid="35" grpId="0" bldLvl="0" animBg="1"/>
      <p:bldP spid="3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23529" y="309880"/>
            <a:ext cx="8386132" cy="41549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288290" eaLnBrk="1" latinLnBrk="0" hangingPunct="1">
              <a:lnSpc>
                <a:spcPct val="150000"/>
              </a:lnSpc>
            </a:pPr>
            <a:r>
              <a:rPr lang="en-US" sz="3600" b="1" dirty="0">
                <a:solidFill>
                  <a:srgbClr val="000000"/>
                </a:solidFill>
                <a:latin typeface="宋体" pitchFamily="2" charset="-122"/>
                <a:cs typeface="+mj-ea"/>
              </a:rPr>
              <a:t> </a:t>
            </a:r>
            <a:r>
              <a:rPr lang="zh-CN" altLang="en-US" sz="3600" b="1" dirty="0" smtClean="0">
                <a:solidFill>
                  <a:srgbClr val="000000"/>
                </a:solidFill>
                <a:latin typeface="宋体" pitchFamily="2" charset="-122"/>
                <a:cs typeface="+mj-ea"/>
              </a:rPr>
              <a:t>课后小练：</a:t>
            </a:r>
            <a:endParaRPr lang="en-US" altLang="zh-CN" sz="3600" b="1" dirty="0" smtClean="0">
              <a:solidFill>
                <a:srgbClr val="000000"/>
              </a:solidFill>
              <a:latin typeface="宋体" pitchFamily="2" charset="-122"/>
              <a:cs typeface="+mj-ea"/>
            </a:endParaRPr>
          </a:p>
          <a:p>
            <a:pPr marL="0" indent="288290" eaLnBrk="1" latinLnBrk="0" hangingPunct="1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000000"/>
                </a:solidFill>
                <a:latin typeface="+mj-ea"/>
                <a:ea typeface="+mj-ea"/>
                <a:cs typeface="+mj-ea"/>
              </a:rPr>
              <a:t>    平凡的生活也寓有深情，只在你有没有发现的眼睛，以真实之笔写真实之情，记叙一段生活中的小细节，抒发一下你的小感触，</a:t>
            </a:r>
            <a:r>
              <a:rPr lang="en-US" altLang="zh-CN" sz="2800" dirty="0" smtClean="0">
                <a:solidFill>
                  <a:srgbClr val="000000"/>
                </a:solidFill>
                <a:latin typeface="+mj-ea"/>
                <a:ea typeface="+mj-ea"/>
                <a:cs typeface="+mj-ea"/>
              </a:rPr>
              <a:t>150-200</a:t>
            </a:r>
            <a:r>
              <a:rPr lang="zh-CN" altLang="en-US" sz="2800" dirty="0" smtClean="0">
                <a:solidFill>
                  <a:srgbClr val="000000"/>
                </a:solidFill>
                <a:latin typeface="+mj-ea"/>
                <a:ea typeface="+mj-ea"/>
                <a:cs typeface="+mj-ea"/>
              </a:rPr>
              <a:t>字。完成在摘抄本上。</a:t>
            </a:r>
            <a:endParaRPr sz="2800" b="1" dirty="0">
              <a:solidFill>
                <a:srgbClr val="000000"/>
              </a:solidFill>
              <a:latin typeface="+mj-ea"/>
              <a:ea typeface="+mj-ea"/>
              <a:cs typeface="+mj-ea"/>
            </a:endParaRPr>
          </a:p>
          <a:p>
            <a:pPr marL="0" indent="288290" eaLnBrk="1" latinLnBrk="0" hangingPunct="1">
              <a:lnSpc>
                <a:spcPct val="150000"/>
              </a:lnSpc>
            </a:pPr>
            <a:r>
              <a:rPr sz="2800" b="1" dirty="0">
                <a:solidFill>
                  <a:srgbClr val="000000"/>
                </a:solidFill>
                <a:latin typeface="+mj-ea"/>
                <a:ea typeface="+mj-ea"/>
                <a:cs typeface="+mj-ea"/>
              </a:rPr>
              <a:t>                                                                      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9000">
        <p14:prism/>
      </p:transition>
    </mc:Choice>
    <mc:Fallback>
      <p:transition spd="slow" advTm="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835696" y="627534"/>
            <a:ext cx="712879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400" b="1" dirty="0" smtClean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 smtClean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学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习文中常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用实词和虚词 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“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顾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”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“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稍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”“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置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”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“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去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”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“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归</a:t>
            </a:r>
            <a:r>
              <a:rPr lang="zh-CN" altLang="en-US" sz="2400" b="1" dirty="0" smtClean="0">
                <a:latin typeface="Times New Roman"/>
                <a:ea typeface="华文中宋" pitchFamily="2" charset="-122"/>
              </a:rPr>
              <a:t>”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等的用法。</a:t>
            </a:r>
            <a:endParaRPr lang="zh-CN" altLang="en-US" sz="2400" b="1" dirty="0" smtClean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1835696" y="987574"/>
            <a:ext cx="0" cy="1924424"/>
          </a:xfrm>
          <a:prstGeom prst="line">
            <a:avLst/>
          </a:prstGeom>
          <a:ln w="12700">
            <a:solidFill>
              <a:srgbClr val="08080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336203" y="1763536"/>
            <a:ext cx="1197175" cy="1197175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80808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75" name="TextBox 13"/>
          <p:cNvSpPr txBox="1"/>
          <p:nvPr/>
        </p:nvSpPr>
        <p:spPr>
          <a:xfrm>
            <a:off x="395536" y="555526"/>
            <a:ext cx="902846" cy="30778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5000" b="1" dirty="0" smtClean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课堂目标</a:t>
            </a:r>
          </a:p>
        </p:txBody>
      </p:sp>
      <p:sp>
        <p:nvSpPr>
          <p:cNvPr id="2" name="TextBox 11"/>
          <p:cNvSpPr txBox="1"/>
          <p:nvPr/>
        </p:nvSpPr>
        <p:spPr>
          <a:xfrm>
            <a:off x="1835696" y="1923678"/>
            <a:ext cx="712879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zh-CN" altLang="en-US" sz="1400" b="1" dirty="0" smtClean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 smtClean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400" b="1" dirty="0" smtClean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理解本文作者的思想感情，体会作者对亲人的思念之情以及对家庭变迁的感慨。</a:t>
            </a:r>
            <a:endParaRPr lang="zh-CN" altLang="en-US" sz="2400" b="1" dirty="0" smtClean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35696" y="336383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zh-CN" altLang="en-US" sz="2400" b="1" dirty="0" smtClean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 smtClean="0">
                <a:solidFill>
                  <a:srgbClr val="08080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华文中宋" pitchFamily="2" charset="-122"/>
              </a:rPr>
              <a:t>学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华文中宋" pitchFamily="2" charset="-122"/>
              </a:rPr>
              <a:t>习把握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归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有光散文的一般特点</a:t>
            </a:r>
            <a:r>
              <a:rPr lang="zh-CN" altLang="en-US" sz="2400" b="1" dirty="0" smtClean="0">
                <a:latin typeface="华文中宋" pitchFamily="2" charset="-122"/>
                <a:ea typeface="华文中宋" pitchFamily="2" charset="-122"/>
              </a:rPr>
              <a:t>。</a:t>
            </a:r>
            <a:endParaRPr lang="zh-CN" altLang="en-US" sz="2400" b="1" dirty="0" smtClean="0">
              <a:solidFill>
                <a:srgbClr val="08080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4000">
        <p14:prism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5" grpId="0"/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236562"/>
            <a:ext cx="8210550" cy="1446495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pPr indent="360045" eaLnBrk="1" latinLnBrk="0" hangingPunct="1">
              <a:lnSpc>
                <a:spcPct val="200000"/>
              </a:lnSpc>
            </a:pPr>
            <a:r>
              <a:rPr lang="zh-CN" altLang="en-US" sz="4000" b="1" dirty="0" smtClean="0">
                <a:latin typeface="楷体" pitchFamily="49" charset="-122"/>
                <a:ea typeface="楷体" pitchFamily="49" charset="-122"/>
                <a:sym typeface="微软雅黑" panose="020B0503020204020204" pitchFamily="34" charset="-122"/>
              </a:rPr>
              <a:t>解题</a:t>
            </a:r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endParaRPr lang="zh-CN" altLang="en-US" sz="44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700631" y="1692302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8" name="矩形 27"/>
          <p:cNvSpPr>
            <a:spLocks noChangeArrowheads="1"/>
          </p:cNvSpPr>
          <p:nvPr/>
        </p:nvSpPr>
        <p:spPr bwMode="auto">
          <a:xfrm>
            <a:off x="251520" y="1059582"/>
            <a:ext cx="820891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   “项</a:t>
            </a:r>
            <a:r>
              <a:rPr lang="zh-CN" altLang="en-US" sz="32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脊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轩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”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，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书斋名，是作者家中的一个只有一丈见方的斗室。为什么给书斋取这样一个名字呢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？</a:t>
            </a:r>
            <a:endParaRPr lang="en-US" altLang="zh-CN" sz="3200" b="1" dirty="0" smtClean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3200" b="1" dirty="0" smtClean="0"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3200" b="1" dirty="0" smtClean="0">
                <a:latin typeface="华文新魏" pitchFamily="2" charset="-122"/>
                <a:ea typeface="华文新魏" pitchFamily="2" charset="-122"/>
              </a:rPr>
              <a:t>   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据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说有双重意思：一是说它窄小，如在颈脊之间；一是因作者远祖归道隆曾在江苏太仓县的项脊泾住过，有纪念意义。</a:t>
            </a:r>
            <a:r>
              <a:rPr lang="zh-CN" altLang="en-US" sz="3600" b="1" dirty="0"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36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3" grpId="0" bldLvl="0" animBg="1"/>
      <p:bldP spid="24" grpId="0" bldLvl="0" animBg="1"/>
      <p:bldP spid="34" grpId="0" bldLvl="0" animBg="1"/>
      <p:bldP spid="35" grpId="0" bldLvl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2790865" y="102918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6" name="Rectangle 4"/>
          <p:cNvSpPr/>
          <p:nvPr>
            <p:custDataLst>
              <p:tags r:id="rId1"/>
            </p:custDataLst>
          </p:nvPr>
        </p:nvSpPr>
        <p:spPr>
          <a:xfrm>
            <a:off x="0" y="195486"/>
            <a:ext cx="8893175" cy="156966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 smtClean="0">
                <a:solidFill>
                  <a:srgbClr val="FF3300"/>
                </a:solidFill>
              </a:rPr>
              <a:t>          记</a:t>
            </a:r>
            <a:r>
              <a:rPr kumimoji="1" lang="zh-CN" altLang="en-US" sz="3200" b="1" dirty="0">
                <a:solidFill>
                  <a:srgbClr val="FF3300"/>
                </a:solidFill>
              </a:rPr>
              <a:t>、志、书、表</a:t>
            </a:r>
            <a:r>
              <a:rPr kumimoji="1" lang="zh-CN" altLang="en-US" sz="3200" b="1" dirty="0"/>
              <a:t>，古代常见文体名，都属于古代与韵文相对的“散文”的范畴，共同点：</a:t>
            </a:r>
            <a:r>
              <a:rPr kumimoji="1" lang="zh-CN" altLang="en-US" sz="3200" b="1" dirty="0">
                <a:solidFill>
                  <a:srgbClr val="FF3300"/>
                </a:solidFill>
              </a:rPr>
              <a:t>以记事为主，夹叙夹议。</a:t>
            </a:r>
          </a:p>
        </p:txBody>
      </p:sp>
      <p:sp>
        <p:nvSpPr>
          <p:cNvPr id="37" name="Rectangl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-252536" y="1851670"/>
            <a:ext cx="8784976" cy="3168352"/>
          </a:xfrm>
          <a:prstGeom prst="rect">
            <a:avLst/>
          </a:prstGeom>
          <a:ln cap="flat" algn="ctr"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            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志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就是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“记”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的意思，是古代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记叙事物、抒发感情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的一种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文体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。</a:t>
            </a:r>
            <a:endParaRPr kumimoji="0" lang="en-US" altLang="zh-CN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 smtClean="0">
                <a:latin typeface="+mn-lt"/>
                <a:ea typeface="楷体_GB2312" pitchFamily="49" charset="-122"/>
              </a:rPr>
              <a:t> </a:t>
            </a:r>
            <a:r>
              <a:rPr lang="en-US" altLang="zh-CN" sz="2800" b="1" dirty="0" smtClean="0">
                <a:latin typeface="+mn-lt"/>
                <a:ea typeface="楷体_GB2312" pitchFamily="49" charset="-122"/>
              </a:rPr>
              <a:t>         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_GB2312" pitchFamily="49" charset="-122"/>
                <a:cs typeface="+mn-cs"/>
              </a:rPr>
              <a:t>本文借项脊轩的兴废，写与之有关的家庭琐事和人事变迁，表达了人亡物在，三世变迁的感慨以及对祖母、母亲和妻子的深切怀念，真切感人。是归有光抒情散文的代表作。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楷体_GB2312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accel="3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24" grpId="0" bldLvl="0" animBg="1"/>
      <p:bldP spid="34" grpId="0" bldLvl="0" animBg="1"/>
      <p:bldP spid="35" grpId="0" bldLvl="0" animBg="1"/>
      <p:bldP spid="3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07505" y="843558"/>
            <a:ext cx="9036496" cy="37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 smtClean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      归有光，（</a:t>
            </a:r>
            <a:r>
              <a:rPr lang="en-US" altLang="zh-CN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1506——1571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）字</a:t>
            </a:r>
            <a:r>
              <a:rPr lang="zh-CN" alt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汉仪全唐诗简" pitchFamily="18" charset="-122"/>
                <a:ea typeface="汉仪全唐诗简" pitchFamily="18" charset="-122"/>
              </a:rPr>
              <a:t>熙甫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，昆山人；别号震川，又号</a:t>
            </a:r>
            <a:r>
              <a:rPr lang="zh-CN" altLang="en-US" sz="2800" b="1" dirty="0">
                <a:solidFill>
                  <a:srgbClr val="FF0000"/>
                </a:solidFill>
                <a:latin typeface="汉仪全唐诗简" pitchFamily="18" charset="-122"/>
                <a:ea typeface="汉仪全唐诗简" pitchFamily="18" charset="-122"/>
              </a:rPr>
              <a:t>项脊生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，世称“</a:t>
            </a:r>
            <a:r>
              <a:rPr lang="zh-CN" altLang="en-US" sz="2800" b="1" dirty="0">
                <a:solidFill>
                  <a:srgbClr val="FF0000"/>
                </a:solidFill>
                <a:latin typeface="汉仪全唐诗简" pitchFamily="18" charset="-122"/>
                <a:ea typeface="汉仪全唐诗简" pitchFamily="18" charset="-122"/>
              </a:rPr>
              <a:t>震川先生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”。  九岁能文；</a:t>
            </a:r>
            <a:r>
              <a:rPr lang="en-US" altLang="zh-CN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35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岁中举</a:t>
            </a:r>
            <a:r>
              <a:rPr lang="zh-CN" altLang="en-US" sz="2800" b="1" dirty="0" smtClean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，其后八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试不第；  迁嘉定，收徒讲学；花甲及第，授长兴县令，后任南京太仆寺丞，故称“</a:t>
            </a:r>
            <a:r>
              <a:rPr lang="zh-CN" altLang="en-US" sz="2800" b="1" dirty="0">
                <a:solidFill>
                  <a:srgbClr val="FF0000"/>
                </a:solidFill>
                <a:latin typeface="汉仪全唐诗简" pitchFamily="18" charset="-122"/>
                <a:ea typeface="汉仪全唐诗简" pitchFamily="18" charset="-122"/>
              </a:rPr>
              <a:t>归太仆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”。</a:t>
            </a:r>
          </a:p>
          <a:p>
            <a:pPr>
              <a:lnSpc>
                <a:spcPct val="12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汉仪全唐诗简" pitchFamily="18" charset="-122"/>
                <a:ea typeface="汉仪全唐诗简" pitchFamily="18" charset="-122"/>
              </a:rPr>
              <a:t>   不</a:t>
            </a:r>
            <a:r>
              <a:rPr lang="zh-CN" altLang="en-US" sz="2800" b="1" dirty="0">
                <a:solidFill>
                  <a:srgbClr val="FF0000"/>
                </a:solidFill>
                <a:latin typeface="汉仪全唐诗简" pitchFamily="18" charset="-122"/>
                <a:ea typeface="汉仪全唐诗简" pitchFamily="18" charset="-122"/>
              </a:rPr>
              <a:t>幸的人生：</a:t>
            </a:r>
          </a:p>
          <a:p>
            <a:pPr>
              <a:lnSpc>
                <a:spcPct val="120000"/>
              </a:lnSpc>
            </a:pPr>
            <a:r>
              <a:rPr lang="en-US" altLang="zh-CN" sz="2800" b="1" dirty="0" smtClean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       8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岁丧母周氏，</a:t>
            </a:r>
            <a:r>
              <a:rPr lang="en-US" altLang="zh-CN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17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岁失奶奶夏氏，</a:t>
            </a:r>
            <a:r>
              <a:rPr lang="en-US" altLang="zh-CN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29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岁发妻魏氏死，</a:t>
            </a:r>
            <a:r>
              <a:rPr lang="en-US" altLang="zh-CN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32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岁魏氏婢女寒花亡，</a:t>
            </a:r>
            <a:r>
              <a:rPr lang="en-US" altLang="zh-CN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43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岁长子亡，</a:t>
            </a:r>
            <a:r>
              <a:rPr lang="en-US" altLang="zh-CN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44</a:t>
            </a:r>
            <a:r>
              <a:rPr lang="zh-CN" altLang="en-US" sz="2800" b="1" dirty="0">
                <a:solidFill>
                  <a:srgbClr val="000000"/>
                </a:solidFill>
                <a:latin typeface="汉仪全唐诗简" pitchFamily="18" charset="-122"/>
                <a:ea typeface="汉仪全唐诗简" pitchFamily="18" charset="-122"/>
              </a:rPr>
              <a:t>岁继室又死。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0"/>
            <a:ext cx="23034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 dirty="0" smtClean="0">
                <a:solidFill>
                  <a:srgbClr val="655D5C"/>
                </a:solidFill>
                <a:latin typeface="TypeLand 康熙字典體試用版" pitchFamily="50" charset="-120"/>
                <a:ea typeface="TypeLand 康熙字典體試用版" pitchFamily="50" charset="-120"/>
                <a:cs typeface="STXingkai" charset="-122"/>
              </a:rPr>
              <a:t>作者简介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411510"/>
            <a:ext cx="8964488" cy="2376488"/>
          </a:xfrm>
          <a:prstGeom prst="rect">
            <a:avLst/>
          </a:prstGeom>
        </p:spPr>
        <p:txBody>
          <a:bodyPr/>
          <a:lstStyle/>
          <a:p>
            <a:pPr marL="228595" marR="0" lvl="0" indent="-228595" algn="l" defTabSz="914380" rtl="0" eaLnBrk="1" fontAlgn="auto" latinLnBrk="0" hangingPunct="1">
              <a:lnSpc>
                <a:spcPts val="32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    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归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有光虽仕途不得意，但他博览群书，是明代杰出的散文家。</a:t>
            </a:r>
          </a:p>
          <a:p>
            <a:pPr marL="228595" marR="0" lvl="0" indent="-228595" algn="l" defTabSz="914380" rtl="0" eaLnBrk="1" fontAlgn="auto" latinLnBrk="0" hangingPunct="1">
              <a:lnSpc>
                <a:spcPts val="3200"/>
              </a:lnSpc>
              <a:spcBef>
                <a:spcPts val="99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     他的散文源出于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《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史记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》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，取法于唐宋八大家，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风格朴实，感情真挚，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被誉为“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明文第一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”。当时人称他为“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今之欧阳修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青鸟华光简隶变" pitchFamily="2" charset="-122"/>
                <a:ea typeface="青鸟华光简隶变" pitchFamily="2" charset="-122"/>
              </a:rPr>
              <a:t>”。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青鸟华光简隶变" pitchFamily="2" charset="-122"/>
              <a:ea typeface="青鸟华光简隶变" pitchFamily="2" charset="-122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3528" y="2931790"/>
            <a:ext cx="8640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青鸟华光简隶变" pitchFamily="2" charset="-122"/>
                <a:ea typeface="青鸟华光简隶变" pitchFamily="2" charset="-122"/>
              </a:rPr>
              <a:t>   </a:t>
            </a:r>
            <a:r>
              <a:rPr lang="en-US" altLang="zh-CN" sz="2800" b="1" dirty="0" smtClean="0">
                <a:latin typeface="青鸟华光简隶变" pitchFamily="2" charset="-122"/>
                <a:ea typeface="青鸟华光简隶变" pitchFamily="2" charset="-122"/>
              </a:rPr>
              <a:t> </a:t>
            </a:r>
            <a:r>
              <a:rPr lang="zh-CN" altLang="en-US" sz="2800" b="1" dirty="0" smtClean="0">
                <a:latin typeface="青鸟华光简隶变" pitchFamily="2" charset="-122"/>
                <a:ea typeface="青鸟华光简隶变" pitchFamily="2" charset="-122"/>
              </a:rPr>
              <a:t>清</a:t>
            </a:r>
            <a:r>
              <a:rPr lang="zh-CN" altLang="en-US" sz="2800" b="1" dirty="0" smtClean="0">
                <a:latin typeface="青鸟华光简隶变" pitchFamily="2" charset="-122"/>
                <a:ea typeface="青鸟华光简隶变" pitchFamily="2" charset="-122"/>
              </a:rPr>
              <a:t>桐</a:t>
            </a:r>
            <a:r>
              <a:rPr lang="zh-CN" altLang="en-US" sz="2800" b="1" dirty="0">
                <a:latin typeface="青鸟华光简隶变" pitchFamily="2" charset="-122"/>
                <a:ea typeface="青鸟华光简隶变" pitchFamily="2" charset="-122"/>
              </a:rPr>
              <a:t>城派代表人物之一的</a:t>
            </a:r>
            <a:r>
              <a:rPr lang="zh-CN" altLang="en-US" sz="2800" b="1" dirty="0">
                <a:solidFill>
                  <a:srgbClr val="FF3300"/>
                </a:solidFill>
                <a:latin typeface="青鸟华光简隶变" pitchFamily="2" charset="-122"/>
                <a:ea typeface="青鸟华光简隶变" pitchFamily="2" charset="-122"/>
              </a:rPr>
              <a:t>姚鼐</a:t>
            </a:r>
            <a:r>
              <a:rPr lang="zh-CN" altLang="en-US" sz="2800" b="1" dirty="0">
                <a:latin typeface="青鸟华光简隶变" pitchFamily="2" charset="-122"/>
                <a:ea typeface="青鸟华光简隶变" pitchFamily="2" charset="-122"/>
              </a:rPr>
              <a:t>视之为</a:t>
            </a:r>
            <a:r>
              <a:rPr lang="zh-CN" altLang="en-US" sz="2800" b="1" dirty="0">
                <a:solidFill>
                  <a:schemeClr val="accent2"/>
                </a:solidFill>
                <a:latin typeface="青鸟华光简隶变" pitchFamily="2" charset="-122"/>
                <a:ea typeface="青鸟华光简隶变" pitchFamily="2" charset="-122"/>
              </a:rPr>
              <a:t>唐宋八大家和桐城派之间的一座桥梁。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51235" y="681037"/>
            <a:ext cx="7965181" cy="376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渗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漉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修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葺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栏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楯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 ）       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偃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仰（  ）    万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籁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珊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珊（   ）  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迨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  异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爨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 ）   老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妪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       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先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妣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阖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  象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笏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长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号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）    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扃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牖（    ）  </a:t>
            </a:r>
            <a:r>
              <a:rPr lang="zh-CN" altLang="en-US" sz="2400" b="1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枇杷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 </a:t>
            </a:r>
            <a:r>
              <a:rPr lang="zh-CN" altLang="en-US" sz="2400" b="1" dirty="0" smtClean="0">
                <a:latin typeface="隶书" pitchFamily="49" charset="-122"/>
                <a:ea typeface="隶书" pitchFamily="49" charset="-122"/>
              </a:rPr>
              <a:t>       ）</a:t>
            </a:r>
            <a:endParaRPr lang="zh-CN" altLang="en-US" sz="2400" b="1" dirty="0"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垣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墙（  ）项</a:t>
            </a:r>
            <a:r>
              <a:rPr lang="zh-CN" altLang="en-US" sz="2400" b="1" dirty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脊轩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   ）</a:t>
            </a:r>
            <a:r>
              <a:rPr lang="zh-CN" altLang="en-US" sz="2400" b="1" dirty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冥</a:t>
            </a:r>
            <a:r>
              <a:rPr lang="zh-CN" altLang="en-US" sz="2400" b="1" dirty="0" smtClean="0">
                <a:latin typeface="隶书" pitchFamily="49" charset="-122"/>
                <a:ea typeface="隶书" pitchFamily="49" charset="-122"/>
              </a:rPr>
              <a:t>然</a:t>
            </a:r>
            <a:r>
              <a:rPr lang="zh-CN" altLang="en-US" sz="2400" b="1" dirty="0" smtClean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兀</a:t>
            </a:r>
            <a:r>
              <a:rPr lang="zh-CN" altLang="en-US" sz="2400" b="1" dirty="0" smtClean="0">
                <a:latin typeface="隶书" pitchFamily="49" charset="-122"/>
                <a:ea typeface="隶书" pitchFamily="49" charset="-122"/>
              </a:rPr>
              <a:t>坐（      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）  </a:t>
            </a:r>
            <a:endParaRPr lang="en-US" altLang="zh-CN" sz="2400" b="1" dirty="0" smtClean="0">
              <a:latin typeface="隶书" pitchFamily="49" charset="-122"/>
              <a:ea typeface="隶书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呱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呱而泣（    ）   </a:t>
            </a:r>
            <a:r>
              <a:rPr lang="zh-CN" altLang="en-US" sz="2400" b="1" dirty="0" smtClean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逾</a:t>
            </a:r>
            <a:r>
              <a:rPr lang="zh-CN" altLang="en-US" sz="2400" b="1" dirty="0">
                <a:solidFill>
                  <a:srgbClr val="FF3300"/>
                </a:solidFill>
                <a:latin typeface="隶书" pitchFamily="49" charset="-122"/>
                <a:ea typeface="隶书" pitchFamily="49" charset="-122"/>
              </a:rPr>
              <a:t>庖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（   </a:t>
            </a:r>
            <a:r>
              <a:rPr lang="zh-CN" altLang="en-US" sz="2400" b="1" dirty="0" smtClean="0">
                <a:latin typeface="隶书" pitchFamily="49" charset="-122"/>
                <a:ea typeface="隶书" pitchFamily="49" charset="-122"/>
              </a:rPr>
              <a:t>    </a:t>
            </a:r>
            <a:r>
              <a:rPr lang="zh-CN" altLang="en-US" sz="2400" b="1" dirty="0">
                <a:latin typeface="隶书" pitchFamily="49" charset="-122"/>
                <a:ea typeface="隶书" pitchFamily="49" charset="-122"/>
              </a:rPr>
              <a:t>）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214438" y="735806"/>
            <a:ext cx="540544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lù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375422" y="735806"/>
            <a:ext cx="647700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qì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426869" y="735806"/>
            <a:ext cx="864394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shǔn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160860" y="1221582"/>
            <a:ext cx="864394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yǎn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375423" y="1329929"/>
            <a:ext cx="540544" cy="389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lài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535216" y="1275160"/>
            <a:ext cx="864394" cy="389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shān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944166" y="1869282"/>
            <a:ext cx="864394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dài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320654" y="1815704"/>
            <a:ext cx="864394" cy="389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cuàn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5481638" y="1762125"/>
            <a:ext cx="48577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yù</a:t>
            </a:r>
            <a:endParaRPr lang="en-US" altLang="zh-CN" sz="21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3105150" y="2409825"/>
            <a:ext cx="540544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hé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1269207" y="2356247"/>
            <a:ext cx="540544" cy="389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bǐ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535216" y="2356247"/>
            <a:ext cx="594122" cy="389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hù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1160860" y="2950369"/>
            <a:ext cx="864394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háo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5580112" y="2859782"/>
            <a:ext cx="2330722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pí</a:t>
            </a:r>
            <a:r>
              <a:rPr lang="en-US" altLang="zh-CN" sz="1400" b="1" dirty="0" smtClean="0">
                <a:solidFill>
                  <a:srgbClr val="000000"/>
                </a:solidFill>
                <a:latin typeface="Arial" charset="0"/>
              </a:rPr>
              <a:t>·</a:t>
            </a:r>
            <a:r>
              <a:rPr lang="en-US" altLang="zh-CN" sz="2100" b="1" dirty="0" err="1" smtClean="0">
                <a:solidFill>
                  <a:srgbClr val="000000"/>
                </a:solidFill>
                <a:latin typeface="Arial" charset="0"/>
              </a:rPr>
              <a:t>pá</a:t>
            </a:r>
            <a:r>
              <a:rPr lang="en-US" altLang="zh-CN" sz="21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zh-CN" altLang="en-US" sz="2100" b="1" dirty="0" smtClean="0">
                <a:solidFill>
                  <a:srgbClr val="000000"/>
                </a:solidFill>
                <a:latin typeface="Arial" charset="0"/>
              </a:rPr>
              <a:t>或</a:t>
            </a:r>
            <a:r>
              <a:rPr lang="en-GB" altLang="zh-CN" sz="2000" b="1" dirty="0" err="1" smtClean="0">
                <a:solidFill>
                  <a:srgbClr val="000000"/>
                </a:solidFill>
                <a:latin typeface="Arial" charset="0"/>
              </a:rPr>
              <a:t>pí</a:t>
            </a:r>
            <a:r>
              <a:rPr lang="en-US" altLang="zh-CN" sz="1400" b="1" dirty="0" smtClean="0">
                <a:solidFill>
                  <a:srgbClr val="000000"/>
                </a:solidFill>
                <a:latin typeface="Arial" charset="0"/>
              </a:rPr>
              <a:t>·</a:t>
            </a:r>
            <a:r>
              <a:rPr lang="en-US" altLang="zh-CN" sz="2000" b="1" dirty="0" smtClean="0">
                <a:solidFill>
                  <a:srgbClr val="000000"/>
                </a:solidFill>
                <a:latin typeface="Arial" charset="0"/>
              </a:rPr>
              <a:t>pa 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3375423" y="2895600"/>
            <a:ext cx="864394" cy="389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100" b="1" dirty="0" err="1">
                <a:solidFill>
                  <a:srgbClr val="000000"/>
                </a:solidFill>
                <a:latin typeface="Arial" charset="0"/>
              </a:rPr>
              <a:t>jiōng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1214437" y="3489722"/>
            <a:ext cx="84302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r>
              <a:rPr lang="en-US" altLang="zh-CN" sz="2100" b="1" dirty="0" err="1">
                <a:solidFill>
                  <a:srgbClr val="000000"/>
                </a:solidFill>
                <a:latin typeface="Arial" charset="0"/>
              </a:rPr>
              <a:t>yuán 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3050381" y="3436144"/>
            <a:ext cx="1026319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 dirty="0" err="1">
                <a:solidFill>
                  <a:srgbClr val="000000"/>
                </a:solidFill>
                <a:latin typeface="Arial" charset="0"/>
              </a:rPr>
              <a:t>jǐ</a:t>
            </a:r>
            <a:r>
              <a:rPr lang="en-US" altLang="zh-CN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zh-CN" sz="2100" b="1" dirty="0" err="1">
                <a:solidFill>
                  <a:srgbClr val="000000"/>
                </a:solidFill>
                <a:latin typeface="Arial" charset="0"/>
              </a:rPr>
              <a:t>xuān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5672376" y="3468291"/>
            <a:ext cx="1243013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 dirty="0" err="1">
                <a:solidFill>
                  <a:srgbClr val="000000"/>
                </a:solidFill>
                <a:latin typeface="Arial" charset="0"/>
              </a:rPr>
              <a:t>Míng</a:t>
            </a:r>
            <a:r>
              <a:rPr lang="en-US" altLang="zh-CN" sz="2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zh-CN" sz="2100" b="1" dirty="0" err="1">
                <a:solidFill>
                  <a:srgbClr val="000000"/>
                </a:solidFill>
                <a:latin typeface="Arial" charset="0"/>
              </a:rPr>
              <a:t>wù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1875949" y="3990499"/>
            <a:ext cx="89011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 dirty="0" err="1">
                <a:solidFill>
                  <a:srgbClr val="000000"/>
                </a:solidFill>
                <a:latin typeface="Arial" charset="0"/>
              </a:rPr>
              <a:t>gū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124563" y="4007644"/>
            <a:ext cx="1498997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b="1" dirty="0" err="1" smtClean="0">
                <a:solidFill>
                  <a:srgbClr val="000000"/>
                </a:solidFill>
                <a:latin typeface="Arial" charset="0"/>
              </a:rPr>
              <a:t>Yú</a:t>
            </a:r>
            <a:r>
              <a:rPr lang="en-US" altLang="zh-CN" sz="21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zh-CN" sz="2100" b="1" dirty="0" err="1" smtClean="0">
                <a:solidFill>
                  <a:srgbClr val="000000"/>
                </a:solidFill>
                <a:latin typeface="Arial" charset="0"/>
              </a:rPr>
              <a:t>páo</a:t>
            </a:r>
            <a:r>
              <a:rPr lang="en-US" altLang="zh-CN" sz="2100" b="1" dirty="0" smtClean="0">
                <a:solidFill>
                  <a:srgbClr val="000000"/>
                </a:solidFill>
                <a:latin typeface="Arial" charset="0"/>
              </a:rPr>
              <a:t>   </a:t>
            </a:r>
            <a:endParaRPr lang="en-US" altLang="zh-CN" sz="21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322660" y="181451"/>
            <a:ext cx="162044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ypeLand 康熙字典體試用版" pitchFamily="50" charset="-120"/>
                <a:ea typeface="TypeLand 康熙字典體試用版" pitchFamily="50" charset="-120"/>
              </a:rPr>
              <a:t>正音：</a:t>
            </a:r>
            <a:endParaRPr lang="zh-CN" altLang="en-US" sz="2700" b="1" dirty="0">
              <a:solidFill>
                <a:schemeClr val="tx1">
                  <a:lumMod val="95000"/>
                  <a:lumOff val="5000"/>
                </a:schemeClr>
              </a:solidFill>
              <a:latin typeface="TypeLand 康熙字典體試用版" pitchFamily="50" charset="-120"/>
              <a:ea typeface="TypeLand 康熙字典體試用版" pitchFamily="50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5393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11510"/>
            <a:ext cx="6670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思考：本文究竟写了什</a:t>
            </a:r>
            <a:r>
              <a:rPr lang="zh-CN" altLang="en-US" sz="3600" b="1" dirty="0" smtClean="0">
                <a:latin typeface="楷体" pitchFamily="49" charset="-122"/>
                <a:ea typeface="楷体" pitchFamily="49" charset="-122"/>
              </a:rPr>
              <a:t>么内容？</a:t>
            </a:r>
            <a:endParaRPr lang="zh-CN" altLang="en-US" sz="36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1707654"/>
            <a:ext cx="540060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6"/>
                </a:solidFill>
                <a:latin typeface="仿宋" pitchFamily="49" charset="-122"/>
                <a:ea typeface="仿宋" pitchFamily="49" charset="-122"/>
              </a:rPr>
              <a:t>一间</a:t>
            </a:r>
            <a:r>
              <a:rPr lang="zh-CN" alt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仿宋" pitchFamily="49" charset="-122"/>
                <a:ea typeface="仿宋" pitchFamily="49" charset="-122"/>
              </a:rPr>
              <a:t>旧</a:t>
            </a:r>
            <a:r>
              <a:rPr lang="zh-CN" altLang="en-US" sz="4000" b="1" dirty="0" smtClean="0">
                <a:solidFill>
                  <a:schemeClr val="accent6"/>
                </a:solidFill>
                <a:latin typeface="仿宋" pitchFamily="49" charset="-122"/>
                <a:ea typeface="仿宋" pitchFamily="49" charset="-122"/>
              </a:rPr>
              <a:t>屋</a:t>
            </a:r>
            <a:r>
              <a:rPr lang="en-US" altLang="zh-CN" sz="4000" b="1" dirty="0" smtClean="0">
                <a:solidFill>
                  <a:schemeClr val="accent6"/>
                </a:solidFill>
                <a:latin typeface="仿宋" pitchFamily="49" charset="-122"/>
                <a:ea typeface="仿宋" pitchFamily="49" charset="-122"/>
              </a:rPr>
              <a:t>——</a:t>
            </a:r>
            <a:r>
              <a:rPr lang="zh-CN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项脊轩</a:t>
            </a:r>
            <a:endParaRPr lang="zh-CN" altLang="en-US" sz="4000" b="1" dirty="0" smtClean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2859782"/>
            <a:ext cx="496855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6"/>
                </a:solidFill>
                <a:latin typeface="仿宋" pitchFamily="49" charset="-122"/>
                <a:ea typeface="仿宋" pitchFamily="49" charset="-122"/>
              </a:rPr>
              <a:t>两种情感</a:t>
            </a:r>
            <a:r>
              <a:rPr lang="en-US" altLang="zh-CN" sz="4000" b="1" dirty="0" smtClean="0">
                <a:solidFill>
                  <a:schemeClr val="accent6"/>
                </a:solidFill>
                <a:latin typeface="仿宋" pitchFamily="49" charset="-122"/>
                <a:ea typeface="仿宋" pitchFamily="49" charset="-122"/>
              </a:rPr>
              <a:t>——</a:t>
            </a:r>
            <a:r>
              <a:rPr lang="zh-CN" altLang="en-US" sz="4000" b="1" dirty="0" smtClean="0">
                <a:latin typeface="仿宋" pitchFamily="49" charset="-122"/>
                <a:ea typeface="仿宋" pitchFamily="49" charset="-122"/>
              </a:rPr>
              <a:t>喜、悲</a:t>
            </a:r>
            <a:endParaRPr lang="zh-CN" altLang="en-US" sz="4000" b="1" dirty="0" smtClean="0">
              <a:latin typeface="仿宋" pitchFamily="49" charset="-122"/>
              <a:ea typeface="仿宋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线连接符 8"/>
          <p:cNvCxnSpPr/>
          <p:nvPr/>
        </p:nvCxnSpPr>
        <p:spPr>
          <a:xfrm>
            <a:off x="5527353" y="0"/>
            <a:ext cx="0" cy="2900597"/>
          </a:xfrm>
          <a:prstGeom prst="line">
            <a:avLst/>
          </a:prstGeom>
          <a:ln>
            <a:solidFill>
              <a:srgbClr val="968A87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线连接符 9"/>
          <p:cNvCxnSpPr/>
          <p:nvPr/>
        </p:nvCxnSpPr>
        <p:spPr>
          <a:xfrm>
            <a:off x="4270053" y="2242903"/>
            <a:ext cx="0" cy="2900597"/>
          </a:xfrm>
          <a:prstGeom prst="line">
            <a:avLst/>
          </a:prstGeom>
          <a:ln>
            <a:solidFill>
              <a:srgbClr val="968A87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2815" y="812539"/>
            <a:ext cx="4020059" cy="1054986"/>
            <a:chOff x="-769" y="1026"/>
            <a:chExt cx="4394" cy="682"/>
          </a:xfrm>
        </p:grpSpPr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226" y="1026"/>
              <a:ext cx="336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室仅</a:t>
              </a:r>
              <a:r>
                <a:rPr lang="zh-CN" altLang="en-US" sz="2100" b="1" dirty="0">
                  <a:solidFill>
                    <a:srgbClr val="33CC33"/>
                  </a:solidFill>
                  <a:latin typeface="Times New Roman" pitchFamily="18" charset="0"/>
                  <a:ea typeface="黑体" pitchFamily="49" charset="-122"/>
                </a:rPr>
                <a:t>方丈</a:t>
              </a:r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，可容一人居。</a:t>
              </a: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110" y="1389"/>
              <a:ext cx="351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每移案，</a:t>
              </a:r>
              <a:r>
                <a:rPr lang="zh-CN" altLang="en-US" sz="2100" b="1" dirty="0">
                  <a:solidFill>
                    <a:srgbClr val="33CC33"/>
                  </a:solidFill>
                  <a:latin typeface="Times New Roman" pitchFamily="18" charset="0"/>
                  <a:ea typeface="黑体" pitchFamily="49" charset="-122"/>
                </a:rPr>
                <a:t>顾</a:t>
              </a:r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视无可置者。</a:t>
              </a:r>
            </a:p>
          </p:txBody>
        </p:sp>
        <p:sp>
          <p:nvSpPr>
            <p:cNvPr id="14" name="AutoShape 5"/>
            <p:cNvSpPr/>
            <p:nvPr/>
          </p:nvSpPr>
          <p:spPr>
            <a:xfrm flipH="1" flipV="1">
              <a:off x="83" y="1102"/>
              <a:ext cx="144" cy="500"/>
            </a:xfrm>
            <a:prstGeom prst="rightBrace">
              <a:avLst>
                <a:gd name="adj1" fmla="val 28877"/>
                <a:gd name="adj2" fmla="val 50000"/>
              </a:avLst>
            </a:prstGeom>
            <a:noFill/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en-US" sz="2100" noProof="1"/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-769" y="1230"/>
              <a:ext cx="737" cy="478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100" b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</a:rPr>
                <a:t>狭小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12814" y="2466320"/>
            <a:ext cx="3617882" cy="738485"/>
            <a:chOff x="-99" y="1888"/>
            <a:chExt cx="4052" cy="827"/>
          </a:xfrm>
        </p:grpSpPr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703" y="1933"/>
              <a:ext cx="325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尘泥渗漉，雨泽</a:t>
              </a:r>
              <a:r>
                <a:rPr lang="zh-CN" altLang="en-US" sz="2100" b="1" dirty="0">
                  <a:solidFill>
                    <a:srgbClr val="33CC33"/>
                  </a:solidFill>
                  <a:latin typeface="Times New Roman" pitchFamily="18" charset="0"/>
                  <a:ea typeface="黑体" pitchFamily="49" charset="-122"/>
                </a:rPr>
                <a:t>下</a:t>
              </a:r>
              <a:r>
                <a:rPr lang="zh-CN" altLang="en-US" sz="2100" b="1" dirty="0">
                  <a:solidFill>
                    <a:schemeClr val="accent1"/>
                  </a:solidFill>
                  <a:latin typeface="Times New Roman" pitchFamily="18" charset="0"/>
                  <a:ea typeface="黑体" pitchFamily="49" charset="-122"/>
                </a:rPr>
                <a:t>注</a:t>
              </a:r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。</a:t>
              </a:r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-99" y="1888"/>
              <a:ext cx="756" cy="8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100" b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</a:rPr>
                <a:t>破漏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12814" y="3105191"/>
            <a:ext cx="3931275" cy="778595"/>
            <a:chOff x="0" y="2523"/>
            <a:chExt cx="4403" cy="873"/>
          </a:xfrm>
        </p:grpSpPr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839" y="2523"/>
              <a:ext cx="3564" cy="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100" b="1" dirty="0">
                  <a:solidFill>
                    <a:srgbClr val="0000FF"/>
                  </a:solidFill>
                  <a:latin typeface="Times New Roman" pitchFamily="18" charset="0"/>
                  <a:ea typeface="黑体" pitchFamily="49" charset="-122"/>
                </a:rPr>
                <a:t>  </a:t>
              </a:r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又北向，不能得</a:t>
              </a:r>
              <a:r>
                <a:rPr lang="zh-CN" altLang="en-US" sz="2100" b="1" dirty="0">
                  <a:solidFill>
                    <a:schemeClr val="accent1"/>
                  </a:solidFill>
                  <a:latin typeface="Times New Roman" pitchFamily="18" charset="0"/>
                  <a:ea typeface="黑体" pitchFamily="49" charset="-122"/>
                </a:rPr>
                <a:t>日</a:t>
              </a:r>
              <a:r>
                <a:rPr lang="zh-CN" altLang="en-US" sz="2100" b="1" dirty="0">
                  <a:latin typeface="Times New Roman" pitchFamily="18" charset="0"/>
                  <a:ea typeface="黑体" pitchFamily="49" charset="-122"/>
                </a:rPr>
                <a:t>，日过午已昏。</a:t>
              </a:r>
            </a:p>
          </p:txBody>
        </p:sp>
        <p:sp>
          <p:nvSpPr>
            <p:cNvPr id="21" name="Text Box 12"/>
            <p:cNvSpPr txBox="1">
              <a:spLocks noChangeArrowheads="1"/>
            </p:cNvSpPr>
            <p:nvPr/>
          </p:nvSpPr>
          <p:spPr bwMode="auto">
            <a:xfrm>
              <a:off x="0" y="2568"/>
              <a:ext cx="788" cy="8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2100" b="1" dirty="0">
                  <a:solidFill>
                    <a:srgbClr val="0000FF"/>
                  </a:solidFill>
                  <a:latin typeface="Times New Roman" pitchFamily="18" charset="0"/>
                  <a:ea typeface="华文行楷" pitchFamily="2" charset="-122"/>
                </a:rPr>
                <a:t>阴暗</a:t>
              </a:r>
            </a:p>
          </p:txBody>
        </p:sp>
      </p:grp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251520" y="123478"/>
            <a:ext cx="3612207" cy="5309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一</a:t>
            </a:r>
            <a:r>
              <a:rPr lang="zh-CN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间旧屋</a:t>
            </a:r>
            <a:r>
              <a:rPr lang="en-US" altLang="zh-C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itchFamily="49" charset="-122"/>
                <a:ea typeface="楷体" pitchFamily="49" charset="-122"/>
              </a:rPr>
              <a:t>项脊轩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413605" y="840048"/>
            <a:ext cx="3473094" cy="1038746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100" b="1" dirty="0">
                <a:solidFill>
                  <a:srgbClr val="0000FF"/>
                </a:solidFill>
                <a:latin typeface="Times New Roman" pitchFamily="18" charset="0"/>
                <a:ea typeface="黑体" pitchFamily="49" charset="-122"/>
              </a:rPr>
              <a:t>稍为修葺，使不上漏</a:t>
            </a:r>
          </a:p>
          <a:p>
            <a:r>
              <a:rPr lang="zh-CN" altLang="en-US" sz="2100" b="1" dirty="0">
                <a:solidFill>
                  <a:srgbClr val="0000FF"/>
                </a:solidFill>
                <a:latin typeface="Times New Roman" pitchFamily="18" charset="0"/>
                <a:ea typeface="黑体" pitchFamily="49" charset="-122"/>
              </a:rPr>
              <a:t>前</a:t>
            </a:r>
            <a:r>
              <a:rPr lang="zh-CN" altLang="en-US" sz="2100" b="1" dirty="0">
                <a:latin typeface="Times New Roman" pitchFamily="18" charset="0"/>
                <a:ea typeface="黑体" pitchFamily="49" charset="-122"/>
              </a:rPr>
              <a:t>辟四窗，</a:t>
            </a:r>
            <a:r>
              <a:rPr lang="zh-CN" altLang="en-US" sz="2100" b="1" dirty="0">
                <a:solidFill>
                  <a:srgbClr val="33CC33"/>
                </a:solidFill>
                <a:latin typeface="Times New Roman" pitchFamily="18" charset="0"/>
                <a:ea typeface="黑体" pitchFamily="49" charset="-122"/>
              </a:rPr>
              <a:t>垣墙</a:t>
            </a:r>
            <a:r>
              <a:rPr lang="zh-CN" altLang="en-US" sz="2100" b="1" dirty="0">
                <a:latin typeface="Times New Roman" pitchFamily="18" charset="0"/>
                <a:ea typeface="黑体" pitchFamily="49" charset="-122"/>
              </a:rPr>
              <a:t>周庭，日影反照，室</a:t>
            </a:r>
            <a:r>
              <a:rPr lang="zh-CN" altLang="en-US" sz="2100" b="1" dirty="0">
                <a:solidFill>
                  <a:srgbClr val="0000FF"/>
                </a:solidFill>
                <a:latin typeface="Times New Roman" pitchFamily="18" charset="0"/>
                <a:ea typeface="黑体" pitchFamily="49" charset="-122"/>
              </a:rPr>
              <a:t>始</a:t>
            </a:r>
            <a:r>
              <a:rPr lang="zh-CN" altLang="en-US" sz="2100" b="1" dirty="0">
                <a:solidFill>
                  <a:srgbClr val="33CC33"/>
                </a:solidFill>
                <a:latin typeface="Times New Roman" pitchFamily="18" charset="0"/>
                <a:ea typeface="黑体" pitchFamily="49" charset="-122"/>
              </a:rPr>
              <a:t>洞然</a:t>
            </a:r>
            <a:r>
              <a:rPr lang="zh-CN" altLang="en-US" sz="2100" b="1" dirty="0">
                <a:latin typeface="Times New Roman" pitchFamily="18" charset="0"/>
                <a:ea typeface="黑体" pitchFamily="49" charset="-122"/>
              </a:rPr>
              <a:t>。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8172400" y="1203598"/>
            <a:ext cx="651272" cy="377428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000" dirty="0">
                <a:solidFill>
                  <a:schemeClr val="accent1"/>
                </a:solidFill>
                <a:latin typeface="Times New Roman" pitchFamily="18" charset="0"/>
                <a:ea typeface="华文行楷" pitchFamily="2" charset="-122"/>
              </a:rPr>
              <a:t>明亮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401782" y="2163900"/>
            <a:ext cx="3378501" cy="71558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100" b="1" dirty="0">
                <a:latin typeface="Times New Roman" pitchFamily="18" charset="0"/>
                <a:ea typeface="黑体" pitchFamily="49" charset="-122"/>
              </a:rPr>
              <a:t>杂植兰桂   明月半墙</a:t>
            </a:r>
          </a:p>
          <a:p>
            <a:r>
              <a:rPr lang="zh-CN" altLang="en-US" sz="2100" b="1" dirty="0">
                <a:latin typeface="Times New Roman" pitchFamily="18" charset="0"/>
                <a:ea typeface="黑体" pitchFamily="49" charset="-122"/>
              </a:rPr>
              <a:t>桂影斑驳，风影移动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8172400" y="2355726"/>
            <a:ext cx="652089" cy="377107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000" dirty="0">
                <a:solidFill>
                  <a:schemeClr val="accent1"/>
                </a:solidFill>
                <a:latin typeface="Times New Roman" pitchFamily="18" charset="0"/>
                <a:ea typeface="华文行楷" pitchFamily="2" charset="-122"/>
              </a:rPr>
              <a:t>幽雅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4427984" y="3075806"/>
            <a:ext cx="3096344" cy="8771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 b="1" dirty="0">
                <a:latin typeface="Times New Roman" pitchFamily="18" charset="0"/>
                <a:ea typeface="黑体" pitchFamily="49" charset="-122"/>
              </a:rPr>
              <a:t>万籁有声，庭阶寂寂</a:t>
            </a:r>
          </a:p>
          <a:p>
            <a:pPr>
              <a:spcBef>
                <a:spcPct val="50000"/>
              </a:spcBef>
            </a:pPr>
            <a:r>
              <a:rPr lang="zh-CN" altLang="en-US" sz="2100" b="1" dirty="0">
                <a:latin typeface="Times New Roman" pitchFamily="18" charset="0"/>
                <a:ea typeface="黑体" pitchFamily="49" charset="-122"/>
              </a:rPr>
              <a:t>小鸟啄食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8172400" y="3291830"/>
            <a:ext cx="806636" cy="381298"/>
          </a:xfrm>
          <a:prstGeom prst="rect">
            <a:avLst/>
          </a:prstGeom>
          <a:noFill/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accent1"/>
                </a:solidFill>
                <a:latin typeface="Times New Roman" pitchFamily="18" charset="0"/>
                <a:ea typeface="华文行楷" pitchFamily="2" charset="-122"/>
              </a:rPr>
              <a:t>宁静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12814" y="1956238"/>
            <a:ext cx="2464594" cy="750432"/>
            <a:chOff x="-152" y="618"/>
            <a:chExt cx="2760" cy="842"/>
          </a:xfrm>
        </p:grpSpPr>
        <p:sp>
          <p:nvSpPr>
            <p:cNvPr id="32" name="Text Box 24"/>
            <p:cNvSpPr txBox="1">
              <a:spLocks noChangeArrowheads="1"/>
            </p:cNvSpPr>
            <p:nvPr/>
          </p:nvSpPr>
          <p:spPr bwMode="auto">
            <a:xfrm>
              <a:off x="-152" y="631"/>
              <a:ext cx="755" cy="829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1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华文行楷" pitchFamily="2" charset="-122"/>
                </a:rPr>
                <a:t>老旧</a:t>
              </a:r>
            </a:p>
          </p:txBody>
        </p:sp>
        <p:sp>
          <p:nvSpPr>
            <p:cNvPr id="33" name="Text Box 25"/>
            <p:cNvSpPr txBox="1">
              <a:spLocks noChangeArrowheads="1"/>
            </p:cNvSpPr>
            <p:nvPr/>
          </p:nvSpPr>
          <p:spPr bwMode="auto">
            <a:xfrm>
              <a:off x="839" y="618"/>
              <a:ext cx="176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100" b="1" dirty="0">
                  <a:ea typeface="黑体" pitchFamily="49" charset="-122"/>
                </a:rPr>
                <a:t>百年老屋</a:t>
              </a:r>
            </a:p>
          </p:txBody>
        </p:sp>
      </p:grp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4860032" y="4227934"/>
            <a:ext cx="3168352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总：珊珊可爱</a:t>
            </a:r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>
            <a:off x="4361300" y="1140455"/>
            <a:ext cx="0" cy="2915841"/>
          </a:xfrm>
          <a:prstGeom prst="line">
            <a:avLst/>
          </a:prstGeom>
          <a:noFill/>
          <a:ln w="44450">
            <a:solidFill>
              <a:srgbClr val="80008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8654353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/>
      <p:bldP spid="23" grpId="0" bldLvl="0" animBg="1"/>
      <p:bldP spid="24" grpId="0" bldLvl="0" animBg="1"/>
      <p:bldP spid="26" grpId="0" animBg="1"/>
      <p:bldP spid="27" grpId="0" animBg="1"/>
      <p:bldP spid="29" grpId="0" animBg="1"/>
      <p:bldP spid="30" grpId="0" animBg="1"/>
      <p:bldP spid="34" grpId="0" bldLvl="0"/>
      <p:bldP spid="3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heme/theme1.xml><?xml version="1.0" encoding="utf-8"?>
<a:theme xmlns:a="http://schemas.openxmlformats.org/drawingml/2006/main" name="Office 主题​​">
  <a:themeElements>
    <a:clrScheme name="自定义 276">
      <a:dk1>
        <a:sysClr val="windowText" lastClr="000000"/>
      </a:dk1>
      <a:lt1>
        <a:sysClr val="window" lastClr="FFFFFF"/>
      </a:lt1>
      <a:dk2>
        <a:srgbClr val="7F7F7F"/>
      </a:dk2>
      <a:lt2>
        <a:srgbClr val="7F7F7F"/>
      </a:lt2>
      <a:accent1>
        <a:srgbClr val="C00002"/>
      </a:accent1>
      <a:accent2>
        <a:srgbClr val="C00002"/>
      </a:accent2>
      <a:accent3>
        <a:srgbClr val="C00002"/>
      </a:accent3>
      <a:accent4>
        <a:srgbClr val="C00002"/>
      </a:accent4>
      <a:accent5>
        <a:srgbClr val="808080"/>
      </a:accent5>
      <a:accent6>
        <a:srgbClr val="808080"/>
      </a:accent6>
      <a:hlink>
        <a:srgbClr val="FFFFFF"/>
      </a:hlink>
      <a:folHlink>
        <a:srgbClr val="FFFFFF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2000</Words>
  <Application>Microsoft Office PowerPoint</Application>
  <PresentationFormat>全屏显示(16:9)</PresentationFormat>
  <Paragraphs>149</Paragraphs>
  <Slides>18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铭恒优品</dc:title>
  <dc:subject>铭恒优品</dc:subject>
  <dc:creator>铭恒优品</dc:creator>
  <cp:keywords>https:/shop576669486.taobao.com</cp:keywords>
  <dc:description>https://shop576669486.taobao.com</dc:description>
  <cp:lastModifiedBy>Administrator</cp:lastModifiedBy>
  <cp:revision>1136</cp:revision>
  <dcterms:created xsi:type="dcterms:W3CDTF">2015-04-24T01:01:00Z</dcterms:created>
  <dcterms:modified xsi:type="dcterms:W3CDTF">2020-07-03T05:04:38Z</dcterms:modified>
  <cp:category>https://shop576669486.taobao.com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