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57" r:id="rId4"/>
    <p:sldId id="258" r:id="rId5"/>
    <p:sldId id="260" r:id="rId6"/>
    <p:sldId id="294" r:id="rId7"/>
    <p:sldId id="295" r:id="rId8"/>
    <p:sldId id="296" r:id="rId9"/>
    <p:sldId id="263" r:id="rId10"/>
    <p:sldId id="264" r:id="rId11"/>
    <p:sldId id="266" r:id="rId12"/>
    <p:sldId id="269" r:id="rId13"/>
    <p:sldId id="276" r:id="rId14"/>
    <p:sldId id="277" r:id="rId15"/>
    <p:sldId id="278" r:id="rId16"/>
    <p:sldId id="271" r:id="rId17"/>
    <p:sldId id="272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  <a:srgbClr val="1F2D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8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A6988448-871D-4797-964F-65F03630D64D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3D84C181-1BFF-4E90-983B-7622F68E6E4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1"/>
          <p:cNvSpPr>
            <a:spLocks noGrp="1"/>
          </p:cNvSpPr>
          <p:nvPr>
            <p:ph type="ctrTitle"/>
          </p:nvPr>
        </p:nvSpPr>
        <p:spPr>
          <a:xfrm>
            <a:off x="773113" y="2111375"/>
            <a:ext cx="7772400" cy="1470025"/>
          </a:xfrm>
        </p:spPr>
        <p:txBody>
          <a:bodyPr vert="horz" lIns="91440" tIns="45720" rIns="91440" bIns="45720" anchor="ctr"/>
          <a:p>
            <a:pPr>
              <a:buClrTx/>
              <a:buSzTx/>
              <a:buFontTx/>
            </a:pPr>
            <a:r>
              <a:rPr lang="en-US" altLang="zh-CN" sz="60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2020</a:t>
            </a:r>
            <a:r>
              <a:rPr lang="zh-CN" altLang="en-US" sz="60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届高三考前指导</a:t>
            </a:r>
            <a:endParaRPr lang="zh-CN" altLang="en-US" sz="6000" b="1">
              <a:solidFill>
                <a:srgbClr val="1D41D5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框 3"/>
          <p:cNvSpPr txBox="1"/>
          <p:nvPr/>
        </p:nvSpPr>
        <p:spPr>
          <a:xfrm>
            <a:off x="374650" y="139700"/>
            <a:ext cx="8512175" cy="6613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15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题型二：原因、依据类</a:t>
            </a:r>
            <a:endParaRPr lang="en-US" altLang="en-US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一方面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从教材找理论依据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，另一方面从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材料中找现实原因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（理论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+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现实）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三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：建议、启示、措施类——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如何做？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—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谁来做？</a:t>
            </a:r>
            <a:endParaRPr lang="en-US" altLang="en-US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从不同的行为主体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（如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政治生活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公民、政府、人大、党等），多角度组织答案。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先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回答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教材语言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后结合材料语言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四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：认识类</a:t>
            </a:r>
            <a:endParaRPr lang="en-US" altLang="en-US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“谈谈你对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……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的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认识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”可以从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“是什么”、“为什么”、“怎么办”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三个角度思考，就其中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某一、两个角度来回答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3"/>
          <p:cNvSpPr txBox="1"/>
          <p:nvPr/>
        </p:nvSpPr>
        <p:spPr>
          <a:xfrm>
            <a:off x="271463" y="122238"/>
            <a:ext cx="8602662" cy="6613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15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五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：评价、评析类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（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分析、看法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）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 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先肯定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并用教材观点说明理由，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再否定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并用教材观点说明理由或补充其他条件，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最后评价 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“观点是片面的”。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答案要全面、辩证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态度要鲜明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要有表态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六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：时事小论文、时事评论类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①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确定考察哪本教材的内容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（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</a:rPr>
              <a:t>要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综合两本教材）。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②围绕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材料主题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回答。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③书写时不能列要点，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但一定要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分自然段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zh-CN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每段角度不同，且有逻辑递进关系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④语言不要过于感性，仍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以教材语言和材料语言为主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 ⑤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字数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必须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符合题目要求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，不要过多或过少。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文本框 1"/>
          <p:cNvSpPr txBox="1"/>
          <p:nvPr/>
        </p:nvSpPr>
        <p:spPr>
          <a:xfrm>
            <a:off x="190500" y="244475"/>
            <a:ext cx="8763000" cy="6369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（</a:t>
            </a:r>
            <a:r>
              <a:rPr lang="en-US" altLang="zh-CN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2018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届高三南京二模卷）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37.“修身齐家治国平天下”是儒家学说的精髓所在，是对自尧舜以来古圣先贤智慧的凝练与总结，深深地影响着一代又一代中国人。“一室之不治，何家国天下之为。”家是人生的“第一所学校”，不仅给人生系上品性的“第一粒扣子”，还会潜移默化地影响周围的人。被誉为家训之祖的《颜氏家训》告诫子孙：“入帷幄之中，参庙堂之上，不能为主尽规以谋社稷，君子所耻也。”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“民惟邦本，本固邦宁。”中国古代的治国理念以义利统一作为治国的伦理准则，以任人唯贤作为治国的关键环节，以民本文化作为治国的核心内容，强调国以民为本，以安民为务，治国应爱民、重民、宽民、足民、富民。管子就曾说过：“凡治国之道，必先富民。” 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“大道之行也，天下为公。”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平天下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是儒家思想追求的终极目标，包括三层含义：天下公平、天下均平和天下和平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。“天下”者何？是中国、是世界、更是民心。“平”者何？是秩序、富足和安宁，安民才能平天下。 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结合材料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，探究回答下列问题：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"/>
          <p:cNvSpPr txBox="1"/>
          <p:nvPr/>
        </p:nvSpPr>
        <p:spPr>
          <a:xfrm>
            <a:off x="434975" y="419100"/>
            <a:ext cx="806450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（3）以《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“平天下”思想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的当代实践》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为题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，结合中国处理国际关系的具体实践加以阐述。（6分）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要求：①观点明确，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紧扣主题，理由充分，合乎逻辑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。  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②从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经济和政治角度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理论联系实际地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加以论证。  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③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学科术语使用规范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，字数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250字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左右。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（3）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评分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标准：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11125" y="3143250"/>
          <a:ext cx="8855075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380"/>
                <a:gridCol w="1205865"/>
                <a:gridCol w="6386195"/>
              </a:tblGrid>
              <a:tr h="192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等级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水平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分值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等级描述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A级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5-6分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围绕主题，</a:t>
                      </a:r>
                      <a:r>
                        <a:rPr lang="en-US" sz="2000" b="1">
                          <a:solidFill>
                            <a:srgbClr val="FF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从以下3个方面展开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：①构建国际新秩序的中国实践； ②解决经济全球化导致发展不平衡的中国实践；③推动世界和平的中国实践。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观点明确，知识运用准确完整，能很好结合实践加以论证，阐述有一定的深度，语言表达逻辑性强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B级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2—4分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围绕主题，答出“A级”中的</a:t>
                      </a:r>
                      <a:r>
                        <a:rPr lang="en-US" sz="2000" b="1">
                          <a:solidFill>
                            <a:srgbClr val="FF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1～2个方面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。观点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比较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明确，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知识运用正确但不全面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，能够结合实践加以论证，但阐述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不够深入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，语言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有一定逻辑性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C级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0—1分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不围绕主题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没有明确观点或观点错误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简单罗列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知识，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没有逻辑性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；论证观点时</a:t>
                      </a:r>
                      <a:r>
                        <a:rPr lang="en-US" sz="2000" b="1">
                          <a:solidFill>
                            <a:srgbClr val="1D41D5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使用知识错误</a:t>
                      </a:r>
                      <a:r>
                        <a:rPr lang="en-US" sz="2000" b="1">
                          <a:latin typeface="华文中宋" panose="02010600040101010101" charset="-122"/>
                          <a:ea typeface="华文中宋" panose="02010600040101010101" charset="-122"/>
                          <a:cs typeface="宋体" panose="02010600030101010101" pitchFamily="2" charset="-122"/>
                        </a:rPr>
                        <a:t>。</a:t>
                      </a:r>
                      <a:endParaRPr lang="en-US" altLang="en-US" sz="2000" b="1">
                        <a:latin typeface="华文中宋" panose="02010600040101010101" charset="-122"/>
                        <a:ea typeface="华文中宋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框 1"/>
          <p:cNvSpPr txBox="1"/>
          <p:nvPr/>
        </p:nvSpPr>
        <p:spPr>
          <a:xfrm>
            <a:off x="292100" y="244475"/>
            <a:ext cx="8559800" cy="6369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答案示例：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             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平天下思想的当代实践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      中国古代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“平天下”思想包括三层含义：天下公平、天下均平和天下和平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。作为儒家学说的精髓，它对于解决当代社会面临的难题，依然具有重要的借鉴意义。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      为推动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天下公平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，中国倡导并实践以合作共赢为核心的新型国际关系。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在G20杭州峰会上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，中国致力于完善全球经济治理，提高新兴市场国家和发展中国家代表性和发言权，确保各国在国际经济合作中权利平等、机会平等、规则平等。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      为推动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天下均平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，中国致力于推动开放、包容、普惠、平衡、共赢的经济全球化，通过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“一带一路”建设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，实现了沿线各国“共商共建共享”。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      为推动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天下和平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，中国坚持走和平发展道路，用自身和平推动世界和平，积极倡导和践行多边主义，推动全球治理规则民主化。中国倡导并实践</a:t>
            </a:r>
            <a:r>
              <a:rPr lang="zh-CN" altLang="en-US" sz="24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构建人类命运共同体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，为世界和平贡献中国智慧、提供中国方案。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【要求论文分段，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不分段者最高不超过3分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</a:rPr>
              <a:t>；要求围绕主题分三层结合实践，结合实践者可得4-6分】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3"/>
          <p:cNvSpPr txBox="1"/>
          <p:nvPr/>
        </p:nvSpPr>
        <p:spPr>
          <a:xfrm>
            <a:off x="723900" y="428625"/>
            <a:ext cx="7667625" cy="49133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4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组织语言，书写答案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：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①答案一定要写在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对应的答题区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，不能超出黑色边框。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②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语言规范化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，使用教材语言或材料语言，切忌只写大白话。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③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答案要点化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，教材观点前置，标清序号，条理清楚。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④书写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字迹要清楚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，卷面要整洁。</a:t>
            </a: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"/>
          <p:cNvSpPr txBox="1"/>
          <p:nvPr/>
        </p:nvSpPr>
        <p:spPr>
          <a:xfrm>
            <a:off x="917575" y="660400"/>
            <a:ext cx="7472363" cy="40306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老师寄语：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    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         亲爱的同学们，“</a:t>
            </a:r>
            <a:r>
              <a:rPr lang="zh-CN" altLang="en-US" sz="320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功到自然成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”。为了这一刻，我们一起已做了细致充分的准备。相信同学们一定能够</a:t>
            </a:r>
            <a:r>
              <a:rPr lang="zh-CN" altLang="en-US" sz="320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沉着冷静、稳定发挥，考出满意的成绩</a:t>
            </a:r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！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         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3200">
                <a:latin typeface="华文中宋" panose="02010600040101010101" charset="-122"/>
                <a:ea typeface="华文中宋" panose="02010600040101010101" charset="-122"/>
              </a:rPr>
              <a:t>         老师等着你们胜利的消息！</a:t>
            </a:r>
            <a:endParaRPr lang="zh-CN" altLang="en-US" sz="3200"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38138" y="423863"/>
            <a:ext cx="8486775" cy="53133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40000"/>
              </a:lnSpc>
            </a:pPr>
            <a:endParaRPr lang="en-US" altLang="en-US" sz="3600" b="1" noProof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15000"/>
              </a:lnSpc>
            </a:pPr>
            <a:r>
              <a:rPr lang="en-US" altLang="en-US" sz="4000" b="1" noProof="1">
                <a:solidFill>
                  <a:srgbClr val="1D41D5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答题指导</a:t>
            </a:r>
            <a:endParaRPr lang="en-US" altLang="en-US" sz="4000" b="1" noProof="1">
              <a:solidFill>
                <a:srgbClr val="0E0D02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5000"/>
              </a:lnSpc>
              <a:spcAft>
                <a:spcPts val="600"/>
              </a:spcAft>
            </a:pPr>
            <a:endParaRPr lang="en-US" altLang="en-US" sz="4000" b="1" noProof="1">
              <a:solidFill>
                <a:srgbClr val="0E0D02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40000"/>
              </a:lnSpc>
              <a:spcAft>
                <a:spcPts val="600"/>
              </a:spcAft>
            </a:pPr>
            <a:r>
              <a:rPr lang="en-US" altLang="zh-CN" sz="36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</a:t>
            </a:r>
            <a:r>
              <a:rPr lang="en-US" altLang="en-US" sz="36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．总体要求</a:t>
            </a:r>
            <a:endParaRPr lang="en-US" altLang="en-US" sz="36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40000"/>
              </a:lnSpc>
            </a:pP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（１）</a:t>
            </a:r>
            <a:r>
              <a:rPr lang="en-US" altLang="x-none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时间分配</a:t>
            </a: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：</a:t>
            </a:r>
            <a:r>
              <a:rPr lang="en-US" altLang="x-none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选择题</a:t>
            </a:r>
            <a:r>
              <a:rPr lang="en-US" altLang="zh-CN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30</a:t>
            </a:r>
            <a:r>
              <a:rPr lang="en-US" altLang="x-none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分钟左右</a:t>
            </a: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（含涂卡时间），其余时间完成主观题，主观题的作答一定要统筹安排，</a:t>
            </a:r>
            <a:r>
              <a:rPr lang="en-US" altLang="x-none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防止前松后紧</a:t>
            </a: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en-US" altLang="x-none" sz="2800" b="1" noProof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40000"/>
              </a:lnSpc>
            </a:pP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（２）</a:t>
            </a:r>
            <a:r>
              <a:rPr lang="en-US" altLang="x-none" sz="2800" b="1" noProof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主观题审题要慢，答题要快</a:t>
            </a:r>
            <a:r>
              <a:rPr lang="en-US" altLang="x-none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。可以一边审题，一边在草稿纸上拟答案要点</a:t>
            </a:r>
            <a:r>
              <a:rPr lang="en-US" altLang="en-US" sz="2800" b="1" noProof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lang="en-US" altLang="en-US" sz="2800" b="1" noProof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60000"/>
              </a:lnSpc>
            </a:pPr>
            <a:endParaRPr lang="en-US" altLang="en-US" sz="2800" b="1" noProof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文本框 3"/>
          <p:cNvSpPr txBox="1"/>
          <p:nvPr/>
        </p:nvSpPr>
        <p:spPr>
          <a:xfrm>
            <a:off x="244475" y="504825"/>
            <a:ext cx="8631238" cy="6321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"/>
              </a:lnSpc>
              <a:spcAft>
                <a:spcPts val="600"/>
              </a:spcAft>
            </a:pPr>
            <a:r>
              <a:rPr lang="en-US" altLang="zh-CN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2</a:t>
            </a:r>
            <a:r>
              <a:rPr lang="en-US" altLang="en-US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．选择题</a:t>
            </a:r>
            <a:endParaRPr lang="en-US" altLang="en-US" sz="36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</a:t>
            </a:r>
            <a:r>
              <a:rPr lang="en-US" altLang="zh-CN" sz="2800" b="1" u="sng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预答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选择题。利用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开考铃响前的时间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预答选择题，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节约时间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2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）对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纯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时政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选择题，要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有思想准备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，万一有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、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2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题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未见过，不要慌乱，结合已知信息</a:t>
            </a:r>
            <a:r>
              <a:rPr lang="zh-CN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（主旨、关键词等）</a:t>
            </a:r>
            <a:r>
              <a:rPr lang="zh-CN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合理推断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猜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）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个答案，切忌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空着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不选。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3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）认真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读题干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材料，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找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出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材料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关键词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把握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材料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中心意思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、主旨、明确指向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4 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）认真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读导语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，一定要根据导语要求选择选项。明确导语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设问的规定性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即材料描述结束后（句号之后）的内容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60000"/>
              </a:lnSpc>
            </a:pP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文本框 3"/>
          <p:cNvSpPr txBox="1"/>
          <p:nvPr/>
        </p:nvSpPr>
        <p:spPr>
          <a:xfrm>
            <a:off x="417513" y="557213"/>
            <a:ext cx="8308975" cy="6016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40000"/>
              </a:lnSpc>
            </a:pPr>
            <a:endParaRPr lang="en-US" altLang="en-US" sz="3600" b="1">
              <a:solidFill>
                <a:srgbClr val="0E0D02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5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）一定要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读完四个选项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再进行选择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特别注意有的选项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能反映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材料的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部分意思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但不全面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，因此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必须将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全部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四个选项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进行对比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选出最佳答案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6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）做选择题时，可将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答案写在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试卷每一小题的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题号前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33 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道题目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做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好立即填涂答题卡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，防止错涂、漏涂等，不要等到写完主观题后再填涂。</a:t>
            </a:r>
            <a:r>
              <a:rPr lang="zh-CN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（也是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“</a:t>
            </a:r>
            <a:r>
              <a:rPr lang="zh-CN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中场休息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</a:t>
            </a:r>
            <a:r>
              <a:rPr lang="zh-CN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）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15000"/>
              </a:lnSpc>
            </a:pP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7 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）选择题做题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时间控制在 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30 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分钟左右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。如果有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个别题目不确定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不要浪费过多时间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，可以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先选一个答案，切忌空着不选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。除非有绝对把握，否则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不要轻易更改答案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60000"/>
              </a:lnSpc>
            </a:pP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2"/>
          <p:cNvSpPr/>
          <p:nvPr/>
        </p:nvSpPr>
        <p:spPr>
          <a:xfrm>
            <a:off x="234950" y="476250"/>
            <a:ext cx="8891588" cy="4400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1.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某村开展集体资产确权到户和股份合作制改革，实现了农村“资源变资产、资金变股金、农民变股东”。在立足供需对接的基础上，发展了农村集体经济，赢得了农民高度认可。材料表明，发展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农村经济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应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①不断完善农村生产关系				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②以市场为导向优化农业产业结构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③不断增加农业资金投入				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④激发</a:t>
            </a:r>
            <a:r>
              <a:rPr lang="zh-CN" altLang="en-US" sz="2800" b="1" dirty="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非公有制经济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活力和创造力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A.①②	B.①④	C.②③		D.③④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【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答案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】A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6146" name="矩形 3"/>
          <p:cNvSpPr/>
          <p:nvPr/>
        </p:nvSpPr>
        <p:spPr>
          <a:xfrm>
            <a:off x="576263" y="5300663"/>
            <a:ext cx="8208962" cy="522287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t">
            <a:spAutoFit/>
          </a:bodyPr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本题正确选项选择率为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65.37%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。考生</a:t>
            </a:r>
            <a:r>
              <a:rPr lang="zh-CN" altLang="en-US" sz="2800" b="1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</a:rPr>
              <a:t>误选</a:t>
            </a:r>
            <a:r>
              <a:rPr lang="en-US" altLang="zh-CN" sz="2800" b="1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</a:rPr>
              <a:t>B</a:t>
            </a:r>
            <a:r>
              <a:rPr lang="zh-CN" altLang="en-US" sz="2800" b="1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</a:rPr>
              <a:t>项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明显。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矩形 1"/>
          <p:cNvSpPr/>
          <p:nvPr/>
        </p:nvSpPr>
        <p:spPr>
          <a:xfrm>
            <a:off x="250825" y="260350"/>
            <a:ext cx="8713788" cy="4400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2.“</a:t>
            </a:r>
            <a:r>
              <a:rPr lang="zh-CN" altLang="en-US" sz="2800" b="1" dirty="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放管服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”是简政放权、放管结合、优化服务的简称，是党的十八大以来全面深化改革的重要内容。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2017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年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2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月，某省晒出了首批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40961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项“</a:t>
            </a:r>
            <a:r>
              <a:rPr lang="zh-CN" altLang="en-US" sz="2800" b="1" dirty="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最多跑一次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”项目清单，今后群众和企业到政府部门办事，只要材料齐全，最多跑一次。此举措体现了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A.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政府的职能在不断减少				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B.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政府求真务实的工作作风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C.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公民的权利在进一步扩大				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D.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政府从群众中来到群众中去的宗旨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【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答案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】B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7170" name="矩形 2"/>
          <p:cNvSpPr/>
          <p:nvPr/>
        </p:nvSpPr>
        <p:spPr>
          <a:xfrm>
            <a:off x="279400" y="4941888"/>
            <a:ext cx="8713788" cy="952500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t">
            <a:spAutoFit/>
          </a:bodyPr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本题正确选项选择率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82.91%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。不同层次考生的错误判断集中在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选项，全体的选择率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13.48%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28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Text Box 4"/>
          <p:cNvSpPr txBox="1"/>
          <p:nvPr/>
        </p:nvSpPr>
        <p:spPr>
          <a:xfrm>
            <a:off x="196850" y="568325"/>
            <a:ext cx="8748713" cy="4400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3.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（</a:t>
            </a:r>
            <a:r>
              <a:rPr lang="zh-CN" altLang="en-US" sz="2800" b="1" dirty="0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北京卷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）政府依法行政是贯彻依法治国方略、提高行政管理水平的基本要求。下列选项符合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依法行政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要求的是</a:t>
            </a: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【C】</a:t>
            </a:r>
            <a:endParaRPr lang="en-US" altLang="zh-CN" sz="2800" b="1" dirty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①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人民法院依照相关法律法规审理企业破产清算案件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②发改委对企业合谋操纵产品价格的垄断行为做出处罚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③人大常委会制定企业安全生产流程与劳动保护规章制度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④环保部督促地方政府取缔被国家列入淘汰范围的高污染生产能力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latinLnBrk="1">
              <a:buFont typeface="Wingdings" panose="05000000000000000000" pitchFamily="2" charset="2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A.①②    B.①③      C.②④        D.③④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框 3"/>
          <p:cNvSpPr txBox="1"/>
          <p:nvPr/>
        </p:nvSpPr>
        <p:spPr>
          <a:xfrm>
            <a:off x="406400" y="582613"/>
            <a:ext cx="8331200" cy="5461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40000"/>
              </a:lnSpc>
            </a:pPr>
            <a:endParaRPr lang="en-US" altLang="en-US" sz="36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0000"/>
              </a:lnSpc>
              <a:spcAft>
                <a:spcPts val="600"/>
              </a:spcAft>
            </a:pPr>
            <a:r>
              <a:rPr lang="en-US" altLang="zh-CN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3</a:t>
            </a:r>
            <a:r>
              <a:rPr lang="en-US" altLang="en-US" sz="36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．主观题</a:t>
            </a:r>
            <a:endParaRPr lang="en-US" altLang="en-US" sz="36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）审题：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①审材料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（或图表）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——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了解题目涉及哪</a:t>
            </a:r>
            <a:r>
              <a:rPr lang="zh-CN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些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时政背景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，做到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心中有数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；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②审设问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——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明确设问范围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（如哪本教材或更小范围），明确</a:t>
            </a:r>
            <a:r>
              <a:rPr lang="en-US" altLang="zh-CN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设问类型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（如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“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体现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”“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原因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”“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措施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”“</a:t>
            </a:r>
            <a:r>
              <a:rPr lang="zh-CN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意义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等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）。审题要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“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慢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、要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“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细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应该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用笔圈出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材料和设问中的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关键词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。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45000"/>
              </a:lnSpc>
            </a:pP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3"/>
          <p:cNvSpPr txBox="1"/>
          <p:nvPr/>
        </p:nvSpPr>
        <p:spPr>
          <a:xfrm>
            <a:off x="509588" y="241300"/>
            <a:ext cx="8123237" cy="63769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2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整理答题思路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：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主观题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切忌“提笔就写”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，容易导致答案杂乱无章、要点不全。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应该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在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草稿纸或试卷空白处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理清答题思路，列出答案要点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。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</a:rPr>
              <a:t>（不能机械对应，注意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问题逻辑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</a:rPr>
              <a:t>”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</a:rPr>
              <a:t>）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（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3 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）</a:t>
            </a:r>
            <a:r>
              <a:rPr lang="en-US" altLang="en-US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主观题常见思路</a:t>
            </a:r>
            <a:r>
              <a:rPr lang="en-US" altLang="zh-CN" sz="2800" b="1">
                <a:solidFill>
                  <a:srgbClr val="0E0D02"/>
                </a:solidFill>
                <a:latin typeface="华文中宋" panose="02010600040101010101" charset="-122"/>
                <a:ea typeface="华文中宋" panose="02010600040101010101" charset="-122"/>
              </a:rPr>
              <a:t>：</a:t>
            </a:r>
            <a:endParaRPr lang="en-US" altLang="zh-CN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题型一：意义、影响类</a:t>
            </a:r>
            <a:endParaRPr lang="en-US" altLang="en-US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可以从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不同主体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展开（如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经济生活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个人、企业、国家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），多角度组织答案。 </a:t>
            </a:r>
            <a:endParaRPr lang="en-US" altLang="en-US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要注意“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影响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”要包括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有利</a:t>
            </a:r>
            <a:r>
              <a:rPr lang="en-US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和</a:t>
            </a:r>
            <a:r>
              <a:rPr lang="en-US" altLang="en-US" sz="2800" b="1">
                <a:solidFill>
                  <a:srgbClr val="1D41D5"/>
                </a:solidFill>
                <a:latin typeface="华文中宋" panose="02010600040101010101" charset="-122"/>
                <a:ea typeface="华文中宋" panose="02010600040101010101" charset="-122"/>
              </a:rPr>
              <a:t>不利</a:t>
            </a:r>
            <a:r>
              <a:rPr lang="en-US" altLang="en-US" sz="2800" b="1">
                <a:latin typeface="华文中宋" panose="02010600040101010101" charset="-122"/>
                <a:ea typeface="华文中宋" panose="02010600040101010101" charset="-122"/>
              </a:rPr>
              <a:t>两方面。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60000"/>
              </a:lnSpc>
            </a:pPr>
            <a:endParaRPr lang="en-US" altLang="en-US" sz="2800" b="1">
              <a:solidFill>
                <a:srgbClr val="0E0D02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{5570c530-d22a-4f74-beec-f12082f6113d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3255</Words>
  <Application>WPS 演示</Application>
  <PresentationFormat>全屏显示(4:3)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华文中宋</vt:lpstr>
      <vt:lpstr>楷体</vt:lpstr>
      <vt:lpstr>微软雅黑</vt:lpstr>
      <vt:lpstr>Arial Unicode MS</vt:lpstr>
      <vt:lpstr>Office 主题​​</vt:lpstr>
      <vt:lpstr>2018届高三考前指导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王兴刚</cp:lastModifiedBy>
  <cp:revision>22</cp:revision>
  <dcterms:created xsi:type="dcterms:W3CDTF">2017-06-01T08:19:00Z</dcterms:created>
  <dcterms:modified xsi:type="dcterms:W3CDTF">2020-07-11T23:51:00Z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