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671" r:id="rId2"/>
    <p:sldId id="329" r:id="rId3"/>
    <p:sldId id="332" r:id="rId4"/>
    <p:sldId id="331" r:id="rId5"/>
    <p:sldId id="437" r:id="rId6"/>
    <p:sldId id="680" r:id="rId7"/>
    <p:sldId id="682" r:id="rId8"/>
    <p:sldId id="683" r:id="rId9"/>
    <p:sldId id="684" r:id="rId10"/>
    <p:sldId id="264" r:id="rId11"/>
    <p:sldId id="265" r:id="rId12"/>
    <p:sldId id="267" r:id="rId13"/>
    <p:sldId id="269" r:id="rId14"/>
    <p:sldId id="685" r:id="rId15"/>
    <p:sldId id="323" r:id="rId16"/>
    <p:sldId id="336" r:id="rId17"/>
    <p:sldId id="348" r:id="rId18"/>
    <p:sldId id="389" r:id="rId19"/>
    <p:sldId id="387" r:id="rId20"/>
    <p:sldId id="388" r:id="rId21"/>
    <p:sldId id="398" r:id="rId22"/>
    <p:sldId id="312" r:id="rId23"/>
    <p:sldId id="313" r:id="rId24"/>
    <p:sldId id="327" r:id="rId25"/>
    <p:sldId id="328" r:id="rId26"/>
    <p:sldId id="681" r:id="rId27"/>
  </p:sldIdLst>
  <p:sldSz cx="12190413" cy="6859588"/>
  <p:notesSz cx="6858000" cy="9144000"/>
  <p:defaultTextStyle>
    <a:defPPr>
      <a:defRPr lang="zh-CN"/>
    </a:defPPr>
    <a:lvl1pPr marL="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3601A908-EF15-4FE3-9DBC-385EB086F25D}">
          <p14:sldIdLst>
            <p14:sldId id="671"/>
            <p14:sldId id="329"/>
            <p14:sldId id="332"/>
            <p14:sldId id="331"/>
            <p14:sldId id="437"/>
            <p14:sldId id="680"/>
            <p14:sldId id="682"/>
            <p14:sldId id="683"/>
            <p14:sldId id="684"/>
            <p14:sldId id="264"/>
            <p14:sldId id="265"/>
            <p14:sldId id="267"/>
            <p14:sldId id="269"/>
            <p14:sldId id="685"/>
            <p14:sldId id="323"/>
            <p14:sldId id="336"/>
            <p14:sldId id="348"/>
            <p14:sldId id="389"/>
            <p14:sldId id="387"/>
            <p14:sldId id="388"/>
            <p14:sldId id="398"/>
            <p14:sldId id="312"/>
            <p14:sldId id="313"/>
          </p14:sldIdLst>
        </p14:section>
        <p14:section name="无标题节" id="{EDF4CF31-B529-4916-A4D9-2C88D1BCE89A}">
          <p14:sldIdLst>
            <p14:sldId id="327"/>
            <p14:sldId id="328"/>
            <p14:sldId id="6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7BC14A"/>
    <a:srgbClr val="FF9900"/>
    <a:srgbClr val="DB4313"/>
    <a:srgbClr val="0099CC"/>
    <a:srgbClr val="FCFCFC"/>
    <a:srgbClr val="FFF2CC"/>
    <a:srgbClr val="FFD966"/>
    <a:srgbClr val="FFFFFF"/>
    <a:srgbClr val="EAE8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浅色样式 3 - 强调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中度样式 1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01" autoAdjust="0"/>
    <p:restoredTop sz="96429" autoAdjust="0"/>
  </p:normalViewPr>
  <p:slideViewPr>
    <p:cSldViewPr>
      <p:cViewPr varScale="1">
        <p:scale>
          <a:sx n="110" d="100"/>
          <a:sy n="110" d="100"/>
        </p:scale>
        <p:origin x="696" y="90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6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594FB-2808-45A5-BDC8-80C0F481B27E}" type="datetimeFigureOut">
              <a:rPr lang="zh-CN" altLang="en-US" smtClean="0"/>
              <a:t>2020/6/23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B4082-C5AE-46D0-A000-D929E8B25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8111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FAA0F-2349-45DA-9EBD-9D94C9A1CFA0}" type="datetimeFigureOut">
              <a:rPr lang="zh-CN" altLang="en-US" smtClean="0"/>
              <a:t>2020/6/23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37086-15D0-443D-AF17-A3F21825C0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509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3963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5589240"/>
            <a:ext cx="12190413" cy="127034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5246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4869160"/>
            <a:ext cx="12190413" cy="199042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7847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4149874"/>
            <a:ext cx="12190413" cy="2709714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494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3429000"/>
            <a:ext cx="12190413" cy="343058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0163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2708920"/>
            <a:ext cx="12190413" cy="415066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89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9322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1027">
            <a:extLst>
              <a:ext uri="{FF2B5EF4-FFF2-40B4-BE49-F238E27FC236}">
                <a16:creationId xmlns:a16="http://schemas.microsoft.com/office/drawing/2014/main" id="{BBC1611C-4344-4E4A-A4B6-C3A66338EE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1028">
            <a:extLst>
              <a:ext uri="{FF2B5EF4-FFF2-40B4-BE49-F238E27FC236}">
                <a16:creationId xmlns:a16="http://schemas.microsoft.com/office/drawing/2014/main" id="{8E61857A-9F73-4547-A4BD-5D43EC980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/>
          </a:p>
        </p:txBody>
      </p:sp>
      <p:sp>
        <p:nvSpPr>
          <p:cNvPr id="6" name="灯片编号占位符 1029">
            <a:extLst>
              <a:ext uri="{FF2B5EF4-FFF2-40B4-BE49-F238E27FC236}">
                <a16:creationId xmlns:a16="http://schemas.microsoft.com/office/drawing/2014/main" id="{27D26B61-F0C5-47F8-A761-9072B308E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912AC1-048A-407E-A4BE-0E694B2844B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381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</p:sldLayoutIdLst>
  <p:txStyles>
    <p:titleStyle>
      <a:lvl1pPr algn="ctr" defTabSz="121856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8565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8565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8565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8565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audio" Target="../media/audio2.wav"/><Relationship Id="rId21" Type="http://schemas.openxmlformats.org/officeDocument/2006/relationships/image" Target="../media/image23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audio" Target="../media/audio1.wav"/><Relationship Id="rId16" Type="http://schemas.openxmlformats.org/officeDocument/2006/relationships/image" Target="../media/image20.png"/><Relationship Id="rId20" Type="http://schemas.openxmlformats.org/officeDocument/2006/relationships/slide" Target="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19" Type="http://schemas.openxmlformats.org/officeDocument/2006/relationships/slide" Target="slide16.xml"/><Relationship Id="rId4" Type="http://schemas.openxmlformats.org/officeDocument/2006/relationships/audio" Target="../media/audio3.wav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1.xml"/><Relationship Id="rId5" Type="http://schemas.openxmlformats.org/officeDocument/2006/relationships/image" Target="file:///D:\&#24236;&#28059;\&#29983;&#29289;\&#20154;&#25945;&#29983;&#29289;&#24517;&#20462;2\&#24605;&#32771;&#25506;&#31350;.tif" TargetMode="External"/><Relationship Id="rId4" Type="http://schemas.openxmlformats.org/officeDocument/2006/relationships/image" Target="../media/image3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.xml"/><Relationship Id="rId4" Type="http://schemas.openxmlformats.org/officeDocument/2006/relationships/image" Target="file:///D:\&#24236;&#28059;\&#29983;&#29289;\&#20154;&#25945;&#29983;&#29289;&#24517;&#20462;2\&#24605;&#32771;&#25506;&#31350;.tif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.xml"/><Relationship Id="rId5" Type="http://schemas.openxmlformats.org/officeDocument/2006/relationships/slide" Target="slide2.xml"/><Relationship Id="rId4" Type="http://schemas.openxmlformats.org/officeDocument/2006/relationships/image" Target="../media/image4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7" Type="http://schemas.openxmlformats.org/officeDocument/2006/relationships/image" Target="../media/image50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9.png"/><Relationship Id="rId5" Type="http://schemas.openxmlformats.org/officeDocument/2006/relationships/slide" Target="slide2.xml"/><Relationship Id="rId4" Type="http://schemas.openxmlformats.org/officeDocument/2006/relationships/image" Target="../media/image48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41.png"/><Relationship Id="rId7" Type="http://schemas.openxmlformats.org/officeDocument/2006/relationships/image" Target="../media/image54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2.png"/><Relationship Id="rId5" Type="http://schemas.openxmlformats.org/officeDocument/2006/relationships/image" Target="../media/image53.png"/><Relationship Id="rId10" Type="http://schemas.openxmlformats.org/officeDocument/2006/relationships/image" Target="../media/image57.png"/><Relationship Id="rId4" Type="http://schemas.openxmlformats.org/officeDocument/2006/relationships/image" Target="../media/image52.png"/><Relationship Id="rId9" Type="http://schemas.openxmlformats.org/officeDocument/2006/relationships/image" Target="../media/image5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41.png"/><Relationship Id="rId7" Type="http://schemas.openxmlformats.org/officeDocument/2006/relationships/image" Target="../media/image54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2.png"/><Relationship Id="rId5" Type="http://schemas.openxmlformats.org/officeDocument/2006/relationships/image" Target="../media/image53.png"/><Relationship Id="rId10" Type="http://schemas.openxmlformats.org/officeDocument/2006/relationships/image" Target="../media/image57.png"/><Relationship Id="rId4" Type="http://schemas.openxmlformats.org/officeDocument/2006/relationships/image" Target="../media/image52.png"/><Relationship Id="rId9" Type="http://schemas.openxmlformats.org/officeDocument/2006/relationships/image" Target="../media/image5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pic1.mofangge.com/upload/papers/g09/20110608/201106081025160304522.gif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329726" y="204674"/>
            <a:ext cx="11526120" cy="11310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b="1" kern="100" dirty="0">
                <a:latin typeface="+mj-ea"/>
                <a:ea typeface="+mj-ea"/>
                <a:cs typeface="Courier New" panose="02070309020205020404" pitchFamily="49" charset="0"/>
              </a:rPr>
              <a:t>2.</a:t>
            </a:r>
            <a:r>
              <a:rPr lang="zh-CN" altLang="zh-CN" b="1" kern="100" dirty="0">
                <a:latin typeface="+mj-ea"/>
                <a:ea typeface="+mj-ea"/>
                <a:cs typeface="Courier New" panose="02070309020205020404" pitchFamily="49" charset="0"/>
              </a:rPr>
              <a:t>碱基比例与双链</a:t>
            </a:r>
            <a:r>
              <a:rPr lang="en-US" altLang="zh-CN" b="1" kern="100" dirty="0">
                <a:latin typeface="+mj-ea"/>
                <a:ea typeface="+mj-ea"/>
                <a:cs typeface="Courier New" panose="02070309020205020404" pitchFamily="49" charset="0"/>
              </a:rPr>
              <a:t>DNA</a:t>
            </a:r>
            <a:r>
              <a:rPr lang="zh-CN" altLang="zh-CN" b="1" kern="100" dirty="0">
                <a:latin typeface="+mj-ea"/>
                <a:ea typeface="+mj-ea"/>
                <a:cs typeface="Courier New" panose="02070309020205020404" pitchFamily="49" charset="0"/>
              </a:rPr>
              <a:t>分子的共性及特异性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(1)</a:t>
            </a:r>
            <a:r>
              <a:rPr lang="zh-CN" altLang="zh-CN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共性：不因生物种类的不同而不同</a:t>
            </a:r>
            <a:endParaRPr lang="zh-CN" altLang="zh-CN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7778922"/>
              </p:ext>
            </p:extLst>
          </p:nvPr>
        </p:nvGraphicFramePr>
        <p:xfrm>
          <a:off x="441742" y="1404778"/>
          <a:ext cx="11236325" cy="2652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8" name="Document" r:id="rId3" imgW="11261142" imgH="2656921" progId="Word.Document.8">
                  <p:embed/>
                </p:oleObj>
              </mc:Choice>
              <mc:Fallback>
                <p:oleObj name="Document" r:id="rId3" imgW="11261142" imgH="2656921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1742" y="1404778"/>
                        <a:ext cx="11236325" cy="2652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/>
          <p:cNvSpPr/>
          <p:nvPr/>
        </p:nvSpPr>
        <p:spPr>
          <a:xfrm>
            <a:off x="329726" y="3933850"/>
            <a:ext cx="11526120" cy="22390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b="1" kern="100" dirty="0">
                <a:latin typeface="+mj-ea"/>
                <a:ea typeface="+mj-ea"/>
                <a:cs typeface="Courier New" panose="02070309020205020404" pitchFamily="49" charset="0"/>
              </a:rPr>
              <a:t>3.</a:t>
            </a:r>
            <a:r>
              <a:rPr lang="zh-CN" altLang="zh-CN" b="1" kern="100" dirty="0">
                <a:latin typeface="+mj-ea"/>
                <a:ea typeface="+mj-ea"/>
                <a:cs typeface="Courier New" panose="02070309020205020404" pitchFamily="49" charset="0"/>
              </a:rPr>
              <a:t>进行碱基计算要注意的三点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(1)</a:t>
            </a:r>
            <a:r>
              <a:rPr lang="zh-CN" altLang="zh-CN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单位是</a:t>
            </a:r>
            <a:r>
              <a:rPr lang="en-US" altLang="zh-CN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“</a:t>
            </a:r>
            <a:r>
              <a:rPr lang="zh-CN" altLang="zh-CN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对</a:t>
            </a:r>
            <a:r>
              <a:rPr lang="en-US" altLang="zh-CN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”</a:t>
            </a:r>
            <a:r>
              <a:rPr lang="zh-CN" altLang="zh-CN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还是</a:t>
            </a:r>
            <a:r>
              <a:rPr lang="en-US" altLang="zh-CN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“</a:t>
            </a:r>
            <a:r>
              <a:rPr lang="zh-CN" altLang="zh-CN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r>
              <a:rPr lang="en-US" altLang="zh-CN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”</a:t>
            </a:r>
            <a:r>
              <a:rPr lang="zh-CN" altLang="zh-CN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，这方面往往带来数据成倍的错误。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(2)</a:t>
            </a:r>
            <a:r>
              <a:rPr lang="zh-CN" altLang="zh-CN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注意提供的数据是</a:t>
            </a:r>
            <a:r>
              <a:rPr lang="en-US" altLang="zh-CN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DNA</a:t>
            </a:r>
            <a:r>
              <a:rPr lang="zh-CN" altLang="zh-CN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双链还是</a:t>
            </a:r>
            <a:r>
              <a:rPr lang="en-US" altLang="zh-CN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DNA</a:t>
            </a:r>
            <a:r>
              <a:rPr lang="zh-CN" altLang="zh-CN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的一条单链。</a:t>
            </a:r>
            <a:endParaRPr lang="zh-CN" altLang="zh-CN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(3)</a:t>
            </a:r>
            <a:r>
              <a:rPr lang="zh-CN" altLang="zh-CN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解题时最好画一下简图，比较直观，减少因为思路不清引起的错误。</a:t>
            </a:r>
            <a:endParaRPr lang="zh-CN" altLang="zh-CN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72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EC038F60-3B0A-4BDF-A596-2245FB747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745" y="106388"/>
            <a:ext cx="6630935" cy="579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zh-CN" sz="3201" b="1">
                <a:ea typeface="黑体" panose="02010609060101010101" pitchFamily="49" charset="-122"/>
              </a:rPr>
              <a:t>二、对</a:t>
            </a:r>
            <a:r>
              <a:rPr lang="zh-CN" altLang="en-US" sz="3201" b="1">
                <a:ea typeface="黑体" panose="02010609060101010101" pitchFamily="49" charset="-122"/>
              </a:rPr>
              <a:t>基因</a:t>
            </a:r>
            <a:r>
              <a:rPr lang="zh-CN" altLang="zh-CN" sz="3201" b="1">
                <a:ea typeface="黑体" panose="02010609060101010101" pitchFamily="49" charset="-122"/>
              </a:rPr>
              <a:t>自由组合现象的</a:t>
            </a:r>
            <a:r>
              <a:rPr lang="zh-CN" altLang="zh-CN" sz="3201" b="1">
                <a:solidFill>
                  <a:srgbClr val="FF0000"/>
                </a:solidFill>
                <a:ea typeface="黑体" panose="02010609060101010101" pitchFamily="49" charset="-122"/>
              </a:rPr>
              <a:t>解释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6C1F23FC-5036-405A-83EC-76C2841CE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9195" y="2362748"/>
            <a:ext cx="4665155" cy="380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CN" altLang="zh-CN" sz="4401">
              <a:solidFill>
                <a:schemeClr val="tx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zh-CN" altLang="zh-CN" sz="4401">
              <a:solidFill>
                <a:schemeClr val="tx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zh-CN" altLang="zh-CN" sz="4401">
              <a:solidFill>
                <a:schemeClr val="tx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zh-CN" altLang="zh-CN" sz="4401">
              <a:solidFill>
                <a:schemeClr val="tx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zh-CN" altLang="zh-CN" sz="4401">
              <a:solidFill>
                <a:schemeClr val="tx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zh-CN" altLang="zh-CN" sz="1800"/>
          </a:p>
        </p:txBody>
      </p:sp>
      <p:pic>
        <p:nvPicPr>
          <p:cNvPr id="10244" name="Picture 4">
            <a:extLst>
              <a:ext uri="{FF2B5EF4-FFF2-40B4-BE49-F238E27FC236}">
                <a16:creationId xmlns:a16="http://schemas.microsoft.com/office/drawing/2014/main" id="{37D8BD00-02DB-409A-933F-A143C5A5A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820" y="1001945"/>
            <a:ext cx="592275" cy="762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Line 5">
            <a:extLst>
              <a:ext uri="{FF2B5EF4-FFF2-40B4-BE49-F238E27FC236}">
                <a16:creationId xmlns:a16="http://schemas.microsoft.com/office/drawing/2014/main" id="{DAEE9B35-57DE-4158-80F1-F0DB2BDBA400}"/>
              </a:ext>
            </a:extLst>
          </p:cNvPr>
          <p:cNvSpPr>
            <a:spLocks noChangeShapeType="1"/>
          </p:cNvSpPr>
          <p:nvPr/>
        </p:nvSpPr>
        <p:spPr bwMode="auto">
          <a:xfrm rot="127639">
            <a:off x="4026215" y="2176967"/>
            <a:ext cx="25406" cy="577984"/>
          </a:xfrm>
          <a:prstGeom prst="line">
            <a:avLst/>
          </a:prstGeom>
          <a:noFill/>
          <a:ln w="28575" cap="sq">
            <a:solidFill>
              <a:srgbClr val="9900CC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0246" name="Line 6">
            <a:extLst>
              <a:ext uri="{FF2B5EF4-FFF2-40B4-BE49-F238E27FC236}">
                <a16:creationId xmlns:a16="http://schemas.microsoft.com/office/drawing/2014/main" id="{A6D98132-A9C3-40BF-A7AE-2959D5D41C02}"/>
              </a:ext>
            </a:extLst>
          </p:cNvPr>
          <p:cNvSpPr>
            <a:spLocks noChangeShapeType="1"/>
          </p:cNvSpPr>
          <p:nvPr/>
        </p:nvSpPr>
        <p:spPr bwMode="auto">
          <a:xfrm rot="127639">
            <a:off x="6466767" y="2176967"/>
            <a:ext cx="25406" cy="577984"/>
          </a:xfrm>
          <a:prstGeom prst="line">
            <a:avLst/>
          </a:prstGeom>
          <a:noFill/>
          <a:ln w="28575" cap="sq">
            <a:solidFill>
              <a:srgbClr val="9900CC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id="{F492BF3C-E7FB-42B4-975E-A6BDC1FD548B}"/>
              </a:ext>
            </a:extLst>
          </p:cNvPr>
          <p:cNvGrpSpPr>
            <a:grpSpLocks/>
          </p:cNvGrpSpPr>
          <p:nvPr/>
        </p:nvGrpSpPr>
        <p:grpSpPr bwMode="auto">
          <a:xfrm>
            <a:off x="4018276" y="3593345"/>
            <a:ext cx="2550115" cy="304871"/>
            <a:chOff x="0" y="0"/>
            <a:chExt cx="1606" cy="192"/>
          </a:xfrm>
        </p:grpSpPr>
        <p:grpSp>
          <p:nvGrpSpPr>
            <p:cNvPr id="22583" name="Group 8">
              <a:extLst>
                <a:ext uri="{FF2B5EF4-FFF2-40B4-BE49-F238E27FC236}">
                  <a16:creationId xmlns:a16="http://schemas.microsoft.com/office/drawing/2014/main" id="{69B18893-B520-4FD9-9784-673D136AA2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96"/>
              <a:ext cx="1606" cy="96"/>
              <a:chOff x="0" y="0"/>
              <a:chExt cx="1606" cy="96"/>
            </a:xfrm>
          </p:grpSpPr>
          <p:sp>
            <p:nvSpPr>
              <p:cNvPr id="22585" name="Line 9">
                <a:extLst>
                  <a:ext uri="{FF2B5EF4-FFF2-40B4-BE49-F238E27FC236}">
                    <a16:creationId xmlns:a16="http://schemas.microsoft.com/office/drawing/2014/main" id="{A72C2457-C5E8-4DF7-8D31-C451AEB9CA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-3211035">
                <a:off x="264" y="-264"/>
                <a:ext cx="96" cy="623"/>
              </a:xfrm>
              <a:prstGeom prst="line">
                <a:avLst/>
              </a:prstGeom>
              <a:noFill/>
              <a:ln w="28575" cap="sq">
                <a:solidFill>
                  <a:srgbClr val="9900CC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22586" name="Line 10">
                <a:extLst>
                  <a:ext uri="{FF2B5EF4-FFF2-40B4-BE49-F238E27FC236}">
                    <a16:creationId xmlns:a16="http://schemas.microsoft.com/office/drawing/2014/main" id="{F849565E-3FF8-454D-9766-5445654149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4318694">
                <a:off x="1244" y="-264"/>
                <a:ext cx="96" cy="623"/>
              </a:xfrm>
              <a:prstGeom prst="line">
                <a:avLst/>
              </a:prstGeom>
              <a:noFill/>
              <a:ln w="28575" cap="sq">
                <a:solidFill>
                  <a:srgbClr val="9900CC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zh-CN" altLang="en-US"/>
              </a:p>
            </p:txBody>
          </p:sp>
        </p:grpSp>
        <p:pic>
          <p:nvPicPr>
            <p:cNvPr id="22584" name="Picture 11">
              <a:extLst>
                <a:ext uri="{FF2B5EF4-FFF2-40B4-BE49-F238E27FC236}">
                  <a16:creationId xmlns:a16="http://schemas.microsoft.com/office/drawing/2014/main" id="{5061B423-9012-4283-B1A8-754BCB705E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" y="0"/>
              <a:ext cx="303" cy="157"/>
            </a:xfrm>
            <a:prstGeom prst="rect">
              <a:avLst/>
            </a:prstGeom>
            <a:noFill/>
            <a:ln w="12700" cap="sq">
              <a:solidFill>
                <a:srgbClr val="9900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252" name="Line 12">
            <a:extLst>
              <a:ext uri="{FF2B5EF4-FFF2-40B4-BE49-F238E27FC236}">
                <a16:creationId xmlns:a16="http://schemas.microsoft.com/office/drawing/2014/main" id="{9D02DAFB-A65F-4844-AD01-912490B48ED6}"/>
              </a:ext>
            </a:extLst>
          </p:cNvPr>
          <p:cNvSpPr>
            <a:spLocks noChangeShapeType="1"/>
          </p:cNvSpPr>
          <p:nvPr/>
        </p:nvSpPr>
        <p:spPr bwMode="auto">
          <a:xfrm rot="127639">
            <a:off x="5272691" y="5301890"/>
            <a:ext cx="25406" cy="577984"/>
          </a:xfrm>
          <a:prstGeom prst="line">
            <a:avLst/>
          </a:prstGeom>
          <a:noFill/>
          <a:ln w="28575" cap="sq">
            <a:solidFill>
              <a:srgbClr val="9900CC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22537" name="Text Box 13">
            <a:extLst>
              <a:ext uri="{FF2B5EF4-FFF2-40B4-BE49-F238E27FC236}">
                <a16:creationId xmlns:a16="http://schemas.microsoft.com/office/drawing/2014/main" id="{37204C91-7E8F-4D56-BFDB-972B1E0D3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0024" y="1676789"/>
            <a:ext cx="184774" cy="36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CN" altLang="zh-CN" sz="1800"/>
          </a:p>
        </p:txBody>
      </p:sp>
      <p:grpSp>
        <p:nvGrpSpPr>
          <p:cNvPr id="4" name="Group 14">
            <a:extLst>
              <a:ext uri="{FF2B5EF4-FFF2-40B4-BE49-F238E27FC236}">
                <a16:creationId xmlns:a16="http://schemas.microsoft.com/office/drawing/2014/main" id="{5D042DFB-887C-48C9-A7FC-06A9438EA6CC}"/>
              </a:ext>
            </a:extLst>
          </p:cNvPr>
          <p:cNvGrpSpPr>
            <a:grpSpLocks/>
          </p:cNvGrpSpPr>
          <p:nvPr/>
        </p:nvGrpSpPr>
        <p:grpSpPr bwMode="auto">
          <a:xfrm>
            <a:off x="3427588" y="762177"/>
            <a:ext cx="914612" cy="990829"/>
            <a:chOff x="0" y="0"/>
            <a:chExt cx="576" cy="624"/>
          </a:xfrm>
        </p:grpSpPr>
        <p:sp>
          <p:nvSpPr>
            <p:cNvPr id="22577" name="Oval 15">
              <a:extLst>
                <a:ext uri="{FF2B5EF4-FFF2-40B4-BE49-F238E27FC236}">
                  <a16:creationId xmlns:a16="http://schemas.microsoft.com/office/drawing/2014/main" id="{1B59E9DD-B3B4-4395-9B2B-324F46466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" y="4"/>
              <a:ext cx="48" cy="327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2578" name="Oval 16">
              <a:extLst>
                <a:ext uri="{FF2B5EF4-FFF2-40B4-BE49-F238E27FC236}">
                  <a16:creationId xmlns:a16="http://schemas.microsoft.com/office/drawing/2014/main" id="{EDE6237B-1979-463E-B023-C0D50D142C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" cy="62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2579" name="Text Box 17">
              <a:extLst>
                <a:ext uri="{FF2B5EF4-FFF2-40B4-BE49-F238E27FC236}">
                  <a16:creationId xmlns:a16="http://schemas.microsoft.com/office/drawing/2014/main" id="{6C8DC1B5-3593-440F-B709-52EEF71382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" y="96"/>
              <a:ext cx="21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zh-CN" sz="1800" b="1"/>
                <a:t>Y</a:t>
              </a:r>
            </a:p>
          </p:txBody>
        </p:sp>
        <p:sp>
          <p:nvSpPr>
            <p:cNvPr id="22580" name="Text Box 18">
              <a:extLst>
                <a:ext uri="{FF2B5EF4-FFF2-40B4-BE49-F238E27FC236}">
                  <a16:creationId xmlns:a16="http://schemas.microsoft.com/office/drawing/2014/main" id="{A5A31FA9-0885-4ED8-A3CD-103C6E33D3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" y="288"/>
              <a:ext cx="22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zh-CN" sz="1800" b="1"/>
                <a:t>R</a:t>
              </a:r>
            </a:p>
          </p:txBody>
        </p:sp>
        <p:sp>
          <p:nvSpPr>
            <p:cNvPr id="22581" name="Text Box 19">
              <a:extLst>
                <a:ext uri="{FF2B5EF4-FFF2-40B4-BE49-F238E27FC236}">
                  <a16:creationId xmlns:a16="http://schemas.microsoft.com/office/drawing/2014/main" id="{7A399F26-0DE9-4BBE-8FA5-23718E2953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" y="96"/>
              <a:ext cx="21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zh-CN" sz="1800" b="1"/>
                <a:t>Y</a:t>
              </a:r>
            </a:p>
          </p:txBody>
        </p:sp>
        <p:sp>
          <p:nvSpPr>
            <p:cNvPr id="22582" name="Text Box 20">
              <a:extLst>
                <a:ext uri="{FF2B5EF4-FFF2-40B4-BE49-F238E27FC236}">
                  <a16:creationId xmlns:a16="http://schemas.microsoft.com/office/drawing/2014/main" id="{D32E5056-EDF4-406D-9068-D597241069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" y="288"/>
              <a:ext cx="25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zh-CN" sz="1800" b="1"/>
                <a:t>R</a:t>
              </a:r>
            </a:p>
          </p:txBody>
        </p:sp>
      </p:grpSp>
      <p:sp>
        <p:nvSpPr>
          <p:cNvPr id="10261" name="Text Box 21">
            <a:extLst>
              <a:ext uri="{FF2B5EF4-FFF2-40B4-BE49-F238E27FC236}">
                <a16:creationId xmlns:a16="http://schemas.microsoft.com/office/drawing/2014/main" id="{9165346F-3850-443A-92DD-AEE7BF3BE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9275" y="1697431"/>
            <a:ext cx="1845102" cy="36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zh-CN" sz="1800" b="1">
                <a:solidFill>
                  <a:srgbClr val="0000FF"/>
                </a:solidFill>
                <a:ea typeface="楷体_GB2312" pitchFamily="1" charset="-122"/>
              </a:rPr>
              <a:t>黄色圆粒</a:t>
            </a:r>
          </a:p>
        </p:txBody>
      </p:sp>
      <p:grpSp>
        <p:nvGrpSpPr>
          <p:cNvPr id="5" name="Group 22">
            <a:extLst>
              <a:ext uri="{FF2B5EF4-FFF2-40B4-BE49-F238E27FC236}">
                <a16:creationId xmlns:a16="http://schemas.microsoft.com/office/drawing/2014/main" id="{2612E779-C724-4BE7-AA74-07988D92AAA0}"/>
              </a:ext>
            </a:extLst>
          </p:cNvPr>
          <p:cNvGrpSpPr>
            <a:grpSpLocks/>
          </p:cNvGrpSpPr>
          <p:nvPr/>
        </p:nvGrpSpPr>
        <p:grpSpPr bwMode="auto">
          <a:xfrm>
            <a:off x="5942771" y="800286"/>
            <a:ext cx="1251240" cy="1173435"/>
            <a:chOff x="0" y="72"/>
            <a:chExt cx="788" cy="739"/>
          </a:xfrm>
        </p:grpSpPr>
        <p:sp>
          <p:nvSpPr>
            <p:cNvPr id="22571" name="Oval 23">
              <a:extLst>
                <a:ext uri="{FF2B5EF4-FFF2-40B4-BE49-F238E27FC236}">
                  <a16:creationId xmlns:a16="http://schemas.microsoft.com/office/drawing/2014/main" id="{36B6F1DA-26E5-4A89-BD27-B6C6A81E2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484"/>
              <a:ext cx="164" cy="32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2572" name="AutoShape 24">
              <a:extLst>
                <a:ext uri="{FF2B5EF4-FFF2-40B4-BE49-F238E27FC236}">
                  <a16:creationId xmlns:a16="http://schemas.microsoft.com/office/drawing/2014/main" id="{50666BAC-13C8-41DD-A6B9-A24EE0F8B1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18"/>
              <a:ext cx="624" cy="435"/>
            </a:xfrm>
            <a:prstGeom prst="star32">
              <a:avLst>
                <a:gd name="adj" fmla="val 37500"/>
              </a:avLst>
            </a:prstGeom>
            <a:solidFill>
              <a:srgbClr val="00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2573" name="Text Box 25">
              <a:extLst>
                <a:ext uri="{FF2B5EF4-FFF2-40B4-BE49-F238E27FC236}">
                  <a16:creationId xmlns:a16="http://schemas.microsoft.com/office/drawing/2014/main" id="{44D65D3F-3339-4A95-8A59-6D04F2AFDE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" y="312"/>
              <a:ext cx="25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zh-CN" sz="1800">
                  <a:solidFill>
                    <a:schemeClr val="bg1"/>
                  </a:solidFill>
                </a:rPr>
                <a:t> </a:t>
              </a:r>
              <a:r>
                <a:rPr lang="zh-CN" altLang="zh-CN" sz="1800" b="1">
                  <a:solidFill>
                    <a:schemeClr val="bg1"/>
                  </a:solidFill>
                </a:rPr>
                <a:t> r</a:t>
              </a:r>
            </a:p>
          </p:txBody>
        </p:sp>
        <p:sp>
          <p:nvSpPr>
            <p:cNvPr id="22574" name="Text Box 26">
              <a:extLst>
                <a:ext uri="{FF2B5EF4-FFF2-40B4-BE49-F238E27FC236}">
                  <a16:creationId xmlns:a16="http://schemas.microsoft.com/office/drawing/2014/main" id="{26371284-9615-433B-90DB-B586498FF8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12"/>
              <a:ext cx="21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zh-CN" sz="1800"/>
                <a:t> </a:t>
              </a:r>
              <a:r>
                <a:rPr lang="zh-CN" altLang="zh-CN" sz="1800" b="1">
                  <a:solidFill>
                    <a:schemeClr val="bg1"/>
                  </a:solidFill>
                </a:rPr>
                <a:t>r</a:t>
              </a:r>
            </a:p>
          </p:txBody>
        </p:sp>
        <p:sp>
          <p:nvSpPr>
            <p:cNvPr id="22575" name="Text Box 27">
              <a:extLst>
                <a:ext uri="{FF2B5EF4-FFF2-40B4-BE49-F238E27FC236}">
                  <a16:creationId xmlns:a16="http://schemas.microsoft.com/office/drawing/2014/main" id="{A6B120D2-C651-4D83-B9E2-EF6C37448A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" y="72"/>
              <a:ext cx="27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zh-CN" sz="1800" b="1"/>
                <a:t>  </a:t>
              </a:r>
              <a:r>
                <a:rPr lang="zh-CN" altLang="zh-CN" sz="1800" b="1">
                  <a:solidFill>
                    <a:schemeClr val="bg1"/>
                  </a:solidFill>
                </a:rPr>
                <a:t>y</a:t>
              </a:r>
            </a:p>
          </p:txBody>
        </p:sp>
        <p:sp>
          <p:nvSpPr>
            <p:cNvPr id="22576" name="Text Box 28">
              <a:extLst>
                <a:ext uri="{FF2B5EF4-FFF2-40B4-BE49-F238E27FC236}">
                  <a16:creationId xmlns:a16="http://schemas.microsoft.com/office/drawing/2014/main" id="{71B6C927-D01F-4888-8B42-CB7DC92ACF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72"/>
              <a:ext cx="1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zh-CN" sz="1800" b="1">
                  <a:solidFill>
                    <a:schemeClr val="bg1"/>
                  </a:solidFill>
                </a:rPr>
                <a:t>y</a:t>
              </a:r>
            </a:p>
          </p:txBody>
        </p:sp>
      </p:grpSp>
      <p:sp>
        <p:nvSpPr>
          <p:cNvPr id="10269" name="Text Box 29">
            <a:extLst>
              <a:ext uri="{FF2B5EF4-FFF2-40B4-BE49-F238E27FC236}">
                <a16:creationId xmlns:a16="http://schemas.microsoft.com/office/drawing/2014/main" id="{66277710-121D-45B3-A34D-100F043FB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2771" y="1676789"/>
            <a:ext cx="1905441" cy="36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zh-CN" sz="1800" b="1">
                <a:solidFill>
                  <a:srgbClr val="0000FF"/>
                </a:solidFill>
                <a:ea typeface="楷体_GB2312" pitchFamily="1" charset="-122"/>
              </a:rPr>
              <a:t>绿色皱粒</a:t>
            </a:r>
          </a:p>
        </p:txBody>
      </p:sp>
      <p:sp>
        <p:nvSpPr>
          <p:cNvPr id="10270" name="Text Box 30">
            <a:extLst>
              <a:ext uri="{FF2B5EF4-FFF2-40B4-BE49-F238E27FC236}">
                <a16:creationId xmlns:a16="http://schemas.microsoft.com/office/drawing/2014/main" id="{A7AAC92A-3B0D-4768-9BA9-49A5B065A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0801" y="4388866"/>
            <a:ext cx="1067047" cy="579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zh-CN" sz="3201" b="1">
                <a:solidFill>
                  <a:srgbClr val="0000FF"/>
                </a:solidFill>
                <a:latin typeface="楷体_GB2312" pitchFamily="1" charset="-122"/>
                <a:ea typeface="楷体_GB2312" pitchFamily="1" charset="-122"/>
              </a:rPr>
              <a:t>F</a:t>
            </a:r>
            <a:r>
              <a:rPr lang="zh-CN" altLang="zh-CN" sz="3201" b="1" baseline="-25000">
                <a:solidFill>
                  <a:srgbClr val="0000FF"/>
                </a:solidFill>
                <a:latin typeface="楷体_GB2312" pitchFamily="1" charset="-122"/>
                <a:ea typeface="楷体_GB2312" pitchFamily="1" charset="-122"/>
              </a:rPr>
              <a:t>1</a:t>
            </a:r>
            <a:endParaRPr lang="zh-CN" altLang="zh-CN" sz="3201" b="1">
              <a:solidFill>
                <a:srgbClr val="0000FF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10271" name="Text Box 31">
            <a:extLst>
              <a:ext uri="{FF2B5EF4-FFF2-40B4-BE49-F238E27FC236}">
                <a16:creationId xmlns:a16="http://schemas.microsoft.com/office/drawing/2014/main" id="{5E085312-2E30-4C74-91B1-211FEFA3C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7071" y="4877929"/>
            <a:ext cx="1829223" cy="36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zh-CN" sz="1800" b="1">
                <a:solidFill>
                  <a:srgbClr val="0000FF"/>
                </a:solidFill>
                <a:ea typeface="楷体_GB2312" pitchFamily="1" charset="-122"/>
              </a:rPr>
              <a:t>黄色圆粒</a:t>
            </a:r>
          </a:p>
        </p:txBody>
      </p:sp>
      <p:grpSp>
        <p:nvGrpSpPr>
          <p:cNvPr id="6" name="Group 32">
            <a:extLst>
              <a:ext uri="{FF2B5EF4-FFF2-40B4-BE49-F238E27FC236}">
                <a16:creationId xmlns:a16="http://schemas.microsoft.com/office/drawing/2014/main" id="{AC4D3916-B086-40C6-B9E2-F78B9E7FB360}"/>
              </a:ext>
            </a:extLst>
          </p:cNvPr>
          <p:cNvGrpSpPr>
            <a:grpSpLocks/>
          </p:cNvGrpSpPr>
          <p:nvPr/>
        </p:nvGrpSpPr>
        <p:grpSpPr bwMode="auto">
          <a:xfrm>
            <a:off x="3646715" y="2820053"/>
            <a:ext cx="1368742" cy="685959"/>
            <a:chOff x="0" y="0"/>
            <a:chExt cx="672" cy="432"/>
          </a:xfrm>
        </p:grpSpPr>
        <p:sp>
          <p:nvSpPr>
            <p:cNvPr id="22569" name="Oval 33">
              <a:extLst>
                <a:ext uri="{FF2B5EF4-FFF2-40B4-BE49-F238E27FC236}">
                  <a16:creationId xmlns:a16="http://schemas.microsoft.com/office/drawing/2014/main" id="{A1D14750-DC99-4914-8250-1CC893CF34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43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2570" name="Text Box 34">
              <a:extLst>
                <a:ext uri="{FF2B5EF4-FFF2-40B4-BE49-F238E27FC236}">
                  <a16:creationId xmlns:a16="http://schemas.microsoft.com/office/drawing/2014/main" id="{DE3CC22A-9D98-4232-83B4-57506305D8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0"/>
              <a:ext cx="67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zh-CN" sz="3201" b="1">
                  <a:ea typeface="隶书" panose="02010509060101010101" pitchFamily="49" charset="-122"/>
                </a:rPr>
                <a:t>YR</a:t>
              </a:r>
            </a:p>
          </p:txBody>
        </p:sp>
      </p:grpSp>
      <p:grpSp>
        <p:nvGrpSpPr>
          <p:cNvPr id="7" name="Group 35">
            <a:extLst>
              <a:ext uri="{FF2B5EF4-FFF2-40B4-BE49-F238E27FC236}">
                <a16:creationId xmlns:a16="http://schemas.microsoft.com/office/drawing/2014/main" id="{98C081FE-3D81-4035-A895-EB99B3C0A9E2}"/>
              </a:ext>
            </a:extLst>
          </p:cNvPr>
          <p:cNvGrpSpPr>
            <a:grpSpLocks/>
          </p:cNvGrpSpPr>
          <p:nvPr/>
        </p:nvGrpSpPr>
        <p:grpSpPr bwMode="auto">
          <a:xfrm>
            <a:off x="6104733" y="2820053"/>
            <a:ext cx="1214719" cy="685959"/>
            <a:chOff x="0" y="0"/>
            <a:chExt cx="672" cy="432"/>
          </a:xfrm>
        </p:grpSpPr>
        <p:sp>
          <p:nvSpPr>
            <p:cNvPr id="22567" name="Oval 36">
              <a:extLst>
                <a:ext uri="{FF2B5EF4-FFF2-40B4-BE49-F238E27FC236}">
                  <a16:creationId xmlns:a16="http://schemas.microsoft.com/office/drawing/2014/main" id="{7B1AEADD-F6C5-4C89-A19F-667A36EA27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43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2568" name="Text Box 37">
              <a:extLst>
                <a:ext uri="{FF2B5EF4-FFF2-40B4-BE49-F238E27FC236}">
                  <a16:creationId xmlns:a16="http://schemas.microsoft.com/office/drawing/2014/main" id="{8EF467FD-D9C8-46BD-9DD9-20B7F2B958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0"/>
              <a:ext cx="67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zh-CN" sz="3201" b="1">
                  <a:ea typeface="隶书" panose="02010509060101010101" pitchFamily="49" charset="-122"/>
                </a:rPr>
                <a:t>yr</a:t>
              </a:r>
            </a:p>
          </p:txBody>
        </p:sp>
      </p:grpSp>
      <p:grpSp>
        <p:nvGrpSpPr>
          <p:cNvPr id="8" name="Group 38">
            <a:extLst>
              <a:ext uri="{FF2B5EF4-FFF2-40B4-BE49-F238E27FC236}">
                <a16:creationId xmlns:a16="http://schemas.microsoft.com/office/drawing/2014/main" id="{24A8E127-DDA0-41B0-996F-8A466CC09057}"/>
              </a:ext>
            </a:extLst>
          </p:cNvPr>
          <p:cNvGrpSpPr>
            <a:grpSpLocks/>
          </p:cNvGrpSpPr>
          <p:nvPr/>
        </p:nvGrpSpPr>
        <p:grpSpPr bwMode="auto">
          <a:xfrm>
            <a:off x="4799506" y="3963318"/>
            <a:ext cx="1143265" cy="990829"/>
            <a:chOff x="0" y="0"/>
            <a:chExt cx="720" cy="624"/>
          </a:xfrm>
        </p:grpSpPr>
        <p:sp>
          <p:nvSpPr>
            <p:cNvPr id="22565" name="Oval 39">
              <a:extLst>
                <a:ext uri="{FF2B5EF4-FFF2-40B4-BE49-F238E27FC236}">
                  <a16:creationId xmlns:a16="http://schemas.microsoft.com/office/drawing/2014/main" id="{A862A85E-8309-44CD-9873-62FC6D6224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" cy="62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2566" name="Text Box 40">
              <a:extLst>
                <a:ext uri="{FF2B5EF4-FFF2-40B4-BE49-F238E27FC236}">
                  <a16:creationId xmlns:a16="http://schemas.microsoft.com/office/drawing/2014/main" id="{614CF016-7532-4FE1-AD7E-4AC42CAFCC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0"/>
              <a:ext cx="624" cy="6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FontTx/>
                <a:buNone/>
              </a:pPr>
              <a:r>
                <a:rPr lang="zh-CN" altLang="zh-CN" sz="3201" b="1">
                  <a:ea typeface="隶书" panose="02010509060101010101" pitchFamily="49" charset="-122"/>
                </a:rPr>
                <a:t>Yy Rr</a:t>
              </a:r>
            </a:p>
          </p:txBody>
        </p:sp>
      </p:grpSp>
      <p:grpSp>
        <p:nvGrpSpPr>
          <p:cNvPr id="9" name="Group 41">
            <a:extLst>
              <a:ext uri="{FF2B5EF4-FFF2-40B4-BE49-F238E27FC236}">
                <a16:creationId xmlns:a16="http://schemas.microsoft.com/office/drawing/2014/main" id="{269F50C9-5D15-4C5A-8C44-6AED1194205D}"/>
              </a:ext>
            </a:extLst>
          </p:cNvPr>
          <p:cNvGrpSpPr>
            <a:grpSpLocks/>
          </p:cNvGrpSpPr>
          <p:nvPr/>
        </p:nvGrpSpPr>
        <p:grpSpPr bwMode="auto">
          <a:xfrm>
            <a:off x="6476294" y="5792541"/>
            <a:ext cx="1067047" cy="685959"/>
            <a:chOff x="0" y="0"/>
            <a:chExt cx="672" cy="432"/>
          </a:xfrm>
        </p:grpSpPr>
        <p:sp>
          <p:nvSpPr>
            <p:cNvPr id="22563" name="Oval 42">
              <a:extLst>
                <a:ext uri="{FF2B5EF4-FFF2-40B4-BE49-F238E27FC236}">
                  <a16:creationId xmlns:a16="http://schemas.microsoft.com/office/drawing/2014/main" id="{CF1D1BDB-54B2-493A-8711-F9E4435012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43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2564" name="Text Box 43">
              <a:extLst>
                <a:ext uri="{FF2B5EF4-FFF2-40B4-BE49-F238E27FC236}">
                  <a16:creationId xmlns:a16="http://schemas.microsoft.com/office/drawing/2014/main" id="{E6FC173B-EB3B-472A-8C2F-C098BB65FF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0"/>
              <a:ext cx="67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zh-CN" sz="3201" b="1">
                  <a:ea typeface="隶书" panose="02010509060101010101" pitchFamily="49" charset="-122"/>
                </a:rPr>
                <a:t>yr</a:t>
              </a:r>
            </a:p>
          </p:txBody>
        </p:sp>
      </p:grpSp>
      <p:grpSp>
        <p:nvGrpSpPr>
          <p:cNvPr id="10" name="Group 44">
            <a:extLst>
              <a:ext uri="{FF2B5EF4-FFF2-40B4-BE49-F238E27FC236}">
                <a16:creationId xmlns:a16="http://schemas.microsoft.com/office/drawing/2014/main" id="{CCE85397-BD4A-4277-AB85-A7DE6C4B9BA2}"/>
              </a:ext>
            </a:extLst>
          </p:cNvPr>
          <p:cNvGrpSpPr>
            <a:grpSpLocks/>
          </p:cNvGrpSpPr>
          <p:nvPr/>
        </p:nvGrpSpPr>
        <p:grpSpPr bwMode="auto">
          <a:xfrm>
            <a:off x="4439061" y="5806832"/>
            <a:ext cx="1067047" cy="685959"/>
            <a:chOff x="0" y="0"/>
            <a:chExt cx="672" cy="432"/>
          </a:xfrm>
        </p:grpSpPr>
        <p:sp>
          <p:nvSpPr>
            <p:cNvPr id="22561" name="Oval 45">
              <a:extLst>
                <a:ext uri="{FF2B5EF4-FFF2-40B4-BE49-F238E27FC236}">
                  <a16:creationId xmlns:a16="http://schemas.microsoft.com/office/drawing/2014/main" id="{5087B6AF-562D-4855-91C4-F5C571E10E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43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2562" name="Text Box 46">
              <a:extLst>
                <a:ext uri="{FF2B5EF4-FFF2-40B4-BE49-F238E27FC236}">
                  <a16:creationId xmlns:a16="http://schemas.microsoft.com/office/drawing/2014/main" id="{B3D9C94D-F728-4CC6-B3A9-9C4B561FF9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0"/>
              <a:ext cx="67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zh-CN" sz="3201" b="1">
                  <a:ea typeface="隶书" panose="02010509060101010101" pitchFamily="49" charset="-122"/>
                </a:rPr>
                <a:t>Yr</a:t>
              </a:r>
            </a:p>
          </p:txBody>
        </p:sp>
      </p:grpSp>
      <p:grpSp>
        <p:nvGrpSpPr>
          <p:cNvPr id="11" name="Group 47">
            <a:extLst>
              <a:ext uri="{FF2B5EF4-FFF2-40B4-BE49-F238E27FC236}">
                <a16:creationId xmlns:a16="http://schemas.microsoft.com/office/drawing/2014/main" id="{4B873A9C-4B4C-47CB-9A90-80CF400361F0}"/>
              </a:ext>
            </a:extLst>
          </p:cNvPr>
          <p:cNvGrpSpPr>
            <a:grpSpLocks/>
          </p:cNvGrpSpPr>
          <p:nvPr/>
        </p:nvGrpSpPr>
        <p:grpSpPr bwMode="auto">
          <a:xfrm>
            <a:off x="5485465" y="5792541"/>
            <a:ext cx="1067047" cy="685959"/>
            <a:chOff x="0" y="0"/>
            <a:chExt cx="672" cy="432"/>
          </a:xfrm>
        </p:grpSpPr>
        <p:sp>
          <p:nvSpPr>
            <p:cNvPr id="22559" name="Oval 48">
              <a:extLst>
                <a:ext uri="{FF2B5EF4-FFF2-40B4-BE49-F238E27FC236}">
                  <a16:creationId xmlns:a16="http://schemas.microsoft.com/office/drawing/2014/main" id="{CD14530C-5109-43B6-BB04-E39229F504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43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2560" name="Text Box 49">
              <a:extLst>
                <a:ext uri="{FF2B5EF4-FFF2-40B4-BE49-F238E27FC236}">
                  <a16:creationId xmlns:a16="http://schemas.microsoft.com/office/drawing/2014/main" id="{C7CC12FF-8439-485F-B901-9514F2176D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0"/>
              <a:ext cx="67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zh-CN" sz="3201" b="1">
                  <a:ea typeface="隶书" panose="02010509060101010101" pitchFamily="49" charset="-122"/>
                </a:rPr>
                <a:t>yR</a:t>
              </a:r>
            </a:p>
          </p:txBody>
        </p:sp>
      </p:grpSp>
      <p:sp>
        <p:nvSpPr>
          <p:cNvPr id="10290" name="Text Box 50">
            <a:extLst>
              <a:ext uri="{FF2B5EF4-FFF2-40B4-BE49-F238E27FC236}">
                <a16:creationId xmlns:a16="http://schemas.microsoft.com/office/drawing/2014/main" id="{503AC1FB-58A7-4CDF-A053-95129363B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0801" y="5898929"/>
            <a:ext cx="1448135" cy="57957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zh-CN" sz="3201" b="1">
                <a:solidFill>
                  <a:srgbClr val="0000FF"/>
                </a:solidFill>
                <a:latin typeface="楷体_GB2312" pitchFamily="1" charset="-122"/>
                <a:ea typeface="楷体_GB2312" pitchFamily="1" charset="-122"/>
              </a:rPr>
              <a:t>F</a:t>
            </a:r>
            <a:r>
              <a:rPr lang="zh-CN" altLang="zh-CN" sz="3201" b="1" baseline="-25000">
                <a:solidFill>
                  <a:srgbClr val="0000FF"/>
                </a:solidFill>
                <a:latin typeface="楷体_GB2312" pitchFamily="1" charset="-122"/>
                <a:ea typeface="楷体_GB2312" pitchFamily="1" charset="-122"/>
              </a:rPr>
              <a:t>1</a:t>
            </a:r>
            <a:r>
              <a:rPr lang="zh-CN" altLang="zh-CN" sz="3201" b="1">
                <a:solidFill>
                  <a:srgbClr val="0000FF"/>
                </a:solidFill>
                <a:latin typeface="楷体_GB2312" pitchFamily="1" charset="-122"/>
                <a:ea typeface="楷体_GB2312" pitchFamily="1" charset="-122"/>
              </a:rPr>
              <a:t>配子</a:t>
            </a:r>
          </a:p>
        </p:txBody>
      </p:sp>
      <p:sp>
        <p:nvSpPr>
          <p:cNvPr id="10291" name="Text Box 51">
            <a:extLst>
              <a:ext uri="{FF2B5EF4-FFF2-40B4-BE49-F238E27FC236}">
                <a16:creationId xmlns:a16="http://schemas.microsoft.com/office/drawing/2014/main" id="{3F308F21-0367-43D3-8EBB-1FA887E25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018" y="838395"/>
            <a:ext cx="685959" cy="641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zh-CN" altLang="zh-CN" sz="3601" b="1">
                <a:solidFill>
                  <a:srgbClr val="0000FF"/>
                </a:solidFill>
                <a:latin typeface="楷体_GB2312" pitchFamily="1" charset="-122"/>
                <a:ea typeface="楷体_GB2312" pitchFamily="1" charset="-122"/>
              </a:rPr>
              <a:t>P</a:t>
            </a:r>
          </a:p>
        </p:txBody>
      </p:sp>
      <p:sp>
        <p:nvSpPr>
          <p:cNvPr id="10292" name="Rectangle 52">
            <a:extLst>
              <a:ext uri="{FF2B5EF4-FFF2-40B4-BE49-F238E27FC236}">
                <a16:creationId xmlns:a16="http://schemas.microsoft.com/office/drawing/2014/main" id="{B5CEE62E-5A06-4C4E-B8E5-79A312A55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0800" y="2820053"/>
            <a:ext cx="1524353" cy="641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zh-CN" sz="3601" b="1">
                <a:solidFill>
                  <a:srgbClr val="0000FF"/>
                </a:solidFill>
                <a:latin typeface="楷体_GB2312" pitchFamily="1" charset="-122"/>
                <a:ea typeface="楷体_GB2312" pitchFamily="1" charset="-122"/>
              </a:rPr>
              <a:t>P</a:t>
            </a:r>
            <a:r>
              <a:rPr lang="zh-CN" altLang="zh-CN" sz="3201" b="1">
                <a:solidFill>
                  <a:srgbClr val="0000FF"/>
                </a:solidFill>
                <a:latin typeface="楷体_GB2312" pitchFamily="1" charset="-122"/>
                <a:ea typeface="楷体_GB2312" pitchFamily="1" charset="-122"/>
              </a:rPr>
              <a:t>配子</a:t>
            </a:r>
          </a:p>
        </p:txBody>
      </p:sp>
      <p:sp>
        <p:nvSpPr>
          <p:cNvPr id="10293" name="Text Box 53">
            <a:extLst>
              <a:ext uri="{FF2B5EF4-FFF2-40B4-BE49-F238E27FC236}">
                <a16:creationId xmlns:a16="http://schemas.microsoft.com/office/drawing/2014/main" id="{EF645475-3D00-4D56-89DA-DA8E59316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9898" y="2235718"/>
            <a:ext cx="3169383" cy="1816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zh-CN" altLang="en-US" sz="2801" b="1">
                <a:latin typeface="黑体" panose="02010609060101010101" pitchFamily="49" charset="-122"/>
                <a:ea typeface="黑体" panose="02010609060101010101" pitchFamily="49" charset="-122"/>
              </a:rPr>
              <a:t>F</a:t>
            </a:r>
            <a:r>
              <a:rPr lang="zh-CN" altLang="en-US" sz="2801" b="1" baseline="-2500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801" b="1">
                <a:latin typeface="黑体" panose="02010609060101010101" pitchFamily="49" charset="-122"/>
                <a:ea typeface="黑体" panose="02010609060101010101" pitchFamily="49" charset="-122"/>
              </a:rPr>
              <a:t>在产生配子时，</a:t>
            </a:r>
            <a:r>
              <a:rPr lang="zh-CN" altLang="en-US" sz="2801" b="1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等位基因彼此分离</a:t>
            </a:r>
            <a:r>
              <a:rPr lang="zh-CN" altLang="en-US" sz="2801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非等位基因可以自由组合</a:t>
            </a:r>
          </a:p>
        </p:txBody>
      </p:sp>
      <p:sp>
        <p:nvSpPr>
          <p:cNvPr id="10294" name="Rectangle 54">
            <a:extLst>
              <a:ext uri="{FF2B5EF4-FFF2-40B4-BE49-F238E27FC236}">
                <a16:creationId xmlns:a16="http://schemas.microsoft.com/office/drawing/2014/main" id="{5CA3231E-4C11-4593-80F5-53E84E3D8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9586" y="5408277"/>
            <a:ext cx="3383745" cy="52346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801" b="1">
                <a:latin typeface="黑体" panose="02010609060101010101" pitchFamily="49" charset="-122"/>
                <a:ea typeface="黑体" panose="02010609060101010101" pitchFamily="49" charset="-122"/>
              </a:rPr>
              <a:t>F</a:t>
            </a:r>
            <a:r>
              <a:rPr lang="zh-CN" altLang="zh-CN" sz="2801" b="1" baseline="-2500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zh-CN" sz="2801" b="1">
                <a:latin typeface="黑体" panose="02010609060101010101" pitchFamily="49" charset="-122"/>
                <a:ea typeface="黑体" panose="02010609060101010101" pitchFamily="49" charset="-122"/>
              </a:rPr>
              <a:t>产生____种配子</a:t>
            </a:r>
          </a:p>
        </p:txBody>
      </p:sp>
      <p:sp>
        <p:nvSpPr>
          <p:cNvPr id="10295" name="Text Box 55">
            <a:extLst>
              <a:ext uri="{FF2B5EF4-FFF2-40B4-BE49-F238E27FC236}">
                <a16:creationId xmlns:a16="http://schemas.microsoft.com/office/drawing/2014/main" id="{D951C1A6-0580-45C5-8DFC-B2197EDD3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8194" y="5300302"/>
            <a:ext cx="576395" cy="579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zh-CN" altLang="zh-CN" sz="3201" b="1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</a:p>
        </p:txBody>
      </p:sp>
      <p:grpSp>
        <p:nvGrpSpPr>
          <p:cNvPr id="12" name="Group 56">
            <a:extLst>
              <a:ext uri="{FF2B5EF4-FFF2-40B4-BE49-F238E27FC236}">
                <a16:creationId xmlns:a16="http://schemas.microsoft.com/office/drawing/2014/main" id="{64B07860-54BE-4F67-B174-ECD61FDC7D0B}"/>
              </a:ext>
            </a:extLst>
          </p:cNvPr>
          <p:cNvGrpSpPr>
            <a:grpSpLocks/>
          </p:cNvGrpSpPr>
          <p:nvPr/>
        </p:nvGrpSpPr>
        <p:grpSpPr bwMode="auto">
          <a:xfrm>
            <a:off x="3372014" y="5806832"/>
            <a:ext cx="1282997" cy="685959"/>
            <a:chOff x="0" y="0"/>
            <a:chExt cx="672" cy="432"/>
          </a:xfrm>
        </p:grpSpPr>
        <p:sp>
          <p:nvSpPr>
            <p:cNvPr id="22557" name="Oval 57">
              <a:extLst>
                <a:ext uri="{FF2B5EF4-FFF2-40B4-BE49-F238E27FC236}">
                  <a16:creationId xmlns:a16="http://schemas.microsoft.com/office/drawing/2014/main" id="{C337B2A5-7B13-40B4-8247-B4BF283366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43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2558" name="Text Box 58">
              <a:extLst>
                <a:ext uri="{FF2B5EF4-FFF2-40B4-BE49-F238E27FC236}">
                  <a16:creationId xmlns:a16="http://schemas.microsoft.com/office/drawing/2014/main" id="{D8F8435D-C140-441F-9599-91C911643D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0"/>
              <a:ext cx="67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zh-CN" altLang="zh-CN" sz="3201" b="1">
                  <a:ea typeface="隶书" panose="02010509060101010101" pitchFamily="49" charset="-122"/>
                </a:rPr>
                <a:t>YR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0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0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0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0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1" grpId="0" autoUpdateAnimBg="0"/>
      <p:bldP spid="10269" grpId="0" autoUpdateAnimBg="0"/>
      <p:bldP spid="10270" grpId="0" autoUpdateAnimBg="0"/>
      <p:bldP spid="10271" grpId="0" autoUpdateAnimBg="0"/>
      <p:bldP spid="10290" grpId="0" animBg="1" autoUpdateAnimBg="0"/>
      <p:bldP spid="10291" grpId="0" autoUpdateAnimBg="0"/>
      <p:bldP spid="10292" grpId="0" autoUpdateAnimBg="0"/>
      <p:bldP spid="10293" grpId="0" autoUpdateAnimBg="0"/>
      <p:bldP spid="10294" grpId="0" bldLvl="0" animBg="1" autoUpdateAnimBg="0"/>
      <p:bldP spid="1029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Group 2">
            <a:extLst>
              <a:ext uri="{FF2B5EF4-FFF2-40B4-BE49-F238E27FC236}">
                <a16:creationId xmlns:a16="http://schemas.microsoft.com/office/drawing/2014/main" id="{AE3224CC-FACD-4CE1-9B84-80A22789D658}"/>
              </a:ext>
            </a:extLst>
          </p:cNvPr>
          <p:cNvGraphicFramePr>
            <a:graphicFrameLocks noGrp="1"/>
          </p:cNvGraphicFramePr>
          <p:nvPr/>
        </p:nvGraphicFramePr>
        <p:xfrm>
          <a:off x="3646715" y="908260"/>
          <a:ext cx="4393630" cy="3874396"/>
        </p:xfrm>
        <a:graphic>
          <a:graphicData uri="http://schemas.openxmlformats.org/drawingml/2006/table">
            <a:tbl>
              <a:tblPr/>
              <a:tblGrid>
                <a:gridCol w="1078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6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1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76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52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91461" marR="91461"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91461" marR="91461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91461" marR="91461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91461" marR="91461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8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91461" marR="91461"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91461" marR="91461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91461" marR="91461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91461" marR="91461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35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91461" marR="91461"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91461" marR="91461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91461" marR="91461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91461" marR="91461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73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91461" marR="91461"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91461" marR="91461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91461" marR="91461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91461" marR="91461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581" name="Text Box 29">
            <a:extLst>
              <a:ext uri="{FF2B5EF4-FFF2-40B4-BE49-F238E27FC236}">
                <a16:creationId xmlns:a16="http://schemas.microsoft.com/office/drawing/2014/main" id="{1DDC7CDE-E113-4391-9A8C-37CD7D15F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5867" y="276289"/>
            <a:ext cx="635147" cy="1556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zh-CN" sz="3201" b="1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r>
              <a:rPr lang="zh-CN" altLang="zh-CN" sz="3201" b="1" baseline="-100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zh-CN" altLang="zh-CN" sz="3201" b="1">
                <a:solidFill>
                  <a:srgbClr val="FF0000"/>
                </a:solidFill>
              </a:rPr>
              <a:t>配子</a:t>
            </a:r>
          </a:p>
        </p:txBody>
      </p:sp>
      <p:grpSp>
        <p:nvGrpSpPr>
          <p:cNvPr id="2" name="Group 30">
            <a:extLst>
              <a:ext uri="{FF2B5EF4-FFF2-40B4-BE49-F238E27FC236}">
                <a16:creationId xmlns:a16="http://schemas.microsoft.com/office/drawing/2014/main" id="{8BE8A63F-605E-4D79-A611-9885FC91A0D6}"/>
              </a:ext>
            </a:extLst>
          </p:cNvPr>
          <p:cNvGrpSpPr>
            <a:grpSpLocks/>
          </p:cNvGrpSpPr>
          <p:nvPr/>
        </p:nvGrpSpPr>
        <p:grpSpPr bwMode="auto">
          <a:xfrm>
            <a:off x="3071906" y="260410"/>
            <a:ext cx="4682622" cy="647850"/>
            <a:chOff x="0" y="0"/>
            <a:chExt cx="2949" cy="408"/>
          </a:xfrm>
        </p:grpSpPr>
        <p:grpSp>
          <p:nvGrpSpPr>
            <p:cNvPr id="23663" name="Group 31">
              <a:extLst>
                <a:ext uri="{FF2B5EF4-FFF2-40B4-BE49-F238E27FC236}">
                  <a16:creationId xmlns:a16="http://schemas.microsoft.com/office/drawing/2014/main" id="{78ABED4B-C50A-4276-A49D-BD5914462B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" y="0"/>
              <a:ext cx="2540" cy="408"/>
              <a:chOff x="0" y="0"/>
              <a:chExt cx="2041" cy="318"/>
            </a:xfrm>
          </p:grpSpPr>
          <p:sp>
            <p:nvSpPr>
              <p:cNvPr id="23665" name="Oval 32">
                <a:extLst>
                  <a:ext uri="{FF2B5EF4-FFF2-40B4-BE49-F238E27FC236}">
                    <a16:creationId xmlns:a16="http://schemas.microsoft.com/office/drawing/2014/main" id="{5C438B22-C4BD-4ADC-8FF0-B1C61DFBDC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317" cy="3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zh-CN" altLang="zh-CN" sz="2801" b="1">
                    <a:latin typeface="Times New Roman" panose="02020603050405020304" pitchFamily="18" charset="0"/>
                  </a:rPr>
                  <a:t>YR</a:t>
                </a:r>
              </a:p>
            </p:txBody>
          </p:sp>
          <p:sp>
            <p:nvSpPr>
              <p:cNvPr id="23666" name="Oval 33">
                <a:extLst>
                  <a:ext uri="{FF2B5EF4-FFF2-40B4-BE49-F238E27FC236}">
                    <a16:creationId xmlns:a16="http://schemas.microsoft.com/office/drawing/2014/main" id="{734C08C1-B011-47B1-8B89-3C4C2EED4A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" y="0"/>
                <a:ext cx="318" cy="31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zh-CN" altLang="zh-CN" sz="2801" b="1">
                    <a:latin typeface="Times New Roman" panose="02020603050405020304" pitchFamily="18" charset="0"/>
                  </a:rPr>
                  <a:t>yr</a:t>
                </a:r>
              </a:p>
            </p:txBody>
          </p:sp>
          <p:sp>
            <p:nvSpPr>
              <p:cNvPr id="23667" name="Oval 34">
                <a:extLst>
                  <a:ext uri="{FF2B5EF4-FFF2-40B4-BE49-F238E27FC236}">
                    <a16:creationId xmlns:a16="http://schemas.microsoft.com/office/drawing/2014/main" id="{70EDF17A-6623-47B7-AE1D-62A692B5EA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9" y="0"/>
                <a:ext cx="317" cy="3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zh-CN" altLang="zh-CN" sz="2801" b="1">
                    <a:latin typeface="Times New Roman" panose="02020603050405020304" pitchFamily="18" charset="0"/>
                  </a:rPr>
                  <a:t>yR</a:t>
                </a:r>
              </a:p>
            </p:txBody>
          </p:sp>
          <p:sp>
            <p:nvSpPr>
              <p:cNvPr id="23668" name="Oval 35">
                <a:extLst>
                  <a:ext uri="{FF2B5EF4-FFF2-40B4-BE49-F238E27FC236}">
                    <a16:creationId xmlns:a16="http://schemas.microsoft.com/office/drawing/2014/main" id="{1E6FD92D-A6C2-4B0E-BFFE-B180B9D4C9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4" y="0"/>
                <a:ext cx="317" cy="3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zh-CN" altLang="zh-CN" sz="2801" b="1">
                    <a:latin typeface="Times New Roman" panose="02020603050405020304" pitchFamily="18" charset="0"/>
                  </a:rPr>
                  <a:t>Yr</a:t>
                </a:r>
              </a:p>
            </p:txBody>
          </p:sp>
        </p:grpSp>
        <p:sp>
          <p:nvSpPr>
            <p:cNvPr id="23664" name="Line 36">
              <a:extLst>
                <a:ext uri="{FF2B5EF4-FFF2-40B4-BE49-F238E27FC236}">
                  <a16:creationId xmlns:a16="http://schemas.microsoft.com/office/drawing/2014/main" id="{2EDA8288-AA9E-4797-8210-0E1029EBBC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181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" name="Group 37">
            <a:extLst>
              <a:ext uri="{FF2B5EF4-FFF2-40B4-BE49-F238E27FC236}">
                <a16:creationId xmlns:a16="http://schemas.microsoft.com/office/drawing/2014/main" id="{12187080-A1D8-4AA0-91B2-5C790C78876A}"/>
              </a:ext>
            </a:extLst>
          </p:cNvPr>
          <p:cNvGrpSpPr>
            <a:grpSpLocks/>
          </p:cNvGrpSpPr>
          <p:nvPr/>
        </p:nvGrpSpPr>
        <p:grpSpPr bwMode="auto">
          <a:xfrm>
            <a:off x="2655885" y="563694"/>
            <a:ext cx="628796" cy="4176091"/>
            <a:chOff x="0" y="0"/>
            <a:chExt cx="396" cy="2630"/>
          </a:xfrm>
        </p:grpSpPr>
        <p:sp>
          <p:nvSpPr>
            <p:cNvPr id="23658" name="Oval 38">
              <a:extLst>
                <a:ext uri="{FF2B5EF4-FFF2-40B4-BE49-F238E27FC236}">
                  <a16:creationId xmlns:a16="http://schemas.microsoft.com/office/drawing/2014/main" id="{A207922F-E50C-4605-8A42-0CFE415919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09"/>
              <a:ext cx="395" cy="40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zh-CN" altLang="zh-CN" sz="2801" b="1">
                  <a:latin typeface="Times New Roman" panose="02020603050405020304" pitchFamily="18" charset="0"/>
                </a:rPr>
                <a:t>YR</a:t>
              </a:r>
            </a:p>
          </p:txBody>
        </p:sp>
        <p:sp>
          <p:nvSpPr>
            <p:cNvPr id="23659" name="Oval 39">
              <a:extLst>
                <a:ext uri="{FF2B5EF4-FFF2-40B4-BE49-F238E27FC236}">
                  <a16:creationId xmlns:a16="http://schemas.microsoft.com/office/drawing/2014/main" id="{5FDCA6B0-2396-4B40-9F2B-EB729164D5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223"/>
              <a:ext cx="396" cy="40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zh-CN" altLang="zh-CN" sz="2801" b="1">
                  <a:latin typeface="Times New Roman" panose="02020603050405020304" pitchFamily="18" charset="0"/>
                </a:rPr>
                <a:t>yr</a:t>
              </a:r>
            </a:p>
          </p:txBody>
        </p:sp>
        <p:sp>
          <p:nvSpPr>
            <p:cNvPr id="23660" name="Oval 40">
              <a:extLst>
                <a:ext uri="{FF2B5EF4-FFF2-40B4-BE49-F238E27FC236}">
                  <a16:creationId xmlns:a16="http://schemas.microsoft.com/office/drawing/2014/main" id="{F17C690A-94EC-4B72-A530-E72666B7A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98"/>
              <a:ext cx="395" cy="40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zh-CN" altLang="zh-CN" sz="2801" b="1">
                  <a:latin typeface="Times New Roman" panose="02020603050405020304" pitchFamily="18" charset="0"/>
                </a:rPr>
                <a:t>yR</a:t>
              </a:r>
            </a:p>
          </p:txBody>
        </p:sp>
        <p:sp>
          <p:nvSpPr>
            <p:cNvPr id="23661" name="Oval 41">
              <a:extLst>
                <a:ext uri="{FF2B5EF4-FFF2-40B4-BE49-F238E27FC236}">
                  <a16:creationId xmlns:a16="http://schemas.microsoft.com/office/drawing/2014/main" id="{4D452C4B-F625-46CC-90AB-3D587375F5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633"/>
              <a:ext cx="395" cy="40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zh-CN" altLang="zh-CN" sz="2801" b="1">
                  <a:latin typeface="Times New Roman" panose="02020603050405020304" pitchFamily="18" charset="0"/>
                </a:rPr>
                <a:t>Yr</a:t>
              </a:r>
            </a:p>
          </p:txBody>
        </p:sp>
        <p:sp>
          <p:nvSpPr>
            <p:cNvPr id="23662" name="Line 42">
              <a:extLst>
                <a:ext uri="{FF2B5EF4-FFF2-40B4-BE49-F238E27FC236}">
                  <a16:creationId xmlns:a16="http://schemas.microsoft.com/office/drawing/2014/main" id="{CC0F37D6-A521-4368-9FB0-BC3910A23C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" y="0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" name="Group 43">
            <a:extLst>
              <a:ext uri="{FF2B5EF4-FFF2-40B4-BE49-F238E27FC236}">
                <a16:creationId xmlns:a16="http://schemas.microsoft.com/office/drawing/2014/main" id="{E0900700-3A6C-4C5E-B63F-BCC6E414F6A6}"/>
              </a:ext>
            </a:extLst>
          </p:cNvPr>
          <p:cNvGrpSpPr>
            <a:grpSpLocks/>
          </p:cNvGrpSpPr>
          <p:nvPr/>
        </p:nvGrpSpPr>
        <p:grpSpPr bwMode="auto">
          <a:xfrm>
            <a:off x="3600667" y="836807"/>
            <a:ext cx="574808" cy="576395"/>
            <a:chOff x="0" y="0"/>
            <a:chExt cx="362" cy="363"/>
          </a:xfrm>
        </p:grpSpPr>
        <p:sp>
          <p:nvSpPr>
            <p:cNvPr id="23656" name="Line 44">
              <a:extLst>
                <a:ext uri="{FF2B5EF4-FFF2-40B4-BE49-F238E27FC236}">
                  <a16:creationId xmlns:a16="http://schemas.microsoft.com/office/drawing/2014/main" id="{3473B404-5BE4-43CC-A590-D63AC34D85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363"/>
              <a:ext cx="31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57" name="Line 45">
              <a:extLst>
                <a:ext uri="{FF2B5EF4-FFF2-40B4-BE49-F238E27FC236}">
                  <a16:creationId xmlns:a16="http://schemas.microsoft.com/office/drawing/2014/main" id="{3D0935DC-765B-436A-8FB1-57BC95E544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" y="0"/>
              <a:ext cx="0" cy="3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6" name="Group 46">
            <a:extLst>
              <a:ext uri="{FF2B5EF4-FFF2-40B4-BE49-F238E27FC236}">
                <a16:creationId xmlns:a16="http://schemas.microsoft.com/office/drawing/2014/main" id="{86C9A51D-34F7-4DD8-B061-B16B46D6145C}"/>
              </a:ext>
            </a:extLst>
          </p:cNvPr>
          <p:cNvGrpSpPr>
            <a:grpSpLocks/>
          </p:cNvGrpSpPr>
          <p:nvPr/>
        </p:nvGrpSpPr>
        <p:grpSpPr bwMode="auto">
          <a:xfrm>
            <a:off x="3692763" y="820928"/>
            <a:ext cx="1656145" cy="576395"/>
            <a:chOff x="0" y="0"/>
            <a:chExt cx="1043" cy="363"/>
          </a:xfrm>
        </p:grpSpPr>
        <p:sp>
          <p:nvSpPr>
            <p:cNvPr id="23654" name="Line 47">
              <a:extLst>
                <a:ext uri="{FF2B5EF4-FFF2-40B4-BE49-F238E27FC236}">
                  <a16:creationId xmlns:a16="http://schemas.microsoft.com/office/drawing/2014/main" id="{B501BCA8-CDD2-44D9-A585-42E0BF89DB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363"/>
              <a:ext cx="104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55" name="Line 48">
              <a:extLst>
                <a:ext uri="{FF2B5EF4-FFF2-40B4-BE49-F238E27FC236}">
                  <a16:creationId xmlns:a16="http://schemas.microsoft.com/office/drawing/2014/main" id="{A95A2680-AB87-4E84-95C6-C6E6CC0A40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" y="0"/>
              <a:ext cx="0" cy="3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" name="Group 49">
            <a:extLst>
              <a:ext uri="{FF2B5EF4-FFF2-40B4-BE49-F238E27FC236}">
                <a16:creationId xmlns:a16="http://schemas.microsoft.com/office/drawing/2014/main" id="{AFDDAF86-5425-43B1-9F56-A36A0B9AE656}"/>
              </a:ext>
            </a:extLst>
          </p:cNvPr>
          <p:cNvGrpSpPr>
            <a:grpSpLocks/>
          </p:cNvGrpSpPr>
          <p:nvPr/>
        </p:nvGrpSpPr>
        <p:grpSpPr bwMode="auto">
          <a:xfrm>
            <a:off x="3573672" y="836807"/>
            <a:ext cx="2808938" cy="576395"/>
            <a:chOff x="0" y="0"/>
            <a:chExt cx="1769" cy="363"/>
          </a:xfrm>
        </p:grpSpPr>
        <p:sp>
          <p:nvSpPr>
            <p:cNvPr id="23652" name="Line 50">
              <a:extLst>
                <a:ext uri="{FF2B5EF4-FFF2-40B4-BE49-F238E27FC236}">
                  <a16:creationId xmlns:a16="http://schemas.microsoft.com/office/drawing/2014/main" id="{DA91BA9B-9807-44D5-94B2-13EC6CD0E4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363"/>
              <a:ext cx="172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53" name="Line 51">
              <a:extLst>
                <a:ext uri="{FF2B5EF4-FFF2-40B4-BE49-F238E27FC236}">
                  <a16:creationId xmlns:a16="http://schemas.microsoft.com/office/drawing/2014/main" id="{8C658F5F-53AA-4DF5-9F96-7C71301676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9" y="0"/>
              <a:ext cx="0" cy="3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8" name="Group 52">
            <a:extLst>
              <a:ext uri="{FF2B5EF4-FFF2-40B4-BE49-F238E27FC236}">
                <a16:creationId xmlns:a16="http://schemas.microsoft.com/office/drawing/2014/main" id="{2E1F5A5E-E66E-4582-8B55-8797FB913014}"/>
              </a:ext>
            </a:extLst>
          </p:cNvPr>
          <p:cNvGrpSpPr>
            <a:grpSpLocks/>
          </p:cNvGrpSpPr>
          <p:nvPr/>
        </p:nvGrpSpPr>
        <p:grpSpPr bwMode="auto">
          <a:xfrm>
            <a:off x="3648303" y="820928"/>
            <a:ext cx="3961729" cy="576395"/>
            <a:chOff x="0" y="0"/>
            <a:chExt cx="1769" cy="363"/>
          </a:xfrm>
        </p:grpSpPr>
        <p:sp>
          <p:nvSpPr>
            <p:cNvPr id="23650" name="Line 53">
              <a:extLst>
                <a:ext uri="{FF2B5EF4-FFF2-40B4-BE49-F238E27FC236}">
                  <a16:creationId xmlns:a16="http://schemas.microsoft.com/office/drawing/2014/main" id="{2082B794-205C-4B33-B967-857A46B232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363"/>
              <a:ext cx="172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51" name="Line 54">
              <a:extLst>
                <a:ext uri="{FF2B5EF4-FFF2-40B4-BE49-F238E27FC236}">
                  <a16:creationId xmlns:a16="http://schemas.microsoft.com/office/drawing/2014/main" id="{70C26B42-ADD6-4835-8A5A-8FF5CC8C92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9" y="0"/>
              <a:ext cx="0" cy="3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9" name="Group 55">
            <a:extLst>
              <a:ext uri="{FF2B5EF4-FFF2-40B4-BE49-F238E27FC236}">
                <a16:creationId xmlns:a16="http://schemas.microsoft.com/office/drawing/2014/main" id="{6E250B32-5AB4-4EC4-8E03-A828BC9D5F91}"/>
              </a:ext>
            </a:extLst>
          </p:cNvPr>
          <p:cNvGrpSpPr>
            <a:grpSpLocks/>
          </p:cNvGrpSpPr>
          <p:nvPr/>
        </p:nvGrpSpPr>
        <p:grpSpPr bwMode="auto">
          <a:xfrm>
            <a:off x="3573673" y="836807"/>
            <a:ext cx="574808" cy="1511650"/>
            <a:chOff x="0" y="0"/>
            <a:chExt cx="362" cy="363"/>
          </a:xfrm>
        </p:grpSpPr>
        <p:sp>
          <p:nvSpPr>
            <p:cNvPr id="23648" name="Line 56">
              <a:extLst>
                <a:ext uri="{FF2B5EF4-FFF2-40B4-BE49-F238E27FC236}">
                  <a16:creationId xmlns:a16="http://schemas.microsoft.com/office/drawing/2014/main" id="{A46BB1AB-5E5D-40C8-9934-D284FFA511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363"/>
              <a:ext cx="31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49" name="Line 57">
              <a:extLst>
                <a:ext uri="{FF2B5EF4-FFF2-40B4-BE49-F238E27FC236}">
                  <a16:creationId xmlns:a16="http://schemas.microsoft.com/office/drawing/2014/main" id="{C332899D-DD91-433B-841B-BC97B80F0A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" y="0"/>
              <a:ext cx="0" cy="3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0" name="Group 58">
            <a:extLst>
              <a:ext uri="{FF2B5EF4-FFF2-40B4-BE49-F238E27FC236}">
                <a16:creationId xmlns:a16="http://schemas.microsoft.com/office/drawing/2014/main" id="{F528FD4D-201D-42F9-9BD9-605E30EA5FE4}"/>
              </a:ext>
            </a:extLst>
          </p:cNvPr>
          <p:cNvGrpSpPr>
            <a:grpSpLocks/>
          </p:cNvGrpSpPr>
          <p:nvPr/>
        </p:nvGrpSpPr>
        <p:grpSpPr bwMode="auto">
          <a:xfrm>
            <a:off x="3573673" y="836807"/>
            <a:ext cx="1729188" cy="1511650"/>
            <a:chOff x="0" y="0"/>
            <a:chExt cx="362" cy="363"/>
          </a:xfrm>
        </p:grpSpPr>
        <p:sp>
          <p:nvSpPr>
            <p:cNvPr id="23646" name="Line 59">
              <a:extLst>
                <a:ext uri="{FF2B5EF4-FFF2-40B4-BE49-F238E27FC236}">
                  <a16:creationId xmlns:a16="http://schemas.microsoft.com/office/drawing/2014/main" id="{B45C26A8-2DE3-4B40-B87E-96F28FEC5F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363"/>
              <a:ext cx="31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47" name="Line 60">
              <a:extLst>
                <a:ext uri="{FF2B5EF4-FFF2-40B4-BE49-F238E27FC236}">
                  <a16:creationId xmlns:a16="http://schemas.microsoft.com/office/drawing/2014/main" id="{5C038315-09E2-422B-93EF-6981E02A06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" y="0"/>
              <a:ext cx="0" cy="3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1" name="Group 61">
            <a:extLst>
              <a:ext uri="{FF2B5EF4-FFF2-40B4-BE49-F238E27FC236}">
                <a16:creationId xmlns:a16="http://schemas.microsoft.com/office/drawing/2014/main" id="{09AA0E8C-07A1-48CE-BAEF-A3832B15FAB0}"/>
              </a:ext>
            </a:extLst>
          </p:cNvPr>
          <p:cNvGrpSpPr>
            <a:grpSpLocks/>
          </p:cNvGrpSpPr>
          <p:nvPr/>
        </p:nvGrpSpPr>
        <p:grpSpPr bwMode="auto">
          <a:xfrm>
            <a:off x="3791211" y="836807"/>
            <a:ext cx="2592987" cy="1511650"/>
            <a:chOff x="0" y="0"/>
            <a:chExt cx="362" cy="363"/>
          </a:xfrm>
        </p:grpSpPr>
        <p:sp>
          <p:nvSpPr>
            <p:cNvPr id="23644" name="Line 62">
              <a:extLst>
                <a:ext uri="{FF2B5EF4-FFF2-40B4-BE49-F238E27FC236}">
                  <a16:creationId xmlns:a16="http://schemas.microsoft.com/office/drawing/2014/main" id="{15DADD97-9D11-4F55-8BE2-B33D89D422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363"/>
              <a:ext cx="31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45" name="Line 63">
              <a:extLst>
                <a:ext uri="{FF2B5EF4-FFF2-40B4-BE49-F238E27FC236}">
                  <a16:creationId xmlns:a16="http://schemas.microsoft.com/office/drawing/2014/main" id="{EFB833BF-1DEC-4BF6-9C1F-BE641C426A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" y="0"/>
              <a:ext cx="0" cy="3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2" name="Group 64">
            <a:extLst>
              <a:ext uri="{FF2B5EF4-FFF2-40B4-BE49-F238E27FC236}">
                <a16:creationId xmlns:a16="http://schemas.microsoft.com/office/drawing/2014/main" id="{7902385B-942C-4D10-A8A6-2385A3E38453}"/>
              </a:ext>
            </a:extLst>
          </p:cNvPr>
          <p:cNvGrpSpPr>
            <a:grpSpLocks/>
          </p:cNvGrpSpPr>
          <p:nvPr/>
        </p:nvGrpSpPr>
        <p:grpSpPr bwMode="auto">
          <a:xfrm>
            <a:off x="3646715" y="836807"/>
            <a:ext cx="3961730" cy="1511650"/>
            <a:chOff x="0" y="0"/>
            <a:chExt cx="362" cy="363"/>
          </a:xfrm>
        </p:grpSpPr>
        <p:sp>
          <p:nvSpPr>
            <p:cNvPr id="23642" name="Line 65">
              <a:extLst>
                <a:ext uri="{FF2B5EF4-FFF2-40B4-BE49-F238E27FC236}">
                  <a16:creationId xmlns:a16="http://schemas.microsoft.com/office/drawing/2014/main" id="{3BDF8C8A-1006-4175-834C-875E388E73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363"/>
              <a:ext cx="31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43" name="Line 66">
              <a:extLst>
                <a:ext uri="{FF2B5EF4-FFF2-40B4-BE49-F238E27FC236}">
                  <a16:creationId xmlns:a16="http://schemas.microsoft.com/office/drawing/2014/main" id="{A341F1B0-4343-4B71-BFD0-0D5B35F4AA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" y="0"/>
              <a:ext cx="0" cy="3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3" name="Group 67">
            <a:extLst>
              <a:ext uri="{FF2B5EF4-FFF2-40B4-BE49-F238E27FC236}">
                <a16:creationId xmlns:a16="http://schemas.microsoft.com/office/drawing/2014/main" id="{980EDE23-83E9-47C9-BB0C-36F7151ECAE8}"/>
              </a:ext>
            </a:extLst>
          </p:cNvPr>
          <p:cNvGrpSpPr>
            <a:grpSpLocks/>
          </p:cNvGrpSpPr>
          <p:nvPr/>
        </p:nvGrpSpPr>
        <p:grpSpPr bwMode="auto">
          <a:xfrm>
            <a:off x="3586376" y="908261"/>
            <a:ext cx="574808" cy="2448492"/>
            <a:chOff x="0" y="0"/>
            <a:chExt cx="362" cy="363"/>
          </a:xfrm>
        </p:grpSpPr>
        <p:sp>
          <p:nvSpPr>
            <p:cNvPr id="23640" name="Line 68">
              <a:extLst>
                <a:ext uri="{FF2B5EF4-FFF2-40B4-BE49-F238E27FC236}">
                  <a16:creationId xmlns:a16="http://schemas.microsoft.com/office/drawing/2014/main" id="{30E04495-B521-40E0-8E23-E6E36AB592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363"/>
              <a:ext cx="31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41" name="Line 69">
              <a:extLst>
                <a:ext uri="{FF2B5EF4-FFF2-40B4-BE49-F238E27FC236}">
                  <a16:creationId xmlns:a16="http://schemas.microsoft.com/office/drawing/2014/main" id="{24C05211-E73F-4A8B-819B-BAE33C6B74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" y="0"/>
              <a:ext cx="0" cy="3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4" name="Group 70">
            <a:extLst>
              <a:ext uri="{FF2B5EF4-FFF2-40B4-BE49-F238E27FC236}">
                <a16:creationId xmlns:a16="http://schemas.microsoft.com/office/drawing/2014/main" id="{4C54DFF4-6C72-47E7-B5DE-1C3A200F56F4}"/>
              </a:ext>
            </a:extLst>
          </p:cNvPr>
          <p:cNvGrpSpPr>
            <a:grpSpLocks/>
          </p:cNvGrpSpPr>
          <p:nvPr/>
        </p:nvGrpSpPr>
        <p:grpSpPr bwMode="auto">
          <a:xfrm>
            <a:off x="3607019" y="893970"/>
            <a:ext cx="1729187" cy="2448492"/>
            <a:chOff x="0" y="0"/>
            <a:chExt cx="362" cy="363"/>
          </a:xfrm>
        </p:grpSpPr>
        <p:sp>
          <p:nvSpPr>
            <p:cNvPr id="23638" name="Line 71">
              <a:extLst>
                <a:ext uri="{FF2B5EF4-FFF2-40B4-BE49-F238E27FC236}">
                  <a16:creationId xmlns:a16="http://schemas.microsoft.com/office/drawing/2014/main" id="{37F05BD9-C097-48A3-BDF6-F50D82A4EE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363"/>
              <a:ext cx="31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39" name="Line 72">
              <a:extLst>
                <a:ext uri="{FF2B5EF4-FFF2-40B4-BE49-F238E27FC236}">
                  <a16:creationId xmlns:a16="http://schemas.microsoft.com/office/drawing/2014/main" id="{464D66AB-1568-4E31-917D-775F170027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" y="0"/>
              <a:ext cx="0" cy="3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5" name="Group 73">
            <a:extLst>
              <a:ext uri="{FF2B5EF4-FFF2-40B4-BE49-F238E27FC236}">
                <a16:creationId xmlns:a16="http://schemas.microsoft.com/office/drawing/2014/main" id="{5087CF86-690E-4DC5-AE89-34290ADE2D73}"/>
              </a:ext>
            </a:extLst>
          </p:cNvPr>
          <p:cNvGrpSpPr>
            <a:grpSpLocks/>
          </p:cNvGrpSpPr>
          <p:nvPr/>
        </p:nvGrpSpPr>
        <p:grpSpPr bwMode="auto">
          <a:xfrm>
            <a:off x="3573672" y="908261"/>
            <a:ext cx="2808938" cy="2448492"/>
            <a:chOff x="0" y="0"/>
            <a:chExt cx="362" cy="363"/>
          </a:xfrm>
        </p:grpSpPr>
        <p:sp>
          <p:nvSpPr>
            <p:cNvPr id="23636" name="Line 74">
              <a:extLst>
                <a:ext uri="{FF2B5EF4-FFF2-40B4-BE49-F238E27FC236}">
                  <a16:creationId xmlns:a16="http://schemas.microsoft.com/office/drawing/2014/main" id="{D4AF278E-75B4-407A-94F1-F7BC03D8A9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363"/>
              <a:ext cx="31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37" name="Line 75">
              <a:extLst>
                <a:ext uri="{FF2B5EF4-FFF2-40B4-BE49-F238E27FC236}">
                  <a16:creationId xmlns:a16="http://schemas.microsoft.com/office/drawing/2014/main" id="{4D92504D-F831-4D8F-BFE8-33536BE3F6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" y="0"/>
              <a:ext cx="0" cy="3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6" name="Group 76">
            <a:extLst>
              <a:ext uri="{FF2B5EF4-FFF2-40B4-BE49-F238E27FC236}">
                <a16:creationId xmlns:a16="http://schemas.microsoft.com/office/drawing/2014/main" id="{45C5CF7A-D306-4DE3-AB9B-F4E1B250036B}"/>
              </a:ext>
            </a:extLst>
          </p:cNvPr>
          <p:cNvGrpSpPr>
            <a:grpSpLocks/>
          </p:cNvGrpSpPr>
          <p:nvPr/>
        </p:nvGrpSpPr>
        <p:grpSpPr bwMode="auto">
          <a:xfrm>
            <a:off x="3641951" y="909849"/>
            <a:ext cx="3961729" cy="2448492"/>
            <a:chOff x="0" y="0"/>
            <a:chExt cx="362" cy="363"/>
          </a:xfrm>
        </p:grpSpPr>
        <p:sp>
          <p:nvSpPr>
            <p:cNvPr id="23634" name="Line 77">
              <a:extLst>
                <a:ext uri="{FF2B5EF4-FFF2-40B4-BE49-F238E27FC236}">
                  <a16:creationId xmlns:a16="http://schemas.microsoft.com/office/drawing/2014/main" id="{8E6CFAEE-51DC-46FA-9FB5-8D19C89890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363"/>
              <a:ext cx="31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35" name="Line 78">
              <a:extLst>
                <a:ext uri="{FF2B5EF4-FFF2-40B4-BE49-F238E27FC236}">
                  <a16:creationId xmlns:a16="http://schemas.microsoft.com/office/drawing/2014/main" id="{61AC975B-8C3B-4364-B22F-17E60B18A9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" y="0"/>
              <a:ext cx="0" cy="3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7" name="Group 79">
            <a:extLst>
              <a:ext uri="{FF2B5EF4-FFF2-40B4-BE49-F238E27FC236}">
                <a16:creationId xmlns:a16="http://schemas.microsoft.com/office/drawing/2014/main" id="{30BE62FC-F203-4383-8185-4ABC8D070444}"/>
              </a:ext>
            </a:extLst>
          </p:cNvPr>
          <p:cNvGrpSpPr>
            <a:grpSpLocks/>
          </p:cNvGrpSpPr>
          <p:nvPr/>
        </p:nvGrpSpPr>
        <p:grpSpPr bwMode="auto">
          <a:xfrm>
            <a:off x="3586376" y="805050"/>
            <a:ext cx="574808" cy="3528242"/>
            <a:chOff x="0" y="0"/>
            <a:chExt cx="362" cy="363"/>
          </a:xfrm>
        </p:grpSpPr>
        <p:sp>
          <p:nvSpPr>
            <p:cNvPr id="23632" name="Line 80">
              <a:extLst>
                <a:ext uri="{FF2B5EF4-FFF2-40B4-BE49-F238E27FC236}">
                  <a16:creationId xmlns:a16="http://schemas.microsoft.com/office/drawing/2014/main" id="{3C28FD25-0182-40AC-AE77-03A0C954A9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363"/>
              <a:ext cx="31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33" name="Line 81">
              <a:extLst>
                <a:ext uri="{FF2B5EF4-FFF2-40B4-BE49-F238E27FC236}">
                  <a16:creationId xmlns:a16="http://schemas.microsoft.com/office/drawing/2014/main" id="{3574C167-870A-4D9E-9F52-CD89603B42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" y="0"/>
              <a:ext cx="0" cy="3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8" name="Group 82">
            <a:extLst>
              <a:ext uri="{FF2B5EF4-FFF2-40B4-BE49-F238E27FC236}">
                <a16:creationId xmlns:a16="http://schemas.microsoft.com/office/drawing/2014/main" id="{A58BF0AC-75D3-4DA1-ADBE-0144A2933B92}"/>
              </a:ext>
            </a:extLst>
          </p:cNvPr>
          <p:cNvGrpSpPr>
            <a:grpSpLocks/>
          </p:cNvGrpSpPr>
          <p:nvPr/>
        </p:nvGrpSpPr>
        <p:grpSpPr bwMode="auto">
          <a:xfrm>
            <a:off x="3791211" y="836807"/>
            <a:ext cx="1513237" cy="3528242"/>
            <a:chOff x="0" y="0"/>
            <a:chExt cx="362" cy="363"/>
          </a:xfrm>
        </p:grpSpPr>
        <p:sp>
          <p:nvSpPr>
            <p:cNvPr id="23630" name="Line 83">
              <a:extLst>
                <a:ext uri="{FF2B5EF4-FFF2-40B4-BE49-F238E27FC236}">
                  <a16:creationId xmlns:a16="http://schemas.microsoft.com/office/drawing/2014/main" id="{67DD87DD-5AD0-4EE2-B6FA-1A357C14E3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363"/>
              <a:ext cx="31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31" name="Line 84">
              <a:extLst>
                <a:ext uri="{FF2B5EF4-FFF2-40B4-BE49-F238E27FC236}">
                  <a16:creationId xmlns:a16="http://schemas.microsoft.com/office/drawing/2014/main" id="{146939BA-8E5A-4D32-AB86-805AE22B92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" y="0"/>
              <a:ext cx="0" cy="3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9" name="Group 85">
            <a:extLst>
              <a:ext uri="{FF2B5EF4-FFF2-40B4-BE49-F238E27FC236}">
                <a16:creationId xmlns:a16="http://schemas.microsoft.com/office/drawing/2014/main" id="{961CAEC5-4AE9-487D-8527-15C9F353165F}"/>
              </a:ext>
            </a:extLst>
          </p:cNvPr>
          <p:cNvGrpSpPr>
            <a:grpSpLocks/>
          </p:cNvGrpSpPr>
          <p:nvPr/>
        </p:nvGrpSpPr>
        <p:grpSpPr bwMode="auto">
          <a:xfrm>
            <a:off x="3791211" y="836807"/>
            <a:ext cx="2592987" cy="3528242"/>
            <a:chOff x="0" y="0"/>
            <a:chExt cx="362" cy="363"/>
          </a:xfrm>
        </p:grpSpPr>
        <p:sp>
          <p:nvSpPr>
            <p:cNvPr id="23628" name="Line 86">
              <a:extLst>
                <a:ext uri="{FF2B5EF4-FFF2-40B4-BE49-F238E27FC236}">
                  <a16:creationId xmlns:a16="http://schemas.microsoft.com/office/drawing/2014/main" id="{9CFE54B4-9C39-4C4E-A4EF-5DC9956A09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363"/>
              <a:ext cx="31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29" name="Line 87">
              <a:extLst>
                <a:ext uri="{FF2B5EF4-FFF2-40B4-BE49-F238E27FC236}">
                  <a16:creationId xmlns:a16="http://schemas.microsoft.com/office/drawing/2014/main" id="{B8EB5A43-4BA9-43A7-A3E4-78F04279D5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" y="0"/>
              <a:ext cx="0" cy="3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0" name="Group 88">
            <a:extLst>
              <a:ext uri="{FF2B5EF4-FFF2-40B4-BE49-F238E27FC236}">
                <a16:creationId xmlns:a16="http://schemas.microsoft.com/office/drawing/2014/main" id="{C4CA3586-90D3-4FF8-8B93-701CC27C9416}"/>
              </a:ext>
            </a:extLst>
          </p:cNvPr>
          <p:cNvGrpSpPr>
            <a:grpSpLocks/>
          </p:cNvGrpSpPr>
          <p:nvPr/>
        </p:nvGrpSpPr>
        <p:grpSpPr bwMode="auto">
          <a:xfrm>
            <a:off x="3591140" y="820929"/>
            <a:ext cx="4033183" cy="3528242"/>
            <a:chOff x="0" y="0"/>
            <a:chExt cx="362" cy="363"/>
          </a:xfrm>
        </p:grpSpPr>
        <p:sp>
          <p:nvSpPr>
            <p:cNvPr id="23626" name="Line 89">
              <a:extLst>
                <a:ext uri="{FF2B5EF4-FFF2-40B4-BE49-F238E27FC236}">
                  <a16:creationId xmlns:a16="http://schemas.microsoft.com/office/drawing/2014/main" id="{FCE3608B-5600-461B-BEDD-E21AFA70CD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363"/>
              <a:ext cx="31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27" name="Line 90">
              <a:extLst>
                <a:ext uri="{FF2B5EF4-FFF2-40B4-BE49-F238E27FC236}">
                  <a16:creationId xmlns:a16="http://schemas.microsoft.com/office/drawing/2014/main" id="{51931DE2-FCEF-47E9-9398-5314882E39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" y="0"/>
              <a:ext cx="0" cy="3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355" name="Text Box 91">
            <a:extLst>
              <a:ext uri="{FF2B5EF4-FFF2-40B4-BE49-F238E27FC236}">
                <a16:creationId xmlns:a16="http://schemas.microsoft.com/office/drawing/2014/main" id="{541D2ADE-45F0-4ADA-B935-789473195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3807" y="5446386"/>
            <a:ext cx="4931916" cy="579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3201" b="1"/>
              <a:t>   9  :  3   :    3   :  1</a:t>
            </a:r>
          </a:p>
        </p:txBody>
      </p:sp>
      <p:sp>
        <p:nvSpPr>
          <p:cNvPr id="11356" name="Text Box 92">
            <a:extLst>
              <a:ext uri="{FF2B5EF4-FFF2-40B4-BE49-F238E27FC236}">
                <a16:creationId xmlns:a16="http://schemas.microsoft.com/office/drawing/2014/main" id="{0D3E9F3A-1ED8-4AF5-A640-7750C6A3A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3386" y="338217"/>
            <a:ext cx="2735895" cy="523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zh-CN" altLang="zh-CN" sz="2801" b="1">
                <a:ea typeface="楷体_GB2312" pitchFamily="1" charset="-122"/>
              </a:rPr>
              <a:t>遗传因子组合：</a:t>
            </a:r>
          </a:p>
        </p:txBody>
      </p:sp>
      <p:sp>
        <p:nvSpPr>
          <p:cNvPr id="11357" name="AutoShape 93">
            <a:extLst>
              <a:ext uri="{FF2B5EF4-FFF2-40B4-BE49-F238E27FC236}">
                <a16:creationId xmlns:a16="http://schemas.microsoft.com/office/drawing/2014/main" id="{460D315B-469C-4F14-836E-4A6562414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1603" y="4943032"/>
            <a:ext cx="576395" cy="576395"/>
          </a:xfrm>
          <a:prstGeom prst="star16">
            <a:avLst>
              <a:gd name="adj" fmla="val 375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zh-CN" altLang="zh-CN" sz="2000"/>
          </a:p>
        </p:txBody>
      </p:sp>
      <p:sp>
        <p:nvSpPr>
          <p:cNvPr id="11358" name="AutoShape 94">
            <a:extLst>
              <a:ext uri="{FF2B5EF4-FFF2-40B4-BE49-F238E27FC236}">
                <a16:creationId xmlns:a16="http://schemas.microsoft.com/office/drawing/2014/main" id="{CB928AED-B385-4F6D-A51C-C87A2445E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4761" y="4943033"/>
            <a:ext cx="576395" cy="554165"/>
          </a:xfrm>
          <a:prstGeom prst="star16">
            <a:avLst>
              <a:gd name="adj" fmla="val 37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zh-CN" altLang="zh-CN" sz="1800"/>
          </a:p>
        </p:txBody>
      </p:sp>
      <p:sp>
        <p:nvSpPr>
          <p:cNvPr id="11359" name="Oval 95">
            <a:extLst>
              <a:ext uri="{FF2B5EF4-FFF2-40B4-BE49-F238E27FC236}">
                <a16:creationId xmlns:a16="http://schemas.microsoft.com/office/drawing/2014/main" id="{8801323E-FBCF-4DCA-8DF4-290C09CBA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1211" y="4943033"/>
            <a:ext cx="487475" cy="50335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zh-CN" altLang="zh-CN" sz="1800"/>
          </a:p>
        </p:txBody>
      </p:sp>
      <p:sp>
        <p:nvSpPr>
          <p:cNvPr id="11360" name="Oval 96">
            <a:extLst>
              <a:ext uri="{FF2B5EF4-FFF2-40B4-BE49-F238E27FC236}">
                <a16:creationId xmlns:a16="http://schemas.microsoft.com/office/drawing/2014/main" id="{7F617A96-9362-4A64-AAAC-2B6666EBE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5011" y="4943033"/>
            <a:ext cx="503353" cy="504942"/>
          </a:xfrm>
          <a:prstGeom prst="ellipse">
            <a:avLst/>
          </a:prstGeom>
          <a:solidFill>
            <a:srgbClr val="00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zh-CN" altLang="zh-CN" sz="1800"/>
          </a:p>
        </p:txBody>
      </p:sp>
      <p:sp>
        <p:nvSpPr>
          <p:cNvPr id="11361" name="Oval 97">
            <a:extLst>
              <a:ext uri="{FF2B5EF4-FFF2-40B4-BE49-F238E27FC236}">
                <a16:creationId xmlns:a16="http://schemas.microsoft.com/office/drawing/2014/main" id="{9452AB1D-13A6-4B35-BA66-B507078DE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1212" y="1052757"/>
            <a:ext cx="719303" cy="72089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Times New Roman" panose="02020603050405020304" pitchFamily="18" charset="0"/>
              </a:rPr>
              <a:t>YY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Times New Roman" panose="02020603050405020304" pitchFamily="18" charset="0"/>
              </a:rPr>
              <a:t>RR</a:t>
            </a:r>
            <a:endParaRPr lang="zh-CN" altLang="zh-CN" sz="2000">
              <a:latin typeface="Times New Roman" panose="02020603050405020304" pitchFamily="18" charset="0"/>
            </a:endParaRPr>
          </a:p>
        </p:txBody>
      </p:sp>
      <p:sp>
        <p:nvSpPr>
          <p:cNvPr id="11362" name="Oval 98">
            <a:extLst>
              <a:ext uri="{FF2B5EF4-FFF2-40B4-BE49-F238E27FC236}">
                <a16:creationId xmlns:a16="http://schemas.microsoft.com/office/drawing/2014/main" id="{B45CAD01-70AE-4874-B3A7-662D3517D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7954" y="1040054"/>
            <a:ext cx="719304" cy="72089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Times New Roman" panose="02020603050405020304" pitchFamily="18" charset="0"/>
              </a:rPr>
              <a:t>Yy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Times New Roman" panose="02020603050405020304" pitchFamily="18" charset="0"/>
              </a:rPr>
              <a:t>RR</a:t>
            </a:r>
            <a:endParaRPr lang="zh-CN" altLang="zh-CN" sz="1800">
              <a:latin typeface="Times New Roman" panose="02020603050405020304" pitchFamily="18" charset="0"/>
            </a:endParaRPr>
          </a:p>
        </p:txBody>
      </p:sp>
      <p:sp>
        <p:nvSpPr>
          <p:cNvPr id="11363" name="Oval 99">
            <a:extLst>
              <a:ext uri="{FF2B5EF4-FFF2-40B4-BE49-F238E27FC236}">
                <a16:creationId xmlns:a16="http://schemas.microsoft.com/office/drawing/2014/main" id="{EFC8A7D2-D704-4A47-B892-AE593AAB5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5206" y="1052757"/>
            <a:ext cx="719304" cy="72089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Times New Roman" panose="02020603050405020304" pitchFamily="18" charset="0"/>
              </a:rPr>
              <a:t>YY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Times New Roman" panose="02020603050405020304" pitchFamily="18" charset="0"/>
              </a:rPr>
              <a:t>Rr</a:t>
            </a:r>
            <a:endParaRPr lang="zh-CN" altLang="zh-CN" sz="1800">
              <a:latin typeface="Times New Roman" panose="02020603050405020304" pitchFamily="18" charset="0"/>
            </a:endParaRPr>
          </a:p>
        </p:txBody>
      </p:sp>
      <p:sp>
        <p:nvSpPr>
          <p:cNvPr id="11364" name="Oval 100">
            <a:extLst>
              <a:ext uri="{FF2B5EF4-FFF2-40B4-BE49-F238E27FC236}">
                <a16:creationId xmlns:a16="http://schemas.microsoft.com/office/drawing/2014/main" id="{9CBFA867-D62D-4C36-9090-7F2B4F853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7998" y="979715"/>
            <a:ext cx="719304" cy="72089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Times New Roman" panose="02020603050405020304" pitchFamily="18" charset="0"/>
              </a:rPr>
              <a:t>Yy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Times New Roman" panose="02020603050405020304" pitchFamily="18" charset="0"/>
              </a:rPr>
              <a:t>Rr</a:t>
            </a:r>
            <a:endParaRPr lang="zh-CN" altLang="zh-CN" sz="1800">
              <a:latin typeface="Times New Roman" panose="02020603050405020304" pitchFamily="18" charset="0"/>
            </a:endParaRPr>
          </a:p>
        </p:txBody>
      </p:sp>
      <p:sp>
        <p:nvSpPr>
          <p:cNvPr id="11365" name="Oval 101">
            <a:extLst>
              <a:ext uri="{FF2B5EF4-FFF2-40B4-BE49-F238E27FC236}">
                <a16:creationId xmlns:a16="http://schemas.microsoft.com/office/drawing/2014/main" id="{E17FC9EA-BAC2-4E91-BC23-0263B6031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9623" y="1973720"/>
            <a:ext cx="719304" cy="72089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Times New Roman" panose="02020603050405020304" pitchFamily="18" charset="0"/>
              </a:rPr>
              <a:t>Yy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Times New Roman" panose="02020603050405020304" pitchFamily="18" charset="0"/>
              </a:rPr>
              <a:t>RR</a:t>
            </a:r>
            <a:endParaRPr lang="zh-CN" altLang="zh-CN" sz="1800">
              <a:latin typeface="Times New Roman" panose="02020603050405020304" pitchFamily="18" charset="0"/>
            </a:endParaRPr>
          </a:p>
        </p:txBody>
      </p:sp>
      <p:sp>
        <p:nvSpPr>
          <p:cNvPr id="11366" name="Oval 102">
            <a:extLst>
              <a:ext uri="{FF2B5EF4-FFF2-40B4-BE49-F238E27FC236}">
                <a16:creationId xmlns:a16="http://schemas.microsoft.com/office/drawing/2014/main" id="{21F03810-661B-474F-9166-5EC391D83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5590" y="1975308"/>
            <a:ext cx="719304" cy="720892"/>
          </a:xfrm>
          <a:prstGeom prst="ellipse">
            <a:avLst/>
          </a:prstGeom>
          <a:solidFill>
            <a:srgbClr val="00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yy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RR</a:t>
            </a:r>
            <a:endParaRPr lang="zh-CN" altLang="zh-CN" sz="18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67" name="Oval 103">
            <a:extLst>
              <a:ext uri="{FF2B5EF4-FFF2-40B4-BE49-F238E27FC236}">
                <a16:creationId xmlns:a16="http://schemas.microsoft.com/office/drawing/2014/main" id="{905E894F-3F76-446F-ABC6-9ED881A50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092" y="1943550"/>
            <a:ext cx="719303" cy="72089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Times New Roman" panose="02020603050405020304" pitchFamily="18" charset="0"/>
              </a:rPr>
              <a:t>Yy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Times New Roman" panose="02020603050405020304" pitchFamily="18" charset="0"/>
              </a:rPr>
              <a:t>Rr</a:t>
            </a:r>
            <a:endParaRPr lang="zh-CN" altLang="zh-CN" sz="1800">
              <a:latin typeface="Times New Roman" panose="02020603050405020304" pitchFamily="18" charset="0"/>
            </a:endParaRPr>
          </a:p>
        </p:txBody>
      </p:sp>
      <p:sp>
        <p:nvSpPr>
          <p:cNvPr id="11368" name="Oval 104">
            <a:extLst>
              <a:ext uri="{FF2B5EF4-FFF2-40B4-BE49-F238E27FC236}">
                <a16:creationId xmlns:a16="http://schemas.microsoft.com/office/drawing/2014/main" id="{E3B9203A-56D7-4741-89F1-0FFA98B9C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6545" y="1943550"/>
            <a:ext cx="719303" cy="720892"/>
          </a:xfrm>
          <a:prstGeom prst="ellipse">
            <a:avLst/>
          </a:prstGeom>
          <a:solidFill>
            <a:srgbClr val="00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yy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Rr</a:t>
            </a:r>
            <a:endParaRPr lang="zh-CN" altLang="zh-CN" sz="18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69" name="AutoShape 105">
            <a:extLst>
              <a:ext uri="{FF2B5EF4-FFF2-40B4-BE49-F238E27FC236}">
                <a16:creationId xmlns:a16="http://schemas.microsoft.com/office/drawing/2014/main" id="{A638D638-E1E9-4DB8-9C90-6C173C6B2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6848" y="2955022"/>
            <a:ext cx="843158" cy="771704"/>
          </a:xfrm>
          <a:prstGeom prst="star16">
            <a:avLst>
              <a:gd name="adj" fmla="val 37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Times New Roman" panose="02020603050405020304" pitchFamily="18" charset="0"/>
              </a:rPr>
              <a:t>Yy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Times New Roman" panose="02020603050405020304" pitchFamily="18" charset="0"/>
              </a:rPr>
              <a:t>rr</a:t>
            </a:r>
            <a:endParaRPr lang="zh-CN" altLang="zh-CN" sz="1800">
              <a:latin typeface="Times New Roman" panose="02020603050405020304" pitchFamily="18" charset="0"/>
            </a:endParaRPr>
          </a:p>
        </p:txBody>
      </p:sp>
      <p:sp>
        <p:nvSpPr>
          <p:cNvPr id="11370" name="AutoShape 106">
            <a:extLst>
              <a:ext uri="{FF2B5EF4-FFF2-40B4-BE49-F238E27FC236}">
                <a16:creationId xmlns:a16="http://schemas.microsoft.com/office/drawing/2014/main" id="{D390256C-45A2-4B8F-BA95-716AB1B30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0711" y="2924852"/>
            <a:ext cx="843157" cy="771704"/>
          </a:xfrm>
          <a:prstGeom prst="star16">
            <a:avLst>
              <a:gd name="adj" fmla="val 37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Times New Roman" panose="02020603050405020304" pitchFamily="18" charset="0"/>
              </a:rPr>
              <a:t>YY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Times New Roman" panose="02020603050405020304" pitchFamily="18" charset="0"/>
              </a:rPr>
              <a:t>rr</a:t>
            </a:r>
            <a:endParaRPr lang="zh-CN" altLang="zh-CN" sz="1800">
              <a:latin typeface="Times New Roman" panose="02020603050405020304" pitchFamily="18" charset="0"/>
            </a:endParaRPr>
          </a:p>
        </p:txBody>
      </p:sp>
      <p:sp>
        <p:nvSpPr>
          <p:cNvPr id="11371" name="Oval 107">
            <a:extLst>
              <a:ext uri="{FF2B5EF4-FFF2-40B4-BE49-F238E27FC236}">
                <a16:creationId xmlns:a16="http://schemas.microsoft.com/office/drawing/2014/main" id="{2A230404-C130-4622-B84A-FF062E4E9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2414" y="2926441"/>
            <a:ext cx="719304" cy="72089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Times New Roman" panose="02020603050405020304" pitchFamily="18" charset="0"/>
              </a:rPr>
              <a:t>Yy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Times New Roman" panose="02020603050405020304" pitchFamily="18" charset="0"/>
              </a:rPr>
              <a:t>Rr</a:t>
            </a:r>
            <a:endParaRPr lang="zh-CN" altLang="zh-CN" sz="1800">
              <a:latin typeface="Times New Roman" panose="02020603050405020304" pitchFamily="18" charset="0"/>
            </a:endParaRPr>
          </a:p>
        </p:txBody>
      </p:sp>
      <p:sp>
        <p:nvSpPr>
          <p:cNvPr id="11372" name="Oval 108">
            <a:extLst>
              <a:ext uri="{FF2B5EF4-FFF2-40B4-BE49-F238E27FC236}">
                <a16:creationId xmlns:a16="http://schemas.microsoft.com/office/drawing/2014/main" id="{E6025779-2DE5-4A91-B428-06AFB6366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6617" y="2980428"/>
            <a:ext cx="719303" cy="72089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Times New Roman" panose="02020603050405020304" pitchFamily="18" charset="0"/>
              </a:rPr>
              <a:t>YY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Times New Roman" panose="02020603050405020304" pitchFamily="18" charset="0"/>
              </a:rPr>
              <a:t>Rr</a:t>
            </a:r>
            <a:endParaRPr lang="zh-CN" altLang="zh-CN" sz="1800">
              <a:latin typeface="Times New Roman" panose="02020603050405020304" pitchFamily="18" charset="0"/>
            </a:endParaRPr>
          </a:p>
        </p:txBody>
      </p:sp>
      <p:sp>
        <p:nvSpPr>
          <p:cNvPr id="11373" name="Oval 109">
            <a:extLst>
              <a:ext uri="{FF2B5EF4-FFF2-40B4-BE49-F238E27FC236}">
                <a16:creationId xmlns:a16="http://schemas.microsoft.com/office/drawing/2014/main" id="{4297B78C-58C4-40B9-9109-BA9E90084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665" y="3934736"/>
            <a:ext cx="719304" cy="72089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Times New Roman" panose="02020603050405020304" pitchFamily="18" charset="0"/>
              </a:rPr>
              <a:t>Yy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Times New Roman" panose="02020603050405020304" pitchFamily="18" charset="0"/>
              </a:rPr>
              <a:t>Rr</a:t>
            </a:r>
            <a:endParaRPr lang="zh-CN" altLang="zh-CN" sz="1800">
              <a:latin typeface="Times New Roman" panose="02020603050405020304" pitchFamily="18" charset="0"/>
            </a:endParaRPr>
          </a:p>
        </p:txBody>
      </p:sp>
      <p:sp>
        <p:nvSpPr>
          <p:cNvPr id="11374" name="Oval 110">
            <a:extLst>
              <a:ext uri="{FF2B5EF4-FFF2-40B4-BE49-F238E27FC236}">
                <a16:creationId xmlns:a16="http://schemas.microsoft.com/office/drawing/2014/main" id="{AC03CD51-E327-4BE0-9471-188E42994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5456" y="3934736"/>
            <a:ext cx="719304" cy="720892"/>
          </a:xfrm>
          <a:prstGeom prst="ellipse">
            <a:avLst/>
          </a:prstGeom>
          <a:solidFill>
            <a:srgbClr val="00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yy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Rr</a:t>
            </a:r>
            <a:endParaRPr lang="zh-CN" altLang="zh-CN" sz="18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75" name="AutoShape 111">
            <a:extLst>
              <a:ext uri="{FF2B5EF4-FFF2-40B4-BE49-F238E27FC236}">
                <a16:creationId xmlns:a16="http://schemas.microsoft.com/office/drawing/2014/main" id="{7D6E233C-DD13-4273-B993-D0F2578BD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8516" y="3949027"/>
            <a:ext cx="843158" cy="771704"/>
          </a:xfrm>
          <a:prstGeom prst="star16">
            <a:avLst>
              <a:gd name="adj" fmla="val 37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Times New Roman" panose="02020603050405020304" pitchFamily="18" charset="0"/>
              </a:rPr>
              <a:t>Yy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Times New Roman" panose="02020603050405020304" pitchFamily="18" charset="0"/>
              </a:rPr>
              <a:t>rr</a:t>
            </a:r>
            <a:endParaRPr lang="zh-CN" altLang="zh-CN" sz="1800">
              <a:latin typeface="Times New Roman" panose="02020603050405020304" pitchFamily="18" charset="0"/>
            </a:endParaRPr>
          </a:p>
        </p:txBody>
      </p:sp>
      <p:sp>
        <p:nvSpPr>
          <p:cNvPr id="11376" name="AutoShape 112">
            <a:extLst>
              <a:ext uri="{FF2B5EF4-FFF2-40B4-BE49-F238E27FC236}">
                <a16:creationId xmlns:a16="http://schemas.microsoft.com/office/drawing/2014/main" id="{92C835BE-6DCB-4F87-B109-2F7112FAA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4956" y="3934736"/>
            <a:ext cx="843158" cy="771704"/>
          </a:xfrm>
          <a:prstGeom prst="star16">
            <a:avLst>
              <a:gd name="adj" fmla="val 375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yy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rr</a:t>
            </a:r>
            <a:endParaRPr lang="zh-CN" altLang="zh-CN" sz="20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77" name="Text Box 113">
            <a:extLst>
              <a:ext uri="{FF2B5EF4-FFF2-40B4-BE49-F238E27FC236}">
                <a16:creationId xmlns:a16="http://schemas.microsoft.com/office/drawing/2014/main" id="{B380458D-4540-4F47-B652-B0BA77E8D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1798" y="986067"/>
            <a:ext cx="2418323" cy="20547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191" tIns="47001" rIns="90191" bIns="4700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3201" b="1">
                <a:solidFill>
                  <a:schemeClr val="tx2"/>
                </a:solidFill>
              </a:rPr>
              <a:t>黄   </a:t>
            </a:r>
            <a:r>
              <a:rPr lang="zh-CN" altLang="en-US" sz="3201" b="1"/>
              <a:t>1YYRR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3201" b="1">
                <a:solidFill>
                  <a:schemeClr val="tx2"/>
                </a:solidFill>
              </a:rPr>
              <a:t>圆</a:t>
            </a:r>
            <a:r>
              <a:rPr lang="zh-CN" altLang="en-US" sz="3201"/>
              <a:t>:</a:t>
            </a:r>
            <a:r>
              <a:rPr lang="zh-CN" altLang="en-US" sz="3201" b="1">
                <a:solidFill>
                  <a:srgbClr val="3333CC"/>
                </a:solidFill>
              </a:rPr>
              <a:t>  </a:t>
            </a:r>
            <a:r>
              <a:rPr lang="zh-CN" altLang="en-US" sz="3201" b="1">
                <a:solidFill>
                  <a:srgbClr val="CC3300"/>
                </a:solidFill>
              </a:rPr>
              <a:t>2YyRR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3201" b="1">
                <a:solidFill>
                  <a:srgbClr val="CC3300"/>
                </a:solidFill>
              </a:rPr>
              <a:t>       2YYRr </a:t>
            </a:r>
            <a:r>
              <a:rPr lang="zh-CN" altLang="en-US" sz="3201" b="1">
                <a:solidFill>
                  <a:srgbClr val="3333CC"/>
                </a:solidFill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3201" b="1">
                <a:solidFill>
                  <a:srgbClr val="FF0000"/>
                </a:solidFill>
              </a:rPr>
              <a:t>       </a:t>
            </a:r>
            <a:r>
              <a:rPr lang="zh-CN" altLang="en-US" sz="3201" b="1">
                <a:solidFill>
                  <a:srgbClr val="000066"/>
                </a:solidFill>
              </a:rPr>
              <a:t>4 YyRr</a:t>
            </a:r>
            <a:r>
              <a:rPr lang="zh-CN" altLang="en-US" sz="3201" b="1">
                <a:solidFill>
                  <a:srgbClr val="FF0000"/>
                </a:solidFill>
              </a:rPr>
              <a:t> </a:t>
            </a:r>
            <a:endParaRPr lang="zh-CN" altLang="en-US" sz="3201" b="1">
              <a:solidFill>
                <a:srgbClr val="3333CC"/>
              </a:solidFill>
            </a:endParaRPr>
          </a:p>
        </p:txBody>
      </p:sp>
      <p:sp>
        <p:nvSpPr>
          <p:cNvPr id="11378" name="Text Box 114">
            <a:extLst>
              <a:ext uri="{FF2B5EF4-FFF2-40B4-BE49-F238E27FC236}">
                <a16:creationId xmlns:a16="http://schemas.microsoft.com/office/drawing/2014/main" id="{72080E42-FBEB-44D6-8269-FDD121BA1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3387" y="3070936"/>
            <a:ext cx="2377037" cy="1078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191" tIns="47001" rIns="90191" bIns="4700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3201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黄  </a:t>
            </a:r>
            <a:r>
              <a:rPr lang="zh-CN" altLang="en-US" sz="3201" b="1"/>
              <a:t>1YYrr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3201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皱</a:t>
            </a:r>
            <a:r>
              <a:rPr lang="zh-CN" altLang="en-US" sz="3201" b="1">
                <a:solidFill>
                  <a:srgbClr val="3333CC"/>
                </a:solidFill>
              </a:rPr>
              <a:t>    </a:t>
            </a:r>
            <a:r>
              <a:rPr lang="zh-CN" altLang="en-US" sz="3201" b="1">
                <a:solidFill>
                  <a:srgbClr val="CC3300"/>
                </a:solidFill>
              </a:rPr>
              <a:t>2 Yyrr</a:t>
            </a:r>
            <a:r>
              <a:rPr lang="zh-CN" altLang="en-US" sz="3201" b="1">
                <a:solidFill>
                  <a:srgbClr val="3333CC"/>
                </a:solidFill>
              </a:rPr>
              <a:t> </a:t>
            </a:r>
            <a:r>
              <a:rPr lang="zh-CN" altLang="en-US" sz="3201" b="1">
                <a:solidFill>
                  <a:srgbClr val="FF0000"/>
                </a:solidFill>
              </a:rPr>
              <a:t> </a:t>
            </a:r>
            <a:endParaRPr lang="zh-CN" altLang="en-US" sz="3201" b="1">
              <a:solidFill>
                <a:srgbClr val="000066"/>
              </a:solidFill>
            </a:endParaRPr>
          </a:p>
        </p:txBody>
      </p:sp>
      <p:sp>
        <p:nvSpPr>
          <p:cNvPr id="11379" name="Text Box 115">
            <a:extLst>
              <a:ext uri="{FF2B5EF4-FFF2-40B4-BE49-F238E27FC236}">
                <a16:creationId xmlns:a16="http://schemas.microsoft.com/office/drawing/2014/main" id="{BFA66F62-9E89-4390-82C8-DBED55A5A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3387" y="4150686"/>
            <a:ext cx="2377037" cy="1078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191" tIns="47001" rIns="90191" bIns="4700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3201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绿  </a:t>
            </a:r>
            <a:r>
              <a:rPr lang="zh-CN" altLang="en-US" sz="3201" b="1"/>
              <a:t>1yyRR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3201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圆  </a:t>
            </a:r>
            <a:r>
              <a:rPr lang="zh-CN" altLang="en-US" sz="3201" b="1">
                <a:solidFill>
                  <a:srgbClr val="CC3300"/>
                </a:solidFill>
              </a:rPr>
              <a:t>2yyRr</a:t>
            </a:r>
          </a:p>
        </p:txBody>
      </p:sp>
      <p:sp>
        <p:nvSpPr>
          <p:cNvPr id="11380" name="Text Box 116">
            <a:extLst>
              <a:ext uri="{FF2B5EF4-FFF2-40B4-BE49-F238E27FC236}">
                <a16:creationId xmlns:a16="http://schemas.microsoft.com/office/drawing/2014/main" id="{EED9719B-135A-48FE-B5D3-9FB343742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2441" y="5271720"/>
            <a:ext cx="2429437" cy="1079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191" tIns="47001" rIns="90191" bIns="4700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3201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绿 </a:t>
            </a:r>
            <a:r>
              <a:rPr lang="zh-CN" altLang="en-US" sz="3201" b="1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3201" b="1"/>
              <a:t>1yyrr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zh-CN" altLang="en-US" sz="3201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1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1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1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1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1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1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1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2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11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11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4" presetClass="entr" presetSubtype="16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0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11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11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4" presetClass="entr" presetSubtype="16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11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ntr" presetSubtype="16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11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4" presetClass="entr" presetSubtype="16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11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" presetClass="entr" presetSubtype="16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11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1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1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1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1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1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1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1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1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0" dur="500"/>
                                        <p:tgtEl>
                                          <p:spTgt spid="11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1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1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1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1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11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1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11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1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55" grpId="0" autoUpdateAnimBg="0"/>
      <p:bldP spid="11356" grpId="0" bldLvl="0" autoUpdateAnimBg="0"/>
      <p:bldP spid="11357" grpId="0" bldLvl="0" animBg="1" autoUpdateAnimBg="0"/>
      <p:bldP spid="11358" grpId="0" bldLvl="0" animBg="1" autoUpdateAnimBg="0"/>
      <p:bldP spid="11359" grpId="0" bldLvl="0" animBg="1" autoUpdateAnimBg="0"/>
      <p:bldP spid="11360" grpId="0" bldLvl="0" animBg="1" autoUpdateAnimBg="0"/>
      <p:bldP spid="11361" grpId="0" bldLvl="0" animBg="1" autoUpdateAnimBg="0"/>
      <p:bldP spid="11362" grpId="0" bldLvl="0" animBg="1" autoUpdateAnimBg="0"/>
      <p:bldP spid="11363" grpId="0" bldLvl="0" animBg="1" autoUpdateAnimBg="0"/>
      <p:bldP spid="11364" grpId="0" bldLvl="0" animBg="1" autoUpdateAnimBg="0"/>
      <p:bldP spid="11365" grpId="0" bldLvl="0" animBg="1" autoUpdateAnimBg="0"/>
      <p:bldP spid="11366" grpId="0" bldLvl="0" animBg="1" autoUpdateAnimBg="0"/>
      <p:bldP spid="11367" grpId="0" bldLvl="0" animBg="1" autoUpdateAnimBg="0"/>
      <p:bldP spid="11368" grpId="0" bldLvl="0" animBg="1" autoUpdateAnimBg="0"/>
      <p:bldP spid="11369" grpId="0" bldLvl="0" animBg="1" autoUpdateAnimBg="0"/>
      <p:bldP spid="11370" grpId="0" bldLvl="0" animBg="1" autoUpdateAnimBg="0"/>
      <p:bldP spid="11371" grpId="0" bldLvl="0" animBg="1" autoUpdateAnimBg="0"/>
      <p:bldP spid="11372" grpId="0" bldLvl="0" animBg="1" autoUpdateAnimBg="0"/>
      <p:bldP spid="11373" grpId="0" bldLvl="0" animBg="1" autoUpdateAnimBg="0"/>
      <p:bldP spid="11374" grpId="0" bldLvl="0" animBg="1" autoUpdateAnimBg="0"/>
      <p:bldP spid="11375" grpId="0" bldLvl="0" animBg="1" autoUpdateAnimBg="0"/>
      <p:bldP spid="11376" grpId="0" bldLvl="0" animBg="1" autoUpdateAnimBg="0"/>
      <p:bldP spid="11377" grpId="0" bldLvl="0" animBg="1" autoUpdateAnimBg="0"/>
      <p:bldP spid="11378" grpId="0" bldLvl="0" animBg="1" autoUpdateAnimBg="0"/>
      <p:bldP spid="11379" grpId="0" bldLvl="0" animBg="1" autoUpdateAnimBg="0"/>
      <p:bldP spid="11380" grpId="0" bldLvl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2856DA4E-8E48-4E93-B167-0F4F611D8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4583" y="228653"/>
            <a:ext cx="8476037" cy="579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zh-CN" sz="3201" b="1">
                <a:latin typeface="黑体" panose="02010609060101010101" pitchFamily="49" charset="-122"/>
                <a:ea typeface="黑体" panose="02010609060101010101" pitchFamily="49" charset="-122"/>
              </a:rPr>
              <a:t>三、对</a:t>
            </a:r>
            <a:r>
              <a:rPr lang="zh-CN" altLang="en-US" sz="3201" b="1">
                <a:latin typeface="黑体" panose="02010609060101010101" pitchFamily="49" charset="-122"/>
                <a:ea typeface="黑体" panose="02010609060101010101" pitchFamily="49" charset="-122"/>
              </a:rPr>
              <a:t>基因</a:t>
            </a:r>
            <a:r>
              <a:rPr lang="zh-CN" altLang="zh-CN" sz="3201" b="1">
                <a:latin typeface="黑体" panose="02010609060101010101" pitchFamily="49" charset="-122"/>
                <a:ea typeface="黑体" panose="02010609060101010101" pitchFamily="49" charset="-122"/>
              </a:rPr>
              <a:t>自由组合规律的</a:t>
            </a:r>
            <a:r>
              <a:rPr lang="zh-CN" altLang="zh-CN" sz="3201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验证</a:t>
            </a:r>
            <a:r>
              <a:rPr lang="zh-CN" altLang="zh-CN" sz="3201" b="1">
                <a:latin typeface="黑体" panose="02010609060101010101" pitchFamily="49" charset="-122"/>
                <a:ea typeface="黑体" panose="02010609060101010101" pitchFamily="49" charset="-122"/>
              </a:rPr>
              <a:t>----</a:t>
            </a:r>
            <a:r>
              <a:rPr lang="zh-CN" altLang="zh-CN" sz="3201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测交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43C12B28-D991-4AD7-8E11-05C22E05E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018" y="893970"/>
            <a:ext cx="1582850" cy="36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zh-CN" sz="18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1、推测：</a:t>
            </a:r>
            <a:r>
              <a:rPr lang="zh-CN" altLang="zh-CN" sz="1800" b="1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241214E5-1750-4946-B55B-63D84BDCD68A}"/>
              </a:ext>
            </a:extLst>
          </p:cNvPr>
          <p:cNvGrpSpPr>
            <a:grpSpLocks/>
          </p:cNvGrpSpPr>
          <p:nvPr/>
        </p:nvGrpSpPr>
        <p:grpSpPr bwMode="auto">
          <a:xfrm>
            <a:off x="4342200" y="2416734"/>
            <a:ext cx="3810882" cy="724068"/>
            <a:chOff x="0" y="0"/>
            <a:chExt cx="2400" cy="456"/>
          </a:xfrm>
        </p:grpSpPr>
        <p:sp>
          <p:nvSpPr>
            <p:cNvPr id="25637" name="Line 5">
              <a:extLst>
                <a:ext uri="{FF2B5EF4-FFF2-40B4-BE49-F238E27FC236}">
                  <a16:creationId xmlns:a16="http://schemas.microsoft.com/office/drawing/2014/main" id="{F1981486-AEBD-4D02-84E5-0AE5EB762E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36"/>
              <a:ext cx="336" cy="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38" name="Line 6">
              <a:extLst>
                <a:ext uri="{FF2B5EF4-FFF2-40B4-BE49-F238E27FC236}">
                  <a16:creationId xmlns:a16="http://schemas.microsoft.com/office/drawing/2014/main" id="{DBD1034C-B83B-49A2-92A5-7278DAEE24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48"/>
              <a:ext cx="288" cy="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39" name="Line 7">
              <a:extLst>
                <a:ext uri="{FF2B5EF4-FFF2-40B4-BE49-F238E27FC236}">
                  <a16:creationId xmlns:a16="http://schemas.microsoft.com/office/drawing/2014/main" id="{223D65F8-BF04-4DC0-9A8F-6BAE8EC50C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0" y="24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40" name="Line 8">
              <a:extLst>
                <a:ext uri="{FF2B5EF4-FFF2-40B4-BE49-F238E27FC236}">
                  <a16:creationId xmlns:a16="http://schemas.microsoft.com/office/drawing/2014/main" id="{09C06F0E-225E-41CB-B463-4267360F04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0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41" name="Line 9">
              <a:extLst>
                <a:ext uri="{FF2B5EF4-FFF2-40B4-BE49-F238E27FC236}">
                  <a16:creationId xmlns:a16="http://schemas.microsoft.com/office/drawing/2014/main" id="{A3CC554E-9630-46D0-BF9D-D49283957C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24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3322" name="Text Box 10">
            <a:extLst>
              <a:ext uri="{FF2B5EF4-FFF2-40B4-BE49-F238E27FC236}">
                <a16:creationId xmlns:a16="http://schemas.microsoft.com/office/drawing/2014/main" id="{D0CE317A-5DE6-4CFA-9121-5025880DC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671" y="3064585"/>
            <a:ext cx="1295700" cy="36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zh-CN" sz="1800" b="1">
                <a:solidFill>
                  <a:srgbClr val="99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配子</a:t>
            </a:r>
          </a:p>
        </p:txBody>
      </p:sp>
      <p:grpSp>
        <p:nvGrpSpPr>
          <p:cNvPr id="3" name="Group 11">
            <a:extLst>
              <a:ext uri="{FF2B5EF4-FFF2-40B4-BE49-F238E27FC236}">
                <a16:creationId xmlns:a16="http://schemas.microsoft.com/office/drawing/2014/main" id="{EEFB6BE0-C031-4EDB-8E9A-B70F743E57B5}"/>
              </a:ext>
            </a:extLst>
          </p:cNvPr>
          <p:cNvGrpSpPr>
            <a:grpSpLocks/>
          </p:cNvGrpSpPr>
          <p:nvPr/>
        </p:nvGrpSpPr>
        <p:grpSpPr bwMode="auto">
          <a:xfrm>
            <a:off x="3808677" y="2889919"/>
            <a:ext cx="4684209" cy="759002"/>
            <a:chOff x="0" y="0"/>
            <a:chExt cx="2950" cy="478"/>
          </a:xfrm>
        </p:grpSpPr>
        <p:sp>
          <p:nvSpPr>
            <p:cNvPr id="25635" name="Text Box 12">
              <a:extLst>
                <a:ext uri="{FF2B5EF4-FFF2-40B4-BE49-F238E27FC236}">
                  <a16:creationId xmlns:a16="http://schemas.microsoft.com/office/drawing/2014/main" id="{D85D8508-B1D0-44FA-AC87-925F798DAB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10"/>
              <a:ext cx="170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zh-CN" sz="3201" b="1">
                  <a:solidFill>
                    <a:srgbClr val="0000FF"/>
                  </a:solidFill>
                  <a:latin typeface="Raavi" panose="020B0502040204020203" pitchFamily="34" charset="0"/>
                  <a:ea typeface="黑体" panose="02010609060101010101" pitchFamily="49" charset="-122"/>
                </a:rPr>
                <a:t>YR  Yr  yR  yr</a:t>
              </a:r>
            </a:p>
          </p:txBody>
        </p:sp>
        <p:sp>
          <p:nvSpPr>
            <p:cNvPr id="25636" name="Text Box 13">
              <a:extLst>
                <a:ext uri="{FF2B5EF4-FFF2-40B4-BE49-F238E27FC236}">
                  <a16:creationId xmlns:a16="http://schemas.microsoft.com/office/drawing/2014/main" id="{09379D1B-3029-4292-A017-F2B6EB3900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0"/>
              <a:ext cx="35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zh-CN" sz="3201" b="1">
                  <a:solidFill>
                    <a:srgbClr val="0000FF"/>
                  </a:solidFill>
                  <a:ea typeface="黑体" panose="02010609060101010101" pitchFamily="49" charset="-122"/>
                </a:rPr>
                <a:t>yr</a:t>
              </a:r>
            </a:p>
          </p:txBody>
        </p:sp>
      </p:grpSp>
      <p:sp>
        <p:nvSpPr>
          <p:cNvPr id="25607" name="Text Box 14">
            <a:extLst>
              <a:ext uri="{FF2B5EF4-FFF2-40B4-BE49-F238E27FC236}">
                <a16:creationId xmlns:a16="http://schemas.microsoft.com/office/drawing/2014/main" id="{984A5368-D88C-4653-A038-BEE681FE6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7358" y="3847404"/>
            <a:ext cx="184774" cy="36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CN" altLang="zh-CN" sz="18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327" name="Text Box 15">
            <a:extLst>
              <a:ext uri="{FF2B5EF4-FFF2-40B4-BE49-F238E27FC236}">
                <a16:creationId xmlns:a16="http://schemas.microsoft.com/office/drawing/2014/main" id="{763AE248-C1E4-4722-AFCC-95E4AB3A6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4583" y="4407921"/>
            <a:ext cx="1676788" cy="646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zh-CN" sz="1800" b="1">
                <a:solidFill>
                  <a:srgbClr val="99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基因型：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zh-CN" altLang="zh-CN" sz="1800" b="1">
              <a:solidFill>
                <a:srgbClr val="9900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4" name="Group 16">
            <a:extLst>
              <a:ext uri="{FF2B5EF4-FFF2-40B4-BE49-F238E27FC236}">
                <a16:creationId xmlns:a16="http://schemas.microsoft.com/office/drawing/2014/main" id="{549577D1-64E0-47B1-9DED-2C5B5618A8EC}"/>
              </a:ext>
            </a:extLst>
          </p:cNvPr>
          <p:cNvGrpSpPr>
            <a:grpSpLocks/>
          </p:cNvGrpSpPr>
          <p:nvPr/>
        </p:nvGrpSpPr>
        <p:grpSpPr bwMode="auto">
          <a:xfrm>
            <a:off x="4113547" y="3429794"/>
            <a:ext cx="4039535" cy="1136913"/>
            <a:chOff x="0" y="0"/>
            <a:chExt cx="2544" cy="716"/>
          </a:xfrm>
        </p:grpSpPr>
        <p:sp>
          <p:nvSpPr>
            <p:cNvPr id="25627" name="Line 17">
              <a:extLst>
                <a:ext uri="{FF2B5EF4-FFF2-40B4-BE49-F238E27FC236}">
                  <a16:creationId xmlns:a16="http://schemas.microsoft.com/office/drawing/2014/main" id="{08EAB8F3-6166-41AD-AED0-1BDDC1E19C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48"/>
              <a:ext cx="0" cy="5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28" name="Line 18">
              <a:extLst>
                <a:ext uri="{FF2B5EF4-FFF2-40B4-BE49-F238E27FC236}">
                  <a16:creationId xmlns:a16="http://schemas.microsoft.com/office/drawing/2014/main" id="{7A96B82A-96B7-4572-AFA5-B1F8D1C779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" y="0"/>
              <a:ext cx="249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29" name="Line 19">
              <a:extLst>
                <a:ext uri="{FF2B5EF4-FFF2-40B4-BE49-F238E27FC236}">
                  <a16:creationId xmlns:a16="http://schemas.microsoft.com/office/drawing/2014/main" id="{0A9A573B-4852-4AD9-8C53-8F78CB7597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48"/>
              <a:ext cx="528" cy="5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30" name="Line 20">
              <a:extLst>
                <a:ext uri="{FF2B5EF4-FFF2-40B4-BE49-F238E27FC236}">
                  <a16:creationId xmlns:a16="http://schemas.microsoft.com/office/drawing/2014/main" id="{6939DBC4-DFAC-4D2A-AF84-3DC8A6A2DF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08" y="0"/>
              <a:ext cx="153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31" name="Line 21">
              <a:extLst>
                <a:ext uri="{FF2B5EF4-FFF2-40B4-BE49-F238E27FC236}">
                  <a16:creationId xmlns:a16="http://schemas.microsoft.com/office/drawing/2014/main" id="{E1FC1C19-38C3-4924-8B76-26F924098C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48"/>
              <a:ext cx="864" cy="5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32" name="Line 22">
              <a:extLst>
                <a:ext uri="{FF2B5EF4-FFF2-40B4-BE49-F238E27FC236}">
                  <a16:creationId xmlns:a16="http://schemas.microsoft.com/office/drawing/2014/main" id="{64EA5E91-4628-4889-BFCE-D6D40CE906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76" y="0"/>
              <a:ext cx="76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33" name="Line 23">
              <a:extLst>
                <a:ext uri="{FF2B5EF4-FFF2-40B4-BE49-F238E27FC236}">
                  <a16:creationId xmlns:a16="http://schemas.microsoft.com/office/drawing/2014/main" id="{0D2D9412-3665-4FEC-9D35-580BE01CCA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48"/>
              <a:ext cx="1296" cy="6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34" name="Line 24">
              <a:extLst>
                <a:ext uri="{FF2B5EF4-FFF2-40B4-BE49-F238E27FC236}">
                  <a16:creationId xmlns:a16="http://schemas.microsoft.com/office/drawing/2014/main" id="{FB29ED14-0EB7-4BE3-9853-4C4107BAF3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0"/>
              <a:ext cx="0" cy="7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3337" name="Text Box 25">
            <a:extLst>
              <a:ext uri="{FF2B5EF4-FFF2-40B4-BE49-F238E27FC236}">
                <a16:creationId xmlns:a16="http://schemas.microsoft.com/office/drawing/2014/main" id="{72919B58-CA14-4B4D-9A6C-10C37688D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0024" y="4315824"/>
            <a:ext cx="1257591" cy="579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zh-CN" sz="3201" b="1">
                <a:solidFill>
                  <a:srgbClr val="0000FF"/>
                </a:solidFill>
                <a:ea typeface="黑体" panose="02010609060101010101" pitchFamily="49" charset="-122"/>
              </a:rPr>
              <a:t>YyRr </a:t>
            </a:r>
          </a:p>
        </p:txBody>
      </p:sp>
      <p:sp>
        <p:nvSpPr>
          <p:cNvPr id="13338" name="Text Box 26">
            <a:extLst>
              <a:ext uri="{FF2B5EF4-FFF2-40B4-BE49-F238E27FC236}">
                <a16:creationId xmlns:a16="http://schemas.microsoft.com/office/drawing/2014/main" id="{45D7492B-9951-49BE-BF59-FA99DEB5D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6812" y="4315824"/>
            <a:ext cx="1043229" cy="579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zh-CN" sz="3201" b="1">
                <a:solidFill>
                  <a:srgbClr val="0000FF"/>
                </a:solidFill>
                <a:ea typeface="黑体" panose="02010609060101010101" pitchFamily="49" charset="-122"/>
              </a:rPr>
              <a:t>Yyrr</a:t>
            </a:r>
          </a:p>
        </p:txBody>
      </p:sp>
      <p:sp>
        <p:nvSpPr>
          <p:cNvPr id="13339" name="Text Box 27">
            <a:extLst>
              <a:ext uri="{FF2B5EF4-FFF2-40B4-BE49-F238E27FC236}">
                <a16:creationId xmlns:a16="http://schemas.microsoft.com/office/drawing/2014/main" id="{5A47B800-72DE-4085-AB5F-142A463DC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0416" y="4315824"/>
            <a:ext cx="1097029" cy="585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zh-CN" sz="3201" b="1">
                <a:solidFill>
                  <a:srgbClr val="0000FF"/>
                </a:solidFill>
                <a:ea typeface="黑体" panose="02010609060101010101" pitchFamily="49" charset="-122"/>
              </a:rPr>
              <a:t>yyRr</a:t>
            </a:r>
          </a:p>
        </p:txBody>
      </p:sp>
      <p:sp>
        <p:nvSpPr>
          <p:cNvPr id="13340" name="Text Box 28">
            <a:extLst>
              <a:ext uri="{FF2B5EF4-FFF2-40B4-BE49-F238E27FC236}">
                <a16:creationId xmlns:a16="http://schemas.microsoft.com/office/drawing/2014/main" id="{436F9B25-5655-4008-9539-15C32ACAA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212" y="4315824"/>
            <a:ext cx="952720" cy="579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zh-CN" sz="3201" b="1">
                <a:solidFill>
                  <a:srgbClr val="0000FF"/>
                </a:solidFill>
                <a:ea typeface="黑体" panose="02010609060101010101" pitchFamily="49" charset="-122"/>
              </a:rPr>
              <a:t>yyrr</a:t>
            </a:r>
          </a:p>
        </p:txBody>
      </p:sp>
      <p:grpSp>
        <p:nvGrpSpPr>
          <p:cNvPr id="5" name="Group 29">
            <a:extLst>
              <a:ext uri="{FF2B5EF4-FFF2-40B4-BE49-F238E27FC236}">
                <a16:creationId xmlns:a16="http://schemas.microsoft.com/office/drawing/2014/main" id="{78569DF4-F5F9-43D0-AFFF-3B9E3E4F5503}"/>
              </a:ext>
            </a:extLst>
          </p:cNvPr>
          <p:cNvGrpSpPr>
            <a:grpSpLocks/>
          </p:cNvGrpSpPr>
          <p:nvPr/>
        </p:nvGrpSpPr>
        <p:grpSpPr bwMode="auto">
          <a:xfrm>
            <a:off x="1712692" y="5106582"/>
            <a:ext cx="8193396" cy="376325"/>
            <a:chOff x="0" y="0"/>
            <a:chExt cx="5016" cy="237"/>
          </a:xfrm>
        </p:grpSpPr>
        <p:sp>
          <p:nvSpPr>
            <p:cNvPr id="25622" name="Text Box 30">
              <a:extLst>
                <a:ext uri="{FF2B5EF4-FFF2-40B4-BE49-F238E27FC236}">
                  <a16:creationId xmlns:a16="http://schemas.microsoft.com/office/drawing/2014/main" id="{5BCFA000-A47D-4FD9-86AE-394BEB92CE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"/>
              <a:ext cx="108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zh-CN" sz="1800" b="1">
                  <a:solidFill>
                    <a:srgbClr val="9900CC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  表现型：</a:t>
              </a:r>
            </a:p>
          </p:txBody>
        </p:sp>
        <p:sp>
          <p:nvSpPr>
            <p:cNvPr id="25623" name="Text Box 31">
              <a:extLst>
                <a:ext uri="{FF2B5EF4-FFF2-40B4-BE49-F238E27FC236}">
                  <a16:creationId xmlns:a16="http://schemas.microsoft.com/office/drawing/2014/main" id="{1425B57B-BC2C-4EC3-8414-41D6042FE6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6" y="0"/>
              <a:ext cx="115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zh-CN" sz="1800" b="1">
                  <a:latin typeface="黑体" panose="02010609060101010101" pitchFamily="49" charset="-122"/>
                  <a:ea typeface="黑体" panose="02010609060101010101" pitchFamily="49" charset="-122"/>
                </a:rPr>
                <a:t>黄色圆粒</a:t>
              </a:r>
            </a:p>
          </p:txBody>
        </p:sp>
        <p:sp>
          <p:nvSpPr>
            <p:cNvPr id="25624" name="Text Box 32">
              <a:extLst>
                <a:ext uri="{FF2B5EF4-FFF2-40B4-BE49-F238E27FC236}">
                  <a16:creationId xmlns:a16="http://schemas.microsoft.com/office/drawing/2014/main" id="{F14759E1-B4D8-414E-9ECB-88FB7F37AE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8" y="0"/>
              <a:ext cx="110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zh-CN" sz="1800" b="1">
                  <a:latin typeface="黑体" panose="02010609060101010101" pitchFamily="49" charset="-122"/>
                  <a:ea typeface="黑体" panose="02010609060101010101" pitchFamily="49" charset="-122"/>
                </a:rPr>
                <a:t>黄色皱粒</a:t>
              </a:r>
            </a:p>
          </p:txBody>
        </p:sp>
        <p:sp>
          <p:nvSpPr>
            <p:cNvPr id="25625" name="Text Box 33">
              <a:extLst>
                <a:ext uri="{FF2B5EF4-FFF2-40B4-BE49-F238E27FC236}">
                  <a16:creationId xmlns:a16="http://schemas.microsoft.com/office/drawing/2014/main" id="{9A98D971-0B6B-4C97-92F7-D50E6358DF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0" y="0"/>
              <a:ext cx="129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zh-CN" sz="1800" b="1">
                  <a:latin typeface="黑体" panose="02010609060101010101" pitchFamily="49" charset="-122"/>
                  <a:ea typeface="黑体" panose="02010609060101010101" pitchFamily="49" charset="-122"/>
                </a:rPr>
                <a:t>绿色圆粒</a:t>
              </a:r>
            </a:p>
          </p:txBody>
        </p:sp>
        <p:sp>
          <p:nvSpPr>
            <p:cNvPr id="25626" name="Text Box 34">
              <a:extLst>
                <a:ext uri="{FF2B5EF4-FFF2-40B4-BE49-F238E27FC236}">
                  <a16:creationId xmlns:a16="http://schemas.microsoft.com/office/drawing/2014/main" id="{B77F2CB7-E0F1-4AF3-BB4B-2CD6E7E1F8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64" y="0"/>
              <a:ext cx="115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zh-CN" altLang="zh-CN" sz="1800" b="1">
                  <a:latin typeface="黑体" panose="02010609060101010101" pitchFamily="49" charset="-122"/>
                  <a:ea typeface="黑体" panose="02010609060101010101" pitchFamily="49" charset="-122"/>
                </a:rPr>
                <a:t>绿色皱粒</a:t>
              </a:r>
            </a:p>
          </p:txBody>
        </p:sp>
      </p:grpSp>
      <p:sp>
        <p:nvSpPr>
          <p:cNvPr id="25615" name="Line 35">
            <a:extLst>
              <a:ext uri="{FF2B5EF4-FFF2-40B4-BE49-F238E27FC236}">
                <a16:creationId xmlns:a16="http://schemas.microsoft.com/office/drawing/2014/main" id="{115B7FD1-DB06-4826-8CB7-C55DB01ECD2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077" y="762177"/>
            <a:ext cx="2286529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3348" name="Rectangle 36">
            <a:extLst>
              <a:ext uri="{FF2B5EF4-FFF2-40B4-BE49-F238E27FC236}">
                <a16:creationId xmlns:a16="http://schemas.microsoft.com/office/drawing/2014/main" id="{214C2926-33F9-4400-A8FC-10E9CC987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3387" y="1067047"/>
            <a:ext cx="5944976" cy="6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zh-CN" sz="1800" b="1">
                <a:latin typeface="黑体" panose="02010609060101010101" pitchFamily="49" charset="-122"/>
                <a:ea typeface="黑体" panose="02010609060101010101" pitchFamily="49" charset="-122"/>
              </a:rPr>
              <a:t>杂种一代         </a:t>
            </a:r>
            <a:r>
              <a:rPr lang="en-US" altLang="zh-CN" sz="1800" b="1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1800" b="1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1800" b="1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1800" b="1">
                <a:latin typeface="黑体" panose="02010609060101010101" pitchFamily="49" charset="-122"/>
                <a:ea typeface="黑体" panose="02010609060101010101" pitchFamily="49" charset="-122"/>
              </a:rPr>
              <a:t>双隐性类型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zh-CN" altLang="zh-CN" sz="1800" b="1">
                <a:latin typeface="黑体" panose="02010609060101010101" pitchFamily="49" charset="-122"/>
                <a:ea typeface="黑体" panose="02010609060101010101" pitchFamily="49" charset="-122"/>
              </a:rPr>
              <a:t>黄色圆粒   </a:t>
            </a:r>
            <a:r>
              <a:rPr lang="en-US" altLang="zh-CN" sz="1800" b="1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zh-CN" sz="1800" b="1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1800" b="1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1800" b="1">
                <a:latin typeface="黑体" panose="02010609060101010101" pitchFamily="49" charset="-122"/>
                <a:ea typeface="黑体" panose="02010609060101010101" pitchFamily="49" charset="-122"/>
              </a:rPr>
              <a:t>×     绿色皱粒             </a:t>
            </a:r>
            <a:endParaRPr lang="zh-CN" altLang="zh-CN" sz="1800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349" name="Rectangle 37">
            <a:extLst>
              <a:ext uri="{FF2B5EF4-FFF2-40B4-BE49-F238E27FC236}">
                <a16:creationId xmlns:a16="http://schemas.microsoft.com/office/drawing/2014/main" id="{9128C00C-0E21-47A7-B4A7-ACF7A8365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7071" y="1829224"/>
            <a:ext cx="1295700" cy="641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zh-CN" sz="3601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YyRr</a:t>
            </a:r>
          </a:p>
        </p:txBody>
      </p:sp>
      <p:sp>
        <p:nvSpPr>
          <p:cNvPr id="13350" name="Rectangle 38">
            <a:extLst>
              <a:ext uri="{FF2B5EF4-FFF2-40B4-BE49-F238E27FC236}">
                <a16:creationId xmlns:a16="http://schemas.microsoft.com/office/drawing/2014/main" id="{808D5D41-7B69-4F09-8368-087B4255A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7766" y="1829224"/>
            <a:ext cx="1416378" cy="641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zh-CN" sz="3601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yyrr</a:t>
            </a:r>
          </a:p>
        </p:txBody>
      </p:sp>
      <p:sp>
        <p:nvSpPr>
          <p:cNvPr id="13351" name="Rectangle 39">
            <a:extLst>
              <a:ext uri="{FF2B5EF4-FFF2-40B4-BE49-F238E27FC236}">
                <a16:creationId xmlns:a16="http://schemas.microsoft.com/office/drawing/2014/main" id="{717DE9A9-3D34-4D9D-BD2F-314B543AE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3806" y="5563888"/>
            <a:ext cx="5563888" cy="579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zh-CN" sz="3201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1   ∶  1  ∶  1  ∶  1</a:t>
            </a:r>
          </a:p>
        </p:txBody>
      </p:sp>
      <p:sp>
        <p:nvSpPr>
          <p:cNvPr id="13352" name="Rectangle 40">
            <a:extLst>
              <a:ext uri="{FF2B5EF4-FFF2-40B4-BE49-F238E27FC236}">
                <a16:creationId xmlns:a16="http://schemas.microsoft.com/office/drawing/2014/main" id="{6D7F28EA-D0BB-463E-BA74-B11DE2258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3236" y="6173630"/>
            <a:ext cx="3429794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zh-CN" sz="2801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2、种植实验</a:t>
            </a:r>
          </a:p>
        </p:txBody>
      </p:sp>
      <p:sp>
        <p:nvSpPr>
          <p:cNvPr id="13353" name="Text Box 41">
            <a:extLst>
              <a:ext uri="{FF2B5EF4-FFF2-40B4-BE49-F238E27FC236}">
                <a16:creationId xmlns:a16="http://schemas.microsoft.com/office/drawing/2014/main" id="{97601D96-25E7-41A5-ACC0-B4C5F0EEC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244" y="1845102"/>
            <a:ext cx="2272238" cy="579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zh-CN" altLang="zh-CN" sz="3201" b="1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隐性纯合子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1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autoUpdateAnimBg="0"/>
      <p:bldP spid="13322" grpId="0" autoUpdateAnimBg="0"/>
      <p:bldP spid="13327" grpId="0" autoUpdateAnimBg="0"/>
      <p:bldP spid="13337" grpId="0" autoUpdateAnimBg="0"/>
      <p:bldP spid="13338" grpId="0" autoUpdateAnimBg="0"/>
      <p:bldP spid="13339" grpId="0" autoUpdateAnimBg="0"/>
      <p:bldP spid="13340" grpId="0" autoUpdateAnimBg="0"/>
      <p:bldP spid="13348" grpId="0" autoUpdateAnimBg="0"/>
      <p:bldP spid="13349" grpId="0" autoUpdateAnimBg="0"/>
      <p:bldP spid="13350" grpId="0" autoUpdateAnimBg="0"/>
      <p:bldP spid="13351" grpId="0" autoUpdateAnimBg="0"/>
      <p:bldP spid="13352" grpId="0" autoUpdateAnimBg="0"/>
      <p:bldP spid="1335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CB4AAE9-764D-40DA-9045-B2ED8794F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107" y="196896"/>
            <a:ext cx="8075894" cy="641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zh-CN" sz="3601" b="1">
                <a:latin typeface="Arial Black" panose="020B0A04020102020204" pitchFamily="34" charset="0"/>
                <a:ea typeface="黑体" panose="02010609060101010101" pitchFamily="49" charset="-122"/>
              </a:rPr>
              <a:t>四</a:t>
            </a:r>
            <a:r>
              <a:rPr lang="zh-CN" altLang="en-US" sz="3601" b="1">
                <a:latin typeface="Arial Black" panose="020B0A04020102020204" pitchFamily="34" charset="0"/>
                <a:ea typeface="黑体" panose="02010609060101010101" pitchFamily="49" charset="-122"/>
              </a:rPr>
              <a:t>、</a:t>
            </a:r>
            <a:r>
              <a:rPr lang="zh-CN" altLang="zh-CN" sz="3601" b="1">
                <a:latin typeface="Arial Black" panose="020B0A04020102020204" pitchFamily="34" charset="0"/>
                <a:ea typeface="黑体" panose="02010609060101010101" pitchFamily="49" charset="-122"/>
              </a:rPr>
              <a:t>基因自由组合定律的</a:t>
            </a:r>
            <a:r>
              <a:rPr lang="zh-CN" altLang="zh-CN" sz="3601" b="1">
                <a:solidFill>
                  <a:srgbClr val="FF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实质</a:t>
            </a: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35A3B6C7-BF3B-4BCE-B59E-BA5CAB1FA132}"/>
              </a:ext>
            </a:extLst>
          </p:cNvPr>
          <p:cNvGrpSpPr>
            <a:grpSpLocks/>
          </p:cNvGrpSpPr>
          <p:nvPr/>
        </p:nvGrpSpPr>
        <p:grpSpPr bwMode="auto">
          <a:xfrm>
            <a:off x="3656241" y="1753006"/>
            <a:ext cx="2210312" cy="1417966"/>
            <a:chOff x="0" y="240"/>
            <a:chExt cx="1392" cy="893"/>
          </a:xfrm>
        </p:grpSpPr>
        <p:sp>
          <p:nvSpPr>
            <p:cNvPr id="27696" name="Text Box 4">
              <a:extLst>
                <a:ext uri="{FF2B5EF4-FFF2-40B4-BE49-F238E27FC236}">
                  <a16:creationId xmlns:a16="http://schemas.microsoft.com/office/drawing/2014/main" id="{EC43CC97-EA3C-4764-9778-AD0D7E0509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74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zh-CN" sz="3201" b="1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7697" name="Text Box 5">
              <a:extLst>
                <a:ext uri="{FF2B5EF4-FFF2-40B4-BE49-F238E27FC236}">
                  <a16:creationId xmlns:a16="http://schemas.microsoft.com/office/drawing/2014/main" id="{6C40A6A8-138E-4B2E-A3FB-0A49A6E696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768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zh-CN" sz="3201" b="1">
                  <a:latin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27698" name="Text Box 6">
              <a:extLst>
                <a:ext uri="{FF2B5EF4-FFF2-40B4-BE49-F238E27FC236}">
                  <a16:creationId xmlns:a16="http://schemas.microsoft.com/office/drawing/2014/main" id="{F3227B01-A72E-41BA-B972-679A140717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240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zh-CN" sz="3201" b="1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7699" name="Text Box 7">
              <a:extLst>
                <a:ext uri="{FF2B5EF4-FFF2-40B4-BE49-F238E27FC236}">
                  <a16:creationId xmlns:a16="http://schemas.microsoft.com/office/drawing/2014/main" id="{802D7DAF-6B17-428E-A06C-AB28CC479E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739"/>
              <a:ext cx="23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zh-CN" sz="3201" b="1">
                  <a:latin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27700" name="Oval 8">
              <a:extLst>
                <a:ext uri="{FF2B5EF4-FFF2-40B4-BE49-F238E27FC236}">
                  <a16:creationId xmlns:a16="http://schemas.microsoft.com/office/drawing/2014/main" id="{535653A4-B618-4E75-8114-C1E92CA35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08"/>
              <a:ext cx="1392" cy="32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</p:grpSp>
      <p:grpSp>
        <p:nvGrpSpPr>
          <p:cNvPr id="3" name="Group 9">
            <a:extLst>
              <a:ext uri="{FF2B5EF4-FFF2-40B4-BE49-F238E27FC236}">
                <a16:creationId xmlns:a16="http://schemas.microsoft.com/office/drawing/2014/main" id="{6B30DD76-364C-4164-A0A5-E3AA38145118}"/>
              </a:ext>
            </a:extLst>
          </p:cNvPr>
          <p:cNvGrpSpPr>
            <a:grpSpLocks/>
          </p:cNvGrpSpPr>
          <p:nvPr/>
        </p:nvGrpSpPr>
        <p:grpSpPr bwMode="auto">
          <a:xfrm>
            <a:off x="4570853" y="1945138"/>
            <a:ext cx="457306" cy="1100393"/>
            <a:chOff x="0" y="73"/>
            <a:chExt cx="288" cy="693"/>
          </a:xfrm>
        </p:grpSpPr>
        <p:sp>
          <p:nvSpPr>
            <p:cNvPr id="27692" name="AutoShape 10">
              <a:extLst>
                <a:ext uri="{FF2B5EF4-FFF2-40B4-BE49-F238E27FC236}">
                  <a16:creationId xmlns:a16="http://schemas.microsoft.com/office/drawing/2014/main" id="{AA1B023A-6B0F-4941-916F-B19BBD9A29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73"/>
              <a:ext cx="48" cy="237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7693" name="AutoShape 11">
              <a:extLst>
                <a:ext uri="{FF2B5EF4-FFF2-40B4-BE49-F238E27FC236}">
                  <a16:creationId xmlns:a16="http://schemas.microsoft.com/office/drawing/2014/main" id="{8C8BF7A3-92A3-49B0-976E-4E28794BA7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73"/>
              <a:ext cx="48" cy="237"/>
            </a:xfrm>
            <a:prstGeom prst="roundRect">
              <a:avLst>
                <a:gd name="adj" fmla="val 16667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7694" name="AutoShape 12">
              <a:extLst>
                <a:ext uri="{FF2B5EF4-FFF2-40B4-BE49-F238E27FC236}">
                  <a16:creationId xmlns:a16="http://schemas.microsoft.com/office/drawing/2014/main" id="{FBF4068C-7C2C-4ECC-A90D-C0922DE28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29"/>
              <a:ext cx="48" cy="237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7695" name="AutoShape 13">
              <a:extLst>
                <a:ext uri="{FF2B5EF4-FFF2-40B4-BE49-F238E27FC236}">
                  <a16:creationId xmlns:a16="http://schemas.microsoft.com/office/drawing/2014/main" id="{1D336528-5C56-43D3-8096-F6D01A85D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529"/>
              <a:ext cx="48" cy="237"/>
            </a:xfrm>
            <a:prstGeom prst="roundRect">
              <a:avLst>
                <a:gd name="adj" fmla="val 16667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</p:grpSp>
      <p:grpSp>
        <p:nvGrpSpPr>
          <p:cNvPr id="4" name="Group 14">
            <a:extLst>
              <a:ext uri="{FF2B5EF4-FFF2-40B4-BE49-F238E27FC236}">
                <a16:creationId xmlns:a16="http://schemas.microsoft.com/office/drawing/2014/main" id="{4D0D9F08-7636-4D81-A605-1B627176B956}"/>
              </a:ext>
            </a:extLst>
          </p:cNvPr>
          <p:cNvGrpSpPr>
            <a:grpSpLocks/>
          </p:cNvGrpSpPr>
          <p:nvPr/>
        </p:nvGrpSpPr>
        <p:grpSpPr bwMode="auto">
          <a:xfrm>
            <a:off x="2512977" y="1067047"/>
            <a:ext cx="4725494" cy="1676788"/>
            <a:chOff x="0" y="0"/>
            <a:chExt cx="2976" cy="1056"/>
          </a:xfrm>
        </p:grpSpPr>
        <p:sp>
          <p:nvSpPr>
            <p:cNvPr id="27684" name="Line 15">
              <a:extLst>
                <a:ext uri="{FF2B5EF4-FFF2-40B4-BE49-F238E27FC236}">
                  <a16:creationId xmlns:a16="http://schemas.microsoft.com/office/drawing/2014/main" id="{474960AB-DAA7-4DDE-ABAA-B462651276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2" y="288"/>
              <a:ext cx="816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27685" name="Line 16">
              <a:extLst>
                <a:ext uri="{FF2B5EF4-FFF2-40B4-BE49-F238E27FC236}">
                  <a16:creationId xmlns:a16="http://schemas.microsoft.com/office/drawing/2014/main" id="{F4997EF1-E743-443D-AB84-CA24FBD2FF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2" y="192"/>
              <a:ext cx="816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27686" name="Line 17">
              <a:extLst>
                <a:ext uri="{FF2B5EF4-FFF2-40B4-BE49-F238E27FC236}">
                  <a16:creationId xmlns:a16="http://schemas.microsoft.com/office/drawing/2014/main" id="{0F39BD5E-D448-4B15-839B-CFE7AE5D26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2" y="768"/>
              <a:ext cx="816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27687" name="Line 18">
              <a:extLst>
                <a:ext uri="{FF2B5EF4-FFF2-40B4-BE49-F238E27FC236}">
                  <a16:creationId xmlns:a16="http://schemas.microsoft.com/office/drawing/2014/main" id="{F892F66E-7809-4B37-9AF2-A886E427E4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6" y="816"/>
              <a:ext cx="96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11283" name="Text Box 19">
              <a:extLst>
                <a:ext uri="{FF2B5EF4-FFF2-40B4-BE49-F238E27FC236}">
                  <a16:creationId xmlns:a16="http://schemas.microsoft.com/office/drawing/2014/main" id="{A3B7307A-1528-4328-8F3A-DE94A1DDDC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" y="48"/>
              <a:ext cx="48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 typeface="Arial" panose="020B0604020202020204" pitchFamily="34" charset="0"/>
                <a:buNone/>
                <a:defRPr/>
              </a:pPr>
              <a:r>
                <a:rPr lang="zh-CN" altLang="zh-CN" sz="3201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隶书" pitchFamily="49" charset="-122"/>
                </a:rPr>
                <a:t>①</a:t>
              </a:r>
            </a:p>
          </p:txBody>
        </p:sp>
        <p:sp>
          <p:nvSpPr>
            <p:cNvPr id="11284" name="Text Box 20">
              <a:extLst>
                <a:ext uri="{FF2B5EF4-FFF2-40B4-BE49-F238E27FC236}">
                  <a16:creationId xmlns:a16="http://schemas.microsoft.com/office/drawing/2014/main" id="{AC46DCF9-13EF-4F4A-9545-22348FAB3E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0"/>
              <a:ext cx="5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 typeface="Arial" panose="020B0604020202020204" pitchFamily="34" charset="0"/>
                <a:buNone/>
                <a:defRPr/>
              </a:pPr>
              <a:r>
                <a:rPr lang="zh-CN" altLang="zh-CN" sz="3201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隶书" pitchFamily="49" charset="-122"/>
                </a:rPr>
                <a:t>②</a:t>
              </a:r>
            </a:p>
          </p:txBody>
        </p:sp>
        <p:sp>
          <p:nvSpPr>
            <p:cNvPr id="11285" name="Text Box 21">
              <a:extLst>
                <a:ext uri="{FF2B5EF4-FFF2-40B4-BE49-F238E27FC236}">
                  <a16:creationId xmlns:a16="http://schemas.microsoft.com/office/drawing/2014/main" id="{30AE9D79-BF72-4F16-B8A9-BFEC1EC779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595"/>
              <a:ext cx="5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 typeface="Arial" panose="020B0604020202020204" pitchFamily="34" charset="0"/>
                <a:buNone/>
                <a:defRPr/>
              </a:pPr>
              <a:r>
                <a:rPr lang="zh-CN" altLang="zh-CN" sz="3201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隶书" pitchFamily="49" charset="-122"/>
                </a:rPr>
                <a:t>③</a:t>
              </a:r>
            </a:p>
          </p:txBody>
        </p:sp>
        <p:sp>
          <p:nvSpPr>
            <p:cNvPr id="11286" name="Text Box 22">
              <a:extLst>
                <a:ext uri="{FF2B5EF4-FFF2-40B4-BE49-F238E27FC236}">
                  <a16:creationId xmlns:a16="http://schemas.microsoft.com/office/drawing/2014/main" id="{4B90EA3C-E8B9-4032-BC43-944A81CBB0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576"/>
              <a:ext cx="5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Font typeface="Arial" panose="020B0604020202020204" pitchFamily="34" charset="0"/>
                <a:buNone/>
                <a:defRPr/>
              </a:pPr>
              <a:r>
                <a:rPr lang="zh-CN" altLang="zh-CN" sz="3201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隶书" pitchFamily="49" charset="-122"/>
                </a:rPr>
                <a:t>④</a:t>
              </a:r>
            </a:p>
          </p:txBody>
        </p:sp>
      </p:grpSp>
      <p:grpSp>
        <p:nvGrpSpPr>
          <p:cNvPr id="5" name="Group 23">
            <a:extLst>
              <a:ext uri="{FF2B5EF4-FFF2-40B4-BE49-F238E27FC236}">
                <a16:creationId xmlns:a16="http://schemas.microsoft.com/office/drawing/2014/main" id="{D82D49F4-761E-4549-A030-434CF897A178}"/>
              </a:ext>
            </a:extLst>
          </p:cNvPr>
          <p:cNvGrpSpPr>
            <a:grpSpLocks/>
          </p:cNvGrpSpPr>
          <p:nvPr/>
        </p:nvGrpSpPr>
        <p:grpSpPr bwMode="auto">
          <a:xfrm>
            <a:off x="3275153" y="5335235"/>
            <a:ext cx="1448135" cy="579572"/>
            <a:chOff x="0" y="288"/>
            <a:chExt cx="912" cy="365"/>
          </a:xfrm>
        </p:grpSpPr>
        <p:sp>
          <p:nvSpPr>
            <p:cNvPr id="27679" name="Oval 24">
              <a:extLst>
                <a:ext uri="{FF2B5EF4-FFF2-40B4-BE49-F238E27FC236}">
                  <a16:creationId xmlns:a16="http://schemas.microsoft.com/office/drawing/2014/main" id="{80A91C57-FD4A-440D-88B8-91C49D7740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92"/>
              <a:ext cx="912" cy="32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7680" name="AutoShape 25">
              <a:extLst>
                <a:ext uri="{FF2B5EF4-FFF2-40B4-BE49-F238E27FC236}">
                  <a16:creationId xmlns:a16="http://schemas.microsoft.com/office/drawing/2014/main" id="{FF614708-54E1-4809-8BA4-7086447C4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75"/>
              <a:ext cx="48" cy="237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7681" name="Text Box 26">
              <a:extLst>
                <a:ext uri="{FF2B5EF4-FFF2-40B4-BE49-F238E27FC236}">
                  <a16:creationId xmlns:a16="http://schemas.microsoft.com/office/drawing/2014/main" id="{7ABF1D19-6F86-48DE-9C0F-D5C902297F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88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zh-CN" sz="3201" b="1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7682" name="Text Box 27">
              <a:extLst>
                <a:ext uri="{FF2B5EF4-FFF2-40B4-BE49-F238E27FC236}">
                  <a16:creationId xmlns:a16="http://schemas.microsoft.com/office/drawing/2014/main" id="{22628800-1C55-4301-82B7-61DB109F4F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288"/>
              <a:ext cx="23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zh-CN" sz="3201" b="1">
                  <a:latin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27683" name="AutoShape 28">
              <a:extLst>
                <a:ext uri="{FF2B5EF4-FFF2-40B4-BE49-F238E27FC236}">
                  <a16:creationId xmlns:a16="http://schemas.microsoft.com/office/drawing/2014/main" id="{A87DA50C-89AA-4273-9D24-10CCB6309E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66"/>
              <a:ext cx="48" cy="237"/>
            </a:xfrm>
            <a:prstGeom prst="roundRect">
              <a:avLst>
                <a:gd name="adj" fmla="val 16667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</p:grpSp>
      <p:grpSp>
        <p:nvGrpSpPr>
          <p:cNvPr id="6" name="Group 29">
            <a:extLst>
              <a:ext uri="{FF2B5EF4-FFF2-40B4-BE49-F238E27FC236}">
                <a16:creationId xmlns:a16="http://schemas.microsoft.com/office/drawing/2014/main" id="{B8FEB670-3DC6-46B6-A93F-93F52E6A98DB}"/>
              </a:ext>
            </a:extLst>
          </p:cNvPr>
          <p:cNvGrpSpPr>
            <a:grpSpLocks/>
          </p:cNvGrpSpPr>
          <p:nvPr/>
        </p:nvGrpSpPr>
        <p:grpSpPr bwMode="auto">
          <a:xfrm>
            <a:off x="4951941" y="4607992"/>
            <a:ext cx="1448135" cy="1306815"/>
            <a:chOff x="0" y="70"/>
            <a:chExt cx="912" cy="823"/>
          </a:xfrm>
        </p:grpSpPr>
        <p:sp>
          <p:nvSpPr>
            <p:cNvPr id="27673" name="AutoShape 30">
              <a:extLst>
                <a:ext uri="{FF2B5EF4-FFF2-40B4-BE49-F238E27FC236}">
                  <a16:creationId xmlns:a16="http://schemas.microsoft.com/office/drawing/2014/main" id="{C2CF2210-4754-442E-9DC5-0F841DED3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" y="70"/>
              <a:ext cx="129" cy="244"/>
            </a:xfrm>
            <a:prstGeom prst="flowChartAlternateProcess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7674" name="Oval 31">
              <a:extLst>
                <a:ext uri="{FF2B5EF4-FFF2-40B4-BE49-F238E27FC236}">
                  <a16:creationId xmlns:a16="http://schemas.microsoft.com/office/drawing/2014/main" id="{D2EB1142-F0A8-4A70-B798-D62F54364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32"/>
              <a:ext cx="912" cy="32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7675" name="AutoShape 32">
              <a:extLst>
                <a:ext uri="{FF2B5EF4-FFF2-40B4-BE49-F238E27FC236}">
                  <a16:creationId xmlns:a16="http://schemas.microsoft.com/office/drawing/2014/main" id="{5842874B-FF7B-4F7E-82CB-89874D9EB2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615"/>
              <a:ext cx="48" cy="237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7676" name="Text Box 33">
              <a:extLst>
                <a:ext uri="{FF2B5EF4-FFF2-40B4-BE49-F238E27FC236}">
                  <a16:creationId xmlns:a16="http://schemas.microsoft.com/office/drawing/2014/main" id="{765CDE72-0D1F-4038-9014-E1597FA6FC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528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zh-CN" sz="3201" b="1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7677" name="Text Box 34">
              <a:extLst>
                <a:ext uri="{FF2B5EF4-FFF2-40B4-BE49-F238E27FC236}">
                  <a16:creationId xmlns:a16="http://schemas.microsoft.com/office/drawing/2014/main" id="{3DA8E0C4-4897-4DC8-AA20-190B763E05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528"/>
              <a:ext cx="23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zh-CN" sz="3201" b="1">
                  <a:latin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27678" name="AutoShape 35">
              <a:extLst>
                <a:ext uri="{FF2B5EF4-FFF2-40B4-BE49-F238E27FC236}">
                  <a16:creationId xmlns:a16="http://schemas.microsoft.com/office/drawing/2014/main" id="{4E7BE88A-3BE1-49F1-9FA8-3BDFC97CB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606"/>
              <a:ext cx="48" cy="237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</p:grpSp>
      <p:grpSp>
        <p:nvGrpSpPr>
          <p:cNvPr id="7" name="Group 36">
            <a:extLst>
              <a:ext uri="{FF2B5EF4-FFF2-40B4-BE49-F238E27FC236}">
                <a16:creationId xmlns:a16="http://schemas.microsoft.com/office/drawing/2014/main" id="{9043CBA6-8AFF-42B5-B5E3-9790DAC138AC}"/>
              </a:ext>
            </a:extLst>
          </p:cNvPr>
          <p:cNvGrpSpPr>
            <a:grpSpLocks/>
          </p:cNvGrpSpPr>
          <p:nvPr/>
        </p:nvGrpSpPr>
        <p:grpSpPr bwMode="auto">
          <a:xfrm>
            <a:off x="6704947" y="5335235"/>
            <a:ext cx="1448135" cy="579572"/>
            <a:chOff x="0" y="288"/>
            <a:chExt cx="912" cy="365"/>
          </a:xfrm>
        </p:grpSpPr>
        <p:sp>
          <p:nvSpPr>
            <p:cNvPr id="27668" name="Oval 37">
              <a:extLst>
                <a:ext uri="{FF2B5EF4-FFF2-40B4-BE49-F238E27FC236}">
                  <a16:creationId xmlns:a16="http://schemas.microsoft.com/office/drawing/2014/main" id="{26C05199-EEFE-4EA8-BAD6-394C3D7BB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92"/>
              <a:ext cx="912" cy="32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7669" name="AutoShape 38">
              <a:extLst>
                <a:ext uri="{FF2B5EF4-FFF2-40B4-BE49-F238E27FC236}">
                  <a16:creationId xmlns:a16="http://schemas.microsoft.com/office/drawing/2014/main" id="{D3557B42-EB06-437A-92E5-1680324B5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375"/>
              <a:ext cx="48" cy="237"/>
            </a:xfrm>
            <a:prstGeom prst="roundRect">
              <a:avLst>
                <a:gd name="adj" fmla="val 16667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7670" name="Text Box 39">
              <a:extLst>
                <a:ext uri="{FF2B5EF4-FFF2-40B4-BE49-F238E27FC236}">
                  <a16:creationId xmlns:a16="http://schemas.microsoft.com/office/drawing/2014/main" id="{DAB0FFC7-2E0A-4673-92E2-504F6F9BA1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88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zh-CN" sz="3201" b="1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7671" name="Text Box 40">
              <a:extLst>
                <a:ext uri="{FF2B5EF4-FFF2-40B4-BE49-F238E27FC236}">
                  <a16:creationId xmlns:a16="http://schemas.microsoft.com/office/drawing/2014/main" id="{FB34553F-6AD8-419A-830A-105B85FE84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288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zh-CN" sz="3201" b="1">
                  <a:latin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27672" name="AutoShape 41">
              <a:extLst>
                <a:ext uri="{FF2B5EF4-FFF2-40B4-BE49-F238E27FC236}">
                  <a16:creationId xmlns:a16="http://schemas.microsoft.com/office/drawing/2014/main" id="{2FC8B221-B386-46AB-871F-56679315F5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366"/>
              <a:ext cx="48" cy="237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</p:grpSp>
      <p:grpSp>
        <p:nvGrpSpPr>
          <p:cNvPr id="8" name="Group 42">
            <a:extLst>
              <a:ext uri="{FF2B5EF4-FFF2-40B4-BE49-F238E27FC236}">
                <a16:creationId xmlns:a16="http://schemas.microsoft.com/office/drawing/2014/main" id="{64B4823E-19E4-40C0-A37A-4A23415117DF}"/>
              </a:ext>
            </a:extLst>
          </p:cNvPr>
          <p:cNvGrpSpPr>
            <a:grpSpLocks/>
          </p:cNvGrpSpPr>
          <p:nvPr/>
        </p:nvGrpSpPr>
        <p:grpSpPr bwMode="auto">
          <a:xfrm>
            <a:off x="4723289" y="3582229"/>
            <a:ext cx="1676788" cy="1143265"/>
            <a:chOff x="0" y="0"/>
            <a:chExt cx="1056" cy="720"/>
          </a:xfrm>
        </p:grpSpPr>
        <p:sp>
          <p:nvSpPr>
            <p:cNvPr id="27666" name="Line 43">
              <a:extLst>
                <a:ext uri="{FF2B5EF4-FFF2-40B4-BE49-F238E27FC236}">
                  <a16:creationId xmlns:a16="http://schemas.microsoft.com/office/drawing/2014/main" id="{15222BA9-6F23-4921-911B-42550F6AFB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0"/>
              <a:ext cx="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27667" name="Rectangle 44">
              <a:extLst>
                <a:ext uri="{FF2B5EF4-FFF2-40B4-BE49-F238E27FC236}">
                  <a16:creationId xmlns:a16="http://schemas.microsoft.com/office/drawing/2014/main" id="{00125014-D984-4E47-942D-54713D446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056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zh-CN" altLang="zh-CN" sz="2801" b="1">
                  <a:solidFill>
                    <a:srgbClr val="0000FF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减数</a:t>
              </a:r>
              <a:br>
                <a:rPr lang="zh-CN" altLang="zh-CN" sz="2801" b="1">
                  <a:solidFill>
                    <a:srgbClr val="0000FF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</a:br>
              <a:r>
                <a:rPr lang="zh-CN" altLang="zh-CN" sz="2801" b="1">
                  <a:solidFill>
                    <a:srgbClr val="0000FF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分裂</a:t>
              </a:r>
            </a:p>
          </p:txBody>
        </p:sp>
      </p:grpSp>
      <p:grpSp>
        <p:nvGrpSpPr>
          <p:cNvPr id="9" name="Group 45">
            <a:extLst>
              <a:ext uri="{FF2B5EF4-FFF2-40B4-BE49-F238E27FC236}">
                <a16:creationId xmlns:a16="http://schemas.microsoft.com/office/drawing/2014/main" id="{37086196-85D2-4D49-B2FB-24510D51CF61}"/>
              </a:ext>
            </a:extLst>
          </p:cNvPr>
          <p:cNvGrpSpPr>
            <a:grpSpLocks/>
          </p:cNvGrpSpPr>
          <p:nvPr/>
        </p:nvGrpSpPr>
        <p:grpSpPr bwMode="auto">
          <a:xfrm>
            <a:off x="1598365" y="5236787"/>
            <a:ext cx="1448135" cy="624032"/>
            <a:chOff x="0" y="226"/>
            <a:chExt cx="912" cy="393"/>
          </a:xfrm>
        </p:grpSpPr>
        <p:sp>
          <p:nvSpPr>
            <p:cNvPr id="27661" name="Oval 46">
              <a:extLst>
                <a:ext uri="{FF2B5EF4-FFF2-40B4-BE49-F238E27FC236}">
                  <a16:creationId xmlns:a16="http://schemas.microsoft.com/office/drawing/2014/main" id="{158F6022-3BAC-4FD6-B8AA-ED535D4CE1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92"/>
              <a:ext cx="912" cy="32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7662" name="AutoShape 47">
              <a:extLst>
                <a:ext uri="{FF2B5EF4-FFF2-40B4-BE49-F238E27FC236}">
                  <a16:creationId xmlns:a16="http://schemas.microsoft.com/office/drawing/2014/main" id="{9E3D63EF-89FF-4808-8D99-4E8FEAC4FC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313"/>
              <a:ext cx="48" cy="237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27663" name="Text Box 48">
              <a:extLst>
                <a:ext uri="{FF2B5EF4-FFF2-40B4-BE49-F238E27FC236}">
                  <a16:creationId xmlns:a16="http://schemas.microsoft.com/office/drawing/2014/main" id="{14D48737-5BA3-437E-8A47-A15CB3CD3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26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zh-CN" sz="3201" b="1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7664" name="Text Box 49">
              <a:extLst>
                <a:ext uri="{FF2B5EF4-FFF2-40B4-BE49-F238E27FC236}">
                  <a16:creationId xmlns:a16="http://schemas.microsoft.com/office/drawing/2014/main" id="{5191CF0F-B0F4-493E-AD93-BB404C2847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240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zh-CN" sz="3201" b="1">
                  <a:latin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27665" name="AutoShape 50">
              <a:extLst>
                <a:ext uri="{FF2B5EF4-FFF2-40B4-BE49-F238E27FC236}">
                  <a16:creationId xmlns:a16="http://schemas.microsoft.com/office/drawing/2014/main" id="{F07A5620-BE29-47D2-B31C-D2D83E668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318"/>
              <a:ext cx="48" cy="237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</p:grpSp>
      <p:sp>
        <p:nvSpPr>
          <p:cNvPr id="11315" name="Rectangle 51">
            <a:extLst>
              <a:ext uri="{FF2B5EF4-FFF2-40B4-BE49-F238E27FC236}">
                <a16:creationId xmlns:a16="http://schemas.microsoft.com/office/drawing/2014/main" id="{54713229-704F-4DE8-8521-48EDFF8E7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123" y="1067048"/>
            <a:ext cx="2972488" cy="304846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45000"/>
              </a:spcBef>
              <a:buFontTx/>
              <a:buNone/>
            </a:pPr>
            <a:r>
              <a:rPr lang="zh-CN" altLang="zh-CN" sz="3201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</a:t>
            </a:r>
            <a:r>
              <a:rPr lang="zh-CN" altLang="zh-CN" sz="3201" b="1">
                <a:latin typeface="Times New Roman" panose="02020603050405020304" pitchFamily="18" charset="0"/>
                <a:ea typeface="黑体" panose="02010609060101010101" pitchFamily="49" charset="-122"/>
              </a:rPr>
              <a:t>减数分裂时，等位基因分离</a:t>
            </a:r>
            <a:r>
              <a:rPr lang="zh-CN" altLang="zh-CN" sz="3201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，非等位基因</a:t>
            </a:r>
            <a:r>
              <a:rPr lang="zh-CN" altLang="zh-CN" sz="3201" b="1">
                <a:latin typeface="Times New Roman" panose="02020603050405020304" pitchFamily="18" charset="0"/>
                <a:ea typeface="黑体" panose="02010609060101010101" pitchFamily="49" charset="-122"/>
              </a:rPr>
              <a:t>随着</a:t>
            </a:r>
            <a:r>
              <a:rPr lang="zh-CN" altLang="zh-CN" sz="3201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非同源染色体</a:t>
            </a:r>
            <a:r>
              <a:rPr lang="zh-CN" altLang="zh-CN" sz="3201" b="1">
                <a:latin typeface="Times New Roman" panose="02020603050405020304" pitchFamily="18" charset="0"/>
                <a:ea typeface="黑体" panose="02010609060101010101" pitchFamily="49" charset="-122"/>
              </a:rPr>
              <a:t>的自由组合而自由组合。</a:t>
            </a:r>
          </a:p>
        </p:txBody>
      </p:sp>
      <p:sp>
        <p:nvSpPr>
          <p:cNvPr id="27660" name="Text Box 52">
            <a:extLst>
              <a:ext uri="{FF2B5EF4-FFF2-40B4-BE49-F238E27FC236}">
                <a16:creationId xmlns:a16="http://schemas.microsoft.com/office/drawing/2014/main" id="{D6A7D20B-2E16-47A6-BE1A-B883DC387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0764" y="6554717"/>
            <a:ext cx="5330472" cy="304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CN" altLang="zh-CN" sz="1400" b="1">
                <a:solidFill>
                  <a:srgbClr val="0000CC"/>
                </a:solidFill>
                <a:ea typeface="楷体" panose="02010609060101010101" pitchFamily="49" charset="-122"/>
              </a:rPr>
              <a:t>生物必修2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15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1276CA6-530F-478F-A72C-EF30CAF28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558" y="177241"/>
            <a:ext cx="1031564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22</a:t>
            </a:r>
            <a:r>
              <a:rPr kumimoji="0" lang="zh-CN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．（</a:t>
            </a:r>
            <a:r>
              <a:rPr kumimoji="0" lang="en-US" altLang="zh-CN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8</a:t>
            </a:r>
            <a:r>
              <a:rPr kumimoji="0" lang="zh-CN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分）</a:t>
            </a:r>
            <a:r>
              <a:rPr kumimoji="0" lang="zh-CN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下列示意图分别表示某二倍体雌性动物（</a:t>
            </a:r>
            <a:r>
              <a:rPr kumimoji="0" lang="en-US" altLang="zh-C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2N=4</a:t>
            </a:r>
            <a:r>
              <a:rPr kumimoji="0" lang="zh-CN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）体内细胞正常分裂过程中不同</a:t>
            </a:r>
            <a:endParaRPr kumimoji="0" lang="zh-CN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时期细胞内染色体、染色单体和</a:t>
            </a:r>
            <a:r>
              <a:rPr kumimoji="0" lang="en-US" altLang="zh-C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DNA</a:t>
            </a:r>
            <a:r>
              <a:rPr kumimoji="0" lang="zh-CN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含量的关系以及细胞分裂图像。</a:t>
            </a:r>
            <a:r>
              <a:rPr kumimoji="0" lang="zh-CN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ourier New" panose="02070309020205020404" pitchFamily="49" charset="0"/>
              </a:rPr>
              <a:t>请据图回答问题</a:t>
            </a:r>
            <a:r>
              <a:rPr kumimoji="0" lang="zh-CN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：</a:t>
            </a:r>
            <a:endParaRPr kumimoji="0" lang="zh-CN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pic>
        <p:nvPicPr>
          <p:cNvPr id="67585" name="图片 1" descr="E71">
            <a:extLst>
              <a:ext uri="{FF2B5EF4-FFF2-40B4-BE49-F238E27FC236}">
                <a16:creationId xmlns:a16="http://schemas.microsoft.com/office/drawing/2014/main" id="{EBC02057-1FCB-4E0E-88DD-3124BE4FA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678" y="837506"/>
            <a:ext cx="5616624" cy="3758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BEB61BAE-24A6-4FCE-BEBE-392BC6FC3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574" y="4725938"/>
            <a:ext cx="1044388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（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1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）图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A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中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a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～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c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柱表示染色体的是</a:t>
            </a:r>
            <a:r>
              <a:rPr kumimoji="0" lang="zh-CN" altLang="en-US" sz="2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     ▲     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，表示染色单体的是</a:t>
            </a:r>
            <a:r>
              <a:rPr kumimoji="0" lang="zh-CN" altLang="en-US" sz="2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     ▲     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。</a:t>
            </a:r>
            <a:endParaRPr kumimoji="0" lang="zh-CN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（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2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）图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A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中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Ⅲ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的数量关系对应于图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B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中的</a:t>
            </a:r>
            <a:r>
              <a:rPr kumimoji="0" lang="zh-CN" altLang="en-US" sz="2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    ▲    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。</a:t>
            </a:r>
            <a:endParaRPr kumimoji="0" lang="zh-CN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（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3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）图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A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中的数量关系由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Ⅰ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变化为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Ⅱ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的过程，细胞核内发生的分子水平的变化是</a:t>
            </a:r>
            <a:r>
              <a:rPr kumimoji="0" lang="zh-CN" altLang="en-US" sz="2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   ▲   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；</a:t>
            </a:r>
            <a:endParaRPr kumimoji="0" lang="en-US" altLang="zh-C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由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Ⅱ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变化为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Ⅲ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，相当于图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B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中的</a:t>
            </a:r>
            <a:r>
              <a:rPr kumimoji="0" lang="zh-CN" altLang="en-US" sz="2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     ▲  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→</a:t>
            </a:r>
            <a:r>
              <a:rPr kumimoji="0" lang="zh-CN" altLang="en-US" sz="2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     ▲    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过程。</a:t>
            </a:r>
            <a:endParaRPr kumimoji="0" lang="zh-CN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ahoma" panose="020B0604030504040204" pitchFamily="34" charset="0"/>
              </a:rPr>
              <a:t>（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ahoma" panose="020B0604030504040204" pitchFamily="34" charset="0"/>
              </a:rPr>
              <a:t>4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ahoma" panose="020B0604030504040204" pitchFamily="34" charset="0"/>
              </a:rPr>
              <a:t>）符合图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ahoma" panose="020B0604030504040204" pitchFamily="34" charset="0"/>
              </a:rPr>
              <a:t>A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ahoma" panose="020B0604030504040204" pitchFamily="34" charset="0"/>
              </a:rPr>
              <a:t>中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ahoma" panose="020B0604030504040204" pitchFamily="34" charset="0"/>
              </a:rPr>
              <a:t>Ⅳ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ahoma" panose="020B0604030504040204" pitchFamily="34" charset="0"/>
              </a:rPr>
              <a:t>所示数量关系的某细胞名称是</a:t>
            </a:r>
            <a:r>
              <a:rPr kumimoji="0" lang="zh-CN" altLang="en-US" sz="2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ahoma" panose="020B0604030504040204" pitchFamily="34" charset="0"/>
              </a:rPr>
              <a:t>      ▲    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ahoma" panose="020B0604030504040204" pitchFamily="34" charset="0"/>
              </a:rPr>
              <a:t>。</a:t>
            </a:r>
            <a:endParaRPr kumimoji="0" lang="en-US" altLang="zh-C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ahoma" panose="020B0604030504040204" pitchFamily="34" charset="0"/>
              </a:rPr>
              <a:t>图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ahoma" panose="020B0604030504040204" pitchFamily="34" charset="0"/>
              </a:rPr>
              <a:t>A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ahoma" panose="020B0604030504040204" pitchFamily="34" charset="0"/>
              </a:rPr>
              <a:t>中</a:t>
            </a:r>
            <a:r>
              <a:rPr kumimoji="0" lang="zh-CN" altLang="en-US" sz="2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ahoma" panose="020B0604030504040204" pitchFamily="34" charset="0"/>
              </a:rPr>
              <a:t>    ▲   </a:t>
            </a:r>
            <a:r>
              <a: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ahoma" panose="020B0604030504040204" pitchFamily="34" charset="0"/>
              </a:rPr>
              <a:t>对应的细胞内不可能存在同源染色体。</a:t>
            </a:r>
            <a:endParaRPr kumimoji="0" lang="zh-CN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28944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9" name="Text Box 3">
            <a:extLst>
              <a:ext uri="{FF2B5EF4-FFF2-40B4-BE49-F238E27FC236}">
                <a16:creationId xmlns:a16="http://schemas.microsoft.com/office/drawing/2014/main" id="{7705EDE7-399B-436A-ACB7-D588208D2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8366" y="2929616"/>
            <a:ext cx="533523" cy="1570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1" lang="zh-CN" altLang="en-US" sz="2400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有丝分裂</a:t>
            </a:r>
          </a:p>
        </p:txBody>
      </p:sp>
      <p:sp>
        <p:nvSpPr>
          <p:cNvPr id="526340" name="Text Box 4">
            <a:extLst>
              <a:ext uri="{FF2B5EF4-FFF2-40B4-BE49-F238E27FC236}">
                <a16:creationId xmlns:a16="http://schemas.microsoft.com/office/drawing/2014/main" id="{A5BBDCBC-331F-4A7E-B851-7C4F4B6A0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488" y="6402282"/>
            <a:ext cx="1214718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1" lang="zh-CN" altLang="en-US" sz="2400" b="1">
                <a:solidFill>
                  <a:srgbClr val="11111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精细胞</a:t>
            </a:r>
          </a:p>
        </p:txBody>
      </p:sp>
      <p:sp>
        <p:nvSpPr>
          <p:cNvPr id="526341" name="AutoShape 5">
            <a:extLst>
              <a:ext uri="{FF2B5EF4-FFF2-40B4-BE49-F238E27FC236}">
                <a16:creationId xmlns:a16="http://schemas.microsoft.com/office/drawing/2014/main" id="{486E214D-CCB3-4A49-9598-748638D52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0284" y="1128975"/>
            <a:ext cx="468421" cy="152435"/>
          </a:xfrm>
          <a:prstGeom prst="rightArrow">
            <a:avLst>
              <a:gd name="adj1" fmla="val 50000"/>
              <a:gd name="adj2" fmla="val 7682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526342" name="AutoShape 6">
            <a:extLst>
              <a:ext uri="{FF2B5EF4-FFF2-40B4-BE49-F238E27FC236}">
                <a16:creationId xmlns:a16="http://schemas.microsoft.com/office/drawing/2014/main" id="{07FAD327-C439-4D33-A5C1-9E7E8B747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8159" y="1052757"/>
            <a:ext cx="457306" cy="152435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526343" name="AutoShape 7">
            <a:extLst>
              <a:ext uri="{FF2B5EF4-FFF2-40B4-BE49-F238E27FC236}">
                <a16:creationId xmlns:a16="http://schemas.microsoft.com/office/drawing/2014/main" id="{12FB0A43-BB98-47D9-A7EF-3AFED6B04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3600" y="1052757"/>
            <a:ext cx="457306" cy="152435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526344" name="AutoShape 8">
            <a:extLst>
              <a:ext uri="{FF2B5EF4-FFF2-40B4-BE49-F238E27FC236}">
                <a16:creationId xmlns:a16="http://schemas.microsoft.com/office/drawing/2014/main" id="{9053E78C-E14E-4D04-AF61-212154826A9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162253" y="4482551"/>
            <a:ext cx="609741" cy="152435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526345" name="AutoShape 9">
            <a:extLst>
              <a:ext uri="{FF2B5EF4-FFF2-40B4-BE49-F238E27FC236}">
                <a16:creationId xmlns:a16="http://schemas.microsoft.com/office/drawing/2014/main" id="{89C6B3A3-6CAC-4F24-AF81-1262808032D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610388" y="4482551"/>
            <a:ext cx="685959" cy="152435"/>
          </a:xfrm>
          <a:prstGeom prst="rightArrow">
            <a:avLst>
              <a:gd name="adj1" fmla="val 50000"/>
              <a:gd name="adj2" fmla="val 1125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526346" name="AutoShape 10">
            <a:extLst>
              <a:ext uri="{FF2B5EF4-FFF2-40B4-BE49-F238E27FC236}">
                <a16:creationId xmlns:a16="http://schemas.microsoft.com/office/drawing/2014/main" id="{DA3FE5CC-3A0A-4EC4-888F-7BEA09F6F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671" y="1829224"/>
            <a:ext cx="152435" cy="3186851"/>
          </a:xfrm>
          <a:prstGeom prst="upArrow">
            <a:avLst>
              <a:gd name="adj1" fmla="val 50000"/>
              <a:gd name="adj2" fmla="val 522656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526347" name="AutoShape 11">
            <a:extLst>
              <a:ext uri="{FF2B5EF4-FFF2-40B4-BE49-F238E27FC236}">
                <a16:creationId xmlns:a16="http://schemas.microsoft.com/office/drawing/2014/main" id="{66759314-BFAF-4161-B57F-BF9575629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9870" y="2653328"/>
            <a:ext cx="228653" cy="533523"/>
          </a:xfrm>
          <a:prstGeom prst="downArrow">
            <a:avLst>
              <a:gd name="adj1" fmla="val 50000"/>
              <a:gd name="adj2" fmla="val 58333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526348" name="AutoShape 12">
            <a:extLst>
              <a:ext uri="{FF2B5EF4-FFF2-40B4-BE49-F238E27FC236}">
                <a16:creationId xmlns:a16="http://schemas.microsoft.com/office/drawing/2014/main" id="{186BA558-C1B2-4A8A-9B85-5F6B2A5A35C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561683" y="4482551"/>
            <a:ext cx="762176" cy="152435"/>
          </a:xfrm>
          <a:prstGeom prst="rightArrow">
            <a:avLst>
              <a:gd name="adj1" fmla="val 50000"/>
              <a:gd name="adj2" fmla="val 125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pic>
        <p:nvPicPr>
          <p:cNvPr id="526349" name="Picture 13">
            <a:extLst>
              <a:ext uri="{FF2B5EF4-FFF2-40B4-BE49-F238E27FC236}">
                <a16:creationId xmlns:a16="http://schemas.microsoft.com/office/drawing/2014/main" id="{A62E878D-BF28-4868-A639-D4FA65041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366" y="5092292"/>
            <a:ext cx="1133737" cy="1143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6350" name="Picture 14">
            <a:extLst>
              <a:ext uri="{FF2B5EF4-FFF2-40B4-BE49-F238E27FC236}">
                <a16:creationId xmlns:a16="http://schemas.microsoft.com/office/drawing/2014/main" id="{915FFD1C-41FF-46E6-8DDB-04851AF55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365" y="443016"/>
            <a:ext cx="1360803" cy="137191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6352" name="Picture 16">
            <a:extLst>
              <a:ext uri="{FF2B5EF4-FFF2-40B4-BE49-F238E27FC236}">
                <a16:creationId xmlns:a16="http://schemas.microsoft.com/office/drawing/2014/main" id="{56546289-E89D-4631-AF2E-C5E39BFAF2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6581" y="443016"/>
            <a:ext cx="1360802" cy="1371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6353" name="Picture 17">
            <a:extLst>
              <a:ext uri="{FF2B5EF4-FFF2-40B4-BE49-F238E27FC236}">
                <a16:creationId xmlns:a16="http://schemas.microsoft.com/office/drawing/2014/main" id="{5759F4D2-B4F5-4CBD-85F9-825DE350EC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785" y="443016"/>
            <a:ext cx="1432256" cy="1448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6354" name="Picture 18">
            <a:extLst>
              <a:ext uri="{FF2B5EF4-FFF2-40B4-BE49-F238E27FC236}">
                <a16:creationId xmlns:a16="http://schemas.microsoft.com/office/drawing/2014/main" id="{526E9222-AF6E-4B93-8A76-61B69703D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929" y="1"/>
            <a:ext cx="1267118" cy="1929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6355" name="AutoShape 19">
            <a:extLst>
              <a:ext uri="{FF2B5EF4-FFF2-40B4-BE49-F238E27FC236}">
                <a16:creationId xmlns:a16="http://schemas.microsoft.com/office/drawing/2014/main" id="{9F7040D5-C038-4C16-AAA9-F1AD957FDC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041" y="1128975"/>
            <a:ext cx="533523" cy="152435"/>
          </a:xfrm>
          <a:prstGeom prst="rightArrow">
            <a:avLst>
              <a:gd name="adj1" fmla="val 50000"/>
              <a:gd name="adj2" fmla="val 875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pic>
        <p:nvPicPr>
          <p:cNvPr id="526356" name="Picture 20">
            <a:extLst>
              <a:ext uri="{FF2B5EF4-FFF2-40B4-BE49-F238E27FC236}">
                <a16:creationId xmlns:a16="http://schemas.microsoft.com/office/drawing/2014/main" id="{CAB8086D-23BE-411C-954B-DD76E3FA4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129" y="3186851"/>
            <a:ext cx="1371918" cy="1289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6357" name="Picture 21">
            <a:extLst>
              <a:ext uri="{FF2B5EF4-FFF2-40B4-BE49-F238E27FC236}">
                <a16:creationId xmlns:a16="http://schemas.microsoft.com/office/drawing/2014/main" id="{9517428D-5D0E-4E07-8522-8F623D5CEB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129" y="4711204"/>
            <a:ext cx="1371918" cy="1343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6358" name="Picture 22">
            <a:extLst>
              <a:ext uri="{FF2B5EF4-FFF2-40B4-BE49-F238E27FC236}">
                <a16:creationId xmlns:a16="http://schemas.microsoft.com/office/drawing/2014/main" id="{AF9C3FB0-7411-4CA0-9084-C15FDA88CC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341" y="3188439"/>
            <a:ext cx="1371918" cy="129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6359" name="Picture 23">
            <a:extLst>
              <a:ext uri="{FF2B5EF4-FFF2-40B4-BE49-F238E27FC236}">
                <a16:creationId xmlns:a16="http://schemas.microsoft.com/office/drawing/2014/main" id="{FA888F43-F989-460A-840A-4E7D6C4530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69" y="4711203"/>
            <a:ext cx="1362390" cy="1371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6360" name="Picture 24">
            <a:extLst>
              <a:ext uri="{FF2B5EF4-FFF2-40B4-BE49-F238E27FC236}">
                <a16:creationId xmlns:a16="http://schemas.microsoft.com/office/drawing/2014/main" id="{D602C2CB-61C8-496A-87FC-92D23FB526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7641" y="2958198"/>
            <a:ext cx="903497" cy="1524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6361" name="Picture 25">
            <a:extLst>
              <a:ext uri="{FF2B5EF4-FFF2-40B4-BE49-F238E27FC236}">
                <a16:creationId xmlns:a16="http://schemas.microsoft.com/office/drawing/2014/main" id="{B6D00B0B-C103-4CA3-B3F5-F3BD70CEEE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7641" y="4711203"/>
            <a:ext cx="914612" cy="1524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6362" name="Picture 26">
            <a:extLst>
              <a:ext uri="{FF2B5EF4-FFF2-40B4-BE49-F238E27FC236}">
                <a16:creationId xmlns:a16="http://schemas.microsoft.com/office/drawing/2014/main" id="{2E42D31C-D25E-4BD9-819D-55DE76562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941" y="2689848"/>
            <a:ext cx="914612" cy="87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6363" name="Picture 27">
            <a:extLst>
              <a:ext uri="{FF2B5EF4-FFF2-40B4-BE49-F238E27FC236}">
                <a16:creationId xmlns:a16="http://schemas.microsoft.com/office/drawing/2014/main" id="{8F9F4A08-7F10-42A2-A986-15F556893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941" y="3604460"/>
            <a:ext cx="914612" cy="87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6364" name="Picture 28">
            <a:extLst>
              <a:ext uri="{FF2B5EF4-FFF2-40B4-BE49-F238E27FC236}">
                <a16:creationId xmlns:a16="http://schemas.microsoft.com/office/drawing/2014/main" id="{52609AE1-233B-4B0E-B76A-7F02754CB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941" y="4634986"/>
            <a:ext cx="914612" cy="908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6365" name="Picture 29">
            <a:extLst>
              <a:ext uri="{FF2B5EF4-FFF2-40B4-BE49-F238E27FC236}">
                <a16:creationId xmlns:a16="http://schemas.microsoft.com/office/drawing/2014/main" id="{E11BE3CF-293F-40B3-BD73-76B4DCC10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941" y="5555949"/>
            <a:ext cx="914612" cy="908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6366" name="AutoShape 30">
            <a:extLst>
              <a:ext uri="{FF2B5EF4-FFF2-40B4-BE49-F238E27FC236}">
                <a16:creationId xmlns:a16="http://schemas.microsoft.com/office/drawing/2014/main" id="{82AE0122-CA5F-4FED-803D-F954EAD0DA5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342201" y="4482551"/>
            <a:ext cx="762176" cy="152435"/>
          </a:xfrm>
          <a:prstGeom prst="rightArrow">
            <a:avLst>
              <a:gd name="adj1" fmla="val 50000"/>
              <a:gd name="adj2" fmla="val 125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pic>
        <p:nvPicPr>
          <p:cNvPr id="526367" name="Picture 31">
            <a:extLst>
              <a:ext uri="{FF2B5EF4-FFF2-40B4-BE49-F238E27FC236}">
                <a16:creationId xmlns:a16="http://schemas.microsoft.com/office/drawing/2014/main" id="{27CEF4D1-D7A3-4048-AE29-968F356DBE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2718" y="2729545"/>
            <a:ext cx="1753006" cy="838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6368" name="Picture 32">
            <a:extLst>
              <a:ext uri="{FF2B5EF4-FFF2-40B4-BE49-F238E27FC236}">
                <a16:creationId xmlns:a16="http://schemas.microsoft.com/office/drawing/2014/main" id="{573CD350-DE68-41D1-A5F0-874ABBF692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2718" y="3644157"/>
            <a:ext cx="1753006" cy="838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6369" name="Picture 33">
            <a:extLst>
              <a:ext uri="{FF2B5EF4-FFF2-40B4-BE49-F238E27FC236}">
                <a16:creationId xmlns:a16="http://schemas.microsoft.com/office/drawing/2014/main" id="{83D21F8A-F8AC-4A04-AD0D-D6887FDCE1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2718" y="4711204"/>
            <a:ext cx="1753006" cy="825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6370" name="Picture 34">
            <a:extLst>
              <a:ext uri="{FF2B5EF4-FFF2-40B4-BE49-F238E27FC236}">
                <a16:creationId xmlns:a16="http://schemas.microsoft.com/office/drawing/2014/main" id="{365DE7CD-7BCA-4749-8AAB-270594F52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2718" y="5625815"/>
            <a:ext cx="1753006" cy="825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6372" name="Text Box 36">
            <a:hlinkClick r:id="rId19" action="ppaction://hlinksldjump"/>
            <a:extLst>
              <a:ext uri="{FF2B5EF4-FFF2-40B4-BE49-F238E27FC236}">
                <a16:creationId xmlns:a16="http://schemas.microsoft.com/office/drawing/2014/main" id="{D463EB3C-B541-490F-A525-B8AE282F5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0264" y="44460"/>
            <a:ext cx="1406851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1" lang="zh-CN" altLang="en-US" sz="2400" b="1">
                <a:solidFill>
                  <a:srgbClr val="11111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四分体</a:t>
            </a:r>
          </a:p>
        </p:txBody>
      </p:sp>
      <p:sp>
        <p:nvSpPr>
          <p:cNvPr id="526373" name="Text Box 37">
            <a:extLst>
              <a:ext uri="{FF2B5EF4-FFF2-40B4-BE49-F238E27FC236}">
                <a16:creationId xmlns:a16="http://schemas.microsoft.com/office/drawing/2014/main" id="{7F2E47BD-6113-4BED-B5DF-68FF4DAB6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2718" y="6387992"/>
            <a:ext cx="1143265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1" lang="zh-CN" altLang="en-US" sz="2400" b="1">
                <a:solidFill>
                  <a:srgbClr val="11111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精子</a:t>
            </a:r>
          </a:p>
        </p:txBody>
      </p:sp>
      <p:sp>
        <p:nvSpPr>
          <p:cNvPr id="526374" name="Text Box 38">
            <a:extLst>
              <a:ext uri="{FF2B5EF4-FFF2-40B4-BE49-F238E27FC236}">
                <a16:creationId xmlns:a16="http://schemas.microsoft.com/office/drawing/2014/main" id="{D5A5982A-F45F-48FD-8075-2D61ACC73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9934" y="2215076"/>
            <a:ext cx="2667617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1" lang="zh-CN" altLang="en-US" sz="2400" b="1">
                <a:solidFill>
                  <a:srgbClr val="11111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初级精母细胞</a:t>
            </a:r>
          </a:p>
        </p:txBody>
      </p:sp>
      <p:sp>
        <p:nvSpPr>
          <p:cNvPr id="526375" name="AutoShape 39">
            <a:extLst>
              <a:ext uri="{FF2B5EF4-FFF2-40B4-BE49-F238E27FC236}">
                <a16:creationId xmlns:a16="http://schemas.microsoft.com/office/drawing/2014/main" id="{B2449E02-0697-4C54-862B-3010AFA4AD4C}"/>
              </a:ext>
            </a:extLst>
          </p:cNvPr>
          <p:cNvSpPr>
            <a:spLocks/>
          </p:cNvSpPr>
          <p:nvPr/>
        </p:nvSpPr>
        <p:spPr bwMode="auto">
          <a:xfrm rot="16200000">
            <a:off x="6883582" y="-978919"/>
            <a:ext cx="304871" cy="6121229"/>
          </a:xfrm>
          <a:prstGeom prst="leftBrace">
            <a:avLst>
              <a:gd name="adj1" fmla="val 167318"/>
              <a:gd name="adj2" fmla="val 50000"/>
            </a:avLst>
          </a:prstGeom>
          <a:noFill/>
          <a:ln w="31750" cap="sq">
            <a:solidFill>
              <a:srgbClr val="FF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526376" name="Rectangle 40">
            <a:extLst>
              <a:ext uri="{FF2B5EF4-FFF2-40B4-BE49-F238E27FC236}">
                <a16:creationId xmlns:a16="http://schemas.microsoft.com/office/drawing/2014/main" id="{589B7D84-0ED2-4E95-9F95-589972B3E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124" y="6387992"/>
            <a:ext cx="2515182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1" lang="zh-CN" altLang="en-US" sz="2400" b="1">
                <a:solidFill>
                  <a:srgbClr val="11111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次级精母细胞</a:t>
            </a:r>
          </a:p>
        </p:txBody>
      </p:sp>
      <p:sp>
        <p:nvSpPr>
          <p:cNvPr id="526377" name="AutoShape 41">
            <a:extLst>
              <a:ext uri="{FF2B5EF4-FFF2-40B4-BE49-F238E27FC236}">
                <a16:creationId xmlns:a16="http://schemas.microsoft.com/office/drawing/2014/main" id="{66EA4B5E-F347-441E-9D4B-32E1D6844BAF}"/>
              </a:ext>
            </a:extLst>
          </p:cNvPr>
          <p:cNvSpPr>
            <a:spLocks/>
          </p:cNvSpPr>
          <p:nvPr/>
        </p:nvSpPr>
        <p:spPr bwMode="auto">
          <a:xfrm rot="16200000">
            <a:off x="8343626" y="4430151"/>
            <a:ext cx="304871" cy="3734664"/>
          </a:xfrm>
          <a:prstGeom prst="leftBrace">
            <a:avLst>
              <a:gd name="adj1" fmla="val 102083"/>
              <a:gd name="adj2" fmla="val 50000"/>
            </a:avLst>
          </a:prstGeom>
          <a:noFill/>
          <a:ln w="31750" cap="sq">
            <a:solidFill>
              <a:srgbClr val="FF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526378" name="Text Box 42">
            <a:extLst>
              <a:ext uri="{FF2B5EF4-FFF2-40B4-BE49-F238E27FC236}">
                <a16:creationId xmlns:a16="http://schemas.microsoft.com/office/drawing/2014/main" id="{BBBFF696-DEF8-475F-BF77-59F96464C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4583" y="6159339"/>
            <a:ext cx="1219482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1" lang="zh-CN" altLang="en-US" sz="2400" b="1">
                <a:solidFill>
                  <a:srgbClr val="111111"/>
                </a:solidFill>
                <a:latin typeface="宋体" panose="02010600030101010101" pitchFamily="2" charset="-122"/>
                <a:ea typeface="黑体" panose="02010609060101010101" pitchFamily="49" charset="-122"/>
              </a:rPr>
              <a:t>体细胞</a:t>
            </a:r>
          </a:p>
        </p:txBody>
      </p:sp>
      <p:sp>
        <p:nvSpPr>
          <p:cNvPr id="526379" name="Text Box 43">
            <a:extLst>
              <a:ext uri="{FF2B5EF4-FFF2-40B4-BE49-F238E27FC236}">
                <a16:creationId xmlns:a16="http://schemas.microsoft.com/office/drawing/2014/main" id="{E942F04C-D5C5-4BA7-BA93-20C48017A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627" y="44460"/>
            <a:ext cx="1981660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1" lang="zh-CN" altLang="en-US" sz="2400" b="1">
                <a:solidFill>
                  <a:srgbClr val="111111"/>
                </a:solidFill>
                <a:latin typeface="宋体" panose="02010600030101010101" pitchFamily="2" charset="-122"/>
                <a:ea typeface="黑体" panose="02010609060101010101" pitchFamily="49" charset="-122"/>
              </a:rPr>
              <a:t>精原细胞</a:t>
            </a:r>
          </a:p>
        </p:txBody>
      </p:sp>
      <p:sp>
        <p:nvSpPr>
          <p:cNvPr id="526380" name="Text Box 44">
            <a:extLst>
              <a:ext uri="{FF2B5EF4-FFF2-40B4-BE49-F238E27FC236}">
                <a16:creationId xmlns:a16="http://schemas.microsoft.com/office/drawing/2014/main" id="{84BDFCC2-FF27-46D2-A7A4-50160E20A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1889" y="2929616"/>
            <a:ext cx="533523" cy="1570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1" lang="zh-CN" altLang="en-US" sz="2400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细胞分化</a:t>
            </a:r>
          </a:p>
        </p:txBody>
      </p:sp>
      <p:grpSp>
        <p:nvGrpSpPr>
          <p:cNvPr id="2" name="Group 58">
            <a:extLst>
              <a:ext uri="{FF2B5EF4-FFF2-40B4-BE49-F238E27FC236}">
                <a16:creationId xmlns:a16="http://schemas.microsoft.com/office/drawing/2014/main" id="{9B4EF141-DF98-4EE3-88F6-5B76ED2A9AE3}"/>
              </a:ext>
            </a:extLst>
          </p:cNvPr>
          <p:cNvGrpSpPr>
            <a:grpSpLocks/>
          </p:cNvGrpSpPr>
          <p:nvPr/>
        </p:nvGrpSpPr>
        <p:grpSpPr bwMode="auto">
          <a:xfrm>
            <a:off x="3573673" y="44461"/>
            <a:ext cx="1438608" cy="1829223"/>
            <a:chOff x="1292" y="28"/>
            <a:chExt cx="906" cy="1152"/>
          </a:xfrm>
        </p:grpSpPr>
        <p:sp>
          <p:nvSpPr>
            <p:cNvPr id="45100" name="Text Box 35">
              <a:hlinkClick r:id="rId20" action="ppaction://hlinksldjump"/>
              <a:extLst>
                <a:ext uri="{FF2B5EF4-FFF2-40B4-BE49-F238E27FC236}">
                  <a16:creationId xmlns:a16="http://schemas.microsoft.com/office/drawing/2014/main" id="{6F5DEC41-B185-4A6C-88EA-9F26654D93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4" y="28"/>
              <a:ext cx="50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zh-CN" altLang="en-US" sz="2400" b="1">
                  <a:solidFill>
                    <a:srgbClr val="11111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联会</a:t>
              </a:r>
            </a:p>
          </p:txBody>
        </p:sp>
        <p:pic>
          <p:nvPicPr>
            <p:cNvPr id="45101" name="Picture 48">
              <a:extLst>
                <a:ext uri="{FF2B5EF4-FFF2-40B4-BE49-F238E27FC236}">
                  <a16:creationId xmlns:a16="http://schemas.microsoft.com/office/drawing/2014/main" id="{CE2E6071-0A35-43E1-B450-565F719C35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2" y="300"/>
              <a:ext cx="906" cy="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102" name="Freeform 49">
              <a:extLst>
                <a:ext uri="{FF2B5EF4-FFF2-40B4-BE49-F238E27FC236}">
                  <a16:creationId xmlns:a16="http://schemas.microsoft.com/office/drawing/2014/main" id="{182D014E-043E-4A05-AEDD-88D1B0F16F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6" y="532"/>
              <a:ext cx="221" cy="214"/>
            </a:xfrm>
            <a:custGeom>
              <a:avLst/>
              <a:gdLst>
                <a:gd name="T0" fmla="*/ 0 w 221"/>
                <a:gd name="T1" fmla="*/ 214 h 214"/>
                <a:gd name="T2" fmla="*/ 51 w 221"/>
                <a:gd name="T3" fmla="*/ 170 h 214"/>
                <a:gd name="T4" fmla="*/ 110 w 221"/>
                <a:gd name="T5" fmla="*/ 141 h 214"/>
                <a:gd name="T6" fmla="*/ 118 w 221"/>
                <a:gd name="T7" fmla="*/ 104 h 214"/>
                <a:gd name="T8" fmla="*/ 140 w 221"/>
                <a:gd name="T9" fmla="*/ 111 h 214"/>
                <a:gd name="T10" fmla="*/ 177 w 221"/>
                <a:gd name="T11" fmla="*/ 52 h 214"/>
                <a:gd name="T12" fmla="*/ 206 w 221"/>
                <a:gd name="T13" fmla="*/ 45 h 214"/>
                <a:gd name="T14" fmla="*/ 221 w 221"/>
                <a:gd name="T15" fmla="*/ 0 h 2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1"/>
                <a:gd name="T25" fmla="*/ 0 h 214"/>
                <a:gd name="T26" fmla="*/ 221 w 221"/>
                <a:gd name="T27" fmla="*/ 214 h 21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1" h="214">
                  <a:moveTo>
                    <a:pt x="0" y="214"/>
                  </a:moveTo>
                  <a:cubicBezTo>
                    <a:pt x="33" y="193"/>
                    <a:pt x="15" y="183"/>
                    <a:pt x="51" y="170"/>
                  </a:cubicBezTo>
                  <a:cubicBezTo>
                    <a:pt x="73" y="110"/>
                    <a:pt x="33" y="198"/>
                    <a:pt x="110" y="141"/>
                  </a:cubicBezTo>
                  <a:cubicBezTo>
                    <a:pt x="120" y="133"/>
                    <a:pt x="115" y="116"/>
                    <a:pt x="118" y="104"/>
                  </a:cubicBezTo>
                  <a:cubicBezTo>
                    <a:pt x="125" y="106"/>
                    <a:pt x="132" y="112"/>
                    <a:pt x="140" y="111"/>
                  </a:cubicBezTo>
                  <a:cubicBezTo>
                    <a:pt x="179" y="104"/>
                    <a:pt x="155" y="69"/>
                    <a:pt x="177" y="52"/>
                  </a:cubicBezTo>
                  <a:cubicBezTo>
                    <a:pt x="185" y="46"/>
                    <a:pt x="196" y="47"/>
                    <a:pt x="206" y="45"/>
                  </a:cubicBezTo>
                  <a:cubicBezTo>
                    <a:pt x="215" y="10"/>
                    <a:pt x="210" y="24"/>
                    <a:pt x="221" y="0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5103" name="Freeform 50">
              <a:extLst>
                <a:ext uri="{FF2B5EF4-FFF2-40B4-BE49-F238E27FC236}">
                  <a16:creationId xmlns:a16="http://schemas.microsoft.com/office/drawing/2014/main" id="{2ADAD125-23F4-4402-9A5C-BE8654AD6A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2" y="510"/>
              <a:ext cx="79" cy="281"/>
            </a:xfrm>
            <a:custGeom>
              <a:avLst/>
              <a:gdLst>
                <a:gd name="T0" fmla="*/ 39 w 79"/>
                <a:gd name="T1" fmla="*/ 0 h 281"/>
                <a:gd name="T2" fmla="*/ 24 w 79"/>
                <a:gd name="T3" fmla="*/ 111 h 281"/>
                <a:gd name="T4" fmla="*/ 69 w 79"/>
                <a:gd name="T5" fmla="*/ 126 h 281"/>
                <a:gd name="T6" fmla="*/ 24 w 79"/>
                <a:gd name="T7" fmla="*/ 148 h 281"/>
                <a:gd name="T8" fmla="*/ 39 w 79"/>
                <a:gd name="T9" fmla="*/ 200 h 281"/>
                <a:gd name="T10" fmla="*/ 17 w 79"/>
                <a:gd name="T11" fmla="*/ 281 h 2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9"/>
                <a:gd name="T19" fmla="*/ 0 h 281"/>
                <a:gd name="T20" fmla="*/ 79 w 79"/>
                <a:gd name="T21" fmla="*/ 281 h 2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9" h="281">
                  <a:moveTo>
                    <a:pt x="39" y="0"/>
                  </a:moveTo>
                  <a:cubicBezTo>
                    <a:pt x="26" y="41"/>
                    <a:pt x="49" y="74"/>
                    <a:pt x="24" y="111"/>
                  </a:cubicBezTo>
                  <a:cubicBezTo>
                    <a:pt x="24" y="111"/>
                    <a:pt x="69" y="124"/>
                    <a:pt x="69" y="126"/>
                  </a:cubicBezTo>
                  <a:cubicBezTo>
                    <a:pt x="69" y="134"/>
                    <a:pt x="28" y="147"/>
                    <a:pt x="24" y="148"/>
                  </a:cubicBezTo>
                  <a:cubicBezTo>
                    <a:pt x="55" y="169"/>
                    <a:pt x="79" y="173"/>
                    <a:pt x="39" y="200"/>
                  </a:cubicBezTo>
                  <a:cubicBezTo>
                    <a:pt x="32" y="222"/>
                    <a:pt x="0" y="262"/>
                    <a:pt x="17" y="281"/>
                  </a:cubicBezTo>
                </a:path>
              </a:pathLst>
            </a:cu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5104" name="Freeform 51">
              <a:extLst>
                <a:ext uri="{FF2B5EF4-FFF2-40B4-BE49-F238E27FC236}">
                  <a16:creationId xmlns:a16="http://schemas.microsoft.com/office/drawing/2014/main" id="{682A646F-023C-4734-8332-1C4440414D0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2" y="586"/>
              <a:ext cx="221" cy="214"/>
            </a:xfrm>
            <a:custGeom>
              <a:avLst/>
              <a:gdLst>
                <a:gd name="T0" fmla="*/ 0 w 221"/>
                <a:gd name="T1" fmla="*/ 214 h 214"/>
                <a:gd name="T2" fmla="*/ 51 w 221"/>
                <a:gd name="T3" fmla="*/ 170 h 214"/>
                <a:gd name="T4" fmla="*/ 110 w 221"/>
                <a:gd name="T5" fmla="*/ 141 h 214"/>
                <a:gd name="T6" fmla="*/ 118 w 221"/>
                <a:gd name="T7" fmla="*/ 104 h 214"/>
                <a:gd name="T8" fmla="*/ 140 w 221"/>
                <a:gd name="T9" fmla="*/ 111 h 214"/>
                <a:gd name="T10" fmla="*/ 177 w 221"/>
                <a:gd name="T11" fmla="*/ 52 h 214"/>
                <a:gd name="T12" fmla="*/ 206 w 221"/>
                <a:gd name="T13" fmla="*/ 45 h 214"/>
                <a:gd name="T14" fmla="*/ 221 w 221"/>
                <a:gd name="T15" fmla="*/ 0 h 2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1"/>
                <a:gd name="T25" fmla="*/ 0 h 214"/>
                <a:gd name="T26" fmla="*/ 221 w 221"/>
                <a:gd name="T27" fmla="*/ 214 h 21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1" h="214">
                  <a:moveTo>
                    <a:pt x="0" y="214"/>
                  </a:moveTo>
                  <a:cubicBezTo>
                    <a:pt x="33" y="193"/>
                    <a:pt x="15" y="183"/>
                    <a:pt x="51" y="170"/>
                  </a:cubicBezTo>
                  <a:cubicBezTo>
                    <a:pt x="73" y="110"/>
                    <a:pt x="33" y="198"/>
                    <a:pt x="110" y="141"/>
                  </a:cubicBezTo>
                  <a:cubicBezTo>
                    <a:pt x="120" y="133"/>
                    <a:pt x="115" y="116"/>
                    <a:pt x="118" y="104"/>
                  </a:cubicBezTo>
                  <a:cubicBezTo>
                    <a:pt x="125" y="106"/>
                    <a:pt x="132" y="112"/>
                    <a:pt x="140" y="111"/>
                  </a:cubicBezTo>
                  <a:cubicBezTo>
                    <a:pt x="179" y="104"/>
                    <a:pt x="155" y="69"/>
                    <a:pt x="177" y="52"/>
                  </a:cubicBezTo>
                  <a:cubicBezTo>
                    <a:pt x="185" y="46"/>
                    <a:pt x="196" y="47"/>
                    <a:pt x="206" y="45"/>
                  </a:cubicBezTo>
                  <a:cubicBezTo>
                    <a:pt x="215" y="10"/>
                    <a:pt x="210" y="24"/>
                    <a:pt x="221" y="0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5105" name="Freeform 52">
              <a:extLst>
                <a:ext uri="{FF2B5EF4-FFF2-40B4-BE49-F238E27FC236}">
                  <a16:creationId xmlns:a16="http://schemas.microsoft.com/office/drawing/2014/main" id="{49A46659-6491-4693-881F-F6C7019E1F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8" y="564"/>
              <a:ext cx="79" cy="281"/>
            </a:xfrm>
            <a:custGeom>
              <a:avLst/>
              <a:gdLst>
                <a:gd name="T0" fmla="*/ 39 w 79"/>
                <a:gd name="T1" fmla="*/ 0 h 281"/>
                <a:gd name="T2" fmla="*/ 24 w 79"/>
                <a:gd name="T3" fmla="*/ 111 h 281"/>
                <a:gd name="T4" fmla="*/ 69 w 79"/>
                <a:gd name="T5" fmla="*/ 126 h 281"/>
                <a:gd name="T6" fmla="*/ 24 w 79"/>
                <a:gd name="T7" fmla="*/ 148 h 281"/>
                <a:gd name="T8" fmla="*/ 39 w 79"/>
                <a:gd name="T9" fmla="*/ 200 h 281"/>
                <a:gd name="T10" fmla="*/ 17 w 79"/>
                <a:gd name="T11" fmla="*/ 281 h 2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9"/>
                <a:gd name="T19" fmla="*/ 0 h 281"/>
                <a:gd name="T20" fmla="*/ 79 w 79"/>
                <a:gd name="T21" fmla="*/ 281 h 2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9" h="281">
                  <a:moveTo>
                    <a:pt x="39" y="0"/>
                  </a:moveTo>
                  <a:cubicBezTo>
                    <a:pt x="26" y="41"/>
                    <a:pt x="49" y="74"/>
                    <a:pt x="24" y="111"/>
                  </a:cubicBezTo>
                  <a:cubicBezTo>
                    <a:pt x="24" y="111"/>
                    <a:pt x="69" y="124"/>
                    <a:pt x="69" y="126"/>
                  </a:cubicBezTo>
                  <a:cubicBezTo>
                    <a:pt x="69" y="134"/>
                    <a:pt x="28" y="147"/>
                    <a:pt x="24" y="148"/>
                  </a:cubicBezTo>
                  <a:cubicBezTo>
                    <a:pt x="55" y="169"/>
                    <a:pt x="79" y="173"/>
                    <a:pt x="39" y="200"/>
                  </a:cubicBezTo>
                  <a:cubicBezTo>
                    <a:pt x="32" y="222"/>
                    <a:pt x="0" y="262"/>
                    <a:pt x="17" y="281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grpSp>
          <p:nvGrpSpPr>
            <p:cNvPr id="45106" name="Group 53">
              <a:extLst>
                <a:ext uri="{FF2B5EF4-FFF2-40B4-BE49-F238E27FC236}">
                  <a16:creationId xmlns:a16="http://schemas.microsoft.com/office/drawing/2014/main" id="{8A9FE054-8FDE-4DCE-AFD6-A19252564B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91" y="482"/>
              <a:ext cx="227" cy="576"/>
              <a:chOff x="1383" y="2220"/>
              <a:chExt cx="357" cy="335"/>
            </a:xfrm>
          </p:grpSpPr>
          <p:sp>
            <p:nvSpPr>
              <p:cNvPr id="45107" name="Freeform 54">
                <a:extLst>
                  <a:ext uri="{FF2B5EF4-FFF2-40B4-BE49-F238E27FC236}">
                    <a16:creationId xmlns:a16="http://schemas.microsoft.com/office/drawing/2014/main" id="{985C3F36-1254-496D-BCEB-CCFFE26699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3" y="2242"/>
                <a:ext cx="221" cy="214"/>
              </a:xfrm>
              <a:custGeom>
                <a:avLst/>
                <a:gdLst>
                  <a:gd name="T0" fmla="*/ 0 w 221"/>
                  <a:gd name="T1" fmla="*/ 214 h 214"/>
                  <a:gd name="T2" fmla="*/ 51 w 221"/>
                  <a:gd name="T3" fmla="*/ 170 h 214"/>
                  <a:gd name="T4" fmla="*/ 110 w 221"/>
                  <a:gd name="T5" fmla="*/ 141 h 214"/>
                  <a:gd name="T6" fmla="*/ 118 w 221"/>
                  <a:gd name="T7" fmla="*/ 104 h 214"/>
                  <a:gd name="T8" fmla="*/ 140 w 221"/>
                  <a:gd name="T9" fmla="*/ 111 h 214"/>
                  <a:gd name="T10" fmla="*/ 177 w 221"/>
                  <a:gd name="T11" fmla="*/ 52 h 214"/>
                  <a:gd name="T12" fmla="*/ 206 w 221"/>
                  <a:gd name="T13" fmla="*/ 45 h 214"/>
                  <a:gd name="T14" fmla="*/ 221 w 221"/>
                  <a:gd name="T15" fmla="*/ 0 h 21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21"/>
                  <a:gd name="T25" fmla="*/ 0 h 214"/>
                  <a:gd name="T26" fmla="*/ 221 w 221"/>
                  <a:gd name="T27" fmla="*/ 214 h 21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21" h="214">
                    <a:moveTo>
                      <a:pt x="0" y="214"/>
                    </a:moveTo>
                    <a:cubicBezTo>
                      <a:pt x="33" y="193"/>
                      <a:pt x="15" y="183"/>
                      <a:pt x="51" y="170"/>
                    </a:cubicBezTo>
                    <a:cubicBezTo>
                      <a:pt x="73" y="110"/>
                      <a:pt x="33" y="198"/>
                      <a:pt x="110" y="141"/>
                    </a:cubicBezTo>
                    <a:cubicBezTo>
                      <a:pt x="120" y="133"/>
                      <a:pt x="115" y="116"/>
                      <a:pt x="118" y="104"/>
                    </a:cubicBezTo>
                    <a:cubicBezTo>
                      <a:pt x="125" y="106"/>
                      <a:pt x="132" y="112"/>
                      <a:pt x="140" y="111"/>
                    </a:cubicBezTo>
                    <a:cubicBezTo>
                      <a:pt x="179" y="104"/>
                      <a:pt x="155" y="69"/>
                      <a:pt x="177" y="52"/>
                    </a:cubicBezTo>
                    <a:cubicBezTo>
                      <a:pt x="185" y="46"/>
                      <a:pt x="196" y="47"/>
                      <a:pt x="206" y="45"/>
                    </a:cubicBezTo>
                    <a:cubicBezTo>
                      <a:pt x="215" y="10"/>
                      <a:pt x="210" y="24"/>
                      <a:pt x="221" y="0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45108" name="Freeform 55">
                <a:extLst>
                  <a:ext uri="{FF2B5EF4-FFF2-40B4-BE49-F238E27FC236}">
                    <a16:creationId xmlns:a16="http://schemas.microsoft.com/office/drawing/2014/main" id="{51146F69-F90B-49F3-8960-F207C5FD08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9" y="2220"/>
                <a:ext cx="79" cy="281"/>
              </a:xfrm>
              <a:custGeom>
                <a:avLst/>
                <a:gdLst>
                  <a:gd name="T0" fmla="*/ 39 w 79"/>
                  <a:gd name="T1" fmla="*/ 0 h 281"/>
                  <a:gd name="T2" fmla="*/ 24 w 79"/>
                  <a:gd name="T3" fmla="*/ 111 h 281"/>
                  <a:gd name="T4" fmla="*/ 69 w 79"/>
                  <a:gd name="T5" fmla="*/ 126 h 281"/>
                  <a:gd name="T6" fmla="*/ 24 w 79"/>
                  <a:gd name="T7" fmla="*/ 148 h 281"/>
                  <a:gd name="T8" fmla="*/ 39 w 79"/>
                  <a:gd name="T9" fmla="*/ 200 h 281"/>
                  <a:gd name="T10" fmla="*/ 17 w 79"/>
                  <a:gd name="T11" fmla="*/ 281 h 28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9"/>
                  <a:gd name="T19" fmla="*/ 0 h 281"/>
                  <a:gd name="T20" fmla="*/ 79 w 79"/>
                  <a:gd name="T21" fmla="*/ 281 h 28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9" h="281">
                    <a:moveTo>
                      <a:pt x="39" y="0"/>
                    </a:moveTo>
                    <a:cubicBezTo>
                      <a:pt x="26" y="41"/>
                      <a:pt x="49" y="74"/>
                      <a:pt x="24" y="111"/>
                    </a:cubicBezTo>
                    <a:cubicBezTo>
                      <a:pt x="24" y="111"/>
                      <a:pt x="69" y="124"/>
                      <a:pt x="69" y="126"/>
                    </a:cubicBezTo>
                    <a:cubicBezTo>
                      <a:pt x="69" y="134"/>
                      <a:pt x="28" y="147"/>
                      <a:pt x="24" y="148"/>
                    </a:cubicBezTo>
                    <a:cubicBezTo>
                      <a:pt x="55" y="169"/>
                      <a:pt x="79" y="173"/>
                      <a:pt x="39" y="200"/>
                    </a:cubicBezTo>
                    <a:cubicBezTo>
                      <a:pt x="32" y="222"/>
                      <a:pt x="0" y="262"/>
                      <a:pt x="17" y="281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45109" name="Freeform 56">
                <a:extLst>
                  <a:ext uri="{FF2B5EF4-FFF2-40B4-BE49-F238E27FC236}">
                    <a16:creationId xmlns:a16="http://schemas.microsoft.com/office/drawing/2014/main" id="{184B265F-D32B-471C-8EE1-0162721E05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9" y="2296"/>
                <a:ext cx="221" cy="214"/>
              </a:xfrm>
              <a:custGeom>
                <a:avLst/>
                <a:gdLst>
                  <a:gd name="T0" fmla="*/ 0 w 221"/>
                  <a:gd name="T1" fmla="*/ 214 h 214"/>
                  <a:gd name="T2" fmla="*/ 51 w 221"/>
                  <a:gd name="T3" fmla="*/ 170 h 214"/>
                  <a:gd name="T4" fmla="*/ 110 w 221"/>
                  <a:gd name="T5" fmla="*/ 141 h 214"/>
                  <a:gd name="T6" fmla="*/ 118 w 221"/>
                  <a:gd name="T7" fmla="*/ 104 h 214"/>
                  <a:gd name="T8" fmla="*/ 140 w 221"/>
                  <a:gd name="T9" fmla="*/ 111 h 214"/>
                  <a:gd name="T10" fmla="*/ 177 w 221"/>
                  <a:gd name="T11" fmla="*/ 52 h 214"/>
                  <a:gd name="T12" fmla="*/ 206 w 221"/>
                  <a:gd name="T13" fmla="*/ 45 h 214"/>
                  <a:gd name="T14" fmla="*/ 221 w 221"/>
                  <a:gd name="T15" fmla="*/ 0 h 21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21"/>
                  <a:gd name="T25" fmla="*/ 0 h 214"/>
                  <a:gd name="T26" fmla="*/ 221 w 221"/>
                  <a:gd name="T27" fmla="*/ 214 h 21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21" h="214">
                    <a:moveTo>
                      <a:pt x="0" y="214"/>
                    </a:moveTo>
                    <a:cubicBezTo>
                      <a:pt x="33" y="193"/>
                      <a:pt x="15" y="183"/>
                      <a:pt x="51" y="170"/>
                    </a:cubicBezTo>
                    <a:cubicBezTo>
                      <a:pt x="73" y="110"/>
                      <a:pt x="33" y="198"/>
                      <a:pt x="110" y="141"/>
                    </a:cubicBezTo>
                    <a:cubicBezTo>
                      <a:pt x="120" y="133"/>
                      <a:pt x="115" y="116"/>
                      <a:pt x="118" y="104"/>
                    </a:cubicBezTo>
                    <a:cubicBezTo>
                      <a:pt x="125" y="106"/>
                      <a:pt x="132" y="112"/>
                      <a:pt x="140" y="111"/>
                    </a:cubicBezTo>
                    <a:cubicBezTo>
                      <a:pt x="179" y="104"/>
                      <a:pt x="155" y="69"/>
                      <a:pt x="177" y="52"/>
                    </a:cubicBezTo>
                    <a:cubicBezTo>
                      <a:pt x="185" y="46"/>
                      <a:pt x="196" y="47"/>
                      <a:pt x="206" y="45"/>
                    </a:cubicBezTo>
                    <a:cubicBezTo>
                      <a:pt x="215" y="10"/>
                      <a:pt x="210" y="24"/>
                      <a:pt x="221" y="0"/>
                    </a:cubicBezTo>
                  </a:path>
                </a:pathLst>
              </a:custGeom>
              <a:noFill/>
              <a:ln w="9525">
                <a:solidFill>
                  <a:srgbClr val="FF33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45110" name="Freeform 57">
                <a:extLst>
                  <a:ext uri="{FF2B5EF4-FFF2-40B4-BE49-F238E27FC236}">
                    <a16:creationId xmlns:a16="http://schemas.microsoft.com/office/drawing/2014/main" id="{B5130E55-B4D6-4D0A-AD11-3E4937BF17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5" y="2274"/>
                <a:ext cx="79" cy="281"/>
              </a:xfrm>
              <a:custGeom>
                <a:avLst/>
                <a:gdLst>
                  <a:gd name="T0" fmla="*/ 39 w 79"/>
                  <a:gd name="T1" fmla="*/ 0 h 281"/>
                  <a:gd name="T2" fmla="*/ 24 w 79"/>
                  <a:gd name="T3" fmla="*/ 111 h 281"/>
                  <a:gd name="T4" fmla="*/ 69 w 79"/>
                  <a:gd name="T5" fmla="*/ 126 h 281"/>
                  <a:gd name="T6" fmla="*/ 24 w 79"/>
                  <a:gd name="T7" fmla="*/ 148 h 281"/>
                  <a:gd name="T8" fmla="*/ 39 w 79"/>
                  <a:gd name="T9" fmla="*/ 200 h 281"/>
                  <a:gd name="T10" fmla="*/ 17 w 79"/>
                  <a:gd name="T11" fmla="*/ 281 h 28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9"/>
                  <a:gd name="T19" fmla="*/ 0 h 281"/>
                  <a:gd name="T20" fmla="*/ 79 w 79"/>
                  <a:gd name="T21" fmla="*/ 281 h 28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9" h="281">
                    <a:moveTo>
                      <a:pt x="39" y="0"/>
                    </a:moveTo>
                    <a:cubicBezTo>
                      <a:pt x="26" y="41"/>
                      <a:pt x="49" y="74"/>
                      <a:pt x="24" y="111"/>
                    </a:cubicBezTo>
                    <a:cubicBezTo>
                      <a:pt x="24" y="111"/>
                      <a:pt x="69" y="124"/>
                      <a:pt x="69" y="126"/>
                    </a:cubicBezTo>
                    <a:cubicBezTo>
                      <a:pt x="69" y="134"/>
                      <a:pt x="28" y="147"/>
                      <a:pt x="24" y="148"/>
                    </a:cubicBezTo>
                    <a:cubicBezTo>
                      <a:pt x="55" y="169"/>
                      <a:pt x="79" y="173"/>
                      <a:pt x="39" y="200"/>
                    </a:cubicBezTo>
                    <a:cubicBezTo>
                      <a:pt x="32" y="222"/>
                      <a:pt x="0" y="262"/>
                      <a:pt x="17" y="281"/>
                    </a:cubicBezTo>
                  </a:path>
                </a:pathLst>
              </a:custGeom>
              <a:noFill/>
              <a:ln w="9525">
                <a:solidFill>
                  <a:srgbClr val="FF33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zh-CN" altLang="en-US"/>
              </a:p>
            </p:txBody>
          </p:sp>
        </p:grpSp>
      </p:grpSp>
      <p:sp>
        <p:nvSpPr>
          <p:cNvPr id="45099" name="灯片编号占位符 53">
            <a:extLst>
              <a:ext uri="{FF2B5EF4-FFF2-40B4-BE49-F238E27FC236}">
                <a16:creationId xmlns:a16="http://schemas.microsoft.com/office/drawing/2014/main" id="{3E127A7B-B911-4442-B360-ADB7A90F51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rgbClr val="898989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F681AC8A-EB3D-4D50-B64F-D025C237E34D}" type="slidenum">
              <a:rPr lang="zh-CN" altLang="en-US" smtClean="0"/>
              <a:pPr>
                <a:spcBef>
                  <a:spcPct val="0"/>
                </a:spcBef>
                <a:buFontTx/>
                <a:buNone/>
                <a:defRPr/>
              </a:pPr>
              <a:t>15</a:t>
            </a:fld>
            <a:endParaRPr lang="zh-CN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526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26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2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2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26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526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26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2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2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9" dur="500"/>
                                        <p:tgtEl>
                                          <p:spTgt spid="52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2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1" dur="500"/>
                                        <p:tgtEl>
                                          <p:spTgt spid="52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26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1" dur="500"/>
                                        <p:tgtEl>
                                          <p:spTgt spid="5263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526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89" dur="500"/>
                                        <p:tgtEl>
                                          <p:spTgt spid="526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92" dur="500"/>
                                        <p:tgtEl>
                                          <p:spTgt spid="526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52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52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526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52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5263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5263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5263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526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526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526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526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526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3" dur="500"/>
                                        <p:tgtEl>
                                          <p:spTgt spid="526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8" dur="500"/>
                                        <p:tgtEl>
                                          <p:spTgt spid="526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1" dur="500"/>
                                        <p:tgtEl>
                                          <p:spTgt spid="526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4" dur="500"/>
                                        <p:tgtEl>
                                          <p:spTgt spid="526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7" dur="500"/>
                                        <p:tgtEl>
                                          <p:spTgt spid="52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6339" grpId="0" autoUpdateAnimBg="0"/>
      <p:bldP spid="526340" grpId="0" autoUpdateAnimBg="0"/>
      <p:bldP spid="526341" grpId="0" animBg="1"/>
      <p:bldP spid="526342" grpId="0" animBg="1"/>
      <p:bldP spid="526343" grpId="0" animBg="1"/>
      <p:bldP spid="526344" grpId="0" animBg="1"/>
      <p:bldP spid="526345" grpId="0" animBg="1"/>
      <p:bldP spid="526346" grpId="0" animBg="1"/>
      <p:bldP spid="526347" grpId="0" animBg="1"/>
      <p:bldP spid="526348" grpId="0" animBg="1"/>
      <p:bldP spid="526355" grpId="0" animBg="1"/>
      <p:bldP spid="526366" grpId="0" animBg="1"/>
      <p:bldP spid="526372" grpId="0" autoUpdateAnimBg="0"/>
      <p:bldP spid="526373" grpId="0" autoUpdateAnimBg="0"/>
      <p:bldP spid="526374" grpId="0" autoUpdateAnimBg="0"/>
      <p:bldP spid="526375" grpId="0" animBg="1"/>
      <p:bldP spid="526376" grpId="0" autoUpdateAnimBg="0"/>
      <p:bldP spid="526377" grpId="0" animBg="1"/>
      <p:bldP spid="526378" grpId="0" autoUpdateAnimBg="0"/>
      <p:bldP spid="526379" grpId="0" autoUpdateAnimBg="0"/>
      <p:bldP spid="52638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灯片编号占位符 3">
            <a:extLst>
              <a:ext uri="{FF2B5EF4-FFF2-40B4-BE49-F238E27FC236}">
                <a16:creationId xmlns:a16="http://schemas.microsoft.com/office/drawing/2014/main" id="{D4D43AD9-08F9-4D66-A4E7-D4355E6DE7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rgbClr val="898989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F681AC8A-EB3D-4D50-B64F-D025C237E34D}" type="slidenum">
              <a:rPr lang="zh-CN" altLang="en-US" smtClean="0"/>
              <a:pPr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zh-CN" altLang="zh-CN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59395" name="AutoShape 2">
            <a:extLst>
              <a:ext uri="{FF2B5EF4-FFF2-40B4-BE49-F238E27FC236}">
                <a16:creationId xmlns:a16="http://schemas.microsoft.com/office/drawing/2014/main" id="{92D91A38-B1F8-45C7-BE5B-D0A85DCAF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0129" y="1991186"/>
            <a:ext cx="122266" cy="65103"/>
          </a:xfrm>
          <a:prstGeom prst="rightArrow">
            <a:avLst>
              <a:gd name="adj1" fmla="val 50000"/>
              <a:gd name="adj2" fmla="val 469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pic>
        <p:nvPicPr>
          <p:cNvPr id="59396" name="Picture 3" descr="A13">
            <a:extLst>
              <a:ext uri="{FF2B5EF4-FFF2-40B4-BE49-F238E27FC236}">
                <a16:creationId xmlns:a16="http://schemas.microsoft.com/office/drawing/2014/main" id="{8F1DC0F9-AD24-421C-AC76-692FE02E8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616" y="1538645"/>
            <a:ext cx="1060695" cy="1292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7" name="Picture 4" descr="A14">
            <a:extLst>
              <a:ext uri="{FF2B5EF4-FFF2-40B4-BE49-F238E27FC236}">
                <a16:creationId xmlns:a16="http://schemas.microsoft.com/office/drawing/2014/main" id="{D68A8E10-F58C-4EC3-AD29-2541B25EE3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054" y="1538645"/>
            <a:ext cx="1006708" cy="1229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8" name="Picture 5" descr="A1">
            <a:extLst>
              <a:ext uri="{FF2B5EF4-FFF2-40B4-BE49-F238E27FC236}">
                <a16:creationId xmlns:a16="http://schemas.microsoft.com/office/drawing/2014/main" id="{3958297C-C4AC-4AF4-92AF-82A7D8F40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5153" y="1475130"/>
            <a:ext cx="1059107" cy="1292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9" name="Picture 6" descr="C10">
            <a:extLst>
              <a:ext uri="{FF2B5EF4-FFF2-40B4-BE49-F238E27FC236}">
                <a16:creationId xmlns:a16="http://schemas.microsoft.com/office/drawing/2014/main" id="{EB899A6F-6E7B-45F7-9363-DAEF815797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147" y="2991543"/>
            <a:ext cx="1041641" cy="905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0" name="Picture 7" descr="C3">
            <a:extLst>
              <a:ext uri="{FF2B5EF4-FFF2-40B4-BE49-F238E27FC236}">
                <a16:creationId xmlns:a16="http://schemas.microsoft.com/office/drawing/2014/main" id="{995F7EE1-0469-49EB-A49B-2F7EF0CF1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616" y="4607992"/>
            <a:ext cx="1470365" cy="1279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1" name="Picture 8" descr="A16">
            <a:extLst>
              <a:ext uri="{FF2B5EF4-FFF2-40B4-BE49-F238E27FC236}">
                <a16:creationId xmlns:a16="http://schemas.microsoft.com/office/drawing/2014/main" id="{474397C6-F9F0-493A-A4B5-C89FC3D8E3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2237" y="3056646"/>
            <a:ext cx="789170" cy="839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2" name="Picture 9" descr="A4">
            <a:extLst>
              <a:ext uri="{FF2B5EF4-FFF2-40B4-BE49-F238E27FC236}">
                <a16:creationId xmlns:a16="http://schemas.microsoft.com/office/drawing/2014/main" id="{972577AD-8568-40C3-8E97-FD26821DBE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0310" y="4607992"/>
            <a:ext cx="1152792" cy="1229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3" name="Picture 10" descr="A15">
            <a:extLst>
              <a:ext uri="{FF2B5EF4-FFF2-40B4-BE49-F238E27FC236}">
                <a16:creationId xmlns:a16="http://schemas.microsoft.com/office/drawing/2014/main" id="{044FF7DB-9CC3-4521-9280-606FD1FF3B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9399" y="2797823"/>
            <a:ext cx="878091" cy="129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4" name="Picture 11" descr="A9">
            <a:extLst>
              <a:ext uri="{FF2B5EF4-FFF2-40B4-BE49-F238E27FC236}">
                <a16:creationId xmlns:a16="http://schemas.microsoft.com/office/drawing/2014/main" id="{9A11A3E7-D4EC-4A0F-AF2E-EC9D59B8DE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103" y="5146279"/>
            <a:ext cx="1041641" cy="107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5" name="Picture 12" descr="A18">
            <a:extLst>
              <a:ext uri="{FF2B5EF4-FFF2-40B4-BE49-F238E27FC236}">
                <a16:creationId xmlns:a16="http://schemas.microsoft.com/office/drawing/2014/main" id="{CC15F2AA-BC36-4C9C-A3E8-548CAC72FE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957" y="3444085"/>
            <a:ext cx="795522" cy="824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406" name="AutoShape 13">
            <a:extLst>
              <a:ext uri="{FF2B5EF4-FFF2-40B4-BE49-F238E27FC236}">
                <a16:creationId xmlns:a16="http://schemas.microsoft.com/office/drawing/2014/main" id="{10AE6028-AF5C-4344-8655-FB7135792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0961" y="2056290"/>
            <a:ext cx="122265" cy="65102"/>
          </a:xfrm>
          <a:prstGeom prst="rightArrow">
            <a:avLst>
              <a:gd name="adj1" fmla="val 50000"/>
              <a:gd name="adj2" fmla="val 469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59407" name="AutoShape 14">
            <a:extLst>
              <a:ext uri="{FF2B5EF4-FFF2-40B4-BE49-F238E27FC236}">
                <a16:creationId xmlns:a16="http://schemas.microsoft.com/office/drawing/2014/main" id="{047FE5AE-6DF0-402A-9F49-A4EC8C626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6482" y="5190739"/>
            <a:ext cx="246120" cy="63515"/>
          </a:xfrm>
          <a:prstGeom prst="rightArrow">
            <a:avLst>
              <a:gd name="adj1" fmla="val 50000"/>
              <a:gd name="adj2" fmla="val 9687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59408" name="AutoShape 15">
            <a:extLst>
              <a:ext uri="{FF2B5EF4-FFF2-40B4-BE49-F238E27FC236}">
                <a16:creationId xmlns:a16="http://schemas.microsoft.com/office/drawing/2014/main" id="{56F578AE-2446-4956-8351-A032D84FB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4217" y="3380571"/>
            <a:ext cx="368385" cy="128617"/>
          </a:xfrm>
          <a:prstGeom prst="rightArrow">
            <a:avLst>
              <a:gd name="adj1" fmla="val 50000"/>
              <a:gd name="adj2" fmla="val 716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59409" name="AutoShape 16">
            <a:extLst>
              <a:ext uri="{FF2B5EF4-FFF2-40B4-BE49-F238E27FC236}">
                <a16:creationId xmlns:a16="http://schemas.microsoft.com/office/drawing/2014/main" id="{BC60F401-E264-4BEB-B004-1BF468AB5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9320" y="5319356"/>
            <a:ext cx="306458" cy="65103"/>
          </a:xfrm>
          <a:prstGeom prst="rightArrow">
            <a:avLst>
              <a:gd name="adj1" fmla="val 50000"/>
              <a:gd name="adj2" fmla="val 1176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59410" name="AutoShape 17">
            <a:extLst>
              <a:ext uri="{FF2B5EF4-FFF2-40B4-BE49-F238E27FC236}">
                <a16:creationId xmlns:a16="http://schemas.microsoft.com/office/drawing/2014/main" id="{71776331-0BC6-4EB8-8CAF-C69757320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7054" y="3380570"/>
            <a:ext cx="428724" cy="63515"/>
          </a:xfrm>
          <a:prstGeom prst="rightArrow">
            <a:avLst>
              <a:gd name="adj1" fmla="val 50000"/>
              <a:gd name="adj2" fmla="val 168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59411" name="AutoShape 18">
            <a:extLst>
              <a:ext uri="{FF2B5EF4-FFF2-40B4-BE49-F238E27FC236}">
                <a16:creationId xmlns:a16="http://schemas.microsoft.com/office/drawing/2014/main" id="{B7D12DBB-B961-4311-AEEC-344A0FF7C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9399" y="2056290"/>
            <a:ext cx="122266" cy="65102"/>
          </a:xfrm>
          <a:prstGeom prst="rightArrow">
            <a:avLst>
              <a:gd name="adj1" fmla="val 50000"/>
              <a:gd name="adj2" fmla="val 4695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59412" name="AutoShape 19">
            <a:extLst>
              <a:ext uri="{FF2B5EF4-FFF2-40B4-BE49-F238E27FC236}">
                <a16:creationId xmlns:a16="http://schemas.microsoft.com/office/drawing/2014/main" id="{B0B259A5-E175-44DA-93DC-AD35D95E8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2522" y="2121391"/>
            <a:ext cx="122266" cy="63515"/>
          </a:xfrm>
          <a:prstGeom prst="rightArrow">
            <a:avLst>
              <a:gd name="adj1" fmla="val 50000"/>
              <a:gd name="adj2" fmla="val 481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2400" b="1">
              <a:latin typeface="宋体" panose="02010600030101010101" pitchFamily="2" charset="-122"/>
            </a:endParaRPr>
          </a:p>
        </p:txBody>
      </p:sp>
      <p:sp>
        <p:nvSpPr>
          <p:cNvPr id="59413" name="AutoShape 20">
            <a:extLst>
              <a:ext uri="{FF2B5EF4-FFF2-40B4-BE49-F238E27FC236}">
                <a16:creationId xmlns:a16="http://schemas.microsoft.com/office/drawing/2014/main" id="{E45BDFDD-2A5C-4D11-96A8-BF3B7F031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5572" y="4673095"/>
            <a:ext cx="244532" cy="65102"/>
          </a:xfrm>
          <a:prstGeom prst="rightArrow">
            <a:avLst>
              <a:gd name="adj1" fmla="val 50000"/>
              <a:gd name="adj2" fmla="val 9390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59414" name="AutoShape 21">
            <a:extLst>
              <a:ext uri="{FF2B5EF4-FFF2-40B4-BE49-F238E27FC236}">
                <a16:creationId xmlns:a16="http://schemas.microsoft.com/office/drawing/2014/main" id="{A9EA5CE5-562E-4C5D-A0EA-A2893DC71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5572" y="3702907"/>
            <a:ext cx="244532" cy="65103"/>
          </a:xfrm>
          <a:prstGeom prst="rightArrow">
            <a:avLst>
              <a:gd name="adj1" fmla="val 50000"/>
              <a:gd name="adj2" fmla="val 9390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59415" name="AutoShape 22">
            <a:extLst>
              <a:ext uri="{FF2B5EF4-FFF2-40B4-BE49-F238E27FC236}">
                <a16:creationId xmlns:a16="http://schemas.microsoft.com/office/drawing/2014/main" id="{956019E1-0BF6-4060-BE96-D5CF26D6F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5233" y="2862926"/>
            <a:ext cx="244532" cy="65102"/>
          </a:xfrm>
          <a:prstGeom prst="rightArrow">
            <a:avLst>
              <a:gd name="adj1" fmla="val 50000"/>
              <a:gd name="adj2" fmla="val 9390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59416" name="AutoShape 23">
            <a:extLst>
              <a:ext uri="{FF2B5EF4-FFF2-40B4-BE49-F238E27FC236}">
                <a16:creationId xmlns:a16="http://schemas.microsoft.com/office/drawing/2014/main" id="{F5754F2B-0AF6-47E6-AD43-6E68A5791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5572" y="5513076"/>
            <a:ext cx="244532" cy="65103"/>
          </a:xfrm>
          <a:prstGeom prst="rightArrow">
            <a:avLst>
              <a:gd name="adj1" fmla="val 50000"/>
              <a:gd name="adj2" fmla="val 9390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pic>
        <p:nvPicPr>
          <p:cNvPr id="59417" name="Picture 24" descr="C2">
            <a:extLst>
              <a:ext uri="{FF2B5EF4-FFF2-40B4-BE49-F238E27FC236}">
                <a16:creationId xmlns:a16="http://schemas.microsoft.com/office/drawing/2014/main" id="{DA8443DC-F309-44C6-B3E6-ADD1C41568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8650" y="884443"/>
            <a:ext cx="2021355" cy="2132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18" name="Picture 25" descr="B22">
            <a:extLst>
              <a:ext uri="{FF2B5EF4-FFF2-40B4-BE49-F238E27FC236}">
                <a16:creationId xmlns:a16="http://schemas.microsoft.com/office/drawing/2014/main" id="{FB88D08D-B6BD-457A-A0FA-2BDF241B1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3930" y="1475130"/>
            <a:ext cx="1094041" cy="1162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419" name="AutoShape 26">
            <a:extLst>
              <a:ext uri="{FF2B5EF4-FFF2-40B4-BE49-F238E27FC236}">
                <a16:creationId xmlns:a16="http://schemas.microsoft.com/office/drawing/2014/main" id="{75CEE16B-BD8D-465A-9E88-A365001C2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3957" y="2056290"/>
            <a:ext cx="122266" cy="65102"/>
          </a:xfrm>
          <a:prstGeom prst="rightArrow">
            <a:avLst>
              <a:gd name="adj1" fmla="val 50000"/>
              <a:gd name="adj2" fmla="val 4695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pic>
        <p:nvPicPr>
          <p:cNvPr id="59420" name="Picture 27" descr="C5">
            <a:extLst>
              <a:ext uri="{FF2B5EF4-FFF2-40B4-BE49-F238E27FC236}">
                <a16:creationId xmlns:a16="http://schemas.microsoft.com/office/drawing/2014/main" id="{FC8B5136-4799-4757-9E35-8DDD327613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868" y="4349170"/>
            <a:ext cx="1275058" cy="1551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21" name="Picture 28" descr="A9">
            <a:extLst>
              <a:ext uri="{FF2B5EF4-FFF2-40B4-BE49-F238E27FC236}">
                <a16:creationId xmlns:a16="http://schemas.microsoft.com/office/drawing/2014/main" id="{FBE5C3D8-3052-4378-AE79-B69C53D2F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296" y="4349170"/>
            <a:ext cx="797109" cy="824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22" name="Picture 29" descr="A18">
            <a:extLst>
              <a:ext uri="{FF2B5EF4-FFF2-40B4-BE49-F238E27FC236}">
                <a16:creationId xmlns:a16="http://schemas.microsoft.com/office/drawing/2014/main" id="{43FC1C56-0A4D-44DC-B762-C2394E5A44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957" y="2475486"/>
            <a:ext cx="795522" cy="824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423" name="Text Box 31">
            <a:extLst>
              <a:ext uri="{FF2B5EF4-FFF2-40B4-BE49-F238E27FC236}">
                <a16:creationId xmlns:a16="http://schemas.microsoft.com/office/drawing/2014/main" id="{213B563F-23C9-46EC-B97B-76D7F4495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4352" y="2564407"/>
            <a:ext cx="2041415" cy="461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CN" sz="2400" b="1">
                <a:solidFill>
                  <a:srgbClr val="0000FF"/>
                </a:solidFill>
                <a:latin typeface="宋体" panose="02010600030101010101" pitchFamily="2" charset="-122"/>
              </a:rPr>
              <a:t>初级卵母细胞</a:t>
            </a:r>
          </a:p>
        </p:txBody>
      </p:sp>
      <p:sp>
        <p:nvSpPr>
          <p:cNvPr id="59424" name="Text Box 32">
            <a:extLst>
              <a:ext uri="{FF2B5EF4-FFF2-40B4-BE49-F238E27FC236}">
                <a16:creationId xmlns:a16="http://schemas.microsoft.com/office/drawing/2014/main" id="{C5FEC75C-DB74-44CB-89D3-65DF2814D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676" y="4110990"/>
            <a:ext cx="1410026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CN" sz="2400" b="1">
                <a:solidFill>
                  <a:srgbClr val="0000FF"/>
                </a:solidFill>
                <a:latin typeface="宋体" panose="02010600030101010101" pitchFamily="2" charset="-122"/>
              </a:rPr>
              <a:t>第一极体</a:t>
            </a:r>
          </a:p>
        </p:txBody>
      </p:sp>
      <p:sp>
        <p:nvSpPr>
          <p:cNvPr id="59425" name="Text Box 33">
            <a:extLst>
              <a:ext uri="{FF2B5EF4-FFF2-40B4-BE49-F238E27FC236}">
                <a16:creationId xmlns:a16="http://schemas.microsoft.com/office/drawing/2014/main" id="{23DBA9CC-5A2C-466A-8E56-41FC59FEB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164" y="5790953"/>
            <a:ext cx="2022943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CN" sz="2400" b="1">
                <a:solidFill>
                  <a:srgbClr val="0000FF"/>
                </a:solidFill>
                <a:latin typeface="宋体" panose="02010600030101010101" pitchFamily="2" charset="-122"/>
              </a:rPr>
              <a:t>次级卵母细胞</a:t>
            </a:r>
          </a:p>
        </p:txBody>
      </p:sp>
      <p:grpSp>
        <p:nvGrpSpPr>
          <p:cNvPr id="59426" name="Group 34">
            <a:extLst>
              <a:ext uri="{FF2B5EF4-FFF2-40B4-BE49-F238E27FC236}">
                <a16:creationId xmlns:a16="http://schemas.microsoft.com/office/drawing/2014/main" id="{5C7C8ABB-3F9A-46B0-B30A-DBE0AE5DE884}"/>
              </a:ext>
            </a:extLst>
          </p:cNvPr>
          <p:cNvGrpSpPr>
            <a:grpSpLocks/>
          </p:cNvGrpSpPr>
          <p:nvPr/>
        </p:nvGrpSpPr>
        <p:grpSpPr bwMode="auto">
          <a:xfrm>
            <a:off x="8827927" y="2605691"/>
            <a:ext cx="1209955" cy="3658447"/>
            <a:chOff x="0" y="0"/>
            <a:chExt cx="695" cy="2304"/>
          </a:xfrm>
        </p:grpSpPr>
        <p:sp>
          <p:nvSpPr>
            <p:cNvPr id="59428" name="Text Box 35">
              <a:extLst>
                <a:ext uri="{FF2B5EF4-FFF2-40B4-BE49-F238E27FC236}">
                  <a16:creationId xmlns:a16="http://schemas.microsoft.com/office/drawing/2014/main" id="{0A11874E-C0A8-49EC-859C-62AA2ECF4D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016"/>
              <a:ext cx="69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zh-CN" sz="2400" b="1">
                  <a:solidFill>
                    <a:srgbClr val="0000FF"/>
                  </a:solidFill>
                  <a:latin typeface="宋体" panose="02010600030101010101" pitchFamily="2" charset="-122"/>
                </a:rPr>
                <a:t>卵细胞</a:t>
              </a:r>
            </a:p>
          </p:txBody>
        </p:sp>
        <p:sp>
          <p:nvSpPr>
            <p:cNvPr id="59429" name="AutoShape 36">
              <a:extLst>
                <a:ext uri="{FF2B5EF4-FFF2-40B4-BE49-F238E27FC236}">
                  <a16:creationId xmlns:a16="http://schemas.microsoft.com/office/drawing/2014/main" id="{676D082B-2634-468A-97CE-06DD0EE343EA}"/>
                </a:ext>
              </a:extLst>
            </p:cNvPr>
            <p:cNvSpPr>
              <a:spLocks/>
            </p:cNvSpPr>
            <p:nvPr/>
          </p:nvSpPr>
          <p:spPr bwMode="auto">
            <a:xfrm>
              <a:off x="71" y="0"/>
              <a:ext cx="144" cy="1536"/>
            </a:xfrm>
            <a:prstGeom prst="rightBrace">
              <a:avLst>
                <a:gd name="adj1" fmla="val 88889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59430" name="Text Box 37">
              <a:extLst>
                <a:ext uri="{FF2B5EF4-FFF2-40B4-BE49-F238E27FC236}">
                  <a16:creationId xmlns:a16="http://schemas.microsoft.com/office/drawing/2014/main" id="{98A641FC-902D-4C44-8D7B-F9D1F35262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" y="355"/>
              <a:ext cx="318" cy="8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zh-CN" sz="2400" b="1">
                  <a:solidFill>
                    <a:srgbClr val="0000FF"/>
                  </a:solidFill>
                  <a:latin typeface="宋体" panose="02010600030101010101" pitchFamily="2" charset="-122"/>
                </a:rPr>
                <a:t>第二极体</a:t>
              </a:r>
            </a:p>
          </p:txBody>
        </p:sp>
      </p:grpSp>
      <p:sp>
        <p:nvSpPr>
          <p:cNvPr id="39" name="Text Box 30">
            <a:extLst>
              <a:ext uri="{FF2B5EF4-FFF2-40B4-BE49-F238E27FC236}">
                <a16:creationId xmlns:a16="http://schemas.microsoft.com/office/drawing/2014/main" id="{B4747ED6-406C-4E17-AF65-377A5C3896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6483" y="547816"/>
            <a:ext cx="2699375" cy="523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zh-CN" altLang="en-US" sz="2801" b="1" dirty="0">
                <a:latin typeface="+mn-ea"/>
              </a:rPr>
              <a:t>卵细胞形成过程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减数分裂图">
            <a:extLst>
              <a:ext uri="{FF2B5EF4-FFF2-40B4-BE49-F238E27FC236}">
                <a16:creationId xmlns:a16="http://schemas.microsoft.com/office/drawing/2014/main" id="{3FA6EB61-2D74-4B17-A8A3-420EB5C2CB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148" y="493827"/>
            <a:ext cx="9146117" cy="307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1" name="Picture 3" descr="卵细胞形成图">
            <a:extLst>
              <a:ext uri="{FF2B5EF4-FFF2-40B4-BE49-F238E27FC236}">
                <a16:creationId xmlns:a16="http://schemas.microsoft.com/office/drawing/2014/main" id="{E2BC32FF-703E-432F-8FA5-637979C9EA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081" y="3763246"/>
            <a:ext cx="7778963" cy="3096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2" name="Text Box 4">
            <a:extLst>
              <a:ext uri="{FF2B5EF4-FFF2-40B4-BE49-F238E27FC236}">
                <a16:creationId xmlns:a16="http://schemas.microsoft.com/office/drawing/2014/main" id="{B6431307-40B5-451F-8A22-6BD4FD6A3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67731" y="3286886"/>
            <a:ext cx="873327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 b="1">
                <a:latin typeface="Times New Roman" panose="02020603050405020304" pitchFamily="18" charset="0"/>
              </a:rPr>
              <a:t>精子 </a:t>
            </a:r>
          </a:p>
        </p:txBody>
      </p:sp>
      <p:sp>
        <p:nvSpPr>
          <p:cNvPr id="58373" name="Text Box 5">
            <a:extLst>
              <a:ext uri="{FF2B5EF4-FFF2-40B4-BE49-F238E27FC236}">
                <a16:creationId xmlns:a16="http://schemas.microsoft.com/office/drawing/2014/main" id="{AF36F45C-B6E0-4A85-9ADB-89BC54722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1914" y="6073594"/>
            <a:ext cx="1179785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 b="1">
                <a:latin typeface="Times New Roman" panose="02020603050405020304" pitchFamily="18" charset="0"/>
              </a:rPr>
              <a:t>卵细胞 </a:t>
            </a:r>
          </a:p>
        </p:txBody>
      </p:sp>
      <p:sp>
        <p:nvSpPr>
          <p:cNvPr id="389126" name="Line 6">
            <a:extLst>
              <a:ext uri="{FF2B5EF4-FFF2-40B4-BE49-F238E27FC236}">
                <a16:creationId xmlns:a16="http://schemas.microsoft.com/office/drawing/2014/main" id="{9CBF5D8F-351B-4219-8B1B-CC9B3605FEC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1969" y="-603389"/>
            <a:ext cx="0" cy="7993325"/>
          </a:xfrm>
          <a:prstGeom prst="line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89127" name="Line 7">
            <a:extLst>
              <a:ext uri="{FF2B5EF4-FFF2-40B4-BE49-F238E27FC236}">
                <a16:creationId xmlns:a16="http://schemas.microsoft.com/office/drawing/2014/main" id="{1D8FFEE5-271C-4EDC-A4EE-A160CE931C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7998" y="-674844"/>
            <a:ext cx="0" cy="7993326"/>
          </a:xfrm>
          <a:prstGeom prst="line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89128" name="Line 8">
            <a:extLst>
              <a:ext uri="{FF2B5EF4-FFF2-40B4-BE49-F238E27FC236}">
                <a16:creationId xmlns:a16="http://schemas.microsoft.com/office/drawing/2014/main" id="{6B73CFB8-57DB-4045-9281-4DB78532A76E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6454" y="-571632"/>
            <a:ext cx="0" cy="7993325"/>
          </a:xfrm>
          <a:prstGeom prst="line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64521" name="Rectangle 2">
            <a:extLst>
              <a:ext uri="{FF2B5EF4-FFF2-40B4-BE49-F238E27FC236}">
                <a16:creationId xmlns:a16="http://schemas.microsoft.com/office/drawing/2014/main" id="{049103D3-B227-4635-A665-DA878262E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272" y="3136382"/>
            <a:ext cx="3024888" cy="1077474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3201" b="1" dirty="0">
                <a:solidFill>
                  <a:srgbClr val="0000FF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精子、卵细胞形成的异同点</a:t>
            </a:r>
          </a:p>
        </p:txBody>
      </p:sp>
      <p:pic>
        <p:nvPicPr>
          <p:cNvPr id="64522" name="Picture 1" descr="D:\庬涛\生物\人教生物必修2\思考探究.tif">
            <a:extLst>
              <a:ext uri="{FF2B5EF4-FFF2-40B4-BE49-F238E27FC236}">
                <a16:creationId xmlns:a16="http://schemas.microsoft.com/office/drawing/2014/main" id="{11FE0AD0-5ACF-4A9A-AFB5-47F14C3656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148" y="1"/>
            <a:ext cx="2856574" cy="805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23" name="灯片编号占位符 10">
            <a:extLst>
              <a:ext uri="{FF2B5EF4-FFF2-40B4-BE49-F238E27FC236}">
                <a16:creationId xmlns:a16="http://schemas.microsoft.com/office/drawing/2014/main" id="{BAE9A663-FCDB-4D89-BF5E-458828E784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rgbClr val="898989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F681AC8A-EB3D-4D50-B64F-D025C237E34D}" type="slidenum">
              <a:rPr lang="zh-CN" altLang="en-US" smtClean="0"/>
              <a:pPr>
                <a:spcBef>
                  <a:spcPct val="0"/>
                </a:spcBef>
                <a:buFontTx/>
                <a:buNone/>
                <a:defRPr/>
              </a:pPr>
              <a:t>17</a:t>
            </a:fld>
            <a:endParaRPr lang="zh-CN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89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89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89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/>
      <p:bldP spid="5837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>
            <a:extLst>
              <a:ext uri="{FF2B5EF4-FFF2-40B4-BE49-F238E27FC236}">
                <a16:creationId xmlns:a16="http://schemas.microsoft.com/office/drawing/2014/main" id="{BFD3B014-9BDB-4AFE-ACFE-CA179C9BD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0929" y="144098"/>
            <a:ext cx="5999969" cy="52380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细胞分裂过程中各种图像的鉴别方法</a:t>
            </a:r>
          </a:p>
        </p:txBody>
      </p:sp>
      <p:sp>
        <p:nvSpPr>
          <p:cNvPr id="71683" name="Text Box 3">
            <a:extLst>
              <a:ext uri="{FF2B5EF4-FFF2-40B4-BE49-F238E27FC236}">
                <a16:creationId xmlns:a16="http://schemas.microsoft.com/office/drawing/2014/main" id="{DCFA5D68-02A7-48D7-997A-82B7043BB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655" y="901237"/>
            <a:ext cx="61920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第一步：</a:t>
            </a:r>
            <a:r>
              <a:rPr lang="zh-CN" altLang="en-US" sz="2000" b="1">
                <a:latin typeface="Arial" panose="020B0604020202020204" pitchFamily="34" charset="0"/>
              </a:rPr>
              <a:t>判断是细胞分裂的什么时期</a:t>
            </a:r>
          </a:p>
        </p:txBody>
      </p:sp>
      <p:sp>
        <p:nvSpPr>
          <p:cNvPr id="71684" name="Text Box 4">
            <a:extLst>
              <a:ext uri="{FF2B5EF4-FFF2-40B4-BE49-F238E27FC236}">
                <a16:creationId xmlns:a16="http://schemas.microsoft.com/office/drawing/2014/main" id="{F9D5055E-5EF4-4B95-92CC-7D2E48F39C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655" y="1342504"/>
            <a:ext cx="61920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第二步：</a:t>
            </a:r>
            <a:r>
              <a:rPr lang="zh-CN" altLang="en-US" sz="2000" b="1">
                <a:latin typeface="Arial" panose="020B0604020202020204" pitchFamily="34" charset="0"/>
              </a:rPr>
              <a:t>判断是细胞分裂的什么方式</a:t>
            </a:r>
          </a:p>
        </p:txBody>
      </p:sp>
      <p:sp>
        <p:nvSpPr>
          <p:cNvPr id="71685" name="Line 5">
            <a:extLst>
              <a:ext uri="{FF2B5EF4-FFF2-40B4-BE49-F238E27FC236}">
                <a16:creationId xmlns:a16="http://schemas.microsoft.com/office/drawing/2014/main" id="{0BB959AB-7CD7-4668-9C35-14406171FA9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99975" y="1774247"/>
            <a:ext cx="0" cy="43174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686" name="Text Box 6">
            <a:extLst>
              <a:ext uri="{FF2B5EF4-FFF2-40B4-BE49-F238E27FC236}">
                <a16:creationId xmlns:a16="http://schemas.microsoft.com/office/drawing/2014/main" id="{A3200B32-9A2C-4FC2-95BA-E06FBFDA6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2347" y="3153605"/>
            <a:ext cx="1439675" cy="36928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1800" b="1">
                <a:latin typeface="Arial" panose="020B0604020202020204" pitchFamily="34" charset="0"/>
              </a:rPr>
              <a:t>有丝分裂</a:t>
            </a:r>
          </a:p>
        </p:txBody>
      </p:sp>
      <p:sp>
        <p:nvSpPr>
          <p:cNvPr id="71687" name="Text Box 7">
            <a:extLst>
              <a:ext uri="{FF2B5EF4-FFF2-40B4-BE49-F238E27FC236}">
                <a16:creationId xmlns:a16="http://schemas.microsoft.com/office/drawing/2014/main" id="{14B92458-2369-48D5-8DA9-EECBBD575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2349" y="2361546"/>
            <a:ext cx="1368247" cy="369284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减</a:t>
            </a:r>
            <a:r>
              <a:rPr lang="en-US" altLang="zh-CN" sz="1800" b="1">
                <a:solidFill>
                  <a:srgbClr val="000000"/>
                </a:solidFill>
                <a:latin typeface="Arial" panose="020B0604020202020204" pitchFamily="34" charset="0"/>
              </a:rPr>
              <a:t>Ⅰ</a:t>
            </a:r>
            <a:r>
              <a:rPr lang="zh-CN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分裂</a:t>
            </a:r>
          </a:p>
        </p:txBody>
      </p:sp>
      <p:sp>
        <p:nvSpPr>
          <p:cNvPr id="71688" name="Text Box 8">
            <a:extLst>
              <a:ext uri="{FF2B5EF4-FFF2-40B4-BE49-F238E27FC236}">
                <a16:creationId xmlns:a16="http://schemas.microsoft.com/office/drawing/2014/main" id="{60E1D4E5-FFC8-4640-9123-42161AAC8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4744" y="3501223"/>
            <a:ext cx="503172" cy="1199994"/>
          </a:xfrm>
          <a:prstGeom prst="rect">
            <a:avLst/>
          </a:prstGeom>
          <a:noFill/>
          <a:ln w="28575">
            <a:solidFill>
              <a:srgbClr val="9933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1800">
                <a:solidFill>
                  <a:srgbClr val="9933FF"/>
                </a:solidFill>
                <a:latin typeface="Arial" panose="020B0604020202020204" pitchFamily="34" charset="0"/>
              </a:rPr>
              <a:t>减</a:t>
            </a:r>
            <a:r>
              <a:rPr lang="en-US" altLang="zh-CN" sz="1800" b="1">
                <a:solidFill>
                  <a:srgbClr val="9933FF"/>
                </a:solidFill>
                <a:latin typeface="Arial" panose="020B0604020202020204" pitchFamily="34" charset="0"/>
              </a:rPr>
              <a:t>Ⅱ</a:t>
            </a:r>
            <a:r>
              <a:rPr lang="zh-CN" altLang="en-US" sz="1800" b="1">
                <a:solidFill>
                  <a:srgbClr val="9933FF"/>
                </a:solidFill>
                <a:latin typeface="Arial" panose="020B0604020202020204" pitchFamily="34" charset="0"/>
              </a:rPr>
              <a:t>分裂、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71689" name="Text Box 9">
            <a:extLst>
              <a:ext uri="{FF2B5EF4-FFF2-40B4-BE49-F238E27FC236}">
                <a16:creationId xmlns:a16="http://schemas.microsoft.com/office/drawing/2014/main" id="{DC4790A8-817F-4740-9EAD-AFB7AEF56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070" y="1848852"/>
            <a:ext cx="2952366" cy="366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1800" b="1">
                <a:solidFill>
                  <a:srgbClr val="660066"/>
                </a:solidFill>
                <a:latin typeface="宋体" panose="02010600030101010101" pitchFamily="2" charset="-122"/>
              </a:rPr>
              <a:t>①</a:t>
            </a:r>
            <a:r>
              <a:rPr lang="zh-CN" altLang="en-US" sz="1800" b="1">
                <a:solidFill>
                  <a:srgbClr val="660066"/>
                </a:solidFill>
                <a:latin typeface="Arial" panose="020B0604020202020204" pitchFamily="34" charset="0"/>
              </a:rPr>
              <a:t>是否有同源染色体</a:t>
            </a:r>
          </a:p>
        </p:txBody>
      </p:sp>
      <p:sp>
        <p:nvSpPr>
          <p:cNvPr id="71690" name="Line 11">
            <a:extLst>
              <a:ext uri="{FF2B5EF4-FFF2-40B4-BE49-F238E27FC236}">
                <a16:creationId xmlns:a16="http://schemas.microsoft.com/office/drawing/2014/main" id="{D530E80D-FB97-44FA-A1EE-C06B72A721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92044" y="2277419"/>
            <a:ext cx="165554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691" name="Line 12">
            <a:extLst>
              <a:ext uri="{FF2B5EF4-FFF2-40B4-BE49-F238E27FC236}">
                <a16:creationId xmlns:a16="http://schemas.microsoft.com/office/drawing/2014/main" id="{5F874925-7E6F-49AE-AF5F-257AA1764E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2044" y="2277421"/>
            <a:ext cx="0" cy="36031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692" name="Line 13">
            <a:extLst>
              <a:ext uri="{FF2B5EF4-FFF2-40B4-BE49-F238E27FC236}">
                <a16:creationId xmlns:a16="http://schemas.microsoft.com/office/drawing/2014/main" id="{B29D4589-0CD8-486D-A34B-FAC66F351A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2044" y="3142496"/>
            <a:ext cx="0" cy="287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693" name="Text Box 14">
            <a:extLst>
              <a:ext uri="{FF2B5EF4-FFF2-40B4-BE49-F238E27FC236}">
                <a16:creationId xmlns:a16="http://schemas.microsoft.com/office/drawing/2014/main" id="{EA172729-5602-4B8A-A144-2417F631E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718" y="2709164"/>
            <a:ext cx="647616" cy="366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1800" b="1">
                <a:solidFill>
                  <a:schemeClr val="hlink"/>
                </a:solidFill>
                <a:latin typeface="Arial" panose="020B0604020202020204" pitchFamily="34" charset="0"/>
              </a:rPr>
              <a:t>若有</a:t>
            </a:r>
          </a:p>
        </p:txBody>
      </p:sp>
      <p:sp>
        <p:nvSpPr>
          <p:cNvPr id="71694" name="Line 15">
            <a:extLst>
              <a:ext uri="{FF2B5EF4-FFF2-40B4-BE49-F238E27FC236}">
                <a16:creationId xmlns:a16="http://schemas.microsoft.com/office/drawing/2014/main" id="{15B4D31B-2B5B-4FE6-9E28-FE30498BA89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6159" y="2937733"/>
            <a:ext cx="43333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695" name="Text Box 16">
            <a:extLst>
              <a:ext uri="{FF2B5EF4-FFF2-40B4-BE49-F238E27FC236}">
                <a16:creationId xmlns:a16="http://schemas.microsoft.com/office/drawing/2014/main" id="{331C3D8D-50D5-465B-893E-5D787184D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3157" y="2709164"/>
            <a:ext cx="1441262" cy="366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1800" b="1">
                <a:solidFill>
                  <a:schemeClr val="hlink"/>
                </a:solidFill>
                <a:latin typeface="Arial" panose="020B0604020202020204" pitchFamily="34" charset="0"/>
              </a:rPr>
              <a:t>若无</a:t>
            </a:r>
          </a:p>
        </p:txBody>
      </p:sp>
      <p:sp>
        <p:nvSpPr>
          <p:cNvPr id="71696" name="Line 17">
            <a:extLst>
              <a:ext uri="{FF2B5EF4-FFF2-40B4-BE49-F238E27FC236}">
                <a16:creationId xmlns:a16="http://schemas.microsoft.com/office/drawing/2014/main" id="{34C70559-E65E-40D9-8DA7-54305EA16E4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47590" y="2277421"/>
            <a:ext cx="0" cy="36031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697" name="Text Box 18">
            <a:extLst>
              <a:ext uri="{FF2B5EF4-FFF2-40B4-BE49-F238E27FC236}">
                <a16:creationId xmlns:a16="http://schemas.microsoft.com/office/drawing/2014/main" id="{E3CB1516-D6F3-4D49-8D2A-565AC79E6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2497" y="4644074"/>
            <a:ext cx="792059" cy="36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1800" b="1">
                <a:solidFill>
                  <a:schemeClr val="hlink"/>
                </a:solidFill>
                <a:latin typeface="Arial" panose="020B0604020202020204" pitchFamily="34" charset="0"/>
              </a:rPr>
              <a:t>若无</a:t>
            </a:r>
          </a:p>
        </p:txBody>
      </p:sp>
      <p:sp>
        <p:nvSpPr>
          <p:cNvPr id="71698" name="AutoShape 19">
            <a:extLst>
              <a:ext uri="{FF2B5EF4-FFF2-40B4-BE49-F238E27FC236}">
                <a16:creationId xmlns:a16="http://schemas.microsoft.com/office/drawing/2014/main" id="{A7073F36-AA93-4919-8AC8-DE0EEFFA36EE}"/>
              </a:ext>
            </a:extLst>
          </p:cNvPr>
          <p:cNvSpPr>
            <a:spLocks/>
          </p:cNvSpPr>
          <p:nvPr/>
        </p:nvSpPr>
        <p:spPr bwMode="auto">
          <a:xfrm rot="5400000">
            <a:off x="9047573" y="4150427"/>
            <a:ext cx="73015" cy="936503"/>
          </a:xfrm>
          <a:prstGeom prst="leftBracket">
            <a:avLst>
              <a:gd name="adj" fmla="val 106884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71699" name="Text Box 21">
            <a:extLst>
              <a:ext uri="{FF2B5EF4-FFF2-40B4-BE49-F238E27FC236}">
                <a16:creationId xmlns:a16="http://schemas.microsoft.com/office/drawing/2014/main" id="{F2AB52ED-DE27-4DD9-9474-075099960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9477" y="2604401"/>
            <a:ext cx="928566" cy="1753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1800" b="1">
                <a:solidFill>
                  <a:srgbClr val="660066"/>
                </a:solidFill>
                <a:latin typeface="宋体" panose="02010600030101010101" pitchFamily="2" charset="-122"/>
              </a:rPr>
              <a:t>②</a:t>
            </a:r>
            <a:r>
              <a:rPr lang="zh-CN" altLang="en-US" sz="1800" b="1">
                <a:solidFill>
                  <a:srgbClr val="660066"/>
                </a:solidFill>
                <a:latin typeface="Arial" panose="020B0604020202020204" pitchFamily="34" charset="0"/>
              </a:rPr>
              <a:t>是否有联会、四分体同源染色体分离行为</a:t>
            </a:r>
          </a:p>
        </p:txBody>
      </p:sp>
      <p:sp>
        <p:nvSpPr>
          <p:cNvPr id="71700" name="AutoShape 22">
            <a:extLst>
              <a:ext uri="{FF2B5EF4-FFF2-40B4-BE49-F238E27FC236}">
                <a16:creationId xmlns:a16="http://schemas.microsoft.com/office/drawing/2014/main" id="{1D6BFE72-7944-4CB1-A615-925658BFB440}"/>
              </a:ext>
            </a:extLst>
          </p:cNvPr>
          <p:cNvSpPr>
            <a:spLocks/>
          </p:cNvSpPr>
          <p:nvPr/>
        </p:nvSpPr>
        <p:spPr bwMode="auto">
          <a:xfrm>
            <a:off x="7892024" y="2432974"/>
            <a:ext cx="142856" cy="863488"/>
          </a:xfrm>
          <a:prstGeom prst="rightBracket">
            <a:avLst>
              <a:gd name="adj" fmla="val 5037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71701" name="Line 23">
            <a:extLst>
              <a:ext uri="{FF2B5EF4-FFF2-40B4-BE49-F238E27FC236}">
                <a16:creationId xmlns:a16="http://schemas.microsoft.com/office/drawing/2014/main" id="{97033D7B-8767-40FA-9569-CEB93D37BB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19002" y="2715512"/>
            <a:ext cx="47619" cy="186824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702" name="AutoShape 24">
            <a:extLst>
              <a:ext uri="{FF2B5EF4-FFF2-40B4-BE49-F238E27FC236}">
                <a16:creationId xmlns:a16="http://schemas.microsoft.com/office/drawing/2014/main" id="{4681D097-BD95-419C-A66F-EEE5F5C0699B}"/>
              </a:ext>
            </a:extLst>
          </p:cNvPr>
          <p:cNvSpPr>
            <a:spLocks/>
          </p:cNvSpPr>
          <p:nvPr/>
        </p:nvSpPr>
        <p:spPr bwMode="auto">
          <a:xfrm>
            <a:off x="6307905" y="2504404"/>
            <a:ext cx="73015" cy="936503"/>
          </a:xfrm>
          <a:prstGeom prst="leftBracket">
            <a:avLst>
              <a:gd name="adj" fmla="val 106884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71703" name="Text Box 25">
            <a:extLst>
              <a:ext uri="{FF2B5EF4-FFF2-40B4-BE49-F238E27FC236}">
                <a16:creationId xmlns:a16="http://schemas.microsoft.com/office/drawing/2014/main" id="{B5D562FC-278D-407C-921F-77631ACEF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63445" y="4644074"/>
            <a:ext cx="720631" cy="36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1800" b="1">
                <a:solidFill>
                  <a:schemeClr val="hlink"/>
                </a:solidFill>
                <a:latin typeface="Arial" panose="020B0604020202020204" pitchFamily="34" charset="0"/>
              </a:rPr>
              <a:t>若有</a:t>
            </a:r>
          </a:p>
        </p:txBody>
      </p:sp>
      <p:sp>
        <p:nvSpPr>
          <p:cNvPr id="71704" name="Line 26">
            <a:extLst>
              <a:ext uri="{FF2B5EF4-FFF2-40B4-BE49-F238E27FC236}">
                <a16:creationId xmlns:a16="http://schemas.microsoft.com/office/drawing/2014/main" id="{F7160317-08E2-4EDF-AFAE-6EECDD78572C}"/>
              </a:ext>
            </a:extLst>
          </p:cNvPr>
          <p:cNvSpPr>
            <a:spLocks noChangeShapeType="1"/>
          </p:cNvSpPr>
          <p:nvPr/>
        </p:nvSpPr>
        <p:spPr bwMode="auto">
          <a:xfrm>
            <a:off x="9550744" y="5001214"/>
            <a:ext cx="0" cy="2873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705" name="Line 27">
            <a:extLst>
              <a:ext uri="{FF2B5EF4-FFF2-40B4-BE49-F238E27FC236}">
                <a16:creationId xmlns:a16="http://schemas.microsoft.com/office/drawing/2014/main" id="{B713F8FC-5BFC-4E70-81D1-D0ACA868545B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2812" y="5001214"/>
            <a:ext cx="0" cy="2873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706" name="Text Box 28">
            <a:extLst>
              <a:ext uri="{FF2B5EF4-FFF2-40B4-BE49-F238E27FC236}">
                <a16:creationId xmlns:a16="http://schemas.microsoft.com/office/drawing/2014/main" id="{60B040A3-D745-46A6-9893-A328513AB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8767" y="5344071"/>
            <a:ext cx="461665" cy="1014281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1800" b="1">
                <a:latin typeface="Arial" panose="020B0604020202020204" pitchFamily="34" charset="0"/>
              </a:rPr>
              <a:t>有丝分裂</a:t>
            </a:r>
          </a:p>
        </p:txBody>
      </p:sp>
      <p:sp>
        <p:nvSpPr>
          <p:cNvPr id="137245" name="Text Box 29">
            <a:extLst>
              <a:ext uri="{FF2B5EF4-FFF2-40B4-BE49-F238E27FC236}">
                <a16:creationId xmlns:a16="http://schemas.microsoft.com/office/drawing/2014/main" id="{65C22796-3A97-4287-AC38-7819C3909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0905" y="5272642"/>
            <a:ext cx="480950" cy="1569456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zh-CN" altLang="en-US" b="1" dirty="0"/>
              <a:t>减</a:t>
            </a:r>
            <a:r>
              <a:rPr lang="en-US" altLang="zh-CN" b="1" dirty="0">
                <a:latin typeface="+mj-ea"/>
                <a:ea typeface="+mj-ea"/>
              </a:rPr>
              <a:t>Ⅰ</a:t>
            </a:r>
            <a:r>
              <a:rPr lang="zh-CN" altLang="en-US" b="1" dirty="0"/>
              <a:t>分裂</a:t>
            </a:r>
          </a:p>
        </p:txBody>
      </p:sp>
      <p:pic>
        <p:nvPicPr>
          <p:cNvPr id="71708" name="Picture 1" descr="D:\庬涛\生物\人教生物必修2\思考探究.tif">
            <a:extLst>
              <a:ext uri="{FF2B5EF4-FFF2-40B4-BE49-F238E27FC236}">
                <a16:creationId xmlns:a16="http://schemas.microsoft.com/office/drawing/2014/main" id="{AA7B85AE-37FE-42B8-ADDF-D5FCEB6917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803" y="72669"/>
            <a:ext cx="2855541" cy="804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9" name="Line 11">
            <a:extLst>
              <a:ext uri="{FF2B5EF4-FFF2-40B4-BE49-F238E27FC236}">
                <a16:creationId xmlns:a16="http://schemas.microsoft.com/office/drawing/2014/main" id="{75568C1E-7B85-4FC4-9D64-E2E174BE57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23768" y="2740909"/>
            <a:ext cx="1142851" cy="460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710" name="文本框 1">
            <a:extLst>
              <a:ext uri="{FF2B5EF4-FFF2-40B4-BE49-F238E27FC236}">
                <a16:creationId xmlns:a16="http://schemas.microsoft.com/office/drawing/2014/main" id="{2CCA123E-4AFA-4CD8-A5B0-D828A8577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6015" y="5850418"/>
            <a:ext cx="2804747" cy="40158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srgbClr val="FF0000"/>
                </a:solidFill>
              </a:rPr>
              <a:t>姐妹分家只看一极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4">
            <a:extLst>
              <a:ext uri="{FF2B5EF4-FFF2-40B4-BE49-F238E27FC236}">
                <a16:creationId xmlns:a16="http://schemas.microsoft.com/office/drawing/2014/main" id="{84205C12-9300-46BA-AFCE-B522E4242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218" y="1601232"/>
            <a:ext cx="553998" cy="3580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同源染色体联会</a:t>
            </a:r>
          </a:p>
        </p:txBody>
      </p:sp>
      <p:sp>
        <p:nvSpPr>
          <p:cNvPr id="68611" name="Text Box 6">
            <a:extLst>
              <a:ext uri="{FF2B5EF4-FFF2-40B4-BE49-F238E27FC236}">
                <a16:creationId xmlns:a16="http://schemas.microsoft.com/office/drawing/2014/main" id="{1EB2E9F0-2794-49FA-9781-08BA43027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5199" y="1625043"/>
            <a:ext cx="2423796" cy="523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有丝分裂前期</a:t>
            </a:r>
          </a:p>
        </p:txBody>
      </p:sp>
      <p:sp>
        <p:nvSpPr>
          <p:cNvPr id="68612" name="Text Box 7">
            <a:extLst>
              <a:ext uri="{FF2B5EF4-FFF2-40B4-BE49-F238E27FC236}">
                <a16:creationId xmlns:a16="http://schemas.microsoft.com/office/drawing/2014/main" id="{69544907-62AB-415A-9B10-0E8A895B5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6601" y="2348681"/>
            <a:ext cx="615553" cy="92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1" lang="zh-CN" altLang="zh-CN" sz="2800" b="1"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68613" name="Text Box 8">
            <a:extLst>
              <a:ext uri="{FF2B5EF4-FFF2-40B4-BE49-F238E27FC236}">
                <a16:creationId xmlns:a16="http://schemas.microsoft.com/office/drawing/2014/main" id="{42188947-C581-4C42-B310-E0B897D3A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0925" y="1625043"/>
            <a:ext cx="1928562" cy="523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减</a:t>
            </a:r>
            <a:r>
              <a:rPr kumimoji="1" lang="en-US" altLang="zh-CN" sz="2800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Ⅱ</a:t>
            </a:r>
            <a:r>
              <a:rPr kumimoji="1" lang="zh-CN" altLang="en-US" sz="2800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前期</a:t>
            </a:r>
            <a:endParaRPr kumimoji="1" lang="en-US" altLang="zh-CN" sz="2800" b="1">
              <a:solidFill>
                <a:srgbClr val="FF0000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68614" name="Text Box 9">
            <a:extLst>
              <a:ext uri="{FF2B5EF4-FFF2-40B4-BE49-F238E27FC236}">
                <a16:creationId xmlns:a16="http://schemas.microsoft.com/office/drawing/2014/main" id="{A65B380D-1C2D-40B3-BC96-831F13FD3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6002" y="839331"/>
            <a:ext cx="1269835" cy="57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前期</a:t>
            </a:r>
          </a:p>
        </p:txBody>
      </p:sp>
      <p:sp>
        <p:nvSpPr>
          <p:cNvPr id="66567" name="Text Box 11">
            <a:extLst>
              <a:ext uri="{FF2B5EF4-FFF2-40B4-BE49-F238E27FC236}">
                <a16:creationId xmlns:a16="http://schemas.microsoft.com/office/drawing/2014/main" id="{604AA7FA-6F62-4BE5-81F5-7F54C2A95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3572" y="1644089"/>
            <a:ext cx="886397" cy="342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kumimoji="1" lang="en-US" altLang="zh-CN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(</a:t>
            </a:r>
            <a:r>
              <a:rPr kumimoji="1" lang="zh-CN" altLang="en-US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不含同源染色体</a:t>
            </a:r>
            <a:r>
              <a:rPr kumimoji="1" lang="en-US" altLang="zh-CN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)</a:t>
            </a:r>
          </a:p>
          <a:p>
            <a:pPr algn="ctr"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endParaRPr kumimoji="1" lang="en-US" altLang="zh-CN" sz="2400" b="1">
              <a:solidFill>
                <a:srgbClr val="000000"/>
              </a:solidFill>
              <a:latin typeface="楷体_GB2312" pitchFamily="1" charset="-122"/>
              <a:ea typeface="楷体_GB2312" pitchFamily="1" charset="-122"/>
            </a:endParaRPr>
          </a:p>
          <a:p>
            <a:pPr algn="ctr"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kumimoji="1" lang="zh-CN" altLang="en-US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染色体散乱分布</a:t>
            </a:r>
          </a:p>
        </p:txBody>
      </p:sp>
      <p:sp>
        <p:nvSpPr>
          <p:cNvPr id="66568" name="Text Box 12">
            <a:extLst>
              <a:ext uri="{FF2B5EF4-FFF2-40B4-BE49-F238E27FC236}">
                <a16:creationId xmlns:a16="http://schemas.microsoft.com/office/drawing/2014/main" id="{171E8C34-B551-47A1-97C3-86FF0986E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1653" y="1572661"/>
            <a:ext cx="886397" cy="342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kumimoji="1" lang="en-US" altLang="zh-CN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(</a:t>
            </a:r>
            <a:r>
              <a:rPr kumimoji="1" lang="zh-CN" altLang="en-US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含同源染色体</a:t>
            </a:r>
            <a:r>
              <a:rPr kumimoji="1" lang="en-US" altLang="zh-CN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)</a:t>
            </a:r>
          </a:p>
          <a:p>
            <a:pPr algn="ctr"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endParaRPr kumimoji="1" lang="en-US" altLang="zh-CN" sz="2400" b="1">
              <a:solidFill>
                <a:srgbClr val="000000"/>
              </a:solidFill>
              <a:latin typeface="楷体_GB2312" pitchFamily="1" charset="-122"/>
              <a:ea typeface="楷体_GB2312" pitchFamily="1" charset="-122"/>
            </a:endParaRPr>
          </a:p>
          <a:p>
            <a:pPr algn="ctr"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kumimoji="1" lang="zh-CN" altLang="en-US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染色体散乱分布</a:t>
            </a:r>
          </a:p>
        </p:txBody>
      </p:sp>
      <p:sp>
        <p:nvSpPr>
          <p:cNvPr id="68617" name="AutoShape 13">
            <a:extLst>
              <a:ext uri="{FF2B5EF4-FFF2-40B4-BE49-F238E27FC236}">
                <a16:creationId xmlns:a16="http://schemas.microsoft.com/office/drawing/2014/main" id="{E458277E-8275-4866-8BB9-8773B88DE81F}"/>
              </a:ext>
            </a:extLst>
          </p:cNvPr>
          <p:cNvSpPr>
            <a:spLocks/>
          </p:cNvSpPr>
          <p:nvPr/>
        </p:nvSpPr>
        <p:spPr bwMode="auto">
          <a:xfrm rot="5400000">
            <a:off x="6066636" y="-884469"/>
            <a:ext cx="271428" cy="4785690"/>
          </a:xfrm>
          <a:prstGeom prst="leftBrace">
            <a:avLst>
              <a:gd name="adj1" fmla="val 129625"/>
              <a:gd name="adj2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68618" name="Rectangle 14">
            <a:extLst>
              <a:ext uri="{FF2B5EF4-FFF2-40B4-BE49-F238E27FC236}">
                <a16:creationId xmlns:a16="http://schemas.microsoft.com/office/drawing/2014/main" id="{AFEA7772-EF65-4B54-8B99-312CAFD7D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222" y="1625043"/>
            <a:ext cx="1714277" cy="523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减</a:t>
            </a:r>
            <a:r>
              <a:rPr kumimoji="1" lang="en-US" altLang="zh-CN" sz="2800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Ⅰ</a:t>
            </a:r>
            <a:r>
              <a:rPr kumimoji="1" lang="zh-CN" altLang="en-US" sz="2800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前期</a:t>
            </a:r>
            <a:endParaRPr kumimoji="1" lang="en-US" altLang="zh-CN" sz="2800" b="1">
              <a:solidFill>
                <a:srgbClr val="FF0000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68619" name="Text Box 25">
            <a:extLst>
              <a:ext uri="{FF2B5EF4-FFF2-40B4-BE49-F238E27FC236}">
                <a16:creationId xmlns:a16="http://schemas.microsoft.com/office/drawing/2014/main" id="{4CF60C21-9B48-4AED-83F0-B9DA02AD9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228" y="358382"/>
            <a:ext cx="5928541" cy="584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减数分裂与有丝分裂的图像比较</a:t>
            </a:r>
          </a:p>
        </p:txBody>
      </p:sp>
      <p:pic>
        <p:nvPicPr>
          <p:cNvPr id="68620" name="Picture 32" descr="有2">
            <a:extLst>
              <a:ext uri="{FF2B5EF4-FFF2-40B4-BE49-F238E27FC236}">
                <a16:creationId xmlns:a16="http://schemas.microsoft.com/office/drawing/2014/main" id="{39106B65-EE23-49C2-9EAF-606909FEC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530" y="4644075"/>
            <a:ext cx="1438088" cy="1457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8621" name="Group 33">
            <a:extLst>
              <a:ext uri="{FF2B5EF4-FFF2-40B4-BE49-F238E27FC236}">
                <a16:creationId xmlns:a16="http://schemas.microsoft.com/office/drawing/2014/main" id="{26885609-D77E-4B27-A01F-57C1AAD324FA}"/>
              </a:ext>
            </a:extLst>
          </p:cNvPr>
          <p:cNvGrpSpPr>
            <a:grpSpLocks/>
          </p:cNvGrpSpPr>
          <p:nvPr/>
        </p:nvGrpSpPr>
        <p:grpSpPr bwMode="auto">
          <a:xfrm>
            <a:off x="3095221" y="4653598"/>
            <a:ext cx="1599992" cy="1447611"/>
            <a:chOff x="1927" y="2024"/>
            <a:chExt cx="1008" cy="912"/>
          </a:xfrm>
        </p:grpSpPr>
        <p:sp>
          <p:nvSpPr>
            <p:cNvPr id="68624" name="Rectangle 34">
              <a:extLst>
                <a:ext uri="{FF2B5EF4-FFF2-40B4-BE49-F238E27FC236}">
                  <a16:creationId xmlns:a16="http://schemas.microsoft.com/office/drawing/2014/main" id="{88E5A351-B351-4BAB-ABFC-1421306B2D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7" y="2024"/>
              <a:ext cx="1008" cy="912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>
                <a:latin typeface="Arial" panose="020B0604020202020204" pitchFamily="34" charset="0"/>
              </a:endParaRPr>
            </a:p>
          </p:txBody>
        </p:sp>
        <p:grpSp>
          <p:nvGrpSpPr>
            <p:cNvPr id="68625" name="Group 35">
              <a:extLst>
                <a:ext uri="{FF2B5EF4-FFF2-40B4-BE49-F238E27FC236}">
                  <a16:creationId xmlns:a16="http://schemas.microsoft.com/office/drawing/2014/main" id="{14D02603-C0EE-4767-BBE5-059B21FF21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8" y="2024"/>
              <a:ext cx="903" cy="817"/>
              <a:chOff x="480" y="3294"/>
              <a:chExt cx="903" cy="817"/>
            </a:xfrm>
          </p:grpSpPr>
          <p:sp>
            <p:nvSpPr>
              <p:cNvPr id="68626" name="Oval 36">
                <a:extLst>
                  <a:ext uri="{FF2B5EF4-FFF2-40B4-BE49-F238E27FC236}">
                    <a16:creationId xmlns:a16="http://schemas.microsoft.com/office/drawing/2014/main" id="{4CAA34AD-D61C-4189-B06A-6E027826EC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90274">
                <a:off x="480" y="3294"/>
                <a:ext cx="903" cy="81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>
                  <a:latin typeface="Arial" panose="020B0604020202020204" pitchFamily="34" charset="0"/>
                </a:endParaRPr>
              </a:p>
            </p:txBody>
          </p:sp>
          <p:pic>
            <p:nvPicPr>
              <p:cNvPr id="68627" name="Picture 37" descr="减2-2">
                <a:extLst>
                  <a:ext uri="{FF2B5EF4-FFF2-40B4-BE49-F238E27FC236}">
                    <a16:creationId xmlns:a16="http://schemas.microsoft.com/office/drawing/2014/main" id="{9E0BF648-0B25-49A3-B3FB-99F5FBE1676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829" t="31168" r="51790" b="29129"/>
              <a:stretch>
                <a:fillRect/>
              </a:stretch>
            </p:blipFill>
            <p:spPr bwMode="auto">
              <a:xfrm rot="-301820">
                <a:off x="615" y="3430"/>
                <a:ext cx="326" cy="3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8628" name="Picture 38" descr="减2-2">
                <a:extLst>
                  <a:ext uri="{FF2B5EF4-FFF2-40B4-BE49-F238E27FC236}">
                    <a16:creationId xmlns:a16="http://schemas.microsoft.com/office/drawing/2014/main" id="{48C1883E-6D35-48FE-9158-77216121AA8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960" t="38712" r="18385" b="29570"/>
              <a:stretch>
                <a:fillRect/>
              </a:stretch>
            </p:blipFill>
            <p:spPr bwMode="auto">
              <a:xfrm rot="1018683">
                <a:off x="930" y="3748"/>
                <a:ext cx="297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68622" name="Picture 39" descr="减5">
            <a:extLst>
              <a:ext uri="{FF2B5EF4-FFF2-40B4-BE49-F238E27FC236}">
                <a16:creationId xmlns:a16="http://schemas.microsoft.com/office/drawing/2014/main" id="{E76C9BCE-CABB-4DFA-A8F0-BE54BE20B9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0289" y="4644075"/>
            <a:ext cx="1488881" cy="1468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23" name="AutoShape 40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95705BE8-1869-4404-8A24-21E3F19133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6931" y="6382160"/>
            <a:ext cx="539680" cy="47618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  <p:bldP spid="66567" grpId="0"/>
      <p:bldP spid="6656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329" name="组合 101377">
            <a:extLst>
              <a:ext uri="{FF2B5EF4-FFF2-40B4-BE49-F238E27FC236}">
                <a16:creationId xmlns:a16="http://schemas.microsoft.com/office/drawing/2014/main" id="{EB24ED1C-2235-458A-86B8-14D8099AC198}"/>
              </a:ext>
            </a:extLst>
          </p:cNvPr>
          <p:cNvGrpSpPr>
            <a:grpSpLocks/>
          </p:cNvGrpSpPr>
          <p:nvPr/>
        </p:nvGrpSpPr>
        <p:grpSpPr bwMode="auto">
          <a:xfrm>
            <a:off x="2284324" y="1905441"/>
            <a:ext cx="7240676" cy="2153148"/>
            <a:chOff x="720" y="240"/>
            <a:chExt cx="4560" cy="1076"/>
          </a:xfrm>
        </p:grpSpPr>
        <p:sp>
          <p:nvSpPr>
            <p:cNvPr id="99330" name="任意多边形 101378">
              <a:extLst>
                <a:ext uri="{FF2B5EF4-FFF2-40B4-BE49-F238E27FC236}">
                  <a16:creationId xmlns:a16="http://schemas.microsoft.com/office/drawing/2014/main" id="{D684163F-6B77-45AA-A4A6-D061ED401A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528"/>
              <a:ext cx="624" cy="672"/>
            </a:xfrm>
            <a:custGeom>
              <a:avLst/>
              <a:gdLst>
                <a:gd name="T0" fmla="*/ 18795 w 21600"/>
                <a:gd name="T1" fmla="*/ 4629 h 21600"/>
                <a:gd name="T2" fmla="*/ 10799 w 21600"/>
                <a:gd name="T3" fmla="*/ 700 h 21600"/>
                <a:gd name="T4" fmla="*/ 699 w 21600"/>
                <a:gd name="T5" fmla="*/ 10800 h 21600"/>
                <a:gd name="T6" fmla="*/ 10799 w 21600"/>
                <a:gd name="T7" fmla="*/ 20900 h 21600"/>
                <a:gd name="T8" fmla="*/ 19482 w 21600"/>
                <a:gd name="T9" fmla="*/ 15963 h 21600"/>
                <a:gd name="T10" fmla="*/ 20083 w 21600"/>
                <a:gd name="T11" fmla="*/ 16319 h 21600"/>
                <a:gd name="T12" fmla="*/ 10800 w 21600"/>
                <a:gd name="T13" fmla="*/ 21600 h 21600"/>
                <a:gd name="T14" fmla="*/ 0 w 21600"/>
                <a:gd name="T15" fmla="*/ 10800 h 21600"/>
                <a:gd name="T16" fmla="*/ 10800 w 21600"/>
                <a:gd name="T17" fmla="*/ 0 h 21600"/>
                <a:gd name="T18" fmla="*/ 19350 w 21600"/>
                <a:gd name="T19" fmla="*/ 4201 h 21600"/>
                <a:gd name="T20" fmla="*/ 21487 w 21600"/>
                <a:gd name="T21" fmla="*/ 2551 h 21600"/>
                <a:gd name="T22" fmla="*/ 20936 w 21600"/>
                <a:gd name="T23" fmla="*/ 6829 h 21600"/>
                <a:gd name="T24" fmla="*/ 16658 w 21600"/>
                <a:gd name="T25" fmla="*/ 6278 h 21600"/>
                <a:gd name="T26" fmla="*/ 18795 w 21600"/>
                <a:gd name="T27" fmla="*/ 462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600" h="21600">
                  <a:moveTo>
                    <a:pt x="18795" y="4629"/>
                  </a:moveTo>
                  <a:cubicBezTo>
                    <a:pt x="16948" y="2239"/>
                    <a:pt x="14053" y="700"/>
                    <a:pt x="10799" y="700"/>
                  </a:cubicBezTo>
                  <a:cubicBezTo>
                    <a:pt x="5221" y="700"/>
                    <a:pt x="699" y="5222"/>
                    <a:pt x="699" y="10800"/>
                  </a:cubicBezTo>
                  <a:cubicBezTo>
                    <a:pt x="699" y="16378"/>
                    <a:pt x="5221" y="20900"/>
                    <a:pt x="10799" y="20900"/>
                  </a:cubicBezTo>
                  <a:cubicBezTo>
                    <a:pt x="14491" y="20900"/>
                    <a:pt x="17720" y="18919"/>
                    <a:pt x="19482" y="15963"/>
                  </a:cubicBezTo>
                  <a:lnTo>
                    <a:pt x="20083" y="16319"/>
                  </a:lnTo>
                  <a:cubicBezTo>
                    <a:pt x="18200" y="19482"/>
                    <a:pt x="14747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4280" y="0"/>
                    <a:pt x="17375" y="1646"/>
                    <a:pt x="19350" y="4201"/>
                  </a:cubicBezTo>
                  <a:lnTo>
                    <a:pt x="21487" y="2551"/>
                  </a:lnTo>
                  <a:lnTo>
                    <a:pt x="20936" y="6829"/>
                  </a:lnTo>
                  <a:lnTo>
                    <a:pt x="16658" y="6278"/>
                  </a:lnTo>
                  <a:lnTo>
                    <a:pt x="18795" y="4629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9331" name="直接连接符 101379">
              <a:extLst>
                <a:ext uri="{FF2B5EF4-FFF2-40B4-BE49-F238E27FC236}">
                  <a16:creationId xmlns:a16="http://schemas.microsoft.com/office/drawing/2014/main" id="{26605AD1-BD00-4256-A3C0-4B852C53C8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816"/>
              <a:ext cx="67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9332" name="文本框 101380">
              <a:extLst>
                <a:ext uri="{FF2B5EF4-FFF2-40B4-BE49-F238E27FC236}">
                  <a16:creationId xmlns:a16="http://schemas.microsoft.com/office/drawing/2014/main" id="{A1380174-1208-4591-AAFE-5FC31FD0D6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624"/>
              <a:ext cx="7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b="1">
                  <a:solidFill>
                    <a:srgbClr val="000000"/>
                  </a:solidFill>
                  <a:ea typeface="楷体_GB2312" panose="02010609030101010101" pitchFamily="1" charset="-122"/>
                </a:rPr>
                <a:t>RNA</a:t>
              </a:r>
            </a:p>
          </p:txBody>
        </p:sp>
        <p:sp>
          <p:nvSpPr>
            <p:cNvPr id="99333" name="文本框 101381">
              <a:extLst>
                <a:ext uri="{FF2B5EF4-FFF2-40B4-BE49-F238E27FC236}">
                  <a16:creationId xmlns:a16="http://schemas.microsoft.com/office/drawing/2014/main" id="{2E4E5C08-7F60-40B8-BBF2-846A87D368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672"/>
              <a:ext cx="192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b="1">
                  <a:solidFill>
                    <a:srgbClr val="000000"/>
                  </a:solidFill>
                  <a:ea typeface="楷体_GB2312" panose="02010609030101010101" pitchFamily="1" charset="-122"/>
                </a:rPr>
                <a:t>DNA</a:t>
              </a:r>
              <a:r>
                <a:rPr lang="en-US" altLang="zh-CN" sz="2801" b="1">
                  <a:solidFill>
                    <a:srgbClr val="000000"/>
                  </a:solidFill>
                  <a:latin typeface="楷体_GB2312" panose="02010609030101010101" pitchFamily="1" charset="-122"/>
                  <a:ea typeface="楷体_GB2312" panose="02010609030101010101" pitchFamily="1" charset="-122"/>
                </a:rPr>
                <a:t> </a:t>
              </a:r>
            </a:p>
          </p:txBody>
        </p:sp>
        <p:sp>
          <p:nvSpPr>
            <p:cNvPr id="99334" name="直接连接符 101382">
              <a:extLst>
                <a:ext uri="{FF2B5EF4-FFF2-40B4-BE49-F238E27FC236}">
                  <a16:creationId xmlns:a16="http://schemas.microsoft.com/office/drawing/2014/main" id="{3B2FDB51-9614-424A-B2F3-795FF6F502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864"/>
              <a:ext cx="86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9335" name="文本框 101383">
              <a:extLst>
                <a:ext uri="{FF2B5EF4-FFF2-40B4-BE49-F238E27FC236}">
                  <a16:creationId xmlns:a16="http://schemas.microsoft.com/office/drawing/2014/main" id="{AB1D0E25-1B36-4BE6-80F8-B3169FE541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624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蛋白质</a:t>
              </a:r>
            </a:p>
          </p:txBody>
        </p:sp>
        <p:sp>
          <p:nvSpPr>
            <p:cNvPr id="99336" name="文本框 101384">
              <a:extLst>
                <a:ext uri="{FF2B5EF4-FFF2-40B4-BE49-F238E27FC236}">
                  <a16:creationId xmlns:a16="http://schemas.microsoft.com/office/drawing/2014/main" id="{346F1C22-C10F-48B0-A62D-F2D04EC1B2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528"/>
              <a:ext cx="576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2801" b="1">
                  <a:solidFill>
                    <a:srgbClr val="CC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转录</a:t>
              </a:r>
            </a:p>
          </p:txBody>
        </p:sp>
        <p:sp>
          <p:nvSpPr>
            <p:cNvPr id="99337" name="文本框 101385">
              <a:extLst>
                <a:ext uri="{FF2B5EF4-FFF2-40B4-BE49-F238E27FC236}">
                  <a16:creationId xmlns:a16="http://schemas.microsoft.com/office/drawing/2014/main" id="{C557BE59-48C5-4995-8E39-84EC04FC7F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" y="480"/>
              <a:ext cx="96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2801" b="1">
                  <a:solidFill>
                    <a:srgbClr val="CC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翻译</a:t>
              </a:r>
            </a:p>
          </p:txBody>
        </p:sp>
        <p:sp>
          <p:nvSpPr>
            <p:cNvPr id="99338" name="文本框 101386">
              <a:extLst>
                <a:ext uri="{FF2B5EF4-FFF2-40B4-BE49-F238E27FC236}">
                  <a16:creationId xmlns:a16="http://schemas.microsoft.com/office/drawing/2014/main" id="{C8C1494A-3C7E-4525-B716-550D88ABA0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240"/>
              <a:ext cx="571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801" b="1">
                  <a:solidFill>
                    <a:srgbClr val="CC0000"/>
                  </a:solidFill>
                  <a:ea typeface="黑体" panose="02010609060101010101" pitchFamily="49" charset="-122"/>
                </a:rPr>
                <a:t>复制</a:t>
              </a:r>
            </a:p>
          </p:txBody>
        </p:sp>
        <p:sp>
          <p:nvSpPr>
            <p:cNvPr id="99339" name="文本框 101387">
              <a:extLst>
                <a:ext uri="{FF2B5EF4-FFF2-40B4-BE49-F238E27FC236}">
                  <a16:creationId xmlns:a16="http://schemas.microsoft.com/office/drawing/2014/main" id="{EAA49664-5408-4B05-B094-1836C5F18D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8" y="458"/>
              <a:ext cx="16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latin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99340" name="直接连接符 101388">
              <a:extLst>
                <a:ext uri="{FF2B5EF4-FFF2-40B4-BE49-F238E27FC236}">
                  <a16:creationId xmlns:a16="http://schemas.microsoft.com/office/drawing/2014/main" id="{244BC4C8-78CD-46D5-B10F-9C6B1C7C8C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36" y="1008"/>
              <a:ext cx="86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9341" name="矩形 101389">
              <a:extLst>
                <a:ext uri="{FF2B5EF4-FFF2-40B4-BE49-F238E27FC236}">
                  <a16:creationId xmlns:a16="http://schemas.microsoft.com/office/drawing/2014/main" id="{AE84891C-430B-4AC3-91F4-83CAA9A4A2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1056"/>
              <a:ext cx="791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801" b="1">
                  <a:solidFill>
                    <a:schemeClr val="accent2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逆转录</a:t>
              </a:r>
            </a:p>
          </p:txBody>
        </p:sp>
        <p:graphicFrame>
          <p:nvGraphicFramePr>
            <p:cNvPr id="99342" name="对象 101390">
              <a:extLst>
                <a:ext uri="{FF2B5EF4-FFF2-40B4-BE49-F238E27FC236}">
                  <a16:creationId xmlns:a16="http://schemas.microsoft.com/office/drawing/2014/main" id="{72634BA6-6066-4091-9ADE-92BDD6D2A269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2592" y="384"/>
            <a:ext cx="861" cy="7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560" r:id="rId3" imgW="1367954" imgH="1261670" progId="Flash.Movie">
                    <p:embed/>
                  </p:oleObj>
                </mc:Choice>
                <mc:Fallback>
                  <p:oleObj r:id="rId3" imgW="1367954" imgH="1261670" progId="Flash.Movie">
                    <p:embed/>
                    <p:pic>
                      <p:nvPicPr>
                        <p:cNvPr id="99342" name="对象 101390">
                          <a:extLst>
                            <a:ext uri="{FF2B5EF4-FFF2-40B4-BE49-F238E27FC236}">
                              <a16:creationId xmlns:a16="http://schemas.microsoft.com/office/drawing/2014/main" id="{72634BA6-6066-4091-9ADE-92BDD6D2A269}"/>
                            </a:ext>
                          </a:extLst>
                        </p:cNvPr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2" y="384"/>
                          <a:ext cx="861" cy="7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9343" name="文本框 101391">
            <a:extLst>
              <a:ext uri="{FF2B5EF4-FFF2-40B4-BE49-F238E27FC236}">
                <a16:creationId xmlns:a16="http://schemas.microsoft.com/office/drawing/2014/main" id="{5DB4FC9C-5FAC-4CB4-BE04-B9F9AE16C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9248" y="1600571"/>
            <a:ext cx="898733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801" b="1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复制</a:t>
            </a:r>
          </a:p>
        </p:txBody>
      </p:sp>
      <p:sp>
        <p:nvSpPr>
          <p:cNvPr id="101393" name="文本框 101392">
            <a:extLst>
              <a:ext uri="{FF2B5EF4-FFF2-40B4-BE49-F238E27FC236}">
                <a16:creationId xmlns:a16="http://schemas.microsoft.com/office/drawing/2014/main" id="{E0FE591E-D34D-46B5-812F-89900076D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6500" y="4649277"/>
            <a:ext cx="4471435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801" b="1">
                <a:latin typeface="Times New Roman" panose="02020603050405020304" pitchFamily="18" charset="0"/>
                <a:ea typeface="黑体" panose="02010609060101010101" pitchFamily="49" charset="-122"/>
              </a:rPr>
              <a:t>中心法则和</a:t>
            </a:r>
            <a:r>
              <a:rPr lang="zh-CN" altLang="en-US" sz="2801" b="1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中心法则的发展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1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9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0" name="Text Box 4">
            <a:extLst>
              <a:ext uri="{FF2B5EF4-FFF2-40B4-BE49-F238E27FC236}">
                <a16:creationId xmlns:a16="http://schemas.microsoft.com/office/drawing/2014/main" id="{CE989A4E-ACA3-4B00-A006-A8EE5C31A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461" y="2029801"/>
            <a:ext cx="923330" cy="2757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联会的同源染色体排列于赤道板两侧</a:t>
            </a:r>
          </a:p>
        </p:txBody>
      </p:sp>
      <p:sp>
        <p:nvSpPr>
          <p:cNvPr id="69635" name="Text Box 6">
            <a:extLst>
              <a:ext uri="{FF2B5EF4-FFF2-40B4-BE49-F238E27FC236}">
                <a16:creationId xmlns:a16="http://schemas.microsoft.com/office/drawing/2014/main" id="{2AD5C794-8E0C-4992-9E55-749A6EC1B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6631" y="1572662"/>
            <a:ext cx="2642843" cy="523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有丝分裂中期</a:t>
            </a:r>
          </a:p>
        </p:txBody>
      </p:sp>
      <p:sp>
        <p:nvSpPr>
          <p:cNvPr id="69636" name="Text Box 7">
            <a:extLst>
              <a:ext uri="{FF2B5EF4-FFF2-40B4-BE49-F238E27FC236}">
                <a16:creationId xmlns:a16="http://schemas.microsoft.com/office/drawing/2014/main" id="{54775C31-08FD-4F49-9151-39DEEA530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6601" y="2348681"/>
            <a:ext cx="615553" cy="92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1" lang="zh-CN" altLang="zh-CN" sz="2800" b="1"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69637" name="Text Box 8">
            <a:extLst>
              <a:ext uri="{FF2B5EF4-FFF2-40B4-BE49-F238E27FC236}">
                <a16:creationId xmlns:a16="http://schemas.microsoft.com/office/drawing/2014/main" id="{3E676D13-A26D-4450-9262-2CBF53AC2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6642" y="1572662"/>
            <a:ext cx="1999990" cy="523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减</a:t>
            </a:r>
            <a:r>
              <a:rPr kumimoji="1" lang="en-US" altLang="zh-CN" sz="2800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Ⅱ</a:t>
            </a:r>
            <a:r>
              <a:rPr kumimoji="1" lang="zh-CN" altLang="en-US" sz="2800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中期</a:t>
            </a:r>
            <a:endParaRPr kumimoji="1" lang="en-US" altLang="zh-CN" sz="2800" b="1">
              <a:solidFill>
                <a:srgbClr val="FF0000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69638" name="Text Box 9">
            <a:extLst>
              <a:ext uri="{FF2B5EF4-FFF2-40B4-BE49-F238E27FC236}">
                <a16:creationId xmlns:a16="http://schemas.microsoft.com/office/drawing/2014/main" id="{63A312EF-1C6C-4DCF-9353-52E9A2B16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1084" y="786952"/>
            <a:ext cx="1269835" cy="57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中期</a:t>
            </a:r>
          </a:p>
        </p:txBody>
      </p:sp>
      <p:sp>
        <p:nvSpPr>
          <p:cNvPr id="121867" name="Text Box 11">
            <a:extLst>
              <a:ext uri="{FF2B5EF4-FFF2-40B4-BE49-F238E27FC236}">
                <a16:creationId xmlns:a16="http://schemas.microsoft.com/office/drawing/2014/main" id="{6E164A5A-6EA0-4658-9D52-D5F4B8B37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5638" y="1858373"/>
            <a:ext cx="886397" cy="342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kumimoji="1" lang="en-US" altLang="zh-CN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(</a:t>
            </a:r>
            <a:r>
              <a:rPr kumimoji="1" lang="zh-CN" altLang="en-US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不含同源染色体</a:t>
            </a:r>
            <a:r>
              <a:rPr kumimoji="1" lang="en-US" altLang="zh-CN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)</a:t>
            </a:r>
          </a:p>
          <a:p>
            <a:pPr algn="ctr"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endParaRPr kumimoji="1" lang="en-US" altLang="zh-CN" sz="2400" b="1">
              <a:solidFill>
                <a:srgbClr val="000000"/>
              </a:solidFill>
              <a:latin typeface="楷体_GB2312" pitchFamily="1" charset="-122"/>
              <a:ea typeface="楷体_GB2312" pitchFamily="1" charset="-122"/>
            </a:endParaRPr>
          </a:p>
          <a:p>
            <a:pPr algn="ctr"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kumimoji="1" lang="zh-CN" altLang="en-US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着丝点排列在赤道板</a:t>
            </a:r>
          </a:p>
        </p:txBody>
      </p:sp>
      <p:sp>
        <p:nvSpPr>
          <p:cNvPr id="121868" name="Text Box 12">
            <a:extLst>
              <a:ext uri="{FF2B5EF4-FFF2-40B4-BE49-F238E27FC236}">
                <a16:creationId xmlns:a16="http://schemas.microsoft.com/office/drawing/2014/main" id="{737D433E-9999-484C-91EF-BF683D361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0226" y="1852024"/>
            <a:ext cx="886397" cy="342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kumimoji="1" lang="en-US" altLang="zh-CN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(</a:t>
            </a:r>
            <a:r>
              <a:rPr kumimoji="1" lang="zh-CN" altLang="en-US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含同源染色体</a:t>
            </a:r>
            <a:r>
              <a:rPr kumimoji="1" lang="en-US" altLang="zh-CN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)</a:t>
            </a:r>
          </a:p>
          <a:p>
            <a:pPr algn="ctr"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endParaRPr kumimoji="1" lang="en-US" altLang="zh-CN" sz="2400" b="1">
              <a:solidFill>
                <a:srgbClr val="000000"/>
              </a:solidFill>
              <a:latin typeface="楷体_GB2312" pitchFamily="1" charset="-122"/>
              <a:ea typeface="楷体_GB2312" pitchFamily="1" charset="-122"/>
            </a:endParaRPr>
          </a:p>
          <a:p>
            <a:pPr algn="ctr" eaLnBrk="1" hangingPunct="1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kumimoji="1" lang="zh-CN" altLang="en-US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着丝点排列在赤道板</a:t>
            </a:r>
          </a:p>
        </p:txBody>
      </p:sp>
      <p:sp>
        <p:nvSpPr>
          <p:cNvPr id="69641" name="AutoShape 13">
            <a:extLst>
              <a:ext uri="{FF2B5EF4-FFF2-40B4-BE49-F238E27FC236}">
                <a16:creationId xmlns:a16="http://schemas.microsoft.com/office/drawing/2014/main" id="{34EEC1BE-B5BD-437A-8057-4CAB08958DE6}"/>
              </a:ext>
            </a:extLst>
          </p:cNvPr>
          <p:cNvSpPr>
            <a:spLocks/>
          </p:cNvSpPr>
          <p:nvPr/>
        </p:nvSpPr>
        <p:spPr bwMode="auto">
          <a:xfrm rot="5400000">
            <a:off x="5542829" y="-1122563"/>
            <a:ext cx="271428" cy="5261878"/>
          </a:xfrm>
          <a:prstGeom prst="leftBrace">
            <a:avLst>
              <a:gd name="adj1" fmla="val 129599"/>
              <a:gd name="adj2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69642" name="Rectangle 14">
            <a:extLst>
              <a:ext uri="{FF2B5EF4-FFF2-40B4-BE49-F238E27FC236}">
                <a16:creationId xmlns:a16="http://schemas.microsoft.com/office/drawing/2014/main" id="{D605BC06-32DB-4052-A5B3-DECAD9209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6655" y="1561552"/>
            <a:ext cx="1714277" cy="523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减</a:t>
            </a:r>
            <a:r>
              <a:rPr kumimoji="1" lang="en-US" altLang="zh-CN" sz="2800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Ⅰ</a:t>
            </a:r>
            <a:r>
              <a:rPr kumimoji="1" lang="zh-CN" altLang="en-US" sz="2800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中期</a:t>
            </a:r>
            <a:endParaRPr kumimoji="1" lang="en-US" altLang="zh-CN" sz="2800" b="1">
              <a:solidFill>
                <a:srgbClr val="FF0000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69643" name="Text Box 25">
            <a:extLst>
              <a:ext uri="{FF2B5EF4-FFF2-40B4-BE49-F238E27FC236}">
                <a16:creationId xmlns:a16="http://schemas.microsoft.com/office/drawing/2014/main" id="{4E2424A2-64EE-4BF0-8549-66F7CF9B5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656" y="215526"/>
            <a:ext cx="5928540" cy="584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减数分裂与有丝分裂的图像比较</a:t>
            </a:r>
          </a:p>
        </p:txBody>
      </p:sp>
      <p:pic>
        <p:nvPicPr>
          <p:cNvPr id="69644" name="Picture 26">
            <a:extLst>
              <a:ext uri="{FF2B5EF4-FFF2-40B4-BE49-F238E27FC236}">
                <a16:creationId xmlns:a16="http://schemas.microsoft.com/office/drawing/2014/main" id="{234BEA34-E5F2-4FD0-A43E-C7AD20B56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512" y="5072643"/>
            <a:ext cx="1415866" cy="144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45" name="Picture 27">
            <a:extLst>
              <a:ext uri="{FF2B5EF4-FFF2-40B4-BE49-F238E27FC236}">
                <a16:creationId xmlns:a16="http://schemas.microsoft.com/office/drawing/2014/main" id="{6D4DBD69-83F8-455C-8E42-A5401B1345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785" y="5072645"/>
            <a:ext cx="1423802" cy="1487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46" name="Picture 28">
            <a:extLst>
              <a:ext uri="{FF2B5EF4-FFF2-40B4-BE49-F238E27FC236}">
                <a16:creationId xmlns:a16="http://schemas.microsoft.com/office/drawing/2014/main" id="{5F726B1C-744A-4FD7-B7A2-283D030795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05" y="5072645"/>
            <a:ext cx="1465072" cy="1493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47" name="AutoShape 32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F4017155-AABA-4F53-BD1B-9BDCCE8C0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8360" y="6453588"/>
            <a:ext cx="468251" cy="404759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0" grpId="0"/>
      <p:bldP spid="121867" grpId="0"/>
      <p:bldP spid="12186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>
            <a:extLst>
              <a:ext uri="{FF2B5EF4-FFF2-40B4-BE49-F238E27FC236}">
                <a16:creationId xmlns:a16="http://schemas.microsoft.com/office/drawing/2014/main" id="{3126BA28-2E72-42FE-B57D-B3CDC4942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4715" y="1591708"/>
            <a:ext cx="923330" cy="3123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en-US" altLang="zh-CN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(</a:t>
            </a:r>
            <a:r>
              <a:rPr kumimoji="1" lang="zh-CN" altLang="en-US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含同源染色体</a:t>
            </a:r>
            <a:r>
              <a:rPr kumimoji="1" lang="en-US" altLang="zh-CN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着丝点分裂</a:t>
            </a:r>
          </a:p>
        </p:txBody>
      </p:sp>
      <p:sp>
        <p:nvSpPr>
          <p:cNvPr id="121859" name="Text Box 3">
            <a:extLst>
              <a:ext uri="{FF2B5EF4-FFF2-40B4-BE49-F238E27FC236}">
                <a16:creationId xmlns:a16="http://schemas.microsoft.com/office/drawing/2014/main" id="{3AD6FDCC-8FE6-4193-88A4-77E157173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1139" y="1829802"/>
            <a:ext cx="794064" cy="2666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kumimoji="1" lang="en-US" altLang="zh-CN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(</a:t>
            </a:r>
            <a:r>
              <a:rPr kumimoji="1" lang="zh-CN" altLang="en-US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不含同源染色体</a:t>
            </a:r>
            <a:r>
              <a:rPr kumimoji="1" lang="en-US" altLang="zh-CN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)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kumimoji="1" lang="zh-CN" altLang="en-US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着丝点分裂</a:t>
            </a:r>
          </a:p>
        </p:txBody>
      </p:sp>
      <p:sp>
        <p:nvSpPr>
          <p:cNvPr id="121861" name="Text Box 5">
            <a:extLst>
              <a:ext uri="{FF2B5EF4-FFF2-40B4-BE49-F238E27FC236}">
                <a16:creationId xmlns:a16="http://schemas.microsoft.com/office/drawing/2014/main" id="{9107F6D0-680C-40D9-8F36-122772328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5983" y="1905992"/>
            <a:ext cx="553998" cy="2488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 b="1">
                <a:solidFill>
                  <a:srgbClr val="000000"/>
                </a:solidFill>
                <a:latin typeface="楷体_GB2312" pitchFamily="1" charset="-122"/>
                <a:ea typeface="楷体_GB2312" pitchFamily="1" charset="-122"/>
              </a:rPr>
              <a:t>同源染色体分离</a:t>
            </a:r>
          </a:p>
        </p:txBody>
      </p:sp>
      <p:sp>
        <p:nvSpPr>
          <p:cNvPr id="70661" name="Text Box 7">
            <a:extLst>
              <a:ext uri="{FF2B5EF4-FFF2-40B4-BE49-F238E27FC236}">
                <a16:creationId xmlns:a16="http://schemas.microsoft.com/office/drawing/2014/main" id="{CFE78569-91E1-4CB7-A8EA-C4C865C4E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6601" y="2348681"/>
            <a:ext cx="615553" cy="92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1" lang="zh-CN" altLang="zh-CN" sz="2800" b="1"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70662" name="Text Box 10">
            <a:extLst>
              <a:ext uri="{FF2B5EF4-FFF2-40B4-BE49-F238E27FC236}">
                <a16:creationId xmlns:a16="http://schemas.microsoft.com/office/drawing/2014/main" id="{0BEB912C-FC1C-4EE5-8DAC-3E7F16E02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2828" y="715522"/>
            <a:ext cx="1003169" cy="57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后期</a:t>
            </a:r>
          </a:p>
        </p:txBody>
      </p:sp>
      <p:sp>
        <p:nvSpPr>
          <p:cNvPr id="70663" name="AutoShape 15">
            <a:extLst>
              <a:ext uri="{FF2B5EF4-FFF2-40B4-BE49-F238E27FC236}">
                <a16:creationId xmlns:a16="http://schemas.microsoft.com/office/drawing/2014/main" id="{BBE6BE3F-AA47-46D4-96CB-46C7E7C24E86}"/>
              </a:ext>
            </a:extLst>
          </p:cNvPr>
          <p:cNvSpPr>
            <a:spLocks/>
          </p:cNvSpPr>
          <p:nvPr/>
        </p:nvSpPr>
        <p:spPr bwMode="auto">
          <a:xfrm rot="5400000">
            <a:off x="6029335" y="-1490021"/>
            <a:ext cx="346030" cy="5785684"/>
          </a:xfrm>
          <a:prstGeom prst="leftBrace">
            <a:avLst>
              <a:gd name="adj1" fmla="val 129659"/>
              <a:gd name="adj2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70664" name="Text Box 16">
            <a:extLst>
              <a:ext uri="{FF2B5EF4-FFF2-40B4-BE49-F238E27FC236}">
                <a16:creationId xmlns:a16="http://schemas.microsoft.com/office/drawing/2014/main" id="{6B172EA1-D178-4926-AC98-A284888A5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0912" y="1548853"/>
            <a:ext cx="2609510" cy="523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有丝分裂后期</a:t>
            </a:r>
          </a:p>
        </p:txBody>
      </p:sp>
      <p:sp>
        <p:nvSpPr>
          <p:cNvPr id="70665" name="Text Box 17">
            <a:extLst>
              <a:ext uri="{FF2B5EF4-FFF2-40B4-BE49-F238E27FC236}">
                <a16:creationId xmlns:a16="http://schemas.microsoft.com/office/drawing/2014/main" id="{390B58DF-1139-4A52-A46B-AFF1AA8FA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6638" y="1501235"/>
            <a:ext cx="1642849" cy="523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减</a:t>
            </a:r>
            <a:r>
              <a:rPr kumimoji="1" lang="en-US" altLang="zh-CN" sz="2800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Ⅱ</a:t>
            </a:r>
            <a:r>
              <a:rPr kumimoji="1" lang="zh-CN" altLang="en-US" sz="2800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后期</a:t>
            </a:r>
            <a:endParaRPr kumimoji="1" lang="en-US" altLang="zh-CN" sz="2800" b="1">
              <a:solidFill>
                <a:srgbClr val="FF0000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70666" name="Rectangle 18">
            <a:extLst>
              <a:ext uri="{FF2B5EF4-FFF2-40B4-BE49-F238E27FC236}">
                <a16:creationId xmlns:a16="http://schemas.microsoft.com/office/drawing/2014/main" id="{1B56C52A-0DF0-44EE-93D7-1874674C2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3796" y="1501235"/>
            <a:ext cx="1714277" cy="523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减</a:t>
            </a:r>
            <a:r>
              <a:rPr kumimoji="1" lang="en-US" altLang="zh-CN" sz="2800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Ⅰ</a:t>
            </a:r>
            <a:r>
              <a:rPr kumimoji="1" lang="zh-CN" altLang="en-US" sz="2800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后期</a:t>
            </a:r>
            <a:endParaRPr kumimoji="1" lang="en-US" altLang="zh-CN" sz="2800" b="1">
              <a:solidFill>
                <a:srgbClr val="FF0000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70667" name="Text Box 25">
            <a:extLst>
              <a:ext uri="{FF2B5EF4-FFF2-40B4-BE49-F238E27FC236}">
                <a16:creationId xmlns:a16="http://schemas.microsoft.com/office/drawing/2014/main" id="{31FD26D2-7F9B-4910-BE06-852EF2737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656" y="215526"/>
            <a:ext cx="5928540" cy="584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减数分裂与有丝分裂的图像比较</a:t>
            </a:r>
          </a:p>
        </p:txBody>
      </p:sp>
      <p:pic>
        <p:nvPicPr>
          <p:cNvPr id="70668" name="Picture 29">
            <a:extLst>
              <a:ext uri="{FF2B5EF4-FFF2-40B4-BE49-F238E27FC236}">
                <a16:creationId xmlns:a16="http://schemas.microsoft.com/office/drawing/2014/main" id="{CCBB6E23-AAC6-4C8E-AD1B-5CFC8427F1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372" y="4358363"/>
            <a:ext cx="1285708" cy="2041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69" name="Picture 30">
            <a:extLst>
              <a:ext uri="{FF2B5EF4-FFF2-40B4-BE49-F238E27FC236}">
                <a16:creationId xmlns:a16="http://schemas.microsoft.com/office/drawing/2014/main" id="{3BE4DC81-7929-47AF-AC9D-FFA2472C5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641" y="4358361"/>
            <a:ext cx="1322215" cy="2063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70" name="Picture 31">
            <a:extLst>
              <a:ext uri="{FF2B5EF4-FFF2-40B4-BE49-F238E27FC236}">
                <a16:creationId xmlns:a16="http://schemas.microsoft.com/office/drawing/2014/main" id="{8B20DD8E-E365-4EEF-80FA-3F8E06D38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2018" y="4293283"/>
            <a:ext cx="1403167" cy="2136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71" name="AutoShape 32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F542E58F-20FA-4CE1-8A36-5AAA4EF00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8360" y="6453588"/>
            <a:ext cx="468251" cy="404759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</a:endParaRPr>
          </a:p>
        </p:txBody>
      </p:sp>
      <p:pic>
        <p:nvPicPr>
          <p:cNvPr id="70672" name="Picture 28">
            <a:extLst>
              <a:ext uri="{FF2B5EF4-FFF2-40B4-BE49-F238E27FC236}">
                <a16:creationId xmlns:a16="http://schemas.microsoft.com/office/drawing/2014/main" id="{9EAE1855-8C3C-46B3-99D6-72CFAC3767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508" y="4339315"/>
            <a:ext cx="1482532" cy="20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73" name="Picture 29">
            <a:extLst>
              <a:ext uri="{FF2B5EF4-FFF2-40B4-BE49-F238E27FC236}">
                <a16:creationId xmlns:a16="http://schemas.microsoft.com/office/drawing/2014/main" id="{5B941AD7-AA6D-4A50-8251-DE2F93DA26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3775" y="4358363"/>
            <a:ext cx="1499993" cy="2071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/>
      <p:bldP spid="121859" grpId="0"/>
      <p:bldP spid="12186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1670F0D-E838-46FA-8044-83E47C3582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290" y="3074112"/>
            <a:ext cx="387440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rgbClr val="000066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4</a:t>
            </a:r>
          </a:p>
        </p:txBody>
      </p:sp>
      <p:sp>
        <p:nvSpPr>
          <p:cNvPr id="27651" name="Line 3">
            <a:extLst>
              <a:ext uri="{FF2B5EF4-FFF2-40B4-BE49-F238E27FC236}">
                <a16:creationId xmlns:a16="http://schemas.microsoft.com/office/drawing/2014/main" id="{C98AAB91-062F-4C1B-8116-5D24492EDB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77973" y="928903"/>
            <a:ext cx="0" cy="419197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2" name="Line 4">
            <a:extLst>
              <a:ext uri="{FF2B5EF4-FFF2-40B4-BE49-F238E27FC236}">
                <a16:creationId xmlns:a16="http://schemas.microsoft.com/office/drawing/2014/main" id="{A0685E60-4B5C-4FA3-A9AA-C285423AFE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4324" y="3301177"/>
            <a:ext cx="76218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3" name="Line 5">
            <a:extLst>
              <a:ext uri="{FF2B5EF4-FFF2-40B4-BE49-F238E27FC236}">
                <a16:creationId xmlns:a16="http://schemas.microsoft.com/office/drawing/2014/main" id="{88B4EFB6-B439-4BA4-9847-4A9325E07E5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7972" y="1576753"/>
            <a:ext cx="7621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4" name="Line 6">
            <a:extLst>
              <a:ext uri="{FF2B5EF4-FFF2-40B4-BE49-F238E27FC236}">
                <a16:creationId xmlns:a16="http://schemas.microsoft.com/office/drawing/2014/main" id="{85B3D9A4-2512-4152-9C58-10CCE7CB76D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4324" y="4215789"/>
            <a:ext cx="76218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5" name="Line 7">
            <a:extLst>
              <a:ext uri="{FF2B5EF4-FFF2-40B4-BE49-F238E27FC236}">
                <a16:creationId xmlns:a16="http://schemas.microsoft.com/office/drawing/2014/main" id="{C9E2C856-5F13-46B2-ACC6-5497DAE562B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4324" y="2386566"/>
            <a:ext cx="7621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6" name="Line 8">
            <a:extLst>
              <a:ext uri="{FF2B5EF4-FFF2-40B4-BE49-F238E27FC236}">
                <a16:creationId xmlns:a16="http://schemas.microsoft.com/office/drawing/2014/main" id="{19668BC8-6C73-466D-9287-66C09E0C9A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4324" y="4628634"/>
            <a:ext cx="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2489" name="Line 9">
            <a:extLst>
              <a:ext uri="{FF2B5EF4-FFF2-40B4-BE49-F238E27FC236}">
                <a16:creationId xmlns:a16="http://schemas.microsoft.com/office/drawing/2014/main" id="{7E207732-9BE5-4979-BC9F-15D58CFD1777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082" y="3301177"/>
            <a:ext cx="685959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2490" name="Line 10">
            <a:extLst>
              <a:ext uri="{FF2B5EF4-FFF2-40B4-BE49-F238E27FC236}">
                <a16:creationId xmlns:a16="http://schemas.microsoft.com/office/drawing/2014/main" id="{085DF99F-8F14-49D9-858C-7FCCB563B0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4324" y="3301177"/>
            <a:ext cx="4268188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2491" name="Line 11">
            <a:extLst>
              <a:ext uri="{FF2B5EF4-FFF2-40B4-BE49-F238E27FC236}">
                <a16:creationId xmlns:a16="http://schemas.microsoft.com/office/drawing/2014/main" id="{13F863C2-DEB9-46E4-A5C2-C1D077343A3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2512" y="3301177"/>
            <a:ext cx="0" cy="91461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2492" name="Line 12">
            <a:extLst>
              <a:ext uri="{FF2B5EF4-FFF2-40B4-BE49-F238E27FC236}">
                <a16:creationId xmlns:a16="http://schemas.microsoft.com/office/drawing/2014/main" id="{E1B2ECAE-63EF-4D8F-88A1-1F6E38613F4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2512" y="4215789"/>
            <a:ext cx="160057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2493" name="Line 13">
            <a:extLst>
              <a:ext uri="{FF2B5EF4-FFF2-40B4-BE49-F238E27FC236}">
                <a16:creationId xmlns:a16="http://schemas.microsoft.com/office/drawing/2014/main" id="{BCDAC83C-2C25-4251-BE7D-9155A0ABCBF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53082" y="3301177"/>
            <a:ext cx="0" cy="91461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2494" name="Line 14">
            <a:extLst>
              <a:ext uri="{FF2B5EF4-FFF2-40B4-BE49-F238E27FC236}">
                <a16:creationId xmlns:a16="http://schemas.microsoft.com/office/drawing/2014/main" id="{47272DF0-4EA8-442A-AC4E-1AE17418F643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041" y="3301177"/>
            <a:ext cx="0" cy="91461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2495" name="Line 15">
            <a:extLst>
              <a:ext uri="{FF2B5EF4-FFF2-40B4-BE49-F238E27FC236}">
                <a16:creationId xmlns:a16="http://schemas.microsoft.com/office/drawing/2014/main" id="{CE48D477-3C3C-4E60-91BE-69090B0D1890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041" y="4215789"/>
            <a:ext cx="1143265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64" name="Line 17">
            <a:extLst>
              <a:ext uri="{FF2B5EF4-FFF2-40B4-BE49-F238E27FC236}">
                <a16:creationId xmlns:a16="http://schemas.microsoft.com/office/drawing/2014/main" id="{D8EBF9AD-D936-4C77-A930-EF52B3E538C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7900" y="5467028"/>
            <a:ext cx="0" cy="0"/>
          </a:xfrm>
          <a:prstGeom prst="line">
            <a:avLst/>
          </a:prstGeom>
          <a:noFill/>
          <a:ln w="9525">
            <a:solidFill>
              <a:srgbClr val="CC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65" name="Line 20">
            <a:extLst>
              <a:ext uri="{FF2B5EF4-FFF2-40B4-BE49-F238E27FC236}">
                <a16:creationId xmlns:a16="http://schemas.microsoft.com/office/drawing/2014/main" id="{AEF533E3-1F6F-466B-86B5-F390CA7AF9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7973" y="5106582"/>
            <a:ext cx="800285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66" name="Line 21">
            <a:extLst>
              <a:ext uri="{FF2B5EF4-FFF2-40B4-BE49-F238E27FC236}">
                <a16:creationId xmlns:a16="http://schemas.microsoft.com/office/drawing/2014/main" id="{97059041-CF17-4327-B47D-C18CD7D02A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7589" y="4977965"/>
            <a:ext cx="0" cy="15243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67" name="Line 22">
            <a:extLst>
              <a:ext uri="{FF2B5EF4-FFF2-40B4-BE49-F238E27FC236}">
                <a16:creationId xmlns:a16="http://schemas.microsoft.com/office/drawing/2014/main" id="{634C7080-F99F-433B-A7AF-99428924E794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2512" y="4977965"/>
            <a:ext cx="0" cy="15243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27668" name="Picture 23" descr="减2">
            <a:extLst>
              <a:ext uri="{FF2B5EF4-FFF2-40B4-BE49-F238E27FC236}">
                <a16:creationId xmlns:a16="http://schemas.microsoft.com/office/drawing/2014/main" id="{75F7D0EE-879B-47C9-B801-884F3A587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698" y="5459089"/>
            <a:ext cx="762176" cy="74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69" name="Picture 24" descr="减2-2">
            <a:extLst>
              <a:ext uri="{FF2B5EF4-FFF2-40B4-BE49-F238E27FC236}">
                <a16:creationId xmlns:a16="http://schemas.microsoft.com/office/drawing/2014/main" id="{14EF9E74-7990-43E6-95AD-F5F52A313B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874" y="5459089"/>
            <a:ext cx="759001" cy="762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0" name="Picture 25" descr="减3">
            <a:extLst>
              <a:ext uri="{FF2B5EF4-FFF2-40B4-BE49-F238E27FC236}">
                <a16:creationId xmlns:a16="http://schemas.microsoft.com/office/drawing/2014/main" id="{967EC40B-456D-4231-8AD3-371542963B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0051" y="5459089"/>
            <a:ext cx="759001" cy="762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1" name="Picture 26" descr="减4后">
            <a:extLst>
              <a:ext uri="{FF2B5EF4-FFF2-40B4-BE49-F238E27FC236}">
                <a16:creationId xmlns:a16="http://schemas.microsoft.com/office/drawing/2014/main" id="{2747CF73-2A01-4606-88E8-BAA45C4E6C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2227" y="5459089"/>
            <a:ext cx="828867" cy="1248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2" name="Picture 27" descr="减5">
            <a:extLst>
              <a:ext uri="{FF2B5EF4-FFF2-40B4-BE49-F238E27FC236}">
                <a16:creationId xmlns:a16="http://schemas.microsoft.com/office/drawing/2014/main" id="{6ADCB184-A086-40E3-B51D-43052D627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838" y="5459089"/>
            <a:ext cx="763765" cy="752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3" name="Picture 28" descr="减6">
            <a:extLst>
              <a:ext uri="{FF2B5EF4-FFF2-40B4-BE49-F238E27FC236}">
                <a16:creationId xmlns:a16="http://schemas.microsoft.com/office/drawing/2014/main" id="{FF43E27A-2FC0-431C-9803-776F050223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906" y="5459089"/>
            <a:ext cx="759001" cy="763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4" name="Picture 29" descr="减7">
            <a:extLst>
              <a:ext uri="{FF2B5EF4-FFF2-40B4-BE49-F238E27FC236}">
                <a16:creationId xmlns:a16="http://schemas.microsoft.com/office/drawing/2014/main" id="{38DCA899-87A4-4D2D-8EDF-C15049C01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082" y="5459089"/>
            <a:ext cx="724068" cy="981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5" name="Picture 30" descr="减8">
            <a:extLst>
              <a:ext uri="{FF2B5EF4-FFF2-40B4-BE49-F238E27FC236}">
                <a16:creationId xmlns:a16="http://schemas.microsoft.com/office/drawing/2014/main" id="{6A5EB8F6-9A7E-4EDA-91AA-8D8DF5AD3E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1209" y="5459089"/>
            <a:ext cx="774879" cy="75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6" name="Picture 31" descr="有1">
            <a:extLst>
              <a:ext uri="{FF2B5EF4-FFF2-40B4-BE49-F238E27FC236}">
                <a16:creationId xmlns:a16="http://schemas.microsoft.com/office/drawing/2014/main" id="{E9D370AD-3B2C-4A88-98D2-7DC9C44F2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537" y="5430508"/>
            <a:ext cx="752649" cy="76058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77" name="Line 34">
            <a:extLst>
              <a:ext uri="{FF2B5EF4-FFF2-40B4-BE49-F238E27FC236}">
                <a16:creationId xmlns:a16="http://schemas.microsoft.com/office/drawing/2014/main" id="{9049AB34-CFD5-4478-8139-736D54B59E92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259" y="4977965"/>
            <a:ext cx="0" cy="15243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78" name="Rectangle 36">
            <a:extLst>
              <a:ext uri="{FF2B5EF4-FFF2-40B4-BE49-F238E27FC236}">
                <a16:creationId xmlns:a16="http://schemas.microsoft.com/office/drawing/2014/main" id="{75B32FA1-556A-422D-8D69-677E38AC6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521" y="3950615"/>
            <a:ext cx="720892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1" b="1">
                <a:solidFill>
                  <a:srgbClr val="000066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7679" name="Rectangle 37">
            <a:extLst>
              <a:ext uri="{FF2B5EF4-FFF2-40B4-BE49-F238E27FC236}">
                <a16:creationId xmlns:a16="http://schemas.microsoft.com/office/drawing/2014/main" id="{C2680D15-DD4F-48AE-9B54-E1A4DEBAC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7964" y="1267119"/>
            <a:ext cx="382677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1" b="1">
                <a:solidFill>
                  <a:srgbClr val="000066"/>
                </a:solidFill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27680" name="Text Box 30">
            <a:extLst>
              <a:ext uri="{FF2B5EF4-FFF2-40B4-BE49-F238E27FC236}">
                <a16:creationId xmlns:a16="http://schemas.microsoft.com/office/drawing/2014/main" id="{70670BB8-E6AA-40FE-B0BF-BD52CED6C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8678" y="428725"/>
            <a:ext cx="6567420" cy="523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1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zh-CN" sz="2801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.</a:t>
            </a:r>
            <a:r>
              <a:rPr lang="zh-CN" altLang="en-US" sz="2801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减数分裂时细胞中染色体数目变化曲线</a:t>
            </a:r>
          </a:p>
        </p:txBody>
      </p:sp>
      <p:sp>
        <p:nvSpPr>
          <p:cNvPr id="27681" name="Text Box 6">
            <a:extLst>
              <a:ext uri="{FF2B5EF4-FFF2-40B4-BE49-F238E27FC236}">
                <a16:creationId xmlns:a16="http://schemas.microsoft.com/office/drawing/2014/main" id="{44ECBC6A-5E28-4EA4-B5E1-D48952816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6197" y="5073237"/>
            <a:ext cx="2664442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zh-CN" sz="2400" b="1">
                <a:solidFill>
                  <a:srgbClr val="0000FF"/>
                </a:solidFill>
                <a:latin typeface="宋体" panose="02010600030101010101" pitchFamily="2" charset="-122"/>
                <a:ea typeface="华文行楷" panose="02010800040101010101" pitchFamily="2" charset="-122"/>
              </a:rPr>
              <a:t>减数第二次分裂</a:t>
            </a:r>
          </a:p>
        </p:txBody>
      </p:sp>
      <p:sp>
        <p:nvSpPr>
          <p:cNvPr id="27682" name="Rectangle 9">
            <a:extLst>
              <a:ext uri="{FF2B5EF4-FFF2-40B4-BE49-F238E27FC236}">
                <a16:creationId xmlns:a16="http://schemas.microsoft.com/office/drawing/2014/main" id="{C3BADD6E-BAFE-4592-8CB5-0EA2D511E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8517" y="5073237"/>
            <a:ext cx="1008296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CN" sz="2400" b="1">
                <a:solidFill>
                  <a:srgbClr val="0000FF"/>
                </a:solidFill>
                <a:latin typeface="宋体" panose="02010600030101010101" pitchFamily="2" charset="-122"/>
                <a:ea typeface="华文行楷" panose="02010800040101010101" pitchFamily="2" charset="-122"/>
              </a:rPr>
              <a:t>间期</a:t>
            </a:r>
          </a:p>
        </p:txBody>
      </p:sp>
      <p:sp>
        <p:nvSpPr>
          <p:cNvPr id="27683" name="Rectangle 10">
            <a:extLst>
              <a:ext uri="{FF2B5EF4-FFF2-40B4-BE49-F238E27FC236}">
                <a16:creationId xmlns:a16="http://schemas.microsoft.com/office/drawing/2014/main" id="{AF2E2F35-CA3A-4FF0-A82C-020227BA7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2763" y="5073237"/>
            <a:ext cx="2448492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CN" sz="2400" b="1">
                <a:solidFill>
                  <a:srgbClr val="0000FF"/>
                </a:solidFill>
                <a:latin typeface="宋体" panose="02010600030101010101" pitchFamily="2" charset="-122"/>
                <a:ea typeface="华文行楷" panose="02010800040101010101" pitchFamily="2" charset="-122"/>
              </a:rPr>
              <a:t>减数第一次分裂</a:t>
            </a:r>
          </a:p>
        </p:txBody>
      </p:sp>
      <p:sp>
        <p:nvSpPr>
          <p:cNvPr id="27684" name="Rectangle 8">
            <a:extLst>
              <a:ext uri="{FF2B5EF4-FFF2-40B4-BE49-F238E27FC236}">
                <a16:creationId xmlns:a16="http://schemas.microsoft.com/office/drawing/2014/main" id="{EB5A9C2D-D231-4F2E-BA1E-350A486EB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8143" y="928904"/>
            <a:ext cx="643086" cy="1938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宋体" panose="02010600030101010101" pitchFamily="2" charset="-122"/>
                <a:ea typeface="华文行楷" panose="02010800040101010101" pitchFamily="2" charset="-122"/>
              </a:rPr>
              <a:t>染色体数目</a:t>
            </a:r>
          </a:p>
        </p:txBody>
      </p:sp>
      <p:sp>
        <p:nvSpPr>
          <p:cNvPr id="27685" name="Rectangle 8">
            <a:extLst>
              <a:ext uri="{FF2B5EF4-FFF2-40B4-BE49-F238E27FC236}">
                <a16:creationId xmlns:a16="http://schemas.microsoft.com/office/drawing/2014/main" id="{47B3D632-65D0-4A56-B041-4BEFABF96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5981" y="4677858"/>
            <a:ext cx="919375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宋体" panose="02010600030101010101" pitchFamily="2" charset="-122"/>
                <a:ea typeface="华文行楷" panose="02010800040101010101" pitchFamily="2" charset="-122"/>
              </a:rPr>
              <a:t>时期</a:t>
            </a:r>
          </a:p>
        </p:txBody>
      </p:sp>
      <p:sp>
        <p:nvSpPr>
          <p:cNvPr id="27686" name="灯片编号占位符 37">
            <a:extLst>
              <a:ext uri="{FF2B5EF4-FFF2-40B4-BE49-F238E27FC236}">
                <a16:creationId xmlns:a16="http://schemas.microsoft.com/office/drawing/2014/main" id="{D2F9B9A6-02FC-4BC6-9836-3387D5E56E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rgbClr val="898989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F681AC8A-EB3D-4D50-B64F-D025C237E34D}" type="slidenum">
              <a:rPr lang="zh-CN" altLang="en-US" smtClean="0"/>
              <a:pPr>
                <a:spcBef>
                  <a:spcPct val="0"/>
                </a:spcBef>
                <a:buFontTx/>
                <a:buNone/>
                <a:defRPr/>
              </a:pPr>
              <a:t>22</a:t>
            </a:fld>
            <a:endParaRPr lang="zh-CN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2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32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32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32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32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32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32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>
            <a:extLst>
              <a:ext uri="{FF2B5EF4-FFF2-40B4-BE49-F238E27FC236}">
                <a16:creationId xmlns:a16="http://schemas.microsoft.com/office/drawing/2014/main" id="{D96386D3-F8C9-4643-8438-E7F366B1E8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7900" y="5414628"/>
            <a:ext cx="0" cy="0"/>
          </a:xfrm>
          <a:prstGeom prst="line">
            <a:avLst/>
          </a:prstGeom>
          <a:noFill/>
          <a:ln w="9525">
            <a:solidFill>
              <a:srgbClr val="CC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675" name="Line 3">
            <a:extLst>
              <a:ext uri="{FF2B5EF4-FFF2-40B4-BE49-F238E27FC236}">
                <a16:creationId xmlns:a16="http://schemas.microsoft.com/office/drawing/2014/main" id="{67B2C0BA-69A3-45FB-BCAB-7A6E18BF32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4324" y="4576234"/>
            <a:ext cx="0" cy="0"/>
          </a:xfrm>
          <a:prstGeom prst="line">
            <a:avLst/>
          </a:prstGeom>
          <a:noFill/>
          <a:ln w="9525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676" name="Rectangle 5">
            <a:extLst>
              <a:ext uri="{FF2B5EF4-FFF2-40B4-BE49-F238E27FC236}">
                <a16:creationId xmlns:a16="http://schemas.microsoft.com/office/drawing/2014/main" id="{221F6558-22EA-4561-AB29-4EDCC7023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0703" y="2967725"/>
            <a:ext cx="387440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rgbClr val="000066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4</a:t>
            </a:r>
          </a:p>
        </p:txBody>
      </p:sp>
      <p:sp>
        <p:nvSpPr>
          <p:cNvPr id="28677" name="Rectangle 6">
            <a:extLst>
              <a:ext uri="{FF2B5EF4-FFF2-40B4-BE49-F238E27FC236}">
                <a16:creationId xmlns:a16="http://schemas.microsoft.com/office/drawing/2014/main" id="{34B3CA34-11F3-4A45-9FA1-8838F5D2B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0703" y="1214719"/>
            <a:ext cx="387440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rgbClr val="000066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8</a:t>
            </a:r>
          </a:p>
        </p:txBody>
      </p:sp>
      <p:sp>
        <p:nvSpPr>
          <p:cNvPr id="28678" name="Line 8">
            <a:extLst>
              <a:ext uri="{FF2B5EF4-FFF2-40B4-BE49-F238E27FC236}">
                <a16:creationId xmlns:a16="http://schemas.microsoft.com/office/drawing/2014/main" id="{12E308CB-D884-4622-B007-AEFC0BC814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4324" y="857449"/>
            <a:ext cx="0" cy="419197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679" name="Line 9">
            <a:extLst>
              <a:ext uri="{FF2B5EF4-FFF2-40B4-BE49-F238E27FC236}">
                <a16:creationId xmlns:a16="http://schemas.microsoft.com/office/drawing/2014/main" id="{248A9E7F-E7DB-484D-A5F4-74305AA94F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7973" y="5025601"/>
            <a:ext cx="800285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680" name="Line 10">
            <a:extLst>
              <a:ext uri="{FF2B5EF4-FFF2-40B4-BE49-F238E27FC236}">
                <a16:creationId xmlns:a16="http://schemas.microsoft.com/office/drawing/2014/main" id="{4DE023C7-83A8-46E6-BAB6-A649E02A85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7589" y="4896984"/>
            <a:ext cx="0" cy="15243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681" name="Line 11">
            <a:extLst>
              <a:ext uri="{FF2B5EF4-FFF2-40B4-BE49-F238E27FC236}">
                <a16:creationId xmlns:a16="http://schemas.microsoft.com/office/drawing/2014/main" id="{C3B745A8-2ECF-4081-8E8A-27DED083B7A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7972" y="3224960"/>
            <a:ext cx="7621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682" name="Line 12">
            <a:extLst>
              <a:ext uri="{FF2B5EF4-FFF2-40B4-BE49-F238E27FC236}">
                <a16:creationId xmlns:a16="http://schemas.microsoft.com/office/drawing/2014/main" id="{452D8B9C-E4C5-4343-9B20-EEDA7EF15F3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4324" y="1467190"/>
            <a:ext cx="7621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683" name="Line 13">
            <a:extLst>
              <a:ext uri="{FF2B5EF4-FFF2-40B4-BE49-F238E27FC236}">
                <a16:creationId xmlns:a16="http://schemas.microsoft.com/office/drawing/2014/main" id="{74CE1D01-7704-4210-8F74-2205301C5A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4324" y="4134807"/>
            <a:ext cx="7621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684" name="Line 14">
            <a:extLst>
              <a:ext uri="{FF2B5EF4-FFF2-40B4-BE49-F238E27FC236}">
                <a16:creationId xmlns:a16="http://schemas.microsoft.com/office/drawing/2014/main" id="{2F39F0E9-9EA8-417F-87CB-05444C4B7C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4324" y="2305584"/>
            <a:ext cx="7621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3519" name="Line 15">
            <a:extLst>
              <a:ext uri="{FF2B5EF4-FFF2-40B4-BE49-F238E27FC236}">
                <a16:creationId xmlns:a16="http://schemas.microsoft.com/office/drawing/2014/main" id="{94803CC6-E611-46B6-A42F-0B252FB2EC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0542" y="3220195"/>
            <a:ext cx="457306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3520" name="Line 16">
            <a:extLst>
              <a:ext uri="{FF2B5EF4-FFF2-40B4-BE49-F238E27FC236}">
                <a16:creationId xmlns:a16="http://schemas.microsoft.com/office/drawing/2014/main" id="{E27CD948-0057-457E-978F-A6E6D1CFB3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7847" y="1467190"/>
            <a:ext cx="457306" cy="1753006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3521" name="Line 17">
            <a:extLst>
              <a:ext uri="{FF2B5EF4-FFF2-40B4-BE49-F238E27FC236}">
                <a16:creationId xmlns:a16="http://schemas.microsoft.com/office/drawing/2014/main" id="{2DAA5C21-3BBD-46AE-95EC-D8C4D056AC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5154" y="1467190"/>
            <a:ext cx="327735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3522" name="Line 18">
            <a:extLst>
              <a:ext uri="{FF2B5EF4-FFF2-40B4-BE49-F238E27FC236}">
                <a16:creationId xmlns:a16="http://schemas.microsoft.com/office/drawing/2014/main" id="{2DD08BD1-E7C7-4660-A7ED-4FC7808156CB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2512" y="1467190"/>
            <a:ext cx="0" cy="1676788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3523" name="Line 19">
            <a:extLst>
              <a:ext uri="{FF2B5EF4-FFF2-40B4-BE49-F238E27FC236}">
                <a16:creationId xmlns:a16="http://schemas.microsoft.com/office/drawing/2014/main" id="{08C6EC54-6CF9-441F-8B19-779090E11DCD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2512" y="3143978"/>
            <a:ext cx="2438964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3524" name="Line 20">
            <a:extLst>
              <a:ext uri="{FF2B5EF4-FFF2-40B4-BE49-F238E27FC236}">
                <a16:creationId xmlns:a16="http://schemas.microsoft.com/office/drawing/2014/main" id="{BA67DAA8-9EF4-4E2D-B94D-F65E714E8DC2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476" y="3143978"/>
            <a:ext cx="0" cy="9146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3525" name="Line 21">
            <a:extLst>
              <a:ext uri="{FF2B5EF4-FFF2-40B4-BE49-F238E27FC236}">
                <a16:creationId xmlns:a16="http://schemas.microsoft.com/office/drawing/2014/main" id="{77483C92-1690-4911-A2E3-9C8A113C84C9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476" y="4058590"/>
            <a:ext cx="91461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28692" name="Picture 23" descr="减2">
            <a:extLst>
              <a:ext uri="{FF2B5EF4-FFF2-40B4-BE49-F238E27FC236}">
                <a16:creationId xmlns:a16="http://schemas.microsoft.com/office/drawing/2014/main" id="{E6D495B4-20EF-4324-BBA3-B7C62BD83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589" y="5468616"/>
            <a:ext cx="762176" cy="74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3" name="Picture 24" descr="减2-2">
            <a:extLst>
              <a:ext uri="{FF2B5EF4-FFF2-40B4-BE49-F238E27FC236}">
                <a16:creationId xmlns:a16="http://schemas.microsoft.com/office/drawing/2014/main" id="{56BF63C4-F9E1-4902-A5EB-AF37E2EE1D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765" y="5468616"/>
            <a:ext cx="759001" cy="762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4" name="Picture 25" descr="减3">
            <a:extLst>
              <a:ext uri="{FF2B5EF4-FFF2-40B4-BE49-F238E27FC236}">
                <a16:creationId xmlns:a16="http://schemas.microsoft.com/office/drawing/2014/main" id="{5B2A67E7-D155-4579-AC35-4F2FADD10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942" y="5468616"/>
            <a:ext cx="759001" cy="762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5" name="Picture 26" descr="减4后">
            <a:extLst>
              <a:ext uri="{FF2B5EF4-FFF2-40B4-BE49-F238E27FC236}">
                <a16:creationId xmlns:a16="http://schemas.microsoft.com/office/drawing/2014/main" id="{7A5741A3-95F7-4FFC-B1BE-6EB73714B2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118" y="5468616"/>
            <a:ext cx="828867" cy="1248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6" name="Picture 27" descr="减5">
            <a:extLst>
              <a:ext uri="{FF2B5EF4-FFF2-40B4-BE49-F238E27FC236}">
                <a16:creationId xmlns:a16="http://schemas.microsoft.com/office/drawing/2014/main" id="{F6A813D4-E58B-46DE-8622-CB172518B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8729" y="5468616"/>
            <a:ext cx="763765" cy="752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7" name="Picture 28" descr="减6">
            <a:extLst>
              <a:ext uri="{FF2B5EF4-FFF2-40B4-BE49-F238E27FC236}">
                <a16:creationId xmlns:a16="http://schemas.microsoft.com/office/drawing/2014/main" id="{EEBA8086-9927-40DB-889B-8825A8532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906" y="5468616"/>
            <a:ext cx="759001" cy="763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8" name="Picture 29" descr="减7">
            <a:extLst>
              <a:ext uri="{FF2B5EF4-FFF2-40B4-BE49-F238E27FC236}">
                <a16:creationId xmlns:a16="http://schemas.microsoft.com/office/drawing/2014/main" id="{9C8CC5D7-7052-4742-9FA0-ED0F513C51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082" y="5468616"/>
            <a:ext cx="724068" cy="981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9" name="Picture 30" descr="减8">
            <a:extLst>
              <a:ext uri="{FF2B5EF4-FFF2-40B4-BE49-F238E27FC236}">
                <a16:creationId xmlns:a16="http://schemas.microsoft.com/office/drawing/2014/main" id="{6CAE2684-9A02-4FCB-8B05-9170EF271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1209" y="5468616"/>
            <a:ext cx="774879" cy="75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00" name="Picture 31" descr="有1">
            <a:extLst>
              <a:ext uri="{FF2B5EF4-FFF2-40B4-BE49-F238E27FC236}">
                <a16:creationId xmlns:a16="http://schemas.microsoft.com/office/drawing/2014/main" id="{CA7E56F1-52A5-4DB4-90F2-139A93858F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542" y="5468616"/>
            <a:ext cx="752649" cy="760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701" name="Line 34">
            <a:extLst>
              <a:ext uri="{FF2B5EF4-FFF2-40B4-BE49-F238E27FC236}">
                <a16:creationId xmlns:a16="http://schemas.microsoft.com/office/drawing/2014/main" id="{34350BFC-F253-431F-9E76-3696DE3F2F0A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259" y="4896984"/>
            <a:ext cx="0" cy="15243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702" name="Line 35">
            <a:extLst>
              <a:ext uri="{FF2B5EF4-FFF2-40B4-BE49-F238E27FC236}">
                <a16:creationId xmlns:a16="http://schemas.microsoft.com/office/drawing/2014/main" id="{7C1433DC-086F-4571-969C-6B73568CBA71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2512" y="4896984"/>
            <a:ext cx="0" cy="15243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703" name="Rectangle 36">
            <a:extLst>
              <a:ext uri="{FF2B5EF4-FFF2-40B4-BE49-F238E27FC236}">
                <a16:creationId xmlns:a16="http://schemas.microsoft.com/office/drawing/2014/main" id="{0A9B03A8-B7A2-4AE8-A4C4-5CDC9C7CC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109" y="3841052"/>
            <a:ext cx="647850" cy="51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1" b="1">
                <a:solidFill>
                  <a:srgbClr val="000066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8704" name="Text Box 30">
            <a:extLst>
              <a:ext uri="{FF2B5EF4-FFF2-40B4-BE49-F238E27FC236}">
                <a16:creationId xmlns:a16="http://schemas.microsoft.com/office/drawing/2014/main" id="{773AE810-D6D2-470E-8C1E-81E6F8FF6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781" y="357272"/>
            <a:ext cx="6716679" cy="523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1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zh-CN" sz="2801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.</a:t>
            </a:r>
            <a:r>
              <a:rPr lang="zh-CN" altLang="en-US" sz="2801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减数分裂时细胞核内</a:t>
            </a:r>
            <a:r>
              <a:rPr lang="zh-CN" altLang="zh-CN" sz="2801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DNA</a:t>
            </a:r>
            <a:r>
              <a:rPr lang="zh-CN" altLang="en-US" sz="2801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数目变化曲线</a:t>
            </a:r>
          </a:p>
        </p:txBody>
      </p:sp>
      <p:sp>
        <p:nvSpPr>
          <p:cNvPr id="28705" name="Text Box 6">
            <a:extLst>
              <a:ext uri="{FF2B5EF4-FFF2-40B4-BE49-F238E27FC236}">
                <a16:creationId xmlns:a16="http://schemas.microsoft.com/office/drawing/2014/main" id="{5505FAA4-EB77-4BFC-AA81-14531D1D3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6197" y="5044656"/>
            <a:ext cx="2664442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zh-CN" sz="2400" b="1">
                <a:solidFill>
                  <a:srgbClr val="0000FF"/>
                </a:solidFill>
                <a:latin typeface="宋体" panose="02010600030101010101" pitchFamily="2" charset="-122"/>
                <a:ea typeface="华文行楷" panose="02010800040101010101" pitchFamily="2" charset="-122"/>
              </a:rPr>
              <a:t>减数第二次分裂</a:t>
            </a:r>
          </a:p>
        </p:txBody>
      </p:sp>
      <p:sp>
        <p:nvSpPr>
          <p:cNvPr id="28706" name="Rectangle 9">
            <a:extLst>
              <a:ext uri="{FF2B5EF4-FFF2-40B4-BE49-F238E27FC236}">
                <a16:creationId xmlns:a16="http://schemas.microsoft.com/office/drawing/2014/main" id="{982BE816-F368-48DD-8A69-3B60D2DA5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8517" y="5044656"/>
            <a:ext cx="1008296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CN" sz="2400" b="1">
                <a:solidFill>
                  <a:srgbClr val="0000FF"/>
                </a:solidFill>
                <a:latin typeface="宋体" panose="02010600030101010101" pitchFamily="2" charset="-122"/>
                <a:ea typeface="华文行楷" panose="02010800040101010101" pitchFamily="2" charset="-122"/>
              </a:rPr>
              <a:t>间期</a:t>
            </a:r>
          </a:p>
        </p:txBody>
      </p:sp>
      <p:sp>
        <p:nvSpPr>
          <p:cNvPr id="28707" name="Rectangle 10">
            <a:extLst>
              <a:ext uri="{FF2B5EF4-FFF2-40B4-BE49-F238E27FC236}">
                <a16:creationId xmlns:a16="http://schemas.microsoft.com/office/drawing/2014/main" id="{DD01D116-4E27-4FF4-9466-7A9668B7F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2763" y="5044656"/>
            <a:ext cx="2448492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CN" sz="2400" b="1">
                <a:solidFill>
                  <a:srgbClr val="0000FF"/>
                </a:solidFill>
                <a:latin typeface="宋体" panose="02010600030101010101" pitchFamily="2" charset="-122"/>
                <a:ea typeface="华文行楷" panose="02010800040101010101" pitchFamily="2" charset="-122"/>
              </a:rPr>
              <a:t>减数第一次分裂</a:t>
            </a:r>
          </a:p>
        </p:txBody>
      </p:sp>
      <p:sp>
        <p:nvSpPr>
          <p:cNvPr id="28708" name="Rectangle 8">
            <a:extLst>
              <a:ext uri="{FF2B5EF4-FFF2-40B4-BE49-F238E27FC236}">
                <a16:creationId xmlns:a16="http://schemas.microsoft.com/office/drawing/2014/main" id="{04B3AD26-93EF-4E33-9599-5273CF547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5981" y="4649276"/>
            <a:ext cx="919375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宋体" panose="02010600030101010101" pitchFamily="2" charset="-122"/>
                <a:ea typeface="华文行楷" panose="02010800040101010101" pitchFamily="2" charset="-122"/>
              </a:rPr>
              <a:t>时期</a:t>
            </a:r>
          </a:p>
        </p:txBody>
      </p:sp>
      <p:sp>
        <p:nvSpPr>
          <p:cNvPr id="28709" name="Rectangle 8">
            <a:extLst>
              <a:ext uri="{FF2B5EF4-FFF2-40B4-BE49-F238E27FC236}">
                <a16:creationId xmlns:a16="http://schemas.microsoft.com/office/drawing/2014/main" id="{014B02B6-D9E9-4965-8F62-C4EE5DF1D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8143" y="773292"/>
            <a:ext cx="714540" cy="1200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CN" sz="2400" b="1">
                <a:latin typeface="宋体" panose="02010600030101010101" pitchFamily="2" charset="-122"/>
                <a:ea typeface="华文行楷" panose="02010800040101010101" pitchFamily="2" charset="-122"/>
              </a:rPr>
              <a:t>DNA数目</a:t>
            </a:r>
          </a:p>
        </p:txBody>
      </p:sp>
      <p:sp>
        <p:nvSpPr>
          <p:cNvPr id="28710" name="灯片编号占位符 37">
            <a:extLst>
              <a:ext uri="{FF2B5EF4-FFF2-40B4-BE49-F238E27FC236}">
                <a16:creationId xmlns:a16="http://schemas.microsoft.com/office/drawing/2014/main" id="{C1007614-EFFC-488B-BA9A-1F1144E810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rgbClr val="898989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F681AC8A-EB3D-4D50-B64F-D025C237E34D}" type="slidenum">
              <a:rPr lang="zh-CN" altLang="en-US" smtClean="0"/>
              <a:pPr>
                <a:spcBef>
                  <a:spcPct val="0"/>
                </a:spcBef>
                <a:buFontTx/>
                <a:buNone/>
                <a:defRPr/>
              </a:pPr>
              <a:t>23</a:t>
            </a:fld>
            <a:endParaRPr lang="zh-CN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3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33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33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33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33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33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33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>
            <a:extLst>
              <a:ext uri="{FF2B5EF4-FFF2-40B4-BE49-F238E27FC236}">
                <a16:creationId xmlns:a16="http://schemas.microsoft.com/office/drawing/2014/main" id="{33DC872B-68A0-4F00-9826-6B27BB6F8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454" y="1067048"/>
            <a:ext cx="8383940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zh-CN" sz="2801" b="1">
                <a:solidFill>
                  <a:srgbClr val="000000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2801" b="1">
                <a:solidFill>
                  <a:srgbClr val="000000"/>
                </a:solidFill>
                <a:latin typeface="宋体" panose="02010600030101010101" pitchFamily="2" charset="-122"/>
              </a:rPr>
              <a:t>、分析下列各系谱图中人类遗传病的类型：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505432B5-2B52-4E26-996F-E7DF4FD46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8792" y="2362748"/>
            <a:ext cx="4115753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1" b="1">
                <a:solidFill>
                  <a:srgbClr val="FF0000"/>
                </a:solidFill>
                <a:latin typeface="宋体" panose="02010600030101010101" pitchFamily="2" charset="-122"/>
              </a:rPr>
              <a:t>常染色体隐性</a:t>
            </a:r>
          </a:p>
        </p:txBody>
      </p:sp>
      <p:grpSp>
        <p:nvGrpSpPr>
          <p:cNvPr id="49156" name="Group 4">
            <a:extLst>
              <a:ext uri="{FF2B5EF4-FFF2-40B4-BE49-F238E27FC236}">
                <a16:creationId xmlns:a16="http://schemas.microsoft.com/office/drawing/2014/main" id="{06485078-2C82-4669-BF59-A024C8590DD0}"/>
              </a:ext>
            </a:extLst>
          </p:cNvPr>
          <p:cNvGrpSpPr>
            <a:grpSpLocks/>
          </p:cNvGrpSpPr>
          <p:nvPr/>
        </p:nvGrpSpPr>
        <p:grpSpPr bwMode="auto">
          <a:xfrm>
            <a:off x="3024270" y="2095986"/>
            <a:ext cx="2648563" cy="1675201"/>
            <a:chOff x="0" y="-118"/>
            <a:chExt cx="1668" cy="1055"/>
          </a:xfrm>
        </p:grpSpPr>
        <p:sp>
          <p:nvSpPr>
            <p:cNvPr id="49178" name="Oval 5">
              <a:extLst>
                <a:ext uri="{FF2B5EF4-FFF2-40B4-BE49-F238E27FC236}">
                  <a16:creationId xmlns:a16="http://schemas.microsoft.com/office/drawing/2014/main" id="{A69FCE04-34F3-49B0-B20F-B4CAFB2D60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2" y="-118"/>
              <a:ext cx="197" cy="40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49179" name="Rectangle 6">
              <a:extLst>
                <a:ext uri="{FF2B5EF4-FFF2-40B4-BE49-F238E27FC236}">
                  <a16:creationId xmlns:a16="http://schemas.microsoft.com/office/drawing/2014/main" id="{7C41A762-F91C-40E9-ABD6-25C2876D0F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" y="-51"/>
              <a:ext cx="183" cy="29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grpSp>
          <p:nvGrpSpPr>
            <p:cNvPr id="49180" name="Group 7">
              <a:extLst>
                <a:ext uri="{FF2B5EF4-FFF2-40B4-BE49-F238E27FC236}">
                  <a16:creationId xmlns:a16="http://schemas.microsoft.com/office/drawing/2014/main" id="{9FD909F2-089B-4633-B047-BDB20F7E15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456"/>
              <a:ext cx="183" cy="379"/>
              <a:chOff x="0" y="0"/>
              <a:chExt cx="175" cy="379"/>
            </a:xfrm>
          </p:grpSpPr>
          <p:sp>
            <p:nvSpPr>
              <p:cNvPr id="49190" name="Rectangle 8">
                <a:extLst>
                  <a:ext uri="{FF2B5EF4-FFF2-40B4-BE49-F238E27FC236}">
                    <a16:creationId xmlns:a16="http://schemas.microsoft.com/office/drawing/2014/main" id="{CC9B36F5-5601-4E29-8A12-B412E8A439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88"/>
                <a:ext cx="175" cy="291"/>
              </a:xfrm>
              <a:prstGeom prst="rect">
                <a:avLst/>
              </a:prstGeom>
              <a:solidFill>
                <a:srgbClr val="000000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9191" name="Line 9">
                <a:extLst>
                  <a:ext uri="{FF2B5EF4-FFF2-40B4-BE49-F238E27FC236}">
                    <a16:creationId xmlns:a16="http://schemas.microsoft.com/office/drawing/2014/main" id="{23C79042-9A49-4F81-A0C1-A94663DC8F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4" y="0"/>
                <a:ext cx="0" cy="15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49181" name="Rectangle 10">
              <a:extLst>
                <a:ext uri="{FF2B5EF4-FFF2-40B4-BE49-F238E27FC236}">
                  <a16:creationId xmlns:a16="http://schemas.microsoft.com/office/drawing/2014/main" id="{1AE4F3A0-6239-49BE-B73D-FFD30A19A2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8" y="554"/>
              <a:ext cx="183" cy="29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49182" name="Line 11">
              <a:extLst>
                <a:ext uri="{FF2B5EF4-FFF2-40B4-BE49-F238E27FC236}">
                  <a16:creationId xmlns:a16="http://schemas.microsoft.com/office/drawing/2014/main" id="{CB479647-DC9D-4BCA-A4B4-E760E4C02C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39" y="457"/>
              <a:ext cx="0" cy="15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49183" name="Line 12">
              <a:extLst>
                <a:ext uri="{FF2B5EF4-FFF2-40B4-BE49-F238E27FC236}">
                  <a16:creationId xmlns:a16="http://schemas.microsoft.com/office/drawing/2014/main" id="{33063CDD-5AB6-49F9-A2D5-223E258C0E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8" y="69"/>
              <a:ext cx="82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49184" name="Line 13">
              <a:extLst>
                <a:ext uri="{FF2B5EF4-FFF2-40B4-BE49-F238E27FC236}">
                  <a16:creationId xmlns:a16="http://schemas.microsoft.com/office/drawing/2014/main" id="{A3070948-40F2-43B1-91EA-B0FBDC6275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" y="449"/>
              <a:ext cx="1461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49185" name="Line 14">
              <a:extLst>
                <a:ext uri="{FF2B5EF4-FFF2-40B4-BE49-F238E27FC236}">
                  <a16:creationId xmlns:a16="http://schemas.microsoft.com/office/drawing/2014/main" id="{C67C715B-CCC2-47E0-AD26-4B52CACD71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2" y="75"/>
              <a:ext cx="0" cy="37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49186" name="Line 15">
              <a:extLst>
                <a:ext uri="{FF2B5EF4-FFF2-40B4-BE49-F238E27FC236}">
                  <a16:creationId xmlns:a16="http://schemas.microsoft.com/office/drawing/2014/main" id="{AF5365F3-5F69-4E92-9BF0-A5E0BA43EE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" y="451"/>
              <a:ext cx="0" cy="21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49187" name="Line 16">
              <a:extLst>
                <a:ext uri="{FF2B5EF4-FFF2-40B4-BE49-F238E27FC236}">
                  <a16:creationId xmlns:a16="http://schemas.microsoft.com/office/drawing/2014/main" id="{4DC0147E-CD54-45C4-A650-E49FB488DD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0" y="449"/>
              <a:ext cx="0" cy="21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49188" name="Oval 17">
              <a:extLst>
                <a:ext uri="{FF2B5EF4-FFF2-40B4-BE49-F238E27FC236}">
                  <a16:creationId xmlns:a16="http://schemas.microsoft.com/office/drawing/2014/main" id="{DDF7E456-4AAD-4442-B915-5EA2B0A148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" y="528"/>
              <a:ext cx="197" cy="40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49189" name="Oval 18">
              <a:extLst>
                <a:ext uri="{FF2B5EF4-FFF2-40B4-BE49-F238E27FC236}">
                  <a16:creationId xmlns:a16="http://schemas.microsoft.com/office/drawing/2014/main" id="{B23F3A4A-D9FD-4530-8439-BB861F5E88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1" y="526"/>
              <a:ext cx="197" cy="409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49157" name="Text Box 19">
            <a:extLst>
              <a:ext uri="{FF2B5EF4-FFF2-40B4-BE49-F238E27FC236}">
                <a16:creationId xmlns:a16="http://schemas.microsoft.com/office/drawing/2014/main" id="{8B3D7626-2D52-47DA-9DF9-9B31CC60B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671" y="1981659"/>
            <a:ext cx="2327814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1" b="1">
                <a:solidFill>
                  <a:srgbClr val="000000"/>
                </a:solidFill>
                <a:latin typeface="宋体" panose="02010600030101010101" pitchFamily="2" charset="-122"/>
              </a:rPr>
              <a:t>（</a:t>
            </a:r>
            <a:r>
              <a:rPr lang="zh-CN" altLang="zh-CN" sz="2801" b="1">
                <a:solidFill>
                  <a:srgbClr val="000000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2801" b="1">
                <a:solidFill>
                  <a:srgbClr val="000000"/>
                </a:solidFill>
                <a:latin typeface="宋体" panose="02010600030101010101" pitchFamily="2" charset="-122"/>
              </a:rPr>
              <a:t>）</a:t>
            </a:r>
          </a:p>
        </p:txBody>
      </p:sp>
      <p:grpSp>
        <p:nvGrpSpPr>
          <p:cNvPr id="49158" name="Group 20">
            <a:extLst>
              <a:ext uri="{FF2B5EF4-FFF2-40B4-BE49-F238E27FC236}">
                <a16:creationId xmlns:a16="http://schemas.microsoft.com/office/drawing/2014/main" id="{4CD0ABBA-3478-463E-B627-803D6D9544B3}"/>
              </a:ext>
            </a:extLst>
          </p:cNvPr>
          <p:cNvGrpSpPr>
            <a:grpSpLocks/>
          </p:cNvGrpSpPr>
          <p:nvPr/>
        </p:nvGrpSpPr>
        <p:grpSpPr bwMode="auto">
          <a:xfrm>
            <a:off x="3233869" y="4596878"/>
            <a:ext cx="2531061" cy="1689490"/>
            <a:chOff x="0" y="-118"/>
            <a:chExt cx="1594" cy="1064"/>
          </a:xfrm>
        </p:grpSpPr>
        <p:sp>
          <p:nvSpPr>
            <p:cNvPr id="49163" name="Oval 21">
              <a:extLst>
                <a:ext uri="{FF2B5EF4-FFF2-40B4-BE49-F238E27FC236}">
                  <a16:creationId xmlns:a16="http://schemas.microsoft.com/office/drawing/2014/main" id="{9157FF99-63C4-42B2-9CA9-1DA2BFDB67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0" y="-118"/>
              <a:ext cx="188" cy="409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49164" name="Rectangle 22">
              <a:extLst>
                <a:ext uri="{FF2B5EF4-FFF2-40B4-BE49-F238E27FC236}">
                  <a16:creationId xmlns:a16="http://schemas.microsoft.com/office/drawing/2014/main" id="{7ED6B55E-B1DE-438E-B5A8-5423F91E4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" y="-51"/>
              <a:ext cx="175" cy="291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grpSp>
          <p:nvGrpSpPr>
            <p:cNvPr id="49165" name="Group 23">
              <a:extLst>
                <a:ext uri="{FF2B5EF4-FFF2-40B4-BE49-F238E27FC236}">
                  <a16:creationId xmlns:a16="http://schemas.microsoft.com/office/drawing/2014/main" id="{2C4D357A-2330-4904-8BA3-5B92582AB6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465"/>
              <a:ext cx="175" cy="379"/>
              <a:chOff x="0" y="0"/>
              <a:chExt cx="175" cy="379"/>
            </a:xfrm>
          </p:grpSpPr>
          <p:sp>
            <p:nvSpPr>
              <p:cNvPr id="49176" name="Rectangle 24">
                <a:extLst>
                  <a:ext uri="{FF2B5EF4-FFF2-40B4-BE49-F238E27FC236}">
                    <a16:creationId xmlns:a16="http://schemas.microsoft.com/office/drawing/2014/main" id="{17F93BC4-68C0-485C-BF4E-412C00B504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88"/>
                <a:ext cx="175" cy="291"/>
              </a:xfrm>
              <a:prstGeom prst="rect">
                <a:avLst/>
              </a:prstGeom>
              <a:solidFill>
                <a:srgbClr val="000000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9177" name="Line 25">
                <a:extLst>
                  <a:ext uri="{FF2B5EF4-FFF2-40B4-BE49-F238E27FC236}">
                    <a16:creationId xmlns:a16="http://schemas.microsoft.com/office/drawing/2014/main" id="{CD7E16EB-D8CE-4378-AA17-33957569D2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4" y="0"/>
                <a:ext cx="0" cy="15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9166" name="Group 26">
              <a:extLst>
                <a:ext uri="{FF2B5EF4-FFF2-40B4-BE49-F238E27FC236}">
                  <a16:creationId xmlns:a16="http://schemas.microsoft.com/office/drawing/2014/main" id="{337C2C62-3E7B-4A1C-B394-9580EB9DC7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6" y="463"/>
              <a:ext cx="175" cy="379"/>
              <a:chOff x="0" y="0"/>
              <a:chExt cx="175" cy="379"/>
            </a:xfrm>
          </p:grpSpPr>
          <p:sp>
            <p:nvSpPr>
              <p:cNvPr id="49174" name="Rectangle 27">
                <a:extLst>
                  <a:ext uri="{FF2B5EF4-FFF2-40B4-BE49-F238E27FC236}">
                    <a16:creationId xmlns:a16="http://schemas.microsoft.com/office/drawing/2014/main" id="{6D8BF1C9-1E2E-4175-B259-03983852DA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88"/>
                <a:ext cx="175" cy="291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9175" name="Line 28">
                <a:extLst>
                  <a:ext uri="{FF2B5EF4-FFF2-40B4-BE49-F238E27FC236}">
                    <a16:creationId xmlns:a16="http://schemas.microsoft.com/office/drawing/2014/main" id="{314B2A31-F3AD-4A34-BE6A-7CD5A5503C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4" y="0"/>
                <a:ext cx="0" cy="15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49167" name="Line 29">
              <a:extLst>
                <a:ext uri="{FF2B5EF4-FFF2-40B4-BE49-F238E27FC236}">
                  <a16:creationId xmlns:a16="http://schemas.microsoft.com/office/drawing/2014/main" id="{0A81357B-0F15-4876-93DD-77A982A2A7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" y="83"/>
              <a:ext cx="7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49168" name="Line 30">
              <a:extLst>
                <a:ext uri="{FF2B5EF4-FFF2-40B4-BE49-F238E27FC236}">
                  <a16:creationId xmlns:a16="http://schemas.microsoft.com/office/drawing/2014/main" id="{6EB6F3C5-8D2F-4AFB-91F1-AC6F17F3F1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" y="458"/>
              <a:ext cx="13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49169" name="Line 31">
              <a:extLst>
                <a:ext uri="{FF2B5EF4-FFF2-40B4-BE49-F238E27FC236}">
                  <a16:creationId xmlns:a16="http://schemas.microsoft.com/office/drawing/2014/main" id="{DFFC83DD-E54A-4D97-A4D7-A075FC5C12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6" y="84"/>
              <a:ext cx="0" cy="3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49170" name="Line 32">
              <a:extLst>
                <a:ext uri="{FF2B5EF4-FFF2-40B4-BE49-F238E27FC236}">
                  <a16:creationId xmlns:a16="http://schemas.microsoft.com/office/drawing/2014/main" id="{0ADE864E-8115-422A-B82E-D29702F75F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7" y="460"/>
              <a:ext cx="0" cy="2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49171" name="Line 33">
              <a:extLst>
                <a:ext uri="{FF2B5EF4-FFF2-40B4-BE49-F238E27FC236}">
                  <a16:creationId xmlns:a16="http://schemas.microsoft.com/office/drawing/2014/main" id="{A52E1EB6-223E-4B87-8317-226FFFDC86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91" y="458"/>
              <a:ext cx="0" cy="2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49172" name="Oval 34">
              <a:extLst>
                <a:ext uri="{FF2B5EF4-FFF2-40B4-BE49-F238E27FC236}">
                  <a16:creationId xmlns:a16="http://schemas.microsoft.com/office/drawing/2014/main" id="{7BD2D41C-F940-437F-9AA6-E86D8834BC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" y="537"/>
              <a:ext cx="188" cy="40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49173" name="Oval 35">
              <a:extLst>
                <a:ext uri="{FF2B5EF4-FFF2-40B4-BE49-F238E27FC236}">
                  <a16:creationId xmlns:a16="http://schemas.microsoft.com/office/drawing/2014/main" id="{254B7740-0E75-4295-854B-4A67AB188C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6" y="535"/>
              <a:ext cx="188" cy="409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43044" name="Rectangle 36">
            <a:extLst>
              <a:ext uri="{FF2B5EF4-FFF2-40B4-BE49-F238E27FC236}">
                <a16:creationId xmlns:a16="http://schemas.microsoft.com/office/drawing/2014/main" id="{3CF73673-D0C7-4834-8DAE-2F61A1BA1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3859" y="5030365"/>
            <a:ext cx="4191970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1" b="1">
                <a:solidFill>
                  <a:srgbClr val="FF0000"/>
                </a:solidFill>
                <a:latin typeface="宋体" panose="02010600030101010101" pitchFamily="2" charset="-122"/>
              </a:rPr>
              <a:t>常染色体显性</a:t>
            </a:r>
          </a:p>
        </p:txBody>
      </p:sp>
      <p:sp>
        <p:nvSpPr>
          <p:cNvPr id="49160" name="Text Box 37">
            <a:extLst>
              <a:ext uri="{FF2B5EF4-FFF2-40B4-BE49-F238E27FC236}">
                <a16:creationId xmlns:a16="http://schemas.microsoft.com/office/drawing/2014/main" id="{769BD20C-FF2B-466D-B35E-4F9896E45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671" y="4344406"/>
            <a:ext cx="2210312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1" b="1">
                <a:solidFill>
                  <a:srgbClr val="000000"/>
                </a:solidFill>
                <a:latin typeface="宋体" panose="02010600030101010101" pitchFamily="2" charset="-122"/>
              </a:rPr>
              <a:t>（</a:t>
            </a:r>
            <a:r>
              <a:rPr lang="zh-CN" altLang="zh-CN" sz="2801" b="1">
                <a:solidFill>
                  <a:srgbClr val="000000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2801" b="1">
                <a:solidFill>
                  <a:srgbClr val="000000"/>
                </a:solidFill>
                <a:latin typeface="宋体" panose="02010600030101010101" pitchFamily="2" charset="-122"/>
              </a:rPr>
              <a:t>）</a:t>
            </a:r>
          </a:p>
        </p:txBody>
      </p:sp>
      <p:sp>
        <p:nvSpPr>
          <p:cNvPr id="49161" name="Rectangle 38">
            <a:extLst>
              <a:ext uri="{FF2B5EF4-FFF2-40B4-BE49-F238E27FC236}">
                <a16:creationId xmlns:a16="http://schemas.microsoft.com/office/drawing/2014/main" id="{24933059-BC5B-4405-BD52-74CEDE96E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9247" y="304871"/>
            <a:ext cx="2210312" cy="579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1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练习</a:t>
            </a:r>
          </a:p>
        </p:txBody>
      </p:sp>
      <p:sp>
        <p:nvSpPr>
          <p:cNvPr id="49162" name="Text Box 39">
            <a:extLst>
              <a:ext uri="{FF2B5EF4-FFF2-40B4-BE49-F238E27FC236}">
                <a16:creationId xmlns:a16="http://schemas.microsoft.com/office/drawing/2014/main" id="{48DEC6C7-68A5-48E7-9CFD-8D2154CCE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0764" y="6554717"/>
            <a:ext cx="5330472" cy="304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1400" b="1">
                <a:solidFill>
                  <a:srgbClr val="0000CC"/>
                </a:solidFill>
                <a:ea typeface="楷体" panose="02010609060101010101" pitchFamily="49" charset="-122"/>
              </a:rPr>
              <a:t>生物必修</a:t>
            </a:r>
            <a:r>
              <a:rPr lang="zh-CN" altLang="zh-CN" sz="1400" b="1">
                <a:solidFill>
                  <a:srgbClr val="0000CC"/>
                </a:solidFill>
                <a:ea typeface="楷体" panose="02010609060101010101" pitchFamily="49" charset="-122"/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autoUpdateAnimBg="0"/>
      <p:bldP spid="43044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5809072F-5D78-4663-9BB1-E064294AC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076" y="1524354"/>
            <a:ext cx="4115753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1" b="1">
                <a:solidFill>
                  <a:srgbClr val="FF0000"/>
                </a:solidFill>
                <a:latin typeface="宋体" panose="02010600030101010101" pitchFamily="2" charset="-122"/>
              </a:rPr>
              <a:t>常染色体隐性</a:t>
            </a:r>
          </a:p>
        </p:txBody>
      </p:sp>
      <p:sp>
        <p:nvSpPr>
          <p:cNvPr id="50179" name="Text Box 3">
            <a:extLst>
              <a:ext uri="{FF2B5EF4-FFF2-40B4-BE49-F238E27FC236}">
                <a16:creationId xmlns:a16="http://schemas.microsoft.com/office/drawing/2014/main" id="{FDD698F9-7289-479B-9287-E53B1E4AB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3236" y="457307"/>
            <a:ext cx="2327814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1" b="1">
                <a:solidFill>
                  <a:srgbClr val="000000"/>
                </a:solidFill>
                <a:latin typeface="宋体" panose="02010600030101010101" pitchFamily="2" charset="-122"/>
              </a:rPr>
              <a:t>（</a:t>
            </a:r>
            <a:r>
              <a:rPr lang="zh-CN" altLang="zh-CN" sz="2801" b="1">
                <a:solidFill>
                  <a:srgbClr val="000000"/>
                </a:solidFill>
                <a:latin typeface="宋体" panose="02010600030101010101" pitchFamily="2" charset="-122"/>
              </a:rPr>
              <a:t>3</a:t>
            </a:r>
            <a:r>
              <a:rPr lang="zh-CN" altLang="en-US" sz="2801" b="1">
                <a:solidFill>
                  <a:srgbClr val="000000"/>
                </a:solidFill>
                <a:latin typeface="宋体" panose="02010600030101010101" pitchFamily="2" charset="-122"/>
              </a:rPr>
              <a:t>）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193AA0B9-FBF1-47A0-A4A7-7DB3DC514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6294" y="4420624"/>
            <a:ext cx="4191970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1" b="1">
                <a:solidFill>
                  <a:srgbClr val="FF0000"/>
                </a:solidFill>
                <a:latin typeface="宋体" panose="02010600030101010101" pitchFamily="2" charset="-122"/>
              </a:rPr>
              <a:t>常染色体显性</a:t>
            </a:r>
          </a:p>
        </p:txBody>
      </p:sp>
      <p:sp>
        <p:nvSpPr>
          <p:cNvPr id="50181" name="Text Box 5">
            <a:extLst>
              <a:ext uri="{FF2B5EF4-FFF2-40B4-BE49-F238E27FC236}">
                <a16:creationId xmlns:a16="http://schemas.microsoft.com/office/drawing/2014/main" id="{F4FB43B3-B8E8-431A-A925-B95A5D8BE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3236" y="3734665"/>
            <a:ext cx="2210312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1" b="1">
                <a:solidFill>
                  <a:srgbClr val="000000"/>
                </a:solidFill>
                <a:latin typeface="宋体" panose="02010600030101010101" pitchFamily="2" charset="-122"/>
              </a:rPr>
              <a:t>（</a:t>
            </a:r>
            <a:r>
              <a:rPr lang="zh-CN" altLang="zh-CN" sz="2801" b="1">
                <a:solidFill>
                  <a:srgbClr val="000000"/>
                </a:solidFill>
                <a:latin typeface="宋体" panose="02010600030101010101" pitchFamily="2" charset="-122"/>
              </a:rPr>
              <a:t>4</a:t>
            </a:r>
            <a:r>
              <a:rPr lang="zh-CN" altLang="en-US" sz="2801" b="1">
                <a:solidFill>
                  <a:srgbClr val="000000"/>
                </a:solidFill>
                <a:latin typeface="宋体" panose="02010600030101010101" pitchFamily="2" charset="-122"/>
              </a:rPr>
              <a:t>）</a:t>
            </a:r>
          </a:p>
        </p:txBody>
      </p:sp>
      <p:grpSp>
        <p:nvGrpSpPr>
          <p:cNvPr id="50182" name="Group 6">
            <a:extLst>
              <a:ext uri="{FF2B5EF4-FFF2-40B4-BE49-F238E27FC236}">
                <a16:creationId xmlns:a16="http://schemas.microsoft.com/office/drawing/2014/main" id="{93C4E6AE-A3C0-4047-A1D7-7AB2EACC14C4}"/>
              </a:ext>
            </a:extLst>
          </p:cNvPr>
          <p:cNvGrpSpPr>
            <a:grpSpLocks/>
          </p:cNvGrpSpPr>
          <p:nvPr/>
        </p:nvGrpSpPr>
        <p:grpSpPr bwMode="auto">
          <a:xfrm>
            <a:off x="3122718" y="571633"/>
            <a:ext cx="2904210" cy="2100749"/>
            <a:chOff x="0" y="-118"/>
            <a:chExt cx="1829" cy="1323"/>
          </a:xfrm>
        </p:grpSpPr>
        <p:sp>
          <p:nvSpPr>
            <p:cNvPr id="50199" name="Oval 7">
              <a:extLst>
                <a:ext uri="{FF2B5EF4-FFF2-40B4-BE49-F238E27FC236}">
                  <a16:creationId xmlns:a16="http://schemas.microsoft.com/office/drawing/2014/main" id="{31A601EF-7617-43FD-903E-02335F48F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-118"/>
              <a:ext cx="197" cy="40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50200" name="Rectangle 8">
              <a:extLst>
                <a:ext uri="{FF2B5EF4-FFF2-40B4-BE49-F238E27FC236}">
                  <a16:creationId xmlns:a16="http://schemas.microsoft.com/office/drawing/2014/main" id="{86D5AAFE-55F4-4D7E-8D3E-C83FE12AB0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" y="-48"/>
              <a:ext cx="183" cy="29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50201" name="Rectangle 9">
              <a:extLst>
                <a:ext uri="{FF2B5EF4-FFF2-40B4-BE49-F238E27FC236}">
                  <a16:creationId xmlns:a16="http://schemas.microsoft.com/office/drawing/2014/main" id="{C890EC65-D7C1-41E1-B292-B508B38EB5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" y="546"/>
              <a:ext cx="183" cy="291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50202" name="Line 10">
              <a:extLst>
                <a:ext uri="{FF2B5EF4-FFF2-40B4-BE49-F238E27FC236}">
                  <a16:creationId xmlns:a16="http://schemas.microsoft.com/office/drawing/2014/main" id="{392D8576-1668-42D3-8AE8-851E0334B1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" y="434"/>
              <a:ext cx="5" cy="18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0203" name="Rectangle 11">
              <a:extLst>
                <a:ext uri="{FF2B5EF4-FFF2-40B4-BE49-F238E27FC236}">
                  <a16:creationId xmlns:a16="http://schemas.microsoft.com/office/drawing/2014/main" id="{F3942F8A-C796-4A58-AE05-E0B3FE6A56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562"/>
              <a:ext cx="183" cy="29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50204" name="Line 12">
              <a:extLst>
                <a:ext uri="{FF2B5EF4-FFF2-40B4-BE49-F238E27FC236}">
                  <a16:creationId xmlns:a16="http://schemas.microsoft.com/office/drawing/2014/main" id="{659E75FA-5376-4122-A795-0EB6D0F772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" y="99"/>
              <a:ext cx="82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0205" name="Line 13">
              <a:extLst>
                <a:ext uri="{FF2B5EF4-FFF2-40B4-BE49-F238E27FC236}">
                  <a16:creationId xmlns:a16="http://schemas.microsoft.com/office/drawing/2014/main" id="{8CD49C25-B0B2-45D6-A1AD-094B04A540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" y="434"/>
              <a:ext cx="91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0206" name="Oval 14">
              <a:extLst>
                <a:ext uri="{FF2B5EF4-FFF2-40B4-BE49-F238E27FC236}">
                  <a16:creationId xmlns:a16="http://schemas.microsoft.com/office/drawing/2014/main" id="{0FF6AE5C-3936-4D1C-8A8C-C03516AF88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516"/>
              <a:ext cx="197" cy="40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50207" name="Line 15">
              <a:extLst>
                <a:ext uri="{FF2B5EF4-FFF2-40B4-BE49-F238E27FC236}">
                  <a16:creationId xmlns:a16="http://schemas.microsoft.com/office/drawing/2014/main" id="{26C8F070-B68C-470F-A496-25D705C1F2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98"/>
              <a:ext cx="0" cy="5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208" name="Line 16">
              <a:extLst>
                <a:ext uri="{FF2B5EF4-FFF2-40B4-BE49-F238E27FC236}">
                  <a16:creationId xmlns:a16="http://schemas.microsoft.com/office/drawing/2014/main" id="{DD9C5589-689C-4884-A285-EA545D0B88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698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209" name="Oval 17">
              <a:extLst>
                <a:ext uri="{FF2B5EF4-FFF2-40B4-BE49-F238E27FC236}">
                  <a16:creationId xmlns:a16="http://schemas.microsoft.com/office/drawing/2014/main" id="{EF804F21-E225-47FC-8BF6-D971F8BABB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484"/>
              <a:ext cx="197" cy="409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50210" name="Rectangle 18">
              <a:extLst>
                <a:ext uri="{FF2B5EF4-FFF2-40B4-BE49-F238E27FC236}">
                  <a16:creationId xmlns:a16="http://schemas.microsoft.com/office/drawing/2014/main" id="{9EA4EA3A-EF42-4901-8F6E-7DDD2E21C6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5" y="914"/>
              <a:ext cx="175" cy="29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50211" name="Line 19">
              <a:extLst>
                <a:ext uri="{FF2B5EF4-FFF2-40B4-BE49-F238E27FC236}">
                  <a16:creationId xmlns:a16="http://schemas.microsoft.com/office/drawing/2014/main" id="{26508BDA-AE77-4C15-B9C8-30B2E03EC2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92" y="698"/>
              <a:ext cx="9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0212" name="Line 20">
              <a:extLst>
                <a:ext uri="{FF2B5EF4-FFF2-40B4-BE49-F238E27FC236}">
                  <a16:creationId xmlns:a16="http://schemas.microsoft.com/office/drawing/2014/main" id="{9DEBB5A4-28B0-451B-98D0-2CC94DDF1E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434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0183" name="Group 21">
            <a:extLst>
              <a:ext uri="{FF2B5EF4-FFF2-40B4-BE49-F238E27FC236}">
                <a16:creationId xmlns:a16="http://schemas.microsoft.com/office/drawing/2014/main" id="{C70BC2A9-8F69-4AEB-AF34-DB75E79A5487}"/>
              </a:ext>
            </a:extLst>
          </p:cNvPr>
          <p:cNvGrpSpPr>
            <a:grpSpLocks/>
          </p:cNvGrpSpPr>
          <p:nvPr/>
        </p:nvGrpSpPr>
        <p:grpSpPr bwMode="auto">
          <a:xfrm>
            <a:off x="3337081" y="4001427"/>
            <a:ext cx="2982015" cy="1961017"/>
            <a:chOff x="0" y="-118"/>
            <a:chExt cx="1878" cy="1235"/>
          </a:xfrm>
        </p:grpSpPr>
        <p:sp>
          <p:nvSpPr>
            <p:cNvPr id="50185" name="Oval 22">
              <a:extLst>
                <a:ext uri="{FF2B5EF4-FFF2-40B4-BE49-F238E27FC236}">
                  <a16:creationId xmlns:a16="http://schemas.microsoft.com/office/drawing/2014/main" id="{4038E1D4-8F76-4F08-89F7-DD6D73535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" y="-118"/>
              <a:ext cx="188" cy="409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50186" name="Rectangle 23">
              <a:extLst>
                <a:ext uri="{FF2B5EF4-FFF2-40B4-BE49-F238E27FC236}">
                  <a16:creationId xmlns:a16="http://schemas.microsoft.com/office/drawing/2014/main" id="{3E85AC27-A16E-4E87-9E79-B8C2237D9F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-51"/>
              <a:ext cx="175" cy="291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50187" name="Rectangle 24">
              <a:extLst>
                <a:ext uri="{FF2B5EF4-FFF2-40B4-BE49-F238E27FC236}">
                  <a16:creationId xmlns:a16="http://schemas.microsoft.com/office/drawing/2014/main" id="{36639C41-744E-4DD4-9B04-57F2BF3980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" y="536"/>
              <a:ext cx="175" cy="29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50188" name="Line 25">
              <a:extLst>
                <a:ext uri="{FF2B5EF4-FFF2-40B4-BE49-F238E27FC236}">
                  <a16:creationId xmlns:a16="http://schemas.microsoft.com/office/drawing/2014/main" id="{07C08E7D-DD6F-413A-93E6-0E68E342DE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" y="440"/>
              <a:ext cx="0" cy="15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50189" name="Rectangle 26">
              <a:extLst>
                <a:ext uri="{FF2B5EF4-FFF2-40B4-BE49-F238E27FC236}">
                  <a16:creationId xmlns:a16="http://schemas.microsoft.com/office/drawing/2014/main" id="{3388D300-24DE-4547-B964-ECFE49156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2" y="534"/>
              <a:ext cx="175" cy="291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50190" name="Line 27">
              <a:extLst>
                <a:ext uri="{FF2B5EF4-FFF2-40B4-BE49-F238E27FC236}">
                  <a16:creationId xmlns:a16="http://schemas.microsoft.com/office/drawing/2014/main" id="{DC4BCE48-D8B1-4F54-81A4-91E4BA297C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0" y="438"/>
              <a:ext cx="0" cy="15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0191" name="Line 28">
              <a:extLst>
                <a:ext uri="{FF2B5EF4-FFF2-40B4-BE49-F238E27FC236}">
                  <a16:creationId xmlns:a16="http://schemas.microsoft.com/office/drawing/2014/main" id="{7A7B2817-B201-44D9-AA17-5A5F88CF98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" y="83"/>
              <a:ext cx="7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0192" name="Line 29">
              <a:extLst>
                <a:ext uri="{FF2B5EF4-FFF2-40B4-BE49-F238E27FC236}">
                  <a16:creationId xmlns:a16="http://schemas.microsoft.com/office/drawing/2014/main" id="{97385DA4-A855-411F-9A5C-0FAE46E7D9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3" y="434"/>
              <a:ext cx="1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0193" name="Line 30">
              <a:extLst>
                <a:ext uri="{FF2B5EF4-FFF2-40B4-BE49-F238E27FC236}">
                  <a16:creationId xmlns:a16="http://schemas.microsoft.com/office/drawing/2014/main" id="{794764A6-3510-43DF-95FD-42143C1640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6" y="90"/>
              <a:ext cx="7" cy="56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0194" name="Oval 31">
              <a:extLst>
                <a:ext uri="{FF2B5EF4-FFF2-40B4-BE49-F238E27FC236}">
                  <a16:creationId xmlns:a16="http://schemas.microsoft.com/office/drawing/2014/main" id="{B37330AA-AC19-4646-9CD0-B6720247A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" y="520"/>
              <a:ext cx="188" cy="409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50195" name="Line 32">
              <a:extLst>
                <a:ext uri="{FF2B5EF4-FFF2-40B4-BE49-F238E27FC236}">
                  <a16:creationId xmlns:a16="http://schemas.microsoft.com/office/drawing/2014/main" id="{B1AF2DCA-3904-46F3-85C9-870E60D162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7" y="666"/>
              <a:ext cx="3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196" name="Oval 33">
              <a:extLst>
                <a:ext uri="{FF2B5EF4-FFF2-40B4-BE49-F238E27FC236}">
                  <a16:creationId xmlns:a16="http://schemas.microsoft.com/office/drawing/2014/main" id="{7FF9DE7F-5169-48E4-BAC6-F6E95D7DB2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1" y="452"/>
              <a:ext cx="197" cy="40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50197" name="Rectangle 34">
              <a:extLst>
                <a:ext uri="{FF2B5EF4-FFF2-40B4-BE49-F238E27FC236}">
                  <a16:creationId xmlns:a16="http://schemas.microsoft.com/office/drawing/2014/main" id="{BA4F46B4-AEA8-4CBA-9579-8A1C93B34D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9" y="826"/>
              <a:ext cx="183" cy="291"/>
            </a:xfrm>
            <a:prstGeom prst="rect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50198" name="Line 35">
              <a:extLst>
                <a:ext uri="{FF2B5EF4-FFF2-40B4-BE49-F238E27FC236}">
                  <a16:creationId xmlns:a16="http://schemas.microsoft.com/office/drawing/2014/main" id="{481D6421-4B4B-44F5-B4EE-F806A7C31D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02" y="666"/>
              <a:ext cx="3" cy="2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</p:grpSp>
      <p:sp>
        <p:nvSpPr>
          <p:cNvPr id="50184" name="Text Box 36">
            <a:extLst>
              <a:ext uri="{FF2B5EF4-FFF2-40B4-BE49-F238E27FC236}">
                <a16:creationId xmlns:a16="http://schemas.microsoft.com/office/drawing/2014/main" id="{16F920BD-B879-4DA4-8202-B13496BA9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0764" y="6554717"/>
            <a:ext cx="5330472" cy="304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1400" b="1">
                <a:solidFill>
                  <a:srgbClr val="0000CC"/>
                </a:solidFill>
                <a:ea typeface="楷体" panose="02010609060101010101" pitchFamily="49" charset="-122"/>
              </a:rPr>
              <a:t>生物必修</a:t>
            </a:r>
            <a:r>
              <a:rPr lang="zh-CN" altLang="zh-CN" sz="1400" b="1">
                <a:solidFill>
                  <a:srgbClr val="0000CC"/>
                </a:solidFill>
                <a:ea typeface="楷体" panose="02010609060101010101" pitchFamily="49" charset="-122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Oval 2">
            <a:extLst>
              <a:ext uri="{FF2B5EF4-FFF2-40B4-BE49-F238E27FC236}">
                <a16:creationId xmlns:a16="http://schemas.microsoft.com/office/drawing/2014/main" id="{DFBED350-09D7-4452-80D1-A4414B4FD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4688" y="1745910"/>
            <a:ext cx="298519" cy="649338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5DB81070-794B-46E8-BED0-F09744389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942" y="2438320"/>
            <a:ext cx="277876" cy="461772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1204" name="Line 4">
            <a:extLst>
              <a:ext uri="{FF2B5EF4-FFF2-40B4-BE49-F238E27FC236}">
                <a16:creationId xmlns:a16="http://schemas.microsoft.com/office/drawing/2014/main" id="{2B3C29F9-58FD-42DC-A9FB-2A7F0E43B2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0024" y="1651382"/>
            <a:ext cx="762176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51205" name="Oval 5">
            <a:extLst>
              <a:ext uri="{FF2B5EF4-FFF2-40B4-BE49-F238E27FC236}">
                <a16:creationId xmlns:a16="http://schemas.microsoft.com/office/drawing/2014/main" id="{9CB0F486-1F8C-4E1E-B39A-18A52F63D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4688" y="2355652"/>
            <a:ext cx="298519" cy="6493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1206" name="Line 6">
            <a:extLst>
              <a:ext uri="{FF2B5EF4-FFF2-40B4-BE49-F238E27FC236}">
                <a16:creationId xmlns:a16="http://schemas.microsoft.com/office/drawing/2014/main" id="{0492442A-1770-4B33-9EE0-85A7BB9932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1112" y="1646620"/>
            <a:ext cx="0" cy="53352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51207" name="Line 7">
            <a:extLst>
              <a:ext uri="{FF2B5EF4-FFF2-40B4-BE49-F238E27FC236}">
                <a16:creationId xmlns:a16="http://schemas.microsoft.com/office/drawing/2014/main" id="{F0E407BA-49FF-4B3A-AE07-620D643F5F7B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3806" y="2180143"/>
            <a:ext cx="990829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51208" name="Line 8">
            <a:extLst>
              <a:ext uri="{FF2B5EF4-FFF2-40B4-BE49-F238E27FC236}">
                <a16:creationId xmlns:a16="http://schemas.microsoft.com/office/drawing/2014/main" id="{81E855BC-33F2-4BFB-8493-F5D9FF7596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3806" y="2180143"/>
            <a:ext cx="0" cy="30487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51209" name="Line 9">
            <a:extLst>
              <a:ext uri="{FF2B5EF4-FFF2-40B4-BE49-F238E27FC236}">
                <a16:creationId xmlns:a16="http://schemas.microsoft.com/office/drawing/2014/main" id="{B27A2620-30A1-4DA5-965F-79E89462AC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4636" y="2180143"/>
            <a:ext cx="0" cy="30487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51210" name="Rectangle 10">
            <a:extLst>
              <a:ext uri="{FF2B5EF4-FFF2-40B4-BE49-F238E27FC236}">
                <a16:creationId xmlns:a16="http://schemas.microsoft.com/office/drawing/2014/main" id="{9FDF1274-46D4-4C65-8D04-BC22B70E3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4948" y="1828579"/>
            <a:ext cx="277877" cy="461772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1211" name="Rectangle 11">
            <a:extLst>
              <a:ext uri="{FF2B5EF4-FFF2-40B4-BE49-F238E27FC236}">
                <a16:creationId xmlns:a16="http://schemas.microsoft.com/office/drawing/2014/main" id="{77C1D742-8754-465D-9417-7220B9FC8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1372" y="1388740"/>
            <a:ext cx="277877" cy="461772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1212" name="Oval 12">
            <a:extLst>
              <a:ext uri="{FF2B5EF4-FFF2-40B4-BE49-F238E27FC236}">
                <a16:creationId xmlns:a16="http://schemas.microsoft.com/office/drawing/2014/main" id="{56A63061-B3B1-4154-BAFC-7D092688D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2200" y="1306072"/>
            <a:ext cx="298519" cy="649338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1213" name="Oval 13">
            <a:extLst>
              <a:ext uri="{FF2B5EF4-FFF2-40B4-BE49-F238E27FC236}">
                <a16:creationId xmlns:a16="http://schemas.microsoft.com/office/drawing/2014/main" id="{02F31426-7F1B-400F-8536-52D2FA130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1371" y="2296901"/>
            <a:ext cx="298519" cy="6493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1214" name="Rectangle 14">
            <a:extLst>
              <a:ext uri="{FF2B5EF4-FFF2-40B4-BE49-F238E27FC236}">
                <a16:creationId xmlns:a16="http://schemas.microsoft.com/office/drawing/2014/main" id="{1700D0E2-CD4B-4B6B-A2A4-983DBE405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2201" y="2379569"/>
            <a:ext cx="277877" cy="461772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1215" name="Line 15">
            <a:extLst>
              <a:ext uri="{FF2B5EF4-FFF2-40B4-BE49-F238E27FC236}">
                <a16:creationId xmlns:a16="http://schemas.microsoft.com/office/drawing/2014/main" id="{327673BF-8BB7-46E8-88F3-666BB87D76D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2781" y="2637449"/>
            <a:ext cx="762176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51216" name="Oval 16">
            <a:extLst>
              <a:ext uri="{FF2B5EF4-FFF2-40B4-BE49-F238E27FC236}">
                <a16:creationId xmlns:a16="http://schemas.microsoft.com/office/drawing/2014/main" id="{7F393AAC-571C-41CB-B974-05D298EF1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4957" y="2296901"/>
            <a:ext cx="298519" cy="649338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1217" name="Line 17">
            <a:extLst>
              <a:ext uri="{FF2B5EF4-FFF2-40B4-BE49-F238E27FC236}">
                <a16:creationId xmlns:a16="http://schemas.microsoft.com/office/drawing/2014/main" id="{61CF72F5-B7D6-4FF9-A512-FA534AD7944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8159" y="2637449"/>
            <a:ext cx="0" cy="53352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51218" name="Line 18">
            <a:extLst>
              <a:ext uri="{FF2B5EF4-FFF2-40B4-BE49-F238E27FC236}">
                <a16:creationId xmlns:a16="http://schemas.microsoft.com/office/drawing/2014/main" id="{B57CA6B0-3841-4B56-8DEC-78E04B4713F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0853" y="3170972"/>
            <a:ext cx="990829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51219" name="Line 19">
            <a:extLst>
              <a:ext uri="{FF2B5EF4-FFF2-40B4-BE49-F238E27FC236}">
                <a16:creationId xmlns:a16="http://schemas.microsoft.com/office/drawing/2014/main" id="{6656A461-6C51-4110-809A-7BADE4F9AF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0853" y="3170972"/>
            <a:ext cx="0" cy="30487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51220" name="Line 20">
            <a:extLst>
              <a:ext uri="{FF2B5EF4-FFF2-40B4-BE49-F238E27FC236}">
                <a16:creationId xmlns:a16="http://schemas.microsoft.com/office/drawing/2014/main" id="{8982C9D9-482D-4823-AC8E-FAF7132D6047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1683" y="3170972"/>
            <a:ext cx="0" cy="30487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51221" name="Oval 21">
            <a:extLst>
              <a:ext uri="{FF2B5EF4-FFF2-40B4-BE49-F238E27FC236}">
                <a16:creationId xmlns:a16="http://schemas.microsoft.com/office/drawing/2014/main" id="{5BAF4FC8-6359-4260-B313-5A6208EA9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8418" y="3287730"/>
            <a:ext cx="298519" cy="6493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1222" name="Rectangle 22">
            <a:extLst>
              <a:ext uri="{FF2B5EF4-FFF2-40B4-BE49-F238E27FC236}">
                <a16:creationId xmlns:a16="http://schemas.microsoft.com/office/drawing/2014/main" id="{7691F9FA-EB66-4E64-A275-1C4B7315C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242" y="3370399"/>
            <a:ext cx="277876" cy="461772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1223" name="Text Box 23">
            <a:extLst>
              <a:ext uri="{FF2B5EF4-FFF2-40B4-BE49-F238E27FC236}">
                <a16:creationId xmlns:a16="http://schemas.microsoft.com/office/drawing/2014/main" id="{6DB2DFE0-0E8A-485A-80C0-065BD98DC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0801" y="228653"/>
            <a:ext cx="8383940" cy="946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zh-CN" sz="2801" b="1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  <a:t>、下图为某家族遗传病系谱图，致病基因为</a:t>
            </a:r>
            <a:r>
              <a:rPr lang="zh-CN" altLang="zh-CN" sz="2801" b="1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  <a:t>或</a:t>
            </a:r>
            <a:r>
              <a:rPr lang="zh-CN" altLang="zh-CN" sz="2801" b="1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  <a:t>，请回答下列问题：</a:t>
            </a:r>
          </a:p>
        </p:txBody>
      </p:sp>
      <p:sp>
        <p:nvSpPr>
          <p:cNvPr id="51224" name="Text Box 24">
            <a:extLst>
              <a:ext uri="{FF2B5EF4-FFF2-40B4-BE49-F238E27FC236}">
                <a16:creationId xmlns:a16="http://schemas.microsoft.com/office/drawing/2014/main" id="{F948282B-F10A-4634-AF43-3EDC25DEB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1860" y="1749831"/>
            <a:ext cx="2134094" cy="1160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  <a:t>正常男女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  <a:t>患病男女</a:t>
            </a:r>
          </a:p>
        </p:txBody>
      </p:sp>
      <p:sp>
        <p:nvSpPr>
          <p:cNvPr id="51225" name="Text Box 25">
            <a:extLst>
              <a:ext uri="{FF2B5EF4-FFF2-40B4-BE49-F238E27FC236}">
                <a16:creationId xmlns:a16="http://schemas.microsoft.com/office/drawing/2014/main" id="{A2FE5F20-05A5-438D-AB2C-98506C1C5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2147" y="4163389"/>
            <a:ext cx="9374770" cy="2227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  <a:t>（</a:t>
            </a:r>
            <a:r>
              <a:rPr lang="zh-CN" altLang="zh-CN" sz="2801" b="1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  <a:t>）该病的致病基因在</a:t>
            </a:r>
            <a:r>
              <a:rPr lang="zh-CN" altLang="zh-CN" sz="2801" b="1">
                <a:solidFill>
                  <a:srgbClr val="000000"/>
                </a:solidFill>
                <a:latin typeface="Times New Roman" panose="02020603050405020304" pitchFamily="18" charset="0"/>
              </a:rPr>
              <a:t>____</a:t>
            </a: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  <a:t>染色体上，是</a:t>
            </a:r>
            <a:r>
              <a:rPr lang="zh-CN" altLang="zh-CN" sz="2801" b="1">
                <a:solidFill>
                  <a:srgbClr val="000000"/>
                </a:solidFill>
                <a:latin typeface="Times New Roman" panose="02020603050405020304" pitchFamily="18" charset="0"/>
              </a:rPr>
              <a:t>____</a:t>
            </a: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  <a:t>性遗传病。</a:t>
            </a:r>
            <a:b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  <a:t>（</a:t>
            </a:r>
            <a:r>
              <a:rPr lang="zh-CN" altLang="zh-CN" sz="2801" b="1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  <a:t>）</a:t>
            </a:r>
            <a:r>
              <a:rPr lang="zh-CN" altLang="zh-CN" sz="2801" b="1">
                <a:solidFill>
                  <a:srgbClr val="000000"/>
                </a:solidFill>
                <a:latin typeface="Times New Roman" panose="02020603050405020304" pitchFamily="18" charset="0"/>
              </a:rPr>
              <a:t>Ⅰ-2</a:t>
            </a: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  <a:t>和</a:t>
            </a:r>
            <a:r>
              <a:rPr lang="zh-CN" altLang="zh-CN" sz="2801" b="1">
                <a:solidFill>
                  <a:srgbClr val="000000"/>
                </a:solidFill>
                <a:latin typeface="Times New Roman" panose="02020603050405020304" pitchFamily="18" charset="0"/>
              </a:rPr>
              <a:t>Ⅱ-3</a:t>
            </a: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  <a:t>的基因型相同的概率是</a:t>
            </a:r>
            <a:r>
              <a:rPr lang="zh-CN" altLang="zh-CN" sz="2801" b="1">
                <a:solidFill>
                  <a:srgbClr val="000000"/>
                </a:solidFill>
                <a:latin typeface="Times New Roman" panose="02020603050405020304" pitchFamily="18" charset="0"/>
              </a:rPr>
              <a:t>_______</a:t>
            </a: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  <a:t>。</a:t>
            </a:r>
            <a:b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  <a:t>（</a:t>
            </a:r>
            <a:r>
              <a:rPr lang="zh-CN" altLang="zh-CN" sz="2801" b="1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  <a:t>）</a:t>
            </a:r>
            <a:r>
              <a:rPr lang="zh-CN" altLang="zh-CN" sz="2801" b="1">
                <a:solidFill>
                  <a:srgbClr val="000000"/>
                </a:solidFill>
                <a:latin typeface="Times New Roman" panose="02020603050405020304" pitchFamily="18" charset="0"/>
              </a:rPr>
              <a:t>Ⅱ-2</a:t>
            </a: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  <a:t>的基因型是</a:t>
            </a:r>
            <a:r>
              <a:rPr lang="zh-CN" altLang="zh-CN" sz="2801" b="1">
                <a:solidFill>
                  <a:srgbClr val="000000"/>
                </a:solidFill>
                <a:latin typeface="Times New Roman" panose="02020603050405020304" pitchFamily="18" charset="0"/>
              </a:rPr>
              <a:t>_________</a:t>
            </a: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  <a:t>。</a:t>
            </a:r>
            <a:b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  <a:t>（</a:t>
            </a:r>
            <a:r>
              <a:rPr lang="zh-CN" altLang="zh-CN" sz="2801" b="1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  <a:t>）</a:t>
            </a:r>
            <a:r>
              <a:rPr lang="zh-CN" altLang="zh-CN" sz="2801" b="1">
                <a:solidFill>
                  <a:srgbClr val="000000"/>
                </a:solidFill>
                <a:latin typeface="Times New Roman" panose="02020603050405020304" pitchFamily="18" charset="0"/>
              </a:rPr>
              <a:t>Ⅲ-2</a:t>
            </a: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  <a:t>的基因型是</a:t>
            </a:r>
            <a:r>
              <a:rPr lang="zh-CN" altLang="zh-CN" sz="2801" b="1">
                <a:solidFill>
                  <a:srgbClr val="000000"/>
                </a:solidFill>
                <a:latin typeface="Times New Roman" panose="02020603050405020304" pitchFamily="18" charset="0"/>
              </a:rPr>
              <a:t>_________</a:t>
            </a: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  <a:t>。若 </a:t>
            </a:r>
            <a:r>
              <a:rPr lang="zh-CN" altLang="zh-CN" sz="2801" b="1">
                <a:solidFill>
                  <a:srgbClr val="000000"/>
                </a:solidFill>
                <a:latin typeface="Times New Roman" panose="02020603050405020304" pitchFamily="18" charset="0"/>
              </a:rPr>
              <a:t>Ⅲ-2</a:t>
            </a: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  <a:t>与一携带该致病基因的女子结婚，生育出患病女孩的概率是</a:t>
            </a:r>
            <a:r>
              <a:rPr lang="zh-CN" altLang="zh-CN" sz="2801" b="1">
                <a:solidFill>
                  <a:srgbClr val="000000"/>
                </a:solidFill>
                <a:latin typeface="Times New Roman" panose="02020603050405020304" pitchFamily="18" charset="0"/>
              </a:rPr>
              <a:t>_____</a:t>
            </a: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</a:rPr>
              <a:t>。 </a:t>
            </a:r>
          </a:p>
        </p:txBody>
      </p:sp>
      <p:sp>
        <p:nvSpPr>
          <p:cNvPr id="51226" name="Text Box 26">
            <a:extLst>
              <a:ext uri="{FF2B5EF4-FFF2-40B4-BE49-F238E27FC236}">
                <a16:creationId xmlns:a16="http://schemas.microsoft.com/office/drawing/2014/main" id="{DCEBCED1-6954-4782-85C0-77B8CEA60A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1889" y="1462427"/>
            <a:ext cx="914612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zh-CN" b="1">
                <a:solidFill>
                  <a:srgbClr val="000000"/>
                </a:solidFill>
                <a:latin typeface="Times New Roman" panose="02020603050405020304" pitchFamily="18" charset="0"/>
              </a:rPr>
              <a:t>Ⅰ</a:t>
            </a:r>
          </a:p>
        </p:txBody>
      </p:sp>
      <p:sp>
        <p:nvSpPr>
          <p:cNvPr id="51227" name="Rectangle 27">
            <a:extLst>
              <a:ext uri="{FF2B5EF4-FFF2-40B4-BE49-F238E27FC236}">
                <a16:creationId xmlns:a16="http://schemas.microsoft.com/office/drawing/2014/main" id="{C8A824C2-96E1-4484-932A-3D9611A42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1889" y="2377039"/>
            <a:ext cx="420405" cy="461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zh-CN" b="1">
                <a:solidFill>
                  <a:srgbClr val="000000"/>
                </a:solidFill>
                <a:latin typeface="Times New Roman" panose="02020603050405020304" pitchFamily="18" charset="0"/>
              </a:rPr>
              <a:t>Ⅱ</a:t>
            </a:r>
          </a:p>
        </p:txBody>
      </p:sp>
      <p:sp>
        <p:nvSpPr>
          <p:cNvPr id="51228" name="Rectangle 28">
            <a:extLst>
              <a:ext uri="{FF2B5EF4-FFF2-40B4-BE49-F238E27FC236}">
                <a16:creationId xmlns:a16="http://schemas.microsoft.com/office/drawing/2014/main" id="{EC3DC662-88DB-4852-B022-27FA3F05A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106" y="3367868"/>
            <a:ext cx="535848" cy="461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zh-CN" b="1">
                <a:solidFill>
                  <a:srgbClr val="000000"/>
                </a:solidFill>
                <a:latin typeface="Times New Roman" panose="02020603050405020304" pitchFamily="18" charset="0"/>
              </a:rPr>
              <a:t>Ⅲ</a:t>
            </a:r>
          </a:p>
        </p:txBody>
      </p:sp>
      <p:sp>
        <p:nvSpPr>
          <p:cNvPr id="51229" name="Text Box 29">
            <a:extLst>
              <a:ext uri="{FF2B5EF4-FFF2-40B4-BE49-F238E27FC236}">
                <a16:creationId xmlns:a16="http://schemas.microsoft.com/office/drawing/2014/main" id="{0127A293-F3A4-40C9-A3A3-39656C98C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153" y="1691080"/>
            <a:ext cx="2515182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zh-CN" b="1">
                <a:solidFill>
                  <a:srgbClr val="000000"/>
                </a:solidFill>
                <a:latin typeface="Times New Roman" panose="02020603050405020304" pitchFamily="18" charset="0"/>
              </a:rPr>
              <a:t>1            2</a:t>
            </a:r>
          </a:p>
        </p:txBody>
      </p:sp>
      <p:sp>
        <p:nvSpPr>
          <p:cNvPr id="51230" name="Rectangle 30">
            <a:extLst>
              <a:ext uri="{FF2B5EF4-FFF2-40B4-BE49-F238E27FC236}">
                <a16:creationId xmlns:a16="http://schemas.microsoft.com/office/drawing/2014/main" id="{39DE39E0-F582-40AD-BF3E-2F7D07B1E1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1371" y="2681909"/>
            <a:ext cx="5259017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AutoNum type="arabicPlain"/>
            </a:pPr>
            <a:r>
              <a:rPr lang="zh-CN" altLang="zh-CN" b="1">
                <a:solidFill>
                  <a:srgbClr val="000000"/>
                </a:solidFill>
                <a:latin typeface="Times New Roman" panose="02020603050405020304" pitchFamily="18" charset="0"/>
              </a:rPr>
              <a:t>       2            3</a:t>
            </a:r>
          </a:p>
        </p:txBody>
      </p:sp>
      <p:sp>
        <p:nvSpPr>
          <p:cNvPr id="51231" name="Text Box 31">
            <a:extLst>
              <a:ext uri="{FF2B5EF4-FFF2-40B4-BE49-F238E27FC236}">
                <a16:creationId xmlns:a16="http://schemas.microsoft.com/office/drawing/2014/main" id="{32C8547E-E367-49A1-9731-594E99456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8418" y="3672738"/>
            <a:ext cx="2743835" cy="45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zh-CN" b="1">
                <a:solidFill>
                  <a:srgbClr val="000000"/>
                </a:solidFill>
                <a:latin typeface="Times New Roman" panose="02020603050405020304" pitchFamily="18" charset="0"/>
              </a:rPr>
              <a:t>1           2</a:t>
            </a:r>
          </a:p>
        </p:txBody>
      </p:sp>
      <p:sp>
        <p:nvSpPr>
          <p:cNvPr id="45088" name="Rectangle 32">
            <a:extLst>
              <a:ext uri="{FF2B5EF4-FFF2-40B4-BE49-F238E27FC236}">
                <a16:creationId xmlns:a16="http://schemas.microsoft.com/office/drawing/2014/main" id="{0BDC0E7B-8FD9-4757-8065-E475BDC4B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5465" y="4150686"/>
            <a:ext cx="1371918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1" b="1">
                <a:solidFill>
                  <a:srgbClr val="FF0000"/>
                </a:solidFill>
                <a:latin typeface="宋体" panose="02010600030101010101" pitchFamily="2" charset="-122"/>
              </a:rPr>
              <a:t>常</a:t>
            </a:r>
          </a:p>
        </p:txBody>
      </p:sp>
      <p:sp>
        <p:nvSpPr>
          <p:cNvPr id="45089" name="Rectangle 33">
            <a:extLst>
              <a:ext uri="{FF2B5EF4-FFF2-40B4-BE49-F238E27FC236}">
                <a16:creationId xmlns:a16="http://schemas.microsoft.com/office/drawing/2014/main" id="{DAAB4D37-7178-47D5-B657-9CD34A5F6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517" y="4150686"/>
            <a:ext cx="1524353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1" b="1">
                <a:solidFill>
                  <a:srgbClr val="FF0000"/>
                </a:solidFill>
                <a:latin typeface="宋体" panose="02010600030101010101" pitchFamily="2" charset="-122"/>
              </a:rPr>
              <a:t>隐</a:t>
            </a:r>
          </a:p>
        </p:txBody>
      </p:sp>
      <p:sp>
        <p:nvSpPr>
          <p:cNvPr id="45090" name="Rectangle 34">
            <a:extLst>
              <a:ext uri="{FF2B5EF4-FFF2-40B4-BE49-F238E27FC236}">
                <a16:creationId xmlns:a16="http://schemas.microsoft.com/office/drawing/2014/main" id="{0E3A5DFA-8FD2-4F0C-9A76-430085F57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430" y="4607992"/>
            <a:ext cx="1600570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zh-CN" sz="2801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100%</a:t>
            </a:r>
          </a:p>
        </p:txBody>
      </p:sp>
      <p:sp>
        <p:nvSpPr>
          <p:cNvPr id="45091" name="Text Box 35">
            <a:extLst>
              <a:ext uri="{FF2B5EF4-FFF2-40B4-BE49-F238E27FC236}">
                <a16:creationId xmlns:a16="http://schemas.microsoft.com/office/drawing/2014/main" id="{4333BBAC-78AD-47E7-B645-4521FCF7B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9247" y="4974790"/>
            <a:ext cx="1600570" cy="51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zh-CN" sz="2801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Aa</a:t>
            </a:r>
          </a:p>
        </p:txBody>
      </p:sp>
      <p:sp>
        <p:nvSpPr>
          <p:cNvPr id="45092" name="Rectangle 36">
            <a:extLst>
              <a:ext uri="{FF2B5EF4-FFF2-40B4-BE49-F238E27FC236}">
                <a16:creationId xmlns:a16="http://schemas.microsoft.com/office/drawing/2014/main" id="{2585D382-02F6-4D05-95B4-B3C44D21D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1941" y="5460677"/>
            <a:ext cx="2515182" cy="51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zh-CN" sz="2801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AA</a:t>
            </a:r>
            <a:r>
              <a:rPr lang="zh-CN" altLang="en-US" sz="2801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或</a:t>
            </a:r>
            <a:r>
              <a:rPr lang="zh-CN" altLang="zh-CN" sz="2801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Aa</a:t>
            </a:r>
          </a:p>
        </p:txBody>
      </p:sp>
      <p:sp>
        <p:nvSpPr>
          <p:cNvPr id="45093" name="Text Box 37">
            <a:extLst>
              <a:ext uri="{FF2B5EF4-FFF2-40B4-BE49-F238E27FC236}">
                <a16:creationId xmlns:a16="http://schemas.microsoft.com/office/drawing/2014/main" id="{3FAD50C9-5D99-459B-8645-F1CB6BDB9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1735" y="5903692"/>
            <a:ext cx="1676788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zh-CN" sz="2801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1/12</a:t>
            </a:r>
          </a:p>
        </p:txBody>
      </p:sp>
      <p:sp>
        <p:nvSpPr>
          <p:cNvPr id="51238" name="Text Box 38">
            <a:extLst>
              <a:ext uri="{FF2B5EF4-FFF2-40B4-BE49-F238E27FC236}">
                <a16:creationId xmlns:a16="http://schemas.microsoft.com/office/drawing/2014/main" id="{FED67715-D5FF-4FCF-B8E0-F62B4A48C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0764" y="6554717"/>
            <a:ext cx="5330472" cy="304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1400" b="1">
                <a:solidFill>
                  <a:srgbClr val="0000CC"/>
                </a:solidFill>
                <a:ea typeface="楷体" panose="02010609060101010101" pitchFamily="49" charset="-122"/>
              </a:rPr>
              <a:t>生物必修</a:t>
            </a:r>
            <a:r>
              <a:rPr lang="zh-CN" altLang="zh-CN" sz="1400" b="1">
                <a:solidFill>
                  <a:srgbClr val="0000CC"/>
                </a:solidFill>
                <a:ea typeface="楷体" panose="02010609060101010101" pitchFamily="49" charset="-122"/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88" grpId="0" autoUpdateAnimBg="0"/>
      <p:bldP spid="45089" grpId="0" autoUpdateAnimBg="0"/>
      <p:bldP spid="45090" grpId="0" autoUpdateAnimBg="0"/>
      <p:bldP spid="45091" grpId="0" autoUpdateAnimBg="0"/>
      <p:bldP spid="45092" grpId="0" autoUpdateAnimBg="0"/>
      <p:bldP spid="4509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61F0F0AC-267E-4C8D-8CDD-3D8584341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148" y="1119447"/>
            <a:ext cx="5640105" cy="51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1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zh-CN" altLang="zh-CN" sz="2801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801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）一看</a:t>
            </a:r>
            <a:r>
              <a:rPr lang="zh-CN" altLang="en-US" sz="2801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是否连续发病：</a:t>
            </a:r>
          </a:p>
        </p:txBody>
      </p:sp>
      <p:sp>
        <p:nvSpPr>
          <p:cNvPr id="48131" name="Text Box 3">
            <a:extLst>
              <a:ext uri="{FF2B5EF4-FFF2-40B4-BE49-F238E27FC236}">
                <a16:creationId xmlns:a16="http://schemas.microsoft.com/office/drawing/2014/main" id="{0E5EC4B5-42A4-42BC-A6B4-AD54C282E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9194" y="1559287"/>
            <a:ext cx="2820053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zh-CN" altLang="en-US" sz="28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连续：</a:t>
            </a:r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77D42944-435F-4FA2-BC0E-5789D2763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148" y="2643800"/>
            <a:ext cx="5259017" cy="51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1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zh-CN" altLang="zh-CN" sz="2801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801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）二看男女发病率</a:t>
            </a:r>
            <a:r>
              <a:rPr lang="zh-CN" altLang="en-US" sz="2801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</a:p>
        </p:txBody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B8013B66-19AB-41DB-B43E-9127550EA3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5715" y="3145566"/>
            <a:ext cx="3810882" cy="51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1">
                <a:solidFill>
                  <a:srgbClr val="FF0000"/>
                </a:solidFill>
                <a:latin typeface="宋体" panose="02010600030101010101" pitchFamily="2" charset="-122"/>
                <a:ea typeface="黑体" panose="02010609060101010101" pitchFamily="49" charset="-122"/>
              </a:rPr>
              <a:t>常染色体</a:t>
            </a:r>
            <a:r>
              <a:rPr lang="zh-CN" altLang="en-US" sz="2801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49" charset="-122"/>
              </a:rPr>
              <a:t>可</a:t>
            </a:r>
            <a:r>
              <a:rPr lang="zh-CN" altLang="en-US" sz="28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能性大</a:t>
            </a:r>
          </a:p>
        </p:txBody>
      </p:sp>
      <p:sp>
        <p:nvSpPr>
          <p:cNvPr id="48134" name="AutoShape 6">
            <a:extLst>
              <a:ext uri="{FF2B5EF4-FFF2-40B4-BE49-F238E27FC236}">
                <a16:creationId xmlns:a16="http://schemas.microsoft.com/office/drawing/2014/main" id="{F7B8B813-6C19-4923-8223-F2F6661FCBBC}"/>
              </a:ext>
            </a:extLst>
          </p:cNvPr>
          <p:cNvSpPr>
            <a:spLocks/>
          </p:cNvSpPr>
          <p:nvPr/>
        </p:nvSpPr>
        <p:spPr bwMode="auto">
          <a:xfrm>
            <a:off x="4708998" y="3787065"/>
            <a:ext cx="76218" cy="1167082"/>
          </a:xfrm>
          <a:prstGeom prst="leftBrace">
            <a:avLst>
              <a:gd name="adj1" fmla="val 127604"/>
              <a:gd name="adj2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8135" name="Rectangle 7">
            <a:extLst>
              <a:ext uri="{FF2B5EF4-FFF2-40B4-BE49-F238E27FC236}">
                <a16:creationId xmlns:a16="http://schemas.microsoft.com/office/drawing/2014/main" id="{553B1828-6220-472B-B1B1-FF1AD9FAC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3289" y="3634629"/>
            <a:ext cx="2438964" cy="51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男 ＞ 女：</a:t>
            </a:r>
          </a:p>
        </p:txBody>
      </p:sp>
      <p:sp>
        <p:nvSpPr>
          <p:cNvPr id="48136" name="Rectangle 8">
            <a:extLst>
              <a:ext uri="{FF2B5EF4-FFF2-40B4-BE49-F238E27FC236}">
                <a16:creationId xmlns:a16="http://schemas.microsoft.com/office/drawing/2014/main" id="{7BF8ECAB-1CCF-4D7C-A05E-DF322381F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3288" y="4068117"/>
            <a:ext cx="2591400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女 ＞ 男：</a:t>
            </a:r>
          </a:p>
        </p:txBody>
      </p:sp>
      <p:sp>
        <p:nvSpPr>
          <p:cNvPr id="48137" name="Rectangle 9">
            <a:extLst>
              <a:ext uri="{FF2B5EF4-FFF2-40B4-BE49-F238E27FC236}">
                <a16:creationId xmlns:a16="http://schemas.microsoft.com/office/drawing/2014/main" id="{A7547738-BCE4-442A-AB3A-94381F6BF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0005" y="4101463"/>
            <a:ext cx="3124923" cy="51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伴</a:t>
            </a:r>
            <a:r>
              <a:rPr lang="zh-CN" altLang="zh-CN" sz="280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80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显</a:t>
            </a:r>
            <a:r>
              <a:rPr lang="zh-CN" altLang="en-US" sz="28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可能性大</a:t>
            </a:r>
          </a:p>
        </p:txBody>
      </p:sp>
      <p:sp>
        <p:nvSpPr>
          <p:cNvPr id="48138" name="Rectangle 10">
            <a:extLst>
              <a:ext uri="{FF2B5EF4-FFF2-40B4-BE49-F238E27FC236}">
                <a16:creationId xmlns:a16="http://schemas.microsoft.com/office/drawing/2014/main" id="{FAFADC39-3493-475B-9082-EDAFE1441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0005" y="3634629"/>
            <a:ext cx="3734664" cy="51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伴</a:t>
            </a:r>
            <a:r>
              <a:rPr lang="zh-CN" altLang="zh-CN" sz="280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80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隐</a:t>
            </a:r>
            <a:r>
              <a:rPr lang="zh-CN" altLang="en-US" sz="28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可能性大</a:t>
            </a:r>
          </a:p>
        </p:txBody>
      </p:sp>
      <p:sp>
        <p:nvSpPr>
          <p:cNvPr id="48139" name="Rectangle 11">
            <a:extLst>
              <a:ext uri="{FF2B5EF4-FFF2-40B4-BE49-F238E27FC236}">
                <a16:creationId xmlns:a16="http://schemas.microsoft.com/office/drawing/2014/main" id="{B0A50594-D35D-42DE-A092-9890E52FD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3288" y="4525423"/>
            <a:ext cx="1524353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全男：</a:t>
            </a:r>
          </a:p>
        </p:txBody>
      </p:sp>
      <p:sp>
        <p:nvSpPr>
          <p:cNvPr id="48140" name="Rectangle 12">
            <a:extLst>
              <a:ext uri="{FF2B5EF4-FFF2-40B4-BE49-F238E27FC236}">
                <a16:creationId xmlns:a16="http://schemas.microsoft.com/office/drawing/2014/main" id="{090AB881-D683-4117-984D-AF4BB3327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4118" y="4587350"/>
            <a:ext cx="2820053" cy="51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伴</a:t>
            </a:r>
            <a:r>
              <a:rPr lang="zh-CN" altLang="zh-CN" sz="280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zh-CN" altLang="en-US" sz="28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可能性大</a:t>
            </a:r>
          </a:p>
        </p:txBody>
      </p:sp>
      <p:sp>
        <p:nvSpPr>
          <p:cNvPr id="47117" name="Rectangle 13">
            <a:extLst>
              <a:ext uri="{FF2B5EF4-FFF2-40B4-BE49-F238E27FC236}">
                <a16:creationId xmlns:a16="http://schemas.microsoft.com/office/drawing/2014/main" id="{A94D1E0B-FED7-47EF-8131-49FE85254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5930" y="181018"/>
            <a:ext cx="5487670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1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（三）</a:t>
            </a: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不能确定的类型：</a:t>
            </a:r>
            <a:endParaRPr lang="zh-CN" altLang="en-US" sz="2801" b="1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8142" name="Rectangle 14">
            <a:extLst>
              <a:ext uri="{FF2B5EF4-FFF2-40B4-BE49-F238E27FC236}">
                <a16:creationId xmlns:a16="http://schemas.microsoft.com/office/drawing/2014/main" id="{9147698B-CD0C-46F5-9A9C-1B3E82455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147" y="5014486"/>
            <a:ext cx="6859588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1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zh-CN" altLang="zh-CN" sz="2801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zh-CN" altLang="en-US" sz="2801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）三看是否全满足两个“特点”：</a:t>
            </a:r>
          </a:p>
        </p:txBody>
      </p:sp>
      <p:sp>
        <p:nvSpPr>
          <p:cNvPr id="48143" name="Rectangle 15">
            <a:extLst>
              <a:ext uri="{FF2B5EF4-FFF2-40B4-BE49-F238E27FC236}">
                <a16:creationId xmlns:a16="http://schemas.microsoft.com/office/drawing/2014/main" id="{DBA9F178-7A9B-412A-B91A-F4C8C1BAE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0569" y="6022782"/>
            <a:ext cx="5976733" cy="51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zh-CN" altLang="en-US" sz="280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全满足</a:t>
            </a:r>
            <a:r>
              <a:rPr lang="zh-CN" altLang="en-US" sz="28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“</a:t>
            </a:r>
            <a:r>
              <a:rPr lang="zh-CN" altLang="en-US" sz="280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父病女必病</a:t>
            </a:r>
            <a:r>
              <a:rPr lang="zh-CN" altLang="zh-CN" sz="280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80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子病母必病</a:t>
            </a:r>
            <a:r>
              <a:rPr lang="zh-CN" altLang="en-US" sz="28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”</a:t>
            </a:r>
            <a:r>
              <a:rPr lang="zh-CN" altLang="en-US" sz="280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</a:p>
        </p:txBody>
      </p:sp>
      <p:sp>
        <p:nvSpPr>
          <p:cNvPr id="48144" name="Text Box 16">
            <a:extLst>
              <a:ext uri="{FF2B5EF4-FFF2-40B4-BE49-F238E27FC236}">
                <a16:creationId xmlns:a16="http://schemas.microsoft.com/office/drawing/2014/main" id="{DF4209EC-466D-41A2-8355-60ED35A9C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0570" y="5517840"/>
            <a:ext cx="6049775" cy="51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zh-CN" altLang="en-US" sz="28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全满足“</a:t>
            </a:r>
            <a:r>
              <a:rPr lang="zh-CN" altLang="en-US" sz="280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母病子必病</a:t>
            </a:r>
            <a:r>
              <a:rPr lang="zh-CN" altLang="zh-CN" sz="280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80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女病父必病</a:t>
            </a:r>
            <a:r>
              <a:rPr lang="zh-CN" altLang="en-US" sz="28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”：</a:t>
            </a:r>
            <a:endParaRPr lang="zh-CN" altLang="en-US" sz="2801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8145" name="Rectangle 17">
            <a:extLst>
              <a:ext uri="{FF2B5EF4-FFF2-40B4-BE49-F238E27FC236}">
                <a16:creationId xmlns:a16="http://schemas.microsoft.com/office/drawing/2014/main" id="{2A6C502B-9181-46F1-BDAE-0E8117B7B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212" y="5471792"/>
            <a:ext cx="3201141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伴</a:t>
            </a:r>
            <a:r>
              <a:rPr lang="zh-CN" altLang="zh-CN" sz="280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80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隐</a:t>
            </a:r>
            <a:r>
              <a:rPr lang="zh-CN" altLang="en-US" sz="28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可能性大</a:t>
            </a:r>
          </a:p>
        </p:txBody>
      </p:sp>
      <p:sp>
        <p:nvSpPr>
          <p:cNvPr id="48146" name="Rectangle 18">
            <a:extLst>
              <a:ext uri="{FF2B5EF4-FFF2-40B4-BE49-F238E27FC236}">
                <a16:creationId xmlns:a16="http://schemas.microsoft.com/office/drawing/2014/main" id="{8BB1867B-FB2F-4B0C-ACBB-7DD049341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212" y="5991025"/>
            <a:ext cx="3277358" cy="51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伴</a:t>
            </a:r>
            <a:r>
              <a:rPr lang="zh-CN" altLang="zh-CN" sz="280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80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显</a:t>
            </a:r>
            <a:r>
              <a:rPr lang="zh-CN" altLang="en-US" sz="28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可能性大</a:t>
            </a:r>
          </a:p>
        </p:txBody>
      </p:sp>
      <p:sp>
        <p:nvSpPr>
          <p:cNvPr id="48147" name="Rectangle 19">
            <a:extLst>
              <a:ext uri="{FF2B5EF4-FFF2-40B4-BE49-F238E27FC236}">
                <a16:creationId xmlns:a16="http://schemas.microsoft.com/office/drawing/2014/main" id="{39695BD7-FAB0-43B0-9E4B-755B1B352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3030" y="181018"/>
            <a:ext cx="5587706" cy="523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判断遗传病可能性大小的并</a:t>
            </a:r>
            <a:r>
              <a:rPr lang="zh-CN" altLang="en-US" sz="2801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检验</a:t>
            </a:r>
            <a:r>
              <a:rPr lang="zh-CN" altLang="en-US" sz="2801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</a:p>
        </p:txBody>
      </p:sp>
      <p:sp>
        <p:nvSpPr>
          <p:cNvPr id="48148" name="Rectangle 20">
            <a:extLst>
              <a:ext uri="{FF2B5EF4-FFF2-40B4-BE49-F238E27FC236}">
                <a16:creationId xmlns:a16="http://schemas.microsoft.com/office/drawing/2014/main" id="{31EEE288-B9CA-4AC7-9728-2A32E2842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2459" y="1559287"/>
            <a:ext cx="4115753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显性</a:t>
            </a:r>
            <a:r>
              <a:rPr lang="zh-CN" altLang="en-US" sz="28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可能性大</a:t>
            </a:r>
          </a:p>
        </p:txBody>
      </p:sp>
      <p:sp>
        <p:nvSpPr>
          <p:cNvPr id="48149" name="Text Box 21">
            <a:extLst>
              <a:ext uri="{FF2B5EF4-FFF2-40B4-BE49-F238E27FC236}">
                <a16:creationId xmlns:a16="http://schemas.microsoft.com/office/drawing/2014/main" id="{FE698238-BA3B-4EAC-A1CE-684E108DA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9194" y="2016593"/>
            <a:ext cx="2820053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zh-CN" altLang="en-US" sz="28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不连续：</a:t>
            </a:r>
          </a:p>
        </p:txBody>
      </p:sp>
      <p:sp>
        <p:nvSpPr>
          <p:cNvPr id="48150" name="Rectangle 22">
            <a:extLst>
              <a:ext uri="{FF2B5EF4-FFF2-40B4-BE49-F238E27FC236}">
                <a16:creationId xmlns:a16="http://schemas.microsoft.com/office/drawing/2014/main" id="{BFFBE2EC-E9A7-4F75-BC56-4403967C9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330" y="2016593"/>
            <a:ext cx="4115753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80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隐性</a:t>
            </a:r>
            <a:r>
              <a:rPr lang="zh-CN" altLang="en-US" sz="28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可能性大</a:t>
            </a:r>
          </a:p>
        </p:txBody>
      </p:sp>
      <p:sp>
        <p:nvSpPr>
          <p:cNvPr id="48151" name="Rectangle 23">
            <a:extLst>
              <a:ext uri="{FF2B5EF4-FFF2-40B4-BE49-F238E27FC236}">
                <a16:creationId xmlns:a16="http://schemas.microsoft.com/office/drawing/2014/main" id="{B5B8AFD5-F975-48C2-8430-52071776F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5412" y="3131275"/>
            <a:ext cx="4877929" cy="579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zh-CN" altLang="en-US" sz="28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无性别差异</a:t>
            </a:r>
            <a:r>
              <a:rPr lang="zh-CN" altLang="zh-CN" sz="2801">
                <a:solidFill>
                  <a:srgbClr val="000000"/>
                </a:solidFill>
                <a:latin typeface="宋体" panose="02010600030101010101" pitchFamily="2" charset="-122"/>
              </a:rPr>
              <a:t>(</a:t>
            </a:r>
            <a:r>
              <a:rPr lang="zh-CN" altLang="en-US" sz="28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男</a:t>
            </a:r>
            <a:r>
              <a:rPr lang="zh-CN" altLang="en-US" sz="32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≈</a:t>
            </a:r>
            <a:r>
              <a:rPr lang="zh-CN" altLang="en-US" sz="28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女</a:t>
            </a:r>
            <a:r>
              <a:rPr lang="zh-CN" altLang="zh-CN" sz="2801">
                <a:solidFill>
                  <a:srgbClr val="000000"/>
                </a:solidFill>
                <a:latin typeface="宋体" panose="02010600030101010101" pitchFamily="2" charset="-122"/>
              </a:rPr>
              <a:t>)</a:t>
            </a:r>
            <a:r>
              <a:rPr lang="zh-CN" altLang="en-US" sz="28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</a:p>
        </p:txBody>
      </p:sp>
      <p:sp>
        <p:nvSpPr>
          <p:cNvPr id="48152" name="Rectangle 24">
            <a:extLst>
              <a:ext uri="{FF2B5EF4-FFF2-40B4-BE49-F238E27FC236}">
                <a16:creationId xmlns:a16="http://schemas.microsoft.com/office/drawing/2014/main" id="{DFA29E87-B446-4570-A46C-1461DD1E1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5412" y="4030008"/>
            <a:ext cx="3429794" cy="5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zh-CN" altLang="en-US" sz="28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有性别差异</a:t>
            </a:r>
          </a:p>
        </p:txBody>
      </p:sp>
      <p:sp>
        <p:nvSpPr>
          <p:cNvPr id="47129" name="Text Box 25">
            <a:extLst>
              <a:ext uri="{FF2B5EF4-FFF2-40B4-BE49-F238E27FC236}">
                <a16:creationId xmlns:a16="http://schemas.microsoft.com/office/drawing/2014/main" id="{FFD29232-0AD5-4F0C-A81B-7DC115D21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0764" y="6554717"/>
            <a:ext cx="5330472" cy="304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1400" b="1">
                <a:solidFill>
                  <a:srgbClr val="0000CC"/>
                </a:solidFill>
                <a:ea typeface="楷体" panose="02010609060101010101" pitchFamily="49" charset="-122"/>
              </a:rPr>
              <a:t>生物必修</a:t>
            </a:r>
            <a:r>
              <a:rPr lang="zh-CN" altLang="zh-CN" sz="1400" b="1">
                <a:solidFill>
                  <a:srgbClr val="0000CC"/>
                </a:solidFill>
                <a:ea typeface="楷体" panose="02010609060101010101" pitchFamily="49" charset="-122"/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8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8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utoUpdateAnimBg="0"/>
      <p:bldP spid="48131" grpId="0" autoUpdateAnimBg="0"/>
      <p:bldP spid="48132" grpId="0" autoUpdateAnimBg="0"/>
      <p:bldP spid="48133" grpId="0" autoUpdateAnimBg="0"/>
      <p:bldP spid="48134" grpId="0" animBg="1"/>
      <p:bldP spid="48135" grpId="0" autoUpdateAnimBg="0"/>
      <p:bldP spid="48136" grpId="0" autoUpdateAnimBg="0"/>
      <p:bldP spid="48137" grpId="0" autoUpdateAnimBg="0"/>
      <p:bldP spid="48138" grpId="0" autoUpdateAnimBg="0"/>
      <p:bldP spid="48139" grpId="0" autoUpdateAnimBg="0"/>
      <p:bldP spid="48140" grpId="0" autoUpdateAnimBg="0"/>
      <p:bldP spid="48142" grpId="0" autoUpdateAnimBg="0"/>
      <p:bldP spid="48143" grpId="0" autoUpdateAnimBg="0"/>
      <p:bldP spid="48144" grpId="0" autoUpdateAnimBg="0"/>
      <p:bldP spid="48145" grpId="0" autoUpdateAnimBg="0"/>
      <p:bldP spid="48146" grpId="0" autoUpdateAnimBg="0"/>
      <p:bldP spid="48148" grpId="0" autoUpdateAnimBg="0"/>
      <p:bldP spid="48149" grpId="0" autoUpdateAnimBg="0"/>
      <p:bldP spid="48150" grpId="0" autoUpdateAnimBg="0"/>
      <p:bldP spid="48151" grpId="0" autoUpdateAnimBg="0"/>
      <p:bldP spid="4815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>
            <a:extLst>
              <a:ext uri="{FF2B5EF4-FFF2-40B4-BE49-F238E27FC236}">
                <a16:creationId xmlns:a16="http://schemas.microsoft.com/office/drawing/2014/main" id="{B4D88EC7-00D7-40CE-8D3C-0A8EB86D0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2" y="838394"/>
            <a:ext cx="6097411" cy="579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1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注意：常见遗传病类型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222EAEAC-FCEC-4D24-9FB9-EE0A691F5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1488" y="1916558"/>
            <a:ext cx="2875629" cy="157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100000"/>
              </a:spcBef>
              <a:buFont typeface="Arial" panose="020B0604020202020204" pitchFamily="34" charset="0"/>
              <a:buNone/>
            </a:pPr>
            <a:r>
              <a:rPr lang="zh-CN" altLang="en-US" sz="32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伴</a:t>
            </a:r>
            <a:r>
              <a:rPr lang="zh-CN" altLang="zh-CN" sz="32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32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隐：</a:t>
            </a:r>
          </a:p>
          <a:p>
            <a:pPr eaLnBrk="1" hangingPunct="1">
              <a:spcBef>
                <a:spcPct val="100000"/>
              </a:spcBef>
              <a:buFont typeface="Arial" panose="020B0604020202020204" pitchFamily="34" charset="0"/>
              <a:buNone/>
            </a:pPr>
            <a:r>
              <a:rPr lang="zh-CN" altLang="en-US" sz="32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伴</a:t>
            </a:r>
            <a:r>
              <a:rPr lang="zh-CN" altLang="zh-CN" sz="32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32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显：</a:t>
            </a:r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6F47645E-50A9-4370-87F9-7356D6733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1211" y="1916557"/>
            <a:ext cx="5889400" cy="585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色盲、血友病、果蝇的白眼</a:t>
            </a:r>
            <a:endParaRPr lang="zh-CN" altLang="zh-CN" sz="320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E0FE2078-F27C-4979-9025-FA0A0936D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1488" y="3898216"/>
            <a:ext cx="2537412" cy="157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100000"/>
              </a:spcBef>
              <a:buFont typeface="Arial" panose="020B0604020202020204" pitchFamily="34" charset="0"/>
              <a:buNone/>
            </a:pPr>
            <a:r>
              <a:rPr lang="zh-CN" altLang="en-US" sz="32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常隐：</a:t>
            </a:r>
          </a:p>
          <a:p>
            <a:pPr eaLnBrk="1" hangingPunct="1">
              <a:spcBef>
                <a:spcPct val="100000"/>
              </a:spcBef>
              <a:buFont typeface="Arial" panose="020B0604020202020204" pitchFamily="34" charset="0"/>
              <a:buNone/>
            </a:pPr>
            <a:r>
              <a:rPr lang="zh-CN" altLang="en-US" sz="320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常显：</a:t>
            </a:r>
          </a:p>
        </p:txBody>
      </p:sp>
      <p:sp>
        <p:nvSpPr>
          <p:cNvPr id="48134" name="AutoShape 6">
            <a:extLst>
              <a:ext uri="{FF2B5EF4-FFF2-40B4-BE49-F238E27FC236}">
                <a16:creationId xmlns:a16="http://schemas.microsoft.com/office/drawing/2014/main" id="{2BE6182F-8155-41BA-9586-63AE3A2F1D92}"/>
              </a:ext>
            </a:extLst>
          </p:cNvPr>
          <p:cNvSpPr>
            <a:spLocks/>
          </p:cNvSpPr>
          <p:nvPr/>
        </p:nvSpPr>
        <p:spPr bwMode="auto">
          <a:xfrm>
            <a:off x="2189052" y="2145210"/>
            <a:ext cx="254059" cy="1001944"/>
          </a:xfrm>
          <a:prstGeom prst="leftBrace">
            <a:avLst>
              <a:gd name="adj1" fmla="val 3889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8135" name="AutoShape 7">
            <a:extLst>
              <a:ext uri="{FF2B5EF4-FFF2-40B4-BE49-F238E27FC236}">
                <a16:creationId xmlns:a16="http://schemas.microsoft.com/office/drawing/2014/main" id="{2C9D77E8-277B-4975-A5E7-5370E2912351}"/>
              </a:ext>
            </a:extLst>
          </p:cNvPr>
          <p:cNvSpPr>
            <a:spLocks/>
          </p:cNvSpPr>
          <p:nvPr/>
        </p:nvSpPr>
        <p:spPr bwMode="auto">
          <a:xfrm>
            <a:off x="2189052" y="4203086"/>
            <a:ext cx="254059" cy="1001944"/>
          </a:xfrm>
          <a:prstGeom prst="leftBrace">
            <a:avLst>
              <a:gd name="adj1" fmla="val 3889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7112" name="Rectangle 8">
            <a:extLst>
              <a:ext uri="{FF2B5EF4-FFF2-40B4-BE49-F238E27FC236}">
                <a16:creationId xmlns:a16="http://schemas.microsoft.com/office/drawing/2014/main" id="{6ADC60C8-E245-4139-9C18-5CB92972F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6341" y="3898216"/>
            <a:ext cx="7002496" cy="585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苯丙酮尿症、先天性聋哑、</a:t>
            </a:r>
            <a:r>
              <a:rPr lang="zh-CN" altLang="en-US" sz="3201" b="1">
                <a:solidFill>
                  <a:srgbClr val="0000FF"/>
                </a:solidFill>
                <a:latin typeface="Times New Roman" panose="02020603050405020304" pitchFamily="18" charset="0"/>
                <a:ea typeface="楷体_GB2312" panose="02010609030101010101" pitchFamily="1" charset="-122"/>
              </a:rPr>
              <a:t>白化病</a:t>
            </a:r>
          </a:p>
        </p:txBody>
      </p:sp>
      <p:sp>
        <p:nvSpPr>
          <p:cNvPr id="47113" name="Text Box 9">
            <a:extLst>
              <a:ext uri="{FF2B5EF4-FFF2-40B4-BE49-F238E27FC236}">
                <a16:creationId xmlns:a16="http://schemas.microsoft.com/office/drawing/2014/main" id="{E6B508AD-AE2E-468D-83EB-CF42AFCBE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6340" y="4889045"/>
            <a:ext cx="4058589" cy="585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多</a:t>
            </a:r>
            <a:r>
              <a:rPr lang="zh-CN" altLang="zh-CN" sz="3201">
                <a:solidFill>
                  <a:srgbClr val="0000FF"/>
                </a:solidFill>
                <a:latin typeface="宋体" panose="02010600030101010101" pitchFamily="2" charset="-122"/>
              </a:rPr>
              <a:t>(</a:t>
            </a:r>
            <a:r>
              <a:rPr lang="zh-CN" altLang="en-US" sz="3201" b="1">
                <a:solidFill>
                  <a:srgbClr val="0000FF"/>
                </a:solidFill>
                <a:latin typeface="Times New Roman" panose="02020603050405020304" pitchFamily="18" charset="0"/>
                <a:ea typeface="楷体_GB2312" panose="02010609030101010101" pitchFamily="1" charset="-122"/>
              </a:rPr>
              <a:t>并</a:t>
            </a:r>
            <a:r>
              <a:rPr lang="zh-CN" altLang="zh-CN" sz="3201">
                <a:solidFill>
                  <a:srgbClr val="0000FF"/>
                </a:solidFill>
                <a:latin typeface="宋体" panose="02010600030101010101" pitchFamily="2" charset="-122"/>
              </a:rPr>
              <a:t>)</a:t>
            </a:r>
            <a:r>
              <a:rPr lang="zh-CN" altLang="en-US" sz="320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指</a:t>
            </a:r>
          </a:p>
        </p:txBody>
      </p:sp>
      <p:sp>
        <p:nvSpPr>
          <p:cNvPr id="47114" name="Rectangle 10">
            <a:extLst>
              <a:ext uri="{FF2B5EF4-FFF2-40B4-BE49-F238E27FC236}">
                <a16:creationId xmlns:a16="http://schemas.microsoft.com/office/drawing/2014/main" id="{B2421306-402B-46FD-AA48-01CCDFC2A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9623" y="2907386"/>
            <a:ext cx="5328883" cy="585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1" b="1">
                <a:solidFill>
                  <a:srgbClr val="0000FF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抗维生素</a:t>
            </a:r>
            <a:r>
              <a:rPr lang="zh-CN" altLang="zh-CN" sz="3201" b="1">
                <a:solidFill>
                  <a:srgbClr val="0000FF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D</a:t>
            </a:r>
            <a:r>
              <a:rPr lang="zh-CN" altLang="en-US" sz="3201" b="1">
                <a:solidFill>
                  <a:srgbClr val="0000FF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佝偻病</a:t>
            </a:r>
          </a:p>
        </p:txBody>
      </p:sp>
      <p:sp>
        <p:nvSpPr>
          <p:cNvPr id="48139" name="Text Box 11">
            <a:extLst>
              <a:ext uri="{FF2B5EF4-FFF2-40B4-BE49-F238E27FC236}">
                <a16:creationId xmlns:a16="http://schemas.microsoft.com/office/drawing/2014/main" id="{3EBA4DDE-28DB-4DAE-BB9C-017D253AC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0764" y="6554717"/>
            <a:ext cx="5330472" cy="304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1400" b="1">
                <a:solidFill>
                  <a:srgbClr val="0000CC"/>
                </a:solidFill>
                <a:ea typeface="楷体" panose="02010609060101010101" pitchFamily="49" charset="-122"/>
              </a:rPr>
              <a:t>生物必修</a:t>
            </a:r>
            <a:r>
              <a:rPr lang="zh-CN" altLang="zh-CN" sz="1400" b="1">
                <a:solidFill>
                  <a:srgbClr val="0000CC"/>
                </a:solidFill>
                <a:ea typeface="楷体" panose="02010609060101010101" pitchFamily="49" charset="-122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utoUpdateAnimBg="0"/>
      <p:bldP spid="47112" grpId="0" autoUpdateAnimBg="0"/>
      <p:bldP spid="47113" grpId="0" autoUpdateAnimBg="0"/>
      <p:bldP spid="4711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>
            <a:extLst>
              <a:ext uri="{FF2B5EF4-FFF2-40B4-BE49-F238E27FC236}">
                <a16:creationId xmlns:a16="http://schemas.microsoft.com/office/drawing/2014/main" id="{C4187829-7E4B-47AD-9D01-5C3F1A487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017" y="692311"/>
            <a:ext cx="7418517" cy="641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60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遗传图谱类型题的解题步骤</a:t>
            </a: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FAEDB981-CDD1-4FE8-AFC4-92BF56E1C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522" y="1700607"/>
            <a:ext cx="4176091" cy="461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、首先判断</a:t>
            </a:r>
            <a:r>
              <a:rPr lang="zh-CN" altLang="en-US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显、隐</a:t>
            </a:r>
            <a:r>
              <a:rPr lang="zh-CN" altLang="en-US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性</a:t>
            </a:r>
          </a:p>
        </p:txBody>
      </p:sp>
      <p:sp>
        <p:nvSpPr>
          <p:cNvPr id="54276" name="Text Box 4">
            <a:extLst>
              <a:ext uri="{FF2B5EF4-FFF2-40B4-BE49-F238E27FC236}">
                <a16:creationId xmlns:a16="http://schemas.microsoft.com/office/drawing/2014/main" id="{4263ACA3-AA53-4D18-95D1-CFD1BAFD0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521" y="2565995"/>
            <a:ext cx="8858712" cy="461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、再判断致病基因位于</a:t>
            </a:r>
            <a:r>
              <a:rPr lang="zh-CN" altLang="en-US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常染色体</a:t>
            </a:r>
            <a:r>
              <a:rPr lang="zh-CN" altLang="en-US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上还是</a:t>
            </a:r>
            <a:r>
              <a:rPr lang="en-US" altLang="zh-CN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染色体</a:t>
            </a:r>
            <a:r>
              <a:rPr lang="zh-CN" altLang="en-US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</a:t>
            </a:r>
            <a:endParaRPr lang="zh-CN" altLang="en-US" sz="18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54277" name="Text Box 5">
            <a:extLst>
              <a:ext uri="{FF2B5EF4-FFF2-40B4-BE49-F238E27FC236}">
                <a16:creationId xmlns:a16="http://schemas.microsoft.com/office/drawing/2014/main" id="{468E277A-805E-4C0B-913F-16EB24AFA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16" y="4639749"/>
            <a:ext cx="94340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如果第一步判断是隐性，则直接找女患，看其父亲或儿子是否为患者</a:t>
            </a:r>
          </a:p>
        </p:txBody>
      </p:sp>
      <p:sp>
        <p:nvSpPr>
          <p:cNvPr id="54278" name="Rectangle 6">
            <a:extLst>
              <a:ext uri="{FF2B5EF4-FFF2-40B4-BE49-F238E27FC236}">
                <a16:creationId xmlns:a16="http://schemas.microsoft.com/office/drawing/2014/main" id="{F43CFDBA-B406-4E5D-84BD-931045D33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573" y="3429794"/>
            <a:ext cx="1723948" cy="461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zh-CN" altLang="en-US">
                <a:solidFill>
                  <a:srgbClr val="000000"/>
                </a:solidFill>
                <a:ea typeface="黑体" panose="02010609060101010101" pitchFamily="49" charset="-122"/>
              </a:rPr>
              <a:t>具体方法：</a:t>
            </a:r>
          </a:p>
        </p:txBody>
      </p:sp>
      <p:sp>
        <p:nvSpPr>
          <p:cNvPr id="54279" name="Rectangle 7">
            <a:extLst>
              <a:ext uri="{FF2B5EF4-FFF2-40B4-BE49-F238E27FC236}">
                <a16:creationId xmlns:a16="http://schemas.microsoft.com/office/drawing/2014/main" id="{3EA05FF1-2FBB-4750-994C-2CFBED2B3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4671" y="4006191"/>
            <a:ext cx="5264197" cy="461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zh-CN" altLang="en-US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优先假设该致病基因位于</a:t>
            </a:r>
            <a:r>
              <a:rPr lang="en-US" altLang="zh-CN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染色体上。</a:t>
            </a:r>
          </a:p>
        </p:txBody>
      </p:sp>
      <p:sp>
        <p:nvSpPr>
          <p:cNvPr id="54280" name="Rectangle 8">
            <a:extLst>
              <a:ext uri="{FF2B5EF4-FFF2-40B4-BE49-F238E27FC236}">
                <a16:creationId xmlns:a16="http://schemas.microsoft.com/office/drawing/2014/main" id="{45FA8206-F63B-4C79-900C-68FD44F67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422" y="5446018"/>
            <a:ext cx="71096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如有不是患者的，则不符合</a:t>
            </a:r>
            <a:r>
              <a:rPr lang="en-US" altLang="zh-CN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 </a:t>
            </a:r>
            <a:r>
              <a:rPr lang="zh-CN" altLang="en-US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、隐，则排除</a:t>
            </a:r>
            <a:r>
              <a:rPr lang="en-US" altLang="zh-CN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染色体</a:t>
            </a:r>
          </a:p>
        </p:txBody>
      </p:sp>
      <p:sp>
        <p:nvSpPr>
          <p:cNvPr id="54281" name="Rectangle 9">
            <a:extLst>
              <a:ext uri="{FF2B5EF4-FFF2-40B4-BE49-F238E27FC236}">
                <a16:creationId xmlns:a16="http://schemas.microsoft.com/office/drawing/2014/main" id="{390C6696-5CA0-4077-AC45-1A195553D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053" y="6167277"/>
            <a:ext cx="2647491" cy="461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</a:pPr>
            <a:r>
              <a:rPr lang="zh-CN" altLang="en-US" dirty="0">
                <a:solidFill>
                  <a:srgbClr val="000000"/>
                </a:solidFill>
                <a:ea typeface="黑体" panose="02010609060101010101" pitchFamily="49" charset="-122"/>
              </a:rPr>
              <a:t>则位于常染色体上</a:t>
            </a:r>
          </a:p>
        </p:txBody>
      </p:sp>
      <p:sp>
        <p:nvSpPr>
          <p:cNvPr id="54282" name="AutoShape 10">
            <a:extLst>
              <a:ext uri="{FF2B5EF4-FFF2-40B4-BE49-F238E27FC236}">
                <a16:creationId xmlns:a16="http://schemas.microsoft.com/office/drawing/2014/main" id="{4CE35D38-72A1-4C5A-865E-83FB68578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614" y="4798536"/>
            <a:ext cx="574808" cy="215950"/>
          </a:xfrm>
          <a:prstGeom prst="rightArrow">
            <a:avLst>
              <a:gd name="adj1" fmla="val 50000"/>
              <a:gd name="adj2" fmla="val 66544"/>
            </a:avLst>
          </a:prstGeom>
          <a:solidFill>
            <a:srgbClr val="0000CC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4283" name="AutoShape 11">
            <a:extLst>
              <a:ext uri="{FF2B5EF4-FFF2-40B4-BE49-F238E27FC236}">
                <a16:creationId xmlns:a16="http://schemas.microsoft.com/office/drawing/2014/main" id="{9DE0F2A6-C49A-42C7-A800-2D5B7EF5A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614" y="5561949"/>
            <a:ext cx="574808" cy="215950"/>
          </a:xfrm>
          <a:prstGeom prst="rightArrow">
            <a:avLst>
              <a:gd name="adj1" fmla="val 50000"/>
              <a:gd name="adj2" fmla="val 66544"/>
            </a:avLst>
          </a:prstGeom>
          <a:solidFill>
            <a:srgbClr val="0000CC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4284" name="AutoShape 12">
            <a:extLst>
              <a:ext uri="{FF2B5EF4-FFF2-40B4-BE49-F238E27FC236}">
                <a16:creationId xmlns:a16="http://schemas.microsoft.com/office/drawing/2014/main" id="{46B5671D-9522-4B2D-AA40-465AEEFFF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614" y="6211387"/>
            <a:ext cx="574808" cy="215950"/>
          </a:xfrm>
          <a:prstGeom prst="rightArrow">
            <a:avLst>
              <a:gd name="adj1" fmla="val 50000"/>
              <a:gd name="adj2" fmla="val 66544"/>
            </a:avLst>
          </a:prstGeom>
          <a:solidFill>
            <a:srgbClr val="0000CC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/>
      <p:bldP spid="54276" grpId="0"/>
      <p:bldP spid="54277" grpId="0"/>
      <p:bldP spid="54278" grpId="0"/>
      <p:bldP spid="54279" grpId="0"/>
      <p:bldP spid="54280" grpId="0"/>
      <p:bldP spid="542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>
            <a:extLst>
              <a:ext uri="{FF2B5EF4-FFF2-40B4-BE49-F238E27FC236}">
                <a16:creationId xmlns:a16="http://schemas.microsoft.com/office/drawing/2014/main" id="{C4187829-7E4B-47AD-9D01-5C3F1A487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017" y="692311"/>
            <a:ext cx="7418517" cy="641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60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遗传图谱类型题的解题步骤</a:t>
            </a: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FAEDB981-CDD1-4FE8-AFC4-92BF56E1C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522" y="1700607"/>
            <a:ext cx="4176091" cy="461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、首先判断</a:t>
            </a:r>
            <a:r>
              <a:rPr lang="zh-CN" altLang="en-US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显、隐</a:t>
            </a:r>
            <a:r>
              <a:rPr lang="zh-CN" altLang="en-US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性</a:t>
            </a:r>
          </a:p>
        </p:txBody>
      </p:sp>
      <p:sp>
        <p:nvSpPr>
          <p:cNvPr id="54276" name="Text Box 4">
            <a:extLst>
              <a:ext uri="{FF2B5EF4-FFF2-40B4-BE49-F238E27FC236}">
                <a16:creationId xmlns:a16="http://schemas.microsoft.com/office/drawing/2014/main" id="{4263ACA3-AA53-4D18-95D1-CFD1BAFD0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521" y="2565995"/>
            <a:ext cx="8858712" cy="461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、再判断致病基因位于</a:t>
            </a:r>
            <a:r>
              <a:rPr lang="zh-CN" altLang="en-US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常染色体</a:t>
            </a:r>
            <a:r>
              <a:rPr lang="zh-CN" altLang="en-US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上还是</a:t>
            </a:r>
            <a:r>
              <a:rPr lang="en-US" altLang="zh-CN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染色体</a:t>
            </a:r>
            <a:r>
              <a:rPr lang="zh-CN" altLang="en-US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</a:t>
            </a:r>
            <a:endParaRPr lang="zh-CN" altLang="en-US" sz="18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54277" name="Text Box 5">
            <a:extLst>
              <a:ext uri="{FF2B5EF4-FFF2-40B4-BE49-F238E27FC236}">
                <a16:creationId xmlns:a16="http://schemas.microsoft.com/office/drawing/2014/main" id="{468E277A-805E-4C0B-913F-16EB24AFA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16" y="4639749"/>
            <a:ext cx="94340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如果第一步判断是显性，则直接找男患，看其母亲或女儿是否为患者</a:t>
            </a:r>
          </a:p>
        </p:txBody>
      </p:sp>
      <p:sp>
        <p:nvSpPr>
          <p:cNvPr id="54278" name="Rectangle 6">
            <a:extLst>
              <a:ext uri="{FF2B5EF4-FFF2-40B4-BE49-F238E27FC236}">
                <a16:creationId xmlns:a16="http://schemas.microsoft.com/office/drawing/2014/main" id="{F43CFDBA-B406-4E5D-84BD-931045D33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573" y="3429794"/>
            <a:ext cx="1723948" cy="461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zh-CN" altLang="en-US">
                <a:solidFill>
                  <a:srgbClr val="000000"/>
                </a:solidFill>
                <a:ea typeface="黑体" panose="02010609060101010101" pitchFamily="49" charset="-122"/>
              </a:rPr>
              <a:t>具体方法：</a:t>
            </a:r>
          </a:p>
        </p:txBody>
      </p:sp>
      <p:sp>
        <p:nvSpPr>
          <p:cNvPr id="54279" name="Rectangle 7">
            <a:extLst>
              <a:ext uri="{FF2B5EF4-FFF2-40B4-BE49-F238E27FC236}">
                <a16:creationId xmlns:a16="http://schemas.microsoft.com/office/drawing/2014/main" id="{3EA05FF1-2FBB-4750-994C-2CFBED2B3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4671" y="4006191"/>
            <a:ext cx="5264197" cy="461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zh-CN" altLang="en-US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优先假设该致病基因位于</a:t>
            </a:r>
            <a:r>
              <a:rPr lang="en-US" altLang="zh-CN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染色体上。</a:t>
            </a:r>
          </a:p>
        </p:txBody>
      </p:sp>
      <p:sp>
        <p:nvSpPr>
          <p:cNvPr id="54280" name="Rectangle 8">
            <a:extLst>
              <a:ext uri="{FF2B5EF4-FFF2-40B4-BE49-F238E27FC236}">
                <a16:creationId xmlns:a16="http://schemas.microsoft.com/office/drawing/2014/main" id="{45FA8206-F63B-4C79-900C-68FD44F67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422" y="5446018"/>
            <a:ext cx="71096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如有不是患者的，则不符合</a:t>
            </a:r>
            <a:r>
              <a:rPr lang="en-US" altLang="zh-CN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 </a:t>
            </a:r>
            <a:r>
              <a:rPr lang="zh-CN" altLang="en-US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、显，则排除</a:t>
            </a:r>
            <a:r>
              <a:rPr lang="en-US" altLang="zh-CN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染色体</a:t>
            </a:r>
          </a:p>
        </p:txBody>
      </p:sp>
      <p:sp>
        <p:nvSpPr>
          <p:cNvPr id="54281" name="Rectangle 9">
            <a:extLst>
              <a:ext uri="{FF2B5EF4-FFF2-40B4-BE49-F238E27FC236}">
                <a16:creationId xmlns:a16="http://schemas.microsoft.com/office/drawing/2014/main" id="{390C6696-5CA0-4077-AC45-1A195553D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053" y="6167277"/>
            <a:ext cx="2647491" cy="461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</a:pPr>
            <a:r>
              <a:rPr lang="zh-CN" altLang="en-US" dirty="0">
                <a:solidFill>
                  <a:srgbClr val="000000"/>
                </a:solidFill>
                <a:ea typeface="黑体" panose="02010609060101010101" pitchFamily="49" charset="-122"/>
              </a:rPr>
              <a:t>则位于常染色体上</a:t>
            </a:r>
          </a:p>
        </p:txBody>
      </p:sp>
      <p:sp>
        <p:nvSpPr>
          <p:cNvPr id="54282" name="AutoShape 10">
            <a:extLst>
              <a:ext uri="{FF2B5EF4-FFF2-40B4-BE49-F238E27FC236}">
                <a16:creationId xmlns:a16="http://schemas.microsoft.com/office/drawing/2014/main" id="{4CE35D38-72A1-4C5A-865E-83FB68578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614" y="4798536"/>
            <a:ext cx="574808" cy="215950"/>
          </a:xfrm>
          <a:prstGeom prst="rightArrow">
            <a:avLst>
              <a:gd name="adj1" fmla="val 50000"/>
              <a:gd name="adj2" fmla="val 66544"/>
            </a:avLst>
          </a:prstGeom>
          <a:solidFill>
            <a:srgbClr val="0000CC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4283" name="AutoShape 11">
            <a:extLst>
              <a:ext uri="{FF2B5EF4-FFF2-40B4-BE49-F238E27FC236}">
                <a16:creationId xmlns:a16="http://schemas.microsoft.com/office/drawing/2014/main" id="{9DE0F2A6-C49A-42C7-A800-2D5B7EF5A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614" y="5561949"/>
            <a:ext cx="574808" cy="215950"/>
          </a:xfrm>
          <a:prstGeom prst="rightArrow">
            <a:avLst>
              <a:gd name="adj1" fmla="val 50000"/>
              <a:gd name="adj2" fmla="val 66544"/>
            </a:avLst>
          </a:prstGeom>
          <a:solidFill>
            <a:srgbClr val="0000CC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4284" name="AutoShape 12">
            <a:extLst>
              <a:ext uri="{FF2B5EF4-FFF2-40B4-BE49-F238E27FC236}">
                <a16:creationId xmlns:a16="http://schemas.microsoft.com/office/drawing/2014/main" id="{46B5671D-9522-4B2D-AA40-465AEEFFF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614" y="6211387"/>
            <a:ext cx="574808" cy="215950"/>
          </a:xfrm>
          <a:prstGeom prst="rightArrow">
            <a:avLst>
              <a:gd name="adj1" fmla="val 50000"/>
              <a:gd name="adj2" fmla="val 66544"/>
            </a:avLst>
          </a:prstGeom>
          <a:solidFill>
            <a:srgbClr val="0000CC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1395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/>
      <p:bldP spid="54276" grpId="0"/>
      <p:bldP spid="54277" grpId="0"/>
      <p:bldP spid="54278" grpId="0"/>
      <p:bldP spid="54279" grpId="0"/>
      <p:bldP spid="54280" grpId="0"/>
      <p:bldP spid="542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72CD6B86-C2C1-4045-86EB-39AB89479788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4686" y="2133650"/>
            <a:ext cx="8568952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2E9A812A-8EB8-4E0A-9C7D-DE259E37B900}"/>
              </a:ext>
            </a:extLst>
          </p:cNvPr>
          <p:cNvSpPr/>
          <p:nvPr/>
        </p:nvSpPr>
        <p:spPr>
          <a:xfrm>
            <a:off x="514586" y="405458"/>
            <a:ext cx="11161240" cy="11037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7000"/>
              </a:lnSpc>
              <a:spcAft>
                <a:spcPts val="0"/>
              </a:spcAft>
            </a:pPr>
            <a:r>
              <a:rPr lang="en-US" altLang="zh-CN" b="1" dirty="0">
                <a:latin typeface="+mn-ea"/>
                <a:cs typeface="Times New Roman" panose="02020603050405020304" pitchFamily="18" charset="0"/>
              </a:rPr>
              <a:t>7.</a:t>
            </a:r>
            <a:r>
              <a:rPr lang="zh-CN" altLang="zh-CN" b="1" dirty="0">
                <a:latin typeface="+mn-ea"/>
                <a:cs typeface="Times New Roman" panose="02020603050405020304" pitchFamily="18" charset="0"/>
              </a:rPr>
              <a:t>下列为</a:t>
            </a:r>
            <a:r>
              <a:rPr lang="en-US" altLang="zh-CN" b="1" dirty="0">
                <a:latin typeface="+mn-ea"/>
                <a:cs typeface="Times New Roman" panose="02020603050405020304" pitchFamily="18" charset="0"/>
              </a:rPr>
              <a:t>A</a:t>
            </a:r>
            <a:r>
              <a:rPr lang="zh-CN" altLang="zh-CN" b="1" dirty="0">
                <a:latin typeface="+mn-ea"/>
                <a:cs typeface="Times New Roman" panose="02020603050405020304" pitchFamily="18" charset="0"/>
              </a:rPr>
              <a:t>、</a:t>
            </a:r>
            <a:r>
              <a:rPr lang="en-US" altLang="zh-CN" b="1" dirty="0">
                <a:latin typeface="+mn-ea"/>
                <a:cs typeface="Times New Roman" panose="02020603050405020304" pitchFamily="18" charset="0"/>
              </a:rPr>
              <a:t>B</a:t>
            </a:r>
            <a:r>
              <a:rPr lang="zh-CN" altLang="zh-CN" b="1" dirty="0">
                <a:latin typeface="+mn-ea"/>
                <a:cs typeface="Times New Roman" panose="02020603050405020304" pitchFamily="18" charset="0"/>
              </a:rPr>
              <a:t>、</a:t>
            </a:r>
            <a:r>
              <a:rPr lang="en-US" altLang="zh-CN" b="1" dirty="0">
                <a:latin typeface="+mn-ea"/>
                <a:cs typeface="Times New Roman" panose="02020603050405020304" pitchFamily="18" charset="0"/>
              </a:rPr>
              <a:t>C</a:t>
            </a:r>
            <a:r>
              <a:rPr lang="zh-CN" altLang="zh-CN" b="1" dirty="0">
                <a:latin typeface="+mn-ea"/>
                <a:cs typeface="Times New Roman" panose="02020603050405020304" pitchFamily="18" charset="0"/>
              </a:rPr>
              <a:t>、</a:t>
            </a:r>
            <a:r>
              <a:rPr lang="en-US" altLang="zh-CN" b="1" dirty="0">
                <a:latin typeface="+mn-ea"/>
                <a:cs typeface="Times New Roman" panose="02020603050405020304" pitchFamily="18" charset="0"/>
              </a:rPr>
              <a:t>D</a:t>
            </a:r>
            <a:r>
              <a:rPr lang="zh-CN" altLang="zh-CN" b="1" dirty="0">
                <a:latin typeface="+mn-ea"/>
                <a:cs typeface="Times New Roman" panose="02020603050405020304" pitchFamily="18" charset="0"/>
              </a:rPr>
              <a:t>四种遗传病的发病情况，若不考虑基因突变和染色体变异，那么，根据系谱图判断，可排除</a:t>
            </a:r>
            <a:r>
              <a:rPr lang="en-US" altLang="zh-CN" b="1" dirty="0">
                <a:latin typeface="+mn-ea"/>
                <a:cs typeface="Times New Roman" panose="02020603050405020304" pitchFamily="18" charset="0"/>
              </a:rPr>
              <a:t>X</a:t>
            </a:r>
            <a:r>
              <a:rPr lang="zh-CN" altLang="zh-CN" b="1" dirty="0">
                <a:latin typeface="+mn-ea"/>
                <a:cs typeface="Times New Roman" panose="02020603050405020304" pitchFamily="18" charset="0"/>
              </a:rPr>
              <a:t>染色体上隐性基因决定的遗传病是</a:t>
            </a:r>
            <a:endParaRPr lang="zh-CN" altLang="zh-CN" sz="3200" b="1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534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38A06329-BEC3-4D7D-8EB0-20B26D4B2EF5}"/>
              </a:ext>
            </a:extLst>
          </p:cNvPr>
          <p:cNvPicPr/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710830" y="1098766"/>
            <a:ext cx="5616624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EEBA58F0-5424-4D30-BCB2-27BDBF1F8980}"/>
              </a:ext>
            </a:extLst>
          </p:cNvPr>
          <p:cNvSpPr/>
          <p:nvPr/>
        </p:nvSpPr>
        <p:spPr>
          <a:xfrm>
            <a:off x="766614" y="117426"/>
            <a:ext cx="9505056" cy="927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7000"/>
              </a:lnSpc>
              <a:spcAft>
                <a:spcPts val="0"/>
              </a:spcAft>
            </a:pPr>
            <a:r>
              <a:rPr lang="en-US" altLang="zh-CN" sz="2000" b="1" dirty="0">
                <a:latin typeface="+mn-ea"/>
                <a:cs typeface="宋体" panose="02010600030101010101" pitchFamily="2" charset="-122"/>
              </a:rPr>
              <a:t>27. (9</a:t>
            </a:r>
            <a:r>
              <a:rPr lang="zh-CN" altLang="zh-CN" sz="2000" b="1" dirty="0">
                <a:latin typeface="+mn-ea"/>
                <a:cs typeface="宋体" panose="02010600030101010101" pitchFamily="2" charset="-122"/>
              </a:rPr>
              <a:t>分</a:t>
            </a:r>
            <a:r>
              <a:rPr lang="en-US" altLang="zh-CN" sz="2000" b="1" dirty="0">
                <a:latin typeface="+mn-ea"/>
                <a:cs typeface="宋体" panose="02010600030101010101" pitchFamily="2" charset="-122"/>
              </a:rPr>
              <a:t>)</a:t>
            </a:r>
            <a:r>
              <a:rPr lang="zh-CN" altLang="zh-CN" sz="2000" b="1" dirty="0">
                <a:latin typeface="+mn-ea"/>
                <a:cs typeface="宋体" panose="02010600030101010101" pitchFamily="2" charset="-122"/>
              </a:rPr>
              <a:t>下图为甲病</a:t>
            </a:r>
            <a:r>
              <a:rPr lang="en-US" altLang="zh-CN" sz="2000" b="1" dirty="0">
                <a:latin typeface="+mn-ea"/>
                <a:cs typeface="宋体" panose="02010600030101010101" pitchFamily="2" charset="-122"/>
              </a:rPr>
              <a:t>(</a:t>
            </a:r>
            <a:r>
              <a:rPr lang="zh-CN" altLang="zh-CN" sz="2000" b="1" dirty="0">
                <a:latin typeface="+mn-ea"/>
                <a:cs typeface="宋体" panose="02010600030101010101" pitchFamily="2" charset="-122"/>
              </a:rPr>
              <a:t>由</a:t>
            </a:r>
            <a:r>
              <a:rPr lang="en-US" altLang="zh-CN" sz="2000" b="1" dirty="0">
                <a:latin typeface="+mn-ea"/>
                <a:cs typeface="宋体" panose="02010600030101010101" pitchFamily="2" charset="-122"/>
              </a:rPr>
              <a:t>Aa</a:t>
            </a:r>
            <a:r>
              <a:rPr lang="zh-CN" altLang="zh-CN" sz="2000" b="1" dirty="0">
                <a:latin typeface="+mn-ea"/>
                <a:cs typeface="宋体" panose="02010600030101010101" pitchFamily="2" charset="-122"/>
              </a:rPr>
              <a:t>控制</a:t>
            </a:r>
            <a:r>
              <a:rPr lang="en-US" altLang="zh-CN" sz="2000" b="1" dirty="0">
                <a:latin typeface="+mn-ea"/>
                <a:cs typeface="宋体" panose="02010600030101010101" pitchFamily="2" charset="-122"/>
              </a:rPr>
              <a:t>)</a:t>
            </a:r>
            <a:r>
              <a:rPr lang="zh-CN" altLang="zh-CN" sz="2000" b="1" dirty="0">
                <a:latin typeface="+mn-ea"/>
                <a:cs typeface="宋体" panose="02010600030101010101" pitchFamily="2" charset="-122"/>
              </a:rPr>
              <a:t>和乙病</a:t>
            </a:r>
            <a:r>
              <a:rPr lang="en-US" altLang="zh-CN" sz="2000" b="1" dirty="0">
                <a:latin typeface="+mn-ea"/>
                <a:cs typeface="宋体" panose="02010600030101010101" pitchFamily="2" charset="-122"/>
              </a:rPr>
              <a:t>(</a:t>
            </a:r>
            <a:r>
              <a:rPr lang="zh-CN" altLang="zh-CN" sz="2000" b="1" dirty="0">
                <a:latin typeface="+mn-ea"/>
                <a:cs typeface="宋体" panose="02010600030101010101" pitchFamily="2" charset="-122"/>
              </a:rPr>
              <a:t>由</a:t>
            </a:r>
            <a:r>
              <a:rPr lang="en-US" altLang="zh-CN" sz="2000" b="1" dirty="0">
                <a:latin typeface="+mn-ea"/>
                <a:cs typeface="宋体" panose="02010600030101010101" pitchFamily="2" charset="-122"/>
              </a:rPr>
              <a:t>Bb</a:t>
            </a:r>
            <a:r>
              <a:rPr lang="zh-CN" altLang="zh-CN" sz="2000" b="1" dirty="0">
                <a:latin typeface="+mn-ea"/>
                <a:cs typeface="宋体" panose="02010600030101010101" pitchFamily="2" charset="-122"/>
              </a:rPr>
              <a:t>控制</a:t>
            </a:r>
            <a:r>
              <a:rPr lang="en-US" altLang="zh-CN" sz="2000" b="1" dirty="0">
                <a:latin typeface="+mn-ea"/>
                <a:cs typeface="宋体" panose="02010600030101010101" pitchFamily="2" charset="-122"/>
              </a:rPr>
              <a:t>)</a:t>
            </a:r>
            <a:r>
              <a:rPr lang="zh-CN" altLang="zh-CN" sz="2000" b="1" dirty="0">
                <a:latin typeface="+mn-ea"/>
                <a:cs typeface="宋体" panose="02010600030101010101" pitchFamily="2" charset="-122"/>
              </a:rPr>
              <a:t>的遗传系谱图，其中乙病为伴性遗传病，请据图回答问题：</a:t>
            </a:r>
            <a:endParaRPr lang="zh-CN" altLang="zh-CN" sz="2000" b="1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9F5C813-95A7-419E-937A-EAA9CC933148}"/>
              </a:ext>
            </a:extLst>
          </p:cNvPr>
          <p:cNvSpPr/>
          <p:nvPr/>
        </p:nvSpPr>
        <p:spPr>
          <a:xfrm>
            <a:off x="550590" y="4149874"/>
            <a:ext cx="12097344" cy="2744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7000"/>
              </a:lnSpc>
              <a:spcAft>
                <a:spcPts val="0"/>
              </a:spcAft>
            </a:pP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（</a:t>
            </a:r>
            <a:r>
              <a:rPr lang="en-US" altLang="zh-CN" sz="2000" dirty="0">
                <a:latin typeface="+mn-ea"/>
                <a:cs typeface="宋体" panose="02010600030101010101" pitchFamily="2" charset="-122"/>
              </a:rPr>
              <a:t>1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）甲病属于</a:t>
            </a:r>
            <a:r>
              <a:rPr lang="en-US" altLang="zh-CN" sz="2000" u="sng" dirty="0">
                <a:latin typeface="+mn-ea"/>
                <a:cs typeface="宋体" panose="02010600030101010101" pitchFamily="2" charset="-122"/>
              </a:rPr>
              <a:t>      </a:t>
            </a:r>
            <a:r>
              <a:rPr lang="en-US" altLang="zh-CN" sz="2000" u="sng" dirty="0">
                <a:latin typeface="+mn-ea"/>
                <a:cs typeface="Times New Roman" panose="02020603050405020304" pitchFamily="18" charset="0"/>
              </a:rPr>
              <a:t>▲</a:t>
            </a:r>
            <a:r>
              <a:rPr lang="en-US" altLang="zh-CN" sz="2000" u="sng" dirty="0">
                <a:latin typeface="+mn-ea"/>
                <a:cs typeface="宋体" panose="02010600030101010101" pitchFamily="2" charset="-122"/>
              </a:rPr>
              <a:t>    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，乙病属于</a:t>
            </a:r>
            <a:r>
              <a:rPr lang="en-US" altLang="zh-CN" sz="2000" u="sng" dirty="0">
                <a:latin typeface="+mn-ea"/>
                <a:cs typeface="宋体" panose="02010600030101010101" pitchFamily="2" charset="-122"/>
              </a:rPr>
              <a:t>     </a:t>
            </a:r>
            <a:r>
              <a:rPr lang="en-US" altLang="zh-CN" sz="2000" u="sng" dirty="0">
                <a:latin typeface="+mn-ea"/>
                <a:cs typeface="Times New Roman" panose="02020603050405020304" pitchFamily="18" charset="0"/>
              </a:rPr>
              <a:t>▲</a:t>
            </a:r>
            <a:r>
              <a:rPr lang="en-US" altLang="zh-CN" sz="2000" u="sng" dirty="0">
                <a:latin typeface="+mn-ea"/>
                <a:cs typeface="宋体" panose="02010600030101010101" pitchFamily="2" charset="-122"/>
              </a:rPr>
              <a:t>      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。</a:t>
            </a:r>
            <a:endParaRPr lang="zh-CN" altLang="zh-CN" sz="2000" dirty="0">
              <a:latin typeface="+mn-ea"/>
              <a:cs typeface="Times New Roman" panose="02020603050405020304" pitchFamily="18" charset="0"/>
            </a:endParaRPr>
          </a:p>
          <a:p>
            <a:pPr>
              <a:lnSpc>
                <a:spcPct val="147000"/>
              </a:lnSpc>
              <a:spcAft>
                <a:spcPts val="0"/>
              </a:spcAft>
            </a:pPr>
            <a:r>
              <a:rPr lang="en-US" altLang="zh-CN" sz="2000" dirty="0">
                <a:latin typeface="+mn-ea"/>
                <a:cs typeface="宋体" panose="02010600030101010101" pitchFamily="2" charset="-122"/>
              </a:rPr>
              <a:t>A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．常染色体显性遗传病</a:t>
            </a:r>
            <a:r>
              <a:rPr lang="en-US" altLang="zh-CN" sz="2000" dirty="0">
                <a:latin typeface="+mn-ea"/>
                <a:cs typeface="宋体" panose="02010600030101010101" pitchFamily="2" charset="-122"/>
              </a:rPr>
              <a:t>	B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．常染色体隐性遗传病</a:t>
            </a:r>
            <a:r>
              <a:rPr lang="en-US" altLang="zh-CN" sz="2000" dirty="0">
                <a:latin typeface="+mn-ea"/>
                <a:cs typeface="宋体" panose="02010600030101010101" pitchFamily="2" charset="-122"/>
              </a:rPr>
              <a:t>      C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．伴</a:t>
            </a:r>
            <a:r>
              <a:rPr lang="en-US" altLang="zh-CN" sz="2000" dirty="0">
                <a:latin typeface="+mn-ea"/>
                <a:cs typeface="宋体" panose="02010600030101010101" pitchFamily="2" charset="-122"/>
              </a:rPr>
              <a:t>x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染色体显性遗传病</a:t>
            </a:r>
            <a:endParaRPr lang="zh-CN" altLang="zh-CN" sz="2000" dirty="0">
              <a:latin typeface="+mn-ea"/>
              <a:cs typeface="Times New Roman" panose="02020603050405020304" pitchFamily="18" charset="0"/>
            </a:endParaRPr>
          </a:p>
          <a:p>
            <a:pPr>
              <a:lnSpc>
                <a:spcPct val="147000"/>
              </a:lnSpc>
              <a:spcAft>
                <a:spcPts val="0"/>
              </a:spcAft>
            </a:pPr>
            <a:r>
              <a:rPr lang="en-US" altLang="zh-CN" sz="2000" dirty="0">
                <a:latin typeface="+mn-ea"/>
                <a:cs typeface="宋体" panose="02010600030101010101" pitchFamily="2" charset="-122"/>
              </a:rPr>
              <a:t>D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．伴</a:t>
            </a:r>
            <a:r>
              <a:rPr lang="en-US" altLang="zh-CN" sz="2000" dirty="0">
                <a:latin typeface="+mn-ea"/>
                <a:cs typeface="宋体" panose="02010600030101010101" pitchFamily="2" charset="-122"/>
              </a:rPr>
              <a:t>X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染色体隐性遗传病</a:t>
            </a:r>
            <a:r>
              <a:rPr lang="en-US" altLang="zh-CN" sz="2000" dirty="0">
                <a:latin typeface="+mn-ea"/>
                <a:cs typeface="宋体" panose="02010600030101010101" pitchFamily="2" charset="-122"/>
              </a:rPr>
              <a:t>      E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．伴</a:t>
            </a:r>
            <a:r>
              <a:rPr lang="en-US" altLang="zh-CN" sz="2000" dirty="0">
                <a:latin typeface="+mn-ea"/>
                <a:cs typeface="宋体" panose="02010600030101010101" pitchFamily="2" charset="-122"/>
              </a:rPr>
              <a:t>Y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染色体遗传病</a:t>
            </a:r>
            <a:endParaRPr lang="zh-CN" altLang="zh-CN" sz="2000" dirty="0">
              <a:latin typeface="+mn-ea"/>
              <a:cs typeface="Times New Roman" panose="02020603050405020304" pitchFamily="18" charset="0"/>
            </a:endParaRPr>
          </a:p>
          <a:p>
            <a:pPr>
              <a:lnSpc>
                <a:spcPct val="147000"/>
              </a:lnSpc>
              <a:spcAft>
                <a:spcPts val="0"/>
              </a:spcAft>
            </a:pP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（</a:t>
            </a:r>
            <a:r>
              <a:rPr lang="en-US" altLang="zh-CN" sz="2000" dirty="0">
                <a:latin typeface="+mn-ea"/>
                <a:cs typeface="宋体" panose="02010600030101010101" pitchFamily="2" charset="-122"/>
              </a:rPr>
              <a:t>2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）Ⅱ一</a:t>
            </a:r>
            <a:r>
              <a:rPr lang="en-US" altLang="zh-CN" sz="2000" dirty="0">
                <a:latin typeface="+mn-ea"/>
                <a:cs typeface="宋体" panose="02010600030101010101" pitchFamily="2" charset="-122"/>
              </a:rPr>
              <a:t>5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为纯合体的概率是</a:t>
            </a:r>
            <a:r>
              <a:rPr lang="zh-CN" altLang="zh-CN" sz="2000" u="sng" dirty="0">
                <a:latin typeface="+mn-ea"/>
                <a:cs typeface="宋体" panose="02010600030101010101" pitchFamily="2" charset="-122"/>
              </a:rPr>
              <a:t> </a:t>
            </a:r>
            <a:r>
              <a:rPr lang="zh-CN" altLang="zh-CN" sz="2000" u="sng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zh-CN" sz="2000" u="sng" dirty="0">
                <a:latin typeface="+mn-ea"/>
                <a:cs typeface="Times New Roman" panose="02020603050405020304" pitchFamily="18" charset="0"/>
              </a:rPr>
              <a:t>▲</a:t>
            </a:r>
            <a:r>
              <a:rPr lang="en-US" altLang="zh-CN" sz="2000" u="sng" dirty="0">
                <a:latin typeface="+mn-ea"/>
                <a:cs typeface="宋体" panose="02010600030101010101" pitchFamily="2" charset="-122"/>
              </a:rPr>
              <a:t>  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，Ⅱ一</a:t>
            </a:r>
            <a:r>
              <a:rPr lang="en-US" altLang="zh-CN" sz="2000" dirty="0">
                <a:latin typeface="+mn-ea"/>
                <a:cs typeface="宋体" panose="02010600030101010101" pitchFamily="2" charset="-122"/>
              </a:rPr>
              <a:t>6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的基因型为</a:t>
            </a:r>
            <a:r>
              <a:rPr lang="en-US" altLang="zh-CN" sz="2000" u="sng" dirty="0">
                <a:latin typeface="+mn-ea"/>
                <a:cs typeface="宋体" panose="02010600030101010101" pitchFamily="2" charset="-122"/>
              </a:rPr>
              <a:t>   </a:t>
            </a:r>
            <a:r>
              <a:rPr lang="en-US" altLang="zh-CN" sz="2000" u="sng" dirty="0">
                <a:latin typeface="+mn-ea"/>
                <a:cs typeface="Times New Roman" panose="02020603050405020304" pitchFamily="18" charset="0"/>
              </a:rPr>
              <a:t>▲</a:t>
            </a:r>
            <a:r>
              <a:rPr lang="en-US" altLang="zh-CN" sz="2000" u="sng" dirty="0">
                <a:latin typeface="+mn-ea"/>
                <a:cs typeface="宋体" panose="02010600030101010101" pitchFamily="2" charset="-122"/>
              </a:rPr>
              <a:t> 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，Ⅲ一</a:t>
            </a:r>
            <a:r>
              <a:rPr lang="en-US" altLang="zh-CN" sz="2000" dirty="0">
                <a:latin typeface="+mn-ea"/>
                <a:cs typeface="宋体" panose="02010600030101010101" pitchFamily="2" charset="-122"/>
              </a:rPr>
              <a:t>13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的致病基因来自于</a:t>
            </a:r>
            <a:r>
              <a:rPr lang="en-US" altLang="zh-CN" sz="2000" u="sng" dirty="0">
                <a:latin typeface="+mn-ea"/>
                <a:cs typeface="宋体" panose="02010600030101010101" pitchFamily="2" charset="-122"/>
              </a:rPr>
              <a:t>   </a:t>
            </a:r>
            <a:r>
              <a:rPr lang="en-US" altLang="zh-CN" sz="2000" u="sng" dirty="0">
                <a:latin typeface="+mn-ea"/>
                <a:cs typeface="Times New Roman" panose="02020603050405020304" pitchFamily="18" charset="0"/>
              </a:rPr>
              <a:t>▲</a:t>
            </a:r>
            <a:r>
              <a:rPr lang="en-US" altLang="zh-CN" sz="2000" u="sng" dirty="0">
                <a:latin typeface="+mn-ea"/>
                <a:cs typeface="宋体" panose="02010600030101010101" pitchFamily="2" charset="-122"/>
              </a:rPr>
              <a:t>  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。</a:t>
            </a:r>
            <a:endParaRPr lang="zh-CN" altLang="zh-CN" sz="2000" dirty="0">
              <a:latin typeface="+mn-ea"/>
              <a:cs typeface="Times New Roman" panose="02020603050405020304" pitchFamily="18" charset="0"/>
            </a:endParaRPr>
          </a:p>
          <a:p>
            <a:pPr>
              <a:lnSpc>
                <a:spcPct val="147000"/>
              </a:lnSpc>
              <a:spcAft>
                <a:spcPts val="0"/>
              </a:spcAft>
            </a:pP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（</a:t>
            </a:r>
            <a:r>
              <a:rPr lang="en-US" altLang="zh-CN" sz="2000" dirty="0">
                <a:latin typeface="+mn-ea"/>
                <a:cs typeface="宋体" panose="02010600030101010101" pitchFamily="2" charset="-122"/>
              </a:rPr>
              <a:t>3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）假如Ⅲ一</a:t>
            </a:r>
            <a:r>
              <a:rPr lang="en-US" altLang="zh-CN" sz="2000" dirty="0">
                <a:latin typeface="+mn-ea"/>
                <a:cs typeface="宋体" panose="02010600030101010101" pitchFamily="2" charset="-122"/>
              </a:rPr>
              <a:t>10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和Ⅲ一</a:t>
            </a:r>
            <a:r>
              <a:rPr lang="en-US" altLang="zh-CN" sz="2000" dirty="0">
                <a:latin typeface="+mn-ea"/>
                <a:cs typeface="宋体" panose="02010600030101010101" pitchFamily="2" charset="-122"/>
              </a:rPr>
              <a:t>13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结婚，生育的孩子患甲病的概率是</a:t>
            </a:r>
            <a:r>
              <a:rPr lang="en-US" altLang="zh-CN" sz="2000" u="sng" dirty="0">
                <a:latin typeface="+mn-ea"/>
                <a:cs typeface="宋体" panose="02010600030101010101" pitchFamily="2" charset="-122"/>
              </a:rPr>
              <a:t>    </a:t>
            </a:r>
            <a:r>
              <a:rPr lang="en-US" altLang="zh-CN" sz="2000" u="sng" dirty="0">
                <a:latin typeface="+mn-ea"/>
                <a:cs typeface="Times New Roman" panose="02020603050405020304" pitchFamily="18" charset="0"/>
              </a:rPr>
              <a:t>▲</a:t>
            </a:r>
            <a:r>
              <a:rPr lang="en-US" altLang="zh-CN" sz="2000" u="sng" dirty="0">
                <a:latin typeface="+mn-ea"/>
                <a:cs typeface="宋体" panose="02010600030101010101" pitchFamily="2" charset="-122"/>
              </a:rPr>
              <a:t>    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，患乙病的概率是</a:t>
            </a:r>
            <a:r>
              <a:rPr lang="en-US" altLang="zh-CN" sz="2000" u="sng" dirty="0">
                <a:latin typeface="+mn-ea"/>
                <a:cs typeface="宋体" panose="02010600030101010101" pitchFamily="2" charset="-122"/>
              </a:rPr>
              <a:t>   </a:t>
            </a:r>
            <a:r>
              <a:rPr lang="en-US" altLang="zh-CN" sz="2000" u="sng" dirty="0">
                <a:latin typeface="+mn-ea"/>
                <a:cs typeface="Times New Roman" panose="02020603050405020304" pitchFamily="18" charset="0"/>
              </a:rPr>
              <a:t>▲</a:t>
            </a:r>
            <a:r>
              <a:rPr lang="en-US" altLang="zh-CN" sz="2000" u="sng" dirty="0">
                <a:latin typeface="+mn-ea"/>
                <a:cs typeface="宋体" panose="02010600030101010101" pitchFamily="2" charset="-122"/>
              </a:rPr>
              <a:t>    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，</a:t>
            </a:r>
            <a:endParaRPr lang="en-US" altLang="zh-CN" sz="2000" dirty="0">
              <a:latin typeface="+mn-ea"/>
              <a:cs typeface="宋体" panose="02010600030101010101" pitchFamily="2" charset="-122"/>
            </a:endParaRPr>
          </a:p>
          <a:p>
            <a:pPr>
              <a:lnSpc>
                <a:spcPct val="147000"/>
              </a:lnSpc>
              <a:spcAft>
                <a:spcPts val="0"/>
              </a:spcAft>
            </a:pP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不患病的概率是</a:t>
            </a:r>
            <a:r>
              <a:rPr lang="zh-CN" altLang="zh-CN" sz="2000" u="sng" dirty="0">
                <a:latin typeface="+mn-ea"/>
                <a:cs typeface="宋体" panose="02010600030101010101" pitchFamily="2" charset="-122"/>
              </a:rPr>
              <a:t> </a:t>
            </a:r>
            <a:r>
              <a:rPr lang="zh-CN" altLang="zh-CN" sz="2000" u="sng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zh-CN" sz="2000" u="sng" dirty="0">
                <a:latin typeface="+mn-ea"/>
                <a:cs typeface="Times New Roman" panose="02020603050405020304" pitchFamily="18" charset="0"/>
              </a:rPr>
              <a:t>▲</a:t>
            </a:r>
            <a:r>
              <a:rPr lang="en-US" altLang="zh-CN" sz="2000" u="sng" dirty="0">
                <a:latin typeface="+mn-ea"/>
                <a:cs typeface="宋体" panose="02010600030101010101" pitchFamily="2" charset="-122"/>
              </a:rPr>
              <a:t>       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，只患一种病的概率是</a:t>
            </a:r>
            <a:r>
              <a:rPr lang="en-US" altLang="zh-CN" sz="2000" u="sng" dirty="0">
                <a:latin typeface="+mn-ea"/>
                <a:cs typeface="宋体" panose="02010600030101010101" pitchFamily="2" charset="-122"/>
              </a:rPr>
              <a:t>    </a:t>
            </a:r>
            <a:r>
              <a:rPr lang="en-US" altLang="zh-CN" sz="2000" u="sng" dirty="0">
                <a:latin typeface="+mn-ea"/>
                <a:cs typeface="Times New Roman" panose="02020603050405020304" pitchFamily="18" charset="0"/>
              </a:rPr>
              <a:t>▲</a:t>
            </a:r>
            <a:r>
              <a:rPr lang="en-US" altLang="zh-CN" sz="2000" u="sng" dirty="0">
                <a:latin typeface="+mn-ea"/>
                <a:cs typeface="宋体" panose="02010600030101010101" pitchFamily="2" charset="-122"/>
              </a:rPr>
              <a:t>    </a:t>
            </a:r>
            <a:r>
              <a:rPr lang="zh-CN" altLang="zh-CN" sz="2000" dirty="0">
                <a:latin typeface="+mn-ea"/>
                <a:cs typeface="宋体" panose="02010600030101010101" pitchFamily="2" charset="-122"/>
              </a:rPr>
              <a:t>。</a:t>
            </a:r>
            <a:endParaRPr lang="zh-CN" altLang="zh-CN" sz="20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550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59C2AF49-908A-42CE-B961-09DBDB0C50D5}"/>
              </a:ext>
            </a:extLst>
          </p:cNvPr>
          <p:cNvSpPr/>
          <p:nvPr/>
        </p:nvSpPr>
        <p:spPr>
          <a:xfrm>
            <a:off x="1126654" y="477466"/>
            <a:ext cx="10009112" cy="2189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7000"/>
              </a:lnSpc>
              <a:spcAft>
                <a:spcPts val="0"/>
              </a:spcAft>
            </a:pPr>
            <a:r>
              <a:rPr lang="en-US" altLang="zh-CN" b="1" dirty="0">
                <a:latin typeface="+mn-ea"/>
                <a:cs typeface="宋体" panose="02010600030101010101" pitchFamily="2" charset="-122"/>
              </a:rPr>
              <a:t>10.</a:t>
            </a:r>
            <a:r>
              <a:rPr lang="zh-CN" altLang="zh-CN" b="1" dirty="0">
                <a:latin typeface="+mn-ea"/>
                <a:cs typeface="宋体" panose="02010600030101010101" pitchFamily="2" charset="-122"/>
              </a:rPr>
              <a:t>用</a:t>
            </a:r>
            <a:r>
              <a:rPr lang="en-US" altLang="zh-CN" b="1" baseline="30000" dirty="0">
                <a:latin typeface="+mn-ea"/>
                <a:cs typeface="宋体" panose="02010600030101010101" pitchFamily="2" charset="-122"/>
              </a:rPr>
              <a:t>15</a:t>
            </a:r>
            <a:r>
              <a:rPr lang="en-US" altLang="zh-CN" b="1" dirty="0">
                <a:latin typeface="+mn-ea"/>
                <a:cs typeface="宋体" panose="02010600030101010101" pitchFamily="2" charset="-122"/>
              </a:rPr>
              <a:t>N</a:t>
            </a:r>
            <a:r>
              <a:rPr lang="zh-CN" altLang="zh-CN" b="1" dirty="0">
                <a:latin typeface="+mn-ea"/>
                <a:cs typeface="宋体" panose="02010600030101010101" pitchFamily="2" charset="-122"/>
              </a:rPr>
              <a:t>标记含有</a:t>
            </a:r>
            <a:r>
              <a:rPr lang="en-US" altLang="zh-CN" b="1" dirty="0">
                <a:latin typeface="+mn-ea"/>
                <a:cs typeface="宋体" panose="02010600030101010101" pitchFamily="2" charset="-122"/>
              </a:rPr>
              <a:t>100</a:t>
            </a:r>
            <a:r>
              <a:rPr lang="zh-CN" altLang="zh-CN" b="1" dirty="0">
                <a:latin typeface="+mn-ea"/>
                <a:cs typeface="宋体" panose="02010600030101010101" pitchFamily="2" charset="-122"/>
              </a:rPr>
              <a:t>个碱基对的</a:t>
            </a:r>
            <a:r>
              <a:rPr lang="en-US" altLang="zh-CN" b="1" dirty="0">
                <a:latin typeface="+mn-ea"/>
                <a:cs typeface="宋体" panose="02010600030101010101" pitchFamily="2" charset="-122"/>
              </a:rPr>
              <a:t>DNA</a:t>
            </a:r>
            <a:r>
              <a:rPr lang="zh-CN" altLang="zh-CN" b="1" dirty="0">
                <a:latin typeface="+mn-ea"/>
                <a:cs typeface="宋体" panose="02010600030101010101" pitchFamily="2" charset="-122"/>
              </a:rPr>
              <a:t>，其中含胞嘧啶</a:t>
            </a:r>
            <a:r>
              <a:rPr lang="en-US" altLang="zh-CN" b="1" dirty="0">
                <a:latin typeface="+mn-ea"/>
                <a:cs typeface="宋体" panose="02010600030101010101" pitchFamily="2" charset="-122"/>
              </a:rPr>
              <a:t>60</a:t>
            </a:r>
            <a:r>
              <a:rPr lang="zh-CN" altLang="zh-CN" b="1" dirty="0">
                <a:latin typeface="+mn-ea"/>
                <a:cs typeface="宋体" panose="02010600030101010101" pitchFamily="2" charset="-122"/>
              </a:rPr>
              <a:t>个，让</a:t>
            </a:r>
            <a:r>
              <a:rPr lang="en-US" altLang="zh-CN" b="1" dirty="0">
                <a:latin typeface="+mn-ea"/>
                <a:cs typeface="宋体" panose="02010600030101010101" pitchFamily="2" charset="-122"/>
              </a:rPr>
              <a:t>1</a:t>
            </a:r>
            <a:r>
              <a:rPr lang="zh-CN" altLang="zh-CN" b="1" dirty="0">
                <a:latin typeface="+mn-ea"/>
                <a:cs typeface="宋体" panose="02010600030101010101" pitchFamily="2" charset="-122"/>
              </a:rPr>
              <a:t>个这样的</a:t>
            </a:r>
            <a:r>
              <a:rPr lang="en-US" altLang="zh-CN" b="1" dirty="0">
                <a:latin typeface="+mn-ea"/>
                <a:cs typeface="宋体" panose="02010600030101010101" pitchFamily="2" charset="-122"/>
              </a:rPr>
              <a:t>DNA</a:t>
            </a:r>
            <a:r>
              <a:rPr lang="zh-CN" altLang="zh-CN" b="1" dirty="0">
                <a:latin typeface="+mn-ea"/>
                <a:cs typeface="宋体" panose="02010600030101010101" pitchFamily="2" charset="-122"/>
              </a:rPr>
              <a:t>分子在</a:t>
            </a:r>
            <a:r>
              <a:rPr lang="en-US" altLang="zh-CN" b="1" baseline="30000" dirty="0">
                <a:latin typeface="+mn-ea"/>
                <a:cs typeface="宋体" panose="02010600030101010101" pitchFamily="2" charset="-122"/>
              </a:rPr>
              <a:t>14</a:t>
            </a:r>
            <a:r>
              <a:rPr lang="en-US" altLang="zh-CN" b="1" dirty="0">
                <a:latin typeface="+mn-ea"/>
                <a:cs typeface="宋体" panose="02010600030101010101" pitchFamily="2" charset="-122"/>
              </a:rPr>
              <a:t>N</a:t>
            </a:r>
            <a:r>
              <a:rPr lang="zh-CN" altLang="zh-CN" b="1" dirty="0">
                <a:latin typeface="+mn-ea"/>
                <a:cs typeface="宋体" panose="02010600030101010101" pitchFamily="2" charset="-122"/>
              </a:rPr>
              <a:t>的培养基中连续复制</a:t>
            </a:r>
            <a:r>
              <a:rPr lang="en-US" altLang="zh-CN" b="1" dirty="0">
                <a:latin typeface="+mn-ea"/>
                <a:cs typeface="宋体" panose="02010600030101010101" pitchFamily="2" charset="-122"/>
              </a:rPr>
              <a:t>4</a:t>
            </a:r>
            <a:r>
              <a:rPr lang="zh-CN" altLang="zh-CN" b="1" dirty="0">
                <a:latin typeface="+mn-ea"/>
                <a:cs typeface="宋体" panose="02010600030101010101" pitchFamily="2" charset="-122"/>
              </a:rPr>
              <a:t>次，其结果不可能是</a:t>
            </a:r>
            <a:endParaRPr lang="zh-CN" altLang="zh-CN" sz="3200" b="1" dirty="0"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ct val="147000"/>
              </a:lnSpc>
              <a:spcAft>
                <a:spcPts val="0"/>
              </a:spcAft>
            </a:pPr>
            <a:r>
              <a:rPr lang="en-US" altLang="zh-CN" b="1" dirty="0">
                <a:latin typeface="+mn-ea"/>
                <a:cs typeface="宋体" panose="02010600030101010101" pitchFamily="2" charset="-122"/>
              </a:rPr>
              <a:t>A.</a:t>
            </a:r>
            <a:r>
              <a:rPr lang="zh-CN" altLang="zh-CN" b="1" dirty="0">
                <a:latin typeface="+mn-ea"/>
                <a:cs typeface="宋体" panose="02010600030101010101" pitchFamily="2" charset="-122"/>
              </a:rPr>
              <a:t>复制结果共产生</a:t>
            </a:r>
            <a:r>
              <a:rPr lang="en-US" altLang="zh-CN" b="1" dirty="0">
                <a:latin typeface="+mn-ea"/>
                <a:cs typeface="宋体" panose="02010600030101010101" pitchFamily="2" charset="-122"/>
              </a:rPr>
              <a:t>16</a:t>
            </a:r>
            <a:r>
              <a:rPr lang="zh-CN" altLang="zh-CN" b="1" dirty="0">
                <a:latin typeface="+mn-ea"/>
                <a:cs typeface="宋体" panose="02010600030101010101" pitchFamily="2" charset="-122"/>
              </a:rPr>
              <a:t>个</a:t>
            </a:r>
            <a:r>
              <a:rPr lang="en-US" altLang="zh-CN" b="1" dirty="0">
                <a:latin typeface="+mn-ea"/>
                <a:cs typeface="宋体" panose="02010600030101010101" pitchFamily="2" charset="-122"/>
              </a:rPr>
              <a:t>DNA</a:t>
            </a:r>
            <a:r>
              <a:rPr lang="zh-CN" altLang="zh-CN" b="1" dirty="0">
                <a:latin typeface="+mn-ea"/>
                <a:cs typeface="宋体" panose="02010600030101010101" pitchFamily="2" charset="-122"/>
              </a:rPr>
              <a:t>分子</a:t>
            </a:r>
            <a:r>
              <a:rPr lang="en-US" altLang="zh-CN" b="1" dirty="0">
                <a:latin typeface="+mn-ea"/>
                <a:cs typeface="宋体" panose="02010600030101010101" pitchFamily="2" charset="-122"/>
              </a:rPr>
              <a:t>                B.</a:t>
            </a:r>
            <a:r>
              <a:rPr lang="zh-CN" altLang="zh-CN" b="1" dirty="0">
                <a:latin typeface="+mn-ea"/>
                <a:cs typeface="宋体" panose="02010600030101010101" pitchFamily="2" charset="-122"/>
              </a:rPr>
              <a:t>含</a:t>
            </a:r>
            <a:r>
              <a:rPr lang="en-US" altLang="zh-CN" b="1" baseline="30000" dirty="0">
                <a:latin typeface="+mn-ea"/>
                <a:cs typeface="宋体" panose="02010600030101010101" pitchFamily="2" charset="-122"/>
              </a:rPr>
              <a:t>15</a:t>
            </a:r>
            <a:r>
              <a:rPr lang="en-US" altLang="zh-CN" b="1" dirty="0">
                <a:latin typeface="+mn-ea"/>
                <a:cs typeface="宋体" panose="02010600030101010101" pitchFamily="2" charset="-122"/>
              </a:rPr>
              <a:t>N</a:t>
            </a:r>
            <a:r>
              <a:rPr lang="zh-CN" altLang="zh-CN" b="1" dirty="0">
                <a:latin typeface="+mn-ea"/>
                <a:cs typeface="宋体" panose="02010600030101010101" pitchFamily="2" charset="-122"/>
              </a:rPr>
              <a:t>的</a:t>
            </a:r>
            <a:r>
              <a:rPr lang="en-US" altLang="zh-CN" b="1" dirty="0">
                <a:latin typeface="+mn-ea"/>
                <a:cs typeface="宋体" panose="02010600030101010101" pitchFamily="2" charset="-122"/>
              </a:rPr>
              <a:t>DNA</a:t>
            </a:r>
            <a:r>
              <a:rPr lang="zh-CN" altLang="zh-CN" b="1" dirty="0">
                <a:latin typeface="+mn-ea"/>
                <a:cs typeface="宋体" panose="02010600030101010101" pitchFamily="2" charset="-122"/>
              </a:rPr>
              <a:t>分子占</a:t>
            </a:r>
            <a:r>
              <a:rPr lang="en-US" altLang="zh-CN" b="1" dirty="0">
                <a:latin typeface="+mn-ea"/>
                <a:cs typeface="宋体" panose="02010600030101010101" pitchFamily="2" charset="-122"/>
              </a:rPr>
              <a:t>1/8</a:t>
            </a:r>
            <a:endParaRPr lang="zh-CN" altLang="zh-CN" sz="3200" b="1" dirty="0"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ct val="147000"/>
              </a:lnSpc>
              <a:spcAft>
                <a:spcPts val="0"/>
              </a:spcAft>
            </a:pPr>
            <a:r>
              <a:rPr lang="en-US" altLang="zh-CN" b="1" dirty="0">
                <a:latin typeface="+mn-ea"/>
                <a:cs typeface="宋体" panose="02010600030101010101" pitchFamily="2" charset="-122"/>
              </a:rPr>
              <a:t>C.</a:t>
            </a:r>
            <a:r>
              <a:rPr lang="zh-CN" altLang="zh-CN" b="1" dirty="0">
                <a:latin typeface="+mn-ea"/>
                <a:cs typeface="宋体" panose="02010600030101010101" pitchFamily="2" charset="-122"/>
              </a:rPr>
              <a:t>复制过程需要腺嘌呤脱氧核苷酸</a:t>
            </a:r>
            <a:r>
              <a:rPr lang="en-US" altLang="zh-CN" b="1" dirty="0">
                <a:latin typeface="+mn-ea"/>
                <a:cs typeface="宋体" panose="02010600030101010101" pitchFamily="2" charset="-122"/>
              </a:rPr>
              <a:t>600</a:t>
            </a:r>
            <a:r>
              <a:rPr lang="zh-CN" altLang="zh-CN" b="1" dirty="0">
                <a:latin typeface="+mn-ea"/>
                <a:cs typeface="宋体" panose="02010600030101010101" pitchFamily="2" charset="-122"/>
              </a:rPr>
              <a:t>个</a:t>
            </a:r>
            <a:r>
              <a:rPr lang="en-US" altLang="zh-CN" b="1" dirty="0">
                <a:latin typeface="+mn-ea"/>
                <a:cs typeface="宋体" panose="02010600030101010101" pitchFamily="2" charset="-122"/>
              </a:rPr>
              <a:t>        D.</a:t>
            </a:r>
            <a:r>
              <a:rPr lang="zh-CN" altLang="zh-CN" b="1" dirty="0">
                <a:latin typeface="+mn-ea"/>
                <a:cs typeface="宋体" panose="02010600030101010101" pitchFamily="2" charset="-122"/>
              </a:rPr>
              <a:t>含</a:t>
            </a:r>
            <a:r>
              <a:rPr lang="en-US" altLang="zh-CN" b="1" baseline="30000" dirty="0">
                <a:latin typeface="+mn-ea"/>
                <a:cs typeface="宋体" panose="02010600030101010101" pitchFamily="2" charset="-122"/>
              </a:rPr>
              <a:t>14</a:t>
            </a:r>
            <a:r>
              <a:rPr lang="en-US" altLang="zh-CN" b="1" dirty="0">
                <a:latin typeface="+mn-ea"/>
                <a:cs typeface="宋体" panose="02010600030101010101" pitchFamily="2" charset="-122"/>
              </a:rPr>
              <a:t>N</a:t>
            </a:r>
            <a:r>
              <a:rPr lang="zh-CN" altLang="zh-CN" b="1" dirty="0">
                <a:latin typeface="+mn-ea"/>
                <a:cs typeface="宋体" panose="02010600030101010101" pitchFamily="2" charset="-122"/>
              </a:rPr>
              <a:t>的</a:t>
            </a:r>
            <a:r>
              <a:rPr lang="en-US" altLang="zh-CN" b="1" dirty="0">
                <a:latin typeface="+mn-ea"/>
                <a:cs typeface="宋体" panose="02010600030101010101" pitchFamily="2" charset="-122"/>
              </a:rPr>
              <a:t>DNA</a:t>
            </a:r>
            <a:r>
              <a:rPr lang="zh-CN" altLang="zh-CN" b="1" dirty="0">
                <a:latin typeface="+mn-ea"/>
                <a:cs typeface="宋体" panose="02010600030101010101" pitchFamily="2" charset="-122"/>
              </a:rPr>
              <a:t>分子占</a:t>
            </a:r>
            <a:r>
              <a:rPr lang="en-US" altLang="zh-CN" b="1" dirty="0">
                <a:latin typeface="+mn-ea"/>
                <a:cs typeface="宋体" panose="02010600030101010101" pitchFamily="2" charset="-122"/>
              </a:rPr>
              <a:t>7/8</a:t>
            </a:r>
            <a:endParaRPr lang="zh-CN" altLang="zh-CN" sz="3200" b="1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CB3387D-FDFD-43B9-A38D-D73E4C2C0A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626"/>
          <a:stretch/>
        </p:blipFill>
        <p:spPr>
          <a:xfrm>
            <a:off x="2566814" y="2994022"/>
            <a:ext cx="6872117" cy="3532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59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1.2|1.5"/>
</p:tagLst>
</file>

<file path=ppt/theme/theme1.xml><?xml version="1.0" encoding="utf-8"?>
<a:theme xmlns:a="http://schemas.openxmlformats.org/drawingml/2006/main" name="7_Office 主题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11004</TotalTime>
  <Words>1596</Words>
  <Application>Microsoft Office PowerPoint</Application>
  <PresentationFormat>自定义</PresentationFormat>
  <Paragraphs>329</Paragraphs>
  <Slides>26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40" baseType="lpstr">
      <vt:lpstr>黑体</vt:lpstr>
      <vt:lpstr>华文行楷</vt:lpstr>
      <vt:lpstr>华文新魏</vt:lpstr>
      <vt:lpstr>楷体_GB2312</vt:lpstr>
      <vt:lpstr>宋体</vt:lpstr>
      <vt:lpstr>微软雅黑</vt:lpstr>
      <vt:lpstr>Arial</vt:lpstr>
      <vt:lpstr>Arial Black</vt:lpstr>
      <vt:lpstr>Calibri</vt:lpstr>
      <vt:lpstr>Raavi</vt:lpstr>
      <vt:lpstr>Times New Roman</vt:lpstr>
      <vt:lpstr>7_Office 主题</vt:lpstr>
      <vt:lpstr>Document</vt:lpstr>
      <vt:lpstr>Flash.Movie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赵 笑可</cp:lastModifiedBy>
  <cp:revision>7025</cp:revision>
  <dcterms:created xsi:type="dcterms:W3CDTF">2014-11-27T01:03:00Z</dcterms:created>
  <dcterms:modified xsi:type="dcterms:W3CDTF">2020-06-22T23:41:58Z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2052-10.1.0.5458</vt:lpwstr>
  </property>
</Properties>
</file>