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488" r:id="rId3"/>
    <p:sldId id="500" r:id="rId4"/>
    <p:sldId id="494" r:id="rId5"/>
    <p:sldId id="490" r:id="rId6"/>
    <p:sldId id="491" r:id="rId7"/>
    <p:sldId id="497" r:id="rId8"/>
    <p:sldId id="498" r:id="rId9"/>
    <p:sldId id="515" r:id="rId10"/>
    <p:sldId id="501" r:id="rId11"/>
    <p:sldId id="510" r:id="rId13"/>
    <p:sldId id="511" r:id="rId14"/>
    <p:sldId id="512" r:id="rId15"/>
    <p:sldId id="513" r:id="rId16"/>
    <p:sldId id="509" r:id="rId17"/>
    <p:sldId id="508" r:id="rId18"/>
    <p:sldId id="496" r:id="rId19"/>
    <p:sldId id="502" r:id="rId20"/>
    <p:sldId id="514" r:id="rId21"/>
  </p:sldIdLst>
  <p:sldSz cx="9144000" cy="6858000" type="screen4x3"/>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2FDB2607-1784-4EEB-B798-7EB5836EED8A}">
        <p14:showMediaCtrls xmlns:p14="http://schemas.microsoft.com/office/powerpoint/2010/main" val="1"/>
      </p:ext>
    </p:extLst>
  </p:showPr>
  <p:clrMru>
    <a:srgbClr val="000000"/>
    <a:srgbClr val="990000"/>
    <a:srgbClr val="0066FF"/>
    <a:srgbClr val="FAFAFA"/>
    <a:srgbClr val="003366"/>
    <a:srgbClr val="FFFF00"/>
    <a:srgbClr val="0000FF"/>
    <a:srgbClr val="080808"/>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935"/>
    <p:restoredTop sz="91474"/>
  </p:normalViewPr>
  <p:slideViewPr>
    <p:cSldViewPr showGuides="1">
      <p:cViewPr varScale="1">
        <p:scale>
          <a:sx n="81" d="100"/>
          <a:sy n="81" d="100"/>
        </p:scale>
        <p:origin x="-1524" y="-114"/>
      </p:cViewPr>
      <p:guideLst>
        <p:guide orient="horz" pos="2269"/>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2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defRPr sz="1200"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FAC366DC-3949-4D7B-A6E3-559E85CB3939}" type="slidenum">
              <a:rPr kumimoji="0" lang="zh-CN" altLang="en-US" sz="12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9"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07AA1769-AA64-4524-9A25-A98684EB704E}" type="slidenum">
              <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9"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40A4DE2C-BB41-42F7-A1B3-99BE0A85AD26}" type="slidenum">
              <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split orient="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7D9F5ED8-294D-4C00-B224-3C6885BC9E5B}" type="slidenum">
              <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F46F3CC-BCDB-4941-88CE-116BF543DCF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7DC1CF19-ED20-4C1A-91D2-AD17D0B655CA}"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298450" y="228600"/>
            <a:ext cx="8540750" cy="1143000"/>
          </a:xfrm>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609600" y="1600200"/>
            <a:ext cx="4000500" cy="21732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4762500" y="1600200"/>
            <a:ext cx="4000500" cy="21732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p:nvPr>
        </p:nvSpPr>
        <p:spPr>
          <a:xfrm>
            <a:off x="609600" y="3925888"/>
            <a:ext cx="4000500" cy="2173287"/>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内容占位符 5"/>
          <p:cNvSpPr>
            <a:spLocks noGrp="1"/>
          </p:cNvSpPr>
          <p:nvPr>
            <p:ph sz="quarter" idx="4"/>
          </p:nvPr>
        </p:nvSpPr>
        <p:spPr>
          <a:xfrm>
            <a:off x="4762500" y="3925888"/>
            <a:ext cx="4000500" cy="2173287"/>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节标题">
    <p:bg>
      <p:bgPr>
        <a:solidFill>
          <a:schemeClr val="bg1"/>
        </a:solidFill>
        <a:effectLst/>
      </p:bgPr>
    </p:bg>
    <p:spTree>
      <p:nvGrpSpPr>
        <p:cNvPr id="1" name=""/>
        <p:cNvGrpSpPr/>
        <p:nvPr/>
      </p:nvGrpSpPr>
      <p:grpSpPr>
        <a:xfrm>
          <a:off x="0" y="0"/>
          <a:ext cx="0" cy="0"/>
          <a:chOff x="0" y="0"/>
          <a:chExt cx="0" cy="0"/>
        </a:xfrm>
      </p:grpSpPr>
      <p:pic>
        <p:nvPicPr>
          <p:cNvPr id="3074" name="图片 21"/>
          <p:cNvPicPr>
            <a:picLocks noChangeAspect="1"/>
          </p:cNvPicPr>
          <p:nvPr userDrawn="1"/>
        </p:nvPicPr>
        <p:blipFill>
          <a:blip r:embed="rId2"/>
          <a:stretch>
            <a:fillRect/>
          </a:stretch>
        </p:blipFill>
        <p:spPr>
          <a:xfrm>
            <a:off x="4763" y="0"/>
            <a:ext cx="9142810" cy="6851650"/>
          </a:xfrm>
          <a:prstGeom prst="rect">
            <a:avLst/>
          </a:prstGeom>
          <a:noFill/>
          <a:ln w="9525">
            <a:noFill/>
          </a:ln>
        </p:spPr>
      </p:pic>
      <p:pic>
        <p:nvPicPr>
          <p:cNvPr id="8" name="图片 7"/>
          <p:cNvPicPr>
            <a:picLocks noChangeAspect="1"/>
          </p:cNvPicPr>
          <p:nvPr/>
        </p:nvPicPr>
        <p:blipFill rotWithShape="1">
          <a:blip r:embed="rId3" cstate="print">
            <a:extLst>
              <a:ext uri="{28A0092B-C50C-407E-A947-70E740481C1C}">
                <a14:useLocalDpi xmlns:a14="http://schemas.microsoft.com/office/drawing/2010/main" val="0"/>
              </a:ext>
            </a:extLst>
          </a:blip>
          <a:srcRect t="4826" r="36124" b="18877"/>
          <a:stretch>
            <a:fillRect/>
          </a:stretch>
        </p:blipFill>
        <p:spPr>
          <a:xfrm>
            <a:off x="0" y="4625752"/>
            <a:ext cx="3437874" cy="2232249"/>
          </a:xfrm>
          <a:custGeom>
            <a:avLst/>
            <a:gdLst>
              <a:gd name="connsiteX0" fmla="*/ 2999656 w 4583832"/>
              <a:gd name="connsiteY0" fmla="*/ 190764 h 2611651"/>
              <a:gd name="connsiteX1" fmla="*/ 2495600 w 4583832"/>
              <a:gd name="connsiteY1" fmla="*/ 514800 h 2611651"/>
              <a:gd name="connsiteX2" fmla="*/ 2999656 w 4583832"/>
              <a:gd name="connsiteY2" fmla="*/ 838836 h 2611651"/>
              <a:gd name="connsiteX3" fmla="*/ 3503712 w 4583832"/>
              <a:gd name="connsiteY3" fmla="*/ 514800 h 2611651"/>
              <a:gd name="connsiteX4" fmla="*/ 2999656 w 4583832"/>
              <a:gd name="connsiteY4" fmla="*/ 190764 h 2611651"/>
              <a:gd name="connsiteX5" fmla="*/ 1845214 w 4583832"/>
              <a:gd name="connsiteY5" fmla="*/ 174241 h 2611651"/>
              <a:gd name="connsiteX6" fmla="*/ 1479730 w 4583832"/>
              <a:gd name="connsiteY6" fmla="*/ 519050 h 2611651"/>
              <a:gd name="connsiteX7" fmla="*/ 1845214 w 4583832"/>
              <a:gd name="connsiteY7" fmla="*/ 863860 h 2611651"/>
              <a:gd name="connsiteX8" fmla="*/ 2210697 w 4583832"/>
              <a:gd name="connsiteY8" fmla="*/ 519050 h 2611651"/>
              <a:gd name="connsiteX9" fmla="*/ 1845214 w 4583832"/>
              <a:gd name="connsiteY9" fmla="*/ 174241 h 2611651"/>
              <a:gd name="connsiteX10" fmla="*/ 0 w 4583832"/>
              <a:gd name="connsiteY10" fmla="*/ 0 h 2611651"/>
              <a:gd name="connsiteX11" fmla="*/ 4583832 w 4583832"/>
              <a:gd name="connsiteY11" fmla="*/ 0 h 2611651"/>
              <a:gd name="connsiteX12" fmla="*/ 4583832 w 4583832"/>
              <a:gd name="connsiteY12" fmla="*/ 2611651 h 2611651"/>
              <a:gd name="connsiteX13" fmla="*/ 0 w 4583832"/>
              <a:gd name="connsiteY13" fmla="*/ 2611651 h 26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583832" h="2611651">
                <a:moveTo>
                  <a:pt x="2999656" y="190764"/>
                </a:moveTo>
                <a:cubicBezTo>
                  <a:pt x="2721274" y="190764"/>
                  <a:pt x="2495600" y="335840"/>
                  <a:pt x="2495600" y="514800"/>
                </a:cubicBezTo>
                <a:cubicBezTo>
                  <a:pt x="2495600" y="693760"/>
                  <a:pt x="2721274" y="838836"/>
                  <a:pt x="2999656" y="838836"/>
                </a:cubicBezTo>
                <a:cubicBezTo>
                  <a:pt x="3278038" y="838836"/>
                  <a:pt x="3503712" y="693760"/>
                  <a:pt x="3503712" y="514800"/>
                </a:cubicBezTo>
                <a:cubicBezTo>
                  <a:pt x="3503712" y="335840"/>
                  <a:pt x="3278038" y="190764"/>
                  <a:pt x="2999656" y="190764"/>
                </a:cubicBezTo>
                <a:close/>
                <a:moveTo>
                  <a:pt x="1845214" y="174241"/>
                </a:moveTo>
                <a:cubicBezTo>
                  <a:pt x="1643363" y="174241"/>
                  <a:pt x="1479730" y="328617"/>
                  <a:pt x="1479730" y="519050"/>
                </a:cubicBezTo>
                <a:cubicBezTo>
                  <a:pt x="1479730" y="709483"/>
                  <a:pt x="1643363" y="863860"/>
                  <a:pt x="1845214" y="863860"/>
                </a:cubicBezTo>
                <a:cubicBezTo>
                  <a:pt x="2047065" y="863860"/>
                  <a:pt x="2210697" y="709483"/>
                  <a:pt x="2210697" y="519050"/>
                </a:cubicBezTo>
                <a:cubicBezTo>
                  <a:pt x="2210697" y="328617"/>
                  <a:pt x="2047065" y="174241"/>
                  <a:pt x="1845214" y="174241"/>
                </a:cubicBezTo>
                <a:close/>
                <a:moveTo>
                  <a:pt x="0" y="0"/>
                </a:moveTo>
                <a:lnTo>
                  <a:pt x="4583832" y="0"/>
                </a:lnTo>
                <a:lnTo>
                  <a:pt x="4583832" y="2611651"/>
                </a:lnTo>
                <a:lnTo>
                  <a:pt x="0" y="2611651"/>
                </a:lnTo>
                <a:close/>
              </a:path>
            </a:pathLst>
          </a:custGeom>
        </p:spPr>
      </p:pic>
      <p:sp>
        <p:nvSpPr>
          <p:cNvPr id="2" name="日期占位符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D8D1A03B-F6C3-469B-8406-618F9F15DF54}" type="slidenum">
              <a:rPr kumimoji="0" lang="zh-CN" altLang="zh-CN"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7"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9"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6E4F05EC-625A-4AE2-BE3B-C28841F2ACB1}" type="slidenum">
              <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split orient="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3"/>
          <p:cNvSpPr>
            <a:spLocks noGrp="1"/>
          </p:cNvSpPr>
          <p:nvPr>
            <p:ph type="dt" sz="half" idx="12"/>
          </p:nvPr>
        </p:nvSpPr>
        <p:spPr>
          <a:xfrm>
            <a:off x="457200" y="6356350"/>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9"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638D0A36-4AB4-471E-8A2D-D05496DAFBD0}" type="slidenum">
              <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split orient="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3"/>
          <p:cNvSpPr>
            <a:spLocks noGrp="1"/>
          </p:cNvSpPr>
          <p:nvPr>
            <p:ph type="dt" sz="half" idx="12"/>
          </p:nvPr>
        </p:nvSpPr>
        <p:spPr>
          <a:xfrm>
            <a:off x="457200" y="6356350"/>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13"/>
          </p:nvPr>
        </p:nvSpPr>
        <p:spPr>
          <a:xfrm>
            <a:off x="3124200" y="6356350"/>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9" name="灯片编号占位符 5"/>
          <p:cNvSpPr>
            <a:spLocks noGrp="1"/>
          </p:cNvSpPr>
          <p:nvPr>
            <p:ph type="sldNum" sz="quarter" idx="14"/>
          </p:nvPr>
        </p:nvSpPr>
        <p:spPr>
          <a:xfrm>
            <a:off x="6553200" y="6356350"/>
            <a:ext cx="2133600" cy="365125"/>
          </a:xfrm>
          <a:prstGeom prst="rect">
            <a:avLst/>
          </a:prstGeom>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E5BB0A96-F41B-4C11-928A-F67AECD65951}" type="slidenum">
              <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split orient="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7"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9"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B9650330-E2BA-4410-BD04-1A27C4C8EDEC}" type="slidenum">
              <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split orient="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7"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9"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D008E4F6-98D6-4C5C-A3BD-3CBF64E74A38}" type="slidenum">
              <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split orient="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7" name="日期占位符 3"/>
          <p:cNvSpPr>
            <a:spLocks noGrp="1"/>
          </p:cNvSpPr>
          <p:nvPr>
            <p:ph type="dt" sz="half" idx="12"/>
          </p:nvPr>
        </p:nvSpPr>
        <p:spPr>
          <a:xfrm>
            <a:off x="457200" y="6356350"/>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9"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1C0880E5-E5FD-4233-BE7F-9221B042C04B}" type="slidenum">
              <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split orient="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7" name="日期占位符 3"/>
          <p:cNvSpPr>
            <a:spLocks noGrp="1"/>
          </p:cNvSpPr>
          <p:nvPr>
            <p:ph type="dt" sz="half" idx="12"/>
          </p:nvPr>
        </p:nvSpPr>
        <p:spPr>
          <a:xfrm>
            <a:off x="457200" y="6356350"/>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9"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5DB583CC-9F5D-4EDB-B3D1-9190819BC7D4}" type="slidenum">
              <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split orient="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9"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ECEF5823-2F33-4049-A988-D4BBE34A5D00}" type="slidenum">
              <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split orient="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1"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eaLnBrk="1" hangingPunct="1">
              <a:defRPr sz="1200" smtClean="0">
                <a:solidFill>
                  <a:srgbClr val="898989"/>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7D9F5ED8-294D-4C00-B224-3C6885BC9E5B}" type="slidenum">
              <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en-US" altLang="zh-CN" sz="1200" b="1"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fade/>
  </p:transition>
  <p:timing>
    <p:tnLst>
      <p:par>
        <p:cTn id="1" dur="indefinite" restart="never" nodeType="tmRoot"/>
      </p:par>
    </p:tnLst>
  </p:timing>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image" Target="../media/image4.pn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14.xml"/><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image" Target="../media/image3.png"/><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image" Target="../media/image3.png"/><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image" Target="../media/image3.png"/><Relationship Id="rId1"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image" Target="../media/image3.png"/><Relationship Id="rId1"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image" Target="../media/image3.png"/><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image" Target="../media/image5.jpeg"/><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14.xml"/><Relationship Id="rId4" Type="http://schemas.openxmlformats.org/officeDocument/2006/relationships/hyperlink" Target="https://baike.baidu.com/item/%E4%BA%BA%E7%B1%BB/31910" TargetMode="External"/><Relationship Id="rId3" Type="http://schemas.openxmlformats.org/officeDocument/2006/relationships/hyperlink" Target="https://baike.baidu.com/item/%E5%85%B1%E5%90%8C%E5%8F%91%E5%B1%95" TargetMode="External"/><Relationship Id="rId2" Type="http://schemas.openxmlformats.org/officeDocument/2006/relationships/image" Target="../media/image7.jpeg"/><Relationship Id="rId1" Type="http://schemas.openxmlformats.org/officeDocument/2006/relationships/image" Target="../media/image6.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4.xml"/><Relationship Id="rId3" Type="http://schemas.openxmlformats.org/officeDocument/2006/relationships/image" Target="../media/image8.png"/><Relationship Id="rId2" Type="http://schemas.microsoft.com/office/2007/relationships/media" Target="file:///G:\2019&#19968;&#36718;&#22797;&#20064;\&#20070;&#20889;&#20849;&#24314;&#20154;&#31867;&#21629;&#36816;&#20849;&#21516;&#20307;&#30340;&#25112;&#8220;&#30123;&#8221;&#31687;&#31456;_&#33150;&#35759;&#35270;&#39057;.mp4" TargetMode="External"/><Relationship Id="rId1" Type="http://schemas.openxmlformats.org/officeDocument/2006/relationships/video" Target="file:///G:\2019&#19968;&#36718;&#22797;&#20064;\&#20070;&#20889;&#20849;&#24314;&#20154;&#31867;&#21629;&#36816;&#20849;&#21516;&#20307;&#30340;&#25112;&#8220;&#30123;&#8221;&#31687;&#31456;_&#33150;&#35759;&#35270;&#39057;.mp4" TargetMode="Externa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image" Target="../media/image3.png"/><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image" Target="../media/image3.png"/><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image" Target="../media/image9.jpeg"/><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8"/>
          <p:cNvGrpSpPr/>
          <p:nvPr/>
        </p:nvGrpSpPr>
        <p:grpSpPr>
          <a:xfrm>
            <a:off x="629363" y="3676651"/>
            <a:ext cx="486252" cy="739775"/>
            <a:chOff x="5857533" y="4365104"/>
            <a:chExt cx="1015043" cy="1158062"/>
          </a:xfrm>
        </p:grpSpPr>
        <p:pic>
          <p:nvPicPr>
            <p:cNvPr id="8203" name="图片 9"/>
            <p:cNvPicPr>
              <a:picLocks noChangeAspect="1"/>
            </p:cNvPicPr>
            <p:nvPr/>
          </p:nvPicPr>
          <p:blipFill>
            <a:blip r:embed="rId1" cstate="print"/>
            <a:stretch>
              <a:fillRect/>
            </a:stretch>
          </p:blipFill>
          <p:spPr>
            <a:xfrm>
              <a:off x="5858529" y="4365104"/>
              <a:ext cx="1014047" cy="1158062"/>
            </a:xfrm>
            <a:prstGeom prst="rect">
              <a:avLst/>
            </a:prstGeom>
            <a:noFill/>
            <a:ln w="9525">
              <a:noFill/>
            </a:ln>
          </p:spPr>
        </p:pic>
        <p:sp>
          <p:nvSpPr>
            <p:cNvPr id="8204" name="文本框 10"/>
            <p:cNvSpPr txBox="1"/>
            <p:nvPr/>
          </p:nvSpPr>
          <p:spPr>
            <a:xfrm>
              <a:off x="5857533" y="4578222"/>
              <a:ext cx="738850" cy="144642"/>
            </a:xfrm>
            <a:prstGeom prst="rect">
              <a:avLst/>
            </a:prstGeom>
            <a:noFill/>
            <a:ln w="9525">
              <a:noFill/>
            </a:ln>
          </p:spPr>
          <p:txBody>
            <a:bodyPr vert="eaVert"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a:lnSpc>
                  <a:spcPct val="100000"/>
                </a:lnSpc>
                <a:spcBef>
                  <a:spcPct val="0"/>
                </a:spcBef>
                <a:buFontTx/>
                <a:buNone/>
              </a:pPr>
              <a:endParaRPr lang="zh-CN" altLang="en-US" sz="1100" dirty="0">
                <a:solidFill>
                  <a:srgbClr val="EDEDED"/>
                </a:solidFill>
                <a:latin typeface="方正清刻本悦宋简体" panose="02000000000000000000" charset="-122"/>
                <a:ea typeface="方正清刻本悦宋简体" panose="02000000000000000000" charset="-122"/>
              </a:endParaRPr>
            </a:p>
          </p:txBody>
        </p:sp>
      </p:grpSp>
      <p:sp>
        <p:nvSpPr>
          <p:cNvPr id="8199" name="矩形 11"/>
          <p:cNvSpPr/>
          <p:nvPr/>
        </p:nvSpPr>
        <p:spPr>
          <a:xfrm>
            <a:off x="1928794" y="4357694"/>
            <a:ext cx="7022330" cy="547842"/>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a:lnSpc>
                <a:spcPct val="110000"/>
              </a:lnSpc>
              <a:spcBef>
                <a:spcPct val="0"/>
              </a:spcBef>
              <a:buFontTx/>
              <a:buNone/>
            </a:pPr>
            <a:r>
              <a:rPr lang="zh-CN" altLang="en-US" dirty="0" smtClean="0">
                <a:solidFill>
                  <a:srgbClr val="333333"/>
                </a:solidFill>
                <a:latin typeface="华文楷体" panose="02010600040101010101" pitchFamily="2" charset="-122"/>
                <a:ea typeface="华文楷体" panose="02010600040101010101" pitchFamily="2" charset="-122"/>
              </a:rPr>
              <a:t>        第九中学    王秀林</a:t>
            </a:r>
            <a:endParaRPr lang="en-US" altLang="zh-CN" dirty="0">
              <a:solidFill>
                <a:srgbClr val="333333"/>
              </a:solidFill>
              <a:latin typeface="华文楷体" panose="02010600040101010101" pitchFamily="2" charset="-122"/>
              <a:ea typeface="华文楷体" panose="02010600040101010101" pitchFamily="2" charset="-122"/>
            </a:endParaRPr>
          </a:p>
        </p:txBody>
      </p:sp>
      <p:pic>
        <p:nvPicPr>
          <p:cNvPr id="8201" name="图片 13"/>
          <p:cNvPicPr>
            <a:picLocks noChangeAspect="1"/>
          </p:cNvPicPr>
          <p:nvPr/>
        </p:nvPicPr>
        <p:blipFill>
          <a:blip r:embed="rId2" cstate="print"/>
          <a:stretch>
            <a:fillRect/>
          </a:stretch>
        </p:blipFill>
        <p:spPr>
          <a:xfrm>
            <a:off x="85683" y="0"/>
            <a:ext cx="1750789" cy="1285859"/>
          </a:xfrm>
          <a:prstGeom prst="rect">
            <a:avLst/>
          </a:prstGeom>
          <a:noFill/>
          <a:ln w="9525">
            <a:noFill/>
          </a:ln>
        </p:spPr>
      </p:pic>
      <p:sp>
        <p:nvSpPr>
          <p:cNvPr id="8202" name="文本框 16"/>
          <p:cNvSpPr txBox="1"/>
          <p:nvPr/>
        </p:nvSpPr>
        <p:spPr>
          <a:xfrm>
            <a:off x="642910" y="1571612"/>
            <a:ext cx="7598410" cy="2122805"/>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a:lnSpc>
                <a:spcPct val="100000"/>
              </a:lnSpc>
              <a:spcBef>
                <a:spcPct val="0"/>
              </a:spcBef>
              <a:buFontTx/>
              <a:buNone/>
            </a:pPr>
            <a:r>
              <a:rPr lang="zh-CN" altLang="en-US" sz="3600" dirty="0" smtClean="0">
                <a:solidFill>
                  <a:srgbClr val="000000"/>
                </a:solidFill>
                <a:latin typeface="方正清楷 简" panose="02000500000000000000" charset="-122"/>
                <a:ea typeface="方正清楷 简" panose="02000500000000000000" charset="-122"/>
              </a:rPr>
              <a:t>共抗全球疫情，筑牢人类命运共同体</a:t>
            </a:r>
            <a:endParaRPr lang="en-US" altLang="zh-CN" sz="3600" dirty="0" smtClean="0">
              <a:solidFill>
                <a:srgbClr val="000000"/>
              </a:solidFill>
              <a:latin typeface="方正清楷 简" panose="02000500000000000000" charset="-122"/>
              <a:ea typeface="方正清楷 简" panose="02000500000000000000" charset="-122"/>
            </a:endParaRPr>
          </a:p>
          <a:p>
            <a:pPr marL="0" lvl="0" indent="0" defTabSz="457200">
              <a:lnSpc>
                <a:spcPct val="100000"/>
              </a:lnSpc>
              <a:spcBef>
                <a:spcPct val="0"/>
              </a:spcBef>
              <a:buFontTx/>
              <a:buNone/>
            </a:pPr>
            <a:r>
              <a:rPr lang="en-US" altLang="zh-CN" sz="3200" dirty="0" smtClean="0">
                <a:solidFill>
                  <a:srgbClr val="000000"/>
                </a:solidFill>
                <a:latin typeface="方正清楷 简" panose="02000500000000000000" charset="-122"/>
                <a:ea typeface="方正清楷 简" panose="02000500000000000000" charset="-122"/>
              </a:rPr>
              <a:t>                     </a:t>
            </a:r>
            <a:endParaRPr lang="en-US" altLang="zh-CN" sz="3200" dirty="0" smtClean="0">
              <a:solidFill>
                <a:srgbClr val="000000"/>
              </a:solidFill>
              <a:latin typeface="方正清楷 简" panose="02000500000000000000" charset="-122"/>
              <a:ea typeface="方正清楷 简" panose="02000500000000000000" charset="-122"/>
            </a:endParaRPr>
          </a:p>
          <a:p>
            <a:pPr marL="0" lvl="0" indent="0" defTabSz="457200">
              <a:lnSpc>
                <a:spcPct val="100000"/>
              </a:lnSpc>
              <a:spcBef>
                <a:spcPct val="0"/>
              </a:spcBef>
              <a:buFontTx/>
              <a:buNone/>
            </a:pPr>
            <a:r>
              <a:rPr lang="en-US" altLang="zh-CN" sz="3200" dirty="0" smtClean="0">
                <a:solidFill>
                  <a:srgbClr val="000000"/>
                </a:solidFill>
                <a:latin typeface="方正清楷 简" panose="02000500000000000000" charset="-122"/>
                <a:ea typeface="方正清楷 简" panose="02000500000000000000" charset="-122"/>
              </a:rPr>
              <a:t>             ——</a:t>
            </a:r>
            <a:r>
              <a:rPr lang="zh-CN" altLang="en-US" dirty="0" smtClean="0">
                <a:solidFill>
                  <a:srgbClr val="000000"/>
                </a:solidFill>
                <a:latin typeface="方正清楷 简" panose="02000500000000000000" charset="-122"/>
                <a:ea typeface="方正清楷 简" panose="02000500000000000000" charset="-122"/>
              </a:rPr>
              <a:t>高三哲学二轮复习探讨课</a:t>
            </a:r>
            <a:endParaRPr lang="en-US" altLang="zh-CN" dirty="0" smtClean="0">
              <a:solidFill>
                <a:srgbClr val="000000"/>
              </a:solidFill>
              <a:latin typeface="方正清楷 简" panose="02000500000000000000" charset="-122"/>
              <a:ea typeface="方正清楷 简" panose="02000500000000000000" charset="-122"/>
            </a:endParaRPr>
          </a:p>
          <a:p>
            <a:pPr marL="0" lvl="0" indent="0" defTabSz="457200">
              <a:lnSpc>
                <a:spcPct val="100000"/>
              </a:lnSpc>
              <a:spcBef>
                <a:spcPct val="0"/>
              </a:spcBef>
              <a:buFontTx/>
              <a:buNone/>
            </a:pPr>
            <a:r>
              <a:rPr lang="en-US" altLang="zh-CN" sz="3200" dirty="0" smtClean="0">
                <a:solidFill>
                  <a:srgbClr val="000000"/>
                </a:solidFill>
                <a:latin typeface="方正清楷 简" panose="02000500000000000000" charset="-122"/>
                <a:ea typeface="方正清楷 简" panose="02000500000000000000" charset="-122"/>
              </a:rPr>
              <a:t>                  </a:t>
            </a:r>
            <a:endParaRPr lang="zh-CN" altLang="en-US" sz="3200" dirty="0">
              <a:solidFill>
                <a:srgbClr val="000000"/>
              </a:solidFill>
              <a:latin typeface="方正清楷 简" panose="02000500000000000000" charset="-122"/>
              <a:ea typeface="方正清楷 简" panose="02000500000000000000" charset="-122"/>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3"/>
          <p:cNvPicPr>
            <a:picLocks noChangeAspect="1"/>
          </p:cNvPicPr>
          <p:nvPr/>
        </p:nvPicPr>
        <p:blipFill>
          <a:blip r:embed="rId1" cstate="print"/>
          <a:stretch>
            <a:fillRect/>
          </a:stretch>
        </p:blipFill>
        <p:spPr>
          <a:xfrm>
            <a:off x="0" y="0"/>
            <a:ext cx="1000100" cy="734519"/>
          </a:xfrm>
          <a:prstGeom prst="rect">
            <a:avLst/>
          </a:prstGeom>
          <a:noFill/>
          <a:ln w="9525">
            <a:noFill/>
          </a:ln>
        </p:spPr>
      </p:pic>
      <p:sp>
        <p:nvSpPr>
          <p:cNvPr id="4" name="矩形 11"/>
          <p:cNvSpPr/>
          <p:nvPr/>
        </p:nvSpPr>
        <p:spPr>
          <a:xfrm>
            <a:off x="1071538" y="0"/>
            <a:ext cx="5143536" cy="659219"/>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a:lnSpc>
                <a:spcPct val="110000"/>
              </a:lnSpc>
              <a:spcBef>
                <a:spcPct val="0"/>
              </a:spcBef>
              <a:buFontTx/>
              <a:buNone/>
            </a:pPr>
            <a:r>
              <a:rPr lang="zh-CN" altLang="en-US" sz="3600" dirty="0" smtClean="0">
                <a:solidFill>
                  <a:srgbClr val="333333"/>
                </a:solidFill>
                <a:latin typeface="方正清刻本悦宋简体" panose="02000000000000000000" charset="-122"/>
                <a:ea typeface="方正清刻本悦宋简体" panose="02000000000000000000" charset="-122"/>
              </a:rPr>
              <a:t>新题速递</a:t>
            </a:r>
            <a:endParaRPr lang="en-US" altLang="zh-CN" sz="3600" dirty="0">
              <a:solidFill>
                <a:srgbClr val="333333"/>
              </a:solidFill>
              <a:latin typeface="方正清刻本悦宋简体" panose="02000000000000000000" charset="-122"/>
              <a:ea typeface="方正清刻本悦宋简体" panose="02000000000000000000" charset="-122"/>
            </a:endParaRPr>
          </a:p>
        </p:txBody>
      </p:sp>
      <p:sp>
        <p:nvSpPr>
          <p:cNvPr id="5" name="矩形 4"/>
          <p:cNvSpPr/>
          <p:nvPr/>
        </p:nvSpPr>
        <p:spPr>
          <a:xfrm>
            <a:off x="-142908" y="1214422"/>
            <a:ext cx="9144000" cy="3970318"/>
          </a:xfrm>
          <a:prstGeom prst="rect">
            <a:avLst/>
          </a:prstGeom>
        </p:spPr>
        <p:txBody>
          <a:bodyPr wrap="square">
            <a:spAutoFit/>
          </a:bodyPr>
          <a:lstStyle/>
          <a:p>
            <a:r>
              <a:rPr lang="en-US" altLang="zh-CN" sz="2800" dirty="0" smtClean="0">
                <a:latin typeface="仿宋" panose="02010609060101010101" pitchFamily="49" charset="-122"/>
                <a:ea typeface="仿宋" panose="02010609060101010101" pitchFamily="49" charset="-122"/>
              </a:rPr>
              <a:t>1.</a:t>
            </a:r>
            <a:r>
              <a:rPr lang="zh-CN" altLang="en-US" sz="2800" dirty="0" smtClean="0">
                <a:latin typeface="仿宋" panose="02010609060101010101" pitchFamily="49" charset="-122"/>
                <a:ea typeface="仿宋" panose="02010609060101010101" pitchFamily="49" charset="-122"/>
              </a:rPr>
              <a:t>我国采取强有力防控措施有效阻遏了疫情向世界上其他国家的蔓延，我国公开透明地发布信息，在很短的时间内甄别出病原体，及时主动同世界卫生组织和包括美国在内的其他国家分享有关病毒基因序列。一系列举措彰显中国力量、中国效率、中国速度，受到了国际社会的广泛赞誉。中国做出的努力符合中国首创的</a:t>
            </a:r>
            <a:r>
              <a:rPr lang="en-US" altLang="zh-CN" sz="2800" dirty="0" smtClean="0">
                <a:latin typeface="仿宋" panose="02010609060101010101" pitchFamily="49" charset="-122"/>
                <a:ea typeface="仿宋" panose="02010609060101010101" pitchFamily="49" charset="-122"/>
              </a:rPr>
              <a:t>______</a:t>
            </a:r>
            <a:r>
              <a:rPr lang="zh-CN" altLang="en-US" sz="2800" dirty="0" smtClean="0">
                <a:latin typeface="仿宋" panose="02010609060101010101" pitchFamily="49" charset="-122"/>
                <a:ea typeface="仿宋" panose="02010609060101010101" pitchFamily="49" charset="-122"/>
              </a:rPr>
              <a:t>理念（     ）</a:t>
            </a:r>
            <a:endParaRPr lang="zh-CN" altLang="en-US" sz="2800" dirty="0" smtClean="0">
              <a:latin typeface="仿宋" panose="02010609060101010101" pitchFamily="49" charset="-122"/>
              <a:ea typeface="仿宋" panose="02010609060101010101" pitchFamily="49" charset="-122"/>
            </a:endParaRPr>
          </a:p>
          <a:p>
            <a:endParaRPr lang="en-US" altLang="zh-CN" sz="2800" dirty="0" smtClean="0">
              <a:latin typeface="仿宋" panose="02010609060101010101" pitchFamily="49" charset="-122"/>
              <a:ea typeface="仿宋" panose="02010609060101010101" pitchFamily="49" charset="-122"/>
            </a:endParaRPr>
          </a:p>
          <a:p>
            <a:r>
              <a:rPr lang="en-US" altLang="zh-CN" sz="2800" dirty="0" smtClean="0">
                <a:latin typeface="仿宋" panose="02010609060101010101" pitchFamily="49" charset="-122"/>
                <a:ea typeface="仿宋" panose="02010609060101010101" pitchFamily="49" charset="-122"/>
              </a:rPr>
              <a:t>A. </a:t>
            </a:r>
            <a:r>
              <a:rPr lang="zh-CN" altLang="en-US" sz="2800" dirty="0" smtClean="0">
                <a:latin typeface="仿宋" panose="02010609060101010101" pitchFamily="49" charset="-122"/>
                <a:ea typeface="仿宋" panose="02010609060101010101" pitchFamily="49" charset="-122"/>
              </a:rPr>
              <a:t>构建社会主义和谐社会    </a:t>
            </a:r>
            <a:r>
              <a:rPr lang="en-US" altLang="zh-CN" sz="2800" dirty="0" smtClean="0">
                <a:latin typeface="仿宋" panose="02010609060101010101" pitchFamily="49" charset="-122"/>
                <a:ea typeface="仿宋" panose="02010609060101010101" pitchFamily="49" charset="-122"/>
              </a:rPr>
              <a:t>B. </a:t>
            </a:r>
            <a:r>
              <a:rPr lang="zh-CN" altLang="en-US" sz="2800" dirty="0" smtClean="0">
                <a:latin typeface="仿宋" panose="02010609060101010101" pitchFamily="49" charset="-122"/>
                <a:ea typeface="仿宋" panose="02010609060101010101" pitchFamily="49" charset="-122"/>
              </a:rPr>
              <a:t>构建资源节约型社会</a:t>
            </a:r>
            <a:endParaRPr lang="zh-CN" altLang="en-US" sz="2800" dirty="0" smtClean="0">
              <a:latin typeface="仿宋" panose="02010609060101010101" pitchFamily="49" charset="-122"/>
              <a:ea typeface="仿宋" panose="02010609060101010101" pitchFamily="49" charset="-122"/>
            </a:endParaRPr>
          </a:p>
          <a:p>
            <a:r>
              <a:rPr lang="en-US" altLang="zh-CN" sz="2800" dirty="0" smtClean="0">
                <a:latin typeface="仿宋" panose="02010609060101010101" pitchFamily="49" charset="-122"/>
                <a:ea typeface="仿宋" panose="02010609060101010101" pitchFamily="49" charset="-122"/>
              </a:rPr>
              <a:t>C. </a:t>
            </a:r>
            <a:r>
              <a:rPr lang="zh-CN" altLang="en-US" sz="2800" dirty="0" smtClean="0">
                <a:latin typeface="仿宋" panose="02010609060101010101" pitchFamily="49" charset="-122"/>
                <a:ea typeface="仿宋" panose="02010609060101010101" pitchFamily="49" charset="-122"/>
              </a:rPr>
              <a:t>建设创新型国家          </a:t>
            </a:r>
            <a:r>
              <a:rPr lang="en-US" altLang="zh-CN" sz="2800" dirty="0" smtClean="0">
                <a:latin typeface="仿宋" panose="02010609060101010101" pitchFamily="49" charset="-122"/>
                <a:ea typeface="仿宋" panose="02010609060101010101" pitchFamily="49" charset="-122"/>
              </a:rPr>
              <a:t>D. </a:t>
            </a:r>
            <a:r>
              <a:rPr lang="zh-CN" altLang="en-US" sz="2800" dirty="0" smtClean="0">
                <a:latin typeface="仿宋" panose="02010609060101010101" pitchFamily="49" charset="-122"/>
                <a:ea typeface="仿宋" panose="02010609060101010101" pitchFamily="49" charset="-122"/>
              </a:rPr>
              <a:t>构建人类命运共同体</a:t>
            </a:r>
            <a:endParaRPr lang="zh-CN" altLang="en-US" sz="2800" dirty="0">
              <a:latin typeface="仿宋" panose="02010609060101010101" pitchFamily="49" charset="-122"/>
              <a:ea typeface="仿宋" panose="02010609060101010101" pitchFamily="49" charset="-122"/>
            </a:endParaRPr>
          </a:p>
        </p:txBody>
      </p:sp>
      <p:sp>
        <p:nvSpPr>
          <p:cNvPr id="6" name="矩形 5"/>
          <p:cNvSpPr/>
          <p:nvPr/>
        </p:nvSpPr>
        <p:spPr>
          <a:xfrm>
            <a:off x="7215206" y="3429000"/>
            <a:ext cx="1571636" cy="1015663"/>
          </a:xfrm>
          <a:prstGeom prst="rect">
            <a:avLst/>
          </a:prstGeom>
          <a:noFill/>
        </p:spPr>
        <p:txBody>
          <a:bodyPr wrap="square" lIns="91440" tIns="45720" rIns="91440" bIns="45720">
            <a:spAutoFit/>
          </a:bodyPr>
          <a:lstStyle/>
          <a:p>
            <a:pPr algn="ctr"/>
            <a:r>
              <a:rPr lang="en-US" altLang="zh-CN" sz="6000" b="1" dirty="0">
                <a:ln w="1905"/>
                <a:solidFill>
                  <a:srgbClr val="C00000"/>
                </a:solidFill>
                <a:effectLst>
                  <a:innerShdw blurRad="69850" dist="43180" dir="5400000">
                    <a:srgbClr val="000000">
                      <a:alpha val="65000"/>
                    </a:srgbClr>
                  </a:innerShdw>
                </a:effectLst>
              </a:rPr>
              <a:t>D</a:t>
            </a:r>
            <a:endParaRPr lang="zh-CN" altLang="en-US" sz="6000" b="1" dirty="0">
              <a:ln w="1905"/>
              <a:solidFill>
                <a:srgbClr val="C00000"/>
              </a:solidFill>
              <a:effectLst>
                <a:innerShdw blurRad="69850" dist="43180" dir="5400000">
                  <a:srgbClr val="000000">
                    <a:alpha val="65000"/>
                  </a:srgbClr>
                </a:innerShdw>
              </a:effectLst>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3"/>
          <p:cNvPicPr>
            <a:picLocks noChangeAspect="1"/>
          </p:cNvPicPr>
          <p:nvPr/>
        </p:nvPicPr>
        <p:blipFill>
          <a:blip r:embed="rId1" cstate="print"/>
          <a:stretch>
            <a:fillRect/>
          </a:stretch>
        </p:blipFill>
        <p:spPr>
          <a:xfrm>
            <a:off x="0" y="0"/>
            <a:ext cx="1201768" cy="882633"/>
          </a:xfrm>
          <a:prstGeom prst="rect">
            <a:avLst/>
          </a:prstGeom>
          <a:noFill/>
          <a:ln w="9525">
            <a:noFill/>
          </a:ln>
        </p:spPr>
      </p:pic>
      <p:pic>
        <p:nvPicPr>
          <p:cNvPr id="3" name="图片 9"/>
          <p:cNvPicPr>
            <a:picLocks noChangeAspect="1"/>
          </p:cNvPicPr>
          <p:nvPr/>
        </p:nvPicPr>
        <p:blipFill>
          <a:blip r:embed="rId2" cstate="print"/>
          <a:stretch>
            <a:fillRect/>
          </a:stretch>
        </p:blipFill>
        <p:spPr>
          <a:xfrm>
            <a:off x="629840" y="3676651"/>
            <a:ext cx="485775" cy="739775"/>
          </a:xfrm>
          <a:prstGeom prst="rect">
            <a:avLst/>
          </a:prstGeom>
          <a:noFill/>
          <a:ln w="9525">
            <a:noFill/>
          </a:ln>
        </p:spPr>
      </p:pic>
      <p:sp>
        <p:nvSpPr>
          <p:cNvPr id="4" name="矩形 11"/>
          <p:cNvSpPr/>
          <p:nvPr/>
        </p:nvSpPr>
        <p:spPr>
          <a:xfrm>
            <a:off x="1142976" y="0"/>
            <a:ext cx="5143536" cy="659219"/>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a:lnSpc>
                <a:spcPct val="110000"/>
              </a:lnSpc>
              <a:spcBef>
                <a:spcPct val="0"/>
              </a:spcBef>
              <a:buFontTx/>
              <a:buNone/>
            </a:pPr>
            <a:r>
              <a:rPr lang="zh-CN" altLang="en-US" sz="3600" dirty="0" smtClean="0">
                <a:solidFill>
                  <a:srgbClr val="333333"/>
                </a:solidFill>
                <a:latin typeface="方正清刻本悦宋简体" panose="02000000000000000000" charset="-122"/>
                <a:ea typeface="方正清刻本悦宋简体" panose="02000000000000000000" charset="-122"/>
              </a:rPr>
              <a:t>新题速递</a:t>
            </a:r>
            <a:endParaRPr lang="en-US" altLang="zh-CN" sz="3600" dirty="0">
              <a:solidFill>
                <a:srgbClr val="333333"/>
              </a:solidFill>
              <a:latin typeface="方正清刻本悦宋简体" panose="02000000000000000000" charset="-122"/>
              <a:ea typeface="方正清刻本悦宋简体" panose="02000000000000000000" charset="-122"/>
            </a:endParaRPr>
          </a:p>
        </p:txBody>
      </p:sp>
      <p:sp>
        <p:nvSpPr>
          <p:cNvPr id="5" name="矩形 4"/>
          <p:cNvSpPr/>
          <p:nvPr/>
        </p:nvSpPr>
        <p:spPr>
          <a:xfrm>
            <a:off x="142844" y="1071546"/>
            <a:ext cx="9001156" cy="4523105"/>
          </a:xfrm>
          <a:prstGeom prst="rect">
            <a:avLst/>
          </a:prstGeom>
        </p:spPr>
        <p:txBody>
          <a:bodyPr wrap="square">
            <a:spAutoFit/>
          </a:bodyPr>
          <a:lstStyle/>
          <a:p>
            <a:pPr fontAlgn="ctr"/>
            <a:r>
              <a:rPr lang="en-US" sz="2400" dirty="0" smtClean="0"/>
              <a:t>2</a:t>
            </a:r>
            <a:r>
              <a:rPr lang="zh-CN" altLang="en-US" sz="2400" dirty="0" smtClean="0"/>
              <a:t>．随着新冠肺炎疫情在全球范围内的爆发，人们对口罩的需求量呈爆发式增长，口罩防护领域呈现爆发态势。不考虑其他因素，下列图示</a:t>
            </a:r>
            <a:r>
              <a:rPr lang="en-US" sz="2400" dirty="0" smtClean="0"/>
              <a:t>(</a:t>
            </a:r>
            <a:r>
              <a:rPr lang="zh-CN" altLang="en-US" sz="2400" dirty="0" smtClean="0"/>
              <a:t>图中的</a:t>
            </a:r>
            <a:r>
              <a:rPr lang="en-US" sz="2400" dirty="0" smtClean="0"/>
              <a:t>S</a:t>
            </a:r>
            <a:r>
              <a:rPr lang="zh-CN" altLang="en-US" sz="2400" dirty="0" smtClean="0"/>
              <a:t>、</a:t>
            </a:r>
            <a:r>
              <a:rPr lang="en-US" sz="2400" dirty="0" smtClean="0"/>
              <a:t>D</a:t>
            </a:r>
            <a:r>
              <a:rPr lang="zh-CN" altLang="en-US" sz="2400" dirty="0" smtClean="0"/>
              <a:t>和</a:t>
            </a:r>
            <a:r>
              <a:rPr lang="en-US" sz="2400" dirty="0" smtClean="0"/>
              <a:t>E</a:t>
            </a:r>
            <a:r>
              <a:rPr lang="zh-CN" altLang="en-US" sz="2400" dirty="0" smtClean="0"/>
              <a:t>分别表示变化前的供求曲线和市场均衡点，</a:t>
            </a:r>
            <a:r>
              <a:rPr lang="en-US" sz="2400" dirty="0" smtClean="0"/>
              <a:t>S′</a:t>
            </a:r>
            <a:r>
              <a:rPr lang="zh-CN" altLang="en-US" sz="2400" dirty="0" smtClean="0"/>
              <a:t>、</a:t>
            </a:r>
            <a:r>
              <a:rPr lang="en-US" sz="2400" dirty="0" smtClean="0"/>
              <a:t>D′</a:t>
            </a:r>
            <a:r>
              <a:rPr lang="zh-CN" altLang="en-US" sz="2400" dirty="0" smtClean="0"/>
              <a:t>和</a:t>
            </a:r>
            <a:r>
              <a:rPr lang="en-US" sz="2400" dirty="0" smtClean="0"/>
              <a:t>E′</a:t>
            </a:r>
            <a:r>
              <a:rPr lang="zh-CN" altLang="en-US" sz="2400" dirty="0" smtClean="0"/>
              <a:t>分别表示变化后的供求曲线和市场均衡点</a:t>
            </a:r>
            <a:r>
              <a:rPr lang="en-US" sz="2400" dirty="0" smtClean="0"/>
              <a:t>)</a:t>
            </a:r>
            <a:r>
              <a:rPr lang="zh-CN" altLang="en-US" sz="2400" dirty="0" smtClean="0"/>
              <a:t>中能正确反映这经济现象的是</a:t>
            </a:r>
            <a:r>
              <a:rPr lang="en-US" sz="2400" dirty="0" smtClean="0"/>
              <a:t>(</a:t>
            </a:r>
            <a:r>
              <a:rPr lang="zh-CN" altLang="en-US" sz="2400" dirty="0" smtClean="0"/>
              <a:t>　　</a:t>
            </a:r>
            <a:r>
              <a:rPr lang="en-US" sz="2400" dirty="0" smtClean="0"/>
              <a:t>)</a:t>
            </a:r>
            <a:endParaRPr lang="zh-CN" altLang="en-US" sz="2400" dirty="0" smtClean="0"/>
          </a:p>
          <a:p>
            <a:pPr fontAlgn="ctr"/>
            <a:endParaRPr lang="en-US" sz="2400" dirty="0" smtClean="0"/>
          </a:p>
          <a:p>
            <a:pPr fontAlgn="ctr"/>
            <a:endParaRPr lang="en-US" sz="2400" dirty="0" smtClean="0"/>
          </a:p>
          <a:p>
            <a:pPr fontAlgn="ctr"/>
            <a:endParaRPr lang="en-US" sz="2400" dirty="0" smtClean="0"/>
          </a:p>
          <a:p>
            <a:pPr fontAlgn="ctr"/>
            <a:endParaRPr lang="en-US" sz="2400" dirty="0" smtClean="0"/>
          </a:p>
          <a:p>
            <a:pPr fontAlgn="ctr"/>
            <a:endParaRPr lang="en-US" sz="2400" dirty="0" smtClean="0"/>
          </a:p>
          <a:p>
            <a:pPr fontAlgn="ctr"/>
            <a:endParaRPr lang="en-US" sz="2400" dirty="0" smtClean="0"/>
          </a:p>
          <a:p>
            <a:pPr fontAlgn="ctr"/>
            <a:r>
              <a:rPr lang="en-US" sz="2400" dirty="0" smtClean="0"/>
              <a:t>       A</a:t>
            </a:r>
            <a:r>
              <a:rPr lang="zh-CN" altLang="en-US" sz="2400" dirty="0" smtClean="0"/>
              <a:t>．</a:t>
            </a:r>
            <a:r>
              <a:rPr lang="en-US" sz="2400" dirty="0" smtClean="0"/>
              <a:t>①	       B</a:t>
            </a:r>
            <a:r>
              <a:rPr lang="zh-CN" altLang="en-US" sz="2400" dirty="0" smtClean="0"/>
              <a:t>．</a:t>
            </a:r>
            <a:r>
              <a:rPr lang="en-US" sz="2400" dirty="0" smtClean="0"/>
              <a:t>②	          C</a:t>
            </a:r>
            <a:r>
              <a:rPr lang="zh-CN" altLang="en-US" sz="2400" dirty="0" smtClean="0"/>
              <a:t>．</a:t>
            </a:r>
            <a:r>
              <a:rPr lang="en-US" sz="2400" dirty="0" smtClean="0"/>
              <a:t>③	         D</a:t>
            </a:r>
            <a:r>
              <a:rPr lang="zh-CN" altLang="en-US" sz="2400" dirty="0" smtClean="0"/>
              <a:t>．</a:t>
            </a:r>
            <a:r>
              <a:rPr lang="en-US" sz="2400" dirty="0" smtClean="0"/>
              <a:t>④</a:t>
            </a:r>
            <a:endParaRPr lang="zh-CN" altLang="en-US" sz="2400" dirty="0"/>
          </a:p>
        </p:txBody>
      </p:sp>
      <p:sp>
        <p:nvSpPr>
          <p:cNvPr id="6" name="矩形 5"/>
          <p:cNvSpPr/>
          <p:nvPr/>
        </p:nvSpPr>
        <p:spPr>
          <a:xfrm>
            <a:off x="8072430" y="2571744"/>
            <a:ext cx="1071570" cy="1015663"/>
          </a:xfrm>
          <a:prstGeom prst="rect">
            <a:avLst/>
          </a:prstGeom>
          <a:noFill/>
        </p:spPr>
        <p:txBody>
          <a:bodyPr wrap="square" lIns="91440" tIns="45720" rIns="91440" bIns="45720">
            <a:spAutoFit/>
          </a:bodyPr>
          <a:lstStyle/>
          <a:p>
            <a:pPr algn="ctr"/>
            <a:r>
              <a:rPr lang="en-US" altLang="zh-CN" sz="6000" b="1" dirty="0" smtClean="0">
                <a:ln w="1905"/>
                <a:solidFill>
                  <a:srgbClr val="C00000"/>
                </a:solidFill>
                <a:effectLst>
                  <a:innerShdw blurRad="69850" dist="43180" dir="5400000">
                    <a:srgbClr val="000000">
                      <a:alpha val="65000"/>
                    </a:srgbClr>
                  </a:innerShdw>
                </a:effectLst>
              </a:rPr>
              <a:t>C</a:t>
            </a:r>
            <a:endParaRPr lang="zh-CN" altLang="en-US" sz="6000" b="1" dirty="0">
              <a:ln w="1905"/>
              <a:solidFill>
                <a:srgbClr val="C00000"/>
              </a:solidFill>
              <a:effectLst>
                <a:innerShdw blurRad="69850" dist="43180" dir="5400000">
                  <a:srgbClr val="000000">
                    <a:alpha val="65000"/>
                  </a:srgbClr>
                </a:innerShdw>
              </a:effectLst>
            </a:endParaRPr>
          </a:p>
        </p:txBody>
      </p:sp>
      <p:pic>
        <p:nvPicPr>
          <p:cNvPr id="7" name="图片 6" descr="figure"/>
          <p:cNvPicPr/>
          <p:nvPr/>
        </p:nvPicPr>
        <p:blipFill>
          <a:blip r:embed="rId3" cstate="print"/>
          <a:stretch>
            <a:fillRect/>
          </a:stretch>
        </p:blipFill>
        <p:spPr>
          <a:xfrm>
            <a:off x="142844" y="3000372"/>
            <a:ext cx="8001056" cy="2071702"/>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3"/>
          <p:cNvPicPr>
            <a:picLocks noChangeAspect="1"/>
          </p:cNvPicPr>
          <p:nvPr/>
        </p:nvPicPr>
        <p:blipFill>
          <a:blip r:embed="rId1" cstate="print"/>
          <a:stretch>
            <a:fillRect/>
          </a:stretch>
        </p:blipFill>
        <p:spPr>
          <a:xfrm>
            <a:off x="0" y="0"/>
            <a:ext cx="973197" cy="714760"/>
          </a:xfrm>
          <a:prstGeom prst="rect">
            <a:avLst/>
          </a:prstGeom>
          <a:noFill/>
          <a:ln w="9525">
            <a:noFill/>
          </a:ln>
        </p:spPr>
      </p:pic>
      <p:pic>
        <p:nvPicPr>
          <p:cNvPr id="3" name="图片 9"/>
          <p:cNvPicPr>
            <a:picLocks noChangeAspect="1"/>
          </p:cNvPicPr>
          <p:nvPr/>
        </p:nvPicPr>
        <p:blipFill>
          <a:blip r:embed="rId2" cstate="print"/>
          <a:stretch>
            <a:fillRect/>
          </a:stretch>
        </p:blipFill>
        <p:spPr>
          <a:xfrm>
            <a:off x="629840" y="3676651"/>
            <a:ext cx="485775" cy="739775"/>
          </a:xfrm>
          <a:prstGeom prst="rect">
            <a:avLst/>
          </a:prstGeom>
          <a:noFill/>
          <a:ln w="9525">
            <a:noFill/>
          </a:ln>
        </p:spPr>
      </p:pic>
      <p:sp>
        <p:nvSpPr>
          <p:cNvPr id="4" name="矩形 11"/>
          <p:cNvSpPr/>
          <p:nvPr/>
        </p:nvSpPr>
        <p:spPr>
          <a:xfrm>
            <a:off x="857224" y="0"/>
            <a:ext cx="5143536" cy="659219"/>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a:lnSpc>
                <a:spcPct val="110000"/>
              </a:lnSpc>
              <a:spcBef>
                <a:spcPct val="0"/>
              </a:spcBef>
              <a:buFontTx/>
              <a:buNone/>
            </a:pPr>
            <a:r>
              <a:rPr lang="zh-CN" altLang="en-US" sz="3600" dirty="0" smtClean="0">
                <a:solidFill>
                  <a:srgbClr val="333333"/>
                </a:solidFill>
                <a:latin typeface="方正清刻本悦宋简体" panose="02000000000000000000" charset="-122"/>
                <a:ea typeface="方正清刻本悦宋简体" panose="02000000000000000000" charset="-122"/>
              </a:rPr>
              <a:t>新题速递</a:t>
            </a:r>
            <a:endParaRPr lang="en-US" altLang="zh-CN" sz="3600" dirty="0">
              <a:solidFill>
                <a:srgbClr val="333333"/>
              </a:solidFill>
              <a:latin typeface="方正清刻本悦宋简体" panose="02000000000000000000" charset="-122"/>
              <a:ea typeface="方正清刻本悦宋简体" panose="02000000000000000000" charset="-122"/>
            </a:endParaRPr>
          </a:p>
        </p:txBody>
      </p:sp>
      <p:sp>
        <p:nvSpPr>
          <p:cNvPr id="5" name="矩形 4"/>
          <p:cNvSpPr/>
          <p:nvPr/>
        </p:nvSpPr>
        <p:spPr>
          <a:xfrm>
            <a:off x="0" y="1000109"/>
            <a:ext cx="9001156" cy="4832092"/>
          </a:xfrm>
          <a:prstGeom prst="rect">
            <a:avLst/>
          </a:prstGeom>
        </p:spPr>
        <p:txBody>
          <a:bodyPr wrap="square">
            <a:spAutoFit/>
          </a:bodyPr>
          <a:lstStyle/>
          <a:p>
            <a:r>
              <a:rPr lang="en-US" altLang="zh-CN" sz="2800" dirty="0" smtClean="0">
                <a:latin typeface="仿宋" panose="02010609060101010101" pitchFamily="49" charset="-122"/>
                <a:ea typeface="仿宋" panose="02010609060101010101" pitchFamily="49" charset="-122"/>
              </a:rPr>
              <a:t>3.2020</a:t>
            </a:r>
            <a:r>
              <a:rPr lang="zh-CN" altLang="en-US" sz="2800" dirty="0" smtClean="0">
                <a:latin typeface="仿宋" panose="02010609060101010101" pitchFamily="49" charset="-122"/>
                <a:ea typeface="仿宋" panose="02010609060101010101" pitchFamily="49" charset="-122"/>
              </a:rPr>
              <a:t>年</a:t>
            </a:r>
            <a:r>
              <a:rPr lang="en-US" altLang="zh-CN" sz="2800" dirty="0" smtClean="0">
                <a:latin typeface="仿宋" panose="02010609060101010101" pitchFamily="49" charset="-122"/>
                <a:ea typeface="仿宋" panose="02010609060101010101" pitchFamily="49" charset="-122"/>
              </a:rPr>
              <a:t>1</a:t>
            </a:r>
            <a:r>
              <a:rPr lang="zh-CN" altLang="en-US" sz="2800" dirty="0" smtClean="0">
                <a:latin typeface="仿宋" panose="02010609060101010101" pitchFamily="49" charset="-122"/>
                <a:ea typeface="仿宋" panose="02010609060101010101" pitchFamily="49" charset="-122"/>
              </a:rPr>
              <a:t>月，中国专家潜心研究的宿主蛋白调控流感病毒复制周期机制取得突破性进展，进一步完善了新型冠状病毒与宿主蛋白形成的相互作用网络，深化了对流感病毒复制周期的理解，为研制新的新型冠状病毒毒药物提供了潜在靶点。这体现了（     ）</a:t>
            </a:r>
            <a:endParaRPr lang="en-US" altLang="zh-CN" sz="2800" dirty="0" smtClean="0">
              <a:latin typeface="仿宋" panose="02010609060101010101" pitchFamily="49" charset="-122"/>
              <a:ea typeface="仿宋" panose="02010609060101010101" pitchFamily="49" charset="-122"/>
            </a:endParaRPr>
          </a:p>
          <a:p>
            <a:r>
              <a:rPr lang="zh-CN" altLang="en-US" sz="2800" dirty="0" smtClean="0">
                <a:latin typeface="仿宋" panose="02010609060101010101" pitchFamily="49" charset="-122"/>
                <a:ea typeface="仿宋" panose="02010609060101010101" pitchFamily="49" charset="-122"/>
              </a:rPr>
              <a:t>①思维和存在具有同一性        </a:t>
            </a:r>
            <a:endParaRPr lang="en-US" altLang="zh-CN" sz="2800" dirty="0" smtClean="0">
              <a:latin typeface="仿宋" panose="02010609060101010101" pitchFamily="49" charset="-122"/>
              <a:ea typeface="仿宋" panose="02010609060101010101" pitchFamily="49" charset="-122"/>
            </a:endParaRPr>
          </a:p>
          <a:p>
            <a:r>
              <a:rPr lang="zh-CN" altLang="en-US" sz="2800" dirty="0" smtClean="0">
                <a:latin typeface="仿宋" panose="02010609060101010101" pitchFamily="49" charset="-122"/>
                <a:ea typeface="仿宋" panose="02010609060101010101" pitchFamily="49" charset="-122"/>
              </a:rPr>
              <a:t>②实践是认识发展的动力</a:t>
            </a:r>
            <a:endParaRPr lang="zh-CN" altLang="en-US" sz="2800" dirty="0" smtClean="0">
              <a:latin typeface="仿宋" panose="02010609060101010101" pitchFamily="49" charset="-122"/>
              <a:ea typeface="仿宋" panose="02010609060101010101" pitchFamily="49" charset="-122"/>
            </a:endParaRPr>
          </a:p>
          <a:p>
            <a:r>
              <a:rPr lang="zh-CN" altLang="en-US" sz="2800" dirty="0" smtClean="0">
                <a:latin typeface="仿宋" panose="02010609060101010101" pitchFamily="49" charset="-122"/>
                <a:ea typeface="仿宋" panose="02010609060101010101" pitchFamily="49" charset="-122"/>
              </a:rPr>
              <a:t>③改造世界是认识的目的       </a:t>
            </a:r>
            <a:endParaRPr lang="en-US" altLang="zh-CN" sz="2800" dirty="0" smtClean="0">
              <a:latin typeface="仿宋" panose="02010609060101010101" pitchFamily="49" charset="-122"/>
              <a:ea typeface="仿宋" panose="02010609060101010101" pitchFamily="49" charset="-122"/>
            </a:endParaRPr>
          </a:p>
          <a:p>
            <a:r>
              <a:rPr lang="zh-CN" altLang="en-US" sz="2800" dirty="0" smtClean="0">
                <a:latin typeface="仿宋" panose="02010609060101010101" pitchFamily="49" charset="-122"/>
                <a:ea typeface="仿宋" panose="02010609060101010101" pitchFamily="49" charset="-122"/>
              </a:rPr>
              <a:t>④真理在认识中不断超越自身</a:t>
            </a:r>
            <a:endParaRPr lang="zh-CN" altLang="en-US" sz="2800" dirty="0" smtClean="0">
              <a:latin typeface="仿宋" panose="02010609060101010101" pitchFamily="49" charset="-122"/>
              <a:ea typeface="仿宋" panose="02010609060101010101" pitchFamily="49" charset="-122"/>
            </a:endParaRPr>
          </a:p>
          <a:p>
            <a:endParaRPr lang="en-US" altLang="zh-CN" sz="2800" dirty="0" smtClean="0">
              <a:latin typeface="仿宋" panose="02010609060101010101" pitchFamily="49" charset="-122"/>
              <a:ea typeface="仿宋" panose="02010609060101010101" pitchFamily="49" charset="-122"/>
            </a:endParaRPr>
          </a:p>
          <a:p>
            <a:r>
              <a:rPr lang="en-US" altLang="zh-CN" sz="2800" dirty="0" smtClean="0">
                <a:latin typeface="仿宋" panose="02010609060101010101" pitchFamily="49" charset="-122"/>
                <a:ea typeface="仿宋" panose="02010609060101010101" pitchFamily="49" charset="-122"/>
              </a:rPr>
              <a:t>    A. ①③     B. ①④     C. ②③     D. ②④</a:t>
            </a:r>
            <a:endParaRPr lang="zh-CN" altLang="en-US" sz="2800" dirty="0">
              <a:latin typeface="仿宋" panose="02010609060101010101" pitchFamily="49" charset="-122"/>
              <a:ea typeface="仿宋" panose="02010609060101010101" pitchFamily="49" charset="-122"/>
            </a:endParaRPr>
          </a:p>
        </p:txBody>
      </p:sp>
      <p:sp>
        <p:nvSpPr>
          <p:cNvPr id="6" name="矩形 5"/>
          <p:cNvSpPr/>
          <p:nvPr/>
        </p:nvSpPr>
        <p:spPr>
          <a:xfrm>
            <a:off x="6286512" y="2928934"/>
            <a:ext cx="1214446" cy="1015663"/>
          </a:xfrm>
          <a:prstGeom prst="rect">
            <a:avLst/>
          </a:prstGeom>
          <a:noFill/>
        </p:spPr>
        <p:txBody>
          <a:bodyPr wrap="square" lIns="91440" tIns="45720" rIns="91440" bIns="45720">
            <a:spAutoFit/>
          </a:bodyPr>
          <a:lstStyle/>
          <a:p>
            <a:pPr algn="ctr"/>
            <a:r>
              <a:rPr lang="en-US" altLang="zh-CN" sz="6000" b="1" dirty="0">
                <a:ln w="1905"/>
                <a:solidFill>
                  <a:srgbClr val="C00000"/>
                </a:solidFill>
                <a:effectLst>
                  <a:innerShdw blurRad="69850" dist="43180" dir="5400000">
                    <a:srgbClr val="000000">
                      <a:alpha val="65000"/>
                    </a:srgbClr>
                  </a:innerShdw>
                </a:effectLst>
              </a:rPr>
              <a:t>A</a:t>
            </a:r>
            <a:endParaRPr lang="zh-CN" altLang="en-US" sz="6000" b="1" dirty="0">
              <a:ln w="1905"/>
              <a:solidFill>
                <a:srgbClr val="C00000"/>
              </a:solidFill>
              <a:effectLst>
                <a:innerShdw blurRad="69850" dist="43180" dir="5400000">
                  <a:srgbClr val="000000">
                    <a:alpha val="65000"/>
                  </a:srgbClr>
                </a:innerShdw>
              </a:effectLst>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3"/>
          <p:cNvPicPr>
            <a:picLocks noChangeAspect="1"/>
          </p:cNvPicPr>
          <p:nvPr/>
        </p:nvPicPr>
        <p:blipFill>
          <a:blip r:embed="rId1" cstate="print"/>
          <a:stretch>
            <a:fillRect/>
          </a:stretch>
        </p:blipFill>
        <p:spPr>
          <a:xfrm>
            <a:off x="0" y="1"/>
            <a:ext cx="1071538" cy="786986"/>
          </a:xfrm>
          <a:prstGeom prst="rect">
            <a:avLst/>
          </a:prstGeom>
          <a:noFill/>
          <a:ln w="9525">
            <a:noFill/>
          </a:ln>
        </p:spPr>
      </p:pic>
      <p:pic>
        <p:nvPicPr>
          <p:cNvPr id="3" name="图片 9"/>
          <p:cNvPicPr>
            <a:picLocks noChangeAspect="1"/>
          </p:cNvPicPr>
          <p:nvPr/>
        </p:nvPicPr>
        <p:blipFill>
          <a:blip r:embed="rId2" cstate="print"/>
          <a:stretch>
            <a:fillRect/>
          </a:stretch>
        </p:blipFill>
        <p:spPr>
          <a:xfrm>
            <a:off x="629840" y="3676651"/>
            <a:ext cx="485775" cy="739775"/>
          </a:xfrm>
          <a:prstGeom prst="rect">
            <a:avLst/>
          </a:prstGeom>
          <a:noFill/>
          <a:ln w="9525">
            <a:noFill/>
          </a:ln>
        </p:spPr>
      </p:pic>
      <p:sp>
        <p:nvSpPr>
          <p:cNvPr id="4" name="矩形 11"/>
          <p:cNvSpPr/>
          <p:nvPr/>
        </p:nvSpPr>
        <p:spPr>
          <a:xfrm>
            <a:off x="1000100" y="0"/>
            <a:ext cx="5143536" cy="659219"/>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a:lnSpc>
                <a:spcPct val="110000"/>
              </a:lnSpc>
              <a:spcBef>
                <a:spcPct val="0"/>
              </a:spcBef>
              <a:buFontTx/>
              <a:buNone/>
            </a:pPr>
            <a:r>
              <a:rPr lang="zh-CN" altLang="en-US" sz="3600" dirty="0" smtClean="0">
                <a:solidFill>
                  <a:srgbClr val="333333"/>
                </a:solidFill>
                <a:latin typeface="方正清刻本悦宋简体" panose="02000000000000000000" charset="-122"/>
                <a:ea typeface="方正清刻本悦宋简体" panose="02000000000000000000" charset="-122"/>
              </a:rPr>
              <a:t>新题速递</a:t>
            </a:r>
            <a:endParaRPr lang="en-US" altLang="zh-CN" sz="3600" dirty="0">
              <a:solidFill>
                <a:srgbClr val="333333"/>
              </a:solidFill>
              <a:latin typeface="方正清刻本悦宋简体" panose="02000000000000000000" charset="-122"/>
              <a:ea typeface="方正清刻本悦宋简体" panose="02000000000000000000" charset="-122"/>
            </a:endParaRPr>
          </a:p>
        </p:txBody>
      </p:sp>
      <p:sp>
        <p:nvSpPr>
          <p:cNvPr id="5" name="矩形 4"/>
          <p:cNvSpPr/>
          <p:nvPr/>
        </p:nvSpPr>
        <p:spPr>
          <a:xfrm>
            <a:off x="214282" y="857232"/>
            <a:ext cx="8929718" cy="3970318"/>
          </a:xfrm>
          <a:prstGeom prst="rect">
            <a:avLst/>
          </a:prstGeom>
        </p:spPr>
        <p:txBody>
          <a:bodyPr wrap="square">
            <a:spAutoFit/>
          </a:bodyPr>
          <a:lstStyle/>
          <a:p>
            <a:r>
              <a:rPr lang="en-US" altLang="zh-CN" sz="2800" dirty="0" smtClean="0"/>
              <a:t>4</a:t>
            </a:r>
            <a:r>
              <a:rPr lang="zh-CN" altLang="en-US" sz="2800" dirty="0" smtClean="0"/>
              <a:t>.2020年以来，面对新型冠状病毒感染的肺炎在全球肆虐，专家建议：减少与患者的接触，避免去人员密集场所，勤洗手、室内保持通风是预防流感的重要措施。这说明</a:t>
            </a:r>
            <a:endParaRPr lang="zh-CN" altLang="en-US" sz="2800" dirty="0" smtClean="0"/>
          </a:p>
          <a:p>
            <a:endParaRPr lang="en-US" altLang="zh-CN" sz="2800" dirty="0" smtClean="0"/>
          </a:p>
          <a:p>
            <a:r>
              <a:rPr lang="zh-CN" altLang="en-US" sz="2800" dirty="0" smtClean="0"/>
              <a:t>A．不同事物的本质属性都是相同的</a:t>
            </a:r>
            <a:endParaRPr lang="zh-CN" altLang="en-US" sz="2800" dirty="0" smtClean="0"/>
          </a:p>
          <a:p>
            <a:r>
              <a:rPr lang="zh-CN" altLang="en-US" sz="2800" dirty="0" smtClean="0"/>
              <a:t>B．联系具有普遍性和客观性</a:t>
            </a:r>
            <a:endParaRPr lang="zh-CN" altLang="en-US" sz="2800" dirty="0" smtClean="0"/>
          </a:p>
          <a:p>
            <a:r>
              <a:rPr lang="zh-CN" altLang="en-US" sz="2800" dirty="0" smtClean="0"/>
              <a:t>C．事物的联系是需要一定条件的</a:t>
            </a:r>
            <a:endParaRPr lang="zh-CN" altLang="en-US" sz="2800" dirty="0" smtClean="0"/>
          </a:p>
          <a:p>
            <a:r>
              <a:rPr lang="zh-CN" altLang="en-US" sz="2800" dirty="0" smtClean="0"/>
              <a:t>D．复杂事物的本质是不可捉摸的</a:t>
            </a:r>
            <a:endParaRPr lang="zh-CN" altLang="en-US" sz="2800" dirty="0">
              <a:latin typeface="仿宋" panose="02010609060101010101" pitchFamily="49" charset="-122"/>
              <a:ea typeface="仿宋" panose="02010609060101010101" pitchFamily="49" charset="-122"/>
            </a:endParaRPr>
          </a:p>
        </p:txBody>
      </p:sp>
      <p:sp>
        <p:nvSpPr>
          <p:cNvPr id="6" name="矩形 5"/>
          <p:cNvSpPr/>
          <p:nvPr/>
        </p:nvSpPr>
        <p:spPr>
          <a:xfrm>
            <a:off x="6786578" y="3000372"/>
            <a:ext cx="1357322" cy="1015663"/>
          </a:xfrm>
          <a:prstGeom prst="rect">
            <a:avLst/>
          </a:prstGeom>
          <a:noFill/>
        </p:spPr>
        <p:txBody>
          <a:bodyPr wrap="square" lIns="91440" tIns="45720" rIns="91440" bIns="45720">
            <a:spAutoFit/>
          </a:bodyPr>
          <a:lstStyle/>
          <a:p>
            <a:pPr algn="ctr"/>
            <a:r>
              <a:rPr lang="en-US" altLang="zh-CN" sz="6000" b="1" dirty="0">
                <a:ln w="1905"/>
                <a:solidFill>
                  <a:srgbClr val="C00000"/>
                </a:solidFill>
                <a:effectLst>
                  <a:innerShdw blurRad="69850" dist="43180" dir="5400000">
                    <a:srgbClr val="000000">
                      <a:alpha val="65000"/>
                    </a:srgbClr>
                  </a:innerShdw>
                </a:effectLst>
              </a:rPr>
              <a:t>C</a:t>
            </a:r>
            <a:endParaRPr lang="zh-CN" altLang="en-US" sz="6000" b="1" dirty="0">
              <a:ln w="1905"/>
              <a:solidFill>
                <a:srgbClr val="C00000"/>
              </a:solidFill>
              <a:effectLst>
                <a:innerShdw blurRad="69850" dist="43180" dir="5400000">
                  <a:srgbClr val="000000">
                    <a:alpha val="65000"/>
                  </a:srgbClr>
                </a:innerShdw>
              </a:effectLst>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3"/>
          <p:cNvPicPr>
            <a:picLocks noChangeAspect="1"/>
          </p:cNvPicPr>
          <p:nvPr/>
        </p:nvPicPr>
        <p:blipFill>
          <a:blip r:embed="rId1" cstate="print"/>
          <a:stretch>
            <a:fillRect/>
          </a:stretch>
        </p:blipFill>
        <p:spPr>
          <a:xfrm>
            <a:off x="0" y="0"/>
            <a:ext cx="1201768" cy="882633"/>
          </a:xfrm>
          <a:prstGeom prst="rect">
            <a:avLst/>
          </a:prstGeom>
          <a:noFill/>
          <a:ln w="9525">
            <a:noFill/>
          </a:ln>
        </p:spPr>
      </p:pic>
      <p:sp>
        <p:nvSpPr>
          <p:cNvPr id="4" name="矩形 11"/>
          <p:cNvSpPr/>
          <p:nvPr/>
        </p:nvSpPr>
        <p:spPr>
          <a:xfrm>
            <a:off x="1071538" y="0"/>
            <a:ext cx="5143536" cy="659219"/>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a:lnSpc>
                <a:spcPct val="110000"/>
              </a:lnSpc>
              <a:spcBef>
                <a:spcPct val="0"/>
              </a:spcBef>
              <a:buFontTx/>
              <a:buNone/>
            </a:pPr>
            <a:r>
              <a:rPr lang="zh-CN" altLang="en-US" sz="3600" dirty="0" smtClean="0">
                <a:solidFill>
                  <a:srgbClr val="333333"/>
                </a:solidFill>
                <a:latin typeface="方正清刻本悦宋简体" panose="02000000000000000000" charset="-122"/>
                <a:ea typeface="方正清刻本悦宋简体" panose="02000000000000000000" charset="-122"/>
              </a:rPr>
              <a:t>新题速递</a:t>
            </a:r>
            <a:endParaRPr lang="en-US" altLang="zh-CN" sz="3600" dirty="0">
              <a:solidFill>
                <a:srgbClr val="333333"/>
              </a:solidFill>
              <a:latin typeface="方正清刻本悦宋简体" panose="02000000000000000000" charset="-122"/>
              <a:ea typeface="方正清刻本悦宋简体" panose="02000000000000000000" charset="-122"/>
            </a:endParaRPr>
          </a:p>
        </p:txBody>
      </p:sp>
      <p:sp>
        <p:nvSpPr>
          <p:cNvPr id="5" name="矩形 4"/>
          <p:cNvSpPr/>
          <p:nvPr/>
        </p:nvSpPr>
        <p:spPr>
          <a:xfrm>
            <a:off x="571472" y="857232"/>
            <a:ext cx="8358214" cy="4270400"/>
          </a:xfrm>
          <a:prstGeom prst="rect">
            <a:avLst/>
          </a:prstGeom>
        </p:spPr>
        <p:txBody>
          <a:bodyPr wrap="square">
            <a:spAutoFit/>
          </a:bodyPr>
          <a:lstStyle/>
          <a:p>
            <a:pPr indent="215900" fontAlgn="auto">
              <a:spcBef>
                <a:spcPts val="900"/>
              </a:spcBef>
            </a:pPr>
            <a:r>
              <a:rPr lang="en-US" altLang="zh-CN" sz="2400" dirty="0" smtClean="0">
                <a:latin typeface="华文楷体" panose="02010600040101010101" pitchFamily="2" charset="-122"/>
                <a:ea typeface="华文楷体" panose="02010600040101010101" pitchFamily="2" charset="-122"/>
              </a:rPr>
              <a:t>    5</a:t>
            </a:r>
            <a:r>
              <a:rPr lang="zh-CN" altLang="en-US" sz="2400" dirty="0" smtClean="0">
                <a:latin typeface="华文楷体" panose="02010600040101010101" pitchFamily="2" charset="-122"/>
                <a:ea typeface="华文楷体" panose="02010600040101010101" pitchFamily="2" charset="-122"/>
              </a:rPr>
              <a:t>、肆虐全球的新型冠状病毒感染的肺炎疫情持续蔓延。目前全球已经有上百万人感染该病毒，十几万人被夺去生命。面对此情形，我国国家主席习近平在二十国集团领导人应对新冠肺炎特别峰会上发表题为</a:t>
            </a:r>
            <a:r>
              <a:rPr lang="en-US" altLang="zh-CN" sz="2400" dirty="0" smtClean="0">
                <a:latin typeface="华文楷体" panose="02010600040101010101" pitchFamily="2" charset="-122"/>
                <a:ea typeface="华文楷体" panose="02010600040101010101" pitchFamily="2" charset="-122"/>
              </a:rPr>
              <a:t>《</a:t>
            </a:r>
            <a:r>
              <a:rPr lang="zh-CN" altLang="en-US" sz="2400" dirty="0" smtClean="0">
                <a:latin typeface="华文楷体" panose="02010600040101010101" pitchFamily="2" charset="-122"/>
                <a:ea typeface="华文楷体" panose="02010600040101010101" pitchFamily="2" charset="-122"/>
              </a:rPr>
              <a:t>携手抗疫　共克时艰</a:t>
            </a:r>
            <a:r>
              <a:rPr lang="en-US" altLang="zh-CN" sz="2400" dirty="0" smtClean="0">
                <a:latin typeface="华文楷体" panose="02010600040101010101" pitchFamily="2" charset="-122"/>
                <a:ea typeface="华文楷体" panose="02010600040101010101" pitchFamily="2" charset="-122"/>
              </a:rPr>
              <a:t>》</a:t>
            </a:r>
            <a:r>
              <a:rPr lang="zh-CN" altLang="en-US" sz="2400" dirty="0" smtClean="0">
                <a:latin typeface="华文楷体" panose="02010600040101010101" pitchFamily="2" charset="-122"/>
                <a:ea typeface="华文楷体" panose="02010600040101010101" pitchFamily="2" charset="-122"/>
              </a:rPr>
              <a:t>的重要讲话。他强调，当前，疫情正在全球蔓延，国际社会最需要的是坚定信心、齐心协力、团结应对，支持世卫组织发挥积极作用，携手赢得这场人类同重大传染性疾病的斗争。中方秉持人类命运共同体理念，愿向其他国家提供力所能及的援助，为世界经济稳定作出贡献。</a:t>
            </a:r>
            <a:endParaRPr lang="en-US" altLang="zh-CN" sz="2400" dirty="0" smtClean="0">
              <a:latin typeface="华文楷体" panose="02010600040101010101" pitchFamily="2" charset="-122"/>
              <a:ea typeface="华文楷体" panose="02010600040101010101" pitchFamily="2" charset="-122"/>
            </a:endParaRPr>
          </a:p>
          <a:p>
            <a:pPr indent="215900" fontAlgn="auto">
              <a:spcBef>
                <a:spcPts val="900"/>
              </a:spcBef>
            </a:pPr>
            <a:r>
              <a:rPr lang="zh-CN" altLang="en-US" sz="2400" dirty="0" smtClean="0">
                <a:latin typeface="华文楷体" panose="02010600040101010101" pitchFamily="2" charset="-122"/>
                <a:ea typeface="华文楷体" panose="02010600040101010101" pitchFamily="2" charset="-122"/>
              </a:rPr>
              <a:t>    结合材料，运用联系的观点，说明各国应如何更好地应对新型冠状病毒感染的肺炎疫情。</a:t>
            </a:r>
            <a:endParaRPr lang="zh-CN" altLang="en-US" sz="2400" dirty="0">
              <a:latin typeface="华文楷体" panose="02010600040101010101" pitchFamily="2" charset="-122"/>
              <a:ea typeface="华文楷体" panose="02010600040101010101" pitchFamily="2"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3"/>
          <p:cNvPicPr>
            <a:picLocks noChangeAspect="1"/>
          </p:cNvPicPr>
          <p:nvPr/>
        </p:nvPicPr>
        <p:blipFill>
          <a:blip r:embed="rId1" cstate="print"/>
          <a:stretch>
            <a:fillRect/>
          </a:stretch>
        </p:blipFill>
        <p:spPr>
          <a:xfrm>
            <a:off x="0" y="0"/>
            <a:ext cx="1201768" cy="882633"/>
          </a:xfrm>
          <a:prstGeom prst="rect">
            <a:avLst/>
          </a:prstGeom>
          <a:noFill/>
          <a:ln w="9525">
            <a:noFill/>
          </a:ln>
        </p:spPr>
      </p:pic>
      <p:pic>
        <p:nvPicPr>
          <p:cNvPr id="3" name="图片 9"/>
          <p:cNvPicPr>
            <a:picLocks noChangeAspect="1"/>
          </p:cNvPicPr>
          <p:nvPr/>
        </p:nvPicPr>
        <p:blipFill>
          <a:blip r:embed="rId2" cstate="print"/>
          <a:stretch>
            <a:fillRect/>
          </a:stretch>
        </p:blipFill>
        <p:spPr>
          <a:xfrm>
            <a:off x="629840" y="3676651"/>
            <a:ext cx="485775" cy="739775"/>
          </a:xfrm>
          <a:prstGeom prst="rect">
            <a:avLst/>
          </a:prstGeom>
          <a:noFill/>
          <a:ln w="9525">
            <a:noFill/>
          </a:ln>
        </p:spPr>
      </p:pic>
      <p:sp>
        <p:nvSpPr>
          <p:cNvPr id="4" name="矩形 11"/>
          <p:cNvSpPr/>
          <p:nvPr/>
        </p:nvSpPr>
        <p:spPr>
          <a:xfrm>
            <a:off x="1202031" y="0"/>
            <a:ext cx="5143536" cy="659219"/>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a:lnSpc>
                <a:spcPct val="110000"/>
              </a:lnSpc>
              <a:spcBef>
                <a:spcPct val="0"/>
              </a:spcBef>
              <a:buFontTx/>
              <a:buNone/>
            </a:pPr>
            <a:r>
              <a:rPr lang="zh-CN" altLang="en-US" sz="3600" dirty="0" smtClean="0">
                <a:solidFill>
                  <a:srgbClr val="333333"/>
                </a:solidFill>
                <a:latin typeface="方正清刻本悦宋简体" panose="02000000000000000000" charset="-122"/>
                <a:ea typeface="方正清刻本悦宋简体" panose="02000000000000000000" charset="-122"/>
              </a:rPr>
              <a:t>新题速递</a:t>
            </a:r>
            <a:endParaRPr lang="en-US" altLang="zh-CN" sz="3600" dirty="0">
              <a:solidFill>
                <a:srgbClr val="333333"/>
              </a:solidFill>
              <a:latin typeface="方正清刻本悦宋简体" panose="02000000000000000000" charset="-122"/>
              <a:ea typeface="方正清刻本悦宋简体" panose="02000000000000000000" charset="-122"/>
            </a:endParaRPr>
          </a:p>
        </p:txBody>
      </p:sp>
      <p:sp>
        <p:nvSpPr>
          <p:cNvPr id="5" name="文本占位符 2"/>
          <p:cNvSpPr txBox="1"/>
          <p:nvPr/>
        </p:nvSpPr>
        <p:spPr>
          <a:xfrm>
            <a:off x="0" y="1190608"/>
            <a:ext cx="8858280" cy="4999352"/>
          </a:xfrm>
          <a:prstGeom prst="rect">
            <a:avLst/>
          </a:prstGeom>
        </p:spPr>
        <p:txBody>
          <a:bodyPr vert="horz"/>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zh-CN" altLang="en-US" sz="2400" i="0" u="none" strike="noStrike" kern="1200" cap="none" spc="0" normalizeH="0" baseline="0" noProof="0" dirty="0" smtClean="0">
                <a:ln>
                  <a:noFill/>
                </a:ln>
                <a:effectLst/>
                <a:uLnTx/>
                <a:uFillTx/>
                <a:latin typeface="华文楷体" panose="02010600040101010101" pitchFamily="2" charset="-122"/>
                <a:ea typeface="华文楷体" panose="02010600040101010101" pitchFamily="2" charset="-122"/>
              </a:rPr>
              <a:t>【答案】（1）整体处于主导地位，统率着部分，整体的功能及其变化会影响到部分。要求树立全局观念，立足整体，统筹全局,选择最佳方案，实现整体的最优目标。各国应从世界大局出发，服从世卫组织的统一协调，搞好疫情防控工作。</a:t>
            </a:r>
            <a:endParaRPr kumimoji="0" lang="zh-CN" altLang="en-US" sz="2400" i="0" u="none" strike="noStrike" kern="1200" cap="none" spc="0" normalizeH="0" baseline="0" noProof="0" dirty="0" smtClean="0">
              <a:ln>
                <a:noFill/>
              </a:ln>
              <a:effectLst/>
              <a:uLnTx/>
              <a:uFillTx/>
              <a:latin typeface="华文楷体" panose="02010600040101010101" pitchFamily="2" charset="-122"/>
              <a:ea typeface="华文楷体" panose="02010600040101010101" pitchFamily="2" charset="-122"/>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zh-CN" altLang="en-US" sz="2400" i="0" u="none" strike="noStrike" kern="1200" cap="none" spc="0" normalizeH="0" baseline="0" noProof="0" dirty="0" smtClean="0">
                <a:ln>
                  <a:noFill/>
                </a:ln>
                <a:effectLst/>
                <a:uLnTx/>
                <a:uFillTx/>
                <a:latin typeface="华文楷体" panose="02010600040101010101" pitchFamily="2" charset="-122"/>
                <a:ea typeface="华文楷体" panose="02010600040101010101" pitchFamily="2" charset="-122"/>
              </a:rPr>
              <a:t>（2）整体由部分构成，部分的功能及其变化会影响整体的功能，要求重视部分的作用，搞好局部，用局部的发展推动整体的发展。各国应采取各种措施，加强本国疫情的防控工作，并积极承担国际责任，对疫情泛滥地区加强援助。</a:t>
            </a:r>
            <a:endParaRPr kumimoji="0" lang="zh-CN" altLang="en-US" sz="2400" i="0" u="none" strike="noStrike" kern="1200" cap="none" spc="0" normalizeH="0" baseline="0" noProof="0" dirty="0" smtClean="0">
              <a:ln>
                <a:noFill/>
              </a:ln>
              <a:effectLst/>
              <a:uLnTx/>
              <a:uFillTx/>
              <a:latin typeface="华文楷体" panose="02010600040101010101" pitchFamily="2" charset="-122"/>
              <a:ea typeface="华文楷体" panose="02010600040101010101" pitchFamily="2" charset="-122"/>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zh-CN" altLang="en-US" sz="2400" i="0" u="none" strike="noStrike" kern="1200" cap="none" spc="0" normalizeH="0" baseline="0" noProof="0" dirty="0">
              <a:ln>
                <a:noFill/>
              </a:ln>
              <a:effectLst/>
              <a:uLnTx/>
              <a:uFillTx/>
              <a:latin typeface="华文楷体" panose="02010600040101010101" pitchFamily="2" charset="-122"/>
              <a:ea typeface="华文楷体" panose="02010600040101010101" pitchFamily="2"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3"/>
          <p:cNvPicPr>
            <a:picLocks noChangeAspect="1"/>
          </p:cNvPicPr>
          <p:nvPr/>
        </p:nvPicPr>
        <p:blipFill>
          <a:blip r:embed="rId1" cstate="print"/>
          <a:stretch>
            <a:fillRect/>
          </a:stretch>
        </p:blipFill>
        <p:spPr>
          <a:xfrm>
            <a:off x="0" y="0"/>
            <a:ext cx="728637" cy="535144"/>
          </a:xfrm>
          <a:prstGeom prst="rect">
            <a:avLst/>
          </a:prstGeom>
          <a:noFill/>
          <a:ln w="9525">
            <a:noFill/>
          </a:ln>
        </p:spPr>
      </p:pic>
      <p:pic>
        <p:nvPicPr>
          <p:cNvPr id="3" name="图片 9"/>
          <p:cNvPicPr>
            <a:picLocks noChangeAspect="1"/>
          </p:cNvPicPr>
          <p:nvPr/>
        </p:nvPicPr>
        <p:blipFill>
          <a:blip r:embed="rId2" cstate="print"/>
          <a:stretch>
            <a:fillRect/>
          </a:stretch>
        </p:blipFill>
        <p:spPr>
          <a:xfrm>
            <a:off x="629840" y="3676651"/>
            <a:ext cx="485775" cy="739775"/>
          </a:xfrm>
          <a:prstGeom prst="rect">
            <a:avLst/>
          </a:prstGeom>
          <a:noFill/>
          <a:ln w="9525">
            <a:noFill/>
          </a:ln>
        </p:spPr>
      </p:pic>
      <p:sp>
        <p:nvSpPr>
          <p:cNvPr id="4" name="矩形 3"/>
          <p:cNvSpPr/>
          <p:nvPr/>
        </p:nvSpPr>
        <p:spPr>
          <a:xfrm>
            <a:off x="0" y="785794"/>
            <a:ext cx="8858312" cy="5324535"/>
          </a:xfrm>
          <a:prstGeom prst="rect">
            <a:avLst/>
          </a:prstGeom>
        </p:spPr>
        <p:txBody>
          <a:bodyPr wrap="square">
            <a:spAutoFit/>
          </a:bodyPr>
          <a:lstStyle/>
          <a:p>
            <a:r>
              <a:rPr lang="en-US" altLang="zh-CN" sz="2000" dirty="0" smtClean="0">
                <a:latin typeface="仿宋" panose="02010609060101010101" pitchFamily="49" charset="-122"/>
                <a:ea typeface="仿宋" panose="02010609060101010101" pitchFamily="49" charset="-122"/>
                <a:sym typeface="+mn-ea"/>
              </a:rPr>
              <a:t>(2017 III)</a:t>
            </a:r>
            <a:r>
              <a:rPr lang="en-US" sz="2000" dirty="0" smtClean="0">
                <a:latin typeface="仿宋" panose="02010609060101010101" pitchFamily="49" charset="-122"/>
                <a:ea typeface="仿宋" panose="02010609060101010101" pitchFamily="49" charset="-122"/>
              </a:rPr>
              <a:t>39.阅读材料，回答下列问题。（28分）</a:t>
            </a:r>
            <a:endParaRPr lang="en-US" sz="2000" dirty="0" smtClean="0">
              <a:latin typeface="仿宋" panose="02010609060101010101" pitchFamily="49" charset="-122"/>
              <a:ea typeface="仿宋" panose="02010609060101010101" pitchFamily="49" charset="-122"/>
            </a:endParaRPr>
          </a:p>
          <a:p>
            <a:r>
              <a:rPr lang="en-US" sz="2000" dirty="0" smtClean="0">
                <a:latin typeface="仿宋" panose="02010609060101010101" pitchFamily="49" charset="-122"/>
                <a:ea typeface="仿宋" panose="02010609060101010101" pitchFamily="49" charset="-122"/>
              </a:rPr>
              <a:t>    </a:t>
            </a:r>
            <a:r>
              <a:rPr lang="en-US" sz="2000" dirty="0" err="1" smtClean="0">
                <a:latin typeface="仿宋" panose="02010609060101010101" pitchFamily="49" charset="-122"/>
                <a:ea typeface="仿宋" panose="02010609060101010101" pitchFamily="49" charset="-122"/>
              </a:rPr>
              <a:t>中国是人类命运共同体理念的倡导者</a:t>
            </a:r>
            <a:r>
              <a:rPr lang="en-US" sz="2000" dirty="0" smtClean="0">
                <a:latin typeface="仿宋" panose="02010609060101010101" pitchFamily="49" charset="-122"/>
                <a:ea typeface="仿宋" panose="02010609060101010101" pitchFamily="49" charset="-122"/>
              </a:rPr>
              <a:t>。</a:t>
            </a:r>
            <a:r>
              <a:rPr lang="en-US" sz="2000" dirty="0" err="1" smtClean="0">
                <a:latin typeface="仿宋" panose="02010609060101010101" pitchFamily="49" charset="-122"/>
                <a:ea typeface="仿宋" panose="02010609060101010101" pitchFamily="49" charset="-122"/>
              </a:rPr>
              <a:t>党的十八大报告正式提出“倡导人类命运共同体意识</a:t>
            </a:r>
            <a:r>
              <a:rPr lang="en-US" sz="2000" dirty="0" smtClean="0">
                <a:latin typeface="仿宋" panose="02010609060101010101" pitchFamily="49" charset="-122"/>
                <a:ea typeface="仿宋" panose="02010609060101010101" pitchFamily="49" charset="-122"/>
              </a:rPr>
              <a:t>”。2017年1月，习近平主席在联合国日内瓦总部发表题为《共同构建人类命运共同体》的主旨演讲，系统地阐述了人类命运共同体理念。2017年2月，“</a:t>
            </a:r>
            <a:r>
              <a:rPr lang="en-US" sz="2000" dirty="0" err="1" smtClean="0">
                <a:latin typeface="仿宋" panose="02010609060101010101" pitchFamily="49" charset="-122"/>
                <a:ea typeface="仿宋" panose="02010609060101010101" pitchFamily="49" charset="-122"/>
              </a:rPr>
              <a:t>构建人类命运共同体”理念被写入联合国有关决议</a:t>
            </a:r>
            <a:r>
              <a:rPr lang="en-US" sz="2000" dirty="0" smtClean="0">
                <a:latin typeface="仿宋" panose="02010609060101010101" pitchFamily="49" charset="-122"/>
                <a:ea typeface="仿宋" panose="02010609060101010101" pitchFamily="49" charset="-122"/>
              </a:rPr>
              <a:t>。</a:t>
            </a:r>
            <a:endParaRPr lang="en-US" sz="2000" dirty="0" smtClean="0">
              <a:latin typeface="仿宋" panose="02010609060101010101" pitchFamily="49" charset="-122"/>
              <a:ea typeface="仿宋" panose="02010609060101010101" pitchFamily="49" charset="-122"/>
            </a:endParaRPr>
          </a:p>
          <a:p>
            <a:r>
              <a:rPr lang="en-US" sz="2000" dirty="0" smtClean="0">
                <a:latin typeface="仿宋" panose="02010609060101010101" pitchFamily="49" charset="-122"/>
                <a:ea typeface="仿宋" panose="02010609060101010101" pitchFamily="49" charset="-122"/>
              </a:rPr>
              <a:t>    </a:t>
            </a:r>
            <a:r>
              <a:rPr lang="en-US" sz="2000" dirty="0" err="1" smtClean="0">
                <a:latin typeface="仿宋" panose="02010609060101010101" pitchFamily="49" charset="-122"/>
                <a:ea typeface="仿宋" panose="02010609060101010101" pitchFamily="49" charset="-122"/>
              </a:rPr>
              <a:t>中国是构建人类命运共同体的先行者</a:t>
            </a:r>
            <a:r>
              <a:rPr lang="en-US" sz="2000" dirty="0" smtClean="0">
                <a:latin typeface="仿宋" panose="02010609060101010101" pitchFamily="49" charset="-122"/>
                <a:ea typeface="仿宋" panose="02010609060101010101" pitchFamily="49" charset="-122"/>
              </a:rPr>
              <a:t>。</a:t>
            </a:r>
            <a:r>
              <a:rPr lang="en-US" sz="2000" dirty="0" err="1" smtClean="0">
                <a:latin typeface="仿宋" panose="02010609060101010101" pitchFamily="49" charset="-122"/>
                <a:ea typeface="仿宋" panose="02010609060101010101" pitchFamily="49" charset="-122"/>
              </a:rPr>
              <a:t>在联合国维和行动中，中国派出维和人员最多，维和摊款出资位居前列</a:t>
            </a:r>
            <a:r>
              <a:rPr lang="en-US" sz="2000" dirty="0" smtClean="0">
                <a:latin typeface="仿宋" panose="02010609060101010101" pitchFamily="49" charset="-122"/>
                <a:ea typeface="仿宋" panose="02010609060101010101" pitchFamily="49" charset="-122"/>
              </a:rPr>
              <a:t>。</a:t>
            </a:r>
            <a:r>
              <a:rPr lang="en-US" sz="2000" dirty="0" err="1" smtClean="0">
                <a:latin typeface="仿宋" panose="02010609060101010101" pitchFamily="49" charset="-122"/>
                <a:ea typeface="仿宋" panose="02010609060101010101" pitchFamily="49" charset="-122"/>
              </a:rPr>
              <a:t>在应对气候变化上，中国率先批准《巴黎协定</a:t>
            </a:r>
            <a:r>
              <a:rPr lang="en-US" sz="2000" dirty="0" smtClean="0">
                <a:latin typeface="仿宋" panose="02010609060101010101" pitchFamily="49" charset="-122"/>
                <a:ea typeface="仿宋" panose="02010609060101010101" pitchFamily="49" charset="-122"/>
              </a:rPr>
              <a:t>》。改革开放以来，中国经济增长对世界经济增长的贡献率年均在30%以上，中国对全球减贫的贡献率超过70%。</a:t>
            </a:r>
            <a:r>
              <a:rPr lang="en-US" sz="2000" dirty="0" err="1" smtClean="0">
                <a:latin typeface="仿宋" panose="02010609060101010101" pitchFamily="49" charset="-122"/>
                <a:ea typeface="仿宋" panose="02010609060101010101" pitchFamily="49" charset="-122"/>
              </a:rPr>
              <a:t>中国积极推进国际合作</a:t>
            </a:r>
            <a:r>
              <a:rPr lang="en-US" sz="2000" dirty="0" smtClean="0">
                <a:latin typeface="仿宋" panose="02010609060101010101" pitchFamily="49" charset="-122"/>
                <a:ea typeface="仿宋" panose="02010609060101010101" pitchFamily="49" charset="-122"/>
              </a:rPr>
              <a:t>。“一带一路”倡议提出以来，已经有100多个国家和国际组织积极响应支持，68个国家和国际组织同中国签署合作协议。</a:t>
            </a:r>
            <a:endParaRPr lang="en-US" sz="2000" dirty="0" smtClean="0">
              <a:latin typeface="仿宋" panose="02010609060101010101" pitchFamily="49" charset="-122"/>
              <a:ea typeface="仿宋" panose="02010609060101010101" pitchFamily="49" charset="-122"/>
            </a:endParaRPr>
          </a:p>
          <a:p>
            <a:r>
              <a:rPr lang="en-US" sz="2000" dirty="0" smtClean="0">
                <a:latin typeface="仿宋" panose="02010609060101010101" pitchFamily="49" charset="-122"/>
                <a:ea typeface="仿宋" panose="02010609060101010101" pitchFamily="49" charset="-122"/>
              </a:rPr>
              <a:t>（1）结合材料，运用国际社会知识，说明我国为什么要大力倡导构建人类命运共同体。（12分）</a:t>
            </a:r>
            <a:endParaRPr lang="en-US" sz="2000" dirty="0" smtClean="0">
              <a:latin typeface="仿宋" panose="02010609060101010101" pitchFamily="49" charset="-122"/>
              <a:ea typeface="仿宋" panose="02010609060101010101" pitchFamily="49" charset="-122"/>
            </a:endParaRPr>
          </a:p>
          <a:p>
            <a:r>
              <a:rPr lang="en-US" sz="2000" dirty="0" smtClean="0">
                <a:latin typeface="仿宋" panose="02010609060101010101" pitchFamily="49" charset="-122"/>
                <a:ea typeface="仿宋" panose="02010609060101010101" pitchFamily="49" charset="-122"/>
              </a:rPr>
              <a:t>（2）构建人类命运共同体需要世界各国共商共建共享，运用整体与部分的知识并结合材料加以阐述。（10分）</a:t>
            </a:r>
            <a:endParaRPr lang="en-US" sz="2000" dirty="0" smtClean="0">
              <a:latin typeface="仿宋" panose="02010609060101010101" pitchFamily="49" charset="-122"/>
              <a:ea typeface="仿宋" panose="02010609060101010101" pitchFamily="49" charset="-122"/>
            </a:endParaRPr>
          </a:p>
          <a:p>
            <a:r>
              <a:rPr lang="en-US" sz="2000" dirty="0" smtClean="0">
                <a:latin typeface="仿宋" panose="02010609060101010101" pitchFamily="49" charset="-122"/>
                <a:ea typeface="仿宋" panose="02010609060101010101" pitchFamily="49" charset="-122"/>
              </a:rPr>
              <a:t>（3）人类命运共同体的理念传承着中华优秀传统文化的基因，请列举两个与人类命运共同体理念相契合的名言或名句。（6分）</a:t>
            </a:r>
            <a:endParaRPr lang="zh-CN" altLang="en-US" sz="2000" dirty="0">
              <a:latin typeface="仿宋" panose="02010609060101010101" pitchFamily="49" charset="-122"/>
              <a:ea typeface="仿宋" panose="02010609060101010101" pitchFamily="49" charset="-122"/>
            </a:endParaRPr>
          </a:p>
        </p:txBody>
      </p:sp>
      <p:sp>
        <p:nvSpPr>
          <p:cNvPr id="5" name="矩形 11"/>
          <p:cNvSpPr/>
          <p:nvPr/>
        </p:nvSpPr>
        <p:spPr>
          <a:xfrm>
            <a:off x="642910" y="0"/>
            <a:ext cx="5143536" cy="596253"/>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a:lnSpc>
                <a:spcPct val="110000"/>
              </a:lnSpc>
              <a:spcBef>
                <a:spcPct val="0"/>
              </a:spcBef>
              <a:buFontTx/>
              <a:buNone/>
            </a:pPr>
            <a:r>
              <a:rPr lang="zh-CN" altLang="en-US" sz="3200" dirty="0" smtClean="0">
                <a:solidFill>
                  <a:srgbClr val="333333"/>
                </a:solidFill>
                <a:latin typeface="方正清刻本悦宋简体" panose="02000000000000000000" charset="-122"/>
                <a:ea typeface="方正清刻本悦宋简体" panose="02000000000000000000" charset="-122"/>
              </a:rPr>
              <a:t>真题赏析</a:t>
            </a:r>
            <a:endParaRPr lang="en-US" altLang="zh-CN" sz="3200" dirty="0">
              <a:solidFill>
                <a:srgbClr val="333333"/>
              </a:solidFill>
              <a:latin typeface="方正清刻本悦宋简体" panose="02000000000000000000" charset="-122"/>
              <a:ea typeface="方正清刻本悦宋简体" panose="02000000000000000000"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3"/>
          <p:cNvPicPr>
            <a:picLocks noChangeAspect="1"/>
          </p:cNvPicPr>
          <p:nvPr/>
        </p:nvPicPr>
        <p:blipFill>
          <a:blip r:embed="rId1" cstate="print"/>
          <a:stretch>
            <a:fillRect/>
          </a:stretch>
        </p:blipFill>
        <p:spPr>
          <a:xfrm>
            <a:off x="142844" y="0"/>
            <a:ext cx="972647" cy="714356"/>
          </a:xfrm>
          <a:prstGeom prst="rect">
            <a:avLst/>
          </a:prstGeom>
          <a:noFill/>
          <a:ln w="9525">
            <a:noFill/>
          </a:ln>
        </p:spPr>
      </p:pic>
      <p:sp>
        <p:nvSpPr>
          <p:cNvPr id="5" name="矩形 4"/>
          <p:cNvSpPr/>
          <p:nvPr/>
        </p:nvSpPr>
        <p:spPr>
          <a:xfrm>
            <a:off x="285720" y="1071546"/>
            <a:ext cx="8643998" cy="4524315"/>
          </a:xfrm>
          <a:prstGeom prst="rect">
            <a:avLst/>
          </a:prstGeom>
        </p:spPr>
        <p:txBody>
          <a:bodyPr wrap="square">
            <a:spAutoFit/>
          </a:bodyPr>
          <a:lstStyle/>
          <a:p>
            <a:r>
              <a:rPr lang="en-US" sz="2400" dirty="0" smtClean="0">
                <a:latin typeface="仿宋" panose="02010609060101010101" pitchFamily="49" charset="-122"/>
                <a:ea typeface="仿宋" panose="02010609060101010101" pitchFamily="49" charset="-122"/>
              </a:rPr>
              <a:t>【</a:t>
            </a:r>
            <a:r>
              <a:rPr lang="en-US" sz="2400" dirty="0" err="1" smtClean="0">
                <a:latin typeface="仿宋" panose="02010609060101010101" pitchFamily="49" charset="-122"/>
                <a:ea typeface="仿宋" panose="02010609060101010101" pitchFamily="49" charset="-122"/>
              </a:rPr>
              <a:t>答案</a:t>
            </a:r>
            <a:r>
              <a:rPr lang="en-US" sz="2400" dirty="0" smtClean="0">
                <a:latin typeface="仿宋" panose="02010609060101010101" pitchFamily="49" charset="-122"/>
                <a:ea typeface="仿宋" panose="02010609060101010101" pitchFamily="49" charset="-122"/>
              </a:rPr>
              <a:t>】</a:t>
            </a:r>
            <a:endParaRPr lang="en-US" sz="2400" dirty="0" smtClean="0">
              <a:latin typeface="仿宋" panose="02010609060101010101" pitchFamily="49" charset="-122"/>
              <a:ea typeface="仿宋" panose="02010609060101010101" pitchFamily="49" charset="-122"/>
            </a:endParaRPr>
          </a:p>
          <a:p>
            <a:r>
              <a:rPr lang="en-US" sz="2400" dirty="0" smtClean="0">
                <a:latin typeface="仿宋" panose="02010609060101010101" pitchFamily="49" charset="-122"/>
                <a:ea typeface="仿宋" panose="02010609060101010101" pitchFamily="49" charset="-122"/>
              </a:rPr>
              <a:t>（1）经济全球化的发展，使国家之间相互依存的程度日益加深；有利于促进我国及世界各国在共同发展中实现合作共赢；能够更好地协调政策与行动，共同应对气候变化等全球性挑战。</a:t>
            </a:r>
            <a:r>
              <a:rPr lang="en-US" sz="2400" dirty="0" err="1" smtClean="0">
                <a:latin typeface="仿宋" panose="02010609060101010101" pitchFamily="49" charset="-122"/>
                <a:ea typeface="仿宋" panose="02010609060101010101" pitchFamily="49" charset="-122"/>
              </a:rPr>
              <a:t>有利于建立国际政治经济新秩序，实现世界的普遍安全与持久和平</a:t>
            </a:r>
            <a:r>
              <a:rPr lang="en-US" sz="2400" dirty="0" smtClean="0">
                <a:latin typeface="仿宋" panose="02010609060101010101" pitchFamily="49" charset="-122"/>
                <a:ea typeface="仿宋" panose="02010609060101010101" pitchFamily="49" charset="-122"/>
              </a:rPr>
              <a:t>。</a:t>
            </a:r>
            <a:endParaRPr lang="en-US" sz="2400" dirty="0" smtClean="0">
              <a:latin typeface="仿宋" panose="02010609060101010101" pitchFamily="49" charset="-122"/>
              <a:ea typeface="仿宋" panose="02010609060101010101" pitchFamily="49" charset="-122"/>
            </a:endParaRPr>
          </a:p>
          <a:p>
            <a:r>
              <a:rPr lang="en-US" sz="2400" dirty="0" smtClean="0">
                <a:latin typeface="仿宋" panose="02010609060101010101" pitchFamily="49" charset="-122"/>
                <a:ea typeface="仿宋" panose="02010609060101010101" pitchFamily="49" charset="-122"/>
              </a:rPr>
              <a:t>（2）整体在事物的发展过程中居于主导地位，构建人类命运共同体，明确了人类发展方向，契合了世界各国对于发展的共同诉求。</a:t>
            </a:r>
            <a:r>
              <a:rPr lang="en-US" sz="2400" dirty="0" err="1" smtClean="0">
                <a:latin typeface="仿宋" panose="02010609060101010101" pitchFamily="49" charset="-122"/>
                <a:ea typeface="仿宋" panose="02010609060101010101" pitchFamily="49" charset="-122"/>
              </a:rPr>
              <a:t>部分影响整体，关键部分的功能及其变化甚至对整体的功能起决定作用</a:t>
            </a:r>
            <a:r>
              <a:rPr lang="en-US" sz="2400" dirty="0" smtClean="0">
                <a:latin typeface="仿宋" panose="02010609060101010101" pitchFamily="49" charset="-122"/>
                <a:ea typeface="仿宋" panose="02010609060101010101" pitchFamily="49" charset="-122"/>
              </a:rPr>
              <a:t>。</a:t>
            </a:r>
            <a:r>
              <a:rPr lang="en-US" sz="2400" dirty="0" err="1" smtClean="0">
                <a:latin typeface="仿宋" panose="02010609060101010101" pitchFamily="49" charset="-122"/>
                <a:ea typeface="仿宋" panose="02010609060101010101" pitchFamily="49" charset="-122"/>
              </a:rPr>
              <a:t>中国倡导和推动构建人类命运共同体，各国积极响应，共同参与，加强双边、多边合作，实现共赢共享</a:t>
            </a:r>
            <a:r>
              <a:rPr lang="en-US" sz="2400" dirty="0" smtClean="0">
                <a:latin typeface="仿宋" panose="02010609060101010101" pitchFamily="49" charset="-122"/>
                <a:ea typeface="仿宋" panose="02010609060101010101" pitchFamily="49" charset="-122"/>
              </a:rPr>
              <a:t>。</a:t>
            </a:r>
            <a:endParaRPr lang="en-US" sz="2400" dirty="0" smtClean="0">
              <a:latin typeface="仿宋" panose="02010609060101010101" pitchFamily="49" charset="-122"/>
              <a:ea typeface="仿宋" panose="02010609060101010101" pitchFamily="49" charset="-122"/>
            </a:endParaRPr>
          </a:p>
          <a:p>
            <a:r>
              <a:rPr lang="en-US" sz="2400" dirty="0" smtClean="0">
                <a:latin typeface="仿宋" panose="02010609060101010101" pitchFamily="49" charset="-122"/>
                <a:ea typeface="仿宋" panose="02010609060101010101" pitchFamily="49" charset="-122"/>
              </a:rPr>
              <a:t>（3）协和万邦；和而不同；世界大同；同舟共济。</a:t>
            </a:r>
            <a:endParaRPr lang="zh-CN" altLang="en-US" sz="2400" dirty="0">
              <a:latin typeface="仿宋" panose="02010609060101010101" pitchFamily="49" charset="-122"/>
              <a:ea typeface="仿宋" panose="02010609060101010101" pitchFamily="49" charset="-122"/>
            </a:endParaRPr>
          </a:p>
        </p:txBody>
      </p:sp>
      <p:sp>
        <p:nvSpPr>
          <p:cNvPr id="6" name="矩形 11"/>
          <p:cNvSpPr/>
          <p:nvPr/>
        </p:nvSpPr>
        <p:spPr>
          <a:xfrm>
            <a:off x="1000100" y="142852"/>
            <a:ext cx="5143536" cy="596253"/>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a:lnSpc>
                <a:spcPct val="110000"/>
              </a:lnSpc>
              <a:spcBef>
                <a:spcPct val="0"/>
              </a:spcBef>
              <a:buFontTx/>
              <a:buNone/>
            </a:pPr>
            <a:r>
              <a:rPr lang="zh-CN" altLang="en-US" sz="3200" dirty="0" smtClean="0">
                <a:solidFill>
                  <a:srgbClr val="333333"/>
                </a:solidFill>
                <a:latin typeface="方正清刻本悦宋简体" panose="02000000000000000000" charset="-122"/>
                <a:ea typeface="方正清刻本悦宋简体" panose="02000000000000000000" charset="-122"/>
              </a:rPr>
              <a:t>真题赏析</a:t>
            </a:r>
            <a:endParaRPr lang="en-US" altLang="zh-CN" sz="3200" dirty="0">
              <a:solidFill>
                <a:srgbClr val="333333"/>
              </a:solidFill>
              <a:latin typeface="方正清刻本悦宋简体" panose="02000000000000000000" charset="-122"/>
              <a:ea typeface="方正清刻本悦宋简体" panose="02000000000000000000"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3"/>
          <p:cNvPicPr>
            <a:picLocks noChangeAspect="1"/>
          </p:cNvPicPr>
          <p:nvPr/>
        </p:nvPicPr>
        <p:blipFill>
          <a:blip r:embed="rId1" cstate="print"/>
          <a:stretch>
            <a:fillRect/>
          </a:stretch>
        </p:blipFill>
        <p:spPr>
          <a:xfrm>
            <a:off x="342901" y="188912"/>
            <a:ext cx="1201768" cy="882633"/>
          </a:xfrm>
          <a:prstGeom prst="rect">
            <a:avLst/>
          </a:prstGeom>
          <a:noFill/>
          <a:ln w="9525">
            <a:noFill/>
          </a:ln>
        </p:spPr>
      </p:pic>
      <p:pic>
        <p:nvPicPr>
          <p:cNvPr id="3" name="图片 9"/>
          <p:cNvPicPr>
            <a:picLocks noChangeAspect="1"/>
          </p:cNvPicPr>
          <p:nvPr/>
        </p:nvPicPr>
        <p:blipFill>
          <a:blip r:embed="rId2" cstate="print"/>
          <a:stretch>
            <a:fillRect/>
          </a:stretch>
        </p:blipFill>
        <p:spPr>
          <a:xfrm>
            <a:off x="629840" y="3676651"/>
            <a:ext cx="485775" cy="739775"/>
          </a:xfrm>
          <a:prstGeom prst="rect">
            <a:avLst/>
          </a:prstGeom>
          <a:noFill/>
          <a:ln w="9525">
            <a:noFill/>
          </a:ln>
        </p:spPr>
      </p:pic>
      <p:sp>
        <p:nvSpPr>
          <p:cNvPr id="4" name="矩形 11"/>
          <p:cNvSpPr/>
          <p:nvPr/>
        </p:nvSpPr>
        <p:spPr>
          <a:xfrm>
            <a:off x="1571604" y="2643182"/>
            <a:ext cx="7000924" cy="746166"/>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a:lnSpc>
                <a:spcPct val="110000"/>
              </a:lnSpc>
              <a:spcBef>
                <a:spcPct val="0"/>
              </a:spcBef>
              <a:buFontTx/>
              <a:buNone/>
            </a:pPr>
            <a:r>
              <a:rPr lang="zh-CN" altLang="en-US" sz="4400" dirty="0" smtClean="0">
                <a:solidFill>
                  <a:srgbClr val="333333"/>
                </a:solidFill>
                <a:latin typeface="仿宋" panose="02010609060101010101" pitchFamily="49" charset="-122"/>
                <a:ea typeface="仿宋" panose="02010609060101010101" pitchFamily="49" charset="-122"/>
                <a:cs typeface="【何尼玛】土肥圆" pitchFamily="82" charset="-122"/>
              </a:rPr>
              <a:t>感谢大家，不吝赐教！</a:t>
            </a:r>
            <a:endParaRPr lang="en-US" altLang="zh-CN" sz="4400" dirty="0">
              <a:solidFill>
                <a:srgbClr val="333333"/>
              </a:solidFill>
              <a:latin typeface="仿宋" panose="02010609060101010101" pitchFamily="49" charset="-122"/>
              <a:ea typeface="仿宋" panose="02010609060101010101" pitchFamily="49" charset="-122"/>
              <a:cs typeface="【何尼玛】土肥圆" pitchFamily="82" charset="-122"/>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3"/>
          <p:cNvPicPr>
            <a:picLocks noChangeAspect="1"/>
          </p:cNvPicPr>
          <p:nvPr/>
        </p:nvPicPr>
        <p:blipFill>
          <a:blip r:embed="rId1" cstate="print"/>
          <a:stretch>
            <a:fillRect/>
          </a:stretch>
        </p:blipFill>
        <p:spPr>
          <a:xfrm>
            <a:off x="-1" y="0"/>
            <a:ext cx="972647" cy="714356"/>
          </a:xfrm>
          <a:prstGeom prst="rect">
            <a:avLst/>
          </a:prstGeom>
          <a:noFill/>
          <a:ln w="9525">
            <a:noFill/>
          </a:ln>
        </p:spPr>
      </p:pic>
      <p:sp>
        <p:nvSpPr>
          <p:cNvPr id="4" name="矩形 11"/>
          <p:cNvSpPr/>
          <p:nvPr/>
        </p:nvSpPr>
        <p:spPr>
          <a:xfrm>
            <a:off x="785786" y="1"/>
            <a:ext cx="2571768" cy="701731"/>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a:lnSpc>
                <a:spcPct val="110000"/>
              </a:lnSpc>
              <a:spcBef>
                <a:spcPct val="0"/>
              </a:spcBef>
              <a:buFontTx/>
              <a:buNone/>
            </a:pPr>
            <a:r>
              <a:rPr lang="zh-CN" altLang="en-US" sz="3600" dirty="0" smtClean="0">
                <a:solidFill>
                  <a:srgbClr val="333333"/>
                </a:solidFill>
                <a:latin typeface="方正清刻本悦宋简体" panose="02000000000000000000" charset="-122"/>
                <a:ea typeface="方正清刻本悦宋简体" panose="02000000000000000000" charset="-122"/>
              </a:rPr>
              <a:t>名词点击</a:t>
            </a:r>
            <a:endParaRPr lang="en-US" altLang="zh-CN" sz="3600" dirty="0">
              <a:solidFill>
                <a:srgbClr val="333333"/>
              </a:solidFill>
              <a:latin typeface="方正清刻本悦宋简体" panose="02000000000000000000" charset="-122"/>
              <a:ea typeface="方正清刻本悦宋简体" panose="02000000000000000000" charset="-122"/>
            </a:endParaRPr>
          </a:p>
        </p:txBody>
      </p:sp>
      <p:sp>
        <p:nvSpPr>
          <p:cNvPr id="5" name="矩形 4"/>
          <p:cNvSpPr/>
          <p:nvPr/>
        </p:nvSpPr>
        <p:spPr>
          <a:xfrm>
            <a:off x="428596" y="785794"/>
            <a:ext cx="2717411" cy="461665"/>
          </a:xfrm>
          <a:prstGeom prst="rect">
            <a:avLst/>
          </a:prstGeom>
        </p:spPr>
        <p:txBody>
          <a:bodyPr wrap="none">
            <a:spAutoFit/>
          </a:bodyPr>
          <a:lstStyle/>
          <a:p>
            <a:r>
              <a:rPr lang="en-US" altLang="zh-CN" sz="2400" dirty="0" smtClean="0"/>
              <a:t>2019</a:t>
            </a:r>
            <a:r>
              <a:rPr lang="zh-CN" altLang="en-US" sz="2400" dirty="0" smtClean="0"/>
              <a:t>新型冠状病毒</a:t>
            </a:r>
            <a:endParaRPr lang="zh-CN" altLang="en-US" sz="2400" dirty="0"/>
          </a:p>
        </p:txBody>
      </p:sp>
      <p:sp>
        <p:nvSpPr>
          <p:cNvPr id="6" name="矩形 5"/>
          <p:cNvSpPr/>
          <p:nvPr/>
        </p:nvSpPr>
        <p:spPr>
          <a:xfrm>
            <a:off x="0" y="1643050"/>
            <a:ext cx="5572132" cy="1938992"/>
          </a:xfrm>
          <a:prstGeom prst="rect">
            <a:avLst/>
          </a:prstGeom>
        </p:spPr>
        <p:txBody>
          <a:bodyPr wrap="square">
            <a:spAutoFit/>
          </a:bodyPr>
          <a:lstStyle/>
          <a:p>
            <a:r>
              <a:rPr lang="en-US" altLang="zh-CN" sz="2000" dirty="0" smtClean="0"/>
              <a:t>        2019</a:t>
            </a:r>
            <a:r>
              <a:rPr lang="zh-CN" altLang="en-US" sz="2000" dirty="0" smtClean="0"/>
              <a:t>新型冠状病毒，</a:t>
            </a:r>
            <a:r>
              <a:rPr lang="en-US" altLang="zh-CN" sz="2000" dirty="0" smtClean="0"/>
              <a:t>2020</a:t>
            </a:r>
            <a:r>
              <a:rPr lang="zh-CN" altLang="en-US" sz="2000" dirty="0" smtClean="0"/>
              <a:t>年</a:t>
            </a:r>
            <a:r>
              <a:rPr lang="en-US" altLang="zh-CN" sz="2000" dirty="0" smtClean="0"/>
              <a:t>1</a:t>
            </a:r>
            <a:r>
              <a:rPr lang="zh-CN" altLang="en-US" sz="2000" dirty="0" smtClean="0"/>
              <a:t>月</a:t>
            </a:r>
            <a:r>
              <a:rPr lang="en-US" altLang="zh-CN" sz="2000" dirty="0" smtClean="0"/>
              <a:t>12</a:t>
            </a:r>
            <a:r>
              <a:rPr lang="zh-CN" altLang="en-US" sz="2000" dirty="0" smtClean="0"/>
              <a:t>日被世界卫生组织命名为</a:t>
            </a:r>
            <a:r>
              <a:rPr lang="en-US" altLang="zh-CN" sz="2000" dirty="0" smtClean="0"/>
              <a:t>2019-nCoV</a:t>
            </a:r>
            <a:r>
              <a:rPr lang="zh-CN" altLang="en-US" sz="2000" baseline="30000" dirty="0" smtClean="0"/>
              <a:t> </a:t>
            </a:r>
            <a:r>
              <a:rPr lang="en-US" altLang="zh-CN" sz="2000" baseline="30000" dirty="0" smtClean="0"/>
              <a:t>[1]</a:t>
            </a:r>
            <a:r>
              <a:rPr lang="zh-CN" altLang="en-US" sz="2000" dirty="0" smtClean="0"/>
              <a:t>  ，</a:t>
            </a:r>
            <a:r>
              <a:rPr lang="en-US" altLang="zh-CN" sz="2000" dirty="0" smtClean="0"/>
              <a:t>2020</a:t>
            </a:r>
            <a:r>
              <a:rPr lang="zh-CN" altLang="en-US" sz="2000" dirty="0" smtClean="0"/>
              <a:t>年</a:t>
            </a:r>
            <a:r>
              <a:rPr lang="en-US" altLang="zh-CN" sz="2000" dirty="0" smtClean="0"/>
              <a:t>2</a:t>
            </a:r>
            <a:r>
              <a:rPr lang="zh-CN" altLang="en-US" sz="2000" dirty="0" smtClean="0"/>
              <a:t>月</a:t>
            </a:r>
            <a:r>
              <a:rPr lang="en-US" altLang="zh-CN" sz="2000" dirty="0" smtClean="0"/>
              <a:t>11</a:t>
            </a:r>
            <a:r>
              <a:rPr lang="zh-CN" altLang="en-US" sz="2000" dirty="0" smtClean="0"/>
              <a:t>日被国际病毒分类委员会命名为</a:t>
            </a:r>
            <a:r>
              <a:rPr lang="en-US" altLang="zh-CN" sz="2000" dirty="0" smtClean="0"/>
              <a:t>SARS-CoV-2</a:t>
            </a:r>
            <a:r>
              <a:rPr lang="zh-CN" altLang="en-US" sz="2000" baseline="30000" dirty="0" smtClean="0"/>
              <a:t> </a:t>
            </a:r>
            <a:r>
              <a:rPr lang="en-US" altLang="zh-CN" sz="2000" baseline="30000" dirty="0" smtClean="0"/>
              <a:t>[2]</a:t>
            </a:r>
            <a:r>
              <a:rPr lang="zh-CN" altLang="en-US" sz="2000" dirty="0" smtClean="0"/>
              <a:t>  。这一名称是根据基因测序等方面的分类学研究提出这个名称，“这一名称与</a:t>
            </a:r>
            <a:r>
              <a:rPr lang="en-US" altLang="zh-CN" sz="2000" dirty="0" smtClean="0"/>
              <a:t>SARS</a:t>
            </a:r>
            <a:r>
              <a:rPr lang="zh-CN" altLang="en-US" sz="2000" dirty="0" smtClean="0"/>
              <a:t>疾病之间没有关联”。</a:t>
            </a:r>
            <a:endParaRPr lang="zh-CN" altLang="en-US" sz="2000" dirty="0"/>
          </a:p>
        </p:txBody>
      </p:sp>
      <p:pic>
        <p:nvPicPr>
          <p:cNvPr id="1026" name="Picture 2" descr="https://bkimg.cdn.bcebos.com/pic/e7cd7b899e510fb34d8fd7c2d633c895d0430cd4?x-bce-process=image/resize,m_lfit,w_268,limit_1/format,f_jpg"/>
          <p:cNvPicPr>
            <a:picLocks noChangeAspect="1" noChangeArrowheads="1"/>
          </p:cNvPicPr>
          <p:nvPr/>
        </p:nvPicPr>
        <p:blipFill>
          <a:blip r:embed="rId2"/>
          <a:srcRect/>
          <a:stretch>
            <a:fillRect/>
          </a:stretch>
        </p:blipFill>
        <p:spPr bwMode="auto">
          <a:xfrm>
            <a:off x="5603102" y="0"/>
            <a:ext cx="3540898" cy="2682099"/>
          </a:xfrm>
          <a:prstGeom prst="rect">
            <a:avLst/>
          </a:prstGeom>
          <a:noFill/>
        </p:spPr>
      </p:pic>
      <p:sp>
        <p:nvSpPr>
          <p:cNvPr id="8" name="矩形 7"/>
          <p:cNvSpPr/>
          <p:nvPr/>
        </p:nvSpPr>
        <p:spPr>
          <a:xfrm>
            <a:off x="214282" y="4071942"/>
            <a:ext cx="8786842" cy="1630045"/>
          </a:xfrm>
          <a:prstGeom prst="rect">
            <a:avLst/>
          </a:prstGeom>
        </p:spPr>
        <p:txBody>
          <a:bodyPr wrap="square">
            <a:spAutoFit/>
          </a:bodyPr>
          <a:lstStyle/>
          <a:p>
            <a:r>
              <a:rPr lang="zh-CN" altLang="en-US" sz="2000" dirty="0" smtClean="0"/>
              <a:t>        人感染了冠状病毒后常见体征有呼吸道症状、发热、咳嗽、气促和呼吸困难等。在较严重病例中，感染可导致肺炎、严重急性呼吸综合症、肾衰竭，甚至死亡。目前对于新型冠状病毒所致疾病没有特异治疗方法。但许多症状是可以处理的，因此需根据患者临床情况进行治疗。此外，对感染者的辅助护理可能非常有效。</a:t>
            </a:r>
            <a:endParaRPr lang="zh-CN" altLang="en-US" sz="20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3"/>
          <p:cNvPicPr>
            <a:picLocks noChangeAspect="1"/>
          </p:cNvPicPr>
          <p:nvPr/>
        </p:nvPicPr>
        <p:blipFill>
          <a:blip r:embed="rId1" cstate="print"/>
          <a:stretch>
            <a:fillRect/>
          </a:stretch>
        </p:blipFill>
        <p:spPr>
          <a:xfrm>
            <a:off x="0" y="0"/>
            <a:ext cx="714348" cy="524650"/>
          </a:xfrm>
          <a:prstGeom prst="rect">
            <a:avLst/>
          </a:prstGeom>
          <a:noFill/>
          <a:ln w="9525">
            <a:noFill/>
          </a:ln>
        </p:spPr>
      </p:pic>
      <p:sp>
        <p:nvSpPr>
          <p:cNvPr id="4" name="矩形 11"/>
          <p:cNvSpPr/>
          <p:nvPr/>
        </p:nvSpPr>
        <p:spPr>
          <a:xfrm>
            <a:off x="785786" y="0"/>
            <a:ext cx="5143536" cy="659219"/>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a:lnSpc>
                <a:spcPct val="110000"/>
              </a:lnSpc>
              <a:spcBef>
                <a:spcPct val="0"/>
              </a:spcBef>
              <a:buFontTx/>
              <a:buNone/>
            </a:pPr>
            <a:r>
              <a:rPr lang="zh-CN" altLang="en-US" sz="3600" dirty="0" smtClean="0">
                <a:solidFill>
                  <a:srgbClr val="333333"/>
                </a:solidFill>
                <a:latin typeface="方正清刻本悦宋简体" panose="02000000000000000000" charset="-122"/>
                <a:ea typeface="方正清刻本悦宋简体" panose="02000000000000000000" charset="-122"/>
              </a:rPr>
              <a:t>名词点击</a:t>
            </a:r>
            <a:endParaRPr lang="en-US" altLang="zh-CN" sz="3600" dirty="0">
              <a:solidFill>
                <a:srgbClr val="333333"/>
              </a:solidFill>
              <a:latin typeface="方正清刻本悦宋简体" panose="02000000000000000000" charset="-122"/>
              <a:ea typeface="方正清刻本悦宋简体" panose="02000000000000000000" charset="-122"/>
            </a:endParaRPr>
          </a:p>
        </p:txBody>
      </p:sp>
      <p:pic>
        <p:nvPicPr>
          <p:cNvPr id="3074" name="Picture 2" descr="https://bkimg.cdn.bcebos.com/pic/fcfaaf51f3deb48fa9f8cbf9fe1f3a292df57807?x-bce-process=image/resize,m_lfit,w_268,limit_1/format,f_jpg"/>
          <p:cNvPicPr>
            <a:picLocks noChangeAspect="1" noChangeArrowheads="1"/>
          </p:cNvPicPr>
          <p:nvPr/>
        </p:nvPicPr>
        <p:blipFill>
          <a:blip r:embed="rId2"/>
          <a:srcRect/>
          <a:stretch>
            <a:fillRect/>
          </a:stretch>
        </p:blipFill>
        <p:spPr bwMode="auto">
          <a:xfrm>
            <a:off x="5541411" y="0"/>
            <a:ext cx="3602589" cy="2500306"/>
          </a:xfrm>
          <a:prstGeom prst="rect">
            <a:avLst/>
          </a:prstGeom>
          <a:noFill/>
        </p:spPr>
      </p:pic>
      <p:sp>
        <p:nvSpPr>
          <p:cNvPr id="7" name="矩形 11"/>
          <p:cNvSpPr/>
          <p:nvPr/>
        </p:nvSpPr>
        <p:spPr>
          <a:xfrm>
            <a:off x="214282" y="1357298"/>
            <a:ext cx="5143536" cy="424732"/>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r>
              <a:rPr lang="zh-CN" altLang="en-US" sz="3600" baseline="-25000" dirty="0" smtClean="0"/>
              <a:t>人类命运共同体（价值观）</a:t>
            </a:r>
            <a:endParaRPr lang="zh-CN" altLang="en-US" sz="3600" baseline="-25000" dirty="0"/>
          </a:p>
        </p:txBody>
      </p:sp>
      <p:sp>
        <p:nvSpPr>
          <p:cNvPr id="8" name="矩形 7"/>
          <p:cNvSpPr/>
          <p:nvPr/>
        </p:nvSpPr>
        <p:spPr>
          <a:xfrm>
            <a:off x="142844" y="2571745"/>
            <a:ext cx="9001156" cy="923330"/>
          </a:xfrm>
          <a:prstGeom prst="rect">
            <a:avLst/>
          </a:prstGeom>
        </p:spPr>
        <p:txBody>
          <a:bodyPr wrap="square">
            <a:spAutoFit/>
          </a:bodyPr>
          <a:lstStyle/>
          <a:p>
            <a:r>
              <a:rPr lang="zh-CN" altLang="en-US" i="1" dirty="0" smtClean="0"/>
              <a:t>人类命运共同体（</a:t>
            </a:r>
            <a:r>
              <a:rPr lang="en-US" altLang="zh-CN" i="1" dirty="0" smtClean="0"/>
              <a:t>a Community of Shared Future for Mankind</a:t>
            </a:r>
            <a:r>
              <a:rPr lang="zh-CN" altLang="en-US" i="1" dirty="0" smtClean="0"/>
              <a:t>）</a:t>
            </a:r>
            <a:r>
              <a:rPr lang="zh-CN" altLang="en-US" b="0" dirty="0" smtClean="0"/>
              <a:t>旨在追求本国利益时兼顾他国合理关切，在谋求本国发展中促进各国</a:t>
            </a:r>
            <a:r>
              <a:rPr lang="zh-CN" altLang="en-US" b="0" dirty="0" smtClean="0">
                <a:hlinkClick r:id="rId3"/>
              </a:rPr>
              <a:t>共同发展</a:t>
            </a:r>
            <a:r>
              <a:rPr lang="zh-CN" altLang="en-US" b="0" dirty="0" smtClean="0"/>
              <a:t>。</a:t>
            </a:r>
            <a:r>
              <a:rPr lang="zh-CN" altLang="en-US" b="0" baseline="30000" dirty="0" smtClean="0"/>
              <a:t> </a:t>
            </a:r>
            <a:r>
              <a:rPr lang="zh-CN" altLang="en-US" b="0" dirty="0" smtClean="0">
                <a:hlinkClick r:id="rId4"/>
              </a:rPr>
              <a:t>人类</a:t>
            </a:r>
            <a:r>
              <a:rPr lang="zh-CN" altLang="en-US" b="0" dirty="0" smtClean="0"/>
              <a:t>只有一个地球，各国共处一个世界，要倡导“人类命运共同体”意识。</a:t>
            </a:r>
            <a:r>
              <a:rPr lang="zh-CN" altLang="en-US" b="0" baseline="30000" dirty="0" smtClean="0"/>
              <a:t> </a:t>
            </a:r>
            <a:endParaRPr lang="zh-CN" altLang="en-US" b="0" dirty="0" smtClean="0"/>
          </a:p>
        </p:txBody>
      </p:sp>
      <p:sp>
        <p:nvSpPr>
          <p:cNvPr id="9" name="矩形 8"/>
          <p:cNvSpPr/>
          <p:nvPr/>
        </p:nvSpPr>
        <p:spPr>
          <a:xfrm>
            <a:off x="214282" y="3500438"/>
            <a:ext cx="8643998" cy="646331"/>
          </a:xfrm>
          <a:prstGeom prst="rect">
            <a:avLst/>
          </a:prstGeom>
        </p:spPr>
        <p:txBody>
          <a:bodyPr wrap="square">
            <a:spAutoFit/>
          </a:bodyPr>
          <a:lstStyle/>
          <a:p>
            <a:r>
              <a:rPr lang="en-US" altLang="zh-CN" b="0" dirty="0" smtClean="0"/>
              <a:t>2012</a:t>
            </a:r>
            <a:r>
              <a:rPr lang="zh-CN" altLang="en-US" b="0" dirty="0" smtClean="0"/>
              <a:t>年党的十八大明确提出“要倡导人类命运共同体意识，在追求本国利益时兼顾他国合理关切”。</a:t>
            </a:r>
            <a:endParaRPr lang="zh-CN" altLang="en-US" dirty="0"/>
          </a:p>
        </p:txBody>
      </p:sp>
      <p:sp>
        <p:nvSpPr>
          <p:cNvPr id="10" name="矩形 9"/>
          <p:cNvSpPr/>
          <p:nvPr/>
        </p:nvSpPr>
        <p:spPr>
          <a:xfrm>
            <a:off x="428596" y="4214818"/>
            <a:ext cx="8215370" cy="369332"/>
          </a:xfrm>
          <a:prstGeom prst="rect">
            <a:avLst/>
          </a:prstGeom>
        </p:spPr>
        <p:txBody>
          <a:bodyPr wrap="square">
            <a:spAutoFit/>
          </a:bodyPr>
          <a:lstStyle/>
          <a:p>
            <a:r>
              <a:rPr lang="en-US" altLang="zh-CN" b="0" dirty="0" smtClean="0"/>
              <a:t>2018</a:t>
            </a:r>
            <a:r>
              <a:rPr lang="zh-CN" altLang="en-US" b="0" dirty="0" smtClean="0"/>
              <a:t>年</a:t>
            </a:r>
            <a:r>
              <a:rPr lang="en-US" altLang="zh-CN" b="0" dirty="0" smtClean="0"/>
              <a:t>12</a:t>
            </a:r>
            <a:r>
              <a:rPr lang="zh-CN" altLang="en-US" b="0" dirty="0" smtClean="0"/>
              <a:t>月</a:t>
            </a:r>
            <a:r>
              <a:rPr lang="en-US" altLang="zh-CN" b="0" dirty="0" smtClean="0"/>
              <a:t>3</a:t>
            </a:r>
            <a:r>
              <a:rPr lang="zh-CN" altLang="en-US" b="0" dirty="0" smtClean="0"/>
              <a:t>日，命运共同体被</a:t>
            </a:r>
            <a:r>
              <a:rPr lang="en-US" altLang="zh-CN" b="0" dirty="0" smtClean="0"/>
              <a:t>《</a:t>
            </a:r>
            <a:r>
              <a:rPr lang="zh-CN" altLang="en-US" b="0" dirty="0" smtClean="0"/>
              <a:t>咬文嚼字</a:t>
            </a:r>
            <a:r>
              <a:rPr lang="en-US" altLang="zh-CN" b="0" dirty="0" smtClean="0"/>
              <a:t>》</a:t>
            </a:r>
            <a:r>
              <a:rPr lang="zh-CN" altLang="en-US" b="0" dirty="0" smtClean="0"/>
              <a:t>公布为</a:t>
            </a:r>
            <a:r>
              <a:rPr lang="en-US" altLang="zh-CN" b="0" dirty="0" smtClean="0"/>
              <a:t>2018</a:t>
            </a:r>
            <a:r>
              <a:rPr lang="zh-CN" altLang="en-US" b="0" dirty="0" smtClean="0"/>
              <a:t>十大流行语。</a:t>
            </a:r>
            <a:endParaRPr lang="zh-CN" altLang="en-US" dirty="0"/>
          </a:p>
        </p:txBody>
      </p:sp>
      <p:sp>
        <p:nvSpPr>
          <p:cNvPr id="11" name="矩形 10"/>
          <p:cNvSpPr/>
          <p:nvPr/>
        </p:nvSpPr>
        <p:spPr>
          <a:xfrm>
            <a:off x="428596" y="4643446"/>
            <a:ext cx="8501122" cy="646331"/>
          </a:xfrm>
          <a:prstGeom prst="rect">
            <a:avLst/>
          </a:prstGeom>
        </p:spPr>
        <p:txBody>
          <a:bodyPr wrap="square">
            <a:spAutoFit/>
          </a:bodyPr>
          <a:lstStyle/>
          <a:p>
            <a:r>
              <a:rPr lang="en-US" altLang="zh-CN" b="0" dirty="0" smtClean="0"/>
              <a:t>2019</a:t>
            </a:r>
            <a:r>
              <a:rPr lang="zh-CN" altLang="en-US" b="0" dirty="0" smtClean="0"/>
              <a:t>年</a:t>
            </a:r>
            <a:r>
              <a:rPr lang="en-US" altLang="zh-CN" b="0" dirty="0" smtClean="0"/>
              <a:t>10</a:t>
            </a:r>
            <a:r>
              <a:rPr lang="zh-CN" altLang="en-US" b="0" dirty="0" smtClean="0"/>
              <a:t>月，中国共产党十九届四中全会提出，坚持和完善独立自主的和平外交政策，推动构建人类命运共同体。</a:t>
            </a:r>
            <a:endParaRPr lang="zh-CN" altLang="en-US" dirty="0"/>
          </a:p>
        </p:txBody>
      </p:sp>
      <p:sp>
        <p:nvSpPr>
          <p:cNvPr id="13" name="矩形 12"/>
          <p:cNvSpPr/>
          <p:nvPr/>
        </p:nvSpPr>
        <p:spPr>
          <a:xfrm>
            <a:off x="428596" y="5429264"/>
            <a:ext cx="8572560"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zh-CN" altLang="en-US" sz="2400" dirty="0" smtClean="0"/>
              <a:t>这一全球价值观的理念内涵：国际权力观、共同利益观、可持续发展观、全球治理观</a:t>
            </a:r>
            <a:endParaRPr lang="en-US" altLang="zh-CN" sz="2400"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书写共建人类命运共同体的战“疫”篇章_腾讯视频.mp4">
            <a:hlinkClick r:id="" action="ppaction://media"/>
          </p:cNvPr>
          <p:cNvPicPr>
            <a:picLocks noRot="1" noChangeAspect="1"/>
          </p:cNvPicPr>
          <p:nvPr>
            <a:videoFile r:link="rId1"/>
            <p:extLst>
              <p:ext uri="{DAA4B4D4-6D71-4841-9C94-3DE7FCFB9230}">
                <p14:media xmlns:p14="http://schemas.microsoft.com/office/powerpoint/2010/main" r:link="rId2"/>
              </p:ext>
            </p:extLst>
          </p:nvPr>
        </p:nvPicPr>
        <p:blipFill>
          <a:blip r:embed="rId3"/>
          <a:stretch>
            <a:fillRect/>
          </a:stretch>
        </p:blipFill>
        <p:spPr>
          <a:xfrm>
            <a:off x="0" y="0"/>
            <a:ext cx="9144000" cy="6858000"/>
          </a:xfrm>
          <a:prstGeom prst="rect">
            <a:avLst/>
          </a:prstGeom>
        </p:spPr>
      </p:pic>
    </p:spTree>
  </p:cSld>
  <p:clrMapOvr>
    <a:masterClrMapping/>
  </p:clrMapOvr>
  <p:transition spd="med">
    <p:fade/>
  </p:transition>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1"/>
          <p:cNvSpPr/>
          <p:nvPr/>
        </p:nvSpPr>
        <p:spPr>
          <a:xfrm>
            <a:off x="214282" y="1643050"/>
            <a:ext cx="8643998" cy="2256155"/>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a:lnSpc>
                <a:spcPct val="110000"/>
              </a:lnSpc>
              <a:spcBef>
                <a:spcPct val="0"/>
              </a:spcBef>
              <a:buFontTx/>
              <a:buNone/>
            </a:pPr>
            <a:r>
              <a:rPr lang="zh-CN" altLang="en-US" sz="3200" dirty="0" smtClean="0">
                <a:solidFill>
                  <a:srgbClr val="333333"/>
                </a:solidFill>
                <a:latin typeface="华文楷体" panose="02010600040101010101" pitchFamily="2" charset="-122"/>
                <a:ea typeface="华文楷体" panose="02010600040101010101" pitchFamily="2" charset="-122"/>
              </a:rPr>
              <a:t>请你说说：</a:t>
            </a:r>
            <a:endParaRPr lang="en-US" altLang="zh-CN" sz="3200" dirty="0" smtClean="0">
              <a:solidFill>
                <a:srgbClr val="333333"/>
              </a:solidFill>
              <a:latin typeface="华文楷体" panose="02010600040101010101" pitchFamily="2" charset="-122"/>
              <a:ea typeface="华文楷体" panose="02010600040101010101" pitchFamily="2" charset="-122"/>
            </a:endParaRPr>
          </a:p>
          <a:p>
            <a:pPr marL="0" lvl="0" indent="0" defTabSz="457200">
              <a:lnSpc>
                <a:spcPct val="110000"/>
              </a:lnSpc>
              <a:spcBef>
                <a:spcPct val="0"/>
              </a:spcBef>
              <a:buFontTx/>
              <a:buNone/>
            </a:pPr>
            <a:r>
              <a:rPr lang="en-US" altLang="zh-CN" sz="3200" dirty="0" smtClean="0">
                <a:solidFill>
                  <a:srgbClr val="333333"/>
                </a:solidFill>
                <a:latin typeface="华文楷体" panose="02010600040101010101" pitchFamily="2" charset="-122"/>
                <a:ea typeface="华文楷体" panose="02010600040101010101" pitchFamily="2" charset="-122"/>
              </a:rPr>
              <a:t>        </a:t>
            </a:r>
            <a:r>
              <a:rPr lang="zh-CN" altLang="en-US" sz="3200" dirty="0" smtClean="0">
                <a:solidFill>
                  <a:srgbClr val="333333"/>
                </a:solidFill>
                <a:latin typeface="华文楷体" panose="02010600040101010101" pitchFamily="2" charset="-122"/>
                <a:ea typeface="华文楷体" panose="02010600040101010101" pitchFamily="2" charset="-122"/>
              </a:rPr>
              <a:t>结合视频和你对新冠疫情的了解，谈谈你对这场全球疫情中，筑牢人类命运共同体的看法。</a:t>
            </a:r>
            <a:endParaRPr lang="en-US" altLang="zh-CN" sz="3200" dirty="0">
              <a:solidFill>
                <a:srgbClr val="333333"/>
              </a:solidFill>
              <a:latin typeface="华文楷体" panose="02010600040101010101" pitchFamily="2" charset="-122"/>
              <a:ea typeface="华文楷体" panose="02010600040101010101" pitchFamily="2" charset="-122"/>
            </a:endParaRPr>
          </a:p>
        </p:txBody>
      </p:sp>
      <p:sp>
        <p:nvSpPr>
          <p:cNvPr id="3" name="矩形 11"/>
          <p:cNvSpPr/>
          <p:nvPr/>
        </p:nvSpPr>
        <p:spPr>
          <a:xfrm>
            <a:off x="357158" y="4071942"/>
            <a:ext cx="8572560" cy="1175706"/>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a:lnSpc>
                <a:spcPct val="110000"/>
              </a:lnSpc>
              <a:spcBef>
                <a:spcPct val="0"/>
              </a:spcBef>
              <a:buFontTx/>
              <a:buNone/>
            </a:pPr>
            <a:r>
              <a:rPr lang="zh-CN" altLang="en-US" sz="3200" dirty="0" smtClean="0">
                <a:solidFill>
                  <a:srgbClr val="333333"/>
                </a:solidFill>
                <a:latin typeface="华文楷体" panose="02010600040101010101" pitchFamily="2" charset="-122"/>
                <a:ea typeface="华文楷体" panose="02010600040101010101" pitchFamily="2" charset="-122"/>
              </a:rPr>
              <a:t> 请你探讨：</a:t>
            </a:r>
            <a:endParaRPr lang="en-US" altLang="zh-CN" sz="3200" dirty="0" smtClean="0">
              <a:solidFill>
                <a:srgbClr val="333333"/>
              </a:solidFill>
              <a:latin typeface="华文楷体" panose="02010600040101010101" pitchFamily="2" charset="-122"/>
              <a:ea typeface="华文楷体" panose="02010600040101010101" pitchFamily="2" charset="-122"/>
            </a:endParaRPr>
          </a:p>
          <a:p>
            <a:pPr marL="0" lvl="0" indent="0" defTabSz="457200">
              <a:lnSpc>
                <a:spcPct val="110000"/>
              </a:lnSpc>
              <a:spcBef>
                <a:spcPct val="0"/>
              </a:spcBef>
              <a:buFontTx/>
              <a:buNone/>
            </a:pPr>
            <a:r>
              <a:rPr lang="en-US" altLang="zh-CN" sz="3200" dirty="0" smtClean="0">
                <a:solidFill>
                  <a:srgbClr val="333333"/>
                </a:solidFill>
                <a:latin typeface="华文楷体" panose="02010600040101010101" pitchFamily="2" charset="-122"/>
                <a:ea typeface="华文楷体" panose="02010600040101010101" pitchFamily="2" charset="-122"/>
              </a:rPr>
              <a:t>         </a:t>
            </a:r>
            <a:r>
              <a:rPr lang="zh-CN" altLang="en-US" sz="3200" dirty="0" smtClean="0">
                <a:solidFill>
                  <a:srgbClr val="333333"/>
                </a:solidFill>
                <a:latin typeface="华文楷体" panose="02010600040101010101" pitchFamily="2" charset="-122"/>
                <a:ea typeface="华文楷体" panose="02010600040101010101" pitchFamily="2" charset="-122"/>
              </a:rPr>
              <a:t>这些看法后面，蕴含了哪些哲理？</a:t>
            </a:r>
            <a:endParaRPr lang="en-US" altLang="zh-CN" sz="3200" dirty="0">
              <a:solidFill>
                <a:srgbClr val="333333"/>
              </a:solidFill>
              <a:latin typeface="华文楷体" panose="02010600040101010101" pitchFamily="2" charset="-122"/>
              <a:ea typeface="华文楷体" panose="02010600040101010101" pitchFamily="2" charset="-122"/>
            </a:endParaRPr>
          </a:p>
        </p:txBody>
      </p:sp>
      <p:pic>
        <p:nvPicPr>
          <p:cNvPr id="4" name="图片 13"/>
          <p:cNvPicPr>
            <a:picLocks noChangeAspect="1"/>
          </p:cNvPicPr>
          <p:nvPr/>
        </p:nvPicPr>
        <p:blipFill>
          <a:blip r:embed="rId1" cstate="print"/>
          <a:stretch>
            <a:fillRect/>
          </a:stretch>
        </p:blipFill>
        <p:spPr>
          <a:xfrm>
            <a:off x="0" y="56912"/>
            <a:ext cx="1228672" cy="902392"/>
          </a:xfrm>
          <a:prstGeom prst="rect">
            <a:avLst/>
          </a:prstGeom>
          <a:noFill/>
          <a:ln w="9525">
            <a:noFill/>
          </a:ln>
        </p:spPr>
      </p:pic>
      <p:sp>
        <p:nvSpPr>
          <p:cNvPr id="6" name="矩形 11"/>
          <p:cNvSpPr/>
          <p:nvPr/>
        </p:nvSpPr>
        <p:spPr>
          <a:xfrm>
            <a:off x="1071538" y="142852"/>
            <a:ext cx="5143536" cy="659219"/>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a:lnSpc>
                <a:spcPct val="110000"/>
              </a:lnSpc>
              <a:spcBef>
                <a:spcPct val="0"/>
              </a:spcBef>
              <a:buFontTx/>
              <a:buNone/>
            </a:pPr>
            <a:r>
              <a:rPr lang="zh-CN" altLang="en-US" sz="3600" dirty="0" smtClean="0">
                <a:solidFill>
                  <a:srgbClr val="333333"/>
                </a:solidFill>
                <a:latin typeface="方正清刻本悦宋简体" panose="02000000000000000000" charset="-122"/>
                <a:ea typeface="方正清刻本悦宋简体" panose="02000000000000000000" charset="-122"/>
              </a:rPr>
              <a:t>热点思考</a:t>
            </a:r>
            <a:endParaRPr lang="en-US" altLang="zh-CN" sz="3600" dirty="0">
              <a:solidFill>
                <a:srgbClr val="333333"/>
              </a:solidFill>
              <a:latin typeface="方正清刻本悦宋简体" panose="02000000000000000000" charset="-122"/>
              <a:ea typeface="方正清刻本悦宋简体" panose="02000000000000000000"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3"/>
          <p:cNvPicPr>
            <a:picLocks noChangeAspect="1"/>
          </p:cNvPicPr>
          <p:nvPr/>
        </p:nvPicPr>
        <p:blipFill>
          <a:blip r:embed="rId1" cstate="print"/>
          <a:stretch>
            <a:fillRect/>
          </a:stretch>
        </p:blipFill>
        <p:spPr>
          <a:xfrm>
            <a:off x="0" y="0"/>
            <a:ext cx="1299036" cy="954071"/>
          </a:xfrm>
          <a:prstGeom prst="rect">
            <a:avLst/>
          </a:prstGeom>
          <a:noFill/>
          <a:ln w="9525">
            <a:noFill/>
          </a:ln>
        </p:spPr>
      </p:pic>
      <p:pic>
        <p:nvPicPr>
          <p:cNvPr id="3" name="图片 9"/>
          <p:cNvPicPr>
            <a:picLocks noChangeAspect="1"/>
          </p:cNvPicPr>
          <p:nvPr/>
        </p:nvPicPr>
        <p:blipFill>
          <a:blip r:embed="rId2" cstate="print"/>
          <a:stretch>
            <a:fillRect/>
          </a:stretch>
        </p:blipFill>
        <p:spPr>
          <a:xfrm>
            <a:off x="629840" y="3676651"/>
            <a:ext cx="485775" cy="739775"/>
          </a:xfrm>
          <a:prstGeom prst="rect">
            <a:avLst/>
          </a:prstGeom>
          <a:noFill/>
          <a:ln w="9525">
            <a:noFill/>
          </a:ln>
        </p:spPr>
      </p:pic>
      <p:sp>
        <p:nvSpPr>
          <p:cNvPr id="4" name="矩形 11"/>
          <p:cNvSpPr/>
          <p:nvPr/>
        </p:nvSpPr>
        <p:spPr>
          <a:xfrm>
            <a:off x="213995" y="1356995"/>
            <a:ext cx="8358505" cy="738505"/>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r>
              <a:rPr lang="zh-CN" altLang="en-US" sz="3600" baseline="-25000" dirty="0" smtClean="0"/>
              <a:t>我国率先提出构建人类命运共同体理念</a:t>
            </a:r>
            <a:r>
              <a:rPr lang="en-US" altLang="zh-CN" sz="3600" baseline="-25000" dirty="0" smtClean="0"/>
              <a:t>——</a:t>
            </a:r>
            <a:r>
              <a:rPr lang="zh-CN" altLang="en-US" sz="3600" baseline="-25000" dirty="0" smtClean="0">
                <a:latin typeface="华文楷体" panose="02010600040101010101" pitchFamily="2" charset="-122"/>
                <a:ea typeface="华文楷体" panose="02010600040101010101" pitchFamily="2" charset="-122"/>
              </a:rPr>
              <a:t>树立正确的价值观，重视意识的指导作用。</a:t>
            </a:r>
            <a:endParaRPr lang="zh-CN" altLang="en-US" sz="3600" baseline="-25000" dirty="0">
              <a:latin typeface="华文楷体" panose="02010600040101010101" pitchFamily="2" charset="-122"/>
              <a:ea typeface="华文楷体" panose="02010600040101010101" pitchFamily="2" charset="-122"/>
            </a:endParaRPr>
          </a:p>
        </p:txBody>
      </p:sp>
      <p:sp>
        <p:nvSpPr>
          <p:cNvPr id="5" name="矩形 11"/>
          <p:cNvSpPr/>
          <p:nvPr/>
        </p:nvSpPr>
        <p:spPr>
          <a:xfrm>
            <a:off x="213995" y="2428875"/>
            <a:ext cx="8357870" cy="1062355"/>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r>
              <a:rPr lang="zh-CN" altLang="en-US" sz="3600" baseline="-25000" dirty="0" smtClean="0"/>
              <a:t>病毒没有国界，疫情不分种族，任何国家都不能置身其外，独善其身</a:t>
            </a:r>
            <a:r>
              <a:rPr lang="en-US" altLang="zh-CN" sz="3600" baseline="-25000" dirty="0" smtClean="0"/>
              <a:t>——</a:t>
            </a:r>
            <a:r>
              <a:rPr lang="zh-CN" altLang="en-US" sz="3600" baseline="-25000" dirty="0" smtClean="0">
                <a:latin typeface="华文楷体" panose="02010600040101010101" pitchFamily="2" charset="-122"/>
                <a:ea typeface="华文楷体" panose="02010600040101010101" pitchFamily="2" charset="-122"/>
              </a:rPr>
              <a:t>联系的普遍性、客观性，整体和部分的辩证关系。</a:t>
            </a:r>
            <a:endParaRPr lang="zh-CN" altLang="en-US" sz="3600" baseline="-25000" dirty="0">
              <a:latin typeface="华文楷体" panose="02010600040101010101" pitchFamily="2" charset="-122"/>
              <a:ea typeface="华文楷体" panose="02010600040101010101" pitchFamily="2" charset="-122"/>
            </a:endParaRPr>
          </a:p>
        </p:txBody>
      </p:sp>
      <p:sp>
        <p:nvSpPr>
          <p:cNvPr id="6" name="矩形 11"/>
          <p:cNvSpPr/>
          <p:nvPr/>
        </p:nvSpPr>
        <p:spPr>
          <a:xfrm>
            <a:off x="285720" y="3786190"/>
            <a:ext cx="8286808" cy="1838325"/>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r>
              <a:rPr lang="zh-CN" altLang="en-US" sz="3600" baseline="-25000" dirty="0" smtClean="0"/>
              <a:t>公共卫生安全是人类面临的共同挑战，重大传染性疾病是人类共同的敌人。目前对于新型冠状病毒所致疾病没有特异治疗方法。</a:t>
            </a:r>
            <a:r>
              <a:rPr lang="en-US" altLang="zh-CN" sz="3600" baseline="-25000" dirty="0" smtClean="0"/>
              <a:t>——</a:t>
            </a:r>
            <a:r>
              <a:rPr lang="zh-CN" altLang="en-US" sz="3600" baseline="-25000" dirty="0" smtClean="0">
                <a:latin typeface="华文楷体" panose="02010600040101010101" pitchFamily="2" charset="-122"/>
                <a:ea typeface="华文楷体" panose="02010600040101010101" pitchFamily="2" charset="-122"/>
              </a:rPr>
              <a:t>事物发展是前进性和曲折性的统一，认识具有反复性、无限性、上升性。</a:t>
            </a:r>
            <a:endParaRPr lang="en-US" altLang="zh-CN" sz="3600" baseline="-25000" dirty="0" smtClean="0">
              <a:latin typeface="华文楷体" panose="02010600040101010101" pitchFamily="2" charset="-122"/>
              <a:ea typeface="华文楷体" panose="02010600040101010101" pitchFamily="2" charset="-122"/>
            </a:endParaRPr>
          </a:p>
          <a:p>
            <a:pPr>
              <a:buNone/>
            </a:pPr>
            <a:endParaRPr lang="zh-CN" altLang="en-US" sz="3600" baseline="-250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3"/>
          <p:cNvPicPr>
            <a:picLocks noChangeAspect="1"/>
          </p:cNvPicPr>
          <p:nvPr/>
        </p:nvPicPr>
        <p:blipFill>
          <a:blip r:embed="rId1" cstate="print"/>
          <a:stretch>
            <a:fillRect/>
          </a:stretch>
        </p:blipFill>
        <p:spPr>
          <a:xfrm>
            <a:off x="342901" y="188912"/>
            <a:ext cx="1299036" cy="954071"/>
          </a:xfrm>
          <a:prstGeom prst="rect">
            <a:avLst/>
          </a:prstGeom>
          <a:noFill/>
          <a:ln w="9525">
            <a:noFill/>
          </a:ln>
        </p:spPr>
      </p:pic>
      <p:pic>
        <p:nvPicPr>
          <p:cNvPr id="3" name="图片 9"/>
          <p:cNvPicPr>
            <a:picLocks noChangeAspect="1"/>
          </p:cNvPicPr>
          <p:nvPr/>
        </p:nvPicPr>
        <p:blipFill>
          <a:blip r:embed="rId2" cstate="print"/>
          <a:stretch>
            <a:fillRect/>
          </a:stretch>
        </p:blipFill>
        <p:spPr>
          <a:xfrm>
            <a:off x="629840" y="3676651"/>
            <a:ext cx="485775" cy="739775"/>
          </a:xfrm>
          <a:prstGeom prst="rect">
            <a:avLst/>
          </a:prstGeom>
          <a:noFill/>
          <a:ln w="9525">
            <a:noFill/>
          </a:ln>
        </p:spPr>
      </p:pic>
      <p:sp>
        <p:nvSpPr>
          <p:cNvPr id="4" name="矩形 11"/>
          <p:cNvSpPr/>
          <p:nvPr/>
        </p:nvSpPr>
        <p:spPr>
          <a:xfrm>
            <a:off x="214282" y="1357299"/>
            <a:ext cx="8286808" cy="1089529"/>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r>
              <a:rPr lang="zh-CN" altLang="en-US" sz="3600" baseline="-25000" dirty="0" smtClean="0"/>
              <a:t>各国前仆后继，置自己生命安危于不顾、挽救众多患者生命的医护人员</a:t>
            </a:r>
            <a:r>
              <a:rPr lang="en-US" altLang="zh-CN" sz="3600" baseline="-25000" dirty="0" smtClean="0"/>
              <a:t>——</a:t>
            </a:r>
            <a:r>
              <a:rPr lang="zh-CN" altLang="en-US" sz="3600" baseline="-25000" dirty="0" smtClean="0">
                <a:latin typeface="华文楷体" panose="02010600040101010101" pitchFamily="2" charset="-122"/>
                <a:ea typeface="华文楷体" panose="02010600040101010101" pitchFamily="2" charset="-122"/>
              </a:rPr>
              <a:t>树立正确的价值观，做出正确的价值判断和价值选择，人生价值，价值的创造与实现。</a:t>
            </a:r>
            <a:endParaRPr lang="zh-CN" altLang="en-US" sz="3600" baseline="-25000" dirty="0">
              <a:latin typeface="华文楷体" panose="02010600040101010101" pitchFamily="2" charset="-122"/>
              <a:ea typeface="华文楷体" panose="02010600040101010101" pitchFamily="2" charset="-122"/>
            </a:endParaRPr>
          </a:p>
        </p:txBody>
      </p:sp>
      <p:sp>
        <p:nvSpPr>
          <p:cNvPr id="5" name="矩形 4"/>
          <p:cNvSpPr/>
          <p:nvPr/>
        </p:nvSpPr>
        <p:spPr>
          <a:xfrm>
            <a:off x="499745" y="2552065"/>
            <a:ext cx="8001000" cy="1889760"/>
          </a:xfrm>
          <a:prstGeom prst="rect">
            <a:avLst/>
          </a:prstGeom>
        </p:spPr>
        <p:txBody>
          <a:bodyPr wrap="square">
            <a:spAutoFit/>
          </a:bodyPr>
          <a:lstStyle/>
          <a:p>
            <a:r>
              <a:rPr lang="zh-CN" altLang="en-US" sz="3600" baseline="-25000" dirty="0" smtClean="0">
                <a:latin typeface="+mn-lt"/>
                <a:ea typeface="+mn-ea"/>
              </a:rPr>
              <a:t>我国通过举行视频会议等方式与各国医疗卫生专家分享抗疫经验，加强与国际社会合作，共同维护地区和全球的公共卫生安全，为人类面临的共同问题提供了可以借鉴和实践的智慧和方案。</a:t>
            </a:r>
            <a:r>
              <a:rPr lang="en-US" altLang="zh-CN" sz="3600" baseline="-25000" dirty="0" smtClean="0">
                <a:latin typeface="+mn-lt"/>
                <a:ea typeface="+mn-ea"/>
              </a:rPr>
              <a:t>——</a:t>
            </a:r>
            <a:r>
              <a:rPr lang="zh-CN" altLang="en-US" sz="3600" baseline="-25000" dirty="0" smtClean="0">
                <a:latin typeface="华文楷体" panose="02010600040101010101" pitchFamily="2" charset="-122"/>
                <a:ea typeface="华文楷体" panose="02010600040101010101" pitchFamily="2" charset="-122"/>
              </a:rPr>
              <a:t>普特辩证关系，规律的普遍性、客观性，实践具有能动性，是有目的、有意识的活动。</a:t>
            </a:r>
            <a:endParaRPr lang="zh-CN" altLang="en-US" sz="3600" baseline="-25000" dirty="0" smtClean="0">
              <a:latin typeface="华文楷体" panose="02010600040101010101" pitchFamily="2" charset="-122"/>
              <a:ea typeface="华文楷体" panose="02010600040101010101" pitchFamily="2" charset="-122"/>
            </a:endParaRPr>
          </a:p>
        </p:txBody>
      </p:sp>
      <p:sp>
        <p:nvSpPr>
          <p:cNvPr id="6" name="矩形 11"/>
          <p:cNvSpPr/>
          <p:nvPr/>
        </p:nvSpPr>
        <p:spPr>
          <a:xfrm>
            <a:off x="642910" y="5857892"/>
            <a:ext cx="8286808" cy="427361"/>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r>
              <a:rPr lang="en-US" altLang="zh-CN" sz="3600" baseline="-25000" dirty="0" smtClean="0">
                <a:latin typeface="华文楷体" panose="02010600040101010101" pitchFamily="2" charset="-122"/>
                <a:ea typeface="华文楷体" panose="02010600040101010101" pitchFamily="2" charset="-122"/>
              </a:rPr>
              <a:t>……</a:t>
            </a:r>
            <a:endParaRPr lang="zh-CN" altLang="en-US" sz="3600" baseline="-25000" dirty="0">
              <a:latin typeface="华文楷体" panose="02010600040101010101" pitchFamily="2" charset="-122"/>
              <a:ea typeface="华文楷体" panose="02010600040101010101" pitchFamily="2" charset="-122"/>
            </a:endParaRPr>
          </a:p>
        </p:txBody>
      </p:sp>
      <p:sp>
        <p:nvSpPr>
          <p:cNvPr id="7" name="矩形 11"/>
          <p:cNvSpPr/>
          <p:nvPr/>
        </p:nvSpPr>
        <p:spPr>
          <a:xfrm>
            <a:off x="428596" y="4929198"/>
            <a:ext cx="8286808" cy="75713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r>
              <a:rPr lang="zh-CN" altLang="en-US" sz="3600" baseline="-25000" dirty="0" smtClean="0"/>
              <a:t>国际社会普遍认同：中国高效防控是战胜疫情的关键</a:t>
            </a:r>
            <a:r>
              <a:rPr lang="en-US" altLang="zh-CN" sz="3600" baseline="-25000" dirty="0" smtClean="0">
                <a:latin typeface="华文楷体" panose="02010600040101010101" pitchFamily="2" charset="-122"/>
                <a:ea typeface="华文楷体" panose="02010600040101010101" pitchFamily="2" charset="-122"/>
              </a:rPr>
              <a:t>——</a:t>
            </a:r>
            <a:r>
              <a:rPr lang="zh-CN" altLang="en-US" sz="3600" baseline="-25000" dirty="0" smtClean="0">
                <a:latin typeface="华文楷体" panose="02010600040101010101" pitchFamily="2" charset="-122"/>
                <a:ea typeface="华文楷体" panose="02010600040101010101" pitchFamily="2" charset="-122"/>
              </a:rPr>
              <a:t>抓主要矛盾</a:t>
            </a:r>
            <a:endParaRPr lang="zh-CN" altLang="en-US" sz="3600" baseline="-25000" dirty="0">
              <a:latin typeface="华文楷体" panose="02010600040101010101" pitchFamily="2" charset="-122"/>
              <a:ea typeface="华文楷体" panose="02010600040101010101" pitchFamily="2"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3"/>
          <p:cNvPicPr>
            <a:picLocks noChangeAspect="1"/>
          </p:cNvPicPr>
          <p:nvPr/>
        </p:nvPicPr>
        <p:blipFill>
          <a:blip r:embed="rId1" cstate="print"/>
          <a:stretch>
            <a:fillRect/>
          </a:stretch>
        </p:blipFill>
        <p:spPr>
          <a:xfrm>
            <a:off x="0" y="0"/>
            <a:ext cx="1201768" cy="882633"/>
          </a:xfrm>
          <a:prstGeom prst="rect">
            <a:avLst/>
          </a:prstGeom>
          <a:noFill/>
          <a:ln w="9525">
            <a:noFill/>
          </a:ln>
        </p:spPr>
      </p:pic>
      <p:pic>
        <p:nvPicPr>
          <p:cNvPr id="1026" name="Picture 2" descr="https://img.doc.docsou.com/pic/f67fa4ba132ab34f4cb1a9a7/1-833-jpg_6_0_______-717-0-0-717.jpg"/>
          <p:cNvPicPr>
            <a:picLocks noChangeAspect="1" noChangeArrowheads="1"/>
          </p:cNvPicPr>
          <p:nvPr/>
        </p:nvPicPr>
        <p:blipFill>
          <a:blip r:embed="rId2"/>
          <a:srcRect/>
          <a:stretch>
            <a:fillRect/>
          </a:stretch>
        </p:blipFill>
        <p:spPr bwMode="auto">
          <a:xfrm>
            <a:off x="1307276" y="1"/>
            <a:ext cx="6550872" cy="6858000"/>
          </a:xfrm>
          <a:prstGeom prst="rect">
            <a:avLst/>
          </a:prstGeom>
          <a:noFill/>
        </p:spPr>
      </p:pic>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3"/>
          <p:cNvPicPr>
            <a:picLocks noChangeAspect="1"/>
          </p:cNvPicPr>
          <p:nvPr/>
        </p:nvPicPr>
        <p:blipFill>
          <a:blip r:embed="rId1" cstate="print"/>
          <a:stretch>
            <a:fillRect/>
          </a:stretch>
        </p:blipFill>
        <p:spPr>
          <a:xfrm>
            <a:off x="0" y="142852"/>
            <a:ext cx="909966" cy="668320"/>
          </a:xfrm>
          <a:prstGeom prst="rect">
            <a:avLst/>
          </a:prstGeom>
          <a:noFill/>
          <a:ln w="9525">
            <a:noFill/>
          </a:ln>
        </p:spPr>
      </p:pic>
      <p:sp>
        <p:nvSpPr>
          <p:cNvPr id="4" name="矩形 11"/>
          <p:cNvSpPr/>
          <p:nvPr/>
        </p:nvSpPr>
        <p:spPr>
          <a:xfrm>
            <a:off x="785786" y="571480"/>
            <a:ext cx="7572396" cy="1040285"/>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a:lnSpc>
                <a:spcPct val="110000"/>
              </a:lnSpc>
              <a:spcBef>
                <a:spcPct val="0"/>
              </a:spcBef>
              <a:buFontTx/>
              <a:buNone/>
            </a:pPr>
            <a:r>
              <a:rPr lang="zh-CN" altLang="en-US" dirty="0" smtClean="0">
                <a:solidFill>
                  <a:srgbClr val="333333"/>
                </a:solidFill>
                <a:latin typeface="方正清刻本悦宋简体" panose="02000000000000000000" charset="-122"/>
                <a:ea typeface="方正清刻本悦宋简体" panose="02000000000000000000" charset="-122"/>
              </a:rPr>
              <a:t>请你推进：你还可以从经济生活、政治生活、文化生活、国常的角度去探讨这个问题吗？</a:t>
            </a:r>
            <a:endParaRPr lang="en-US" altLang="zh-CN" dirty="0">
              <a:solidFill>
                <a:srgbClr val="333333"/>
              </a:solidFill>
              <a:latin typeface="方正清刻本悦宋简体" panose="02000000000000000000" charset="-122"/>
              <a:ea typeface="方正清刻本悦宋简体" panose="02000000000000000000" charset="-122"/>
            </a:endParaRPr>
          </a:p>
        </p:txBody>
      </p:sp>
      <p:sp>
        <p:nvSpPr>
          <p:cNvPr id="5" name="矩形 11"/>
          <p:cNvSpPr/>
          <p:nvPr/>
        </p:nvSpPr>
        <p:spPr>
          <a:xfrm>
            <a:off x="285720" y="1571612"/>
            <a:ext cx="8286808" cy="108952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r>
              <a:rPr lang="zh-CN" altLang="en-US" sz="3600" baseline="-25000" dirty="0" smtClean="0"/>
              <a:t>经济生活：</a:t>
            </a:r>
            <a:r>
              <a:rPr lang="zh-CN" altLang="en-US" sz="3600" baseline="-25000" dirty="0" smtClean="0">
                <a:latin typeface="华文楷体" panose="02010600040101010101" pitchFamily="2" charset="-122"/>
                <a:ea typeface="华文楷体" panose="02010600040101010101" pitchFamily="2" charset="-122"/>
              </a:rPr>
              <a:t>经济全球化不可逆转；经济全球化是一把</a:t>
            </a:r>
            <a:r>
              <a:rPr lang="en-US" altLang="zh-CN" sz="3600" baseline="-25000" dirty="0" smtClean="0">
                <a:latin typeface="华文楷体" panose="02010600040101010101" pitchFamily="2" charset="-122"/>
                <a:ea typeface="华文楷体" panose="02010600040101010101" pitchFamily="2" charset="-122"/>
              </a:rPr>
              <a:t>“</a:t>
            </a:r>
            <a:r>
              <a:rPr lang="zh-CN" altLang="en-US" sz="3600" baseline="-25000" dirty="0" smtClean="0">
                <a:latin typeface="华文楷体" panose="02010600040101010101" pitchFamily="2" charset="-122"/>
                <a:ea typeface="华文楷体" panose="02010600040101010101" pitchFamily="2" charset="-122"/>
              </a:rPr>
              <a:t>双刃剑</a:t>
            </a:r>
            <a:r>
              <a:rPr lang="en-US" altLang="zh-CN" sz="3600" baseline="-25000" dirty="0" smtClean="0">
                <a:latin typeface="华文楷体" panose="02010600040101010101" pitchFamily="2" charset="-122"/>
                <a:ea typeface="华文楷体" panose="02010600040101010101" pitchFamily="2" charset="-122"/>
              </a:rPr>
              <a:t>”</a:t>
            </a:r>
            <a:r>
              <a:rPr lang="zh-CN" altLang="en-US" sz="3600" baseline="-25000" dirty="0" smtClean="0">
                <a:latin typeface="华文楷体" panose="02010600040101010101" pitchFamily="2" charset="-122"/>
                <a:ea typeface="华文楷体" panose="02010600040101010101" pitchFamily="2" charset="-122"/>
              </a:rPr>
              <a:t> ；我国发展更高层次的开放型经济</a:t>
            </a:r>
            <a:r>
              <a:rPr lang="zh-CN" altLang="en-US" sz="3600" baseline="-25000" dirty="0" smtClean="0">
                <a:latin typeface="华文楷体" panose="02010600040101010101" pitchFamily="2" charset="-122"/>
                <a:ea typeface="华文楷体" panose="02010600040101010101" pitchFamily="2" charset="-122"/>
                <a:sym typeface="+mn-ea"/>
              </a:rPr>
              <a:t>推动经济全球化朝着更加开放、包容、普惠、平等、共赢的方向发展。</a:t>
            </a:r>
            <a:endParaRPr lang="zh-CN" altLang="en-US" sz="3600" baseline="-25000" dirty="0">
              <a:latin typeface="华文楷体" panose="02010600040101010101" pitchFamily="2" charset="-122"/>
              <a:ea typeface="华文楷体" panose="02010600040101010101" pitchFamily="2" charset="-122"/>
            </a:endParaRPr>
          </a:p>
        </p:txBody>
      </p:sp>
      <p:sp>
        <p:nvSpPr>
          <p:cNvPr id="6" name="矩形 5"/>
          <p:cNvSpPr/>
          <p:nvPr/>
        </p:nvSpPr>
        <p:spPr>
          <a:xfrm>
            <a:off x="321280" y="2738434"/>
            <a:ext cx="8286808" cy="120032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zh-CN" altLang="en-US" sz="3600" baseline="-25000" dirty="0" smtClean="0">
                <a:latin typeface="+mn-lt"/>
                <a:ea typeface="+mn-ea"/>
              </a:rPr>
              <a:t>政治生活：</a:t>
            </a:r>
            <a:r>
              <a:rPr lang="zh-CN" altLang="en-US" sz="3600" baseline="-25000" dirty="0" smtClean="0">
                <a:latin typeface="华文楷体" panose="02010600040101010101" pitchFamily="2" charset="-122"/>
                <a:ea typeface="华文楷体" panose="02010600040101010101" pitchFamily="2" charset="-122"/>
              </a:rPr>
              <a:t>国家利益、国家间的共同利益、我国的外交政策、当今时代的主题、我国负责任大国的形象、国际政治经济新秩序、中国坚持走和平发展道理。</a:t>
            </a:r>
            <a:endParaRPr lang="zh-CN" altLang="en-US" sz="3600" baseline="-25000" dirty="0" smtClean="0">
              <a:latin typeface="华文楷体" panose="02010600040101010101" pitchFamily="2" charset="-122"/>
              <a:ea typeface="华文楷体" panose="02010600040101010101" pitchFamily="2" charset="-122"/>
            </a:endParaRPr>
          </a:p>
        </p:txBody>
      </p:sp>
      <p:sp>
        <p:nvSpPr>
          <p:cNvPr id="7" name="矩形 6"/>
          <p:cNvSpPr/>
          <p:nvPr/>
        </p:nvSpPr>
        <p:spPr>
          <a:xfrm>
            <a:off x="357158" y="4036700"/>
            <a:ext cx="8215370" cy="1214446"/>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zh-CN" altLang="en-US" sz="3600" baseline="-25000" dirty="0" smtClean="0">
                <a:latin typeface="+mn-lt"/>
                <a:ea typeface="+mn-ea"/>
              </a:rPr>
              <a:t>文化生活：</a:t>
            </a:r>
            <a:r>
              <a:rPr lang="zh-CN" altLang="en-US" sz="3600" baseline="-25000" dirty="0" smtClean="0">
                <a:latin typeface="华文楷体" panose="02010600040101010101" pitchFamily="2" charset="-122"/>
                <a:ea typeface="华文楷体" panose="02010600040101010101" pitchFamily="2" charset="-122"/>
              </a:rPr>
              <a:t>中华文化源远流长、博大精深， “兼收并蓄”“和而不同” 。中华文化具有很强的包容性，能与其他民族的文化和睦相处，吸纳世界各地的先进文化。</a:t>
            </a:r>
            <a:endParaRPr lang="zh-CN" altLang="en-US" sz="3600" baseline="-25000" dirty="0" smtClean="0">
              <a:latin typeface="华文楷体" panose="02010600040101010101" pitchFamily="2" charset="-122"/>
              <a:ea typeface="华文楷体" panose="02010600040101010101" pitchFamily="2" charset="-122"/>
            </a:endParaRPr>
          </a:p>
        </p:txBody>
      </p:sp>
      <p:sp>
        <p:nvSpPr>
          <p:cNvPr id="8" name="矩形 7"/>
          <p:cNvSpPr/>
          <p:nvPr/>
        </p:nvSpPr>
        <p:spPr>
          <a:xfrm>
            <a:off x="357158" y="5328300"/>
            <a:ext cx="8215370" cy="152971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zh-CN" altLang="en-US" sz="3600" baseline="-25000" dirty="0" smtClean="0">
                <a:latin typeface="+mn-lt"/>
                <a:ea typeface="+mn-ea"/>
              </a:rPr>
              <a:t>国常：</a:t>
            </a:r>
            <a:r>
              <a:rPr lang="zh-CN" altLang="en-US" sz="3600" baseline="-25000" dirty="0" smtClean="0">
                <a:latin typeface="华文楷体" panose="02010600040101010101" pitchFamily="2" charset="-122"/>
                <a:ea typeface="华文楷体" panose="02010600040101010101" pitchFamily="2" charset="-122"/>
              </a:rPr>
              <a:t>和平与发展是当今时代的主题，我国是负责任的大国，发挥联合国、世卫组织等重要国际组织的作用，世界多极化，建立以和平共处五项原则为基础的国际政治、经济新秩序。</a:t>
            </a:r>
            <a:endParaRPr lang="zh-CN" altLang="en-US" sz="3600" baseline="-25000" dirty="0" smtClean="0">
              <a:latin typeface="华文楷体" panose="02010600040101010101" pitchFamily="2" charset="-122"/>
              <a:ea typeface="华文楷体" panose="02010600040101010101" pitchFamily="2" charset="-122"/>
            </a:endParaRPr>
          </a:p>
        </p:txBody>
      </p:sp>
      <p:sp>
        <p:nvSpPr>
          <p:cNvPr id="9" name="矩形 11"/>
          <p:cNvSpPr/>
          <p:nvPr/>
        </p:nvSpPr>
        <p:spPr>
          <a:xfrm>
            <a:off x="785786" y="0"/>
            <a:ext cx="5143536" cy="659219"/>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a:lnSpc>
                <a:spcPct val="110000"/>
              </a:lnSpc>
              <a:spcBef>
                <a:spcPct val="0"/>
              </a:spcBef>
              <a:buFontTx/>
              <a:buNone/>
            </a:pPr>
            <a:r>
              <a:rPr lang="zh-CN" altLang="en-US" sz="3600" dirty="0" smtClean="0">
                <a:solidFill>
                  <a:srgbClr val="333333"/>
                </a:solidFill>
                <a:latin typeface="方正清刻本悦宋简体" panose="02000000000000000000" charset="-122"/>
                <a:ea typeface="方正清刻本悦宋简体" panose="02000000000000000000" charset="-122"/>
              </a:rPr>
              <a:t>热点思考</a:t>
            </a:r>
            <a:endParaRPr lang="en-US" altLang="zh-CN" sz="3600" dirty="0">
              <a:solidFill>
                <a:srgbClr val="333333"/>
              </a:solidFill>
              <a:latin typeface="方正清刻本悦宋简体" panose="02000000000000000000" charset="-122"/>
              <a:ea typeface="方正清刻本悦宋简体" panose="02000000000000000000"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bldLvl="0" animBg="1"/>
      <p:bldP spid="7" grpId="0" bldLvl="0" animBg="1"/>
      <p:bldP spid="8" grpId="0" bldLvl="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3608</Words>
  <Application>WPS 演示</Application>
  <PresentationFormat>全屏显示(4:3)</PresentationFormat>
  <Paragraphs>138</Paragraphs>
  <Slides>18</Slides>
  <Notes>0</Notes>
  <HiddenSlides>0</HiddenSlides>
  <MMClips>1</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18</vt:i4>
      </vt:variant>
    </vt:vector>
  </HeadingPairs>
  <TitlesOfParts>
    <vt:vector size="31" baseType="lpstr">
      <vt:lpstr>Arial</vt:lpstr>
      <vt:lpstr>宋体</vt:lpstr>
      <vt:lpstr>Wingdings</vt:lpstr>
      <vt:lpstr>Calibri</vt:lpstr>
      <vt:lpstr>方正清刻本悦宋简体</vt:lpstr>
      <vt:lpstr>华文楷体</vt:lpstr>
      <vt:lpstr>方正清楷 简</vt:lpstr>
      <vt:lpstr>仿宋</vt:lpstr>
      <vt:lpstr>【何尼玛】土肥圆</vt:lpstr>
      <vt:lpstr>微软雅黑</vt:lpstr>
      <vt:lpstr>Arial Unicode MS</vt:lpstr>
      <vt:lpstr>华文中宋</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tianxin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微软中国</dc:creator>
  <cp:lastModifiedBy>Cheryl</cp:lastModifiedBy>
  <cp:revision>444</cp:revision>
  <dcterms:created xsi:type="dcterms:W3CDTF">2010-10-21T13:19:00Z</dcterms:created>
  <dcterms:modified xsi:type="dcterms:W3CDTF">2020-04-23T14:35:19Z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