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488" r:id="rId3"/>
    <p:sldId id="500" r:id="rId4"/>
    <p:sldId id="494" r:id="rId5"/>
    <p:sldId id="490" r:id="rId6"/>
    <p:sldId id="491" r:id="rId7"/>
    <p:sldId id="497" r:id="rId8"/>
    <p:sldId id="498" r:id="rId9"/>
    <p:sldId id="515" r:id="rId10"/>
    <p:sldId id="501" r:id="rId11"/>
    <p:sldId id="510" r:id="rId13"/>
    <p:sldId id="511" r:id="rId14"/>
    <p:sldId id="512" r:id="rId15"/>
    <p:sldId id="513" r:id="rId16"/>
    <p:sldId id="509" r:id="rId17"/>
    <p:sldId id="508" r:id="rId18"/>
    <p:sldId id="496" r:id="rId19"/>
    <p:sldId id="502" r:id="rId20"/>
    <p:sldId id="514" r:id="rId21"/>
  </p:sldIdLst>
  <p:sldSz cx="9144000" cy="6858000" type="screen4x3"/>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1"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000000"/>
    <a:srgbClr val="990000"/>
    <a:srgbClr val="0066FF"/>
    <a:srgbClr val="FAFAFA"/>
    <a:srgbClr val="003366"/>
    <a:srgbClr val="FFFF00"/>
    <a:srgbClr val="0000FF"/>
    <a:srgbClr val="080808"/>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935"/>
    <p:restoredTop sz="91474"/>
  </p:normalViewPr>
  <p:slideViewPr>
    <p:cSldViewPr showGuides="1">
      <p:cViewPr varScale="1">
        <p:scale>
          <a:sx n="81" d="100"/>
          <a:sy n="81" d="100"/>
        </p:scale>
        <p:origin x="-1524" y="-114"/>
      </p:cViewPr>
      <p:guideLst>
        <p:guide orient="horz" pos="226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FAC366DC-3949-4D7B-A6E3-559E85CB3939}" type="slidenum">
              <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07AA1769-AA64-4524-9A25-A98684EB704E}"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40A4DE2C-BB41-42F7-A1B3-99BE0A85AD26}"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7D9F5ED8-294D-4C00-B224-3C6885BC9E5B}"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F46F3CC-BCDB-4941-88CE-116BF543DCF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C1CF19-ED20-4C1A-91D2-AD17D0B655CA}"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298450" y="228600"/>
            <a:ext cx="8540750" cy="1143000"/>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609600" y="1600200"/>
            <a:ext cx="4000500" cy="2173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4762500" y="1600200"/>
            <a:ext cx="4000500" cy="2173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609600" y="3925888"/>
            <a:ext cx="4000500" cy="21732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内容占位符 5"/>
          <p:cNvSpPr>
            <a:spLocks noGrp="1"/>
          </p:cNvSpPr>
          <p:nvPr>
            <p:ph sz="quarter" idx="4"/>
          </p:nvPr>
        </p:nvSpPr>
        <p:spPr>
          <a:xfrm>
            <a:off x="4762500" y="3925888"/>
            <a:ext cx="4000500" cy="21732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节标题">
    <p:bg>
      <p:bgPr>
        <a:solidFill>
          <a:schemeClr val="bg1"/>
        </a:solidFill>
        <a:effectLst/>
      </p:bgPr>
    </p:bg>
    <p:spTree>
      <p:nvGrpSpPr>
        <p:cNvPr id="1" name=""/>
        <p:cNvGrpSpPr/>
        <p:nvPr/>
      </p:nvGrpSpPr>
      <p:grpSpPr>
        <a:xfrm>
          <a:off x="0" y="0"/>
          <a:ext cx="0" cy="0"/>
          <a:chOff x="0" y="0"/>
          <a:chExt cx="0" cy="0"/>
        </a:xfrm>
      </p:grpSpPr>
      <p:pic>
        <p:nvPicPr>
          <p:cNvPr id="3074" name="图片 21"/>
          <p:cNvPicPr>
            <a:picLocks noChangeAspect="1"/>
          </p:cNvPicPr>
          <p:nvPr userDrawn="1"/>
        </p:nvPicPr>
        <p:blipFill>
          <a:blip r:embed="rId2"/>
          <a:stretch>
            <a:fillRect/>
          </a:stretch>
        </p:blipFill>
        <p:spPr>
          <a:xfrm>
            <a:off x="4763" y="0"/>
            <a:ext cx="9142810" cy="6851650"/>
          </a:xfrm>
          <a:prstGeom prst="rect">
            <a:avLst/>
          </a:prstGeom>
          <a:noFill/>
          <a:ln w="9525">
            <a:noFill/>
          </a:ln>
        </p:spPr>
      </p:pic>
      <p:pic>
        <p:nvPicPr>
          <p:cNvPr id="8" name="图片 7"/>
          <p:cNvPicPr>
            <a:picLocks noChangeAspect="1"/>
          </p:cNvPicPr>
          <p:nvPr/>
        </p:nvPicPr>
        <p:blipFill rotWithShape="1">
          <a:blip r:embed="rId3" cstate="print">
            <a:extLst>
              <a:ext uri="{28A0092B-C50C-407E-A947-70E740481C1C}">
                <a14:useLocalDpi xmlns:a14="http://schemas.microsoft.com/office/drawing/2010/main" val="0"/>
              </a:ext>
            </a:extLst>
          </a:blip>
          <a:srcRect t="4826" r="36124" b="18877"/>
          <a:stretch>
            <a:fillRect/>
          </a:stretch>
        </p:blipFill>
        <p:spPr>
          <a:xfrm>
            <a:off x="0" y="4625752"/>
            <a:ext cx="3437874" cy="2232249"/>
          </a:xfrm>
          <a:custGeom>
            <a:avLst/>
            <a:gdLst>
              <a:gd name="connsiteX0" fmla="*/ 2999656 w 4583832"/>
              <a:gd name="connsiteY0" fmla="*/ 190764 h 2611651"/>
              <a:gd name="connsiteX1" fmla="*/ 2495600 w 4583832"/>
              <a:gd name="connsiteY1" fmla="*/ 514800 h 2611651"/>
              <a:gd name="connsiteX2" fmla="*/ 2999656 w 4583832"/>
              <a:gd name="connsiteY2" fmla="*/ 838836 h 2611651"/>
              <a:gd name="connsiteX3" fmla="*/ 3503712 w 4583832"/>
              <a:gd name="connsiteY3" fmla="*/ 514800 h 2611651"/>
              <a:gd name="connsiteX4" fmla="*/ 2999656 w 4583832"/>
              <a:gd name="connsiteY4" fmla="*/ 190764 h 2611651"/>
              <a:gd name="connsiteX5" fmla="*/ 1845214 w 4583832"/>
              <a:gd name="connsiteY5" fmla="*/ 174241 h 2611651"/>
              <a:gd name="connsiteX6" fmla="*/ 1479730 w 4583832"/>
              <a:gd name="connsiteY6" fmla="*/ 519050 h 2611651"/>
              <a:gd name="connsiteX7" fmla="*/ 1845214 w 4583832"/>
              <a:gd name="connsiteY7" fmla="*/ 863860 h 2611651"/>
              <a:gd name="connsiteX8" fmla="*/ 2210697 w 4583832"/>
              <a:gd name="connsiteY8" fmla="*/ 519050 h 2611651"/>
              <a:gd name="connsiteX9" fmla="*/ 1845214 w 4583832"/>
              <a:gd name="connsiteY9" fmla="*/ 174241 h 2611651"/>
              <a:gd name="connsiteX10" fmla="*/ 0 w 4583832"/>
              <a:gd name="connsiteY10" fmla="*/ 0 h 2611651"/>
              <a:gd name="connsiteX11" fmla="*/ 4583832 w 4583832"/>
              <a:gd name="connsiteY11" fmla="*/ 0 h 2611651"/>
              <a:gd name="connsiteX12" fmla="*/ 4583832 w 4583832"/>
              <a:gd name="connsiteY12" fmla="*/ 2611651 h 2611651"/>
              <a:gd name="connsiteX13" fmla="*/ 0 w 4583832"/>
              <a:gd name="connsiteY13" fmla="*/ 2611651 h 26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83832" h="2611651">
                <a:moveTo>
                  <a:pt x="2999656" y="190764"/>
                </a:moveTo>
                <a:cubicBezTo>
                  <a:pt x="2721274" y="190764"/>
                  <a:pt x="2495600" y="335840"/>
                  <a:pt x="2495600" y="514800"/>
                </a:cubicBezTo>
                <a:cubicBezTo>
                  <a:pt x="2495600" y="693760"/>
                  <a:pt x="2721274" y="838836"/>
                  <a:pt x="2999656" y="838836"/>
                </a:cubicBezTo>
                <a:cubicBezTo>
                  <a:pt x="3278038" y="838836"/>
                  <a:pt x="3503712" y="693760"/>
                  <a:pt x="3503712" y="514800"/>
                </a:cubicBezTo>
                <a:cubicBezTo>
                  <a:pt x="3503712" y="335840"/>
                  <a:pt x="3278038" y="190764"/>
                  <a:pt x="2999656" y="190764"/>
                </a:cubicBezTo>
                <a:close/>
                <a:moveTo>
                  <a:pt x="1845214" y="174241"/>
                </a:moveTo>
                <a:cubicBezTo>
                  <a:pt x="1643363" y="174241"/>
                  <a:pt x="1479730" y="328617"/>
                  <a:pt x="1479730" y="519050"/>
                </a:cubicBezTo>
                <a:cubicBezTo>
                  <a:pt x="1479730" y="709483"/>
                  <a:pt x="1643363" y="863860"/>
                  <a:pt x="1845214" y="863860"/>
                </a:cubicBezTo>
                <a:cubicBezTo>
                  <a:pt x="2047065" y="863860"/>
                  <a:pt x="2210697" y="709483"/>
                  <a:pt x="2210697" y="519050"/>
                </a:cubicBezTo>
                <a:cubicBezTo>
                  <a:pt x="2210697" y="328617"/>
                  <a:pt x="2047065" y="174241"/>
                  <a:pt x="1845214" y="174241"/>
                </a:cubicBezTo>
                <a:close/>
                <a:moveTo>
                  <a:pt x="0" y="0"/>
                </a:moveTo>
                <a:lnTo>
                  <a:pt x="4583832" y="0"/>
                </a:lnTo>
                <a:lnTo>
                  <a:pt x="4583832" y="2611651"/>
                </a:lnTo>
                <a:lnTo>
                  <a:pt x="0" y="2611651"/>
                </a:lnTo>
                <a:close/>
              </a:path>
            </a:pathLst>
          </a:custGeom>
        </p:spPr>
      </p:pic>
      <p:sp>
        <p:nvSpPr>
          <p:cNvPr id="2" name="日期占位符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D8D1A03B-F6C3-469B-8406-618F9F15DF54}" type="slidenum">
              <a:rPr kumimoji="0" lang="zh-CN" altLang="zh-CN"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6E4F05EC-625A-4AE2-BE3B-C28841F2ACB1}"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638D0A36-4AB4-471E-8A2D-D05496DAFBD0}"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1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E5BB0A96-F41B-4C11-928A-F67AECD65951}"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B9650330-E2BA-4410-BD04-1A27C4C8EDEC}"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D008E4F6-98D6-4C5C-A3BD-3CBF64E74A38}"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7" name="日期占位符 3"/>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1C0880E5-E5FD-4233-BE7F-9221B042C04B}"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7" name="日期占位符 3"/>
          <p:cNvSpPr>
            <a:spLocks noGrp="1"/>
          </p:cNvSpPr>
          <p:nvPr>
            <p:ph type="dt" sz="half" idx="1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5DB583CC-9F5D-4EDB-B3D1-9190819BC7D4}"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ECEF5823-2F33-4049-A988-D4BBE34A5D00}"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med">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eaLnBrk="1" hangingPunct="1">
              <a:defRPr sz="1200" smtClean="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7D9F5ED8-294D-4C00-B224-3C6885BC9E5B}" type="slidenum">
              <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en-US" altLang="zh-CN" sz="1200" b="1"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fade/>
  </p:transition>
  <p:timing>
    <p:tnLst>
      <p:par>
        <p:cTn id="1" dur="indefinite" restart="never" nodeType="tmRoot"/>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5.jpe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hyperlink" Target="https://baike.baidu.com/item/%E4%BA%BA%E7%B1%BB/31910" TargetMode="External"/><Relationship Id="rId3" Type="http://schemas.openxmlformats.org/officeDocument/2006/relationships/hyperlink" Target="https://baike.baidu.com/item/%E5%85%B1%E5%90%8C%E5%8F%91%E5%B1%95" TargetMode="External"/><Relationship Id="rId2" Type="http://schemas.openxmlformats.org/officeDocument/2006/relationships/image" Target="../media/image7.jpeg"/><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8.png"/><Relationship Id="rId2" Type="http://schemas.microsoft.com/office/2007/relationships/media" Target="file:///G:\2019&#19968;&#36718;&#22797;&#20064;\&#20070;&#20889;&#20849;&#24314;&#20154;&#31867;&#21629;&#36816;&#20849;&#21516;&#20307;&#30340;&#25112;&#8220;&#30123;&#8221;&#31687;&#31456;_&#33150;&#35759;&#35270;&#39057;.mp4" TargetMode="External"/><Relationship Id="rId1" Type="http://schemas.openxmlformats.org/officeDocument/2006/relationships/video" Target="file:///G:\2019&#19968;&#36718;&#22797;&#20064;\&#20070;&#20889;&#20849;&#24314;&#20154;&#31867;&#21629;&#36816;&#20849;&#21516;&#20307;&#30340;&#25112;&#8220;&#30123;&#8221;&#31687;&#31456;_&#33150;&#35759;&#35270;&#39057;.mp4"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3.png"/><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9.jpe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8"/>
          <p:cNvGrpSpPr/>
          <p:nvPr/>
        </p:nvGrpSpPr>
        <p:grpSpPr>
          <a:xfrm>
            <a:off x="629363" y="3676651"/>
            <a:ext cx="486252" cy="739775"/>
            <a:chOff x="5857533" y="4365104"/>
            <a:chExt cx="1015043" cy="1158062"/>
          </a:xfrm>
        </p:grpSpPr>
        <p:pic>
          <p:nvPicPr>
            <p:cNvPr id="8203" name="图片 9"/>
            <p:cNvPicPr>
              <a:picLocks noChangeAspect="1"/>
            </p:cNvPicPr>
            <p:nvPr/>
          </p:nvPicPr>
          <p:blipFill>
            <a:blip r:embed="rId1" cstate="print"/>
            <a:stretch>
              <a:fillRect/>
            </a:stretch>
          </p:blipFill>
          <p:spPr>
            <a:xfrm>
              <a:off x="5858529" y="4365104"/>
              <a:ext cx="1014047" cy="1158062"/>
            </a:xfrm>
            <a:prstGeom prst="rect">
              <a:avLst/>
            </a:prstGeom>
            <a:noFill/>
            <a:ln w="9525">
              <a:noFill/>
            </a:ln>
          </p:spPr>
        </p:pic>
        <p:sp>
          <p:nvSpPr>
            <p:cNvPr id="8204" name="文本框 10"/>
            <p:cNvSpPr txBox="1"/>
            <p:nvPr/>
          </p:nvSpPr>
          <p:spPr>
            <a:xfrm>
              <a:off x="5857533" y="4578222"/>
              <a:ext cx="738850" cy="144642"/>
            </a:xfrm>
            <a:prstGeom prst="rect">
              <a:avLst/>
            </a:prstGeom>
            <a:noFill/>
            <a:ln w="9525">
              <a:noFill/>
            </a:ln>
          </p:spPr>
          <p:txBody>
            <a:bodyPr vert="eaVert"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00000"/>
                </a:lnSpc>
                <a:spcBef>
                  <a:spcPct val="0"/>
                </a:spcBef>
                <a:buFontTx/>
                <a:buNone/>
              </a:pPr>
              <a:endParaRPr lang="zh-CN" altLang="en-US" sz="1100" dirty="0">
                <a:solidFill>
                  <a:srgbClr val="EDEDED"/>
                </a:solidFill>
                <a:latin typeface="方正清刻本悦宋简体" panose="02000000000000000000" charset="-122"/>
                <a:ea typeface="方正清刻本悦宋简体" panose="02000000000000000000" charset="-122"/>
              </a:endParaRPr>
            </a:p>
          </p:txBody>
        </p:sp>
      </p:grpSp>
      <p:sp>
        <p:nvSpPr>
          <p:cNvPr id="8199" name="矩形 11"/>
          <p:cNvSpPr/>
          <p:nvPr/>
        </p:nvSpPr>
        <p:spPr>
          <a:xfrm>
            <a:off x="1928794" y="4357694"/>
            <a:ext cx="7022330" cy="54784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dirty="0" smtClean="0">
                <a:solidFill>
                  <a:srgbClr val="333333"/>
                </a:solidFill>
                <a:latin typeface="华文楷体" panose="02010600040101010101" pitchFamily="2" charset="-122"/>
                <a:ea typeface="华文楷体" panose="02010600040101010101" pitchFamily="2" charset="-122"/>
              </a:rPr>
              <a:t>        第九中学    王秀林</a:t>
            </a:r>
            <a:endParaRPr lang="en-US" altLang="zh-CN" dirty="0">
              <a:solidFill>
                <a:srgbClr val="333333"/>
              </a:solidFill>
              <a:latin typeface="华文楷体" panose="02010600040101010101" pitchFamily="2" charset="-122"/>
              <a:ea typeface="华文楷体" panose="02010600040101010101" pitchFamily="2" charset="-122"/>
            </a:endParaRPr>
          </a:p>
        </p:txBody>
      </p:sp>
      <p:pic>
        <p:nvPicPr>
          <p:cNvPr id="8201" name="图片 13"/>
          <p:cNvPicPr>
            <a:picLocks noChangeAspect="1"/>
          </p:cNvPicPr>
          <p:nvPr/>
        </p:nvPicPr>
        <p:blipFill>
          <a:blip r:embed="rId2" cstate="print"/>
          <a:stretch>
            <a:fillRect/>
          </a:stretch>
        </p:blipFill>
        <p:spPr>
          <a:xfrm>
            <a:off x="85683" y="0"/>
            <a:ext cx="1750789" cy="1285859"/>
          </a:xfrm>
          <a:prstGeom prst="rect">
            <a:avLst/>
          </a:prstGeom>
          <a:noFill/>
          <a:ln w="9525">
            <a:noFill/>
          </a:ln>
        </p:spPr>
      </p:pic>
      <p:sp>
        <p:nvSpPr>
          <p:cNvPr id="8202" name="文本框 16"/>
          <p:cNvSpPr txBox="1"/>
          <p:nvPr/>
        </p:nvSpPr>
        <p:spPr>
          <a:xfrm>
            <a:off x="642910" y="1571612"/>
            <a:ext cx="7598410" cy="212280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00000"/>
              </a:lnSpc>
              <a:spcBef>
                <a:spcPct val="0"/>
              </a:spcBef>
              <a:buFontTx/>
              <a:buNone/>
            </a:pPr>
            <a:r>
              <a:rPr lang="zh-CN" altLang="en-US" sz="3600" dirty="0" smtClean="0">
                <a:solidFill>
                  <a:srgbClr val="000000"/>
                </a:solidFill>
                <a:latin typeface="方正清楷 简" panose="02000500000000000000" charset="-122"/>
                <a:ea typeface="方正清楷 简" panose="02000500000000000000" charset="-122"/>
              </a:rPr>
              <a:t>共抗全球疫情，筑牢人类命运共同体</a:t>
            </a:r>
            <a:endParaRPr lang="en-US" altLang="zh-CN" sz="3600" dirty="0" smtClean="0">
              <a:solidFill>
                <a:srgbClr val="000000"/>
              </a:solidFill>
              <a:latin typeface="方正清楷 简" panose="02000500000000000000" charset="-122"/>
              <a:ea typeface="方正清楷 简" panose="02000500000000000000" charset="-122"/>
            </a:endParaRPr>
          </a:p>
          <a:p>
            <a:pPr marL="0" lvl="0" indent="0" defTabSz="457200">
              <a:lnSpc>
                <a:spcPct val="100000"/>
              </a:lnSpc>
              <a:spcBef>
                <a:spcPct val="0"/>
              </a:spcBef>
              <a:buFontTx/>
              <a:buNone/>
            </a:pPr>
            <a:r>
              <a:rPr lang="en-US" altLang="zh-CN" sz="3200" dirty="0" smtClean="0">
                <a:solidFill>
                  <a:srgbClr val="000000"/>
                </a:solidFill>
                <a:latin typeface="方正清楷 简" panose="02000500000000000000" charset="-122"/>
                <a:ea typeface="方正清楷 简" panose="02000500000000000000" charset="-122"/>
              </a:rPr>
              <a:t>                     </a:t>
            </a:r>
            <a:endParaRPr lang="en-US" altLang="zh-CN" sz="3200" dirty="0" smtClean="0">
              <a:solidFill>
                <a:srgbClr val="000000"/>
              </a:solidFill>
              <a:latin typeface="方正清楷 简" panose="02000500000000000000" charset="-122"/>
              <a:ea typeface="方正清楷 简" panose="02000500000000000000" charset="-122"/>
            </a:endParaRPr>
          </a:p>
          <a:p>
            <a:pPr marL="0" lvl="0" indent="0" defTabSz="457200">
              <a:lnSpc>
                <a:spcPct val="100000"/>
              </a:lnSpc>
              <a:spcBef>
                <a:spcPct val="0"/>
              </a:spcBef>
              <a:buFontTx/>
              <a:buNone/>
            </a:pPr>
            <a:r>
              <a:rPr lang="en-US" altLang="zh-CN" sz="3200" dirty="0" smtClean="0">
                <a:solidFill>
                  <a:srgbClr val="000000"/>
                </a:solidFill>
                <a:latin typeface="方正清楷 简" panose="02000500000000000000" charset="-122"/>
                <a:ea typeface="方正清楷 简" panose="02000500000000000000" charset="-122"/>
              </a:rPr>
              <a:t>             ——</a:t>
            </a:r>
            <a:r>
              <a:rPr lang="zh-CN" altLang="en-US" dirty="0" smtClean="0">
                <a:solidFill>
                  <a:srgbClr val="000000"/>
                </a:solidFill>
                <a:latin typeface="方正清楷 简" panose="02000500000000000000" charset="-122"/>
                <a:ea typeface="方正清楷 简" panose="02000500000000000000" charset="-122"/>
              </a:rPr>
              <a:t>高三哲学二轮复习探讨课</a:t>
            </a:r>
            <a:endParaRPr lang="en-US" altLang="zh-CN" dirty="0" smtClean="0">
              <a:solidFill>
                <a:srgbClr val="000000"/>
              </a:solidFill>
              <a:latin typeface="方正清楷 简" panose="02000500000000000000" charset="-122"/>
              <a:ea typeface="方正清楷 简" panose="02000500000000000000" charset="-122"/>
            </a:endParaRPr>
          </a:p>
          <a:p>
            <a:pPr marL="0" lvl="0" indent="0" defTabSz="457200">
              <a:lnSpc>
                <a:spcPct val="100000"/>
              </a:lnSpc>
              <a:spcBef>
                <a:spcPct val="0"/>
              </a:spcBef>
              <a:buFontTx/>
              <a:buNone/>
            </a:pPr>
            <a:r>
              <a:rPr lang="en-US" altLang="zh-CN" sz="3200" dirty="0" smtClean="0">
                <a:solidFill>
                  <a:srgbClr val="000000"/>
                </a:solidFill>
                <a:latin typeface="方正清楷 简" panose="02000500000000000000" charset="-122"/>
                <a:ea typeface="方正清楷 简" panose="02000500000000000000" charset="-122"/>
              </a:rPr>
              <a:t>                  </a:t>
            </a:r>
            <a:endParaRPr lang="zh-CN" altLang="en-US" sz="3200" dirty="0">
              <a:solidFill>
                <a:srgbClr val="000000"/>
              </a:solidFill>
              <a:latin typeface="方正清楷 简" panose="02000500000000000000" charset="-122"/>
              <a:ea typeface="方正清楷 简" panose="02000500000000000000" charset="-122"/>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1000100" cy="734519"/>
          </a:xfrm>
          <a:prstGeom prst="rect">
            <a:avLst/>
          </a:prstGeom>
          <a:noFill/>
          <a:ln w="9525">
            <a:noFill/>
          </a:ln>
        </p:spPr>
      </p:pic>
      <p:sp>
        <p:nvSpPr>
          <p:cNvPr id="4" name="矩形 11"/>
          <p:cNvSpPr/>
          <p:nvPr/>
        </p:nvSpPr>
        <p:spPr>
          <a:xfrm>
            <a:off x="1071538"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新题速递</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矩形 4"/>
          <p:cNvSpPr/>
          <p:nvPr/>
        </p:nvSpPr>
        <p:spPr>
          <a:xfrm>
            <a:off x="-142908" y="1214422"/>
            <a:ext cx="9144000" cy="3970318"/>
          </a:xfrm>
          <a:prstGeom prst="rect">
            <a:avLst/>
          </a:prstGeom>
        </p:spPr>
        <p:txBody>
          <a:bodyPr wrap="square">
            <a:spAutoFit/>
          </a:bodyPr>
          <a:lstStyle/>
          <a:p>
            <a:r>
              <a:rPr lang="en-US" altLang="zh-CN" sz="2800" dirty="0" smtClean="0">
                <a:latin typeface="仿宋" panose="02010609060101010101" pitchFamily="49" charset="-122"/>
                <a:ea typeface="仿宋" panose="02010609060101010101" pitchFamily="49" charset="-122"/>
              </a:rPr>
              <a:t>1.</a:t>
            </a:r>
            <a:r>
              <a:rPr lang="zh-CN" altLang="en-US" sz="2800" dirty="0" smtClean="0">
                <a:latin typeface="仿宋" panose="02010609060101010101" pitchFamily="49" charset="-122"/>
                <a:ea typeface="仿宋" panose="02010609060101010101" pitchFamily="49" charset="-122"/>
              </a:rPr>
              <a:t>我国采取强有力防控措施有效阻遏了疫情向世界上其他国家的蔓延，我国公开透明地发布信息，在很短的时间内甄别出病原体，及时主动同世界卫生组织和包括美国在内的其他国家分享有关病毒基因序列。一系列举措彰显中国力量、中国效率、中国速度，受到了国际社会的广泛赞誉。中国做出的努力符合中国首创的</a:t>
            </a:r>
            <a:r>
              <a:rPr lang="en-US" altLang="zh-CN" sz="2800" dirty="0" smtClean="0">
                <a:latin typeface="仿宋" panose="02010609060101010101" pitchFamily="49" charset="-122"/>
                <a:ea typeface="仿宋" panose="02010609060101010101" pitchFamily="49" charset="-122"/>
              </a:rPr>
              <a:t>______</a:t>
            </a:r>
            <a:r>
              <a:rPr lang="zh-CN" altLang="en-US" sz="2800" dirty="0" smtClean="0">
                <a:latin typeface="仿宋" panose="02010609060101010101" pitchFamily="49" charset="-122"/>
                <a:ea typeface="仿宋" panose="02010609060101010101" pitchFamily="49" charset="-122"/>
              </a:rPr>
              <a:t>理念（     ）</a:t>
            </a:r>
            <a:endParaRPr lang="zh-CN" altLang="en-US" sz="2800" dirty="0" smtClean="0">
              <a:latin typeface="仿宋" panose="02010609060101010101" pitchFamily="49" charset="-122"/>
              <a:ea typeface="仿宋" panose="02010609060101010101" pitchFamily="49" charset="-122"/>
            </a:endParaRPr>
          </a:p>
          <a:p>
            <a:endParaRPr lang="en-US" altLang="zh-CN" sz="2800" dirty="0" smtClean="0">
              <a:latin typeface="仿宋" panose="02010609060101010101" pitchFamily="49" charset="-122"/>
              <a:ea typeface="仿宋" panose="02010609060101010101" pitchFamily="49" charset="-122"/>
            </a:endParaRPr>
          </a:p>
          <a:p>
            <a:r>
              <a:rPr lang="en-US" altLang="zh-CN" sz="2800" dirty="0" smtClean="0">
                <a:latin typeface="仿宋" panose="02010609060101010101" pitchFamily="49" charset="-122"/>
                <a:ea typeface="仿宋" panose="02010609060101010101" pitchFamily="49" charset="-122"/>
              </a:rPr>
              <a:t>A. </a:t>
            </a:r>
            <a:r>
              <a:rPr lang="zh-CN" altLang="en-US" sz="2800" dirty="0" smtClean="0">
                <a:latin typeface="仿宋" panose="02010609060101010101" pitchFamily="49" charset="-122"/>
                <a:ea typeface="仿宋" panose="02010609060101010101" pitchFamily="49" charset="-122"/>
              </a:rPr>
              <a:t>构建社会主义和谐社会    </a:t>
            </a:r>
            <a:r>
              <a:rPr lang="en-US" altLang="zh-CN" sz="2800" dirty="0" smtClean="0">
                <a:latin typeface="仿宋" panose="02010609060101010101" pitchFamily="49" charset="-122"/>
                <a:ea typeface="仿宋" panose="02010609060101010101" pitchFamily="49" charset="-122"/>
              </a:rPr>
              <a:t>B. </a:t>
            </a:r>
            <a:r>
              <a:rPr lang="zh-CN" altLang="en-US" sz="2800" dirty="0" smtClean="0">
                <a:latin typeface="仿宋" panose="02010609060101010101" pitchFamily="49" charset="-122"/>
                <a:ea typeface="仿宋" panose="02010609060101010101" pitchFamily="49" charset="-122"/>
              </a:rPr>
              <a:t>构建资源节约型社会</a:t>
            </a:r>
            <a:endParaRPr lang="zh-CN" altLang="en-US" sz="2800" dirty="0" smtClean="0">
              <a:latin typeface="仿宋" panose="02010609060101010101" pitchFamily="49" charset="-122"/>
              <a:ea typeface="仿宋" panose="02010609060101010101" pitchFamily="49" charset="-122"/>
            </a:endParaRPr>
          </a:p>
          <a:p>
            <a:r>
              <a:rPr lang="en-US" altLang="zh-CN" sz="2800" dirty="0" smtClean="0">
                <a:latin typeface="仿宋" panose="02010609060101010101" pitchFamily="49" charset="-122"/>
                <a:ea typeface="仿宋" panose="02010609060101010101" pitchFamily="49" charset="-122"/>
              </a:rPr>
              <a:t>C. </a:t>
            </a:r>
            <a:r>
              <a:rPr lang="zh-CN" altLang="en-US" sz="2800" dirty="0" smtClean="0">
                <a:latin typeface="仿宋" panose="02010609060101010101" pitchFamily="49" charset="-122"/>
                <a:ea typeface="仿宋" panose="02010609060101010101" pitchFamily="49" charset="-122"/>
              </a:rPr>
              <a:t>建设创新型国家          </a:t>
            </a:r>
            <a:r>
              <a:rPr lang="en-US" altLang="zh-CN" sz="2800" dirty="0" smtClean="0">
                <a:latin typeface="仿宋" panose="02010609060101010101" pitchFamily="49" charset="-122"/>
                <a:ea typeface="仿宋" panose="02010609060101010101" pitchFamily="49" charset="-122"/>
              </a:rPr>
              <a:t>D. </a:t>
            </a:r>
            <a:r>
              <a:rPr lang="zh-CN" altLang="en-US" sz="2800" dirty="0" smtClean="0">
                <a:latin typeface="仿宋" panose="02010609060101010101" pitchFamily="49" charset="-122"/>
                <a:ea typeface="仿宋" panose="02010609060101010101" pitchFamily="49" charset="-122"/>
              </a:rPr>
              <a:t>构建人类命运共同体</a:t>
            </a:r>
            <a:endParaRPr lang="zh-CN" altLang="en-US" sz="2800" dirty="0">
              <a:latin typeface="仿宋" panose="02010609060101010101" pitchFamily="49" charset="-122"/>
              <a:ea typeface="仿宋" panose="02010609060101010101" pitchFamily="49" charset="-122"/>
            </a:endParaRPr>
          </a:p>
        </p:txBody>
      </p:sp>
      <p:sp>
        <p:nvSpPr>
          <p:cNvPr id="6" name="矩形 5"/>
          <p:cNvSpPr/>
          <p:nvPr/>
        </p:nvSpPr>
        <p:spPr>
          <a:xfrm>
            <a:off x="7215206" y="3429000"/>
            <a:ext cx="1571636" cy="1015663"/>
          </a:xfrm>
          <a:prstGeom prst="rect">
            <a:avLst/>
          </a:prstGeom>
          <a:noFill/>
        </p:spPr>
        <p:txBody>
          <a:bodyPr wrap="square" lIns="91440" tIns="45720" rIns="91440" bIns="45720">
            <a:spAutoFit/>
          </a:bodyPr>
          <a:lstStyle/>
          <a:p>
            <a:pPr algn="ctr"/>
            <a:r>
              <a:rPr lang="en-US" altLang="zh-CN" sz="6000" b="1" dirty="0">
                <a:ln w="1905"/>
                <a:solidFill>
                  <a:srgbClr val="C00000"/>
                </a:solidFill>
                <a:effectLst>
                  <a:innerShdw blurRad="69850" dist="43180" dir="5400000">
                    <a:srgbClr val="000000">
                      <a:alpha val="65000"/>
                    </a:srgbClr>
                  </a:innerShdw>
                </a:effectLst>
              </a:rPr>
              <a:t>D</a:t>
            </a:r>
            <a:endParaRPr lang="zh-CN" altLang="en-US" sz="6000" b="1" dirty="0">
              <a:ln w="1905"/>
              <a:solidFill>
                <a:srgbClr val="C00000"/>
              </a:solidFill>
              <a:effectLst>
                <a:innerShdw blurRad="69850" dist="43180" dir="5400000">
                  <a:srgbClr val="000000">
                    <a:alpha val="65000"/>
                  </a:srgbClr>
                </a:inn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1201768" cy="882633"/>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1142976"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新题速递</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矩形 4"/>
          <p:cNvSpPr/>
          <p:nvPr/>
        </p:nvSpPr>
        <p:spPr>
          <a:xfrm>
            <a:off x="142844" y="1071546"/>
            <a:ext cx="9001156" cy="4523105"/>
          </a:xfrm>
          <a:prstGeom prst="rect">
            <a:avLst/>
          </a:prstGeom>
        </p:spPr>
        <p:txBody>
          <a:bodyPr wrap="square">
            <a:spAutoFit/>
          </a:bodyPr>
          <a:lstStyle/>
          <a:p>
            <a:pPr fontAlgn="ctr"/>
            <a:r>
              <a:rPr lang="en-US" sz="2400" dirty="0" smtClean="0"/>
              <a:t>2</a:t>
            </a:r>
            <a:r>
              <a:rPr lang="zh-CN" altLang="en-US" sz="2400" dirty="0" smtClean="0"/>
              <a:t>．随着新冠肺炎疫情在全球范围内的爆发，人们对口罩的需求量呈爆发式增长，口罩防护领域呈现爆发态势。不考虑其他因素，下列图示</a:t>
            </a:r>
            <a:r>
              <a:rPr lang="en-US" sz="2400" dirty="0" smtClean="0"/>
              <a:t>(</a:t>
            </a:r>
            <a:r>
              <a:rPr lang="zh-CN" altLang="en-US" sz="2400" dirty="0" smtClean="0"/>
              <a:t>图中的</a:t>
            </a:r>
            <a:r>
              <a:rPr lang="en-US" sz="2400" dirty="0" smtClean="0"/>
              <a:t>S</a:t>
            </a:r>
            <a:r>
              <a:rPr lang="zh-CN" altLang="en-US" sz="2400" dirty="0" smtClean="0"/>
              <a:t>、</a:t>
            </a:r>
            <a:r>
              <a:rPr lang="en-US" sz="2400" dirty="0" smtClean="0"/>
              <a:t>D</a:t>
            </a:r>
            <a:r>
              <a:rPr lang="zh-CN" altLang="en-US" sz="2400" dirty="0" smtClean="0"/>
              <a:t>和</a:t>
            </a:r>
            <a:r>
              <a:rPr lang="en-US" sz="2400" dirty="0" smtClean="0"/>
              <a:t>E</a:t>
            </a:r>
            <a:r>
              <a:rPr lang="zh-CN" altLang="en-US" sz="2400" dirty="0" smtClean="0"/>
              <a:t>分别表示变化前的供求曲线和市场均衡点，</a:t>
            </a:r>
            <a:r>
              <a:rPr lang="en-US" sz="2400" dirty="0" smtClean="0"/>
              <a:t>S′</a:t>
            </a:r>
            <a:r>
              <a:rPr lang="zh-CN" altLang="en-US" sz="2400" dirty="0" smtClean="0"/>
              <a:t>、</a:t>
            </a:r>
            <a:r>
              <a:rPr lang="en-US" sz="2400" dirty="0" smtClean="0"/>
              <a:t>D′</a:t>
            </a:r>
            <a:r>
              <a:rPr lang="zh-CN" altLang="en-US" sz="2400" dirty="0" smtClean="0"/>
              <a:t>和</a:t>
            </a:r>
            <a:r>
              <a:rPr lang="en-US" sz="2400" dirty="0" smtClean="0"/>
              <a:t>E′</a:t>
            </a:r>
            <a:r>
              <a:rPr lang="zh-CN" altLang="en-US" sz="2400" dirty="0" smtClean="0"/>
              <a:t>分别表示变化后的供求曲线和市场均衡点</a:t>
            </a:r>
            <a:r>
              <a:rPr lang="en-US" sz="2400" dirty="0" smtClean="0"/>
              <a:t>)</a:t>
            </a:r>
            <a:r>
              <a:rPr lang="zh-CN" altLang="en-US" sz="2400" dirty="0" smtClean="0"/>
              <a:t>中能正确反映这经济现象的是</a:t>
            </a:r>
            <a:r>
              <a:rPr lang="en-US" sz="2400" dirty="0" smtClean="0"/>
              <a:t>(</a:t>
            </a:r>
            <a:r>
              <a:rPr lang="zh-CN" altLang="en-US" sz="2400" dirty="0" smtClean="0"/>
              <a:t>　　</a:t>
            </a:r>
            <a:r>
              <a:rPr lang="en-US" sz="2400" dirty="0" smtClean="0"/>
              <a:t>)</a:t>
            </a:r>
            <a:endParaRPr lang="zh-CN" altLang="en-US" sz="2400" dirty="0" smtClean="0"/>
          </a:p>
          <a:p>
            <a:pPr fontAlgn="ctr"/>
            <a:endParaRPr lang="en-US" sz="2400" dirty="0" smtClean="0"/>
          </a:p>
          <a:p>
            <a:pPr fontAlgn="ctr"/>
            <a:endParaRPr lang="en-US" sz="2400" dirty="0" smtClean="0"/>
          </a:p>
          <a:p>
            <a:pPr fontAlgn="ctr"/>
            <a:endParaRPr lang="en-US" sz="2400" dirty="0" smtClean="0"/>
          </a:p>
          <a:p>
            <a:pPr fontAlgn="ctr"/>
            <a:endParaRPr lang="en-US" sz="2400" dirty="0" smtClean="0"/>
          </a:p>
          <a:p>
            <a:pPr fontAlgn="ctr"/>
            <a:endParaRPr lang="en-US" sz="2400" dirty="0" smtClean="0"/>
          </a:p>
          <a:p>
            <a:pPr fontAlgn="ctr"/>
            <a:endParaRPr lang="en-US" sz="2400" dirty="0" smtClean="0"/>
          </a:p>
          <a:p>
            <a:pPr fontAlgn="ctr"/>
            <a:r>
              <a:rPr lang="en-US" sz="2400" dirty="0" smtClean="0"/>
              <a:t>       A</a:t>
            </a:r>
            <a:r>
              <a:rPr lang="zh-CN" altLang="en-US" sz="2400" dirty="0" smtClean="0"/>
              <a:t>．</a:t>
            </a:r>
            <a:r>
              <a:rPr lang="en-US" sz="2400" dirty="0" smtClean="0"/>
              <a:t>①	       B</a:t>
            </a:r>
            <a:r>
              <a:rPr lang="zh-CN" altLang="en-US" sz="2400" dirty="0" smtClean="0"/>
              <a:t>．</a:t>
            </a:r>
            <a:r>
              <a:rPr lang="en-US" sz="2400" dirty="0" smtClean="0"/>
              <a:t>②	          C</a:t>
            </a:r>
            <a:r>
              <a:rPr lang="zh-CN" altLang="en-US" sz="2400" dirty="0" smtClean="0"/>
              <a:t>．</a:t>
            </a:r>
            <a:r>
              <a:rPr lang="en-US" sz="2400" dirty="0" smtClean="0"/>
              <a:t>③	         D</a:t>
            </a:r>
            <a:r>
              <a:rPr lang="zh-CN" altLang="en-US" sz="2400" dirty="0" smtClean="0"/>
              <a:t>．</a:t>
            </a:r>
            <a:r>
              <a:rPr lang="en-US" sz="2400" dirty="0" smtClean="0"/>
              <a:t>④</a:t>
            </a:r>
            <a:endParaRPr lang="zh-CN" altLang="en-US" sz="2400" dirty="0"/>
          </a:p>
        </p:txBody>
      </p:sp>
      <p:sp>
        <p:nvSpPr>
          <p:cNvPr id="6" name="矩形 5"/>
          <p:cNvSpPr/>
          <p:nvPr/>
        </p:nvSpPr>
        <p:spPr>
          <a:xfrm>
            <a:off x="8072430" y="2571744"/>
            <a:ext cx="1071570" cy="1015663"/>
          </a:xfrm>
          <a:prstGeom prst="rect">
            <a:avLst/>
          </a:prstGeom>
          <a:noFill/>
        </p:spPr>
        <p:txBody>
          <a:bodyPr wrap="square" lIns="91440" tIns="45720" rIns="91440" bIns="45720">
            <a:spAutoFit/>
          </a:bodyPr>
          <a:lstStyle/>
          <a:p>
            <a:pPr algn="ctr"/>
            <a:r>
              <a:rPr lang="en-US" altLang="zh-CN" sz="6000" b="1" dirty="0" smtClean="0">
                <a:ln w="1905"/>
                <a:solidFill>
                  <a:srgbClr val="C00000"/>
                </a:solidFill>
                <a:effectLst>
                  <a:innerShdw blurRad="69850" dist="43180" dir="5400000">
                    <a:srgbClr val="000000">
                      <a:alpha val="65000"/>
                    </a:srgbClr>
                  </a:innerShdw>
                </a:effectLst>
              </a:rPr>
              <a:t>C</a:t>
            </a:r>
            <a:endParaRPr lang="zh-CN" altLang="en-US" sz="6000" b="1" dirty="0">
              <a:ln w="1905"/>
              <a:solidFill>
                <a:srgbClr val="C00000"/>
              </a:solidFill>
              <a:effectLst>
                <a:innerShdw blurRad="69850" dist="43180" dir="5400000">
                  <a:srgbClr val="000000">
                    <a:alpha val="65000"/>
                  </a:srgbClr>
                </a:innerShdw>
              </a:effectLst>
            </a:endParaRPr>
          </a:p>
        </p:txBody>
      </p:sp>
      <p:pic>
        <p:nvPicPr>
          <p:cNvPr id="7" name="图片 6" descr="figure"/>
          <p:cNvPicPr/>
          <p:nvPr/>
        </p:nvPicPr>
        <p:blipFill>
          <a:blip r:embed="rId3" cstate="print"/>
          <a:stretch>
            <a:fillRect/>
          </a:stretch>
        </p:blipFill>
        <p:spPr>
          <a:xfrm>
            <a:off x="142844" y="3000372"/>
            <a:ext cx="8001056" cy="2071702"/>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973197" cy="714760"/>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857224"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新题速递</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矩形 4"/>
          <p:cNvSpPr/>
          <p:nvPr/>
        </p:nvSpPr>
        <p:spPr>
          <a:xfrm>
            <a:off x="0" y="1000109"/>
            <a:ext cx="9001156" cy="4832092"/>
          </a:xfrm>
          <a:prstGeom prst="rect">
            <a:avLst/>
          </a:prstGeom>
        </p:spPr>
        <p:txBody>
          <a:bodyPr wrap="square">
            <a:spAutoFit/>
          </a:bodyPr>
          <a:lstStyle/>
          <a:p>
            <a:r>
              <a:rPr lang="en-US" altLang="zh-CN" sz="2800" dirty="0" smtClean="0">
                <a:latin typeface="仿宋" panose="02010609060101010101" pitchFamily="49" charset="-122"/>
                <a:ea typeface="仿宋" panose="02010609060101010101" pitchFamily="49" charset="-122"/>
              </a:rPr>
              <a:t>3.2020</a:t>
            </a:r>
            <a:r>
              <a:rPr lang="zh-CN" altLang="en-US" sz="2800" dirty="0" smtClean="0">
                <a:latin typeface="仿宋" panose="02010609060101010101" pitchFamily="49" charset="-122"/>
                <a:ea typeface="仿宋" panose="02010609060101010101" pitchFamily="49" charset="-122"/>
              </a:rPr>
              <a:t>年</a:t>
            </a:r>
            <a:r>
              <a:rPr lang="en-US" altLang="zh-CN" sz="2800" dirty="0" smtClean="0">
                <a:latin typeface="仿宋" panose="02010609060101010101" pitchFamily="49" charset="-122"/>
                <a:ea typeface="仿宋" panose="02010609060101010101" pitchFamily="49" charset="-122"/>
              </a:rPr>
              <a:t>1</a:t>
            </a:r>
            <a:r>
              <a:rPr lang="zh-CN" altLang="en-US" sz="2800" dirty="0" smtClean="0">
                <a:latin typeface="仿宋" panose="02010609060101010101" pitchFamily="49" charset="-122"/>
                <a:ea typeface="仿宋" panose="02010609060101010101" pitchFamily="49" charset="-122"/>
              </a:rPr>
              <a:t>月，中国专家潜心研究的宿主蛋白调控流感病毒复制周期机制取得突破性进展，进一步完善了新型冠状病毒与宿主蛋白形成的相互作用网络，深化了对流感病毒复制周期的理解，为研制新的新型冠状病毒毒药物提供了潜在靶点。这体现了（     ）</a:t>
            </a:r>
            <a:endParaRPr lang="en-US" altLang="zh-CN" sz="2800" dirty="0" smtClean="0">
              <a:latin typeface="仿宋" panose="02010609060101010101" pitchFamily="49" charset="-122"/>
              <a:ea typeface="仿宋" panose="02010609060101010101" pitchFamily="49" charset="-122"/>
            </a:endParaRPr>
          </a:p>
          <a:p>
            <a:r>
              <a:rPr lang="zh-CN" altLang="en-US" sz="2800" dirty="0" smtClean="0">
                <a:latin typeface="仿宋" panose="02010609060101010101" pitchFamily="49" charset="-122"/>
                <a:ea typeface="仿宋" panose="02010609060101010101" pitchFamily="49" charset="-122"/>
              </a:rPr>
              <a:t>①思维和存在具有同一性        </a:t>
            </a:r>
            <a:endParaRPr lang="en-US" altLang="zh-CN" sz="2800" dirty="0" smtClean="0">
              <a:latin typeface="仿宋" panose="02010609060101010101" pitchFamily="49" charset="-122"/>
              <a:ea typeface="仿宋" panose="02010609060101010101" pitchFamily="49" charset="-122"/>
            </a:endParaRPr>
          </a:p>
          <a:p>
            <a:r>
              <a:rPr lang="zh-CN" altLang="en-US" sz="2800" dirty="0" smtClean="0">
                <a:latin typeface="仿宋" panose="02010609060101010101" pitchFamily="49" charset="-122"/>
                <a:ea typeface="仿宋" panose="02010609060101010101" pitchFamily="49" charset="-122"/>
              </a:rPr>
              <a:t>②实践是认识发展的动力</a:t>
            </a:r>
            <a:endParaRPr lang="zh-CN" altLang="en-US" sz="2800" dirty="0" smtClean="0">
              <a:latin typeface="仿宋" panose="02010609060101010101" pitchFamily="49" charset="-122"/>
              <a:ea typeface="仿宋" panose="02010609060101010101" pitchFamily="49" charset="-122"/>
            </a:endParaRPr>
          </a:p>
          <a:p>
            <a:r>
              <a:rPr lang="zh-CN" altLang="en-US" sz="2800" dirty="0" smtClean="0">
                <a:latin typeface="仿宋" panose="02010609060101010101" pitchFamily="49" charset="-122"/>
                <a:ea typeface="仿宋" panose="02010609060101010101" pitchFamily="49" charset="-122"/>
              </a:rPr>
              <a:t>③改造世界是认识的目的       </a:t>
            </a:r>
            <a:endParaRPr lang="en-US" altLang="zh-CN" sz="2800" dirty="0" smtClean="0">
              <a:latin typeface="仿宋" panose="02010609060101010101" pitchFamily="49" charset="-122"/>
              <a:ea typeface="仿宋" panose="02010609060101010101" pitchFamily="49" charset="-122"/>
            </a:endParaRPr>
          </a:p>
          <a:p>
            <a:r>
              <a:rPr lang="zh-CN" altLang="en-US" sz="2800" dirty="0" smtClean="0">
                <a:latin typeface="仿宋" panose="02010609060101010101" pitchFamily="49" charset="-122"/>
                <a:ea typeface="仿宋" panose="02010609060101010101" pitchFamily="49" charset="-122"/>
              </a:rPr>
              <a:t>④真理在认识中不断超越自身</a:t>
            </a:r>
            <a:endParaRPr lang="zh-CN" altLang="en-US" sz="2800" dirty="0" smtClean="0">
              <a:latin typeface="仿宋" panose="02010609060101010101" pitchFamily="49" charset="-122"/>
              <a:ea typeface="仿宋" panose="02010609060101010101" pitchFamily="49" charset="-122"/>
            </a:endParaRPr>
          </a:p>
          <a:p>
            <a:endParaRPr lang="en-US" altLang="zh-CN" sz="2800" dirty="0" smtClean="0">
              <a:latin typeface="仿宋" panose="02010609060101010101" pitchFamily="49" charset="-122"/>
              <a:ea typeface="仿宋" panose="02010609060101010101" pitchFamily="49" charset="-122"/>
            </a:endParaRPr>
          </a:p>
          <a:p>
            <a:r>
              <a:rPr lang="en-US" altLang="zh-CN" sz="2800" dirty="0" smtClean="0">
                <a:latin typeface="仿宋" panose="02010609060101010101" pitchFamily="49" charset="-122"/>
                <a:ea typeface="仿宋" panose="02010609060101010101" pitchFamily="49" charset="-122"/>
              </a:rPr>
              <a:t>    A. ①③     B. ①④     C. ②③     D. ②④</a:t>
            </a:r>
            <a:endParaRPr lang="zh-CN" altLang="en-US" sz="2800" dirty="0">
              <a:latin typeface="仿宋" panose="02010609060101010101" pitchFamily="49" charset="-122"/>
              <a:ea typeface="仿宋" panose="02010609060101010101" pitchFamily="49" charset="-122"/>
            </a:endParaRPr>
          </a:p>
        </p:txBody>
      </p:sp>
      <p:sp>
        <p:nvSpPr>
          <p:cNvPr id="6" name="矩形 5"/>
          <p:cNvSpPr/>
          <p:nvPr/>
        </p:nvSpPr>
        <p:spPr>
          <a:xfrm>
            <a:off x="6286512" y="2928934"/>
            <a:ext cx="1214446" cy="1015663"/>
          </a:xfrm>
          <a:prstGeom prst="rect">
            <a:avLst/>
          </a:prstGeom>
          <a:noFill/>
        </p:spPr>
        <p:txBody>
          <a:bodyPr wrap="square" lIns="91440" tIns="45720" rIns="91440" bIns="45720">
            <a:spAutoFit/>
          </a:bodyPr>
          <a:lstStyle/>
          <a:p>
            <a:pPr algn="ctr"/>
            <a:r>
              <a:rPr lang="en-US" altLang="zh-CN" sz="6000" b="1" dirty="0">
                <a:ln w="1905"/>
                <a:solidFill>
                  <a:srgbClr val="C00000"/>
                </a:solidFill>
                <a:effectLst>
                  <a:innerShdw blurRad="69850" dist="43180" dir="5400000">
                    <a:srgbClr val="000000">
                      <a:alpha val="65000"/>
                    </a:srgbClr>
                  </a:innerShdw>
                </a:effectLst>
              </a:rPr>
              <a:t>A</a:t>
            </a:r>
            <a:endParaRPr lang="zh-CN" altLang="en-US" sz="6000" b="1" dirty="0">
              <a:ln w="1905"/>
              <a:solidFill>
                <a:srgbClr val="C00000"/>
              </a:solidFill>
              <a:effectLst>
                <a:innerShdw blurRad="69850" dist="43180" dir="5400000">
                  <a:srgbClr val="000000">
                    <a:alpha val="65000"/>
                  </a:srgbClr>
                </a:inn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1"/>
            <a:ext cx="1071538" cy="786986"/>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1000100"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新题速递</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矩形 4"/>
          <p:cNvSpPr/>
          <p:nvPr/>
        </p:nvSpPr>
        <p:spPr>
          <a:xfrm>
            <a:off x="214282" y="857232"/>
            <a:ext cx="8929718" cy="3970318"/>
          </a:xfrm>
          <a:prstGeom prst="rect">
            <a:avLst/>
          </a:prstGeom>
        </p:spPr>
        <p:txBody>
          <a:bodyPr wrap="square">
            <a:spAutoFit/>
          </a:bodyPr>
          <a:lstStyle/>
          <a:p>
            <a:r>
              <a:rPr lang="en-US" altLang="zh-CN" sz="2800" dirty="0" smtClean="0"/>
              <a:t>4</a:t>
            </a:r>
            <a:r>
              <a:rPr lang="zh-CN" altLang="en-US" sz="2800" dirty="0" smtClean="0"/>
              <a:t>.2020年以来，面对新型冠状病毒感染的肺炎在全球肆虐，专家建议：减少与患者的接触，避免去人员密集场所，勤洗手、室内保持通风是预防流感的重要措施。这说明</a:t>
            </a:r>
            <a:endParaRPr lang="zh-CN" altLang="en-US" sz="2800" dirty="0" smtClean="0"/>
          </a:p>
          <a:p>
            <a:endParaRPr lang="en-US" altLang="zh-CN" sz="2800" dirty="0" smtClean="0"/>
          </a:p>
          <a:p>
            <a:r>
              <a:rPr lang="zh-CN" altLang="en-US" sz="2800" dirty="0" smtClean="0"/>
              <a:t>A．不同事物的本质属性都是相同的</a:t>
            </a:r>
            <a:endParaRPr lang="zh-CN" altLang="en-US" sz="2800" dirty="0" smtClean="0"/>
          </a:p>
          <a:p>
            <a:r>
              <a:rPr lang="zh-CN" altLang="en-US" sz="2800" dirty="0" smtClean="0"/>
              <a:t>B．联系具有普遍性和客观性</a:t>
            </a:r>
            <a:endParaRPr lang="zh-CN" altLang="en-US" sz="2800" dirty="0" smtClean="0"/>
          </a:p>
          <a:p>
            <a:r>
              <a:rPr lang="zh-CN" altLang="en-US" sz="2800" dirty="0" smtClean="0"/>
              <a:t>C．事物的联系是需要一定条件的</a:t>
            </a:r>
            <a:endParaRPr lang="zh-CN" altLang="en-US" sz="2800" dirty="0" smtClean="0"/>
          </a:p>
          <a:p>
            <a:r>
              <a:rPr lang="zh-CN" altLang="en-US" sz="2800" dirty="0" smtClean="0"/>
              <a:t>D．复杂事物的本质是不可捉摸的</a:t>
            </a:r>
            <a:endParaRPr lang="zh-CN" altLang="en-US" sz="2800" dirty="0">
              <a:latin typeface="仿宋" panose="02010609060101010101" pitchFamily="49" charset="-122"/>
              <a:ea typeface="仿宋" panose="02010609060101010101" pitchFamily="49" charset="-122"/>
            </a:endParaRPr>
          </a:p>
        </p:txBody>
      </p:sp>
      <p:sp>
        <p:nvSpPr>
          <p:cNvPr id="6" name="矩形 5"/>
          <p:cNvSpPr/>
          <p:nvPr/>
        </p:nvSpPr>
        <p:spPr>
          <a:xfrm>
            <a:off x="6786578" y="3000372"/>
            <a:ext cx="1357322" cy="1015663"/>
          </a:xfrm>
          <a:prstGeom prst="rect">
            <a:avLst/>
          </a:prstGeom>
          <a:noFill/>
        </p:spPr>
        <p:txBody>
          <a:bodyPr wrap="square" lIns="91440" tIns="45720" rIns="91440" bIns="45720">
            <a:spAutoFit/>
          </a:bodyPr>
          <a:lstStyle/>
          <a:p>
            <a:pPr algn="ctr"/>
            <a:r>
              <a:rPr lang="en-US" altLang="zh-CN" sz="6000" b="1" dirty="0">
                <a:ln w="1905"/>
                <a:solidFill>
                  <a:srgbClr val="C00000"/>
                </a:solidFill>
                <a:effectLst>
                  <a:innerShdw blurRad="69850" dist="43180" dir="5400000">
                    <a:srgbClr val="000000">
                      <a:alpha val="65000"/>
                    </a:srgbClr>
                  </a:innerShdw>
                </a:effectLst>
              </a:rPr>
              <a:t>C</a:t>
            </a:r>
            <a:endParaRPr lang="zh-CN" altLang="en-US" sz="6000" b="1" dirty="0">
              <a:ln w="1905"/>
              <a:solidFill>
                <a:srgbClr val="C00000"/>
              </a:solidFill>
              <a:effectLst>
                <a:innerShdw blurRad="69850" dist="43180" dir="5400000">
                  <a:srgbClr val="000000">
                    <a:alpha val="65000"/>
                  </a:srgbClr>
                </a:inn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1201768" cy="882633"/>
          </a:xfrm>
          <a:prstGeom prst="rect">
            <a:avLst/>
          </a:prstGeom>
          <a:noFill/>
          <a:ln w="9525">
            <a:noFill/>
          </a:ln>
        </p:spPr>
      </p:pic>
      <p:sp>
        <p:nvSpPr>
          <p:cNvPr id="4" name="矩形 11"/>
          <p:cNvSpPr/>
          <p:nvPr/>
        </p:nvSpPr>
        <p:spPr>
          <a:xfrm>
            <a:off x="1071538"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新题速递</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矩形 4"/>
          <p:cNvSpPr/>
          <p:nvPr/>
        </p:nvSpPr>
        <p:spPr>
          <a:xfrm>
            <a:off x="571472" y="857232"/>
            <a:ext cx="8358214" cy="4270400"/>
          </a:xfrm>
          <a:prstGeom prst="rect">
            <a:avLst/>
          </a:prstGeom>
        </p:spPr>
        <p:txBody>
          <a:bodyPr wrap="square">
            <a:spAutoFit/>
          </a:bodyPr>
          <a:lstStyle/>
          <a:p>
            <a:pPr indent="215900" fontAlgn="auto">
              <a:spcBef>
                <a:spcPts val="900"/>
              </a:spcBef>
            </a:pPr>
            <a:r>
              <a:rPr lang="en-US" altLang="zh-CN" sz="2400" dirty="0" smtClean="0">
                <a:latin typeface="华文楷体" panose="02010600040101010101" pitchFamily="2" charset="-122"/>
                <a:ea typeface="华文楷体" panose="02010600040101010101" pitchFamily="2" charset="-122"/>
              </a:rPr>
              <a:t>    5</a:t>
            </a:r>
            <a:r>
              <a:rPr lang="zh-CN" altLang="en-US" sz="2400" dirty="0" smtClean="0">
                <a:latin typeface="华文楷体" panose="02010600040101010101" pitchFamily="2" charset="-122"/>
                <a:ea typeface="华文楷体" panose="02010600040101010101" pitchFamily="2" charset="-122"/>
              </a:rPr>
              <a:t>、肆虐全球的新型冠状病毒感染的肺炎疫情持续蔓延。目前全球已经有上百万人感染该病毒，十几万人被夺去生命。面对此情形，我国国家主席习近平在二十国集团领导人应对新冠肺炎特别峰会上发表题为</a:t>
            </a:r>
            <a:r>
              <a:rPr lang="en-US" altLang="zh-CN" sz="2400" dirty="0" smtClean="0">
                <a:latin typeface="华文楷体" panose="02010600040101010101" pitchFamily="2" charset="-122"/>
                <a:ea typeface="华文楷体" panose="02010600040101010101" pitchFamily="2" charset="-122"/>
              </a:rPr>
              <a:t>《</a:t>
            </a:r>
            <a:r>
              <a:rPr lang="zh-CN" altLang="en-US" sz="2400" dirty="0" smtClean="0">
                <a:latin typeface="华文楷体" panose="02010600040101010101" pitchFamily="2" charset="-122"/>
                <a:ea typeface="华文楷体" panose="02010600040101010101" pitchFamily="2" charset="-122"/>
              </a:rPr>
              <a:t>携手抗疫　共克时艰</a:t>
            </a:r>
            <a:r>
              <a:rPr lang="en-US" altLang="zh-CN" sz="2400" dirty="0" smtClean="0">
                <a:latin typeface="华文楷体" panose="02010600040101010101" pitchFamily="2" charset="-122"/>
                <a:ea typeface="华文楷体" panose="02010600040101010101" pitchFamily="2" charset="-122"/>
              </a:rPr>
              <a:t>》</a:t>
            </a:r>
            <a:r>
              <a:rPr lang="zh-CN" altLang="en-US" sz="2400" dirty="0" smtClean="0">
                <a:latin typeface="华文楷体" panose="02010600040101010101" pitchFamily="2" charset="-122"/>
                <a:ea typeface="华文楷体" panose="02010600040101010101" pitchFamily="2" charset="-122"/>
              </a:rPr>
              <a:t>的重要讲话。他强调，当前，疫情正在全球蔓延，国际社会最需要的是坚定信心、齐心协力、团结应对，支持世卫组织发挥积极作用，携手赢得这场人类同重大传染性疾病的斗争。中方秉持人类命运共同体理念，愿向其他国家提供力所能及的援助，为世界经济稳定作出贡献。</a:t>
            </a:r>
            <a:endParaRPr lang="en-US" altLang="zh-CN" sz="2400" dirty="0" smtClean="0">
              <a:latin typeface="华文楷体" panose="02010600040101010101" pitchFamily="2" charset="-122"/>
              <a:ea typeface="华文楷体" panose="02010600040101010101" pitchFamily="2" charset="-122"/>
            </a:endParaRPr>
          </a:p>
          <a:p>
            <a:pPr indent="215900" fontAlgn="auto">
              <a:spcBef>
                <a:spcPts val="900"/>
              </a:spcBef>
            </a:pPr>
            <a:r>
              <a:rPr lang="zh-CN" altLang="en-US" sz="2400" dirty="0" smtClean="0">
                <a:latin typeface="华文楷体" panose="02010600040101010101" pitchFamily="2" charset="-122"/>
                <a:ea typeface="华文楷体" panose="02010600040101010101" pitchFamily="2" charset="-122"/>
              </a:rPr>
              <a:t>    结合材料，运用联系的观点，说明各国应如何更好地应对新型冠状病毒感染的肺炎疫情。</a:t>
            </a:r>
            <a:endParaRPr lang="zh-CN" altLang="en-US" sz="2400" dirty="0">
              <a:latin typeface="华文楷体" panose="02010600040101010101" pitchFamily="2" charset="-122"/>
              <a:ea typeface="华文楷体" panose="0201060004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1201768" cy="882633"/>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1202031"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新题速递</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文本占位符 2"/>
          <p:cNvSpPr txBox="1"/>
          <p:nvPr/>
        </p:nvSpPr>
        <p:spPr>
          <a:xfrm>
            <a:off x="0" y="1190608"/>
            <a:ext cx="8858280" cy="4999352"/>
          </a:xfrm>
          <a:prstGeom prst="rect">
            <a:avLst/>
          </a:prstGeom>
        </p:spPr>
        <p:txBody>
          <a:bodyPr vert="horz"/>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zh-CN" altLang="en-US" sz="2400" i="0" u="none" strike="noStrike" kern="1200" cap="none" spc="0" normalizeH="0" baseline="0" noProof="0" dirty="0" smtClean="0">
                <a:ln>
                  <a:noFill/>
                </a:ln>
                <a:effectLst/>
                <a:uLnTx/>
                <a:uFillTx/>
                <a:latin typeface="华文楷体" panose="02010600040101010101" pitchFamily="2" charset="-122"/>
                <a:ea typeface="华文楷体" panose="02010600040101010101" pitchFamily="2" charset="-122"/>
              </a:rPr>
              <a:t>【答案】（1）整体处于主导地位，统率着部分，整体的功能及其变化会影响到部分。要求树立全局观念，立足整体，统筹全局,选择最佳方案，实现整体的最优目标。各国应从世界大局出发，服从世卫组织的统一协调，搞好疫情防控工作。</a:t>
            </a:r>
            <a:endParaRPr kumimoji="0" lang="zh-CN" altLang="en-US" sz="2400" i="0" u="none" strike="noStrike" kern="1200" cap="none" spc="0" normalizeH="0" baseline="0" noProof="0" dirty="0" smtClean="0">
              <a:ln>
                <a:noFill/>
              </a:ln>
              <a:effectLst/>
              <a:uLnTx/>
              <a:uFillTx/>
              <a:latin typeface="华文楷体" panose="02010600040101010101" pitchFamily="2" charset="-122"/>
              <a:ea typeface="华文楷体" panose="02010600040101010101" pitchFamily="2" charset="-122"/>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zh-CN" altLang="en-US" sz="2400" i="0" u="none" strike="noStrike" kern="1200" cap="none" spc="0" normalizeH="0" baseline="0" noProof="0" dirty="0" smtClean="0">
                <a:ln>
                  <a:noFill/>
                </a:ln>
                <a:effectLst/>
                <a:uLnTx/>
                <a:uFillTx/>
                <a:latin typeface="华文楷体" panose="02010600040101010101" pitchFamily="2" charset="-122"/>
                <a:ea typeface="华文楷体" panose="02010600040101010101" pitchFamily="2" charset="-122"/>
              </a:rPr>
              <a:t>（2）整体由部分构成，部分的功能及其变化会影响整体的功能，要求重视部分的作用，搞好局部，用局部的发展推动整体的发展。各国应采取各种措施，加强本国疫情的防控工作，并积极承担国际责任，对疫情泛滥地区加强援助。</a:t>
            </a:r>
            <a:endParaRPr kumimoji="0" lang="zh-CN" altLang="en-US" sz="2400" i="0" u="none" strike="noStrike" kern="1200" cap="none" spc="0" normalizeH="0" baseline="0" noProof="0" dirty="0" smtClean="0">
              <a:ln>
                <a:noFill/>
              </a:ln>
              <a:effectLst/>
              <a:uLnTx/>
              <a:uFillTx/>
              <a:latin typeface="华文楷体" panose="02010600040101010101" pitchFamily="2" charset="-122"/>
              <a:ea typeface="华文楷体" panose="02010600040101010101" pitchFamily="2" charset="-122"/>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400" i="0" u="none" strike="noStrike" kern="1200" cap="none" spc="0" normalizeH="0" baseline="0" noProof="0" dirty="0">
              <a:ln>
                <a:noFill/>
              </a:ln>
              <a:effectLst/>
              <a:uLnTx/>
              <a:uFillTx/>
              <a:latin typeface="华文楷体" panose="02010600040101010101" pitchFamily="2" charset="-122"/>
              <a:ea typeface="华文楷体" panose="0201060004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728637" cy="535144"/>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3"/>
          <p:cNvSpPr/>
          <p:nvPr/>
        </p:nvSpPr>
        <p:spPr>
          <a:xfrm>
            <a:off x="0" y="785794"/>
            <a:ext cx="8858312" cy="5324535"/>
          </a:xfrm>
          <a:prstGeom prst="rect">
            <a:avLst/>
          </a:prstGeom>
        </p:spPr>
        <p:txBody>
          <a:bodyPr wrap="square">
            <a:spAutoFit/>
          </a:bodyPr>
          <a:lstStyle/>
          <a:p>
            <a:r>
              <a:rPr lang="en-US" altLang="zh-CN" sz="2000" dirty="0" smtClean="0">
                <a:latin typeface="仿宋" panose="02010609060101010101" pitchFamily="49" charset="-122"/>
                <a:ea typeface="仿宋" panose="02010609060101010101" pitchFamily="49" charset="-122"/>
                <a:sym typeface="+mn-ea"/>
              </a:rPr>
              <a:t>(2017 III)</a:t>
            </a:r>
            <a:r>
              <a:rPr lang="en-US" sz="2000" dirty="0" smtClean="0">
                <a:latin typeface="仿宋" panose="02010609060101010101" pitchFamily="49" charset="-122"/>
                <a:ea typeface="仿宋" panose="02010609060101010101" pitchFamily="49" charset="-122"/>
              </a:rPr>
              <a:t>39.阅读材料，回答下列问题。（28分）</a:t>
            </a:r>
            <a:endParaRPr lang="en-US" sz="2000" dirty="0" smtClean="0">
              <a:latin typeface="仿宋" panose="02010609060101010101" pitchFamily="49" charset="-122"/>
              <a:ea typeface="仿宋" panose="02010609060101010101" pitchFamily="49" charset="-122"/>
            </a:endParaRPr>
          </a:p>
          <a:p>
            <a:r>
              <a:rPr lang="en-US" sz="2000" dirty="0" smtClean="0">
                <a:latin typeface="仿宋" panose="02010609060101010101" pitchFamily="49" charset="-122"/>
                <a:ea typeface="仿宋" panose="02010609060101010101" pitchFamily="49" charset="-122"/>
              </a:rPr>
              <a:t>    </a:t>
            </a:r>
            <a:r>
              <a:rPr lang="en-US" sz="2000" dirty="0" err="1" smtClean="0">
                <a:latin typeface="仿宋" panose="02010609060101010101" pitchFamily="49" charset="-122"/>
                <a:ea typeface="仿宋" panose="02010609060101010101" pitchFamily="49" charset="-122"/>
              </a:rPr>
              <a:t>中国是人类命运共同体理念的倡导者</a:t>
            </a:r>
            <a:r>
              <a:rPr lang="en-US" sz="2000" dirty="0" smtClean="0">
                <a:latin typeface="仿宋" panose="02010609060101010101" pitchFamily="49" charset="-122"/>
                <a:ea typeface="仿宋" panose="02010609060101010101" pitchFamily="49" charset="-122"/>
              </a:rPr>
              <a:t>。</a:t>
            </a:r>
            <a:r>
              <a:rPr lang="en-US" sz="2000" dirty="0" err="1" smtClean="0">
                <a:latin typeface="仿宋" panose="02010609060101010101" pitchFamily="49" charset="-122"/>
                <a:ea typeface="仿宋" panose="02010609060101010101" pitchFamily="49" charset="-122"/>
              </a:rPr>
              <a:t>党的十八大报告正式提出“倡导人类命运共同体意识</a:t>
            </a:r>
            <a:r>
              <a:rPr lang="en-US" sz="2000" dirty="0" smtClean="0">
                <a:latin typeface="仿宋" panose="02010609060101010101" pitchFamily="49" charset="-122"/>
                <a:ea typeface="仿宋" panose="02010609060101010101" pitchFamily="49" charset="-122"/>
              </a:rPr>
              <a:t>”。2017年1月，习近平主席在联合国日内瓦总部发表题为《共同构建人类命运共同体》的主旨演讲，系统地阐述了人类命运共同体理念。2017年2月，“</a:t>
            </a:r>
            <a:r>
              <a:rPr lang="en-US" sz="2000" dirty="0" err="1" smtClean="0">
                <a:latin typeface="仿宋" panose="02010609060101010101" pitchFamily="49" charset="-122"/>
                <a:ea typeface="仿宋" panose="02010609060101010101" pitchFamily="49" charset="-122"/>
              </a:rPr>
              <a:t>构建人类命运共同体”理念被写入联合国有关决议</a:t>
            </a:r>
            <a:r>
              <a:rPr lang="en-US" sz="2000" dirty="0" smtClean="0">
                <a:latin typeface="仿宋" panose="02010609060101010101" pitchFamily="49" charset="-122"/>
                <a:ea typeface="仿宋" panose="02010609060101010101" pitchFamily="49" charset="-122"/>
              </a:rPr>
              <a:t>。</a:t>
            </a:r>
            <a:endParaRPr lang="en-US" sz="2000" dirty="0" smtClean="0">
              <a:latin typeface="仿宋" panose="02010609060101010101" pitchFamily="49" charset="-122"/>
              <a:ea typeface="仿宋" panose="02010609060101010101" pitchFamily="49" charset="-122"/>
            </a:endParaRPr>
          </a:p>
          <a:p>
            <a:r>
              <a:rPr lang="en-US" sz="2000" dirty="0" smtClean="0">
                <a:latin typeface="仿宋" panose="02010609060101010101" pitchFamily="49" charset="-122"/>
                <a:ea typeface="仿宋" panose="02010609060101010101" pitchFamily="49" charset="-122"/>
              </a:rPr>
              <a:t>    </a:t>
            </a:r>
            <a:r>
              <a:rPr lang="en-US" sz="2000" dirty="0" err="1" smtClean="0">
                <a:latin typeface="仿宋" panose="02010609060101010101" pitchFamily="49" charset="-122"/>
                <a:ea typeface="仿宋" panose="02010609060101010101" pitchFamily="49" charset="-122"/>
              </a:rPr>
              <a:t>中国是构建人类命运共同体的先行者</a:t>
            </a:r>
            <a:r>
              <a:rPr lang="en-US" sz="2000" dirty="0" smtClean="0">
                <a:latin typeface="仿宋" panose="02010609060101010101" pitchFamily="49" charset="-122"/>
                <a:ea typeface="仿宋" panose="02010609060101010101" pitchFamily="49" charset="-122"/>
              </a:rPr>
              <a:t>。</a:t>
            </a:r>
            <a:r>
              <a:rPr lang="en-US" sz="2000" dirty="0" err="1" smtClean="0">
                <a:latin typeface="仿宋" panose="02010609060101010101" pitchFamily="49" charset="-122"/>
                <a:ea typeface="仿宋" panose="02010609060101010101" pitchFamily="49" charset="-122"/>
              </a:rPr>
              <a:t>在联合国维和行动中，中国派出维和人员最多，维和摊款出资位居前列</a:t>
            </a:r>
            <a:r>
              <a:rPr lang="en-US" sz="2000" dirty="0" smtClean="0">
                <a:latin typeface="仿宋" panose="02010609060101010101" pitchFamily="49" charset="-122"/>
                <a:ea typeface="仿宋" panose="02010609060101010101" pitchFamily="49" charset="-122"/>
              </a:rPr>
              <a:t>。</a:t>
            </a:r>
            <a:r>
              <a:rPr lang="en-US" sz="2000" dirty="0" err="1" smtClean="0">
                <a:latin typeface="仿宋" panose="02010609060101010101" pitchFamily="49" charset="-122"/>
                <a:ea typeface="仿宋" panose="02010609060101010101" pitchFamily="49" charset="-122"/>
              </a:rPr>
              <a:t>在应对气候变化上，中国率先批准《巴黎协定</a:t>
            </a:r>
            <a:r>
              <a:rPr lang="en-US" sz="2000" dirty="0" smtClean="0">
                <a:latin typeface="仿宋" panose="02010609060101010101" pitchFamily="49" charset="-122"/>
                <a:ea typeface="仿宋" panose="02010609060101010101" pitchFamily="49" charset="-122"/>
              </a:rPr>
              <a:t>》。改革开放以来，中国经济增长对世界经济增长的贡献率年均在30%以上，中国对全球减贫的贡献率超过70%。</a:t>
            </a:r>
            <a:r>
              <a:rPr lang="en-US" sz="2000" dirty="0" err="1" smtClean="0">
                <a:latin typeface="仿宋" panose="02010609060101010101" pitchFamily="49" charset="-122"/>
                <a:ea typeface="仿宋" panose="02010609060101010101" pitchFamily="49" charset="-122"/>
              </a:rPr>
              <a:t>中国积极推进国际合作</a:t>
            </a:r>
            <a:r>
              <a:rPr lang="en-US" sz="2000" dirty="0" smtClean="0">
                <a:latin typeface="仿宋" panose="02010609060101010101" pitchFamily="49" charset="-122"/>
                <a:ea typeface="仿宋" panose="02010609060101010101" pitchFamily="49" charset="-122"/>
              </a:rPr>
              <a:t>。“一带一路”倡议提出以来，已经有100多个国家和国际组织积极响应支持，68个国家和国际组织同中国签署合作协议。</a:t>
            </a:r>
            <a:endParaRPr lang="en-US" sz="2000" dirty="0" smtClean="0">
              <a:latin typeface="仿宋" panose="02010609060101010101" pitchFamily="49" charset="-122"/>
              <a:ea typeface="仿宋" panose="02010609060101010101" pitchFamily="49" charset="-122"/>
            </a:endParaRPr>
          </a:p>
          <a:p>
            <a:r>
              <a:rPr lang="en-US" sz="2000" dirty="0" smtClean="0">
                <a:latin typeface="仿宋" panose="02010609060101010101" pitchFamily="49" charset="-122"/>
                <a:ea typeface="仿宋" panose="02010609060101010101" pitchFamily="49" charset="-122"/>
              </a:rPr>
              <a:t>（1）结合材料，运用国际社会知识，说明我国为什么要大力倡导构建人类命运共同体。（12分）</a:t>
            </a:r>
            <a:endParaRPr lang="en-US" sz="2000" dirty="0" smtClean="0">
              <a:latin typeface="仿宋" panose="02010609060101010101" pitchFamily="49" charset="-122"/>
              <a:ea typeface="仿宋" panose="02010609060101010101" pitchFamily="49" charset="-122"/>
            </a:endParaRPr>
          </a:p>
          <a:p>
            <a:r>
              <a:rPr lang="en-US" sz="2000" dirty="0" smtClean="0">
                <a:latin typeface="仿宋" panose="02010609060101010101" pitchFamily="49" charset="-122"/>
                <a:ea typeface="仿宋" panose="02010609060101010101" pitchFamily="49" charset="-122"/>
              </a:rPr>
              <a:t>（2）构建人类命运共同体需要世界各国共商共建共享，运用整体与部分的知识并结合材料加以阐述。（10分）</a:t>
            </a:r>
            <a:endParaRPr lang="en-US" sz="2000" dirty="0" smtClean="0">
              <a:latin typeface="仿宋" panose="02010609060101010101" pitchFamily="49" charset="-122"/>
              <a:ea typeface="仿宋" panose="02010609060101010101" pitchFamily="49" charset="-122"/>
            </a:endParaRPr>
          </a:p>
          <a:p>
            <a:r>
              <a:rPr lang="en-US" sz="2000" dirty="0" smtClean="0">
                <a:latin typeface="仿宋" panose="02010609060101010101" pitchFamily="49" charset="-122"/>
                <a:ea typeface="仿宋" panose="02010609060101010101" pitchFamily="49" charset="-122"/>
              </a:rPr>
              <a:t>（3）人类命运共同体的理念传承着中华优秀传统文化的基因，请列举两个与人类命运共同体理念相契合的名言或名句。（6分）</a:t>
            </a:r>
            <a:endParaRPr lang="zh-CN" altLang="en-US" sz="2000" dirty="0">
              <a:latin typeface="仿宋" panose="02010609060101010101" pitchFamily="49" charset="-122"/>
              <a:ea typeface="仿宋" panose="02010609060101010101" pitchFamily="49" charset="-122"/>
            </a:endParaRPr>
          </a:p>
        </p:txBody>
      </p:sp>
      <p:sp>
        <p:nvSpPr>
          <p:cNvPr id="5" name="矩形 11"/>
          <p:cNvSpPr/>
          <p:nvPr/>
        </p:nvSpPr>
        <p:spPr>
          <a:xfrm>
            <a:off x="642910" y="0"/>
            <a:ext cx="5143536" cy="596253"/>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200" dirty="0" smtClean="0">
                <a:solidFill>
                  <a:srgbClr val="333333"/>
                </a:solidFill>
                <a:latin typeface="方正清刻本悦宋简体" panose="02000000000000000000" charset="-122"/>
                <a:ea typeface="方正清刻本悦宋简体" panose="02000000000000000000" charset="-122"/>
              </a:rPr>
              <a:t>真题赏析</a:t>
            </a:r>
            <a:endParaRPr lang="en-US" altLang="zh-CN" sz="3200" dirty="0">
              <a:solidFill>
                <a:srgbClr val="333333"/>
              </a:solidFill>
              <a:latin typeface="方正清刻本悦宋简体" panose="02000000000000000000" charset="-122"/>
              <a:ea typeface="方正清刻本悦宋简体" panose="02000000000000000000"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142844" y="0"/>
            <a:ext cx="972647" cy="714356"/>
          </a:xfrm>
          <a:prstGeom prst="rect">
            <a:avLst/>
          </a:prstGeom>
          <a:noFill/>
          <a:ln w="9525">
            <a:noFill/>
          </a:ln>
        </p:spPr>
      </p:pic>
      <p:sp>
        <p:nvSpPr>
          <p:cNvPr id="5" name="矩形 4"/>
          <p:cNvSpPr/>
          <p:nvPr/>
        </p:nvSpPr>
        <p:spPr>
          <a:xfrm>
            <a:off x="285720" y="1071546"/>
            <a:ext cx="8643998" cy="4524315"/>
          </a:xfrm>
          <a:prstGeom prst="rect">
            <a:avLst/>
          </a:prstGeom>
        </p:spPr>
        <p:txBody>
          <a:bodyPr wrap="square">
            <a:spAutoFit/>
          </a:bodyPr>
          <a:lstStyle/>
          <a:p>
            <a:r>
              <a:rPr lang="en-US" sz="2400" dirty="0" smtClean="0">
                <a:latin typeface="仿宋" panose="02010609060101010101" pitchFamily="49" charset="-122"/>
                <a:ea typeface="仿宋" panose="02010609060101010101" pitchFamily="49" charset="-122"/>
              </a:rPr>
              <a:t>【</a:t>
            </a:r>
            <a:r>
              <a:rPr lang="en-US" sz="2400" dirty="0" err="1" smtClean="0">
                <a:latin typeface="仿宋" panose="02010609060101010101" pitchFamily="49" charset="-122"/>
                <a:ea typeface="仿宋" panose="02010609060101010101" pitchFamily="49" charset="-122"/>
              </a:rPr>
              <a:t>答案</a:t>
            </a:r>
            <a:r>
              <a:rPr lang="en-US" sz="2400" dirty="0" smtClean="0">
                <a:latin typeface="仿宋" panose="02010609060101010101" pitchFamily="49" charset="-122"/>
                <a:ea typeface="仿宋" panose="02010609060101010101" pitchFamily="49" charset="-122"/>
              </a:rPr>
              <a:t>】</a:t>
            </a:r>
            <a:endParaRPr lang="en-US" sz="2400" dirty="0" smtClean="0">
              <a:latin typeface="仿宋" panose="02010609060101010101" pitchFamily="49" charset="-122"/>
              <a:ea typeface="仿宋" panose="02010609060101010101" pitchFamily="49" charset="-122"/>
            </a:endParaRPr>
          </a:p>
          <a:p>
            <a:r>
              <a:rPr lang="en-US" sz="2400" dirty="0" smtClean="0">
                <a:latin typeface="仿宋" panose="02010609060101010101" pitchFamily="49" charset="-122"/>
                <a:ea typeface="仿宋" panose="02010609060101010101" pitchFamily="49" charset="-122"/>
              </a:rPr>
              <a:t>（1）经济全球化的发展，使国家之间相互依存的程度日益加深；有利于促进我国及世界各国在共同发展中实现合作共赢；能够更好地协调政策与行动，共同应对气候变化等全球性挑战。</a:t>
            </a:r>
            <a:r>
              <a:rPr lang="en-US" sz="2400" dirty="0" err="1" smtClean="0">
                <a:latin typeface="仿宋" panose="02010609060101010101" pitchFamily="49" charset="-122"/>
                <a:ea typeface="仿宋" panose="02010609060101010101" pitchFamily="49" charset="-122"/>
              </a:rPr>
              <a:t>有利于建立国际政治经济新秩序，实现世界的普遍安全与持久和平</a:t>
            </a:r>
            <a:r>
              <a:rPr lang="en-US" sz="2400" dirty="0" smtClean="0">
                <a:latin typeface="仿宋" panose="02010609060101010101" pitchFamily="49" charset="-122"/>
                <a:ea typeface="仿宋" panose="02010609060101010101" pitchFamily="49" charset="-122"/>
              </a:rPr>
              <a:t>。</a:t>
            </a:r>
            <a:endParaRPr lang="en-US" sz="2400" dirty="0" smtClean="0">
              <a:latin typeface="仿宋" panose="02010609060101010101" pitchFamily="49" charset="-122"/>
              <a:ea typeface="仿宋" panose="02010609060101010101" pitchFamily="49" charset="-122"/>
            </a:endParaRPr>
          </a:p>
          <a:p>
            <a:r>
              <a:rPr lang="en-US" sz="2400" dirty="0" smtClean="0">
                <a:latin typeface="仿宋" panose="02010609060101010101" pitchFamily="49" charset="-122"/>
                <a:ea typeface="仿宋" panose="02010609060101010101" pitchFamily="49" charset="-122"/>
              </a:rPr>
              <a:t>（2）整体在事物的发展过程中居于主导地位，构建人类命运共同体，明确了人类发展方向，契合了世界各国对于发展的共同诉求。</a:t>
            </a:r>
            <a:r>
              <a:rPr lang="en-US" sz="2400" dirty="0" err="1" smtClean="0">
                <a:latin typeface="仿宋" panose="02010609060101010101" pitchFamily="49" charset="-122"/>
                <a:ea typeface="仿宋" panose="02010609060101010101" pitchFamily="49" charset="-122"/>
              </a:rPr>
              <a:t>部分影响整体，关键部分的功能及其变化甚至对整体的功能起决定作用</a:t>
            </a:r>
            <a:r>
              <a:rPr lang="en-US" sz="2400" dirty="0" smtClean="0">
                <a:latin typeface="仿宋" panose="02010609060101010101" pitchFamily="49" charset="-122"/>
                <a:ea typeface="仿宋" panose="02010609060101010101" pitchFamily="49" charset="-122"/>
              </a:rPr>
              <a:t>。</a:t>
            </a:r>
            <a:r>
              <a:rPr lang="en-US" sz="2400" dirty="0" err="1" smtClean="0">
                <a:latin typeface="仿宋" panose="02010609060101010101" pitchFamily="49" charset="-122"/>
                <a:ea typeface="仿宋" panose="02010609060101010101" pitchFamily="49" charset="-122"/>
              </a:rPr>
              <a:t>中国倡导和推动构建人类命运共同体，各国积极响应，共同参与，加强双边、多边合作，实现共赢共享</a:t>
            </a:r>
            <a:r>
              <a:rPr lang="en-US" sz="2400" dirty="0" smtClean="0">
                <a:latin typeface="仿宋" panose="02010609060101010101" pitchFamily="49" charset="-122"/>
                <a:ea typeface="仿宋" panose="02010609060101010101" pitchFamily="49" charset="-122"/>
              </a:rPr>
              <a:t>。</a:t>
            </a:r>
            <a:endParaRPr lang="en-US" sz="2400" dirty="0" smtClean="0">
              <a:latin typeface="仿宋" panose="02010609060101010101" pitchFamily="49" charset="-122"/>
              <a:ea typeface="仿宋" panose="02010609060101010101" pitchFamily="49" charset="-122"/>
            </a:endParaRPr>
          </a:p>
          <a:p>
            <a:r>
              <a:rPr lang="en-US" sz="2400" dirty="0" smtClean="0">
                <a:latin typeface="仿宋" panose="02010609060101010101" pitchFamily="49" charset="-122"/>
                <a:ea typeface="仿宋" panose="02010609060101010101" pitchFamily="49" charset="-122"/>
              </a:rPr>
              <a:t>（3）协和万邦；和而不同；世界大同；同舟共济。</a:t>
            </a:r>
            <a:endParaRPr lang="zh-CN" altLang="en-US" sz="2400" dirty="0">
              <a:latin typeface="仿宋" panose="02010609060101010101" pitchFamily="49" charset="-122"/>
              <a:ea typeface="仿宋" panose="02010609060101010101" pitchFamily="49" charset="-122"/>
            </a:endParaRPr>
          </a:p>
        </p:txBody>
      </p:sp>
      <p:sp>
        <p:nvSpPr>
          <p:cNvPr id="6" name="矩形 11"/>
          <p:cNvSpPr/>
          <p:nvPr/>
        </p:nvSpPr>
        <p:spPr>
          <a:xfrm>
            <a:off x="1000100" y="142852"/>
            <a:ext cx="5143536" cy="596253"/>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200" dirty="0" smtClean="0">
                <a:solidFill>
                  <a:srgbClr val="333333"/>
                </a:solidFill>
                <a:latin typeface="方正清刻本悦宋简体" panose="02000000000000000000" charset="-122"/>
                <a:ea typeface="方正清刻本悦宋简体" panose="02000000000000000000" charset="-122"/>
              </a:rPr>
              <a:t>真题赏析</a:t>
            </a:r>
            <a:endParaRPr lang="en-US" altLang="zh-CN" sz="3200" dirty="0">
              <a:solidFill>
                <a:srgbClr val="333333"/>
              </a:solidFill>
              <a:latin typeface="方正清刻本悦宋简体" panose="02000000000000000000" charset="-122"/>
              <a:ea typeface="方正清刻本悦宋简体" panose="02000000000000000000"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342901" y="188912"/>
            <a:ext cx="1201768" cy="882633"/>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1571604" y="2643182"/>
            <a:ext cx="7000924" cy="746166"/>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4400" dirty="0" smtClean="0">
                <a:solidFill>
                  <a:srgbClr val="333333"/>
                </a:solidFill>
                <a:latin typeface="仿宋" panose="02010609060101010101" pitchFamily="49" charset="-122"/>
                <a:ea typeface="仿宋" panose="02010609060101010101" pitchFamily="49" charset="-122"/>
                <a:cs typeface="【何尼玛】土肥圆" pitchFamily="82" charset="-122"/>
              </a:rPr>
              <a:t>感谢大家，不吝赐教！</a:t>
            </a:r>
            <a:endParaRPr lang="en-US" altLang="zh-CN" sz="4400" dirty="0">
              <a:solidFill>
                <a:srgbClr val="333333"/>
              </a:solidFill>
              <a:latin typeface="仿宋" panose="02010609060101010101" pitchFamily="49" charset="-122"/>
              <a:ea typeface="仿宋" panose="02010609060101010101" pitchFamily="49" charset="-122"/>
              <a:cs typeface="【何尼玛】土肥圆" pitchFamily="82" charset="-122"/>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1" y="0"/>
            <a:ext cx="972647" cy="714356"/>
          </a:xfrm>
          <a:prstGeom prst="rect">
            <a:avLst/>
          </a:prstGeom>
          <a:noFill/>
          <a:ln w="9525">
            <a:noFill/>
          </a:ln>
        </p:spPr>
      </p:pic>
      <p:sp>
        <p:nvSpPr>
          <p:cNvPr id="4" name="矩形 11"/>
          <p:cNvSpPr/>
          <p:nvPr/>
        </p:nvSpPr>
        <p:spPr>
          <a:xfrm>
            <a:off x="785786" y="1"/>
            <a:ext cx="2571768" cy="701731"/>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名词点击</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
        <p:nvSpPr>
          <p:cNvPr id="5" name="矩形 4"/>
          <p:cNvSpPr/>
          <p:nvPr/>
        </p:nvSpPr>
        <p:spPr>
          <a:xfrm>
            <a:off x="428596" y="785794"/>
            <a:ext cx="2717411" cy="461665"/>
          </a:xfrm>
          <a:prstGeom prst="rect">
            <a:avLst/>
          </a:prstGeom>
        </p:spPr>
        <p:txBody>
          <a:bodyPr wrap="none">
            <a:spAutoFit/>
          </a:bodyPr>
          <a:lstStyle/>
          <a:p>
            <a:r>
              <a:rPr lang="en-US" altLang="zh-CN" sz="2400" dirty="0" smtClean="0"/>
              <a:t>2019</a:t>
            </a:r>
            <a:r>
              <a:rPr lang="zh-CN" altLang="en-US" sz="2400" dirty="0" smtClean="0"/>
              <a:t>新型冠状病毒</a:t>
            </a:r>
            <a:endParaRPr lang="zh-CN" altLang="en-US" sz="2400" dirty="0"/>
          </a:p>
        </p:txBody>
      </p:sp>
      <p:sp>
        <p:nvSpPr>
          <p:cNvPr id="6" name="矩形 5"/>
          <p:cNvSpPr/>
          <p:nvPr/>
        </p:nvSpPr>
        <p:spPr>
          <a:xfrm>
            <a:off x="0" y="1643050"/>
            <a:ext cx="5572132" cy="1938992"/>
          </a:xfrm>
          <a:prstGeom prst="rect">
            <a:avLst/>
          </a:prstGeom>
        </p:spPr>
        <p:txBody>
          <a:bodyPr wrap="square">
            <a:spAutoFit/>
          </a:bodyPr>
          <a:lstStyle/>
          <a:p>
            <a:r>
              <a:rPr lang="en-US" altLang="zh-CN" sz="2000" dirty="0" smtClean="0"/>
              <a:t>        2019</a:t>
            </a:r>
            <a:r>
              <a:rPr lang="zh-CN" altLang="en-US" sz="2000" dirty="0" smtClean="0"/>
              <a:t>新型冠状病毒，</a:t>
            </a:r>
            <a:r>
              <a:rPr lang="en-US" altLang="zh-CN" sz="2000" dirty="0" smtClean="0"/>
              <a:t>2020</a:t>
            </a:r>
            <a:r>
              <a:rPr lang="zh-CN" altLang="en-US" sz="2000" dirty="0" smtClean="0"/>
              <a:t>年</a:t>
            </a:r>
            <a:r>
              <a:rPr lang="en-US" altLang="zh-CN" sz="2000" dirty="0" smtClean="0"/>
              <a:t>1</a:t>
            </a:r>
            <a:r>
              <a:rPr lang="zh-CN" altLang="en-US" sz="2000" dirty="0" smtClean="0"/>
              <a:t>月</a:t>
            </a:r>
            <a:r>
              <a:rPr lang="en-US" altLang="zh-CN" sz="2000" dirty="0" smtClean="0"/>
              <a:t>12</a:t>
            </a:r>
            <a:r>
              <a:rPr lang="zh-CN" altLang="en-US" sz="2000" dirty="0" smtClean="0"/>
              <a:t>日被世界卫生组织命名为</a:t>
            </a:r>
            <a:r>
              <a:rPr lang="en-US" altLang="zh-CN" sz="2000" dirty="0" smtClean="0"/>
              <a:t>2019-nCoV</a:t>
            </a:r>
            <a:r>
              <a:rPr lang="zh-CN" altLang="en-US" sz="2000" baseline="30000" dirty="0" smtClean="0"/>
              <a:t> </a:t>
            </a:r>
            <a:r>
              <a:rPr lang="en-US" altLang="zh-CN" sz="2000" baseline="30000" dirty="0" smtClean="0"/>
              <a:t>[1]</a:t>
            </a:r>
            <a:r>
              <a:rPr lang="zh-CN" altLang="en-US" sz="2000" dirty="0" smtClean="0"/>
              <a:t>  ，</a:t>
            </a:r>
            <a:r>
              <a:rPr lang="en-US" altLang="zh-CN" sz="2000" dirty="0" smtClean="0"/>
              <a:t>2020</a:t>
            </a:r>
            <a:r>
              <a:rPr lang="zh-CN" altLang="en-US" sz="2000" dirty="0" smtClean="0"/>
              <a:t>年</a:t>
            </a:r>
            <a:r>
              <a:rPr lang="en-US" altLang="zh-CN" sz="2000" dirty="0" smtClean="0"/>
              <a:t>2</a:t>
            </a:r>
            <a:r>
              <a:rPr lang="zh-CN" altLang="en-US" sz="2000" dirty="0" smtClean="0"/>
              <a:t>月</a:t>
            </a:r>
            <a:r>
              <a:rPr lang="en-US" altLang="zh-CN" sz="2000" dirty="0" smtClean="0"/>
              <a:t>11</a:t>
            </a:r>
            <a:r>
              <a:rPr lang="zh-CN" altLang="en-US" sz="2000" dirty="0" smtClean="0"/>
              <a:t>日被国际病毒分类委员会命名为</a:t>
            </a:r>
            <a:r>
              <a:rPr lang="en-US" altLang="zh-CN" sz="2000" dirty="0" smtClean="0"/>
              <a:t>SARS-CoV-2</a:t>
            </a:r>
            <a:r>
              <a:rPr lang="zh-CN" altLang="en-US" sz="2000" baseline="30000" dirty="0" smtClean="0"/>
              <a:t> </a:t>
            </a:r>
            <a:r>
              <a:rPr lang="en-US" altLang="zh-CN" sz="2000" baseline="30000" dirty="0" smtClean="0"/>
              <a:t>[2]</a:t>
            </a:r>
            <a:r>
              <a:rPr lang="zh-CN" altLang="en-US" sz="2000" dirty="0" smtClean="0"/>
              <a:t>  。这一名称是根据基因测序等方面的分类学研究提出这个名称，“这一名称与</a:t>
            </a:r>
            <a:r>
              <a:rPr lang="en-US" altLang="zh-CN" sz="2000" dirty="0" smtClean="0"/>
              <a:t>SARS</a:t>
            </a:r>
            <a:r>
              <a:rPr lang="zh-CN" altLang="en-US" sz="2000" dirty="0" smtClean="0"/>
              <a:t>疾病之间没有关联”。</a:t>
            </a:r>
            <a:endParaRPr lang="zh-CN" altLang="en-US" sz="2000" dirty="0"/>
          </a:p>
        </p:txBody>
      </p:sp>
      <p:pic>
        <p:nvPicPr>
          <p:cNvPr id="1026" name="Picture 2" descr="https://bkimg.cdn.bcebos.com/pic/e7cd7b899e510fb34d8fd7c2d633c895d0430cd4?x-bce-process=image/resize,m_lfit,w_268,limit_1/format,f_jpg"/>
          <p:cNvPicPr>
            <a:picLocks noChangeAspect="1" noChangeArrowheads="1"/>
          </p:cNvPicPr>
          <p:nvPr/>
        </p:nvPicPr>
        <p:blipFill>
          <a:blip r:embed="rId2"/>
          <a:srcRect/>
          <a:stretch>
            <a:fillRect/>
          </a:stretch>
        </p:blipFill>
        <p:spPr bwMode="auto">
          <a:xfrm>
            <a:off x="5603102" y="0"/>
            <a:ext cx="3540898" cy="2682099"/>
          </a:xfrm>
          <a:prstGeom prst="rect">
            <a:avLst/>
          </a:prstGeom>
          <a:noFill/>
        </p:spPr>
      </p:pic>
      <p:sp>
        <p:nvSpPr>
          <p:cNvPr id="8" name="矩形 7"/>
          <p:cNvSpPr/>
          <p:nvPr/>
        </p:nvSpPr>
        <p:spPr>
          <a:xfrm>
            <a:off x="214282" y="4071942"/>
            <a:ext cx="8786842" cy="1630045"/>
          </a:xfrm>
          <a:prstGeom prst="rect">
            <a:avLst/>
          </a:prstGeom>
        </p:spPr>
        <p:txBody>
          <a:bodyPr wrap="square">
            <a:spAutoFit/>
          </a:bodyPr>
          <a:lstStyle/>
          <a:p>
            <a:r>
              <a:rPr lang="zh-CN" altLang="en-US" sz="2000" dirty="0" smtClean="0"/>
              <a:t>        人感染了冠状病毒后常见体征有呼吸道症状、发热、咳嗽、气促和呼吸困难等。在较严重病例中，感染可导致肺炎、严重急性呼吸综合症、肾衰竭，甚至死亡。目前对于新型冠状病毒所致疾病没有特异治疗方法。但许多症状是可以处理的，因此需根据患者临床情况进行治疗。此外，对感染者的辅助护理可能非常有效。</a:t>
            </a:r>
            <a:endParaRPr lang="zh-CN" altLang="en-US" sz="20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714348" cy="524650"/>
          </a:xfrm>
          <a:prstGeom prst="rect">
            <a:avLst/>
          </a:prstGeom>
          <a:noFill/>
          <a:ln w="9525">
            <a:noFill/>
          </a:ln>
        </p:spPr>
      </p:pic>
      <p:sp>
        <p:nvSpPr>
          <p:cNvPr id="4" name="矩形 11"/>
          <p:cNvSpPr/>
          <p:nvPr/>
        </p:nvSpPr>
        <p:spPr>
          <a:xfrm>
            <a:off x="785786"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名词点击</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pic>
        <p:nvPicPr>
          <p:cNvPr id="3074" name="Picture 2" descr="https://bkimg.cdn.bcebos.com/pic/fcfaaf51f3deb48fa9f8cbf9fe1f3a292df57807?x-bce-process=image/resize,m_lfit,w_268,limit_1/format,f_jpg"/>
          <p:cNvPicPr>
            <a:picLocks noChangeAspect="1" noChangeArrowheads="1"/>
          </p:cNvPicPr>
          <p:nvPr/>
        </p:nvPicPr>
        <p:blipFill>
          <a:blip r:embed="rId2"/>
          <a:srcRect/>
          <a:stretch>
            <a:fillRect/>
          </a:stretch>
        </p:blipFill>
        <p:spPr bwMode="auto">
          <a:xfrm>
            <a:off x="5541411" y="0"/>
            <a:ext cx="3602589" cy="2500306"/>
          </a:xfrm>
          <a:prstGeom prst="rect">
            <a:avLst/>
          </a:prstGeom>
          <a:noFill/>
        </p:spPr>
      </p:pic>
      <p:sp>
        <p:nvSpPr>
          <p:cNvPr id="7" name="矩形 11"/>
          <p:cNvSpPr/>
          <p:nvPr/>
        </p:nvSpPr>
        <p:spPr>
          <a:xfrm>
            <a:off x="214282" y="1357298"/>
            <a:ext cx="5143536" cy="42473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人类命运共同体（价值观）</a:t>
            </a:r>
            <a:endParaRPr lang="zh-CN" altLang="en-US" sz="3600" baseline="-25000" dirty="0"/>
          </a:p>
        </p:txBody>
      </p:sp>
      <p:sp>
        <p:nvSpPr>
          <p:cNvPr id="8" name="矩形 7"/>
          <p:cNvSpPr/>
          <p:nvPr/>
        </p:nvSpPr>
        <p:spPr>
          <a:xfrm>
            <a:off x="142844" y="2571745"/>
            <a:ext cx="9001156" cy="923330"/>
          </a:xfrm>
          <a:prstGeom prst="rect">
            <a:avLst/>
          </a:prstGeom>
        </p:spPr>
        <p:txBody>
          <a:bodyPr wrap="square">
            <a:spAutoFit/>
          </a:bodyPr>
          <a:lstStyle/>
          <a:p>
            <a:r>
              <a:rPr lang="zh-CN" altLang="en-US" i="1" dirty="0" smtClean="0"/>
              <a:t>人类命运共同体（</a:t>
            </a:r>
            <a:r>
              <a:rPr lang="en-US" altLang="zh-CN" i="1" dirty="0" smtClean="0"/>
              <a:t>a Community of Shared Future for Mankind</a:t>
            </a:r>
            <a:r>
              <a:rPr lang="zh-CN" altLang="en-US" i="1" dirty="0" smtClean="0"/>
              <a:t>）</a:t>
            </a:r>
            <a:r>
              <a:rPr lang="zh-CN" altLang="en-US" b="0" dirty="0" smtClean="0"/>
              <a:t>旨在追求本国利益时兼顾他国合理关切，在谋求本国发展中促进各国</a:t>
            </a:r>
            <a:r>
              <a:rPr lang="zh-CN" altLang="en-US" b="0" dirty="0" smtClean="0">
                <a:hlinkClick r:id="rId3"/>
              </a:rPr>
              <a:t>共同发展</a:t>
            </a:r>
            <a:r>
              <a:rPr lang="zh-CN" altLang="en-US" b="0" dirty="0" smtClean="0"/>
              <a:t>。</a:t>
            </a:r>
            <a:r>
              <a:rPr lang="zh-CN" altLang="en-US" b="0" baseline="30000" dirty="0" smtClean="0"/>
              <a:t> </a:t>
            </a:r>
            <a:r>
              <a:rPr lang="zh-CN" altLang="en-US" b="0" dirty="0" smtClean="0">
                <a:hlinkClick r:id="rId4"/>
              </a:rPr>
              <a:t>人类</a:t>
            </a:r>
            <a:r>
              <a:rPr lang="zh-CN" altLang="en-US" b="0" dirty="0" smtClean="0"/>
              <a:t>只有一个地球，各国共处一个世界，要倡导“人类命运共同体”意识。</a:t>
            </a:r>
            <a:r>
              <a:rPr lang="zh-CN" altLang="en-US" b="0" baseline="30000" dirty="0" smtClean="0"/>
              <a:t> </a:t>
            </a:r>
            <a:endParaRPr lang="zh-CN" altLang="en-US" b="0" dirty="0" smtClean="0"/>
          </a:p>
        </p:txBody>
      </p:sp>
      <p:sp>
        <p:nvSpPr>
          <p:cNvPr id="9" name="矩形 8"/>
          <p:cNvSpPr/>
          <p:nvPr/>
        </p:nvSpPr>
        <p:spPr>
          <a:xfrm>
            <a:off x="214282" y="3500438"/>
            <a:ext cx="8643998" cy="646331"/>
          </a:xfrm>
          <a:prstGeom prst="rect">
            <a:avLst/>
          </a:prstGeom>
        </p:spPr>
        <p:txBody>
          <a:bodyPr wrap="square">
            <a:spAutoFit/>
          </a:bodyPr>
          <a:lstStyle/>
          <a:p>
            <a:r>
              <a:rPr lang="en-US" altLang="zh-CN" b="0" dirty="0" smtClean="0"/>
              <a:t>2012</a:t>
            </a:r>
            <a:r>
              <a:rPr lang="zh-CN" altLang="en-US" b="0" dirty="0" smtClean="0"/>
              <a:t>年党的十八大明确提出“要倡导人类命运共同体意识，在追求本国利益时兼顾他国合理关切”。</a:t>
            </a:r>
            <a:endParaRPr lang="zh-CN" altLang="en-US" dirty="0"/>
          </a:p>
        </p:txBody>
      </p:sp>
      <p:sp>
        <p:nvSpPr>
          <p:cNvPr id="10" name="矩形 9"/>
          <p:cNvSpPr/>
          <p:nvPr/>
        </p:nvSpPr>
        <p:spPr>
          <a:xfrm>
            <a:off x="428596" y="4214818"/>
            <a:ext cx="8215370" cy="369332"/>
          </a:xfrm>
          <a:prstGeom prst="rect">
            <a:avLst/>
          </a:prstGeom>
        </p:spPr>
        <p:txBody>
          <a:bodyPr wrap="square">
            <a:spAutoFit/>
          </a:bodyPr>
          <a:lstStyle/>
          <a:p>
            <a:r>
              <a:rPr lang="en-US" altLang="zh-CN" b="0" dirty="0" smtClean="0"/>
              <a:t>2018</a:t>
            </a:r>
            <a:r>
              <a:rPr lang="zh-CN" altLang="en-US" b="0" dirty="0" smtClean="0"/>
              <a:t>年</a:t>
            </a:r>
            <a:r>
              <a:rPr lang="en-US" altLang="zh-CN" b="0" dirty="0" smtClean="0"/>
              <a:t>12</a:t>
            </a:r>
            <a:r>
              <a:rPr lang="zh-CN" altLang="en-US" b="0" dirty="0" smtClean="0"/>
              <a:t>月</a:t>
            </a:r>
            <a:r>
              <a:rPr lang="en-US" altLang="zh-CN" b="0" dirty="0" smtClean="0"/>
              <a:t>3</a:t>
            </a:r>
            <a:r>
              <a:rPr lang="zh-CN" altLang="en-US" b="0" dirty="0" smtClean="0"/>
              <a:t>日，命运共同体被</a:t>
            </a:r>
            <a:r>
              <a:rPr lang="en-US" altLang="zh-CN" b="0" dirty="0" smtClean="0"/>
              <a:t>《</a:t>
            </a:r>
            <a:r>
              <a:rPr lang="zh-CN" altLang="en-US" b="0" dirty="0" smtClean="0"/>
              <a:t>咬文嚼字</a:t>
            </a:r>
            <a:r>
              <a:rPr lang="en-US" altLang="zh-CN" b="0" dirty="0" smtClean="0"/>
              <a:t>》</a:t>
            </a:r>
            <a:r>
              <a:rPr lang="zh-CN" altLang="en-US" b="0" dirty="0" smtClean="0"/>
              <a:t>公布为</a:t>
            </a:r>
            <a:r>
              <a:rPr lang="en-US" altLang="zh-CN" b="0" dirty="0" smtClean="0"/>
              <a:t>2018</a:t>
            </a:r>
            <a:r>
              <a:rPr lang="zh-CN" altLang="en-US" b="0" dirty="0" smtClean="0"/>
              <a:t>十大流行语。</a:t>
            </a:r>
            <a:endParaRPr lang="zh-CN" altLang="en-US" dirty="0"/>
          </a:p>
        </p:txBody>
      </p:sp>
      <p:sp>
        <p:nvSpPr>
          <p:cNvPr id="11" name="矩形 10"/>
          <p:cNvSpPr/>
          <p:nvPr/>
        </p:nvSpPr>
        <p:spPr>
          <a:xfrm>
            <a:off x="428596" y="4643446"/>
            <a:ext cx="8501122" cy="646331"/>
          </a:xfrm>
          <a:prstGeom prst="rect">
            <a:avLst/>
          </a:prstGeom>
        </p:spPr>
        <p:txBody>
          <a:bodyPr wrap="square">
            <a:spAutoFit/>
          </a:bodyPr>
          <a:lstStyle/>
          <a:p>
            <a:r>
              <a:rPr lang="en-US" altLang="zh-CN" b="0" dirty="0" smtClean="0"/>
              <a:t>2019</a:t>
            </a:r>
            <a:r>
              <a:rPr lang="zh-CN" altLang="en-US" b="0" dirty="0" smtClean="0"/>
              <a:t>年</a:t>
            </a:r>
            <a:r>
              <a:rPr lang="en-US" altLang="zh-CN" b="0" dirty="0" smtClean="0"/>
              <a:t>10</a:t>
            </a:r>
            <a:r>
              <a:rPr lang="zh-CN" altLang="en-US" b="0" dirty="0" smtClean="0"/>
              <a:t>月，中国共产党十九届四中全会提出，坚持和完善独立自主的和平外交政策，推动构建人类命运共同体。</a:t>
            </a:r>
            <a:endParaRPr lang="zh-CN" altLang="en-US" dirty="0"/>
          </a:p>
        </p:txBody>
      </p:sp>
      <p:sp>
        <p:nvSpPr>
          <p:cNvPr id="13" name="矩形 12"/>
          <p:cNvSpPr/>
          <p:nvPr/>
        </p:nvSpPr>
        <p:spPr>
          <a:xfrm>
            <a:off x="428596" y="5429264"/>
            <a:ext cx="857256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zh-CN" altLang="en-US" sz="2400" dirty="0" smtClean="0"/>
              <a:t>这一全球价值观的理念内涵：国际权力观、共同利益观、可持续发展观、全球治理观</a:t>
            </a:r>
            <a:endParaRPr lang="en-US" altLang="zh-CN" sz="2400"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书写共建人类命运共同体的战“疫”篇章_腾讯视频.mp4">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0" y="0"/>
            <a:ext cx="9144000" cy="6858000"/>
          </a:xfrm>
          <a:prstGeom prst="rect">
            <a:avLst/>
          </a:prstGeom>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1"/>
          <p:cNvSpPr/>
          <p:nvPr/>
        </p:nvSpPr>
        <p:spPr>
          <a:xfrm>
            <a:off x="214282" y="1643050"/>
            <a:ext cx="8643998" cy="225615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200" dirty="0" smtClean="0">
                <a:solidFill>
                  <a:srgbClr val="333333"/>
                </a:solidFill>
                <a:latin typeface="华文楷体" panose="02010600040101010101" pitchFamily="2" charset="-122"/>
                <a:ea typeface="华文楷体" panose="02010600040101010101" pitchFamily="2" charset="-122"/>
              </a:rPr>
              <a:t>请你说说：</a:t>
            </a:r>
            <a:endParaRPr lang="en-US" altLang="zh-CN" sz="3200" dirty="0" smtClean="0">
              <a:solidFill>
                <a:srgbClr val="333333"/>
              </a:solidFill>
              <a:latin typeface="华文楷体" panose="02010600040101010101" pitchFamily="2" charset="-122"/>
              <a:ea typeface="华文楷体" panose="02010600040101010101" pitchFamily="2" charset="-122"/>
            </a:endParaRPr>
          </a:p>
          <a:p>
            <a:pPr marL="0" lvl="0" indent="0" defTabSz="457200">
              <a:lnSpc>
                <a:spcPct val="110000"/>
              </a:lnSpc>
              <a:spcBef>
                <a:spcPct val="0"/>
              </a:spcBef>
              <a:buFontTx/>
              <a:buNone/>
            </a:pPr>
            <a:r>
              <a:rPr lang="en-US" altLang="zh-CN" sz="3200" dirty="0" smtClean="0">
                <a:solidFill>
                  <a:srgbClr val="333333"/>
                </a:solidFill>
                <a:latin typeface="华文楷体" panose="02010600040101010101" pitchFamily="2" charset="-122"/>
                <a:ea typeface="华文楷体" panose="02010600040101010101" pitchFamily="2" charset="-122"/>
              </a:rPr>
              <a:t>        </a:t>
            </a:r>
            <a:r>
              <a:rPr lang="zh-CN" altLang="en-US" sz="3200" dirty="0" smtClean="0">
                <a:solidFill>
                  <a:srgbClr val="333333"/>
                </a:solidFill>
                <a:latin typeface="华文楷体" panose="02010600040101010101" pitchFamily="2" charset="-122"/>
                <a:ea typeface="华文楷体" panose="02010600040101010101" pitchFamily="2" charset="-122"/>
              </a:rPr>
              <a:t>结合视频和你对新冠疫情的了解，谈谈你对这场全球疫情中，筑牢人类命运共同体的看法。</a:t>
            </a:r>
            <a:endParaRPr lang="en-US" altLang="zh-CN" sz="3200" dirty="0">
              <a:solidFill>
                <a:srgbClr val="333333"/>
              </a:solidFill>
              <a:latin typeface="华文楷体" panose="02010600040101010101" pitchFamily="2" charset="-122"/>
              <a:ea typeface="华文楷体" panose="02010600040101010101" pitchFamily="2" charset="-122"/>
            </a:endParaRPr>
          </a:p>
        </p:txBody>
      </p:sp>
      <p:sp>
        <p:nvSpPr>
          <p:cNvPr id="3" name="矩形 11"/>
          <p:cNvSpPr/>
          <p:nvPr/>
        </p:nvSpPr>
        <p:spPr>
          <a:xfrm>
            <a:off x="357158" y="4071942"/>
            <a:ext cx="8572560" cy="1175706"/>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200" dirty="0" smtClean="0">
                <a:solidFill>
                  <a:srgbClr val="333333"/>
                </a:solidFill>
                <a:latin typeface="华文楷体" panose="02010600040101010101" pitchFamily="2" charset="-122"/>
                <a:ea typeface="华文楷体" panose="02010600040101010101" pitchFamily="2" charset="-122"/>
              </a:rPr>
              <a:t> 请你探讨：</a:t>
            </a:r>
            <a:endParaRPr lang="en-US" altLang="zh-CN" sz="3200" dirty="0" smtClean="0">
              <a:solidFill>
                <a:srgbClr val="333333"/>
              </a:solidFill>
              <a:latin typeface="华文楷体" panose="02010600040101010101" pitchFamily="2" charset="-122"/>
              <a:ea typeface="华文楷体" panose="02010600040101010101" pitchFamily="2" charset="-122"/>
            </a:endParaRPr>
          </a:p>
          <a:p>
            <a:pPr marL="0" lvl="0" indent="0" defTabSz="457200">
              <a:lnSpc>
                <a:spcPct val="110000"/>
              </a:lnSpc>
              <a:spcBef>
                <a:spcPct val="0"/>
              </a:spcBef>
              <a:buFontTx/>
              <a:buNone/>
            </a:pPr>
            <a:r>
              <a:rPr lang="en-US" altLang="zh-CN" sz="3200" dirty="0" smtClean="0">
                <a:solidFill>
                  <a:srgbClr val="333333"/>
                </a:solidFill>
                <a:latin typeface="华文楷体" panose="02010600040101010101" pitchFamily="2" charset="-122"/>
                <a:ea typeface="华文楷体" panose="02010600040101010101" pitchFamily="2" charset="-122"/>
              </a:rPr>
              <a:t>         </a:t>
            </a:r>
            <a:r>
              <a:rPr lang="zh-CN" altLang="en-US" sz="3200" dirty="0" smtClean="0">
                <a:solidFill>
                  <a:srgbClr val="333333"/>
                </a:solidFill>
                <a:latin typeface="华文楷体" panose="02010600040101010101" pitchFamily="2" charset="-122"/>
                <a:ea typeface="华文楷体" panose="02010600040101010101" pitchFamily="2" charset="-122"/>
              </a:rPr>
              <a:t>这些看法后面，蕴含了哪些哲理？</a:t>
            </a:r>
            <a:endParaRPr lang="en-US" altLang="zh-CN" sz="3200" dirty="0">
              <a:solidFill>
                <a:srgbClr val="333333"/>
              </a:solidFill>
              <a:latin typeface="华文楷体" panose="02010600040101010101" pitchFamily="2" charset="-122"/>
              <a:ea typeface="华文楷体" panose="02010600040101010101" pitchFamily="2" charset="-122"/>
            </a:endParaRPr>
          </a:p>
        </p:txBody>
      </p:sp>
      <p:pic>
        <p:nvPicPr>
          <p:cNvPr id="4" name="图片 13"/>
          <p:cNvPicPr>
            <a:picLocks noChangeAspect="1"/>
          </p:cNvPicPr>
          <p:nvPr/>
        </p:nvPicPr>
        <p:blipFill>
          <a:blip r:embed="rId1" cstate="print"/>
          <a:stretch>
            <a:fillRect/>
          </a:stretch>
        </p:blipFill>
        <p:spPr>
          <a:xfrm>
            <a:off x="0" y="56912"/>
            <a:ext cx="1228672" cy="902392"/>
          </a:xfrm>
          <a:prstGeom prst="rect">
            <a:avLst/>
          </a:prstGeom>
          <a:noFill/>
          <a:ln w="9525">
            <a:noFill/>
          </a:ln>
        </p:spPr>
      </p:pic>
      <p:sp>
        <p:nvSpPr>
          <p:cNvPr id="6" name="矩形 11"/>
          <p:cNvSpPr/>
          <p:nvPr/>
        </p:nvSpPr>
        <p:spPr>
          <a:xfrm>
            <a:off x="1071538" y="142852"/>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热点思考</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1299036" cy="954071"/>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213995" y="1356995"/>
            <a:ext cx="8358505" cy="73850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我国率先提出构建人类命运共同体理念</a:t>
            </a:r>
            <a:r>
              <a:rPr lang="en-US" altLang="zh-CN" sz="3600" baseline="-25000" dirty="0" smtClean="0"/>
              <a:t>——</a:t>
            </a:r>
            <a:r>
              <a:rPr lang="zh-CN" altLang="en-US" sz="3600" baseline="-25000" dirty="0" smtClean="0">
                <a:latin typeface="华文楷体" panose="02010600040101010101" pitchFamily="2" charset="-122"/>
                <a:ea typeface="华文楷体" panose="02010600040101010101" pitchFamily="2" charset="-122"/>
              </a:rPr>
              <a:t>树立正确的价值观，重视意识的指导作用。</a:t>
            </a:r>
            <a:endParaRPr lang="zh-CN" altLang="en-US" sz="3600" baseline="-25000" dirty="0">
              <a:latin typeface="华文楷体" panose="02010600040101010101" pitchFamily="2" charset="-122"/>
              <a:ea typeface="华文楷体" panose="02010600040101010101" pitchFamily="2" charset="-122"/>
            </a:endParaRPr>
          </a:p>
        </p:txBody>
      </p:sp>
      <p:sp>
        <p:nvSpPr>
          <p:cNvPr id="5" name="矩形 11"/>
          <p:cNvSpPr/>
          <p:nvPr/>
        </p:nvSpPr>
        <p:spPr>
          <a:xfrm>
            <a:off x="213995" y="2428875"/>
            <a:ext cx="8357870" cy="106235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病毒没有国界，疫情不分种族，任何国家都不能置身其外，独善其身</a:t>
            </a:r>
            <a:r>
              <a:rPr lang="en-US" altLang="zh-CN" sz="3600" baseline="-25000" dirty="0" smtClean="0"/>
              <a:t>——</a:t>
            </a:r>
            <a:r>
              <a:rPr lang="zh-CN" altLang="en-US" sz="3600" baseline="-25000" dirty="0" smtClean="0">
                <a:latin typeface="华文楷体" panose="02010600040101010101" pitchFamily="2" charset="-122"/>
                <a:ea typeface="华文楷体" panose="02010600040101010101" pitchFamily="2" charset="-122"/>
              </a:rPr>
              <a:t>联系的普遍性、客观性，整体和部分的辩证关系。</a:t>
            </a:r>
            <a:endParaRPr lang="zh-CN" altLang="en-US" sz="3600" baseline="-25000" dirty="0">
              <a:latin typeface="华文楷体" panose="02010600040101010101" pitchFamily="2" charset="-122"/>
              <a:ea typeface="华文楷体" panose="02010600040101010101" pitchFamily="2" charset="-122"/>
            </a:endParaRPr>
          </a:p>
        </p:txBody>
      </p:sp>
      <p:sp>
        <p:nvSpPr>
          <p:cNvPr id="6" name="矩形 11"/>
          <p:cNvSpPr/>
          <p:nvPr/>
        </p:nvSpPr>
        <p:spPr>
          <a:xfrm>
            <a:off x="285720" y="3786190"/>
            <a:ext cx="8286808" cy="183832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公共卫生安全是人类面临的共同挑战，重大传染性疾病是人类共同的敌人。目前对于新型冠状病毒所致疾病没有特异治疗方法。</a:t>
            </a:r>
            <a:r>
              <a:rPr lang="en-US" altLang="zh-CN" sz="3600" baseline="-25000" dirty="0" smtClean="0"/>
              <a:t>——</a:t>
            </a:r>
            <a:r>
              <a:rPr lang="zh-CN" altLang="en-US" sz="3600" baseline="-25000" dirty="0" smtClean="0">
                <a:latin typeface="华文楷体" panose="02010600040101010101" pitchFamily="2" charset="-122"/>
                <a:ea typeface="华文楷体" panose="02010600040101010101" pitchFamily="2" charset="-122"/>
              </a:rPr>
              <a:t>事物发展是前进性和曲折性的统一，认识具有反复性、无限性、上升性。</a:t>
            </a:r>
            <a:endParaRPr lang="en-US" altLang="zh-CN" sz="3600" baseline="-25000" dirty="0" smtClean="0">
              <a:latin typeface="华文楷体" panose="02010600040101010101" pitchFamily="2" charset="-122"/>
              <a:ea typeface="华文楷体" panose="02010600040101010101" pitchFamily="2" charset="-122"/>
            </a:endParaRPr>
          </a:p>
          <a:p>
            <a:pPr>
              <a:buNone/>
            </a:pPr>
            <a:endParaRPr lang="zh-CN" altLang="en-US" sz="3600" baseline="-250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342901" y="188912"/>
            <a:ext cx="1299036" cy="954071"/>
          </a:xfrm>
          <a:prstGeom prst="rect">
            <a:avLst/>
          </a:prstGeom>
          <a:noFill/>
          <a:ln w="9525">
            <a:noFill/>
          </a:ln>
        </p:spPr>
      </p:pic>
      <p:pic>
        <p:nvPicPr>
          <p:cNvPr id="3" name="图片 9"/>
          <p:cNvPicPr>
            <a:picLocks noChangeAspect="1"/>
          </p:cNvPicPr>
          <p:nvPr/>
        </p:nvPicPr>
        <p:blipFill>
          <a:blip r:embed="rId2" cstate="print"/>
          <a:stretch>
            <a:fillRect/>
          </a:stretch>
        </p:blipFill>
        <p:spPr>
          <a:xfrm>
            <a:off x="629840" y="3676651"/>
            <a:ext cx="485775" cy="739775"/>
          </a:xfrm>
          <a:prstGeom prst="rect">
            <a:avLst/>
          </a:prstGeom>
          <a:noFill/>
          <a:ln w="9525">
            <a:noFill/>
          </a:ln>
        </p:spPr>
      </p:pic>
      <p:sp>
        <p:nvSpPr>
          <p:cNvPr id="4" name="矩形 11"/>
          <p:cNvSpPr/>
          <p:nvPr/>
        </p:nvSpPr>
        <p:spPr>
          <a:xfrm>
            <a:off x="214282" y="1357299"/>
            <a:ext cx="8286808" cy="108952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各国前仆后继，置自己生命安危于不顾、挽救众多患者生命的医护人员</a:t>
            </a:r>
            <a:r>
              <a:rPr lang="en-US" altLang="zh-CN" sz="3600" baseline="-25000" dirty="0" smtClean="0"/>
              <a:t>——</a:t>
            </a:r>
            <a:r>
              <a:rPr lang="zh-CN" altLang="en-US" sz="3600" baseline="-25000" dirty="0" smtClean="0">
                <a:latin typeface="华文楷体" panose="02010600040101010101" pitchFamily="2" charset="-122"/>
                <a:ea typeface="华文楷体" panose="02010600040101010101" pitchFamily="2" charset="-122"/>
              </a:rPr>
              <a:t>树立正确的价值观，做出正确的价值判断和价值选择，人生价值，价值的创造与实现。</a:t>
            </a:r>
            <a:endParaRPr lang="zh-CN" altLang="en-US" sz="3600" baseline="-25000" dirty="0">
              <a:latin typeface="华文楷体" panose="02010600040101010101" pitchFamily="2" charset="-122"/>
              <a:ea typeface="华文楷体" panose="02010600040101010101" pitchFamily="2" charset="-122"/>
            </a:endParaRPr>
          </a:p>
        </p:txBody>
      </p:sp>
      <p:sp>
        <p:nvSpPr>
          <p:cNvPr id="5" name="矩形 4"/>
          <p:cNvSpPr/>
          <p:nvPr/>
        </p:nvSpPr>
        <p:spPr>
          <a:xfrm>
            <a:off x="499745" y="2552065"/>
            <a:ext cx="8001000" cy="1889760"/>
          </a:xfrm>
          <a:prstGeom prst="rect">
            <a:avLst/>
          </a:prstGeom>
        </p:spPr>
        <p:txBody>
          <a:bodyPr wrap="square">
            <a:spAutoFit/>
          </a:bodyPr>
          <a:lstStyle/>
          <a:p>
            <a:r>
              <a:rPr lang="zh-CN" altLang="en-US" sz="3600" baseline="-25000" dirty="0" smtClean="0">
                <a:latin typeface="+mn-lt"/>
                <a:ea typeface="+mn-ea"/>
              </a:rPr>
              <a:t>我国通过举行视频会议等方式与各国医疗卫生专家分享抗疫经验，加强与国际社会合作，共同维护地区和全球的公共卫生安全，为人类面临的共同问题提供了可以借鉴和实践的智慧和方案。</a:t>
            </a:r>
            <a:r>
              <a:rPr lang="en-US" altLang="zh-CN" sz="3600" baseline="-25000" dirty="0" smtClean="0">
                <a:latin typeface="+mn-lt"/>
                <a:ea typeface="+mn-ea"/>
              </a:rPr>
              <a:t>——</a:t>
            </a:r>
            <a:r>
              <a:rPr lang="zh-CN" altLang="en-US" sz="3600" baseline="-25000" dirty="0" smtClean="0">
                <a:latin typeface="华文楷体" panose="02010600040101010101" pitchFamily="2" charset="-122"/>
                <a:ea typeface="华文楷体" panose="02010600040101010101" pitchFamily="2" charset="-122"/>
              </a:rPr>
              <a:t>普特辩证关系，规律的普遍性、客观性，实践具有能动性，是有目的、有意识的活动。</a:t>
            </a:r>
            <a:endParaRPr lang="zh-CN" altLang="en-US" sz="3600" baseline="-25000" dirty="0" smtClean="0">
              <a:latin typeface="华文楷体" panose="02010600040101010101" pitchFamily="2" charset="-122"/>
              <a:ea typeface="华文楷体" panose="02010600040101010101" pitchFamily="2" charset="-122"/>
            </a:endParaRPr>
          </a:p>
        </p:txBody>
      </p:sp>
      <p:sp>
        <p:nvSpPr>
          <p:cNvPr id="6" name="矩形 11"/>
          <p:cNvSpPr/>
          <p:nvPr/>
        </p:nvSpPr>
        <p:spPr>
          <a:xfrm>
            <a:off x="642910" y="5857892"/>
            <a:ext cx="8286808" cy="427361"/>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en-US" altLang="zh-CN" sz="3600" baseline="-25000" dirty="0" smtClean="0">
                <a:latin typeface="华文楷体" panose="02010600040101010101" pitchFamily="2" charset="-122"/>
                <a:ea typeface="华文楷体" panose="02010600040101010101" pitchFamily="2" charset="-122"/>
              </a:rPr>
              <a:t>……</a:t>
            </a:r>
            <a:endParaRPr lang="zh-CN" altLang="en-US" sz="3600" baseline="-25000" dirty="0">
              <a:latin typeface="华文楷体" panose="02010600040101010101" pitchFamily="2" charset="-122"/>
              <a:ea typeface="华文楷体" panose="02010600040101010101" pitchFamily="2" charset="-122"/>
            </a:endParaRPr>
          </a:p>
        </p:txBody>
      </p:sp>
      <p:sp>
        <p:nvSpPr>
          <p:cNvPr id="7" name="矩形 11"/>
          <p:cNvSpPr/>
          <p:nvPr/>
        </p:nvSpPr>
        <p:spPr>
          <a:xfrm>
            <a:off x="428596" y="4929198"/>
            <a:ext cx="8286808" cy="75713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国际社会普遍认同：中国高效防控是战胜疫情的关键</a:t>
            </a:r>
            <a:r>
              <a:rPr lang="en-US" altLang="zh-CN" sz="3600" baseline="-25000" dirty="0" smtClean="0">
                <a:latin typeface="华文楷体" panose="02010600040101010101" pitchFamily="2" charset="-122"/>
                <a:ea typeface="华文楷体" panose="02010600040101010101" pitchFamily="2" charset="-122"/>
              </a:rPr>
              <a:t>——</a:t>
            </a:r>
            <a:r>
              <a:rPr lang="zh-CN" altLang="en-US" sz="3600" baseline="-25000" dirty="0" smtClean="0">
                <a:latin typeface="华文楷体" panose="02010600040101010101" pitchFamily="2" charset="-122"/>
                <a:ea typeface="华文楷体" panose="02010600040101010101" pitchFamily="2" charset="-122"/>
              </a:rPr>
              <a:t>抓主要矛盾</a:t>
            </a:r>
            <a:endParaRPr lang="zh-CN" altLang="en-US" sz="3600" baseline="-25000" dirty="0">
              <a:latin typeface="华文楷体" panose="02010600040101010101" pitchFamily="2" charset="-122"/>
              <a:ea typeface="华文楷体" panose="0201060004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0"/>
            <a:ext cx="1201768" cy="882633"/>
          </a:xfrm>
          <a:prstGeom prst="rect">
            <a:avLst/>
          </a:prstGeom>
          <a:noFill/>
          <a:ln w="9525">
            <a:noFill/>
          </a:ln>
        </p:spPr>
      </p:pic>
      <p:pic>
        <p:nvPicPr>
          <p:cNvPr id="1026" name="Picture 2" descr="https://img.doc.docsou.com/pic/f67fa4ba132ab34f4cb1a9a7/1-833-jpg_6_0_______-717-0-0-717.jpg"/>
          <p:cNvPicPr>
            <a:picLocks noChangeAspect="1" noChangeArrowheads="1"/>
          </p:cNvPicPr>
          <p:nvPr/>
        </p:nvPicPr>
        <p:blipFill>
          <a:blip r:embed="rId2"/>
          <a:srcRect/>
          <a:stretch>
            <a:fillRect/>
          </a:stretch>
        </p:blipFill>
        <p:spPr bwMode="auto">
          <a:xfrm>
            <a:off x="1307276" y="1"/>
            <a:ext cx="6550872" cy="6858000"/>
          </a:xfrm>
          <a:prstGeom prst="rect">
            <a:avLst/>
          </a:prstGeom>
          <a:noFill/>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3"/>
          <p:cNvPicPr>
            <a:picLocks noChangeAspect="1"/>
          </p:cNvPicPr>
          <p:nvPr/>
        </p:nvPicPr>
        <p:blipFill>
          <a:blip r:embed="rId1" cstate="print"/>
          <a:stretch>
            <a:fillRect/>
          </a:stretch>
        </p:blipFill>
        <p:spPr>
          <a:xfrm>
            <a:off x="0" y="142852"/>
            <a:ext cx="909966" cy="668320"/>
          </a:xfrm>
          <a:prstGeom prst="rect">
            <a:avLst/>
          </a:prstGeom>
          <a:noFill/>
          <a:ln w="9525">
            <a:noFill/>
          </a:ln>
        </p:spPr>
      </p:pic>
      <p:sp>
        <p:nvSpPr>
          <p:cNvPr id="4" name="矩形 11"/>
          <p:cNvSpPr/>
          <p:nvPr/>
        </p:nvSpPr>
        <p:spPr>
          <a:xfrm>
            <a:off x="785786" y="571480"/>
            <a:ext cx="7572396" cy="104028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dirty="0" smtClean="0">
                <a:solidFill>
                  <a:srgbClr val="333333"/>
                </a:solidFill>
                <a:latin typeface="方正清刻本悦宋简体" panose="02000000000000000000" charset="-122"/>
                <a:ea typeface="方正清刻本悦宋简体" panose="02000000000000000000" charset="-122"/>
              </a:rPr>
              <a:t>请你推进：你还可以从经济生活、政治生活、文化生活、国常的角度去探讨这个问题吗？</a:t>
            </a:r>
            <a:endParaRPr lang="en-US" altLang="zh-CN" dirty="0">
              <a:solidFill>
                <a:srgbClr val="333333"/>
              </a:solidFill>
              <a:latin typeface="方正清刻本悦宋简体" panose="02000000000000000000" charset="-122"/>
              <a:ea typeface="方正清刻本悦宋简体" panose="02000000000000000000" charset="-122"/>
            </a:endParaRPr>
          </a:p>
        </p:txBody>
      </p:sp>
      <p:sp>
        <p:nvSpPr>
          <p:cNvPr id="5" name="矩形 11"/>
          <p:cNvSpPr/>
          <p:nvPr/>
        </p:nvSpPr>
        <p:spPr>
          <a:xfrm>
            <a:off x="285720" y="1571612"/>
            <a:ext cx="8286808" cy="10895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r>
              <a:rPr lang="zh-CN" altLang="en-US" sz="3600" baseline="-25000" dirty="0" smtClean="0"/>
              <a:t>经济生活：</a:t>
            </a:r>
            <a:r>
              <a:rPr lang="zh-CN" altLang="en-US" sz="3600" baseline="-25000" dirty="0" smtClean="0">
                <a:latin typeface="华文楷体" panose="02010600040101010101" pitchFamily="2" charset="-122"/>
                <a:ea typeface="华文楷体" panose="02010600040101010101" pitchFamily="2" charset="-122"/>
              </a:rPr>
              <a:t>经济全球化不可逆转；经济全球化是一把</a:t>
            </a:r>
            <a:r>
              <a:rPr lang="en-US" altLang="zh-CN" sz="3600" baseline="-25000" dirty="0" smtClean="0">
                <a:latin typeface="华文楷体" panose="02010600040101010101" pitchFamily="2" charset="-122"/>
                <a:ea typeface="华文楷体" panose="02010600040101010101" pitchFamily="2" charset="-122"/>
              </a:rPr>
              <a:t>“</a:t>
            </a:r>
            <a:r>
              <a:rPr lang="zh-CN" altLang="en-US" sz="3600" baseline="-25000" dirty="0" smtClean="0">
                <a:latin typeface="华文楷体" panose="02010600040101010101" pitchFamily="2" charset="-122"/>
                <a:ea typeface="华文楷体" panose="02010600040101010101" pitchFamily="2" charset="-122"/>
              </a:rPr>
              <a:t>双刃剑</a:t>
            </a:r>
            <a:r>
              <a:rPr lang="en-US" altLang="zh-CN" sz="3600" baseline="-25000" dirty="0" smtClean="0">
                <a:latin typeface="华文楷体" panose="02010600040101010101" pitchFamily="2" charset="-122"/>
                <a:ea typeface="华文楷体" panose="02010600040101010101" pitchFamily="2" charset="-122"/>
              </a:rPr>
              <a:t>”</a:t>
            </a:r>
            <a:r>
              <a:rPr lang="zh-CN" altLang="en-US" sz="3600" baseline="-25000" dirty="0" smtClean="0">
                <a:latin typeface="华文楷体" panose="02010600040101010101" pitchFamily="2" charset="-122"/>
                <a:ea typeface="华文楷体" panose="02010600040101010101" pitchFamily="2" charset="-122"/>
              </a:rPr>
              <a:t> ；我国发展更高层次的开放型经济</a:t>
            </a:r>
            <a:r>
              <a:rPr lang="zh-CN" altLang="en-US" sz="3600" baseline="-25000" dirty="0" smtClean="0">
                <a:latin typeface="华文楷体" panose="02010600040101010101" pitchFamily="2" charset="-122"/>
                <a:ea typeface="华文楷体" panose="02010600040101010101" pitchFamily="2" charset="-122"/>
                <a:sym typeface="+mn-ea"/>
              </a:rPr>
              <a:t>推动经济全球化朝着更加开放、包容、普惠、平等、共赢的方向发展。</a:t>
            </a:r>
            <a:endParaRPr lang="zh-CN" altLang="en-US" sz="3600" baseline="-25000" dirty="0">
              <a:latin typeface="华文楷体" panose="02010600040101010101" pitchFamily="2" charset="-122"/>
              <a:ea typeface="华文楷体" panose="02010600040101010101" pitchFamily="2" charset="-122"/>
            </a:endParaRPr>
          </a:p>
        </p:txBody>
      </p:sp>
      <p:sp>
        <p:nvSpPr>
          <p:cNvPr id="6" name="矩形 5"/>
          <p:cNvSpPr/>
          <p:nvPr/>
        </p:nvSpPr>
        <p:spPr>
          <a:xfrm>
            <a:off x="321280" y="2738434"/>
            <a:ext cx="8286808"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zh-CN" altLang="en-US" sz="3600" baseline="-25000" dirty="0" smtClean="0">
                <a:latin typeface="+mn-lt"/>
                <a:ea typeface="+mn-ea"/>
              </a:rPr>
              <a:t>政治生活：</a:t>
            </a:r>
            <a:r>
              <a:rPr lang="zh-CN" altLang="en-US" sz="3600" baseline="-25000" dirty="0" smtClean="0">
                <a:latin typeface="华文楷体" panose="02010600040101010101" pitchFamily="2" charset="-122"/>
                <a:ea typeface="华文楷体" panose="02010600040101010101" pitchFamily="2" charset="-122"/>
              </a:rPr>
              <a:t>国家利益、国家间的共同利益、我国的外交政策、当今时代的主题、我国负责任大国的形象、国际政治经济新秩序、中国坚持走和平发展道理。</a:t>
            </a:r>
            <a:endParaRPr lang="zh-CN" altLang="en-US" sz="3600" baseline="-25000" dirty="0" smtClean="0">
              <a:latin typeface="华文楷体" panose="02010600040101010101" pitchFamily="2" charset="-122"/>
              <a:ea typeface="华文楷体" panose="02010600040101010101" pitchFamily="2" charset="-122"/>
            </a:endParaRPr>
          </a:p>
        </p:txBody>
      </p:sp>
      <p:sp>
        <p:nvSpPr>
          <p:cNvPr id="7" name="矩形 6"/>
          <p:cNvSpPr/>
          <p:nvPr/>
        </p:nvSpPr>
        <p:spPr>
          <a:xfrm>
            <a:off x="357158" y="4036700"/>
            <a:ext cx="8215370" cy="121444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zh-CN" altLang="en-US" sz="3600" baseline="-25000" dirty="0" smtClean="0">
                <a:latin typeface="+mn-lt"/>
                <a:ea typeface="+mn-ea"/>
              </a:rPr>
              <a:t>文化生活：</a:t>
            </a:r>
            <a:r>
              <a:rPr lang="zh-CN" altLang="en-US" sz="3600" baseline="-25000" dirty="0" smtClean="0">
                <a:latin typeface="华文楷体" panose="02010600040101010101" pitchFamily="2" charset="-122"/>
                <a:ea typeface="华文楷体" panose="02010600040101010101" pitchFamily="2" charset="-122"/>
              </a:rPr>
              <a:t>中华文化源远流长、博大精深， “兼收并蓄”“和而不同” 。中华文化具有很强的包容性，能与其他民族的文化和睦相处，吸纳世界各地的先进文化。</a:t>
            </a:r>
            <a:endParaRPr lang="zh-CN" altLang="en-US" sz="3600" baseline="-25000" dirty="0" smtClean="0">
              <a:latin typeface="华文楷体" panose="02010600040101010101" pitchFamily="2" charset="-122"/>
              <a:ea typeface="华文楷体" panose="02010600040101010101" pitchFamily="2" charset="-122"/>
            </a:endParaRPr>
          </a:p>
        </p:txBody>
      </p:sp>
      <p:sp>
        <p:nvSpPr>
          <p:cNvPr id="8" name="矩形 7"/>
          <p:cNvSpPr/>
          <p:nvPr/>
        </p:nvSpPr>
        <p:spPr>
          <a:xfrm>
            <a:off x="357158" y="5328300"/>
            <a:ext cx="8215370" cy="152971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zh-CN" altLang="en-US" sz="3600" baseline="-25000" dirty="0" smtClean="0">
                <a:latin typeface="+mn-lt"/>
                <a:ea typeface="+mn-ea"/>
              </a:rPr>
              <a:t>国常：</a:t>
            </a:r>
            <a:r>
              <a:rPr lang="zh-CN" altLang="en-US" sz="3600" baseline="-25000" dirty="0" smtClean="0">
                <a:latin typeface="华文楷体" panose="02010600040101010101" pitchFamily="2" charset="-122"/>
                <a:ea typeface="华文楷体" panose="02010600040101010101" pitchFamily="2" charset="-122"/>
              </a:rPr>
              <a:t>和平与发展是当今时代的主题，我国是负责任的大国，发挥联合国、世卫组织等重要国际组织的作用，世界多极化，建立以和平共处五项原则为基础的国际政治、经济新秩序。</a:t>
            </a:r>
            <a:endParaRPr lang="zh-CN" altLang="en-US" sz="3600" baseline="-25000" dirty="0" smtClean="0">
              <a:latin typeface="华文楷体" panose="02010600040101010101" pitchFamily="2" charset="-122"/>
              <a:ea typeface="华文楷体" panose="02010600040101010101" pitchFamily="2" charset="-122"/>
            </a:endParaRPr>
          </a:p>
        </p:txBody>
      </p:sp>
      <p:sp>
        <p:nvSpPr>
          <p:cNvPr id="9" name="矩形 11"/>
          <p:cNvSpPr/>
          <p:nvPr/>
        </p:nvSpPr>
        <p:spPr>
          <a:xfrm>
            <a:off x="785786" y="0"/>
            <a:ext cx="5143536" cy="659219"/>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a:lnSpc>
                <a:spcPct val="110000"/>
              </a:lnSpc>
              <a:spcBef>
                <a:spcPct val="0"/>
              </a:spcBef>
              <a:buFontTx/>
              <a:buNone/>
            </a:pPr>
            <a:r>
              <a:rPr lang="zh-CN" altLang="en-US" sz="3600" dirty="0" smtClean="0">
                <a:solidFill>
                  <a:srgbClr val="333333"/>
                </a:solidFill>
                <a:latin typeface="方正清刻本悦宋简体" panose="02000000000000000000" charset="-122"/>
                <a:ea typeface="方正清刻本悦宋简体" panose="02000000000000000000" charset="-122"/>
              </a:rPr>
              <a:t>热点思考</a:t>
            </a:r>
            <a:endParaRPr lang="en-US" altLang="zh-CN" sz="3600" dirty="0">
              <a:solidFill>
                <a:srgbClr val="333333"/>
              </a:solidFill>
              <a:latin typeface="方正清刻本悦宋简体" panose="02000000000000000000" charset="-122"/>
              <a:ea typeface="方正清刻本悦宋简体" panose="02000000000000000000"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bldLvl="0" animBg="1"/>
      <p:bldP spid="7" grpId="0" bldLvl="0" animBg="1"/>
      <p:bldP spid="8" grpId="0" bldLvl="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3608</Words>
  <Application>WPS 演示</Application>
  <PresentationFormat>全屏显示(4:3)</PresentationFormat>
  <Paragraphs>138</Paragraphs>
  <Slides>18</Slides>
  <Notes>0</Notes>
  <HiddenSlides>0</HiddenSlides>
  <MMClips>1</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Arial</vt:lpstr>
      <vt:lpstr>宋体</vt:lpstr>
      <vt:lpstr>Wingdings</vt:lpstr>
      <vt:lpstr>Calibri</vt:lpstr>
      <vt:lpstr>方正清刻本悦宋简体</vt:lpstr>
      <vt:lpstr>华文楷体</vt:lpstr>
      <vt:lpstr>方正清楷 简</vt:lpstr>
      <vt:lpstr>仿宋</vt:lpstr>
      <vt:lpstr>【何尼玛】土肥圆</vt:lpstr>
      <vt:lpstr>微软雅黑</vt:lpstr>
      <vt:lpstr>Arial Unicode MS</vt:lpstr>
      <vt:lpstr>华文中宋</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tianxin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微软中国</dc:creator>
  <cp:lastModifiedBy>Cheryl</cp:lastModifiedBy>
  <cp:revision>444</cp:revision>
  <dcterms:created xsi:type="dcterms:W3CDTF">2010-10-21T13:19:00Z</dcterms:created>
  <dcterms:modified xsi:type="dcterms:W3CDTF">2020-04-23T14:35:19Z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