
<file path=[Content_Types].xml><?xml version="1.0" encoding="utf-8"?>
<Types xmlns="http://schemas.openxmlformats.org/package/2006/content-types">
  <Default Extension="jpeg" ContentType="image/jpeg"/>
  <Default Extension="png" ContentType="image/pn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454" r:id="rId3"/>
    <p:sldId id="455" r:id="rId4"/>
    <p:sldId id="456" r:id="rId5"/>
    <p:sldId id="329" r:id="rId6"/>
    <p:sldId id="467" r:id="rId7"/>
    <p:sldId id="468" r:id="rId8"/>
    <p:sldId id="470" r:id="rId9"/>
    <p:sldId id="326" r:id="rId10"/>
    <p:sldId id="461" r:id="rId11"/>
    <p:sldId id="462" r:id="rId12"/>
    <p:sldId id="463" r:id="rId13"/>
    <p:sldId id="464" r:id="rId14"/>
    <p:sldId id="469" r:id="rId15"/>
    <p:sldId id="471" r:id="rId16"/>
    <p:sldId id="472" r:id="rId17"/>
    <p:sldId id="465" r:id="rId18"/>
    <p:sldId id="466" r:id="rId19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00"/>
    <a:srgbClr val="FF0000"/>
    <a:srgbClr val="FF006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96"/>
      </p:cViewPr>
      <p:guideLst>
        <p:guide orient="horz" pos="2296"/>
        <p:guide pos="289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2" Type="http://schemas.openxmlformats.org/officeDocument/2006/relationships/tableStyles" Target="tableStyles.xml"/><Relationship Id="rId21" Type="http://schemas.openxmlformats.org/officeDocument/2006/relationships/viewProps" Target="viewProps.xml"/><Relationship Id="rId20" Type="http://schemas.openxmlformats.org/officeDocument/2006/relationships/presProps" Target="presProps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EF5F39-A9CF-439A-94FB-1A127A706CF7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  <p:transition>
    <p:blinds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12687F-4272-4AFD-AB80-DBF4D53CA295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  <p:transition>
    <p:blinds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4E7DA8-2A2A-424C-8B5C-AA931D50E986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  <p:transition>
    <p:blinds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4C189-DABF-4418-B98F-0517B44CF1C3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  <p:transition>
    <p:blinds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93D54-A286-414A-A008-525147629DD4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  <p:transition>
    <p:blinds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BBADBB-449B-4405-84E0-182CB0254C50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  <p:transition>
    <p:blinds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42DC1F-C4B6-4749-8905-FC71B96A7F8D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  <p:transition>
    <p:blinds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758F3-E084-4B84-A570-5FDA588FD0EB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  <p:transition>
    <p:blinds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EF5EA5-D1C5-4CB1-97BC-FCB64E38620A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  <p:transition>
    <p:blinds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A6FF0-F489-4BF0-9E7A-ECCEB8D0E4A3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  <p:transition>
    <p:blinds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4435EF-6FED-4BD9-A518-1EB8767CE10E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  <p:transition>
    <p:blinds dir="vert"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083E877-66E6-4361-B9D3-941D8BC062C5}" type="slidenum">
              <a:rPr lang="zh-CN" altLang="en-US"/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blinds dir="vert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9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5.emf"/><Relationship Id="rId1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6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file:///H:\&#22320;&#29702;&#183;&#24517;&#20462;1&#20013;&#22270;&#29256;\2-54.tif" TargetMode="External"/><Relationship Id="rId1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NULL" TargetMode="External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07504" y="548680"/>
            <a:ext cx="8928992" cy="1292662"/>
          </a:xfrm>
          <a:prstGeom prst="rect">
            <a:avLst/>
          </a:prstGeom>
          <a:gradFill>
            <a:gsLst>
              <a:gs pos="0">
                <a:schemeClr val="accent1">
                  <a:shade val="30000"/>
                  <a:satMod val="115000"/>
                  <a:alpha val="24000"/>
                </a:schemeClr>
              </a:gs>
              <a:gs pos="10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0"/>
          </a:gradFill>
        </p:spPr>
        <p:txBody>
          <a:bodyPr wrap="square">
            <a:spAutoFit/>
          </a:bodyPr>
          <a:lstStyle/>
          <a:p>
            <a:r>
              <a:rPr lang="en-US" altLang="zh-CN" dirty="0">
                <a:solidFill>
                  <a:srgbClr val="FFFF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                                             </a:t>
            </a:r>
            <a:endParaRPr lang="en-US" altLang="zh-CN" dirty="0">
              <a:solidFill>
                <a:srgbClr val="FFFF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altLang="zh-CN" sz="60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             </a:t>
            </a:r>
            <a:r>
              <a:rPr lang="zh-CN" altLang="en-US" sz="6000" dirty="0">
                <a:solidFill>
                  <a:schemeClr val="bg1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  <a:cs typeface="Times New Roman" panose="02020603050405020304" pitchFamily="18" charset="0"/>
              </a:rPr>
              <a:t>气压带和风带</a:t>
            </a:r>
            <a:endParaRPr lang="zh-CN" altLang="zh-CN" sz="4800" dirty="0">
              <a:solidFill>
                <a:schemeClr val="bg1"/>
              </a:solidFill>
              <a:latin typeface="方正粗黑宋简体" panose="02000000000000000000" pitchFamily="2" charset="-122"/>
              <a:ea typeface="方正粗黑宋简体" panose="02000000000000000000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187624" y="2636912"/>
            <a:ext cx="7128792" cy="2160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zh-CN" altLang="en-US" sz="32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能够</a:t>
            </a:r>
            <a:r>
              <a:rPr lang="zh-CN" altLang="en-US" sz="32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绘制示意图</a:t>
            </a:r>
            <a:r>
              <a:rPr lang="zh-CN" altLang="en-US" sz="32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理解三圈环流的</a:t>
            </a:r>
            <a:r>
              <a:rPr lang="zh-CN" altLang="en-US" sz="32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形成</a:t>
            </a:r>
            <a:r>
              <a:rPr lang="zh-CN" altLang="en-US" sz="32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、气压带、风带的</a:t>
            </a:r>
            <a:r>
              <a:rPr lang="zh-CN" altLang="en-US" sz="32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形成过程和分布规律</a:t>
            </a:r>
            <a:r>
              <a:rPr lang="zh-CN" altLang="en-US" sz="32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。</a:t>
            </a:r>
            <a:endParaRPr lang="zh-CN" altLang="en-US" sz="32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zh-CN" altLang="en-US" sz="32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全球气压带、风带的</a:t>
            </a:r>
            <a:r>
              <a:rPr lang="zh-CN" altLang="en-US" sz="32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分布和移动规律</a:t>
            </a:r>
            <a:r>
              <a:rPr lang="zh-CN" altLang="en-US" sz="32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及其对气候的</a:t>
            </a:r>
            <a:r>
              <a:rPr lang="zh-CN" altLang="en-US" sz="32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影响</a:t>
            </a:r>
            <a:r>
              <a:rPr lang="zh-CN" altLang="en-US" sz="32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。</a:t>
            </a:r>
            <a:endParaRPr lang="zh-CN" altLang="en-US" sz="32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  <p:transition>
    <p:blinds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19"/>
          <p:cNvSpPr>
            <a:spLocks noChangeArrowheads="1"/>
          </p:cNvSpPr>
          <p:nvPr/>
        </p:nvSpPr>
        <p:spPr bwMode="auto">
          <a:xfrm>
            <a:off x="231775" y="1989138"/>
            <a:ext cx="7512050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indent="158750" eaLnBrk="0" hangingPunct="0">
              <a:spcBef>
                <a:spcPct val="20000"/>
              </a:spcBef>
              <a:buChar char="•"/>
              <a:defRPr kumimoji="1" sz="2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8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4.</a:t>
            </a:r>
            <a:r>
              <a:rPr lang="zh-CN" altLang="en-US" sz="28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上述“某月”是</a:t>
            </a:r>
            <a:r>
              <a:rPr lang="en-US" altLang="zh-CN" sz="28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(      )</a:t>
            </a:r>
            <a:endParaRPr lang="zh-CN" altLang="en-US" sz="2800" b="1" dirty="0"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8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   A</a:t>
            </a:r>
            <a:r>
              <a:rPr lang="zh-CN" altLang="en-US" sz="28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．</a:t>
            </a:r>
            <a:r>
              <a:rPr lang="en-US" altLang="zh-CN" sz="28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1</a:t>
            </a:r>
            <a:r>
              <a:rPr lang="zh-CN" altLang="en-US" sz="28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月      </a:t>
            </a:r>
            <a:r>
              <a:rPr lang="en-US" altLang="zh-CN" sz="28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B</a:t>
            </a:r>
            <a:r>
              <a:rPr lang="zh-CN" altLang="en-US" sz="28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．</a:t>
            </a:r>
            <a:r>
              <a:rPr lang="en-US" altLang="zh-CN" sz="28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4</a:t>
            </a:r>
            <a:r>
              <a:rPr lang="zh-CN" altLang="en-US" sz="28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月      </a:t>
            </a:r>
            <a:r>
              <a:rPr lang="en-US" altLang="zh-CN" sz="28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C</a:t>
            </a:r>
            <a:r>
              <a:rPr lang="zh-CN" altLang="en-US" sz="28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．</a:t>
            </a:r>
            <a:r>
              <a:rPr lang="en-US" altLang="zh-CN" sz="28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7</a:t>
            </a:r>
            <a:r>
              <a:rPr lang="zh-CN" altLang="en-US" sz="28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月      </a:t>
            </a:r>
            <a:r>
              <a:rPr lang="en-US" altLang="zh-CN" sz="28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D</a:t>
            </a:r>
            <a:r>
              <a:rPr lang="zh-CN" altLang="en-US" sz="28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．</a:t>
            </a:r>
            <a:r>
              <a:rPr lang="en-US" altLang="zh-CN" sz="28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10</a:t>
            </a:r>
            <a:r>
              <a:rPr lang="zh-CN" altLang="en-US" sz="28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月</a:t>
            </a:r>
            <a:endParaRPr lang="zh-CN" altLang="en-US" sz="2800" b="1" dirty="0"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8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5.</a:t>
            </a:r>
            <a:r>
              <a:rPr lang="zh-CN" altLang="en-US" sz="28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该月份甲地盛行</a:t>
            </a:r>
            <a:r>
              <a:rPr lang="en-US" altLang="zh-CN" sz="28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(    )</a:t>
            </a:r>
            <a:endParaRPr lang="zh-CN" altLang="en-US" sz="2800" b="1" dirty="0"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8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   A.</a:t>
            </a:r>
            <a:r>
              <a:rPr lang="zh-CN" altLang="en-US" sz="28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东南风    </a:t>
            </a:r>
            <a:r>
              <a:rPr lang="en-US" altLang="zh-CN" sz="28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B </a:t>
            </a:r>
            <a:r>
              <a:rPr lang="zh-CN" altLang="en-US" sz="28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东北风   </a:t>
            </a:r>
            <a:endParaRPr lang="en-US" altLang="zh-CN" sz="2800" b="1" dirty="0"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8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   C.</a:t>
            </a:r>
            <a:r>
              <a:rPr lang="zh-CN" altLang="en-US" sz="28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西南风    </a:t>
            </a:r>
            <a:r>
              <a:rPr lang="en-US" altLang="zh-CN" sz="28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D.</a:t>
            </a:r>
            <a:r>
              <a:rPr lang="zh-CN" altLang="en-US" sz="28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西北风</a:t>
            </a:r>
            <a:endParaRPr lang="zh-CN" altLang="en-US" sz="2800" b="1" dirty="0"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8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6.</a:t>
            </a:r>
            <a:r>
              <a:rPr lang="zh-CN" altLang="en-US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该月份乙地的气候特征是</a:t>
            </a:r>
            <a:endParaRPr lang="zh-CN" altLang="en-US" sz="2400" b="1" dirty="0"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8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    A.</a:t>
            </a:r>
            <a:r>
              <a:rPr lang="zh-CN" altLang="en-US" sz="28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高温多雨     </a:t>
            </a:r>
            <a:endParaRPr lang="en-US" altLang="zh-CN" sz="2800" b="1" dirty="0"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8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    B.</a:t>
            </a:r>
            <a:r>
              <a:rPr lang="zh-CN" altLang="en-US" sz="28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低温少雨      </a:t>
            </a:r>
            <a:endParaRPr lang="zh-CN" altLang="en-US" sz="2800" b="1" dirty="0"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8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    C.</a:t>
            </a:r>
            <a:r>
              <a:rPr lang="zh-CN" altLang="en-US" sz="28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温和多雨     </a:t>
            </a:r>
            <a:endParaRPr lang="en-US" altLang="zh-CN" sz="2800" b="1" dirty="0"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8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    D.</a:t>
            </a:r>
            <a:r>
              <a:rPr lang="zh-CN" altLang="en-US" sz="28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炎热干燥</a:t>
            </a:r>
            <a:r>
              <a:rPr lang="zh-CN" altLang="en-US" sz="2800" b="1" i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 </a:t>
            </a:r>
            <a:endParaRPr lang="zh-CN" altLang="en-US" sz="2800" b="1" i="1" dirty="0"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</p:txBody>
      </p:sp>
      <p:sp>
        <p:nvSpPr>
          <p:cNvPr id="58371" name="Rectangle 10"/>
          <p:cNvSpPr>
            <a:spLocks noChangeArrowheads="1"/>
          </p:cNvSpPr>
          <p:nvPr/>
        </p:nvSpPr>
        <p:spPr bwMode="auto">
          <a:xfrm>
            <a:off x="0" y="2263775"/>
            <a:ext cx="1841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2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en-US" sz="2400" i="1"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</p:txBody>
      </p:sp>
      <p:sp>
        <p:nvSpPr>
          <p:cNvPr id="58372" name="Rectangle 12"/>
          <p:cNvSpPr>
            <a:spLocks noChangeArrowheads="1"/>
          </p:cNvSpPr>
          <p:nvPr/>
        </p:nvSpPr>
        <p:spPr bwMode="auto">
          <a:xfrm>
            <a:off x="250825" y="1125538"/>
            <a:ext cx="864235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266700" algn="l"/>
                <a:tab pos="1466850" algn="l"/>
                <a:tab pos="2667000" algn="l"/>
                <a:tab pos="3867150" algn="l"/>
                <a:tab pos="4800600" algn="l"/>
              </a:tabLst>
              <a:defRPr kumimoji="1" sz="2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tabLst>
                <a:tab pos="266700" algn="l"/>
                <a:tab pos="1466850" algn="l"/>
                <a:tab pos="2667000" algn="l"/>
                <a:tab pos="3867150" algn="l"/>
                <a:tab pos="4800600" algn="l"/>
              </a:tabLst>
              <a:defRPr kumimoji="1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266700" algn="l"/>
                <a:tab pos="1466850" algn="l"/>
                <a:tab pos="2667000" algn="l"/>
                <a:tab pos="3867150" algn="l"/>
                <a:tab pos="4800600" algn="l"/>
              </a:tabLst>
              <a:defRPr kumimoji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tabLst>
                <a:tab pos="266700" algn="l"/>
                <a:tab pos="1466850" algn="l"/>
                <a:tab pos="2667000" algn="l"/>
                <a:tab pos="3867150" algn="l"/>
                <a:tab pos="4800600" algn="l"/>
              </a:tabLst>
              <a:defRPr kumimoji="1" sz="16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tabLst>
                <a:tab pos="266700" algn="l"/>
                <a:tab pos="1466850" algn="l"/>
                <a:tab pos="2667000" algn="l"/>
                <a:tab pos="3867150" algn="l"/>
                <a:tab pos="4800600" algn="l"/>
              </a:tabLst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266700" algn="l"/>
                <a:tab pos="1466850" algn="l"/>
                <a:tab pos="2667000" algn="l"/>
                <a:tab pos="3867150" algn="l"/>
                <a:tab pos="4800600" algn="l"/>
              </a:tabLst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266700" algn="l"/>
                <a:tab pos="1466850" algn="l"/>
                <a:tab pos="2667000" algn="l"/>
                <a:tab pos="3867150" algn="l"/>
                <a:tab pos="4800600" algn="l"/>
              </a:tabLst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266700" algn="l"/>
                <a:tab pos="1466850" algn="l"/>
                <a:tab pos="2667000" algn="l"/>
                <a:tab pos="3867150" algn="l"/>
                <a:tab pos="4800600" algn="l"/>
              </a:tabLst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266700" algn="l"/>
                <a:tab pos="1466850" algn="l"/>
                <a:tab pos="2667000" algn="l"/>
                <a:tab pos="3867150" algn="l"/>
                <a:tab pos="4800600" algn="l"/>
              </a:tabLst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800" b="1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    图</a:t>
            </a:r>
            <a:r>
              <a:rPr lang="en-US" altLang="zh-CN" sz="2800" b="1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15</a:t>
            </a:r>
            <a:r>
              <a:rPr lang="zh-CN" altLang="en-US" sz="2800" b="1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为“某月沿</a:t>
            </a:r>
            <a:r>
              <a:rPr lang="en-US" altLang="zh-CN" sz="2800" b="1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0</a:t>
            </a:r>
            <a:r>
              <a:rPr lang="en-US" altLang="zh-CN" sz="2800" b="1" baseline="3000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0</a:t>
            </a:r>
            <a:r>
              <a:rPr lang="zh-CN" altLang="en-US" sz="2800" b="1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经线海平面平均气压分布图，读图完成</a:t>
            </a:r>
            <a:r>
              <a:rPr lang="en-US" altLang="zh-CN" sz="2800" b="1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5-7</a:t>
            </a:r>
            <a:r>
              <a:rPr lang="zh-CN" altLang="en-US" sz="2800" b="1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题。</a:t>
            </a:r>
            <a:endParaRPr lang="zh-CN" altLang="en-US" sz="2800" b="1"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</p:txBody>
      </p:sp>
      <p:pic>
        <p:nvPicPr>
          <p:cNvPr id="58373" name="Picture 18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2997200"/>
            <a:ext cx="4176712" cy="3248025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419475" y="1817688"/>
            <a:ext cx="700088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2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5400" b="1">
                <a:solidFill>
                  <a:srgbClr val="FF000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C</a:t>
            </a:r>
            <a:endParaRPr lang="zh-CN" altLang="en-US" sz="5400" b="1">
              <a:solidFill>
                <a:srgbClr val="FF0000"/>
              </a:solidFill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3348038" y="2649538"/>
            <a:ext cx="6985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2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5400" b="1">
                <a:solidFill>
                  <a:srgbClr val="FF000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A</a:t>
            </a:r>
            <a:endParaRPr lang="zh-CN" altLang="en-US" sz="5400" b="1">
              <a:solidFill>
                <a:srgbClr val="FF0000"/>
              </a:solidFill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995738" y="3967163"/>
            <a:ext cx="71278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2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5400" b="1">
                <a:solidFill>
                  <a:srgbClr val="FF000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D</a:t>
            </a:r>
            <a:endParaRPr lang="zh-CN" altLang="en-US" sz="5400" b="1">
              <a:solidFill>
                <a:srgbClr val="FF0000"/>
              </a:solidFill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</p:txBody>
      </p:sp>
      <p:cxnSp>
        <p:nvCxnSpPr>
          <p:cNvPr id="3" name="直接连接符 2"/>
          <p:cNvCxnSpPr/>
          <p:nvPr/>
        </p:nvCxnSpPr>
        <p:spPr bwMode="auto">
          <a:xfrm>
            <a:off x="6804248" y="3457017"/>
            <a:ext cx="0" cy="194421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Box 1"/>
          <p:cNvSpPr txBox="1">
            <a:spLocks noChangeArrowheads="1"/>
          </p:cNvSpPr>
          <p:nvPr/>
        </p:nvSpPr>
        <p:spPr bwMode="auto">
          <a:xfrm>
            <a:off x="360363" y="836613"/>
            <a:ext cx="8064500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2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      </a:t>
            </a:r>
            <a:r>
              <a:rPr lang="zh-CN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读以某极点为中心的地球部分示意图，阴影部分为气压带，箭头为风向。读图，完成</a:t>
            </a:r>
            <a:r>
              <a:rPr lang="en-US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1</a:t>
            </a:r>
            <a:r>
              <a:rPr lang="zh-CN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～</a:t>
            </a:r>
            <a:r>
              <a:rPr lang="en-US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2</a:t>
            </a:r>
            <a:r>
              <a:rPr lang="zh-CN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题。</a:t>
            </a:r>
            <a:endParaRPr lang="zh-CN" altLang="zh-CN" sz="2400" b="1" dirty="0"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7</a:t>
            </a:r>
            <a:r>
              <a:rPr lang="zh-CN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．图中乙地的盛行风向是</a:t>
            </a:r>
            <a:r>
              <a:rPr lang="en-US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(</a:t>
            </a:r>
            <a:r>
              <a:rPr lang="zh-CN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　　</a:t>
            </a:r>
            <a:r>
              <a:rPr lang="en-US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)</a:t>
            </a:r>
            <a:endParaRPr lang="zh-CN" altLang="zh-CN" sz="2400" b="1" dirty="0"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   A</a:t>
            </a:r>
            <a:r>
              <a:rPr lang="zh-CN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．东北风</a:t>
            </a:r>
            <a:r>
              <a:rPr lang="en-US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  	B</a:t>
            </a:r>
            <a:r>
              <a:rPr lang="zh-CN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．东南风</a:t>
            </a:r>
            <a:endParaRPr lang="zh-CN" altLang="zh-CN" sz="2400" b="1" dirty="0"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   C</a:t>
            </a:r>
            <a:r>
              <a:rPr lang="zh-CN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．西北风</a:t>
            </a:r>
            <a:r>
              <a:rPr lang="en-US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  	D</a:t>
            </a:r>
            <a:r>
              <a:rPr lang="zh-CN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．西南风</a:t>
            </a:r>
            <a:endParaRPr lang="zh-CN" altLang="zh-CN" sz="2400" b="1" dirty="0"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8</a:t>
            </a:r>
            <a:r>
              <a:rPr lang="zh-CN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．此时图示半球所处的季节是</a:t>
            </a:r>
            <a:r>
              <a:rPr lang="en-US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(</a:t>
            </a:r>
            <a:r>
              <a:rPr lang="zh-CN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　　</a:t>
            </a:r>
            <a:r>
              <a:rPr lang="en-US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)</a:t>
            </a:r>
            <a:endParaRPr lang="zh-CN" altLang="zh-CN" sz="2400" b="1" dirty="0"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   A</a:t>
            </a:r>
            <a:r>
              <a:rPr lang="zh-CN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．春季</a:t>
            </a:r>
            <a:r>
              <a:rPr lang="en-US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  	B</a:t>
            </a:r>
            <a:r>
              <a:rPr lang="zh-CN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．夏季</a:t>
            </a:r>
            <a:endParaRPr lang="zh-CN" altLang="zh-CN" sz="2400" b="1" dirty="0"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   C</a:t>
            </a:r>
            <a:r>
              <a:rPr lang="zh-CN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．秋季</a:t>
            </a:r>
            <a:r>
              <a:rPr lang="en-US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  	D</a:t>
            </a:r>
            <a:r>
              <a:rPr lang="zh-CN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．冬季</a:t>
            </a:r>
            <a:endParaRPr lang="zh-CN" altLang="zh-CN" sz="2400" b="1" dirty="0"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zh-CN" altLang="en-US" sz="2400" dirty="0"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</p:txBody>
      </p:sp>
      <p:pic>
        <p:nvPicPr>
          <p:cNvPr id="57347" name="Picture 2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3068638"/>
            <a:ext cx="4176712" cy="3313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140200" y="1341438"/>
            <a:ext cx="712788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2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5400" b="1">
                <a:solidFill>
                  <a:srgbClr val="FF000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D</a:t>
            </a:r>
            <a:endParaRPr lang="zh-CN" altLang="en-US" sz="5400" b="1">
              <a:solidFill>
                <a:srgbClr val="FF0000"/>
              </a:solidFill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787900" y="2420938"/>
            <a:ext cx="6731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2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5400" b="1">
                <a:solidFill>
                  <a:srgbClr val="FF000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B</a:t>
            </a:r>
            <a:endParaRPr lang="zh-CN" altLang="en-US" sz="5400" b="1">
              <a:solidFill>
                <a:srgbClr val="FF0000"/>
              </a:solidFill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extBox 1"/>
          <p:cNvSpPr txBox="1">
            <a:spLocks noChangeArrowheads="1"/>
          </p:cNvSpPr>
          <p:nvPr/>
        </p:nvSpPr>
        <p:spPr bwMode="auto">
          <a:xfrm>
            <a:off x="265113" y="765175"/>
            <a:ext cx="7561262" cy="637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2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     </a:t>
            </a:r>
            <a:r>
              <a:rPr lang="zh-CN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读大陆西岸甲、乙、丙三地全年受气压带、风带控制时长示意图</a:t>
            </a:r>
            <a:r>
              <a:rPr lang="en-US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.</a:t>
            </a:r>
            <a:endParaRPr lang="en-US" altLang="zh-CN" sz="2400" b="1" dirty="0"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zh-CN" altLang="zh-CN" sz="2400" b="1" dirty="0"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9.</a:t>
            </a:r>
            <a:r>
              <a:rPr lang="zh-CN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甲地气候类型为 </a:t>
            </a:r>
            <a:r>
              <a:rPr lang="en-US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	(</a:t>
            </a:r>
            <a:r>
              <a:rPr lang="zh-CN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　　</a:t>
            </a:r>
            <a:r>
              <a:rPr lang="en-US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)</a:t>
            </a:r>
            <a:endParaRPr lang="zh-CN" altLang="zh-CN" sz="2400" b="1" dirty="0"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   A.</a:t>
            </a:r>
            <a:r>
              <a:rPr lang="zh-CN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热带草原气候 </a:t>
            </a:r>
            <a:endParaRPr lang="zh-CN" altLang="zh-CN" sz="2400" b="1" dirty="0"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   B.</a:t>
            </a:r>
            <a:r>
              <a:rPr lang="zh-CN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热带沙漠气候 </a:t>
            </a:r>
            <a:endParaRPr lang="zh-CN" altLang="zh-CN" sz="2400" b="1" dirty="0"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   C.</a:t>
            </a:r>
            <a:r>
              <a:rPr lang="zh-CN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地中海气候 </a:t>
            </a:r>
            <a:endParaRPr lang="zh-CN" altLang="zh-CN" sz="2400" b="1" dirty="0"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   D.</a:t>
            </a:r>
            <a:r>
              <a:rPr lang="zh-CN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温带季风气候 </a:t>
            </a:r>
            <a:endParaRPr lang="en-US" altLang="zh-CN" sz="2400" b="1" dirty="0"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CN" sz="2400" b="1" dirty="0"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zh-CN" altLang="zh-CN" sz="2400" b="1" dirty="0"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10.</a:t>
            </a:r>
            <a:r>
              <a:rPr lang="zh-CN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乙地气候特点是 </a:t>
            </a:r>
            <a:r>
              <a:rPr lang="en-US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	(</a:t>
            </a:r>
            <a:r>
              <a:rPr lang="zh-CN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　　</a:t>
            </a:r>
            <a:r>
              <a:rPr lang="en-US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) </a:t>
            </a:r>
            <a:endParaRPr lang="zh-CN" altLang="zh-CN" sz="2400" b="1" dirty="0"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   A.</a:t>
            </a:r>
            <a:r>
              <a:rPr lang="zh-CN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终年温和多雨 </a:t>
            </a:r>
            <a:endParaRPr lang="zh-CN" altLang="zh-CN" sz="2400" b="1" dirty="0"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   B.</a:t>
            </a:r>
            <a:r>
              <a:rPr lang="zh-CN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夏季高温多雨</a:t>
            </a:r>
            <a:r>
              <a:rPr lang="en-US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,</a:t>
            </a:r>
            <a:r>
              <a:rPr lang="zh-CN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冬季寒冷干燥</a:t>
            </a:r>
            <a:endParaRPr lang="zh-CN" altLang="zh-CN" sz="2400" b="1" dirty="0"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   C.</a:t>
            </a:r>
            <a:r>
              <a:rPr lang="zh-CN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终年高温干燥 </a:t>
            </a:r>
            <a:endParaRPr lang="zh-CN" altLang="zh-CN" sz="2400" b="1" dirty="0"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   D.</a:t>
            </a:r>
            <a:r>
              <a:rPr lang="zh-CN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夏季炎热干燥</a:t>
            </a:r>
            <a:r>
              <a:rPr lang="en-US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,</a:t>
            </a:r>
            <a:r>
              <a:rPr lang="zh-CN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冬季温和多雨</a:t>
            </a:r>
            <a:endParaRPr lang="en-US" altLang="zh-CN" sz="2400" b="1" dirty="0"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zh-CN" altLang="zh-CN" sz="2400" b="1" dirty="0"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zh-CN" altLang="en-US" sz="2400" b="1" dirty="0"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</p:txBody>
      </p:sp>
      <p:pic>
        <p:nvPicPr>
          <p:cNvPr id="60419" name="9AF23.EPS" descr="id:2147492537;FounderCES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638" y="1412875"/>
            <a:ext cx="4608512" cy="338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249613" y="1628775"/>
            <a:ext cx="67468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2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5400" b="1">
                <a:solidFill>
                  <a:srgbClr val="FF000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B</a:t>
            </a:r>
            <a:endParaRPr lang="zh-CN" altLang="en-US" sz="5400" b="1">
              <a:solidFill>
                <a:srgbClr val="FF0000"/>
              </a:solidFill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268663" y="4233863"/>
            <a:ext cx="7112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2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5400" b="1">
                <a:solidFill>
                  <a:srgbClr val="FF000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D</a:t>
            </a:r>
            <a:endParaRPr lang="zh-CN" altLang="en-US" sz="5400" b="1">
              <a:solidFill>
                <a:srgbClr val="FF0000"/>
              </a:solidFill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extBox 1"/>
          <p:cNvSpPr txBox="1">
            <a:spLocks noChangeArrowheads="1"/>
          </p:cNvSpPr>
          <p:nvPr/>
        </p:nvSpPr>
        <p:spPr bwMode="auto">
          <a:xfrm>
            <a:off x="323850" y="404813"/>
            <a:ext cx="8569325" cy="397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2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8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该图表示世界四个地点的气温降水状况。据此问题。</a:t>
            </a:r>
            <a:endParaRPr lang="en-US" altLang="zh-CN" sz="2800" b="1" dirty="0"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8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11.</a:t>
            </a:r>
            <a:r>
              <a:rPr lang="zh-CN" altLang="en-US" sz="28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位于热带气候区的地点是</a:t>
            </a:r>
            <a:r>
              <a:rPr lang="en-US" altLang="zh-CN" sz="28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(      )</a:t>
            </a:r>
            <a:r>
              <a:rPr lang="zh-CN" altLang="en-US" sz="28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 </a:t>
            </a:r>
            <a:endParaRPr lang="en-US" altLang="zh-CN" sz="2800" b="1" dirty="0"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8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  A. ①    B. ②     C. ③      D. ④ </a:t>
            </a:r>
            <a:endParaRPr lang="en-US" altLang="zh-CN" sz="2800" b="1" dirty="0"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8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12.</a:t>
            </a:r>
            <a:r>
              <a:rPr lang="zh-CN" altLang="en-US" sz="28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位于南半球的地点是</a:t>
            </a:r>
            <a:r>
              <a:rPr lang="en-US" altLang="zh-CN" sz="28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(      )</a:t>
            </a:r>
            <a:r>
              <a:rPr lang="zh-CN" altLang="en-US" sz="28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 </a:t>
            </a:r>
            <a:endParaRPr lang="en-US" altLang="zh-CN" sz="2800" b="1" dirty="0"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8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  A. ①    B. ②     C. ③      D. ④ </a:t>
            </a:r>
            <a:endParaRPr lang="en-US" altLang="zh-CN" sz="2800" b="1" dirty="0"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8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13.</a:t>
            </a:r>
            <a:r>
              <a:rPr lang="zh-CN" altLang="en-US" sz="28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位于地中海气候区的地点是</a:t>
            </a:r>
            <a:r>
              <a:rPr lang="en-US" altLang="zh-CN" sz="28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(       )</a:t>
            </a:r>
            <a:r>
              <a:rPr lang="zh-CN" altLang="en-US" sz="28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 </a:t>
            </a:r>
            <a:endParaRPr lang="en-US" altLang="zh-CN" sz="2800" b="1" dirty="0"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8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  A. ①②  B. ②③   C. ③④    D. ④① </a:t>
            </a:r>
            <a:endParaRPr lang="en-US" altLang="zh-CN" sz="2800" b="1" dirty="0"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8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14.</a:t>
            </a:r>
            <a:r>
              <a:rPr lang="zh-CN" altLang="en-US" sz="28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终年受盛行西风影响的地点是</a:t>
            </a:r>
            <a:r>
              <a:rPr lang="en-US" altLang="zh-CN" sz="28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(       )</a:t>
            </a:r>
            <a:r>
              <a:rPr lang="zh-CN" altLang="en-US" sz="28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 </a:t>
            </a:r>
            <a:endParaRPr lang="en-US" altLang="zh-CN" sz="2800" b="1" dirty="0"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8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  A. ①    B. ②     C. ③      D. ④ </a:t>
            </a:r>
            <a:endParaRPr lang="zh-CN" altLang="en-US" sz="2800" b="1" dirty="0"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</p:txBody>
      </p:sp>
      <p:pic>
        <p:nvPicPr>
          <p:cNvPr id="72707" name="Picture 2" descr="https://p.ssl.qhimg.com/t0169d4f7a4b06d6aba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4375150"/>
            <a:ext cx="8569325" cy="200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5023395" y="644525"/>
            <a:ext cx="712788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2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5400" b="1">
                <a:solidFill>
                  <a:srgbClr val="FF000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D</a:t>
            </a:r>
            <a:endParaRPr lang="zh-CN" altLang="en-US" sz="5400" b="1">
              <a:solidFill>
                <a:srgbClr val="FF0000"/>
              </a:solidFill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248695" y="1514475"/>
            <a:ext cx="700088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2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5400" b="1">
                <a:solidFill>
                  <a:srgbClr val="FF000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C</a:t>
            </a:r>
            <a:endParaRPr lang="zh-CN" altLang="en-US" sz="5400" b="1">
              <a:solidFill>
                <a:srgbClr val="FF0000"/>
              </a:solidFill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383758" y="2373313"/>
            <a:ext cx="67468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2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5400" b="1">
                <a:solidFill>
                  <a:srgbClr val="FF000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B</a:t>
            </a:r>
            <a:endParaRPr lang="zh-CN" altLang="en-US" sz="5400" b="1">
              <a:solidFill>
                <a:srgbClr val="FF0000"/>
              </a:solidFill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5744120" y="3225800"/>
            <a:ext cx="700088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2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5400" b="1">
                <a:solidFill>
                  <a:srgbClr val="FF000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A</a:t>
            </a:r>
            <a:endParaRPr lang="zh-CN" altLang="en-US" sz="5400" b="1">
              <a:solidFill>
                <a:srgbClr val="FF0000"/>
              </a:solidFill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矩形 1"/>
          <p:cNvSpPr>
            <a:spLocks noChangeArrowheads="1"/>
          </p:cNvSpPr>
          <p:nvPr/>
        </p:nvSpPr>
        <p:spPr bwMode="auto">
          <a:xfrm>
            <a:off x="304800" y="457200"/>
            <a:ext cx="883920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2700020" algn="l"/>
              </a:tabLst>
              <a:defRPr kumimoji="1" sz="2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tabLst>
                <a:tab pos="2700020" algn="l"/>
              </a:tabLst>
              <a:defRPr kumimoji="1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2700020" algn="l"/>
              </a:tabLst>
              <a:defRPr kumimoji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tabLst>
                <a:tab pos="2700020" algn="l"/>
              </a:tabLst>
              <a:defRPr kumimoji="1" sz="16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tabLst>
                <a:tab pos="2700020" algn="l"/>
              </a:tabLst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2700020" algn="l"/>
              </a:tabLst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2700020" algn="l"/>
              </a:tabLst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2700020" algn="l"/>
              </a:tabLst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2700020" algn="l"/>
              </a:tabLst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lang="zh-CN" altLang="zh-CN" sz="2800" b="1" dirty="0">
                <a:latin typeface="Times New Roman" panose="02020603050405020304" pitchFamily="18" charset="0"/>
                <a:ea typeface="楷体_GB2312" pitchFamily="49" charset="-122"/>
              </a:rPr>
              <a:t>读某月某条经线上部分气压带、风带和气流的示意图</a:t>
            </a:r>
            <a:r>
              <a:rPr lang="en-US" altLang="zh-CN" sz="2800" b="1" dirty="0">
                <a:latin typeface="Times New Roman" panose="02020603050405020304" pitchFamily="18" charset="0"/>
                <a:ea typeface="楷体_GB2312" pitchFamily="49" charset="-122"/>
              </a:rPr>
              <a:t>.</a:t>
            </a:r>
            <a:endParaRPr lang="zh-CN" altLang="zh-CN" sz="1050" b="1" dirty="0">
              <a:cs typeface="Courier New" panose="02070309020205020404" pitchFamily="49" charset="0"/>
            </a:endParaRPr>
          </a:p>
        </p:txBody>
      </p:sp>
      <p:pic>
        <p:nvPicPr>
          <p:cNvPr id="51203" name="Picture 1" descr="A220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5200" y="2133600"/>
            <a:ext cx="4098925" cy="324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矩形 3"/>
          <p:cNvSpPr/>
          <p:nvPr/>
        </p:nvSpPr>
        <p:spPr>
          <a:xfrm>
            <a:off x="304800" y="925513"/>
            <a:ext cx="8569325" cy="21698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700655" algn="l"/>
              </a:tabLst>
              <a:defRPr/>
            </a:pPr>
            <a:r>
              <a:rPr lang="en-US" altLang="zh-CN" b="1" kern="100" dirty="0">
                <a:latin typeface="方正粗黑宋简体" panose="02000000000000000000" pitchFamily="2" charset="-122"/>
                <a:ea typeface="方正粗黑宋简体" panose="02000000000000000000" pitchFamily="2" charset="-122"/>
                <a:cs typeface="Courier New" panose="02070309020205020404"/>
              </a:rPr>
              <a:t>15</a:t>
            </a:r>
            <a:r>
              <a:rPr lang="zh-CN" altLang="en-US" b="1" kern="100" dirty="0">
                <a:latin typeface="方正粗黑宋简体" panose="02000000000000000000" pitchFamily="2" charset="-122"/>
                <a:ea typeface="方正粗黑宋简体" panose="02000000000000000000" pitchFamily="2" charset="-122"/>
                <a:cs typeface="Courier New" panose="02070309020205020404"/>
              </a:rPr>
              <a:t>、</a:t>
            </a:r>
            <a:r>
              <a:rPr lang="zh-CN" altLang="zh-CN" b="1" kern="100" dirty="0">
                <a:latin typeface="方正粗黑宋简体" panose="02000000000000000000" pitchFamily="2" charset="-122"/>
                <a:ea typeface="方正粗黑宋简体" panose="02000000000000000000" pitchFamily="2" charset="-122"/>
                <a:cs typeface="Times New Roman" panose="02020603050405020304"/>
              </a:rPr>
              <a:t>图中</a:t>
            </a:r>
            <a:r>
              <a:rPr lang="en-US" altLang="zh-CN" b="1" kern="100" dirty="0">
                <a:latin typeface="方正粗黑宋简体" panose="02000000000000000000" pitchFamily="2" charset="-122"/>
                <a:ea typeface="方正粗黑宋简体" panose="02000000000000000000" pitchFamily="2" charset="-122"/>
                <a:cs typeface="Times New Roman" panose="02020603050405020304"/>
              </a:rPr>
              <a:t>②</a:t>
            </a:r>
            <a:r>
              <a:rPr lang="zh-CN" altLang="zh-CN" b="1" kern="100" dirty="0">
                <a:latin typeface="方正粗黑宋简体" panose="02000000000000000000" pitchFamily="2" charset="-122"/>
                <a:ea typeface="方正粗黑宋简体" panose="02000000000000000000" pitchFamily="2" charset="-122"/>
                <a:cs typeface="Times New Roman" panose="02020603050405020304"/>
              </a:rPr>
              <a:t>气压带或风带的气流运动方向和性质分别为</a:t>
            </a:r>
            <a:r>
              <a:rPr lang="en-US" altLang="zh-CN" b="1" kern="100" dirty="0">
                <a:latin typeface="方正粗黑宋简体" panose="02000000000000000000" pitchFamily="2" charset="-122"/>
                <a:ea typeface="方正粗黑宋简体" panose="02000000000000000000" pitchFamily="2" charset="-122"/>
                <a:cs typeface="Courier New" panose="02070309020205020404"/>
              </a:rPr>
              <a:t>(</a:t>
            </a:r>
            <a:r>
              <a:rPr lang="zh-CN" altLang="zh-CN" b="1" kern="100" dirty="0">
                <a:latin typeface="方正粗黑宋简体" panose="02000000000000000000" pitchFamily="2" charset="-122"/>
                <a:ea typeface="方正粗黑宋简体" panose="02000000000000000000" pitchFamily="2" charset="-122"/>
                <a:cs typeface="Times New Roman" panose="02020603050405020304"/>
              </a:rPr>
              <a:t>　　</a:t>
            </a:r>
            <a:r>
              <a:rPr lang="en-US" altLang="zh-CN" b="1" kern="100" dirty="0">
                <a:latin typeface="方正粗黑宋简体" panose="02000000000000000000" pitchFamily="2" charset="-122"/>
                <a:ea typeface="方正粗黑宋简体" panose="02000000000000000000" pitchFamily="2" charset="-122"/>
                <a:cs typeface="Courier New" panose="02070309020205020404"/>
              </a:rPr>
              <a:t>)</a:t>
            </a:r>
            <a:endParaRPr lang="zh-CN" altLang="zh-CN" sz="1050" kern="100" dirty="0">
              <a:latin typeface="方正粗黑宋简体" panose="02000000000000000000" pitchFamily="2" charset="-122"/>
              <a:ea typeface="方正粗黑宋简体" panose="02000000000000000000" pitchFamily="2" charset="-122"/>
              <a:cs typeface="Courier New" panose="02070309020205020404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700655" algn="l"/>
              </a:tabLst>
              <a:defRPr/>
            </a:pPr>
            <a:r>
              <a:rPr lang="en-US" altLang="zh-CN" b="1" kern="100" dirty="0">
                <a:latin typeface="方正粗黑宋简体" panose="02000000000000000000" pitchFamily="2" charset="-122"/>
                <a:ea typeface="方正粗黑宋简体" panose="02000000000000000000" pitchFamily="2" charset="-122"/>
                <a:cs typeface="Courier New" panose="02070309020205020404"/>
              </a:rPr>
              <a:t>     A.</a:t>
            </a:r>
            <a:r>
              <a:rPr lang="zh-CN" altLang="zh-CN" b="1" kern="100" dirty="0">
                <a:latin typeface="方正粗黑宋简体" panose="02000000000000000000" pitchFamily="2" charset="-122"/>
                <a:ea typeface="方正粗黑宋简体" panose="02000000000000000000" pitchFamily="2" charset="-122"/>
                <a:cs typeface="Times New Roman" panose="02020603050405020304"/>
              </a:rPr>
              <a:t>下沉　干燥</a:t>
            </a:r>
            <a:r>
              <a:rPr lang="en-US" altLang="zh-CN" b="1" kern="100" dirty="0">
                <a:latin typeface="方正粗黑宋简体" panose="02000000000000000000" pitchFamily="2" charset="-122"/>
                <a:ea typeface="方正粗黑宋简体" panose="02000000000000000000" pitchFamily="2" charset="-122"/>
                <a:cs typeface="Courier New" panose="02070309020205020404"/>
              </a:rPr>
              <a:t>				</a:t>
            </a:r>
            <a:endParaRPr lang="en-US" altLang="zh-CN" b="1" kern="100" dirty="0">
              <a:latin typeface="方正粗黑宋简体" panose="02000000000000000000" pitchFamily="2" charset="-122"/>
              <a:ea typeface="方正粗黑宋简体" panose="02000000000000000000" pitchFamily="2" charset="-122"/>
              <a:cs typeface="Courier New" panose="02070309020205020404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700655" algn="l"/>
              </a:tabLst>
              <a:defRPr/>
            </a:pPr>
            <a:r>
              <a:rPr lang="en-US" altLang="zh-CN" b="1" kern="100" dirty="0">
                <a:latin typeface="方正粗黑宋简体" panose="02000000000000000000" pitchFamily="2" charset="-122"/>
                <a:ea typeface="方正粗黑宋简体" panose="02000000000000000000" pitchFamily="2" charset="-122"/>
                <a:cs typeface="Courier New" panose="02070309020205020404"/>
              </a:rPr>
              <a:t>     B.</a:t>
            </a:r>
            <a:r>
              <a:rPr lang="zh-CN" altLang="zh-CN" b="1" kern="100" dirty="0">
                <a:latin typeface="方正粗黑宋简体" panose="02000000000000000000" pitchFamily="2" charset="-122"/>
                <a:ea typeface="方正粗黑宋简体" panose="02000000000000000000" pitchFamily="2" charset="-122"/>
                <a:cs typeface="Times New Roman" panose="02020603050405020304"/>
              </a:rPr>
              <a:t>上升　湿润</a:t>
            </a:r>
            <a:endParaRPr lang="zh-CN" altLang="zh-CN" sz="1050" kern="100" dirty="0">
              <a:latin typeface="方正粗黑宋简体" panose="02000000000000000000" pitchFamily="2" charset="-122"/>
              <a:ea typeface="方正粗黑宋简体" panose="02000000000000000000" pitchFamily="2" charset="-122"/>
              <a:cs typeface="Courier New" panose="02070309020205020404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700655" algn="l"/>
              </a:tabLst>
              <a:defRPr/>
            </a:pPr>
            <a:r>
              <a:rPr lang="en-US" altLang="zh-CN" b="1" kern="100" dirty="0">
                <a:latin typeface="方正粗黑宋简体" panose="02000000000000000000" pitchFamily="2" charset="-122"/>
                <a:ea typeface="方正粗黑宋简体" panose="02000000000000000000" pitchFamily="2" charset="-122"/>
                <a:cs typeface="Courier New" panose="02070309020205020404"/>
              </a:rPr>
              <a:t>     C.</a:t>
            </a:r>
            <a:r>
              <a:rPr lang="zh-CN" altLang="zh-CN" b="1" kern="100" dirty="0">
                <a:latin typeface="方正粗黑宋简体" panose="02000000000000000000" pitchFamily="2" charset="-122"/>
                <a:ea typeface="方正粗黑宋简体" panose="02000000000000000000" pitchFamily="2" charset="-122"/>
                <a:cs typeface="Times New Roman" panose="02020603050405020304"/>
              </a:rPr>
              <a:t>由高纬流向低纬　干燥</a:t>
            </a:r>
            <a:r>
              <a:rPr lang="en-US" altLang="zh-CN" b="1" kern="100" dirty="0">
                <a:latin typeface="方正粗黑宋简体" panose="02000000000000000000" pitchFamily="2" charset="-122"/>
                <a:ea typeface="方正粗黑宋简体" panose="02000000000000000000" pitchFamily="2" charset="-122"/>
                <a:cs typeface="Courier New" panose="02070309020205020404"/>
              </a:rPr>
              <a:t>		</a:t>
            </a:r>
            <a:endParaRPr lang="en-US" altLang="zh-CN" b="1" kern="100" dirty="0">
              <a:latin typeface="方正粗黑宋简体" panose="02000000000000000000" pitchFamily="2" charset="-122"/>
              <a:ea typeface="方正粗黑宋简体" panose="02000000000000000000" pitchFamily="2" charset="-122"/>
              <a:cs typeface="Courier New" panose="02070309020205020404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700655" algn="l"/>
              </a:tabLst>
              <a:defRPr/>
            </a:pPr>
            <a:r>
              <a:rPr lang="en-US" altLang="zh-CN" b="1" kern="100" dirty="0">
                <a:latin typeface="方正粗黑宋简体" panose="02000000000000000000" pitchFamily="2" charset="-122"/>
                <a:ea typeface="方正粗黑宋简体" panose="02000000000000000000" pitchFamily="2" charset="-122"/>
                <a:cs typeface="Courier New" panose="02070309020205020404"/>
              </a:rPr>
              <a:t>     D.</a:t>
            </a:r>
            <a:r>
              <a:rPr lang="zh-CN" altLang="zh-CN" b="1" kern="100" dirty="0">
                <a:latin typeface="方正粗黑宋简体" panose="02000000000000000000" pitchFamily="2" charset="-122"/>
                <a:ea typeface="方正粗黑宋简体" panose="02000000000000000000" pitchFamily="2" charset="-122"/>
                <a:cs typeface="Times New Roman" panose="02020603050405020304"/>
              </a:rPr>
              <a:t>由低纬流向高纬　湿润</a:t>
            </a:r>
            <a:endParaRPr lang="zh-CN" altLang="zh-CN" sz="1050" kern="100" dirty="0">
              <a:latin typeface="方正粗黑宋简体" panose="02000000000000000000" pitchFamily="2" charset="-122"/>
              <a:ea typeface="方正粗黑宋简体" panose="02000000000000000000" pitchFamily="2" charset="-122"/>
              <a:cs typeface="Courier New" panose="02070309020205020404"/>
            </a:endParaRPr>
          </a:p>
        </p:txBody>
      </p:sp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223838" y="3590925"/>
            <a:ext cx="5140325" cy="216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700655" algn="l"/>
              </a:tabLst>
              <a:defRPr/>
            </a:pPr>
            <a:r>
              <a:rPr lang="en-US" altLang="zh-CN" b="1" kern="100" dirty="0">
                <a:latin typeface="方正粗黑宋简体" panose="02000000000000000000" pitchFamily="2" charset="-122"/>
                <a:ea typeface="方正粗黑宋简体" panose="02000000000000000000" pitchFamily="2" charset="-122"/>
                <a:cs typeface="Times New Roman" panose="02020603050405020304"/>
              </a:rPr>
              <a:t>16</a:t>
            </a:r>
            <a:r>
              <a:rPr lang="zh-CN" altLang="en-US" b="1" kern="100" dirty="0">
                <a:latin typeface="方正粗黑宋简体" panose="02000000000000000000" pitchFamily="2" charset="-122"/>
                <a:ea typeface="方正粗黑宋简体" panose="02000000000000000000" pitchFamily="2" charset="-122"/>
                <a:cs typeface="Times New Roman" panose="02020603050405020304"/>
              </a:rPr>
              <a:t>、</a:t>
            </a:r>
            <a:r>
              <a:rPr lang="zh-CN" altLang="zh-CN" b="1" kern="100" dirty="0">
                <a:latin typeface="方正粗黑宋简体" panose="02000000000000000000" pitchFamily="2" charset="-122"/>
                <a:ea typeface="方正粗黑宋简体" panose="02000000000000000000" pitchFamily="2" charset="-122"/>
                <a:cs typeface="Times New Roman" panose="02020603050405020304"/>
              </a:rPr>
              <a:t>图中显示的日期可能是</a:t>
            </a:r>
            <a:r>
              <a:rPr lang="en-US" altLang="zh-CN" b="1" kern="100" dirty="0">
                <a:latin typeface="方正粗黑宋简体" panose="02000000000000000000" pitchFamily="2" charset="-122"/>
                <a:ea typeface="方正粗黑宋简体" panose="02000000000000000000" pitchFamily="2" charset="-122"/>
                <a:cs typeface="Courier New" panose="02070309020205020404"/>
              </a:rPr>
              <a:t>(</a:t>
            </a:r>
            <a:r>
              <a:rPr lang="zh-CN" altLang="zh-CN" b="1" kern="100" dirty="0">
                <a:latin typeface="方正粗黑宋简体" panose="02000000000000000000" pitchFamily="2" charset="-122"/>
                <a:ea typeface="方正粗黑宋简体" panose="02000000000000000000" pitchFamily="2" charset="-122"/>
                <a:cs typeface="Times New Roman" panose="02020603050405020304"/>
              </a:rPr>
              <a:t>　　</a:t>
            </a:r>
            <a:r>
              <a:rPr lang="en-US" altLang="zh-CN" b="1" kern="100" dirty="0">
                <a:latin typeface="方正粗黑宋简体" panose="02000000000000000000" pitchFamily="2" charset="-122"/>
                <a:ea typeface="方正粗黑宋简体" panose="02000000000000000000" pitchFamily="2" charset="-122"/>
                <a:cs typeface="Courier New" panose="02070309020205020404"/>
              </a:rPr>
              <a:t>)</a:t>
            </a:r>
            <a:endParaRPr lang="zh-CN" altLang="zh-CN" kern="100" dirty="0">
              <a:latin typeface="方正粗黑宋简体" panose="02000000000000000000" pitchFamily="2" charset="-122"/>
              <a:ea typeface="方正粗黑宋简体" panose="02000000000000000000" pitchFamily="2" charset="-122"/>
              <a:cs typeface="Courier New" panose="02070309020205020404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700655" algn="l"/>
              </a:tabLst>
              <a:defRPr/>
            </a:pPr>
            <a:r>
              <a:rPr lang="en-US" altLang="zh-CN" b="1" kern="100" dirty="0">
                <a:latin typeface="方正粗黑宋简体" panose="02000000000000000000" pitchFamily="2" charset="-122"/>
                <a:ea typeface="方正粗黑宋简体" panose="02000000000000000000" pitchFamily="2" charset="-122"/>
                <a:cs typeface="Courier New" panose="02070309020205020404"/>
              </a:rPr>
              <a:t>    A.3</a:t>
            </a:r>
            <a:r>
              <a:rPr lang="zh-CN" altLang="zh-CN" b="1" kern="100" dirty="0">
                <a:latin typeface="方正粗黑宋简体" panose="02000000000000000000" pitchFamily="2" charset="-122"/>
                <a:ea typeface="方正粗黑宋简体" panose="02000000000000000000" pitchFamily="2" charset="-122"/>
                <a:cs typeface="Times New Roman" panose="02020603050405020304"/>
              </a:rPr>
              <a:t>月</a:t>
            </a:r>
            <a:r>
              <a:rPr lang="en-US" altLang="zh-CN" b="1" kern="100" dirty="0">
                <a:latin typeface="方正粗黑宋简体" panose="02000000000000000000" pitchFamily="2" charset="-122"/>
                <a:ea typeface="方正粗黑宋简体" panose="02000000000000000000" pitchFamily="2" charset="-122"/>
                <a:cs typeface="Courier New" panose="02070309020205020404"/>
              </a:rPr>
              <a:t>21</a:t>
            </a:r>
            <a:r>
              <a:rPr lang="zh-CN" altLang="zh-CN" b="1" kern="100" dirty="0">
                <a:latin typeface="方正粗黑宋简体" panose="02000000000000000000" pitchFamily="2" charset="-122"/>
                <a:ea typeface="方正粗黑宋简体" panose="02000000000000000000" pitchFamily="2" charset="-122"/>
                <a:cs typeface="Times New Roman" panose="02020603050405020304"/>
              </a:rPr>
              <a:t>日</a:t>
            </a:r>
            <a:r>
              <a:rPr lang="en-US" altLang="zh-CN" b="1" kern="100" dirty="0">
                <a:latin typeface="方正粗黑宋简体" panose="02000000000000000000" pitchFamily="2" charset="-122"/>
                <a:ea typeface="方正粗黑宋简体" panose="02000000000000000000" pitchFamily="2" charset="-122"/>
                <a:cs typeface="Courier New" panose="02070309020205020404"/>
              </a:rPr>
              <a:t>  		</a:t>
            </a:r>
            <a:endParaRPr lang="en-US" altLang="zh-CN" b="1" kern="100" dirty="0">
              <a:latin typeface="方正粗黑宋简体" panose="02000000000000000000" pitchFamily="2" charset="-122"/>
              <a:ea typeface="方正粗黑宋简体" panose="02000000000000000000" pitchFamily="2" charset="-122"/>
              <a:cs typeface="Courier New" panose="02070309020205020404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700655" algn="l"/>
              </a:tabLst>
              <a:defRPr/>
            </a:pPr>
            <a:r>
              <a:rPr lang="en-US" altLang="zh-CN" b="1" kern="100" dirty="0">
                <a:latin typeface="方正粗黑宋简体" panose="02000000000000000000" pitchFamily="2" charset="-122"/>
                <a:ea typeface="方正粗黑宋简体" panose="02000000000000000000" pitchFamily="2" charset="-122"/>
                <a:cs typeface="Courier New" panose="02070309020205020404"/>
              </a:rPr>
              <a:t>    B.6</a:t>
            </a:r>
            <a:r>
              <a:rPr lang="zh-CN" altLang="zh-CN" b="1" kern="100" dirty="0">
                <a:latin typeface="方正粗黑宋简体" panose="02000000000000000000" pitchFamily="2" charset="-122"/>
                <a:ea typeface="方正粗黑宋简体" panose="02000000000000000000" pitchFamily="2" charset="-122"/>
                <a:cs typeface="Times New Roman" panose="02020603050405020304"/>
              </a:rPr>
              <a:t>月</a:t>
            </a:r>
            <a:r>
              <a:rPr lang="en-US" altLang="zh-CN" b="1" kern="100" dirty="0">
                <a:latin typeface="方正粗黑宋简体" panose="02000000000000000000" pitchFamily="2" charset="-122"/>
                <a:ea typeface="方正粗黑宋简体" panose="02000000000000000000" pitchFamily="2" charset="-122"/>
                <a:cs typeface="Courier New" panose="02070309020205020404"/>
              </a:rPr>
              <a:t>22</a:t>
            </a:r>
            <a:r>
              <a:rPr lang="zh-CN" altLang="zh-CN" b="1" kern="100" dirty="0">
                <a:latin typeface="方正粗黑宋简体" panose="02000000000000000000" pitchFamily="2" charset="-122"/>
                <a:ea typeface="方正粗黑宋简体" panose="02000000000000000000" pitchFamily="2" charset="-122"/>
                <a:cs typeface="Times New Roman" panose="02020603050405020304"/>
              </a:rPr>
              <a:t>日</a:t>
            </a:r>
            <a:endParaRPr lang="zh-CN" altLang="zh-CN" kern="100" dirty="0">
              <a:latin typeface="方正粗黑宋简体" panose="02000000000000000000" pitchFamily="2" charset="-122"/>
              <a:ea typeface="方正粗黑宋简体" panose="02000000000000000000" pitchFamily="2" charset="-122"/>
              <a:cs typeface="Courier New" panose="02070309020205020404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700655" algn="l"/>
              </a:tabLst>
              <a:defRPr/>
            </a:pPr>
            <a:r>
              <a:rPr lang="en-US" altLang="zh-CN" b="1" kern="100" dirty="0">
                <a:latin typeface="方正粗黑宋简体" panose="02000000000000000000" pitchFamily="2" charset="-122"/>
                <a:ea typeface="方正粗黑宋简体" panose="02000000000000000000" pitchFamily="2" charset="-122"/>
                <a:cs typeface="Courier New" panose="02070309020205020404"/>
              </a:rPr>
              <a:t>    C.9</a:t>
            </a:r>
            <a:r>
              <a:rPr lang="zh-CN" altLang="zh-CN" b="1" kern="100" dirty="0">
                <a:latin typeface="方正粗黑宋简体" panose="02000000000000000000" pitchFamily="2" charset="-122"/>
                <a:ea typeface="方正粗黑宋简体" panose="02000000000000000000" pitchFamily="2" charset="-122"/>
                <a:cs typeface="Times New Roman" panose="02020603050405020304"/>
              </a:rPr>
              <a:t>月</a:t>
            </a:r>
            <a:r>
              <a:rPr lang="en-US" altLang="zh-CN" b="1" kern="100" dirty="0">
                <a:latin typeface="方正粗黑宋简体" panose="02000000000000000000" pitchFamily="2" charset="-122"/>
                <a:ea typeface="方正粗黑宋简体" panose="02000000000000000000" pitchFamily="2" charset="-122"/>
                <a:cs typeface="Courier New" panose="02070309020205020404"/>
              </a:rPr>
              <a:t>23</a:t>
            </a:r>
            <a:r>
              <a:rPr lang="zh-CN" altLang="zh-CN" b="1" kern="100" dirty="0">
                <a:latin typeface="方正粗黑宋简体" panose="02000000000000000000" pitchFamily="2" charset="-122"/>
                <a:ea typeface="方正粗黑宋简体" panose="02000000000000000000" pitchFamily="2" charset="-122"/>
                <a:cs typeface="Times New Roman" panose="02020603050405020304"/>
              </a:rPr>
              <a:t>日</a:t>
            </a:r>
            <a:r>
              <a:rPr lang="en-US" altLang="zh-CN" b="1" kern="100" dirty="0">
                <a:latin typeface="方正粗黑宋简体" panose="02000000000000000000" pitchFamily="2" charset="-122"/>
                <a:ea typeface="方正粗黑宋简体" panose="02000000000000000000" pitchFamily="2" charset="-122"/>
                <a:cs typeface="Courier New" panose="02070309020205020404"/>
              </a:rPr>
              <a:t>  		</a:t>
            </a:r>
            <a:endParaRPr lang="en-US" altLang="zh-CN" b="1" kern="100" dirty="0">
              <a:latin typeface="方正粗黑宋简体" panose="02000000000000000000" pitchFamily="2" charset="-122"/>
              <a:ea typeface="方正粗黑宋简体" panose="02000000000000000000" pitchFamily="2" charset="-122"/>
              <a:cs typeface="Courier New" panose="02070309020205020404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700655" algn="l"/>
              </a:tabLst>
              <a:defRPr/>
            </a:pPr>
            <a:r>
              <a:rPr lang="en-US" altLang="zh-CN" b="1" kern="100" dirty="0">
                <a:latin typeface="方正粗黑宋简体" panose="02000000000000000000" pitchFamily="2" charset="-122"/>
                <a:ea typeface="方正粗黑宋简体" panose="02000000000000000000" pitchFamily="2" charset="-122"/>
                <a:cs typeface="Courier New" panose="02070309020205020404"/>
              </a:rPr>
              <a:t>    D.12</a:t>
            </a:r>
            <a:r>
              <a:rPr lang="zh-CN" altLang="zh-CN" b="1" kern="100" dirty="0">
                <a:latin typeface="方正粗黑宋简体" panose="02000000000000000000" pitchFamily="2" charset="-122"/>
                <a:ea typeface="方正粗黑宋简体" panose="02000000000000000000" pitchFamily="2" charset="-122"/>
                <a:cs typeface="Times New Roman" panose="02020603050405020304"/>
              </a:rPr>
              <a:t>月</a:t>
            </a:r>
            <a:r>
              <a:rPr lang="en-US" altLang="zh-CN" b="1" kern="100" dirty="0">
                <a:latin typeface="方正粗黑宋简体" panose="02000000000000000000" pitchFamily="2" charset="-122"/>
                <a:ea typeface="方正粗黑宋简体" panose="02000000000000000000" pitchFamily="2" charset="-122"/>
                <a:cs typeface="Courier New" panose="02070309020205020404"/>
              </a:rPr>
              <a:t>22</a:t>
            </a:r>
            <a:r>
              <a:rPr lang="zh-CN" altLang="zh-CN" b="1" kern="100" dirty="0">
                <a:latin typeface="方正粗黑宋简体" panose="02000000000000000000" pitchFamily="2" charset="-122"/>
                <a:ea typeface="方正粗黑宋简体" panose="02000000000000000000" pitchFamily="2" charset="-122"/>
                <a:cs typeface="Times New Roman" panose="02020603050405020304"/>
              </a:rPr>
              <a:t>日</a:t>
            </a:r>
            <a:endParaRPr lang="zh-CN" altLang="zh-CN" kern="100" dirty="0">
              <a:latin typeface="方正粗黑宋简体" panose="02000000000000000000" pitchFamily="2" charset="-122"/>
              <a:ea typeface="方正粗黑宋简体" panose="02000000000000000000" pitchFamily="2" charset="-122"/>
              <a:cs typeface="Courier New" panose="02070309020205020404"/>
            </a:endParaRP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6084168" y="869949"/>
            <a:ext cx="49212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2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4800" b="1">
                <a:solidFill>
                  <a:srgbClr val="FF0000"/>
                </a:solidFill>
              </a:rPr>
              <a:t>A</a:t>
            </a:r>
            <a:endParaRPr lang="zh-CN" altLang="en-US" sz="4800" b="1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275856" y="3466209"/>
            <a:ext cx="4953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2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4800" b="1" dirty="0">
                <a:solidFill>
                  <a:srgbClr val="FF0000"/>
                </a:solidFill>
              </a:rPr>
              <a:t>D</a:t>
            </a:r>
            <a:endParaRPr lang="zh-CN" altLang="en-US" sz="4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灯片编号占位符 3"/>
          <p:cNvSpPr>
            <a:spLocks noGrp="1"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2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40975D25-A4FF-4566-8301-9519C6A54D27}" type="slidenum">
              <a:rPr lang="zh-CN" altLang="en-US" sz="1400"/>
            </a:fld>
            <a:endParaRPr lang="en-US" altLang="zh-CN" sz="1400"/>
          </a:p>
        </p:txBody>
      </p:sp>
      <p:sp>
        <p:nvSpPr>
          <p:cNvPr id="55299" name="Rectangle 7"/>
          <p:cNvSpPr>
            <a:spLocks noChangeArrowheads="1"/>
          </p:cNvSpPr>
          <p:nvPr/>
        </p:nvSpPr>
        <p:spPr bwMode="auto">
          <a:xfrm>
            <a:off x="395288" y="403225"/>
            <a:ext cx="6319837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2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17.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说出数字代表的气压带、风带名称 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55300" name="Picture 8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1123950"/>
            <a:ext cx="7200900" cy="252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301" name="Rectangle 9"/>
          <p:cNvSpPr>
            <a:spLocks noChangeArrowheads="1"/>
          </p:cNvSpPr>
          <p:nvPr/>
        </p:nvSpPr>
        <p:spPr bwMode="auto">
          <a:xfrm>
            <a:off x="323850" y="3643313"/>
            <a:ext cx="794702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2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18.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与杭州白昼时间最短的时刻相一致的是</a:t>
            </a:r>
            <a:r>
              <a:rPr lang="en-US" altLang="zh-CN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(    )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55302" name="Picture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4148138"/>
            <a:ext cx="7848600" cy="216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7354888" y="3451225"/>
            <a:ext cx="5302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2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5400" b="1">
                <a:solidFill>
                  <a:srgbClr val="FF0000"/>
                </a:solidFill>
              </a:rPr>
              <a:t>B</a:t>
            </a:r>
            <a:endParaRPr lang="zh-CN" altLang="en-US" sz="5400" b="1">
              <a:solidFill>
                <a:srgbClr val="FF0000"/>
              </a:solidFill>
            </a:endParaRPr>
          </a:p>
        </p:txBody>
      </p:sp>
      <p:cxnSp>
        <p:nvCxnSpPr>
          <p:cNvPr id="55304" name="直接连接符 3"/>
          <p:cNvCxnSpPr>
            <a:cxnSpLocks noChangeShapeType="1"/>
          </p:cNvCxnSpPr>
          <p:nvPr/>
        </p:nvCxnSpPr>
        <p:spPr bwMode="auto">
          <a:xfrm>
            <a:off x="755650" y="5300663"/>
            <a:ext cx="1439863" cy="0"/>
          </a:xfrm>
          <a:prstGeom prst="line">
            <a:avLst/>
          </a:prstGeom>
          <a:noFill/>
          <a:ln w="15875" algn="ctr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490" name="Group 3"/>
          <p:cNvGrpSpPr/>
          <p:nvPr/>
        </p:nvGrpSpPr>
        <p:grpSpPr bwMode="auto">
          <a:xfrm>
            <a:off x="611188" y="473075"/>
            <a:ext cx="7993062" cy="4019550"/>
            <a:chOff x="385" y="164"/>
            <a:chExt cx="5035" cy="2532"/>
          </a:xfrm>
        </p:grpSpPr>
        <p:pic>
          <p:nvPicPr>
            <p:cNvPr id="63511" name="Picture 4"/>
            <p:cNvPicPr>
              <a:picLocks noChangeAspect="1" noChangeArrowheads="1"/>
            </p:cNvPicPr>
            <p:nvPr/>
          </p:nvPicPr>
          <p:blipFill>
            <a:blip r:embed="rId1">
              <a:lum bright="6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5" y="164"/>
              <a:ext cx="5035" cy="25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3512" name="Text Box 5"/>
            <p:cNvSpPr txBox="1">
              <a:spLocks noChangeArrowheads="1"/>
            </p:cNvSpPr>
            <p:nvPr/>
          </p:nvSpPr>
          <p:spPr bwMode="auto">
            <a:xfrm>
              <a:off x="2290" y="1476"/>
              <a:ext cx="454" cy="2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latinLnBrk="0" hangingPunct="1">
                <a:spcBef>
                  <a:spcPct val="50000"/>
                </a:spcBef>
                <a:buFontTx/>
                <a:buNone/>
              </a:pPr>
              <a:r>
                <a:rPr kumimoji="0" lang="zh-CN" altLang="en-US" sz="1600">
                  <a:latin typeface="方正粗黑宋简体" panose="02000000000000000000" pitchFamily="2" charset="-122"/>
                  <a:ea typeface="方正粗黑宋简体" panose="02000000000000000000" pitchFamily="2" charset="-122"/>
                </a:rPr>
                <a:t> </a:t>
              </a:r>
              <a:r>
                <a:rPr kumimoji="0" lang="zh-CN" altLang="en-US" sz="1600" b="1">
                  <a:latin typeface="方正粗黑宋简体" panose="02000000000000000000" pitchFamily="2" charset="-122"/>
                  <a:ea typeface="方正粗黑宋简体" panose="02000000000000000000" pitchFamily="2" charset="-122"/>
                </a:rPr>
                <a:t>赤 道</a:t>
              </a:r>
              <a:endParaRPr kumimoji="0" lang="zh-CN" altLang="en-US" sz="1600" b="1">
                <a:latin typeface="方正粗黑宋简体" panose="02000000000000000000" pitchFamily="2" charset="-122"/>
                <a:ea typeface="方正粗黑宋简体" panose="02000000000000000000" pitchFamily="2" charset="-122"/>
              </a:endParaRPr>
            </a:p>
          </p:txBody>
        </p:sp>
        <p:sp>
          <p:nvSpPr>
            <p:cNvPr id="63513" name="Rectangle 6"/>
            <p:cNvSpPr>
              <a:spLocks noChangeArrowheads="1"/>
            </p:cNvSpPr>
            <p:nvPr/>
          </p:nvSpPr>
          <p:spPr bwMode="auto">
            <a:xfrm>
              <a:off x="2998" y="1724"/>
              <a:ext cx="272" cy="11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en-US" sz="2400">
                <a:latin typeface="方正粗黑宋简体" panose="02000000000000000000" pitchFamily="2" charset="-122"/>
                <a:ea typeface="方正粗黑宋简体" panose="02000000000000000000" pitchFamily="2" charset="-122"/>
              </a:endParaRPr>
            </a:p>
          </p:txBody>
        </p:sp>
        <p:sp>
          <p:nvSpPr>
            <p:cNvPr id="63514" name="Text Box 7"/>
            <p:cNvSpPr txBox="1">
              <a:spLocks noChangeArrowheads="1"/>
            </p:cNvSpPr>
            <p:nvPr/>
          </p:nvSpPr>
          <p:spPr bwMode="auto">
            <a:xfrm>
              <a:off x="450" y="255"/>
              <a:ext cx="570" cy="233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latinLnBrk="0" hangingPunct="1">
                <a:spcBef>
                  <a:spcPct val="50000"/>
                </a:spcBef>
                <a:buFontTx/>
                <a:buNone/>
              </a:pPr>
              <a:r>
                <a:rPr kumimoji="0" lang="zh-CN" altLang="en-US" sz="1800">
                  <a:latin typeface="方正粗黑宋简体" panose="02000000000000000000" pitchFamily="2" charset="-122"/>
                  <a:ea typeface="方正粗黑宋简体" panose="02000000000000000000" pitchFamily="2" charset="-122"/>
                </a:rPr>
                <a:t> </a:t>
              </a:r>
              <a:r>
                <a:rPr kumimoji="0" lang="en-US" altLang="zh-CN" sz="1800" b="1">
                  <a:solidFill>
                    <a:schemeClr val="accent2"/>
                  </a:solidFill>
                  <a:latin typeface="方正粗黑宋简体" panose="02000000000000000000" pitchFamily="2" charset="-122"/>
                  <a:ea typeface="方正粗黑宋简体" panose="02000000000000000000" pitchFamily="2" charset="-122"/>
                </a:rPr>
                <a:t>A</a:t>
              </a:r>
              <a:endParaRPr kumimoji="0" lang="en-US" altLang="zh-CN" sz="1800" b="1">
                <a:solidFill>
                  <a:schemeClr val="accent2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endParaRPr>
            </a:p>
          </p:txBody>
        </p:sp>
        <p:sp>
          <p:nvSpPr>
            <p:cNvPr id="63515" name="Text Box 8"/>
            <p:cNvSpPr txBox="1">
              <a:spLocks noChangeArrowheads="1"/>
            </p:cNvSpPr>
            <p:nvPr/>
          </p:nvSpPr>
          <p:spPr bwMode="auto">
            <a:xfrm>
              <a:off x="2963" y="255"/>
              <a:ext cx="570" cy="233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latinLnBrk="0" hangingPunct="1">
                <a:spcBef>
                  <a:spcPct val="50000"/>
                </a:spcBef>
                <a:buFontTx/>
                <a:buNone/>
              </a:pPr>
              <a:r>
                <a:rPr kumimoji="0" lang="zh-CN" altLang="en-US" sz="1800">
                  <a:latin typeface="方正粗黑宋简体" panose="02000000000000000000" pitchFamily="2" charset="-122"/>
                  <a:ea typeface="方正粗黑宋简体" panose="02000000000000000000" pitchFamily="2" charset="-122"/>
                </a:rPr>
                <a:t> </a:t>
              </a:r>
              <a:r>
                <a:rPr kumimoji="0" lang="en-US" altLang="zh-CN" sz="1800" b="1">
                  <a:solidFill>
                    <a:srgbClr val="FF3300"/>
                  </a:solidFill>
                  <a:latin typeface="方正粗黑宋简体" panose="02000000000000000000" pitchFamily="2" charset="-122"/>
                  <a:ea typeface="方正粗黑宋简体" panose="02000000000000000000" pitchFamily="2" charset="-122"/>
                </a:rPr>
                <a:t>B</a:t>
              </a:r>
              <a:endParaRPr kumimoji="0" lang="en-US" altLang="zh-CN" sz="1800" b="1">
                <a:solidFill>
                  <a:srgbClr val="FF330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endParaRPr>
            </a:p>
          </p:txBody>
        </p:sp>
      </p:grpSp>
      <p:sp>
        <p:nvSpPr>
          <p:cNvPr id="163849" name="Text Box 9"/>
          <p:cNvSpPr txBox="1">
            <a:spLocks noChangeArrowheads="1"/>
          </p:cNvSpPr>
          <p:nvPr/>
        </p:nvSpPr>
        <p:spPr bwMode="auto">
          <a:xfrm>
            <a:off x="0" y="4652963"/>
            <a:ext cx="9144000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kumimoji="1" sz="2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latinLnBrk="0" hangingPunct="1">
              <a:lnSpc>
                <a:spcPct val="70000"/>
              </a:lnSpc>
              <a:spcBef>
                <a:spcPct val="50000"/>
              </a:spcBef>
              <a:buFontTx/>
              <a:buNone/>
              <a:defRPr/>
            </a:pPr>
            <a:r>
              <a:rPr kumimoji="0" lang="en-US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1.  </a:t>
            </a:r>
            <a:r>
              <a:rPr kumimoji="0" lang="zh-CN" altLang="en-US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图中</a:t>
            </a:r>
            <a:r>
              <a:rPr kumimoji="0" lang="en-US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A</a:t>
            </a:r>
            <a:r>
              <a:rPr kumimoji="0" lang="zh-CN" altLang="en-US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、</a:t>
            </a:r>
            <a:r>
              <a:rPr kumimoji="0" lang="en-US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B</a:t>
            </a:r>
            <a:r>
              <a:rPr kumimoji="0" lang="zh-CN" altLang="en-US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代表的月份是：</a:t>
            </a:r>
            <a:r>
              <a:rPr kumimoji="0" lang="en-US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A</a:t>
            </a:r>
            <a:r>
              <a:rPr kumimoji="0" lang="en-US" altLang="zh-CN" sz="2400" b="1" u="sng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          </a:t>
            </a:r>
            <a:r>
              <a:rPr kumimoji="0" lang="zh-CN" altLang="en-US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月</a:t>
            </a:r>
            <a:r>
              <a:rPr kumimoji="0" lang="zh-CN" altLang="en-US" sz="2400" b="1" u="sng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 </a:t>
            </a:r>
            <a:r>
              <a:rPr kumimoji="0" lang="zh-CN" altLang="en-US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， </a:t>
            </a:r>
            <a:r>
              <a:rPr kumimoji="0" lang="en-US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B</a:t>
            </a:r>
            <a:r>
              <a:rPr kumimoji="0" lang="en-US" altLang="zh-CN" sz="2400" b="1" u="sng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         </a:t>
            </a:r>
            <a:r>
              <a:rPr kumimoji="0" lang="zh-CN" altLang="en-US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月（</a:t>
            </a:r>
            <a:r>
              <a:rPr kumimoji="0" lang="en-US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1</a:t>
            </a:r>
            <a:r>
              <a:rPr kumimoji="0" lang="zh-CN" altLang="en-US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月或</a:t>
            </a:r>
            <a:r>
              <a:rPr kumimoji="0" lang="en-US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7</a:t>
            </a:r>
            <a:r>
              <a:rPr kumimoji="0" lang="zh-CN" altLang="en-US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月）</a:t>
            </a:r>
            <a:endParaRPr kumimoji="0" lang="zh-CN" altLang="en-US" sz="2400" b="1" dirty="0"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  <a:p>
            <a:pPr eaLnBrk="1" latinLnBrk="0" hangingPunct="1">
              <a:lnSpc>
                <a:spcPct val="70000"/>
              </a:lnSpc>
              <a:spcBef>
                <a:spcPct val="50000"/>
              </a:spcBef>
              <a:buFontTx/>
              <a:buNone/>
              <a:defRPr/>
            </a:pPr>
            <a:r>
              <a:rPr kumimoji="0" lang="en-US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2. </a:t>
            </a:r>
            <a:r>
              <a:rPr kumimoji="0" lang="zh-CN" altLang="en-US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气压中心名称 ：甲：</a:t>
            </a:r>
            <a:r>
              <a:rPr kumimoji="0" lang="zh-CN" altLang="en-US" sz="2400" b="1" u="sng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                       </a:t>
            </a:r>
            <a:r>
              <a:rPr kumimoji="0" lang="zh-CN" altLang="en-US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乙：</a:t>
            </a:r>
            <a:r>
              <a:rPr kumimoji="0"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 ▁▁▁▁▁</a:t>
            </a:r>
            <a:r>
              <a:rPr kumimoji="0" lang="zh-CN" altLang="en-US" sz="2400" b="1" u="sng" dirty="0">
                <a:solidFill>
                  <a:srgbClr val="00000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 </a:t>
            </a:r>
            <a:r>
              <a:rPr kumimoji="0" lang="zh-CN" altLang="en-US" sz="2400" b="1" u="sng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 </a:t>
            </a:r>
            <a:endParaRPr kumimoji="0" lang="en-US" altLang="zh-CN" sz="2400" b="1" u="sng" dirty="0"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  <a:p>
            <a:pPr marL="457200" indent="-457200" eaLnBrk="1" latinLnBrk="0" hangingPunct="1">
              <a:lnSpc>
                <a:spcPct val="70000"/>
              </a:lnSpc>
              <a:spcBef>
                <a:spcPct val="50000"/>
              </a:spcBef>
              <a:buFontTx/>
              <a:buAutoNum type="arabicPeriod" startAt="3"/>
              <a:defRPr/>
            </a:pPr>
            <a:r>
              <a:rPr kumimoji="0" lang="zh-CN" altLang="en-US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图中①～④数字代表的季风名称分别为</a:t>
            </a:r>
            <a:endParaRPr kumimoji="0" lang="en-US" altLang="zh-CN" sz="2400" b="1" dirty="0"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  <a:p>
            <a:pPr marL="0" indent="0" eaLnBrk="1" latinLnBrk="0" hangingPunct="1">
              <a:lnSpc>
                <a:spcPct val="70000"/>
              </a:lnSpc>
              <a:spcBef>
                <a:spcPct val="50000"/>
              </a:spcBef>
              <a:buFontTx/>
              <a:buNone/>
              <a:defRPr/>
            </a:pPr>
            <a:r>
              <a:rPr kumimoji="0" lang="en-US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     </a:t>
            </a:r>
            <a:r>
              <a:rPr kumimoji="0" lang="zh-CN" altLang="en-US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①</a:t>
            </a:r>
            <a:r>
              <a:rPr kumimoji="0"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▁▁▁▁▁  </a:t>
            </a:r>
            <a:r>
              <a:rPr kumimoji="0" lang="zh-CN" altLang="en-US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②</a:t>
            </a:r>
            <a:r>
              <a:rPr kumimoji="0"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▁▁▁▁▁   </a:t>
            </a:r>
            <a:r>
              <a:rPr kumimoji="0" lang="zh-CN" altLang="en-US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③</a:t>
            </a:r>
            <a:r>
              <a:rPr kumimoji="0"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▁▁▁▁▁</a:t>
            </a:r>
            <a:r>
              <a:rPr kumimoji="0" lang="zh-CN" altLang="en-US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 ④ </a:t>
            </a:r>
            <a:r>
              <a:rPr kumimoji="0"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▁▁▁▁▁</a:t>
            </a:r>
            <a:endParaRPr kumimoji="0" lang="en-US" altLang="zh-CN" sz="2400" b="1" u="sng" dirty="0"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  <a:p>
            <a:pPr marL="0" indent="0" eaLnBrk="1" latinLnBrk="0" hangingPunct="1">
              <a:lnSpc>
                <a:spcPct val="70000"/>
              </a:lnSpc>
              <a:spcBef>
                <a:spcPct val="50000"/>
              </a:spcBef>
              <a:buFontTx/>
              <a:buNone/>
              <a:defRPr/>
            </a:pPr>
            <a:r>
              <a:rPr kumimoji="0" lang="en-US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4.  </a:t>
            </a:r>
            <a:r>
              <a:rPr kumimoji="0" lang="zh-CN" altLang="en-US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图中①③的成因是什么？</a:t>
            </a:r>
            <a:endParaRPr kumimoji="0" lang="zh-CN" altLang="en-US" sz="2400" b="1" dirty="0"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</p:txBody>
      </p:sp>
      <p:grpSp>
        <p:nvGrpSpPr>
          <p:cNvPr id="63492" name="Group 10"/>
          <p:cNvGrpSpPr/>
          <p:nvPr/>
        </p:nvGrpSpPr>
        <p:grpSpPr bwMode="auto">
          <a:xfrm>
            <a:off x="1706563" y="1697038"/>
            <a:ext cx="6048375" cy="776287"/>
            <a:chOff x="1075" y="1207"/>
            <a:chExt cx="3810" cy="489"/>
          </a:xfrm>
        </p:grpSpPr>
        <p:sp>
          <p:nvSpPr>
            <p:cNvPr id="63507" name="Oval 11"/>
            <p:cNvSpPr>
              <a:spLocks noChangeArrowheads="1"/>
            </p:cNvSpPr>
            <p:nvPr/>
          </p:nvSpPr>
          <p:spPr bwMode="auto">
            <a:xfrm>
              <a:off x="2154" y="1280"/>
              <a:ext cx="181" cy="181"/>
            </a:xfrm>
            <a:prstGeom prst="ellipse">
              <a:avLst/>
            </a:prstGeom>
            <a:solidFill>
              <a:srgbClr val="00FFFF"/>
            </a:solidFill>
            <a:ln w="25400">
              <a:solidFill>
                <a:srgbClr val="FF0000"/>
              </a:solidFill>
              <a:rou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latinLnBrk="0" hangingPunct="1">
                <a:spcBef>
                  <a:spcPct val="0"/>
                </a:spcBef>
                <a:buFontTx/>
                <a:buNone/>
              </a:pPr>
              <a:r>
                <a:rPr kumimoji="0" lang="en-US" altLang="zh-CN" sz="1800" b="1">
                  <a:latin typeface="方正粗黑宋简体" panose="02000000000000000000" pitchFamily="2" charset="-122"/>
                  <a:ea typeface="方正粗黑宋简体" panose="02000000000000000000" pitchFamily="2" charset="-122"/>
                </a:rPr>
                <a:t>1</a:t>
              </a:r>
              <a:endParaRPr kumimoji="0" lang="en-US" altLang="zh-CN" sz="1800" b="1">
                <a:latin typeface="方正粗黑宋简体" panose="02000000000000000000" pitchFamily="2" charset="-122"/>
                <a:ea typeface="方正粗黑宋简体" panose="02000000000000000000" pitchFamily="2" charset="-122"/>
              </a:endParaRPr>
            </a:p>
          </p:txBody>
        </p:sp>
        <p:sp>
          <p:nvSpPr>
            <p:cNvPr id="63508" name="Oval 12"/>
            <p:cNvSpPr>
              <a:spLocks noChangeArrowheads="1"/>
            </p:cNvSpPr>
            <p:nvPr/>
          </p:nvSpPr>
          <p:spPr bwMode="auto">
            <a:xfrm>
              <a:off x="1075" y="1462"/>
              <a:ext cx="181" cy="181"/>
            </a:xfrm>
            <a:prstGeom prst="ellipse">
              <a:avLst/>
            </a:prstGeom>
            <a:solidFill>
              <a:srgbClr val="00FFFF"/>
            </a:solidFill>
            <a:ln w="25400">
              <a:solidFill>
                <a:srgbClr val="FF0000"/>
              </a:solidFill>
              <a:rou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latinLnBrk="0" hangingPunct="1">
                <a:spcBef>
                  <a:spcPct val="0"/>
                </a:spcBef>
                <a:buFontTx/>
                <a:buNone/>
              </a:pPr>
              <a:r>
                <a:rPr kumimoji="0" lang="en-US" altLang="zh-CN" sz="1800" b="1">
                  <a:latin typeface="方正粗黑宋简体" panose="02000000000000000000" pitchFamily="2" charset="-122"/>
                  <a:ea typeface="方正粗黑宋简体" panose="02000000000000000000" pitchFamily="2" charset="-122"/>
                </a:rPr>
                <a:t>2</a:t>
              </a:r>
              <a:endParaRPr kumimoji="0" lang="en-US" altLang="zh-CN" sz="1800" b="1">
                <a:latin typeface="方正粗黑宋简体" panose="02000000000000000000" pitchFamily="2" charset="-122"/>
                <a:ea typeface="方正粗黑宋简体" panose="02000000000000000000" pitchFamily="2" charset="-122"/>
              </a:endParaRPr>
            </a:p>
          </p:txBody>
        </p:sp>
        <p:sp>
          <p:nvSpPr>
            <p:cNvPr id="63509" name="Oval 13"/>
            <p:cNvSpPr>
              <a:spLocks noChangeArrowheads="1"/>
            </p:cNvSpPr>
            <p:nvPr/>
          </p:nvSpPr>
          <p:spPr bwMode="auto">
            <a:xfrm>
              <a:off x="4704" y="1207"/>
              <a:ext cx="181" cy="181"/>
            </a:xfrm>
            <a:prstGeom prst="ellipse">
              <a:avLst/>
            </a:prstGeom>
            <a:solidFill>
              <a:srgbClr val="00FFFF"/>
            </a:solidFill>
            <a:ln w="25400">
              <a:solidFill>
                <a:srgbClr val="FF0000"/>
              </a:solidFill>
              <a:rou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latinLnBrk="0" hangingPunct="1">
                <a:spcBef>
                  <a:spcPct val="0"/>
                </a:spcBef>
                <a:buFontTx/>
                <a:buNone/>
              </a:pPr>
              <a:r>
                <a:rPr kumimoji="0" lang="en-US" altLang="zh-CN" sz="1800" b="1">
                  <a:latin typeface="方正粗黑宋简体" panose="02000000000000000000" pitchFamily="2" charset="-122"/>
                  <a:ea typeface="方正粗黑宋简体" panose="02000000000000000000" pitchFamily="2" charset="-122"/>
                </a:rPr>
                <a:t>3</a:t>
              </a:r>
              <a:endParaRPr kumimoji="0" lang="en-US" altLang="zh-CN" sz="1800" b="1">
                <a:latin typeface="方正粗黑宋简体" panose="02000000000000000000" pitchFamily="2" charset="-122"/>
                <a:ea typeface="方正粗黑宋简体" panose="02000000000000000000" pitchFamily="2" charset="-122"/>
              </a:endParaRPr>
            </a:p>
          </p:txBody>
        </p:sp>
        <p:sp>
          <p:nvSpPr>
            <p:cNvPr id="63510" name="Oval 14"/>
            <p:cNvSpPr>
              <a:spLocks noChangeArrowheads="1"/>
            </p:cNvSpPr>
            <p:nvPr/>
          </p:nvSpPr>
          <p:spPr bwMode="auto">
            <a:xfrm>
              <a:off x="3515" y="1515"/>
              <a:ext cx="181" cy="181"/>
            </a:xfrm>
            <a:prstGeom prst="ellipse">
              <a:avLst/>
            </a:prstGeom>
            <a:solidFill>
              <a:srgbClr val="00FFFF"/>
            </a:solidFill>
            <a:ln w="25400">
              <a:solidFill>
                <a:srgbClr val="FF0000"/>
              </a:solidFill>
              <a:rou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latinLnBrk="0" hangingPunct="1">
                <a:spcBef>
                  <a:spcPct val="0"/>
                </a:spcBef>
                <a:buFontTx/>
                <a:buNone/>
              </a:pPr>
              <a:r>
                <a:rPr kumimoji="0" lang="en-US" altLang="zh-CN" sz="1800" b="1">
                  <a:latin typeface="方正粗黑宋简体" panose="02000000000000000000" pitchFamily="2" charset="-122"/>
                  <a:ea typeface="方正粗黑宋简体" panose="02000000000000000000" pitchFamily="2" charset="-122"/>
                </a:rPr>
                <a:t>4</a:t>
              </a:r>
              <a:endParaRPr kumimoji="0" lang="en-US" altLang="zh-CN" sz="1800" b="1">
                <a:latin typeface="方正粗黑宋简体" panose="02000000000000000000" pitchFamily="2" charset="-122"/>
                <a:ea typeface="方正粗黑宋简体" panose="02000000000000000000" pitchFamily="2" charset="-122"/>
              </a:endParaRPr>
            </a:p>
          </p:txBody>
        </p:sp>
      </p:grpSp>
      <p:grpSp>
        <p:nvGrpSpPr>
          <p:cNvPr id="63493" name="Group 15"/>
          <p:cNvGrpSpPr/>
          <p:nvPr/>
        </p:nvGrpSpPr>
        <p:grpSpPr bwMode="auto">
          <a:xfrm>
            <a:off x="2341563" y="1049338"/>
            <a:ext cx="4606925" cy="1050925"/>
            <a:chOff x="1474" y="799"/>
            <a:chExt cx="2086" cy="454"/>
          </a:xfrm>
        </p:grpSpPr>
        <p:sp>
          <p:nvSpPr>
            <p:cNvPr id="63505" name="Rectangle 16"/>
            <p:cNvSpPr>
              <a:spLocks noChangeArrowheads="1"/>
            </p:cNvSpPr>
            <p:nvPr/>
          </p:nvSpPr>
          <p:spPr bwMode="auto">
            <a:xfrm>
              <a:off x="1474" y="799"/>
              <a:ext cx="272" cy="227"/>
            </a:xfrm>
            <a:prstGeom prst="rect">
              <a:avLst/>
            </a:prstGeom>
            <a:solidFill>
              <a:srgbClr val="3366FF"/>
            </a:solidFill>
            <a:ln w="25400">
              <a:solidFill>
                <a:srgbClr val="FFFF00"/>
              </a:solidFill>
              <a:miter lim="800000"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latinLnBrk="0" hangingPunct="1">
                <a:spcBef>
                  <a:spcPct val="0"/>
                </a:spcBef>
                <a:buFontTx/>
                <a:buNone/>
              </a:pPr>
              <a:r>
                <a:rPr kumimoji="0" lang="zh-CN" altLang="en-US" sz="1800" b="1">
                  <a:solidFill>
                    <a:schemeClr val="bg1"/>
                  </a:solidFill>
                  <a:latin typeface="方正粗黑宋简体" panose="02000000000000000000" pitchFamily="2" charset="-122"/>
                  <a:ea typeface="方正粗黑宋简体" panose="02000000000000000000" pitchFamily="2" charset="-122"/>
                </a:rPr>
                <a:t>甲</a:t>
              </a:r>
              <a:endParaRPr kumimoji="0" lang="zh-CN" altLang="en-US" sz="1800" b="1">
                <a:solidFill>
                  <a:schemeClr val="bg1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endParaRPr>
            </a:p>
          </p:txBody>
        </p:sp>
        <p:sp>
          <p:nvSpPr>
            <p:cNvPr id="63506" name="Rectangle 17"/>
            <p:cNvSpPr>
              <a:spLocks noChangeArrowheads="1"/>
            </p:cNvSpPr>
            <p:nvPr/>
          </p:nvSpPr>
          <p:spPr bwMode="auto">
            <a:xfrm>
              <a:off x="3288" y="1026"/>
              <a:ext cx="272" cy="227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rgbClr val="FFFF00"/>
              </a:solidFill>
              <a:miter lim="800000"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latinLnBrk="0" hangingPunct="1">
                <a:spcBef>
                  <a:spcPct val="0"/>
                </a:spcBef>
                <a:buFontTx/>
                <a:buNone/>
              </a:pPr>
              <a:r>
                <a:rPr kumimoji="0" lang="zh-CN" altLang="en-US" sz="1800" b="1">
                  <a:solidFill>
                    <a:schemeClr val="bg1"/>
                  </a:solidFill>
                  <a:latin typeface="方正粗黑宋简体" panose="02000000000000000000" pitchFamily="2" charset="-122"/>
                  <a:ea typeface="方正粗黑宋简体" panose="02000000000000000000" pitchFamily="2" charset="-122"/>
                </a:rPr>
                <a:t>乙</a:t>
              </a:r>
              <a:endParaRPr kumimoji="0" lang="zh-CN" altLang="en-US" sz="1800" b="1">
                <a:solidFill>
                  <a:schemeClr val="bg1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endParaRPr>
            </a:p>
          </p:txBody>
        </p:sp>
      </p:grpSp>
      <p:sp>
        <p:nvSpPr>
          <p:cNvPr id="63494" name="Rectangle 19"/>
          <p:cNvSpPr>
            <a:spLocks noChangeArrowheads="1"/>
          </p:cNvSpPr>
          <p:nvPr/>
        </p:nvSpPr>
        <p:spPr bwMode="auto">
          <a:xfrm>
            <a:off x="611188" y="431800"/>
            <a:ext cx="7993062" cy="4076700"/>
          </a:xfrm>
          <a:prstGeom prst="rect">
            <a:avLst/>
          </a:prstGeom>
          <a:noFill/>
          <a:ln w="50800">
            <a:solidFill>
              <a:srgbClr val="0000FF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en-US" sz="2400"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</p:txBody>
      </p:sp>
      <p:sp>
        <p:nvSpPr>
          <p:cNvPr id="63495" name="Rectangle 21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-26988"/>
            <a:ext cx="3886200" cy="504826"/>
          </a:xfrm>
        </p:spPr>
        <p:txBody>
          <a:bodyPr/>
          <a:lstStyle/>
          <a:p>
            <a:pPr eaLnBrk="1" hangingPunct="1"/>
            <a:r>
              <a:rPr lang="zh-CN" altLang="en-US" sz="2400">
                <a:solidFill>
                  <a:schemeClr val="tx1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读图，回答下列问题。</a:t>
            </a:r>
            <a:endParaRPr lang="zh-CN" altLang="en-US" sz="2400">
              <a:solidFill>
                <a:schemeClr val="tx1"/>
              </a:solidFill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</p:txBody>
      </p:sp>
      <p:sp>
        <p:nvSpPr>
          <p:cNvPr id="63496" name="WordArt 22" descr="60%"/>
          <p:cNvSpPr>
            <a:spLocks noChangeArrowheads="1" noChangeShapeType="1" noTextEdit="1"/>
          </p:cNvSpPr>
          <p:nvPr/>
        </p:nvSpPr>
        <p:spPr bwMode="auto">
          <a:xfrm>
            <a:off x="395288" y="46038"/>
            <a:ext cx="704850" cy="371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Left"/>
              <a:lightRig rig="legacyNormal3" dir="r"/>
            </a:scene3d>
            <a:sp3d extrusionH="201600" prstMaterial="legacyMetal">
              <a:extrusionClr>
                <a:srgbClr val="FFFFFF"/>
              </a:extrusionClr>
            </a:sp3d>
          </a:bodyPr>
          <a:lstStyle/>
          <a:p>
            <a:pPr algn="ctr"/>
            <a:r>
              <a:rPr lang="zh-CN" altLang="en-US" sz="2800" b="1" kern="10">
                <a:ln w="9525">
                  <a:round/>
                </a:ln>
                <a:pattFill prst="pct60">
                  <a:fgClr>
                    <a:srgbClr val="00FFFF"/>
                  </a:fgClr>
                  <a:bgClr>
                    <a:srgbClr val="FFFF66"/>
                  </a:bgClr>
                </a:pattFill>
                <a:latin typeface="方正粗黑宋简体"/>
                <a:ea typeface="方正粗黑宋简体"/>
              </a:rPr>
              <a:t>活动</a:t>
            </a:r>
            <a:endParaRPr lang="zh-CN" altLang="en-US" sz="2800" b="1" kern="10">
              <a:ln w="9525">
                <a:round/>
              </a:ln>
              <a:pattFill prst="pct60">
                <a:fgClr>
                  <a:srgbClr val="00FFFF"/>
                </a:fgClr>
                <a:bgClr>
                  <a:srgbClr val="FFFF66"/>
                </a:bgClr>
              </a:pattFill>
              <a:latin typeface="方正粗黑宋简体"/>
              <a:ea typeface="方正粗黑宋简体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532313" y="4562475"/>
            <a:ext cx="39052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800">
                <a:solidFill>
                  <a:srgbClr val="FF000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1</a:t>
            </a:r>
            <a:endParaRPr lang="zh-CN" altLang="en-US" sz="2800">
              <a:solidFill>
                <a:srgbClr val="FF0000"/>
              </a:solidFill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6443663" y="4562475"/>
            <a:ext cx="39052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800">
                <a:solidFill>
                  <a:srgbClr val="FF000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7</a:t>
            </a:r>
            <a:endParaRPr lang="zh-CN" altLang="en-US" sz="2800">
              <a:solidFill>
                <a:srgbClr val="FF0000"/>
              </a:solidFill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3419475" y="4994275"/>
            <a:ext cx="162083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800">
                <a:solidFill>
                  <a:srgbClr val="FF000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亚洲高压</a:t>
            </a:r>
            <a:endParaRPr lang="zh-CN" altLang="en-US" sz="2800">
              <a:solidFill>
                <a:srgbClr val="FF0000"/>
              </a:solidFill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6046788" y="4921250"/>
            <a:ext cx="30067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800">
                <a:solidFill>
                  <a:srgbClr val="FF000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亚洲低压</a:t>
            </a:r>
            <a:r>
              <a:rPr lang="zh-CN" altLang="en-US" sz="1800">
                <a:solidFill>
                  <a:srgbClr val="FF000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（印度低压）</a:t>
            </a:r>
            <a:endParaRPr lang="zh-CN" altLang="en-US" sz="1800">
              <a:solidFill>
                <a:srgbClr val="FF0000"/>
              </a:solidFill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065213" y="5775325"/>
            <a:ext cx="11080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400" b="1">
                <a:solidFill>
                  <a:srgbClr val="FF000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西北风</a:t>
            </a:r>
            <a:endParaRPr lang="zh-CN" altLang="en-US" sz="2400" b="1">
              <a:solidFill>
                <a:srgbClr val="FF0000"/>
              </a:solidFill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3238500" y="5775325"/>
            <a:ext cx="11128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400" b="1">
                <a:solidFill>
                  <a:srgbClr val="FF000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东北风</a:t>
            </a:r>
            <a:endParaRPr lang="zh-CN" altLang="en-US" sz="2400" b="1">
              <a:solidFill>
                <a:srgbClr val="FF0000"/>
              </a:solidFill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5491163" y="5775325"/>
            <a:ext cx="11128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400" b="1">
                <a:solidFill>
                  <a:srgbClr val="FF000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东南风</a:t>
            </a:r>
            <a:endParaRPr lang="zh-CN" altLang="en-US" sz="2400" b="1">
              <a:solidFill>
                <a:srgbClr val="FF0000"/>
              </a:solidFill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7467600" y="5775325"/>
            <a:ext cx="11128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400" b="1">
                <a:solidFill>
                  <a:srgbClr val="FF000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西南风</a:t>
            </a:r>
            <a:endParaRPr lang="zh-CN" altLang="en-US" sz="2400" b="1">
              <a:solidFill>
                <a:srgbClr val="FF0000"/>
              </a:solidFill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4" grpId="0"/>
      <p:bldP spid="25" grpId="0"/>
      <p:bldP spid="26" grpId="0"/>
      <p:bldP spid="8" grpId="0"/>
      <p:bldP spid="28" grpId="0"/>
      <p:bldP spid="29" grpId="0"/>
      <p:bldP spid="3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Box 1"/>
          <p:cNvSpPr txBox="1">
            <a:spLocks noChangeArrowheads="1"/>
          </p:cNvSpPr>
          <p:nvPr/>
        </p:nvSpPr>
        <p:spPr bwMode="auto">
          <a:xfrm>
            <a:off x="323850" y="333375"/>
            <a:ext cx="8424863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2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zh-CN" sz="2400" b="1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读三圈环流示意简图，完成下列问题。</a:t>
            </a:r>
            <a:endParaRPr lang="zh-CN" altLang="zh-CN" sz="2400" b="1"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b="1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(1)</a:t>
            </a:r>
            <a:r>
              <a:rPr lang="zh-CN" altLang="zh-CN" sz="2400" b="1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该图表示北半球</a:t>
            </a:r>
            <a:r>
              <a:rPr lang="en-US" altLang="zh-CN" sz="2400" b="1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________(</a:t>
            </a:r>
            <a:r>
              <a:rPr lang="zh-CN" altLang="zh-CN" sz="2400" b="1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冬、夏</a:t>
            </a:r>
            <a:r>
              <a:rPr lang="en-US" altLang="zh-CN" sz="2400" b="1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)</a:t>
            </a:r>
            <a:r>
              <a:rPr lang="zh-CN" altLang="zh-CN" sz="2400" b="1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季的大气环流状况，</a:t>
            </a:r>
            <a:endParaRPr lang="en-US" altLang="zh-CN" sz="2400" b="1"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b="1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   </a:t>
            </a:r>
            <a:r>
              <a:rPr lang="zh-CN" altLang="zh-CN" sz="2400" b="1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判断理由是</a:t>
            </a:r>
            <a:r>
              <a:rPr lang="en-US" altLang="zh-CN" sz="2400" b="1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_______________________________________</a:t>
            </a:r>
            <a:r>
              <a:rPr lang="zh-CN" altLang="zh-CN" sz="2400" b="1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。</a:t>
            </a:r>
            <a:endParaRPr lang="zh-CN" altLang="zh-CN" sz="2400" b="1"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b="1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(2)A</a:t>
            </a:r>
            <a:r>
              <a:rPr lang="zh-CN" altLang="zh-CN" sz="2400" b="1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处是</a:t>
            </a:r>
            <a:r>
              <a:rPr lang="en-US" altLang="zh-CN" sz="2400" b="1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______________</a:t>
            </a:r>
            <a:r>
              <a:rPr lang="zh-CN" altLang="zh-CN" sz="2400" b="1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气压带，</a:t>
            </a:r>
            <a:r>
              <a:rPr lang="en-US" altLang="zh-CN" sz="2400" b="1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B</a:t>
            </a:r>
            <a:r>
              <a:rPr lang="zh-CN" altLang="zh-CN" sz="2400" b="1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处位于</a:t>
            </a:r>
            <a:r>
              <a:rPr lang="en-US" altLang="zh-CN" sz="2400" b="1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________</a:t>
            </a:r>
            <a:r>
              <a:rPr lang="zh-CN" altLang="zh-CN" sz="2400" b="1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风带，</a:t>
            </a:r>
            <a:endParaRPr lang="en-US" altLang="zh-CN" sz="2400" b="1"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b="1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   C</a:t>
            </a:r>
            <a:r>
              <a:rPr lang="zh-CN" altLang="zh-CN" sz="2400" b="1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处位于</a:t>
            </a:r>
            <a:r>
              <a:rPr lang="en-US" altLang="zh-CN" sz="2400" b="1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________________</a:t>
            </a:r>
            <a:r>
              <a:rPr lang="zh-CN" altLang="zh-CN" sz="2400" b="1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风带。</a:t>
            </a:r>
            <a:r>
              <a:rPr lang="en-US" altLang="zh-CN" sz="2400" b="1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(</a:t>
            </a:r>
            <a:r>
              <a:rPr lang="zh-CN" altLang="zh-CN" sz="2400" b="1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填风带、气压带的名称</a:t>
            </a:r>
            <a:r>
              <a:rPr lang="en-US" altLang="zh-CN" sz="2400" b="1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)</a:t>
            </a:r>
            <a:endParaRPr lang="zh-CN" altLang="zh-CN" sz="2400" b="1"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b="1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(3)</a:t>
            </a:r>
            <a:r>
              <a:rPr lang="zh-CN" altLang="zh-CN" sz="2400" b="1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一般来说，</a:t>
            </a:r>
            <a:r>
              <a:rPr lang="en-US" altLang="zh-CN" sz="2400" b="1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A</a:t>
            </a:r>
            <a:r>
              <a:rPr lang="zh-CN" altLang="zh-CN" sz="2400" b="1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气压带控制处比</a:t>
            </a:r>
            <a:r>
              <a:rPr lang="en-US" altLang="zh-CN" sz="2400" b="1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B</a:t>
            </a:r>
            <a:r>
              <a:rPr lang="zh-CN" altLang="zh-CN" sz="2400" b="1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风带控制处昼夜温差</a:t>
            </a:r>
            <a:r>
              <a:rPr lang="en-US" altLang="zh-CN" sz="2400" b="1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_____</a:t>
            </a:r>
            <a:endParaRPr lang="en-US" altLang="zh-CN" sz="2400" b="1"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b="1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    (</a:t>
            </a:r>
            <a:r>
              <a:rPr lang="zh-CN" altLang="zh-CN" sz="2400" b="1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填</a:t>
            </a:r>
            <a:r>
              <a:rPr lang="en-US" altLang="zh-CN" sz="2400" b="1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“</a:t>
            </a:r>
            <a:r>
              <a:rPr lang="zh-CN" altLang="zh-CN" sz="2400" b="1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大</a:t>
            </a:r>
            <a:r>
              <a:rPr lang="en-US" altLang="zh-CN" sz="2400" b="1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”</a:t>
            </a:r>
            <a:r>
              <a:rPr lang="zh-CN" altLang="zh-CN" sz="2400" b="1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或</a:t>
            </a:r>
            <a:r>
              <a:rPr lang="en-US" altLang="zh-CN" sz="2400" b="1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“</a:t>
            </a:r>
            <a:r>
              <a:rPr lang="zh-CN" altLang="zh-CN" sz="2400" b="1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小</a:t>
            </a:r>
            <a:r>
              <a:rPr lang="en-US" altLang="zh-CN" sz="2400" b="1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”)</a:t>
            </a:r>
            <a:r>
              <a:rPr lang="zh-CN" altLang="zh-CN" sz="2400" b="1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，原因是什么？</a:t>
            </a:r>
            <a:endParaRPr lang="zh-CN" altLang="zh-CN" sz="2400" b="1"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zh-CN" altLang="en-US" sz="2400" b="1"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417888" y="628650"/>
            <a:ext cx="5429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2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zh-CN" sz="2800" b="1">
                <a:solidFill>
                  <a:srgbClr val="FF000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冬</a:t>
            </a:r>
            <a:endParaRPr lang="zh-CN" altLang="en-US" sz="2800" b="1">
              <a:solidFill>
                <a:srgbClr val="FF0000"/>
              </a:solidFill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627313" y="1052513"/>
            <a:ext cx="51355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2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zh-CN" sz="2400" b="1">
                <a:solidFill>
                  <a:srgbClr val="FF000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从图中观察，气压带、风带</a:t>
            </a:r>
            <a:r>
              <a:rPr lang="zh-CN" altLang="en-US" sz="2400" b="1">
                <a:solidFill>
                  <a:srgbClr val="FF000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位置偏南</a:t>
            </a:r>
            <a:endParaRPr lang="zh-CN" altLang="en-US" sz="2400" b="1">
              <a:solidFill>
                <a:srgbClr val="FF0000"/>
              </a:solidFill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163763" y="1412875"/>
            <a:ext cx="14160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2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zh-CN" sz="2400" b="1">
                <a:solidFill>
                  <a:srgbClr val="FF000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副极地低</a:t>
            </a:r>
            <a:endParaRPr lang="zh-CN" altLang="en-US" sz="2400" b="1">
              <a:solidFill>
                <a:srgbClr val="FF0000"/>
              </a:solidFill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156325" y="1412875"/>
            <a:ext cx="11080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2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zh-CN" sz="2400" b="1">
                <a:solidFill>
                  <a:srgbClr val="FF000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东北信</a:t>
            </a:r>
            <a:endParaRPr lang="zh-CN" altLang="en-US" sz="2400" b="1">
              <a:solidFill>
                <a:srgbClr val="FF0000"/>
              </a:solidFill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7773988" y="2133600"/>
            <a:ext cx="4921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2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zh-CN" sz="2400" b="1">
                <a:solidFill>
                  <a:srgbClr val="FF000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小</a:t>
            </a:r>
            <a:endParaRPr lang="zh-CN" altLang="en-US" sz="2400" b="1">
              <a:solidFill>
                <a:srgbClr val="FF0000"/>
              </a:solidFill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835150" y="1773238"/>
            <a:ext cx="26479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2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zh-CN" sz="2400" b="1">
                <a:solidFill>
                  <a:srgbClr val="FF000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盛行西</a:t>
            </a:r>
            <a:r>
              <a:rPr lang="en-US" altLang="zh-CN" sz="2400" b="1">
                <a:solidFill>
                  <a:srgbClr val="FF000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(</a:t>
            </a:r>
            <a:r>
              <a:rPr lang="zh-CN" altLang="zh-CN" sz="2400" b="1">
                <a:solidFill>
                  <a:srgbClr val="FF000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或西风带</a:t>
            </a:r>
            <a:r>
              <a:rPr lang="en-US" altLang="zh-CN" sz="2400" b="1">
                <a:solidFill>
                  <a:srgbClr val="FF000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)</a:t>
            </a:r>
            <a:endParaRPr lang="zh-CN" altLang="en-US" sz="2400" b="1">
              <a:solidFill>
                <a:srgbClr val="FF0000"/>
              </a:solidFill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541338" y="2876550"/>
            <a:ext cx="788193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2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b="1">
                <a:solidFill>
                  <a:srgbClr val="FF000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   A</a:t>
            </a:r>
            <a:r>
              <a:rPr lang="zh-CN" altLang="zh-CN" sz="2400" b="1">
                <a:solidFill>
                  <a:srgbClr val="FF000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地处于低气压带控制，盛行上升气流，空气易冷却，水汽凝结，多云雾天气；</a:t>
            </a:r>
            <a:r>
              <a:rPr lang="en-US" altLang="zh-CN" sz="2400" b="1">
                <a:solidFill>
                  <a:srgbClr val="FF000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B</a:t>
            </a:r>
            <a:r>
              <a:rPr lang="zh-CN" altLang="zh-CN" sz="2400" b="1">
                <a:solidFill>
                  <a:srgbClr val="FF000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地处于信风控制，从高纬流向低纬度，干燥，保温作用差。</a:t>
            </a:r>
            <a:endParaRPr lang="zh-CN" altLang="en-US" sz="2400" b="1">
              <a:solidFill>
                <a:srgbClr val="FF0000"/>
              </a:solidFill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</p:txBody>
      </p:sp>
      <p:pic>
        <p:nvPicPr>
          <p:cNvPr id="64522" name="Picture 2" descr="H:\地理·必修1中图版\2-54.tif"/>
          <p:cNvPicPr>
            <a:picLocks noChangeAspect="1" noChangeArrowheads="1"/>
          </p:cNvPicPr>
          <p:nvPr/>
        </p:nvPicPr>
        <p:blipFill>
          <a:blip r:embed="rId1" r:link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4221163"/>
            <a:ext cx="7848600" cy="194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9793" y="3178970"/>
            <a:ext cx="5132387" cy="312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Rectangle 2"/>
          <p:cNvSpPr txBox="1">
            <a:spLocks noChangeArrowheads="1"/>
          </p:cNvSpPr>
          <p:nvPr/>
        </p:nvSpPr>
        <p:spPr>
          <a:xfrm>
            <a:off x="250825" y="188913"/>
            <a:ext cx="4753223" cy="576262"/>
          </a:xfrm>
          <a:prstGeom prst="rect">
            <a:avLst/>
          </a:prstGeom>
          <a:solidFill>
            <a:schemeClr val="accent1"/>
          </a:solidFill>
        </p:spPr>
        <p:txBody>
          <a:bodyPr/>
          <a:lstStyle>
            <a:lvl1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3366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3366"/>
                </a:solidFill>
                <a:latin typeface="-탈윤체B" pitchFamily="18" charset="-127"/>
                <a:ea typeface="-탈윤체B" pitchFamily="18" charset="-127"/>
              </a:defRPr>
            </a:lvl2pPr>
            <a:lvl3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3366"/>
                </a:solidFill>
                <a:latin typeface="-탈윤체B" pitchFamily="18" charset="-127"/>
                <a:ea typeface="-탈윤체B" pitchFamily="18" charset="-127"/>
              </a:defRPr>
            </a:lvl3pPr>
            <a:lvl4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3366"/>
                </a:solidFill>
                <a:latin typeface="-탈윤체B" pitchFamily="18" charset="-127"/>
                <a:ea typeface="-탈윤체B" pitchFamily="18" charset="-127"/>
              </a:defRPr>
            </a:lvl4pPr>
            <a:lvl5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3366"/>
                </a:solidFill>
                <a:latin typeface="-탈윤체B" pitchFamily="18" charset="-127"/>
                <a:ea typeface="-탈윤체B" pitchFamily="18" charset="-127"/>
              </a:defRPr>
            </a:lvl5pPr>
            <a:lvl6pPr marL="457200" algn="l" rtl="0" fontAlgn="base" latinLnBrk="1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3366"/>
                </a:solidFill>
                <a:latin typeface="-탈윤체B" pitchFamily="18" charset="-127"/>
                <a:ea typeface="-탈윤체B" pitchFamily="18" charset="-127"/>
              </a:defRPr>
            </a:lvl6pPr>
            <a:lvl7pPr marL="914400" algn="l" rtl="0" fontAlgn="base" latinLnBrk="1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3366"/>
                </a:solidFill>
                <a:latin typeface="-탈윤체B" pitchFamily="18" charset="-127"/>
                <a:ea typeface="-탈윤체B" pitchFamily="18" charset="-127"/>
              </a:defRPr>
            </a:lvl7pPr>
            <a:lvl8pPr marL="1371600" algn="l" rtl="0" fontAlgn="base" latinLnBrk="1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3366"/>
                </a:solidFill>
                <a:latin typeface="-탈윤체B" pitchFamily="18" charset="-127"/>
                <a:ea typeface="-탈윤체B" pitchFamily="18" charset="-127"/>
              </a:defRPr>
            </a:lvl8pPr>
            <a:lvl9pPr marL="1828800" algn="l" rtl="0" fontAlgn="base" latinLnBrk="1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3366"/>
                </a:solidFill>
                <a:latin typeface="-탈윤체B" pitchFamily="18" charset="-127"/>
                <a:ea typeface="-탈윤체B" pitchFamily="18" charset="-127"/>
              </a:defRPr>
            </a:lvl9pPr>
          </a:lstStyle>
          <a:p>
            <a:pPr>
              <a:defRPr/>
            </a:pPr>
            <a:r>
              <a:rPr lang="zh-CN" altLang="en-US" sz="3200" b="1" kern="0" dirty="0">
                <a:solidFill>
                  <a:schemeClr val="tx1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回答气压带、风带的名称</a:t>
            </a:r>
            <a:endParaRPr lang="en-US" altLang="zh-CN" sz="3200" b="1" kern="0" dirty="0">
              <a:solidFill>
                <a:schemeClr val="tx1"/>
              </a:solidFill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79388" y="2708275"/>
            <a:ext cx="3336925" cy="9540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28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A▁▁▁▁▁</a:t>
            </a:r>
            <a:r>
              <a:rPr lang="zh-CN" altLang="en-US" sz="28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气压带</a:t>
            </a:r>
            <a:endParaRPr lang="en-US" altLang="zh-CN" sz="2800" b="1" dirty="0"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  <a:p>
            <a:pPr>
              <a:defRPr/>
            </a:pPr>
            <a:r>
              <a:rPr lang="zh-CN" altLang="en-US" sz="28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 </a:t>
            </a:r>
            <a:r>
              <a:rPr lang="zh-CN" altLang="en-US" sz="2800" b="1" dirty="0">
                <a:solidFill>
                  <a:schemeClr val="accent6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成因：</a:t>
            </a:r>
            <a:r>
              <a:rPr lang="en-US" altLang="zh-CN" sz="2800" b="1" dirty="0">
                <a:solidFill>
                  <a:schemeClr val="accent6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▁▁▁▁▁</a:t>
            </a:r>
            <a:endParaRPr lang="zh-CN" altLang="en-US" sz="2800" b="1" dirty="0">
              <a:solidFill>
                <a:schemeClr val="accent6"/>
              </a:solidFill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79388" y="3644900"/>
            <a:ext cx="3684587" cy="9540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28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B▁▁▁▁▁▁</a:t>
            </a:r>
            <a:r>
              <a:rPr lang="zh-CN" altLang="en-US" sz="28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气压带</a:t>
            </a:r>
            <a:endParaRPr lang="en-US" altLang="zh-CN" sz="2800" b="1" dirty="0"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  <a:p>
            <a:pPr>
              <a:defRPr/>
            </a:pPr>
            <a:r>
              <a:rPr lang="zh-CN" altLang="en-US" sz="28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 </a:t>
            </a:r>
            <a:r>
              <a:rPr lang="zh-CN" altLang="en-US" sz="2800" b="1" dirty="0">
                <a:solidFill>
                  <a:schemeClr val="accent6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成因：</a:t>
            </a:r>
            <a:r>
              <a:rPr lang="en-US" altLang="zh-CN" sz="2800" b="1" dirty="0">
                <a:solidFill>
                  <a:schemeClr val="accent6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▁▁▁▁▁</a:t>
            </a:r>
            <a:endParaRPr lang="zh-CN" altLang="en-US" sz="2800" b="1" dirty="0">
              <a:solidFill>
                <a:schemeClr val="accent6"/>
              </a:solidFill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92088" y="4587875"/>
            <a:ext cx="3697287" cy="9540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28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C▁▁▁▁▁▁</a:t>
            </a:r>
            <a:r>
              <a:rPr lang="zh-CN" altLang="en-US" sz="28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气压带</a:t>
            </a:r>
            <a:endParaRPr lang="en-US" altLang="zh-CN" sz="2800" b="1" dirty="0"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  <a:p>
            <a:pPr>
              <a:defRPr/>
            </a:pPr>
            <a:r>
              <a:rPr lang="zh-CN" altLang="en-US" sz="2800" b="1" dirty="0">
                <a:solidFill>
                  <a:schemeClr val="accent6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 成因：</a:t>
            </a:r>
            <a:r>
              <a:rPr lang="en-US" altLang="zh-CN" sz="2800" b="1" dirty="0">
                <a:solidFill>
                  <a:schemeClr val="accent6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▁▁▁▁▁</a:t>
            </a:r>
            <a:endParaRPr lang="zh-CN" altLang="en-US" sz="2800" b="1" dirty="0">
              <a:solidFill>
                <a:schemeClr val="accent6"/>
              </a:solidFill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79388" y="5464175"/>
            <a:ext cx="3705225" cy="9540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28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D▁▁▁▁▁▁</a:t>
            </a:r>
            <a:r>
              <a:rPr lang="zh-CN" altLang="en-US" sz="28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气压带</a:t>
            </a:r>
            <a:endParaRPr lang="en-US" altLang="zh-CN" sz="2800" b="1" dirty="0"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  <a:p>
            <a:pPr>
              <a:defRPr/>
            </a:pPr>
            <a:r>
              <a:rPr lang="en-US" altLang="zh-CN" sz="28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 </a:t>
            </a:r>
            <a:r>
              <a:rPr lang="zh-CN" altLang="en-US" sz="2800" b="1" dirty="0">
                <a:solidFill>
                  <a:schemeClr val="accent6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成因：</a:t>
            </a:r>
            <a:r>
              <a:rPr lang="en-US" altLang="zh-CN" sz="2800" b="1" dirty="0">
                <a:solidFill>
                  <a:schemeClr val="accent6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▁▁▁▁▁</a:t>
            </a:r>
            <a:endParaRPr lang="zh-CN" altLang="en-US" sz="2800" b="1" dirty="0">
              <a:solidFill>
                <a:schemeClr val="accent6"/>
              </a:solidFill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</p:txBody>
      </p:sp>
      <p:sp>
        <p:nvSpPr>
          <p:cNvPr id="31756" name="TextBox 5"/>
          <p:cNvSpPr txBox="1">
            <a:spLocks noChangeArrowheads="1"/>
          </p:cNvSpPr>
          <p:nvPr/>
        </p:nvSpPr>
        <p:spPr bwMode="auto">
          <a:xfrm>
            <a:off x="276225" y="871538"/>
            <a:ext cx="3095625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2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800" b="1">
                <a:solidFill>
                  <a:srgbClr val="FF000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三圈环流：</a:t>
            </a:r>
            <a:endParaRPr lang="en-US" altLang="zh-CN" sz="2800" b="1">
              <a:solidFill>
                <a:srgbClr val="FF0000"/>
              </a:solidFill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zh-CN" sz="2800" b="1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①</a:t>
            </a:r>
            <a:r>
              <a:rPr lang="en-US" altLang="zh-CN" sz="2800" b="1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 ▁▁▁▁</a:t>
            </a:r>
            <a:r>
              <a:rPr lang="zh-CN" altLang="en-US" sz="2800" b="1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环流</a:t>
            </a:r>
            <a:endParaRPr lang="en-US" altLang="zh-CN" sz="2800" b="1"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800" b="1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②</a:t>
            </a:r>
            <a:r>
              <a:rPr lang="en-US" altLang="zh-CN" sz="2800" b="1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 ▁▁▁▁</a:t>
            </a:r>
            <a:r>
              <a:rPr lang="zh-CN" altLang="en-US" sz="2800" b="1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环流</a:t>
            </a:r>
            <a:endParaRPr lang="en-US" altLang="zh-CN" sz="2800" b="1"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800" b="1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③</a:t>
            </a:r>
            <a:r>
              <a:rPr lang="en-US" altLang="zh-CN" sz="2800" b="1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 ▁▁▁▁</a:t>
            </a:r>
            <a:r>
              <a:rPr lang="zh-CN" altLang="en-US" sz="2800" b="1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环流</a:t>
            </a:r>
            <a:endParaRPr lang="en-US" altLang="zh-CN" sz="2800" b="1"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1042988" y="1743075"/>
            <a:ext cx="8002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2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400" dirty="0">
                <a:solidFill>
                  <a:srgbClr val="C0000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中纬</a:t>
            </a:r>
            <a:endParaRPr lang="zh-CN" altLang="en-US" sz="2400" dirty="0">
              <a:solidFill>
                <a:srgbClr val="C00000"/>
              </a:solidFill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1042988" y="1328738"/>
            <a:ext cx="8002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2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400" dirty="0">
                <a:solidFill>
                  <a:srgbClr val="C0000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低纬</a:t>
            </a:r>
            <a:endParaRPr lang="zh-CN" altLang="en-US" sz="2400" dirty="0">
              <a:solidFill>
                <a:srgbClr val="C00000"/>
              </a:solidFill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</p:txBody>
      </p: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1042988" y="2133600"/>
            <a:ext cx="8002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2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400" dirty="0">
                <a:solidFill>
                  <a:srgbClr val="C0000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高纬</a:t>
            </a:r>
            <a:endParaRPr lang="zh-CN" altLang="en-US" sz="2400" dirty="0">
              <a:solidFill>
                <a:srgbClr val="C00000"/>
              </a:solidFill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95288" y="2708275"/>
            <a:ext cx="2032000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赤道低气压带</a:t>
            </a:r>
            <a:endParaRPr lang="zh-CN" altLang="en-US" dirty="0"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917575" y="3173413"/>
            <a:ext cx="3023585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2000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（</a:t>
            </a:r>
            <a:r>
              <a:rPr lang="zh-CN" altLang="en-US" sz="2000" b="1" kern="0" dirty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膨胀上升</a:t>
            </a:r>
            <a:r>
              <a:rPr lang="zh-CN" altLang="en-US" sz="2000" b="1" kern="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、</a:t>
            </a:r>
            <a:r>
              <a:rPr lang="zh-CN" altLang="en-US" sz="2000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热力原因）</a:t>
            </a:r>
            <a:endParaRPr lang="en-US" altLang="zh-CN" sz="2000" b="1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68313" y="3644900"/>
            <a:ext cx="2339975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副热带高气压带</a:t>
            </a:r>
            <a:endParaRPr lang="zh-CN" altLang="en-US" dirty="0"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042988" y="4122738"/>
            <a:ext cx="3023585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2000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（</a:t>
            </a:r>
            <a:r>
              <a:rPr lang="zh-CN" altLang="en-US" sz="2000" b="1" kern="0" dirty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堆积下沉</a:t>
            </a:r>
            <a:r>
              <a:rPr lang="zh-CN" altLang="en-US" sz="2000" b="1" kern="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、</a:t>
            </a:r>
            <a:r>
              <a:rPr lang="zh-CN" altLang="en-US" sz="2000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动力原因）</a:t>
            </a:r>
            <a:endParaRPr lang="en-US" altLang="zh-CN" sz="2000" b="1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68313" y="4581525"/>
            <a:ext cx="2338387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副极地低气压带</a:t>
            </a:r>
            <a:endParaRPr lang="zh-CN" altLang="en-US" dirty="0"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042988" y="5080000"/>
            <a:ext cx="3023585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2000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（</a:t>
            </a:r>
            <a:r>
              <a:rPr lang="zh-CN" altLang="en-US" sz="2000" b="1" kern="0" dirty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碰撞上升、</a:t>
            </a:r>
            <a:r>
              <a:rPr lang="zh-CN" altLang="en-US" sz="2000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动力原因）</a:t>
            </a:r>
            <a:endParaRPr lang="en-US" altLang="zh-CN" sz="2000" b="1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15938" y="5457825"/>
            <a:ext cx="2030412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极地高气压带</a:t>
            </a:r>
            <a:endParaRPr lang="zh-CN" altLang="en-US" dirty="0"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020763" y="5911850"/>
            <a:ext cx="3006725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2000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（</a:t>
            </a:r>
            <a:r>
              <a:rPr lang="zh-CN" altLang="en-US" sz="2000" b="1" kern="0" dirty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冷却下沉</a:t>
            </a:r>
            <a:r>
              <a:rPr lang="zh-CN" altLang="en-US" sz="2000" b="1" kern="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、</a:t>
            </a:r>
            <a:r>
              <a:rPr lang="zh-CN" altLang="en-US" sz="2000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热力原因）</a:t>
            </a:r>
            <a:endParaRPr lang="en-US" altLang="zh-CN" sz="2000" b="1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</p:txBody>
      </p:sp>
      <p:sp>
        <p:nvSpPr>
          <p:cNvPr id="31774" name="矩形 58"/>
          <p:cNvSpPr>
            <a:spLocks noChangeArrowheads="1"/>
          </p:cNvSpPr>
          <p:nvPr/>
        </p:nvSpPr>
        <p:spPr bwMode="auto">
          <a:xfrm>
            <a:off x="8638468" y="3677218"/>
            <a:ext cx="4937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2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zh-CN" sz="2400" b="1" dirty="0">
                <a:solidFill>
                  <a:srgbClr val="FF000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①</a:t>
            </a:r>
            <a:endParaRPr lang="zh-CN" altLang="en-US" sz="2400" b="1" dirty="0">
              <a:solidFill>
                <a:srgbClr val="FF0000"/>
              </a:solidFill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</p:txBody>
      </p:sp>
      <p:sp>
        <p:nvSpPr>
          <p:cNvPr id="31775" name="矩形 59"/>
          <p:cNvSpPr>
            <a:spLocks noChangeArrowheads="1"/>
          </p:cNvSpPr>
          <p:nvPr/>
        </p:nvSpPr>
        <p:spPr bwMode="auto">
          <a:xfrm>
            <a:off x="8316416" y="4755640"/>
            <a:ext cx="4937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2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400" b="1" dirty="0">
                <a:solidFill>
                  <a:srgbClr val="FF000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②</a:t>
            </a:r>
            <a:endParaRPr lang="zh-CN" altLang="en-US" sz="2400" b="1" dirty="0">
              <a:solidFill>
                <a:srgbClr val="FF0000"/>
              </a:solidFill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</p:txBody>
      </p:sp>
      <p:sp>
        <p:nvSpPr>
          <p:cNvPr id="31776" name="矩形 60"/>
          <p:cNvSpPr>
            <a:spLocks noChangeArrowheads="1"/>
          </p:cNvSpPr>
          <p:nvPr/>
        </p:nvSpPr>
        <p:spPr bwMode="auto">
          <a:xfrm rot="21315761">
            <a:off x="7100916" y="5680868"/>
            <a:ext cx="4937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2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400" b="1" dirty="0">
                <a:solidFill>
                  <a:srgbClr val="FF000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③</a:t>
            </a:r>
            <a:endParaRPr lang="zh-CN" altLang="en-US" sz="2400" b="1" dirty="0">
              <a:solidFill>
                <a:srgbClr val="FF0000"/>
              </a:solidFill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</p:txBody>
      </p:sp>
      <p:sp>
        <p:nvSpPr>
          <p:cNvPr id="31777" name="TextBox 61"/>
          <p:cNvSpPr txBox="1">
            <a:spLocks noChangeArrowheads="1"/>
          </p:cNvSpPr>
          <p:nvPr/>
        </p:nvSpPr>
        <p:spPr bwMode="auto">
          <a:xfrm>
            <a:off x="5006285" y="86821"/>
            <a:ext cx="405834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2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800" dirty="0">
                <a:solidFill>
                  <a:srgbClr val="FF000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气压带、风带的移动（北半球）</a:t>
            </a:r>
            <a:endParaRPr lang="en-US" altLang="zh-CN" sz="2800" dirty="0">
              <a:solidFill>
                <a:srgbClr val="FF0000"/>
              </a:solidFill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800" dirty="0">
                <a:solidFill>
                  <a:srgbClr val="FF000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夏季：▁▁冬季：▁▁</a:t>
            </a:r>
            <a:endParaRPr lang="zh-CN" altLang="en-US" sz="2800" dirty="0">
              <a:solidFill>
                <a:srgbClr val="FF0000"/>
              </a:solidFill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</p:txBody>
      </p: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6129864" y="939359"/>
            <a:ext cx="11541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2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400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偏北</a:t>
            </a:r>
            <a:endParaRPr lang="zh-CN" altLang="en-US" sz="2400" dirty="0"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</p:txBody>
      </p:sp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7851992" y="939359"/>
            <a:ext cx="111112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2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400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偏南</a:t>
            </a:r>
            <a:endParaRPr lang="zh-CN" altLang="en-US" sz="2400" dirty="0"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63" grpId="0"/>
      <p:bldP spid="6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Rectangle 2"/>
          <p:cNvSpPr txBox="1">
            <a:spLocks noChangeArrowheads="1"/>
          </p:cNvSpPr>
          <p:nvPr/>
        </p:nvSpPr>
        <p:spPr>
          <a:xfrm>
            <a:off x="1042988" y="188913"/>
            <a:ext cx="7839075" cy="569912"/>
          </a:xfrm>
          <a:prstGeom prst="rect">
            <a:avLst/>
          </a:prstGeom>
          <a:solidFill>
            <a:schemeClr val="accent1"/>
          </a:solidFill>
        </p:spPr>
        <p:txBody>
          <a:bodyPr/>
          <a:lstStyle>
            <a:lvl1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3366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3366"/>
                </a:solidFill>
                <a:latin typeface="-탈윤체B" pitchFamily="18" charset="-127"/>
                <a:ea typeface="-탈윤체B" pitchFamily="18" charset="-127"/>
              </a:defRPr>
            </a:lvl2pPr>
            <a:lvl3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3366"/>
                </a:solidFill>
                <a:latin typeface="-탈윤체B" pitchFamily="18" charset="-127"/>
                <a:ea typeface="-탈윤체B" pitchFamily="18" charset="-127"/>
              </a:defRPr>
            </a:lvl3pPr>
            <a:lvl4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3366"/>
                </a:solidFill>
                <a:latin typeface="-탈윤체B" pitchFamily="18" charset="-127"/>
                <a:ea typeface="-탈윤체B" pitchFamily="18" charset="-127"/>
              </a:defRPr>
            </a:lvl4pPr>
            <a:lvl5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3366"/>
                </a:solidFill>
                <a:latin typeface="-탈윤체B" pitchFamily="18" charset="-127"/>
                <a:ea typeface="-탈윤체B" pitchFamily="18" charset="-127"/>
              </a:defRPr>
            </a:lvl5pPr>
            <a:lvl6pPr marL="457200" algn="l" rtl="0" fontAlgn="base" latinLnBrk="1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3366"/>
                </a:solidFill>
                <a:latin typeface="-탈윤체B" pitchFamily="18" charset="-127"/>
                <a:ea typeface="-탈윤체B" pitchFamily="18" charset="-127"/>
              </a:defRPr>
            </a:lvl6pPr>
            <a:lvl7pPr marL="914400" algn="l" rtl="0" fontAlgn="base" latinLnBrk="1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3366"/>
                </a:solidFill>
                <a:latin typeface="-탈윤체B" pitchFamily="18" charset="-127"/>
                <a:ea typeface="-탈윤체B" pitchFamily="18" charset="-127"/>
              </a:defRPr>
            </a:lvl7pPr>
            <a:lvl8pPr marL="1371600" algn="l" rtl="0" fontAlgn="base" latinLnBrk="1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3366"/>
                </a:solidFill>
                <a:latin typeface="-탈윤체B" pitchFamily="18" charset="-127"/>
                <a:ea typeface="-탈윤체B" pitchFamily="18" charset="-127"/>
              </a:defRPr>
            </a:lvl8pPr>
            <a:lvl9pPr marL="1828800" algn="l" rtl="0" fontAlgn="base" latinLnBrk="1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3366"/>
                </a:solidFill>
                <a:latin typeface="-탈윤체B" pitchFamily="18" charset="-127"/>
                <a:ea typeface="-탈윤체B" pitchFamily="18" charset="-127"/>
              </a:defRPr>
            </a:lvl9pPr>
          </a:lstStyle>
          <a:p>
            <a:pPr>
              <a:defRPr/>
            </a:pPr>
            <a:r>
              <a:rPr lang="zh-CN" altLang="en-US" sz="3200" b="1" kern="0" dirty="0">
                <a:solidFill>
                  <a:schemeClr val="tx1"/>
                </a:solidFill>
              </a:rPr>
              <a:t>气压带、风带对气候（气温、降水）影响</a:t>
            </a:r>
            <a:endParaRPr lang="en-US" altLang="zh-CN" sz="3200" b="1" kern="0" dirty="0">
              <a:solidFill>
                <a:schemeClr val="tx1"/>
              </a:solidFill>
            </a:endParaRPr>
          </a:p>
        </p:txBody>
      </p:sp>
      <p:pic>
        <p:nvPicPr>
          <p:cNvPr id="32771" name="图片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914525"/>
            <a:ext cx="4573588" cy="4437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4579938" y="981075"/>
            <a:ext cx="4745037" cy="5445125"/>
          </a:xfrm>
          <a:prstGeom prst="rect">
            <a:avLst/>
          </a:prstGeom>
          <a:noFill/>
        </p:spPr>
        <p:txBody>
          <a:bodyPr/>
          <a:lstStyle>
            <a:lvl1pPr marL="342900" indent="-34290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2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6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 latinLnBrk="1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defTabSz="685800">
              <a:buClr>
                <a:schemeClr val="tx1"/>
              </a:buClr>
              <a:buFont typeface="Wingdings" panose="05000000000000000000" pitchFamily="2" charset="2"/>
              <a:buChar char="Ø"/>
              <a:defRPr/>
            </a:pPr>
            <a:r>
              <a:rPr lang="zh-CN" altLang="en-US" sz="2400" b="1" kern="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微软雅黑" panose="020B0503020204020204" pitchFamily="34" charset="-122"/>
              </a:rPr>
              <a:t>规律：</a:t>
            </a:r>
            <a:endParaRPr lang="en-US" altLang="zh-CN" sz="2400" b="1" kern="0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微软雅黑" panose="020B0503020204020204" pitchFamily="34" charset="-122"/>
            </a:endParaRPr>
          </a:p>
          <a:p>
            <a:pPr marL="0" indent="0" defTabSz="685800">
              <a:buClr>
                <a:schemeClr val="tx1"/>
              </a:buClr>
              <a:buFont typeface="Wingdings" panose="05000000000000000000" pitchFamily="2" charset="2"/>
              <a:buChar char="Ø"/>
              <a:defRPr/>
            </a:pPr>
            <a:r>
              <a:rPr lang="zh-CN" altLang="en-US" sz="2400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微软雅黑" panose="020B0503020204020204" pitchFamily="34" charset="-122"/>
              </a:rPr>
              <a:t>高压盛行</a:t>
            </a:r>
            <a:r>
              <a:rPr lang="en-US" altLang="zh-CN" sz="2400" b="1" dirty="0"/>
              <a:t>▁▁▁▁</a:t>
            </a:r>
            <a:r>
              <a:rPr lang="zh-CN" altLang="en-US" sz="2400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微软雅黑" panose="020B0503020204020204" pitchFamily="34" charset="-122"/>
              </a:rPr>
              <a:t>气流</a:t>
            </a:r>
            <a:endParaRPr lang="en-US" altLang="zh-CN" sz="2400" b="1" kern="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微软雅黑" panose="020B0503020204020204" pitchFamily="34" charset="-122"/>
            </a:endParaRPr>
          </a:p>
          <a:p>
            <a:pPr marL="0" indent="0" defTabSz="685800">
              <a:buClr>
                <a:schemeClr val="tx1"/>
              </a:buClr>
              <a:buFont typeface="Wingdings" panose="05000000000000000000" pitchFamily="2" charset="2"/>
              <a:buChar char="Ø"/>
              <a:defRPr/>
            </a:pPr>
            <a:r>
              <a:rPr lang="zh-CN" altLang="en-US" sz="2400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微软雅黑" panose="020B0503020204020204" pitchFamily="34" charset="-122"/>
              </a:rPr>
              <a:t>低压盛行</a:t>
            </a:r>
            <a:r>
              <a:rPr lang="en-US" altLang="zh-CN" sz="2400" b="1" dirty="0"/>
              <a:t>▁▁▁▁</a:t>
            </a:r>
            <a:r>
              <a:rPr lang="zh-CN" altLang="en-US" sz="2400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微软雅黑" panose="020B0503020204020204" pitchFamily="34" charset="-122"/>
              </a:rPr>
              <a:t>气流</a:t>
            </a:r>
            <a:endParaRPr lang="en-US" altLang="zh-CN" sz="2400" b="1" kern="0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微软雅黑" panose="020B0503020204020204" pitchFamily="34" charset="-122"/>
            </a:endParaRPr>
          </a:p>
          <a:p>
            <a:pPr marL="0" indent="0" defTabSz="685800">
              <a:buClr>
                <a:schemeClr val="tx1"/>
              </a:buClr>
              <a:buFont typeface="Wingdings" panose="05000000000000000000" pitchFamily="2" charset="2"/>
              <a:buChar char="Ø"/>
              <a:defRPr/>
            </a:pPr>
            <a:r>
              <a:rPr lang="zh-CN" altLang="en-US" sz="2400" b="1" kern="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微软雅黑" panose="020B0503020204020204" pitchFamily="34" charset="-122"/>
              </a:rPr>
              <a:t>上升</a:t>
            </a:r>
            <a:r>
              <a:rPr lang="en-US" altLang="zh-CN" sz="2400" b="1" dirty="0"/>
              <a:t>▁▁▁</a:t>
            </a:r>
            <a:r>
              <a:rPr lang="zh-CN" altLang="en-US" sz="2400" b="1" kern="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微软雅黑" panose="020B0503020204020204" pitchFamily="34" charset="-122"/>
              </a:rPr>
              <a:t>，下沉</a:t>
            </a:r>
            <a:r>
              <a:rPr lang="en-US" altLang="zh-CN" sz="2400" b="1" dirty="0"/>
              <a:t>▁▁▁</a:t>
            </a:r>
            <a:endParaRPr lang="en-US" altLang="zh-CN" sz="2400" b="1" dirty="0"/>
          </a:p>
          <a:p>
            <a:pPr marL="0" indent="0" defTabSz="685800">
              <a:buClr>
                <a:schemeClr val="tx1"/>
              </a:buClr>
              <a:buFont typeface="Wingdings" panose="05000000000000000000" pitchFamily="2" charset="2"/>
              <a:buChar char="Ø"/>
              <a:defRPr/>
            </a:pPr>
            <a:r>
              <a:rPr lang="zh-CN" altLang="en-US" sz="2400" b="1" kern="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微软雅黑" panose="020B0503020204020204" pitchFamily="34" charset="-122"/>
              </a:rPr>
              <a:t>西风</a:t>
            </a:r>
            <a:r>
              <a:rPr lang="en-US" altLang="zh-CN" sz="2400" b="1" dirty="0"/>
              <a:t>▁▁▁</a:t>
            </a:r>
            <a:r>
              <a:rPr lang="zh-CN" altLang="en-US" sz="2400" b="1" kern="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微软雅黑" panose="020B0503020204020204" pitchFamily="34" charset="-122"/>
              </a:rPr>
              <a:t>，信风</a:t>
            </a:r>
            <a:r>
              <a:rPr lang="en-US" altLang="zh-CN" sz="2400" b="1" dirty="0"/>
              <a:t>▁▁▁</a:t>
            </a:r>
            <a:endParaRPr lang="en-US" altLang="zh-CN" sz="2400" b="1" kern="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微软雅黑" panose="020B0503020204020204" pitchFamily="34" charset="-122"/>
            </a:endParaRPr>
          </a:p>
          <a:p>
            <a:pPr marL="0" indent="0" defTabSz="685800">
              <a:buClr>
                <a:schemeClr val="tx1"/>
              </a:buClr>
              <a:buFont typeface="Wingdings" panose="05000000000000000000" pitchFamily="2" charset="2"/>
              <a:buChar char="Ø"/>
              <a:defRPr/>
            </a:pPr>
            <a:r>
              <a:rPr lang="zh-CN" altLang="en-US" sz="2400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微软雅黑" panose="020B0503020204020204" pitchFamily="34" charset="-122"/>
              </a:rPr>
              <a:t>极地高气压带</a:t>
            </a:r>
            <a:r>
              <a:rPr lang="en-US" altLang="zh-CN" sz="2400" b="1" dirty="0"/>
              <a:t>▁▁▁▁▁▁ </a:t>
            </a:r>
            <a:endParaRPr lang="en-US" altLang="zh-CN" sz="2400" b="1" dirty="0"/>
          </a:p>
          <a:p>
            <a:pPr marL="0" indent="0" defTabSz="685800">
              <a:buClr>
                <a:schemeClr val="tx1"/>
              </a:buClr>
              <a:buFont typeface="Wingdings" panose="05000000000000000000" pitchFamily="2" charset="2"/>
              <a:buChar char="Ø"/>
              <a:defRPr/>
            </a:pPr>
            <a:r>
              <a:rPr lang="zh-CN" altLang="en-US" sz="2400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微软雅黑" panose="020B0503020204020204" pitchFamily="34" charset="-122"/>
              </a:rPr>
              <a:t>极地东风</a:t>
            </a:r>
            <a:r>
              <a:rPr lang="en-US" altLang="zh-CN" sz="2400" b="1" dirty="0"/>
              <a:t>▁▁▁▁▁▁ </a:t>
            </a:r>
            <a:endParaRPr lang="en-US" altLang="zh-CN" sz="2400" b="1" dirty="0"/>
          </a:p>
          <a:p>
            <a:pPr marL="0" indent="0" defTabSz="685800">
              <a:buClr>
                <a:schemeClr val="tx1"/>
              </a:buClr>
              <a:buFont typeface="Wingdings" panose="05000000000000000000" pitchFamily="2" charset="2"/>
              <a:buChar char="Ø"/>
              <a:defRPr/>
            </a:pPr>
            <a:r>
              <a:rPr lang="zh-CN" altLang="en-US" sz="2400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微软雅黑" panose="020B0503020204020204" pitchFamily="34" charset="-122"/>
              </a:rPr>
              <a:t>副极地低气压带</a:t>
            </a:r>
            <a:r>
              <a:rPr lang="en-US" altLang="zh-CN" sz="2400" b="1" dirty="0"/>
              <a:t>▁▁▁▁▁▁ </a:t>
            </a:r>
            <a:endParaRPr lang="en-US" altLang="zh-CN" sz="2400" b="1" dirty="0"/>
          </a:p>
          <a:p>
            <a:pPr marL="0" indent="0" defTabSz="685800">
              <a:buClr>
                <a:schemeClr val="tx1"/>
              </a:buClr>
              <a:buFont typeface="Wingdings" panose="05000000000000000000" pitchFamily="2" charset="2"/>
              <a:buChar char="Ø"/>
              <a:defRPr/>
            </a:pPr>
            <a:r>
              <a:rPr lang="zh-CN" altLang="en-US" sz="2400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微软雅黑" panose="020B0503020204020204" pitchFamily="34" charset="-122"/>
              </a:rPr>
              <a:t>盛行西风</a:t>
            </a:r>
            <a:r>
              <a:rPr lang="en-US" altLang="zh-CN" sz="2400" b="1" dirty="0"/>
              <a:t>▁▁▁▁▁▁ </a:t>
            </a:r>
            <a:endParaRPr lang="en-US" altLang="zh-CN" sz="2400" b="1" dirty="0"/>
          </a:p>
          <a:p>
            <a:pPr marL="0" indent="0" defTabSz="685800">
              <a:buClr>
                <a:schemeClr val="tx1"/>
              </a:buClr>
              <a:buFont typeface="Wingdings" panose="05000000000000000000" pitchFamily="2" charset="2"/>
              <a:buChar char="Ø"/>
              <a:defRPr/>
            </a:pPr>
            <a:r>
              <a:rPr lang="zh-CN" altLang="en-US" sz="2400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微软雅黑" panose="020B0503020204020204" pitchFamily="34" charset="-122"/>
              </a:rPr>
              <a:t>副热带高气压带</a:t>
            </a:r>
            <a:r>
              <a:rPr lang="en-US" altLang="zh-CN" sz="2400" b="1" dirty="0"/>
              <a:t>▁▁▁▁▁▁ </a:t>
            </a:r>
            <a:endParaRPr lang="en-US" altLang="zh-CN" sz="2400" b="1" dirty="0"/>
          </a:p>
          <a:p>
            <a:pPr marL="0" indent="0" defTabSz="685800">
              <a:buClr>
                <a:schemeClr val="tx1"/>
              </a:buClr>
              <a:buFont typeface="Wingdings" panose="05000000000000000000" pitchFamily="2" charset="2"/>
              <a:buChar char="Ø"/>
              <a:defRPr/>
            </a:pPr>
            <a:r>
              <a:rPr lang="zh-CN" altLang="en-US" sz="2400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微软雅黑" panose="020B0503020204020204" pitchFamily="34" charset="-122"/>
              </a:rPr>
              <a:t>东北信风</a:t>
            </a:r>
            <a:r>
              <a:rPr lang="en-US" altLang="zh-CN" sz="2400" b="1" dirty="0"/>
              <a:t>▁▁▁▁▁▁ </a:t>
            </a:r>
            <a:endParaRPr lang="en-US" altLang="zh-CN" sz="2400" b="1" dirty="0"/>
          </a:p>
          <a:p>
            <a:pPr marL="0" indent="0" defTabSz="685800">
              <a:buClr>
                <a:schemeClr val="tx1"/>
              </a:buClr>
              <a:buFont typeface="Wingdings" panose="05000000000000000000" pitchFamily="2" charset="2"/>
              <a:buChar char="Ø"/>
              <a:defRPr/>
            </a:pPr>
            <a:r>
              <a:rPr lang="zh-CN" altLang="en-US" sz="2400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微软雅黑" panose="020B0503020204020204" pitchFamily="34" charset="-122"/>
              </a:rPr>
              <a:t>赤道低气压带</a:t>
            </a:r>
            <a:r>
              <a:rPr lang="en-US" altLang="zh-CN" sz="2400" b="1" dirty="0"/>
              <a:t>▁▁▁▁▁▁</a:t>
            </a:r>
            <a:endParaRPr lang="en-US" altLang="zh-CN" sz="2000" b="1" kern="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微软雅黑" panose="020B0503020204020204" pitchFamily="34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80063" y="2222500"/>
            <a:ext cx="800100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b="1" kern="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微软雅黑" panose="020B0503020204020204" pitchFamily="34" charset="-122"/>
              </a:rPr>
              <a:t>湿润</a:t>
            </a:r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064375" y="2322824"/>
            <a:ext cx="492125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b="1" kern="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微软雅黑" panose="020B0503020204020204" pitchFamily="34" charset="-122"/>
              </a:rPr>
              <a:t>干</a:t>
            </a:r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580063" y="2654300"/>
            <a:ext cx="800100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b="1" kern="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微软雅黑" panose="020B0503020204020204" pitchFamily="34" charset="-122"/>
              </a:rPr>
              <a:t>湿润</a:t>
            </a:r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065392" y="2772399"/>
            <a:ext cx="492125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b="1" kern="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微软雅黑" panose="020B0503020204020204" pitchFamily="34" charset="-122"/>
              </a:rPr>
              <a:t>干</a:t>
            </a:r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264275" y="1355725"/>
            <a:ext cx="800100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b="1" kern="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微软雅黑" panose="020B0503020204020204" pitchFamily="34" charset="-122"/>
              </a:rPr>
              <a:t>下沉</a:t>
            </a:r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264275" y="1787525"/>
            <a:ext cx="800100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b="1" kern="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微软雅黑" panose="020B0503020204020204" pitchFamily="34" charset="-122"/>
              </a:rPr>
              <a:t>上升</a:t>
            </a:r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732588" y="3117850"/>
            <a:ext cx="2030412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b="1" kern="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微软雅黑" panose="020B0503020204020204" pitchFamily="34" charset="-122"/>
              </a:rPr>
              <a:t>（寒冷干燥）</a:t>
            </a:r>
            <a:endParaRPr lang="en-US" altLang="zh-CN" b="1" kern="0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ea typeface="微软雅黑" panose="020B0503020204020204" pitchFamily="34" charset="-122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011863" y="3546475"/>
            <a:ext cx="2032000" cy="4603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b="1" kern="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微软雅黑" panose="020B0503020204020204" pitchFamily="34" charset="-122"/>
              </a:rPr>
              <a:t>（寒冷干燥）</a:t>
            </a:r>
            <a:endParaRPr lang="en-US" altLang="zh-CN" b="1" kern="0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ea typeface="微软雅黑" panose="020B0503020204020204" pitchFamily="34" charset="-122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053263" y="4006850"/>
            <a:ext cx="2030412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b="1" kern="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微软雅黑" panose="020B0503020204020204" pitchFamily="34" charset="-122"/>
              </a:rPr>
              <a:t>（寒冷湿润）</a:t>
            </a:r>
            <a:endParaRPr lang="en-US" altLang="zh-CN" b="1" kern="0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ea typeface="微软雅黑" panose="020B0503020204020204" pitchFamily="34" charset="-122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048375" y="4468813"/>
            <a:ext cx="2032000" cy="4619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b="1" kern="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微软雅黑" panose="020B0503020204020204" pitchFamily="34" charset="-122"/>
              </a:rPr>
              <a:t>（温和湿润）</a:t>
            </a:r>
            <a:endParaRPr lang="en-US" altLang="zh-CN" b="1" kern="0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ea typeface="微软雅黑" panose="020B0503020204020204" pitchFamily="34" charset="-122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884988" y="4841875"/>
            <a:ext cx="2030412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b="1" kern="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微软雅黑" panose="020B0503020204020204" pitchFamily="34" charset="-122"/>
              </a:rPr>
              <a:t>（炎热干燥）</a:t>
            </a:r>
            <a:endParaRPr lang="en-US" altLang="zh-CN" b="1" kern="0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ea typeface="微软雅黑" panose="020B0503020204020204" pitchFamily="34" charset="-122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081713" y="5273675"/>
            <a:ext cx="2030412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b="1" kern="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微软雅黑" panose="020B0503020204020204" pitchFamily="34" charset="-122"/>
              </a:rPr>
              <a:t>（炎热干燥）</a:t>
            </a:r>
            <a:endParaRPr lang="en-US" altLang="zh-CN" b="1" kern="0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ea typeface="微软雅黑" panose="020B0503020204020204" pitchFamily="34" charset="-122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773863" y="5735638"/>
            <a:ext cx="2032000" cy="4619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b="1" kern="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微软雅黑" panose="020B0503020204020204" pitchFamily="34" charset="-122"/>
              </a:rPr>
              <a:t>（高温多雨）</a:t>
            </a:r>
            <a:endParaRPr lang="en-US" altLang="zh-CN" b="1" kern="0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0" grpId="0"/>
      <p:bldP spid="21" grpId="0"/>
      <p:bldP spid="22" grpId="0"/>
      <p:bldP spid="23" grpId="0"/>
      <p:bldP spid="24" grpId="0"/>
      <p:bldP spid="18" grpId="0"/>
      <p:bldP spid="27" grpId="0"/>
      <p:bldP spid="28" grpId="0"/>
      <p:bldP spid="29" grpId="0"/>
      <p:bldP spid="30" grpId="0"/>
      <p:bldP spid="31" grpId="0"/>
      <p:bldP spid="3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直接连接符 99329"/>
          <p:cNvSpPr/>
          <p:nvPr/>
        </p:nvSpPr>
        <p:spPr>
          <a:xfrm flipH="1">
            <a:off x="2878138" y="1276350"/>
            <a:ext cx="2038350" cy="6350"/>
          </a:xfrm>
          <a:prstGeom prst="line">
            <a:avLst/>
          </a:prstGeom>
          <a:ln w="38100" cap="flat" cmpd="sng">
            <a:solidFill>
              <a:srgbClr val="000000"/>
            </a:solidFill>
            <a:prstDash val="solid"/>
            <a:headEnd type="triangle" w="med" len="med"/>
            <a:tailEnd type="none" w="med" len="med"/>
          </a:ln>
        </p:spPr>
      </p:sp>
      <p:sp>
        <p:nvSpPr>
          <p:cNvPr id="22530" name="直接连接符 99330"/>
          <p:cNvSpPr/>
          <p:nvPr/>
        </p:nvSpPr>
        <p:spPr>
          <a:xfrm flipH="1">
            <a:off x="5407025" y="1268413"/>
            <a:ext cx="1189038" cy="0"/>
          </a:xfrm>
          <a:prstGeom prst="line">
            <a:avLst/>
          </a:prstGeom>
          <a:ln w="38100" cap="flat" cmpd="sng">
            <a:solidFill>
              <a:srgbClr val="00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2531" name="直接连接符 99331"/>
          <p:cNvSpPr/>
          <p:nvPr/>
        </p:nvSpPr>
        <p:spPr>
          <a:xfrm flipH="1">
            <a:off x="5426075" y="2811463"/>
            <a:ext cx="1187450" cy="0"/>
          </a:xfrm>
          <a:prstGeom prst="line">
            <a:avLst/>
          </a:prstGeom>
          <a:ln w="38100" cap="flat" cmpd="sng">
            <a:solidFill>
              <a:srgbClr val="000000"/>
            </a:solidFill>
            <a:prstDash val="solid"/>
            <a:headEnd type="triangle" w="med" len="med"/>
            <a:tailEnd type="none" w="med" len="med"/>
          </a:ln>
        </p:spPr>
      </p:sp>
      <p:sp>
        <p:nvSpPr>
          <p:cNvPr id="22532" name="直接连接符 99332"/>
          <p:cNvSpPr/>
          <p:nvPr/>
        </p:nvSpPr>
        <p:spPr>
          <a:xfrm>
            <a:off x="3727450" y="2811463"/>
            <a:ext cx="1189038" cy="0"/>
          </a:xfrm>
          <a:prstGeom prst="line">
            <a:avLst/>
          </a:prstGeom>
          <a:ln w="38100" cap="flat" cmpd="sng">
            <a:solidFill>
              <a:srgbClr val="000000"/>
            </a:solidFill>
            <a:prstDash val="solid"/>
            <a:headEnd type="triangle" w="med" len="med"/>
            <a:tailEnd type="none" w="med" len="med"/>
          </a:ln>
        </p:spPr>
      </p:sp>
      <p:sp>
        <p:nvSpPr>
          <p:cNvPr id="22533" name="直接连接符 99333"/>
          <p:cNvSpPr/>
          <p:nvPr/>
        </p:nvSpPr>
        <p:spPr>
          <a:xfrm>
            <a:off x="2198688" y="2811463"/>
            <a:ext cx="1189037" cy="0"/>
          </a:xfrm>
          <a:prstGeom prst="line">
            <a:avLst/>
          </a:prstGeom>
          <a:ln w="38100" cap="flat" cmpd="sng">
            <a:solidFill>
              <a:srgbClr val="00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2534" name="直接连接符 99334"/>
          <p:cNvSpPr/>
          <p:nvPr/>
        </p:nvSpPr>
        <p:spPr>
          <a:xfrm flipH="1" flipV="1">
            <a:off x="5148263" y="1196975"/>
            <a:ext cx="0" cy="1439863"/>
          </a:xfrm>
          <a:prstGeom prst="line">
            <a:avLst/>
          </a:prstGeom>
          <a:ln w="38100" cap="flat" cmpd="sng">
            <a:solidFill>
              <a:srgbClr val="000000"/>
            </a:solidFill>
            <a:prstDash val="solid"/>
            <a:headEnd type="triangle" w="med" len="med"/>
            <a:tailEnd type="none" w="med" len="med"/>
          </a:ln>
        </p:spPr>
      </p:sp>
      <p:sp>
        <p:nvSpPr>
          <p:cNvPr id="22535" name="直接连接符 99335"/>
          <p:cNvSpPr/>
          <p:nvPr/>
        </p:nvSpPr>
        <p:spPr>
          <a:xfrm flipH="1" flipV="1">
            <a:off x="6948488" y="1268413"/>
            <a:ext cx="0" cy="1368425"/>
          </a:xfrm>
          <a:prstGeom prst="line">
            <a:avLst/>
          </a:prstGeom>
          <a:ln w="38100" cap="flat" cmpd="sng">
            <a:solidFill>
              <a:srgbClr val="00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2536" name="直接连接符 99336"/>
          <p:cNvSpPr/>
          <p:nvPr/>
        </p:nvSpPr>
        <p:spPr>
          <a:xfrm>
            <a:off x="1979613" y="1268413"/>
            <a:ext cx="0" cy="1368425"/>
          </a:xfrm>
          <a:prstGeom prst="line">
            <a:avLst/>
          </a:prstGeom>
          <a:ln w="38100" cap="flat" cmpd="sng">
            <a:solidFill>
              <a:srgbClr val="00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2537" name="直接连接符 99337"/>
          <p:cNvSpPr/>
          <p:nvPr/>
        </p:nvSpPr>
        <p:spPr>
          <a:xfrm>
            <a:off x="2351088" y="1268413"/>
            <a:ext cx="1068387" cy="1368425"/>
          </a:xfrm>
          <a:prstGeom prst="line">
            <a:avLst/>
          </a:prstGeom>
          <a:ln w="38100" cap="flat" cmpd="sng">
            <a:solidFill>
              <a:srgbClr val="000000"/>
            </a:solidFill>
            <a:prstDash val="solid"/>
            <a:headEnd type="triangle" w="med" len="med"/>
            <a:tailEnd type="none" w="med" len="med"/>
          </a:ln>
        </p:spPr>
      </p:sp>
      <p:sp>
        <p:nvSpPr>
          <p:cNvPr id="22538" name="直接连接符 99338"/>
          <p:cNvSpPr/>
          <p:nvPr/>
        </p:nvSpPr>
        <p:spPr>
          <a:xfrm>
            <a:off x="1979613" y="3068638"/>
            <a:ext cx="4924425" cy="0"/>
          </a:xfrm>
          <a:prstGeom prst="line">
            <a:avLst/>
          </a:prstGeom>
          <a:ln w="38100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2539" name="直接连接符 99339"/>
          <p:cNvSpPr/>
          <p:nvPr/>
        </p:nvSpPr>
        <p:spPr>
          <a:xfrm>
            <a:off x="1979613" y="2997200"/>
            <a:ext cx="0" cy="384175"/>
          </a:xfrm>
          <a:prstGeom prst="line">
            <a:avLst/>
          </a:prstGeom>
          <a:ln w="38100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2540" name="直接连接符 99340"/>
          <p:cNvSpPr/>
          <p:nvPr/>
        </p:nvSpPr>
        <p:spPr>
          <a:xfrm>
            <a:off x="3563938" y="3068638"/>
            <a:ext cx="0" cy="384175"/>
          </a:xfrm>
          <a:prstGeom prst="line">
            <a:avLst/>
          </a:prstGeom>
          <a:ln w="38100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2541" name="直接连接符 99341"/>
          <p:cNvSpPr/>
          <p:nvPr/>
        </p:nvSpPr>
        <p:spPr>
          <a:xfrm>
            <a:off x="5148263" y="3068638"/>
            <a:ext cx="7937" cy="385762"/>
          </a:xfrm>
          <a:prstGeom prst="line">
            <a:avLst/>
          </a:prstGeom>
          <a:ln w="38100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2542" name="直接连接符 99342"/>
          <p:cNvSpPr/>
          <p:nvPr/>
        </p:nvSpPr>
        <p:spPr>
          <a:xfrm>
            <a:off x="6948488" y="2997200"/>
            <a:ext cx="0" cy="384175"/>
          </a:xfrm>
          <a:prstGeom prst="line">
            <a:avLst/>
          </a:prstGeom>
          <a:ln w="38100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2543" name="文本框 99343"/>
          <p:cNvSpPr txBox="1"/>
          <p:nvPr/>
        </p:nvSpPr>
        <p:spPr>
          <a:xfrm>
            <a:off x="1403350" y="3357563"/>
            <a:ext cx="7129463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zh-CN" altLang="en-US" sz="2400">
                <a:latin typeface="Arial" panose="020B0604020202020204" pitchFamily="34" charset="0"/>
              </a:rPr>
              <a:t>  </a:t>
            </a:r>
            <a:r>
              <a:rPr lang="en-US" altLang="zh-CN" sz="28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90°N        60°N      30°N        0°</a:t>
            </a:r>
            <a:endParaRPr lang="en-US" altLang="zh-CN" sz="2800" b="1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99345" name="文本框 99344"/>
          <p:cNvSpPr txBox="1"/>
          <p:nvPr/>
        </p:nvSpPr>
        <p:spPr>
          <a:xfrm>
            <a:off x="6723380" y="3654425"/>
            <a:ext cx="238760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赤道</a:t>
            </a:r>
            <a:r>
              <a:rPr lang="zh-CN" altLang="en-US" sz="2400" b="1" dirty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低气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压带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545" name="文本框 99345"/>
          <p:cNvSpPr txBox="1"/>
          <p:nvPr/>
        </p:nvSpPr>
        <p:spPr>
          <a:xfrm>
            <a:off x="4648200" y="4114800"/>
            <a:ext cx="144780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endParaRPr lang="zh-CN" altLang="en-US" b="0" dirty="0">
              <a:latin typeface="Arial" panose="020B0604020202020204" pitchFamily="34" charset="0"/>
            </a:endParaRPr>
          </a:p>
        </p:txBody>
      </p:sp>
      <p:sp>
        <p:nvSpPr>
          <p:cNvPr id="99347" name="文本框 99346"/>
          <p:cNvSpPr txBox="1"/>
          <p:nvPr/>
        </p:nvSpPr>
        <p:spPr>
          <a:xfrm>
            <a:off x="4597400" y="3799205"/>
            <a:ext cx="2351405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副热带</a:t>
            </a:r>
            <a:r>
              <a:rPr lang="zh-CN" altLang="en-US" sz="2400" b="1" dirty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高气压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带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9348" name="文本框 99347"/>
          <p:cNvSpPr txBox="1"/>
          <p:nvPr/>
        </p:nvSpPr>
        <p:spPr>
          <a:xfrm>
            <a:off x="2322195" y="3799205"/>
            <a:ext cx="2447925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副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极地</a:t>
            </a:r>
            <a:r>
              <a:rPr lang="zh-CN" altLang="en-US" sz="2400" b="1" dirty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低气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压带</a:t>
            </a:r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9349" name="文本框 99348"/>
          <p:cNvSpPr txBox="1"/>
          <p:nvPr/>
        </p:nvSpPr>
        <p:spPr>
          <a:xfrm>
            <a:off x="349250" y="3767455"/>
            <a:ext cx="2135505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极地</a:t>
            </a:r>
            <a:r>
              <a:rPr lang="zh-CN" altLang="en-US" sz="2400" b="1" dirty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高气压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带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9350" name="矩形 99349"/>
          <p:cNvSpPr/>
          <p:nvPr/>
        </p:nvSpPr>
        <p:spPr>
          <a:xfrm>
            <a:off x="106045" y="4122420"/>
            <a:ext cx="9037955" cy="1445260"/>
          </a:xfrm>
          <a:prstGeom prst="rect">
            <a:avLst/>
          </a:prstGeom>
          <a:noFill/>
          <a:ln w="9525">
            <a:noFill/>
          </a:ln>
          <a:effectLst>
            <a:prstShdw prst="shdw17" dist="17961" dir="2699999">
              <a:srgbClr val="708688"/>
            </a:prstShdw>
          </a:effectLst>
        </p:spPr>
        <p:txBody>
          <a:bodyPr wrap="square">
            <a:spAutoFit/>
          </a:bodyPr>
          <a:lstStyle/>
          <a:p>
            <a:r>
              <a:rPr lang="zh-CN" altLang="en-US" sz="3200" dirty="0">
                <a:solidFill>
                  <a:schemeClr val="folHlink"/>
                </a:solidFill>
                <a:latin typeface="Arial" panose="020B0604020202020204" pitchFamily="34" charset="0"/>
                <a:ea typeface="华文新魏" pitchFamily="2" charset="-122"/>
              </a:rPr>
              <a:t>   </a:t>
            </a:r>
            <a:r>
              <a:rPr lang="zh-CN" altLang="en-US" sz="2800" b="1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低气压</a:t>
            </a:r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带区，气流垂直</a:t>
            </a:r>
            <a:r>
              <a:rPr lang="zh-CN" altLang="en-US" sz="2800" b="1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上升</a:t>
            </a:r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，水汽</a:t>
            </a:r>
            <a:r>
              <a:rPr lang="zh-CN" altLang="en-US" sz="2800" b="1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遇冷</a:t>
            </a:r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凝结</a:t>
            </a:r>
            <a:r>
              <a:rPr lang="zh-CN" altLang="en-US" sz="2800" b="1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而成云致雨</a:t>
            </a:r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；</a:t>
            </a:r>
            <a:r>
              <a:rPr lang="zh-CN" altLang="en-US" sz="2800" b="1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高气压</a:t>
            </a:r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带区气流垂直</a:t>
            </a:r>
            <a:r>
              <a:rPr lang="zh-CN" altLang="en-US" sz="2800" b="1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下沉</a:t>
            </a:r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，水汽</a:t>
            </a:r>
            <a:r>
              <a:rPr lang="zh-CN" altLang="en-US" sz="2800" b="1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遇热</a:t>
            </a:r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难以凝结，从而晴朗</a:t>
            </a:r>
            <a:r>
              <a:rPr lang="zh-CN" altLang="en-US" sz="2800" b="1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干燥</a:t>
            </a:r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zh-CN" altLang="en-US" sz="28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9358" name="云形标注 99357"/>
          <p:cNvSpPr/>
          <p:nvPr/>
        </p:nvSpPr>
        <p:spPr>
          <a:xfrm>
            <a:off x="2916238" y="1341438"/>
            <a:ext cx="1079500" cy="287337"/>
          </a:xfrm>
          <a:prstGeom prst="cloudCallout">
            <a:avLst>
              <a:gd name="adj1" fmla="val -84704"/>
              <a:gd name="adj2" fmla="val 129560"/>
            </a:avLst>
          </a:prstGeom>
          <a:solidFill>
            <a:schemeClr val="accent1"/>
          </a:solidFill>
          <a:ln w="9525">
            <a:noFill/>
          </a:ln>
          <a:effectLst>
            <a:prstShdw prst="shdw17" dist="17961" dir="2699999">
              <a:srgbClr val="708688"/>
            </a:prstShdw>
          </a:effectLst>
        </p:spPr>
        <p:txBody>
          <a:bodyPr/>
          <a:lstStyle/>
          <a:p>
            <a:pPr algn="ctr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99359" name="云形标注 99358"/>
          <p:cNvSpPr/>
          <p:nvPr/>
        </p:nvSpPr>
        <p:spPr>
          <a:xfrm>
            <a:off x="6443663" y="836613"/>
            <a:ext cx="1079500" cy="287337"/>
          </a:xfrm>
          <a:prstGeom prst="cloudCallout">
            <a:avLst>
              <a:gd name="adj1" fmla="val -54116"/>
              <a:gd name="adj2" fmla="val 401380"/>
            </a:avLst>
          </a:prstGeom>
          <a:solidFill>
            <a:schemeClr val="accent1"/>
          </a:solidFill>
          <a:ln w="9525">
            <a:noFill/>
          </a:ln>
          <a:effectLst>
            <a:prstShdw prst="shdw17" dist="17961" dir="2699999">
              <a:srgbClr val="708688"/>
            </a:prstShdw>
          </a:effectLst>
        </p:spPr>
        <p:txBody>
          <a:bodyPr/>
          <a:lstStyle/>
          <a:p>
            <a:pPr algn="ctr"/>
            <a:endParaRPr lang="zh-CN" altLang="en-US" dirty="0">
              <a:latin typeface="Arial" panose="020B0604020202020204" pitchFamily="34" charset="0"/>
            </a:endParaRPr>
          </a:p>
        </p:txBody>
      </p:sp>
      <p:pic>
        <p:nvPicPr>
          <p:cNvPr id="99360" name="图片 99359" descr="MC900232172[1]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4716463" y="765175"/>
            <a:ext cx="939800" cy="9382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9361" name="图片 99360" descr="MC900232172[1]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1547813" y="836613"/>
            <a:ext cx="939800" cy="93821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9362" name="文本框 99361"/>
          <p:cNvSpPr txBox="1"/>
          <p:nvPr/>
        </p:nvSpPr>
        <p:spPr>
          <a:xfrm>
            <a:off x="6659563" y="2565400"/>
            <a:ext cx="538480" cy="521970"/>
          </a:xfrm>
          <a:prstGeom prst="rect">
            <a:avLst/>
          </a:prstGeom>
          <a:noFill/>
          <a:ln w="9525">
            <a:noFill/>
          </a:ln>
          <a:effectLst>
            <a:prstShdw prst="shdw17" dist="17961" dir="2699999">
              <a:srgbClr val="708688"/>
            </a:prstShdw>
          </a:effectLst>
        </p:spPr>
        <p:txBody>
          <a:bodyPr wrap="none">
            <a:sp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雨</a:t>
            </a:r>
            <a:endParaRPr lang="zh-CN" altLang="en-US" sz="28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9363" name="文本框 99362"/>
          <p:cNvSpPr txBox="1"/>
          <p:nvPr/>
        </p:nvSpPr>
        <p:spPr>
          <a:xfrm>
            <a:off x="3276600" y="2492375"/>
            <a:ext cx="538480" cy="521970"/>
          </a:xfrm>
          <a:prstGeom prst="rect">
            <a:avLst/>
          </a:prstGeom>
          <a:noFill/>
          <a:ln w="9525">
            <a:noFill/>
          </a:ln>
          <a:effectLst>
            <a:prstShdw prst="shdw17" dist="17961" dir="2699999">
              <a:srgbClr val="708688"/>
            </a:prstShdw>
          </a:effectLst>
        </p:spPr>
        <p:txBody>
          <a:bodyPr wrap="none">
            <a:sp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雨</a:t>
            </a:r>
            <a:endParaRPr lang="zh-CN" altLang="en-US" sz="28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9365" name="文本框 99364"/>
          <p:cNvSpPr txBox="1"/>
          <p:nvPr/>
        </p:nvSpPr>
        <p:spPr>
          <a:xfrm>
            <a:off x="3924300" y="2276475"/>
            <a:ext cx="1008063" cy="460375"/>
          </a:xfrm>
          <a:prstGeom prst="rect">
            <a:avLst/>
          </a:prstGeom>
          <a:noFill/>
          <a:ln w="9525">
            <a:noFill/>
          </a:ln>
          <a:effectLst>
            <a:prstShdw prst="shdw17" dist="17961" dir="2699999">
              <a:srgbClr val="708688"/>
            </a:prstShdw>
          </a:effectLst>
        </p:spPr>
        <p:txBody>
          <a:bodyPr>
            <a:spAutoFit/>
          </a:bodyPr>
          <a:lstStyle/>
          <a:p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湿润</a:t>
            </a:r>
            <a:endParaRPr lang="zh-CN" altLang="en-US" sz="24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9366" name="文本框 99365"/>
          <p:cNvSpPr txBox="1"/>
          <p:nvPr/>
        </p:nvSpPr>
        <p:spPr>
          <a:xfrm>
            <a:off x="1692275" y="2565400"/>
            <a:ext cx="538480" cy="521970"/>
          </a:xfrm>
          <a:prstGeom prst="rect">
            <a:avLst/>
          </a:prstGeom>
          <a:noFill/>
          <a:ln w="9525">
            <a:noFill/>
          </a:ln>
          <a:effectLst>
            <a:prstShdw prst="shdw17" dist="17961" dir="2699999">
              <a:srgbClr val="708688"/>
            </a:prstShdw>
          </a:effectLst>
        </p:spPr>
        <p:txBody>
          <a:bodyPr wrap="none">
            <a:spAutoFit/>
          </a:bodyPr>
          <a:lstStyle/>
          <a:p>
            <a:r>
              <a:rPr lang="zh-CN" altLang="en-US" sz="28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干</a:t>
            </a:r>
            <a:endParaRPr lang="zh-CN" altLang="en-US" sz="28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9367" name="文本框 99366"/>
          <p:cNvSpPr txBox="1"/>
          <p:nvPr/>
        </p:nvSpPr>
        <p:spPr>
          <a:xfrm>
            <a:off x="4859338" y="2565400"/>
            <a:ext cx="538480" cy="521970"/>
          </a:xfrm>
          <a:prstGeom prst="rect">
            <a:avLst/>
          </a:prstGeom>
          <a:noFill/>
          <a:ln w="9525">
            <a:noFill/>
          </a:ln>
          <a:effectLst>
            <a:prstShdw prst="shdw17" dist="17961" dir="2699999">
              <a:srgbClr val="708688"/>
            </a:prstShdw>
          </a:effectLst>
        </p:spPr>
        <p:txBody>
          <a:bodyPr wrap="none">
            <a:spAutoFit/>
          </a:bodyPr>
          <a:lstStyle/>
          <a:p>
            <a:r>
              <a:rPr lang="zh-CN" altLang="en-US" sz="28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干</a:t>
            </a:r>
            <a:endParaRPr lang="zh-CN" altLang="en-US" sz="28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9368" name="文本框 99367"/>
          <p:cNvSpPr txBox="1"/>
          <p:nvPr/>
        </p:nvSpPr>
        <p:spPr>
          <a:xfrm>
            <a:off x="5795963" y="2276475"/>
            <a:ext cx="487680" cy="460375"/>
          </a:xfrm>
          <a:prstGeom prst="rect">
            <a:avLst/>
          </a:prstGeom>
          <a:noFill/>
          <a:ln w="9525">
            <a:noFill/>
          </a:ln>
          <a:effectLst>
            <a:prstShdw prst="shdw17" dist="17961" dir="2699999">
              <a:srgbClr val="708688"/>
            </a:prstShdw>
          </a:effectLst>
        </p:spPr>
        <p:txBody>
          <a:bodyPr wrap="none">
            <a:spAutoFit/>
          </a:bodyPr>
          <a:lstStyle/>
          <a:p>
            <a:r>
              <a:rPr lang="zh-CN" altLang="en-US" sz="2400" b="1" dirty="0">
                <a:solidFill>
                  <a:srgbClr val="FF5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干</a:t>
            </a:r>
            <a:endParaRPr lang="zh-CN" altLang="en-US" sz="2400" b="1" dirty="0">
              <a:solidFill>
                <a:srgbClr val="FF505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9369" name="文本框 99368"/>
          <p:cNvSpPr txBox="1"/>
          <p:nvPr/>
        </p:nvSpPr>
        <p:spPr>
          <a:xfrm>
            <a:off x="2484438" y="2349500"/>
            <a:ext cx="487680" cy="460375"/>
          </a:xfrm>
          <a:prstGeom prst="rect">
            <a:avLst/>
          </a:prstGeom>
          <a:noFill/>
          <a:ln w="9525">
            <a:noFill/>
          </a:ln>
          <a:effectLst>
            <a:prstShdw prst="shdw17" dist="17961" dir="2699999">
              <a:srgbClr val="708688"/>
            </a:prstShdw>
          </a:effectLst>
        </p:spPr>
        <p:txBody>
          <a:bodyPr wrap="none">
            <a:spAutoFit/>
          </a:bodyPr>
          <a:lstStyle/>
          <a:p>
            <a:r>
              <a:rPr lang="zh-CN" altLang="en-US" sz="2400" b="1" dirty="0">
                <a:solidFill>
                  <a:srgbClr val="FF5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干</a:t>
            </a:r>
            <a:endParaRPr lang="zh-CN" altLang="en-US" sz="2400" b="1" dirty="0">
              <a:solidFill>
                <a:srgbClr val="FF505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9524" name="Text Box 20"/>
          <p:cNvSpPr txBox="1"/>
          <p:nvPr/>
        </p:nvSpPr>
        <p:spPr>
          <a:xfrm>
            <a:off x="3635375" y="2997200"/>
            <a:ext cx="1512888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西</a:t>
            </a:r>
            <a:r>
              <a:rPr lang="zh-CN" altLang="en-US" sz="2800" b="1" dirty="0">
                <a:solidFill>
                  <a:schemeClr val="hlin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风 带</a:t>
            </a:r>
            <a:endParaRPr lang="zh-CN" altLang="en-US" sz="2800" b="1" dirty="0">
              <a:solidFill>
                <a:schemeClr val="hlin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99371" name="矩形 99370"/>
          <p:cNvSpPr/>
          <p:nvPr/>
        </p:nvSpPr>
        <p:spPr>
          <a:xfrm>
            <a:off x="5270183" y="3000375"/>
            <a:ext cx="1461770" cy="521970"/>
          </a:xfrm>
          <a:prstGeom prst="rect">
            <a:avLst/>
          </a:prstGeom>
          <a:noFill/>
          <a:ln w="9525">
            <a:noFill/>
          </a:ln>
          <a:effectLst>
            <a:prstShdw prst="shdw17" dist="17961" dir="2699999">
              <a:srgbClr val="708688"/>
            </a:prstShdw>
          </a:effectLst>
        </p:spPr>
        <p:txBody>
          <a:bodyPr wrap="none">
            <a:sp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信</a:t>
            </a:r>
            <a:r>
              <a:rPr lang="zh-CN" altLang="en-US" sz="2800" b="1" dirty="0">
                <a:solidFill>
                  <a:schemeClr val="hlin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风 带</a:t>
            </a:r>
            <a:endParaRPr lang="zh-CN" altLang="en-US" sz="2800" b="1" dirty="0">
              <a:solidFill>
                <a:schemeClr val="hlin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99372" name="矩形 99371"/>
          <p:cNvSpPr/>
          <p:nvPr/>
        </p:nvSpPr>
        <p:spPr>
          <a:xfrm>
            <a:off x="2268538" y="3068638"/>
            <a:ext cx="1097280" cy="460375"/>
          </a:xfrm>
          <a:prstGeom prst="rect">
            <a:avLst/>
          </a:prstGeom>
          <a:noFill/>
          <a:ln w="9525">
            <a:noFill/>
          </a:ln>
          <a:effectLst>
            <a:prstShdw prst="shdw17" dist="17961" dir="2699999">
              <a:srgbClr val="708688"/>
            </a:prstShdw>
          </a:effectLst>
        </p:spPr>
        <p:txBody>
          <a:bodyPr wrap="none">
            <a:spAutoFit/>
          </a:bodyPr>
          <a:lstStyle/>
          <a:p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东</a:t>
            </a:r>
            <a:r>
              <a:rPr lang="zh-CN" altLang="en-US" sz="2400" b="1" dirty="0">
                <a:solidFill>
                  <a:schemeClr val="hlin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风带</a:t>
            </a:r>
            <a:endParaRPr lang="zh-CN" altLang="en-US" sz="2400" b="1" dirty="0">
              <a:solidFill>
                <a:schemeClr val="hlin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9373" name="文本框 99372"/>
          <p:cNvSpPr txBox="1"/>
          <p:nvPr/>
        </p:nvSpPr>
        <p:spPr>
          <a:xfrm>
            <a:off x="269875" y="5474335"/>
            <a:ext cx="8604250" cy="1383665"/>
          </a:xfrm>
          <a:prstGeom prst="rect">
            <a:avLst/>
          </a:prstGeom>
          <a:solidFill>
            <a:schemeClr val="bg1"/>
          </a:solidFill>
          <a:ln w="9525">
            <a:noFill/>
          </a:ln>
          <a:effectLst>
            <a:prstShdw prst="shdw17" dist="17961" dir="2699999">
              <a:srgbClr val="708688"/>
            </a:prstShdw>
          </a:effectLst>
        </p:spPr>
        <p:txBody>
          <a:bodyPr>
            <a:spAutoFit/>
          </a:bodyPr>
          <a:lstStyle/>
          <a:p>
            <a:r>
              <a:rPr lang="zh-CN" altLang="en-US" sz="2400" dirty="0">
                <a:latin typeface="Arial" panose="020B0604020202020204" pitchFamily="34" charset="0"/>
                <a:ea typeface="华文新魏" pitchFamily="2" charset="-122"/>
              </a:rPr>
              <a:t>  </a:t>
            </a:r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中纬</a:t>
            </a:r>
            <a:r>
              <a:rPr lang="zh-CN" altLang="en-US" sz="2800" b="1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西风</a:t>
            </a:r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，从</a:t>
            </a:r>
            <a:r>
              <a:rPr lang="zh-CN" altLang="en-US" sz="2800" b="1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较低纬→较高纬</a:t>
            </a:r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，水汽遇冷凝结，形成</a:t>
            </a:r>
            <a:r>
              <a:rPr lang="zh-CN" altLang="en-US" sz="2800" b="1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湿润的风</a:t>
            </a:r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；</a:t>
            </a:r>
            <a:r>
              <a:rPr lang="zh-CN" altLang="en-US" sz="2800" b="1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信风</a:t>
            </a:r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和</a:t>
            </a:r>
            <a:r>
              <a:rPr lang="zh-CN" altLang="en-US" sz="2800" b="1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东风</a:t>
            </a:r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，从</a:t>
            </a:r>
            <a:r>
              <a:rPr lang="zh-CN" altLang="en-US" sz="2800" b="1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较高纬→较低纬</a:t>
            </a:r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，水汽遇热难以凝结，形成</a:t>
            </a:r>
            <a:r>
              <a:rPr lang="zh-CN" altLang="en-US" sz="2800" b="1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干燥的风</a:t>
            </a:r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。</a:t>
            </a:r>
            <a:endParaRPr lang="zh-CN" altLang="en-US" sz="28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9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9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9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9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9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9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93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93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 tmFilter="0,0; .5, 1; 1, 1"/>
                                        <p:tgtEl>
                                          <p:spTgt spid="99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99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9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9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9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9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9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99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99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99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99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99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99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99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49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99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99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99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993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993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 tmFilter="0,0; .5, 1; 1, 1"/>
                                        <p:tgtEl>
                                          <p:spTgt spid="99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99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99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99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99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99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99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45" grpId="0"/>
      <p:bldP spid="99347" grpId="0"/>
      <p:bldP spid="99348" grpId="0"/>
      <p:bldP spid="99349" grpId="0"/>
      <p:bldP spid="99350" grpId="0" bldLvl="0" animBg="1"/>
      <p:bldP spid="99358" grpId="0" bldLvl="0" animBg="1"/>
      <p:bldP spid="99359" grpId="0" bldLvl="0" animBg="1"/>
      <p:bldP spid="99366" grpId="0" bldLvl="0" animBg="1"/>
      <p:bldP spid="99367" grpId="0" bldLvl="0" animBg="1"/>
      <p:bldP spid="99368" grpId="0" bldLvl="0" animBg="1"/>
      <p:bldP spid="99369" grpId="0" bldLvl="0" animBg="1"/>
      <p:bldP spid="149524" grpId="0"/>
      <p:bldP spid="99371" grpId="0" bldLvl="0" animBg="1"/>
      <p:bldP spid="99372" grpId="0" bldLvl="0" animBg="1"/>
      <p:bldP spid="99373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图片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88913"/>
            <a:ext cx="8642350" cy="396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5" name="TextBox 1"/>
          <p:cNvSpPr txBox="1">
            <a:spLocks noChangeArrowheads="1"/>
          </p:cNvSpPr>
          <p:nvPr/>
        </p:nvSpPr>
        <p:spPr bwMode="auto">
          <a:xfrm>
            <a:off x="323850" y="4133850"/>
            <a:ext cx="8820150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2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800" b="1">
                <a:solidFill>
                  <a:srgbClr val="00000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高压</a:t>
            </a:r>
            <a:r>
              <a:rPr lang="en-US" altLang="zh-CN" sz="2800" b="1">
                <a:solidFill>
                  <a:srgbClr val="00000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M</a:t>
            </a:r>
            <a:r>
              <a:rPr lang="zh-CN" altLang="en-US" sz="2800" b="1">
                <a:solidFill>
                  <a:srgbClr val="00000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名称▁▁▁▁▁▁▁▁▁▁▁▁▁成因？</a:t>
            </a:r>
            <a:endParaRPr lang="en-US" altLang="zh-CN" sz="2800" b="1">
              <a:solidFill>
                <a:srgbClr val="000000"/>
              </a:solidFill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CN" sz="2800" b="1">
              <a:solidFill>
                <a:srgbClr val="000000"/>
              </a:solidFill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800" b="1">
                <a:solidFill>
                  <a:srgbClr val="00000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低压</a:t>
            </a:r>
            <a:r>
              <a:rPr lang="en-US" altLang="zh-CN" sz="2800" b="1">
                <a:solidFill>
                  <a:srgbClr val="00000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E</a:t>
            </a:r>
            <a:r>
              <a:rPr lang="zh-CN" altLang="en-US" sz="2800" b="1">
                <a:solidFill>
                  <a:srgbClr val="00000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名称▁▁▁▁▁▁▁▁▁▁▁成因？</a:t>
            </a:r>
            <a:endParaRPr lang="en-US" altLang="zh-CN" sz="2800" b="1">
              <a:solidFill>
                <a:srgbClr val="000000"/>
              </a:solidFill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CN" sz="2800" b="1">
              <a:solidFill>
                <a:srgbClr val="000000"/>
              </a:solidFill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800" b="1">
                <a:solidFill>
                  <a:srgbClr val="00000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A</a:t>
            </a:r>
            <a:r>
              <a:rPr lang="zh-CN" altLang="en-US" sz="2800" b="1">
                <a:solidFill>
                  <a:srgbClr val="00000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风向▁▁▁特点▁▁▁</a:t>
            </a:r>
            <a:r>
              <a:rPr lang="en-US" altLang="zh-CN" sz="2800" b="1">
                <a:solidFill>
                  <a:srgbClr val="00000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 </a:t>
            </a:r>
            <a:r>
              <a:rPr lang="zh-CN" altLang="en-US" sz="2800" b="1">
                <a:solidFill>
                  <a:srgbClr val="00000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，</a:t>
            </a:r>
            <a:r>
              <a:rPr lang="en-US" altLang="zh-CN" sz="2800" b="1">
                <a:solidFill>
                  <a:srgbClr val="00000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B</a:t>
            </a:r>
            <a:r>
              <a:rPr lang="zh-CN" altLang="en-US" sz="2800" b="1">
                <a:solidFill>
                  <a:srgbClr val="00000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风向▁▁▁特点▁▁▁▁</a:t>
            </a:r>
            <a:endParaRPr lang="zh-CN" altLang="en-US" sz="2800" b="1">
              <a:solidFill>
                <a:srgbClr val="000000"/>
              </a:solidFill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</p:txBody>
      </p:sp>
      <p:sp>
        <p:nvSpPr>
          <p:cNvPr id="33796" name="椭圆 4"/>
          <p:cNvSpPr>
            <a:spLocks noChangeArrowheads="1"/>
          </p:cNvSpPr>
          <p:nvPr/>
        </p:nvSpPr>
        <p:spPr bwMode="auto">
          <a:xfrm>
            <a:off x="5076825" y="692150"/>
            <a:ext cx="863600" cy="792163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2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320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 E </a:t>
            </a:r>
            <a:endParaRPr lang="zh-CN" altLang="en-US" sz="3200"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120900" y="4119563"/>
            <a:ext cx="48879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2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400" b="1">
                <a:solidFill>
                  <a:srgbClr val="FF000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亚洲高压（蒙古</a:t>
            </a:r>
            <a:r>
              <a:rPr lang="en-US" altLang="zh-CN" sz="2400" b="1">
                <a:solidFill>
                  <a:srgbClr val="FF000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--</a:t>
            </a:r>
            <a:r>
              <a:rPr lang="zh-CN" altLang="en-US" sz="2400" b="1">
                <a:solidFill>
                  <a:srgbClr val="FF000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西伯利亚高压）</a:t>
            </a:r>
            <a:endParaRPr lang="zh-CN" altLang="en-US" sz="2400">
              <a:solidFill>
                <a:srgbClr val="FF0000"/>
              </a:solidFill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200400" y="4983163"/>
            <a:ext cx="17319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2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400" b="1">
                <a:solidFill>
                  <a:srgbClr val="FF000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阿留申低压</a:t>
            </a:r>
            <a:endParaRPr lang="zh-CN" altLang="en-US" sz="2400">
              <a:solidFill>
                <a:srgbClr val="FF0000"/>
              </a:solidFill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827088" y="4622800"/>
            <a:ext cx="68373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2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b="1">
                <a:solidFill>
                  <a:schemeClr val="accent2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1</a:t>
            </a:r>
            <a:r>
              <a:rPr lang="zh-CN" altLang="en-US" sz="2400" b="1">
                <a:solidFill>
                  <a:schemeClr val="accent2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月，北半球冬季，亚欧大陆降温快，形成冷高压</a:t>
            </a:r>
            <a:endParaRPr lang="zh-CN" altLang="en-US" sz="2400">
              <a:solidFill>
                <a:schemeClr val="accent2"/>
              </a:solidFill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107950" y="5480050"/>
            <a:ext cx="95202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2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000" b="1">
                <a:solidFill>
                  <a:schemeClr val="accent2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南下的副极地低气压带，</a:t>
            </a:r>
            <a:r>
              <a:rPr lang="zh-CN" altLang="en-US" sz="2400" b="1">
                <a:solidFill>
                  <a:schemeClr val="accent2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被陆地冷高压</a:t>
            </a:r>
            <a:r>
              <a:rPr lang="zh-CN" altLang="en-US" sz="2000" b="1">
                <a:solidFill>
                  <a:schemeClr val="accent2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隔断</a:t>
            </a:r>
            <a:r>
              <a:rPr lang="zh-CN" altLang="en-US" sz="2400" b="1">
                <a:solidFill>
                  <a:schemeClr val="accent2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，</a:t>
            </a:r>
            <a:r>
              <a:rPr lang="zh-CN" altLang="en-US" sz="2000" b="1">
                <a:solidFill>
                  <a:schemeClr val="accent2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保留在</a:t>
            </a:r>
            <a:r>
              <a:rPr lang="zh-CN" altLang="en-US" sz="2400" b="1">
                <a:solidFill>
                  <a:schemeClr val="accent2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太平海洋上的一块。</a:t>
            </a:r>
            <a:endParaRPr lang="zh-CN" altLang="en-US" sz="2400">
              <a:solidFill>
                <a:schemeClr val="accent2"/>
              </a:solidFill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376363" y="5848350"/>
            <a:ext cx="11080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2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400">
                <a:solidFill>
                  <a:srgbClr val="FF000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西北风</a:t>
            </a:r>
            <a:endParaRPr lang="zh-CN" altLang="en-US" sz="2400">
              <a:solidFill>
                <a:srgbClr val="FF0000"/>
              </a:solidFill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5651500" y="5861050"/>
            <a:ext cx="11080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2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400">
                <a:solidFill>
                  <a:srgbClr val="FF000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东北风</a:t>
            </a:r>
            <a:endParaRPr lang="zh-CN" altLang="en-US" sz="2400">
              <a:solidFill>
                <a:srgbClr val="FF0000"/>
              </a:solidFill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132138" y="5876925"/>
            <a:ext cx="14160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2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400">
                <a:solidFill>
                  <a:schemeClr val="accent2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寒冷干燥</a:t>
            </a:r>
            <a:endParaRPr lang="zh-CN" altLang="en-US" sz="2400">
              <a:solidFill>
                <a:schemeClr val="accent2"/>
              </a:solidFill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7380288" y="5848350"/>
            <a:ext cx="14160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2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400">
                <a:solidFill>
                  <a:schemeClr val="accent2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炎热干燥</a:t>
            </a:r>
            <a:endParaRPr lang="zh-CN" altLang="en-US" sz="2400">
              <a:solidFill>
                <a:schemeClr val="accent2"/>
              </a:solidFill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图片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88913"/>
            <a:ext cx="8642350" cy="381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9" name="TextBox 1"/>
          <p:cNvSpPr txBox="1">
            <a:spLocks noChangeArrowheads="1"/>
          </p:cNvSpPr>
          <p:nvPr/>
        </p:nvSpPr>
        <p:spPr bwMode="auto">
          <a:xfrm>
            <a:off x="323850" y="4133850"/>
            <a:ext cx="8820150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2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800" b="1">
                <a:solidFill>
                  <a:srgbClr val="00000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低压</a:t>
            </a:r>
            <a:r>
              <a:rPr lang="en-US" altLang="zh-CN" sz="2800" b="1">
                <a:solidFill>
                  <a:srgbClr val="00000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N</a:t>
            </a:r>
            <a:r>
              <a:rPr lang="zh-CN" altLang="en-US" sz="2800" b="1">
                <a:solidFill>
                  <a:srgbClr val="00000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名称▁▁▁▁▁▁▁▁▁▁▁▁▁成因？</a:t>
            </a:r>
            <a:endParaRPr lang="en-US" altLang="zh-CN" sz="2800" b="1">
              <a:solidFill>
                <a:srgbClr val="000000"/>
              </a:solidFill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CN" sz="2800" b="1">
              <a:solidFill>
                <a:srgbClr val="000000"/>
              </a:solidFill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800" b="1">
                <a:solidFill>
                  <a:srgbClr val="00000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高压</a:t>
            </a:r>
            <a:r>
              <a:rPr lang="en-US" altLang="zh-CN" sz="2800" b="1">
                <a:solidFill>
                  <a:srgbClr val="00000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F</a:t>
            </a:r>
            <a:r>
              <a:rPr lang="zh-CN" altLang="en-US" sz="2800" b="1">
                <a:solidFill>
                  <a:srgbClr val="00000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名称▁▁▁▁▁▁▁▁▁▁▁成因？</a:t>
            </a:r>
            <a:endParaRPr lang="en-US" altLang="zh-CN" sz="2800" b="1">
              <a:solidFill>
                <a:srgbClr val="000000"/>
              </a:solidFill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CN" sz="2800" b="1">
              <a:solidFill>
                <a:srgbClr val="000000"/>
              </a:solidFill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800" b="1">
                <a:solidFill>
                  <a:srgbClr val="00000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C</a:t>
            </a:r>
            <a:r>
              <a:rPr lang="zh-CN" altLang="en-US" sz="2800" b="1">
                <a:solidFill>
                  <a:srgbClr val="00000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风向▁▁▁特点▁▁▁</a:t>
            </a:r>
            <a:r>
              <a:rPr lang="en-US" altLang="zh-CN" sz="2800" b="1">
                <a:solidFill>
                  <a:srgbClr val="00000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 </a:t>
            </a:r>
            <a:r>
              <a:rPr lang="zh-CN" altLang="en-US" sz="2800" b="1">
                <a:solidFill>
                  <a:srgbClr val="00000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，</a:t>
            </a:r>
            <a:r>
              <a:rPr lang="en-US" altLang="zh-CN" sz="2800" b="1">
                <a:solidFill>
                  <a:srgbClr val="00000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D</a:t>
            </a:r>
            <a:r>
              <a:rPr lang="zh-CN" altLang="en-US" sz="2800" b="1">
                <a:solidFill>
                  <a:srgbClr val="00000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风向▁▁▁特点▁▁▁▁</a:t>
            </a:r>
            <a:endParaRPr lang="zh-CN" altLang="en-US" sz="2800" b="1">
              <a:solidFill>
                <a:srgbClr val="000000"/>
              </a:solidFill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789238" y="4119563"/>
            <a:ext cx="32781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2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400" b="1">
                <a:solidFill>
                  <a:srgbClr val="FF000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亚洲低压（印度低压）</a:t>
            </a:r>
            <a:endParaRPr lang="zh-CN" altLang="en-US" sz="2400">
              <a:solidFill>
                <a:srgbClr val="FF0000"/>
              </a:solidFill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200400" y="4983163"/>
            <a:ext cx="17319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2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400" b="1">
                <a:solidFill>
                  <a:srgbClr val="FF000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夏威夷高压</a:t>
            </a:r>
            <a:endParaRPr lang="zh-CN" altLang="en-US" sz="2400">
              <a:solidFill>
                <a:srgbClr val="FF0000"/>
              </a:solidFill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827088" y="4622800"/>
            <a:ext cx="6858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2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b="1">
                <a:solidFill>
                  <a:schemeClr val="accent2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7</a:t>
            </a:r>
            <a:r>
              <a:rPr lang="zh-CN" altLang="en-US" sz="2400" b="1">
                <a:solidFill>
                  <a:schemeClr val="accent2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月，北半球夏季，亚欧大陆升温快，形成热低压</a:t>
            </a:r>
            <a:endParaRPr lang="zh-CN" altLang="en-US" sz="2400">
              <a:solidFill>
                <a:schemeClr val="accent2"/>
              </a:solidFill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33350" y="5453063"/>
            <a:ext cx="92630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2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000" b="1">
                <a:solidFill>
                  <a:schemeClr val="accent2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北上的副热带高气压带</a:t>
            </a:r>
            <a:r>
              <a:rPr lang="zh-CN" altLang="en-US" sz="2400" b="1">
                <a:solidFill>
                  <a:schemeClr val="accent2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，被陆地热低压隔断，保留在太平洋上的一块。</a:t>
            </a:r>
            <a:endParaRPr lang="zh-CN" altLang="en-US" sz="2400">
              <a:solidFill>
                <a:schemeClr val="accent2"/>
              </a:solidFill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376363" y="5867400"/>
            <a:ext cx="11080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2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400">
                <a:solidFill>
                  <a:srgbClr val="FF000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东南风</a:t>
            </a:r>
            <a:endParaRPr lang="zh-CN" altLang="en-US" sz="2400">
              <a:solidFill>
                <a:srgbClr val="FF0000"/>
              </a:solidFill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5651500" y="5861050"/>
            <a:ext cx="11080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2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400">
                <a:solidFill>
                  <a:srgbClr val="FF000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西南风</a:t>
            </a:r>
            <a:endParaRPr lang="zh-CN" altLang="en-US" sz="2400">
              <a:solidFill>
                <a:srgbClr val="FF0000"/>
              </a:solidFill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155950" y="5876925"/>
            <a:ext cx="14160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2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400">
                <a:solidFill>
                  <a:schemeClr val="accent2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高温多雨</a:t>
            </a:r>
            <a:endParaRPr lang="zh-CN" altLang="en-US" sz="2400">
              <a:solidFill>
                <a:schemeClr val="accent2"/>
              </a:solidFill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7477125" y="5848350"/>
            <a:ext cx="14160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2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400">
                <a:solidFill>
                  <a:schemeClr val="accent2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高温多雨</a:t>
            </a:r>
            <a:endParaRPr lang="zh-CN" altLang="en-US" sz="2400">
              <a:solidFill>
                <a:schemeClr val="accent2"/>
              </a:solidFill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</p:txBody>
      </p:sp>
      <p:sp>
        <p:nvSpPr>
          <p:cNvPr id="34828" name="椭圆 12"/>
          <p:cNvSpPr>
            <a:spLocks noChangeArrowheads="1"/>
          </p:cNvSpPr>
          <p:nvPr/>
        </p:nvSpPr>
        <p:spPr bwMode="auto">
          <a:xfrm>
            <a:off x="5130800" y="1120775"/>
            <a:ext cx="865188" cy="792163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2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320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 F </a:t>
            </a:r>
            <a:endParaRPr lang="zh-CN" altLang="en-US" sz="3200"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图片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44450"/>
            <a:ext cx="9037638" cy="669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blinds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椭圆 3"/>
          <p:cNvSpPr/>
          <p:nvPr/>
        </p:nvSpPr>
        <p:spPr>
          <a:xfrm>
            <a:off x="3136900" y="2348865"/>
            <a:ext cx="2242185" cy="21602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b="1">
                <a:latin typeface="微软雅黑" panose="020B0503020204020204" pitchFamily="34" charset="-122"/>
                <a:ea typeface="微软雅黑" panose="020B0503020204020204" pitchFamily="34" charset="-122"/>
              </a:rPr>
              <a:t>气压带和风带</a:t>
            </a:r>
            <a:endParaRPr lang="zh-CN" altLang="en-US" sz="28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6228080" y="2197735"/>
            <a:ext cx="113855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>
                <a:latin typeface="微软雅黑" panose="020B0503020204020204" pitchFamily="34" charset="-122"/>
                <a:ea typeface="微软雅黑" panose="020B0503020204020204" pitchFamily="34" charset="-122"/>
              </a:rPr>
              <a:t>名称</a:t>
            </a:r>
            <a:endParaRPr lang="zh-CN" altLang="en-US" sz="32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8" name="直接箭头连接符 17"/>
          <p:cNvCxnSpPr/>
          <p:nvPr/>
        </p:nvCxnSpPr>
        <p:spPr>
          <a:xfrm flipV="1">
            <a:off x="5379085" y="2562225"/>
            <a:ext cx="848995" cy="424815"/>
          </a:xfrm>
          <a:prstGeom prst="straightConnector1">
            <a:avLst/>
          </a:prstGeom>
          <a:ln w="793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箭头连接符 4"/>
          <p:cNvCxnSpPr>
            <a:stCxn id="4" idx="5"/>
          </p:cNvCxnSpPr>
          <p:nvPr/>
        </p:nvCxnSpPr>
        <p:spPr>
          <a:xfrm>
            <a:off x="5050790" y="4192905"/>
            <a:ext cx="745490" cy="604520"/>
          </a:xfrm>
          <a:prstGeom prst="straightConnector1">
            <a:avLst/>
          </a:prstGeom>
          <a:ln w="793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文本框 5"/>
          <p:cNvSpPr txBox="1"/>
          <p:nvPr/>
        </p:nvSpPr>
        <p:spPr>
          <a:xfrm>
            <a:off x="6094095" y="4509135"/>
            <a:ext cx="113855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分布</a:t>
            </a:r>
            <a:endParaRPr lang="zh-CN" altLang="en-US" sz="32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7" name="直接箭头连接符 6"/>
          <p:cNvCxnSpPr/>
          <p:nvPr/>
        </p:nvCxnSpPr>
        <p:spPr>
          <a:xfrm flipH="1">
            <a:off x="3131820" y="4330700"/>
            <a:ext cx="556895" cy="682625"/>
          </a:xfrm>
          <a:prstGeom prst="straightConnector1">
            <a:avLst/>
          </a:prstGeom>
          <a:ln w="793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本框 7"/>
          <p:cNvSpPr txBox="1"/>
          <p:nvPr/>
        </p:nvSpPr>
        <p:spPr>
          <a:xfrm>
            <a:off x="2150745" y="4797425"/>
            <a:ext cx="113855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成因</a:t>
            </a:r>
            <a:endParaRPr lang="zh-CN" altLang="en-US" sz="3200" b="1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9" name="直接箭头连接符 8"/>
          <p:cNvCxnSpPr/>
          <p:nvPr/>
        </p:nvCxnSpPr>
        <p:spPr>
          <a:xfrm flipH="1" flipV="1">
            <a:off x="2267585" y="3429000"/>
            <a:ext cx="869315" cy="6985"/>
          </a:xfrm>
          <a:prstGeom prst="straightConnector1">
            <a:avLst/>
          </a:prstGeom>
          <a:ln w="793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1012190" y="3140710"/>
            <a:ext cx="113855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移动</a:t>
            </a:r>
            <a:endParaRPr lang="zh-CN" altLang="en-US" sz="32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1" name="直接箭头连接符 10"/>
          <p:cNvCxnSpPr/>
          <p:nvPr/>
        </p:nvCxnSpPr>
        <p:spPr>
          <a:xfrm flipH="1" flipV="1">
            <a:off x="4067810" y="1484630"/>
            <a:ext cx="8255" cy="864235"/>
          </a:xfrm>
          <a:prstGeom prst="straightConnector1">
            <a:avLst/>
          </a:prstGeom>
          <a:ln w="793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本框 11"/>
          <p:cNvSpPr txBox="1"/>
          <p:nvPr/>
        </p:nvSpPr>
        <p:spPr>
          <a:xfrm>
            <a:off x="3502660" y="901065"/>
            <a:ext cx="113855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影响</a:t>
            </a:r>
            <a:endParaRPr lang="zh-CN" altLang="en-US" sz="3200" b="1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6" grpId="0"/>
      <p:bldP spid="8" grpId="0"/>
      <p:bldP spid="10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Box 1"/>
          <p:cNvSpPr txBox="1">
            <a:spLocks noChangeArrowheads="1"/>
          </p:cNvSpPr>
          <p:nvPr/>
        </p:nvSpPr>
        <p:spPr bwMode="auto">
          <a:xfrm>
            <a:off x="395288" y="333375"/>
            <a:ext cx="7921625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2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   </a:t>
            </a:r>
            <a:r>
              <a:rPr lang="zh-CN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若下图为三圈环流中的中纬度环流侧视图，读图回答。</a:t>
            </a:r>
            <a:endParaRPr lang="zh-CN" altLang="zh-CN" sz="2400" b="1" dirty="0"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1</a:t>
            </a:r>
            <a:r>
              <a:rPr lang="zh-CN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．</a:t>
            </a:r>
            <a:r>
              <a:rPr lang="en-US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a</a:t>
            </a:r>
            <a:r>
              <a:rPr lang="zh-CN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、</a:t>
            </a:r>
            <a:r>
              <a:rPr lang="en-US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b</a:t>
            </a:r>
            <a:r>
              <a:rPr lang="zh-CN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、</a:t>
            </a:r>
            <a:r>
              <a:rPr lang="en-US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c</a:t>
            </a:r>
            <a:r>
              <a:rPr lang="zh-CN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、</a:t>
            </a:r>
            <a:r>
              <a:rPr lang="en-US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d</a:t>
            </a:r>
            <a:r>
              <a:rPr lang="zh-CN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四点气压由高到低排序正确的是</a:t>
            </a:r>
            <a:r>
              <a:rPr lang="en-US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(</a:t>
            </a:r>
            <a:r>
              <a:rPr lang="zh-CN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　　</a:t>
            </a:r>
            <a:r>
              <a:rPr lang="en-US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)</a:t>
            </a:r>
            <a:endParaRPr lang="zh-CN" altLang="zh-CN" sz="2400" b="1" dirty="0"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   A</a:t>
            </a:r>
            <a:r>
              <a:rPr lang="zh-CN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．</a:t>
            </a:r>
            <a:r>
              <a:rPr lang="en-US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a</a:t>
            </a:r>
            <a:r>
              <a:rPr lang="zh-CN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、</a:t>
            </a:r>
            <a:r>
              <a:rPr lang="en-US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b</a:t>
            </a:r>
            <a:r>
              <a:rPr lang="zh-CN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、</a:t>
            </a:r>
            <a:r>
              <a:rPr lang="en-US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c</a:t>
            </a:r>
            <a:r>
              <a:rPr lang="zh-CN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、</a:t>
            </a:r>
            <a:r>
              <a:rPr lang="en-US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d  </a:t>
            </a:r>
            <a:endParaRPr lang="en-US" altLang="zh-CN" sz="2400" b="1" dirty="0"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   B</a:t>
            </a:r>
            <a:r>
              <a:rPr lang="zh-CN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．</a:t>
            </a:r>
            <a:r>
              <a:rPr lang="en-US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b</a:t>
            </a:r>
            <a:r>
              <a:rPr lang="zh-CN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、</a:t>
            </a:r>
            <a:r>
              <a:rPr lang="en-US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d</a:t>
            </a:r>
            <a:r>
              <a:rPr lang="zh-CN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、</a:t>
            </a:r>
            <a:r>
              <a:rPr lang="en-US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c</a:t>
            </a:r>
            <a:r>
              <a:rPr lang="zh-CN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、</a:t>
            </a:r>
            <a:r>
              <a:rPr lang="en-US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a</a:t>
            </a:r>
            <a:endParaRPr lang="zh-CN" altLang="zh-CN" sz="2400" b="1" dirty="0"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   C</a:t>
            </a:r>
            <a:r>
              <a:rPr lang="zh-CN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．</a:t>
            </a:r>
            <a:r>
              <a:rPr lang="en-US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a</a:t>
            </a:r>
            <a:r>
              <a:rPr lang="zh-CN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、</a:t>
            </a:r>
            <a:r>
              <a:rPr lang="en-US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c</a:t>
            </a:r>
            <a:r>
              <a:rPr lang="zh-CN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、</a:t>
            </a:r>
            <a:r>
              <a:rPr lang="en-US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b</a:t>
            </a:r>
            <a:r>
              <a:rPr lang="zh-CN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、</a:t>
            </a:r>
            <a:r>
              <a:rPr lang="en-US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d  </a:t>
            </a:r>
            <a:endParaRPr lang="en-US" altLang="zh-CN" sz="2400" b="1" dirty="0"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   D</a:t>
            </a:r>
            <a:r>
              <a:rPr lang="zh-CN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．</a:t>
            </a:r>
            <a:r>
              <a:rPr lang="en-US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d</a:t>
            </a:r>
            <a:r>
              <a:rPr lang="zh-CN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、</a:t>
            </a:r>
            <a:r>
              <a:rPr lang="en-US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c</a:t>
            </a:r>
            <a:r>
              <a:rPr lang="zh-CN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、</a:t>
            </a:r>
            <a:r>
              <a:rPr lang="en-US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b</a:t>
            </a:r>
            <a:r>
              <a:rPr lang="zh-CN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、</a:t>
            </a:r>
            <a:r>
              <a:rPr lang="en-US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a</a:t>
            </a:r>
            <a:endParaRPr lang="zh-CN" altLang="zh-CN" sz="2400" b="1" dirty="0"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2</a:t>
            </a:r>
            <a:r>
              <a:rPr lang="zh-CN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．</a:t>
            </a:r>
            <a:r>
              <a:rPr lang="en-US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b</a:t>
            </a:r>
            <a:r>
              <a:rPr lang="zh-CN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与</a:t>
            </a:r>
            <a:r>
              <a:rPr lang="en-US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d</a:t>
            </a:r>
            <a:r>
              <a:rPr lang="zh-CN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之间是</a:t>
            </a:r>
            <a:r>
              <a:rPr lang="en-US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(</a:t>
            </a:r>
            <a:r>
              <a:rPr lang="zh-CN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　　</a:t>
            </a:r>
            <a:r>
              <a:rPr lang="en-US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)</a:t>
            </a:r>
            <a:endParaRPr lang="zh-CN" altLang="zh-CN" sz="2400" b="1" dirty="0"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   A</a:t>
            </a:r>
            <a:r>
              <a:rPr lang="zh-CN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．副热带高气压带</a:t>
            </a:r>
            <a:r>
              <a:rPr lang="en-US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  </a:t>
            </a:r>
            <a:endParaRPr lang="en-US" altLang="zh-CN" sz="2400" b="1" dirty="0"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   B</a:t>
            </a:r>
            <a:r>
              <a:rPr lang="zh-CN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．副极地低气压带</a:t>
            </a:r>
            <a:endParaRPr lang="zh-CN" altLang="zh-CN" sz="2400" b="1" dirty="0"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   C</a:t>
            </a:r>
            <a:r>
              <a:rPr lang="zh-CN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．干冷的气流</a:t>
            </a:r>
            <a:r>
              <a:rPr lang="en-US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  </a:t>
            </a:r>
            <a:endParaRPr lang="en-US" altLang="zh-CN" sz="2400" b="1" dirty="0"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   D</a:t>
            </a:r>
            <a:r>
              <a:rPr lang="zh-CN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．西风带</a:t>
            </a:r>
            <a:endParaRPr lang="zh-CN" altLang="zh-CN" sz="2400" b="1" dirty="0"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zh-CN" altLang="en-US" sz="2400" b="1" dirty="0"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</p:txBody>
      </p:sp>
      <p:pic>
        <p:nvPicPr>
          <p:cNvPr id="52227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175" y="1484313"/>
            <a:ext cx="4105275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6948488" y="476250"/>
            <a:ext cx="6731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2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5400" b="1">
                <a:solidFill>
                  <a:srgbClr val="FF000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B</a:t>
            </a:r>
            <a:endParaRPr lang="zh-CN" altLang="en-US" sz="5400" b="1">
              <a:solidFill>
                <a:srgbClr val="FF0000"/>
              </a:solidFill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700338" y="2276475"/>
            <a:ext cx="71278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2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5400" b="1">
                <a:solidFill>
                  <a:srgbClr val="FF000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D</a:t>
            </a:r>
            <a:endParaRPr lang="zh-CN" altLang="en-US" sz="5400" b="1">
              <a:solidFill>
                <a:srgbClr val="FF0000"/>
              </a:solidFill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</p:txBody>
      </p:sp>
      <p:sp>
        <p:nvSpPr>
          <p:cNvPr id="52230" name="TextBox 2"/>
          <p:cNvSpPr txBox="1">
            <a:spLocks noChangeArrowheads="1"/>
          </p:cNvSpPr>
          <p:nvPr/>
        </p:nvSpPr>
        <p:spPr bwMode="auto">
          <a:xfrm>
            <a:off x="395288" y="4360863"/>
            <a:ext cx="4083050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2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3</a:t>
            </a:r>
            <a:r>
              <a:rPr lang="zh-CN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．表示北半球</a:t>
            </a:r>
            <a:endParaRPr lang="en-US" altLang="zh-CN" sz="2400" b="1" dirty="0"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   </a:t>
            </a:r>
            <a:r>
              <a:rPr lang="zh-CN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西风带的是</a:t>
            </a:r>
            <a:r>
              <a:rPr lang="en-US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(</a:t>
            </a:r>
            <a:r>
              <a:rPr lang="zh-CN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　　</a:t>
            </a:r>
            <a:r>
              <a:rPr lang="en-US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)</a:t>
            </a:r>
            <a:endParaRPr lang="zh-CN" altLang="zh-CN" sz="2400" b="1" dirty="0"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  A</a:t>
            </a:r>
            <a:r>
              <a:rPr lang="zh-CN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．①　　　</a:t>
            </a:r>
            <a:r>
              <a:rPr lang="en-US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B</a:t>
            </a:r>
            <a:r>
              <a:rPr lang="zh-CN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．②</a:t>
            </a:r>
            <a:endParaRPr lang="zh-CN" altLang="zh-CN" sz="2400" b="1" dirty="0"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  C</a:t>
            </a:r>
            <a:r>
              <a:rPr lang="zh-CN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．③</a:t>
            </a:r>
            <a:r>
              <a:rPr lang="en-US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  	 D</a:t>
            </a:r>
            <a:r>
              <a:rPr lang="zh-CN" altLang="zh-CN" sz="2400" b="1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．④</a:t>
            </a:r>
            <a:endParaRPr lang="zh-CN" altLang="zh-CN" sz="2400" b="1" dirty="0"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zh-CN" altLang="en-US" sz="2400" b="1" dirty="0"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</p:txBody>
      </p:sp>
      <p:pic>
        <p:nvPicPr>
          <p:cNvPr id="52231" name="Picture 3" descr="L71.TIF"/>
          <p:cNvPicPr>
            <a:picLocks noChangeAspect="1" noChangeArrowheads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275" y="3933825"/>
            <a:ext cx="4681538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670175" y="4451350"/>
            <a:ext cx="6731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2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5400" b="1">
                <a:solidFill>
                  <a:srgbClr val="FF000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B</a:t>
            </a:r>
            <a:endParaRPr lang="zh-CN" altLang="en-US" sz="5400" b="1">
              <a:solidFill>
                <a:srgbClr val="FF0000"/>
              </a:solidFill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/>
    </p:bld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2853</Words>
  <Application>WPS 演示</Application>
  <PresentationFormat>全屏显示(4:3)</PresentationFormat>
  <Paragraphs>384</Paragraphs>
  <Slides>17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36" baseType="lpstr">
      <vt:lpstr>Arial</vt:lpstr>
      <vt:lpstr>宋体</vt:lpstr>
      <vt:lpstr>Wingdings</vt:lpstr>
      <vt:lpstr>Calibri</vt:lpstr>
      <vt:lpstr>Times New Roman</vt:lpstr>
      <vt:lpstr>微软雅黑</vt:lpstr>
      <vt:lpstr>方正粗黑宋简体</vt:lpstr>
      <vt:lpstr>-탈윤체B</vt:lpstr>
      <vt:lpstr>Malgun Gothic</vt:lpstr>
      <vt:lpstr>华文新魏</vt:lpstr>
      <vt:lpstr>楷体_GB2312</vt:lpstr>
      <vt:lpstr>新宋体</vt:lpstr>
      <vt:lpstr>Courier New</vt:lpstr>
      <vt:lpstr>Courier New</vt:lpstr>
      <vt:lpstr>Times New Roman</vt:lpstr>
      <vt:lpstr>黑体</vt:lpstr>
      <vt:lpstr>方正粗黑宋简体</vt:lpstr>
      <vt:lpstr>Arial Unicode MS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读图，回答下列问题。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你知道吗？</dc:title>
  <dc:creator>Administrator</dc:creator>
  <cp:lastModifiedBy>hp</cp:lastModifiedBy>
  <cp:revision>221</cp:revision>
  <cp:lastPrinted>2411-12-30T00:00:00Z</cp:lastPrinted>
  <dcterms:created xsi:type="dcterms:W3CDTF">2012-10-15T14:32:00Z</dcterms:created>
  <dcterms:modified xsi:type="dcterms:W3CDTF">2020-07-06T03:06:11Z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2052-11.1.0.9740</vt:lpwstr>
  </property>
</Properties>
</file>